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</p:sldMasterIdLst>
  <p:notesMasterIdLst>
    <p:notesMasterId r:id="rId7"/>
  </p:notesMasterIdLst>
  <p:handoutMasterIdLst>
    <p:handoutMasterId r:id="rId8"/>
  </p:handoutMasterIdLst>
  <p:sldIdLst>
    <p:sldId id="256" r:id="rId3"/>
    <p:sldId id="271" r:id="rId4"/>
    <p:sldId id="272" r:id="rId5"/>
    <p:sldId id="285" r:id="rId6"/>
  </p:sldIdLst>
  <p:sldSz cx="9144000" cy="6858000" type="screen4x3"/>
  <p:notesSz cx="6858000" cy="96869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F1F7A7"/>
    <a:srgbClr val="C7E0BE"/>
    <a:srgbClr val="99CC00"/>
    <a:srgbClr val="FF0000"/>
    <a:srgbClr val="33CC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9955" autoAdjust="0"/>
    <p:restoredTop sz="94660"/>
  </p:normalViewPr>
  <p:slideViewPr>
    <p:cSldViewPr>
      <p:cViewPr varScale="1">
        <p:scale>
          <a:sx n="69" d="100"/>
          <a:sy n="69" d="100"/>
        </p:scale>
        <p:origin x="18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1AA2C1A-40AF-2525-3411-4652BE4A06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C11309C-8292-CDAA-7BA6-6825CED7F59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6239B87-E905-984E-185B-770CB6C34C9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9956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9A640DC-AACF-1C85-AD4A-624CB807F0D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19956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224E41-5CB4-468D-AD05-47A9B90B2BED}" type="slidenum">
              <a:rPr lang="fr-CH" altLang="en-US"/>
              <a:pPr/>
              <a:t>‹#›</a:t>
            </a:fld>
            <a:endParaRPr lang="fr-CH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E3F79B7-8DDC-15E3-A53C-B2F94C970C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0438E20-F10D-4CE5-03C5-23EE8792DF3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34C4C491-3B35-626A-4D27-1CBEC5F47C3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9650" y="727075"/>
            <a:ext cx="4840288" cy="3630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E638748-7F05-2938-AE20-E4DCF7B4D1D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02163"/>
            <a:ext cx="5486400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noProof="0"/>
              <a:t>Click to edit Master text styles</a:t>
            </a:r>
          </a:p>
          <a:p>
            <a:pPr lvl="1"/>
            <a:r>
              <a:rPr lang="fr-CH" noProof="0"/>
              <a:t>Second level</a:t>
            </a:r>
          </a:p>
          <a:p>
            <a:pPr lvl="2"/>
            <a:r>
              <a:rPr lang="fr-CH" noProof="0"/>
              <a:t>Third level</a:t>
            </a:r>
          </a:p>
          <a:p>
            <a:pPr lvl="3"/>
            <a:r>
              <a:rPr lang="fr-CH" noProof="0"/>
              <a:t>Fourth level</a:t>
            </a:r>
          </a:p>
          <a:p>
            <a:pPr lvl="4"/>
            <a:r>
              <a:rPr lang="fr-CH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A1C3A657-957B-118A-37CF-EB9F412FE3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9956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0230FEE2-4FCA-8EC2-C325-09E2804A89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19956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68E383-B20A-40C0-BA50-A5F566DDE70E}" type="slidenum">
              <a:rPr lang="fr-CH" altLang="en-US"/>
              <a:pPr/>
              <a:t>‹#›</a:t>
            </a:fld>
            <a:endParaRPr lang="fr-CH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324EA328-8BEC-8CEC-8777-5BB94529B0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95EDC23-6F22-433F-82FD-06D51CC5A260}" type="slidenum">
              <a:rPr lang="fr-CH" altLang="fr-FR"/>
              <a:pPr algn="r" eaLnBrk="1" hangingPunct="1">
                <a:spcBef>
                  <a:spcPct val="0"/>
                </a:spcBef>
              </a:pPr>
              <a:t>1</a:t>
            </a:fld>
            <a:endParaRPr lang="fr-CH" altLang="fr-FR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A53C1407-A044-1511-657D-919FA9EB5E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18AC867-A230-E1BA-D4D6-BDDAFD312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4740CFC-9147-E42E-CDD4-772FBEC2E1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9969D35-0044-C861-9349-32484B91E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5CD0EE2-02AC-ABEA-5880-D56F6B0372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28C7C81-055B-7D9A-6321-08603F51F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8D7A0D5E-42C8-221F-489E-F636E0FC94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268097A-6359-457D-B782-5E9E748CCD4D}" type="slidenum">
              <a:rPr lang="fr-CH" altLang="fr-FR"/>
              <a:pPr algn="r" eaLnBrk="1" hangingPunct="1">
                <a:spcBef>
                  <a:spcPct val="0"/>
                </a:spcBef>
              </a:pPr>
              <a:t>4</a:t>
            </a:fld>
            <a:endParaRPr lang="fr-CH" altLang="fr-FR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337D05D-DA99-4ACD-29DD-34BC5D066C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90609A9-D852-0C13-4116-2C302D3CE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B8AFEAE-9603-4808-5491-80F273C1C7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0254C1A-0512-C55D-A657-26C47E2C60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D56C929-93CC-D1FA-3459-72FF59D6AE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56FE5-4F88-4545-AACD-5351EB9045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67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C3D067-EEE7-1B6D-6EFA-D57B89BB91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940868-96E1-F655-8FEB-A1FC749BD0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C1A919-5234-39D3-AB49-70C049ABE2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AC871B-39D5-49FC-BB90-1285BEF8D5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62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53D074-B6EC-3672-B455-50FD3615EF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312334-1F85-7769-A254-E3BDC88CD6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77D787F-B81E-9B25-F01A-F01C8177B8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CDE8E-58EE-4C86-A288-A22587982F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799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4A4C4E-0201-0052-DEB4-4F9987EB53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0FE840-93AD-238E-F6B0-3D216B6E9C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4C91FB-D311-F2E0-916B-0FAC6CF8C8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15A4A5-FBA0-4480-B620-54C376F84C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328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6A475C-C603-1978-4A63-4D5A65D883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694169-456C-8292-1929-F08137F71E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84EEF7-22DF-F108-2C38-A580415B13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69B78-9376-4C3D-8E54-B382E71922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792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8B6999-2072-3756-6492-E0253190F1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0A9E34-5971-E88E-0667-B2EEF45A2B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5692D4-EA34-927A-DB6F-ED1D7796AB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962416-F7B4-4BE5-B3C2-44367BEE3C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055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943088-C6B7-69D7-4A90-A36902D27D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62607-222F-A7C8-E576-1D8FD279CF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6E9190-D265-BEAC-6DBE-6A99CED486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302103-15B5-4780-BBA4-76633664DF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885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431F909-EEA0-A196-9AAE-38E422C21E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AF04BF4-2742-3CD9-88D2-4C0DFBC4B6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E758EEE-9F34-521F-9230-B4887BB2FF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9773DD-7FD4-4A29-A8F7-D4AD8BA063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641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64B6568-2888-1334-5C7F-00AA56707B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314399D-A8E9-B6A3-C16F-BDBDA23A1D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4FD19F-4C2D-0A68-1072-D34692A050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4EC1A6-2045-416C-B72B-6AC8CB817A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292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A3963A8-9D54-7EC9-9871-3D17693F7D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336A938-A9B9-A9EC-FE65-805381E9DB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B451485-A8D8-6431-0E18-345F1A2546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E43940-1F92-41F6-A2E6-059C9BC986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1424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FF62E7-D8FC-7E68-4CFC-4D12A009B7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9CCD34-B901-4AA2-30F8-1E5FAA98D5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B9A56A-8B3C-CD0C-E31E-23DFD45E82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08AC1-1376-4FBA-A40B-0ACCE38915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39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7B7E4F-564C-FB4A-0165-E8BF1FB40C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D53740-76B4-6EDC-1727-700CCFCD91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6C5986-1FCD-D51D-390E-16CF208544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13D24-9E80-4F06-AEC4-D9E4794F56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637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D330B5-59BC-3574-D899-9D5FB7B39D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9FB190-9741-33C5-985B-94F22965D4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6E8957-16F8-6A21-111C-171732E42C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E8878-F731-42F8-969C-2E50D27912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215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885B22-463D-D5B9-7B57-8E77BD7B88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4BA79-B22C-1D4F-0010-7F9AC037AB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A1D8D0-9C2D-F5FD-0D5A-81A8F74182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A69B63-88CC-4DD3-83A6-9C7D3DEBF3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4471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A31BBF-FFFB-8326-BB0E-FBF5C43B4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91231E-561D-4238-5C68-80624FA33B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5AFAB0-BD73-1A40-D405-59BF2E0D4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BF3D4-107B-4412-88AF-5D2744CDAB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31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049072-1E6D-415F-1F15-9F624E1479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768D17-90E6-CEE9-963C-9D2B77F407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00F758-1944-6B85-2BAD-B21F1B4B5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7A856A-6E54-4B84-A367-6CD53BBDB4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82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110C13-BA33-F862-E5E1-9A2F10ADDC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201292-FF4A-C3A4-54D1-58C189352D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76C139-8DAB-8CC3-F4BB-5247C9F7E6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678C5C-CD0E-45E7-8C59-1652C198DA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4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6554B68-69DF-BFC4-1B0A-39F559C9D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CF73542-A6BE-A918-1830-1866419ADA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25081BA-664C-93DF-8BB4-6605C6D029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1DF61D-73CC-42FB-A6FE-1594FD7D35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66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B49E3A3-693E-D09A-5A64-8598EE3314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3BCE923-EA41-9497-0FCE-740E7F7E88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633D9D-367D-4E13-2630-4638AC4F6C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BC9E6-3201-48D1-979B-F874A8F66C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13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39C8B2D-593F-6667-D55D-04600B6B12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896B04B-C979-5742-7F3F-A31FC5CC50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9D76CFE-F99F-996C-55AD-E778B0B118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358662-5B10-4500-B55A-8820773BB4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97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17486-4527-5EE3-0A25-53906525E9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1B934D-C02F-5B63-D95E-BA4102985C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F762C-7B6E-359F-5C55-6C52525EF1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CFCC5A-3C27-4041-9BB4-4CD59ED1E0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53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A7CA65-AAD2-CD83-985C-F5FC4C9984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43AD8E-A9B5-A10F-AB22-1934D259D2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202EF4-BC27-6AB9-F7F1-1CA7315D5C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1C8046-D8BB-4C54-8276-9F62FE2EE3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90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C4E8080-E818-D8DD-439D-F86ACCC9B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5703705-44F1-6E08-0D09-ABE2F1384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594948" name="Rectangle 4">
            <a:extLst>
              <a:ext uri="{FF2B5EF4-FFF2-40B4-BE49-F238E27FC236}">
                <a16:creationId xmlns:a16="http://schemas.microsoft.com/office/drawing/2014/main" id="{91B8FEC9-3A08-06A8-D6E3-4CF1FCEED02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4949" name="Rectangle 5">
            <a:extLst>
              <a:ext uri="{FF2B5EF4-FFF2-40B4-BE49-F238E27FC236}">
                <a16:creationId xmlns:a16="http://schemas.microsoft.com/office/drawing/2014/main" id="{0FDF4408-E0FB-5685-3401-A994539273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4950" name="Rectangle 6">
            <a:extLst>
              <a:ext uri="{FF2B5EF4-FFF2-40B4-BE49-F238E27FC236}">
                <a16:creationId xmlns:a16="http://schemas.microsoft.com/office/drawing/2014/main" id="{B4B7C313-1B55-19A0-98EA-38A3D8B371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1C28D6B1-B668-4363-B744-28E714C327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9FC203C-50AA-4E5B-72F7-576C3FC67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2AFA8EB-C974-F8C1-EAB6-D8B29E30F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598020" name="Rectangle 4">
            <a:extLst>
              <a:ext uri="{FF2B5EF4-FFF2-40B4-BE49-F238E27FC236}">
                <a16:creationId xmlns:a16="http://schemas.microsoft.com/office/drawing/2014/main" id="{5977C1AC-5FF5-FBD7-D1AE-53E5436129F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8021" name="Rectangle 5">
            <a:extLst>
              <a:ext uri="{FF2B5EF4-FFF2-40B4-BE49-F238E27FC236}">
                <a16:creationId xmlns:a16="http://schemas.microsoft.com/office/drawing/2014/main" id="{A29C226E-56CE-CAD1-A480-46C39930178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8022" name="Rectangle 6">
            <a:extLst>
              <a:ext uri="{FF2B5EF4-FFF2-40B4-BE49-F238E27FC236}">
                <a16:creationId xmlns:a16="http://schemas.microsoft.com/office/drawing/2014/main" id="{90C85384-BB6B-3AFC-A0CC-F795223494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09BC8AC-E9E5-412C-B1B9-2A802A49371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2055" name="Picture 7" descr="ASCE_Global2">
            <a:extLst>
              <a:ext uri="{FF2B5EF4-FFF2-40B4-BE49-F238E27FC236}">
                <a16:creationId xmlns:a16="http://schemas.microsoft.com/office/drawing/2014/main" id="{B6C6F04D-6E42-12B3-8A43-7CC9E7EFD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9675"/>
            <a:ext cx="51054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>
            <a:extLst>
              <a:ext uri="{FF2B5EF4-FFF2-40B4-BE49-F238E27FC236}">
                <a16:creationId xmlns:a16="http://schemas.microsoft.com/office/drawing/2014/main" id="{CCF6D392-FE7C-FC46-8D22-B0EBC45A8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89138"/>
            <a:ext cx="820737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4800" b="1" dirty="0">
                <a:solidFill>
                  <a:srgbClr val="0033CC"/>
                </a:solidFill>
                <a:latin typeface="Verdana" panose="020B0604030504040204" pitchFamily="34" charset="0"/>
              </a:rPr>
              <a:t>3.1.1 Introduction to Machine Learning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3200" b="1" dirty="0">
                <a:solidFill>
                  <a:srgbClr val="0033CC"/>
                </a:solidFill>
                <a:latin typeface="Verdana" panose="020B0604030504040204" pitchFamily="34" charset="0"/>
              </a:rPr>
              <a:t>2</a:t>
            </a:r>
            <a:r>
              <a:rPr lang="en-US" altLang="fr-FR" sz="3200" b="1" baseline="30000" dirty="0">
                <a:solidFill>
                  <a:srgbClr val="0033CC"/>
                </a:solidFill>
                <a:latin typeface="Verdana" panose="020B0604030504040204" pitchFamily="34" charset="0"/>
              </a:rPr>
              <a:t>nd</a:t>
            </a:r>
            <a:r>
              <a:rPr lang="en-US" altLang="fr-FR" sz="3200" b="1" dirty="0">
                <a:solidFill>
                  <a:srgbClr val="0033CC"/>
                </a:solidFill>
                <a:latin typeface="Verdana" panose="020B0604030504040204" pitchFamily="34" charset="0"/>
              </a:rPr>
              <a:t> Edition</a:t>
            </a:r>
          </a:p>
        </p:txBody>
      </p:sp>
      <p:sp>
        <p:nvSpPr>
          <p:cNvPr id="4099" name="Text Box 64">
            <a:extLst>
              <a:ext uri="{FF2B5EF4-FFF2-40B4-BE49-F238E27FC236}">
                <a16:creationId xmlns:a16="http://schemas.microsoft.com/office/drawing/2014/main" id="{9658C67C-8A23-8A0A-353C-0E99814D9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2200" dirty="0">
                <a:latin typeface="Verdana" panose="020B0604030504040204" pitchFamily="34" charset="0"/>
              </a:rPr>
              <a:t>Knowledge Component 3: Acquiring Data and Knowledge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8A2F0-6068-E61D-D02A-FCA30783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7C3AAE-5C74-4BF7-B724-82198BFB5965}" type="slidenum">
              <a:rPr lang="en-US" altLang="en-US">
                <a:latin typeface="Century Gothic" panose="020B0502020202020204" pitchFamily="34" charset="0"/>
              </a:rPr>
              <a:pPr eaLnBrk="1" hangingPunct="1"/>
              <a:t>1</a:t>
            </a:fld>
            <a:endParaRPr lang="en-US" altLang="en-US">
              <a:latin typeface="Century Gothic" panose="020B0502020202020204" pitchFamily="34" charset="0"/>
            </a:endParaRPr>
          </a:p>
        </p:txBody>
      </p:sp>
      <p:sp>
        <p:nvSpPr>
          <p:cNvPr id="4101" name="Text Box 55">
            <a:extLst>
              <a:ext uri="{FF2B5EF4-FFF2-40B4-BE49-F238E27FC236}">
                <a16:creationId xmlns:a16="http://schemas.microsoft.com/office/drawing/2014/main" id="{AC242401-17A7-6DCA-FDE5-B88386115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3" y="5159375"/>
            <a:ext cx="3254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2400" b="1" dirty="0">
                <a:latin typeface="Verdana" panose="020B0604030504040204" pitchFamily="34" charset="0"/>
              </a:rPr>
              <a:t>Ian F. C. Smith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2400" b="1" dirty="0">
                <a:latin typeface="Verdana" panose="020B0604030504040204" pitchFamily="34" charset="0"/>
              </a:rPr>
              <a:t>EPFL, Switzerland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8FF34AF-1503-7C0E-F9B2-9127DA9A0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1900" y="647700"/>
            <a:ext cx="7086600" cy="731838"/>
          </a:xfrm>
        </p:spPr>
        <p:txBody>
          <a:bodyPr/>
          <a:lstStyle/>
          <a:p>
            <a:pPr algn="ctr"/>
            <a:r>
              <a:rPr lang="en-US" altLang="fr-FR" sz="3400" b="1">
                <a:solidFill>
                  <a:srgbClr val="0033CC"/>
                </a:solidFill>
                <a:latin typeface="Verdana" panose="020B0604030504040204" pitchFamily="34" charset="0"/>
              </a:rPr>
              <a:t>Module Information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269AC9F-2FB3-5F17-AB6E-DE4A5D16F4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8988" y="1474788"/>
            <a:ext cx="52578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fr-FR" sz="2400" b="1">
                <a:latin typeface="Verdana" panose="020B0604030504040204" pitchFamily="34" charset="0"/>
              </a:rPr>
              <a:t>Intended audience</a:t>
            </a:r>
            <a:endParaRPr lang="en-US" altLang="fr-FR" sz="2400">
              <a:latin typeface="Verdana" panose="020B060403050404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fr-FR">
                <a:latin typeface="Verdana" panose="020B0604030504040204" pitchFamily="34" charset="0"/>
              </a:rPr>
              <a:t>Novice</a:t>
            </a:r>
          </a:p>
          <a:p>
            <a:pPr>
              <a:lnSpc>
                <a:spcPct val="90000"/>
              </a:lnSpc>
            </a:pPr>
            <a:r>
              <a:rPr lang="en-US" altLang="fr-FR" sz="2400" b="1">
                <a:latin typeface="Verdana" panose="020B0604030504040204" pitchFamily="34" charset="0"/>
              </a:rPr>
              <a:t>Key words</a:t>
            </a:r>
          </a:p>
          <a:p>
            <a:pPr lvl="1">
              <a:lnSpc>
                <a:spcPct val="90000"/>
              </a:lnSpc>
            </a:pPr>
            <a:r>
              <a:rPr lang="en-US" altLang="fr-FR">
                <a:latin typeface="Verdana" panose="020B0604030504040204" pitchFamily="34" charset="0"/>
              </a:rPr>
              <a:t>Machine learning</a:t>
            </a:r>
          </a:p>
          <a:p>
            <a:pPr lvl="1">
              <a:lnSpc>
                <a:spcPct val="90000"/>
              </a:lnSpc>
            </a:pPr>
            <a:r>
              <a:rPr lang="en-US" altLang="fr-FR">
                <a:latin typeface="Verdana" panose="020B0604030504040204" pitchFamily="34" charset="0"/>
              </a:rPr>
              <a:t>Supervised learning</a:t>
            </a:r>
          </a:p>
          <a:p>
            <a:pPr lvl="1">
              <a:lnSpc>
                <a:spcPct val="90000"/>
              </a:lnSpc>
            </a:pPr>
            <a:r>
              <a:rPr lang="en-US" altLang="fr-FR">
                <a:latin typeface="Verdana" panose="020B0604030504040204" pitchFamily="34" charset="0"/>
              </a:rPr>
              <a:t>Unsupervised learning</a:t>
            </a:r>
            <a:endParaRPr lang="en-US" altLang="fr-FR" b="1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fr-FR" sz="2400" b="1">
                <a:latin typeface="Verdana" panose="020B0604030504040204" pitchFamily="34" charset="0"/>
              </a:rPr>
              <a:t>Reviewer (1</a:t>
            </a:r>
            <a:r>
              <a:rPr lang="en-US" altLang="fr-FR" sz="2400" b="1" baseline="30000">
                <a:latin typeface="Verdana" panose="020B0604030504040204" pitchFamily="34" charset="0"/>
              </a:rPr>
              <a:t>st</a:t>
            </a:r>
            <a:r>
              <a:rPr lang="en-US" altLang="fr-FR" sz="2400" b="1">
                <a:latin typeface="Verdana" panose="020B0604030504040204" pitchFamily="34" charset="0"/>
              </a:rPr>
              <a:t> Edition)</a:t>
            </a:r>
          </a:p>
          <a:p>
            <a:pPr lvl="1">
              <a:lnSpc>
                <a:spcPct val="90000"/>
              </a:lnSpc>
            </a:pPr>
            <a:r>
              <a:rPr lang="en-US" altLang="fr-FR" sz="2000">
                <a:latin typeface="Verdana" panose="020B0604030504040204" pitchFamily="34" charset="0"/>
              </a:rPr>
              <a:t>Ian Flood, U of Florida, Gainesville, USA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59801-0478-5BA4-E4B3-6AC69E0E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6E676A-842A-49B7-B2E0-D248E71F0686}" type="slidenum">
              <a:rPr lang="en-US" altLang="en-US">
                <a:latin typeface="Century Gothic" panose="020B0502020202020204" pitchFamily="34" charset="0"/>
              </a:rPr>
              <a:pPr eaLnBrk="1" hangingPunct="1"/>
              <a:t>2</a:t>
            </a:fld>
            <a:endParaRPr lang="en-US" altLang="en-US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E1D716F2-F01B-BBBB-7D87-3B8C7681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CF9FC34-54F1-4CB4-A4C2-DC135BDC8169}" type="slidenum">
              <a:rPr lang="en-US" altLang="fr-FR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fr-FR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6C5F7EC-47DF-DE51-EF11-E8335B5FB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900" y="44450"/>
            <a:ext cx="70866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b="1">
                <a:solidFill>
                  <a:srgbClr val="0033CC"/>
                </a:solidFill>
                <a:latin typeface="Verdana" panose="020B0604030504040204" pitchFamily="34" charset="0"/>
              </a:rPr>
              <a:t>What there is to learn</a:t>
            </a:r>
          </a:p>
        </p:txBody>
      </p:sp>
      <p:sp>
        <p:nvSpPr>
          <p:cNvPr id="6148" name="Text Box 21">
            <a:extLst>
              <a:ext uri="{FF2B5EF4-FFF2-40B4-BE49-F238E27FC236}">
                <a16:creationId xmlns:a16="http://schemas.microsoft.com/office/drawing/2014/main" id="{50AA7C74-4F52-6153-F0A1-442FED7EB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003300"/>
            <a:ext cx="8713788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273050" eaLnBrk="0" hangingPunct="0">
              <a:spcBef>
                <a:spcPct val="20000"/>
              </a:spcBef>
              <a:buChar char="•"/>
              <a:tabLst>
                <a:tab pos="6270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273050" eaLnBrk="0" hangingPunct="0">
              <a:spcBef>
                <a:spcPct val="20000"/>
              </a:spcBef>
              <a:buChar char="–"/>
              <a:tabLst>
                <a:tab pos="6270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273050" eaLnBrk="0" hangingPunct="0">
              <a:spcBef>
                <a:spcPct val="20000"/>
              </a:spcBef>
              <a:buChar char="•"/>
              <a:tabLst>
                <a:tab pos="6270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273050" eaLnBrk="0" hangingPunct="0">
              <a:spcBef>
                <a:spcPct val="20000"/>
              </a:spcBef>
              <a:buChar char="–"/>
              <a:tabLst>
                <a:tab pos="6270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273050" eaLnBrk="0" hangingPunct="0">
              <a:spcBef>
                <a:spcPct val="20000"/>
              </a:spcBef>
              <a:buChar char="»"/>
              <a:tabLst>
                <a:tab pos="6270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73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70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73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70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73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70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73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70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GB" altLang="fr-FR" sz="2400">
                <a:latin typeface="Verdana" panose="020B0604030504040204" pitchFamily="34" charset="0"/>
              </a:rPr>
              <a:t>At the end of this module, there will be answers to the following questions (see the quiz):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en-US" altLang="fr-FR" sz="2400">
              <a:latin typeface="Verdana" panose="020B060403050404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fr-FR" sz="2400">
                <a:latin typeface="Verdana" panose="020B0604030504040204" pitchFamily="34" charset="0"/>
              </a:rPr>
              <a:t>What are the different </a:t>
            </a:r>
            <a:r>
              <a:rPr lang="en-US" altLang="fr-FR" sz="2400" b="1">
                <a:solidFill>
                  <a:srgbClr val="FF0000"/>
                </a:solidFill>
                <a:latin typeface="Verdana" panose="020B0604030504040204" pitchFamily="34" charset="0"/>
              </a:rPr>
              <a:t>ways</a:t>
            </a:r>
            <a:r>
              <a:rPr lang="en-US" altLang="fr-FR" sz="2400">
                <a:latin typeface="Verdana" panose="020B0604030504040204" pitchFamily="34" charset="0"/>
              </a:rPr>
              <a:t> in which computers can learn?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fr-FR" sz="2400">
                <a:latin typeface="Verdana" panose="020B0604030504040204" pitchFamily="34" charset="0"/>
              </a:rPr>
              <a:t>Are there learning tasks that humans can do much </a:t>
            </a:r>
            <a:r>
              <a:rPr lang="en-US" altLang="fr-FR" sz="2400" b="1">
                <a:solidFill>
                  <a:srgbClr val="FF0000"/>
                </a:solidFill>
                <a:latin typeface="Verdana" panose="020B0604030504040204" pitchFamily="34" charset="0"/>
              </a:rPr>
              <a:t>better</a:t>
            </a:r>
            <a:r>
              <a:rPr lang="en-US" altLang="fr-FR" sz="2400">
                <a:latin typeface="Verdana" panose="020B0604030504040204" pitchFamily="34" charset="0"/>
              </a:rPr>
              <a:t> than computers?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fr-FR" sz="2400">
              <a:latin typeface="Verdana" panose="020B0604030504040204" pitchFamily="34" charset="0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fr-FR" sz="24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93C1CF53-DFAF-4D99-8F10-89452FF99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1557338"/>
            <a:ext cx="48577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tabLst>
                <a:tab pos="4429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tabLst>
                <a:tab pos="4429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4429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tabLst>
                <a:tab pos="4429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4429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29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29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29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29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fr-FR" sz="2400" b="1">
                <a:solidFill>
                  <a:srgbClr val="FF0000"/>
                </a:solidFill>
                <a:latin typeface="Verdana" panose="020B0604030504040204" pitchFamily="34" charset="0"/>
              </a:rPr>
              <a:t>Machine Learning</a:t>
            </a:r>
          </a:p>
          <a:p>
            <a:pPr>
              <a:buFontTx/>
              <a:buNone/>
            </a:pPr>
            <a:endParaRPr lang="en-US" altLang="fr-FR" sz="240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fr-FR" sz="2400">
                <a:latin typeface="Verdana" panose="020B0604030504040204" pitchFamily="34" charset="0"/>
              </a:rPr>
              <a:t>Area of Influence</a:t>
            </a:r>
          </a:p>
          <a:p>
            <a:pPr>
              <a:buFontTx/>
              <a:buNone/>
            </a:pPr>
            <a:endParaRPr lang="en-US" altLang="fr-FR" sz="240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fr-FR" sz="2400">
                <a:latin typeface="Verdana" panose="020B0604030504040204" pitchFamily="34" charset="0"/>
              </a:rPr>
              <a:t>Successful Applications</a:t>
            </a:r>
          </a:p>
          <a:p>
            <a:pPr>
              <a:buFontTx/>
              <a:buNone/>
            </a:pPr>
            <a:endParaRPr lang="en-US" altLang="fr-FR" sz="240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fr-FR" sz="2400">
                <a:latin typeface="Verdana" panose="020B0604030504040204" pitchFamily="34" charset="0"/>
              </a:rPr>
              <a:t>Forms of Machine Learning</a:t>
            </a:r>
          </a:p>
          <a:p>
            <a:pPr>
              <a:buFontTx/>
              <a:buNone/>
            </a:pPr>
            <a:endParaRPr lang="en-US" altLang="fr-FR" sz="240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fr-FR" sz="2400">
                <a:latin typeface="Verdana" panose="020B0604030504040204" pitchFamily="34" charset="0"/>
              </a:rPr>
              <a:t>Types of Learning Algorithms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1219FE10-D055-C734-F911-A7D483B11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06438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b="1">
                <a:solidFill>
                  <a:srgbClr val="0033CC"/>
                </a:solidFill>
                <a:latin typeface="Verdana" panose="020B0604030504040204" pitchFamily="34" charset="0"/>
              </a:rPr>
              <a:t>Outline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012CB75C-A772-D57D-1541-906769F6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38A4C9E-51DC-4399-8EB5-293F34DCF4D1}" type="slidenum">
              <a:rPr lang="en-US" altLang="fr-FR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fr-FR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ck of books design template">
  <a:themeElements>
    <a:clrScheme name="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cec">
  <a:themeElements>
    <a:clrScheme name="gce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ce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ce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e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e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e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e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e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e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e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e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e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e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e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IMAC</Template>
  <TotalTime>18732</TotalTime>
  <Words>123</Words>
  <Application>Microsoft Office PowerPoint</Application>
  <PresentationFormat>On-screen Show (4:3)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Verdana</vt:lpstr>
      <vt:lpstr>Stack of books design template</vt:lpstr>
      <vt:lpstr>gcec</vt:lpstr>
      <vt:lpstr>PowerPoint Presentation</vt:lpstr>
      <vt:lpstr>Module Information</vt:lpstr>
      <vt:lpstr>PowerPoint Presentation</vt:lpstr>
      <vt:lpstr>PowerPoint Presentation</vt:lpstr>
    </vt:vector>
  </TitlesOfParts>
  <Company>IMAC - IS - 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Karunakaran GK</cp:lastModifiedBy>
  <cp:revision>1174</cp:revision>
  <cp:lastPrinted>2012-08-26T13:58:06Z</cp:lastPrinted>
  <dcterms:created xsi:type="dcterms:W3CDTF">2004-04-01T11:54:07Z</dcterms:created>
  <dcterms:modified xsi:type="dcterms:W3CDTF">2025-08-14T06:24:35Z</dcterms:modified>
</cp:coreProperties>
</file>