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Bebas Neue Cyrillic" panose="020B0604020202020204" charset="0"/>
      <p:regular r:id="rId13"/>
    </p:embeddedFont>
    <p:embeddedFont>
      <p:font typeface="Canva Sans" panose="020B0604020202020204" charset="0"/>
      <p:regular r:id="rId14"/>
    </p:embeddedFont>
    <p:embeddedFont>
      <p:font typeface="Canva Sans Bold" panose="020B0604020202020204" charset="0"/>
      <p:regular r:id="rId15"/>
    </p:embeddedFont>
    <p:embeddedFont>
      <p:font typeface="Canva Sans Bold Italics" panose="020B0604020202020204" charset="0"/>
      <p:regular r:id="rId16"/>
    </p:embeddedFont>
    <p:embeddedFont>
      <p:font typeface="Canva Sans Italics" panose="020B0604020202020204" charset="0"/>
      <p:regular r:id="rId17"/>
    </p:embeddedFont>
    <p:embeddedFont>
      <p:font typeface="Open Sans" panose="020B0606030504020204" pitchFamily="3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Today, we’re exploring action research as a powerful driver of meaningful change in our schools. Action research is a structured process where educators identify a problem, plan an intervention, implement it, observe results, and reflect on the findings. Its cyclical nature promotes continuous improvement based on real, classroom-based evidence.</a:t>
            </a:r>
          </a:p>
          <a:p>
            <a:endParaRPr lang="en-US"/>
          </a:p>
          <a:p>
            <a:r>
              <a:rPr lang="en-US"/>
              <a:t>This approach allows us to tackle real-world educational challenges with tailored solutions, enhancing student engagement and achievement. By working together, teachers build a culture of shared responsibility and growth, driving evidence-based change across the school.</a:t>
            </a:r>
          </a:p>
          <a:p>
            <a:endParaRPr lang="en-US"/>
          </a:p>
          <a:p>
            <a:r>
              <a:rPr lang="en-US"/>
              <a:t>In essence, action research is more than a method; it’s a commitment to continuous improvement for our students and school community. Let’s dive into how each step in this process can elevate our practice and impact.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Khan Academy</a:t>
            </a:r>
          </a:p>
          <a:p>
            <a:r>
              <a:rPr lang="en-US"/>
              <a:t>CodeHS</a:t>
            </a:r>
          </a:p>
          <a:p>
            <a:r>
              <a:rPr lang="en-US"/>
              <a:t>NOT REALLY AI</a:t>
            </a:r>
          </a:p>
          <a:p>
            <a:endParaRPr lang="en-US"/>
          </a:p>
          <a:p>
            <a:r>
              <a:rPr lang="en-US"/>
              <a:t>KAHNMIGO</a:t>
            </a:r>
          </a:p>
          <a:p>
            <a:r>
              <a:rPr lang="en-US"/>
              <a:t>CANVA (images)</a:t>
            </a:r>
          </a:p>
          <a:p>
            <a:r>
              <a:rPr lang="en-US"/>
              <a:t>ChatGPT (debugging)</a:t>
            </a:r>
          </a:p>
          <a:p>
            <a:endParaRPr lang="en-US"/>
          </a:p>
          <a:p>
            <a:r>
              <a:rPr lang="en-US"/>
              <a:t>Adaptive learning</a:t>
            </a:r>
          </a:p>
          <a:p>
            <a:endParaRPr lang="en-US"/>
          </a:p>
          <a:p>
            <a:endParaRPr lang="en-US"/>
          </a:p>
          <a:p>
            <a:endParaRPr lang="en-US"/>
          </a:p>
          <a:p>
            <a:endParaRPr lang="en-US"/>
          </a:p>
          <a:p>
            <a:r>
              <a:rPr lang="en-US"/>
              <a:t>Today, AI tools are rapidly reshaping how students approach learning, offering new ways to access information and complete assignments. However, this presents a critical challenge: How can we encourage students to use these tools responsibly while preserving core educational values like critical thinking and integrity?</a:t>
            </a:r>
          </a:p>
          <a:p>
            <a:endParaRPr lang="en-US"/>
          </a:p>
          <a:p>
            <a:r>
              <a:rPr lang="en-US"/>
              <a:t>The core problem our research addresses is the unstructured and often unregulated use of AI in educational settings. Without clear guidance, students may lean on AI tools in ways that bypass genuine learning or lead to academic dishonesty. This issue has both immediate impacts on student learning and longer-term implications for their development as responsible digital citizens.</a:t>
            </a:r>
          </a:p>
          <a:p>
            <a:endParaRPr lang="en-US"/>
          </a:p>
          <a:p>
            <a:r>
              <a:rPr lang="en-US"/>
              <a:t>Studies underscore the urgency of this topic. For instance, a recent survey found that over 60% of high school students have used AI to assist with homework, but only a fraction reported that they received guidance from teachers on how to use these tools effectively and ethically. This gap highlights a significant opportunity—and responsibility—for educators to lead the way in establishing responsible AI practices (Grandview, 2022).</a:t>
            </a:r>
          </a:p>
          <a:p>
            <a:endParaRPr lang="en-US"/>
          </a:p>
          <a:p>
            <a:r>
              <a:rPr lang="en-US"/>
              <a:t>In this proposal, we’ll explore actionable strategies that educators can implement to teach responsible AI usage, emphasizing character development and critical thinking. By addressing this issue, we not only improve educational outcomes but also prepare students to navigate a technology-driven world responsibly.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 would first like to highlight the  significant percentage of students are already using AI tools, primarily for tasks like research and writing assistance. With over %50 of students in all demographics reporting to be using AI, this data reinforces the need for structured guidance on how to use these tools responsibly (Nam, 2023).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slide demonstrates the impact of collaborative inquiry on educational outcomes. Schools where teachers engage in collaborative problem-solving report higher levels of student engagement and improved critical thinking skills. This aligns well with our proposal’s focus on using collaborative inquiry to develop AI usage guidelines, showing that a community-based approach can lead to more effective and lasting results.</a:t>
            </a:r>
          </a:p>
          <a:p>
            <a:endParaRPr lang="en-US"/>
          </a:p>
          <a:p>
            <a:r>
              <a:rPr lang="en-US"/>
              <a:t>Combined with the data regarding AI use from students, there are significant potential benefits of a collaborative inquiry approach for addressing the challenges that arise from this trend.</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Problem: The need to guide responsible AI usage in the classroom. With the growing prevalence of AI tools, we need to ensure they’re used in ways that support learning and integrity.</a:t>
            </a:r>
          </a:p>
          <a:p>
            <a:endParaRPr lang="en-US"/>
          </a:p>
          <a:p>
            <a:r>
              <a:rPr lang="en-US"/>
              <a:t>Research question—“How can we guide students to use AI tools responsibly while enhancing critical thinking?”</a:t>
            </a:r>
          </a:p>
          <a:p>
            <a:endParaRPr lang="en-US"/>
          </a:p>
          <a:p>
            <a:r>
              <a:rPr lang="en-US"/>
              <a:t>Training teachers on best practices for AI and fostering a collaborative inquiry approach. </a:t>
            </a:r>
          </a:p>
          <a:p>
            <a:endParaRPr lang="en-US"/>
          </a:p>
          <a:p>
            <a:r>
              <a:rPr lang="en-US"/>
              <a:t>The goal here is to cultivate responsible AI habits that enhance learning rather than detract from it.</a:t>
            </a:r>
          </a:p>
          <a:p>
            <a:endParaRPr lang="en-US"/>
          </a:p>
          <a:p>
            <a:r>
              <a:rPr lang="en-US"/>
              <a:t>The target population includes high school students, who are already actively using AI, and their teachers, who play a key role in modeling ethical practices.</a:t>
            </a:r>
          </a:p>
          <a:p>
            <a:endParaRPr lang="en-US"/>
          </a:p>
          <a:p>
            <a:r>
              <a:rPr lang="en-US"/>
              <a:t>Finally, our action steps include teacher training, classroom guidelines, and student-led workshops. Each step builds on collaborative inquiry principles and provides practical pathways for effective change.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In this plan, each person’s role is clearly defined. The Lead Teacher will oversee the project, coordinate with the IT Specialist for technical support, and work closely with the School Administrator to ensure alignment with school policies.</a:t>
            </a:r>
          </a:p>
          <a:p>
            <a:endParaRPr lang="en-US"/>
          </a:p>
          <a:p>
            <a:r>
              <a:rPr lang="en-US"/>
              <a:t>Our resources include AI tool training materials, professional development funding, and a dedicated workshop space. These are critical to effectively equipping teachers and engaging students in responsible AI use.</a:t>
            </a:r>
          </a:p>
          <a:p>
            <a:endParaRPr lang="en-US"/>
          </a:p>
          <a:p>
            <a:r>
              <a:rPr lang="en-US"/>
              <a:t>The timeline is broken down into three phases over three months, keeping the project feasible. First, we’ll focus on teacher training, followed by guideline development, and finally, student-led workshops. Each phase emphasizes teamwork and clear communication to ensure smooth transitions and sustained progress.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explore the benefits that this action plan brings to all stakeholders involved. </a:t>
            </a:r>
          </a:p>
          <a:p>
            <a:endParaRPr lang="en-US"/>
          </a:p>
          <a:p>
            <a:r>
              <a:rPr lang="en-US"/>
              <a:t>INDEPENDENT LEARNERS</a:t>
            </a:r>
          </a:p>
          <a:p>
            <a:endParaRPr lang="en-US"/>
          </a:p>
          <a:p>
            <a:r>
              <a:rPr lang="en-US"/>
              <a:t>Starting with educators: this initiative equips teachers with essential training and tools for integrating AI responsibly. Professional development in AI ethics and technology helps teachers not only adapt but thrive as they incorporate these tools into their classrooms.</a:t>
            </a:r>
          </a:p>
          <a:p>
            <a:endParaRPr lang="en-US"/>
          </a:p>
          <a:p>
            <a:r>
              <a:rPr lang="en-US"/>
              <a:t>For students, the benefits are significant. They will learn how to use AI tools as aids for problem-solving and learning, not just shortcuts for completing assignments. This promotes critical thinking and responsible tech habits—skills that will serve them well beyond the classroom.</a:t>
            </a:r>
          </a:p>
          <a:p>
            <a:endParaRPr lang="en-US"/>
          </a:p>
          <a:p>
            <a:r>
              <a:rPr lang="en-US"/>
              <a:t>The entire school community stands to gain from this action plan. By fostering a culture of responsible AI use, we reinforce academic integrity and encourage collaborative inquiry among teachers and students. Studies have shown that schools with strong, collaborative environments tend to see improved educational outcomes and student engagement.</a:t>
            </a:r>
          </a:p>
          <a:p>
            <a:endParaRPr lang="en-US"/>
          </a:p>
          <a:p>
            <a:r>
              <a:rPr lang="en-US"/>
              <a:t>These predictions are backed by recent literature. Research indicates that when schools adopt technology responsibly and inclusively, student achievement and teacher satisfaction improve. A culture that integrates AI tools thoughtfully benefits everyone involved by creating a future-ready, ethical learning environment.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ensure the success of this action plan, let’s outline the next steps. Immediately, we need to schedule comprehensive teacher training sessions that focus on responsible AI use. This step sets the foundation for our entire strategy by equipping educators with the knowledge and tools they need.</a:t>
            </a:r>
          </a:p>
          <a:p>
            <a:endParaRPr lang="en-US"/>
          </a:p>
          <a:p>
            <a:r>
              <a:rPr lang="en-US"/>
              <a:t>Simultaneously, we’ll develop the first draft of classroom guidelines for AI use, created collaboratively with teacher input. Establishing clear communication channels among educators, the IT team, and the school administration is also critical for seamless coordination.</a:t>
            </a:r>
          </a:p>
          <a:p>
            <a:endParaRPr lang="en-US"/>
          </a:p>
          <a:p>
            <a:r>
              <a:rPr lang="en-US"/>
              <a:t>Looking at our long-term goals, after three months, we’ll evaluate the effectiveness of these initial measures. This assessment will include collecting teacher and student feedback, reviewing classroom outcomes, and identifying any necessary adjustments to the guidelines.</a:t>
            </a:r>
          </a:p>
          <a:p>
            <a:endParaRPr lang="en-US"/>
          </a:p>
          <a:p>
            <a:r>
              <a:rPr lang="en-US"/>
              <a:t>Our final goal is to expand this initiative to more staff members, including additional subject teachers and student representatives, creating a school-wide culture of responsible AI use and collaborative inquiry. This approach ensures that the changes we implement are sustainable and continue to support our educational goals in the long run.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papers.ssrn.com/sol3/papers.cfm?abstract_id=4900253" TargetMode="External"/><Relationship Id="rId2" Type="http://schemas.openxmlformats.org/officeDocument/2006/relationships/hyperlink" Target="https://pmc.ncbi.nlm.nih.gov/articles/PMC8455229/" TargetMode="External"/><Relationship Id="rId1" Type="http://schemas.openxmlformats.org/officeDocument/2006/relationships/slideLayout" Target="../slideLayouts/slideLayout7.xml"/><Relationship Id="rId4" Type="http://schemas.openxmlformats.org/officeDocument/2006/relationships/hyperlink" Target="https://research.ebsco.com/c/36ffkw/viewer/pdf/v6sljjt2b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2500"/>
            </a:stretch>
          </a:blipFill>
        </p:spPr>
      </p:sp>
      <p:grpSp>
        <p:nvGrpSpPr>
          <p:cNvPr id="3" name="Group 3"/>
          <p:cNvGrpSpPr/>
          <p:nvPr/>
        </p:nvGrpSpPr>
        <p:grpSpPr>
          <a:xfrm>
            <a:off x="6314264" y="0"/>
            <a:ext cx="11973736" cy="10287000"/>
            <a:chOff x="0" y="0"/>
            <a:chExt cx="3153576" cy="2709333"/>
          </a:xfrm>
        </p:grpSpPr>
        <p:sp>
          <p:nvSpPr>
            <p:cNvPr id="4" name="Freeform 4"/>
            <p:cNvSpPr/>
            <p:nvPr/>
          </p:nvSpPr>
          <p:spPr>
            <a:xfrm>
              <a:off x="0" y="0"/>
              <a:ext cx="3153577" cy="2709333"/>
            </a:xfrm>
            <a:custGeom>
              <a:avLst/>
              <a:gdLst/>
              <a:ahLst/>
              <a:cxnLst/>
              <a:rect l="l" t="t" r="r" b="b"/>
              <a:pathLst>
                <a:path w="3153577" h="2709333">
                  <a:moveTo>
                    <a:pt x="0" y="0"/>
                  </a:moveTo>
                  <a:lnTo>
                    <a:pt x="3153577" y="0"/>
                  </a:lnTo>
                  <a:lnTo>
                    <a:pt x="3153577" y="2709333"/>
                  </a:lnTo>
                  <a:lnTo>
                    <a:pt x="0" y="2709333"/>
                  </a:lnTo>
                  <a:close/>
                </a:path>
              </a:pathLst>
            </a:custGeom>
            <a:gradFill rotWithShape="1">
              <a:gsLst>
                <a:gs pos="0">
                  <a:srgbClr val="1F3291">
                    <a:alpha val="0"/>
                  </a:srgbClr>
                </a:gs>
                <a:gs pos="100000">
                  <a:srgbClr val="000935">
                    <a:alpha val="100000"/>
                  </a:srgbClr>
                </a:gs>
              </a:gsLst>
              <a:lin ang="0"/>
            </a:gradFill>
          </p:spPr>
        </p:sp>
        <p:sp>
          <p:nvSpPr>
            <p:cNvPr id="5" name="TextBox 5"/>
            <p:cNvSpPr txBox="1"/>
            <p:nvPr/>
          </p:nvSpPr>
          <p:spPr>
            <a:xfrm>
              <a:off x="0" y="-38100"/>
              <a:ext cx="3153576" cy="2747433"/>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742214" y="7517955"/>
            <a:ext cx="47625" cy="1740345"/>
            <a:chOff x="0" y="0"/>
            <a:chExt cx="12543" cy="458362"/>
          </a:xfrm>
        </p:grpSpPr>
        <p:sp>
          <p:nvSpPr>
            <p:cNvPr id="7" name="Freeform 7"/>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5470FF">
                    <a:alpha val="100000"/>
                  </a:srgbClr>
                </a:gs>
                <a:gs pos="100000">
                  <a:srgbClr val="1F3291">
                    <a:alpha val="100000"/>
                  </a:srgbClr>
                </a:gs>
              </a:gsLst>
              <a:lin ang="2700000"/>
            </a:gradFill>
          </p:spPr>
        </p:sp>
        <p:sp>
          <p:nvSpPr>
            <p:cNvPr id="8" name="TextBox 8"/>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725930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5470FF">
                    <a:alpha val="100000"/>
                  </a:srgbClr>
                </a:gs>
                <a:gs pos="100000">
                  <a:srgbClr val="1F3291">
                    <a:alpha val="100000"/>
                  </a:srgbClr>
                </a:gs>
              </a:gsLst>
              <a:lin ang="2700000"/>
            </a:gra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9187151" y="2117130"/>
            <a:ext cx="8359564" cy="2395989"/>
          </a:xfrm>
          <a:prstGeom prst="rect">
            <a:avLst/>
          </a:prstGeom>
        </p:spPr>
        <p:txBody>
          <a:bodyPr lIns="0" tIns="0" rIns="0" bIns="0" rtlCol="0" anchor="t">
            <a:spAutoFit/>
          </a:bodyPr>
          <a:lstStyle/>
          <a:p>
            <a:pPr algn="l">
              <a:lnSpc>
                <a:spcPts val="19690"/>
              </a:lnSpc>
              <a:spcBef>
                <a:spcPct val="0"/>
              </a:spcBef>
            </a:pPr>
            <a:r>
              <a:rPr lang="en-US" sz="14064">
                <a:solidFill>
                  <a:srgbClr val="FFFFFF"/>
                </a:solidFill>
                <a:latin typeface="Bebas Neue Cyrillic"/>
                <a:ea typeface="Bebas Neue Cyrillic"/>
                <a:cs typeface="Bebas Neue Cyrillic"/>
                <a:sym typeface="Bebas Neue Cyrillic"/>
              </a:rPr>
              <a:t>Artificial</a:t>
            </a:r>
          </a:p>
        </p:txBody>
      </p:sp>
      <p:sp>
        <p:nvSpPr>
          <p:cNvPr id="13" name="TextBox 13"/>
          <p:cNvSpPr txBox="1"/>
          <p:nvPr/>
        </p:nvSpPr>
        <p:spPr>
          <a:xfrm>
            <a:off x="9144000" y="3981350"/>
            <a:ext cx="8359564" cy="2395989"/>
          </a:xfrm>
          <a:prstGeom prst="rect">
            <a:avLst/>
          </a:prstGeom>
        </p:spPr>
        <p:txBody>
          <a:bodyPr lIns="0" tIns="0" rIns="0" bIns="0" rtlCol="0" anchor="t">
            <a:spAutoFit/>
          </a:bodyPr>
          <a:lstStyle/>
          <a:p>
            <a:pPr algn="l">
              <a:lnSpc>
                <a:spcPts val="19690"/>
              </a:lnSpc>
              <a:spcBef>
                <a:spcPct val="0"/>
              </a:spcBef>
            </a:pPr>
            <a:r>
              <a:rPr lang="en-US" sz="14064">
                <a:solidFill>
                  <a:srgbClr val="FFFFFF"/>
                </a:solidFill>
                <a:latin typeface="Bebas Neue Cyrillic"/>
                <a:ea typeface="Bebas Neue Cyrillic"/>
                <a:cs typeface="Bebas Neue Cyrillic"/>
                <a:sym typeface="Bebas Neue Cyrillic"/>
              </a:rPr>
              <a:t>Intelligence</a:t>
            </a:r>
          </a:p>
        </p:txBody>
      </p:sp>
      <p:grpSp>
        <p:nvGrpSpPr>
          <p:cNvPr id="14" name="Group 14"/>
          <p:cNvGrpSpPr/>
          <p:nvPr/>
        </p:nvGrpSpPr>
        <p:grpSpPr>
          <a:xfrm>
            <a:off x="9187151" y="6183300"/>
            <a:ext cx="6526921" cy="623294"/>
            <a:chOff x="0" y="0"/>
            <a:chExt cx="1719024" cy="164160"/>
          </a:xfrm>
        </p:grpSpPr>
        <p:sp>
          <p:nvSpPr>
            <p:cNvPr id="15" name="Freeform 15"/>
            <p:cNvSpPr/>
            <p:nvPr/>
          </p:nvSpPr>
          <p:spPr>
            <a:xfrm>
              <a:off x="0" y="0"/>
              <a:ext cx="1719024" cy="164160"/>
            </a:xfrm>
            <a:custGeom>
              <a:avLst/>
              <a:gdLst/>
              <a:ahLst/>
              <a:cxnLst/>
              <a:rect l="l" t="t" r="r" b="b"/>
              <a:pathLst>
                <a:path w="1719024" h="164160">
                  <a:moveTo>
                    <a:pt x="0" y="0"/>
                  </a:moveTo>
                  <a:lnTo>
                    <a:pt x="1719024" y="0"/>
                  </a:lnTo>
                  <a:lnTo>
                    <a:pt x="1719024" y="164160"/>
                  </a:lnTo>
                  <a:lnTo>
                    <a:pt x="0" y="164160"/>
                  </a:lnTo>
                  <a:close/>
                </a:path>
              </a:pathLst>
            </a:custGeom>
            <a:gradFill rotWithShape="1">
              <a:gsLst>
                <a:gs pos="0">
                  <a:srgbClr val="5470FF">
                    <a:alpha val="100000"/>
                  </a:srgbClr>
                </a:gs>
                <a:gs pos="100000">
                  <a:srgbClr val="1F3291">
                    <a:alpha val="100000"/>
                  </a:srgbClr>
                </a:gs>
              </a:gsLst>
              <a:lin ang="2700000"/>
            </a:gradFill>
          </p:spPr>
        </p:sp>
        <p:sp>
          <p:nvSpPr>
            <p:cNvPr id="16" name="TextBox 16"/>
            <p:cNvSpPr txBox="1"/>
            <p:nvPr/>
          </p:nvSpPr>
          <p:spPr>
            <a:xfrm>
              <a:off x="0" y="-38100"/>
              <a:ext cx="1719024" cy="20226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9144000" y="6223484"/>
            <a:ext cx="6526921" cy="495301"/>
          </a:xfrm>
          <a:prstGeom prst="rect">
            <a:avLst/>
          </a:prstGeom>
        </p:spPr>
        <p:txBody>
          <a:bodyPr lIns="0" tIns="0" rIns="0" bIns="0" rtlCol="0" anchor="t">
            <a:spAutoFit/>
          </a:bodyPr>
          <a:lstStyle/>
          <a:p>
            <a:pPr algn="ctr">
              <a:lnSpc>
                <a:spcPts val="4199"/>
              </a:lnSpc>
              <a:spcBef>
                <a:spcPct val="0"/>
              </a:spcBef>
            </a:pPr>
            <a:r>
              <a:rPr lang="en-US" sz="2999" spc="1895">
                <a:solidFill>
                  <a:srgbClr val="FFFFFF"/>
                </a:solidFill>
                <a:latin typeface="Open Sans"/>
                <a:ea typeface="Open Sans"/>
                <a:cs typeface="Open Sans"/>
                <a:sym typeface="Open Sans"/>
              </a:rPr>
              <a:t>IN SCHOOLS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TextBox 2"/>
          <p:cNvSpPr txBox="1"/>
          <p:nvPr/>
        </p:nvSpPr>
        <p:spPr>
          <a:xfrm>
            <a:off x="677459" y="-171450"/>
            <a:ext cx="6751737" cy="1566544"/>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References:</a:t>
            </a:r>
          </a:p>
        </p:txBody>
      </p:sp>
      <p:sp>
        <p:nvSpPr>
          <p:cNvPr id="3" name="TextBox 3"/>
          <p:cNvSpPr txBox="1"/>
          <p:nvPr/>
        </p:nvSpPr>
        <p:spPr>
          <a:xfrm>
            <a:off x="677459" y="1460185"/>
            <a:ext cx="16731669" cy="8683526"/>
          </a:xfrm>
          <a:prstGeom prst="rect">
            <a:avLst/>
          </a:prstGeom>
        </p:spPr>
        <p:txBody>
          <a:bodyPr lIns="0" tIns="0" rIns="0" bIns="0" rtlCol="0" anchor="t">
            <a:spAutoFit/>
          </a:bodyPr>
          <a:lstStyle/>
          <a:p>
            <a:pPr algn="l">
              <a:lnSpc>
                <a:spcPts val="3330"/>
              </a:lnSpc>
            </a:pPr>
            <a:r>
              <a:rPr lang="en-US" sz="2378">
                <a:solidFill>
                  <a:srgbClr val="FFFFFF"/>
                </a:solidFill>
                <a:latin typeface="Canva Sans"/>
                <a:ea typeface="Canva Sans"/>
                <a:cs typeface="Canva Sans"/>
                <a:sym typeface="Canva Sans"/>
              </a:rPr>
              <a:t>Author Unknown(2022).  AI In Education Market Size, Share &amp; Trends Analysis Report By Component (Solutions, Services), By Deployment, By Technology, By Application, By End-use, By Region, And Segment Forecasts, 2022 - 2030.  </a:t>
            </a:r>
            <a:r>
              <a:rPr lang="en-US" sz="2378" i="1">
                <a:solidFill>
                  <a:srgbClr val="FFFFFF"/>
                </a:solidFill>
                <a:latin typeface="Canva Sans Italics"/>
                <a:ea typeface="Canva Sans Italics"/>
                <a:cs typeface="Canva Sans Italics"/>
                <a:sym typeface="Canva Sans Italics"/>
              </a:rPr>
              <a:t>Grandview Research</a:t>
            </a:r>
            <a:r>
              <a:rPr lang="en-US" sz="2378">
                <a:solidFill>
                  <a:srgbClr val="FFFFFF"/>
                </a:solidFill>
                <a:latin typeface="Canva Sans"/>
                <a:ea typeface="Canva Sans"/>
                <a:cs typeface="Canva Sans"/>
                <a:sym typeface="Canva Sans"/>
              </a:rPr>
              <a:t>.</a:t>
            </a:r>
          </a:p>
          <a:p>
            <a:pPr algn="l">
              <a:lnSpc>
                <a:spcPts val="3330"/>
              </a:lnSpc>
            </a:pPr>
            <a:r>
              <a:rPr lang="en-US" sz="2378">
                <a:solidFill>
                  <a:srgbClr val="B2D4E3"/>
                </a:solidFill>
                <a:latin typeface="Canva Sans"/>
                <a:ea typeface="Canva Sans"/>
                <a:cs typeface="Canva Sans"/>
                <a:sym typeface="Canva Sans"/>
              </a:rPr>
              <a:t>https://www.grandviewresearch.com/industry-analysis/artificial-intelligence-ai-education-market-report</a:t>
            </a:r>
          </a:p>
          <a:p>
            <a:pPr algn="l">
              <a:lnSpc>
                <a:spcPts val="3330"/>
              </a:lnSpc>
            </a:pPr>
            <a:endParaRPr lang="en-US" sz="2378">
              <a:solidFill>
                <a:srgbClr val="B2D4E3"/>
              </a:solidFill>
              <a:latin typeface="Canva Sans"/>
              <a:ea typeface="Canva Sans"/>
              <a:cs typeface="Canva Sans"/>
              <a:sym typeface="Canva Sans"/>
            </a:endParaRPr>
          </a:p>
          <a:p>
            <a:pPr algn="l">
              <a:lnSpc>
                <a:spcPts val="3330"/>
              </a:lnSpc>
            </a:pPr>
            <a:r>
              <a:rPr lang="en-US" sz="2378">
                <a:solidFill>
                  <a:srgbClr val="FFFFFF"/>
                </a:solidFill>
                <a:latin typeface="Canva Sans"/>
                <a:ea typeface="Canva Sans"/>
                <a:cs typeface="Canva Sans"/>
                <a:sym typeface="Canva Sans"/>
              </a:rPr>
              <a:t>Creswell, J.W. and Poth, C.N. (2018). Qualitative Inquiry and Research Design Choosing among Five Approaches. </a:t>
            </a:r>
            <a:r>
              <a:rPr lang="en-US" sz="2378" i="1">
                <a:solidFill>
                  <a:srgbClr val="FFFFFF"/>
                </a:solidFill>
                <a:latin typeface="Canva Sans Italics"/>
                <a:ea typeface="Canva Sans Italics"/>
                <a:cs typeface="Canva Sans Italics"/>
                <a:sym typeface="Canva Sans Italics"/>
              </a:rPr>
              <a:t>4th Edition, SAGE Publications, Inc.</a:t>
            </a:r>
            <a:r>
              <a:rPr lang="en-US" sz="2378">
                <a:solidFill>
                  <a:srgbClr val="FFFFFF"/>
                </a:solidFill>
                <a:latin typeface="Canva Sans"/>
                <a:ea typeface="Canva Sans"/>
                <a:cs typeface="Canva Sans"/>
                <a:sym typeface="Canva Sans"/>
              </a:rPr>
              <a:t> </a:t>
            </a:r>
          </a:p>
          <a:p>
            <a:pPr algn="l">
              <a:lnSpc>
                <a:spcPts val="3330"/>
              </a:lnSpc>
            </a:pPr>
            <a:r>
              <a:rPr lang="en-US" sz="2378">
                <a:solidFill>
                  <a:srgbClr val="B2D4E3"/>
                </a:solidFill>
                <a:latin typeface="Canva Sans"/>
                <a:ea typeface="Canva Sans"/>
                <a:cs typeface="Canva Sans"/>
                <a:sym typeface="Canva Sans"/>
                <a:hlinkClick r:id="rId2" tooltip="https://pmc.ncbi.nlm.nih.gov/articles/PMC8455229/"/>
              </a:rPr>
              <a:t>https://pmc.ncbi.nlm.nih.gov/articles/PMC8455229/</a:t>
            </a:r>
          </a:p>
          <a:p>
            <a:pPr algn="l">
              <a:lnSpc>
                <a:spcPts val="2520"/>
              </a:lnSpc>
            </a:pPr>
            <a:endParaRPr lang="en-US" sz="2378">
              <a:solidFill>
                <a:srgbClr val="B2D4E3"/>
              </a:solidFill>
              <a:latin typeface="Canva Sans"/>
              <a:ea typeface="Canva Sans"/>
              <a:cs typeface="Canva Sans"/>
              <a:sym typeface="Canva Sans"/>
              <a:hlinkClick r:id="rId2" tooltip="https://pmc.ncbi.nlm.nih.gov/articles/PMC8455229/"/>
            </a:endParaRPr>
          </a:p>
          <a:p>
            <a:pPr algn="l">
              <a:lnSpc>
                <a:spcPts val="3330"/>
              </a:lnSpc>
            </a:pPr>
            <a:r>
              <a:rPr lang="en-US" sz="2378">
                <a:solidFill>
                  <a:srgbClr val="FFFFFF"/>
                </a:solidFill>
                <a:latin typeface="Canva Sans"/>
                <a:ea typeface="Canva Sans"/>
                <a:cs typeface="Canva Sans"/>
                <a:sym typeface="Canva Sans"/>
              </a:rPr>
              <a:t>Nam, J. (2023). 56% of College Students Have Used AI on Assignments or Exams. </a:t>
            </a:r>
            <a:r>
              <a:rPr lang="en-US" sz="2378" i="1">
                <a:solidFill>
                  <a:srgbClr val="FFFFFF"/>
                </a:solidFill>
                <a:latin typeface="Canva Sans Italics"/>
                <a:ea typeface="Canva Sans Italics"/>
                <a:cs typeface="Canva Sans Italics"/>
                <a:sym typeface="Canva Sans Italics"/>
              </a:rPr>
              <a:t>Best College. </a:t>
            </a:r>
          </a:p>
          <a:p>
            <a:pPr algn="l">
              <a:lnSpc>
                <a:spcPts val="3330"/>
              </a:lnSpc>
            </a:pPr>
            <a:r>
              <a:rPr lang="en-US" sz="2378">
                <a:solidFill>
                  <a:srgbClr val="B2D4E3"/>
                </a:solidFill>
                <a:latin typeface="Canva Sans"/>
                <a:ea typeface="Canva Sans"/>
                <a:cs typeface="Canva Sans"/>
                <a:sym typeface="Canva Sans"/>
              </a:rPr>
              <a:t>https://www.bestcolleges.com/research/most-college-students-have-used-ai-survey/</a:t>
            </a:r>
          </a:p>
          <a:p>
            <a:pPr algn="l">
              <a:lnSpc>
                <a:spcPts val="3330"/>
              </a:lnSpc>
            </a:pPr>
            <a:endParaRPr lang="en-US" sz="2378">
              <a:solidFill>
                <a:srgbClr val="B2D4E3"/>
              </a:solidFill>
              <a:latin typeface="Canva Sans"/>
              <a:ea typeface="Canva Sans"/>
              <a:cs typeface="Canva Sans"/>
              <a:sym typeface="Canva Sans"/>
            </a:endParaRPr>
          </a:p>
          <a:p>
            <a:pPr algn="l">
              <a:lnSpc>
                <a:spcPts val="3330"/>
              </a:lnSpc>
            </a:pPr>
            <a:r>
              <a:rPr lang="en-US" sz="2378">
                <a:solidFill>
                  <a:srgbClr val="FFFFFF"/>
                </a:solidFill>
                <a:latin typeface="Canva Sans"/>
                <a:ea typeface="Canva Sans"/>
                <a:cs typeface="Canva Sans"/>
                <a:sym typeface="Canva Sans"/>
              </a:rPr>
              <a:t>Worku, M., Getahun, D., Aganofir, A. (2022). Improving Teachers’ Engagement in Action Research: A Baseline Study in Primary Schools of Bahir Dar City. </a:t>
            </a:r>
            <a:r>
              <a:rPr lang="en-US" sz="2378" i="1">
                <a:solidFill>
                  <a:srgbClr val="FFFFFF"/>
                </a:solidFill>
                <a:latin typeface="Canva Sans Italics"/>
                <a:ea typeface="Canva Sans Italics"/>
                <a:cs typeface="Canva Sans Italics"/>
                <a:sym typeface="Canva Sans Italics"/>
              </a:rPr>
              <a:t>Systemic Practice and Action Research.</a:t>
            </a:r>
            <a:r>
              <a:rPr lang="en-US" sz="2378" i="1">
                <a:solidFill>
                  <a:srgbClr val="B2D4E3"/>
                </a:solidFill>
                <a:latin typeface="Canva Sans Italics"/>
                <a:ea typeface="Canva Sans Italics"/>
                <a:cs typeface="Canva Sans Italics"/>
                <a:sym typeface="Canva Sans Italics"/>
              </a:rPr>
              <a:t> </a:t>
            </a:r>
            <a:r>
              <a:rPr lang="en-US" sz="2378">
                <a:solidFill>
                  <a:srgbClr val="B2D4E3"/>
                </a:solidFill>
                <a:latin typeface="Canva Sans"/>
                <a:ea typeface="Canva Sans"/>
                <a:cs typeface="Canva Sans"/>
                <a:sym typeface="Canva Sans"/>
                <a:hlinkClick r:id="rId3" tooltip="https://papers.ssrn.com/sol3/papers.cfm?abstract_id=4900253"/>
              </a:rPr>
              <a:t>https://papers.ssrn.com/sol3/papers.cfm?abstract_id=4900253</a:t>
            </a:r>
          </a:p>
          <a:p>
            <a:pPr algn="l">
              <a:lnSpc>
                <a:spcPts val="3330"/>
              </a:lnSpc>
            </a:pPr>
            <a:endParaRPr lang="en-US" sz="2378">
              <a:solidFill>
                <a:srgbClr val="B2D4E3"/>
              </a:solidFill>
              <a:latin typeface="Canva Sans"/>
              <a:ea typeface="Canva Sans"/>
              <a:cs typeface="Canva Sans"/>
              <a:sym typeface="Canva Sans"/>
              <a:hlinkClick r:id="rId3" tooltip="https://papers.ssrn.com/sol3/papers.cfm?abstract_id=4900253"/>
            </a:endParaRPr>
          </a:p>
          <a:p>
            <a:pPr algn="l">
              <a:lnSpc>
                <a:spcPts val="3330"/>
              </a:lnSpc>
            </a:pPr>
            <a:r>
              <a:rPr lang="en-US" sz="2378">
                <a:solidFill>
                  <a:srgbClr val="FFFFFF"/>
                </a:solidFill>
                <a:latin typeface="Canva Sans"/>
                <a:ea typeface="Canva Sans"/>
                <a:cs typeface="Canva Sans"/>
                <a:sym typeface="Canva Sans"/>
              </a:rPr>
              <a:t>Wyatt-Smith, C. &amp; Kimber, M. (2024). Teaching, Learning and Assessing in the AI-era: Considering the Framework for Generative AI in Schools. </a:t>
            </a:r>
            <a:r>
              <a:rPr lang="en-US" sz="2378" i="1">
                <a:solidFill>
                  <a:srgbClr val="FFFFFF"/>
                </a:solidFill>
                <a:latin typeface="Canva Sans Italics"/>
                <a:ea typeface="Canva Sans Italics"/>
                <a:cs typeface="Canva Sans Italics"/>
                <a:sym typeface="Canva Sans Italics"/>
              </a:rPr>
              <a:t>Australian Educational Leader, 2024. </a:t>
            </a:r>
            <a:r>
              <a:rPr lang="en-US" sz="2378">
                <a:solidFill>
                  <a:srgbClr val="FFFFFF"/>
                </a:solidFill>
                <a:latin typeface="Canva Sans"/>
                <a:ea typeface="Canva Sans"/>
                <a:cs typeface="Canva Sans"/>
                <a:sym typeface="Canva Sans"/>
              </a:rPr>
              <a:t> </a:t>
            </a:r>
            <a:r>
              <a:rPr lang="en-US" sz="2378">
                <a:solidFill>
                  <a:srgbClr val="B2D4E3"/>
                </a:solidFill>
                <a:latin typeface="Canva Sans"/>
                <a:ea typeface="Canva Sans"/>
                <a:cs typeface="Canva Sans"/>
                <a:sym typeface="Canva Sans"/>
                <a:hlinkClick r:id="rId4" tooltip="https://research.ebsco.com/c/36ffkw/viewer/pdf/v6sljjt2b5"/>
              </a:rPr>
              <a:t>https://research.ebsco.com/c/36ffkw/viewer/pdf/v6sljjt2b5</a:t>
            </a:r>
          </a:p>
          <a:p>
            <a:pPr algn="l">
              <a:lnSpc>
                <a:spcPts val="3330"/>
              </a:lnSpc>
            </a:pPr>
            <a:endParaRPr lang="en-US" sz="2378">
              <a:solidFill>
                <a:srgbClr val="B2D4E3"/>
              </a:solidFill>
              <a:latin typeface="Canva Sans"/>
              <a:ea typeface="Canva Sans"/>
              <a:cs typeface="Canva Sans"/>
              <a:sym typeface="Canva Sans"/>
              <a:hlinkClick r:id="rId4" tooltip="https://research.ebsco.com/c/36ffkw/viewer/pdf/v6sljjt2b5"/>
            </a:endParaRPr>
          </a:p>
          <a:p>
            <a:pPr algn="l">
              <a:lnSpc>
                <a:spcPts val="3330"/>
              </a:lnSpc>
            </a:pPr>
            <a:r>
              <a:rPr lang="en-US" sz="2378">
                <a:solidFill>
                  <a:srgbClr val="FFFFFF"/>
                </a:solidFill>
                <a:latin typeface="Canva Sans"/>
                <a:ea typeface="Canva Sans"/>
                <a:cs typeface="Canva Sans"/>
                <a:sym typeface="Canva Sans"/>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Freeform 2"/>
          <p:cNvSpPr/>
          <p:nvPr/>
        </p:nvSpPr>
        <p:spPr>
          <a:xfrm>
            <a:off x="11228785" y="3227785"/>
            <a:ext cx="7059215" cy="7059215"/>
          </a:xfrm>
          <a:custGeom>
            <a:avLst/>
            <a:gdLst/>
            <a:ahLst/>
            <a:cxnLst/>
            <a:rect l="l" t="t" r="r" b="b"/>
            <a:pathLst>
              <a:path w="7059215" h="7059215">
                <a:moveTo>
                  <a:pt x="0" y="0"/>
                </a:moveTo>
                <a:lnTo>
                  <a:pt x="7059215" y="0"/>
                </a:lnTo>
                <a:lnTo>
                  <a:pt x="7059215" y="7059215"/>
                </a:lnTo>
                <a:lnTo>
                  <a:pt x="0" y="7059215"/>
                </a:lnTo>
                <a:lnTo>
                  <a:pt x="0" y="0"/>
                </a:lnTo>
                <a:close/>
              </a:path>
            </a:pathLst>
          </a:custGeom>
          <a:blipFill>
            <a:blip r:embed="rId3"/>
            <a:stretch>
              <a:fillRect/>
            </a:stretch>
          </a:blipFill>
          <a:ln w="152400" cap="sq">
            <a:solidFill>
              <a:srgbClr val="000000"/>
            </a:solidFill>
            <a:prstDash val="solid"/>
            <a:miter/>
          </a:ln>
        </p:spPr>
      </p:sp>
      <p:grpSp>
        <p:nvGrpSpPr>
          <p:cNvPr id="3" name="Group 3"/>
          <p:cNvGrpSpPr/>
          <p:nvPr/>
        </p:nvGrpSpPr>
        <p:grpSpPr>
          <a:xfrm>
            <a:off x="4106295" y="2763980"/>
            <a:ext cx="2558729" cy="2465819"/>
            <a:chOff x="0" y="0"/>
            <a:chExt cx="843426" cy="812800"/>
          </a:xfrm>
        </p:grpSpPr>
        <p:sp>
          <p:nvSpPr>
            <p:cNvPr id="4" name="Freeform 4"/>
            <p:cNvSpPr/>
            <p:nvPr/>
          </p:nvSpPr>
          <p:spPr>
            <a:xfrm>
              <a:off x="0" y="0"/>
              <a:ext cx="843426" cy="812800"/>
            </a:xfrm>
            <a:custGeom>
              <a:avLst/>
              <a:gdLst/>
              <a:ahLst/>
              <a:cxnLst/>
              <a:rect l="l" t="t" r="r" b="b"/>
              <a:pathLst>
                <a:path w="843426" h="812800">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id="5" name="TextBox 5"/>
            <p:cNvSpPr txBox="1"/>
            <p:nvPr/>
          </p:nvSpPr>
          <p:spPr>
            <a:xfrm>
              <a:off x="79071" y="9525"/>
              <a:ext cx="685283" cy="727075"/>
            </a:xfrm>
            <a:prstGeom prst="rect">
              <a:avLst/>
            </a:prstGeom>
          </p:spPr>
          <p:txBody>
            <a:bodyPr lIns="50800" tIns="50800" rIns="50800" bIns="50800" rtlCol="0" anchor="ctr"/>
            <a:lstStyle/>
            <a:p>
              <a:pPr algn="ctr">
                <a:lnSpc>
                  <a:spcPts val="5039"/>
                </a:lnSpc>
              </a:pPr>
              <a:r>
                <a:rPr lang="en-US" sz="3599" b="1">
                  <a:solidFill>
                    <a:srgbClr val="000000"/>
                  </a:solidFill>
                  <a:latin typeface="Canva Sans Bold"/>
                  <a:ea typeface="Canva Sans Bold"/>
                  <a:cs typeface="Canva Sans Bold"/>
                  <a:sym typeface="Canva Sans Bold"/>
                </a:rPr>
                <a:t>Identify</a:t>
              </a:r>
            </a:p>
          </p:txBody>
        </p:sp>
      </p:grpSp>
      <p:grpSp>
        <p:nvGrpSpPr>
          <p:cNvPr id="6" name="Group 6"/>
          <p:cNvGrpSpPr/>
          <p:nvPr/>
        </p:nvGrpSpPr>
        <p:grpSpPr>
          <a:xfrm>
            <a:off x="1205063" y="4590476"/>
            <a:ext cx="2556251" cy="2465819"/>
            <a:chOff x="0" y="0"/>
            <a:chExt cx="842609" cy="812800"/>
          </a:xfrm>
        </p:grpSpPr>
        <p:sp>
          <p:nvSpPr>
            <p:cNvPr id="7" name="Freeform 7"/>
            <p:cNvSpPr/>
            <p:nvPr/>
          </p:nvSpPr>
          <p:spPr>
            <a:xfrm>
              <a:off x="0" y="0"/>
              <a:ext cx="842609" cy="812800"/>
            </a:xfrm>
            <a:custGeom>
              <a:avLst/>
              <a:gdLst/>
              <a:ahLst/>
              <a:cxnLst/>
              <a:rect l="l" t="t" r="r" b="b"/>
              <a:pathLst>
                <a:path w="842609" h="812800">
                  <a:moveTo>
                    <a:pt x="421304" y="0"/>
                  </a:moveTo>
                  <a:cubicBezTo>
                    <a:pt x="188624" y="0"/>
                    <a:pt x="0" y="181951"/>
                    <a:pt x="0" y="406400"/>
                  </a:cubicBezTo>
                  <a:cubicBezTo>
                    <a:pt x="0" y="630849"/>
                    <a:pt x="188624" y="812800"/>
                    <a:pt x="421304" y="812800"/>
                  </a:cubicBezTo>
                  <a:cubicBezTo>
                    <a:pt x="653984" y="812800"/>
                    <a:pt x="842609" y="630849"/>
                    <a:pt x="842609" y="406400"/>
                  </a:cubicBezTo>
                  <a:cubicBezTo>
                    <a:pt x="842609" y="181951"/>
                    <a:pt x="653984" y="0"/>
                    <a:pt x="421304" y="0"/>
                  </a:cubicBezTo>
                  <a:close/>
                </a:path>
              </a:pathLst>
            </a:custGeom>
            <a:solidFill>
              <a:srgbClr val="5993A3"/>
            </a:solidFill>
          </p:spPr>
        </p:sp>
        <p:sp>
          <p:nvSpPr>
            <p:cNvPr id="8" name="TextBox 8"/>
            <p:cNvSpPr txBox="1"/>
            <p:nvPr/>
          </p:nvSpPr>
          <p:spPr>
            <a:xfrm>
              <a:off x="78995" y="9525"/>
              <a:ext cx="684620" cy="727075"/>
            </a:xfrm>
            <a:prstGeom prst="rect">
              <a:avLst/>
            </a:prstGeom>
          </p:spPr>
          <p:txBody>
            <a:bodyPr lIns="50800" tIns="50800" rIns="50800" bIns="50800" rtlCol="0" anchor="ctr"/>
            <a:lstStyle/>
            <a:p>
              <a:pPr algn="ctr">
                <a:lnSpc>
                  <a:spcPts val="5040"/>
                </a:lnSpc>
              </a:pPr>
              <a:r>
                <a:rPr lang="en-US" sz="3600" b="1">
                  <a:solidFill>
                    <a:srgbClr val="000000"/>
                  </a:solidFill>
                  <a:latin typeface="Canva Sans Bold"/>
                  <a:ea typeface="Canva Sans Bold"/>
                  <a:cs typeface="Canva Sans Bold"/>
                  <a:sym typeface="Canva Sans Bold"/>
                </a:rPr>
                <a:t>Reflect</a:t>
              </a:r>
            </a:p>
          </p:txBody>
        </p:sp>
      </p:grpSp>
      <p:grpSp>
        <p:nvGrpSpPr>
          <p:cNvPr id="9" name="Group 9"/>
          <p:cNvGrpSpPr/>
          <p:nvPr/>
        </p:nvGrpSpPr>
        <p:grpSpPr>
          <a:xfrm>
            <a:off x="6815009" y="4590476"/>
            <a:ext cx="2558729" cy="2465819"/>
            <a:chOff x="0" y="0"/>
            <a:chExt cx="843426" cy="812800"/>
          </a:xfrm>
        </p:grpSpPr>
        <p:sp>
          <p:nvSpPr>
            <p:cNvPr id="10" name="Freeform 10"/>
            <p:cNvSpPr/>
            <p:nvPr/>
          </p:nvSpPr>
          <p:spPr>
            <a:xfrm>
              <a:off x="0" y="0"/>
              <a:ext cx="843426" cy="812800"/>
            </a:xfrm>
            <a:custGeom>
              <a:avLst/>
              <a:gdLst/>
              <a:ahLst/>
              <a:cxnLst/>
              <a:rect l="l" t="t" r="r" b="b"/>
              <a:pathLst>
                <a:path w="843426" h="812800">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id="11" name="TextBox 11"/>
            <p:cNvSpPr txBox="1"/>
            <p:nvPr/>
          </p:nvSpPr>
          <p:spPr>
            <a:xfrm>
              <a:off x="79071" y="9525"/>
              <a:ext cx="685283" cy="727075"/>
            </a:xfrm>
            <a:prstGeom prst="rect">
              <a:avLst/>
            </a:prstGeom>
          </p:spPr>
          <p:txBody>
            <a:bodyPr lIns="50800" tIns="50800" rIns="50800" bIns="50800" rtlCol="0" anchor="ctr"/>
            <a:lstStyle/>
            <a:p>
              <a:pPr algn="ctr">
                <a:lnSpc>
                  <a:spcPts val="5039"/>
                </a:lnSpc>
              </a:pPr>
              <a:r>
                <a:rPr lang="en-US" sz="3599" b="1">
                  <a:solidFill>
                    <a:srgbClr val="000000"/>
                  </a:solidFill>
                  <a:latin typeface="Canva Sans Bold"/>
                  <a:ea typeface="Canva Sans Bold"/>
                  <a:cs typeface="Canva Sans Bold"/>
                  <a:sym typeface="Canva Sans Bold"/>
                </a:rPr>
                <a:t>Plan</a:t>
              </a:r>
            </a:p>
          </p:txBody>
        </p:sp>
      </p:grpSp>
      <p:grpSp>
        <p:nvGrpSpPr>
          <p:cNvPr id="12" name="Group 12"/>
          <p:cNvGrpSpPr/>
          <p:nvPr/>
        </p:nvGrpSpPr>
        <p:grpSpPr>
          <a:xfrm>
            <a:off x="5819692" y="7487561"/>
            <a:ext cx="2558729" cy="2465819"/>
            <a:chOff x="0" y="0"/>
            <a:chExt cx="843426" cy="812800"/>
          </a:xfrm>
        </p:grpSpPr>
        <p:sp>
          <p:nvSpPr>
            <p:cNvPr id="13" name="Freeform 13"/>
            <p:cNvSpPr/>
            <p:nvPr/>
          </p:nvSpPr>
          <p:spPr>
            <a:xfrm>
              <a:off x="0" y="0"/>
              <a:ext cx="843426" cy="812800"/>
            </a:xfrm>
            <a:custGeom>
              <a:avLst/>
              <a:gdLst/>
              <a:ahLst/>
              <a:cxnLst/>
              <a:rect l="l" t="t" r="r" b="b"/>
              <a:pathLst>
                <a:path w="843426" h="812800">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id="14" name="TextBox 14"/>
            <p:cNvSpPr txBox="1"/>
            <p:nvPr/>
          </p:nvSpPr>
          <p:spPr>
            <a:xfrm>
              <a:off x="79071" y="9525"/>
              <a:ext cx="685283" cy="727075"/>
            </a:xfrm>
            <a:prstGeom prst="rect">
              <a:avLst/>
            </a:prstGeom>
          </p:spPr>
          <p:txBody>
            <a:bodyPr lIns="50800" tIns="50800" rIns="50800" bIns="50800" rtlCol="0" anchor="ctr"/>
            <a:lstStyle/>
            <a:p>
              <a:pPr algn="ctr">
                <a:lnSpc>
                  <a:spcPts val="5040"/>
                </a:lnSpc>
              </a:pPr>
              <a:r>
                <a:rPr lang="en-US" sz="3600" b="1">
                  <a:solidFill>
                    <a:srgbClr val="000000"/>
                  </a:solidFill>
                  <a:latin typeface="Canva Sans Bold"/>
                  <a:ea typeface="Canva Sans Bold"/>
                  <a:cs typeface="Canva Sans Bold"/>
                  <a:sym typeface="Canva Sans Bold"/>
                </a:rPr>
                <a:t>Act</a:t>
              </a:r>
            </a:p>
          </p:txBody>
        </p:sp>
      </p:grpSp>
      <p:grpSp>
        <p:nvGrpSpPr>
          <p:cNvPr id="15" name="Group 15"/>
          <p:cNvGrpSpPr/>
          <p:nvPr/>
        </p:nvGrpSpPr>
        <p:grpSpPr>
          <a:xfrm>
            <a:off x="2338390" y="7487561"/>
            <a:ext cx="2558729" cy="2465819"/>
            <a:chOff x="0" y="0"/>
            <a:chExt cx="843426" cy="812800"/>
          </a:xfrm>
        </p:grpSpPr>
        <p:sp>
          <p:nvSpPr>
            <p:cNvPr id="16" name="Freeform 16"/>
            <p:cNvSpPr/>
            <p:nvPr/>
          </p:nvSpPr>
          <p:spPr>
            <a:xfrm>
              <a:off x="0" y="0"/>
              <a:ext cx="843426" cy="812800"/>
            </a:xfrm>
            <a:custGeom>
              <a:avLst/>
              <a:gdLst/>
              <a:ahLst/>
              <a:cxnLst/>
              <a:rect l="l" t="t" r="r" b="b"/>
              <a:pathLst>
                <a:path w="843426" h="812800">
                  <a:moveTo>
                    <a:pt x="421713" y="0"/>
                  </a:moveTo>
                  <a:cubicBezTo>
                    <a:pt x="188807" y="0"/>
                    <a:pt x="0" y="181951"/>
                    <a:pt x="0" y="406400"/>
                  </a:cubicBezTo>
                  <a:cubicBezTo>
                    <a:pt x="0" y="630849"/>
                    <a:pt x="188807" y="812800"/>
                    <a:pt x="421713" y="812800"/>
                  </a:cubicBezTo>
                  <a:cubicBezTo>
                    <a:pt x="654618" y="812800"/>
                    <a:pt x="843426" y="630849"/>
                    <a:pt x="843426" y="406400"/>
                  </a:cubicBezTo>
                  <a:cubicBezTo>
                    <a:pt x="843426" y="181951"/>
                    <a:pt x="654618" y="0"/>
                    <a:pt x="421713" y="0"/>
                  </a:cubicBezTo>
                  <a:close/>
                </a:path>
              </a:pathLst>
            </a:custGeom>
            <a:solidFill>
              <a:srgbClr val="5993A3"/>
            </a:solidFill>
          </p:spPr>
        </p:sp>
        <p:sp>
          <p:nvSpPr>
            <p:cNvPr id="17" name="TextBox 17"/>
            <p:cNvSpPr txBox="1"/>
            <p:nvPr/>
          </p:nvSpPr>
          <p:spPr>
            <a:xfrm>
              <a:off x="79071" y="9525"/>
              <a:ext cx="685283" cy="727075"/>
            </a:xfrm>
            <a:prstGeom prst="rect">
              <a:avLst/>
            </a:prstGeom>
          </p:spPr>
          <p:txBody>
            <a:bodyPr lIns="50800" tIns="50800" rIns="50800" bIns="50800" rtlCol="0" anchor="ctr"/>
            <a:lstStyle/>
            <a:p>
              <a:pPr algn="ctr">
                <a:lnSpc>
                  <a:spcPts val="5040"/>
                </a:lnSpc>
              </a:pPr>
              <a:r>
                <a:rPr lang="en-US" sz="3600" b="1">
                  <a:solidFill>
                    <a:srgbClr val="000000"/>
                  </a:solidFill>
                  <a:latin typeface="Canva Sans Bold"/>
                  <a:ea typeface="Canva Sans Bold"/>
                  <a:cs typeface="Canva Sans Bold"/>
                  <a:sym typeface="Canva Sans Bold"/>
                </a:rPr>
                <a:t>Observe</a:t>
              </a:r>
            </a:p>
          </p:txBody>
        </p:sp>
      </p:grpSp>
      <p:sp>
        <p:nvSpPr>
          <p:cNvPr id="18" name="Freeform 18"/>
          <p:cNvSpPr/>
          <p:nvPr/>
        </p:nvSpPr>
        <p:spPr>
          <a:xfrm rot="1735832">
            <a:off x="6154343" y="3719083"/>
            <a:ext cx="2397106" cy="856966"/>
          </a:xfrm>
          <a:custGeom>
            <a:avLst/>
            <a:gdLst/>
            <a:ahLst/>
            <a:cxnLst/>
            <a:rect l="l" t="t" r="r" b="b"/>
            <a:pathLst>
              <a:path w="2397106" h="856966">
                <a:moveTo>
                  <a:pt x="0" y="0"/>
                </a:moveTo>
                <a:lnTo>
                  <a:pt x="2397106" y="0"/>
                </a:lnTo>
                <a:lnTo>
                  <a:pt x="2397106" y="856966"/>
                </a:lnTo>
                <a:lnTo>
                  <a:pt x="0" y="856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9" name="TextBox 19"/>
          <p:cNvSpPr txBox="1"/>
          <p:nvPr/>
        </p:nvSpPr>
        <p:spPr>
          <a:xfrm>
            <a:off x="841815" y="866775"/>
            <a:ext cx="10688546" cy="1395859"/>
          </a:xfrm>
          <a:prstGeom prst="rect">
            <a:avLst/>
          </a:prstGeom>
        </p:spPr>
        <p:txBody>
          <a:bodyPr lIns="0" tIns="0" rIns="0" bIns="0" rtlCol="0" anchor="t">
            <a:spAutoFit/>
          </a:bodyPr>
          <a:lstStyle/>
          <a:p>
            <a:pPr algn="ctr">
              <a:lnSpc>
                <a:spcPts val="11392"/>
              </a:lnSpc>
            </a:pPr>
            <a:r>
              <a:rPr lang="en-US" sz="8137" b="1" i="1">
                <a:solidFill>
                  <a:srgbClr val="FFFFFF"/>
                </a:solidFill>
                <a:latin typeface="Canva Sans Bold Italics"/>
                <a:ea typeface="Canva Sans Bold Italics"/>
                <a:cs typeface="Canva Sans Bold Italics"/>
                <a:sym typeface="Canva Sans Bold Italics"/>
              </a:rPr>
              <a:t>Why</a:t>
            </a:r>
            <a:r>
              <a:rPr lang="en-US" sz="8137" b="1">
                <a:solidFill>
                  <a:srgbClr val="FFFFFF"/>
                </a:solidFill>
                <a:latin typeface="Canva Sans Bold"/>
                <a:ea typeface="Canva Sans Bold"/>
                <a:cs typeface="Canva Sans Bold"/>
                <a:sym typeface="Canva Sans Bold"/>
              </a:rPr>
              <a:t> Action Research</a:t>
            </a:r>
          </a:p>
        </p:txBody>
      </p:sp>
      <p:sp>
        <p:nvSpPr>
          <p:cNvPr id="20" name="Freeform 20"/>
          <p:cNvSpPr/>
          <p:nvPr/>
        </p:nvSpPr>
        <p:spPr>
          <a:xfrm rot="-6527331">
            <a:off x="581267" y="7388245"/>
            <a:ext cx="2636077" cy="942398"/>
          </a:xfrm>
          <a:custGeom>
            <a:avLst/>
            <a:gdLst/>
            <a:ahLst/>
            <a:cxnLst/>
            <a:rect l="l" t="t" r="r" b="b"/>
            <a:pathLst>
              <a:path w="2636077" h="942398">
                <a:moveTo>
                  <a:pt x="0" y="0"/>
                </a:moveTo>
                <a:lnTo>
                  <a:pt x="2636077" y="0"/>
                </a:lnTo>
                <a:lnTo>
                  <a:pt x="2636077" y="942397"/>
                </a:lnTo>
                <a:lnTo>
                  <a:pt x="0" y="942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Freeform 21"/>
          <p:cNvSpPr/>
          <p:nvPr/>
        </p:nvSpPr>
        <p:spPr>
          <a:xfrm rot="6434835">
            <a:off x="7410603" y="7193452"/>
            <a:ext cx="2397106" cy="856966"/>
          </a:xfrm>
          <a:custGeom>
            <a:avLst/>
            <a:gdLst/>
            <a:ahLst/>
            <a:cxnLst/>
            <a:rect l="l" t="t" r="r" b="b"/>
            <a:pathLst>
              <a:path w="2397106" h="856966">
                <a:moveTo>
                  <a:pt x="0" y="0"/>
                </a:moveTo>
                <a:lnTo>
                  <a:pt x="2397106" y="0"/>
                </a:lnTo>
                <a:lnTo>
                  <a:pt x="2397106" y="856966"/>
                </a:lnTo>
                <a:lnTo>
                  <a:pt x="0" y="85696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2" name="Freeform 22"/>
          <p:cNvSpPr/>
          <p:nvPr/>
        </p:nvSpPr>
        <p:spPr>
          <a:xfrm rot="-10800000">
            <a:off x="4106295" y="9125621"/>
            <a:ext cx="2397106" cy="856966"/>
          </a:xfrm>
          <a:custGeom>
            <a:avLst/>
            <a:gdLst/>
            <a:ahLst/>
            <a:cxnLst/>
            <a:rect l="l" t="t" r="r" b="b"/>
            <a:pathLst>
              <a:path w="2397106" h="856966">
                <a:moveTo>
                  <a:pt x="0" y="0"/>
                </a:moveTo>
                <a:lnTo>
                  <a:pt x="2397107" y="0"/>
                </a:lnTo>
                <a:lnTo>
                  <a:pt x="2397107" y="856965"/>
                </a:lnTo>
                <a:lnTo>
                  <a:pt x="0" y="8569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3" name="TextBox 23"/>
          <p:cNvSpPr txBox="1"/>
          <p:nvPr/>
        </p:nvSpPr>
        <p:spPr>
          <a:xfrm>
            <a:off x="11913353" y="566035"/>
            <a:ext cx="6374647" cy="1965889"/>
          </a:xfrm>
          <a:prstGeom prst="rect">
            <a:avLst/>
          </a:prstGeom>
        </p:spPr>
        <p:txBody>
          <a:bodyPr lIns="0" tIns="0" rIns="0" bIns="0" rtlCol="0" anchor="t">
            <a:spAutoFit/>
          </a:bodyPr>
          <a:lstStyle/>
          <a:p>
            <a:pPr algn="ctr">
              <a:lnSpc>
                <a:spcPts val="3976"/>
              </a:lnSpc>
            </a:pPr>
            <a:r>
              <a:rPr lang="en-US" sz="2840" i="1">
                <a:solidFill>
                  <a:srgbClr val="FFFFFF"/>
                </a:solidFill>
                <a:latin typeface="Canva Sans Italics"/>
                <a:ea typeface="Canva Sans Italics"/>
                <a:cs typeface="Canva Sans Italics"/>
                <a:sym typeface="Canva Sans Italics"/>
              </a:rPr>
              <a:t>Educators who engage in action research are 25% more likely to report improvements in student engagement and achievement.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2D4E3"/>
        </a:solidFill>
        <a:effectLst/>
      </p:bgPr>
    </p:bg>
    <p:spTree>
      <p:nvGrpSpPr>
        <p:cNvPr id="1" name=""/>
        <p:cNvGrpSpPr/>
        <p:nvPr/>
      </p:nvGrpSpPr>
      <p:grpSpPr>
        <a:xfrm>
          <a:off x="0" y="0"/>
          <a:ext cx="0" cy="0"/>
          <a:chOff x="0" y="0"/>
          <a:chExt cx="0" cy="0"/>
        </a:xfrm>
      </p:grpSpPr>
      <p:sp>
        <p:nvSpPr>
          <p:cNvPr id="2" name="Freeform 2"/>
          <p:cNvSpPr/>
          <p:nvPr/>
        </p:nvSpPr>
        <p:spPr>
          <a:xfrm>
            <a:off x="0" y="4058490"/>
            <a:ext cx="6364853" cy="6228510"/>
          </a:xfrm>
          <a:custGeom>
            <a:avLst/>
            <a:gdLst/>
            <a:ahLst/>
            <a:cxnLst/>
            <a:rect l="l" t="t" r="r" b="b"/>
            <a:pathLst>
              <a:path w="6364853" h="6228510">
                <a:moveTo>
                  <a:pt x="0" y="0"/>
                </a:moveTo>
                <a:lnTo>
                  <a:pt x="6364853" y="0"/>
                </a:lnTo>
                <a:lnTo>
                  <a:pt x="6364853" y="6228510"/>
                </a:lnTo>
                <a:lnTo>
                  <a:pt x="0" y="6228510"/>
                </a:lnTo>
                <a:lnTo>
                  <a:pt x="0" y="0"/>
                </a:lnTo>
                <a:close/>
              </a:path>
            </a:pathLst>
          </a:custGeom>
          <a:blipFill>
            <a:blip r:embed="rId3"/>
            <a:stretch>
              <a:fillRect t="-1094" b="-1094"/>
            </a:stretch>
          </a:blipFill>
          <a:ln w="114300" cap="sq">
            <a:solidFill>
              <a:srgbClr val="000000"/>
            </a:solidFill>
            <a:prstDash val="solid"/>
            <a:miter/>
          </a:ln>
        </p:spPr>
      </p:sp>
      <p:sp>
        <p:nvSpPr>
          <p:cNvPr id="3" name="Freeform 3"/>
          <p:cNvSpPr/>
          <p:nvPr/>
        </p:nvSpPr>
        <p:spPr>
          <a:xfrm>
            <a:off x="6364853" y="4058490"/>
            <a:ext cx="9088958" cy="6228510"/>
          </a:xfrm>
          <a:custGeom>
            <a:avLst/>
            <a:gdLst/>
            <a:ahLst/>
            <a:cxnLst/>
            <a:rect l="l" t="t" r="r" b="b"/>
            <a:pathLst>
              <a:path w="9088958" h="6228510">
                <a:moveTo>
                  <a:pt x="0" y="0"/>
                </a:moveTo>
                <a:lnTo>
                  <a:pt x="9088958" y="0"/>
                </a:lnTo>
                <a:lnTo>
                  <a:pt x="9088958" y="6228510"/>
                </a:lnTo>
                <a:lnTo>
                  <a:pt x="0" y="6228510"/>
                </a:lnTo>
                <a:lnTo>
                  <a:pt x="0" y="0"/>
                </a:lnTo>
                <a:close/>
              </a:path>
            </a:pathLst>
          </a:custGeom>
          <a:blipFill>
            <a:blip r:embed="rId4"/>
            <a:stretch>
              <a:fillRect r="-31182"/>
            </a:stretch>
          </a:blipFill>
          <a:ln w="114300" cap="sq">
            <a:solidFill>
              <a:srgbClr val="000000"/>
            </a:solidFill>
            <a:prstDash val="solid"/>
            <a:miter/>
          </a:ln>
        </p:spPr>
      </p:sp>
      <p:sp>
        <p:nvSpPr>
          <p:cNvPr id="4" name="Freeform 4"/>
          <p:cNvSpPr/>
          <p:nvPr/>
        </p:nvSpPr>
        <p:spPr>
          <a:xfrm>
            <a:off x="15499045" y="5778268"/>
            <a:ext cx="2788955" cy="2788955"/>
          </a:xfrm>
          <a:custGeom>
            <a:avLst/>
            <a:gdLst/>
            <a:ahLst/>
            <a:cxnLst/>
            <a:rect l="l" t="t" r="r" b="b"/>
            <a:pathLst>
              <a:path w="2788955" h="2788955">
                <a:moveTo>
                  <a:pt x="0" y="0"/>
                </a:moveTo>
                <a:lnTo>
                  <a:pt x="2788955" y="0"/>
                </a:lnTo>
                <a:lnTo>
                  <a:pt x="2788955" y="2788955"/>
                </a:lnTo>
                <a:lnTo>
                  <a:pt x="0" y="2788955"/>
                </a:lnTo>
                <a:lnTo>
                  <a:pt x="0" y="0"/>
                </a:lnTo>
                <a:close/>
              </a:path>
            </a:pathLst>
          </a:custGeom>
          <a:blipFill>
            <a:blip r:embed="rId5"/>
            <a:stretch>
              <a:fillRect/>
            </a:stretch>
          </a:blipFill>
        </p:spPr>
      </p:sp>
      <p:sp>
        <p:nvSpPr>
          <p:cNvPr id="5" name="TextBox 5"/>
          <p:cNvSpPr txBox="1"/>
          <p:nvPr/>
        </p:nvSpPr>
        <p:spPr>
          <a:xfrm>
            <a:off x="683620" y="726209"/>
            <a:ext cx="16920760" cy="2478961"/>
          </a:xfrm>
          <a:prstGeom prst="rect">
            <a:avLst/>
          </a:prstGeom>
        </p:spPr>
        <p:txBody>
          <a:bodyPr lIns="0" tIns="0" rIns="0" bIns="0" rtlCol="0" anchor="t">
            <a:spAutoFit/>
          </a:bodyPr>
          <a:lstStyle/>
          <a:p>
            <a:pPr algn="ctr">
              <a:lnSpc>
                <a:spcPts val="9990"/>
              </a:lnSpc>
            </a:pPr>
            <a:r>
              <a:rPr lang="en-US" sz="7135" b="1">
                <a:solidFill>
                  <a:srgbClr val="FFFFFF"/>
                </a:solidFill>
                <a:latin typeface="Canva Sans Bold"/>
                <a:ea typeface="Canva Sans Bold"/>
                <a:cs typeface="Canva Sans Bold"/>
                <a:sym typeface="Canva Sans Bold"/>
              </a:rPr>
              <a:t>Importance of the Research Proposal: </a:t>
            </a:r>
          </a:p>
          <a:p>
            <a:pPr algn="ctr">
              <a:lnSpc>
                <a:spcPts val="9990"/>
              </a:lnSpc>
            </a:pPr>
            <a:r>
              <a:rPr lang="en-US" sz="7135" b="1" i="1">
                <a:solidFill>
                  <a:srgbClr val="B2D4E3"/>
                </a:solidFill>
                <a:latin typeface="Canva Sans Bold Italics"/>
                <a:ea typeface="Canva Sans Bold Italics"/>
                <a:cs typeface="Canva Sans Bold Italics"/>
                <a:sym typeface="Canva Sans Bold Italics"/>
              </a:rPr>
              <a:t>Responsible</a:t>
            </a:r>
            <a:r>
              <a:rPr lang="en-US" sz="7135" b="1">
                <a:solidFill>
                  <a:srgbClr val="B2D4E3"/>
                </a:solidFill>
                <a:latin typeface="Canva Sans Bold"/>
                <a:ea typeface="Canva Sans Bold"/>
                <a:cs typeface="Canva Sans Bold"/>
                <a:sym typeface="Canva Sans Bold"/>
              </a:rPr>
              <a:t> AI Usage in Education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Freeform 2"/>
          <p:cNvSpPr/>
          <p:nvPr/>
        </p:nvSpPr>
        <p:spPr>
          <a:xfrm>
            <a:off x="2461846" y="0"/>
            <a:ext cx="15826154" cy="10287000"/>
          </a:xfrm>
          <a:custGeom>
            <a:avLst/>
            <a:gdLst/>
            <a:ahLst/>
            <a:cxnLst/>
            <a:rect l="l" t="t" r="r" b="b"/>
            <a:pathLst>
              <a:path w="15826154" h="10287000">
                <a:moveTo>
                  <a:pt x="0" y="0"/>
                </a:moveTo>
                <a:lnTo>
                  <a:pt x="15826154" y="0"/>
                </a:lnTo>
                <a:lnTo>
                  <a:pt x="15826154" y="10287000"/>
                </a:lnTo>
                <a:lnTo>
                  <a:pt x="0" y="10287000"/>
                </a:lnTo>
                <a:lnTo>
                  <a:pt x="0" y="0"/>
                </a:lnTo>
                <a:close/>
              </a:path>
            </a:pathLst>
          </a:custGeom>
          <a:blipFill>
            <a:blip r:embed="rId3"/>
            <a:stretch>
              <a:fillRect/>
            </a:stretch>
          </a:blipFill>
          <a:ln w="114300" cap="sq">
            <a:solidFill>
              <a:srgbClr val="000000"/>
            </a:solidFill>
            <a:prstDash val="solid"/>
            <a:miter/>
          </a:ln>
        </p:spPr>
      </p:sp>
      <p:sp>
        <p:nvSpPr>
          <p:cNvPr id="3" name="TextBox 3"/>
          <p:cNvSpPr txBox="1"/>
          <p:nvPr/>
        </p:nvSpPr>
        <p:spPr>
          <a:xfrm rot="-5400000">
            <a:off x="-3568444" y="4454694"/>
            <a:ext cx="9534393" cy="1342381"/>
          </a:xfrm>
          <a:prstGeom prst="rect">
            <a:avLst/>
          </a:prstGeom>
        </p:spPr>
        <p:txBody>
          <a:bodyPr lIns="0" tIns="0" rIns="0" bIns="0" rtlCol="0" anchor="t">
            <a:spAutoFit/>
          </a:bodyPr>
          <a:lstStyle/>
          <a:p>
            <a:pPr algn="ctr">
              <a:lnSpc>
                <a:spcPts val="11060"/>
              </a:lnSpc>
            </a:pPr>
            <a:r>
              <a:rPr lang="en-US" sz="7900" b="1">
                <a:solidFill>
                  <a:srgbClr val="FFFFFF"/>
                </a:solidFill>
                <a:latin typeface="Canva Sans Bold"/>
                <a:ea typeface="Canva Sans Bold"/>
                <a:cs typeface="Canva Sans Bold"/>
                <a:sym typeface="Canva Sans Bold"/>
              </a:rPr>
              <a:t>Key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Freeform 2"/>
          <p:cNvSpPr/>
          <p:nvPr/>
        </p:nvSpPr>
        <p:spPr>
          <a:xfrm>
            <a:off x="2103026" y="2365904"/>
            <a:ext cx="14081948" cy="7921096"/>
          </a:xfrm>
          <a:custGeom>
            <a:avLst/>
            <a:gdLst/>
            <a:ahLst/>
            <a:cxnLst/>
            <a:rect l="l" t="t" r="r" b="b"/>
            <a:pathLst>
              <a:path w="14081948" h="7921096">
                <a:moveTo>
                  <a:pt x="0" y="0"/>
                </a:moveTo>
                <a:lnTo>
                  <a:pt x="14081948" y="0"/>
                </a:lnTo>
                <a:lnTo>
                  <a:pt x="14081948" y="7921096"/>
                </a:lnTo>
                <a:lnTo>
                  <a:pt x="0" y="7921096"/>
                </a:lnTo>
                <a:lnTo>
                  <a:pt x="0" y="0"/>
                </a:lnTo>
                <a:close/>
              </a:path>
            </a:pathLst>
          </a:custGeom>
          <a:blipFill>
            <a:blip r:embed="rId3"/>
            <a:stretch>
              <a:fillRect/>
            </a:stretch>
          </a:blipFill>
          <a:ln w="114300" cap="sq">
            <a:solidFill>
              <a:srgbClr val="000000"/>
            </a:solidFill>
            <a:prstDash val="solid"/>
            <a:miter/>
          </a:ln>
        </p:spPr>
      </p:sp>
      <p:sp>
        <p:nvSpPr>
          <p:cNvPr id="3" name="TextBox 3"/>
          <p:cNvSpPr txBox="1"/>
          <p:nvPr/>
        </p:nvSpPr>
        <p:spPr>
          <a:xfrm>
            <a:off x="3011657" y="490390"/>
            <a:ext cx="12264685" cy="1342381"/>
          </a:xfrm>
          <a:prstGeom prst="rect">
            <a:avLst/>
          </a:prstGeom>
        </p:spPr>
        <p:txBody>
          <a:bodyPr lIns="0" tIns="0" rIns="0" bIns="0" rtlCol="0" anchor="t">
            <a:spAutoFit/>
          </a:bodyPr>
          <a:lstStyle/>
          <a:p>
            <a:pPr algn="ctr">
              <a:lnSpc>
                <a:spcPts val="11060"/>
              </a:lnSpc>
            </a:pPr>
            <a:r>
              <a:rPr lang="en-US" sz="7900" b="1">
                <a:solidFill>
                  <a:srgbClr val="FFFFFF"/>
                </a:solidFill>
                <a:latin typeface="Canva Sans Bold"/>
                <a:ea typeface="Canva Sans Bold"/>
                <a:cs typeface="Canva Sans Bold"/>
                <a:sym typeface="Canva Sans Bold"/>
              </a:rPr>
              <a:t>Collaborative Inquiry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TextBox 2"/>
          <p:cNvSpPr txBox="1"/>
          <p:nvPr/>
        </p:nvSpPr>
        <p:spPr>
          <a:xfrm>
            <a:off x="0" y="3252693"/>
            <a:ext cx="14799989" cy="6422233"/>
          </a:xfrm>
          <a:prstGeom prst="rect">
            <a:avLst/>
          </a:prstGeom>
        </p:spPr>
        <p:txBody>
          <a:bodyPr lIns="0" tIns="0" rIns="0" bIns="0" rtlCol="0" anchor="t">
            <a:spAutoFit/>
          </a:bodyPr>
          <a:lstStyle/>
          <a:p>
            <a:pPr marL="1109277" lvl="1" indent="-554638" algn="l">
              <a:lnSpc>
                <a:spcPts val="8528"/>
              </a:lnSpc>
              <a:buFont typeface="Arial"/>
              <a:buChar char="•"/>
            </a:pPr>
            <a:r>
              <a:rPr lang="en-US" sz="5137" b="1" spc="2553">
                <a:solidFill>
                  <a:srgbClr val="FFFFFF"/>
                </a:solidFill>
                <a:latin typeface="Canva Sans Bold"/>
                <a:ea typeface="Canva Sans Bold"/>
                <a:cs typeface="Canva Sans Bold"/>
                <a:sym typeface="Canva Sans Bold"/>
              </a:rPr>
              <a:t>Problem</a:t>
            </a:r>
          </a:p>
          <a:p>
            <a:pPr marL="1109277" lvl="1" indent="-554638" algn="l">
              <a:lnSpc>
                <a:spcPts val="8528"/>
              </a:lnSpc>
              <a:buFont typeface="Arial"/>
              <a:buChar char="•"/>
            </a:pPr>
            <a:r>
              <a:rPr lang="en-US" sz="5137" b="1" spc="2553">
                <a:solidFill>
                  <a:srgbClr val="FFFFFF"/>
                </a:solidFill>
                <a:latin typeface="Canva Sans Bold"/>
                <a:ea typeface="Canva Sans Bold"/>
                <a:cs typeface="Canva Sans Bold"/>
                <a:sym typeface="Canva Sans Bold"/>
              </a:rPr>
              <a:t>Research Question</a:t>
            </a:r>
          </a:p>
          <a:p>
            <a:pPr marL="1109277" lvl="1" indent="-554638" algn="l">
              <a:lnSpc>
                <a:spcPts val="8528"/>
              </a:lnSpc>
              <a:buFont typeface="Arial"/>
              <a:buChar char="•"/>
            </a:pPr>
            <a:r>
              <a:rPr lang="en-US" sz="5137" b="1" spc="2553">
                <a:solidFill>
                  <a:srgbClr val="FFFFFF"/>
                </a:solidFill>
                <a:latin typeface="Canva Sans Bold"/>
                <a:ea typeface="Canva Sans Bold"/>
                <a:cs typeface="Canva Sans Bold"/>
                <a:sym typeface="Canva Sans Bold"/>
              </a:rPr>
              <a:t>Intervention Strategy</a:t>
            </a:r>
          </a:p>
          <a:p>
            <a:pPr marL="1109277" lvl="1" indent="-554638" algn="l">
              <a:lnSpc>
                <a:spcPts val="8528"/>
              </a:lnSpc>
              <a:buFont typeface="Arial"/>
              <a:buChar char="•"/>
            </a:pPr>
            <a:r>
              <a:rPr lang="en-US" sz="5137" b="1" spc="2553">
                <a:solidFill>
                  <a:srgbClr val="FFFFFF"/>
                </a:solidFill>
                <a:latin typeface="Canva Sans Bold"/>
                <a:ea typeface="Canva Sans Bold"/>
                <a:cs typeface="Canva Sans Bold"/>
                <a:sym typeface="Canva Sans Bold"/>
              </a:rPr>
              <a:t>Goal</a:t>
            </a:r>
          </a:p>
          <a:p>
            <a:pPr marL="1109277" lvl="1" indent="-554638" algn="l">
              <a:lnSpc>
                <a:spcPts val="8528"/>
              </a:lnSpc>
              <a:buFont typeface="Arial"/>
              <a:buChar char="•"/>
            </a:pPr>
            <a:r>
              <a:rPr lang="en-US" sz="5137" b="1" spc="2553">
                <a:solidFill>
                  <a:srgbClr val="FFFFFF"/>
                </a:solidFill>
                <a:latin typeface="Canva Sans Bold"/>
                <a:ea typeface="Canva Sans Bold"/>
                <a:cs typeface="Canva Sans Bold"/>
                <a:sym typeface="Canva Sans Bold"/>
              </a:rPr>
              <a:t>Target Population</a:t>
            </a:r>
          </a:p>
          <a:p>
            <a:pPr marL="1109277" lvl="1" indent="-554638" algn="l">
              <a:lnSpc>
                <a:spcPts val="8528"/>
              </a:lnSpc>
              <a:buFont typeface="Arial"/>
              <a:buChar char="•"/>
            </a:pPr>
            <a:r>
              <a:rPr lang="en-US" sz="5137" b="1" spc="2553">
                <a:solidFill>
                  <a:srgbClr val="FFFFFF"/>
                </a:solidFill>
                <a:latin typeface="Canva Sans Bold"/>
                <a:ea typeface="Canva Sans Bold"/>
                <a:cs typeface="Canva Sans Bold"/>
                <a:sym typeface="Canva Sans Bold"/>
              </a:rPr>
              <a:t>Action Steps</a:t>
            </a:r>
          </a:p>
        </p:txBody>
      </p:sp>
      <p:sp>
        <p:nvSpPr>
          <p:cNvPr id="3" name="Freeform 3"/>
          <p:cNvSpPr/>
          <p:nvPr/>
        </p:nvSpPr>
        <p:spPr>
          <a:xfrm>
            <a:off x="14980970" y="7130154"/>
            <a:ext cx="3307030" cy="3156846"/>
          </a:xfrm>
          <a:custGeom>
            <a:avLst/>
            <a:gdLst/>
            <a:ahLst/>
            <a:cxnLst/>
            <a:rect l="l" t="t" r="r" b="b"/>
            <a:pathLst>
              <a:path w="3307030" h="3156846">
                <a:moveTo>
                  <a:pt x="0" y="0"/>
                </a:moveTo>
                <a:lnTo>
                  <a:pt x="3307030" y="0"/>
                </a:lnTo>
                <a:lnTo>
                  <a:pt x="3307030" y="3156846"/>
                </a:lnTo>
                <a:lnTo>
                  <a:pt x="0" y="3156846"/>
                </a:lnTo>
                <a:lnTo>
                  <a:pt x="0" y="0"/>
                </a:lnTo>
                <a:close/>
              </a:path>
            </a:pathLst>
          </a:custGeom>
          <a:blipFill>
            <a:blip r:embed="rId3"/>
            <a:stretch>
              <a:fillRect t="-2378" b="-2378"/>
            </a:stretch>
          </a:blipFill>
          <a:ln w="114300" cap="sq">
            <a:solidFill>
              <a:srgbClr val="000000"/>
            </a:solidFill>
            <a:prstDash val="solid"/>
            <a:miter/>
          </a:ln>
        </p:spPr>
      </p:sp>
      <p:sp>
        <p:nvSpPr>
          <p:cNvPr id="4" name="TextBox 4"/>
          <p:cNvSpPr txBox="1"/>
          <p:nvPr/>
        </p:nvSpPr>
        <p:spPr>
          <a:xfrm>
            <a:off x="1546950" y="277382"/>
            <a:ext cx="14818209" cy="2696643"/>
          </a:xfrm>
          <a:prstGeom prst="rect">
            <a:avLst/>
          </a:prstGeom>
        </p:spPr>
        <p:txBody>
          <a:bodyPr lIns="0" tIns="0" rIns="0" bIns="0" rtlCol="0" anchor="t">
            <a:spAutoFit/>
          </a:bodyPr>
          <a:lstStyle/>
          <a:p>
            <a:pPr algn="ctr">
              <a:lnSpc>
                <a:spcPts val="10837"/>
              </a:lnSpc>
            </a:pPr>
            <a:r>
              <a:rPr lang="en-US" sz="7740" b="1">
                <a:solidFill>
                  <a:srgbClr val="B2D4E3"/>
                </a:solidFill>
                <a:latin typeface="Canva Sans Bold"/>
                <a:ea typeface="Canva Sans Bold"/>
                <a:cs typeface="Canva Sans Bold"/>
                <a:sym typeface="Canva Sans Bold"/>
              </a:rPr>
              <a:t>Proposed</a:t>
            </a:r>
            <a:r>
              <a:rPr lang="en-US" sz="7740" b="1">
                <a:solidFill>
                  <a:srgbClr val="FFFFFF"/>
                </a:solidFill>
                <a:latin typeface="Canva Sans Bold"/>
                <a:ea typeface="Canva Sans Bold"/>
                <a:cs typeface="Canva Sans Bold"/>
                <a:sym typeface="Canva Sans Bold"/>
              </a:rPr>
              <a:t> Action Plan Overview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Freeform 2"/>
          <p:cNvSpPr/>
          <p:nvPr/>
        </p:nvSpPr>
        <p:spPr>
          <a:xfrm>
            <a:off x="4237963" y="5525487"/>
            <a:ext cx="1348056" cy="1344468"/>
          </a:xfrm>
          <a:custGeom>
            <a:avLst/>
            <a:gdLst/>
            <a:ahLst/>
            <a:cxnLst/>
            <a:rect l="l" t="t" r="r" b="b"/>
            <a:pathLst>
              <a:path w="1348056" h="1344468">
                <a:moveTo>
                  <a:pt x="0" y="0"/>
                </a:moveTo>
                <a:lnTo>
                  <a:pt x="1348057" y="0"/>
                </a:lnTo>
                <a:lnTo>
                  <a:pt x="1348057" y="1344468"/>
                </a:lnTo>
                <a:lnTo>
                  <a:pt x="0" y="1344468"/>
                </a:lnTo>
                <a:lnTo>
                  <a:pt x="0" y="0"/>
                </a:lnTo>
                <a:close/>
              </a:path>
            </a:pathLst>
          </a:custGeom>
          <a:blipFill>
            <a:blip r:embed="rId3"/>
            <a:stretch>
              <a:fillRect t="-266"/>
            </a:stretch>
          </a:blipFill>
        </p:spPr>
      </p:sp>
      <p:sp>
        <p:nvSpPr>
          <p:cNvPr id="3" name="Freeform 3"/>
          <p:cNvSpPr/>
          <p:nvPr/>
        </p:nvSpPr>
        <p:spPr>
          <a:xfrm>
            <a:off x="11178301" y="5935959"/>
            <a:ext cx="1321522" cy="1321522"/>
          </a:xfrm>
          <a:custGeom>
            <a:avLst/>
            <a:gdLst/>
            <a:ahLst/>
            <a:cxnLst/>
            <a:rect l="l" t="t" r="r" b="b"/>
            <a:pathLst>
              <a:path w="1321522" h="1321522">
                <a:moveTo>
                  <a:pt x="0" y="0"/>
                </a:moveTo>
                <a:lnTo>
                  <a:pt x="1321522" y="0"/>
                </a:lnTo>
                <a:lnTo>
                  <a:pt x="1321522" y="1321522"/>
                </a:lnTo>
                <a:lnTo>
                  <a:pt x="0" y="1321522"/>
                </a:lnTo>
                <a:lnTo>
                  <a:pt x="0" y="0"/>
                </a:lnTo>
                <a:close/>
              </a:path>
            </a:pathLst>
          </a:custGeom>
          <a:blipFill>
            <a:blip r:embed="rId4"/>
            <a:stretch>
              <a:fillRect/>
            </a:stretch>
          </a:blipFill>
        </p:spPr>
      </p:sp>
      <p:sp>
        <p:nvSpPr>
          <p:cNvPr id="4" name="Freeform 4"/>
          <p:cNvSpPr/>
          <p:nvPr/>
        </p:nvSpPr>
        <p:spPr>
          <a:xfrm>
            <a:off x="16707208" y="6054055"/>
            <a:ext cx="1445355" cy="1085330"/>
          </a:xfrm>
          <a:custGeom>
            <a:avLst/>
            <a:gdLst/>
            <a:ahLst/>
            <a:cxnLst/>
            <a:rect l="l" t="t" r="r" b="b"/>
            <a:pathLst>
              <a:path w="1445355" h="1085330">
                <a:moveTo>
                  <a:pt x="0" y="0"/>
                </a:moveTo>
                <a:lnTo>
                  <a:pt x="1445355" y="0"/>
                </a:lnTo>
                <a:lnTo>
                  <a:pt x="1445355" y="1085330"/>
                </a:lnTo>
                <a:lnTo>
                  <a:pt x="0" y="10853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831938" y="328791"/>
            <a:ext cx="15187798" cy="3195319"/>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Persons Responsible, </a:t>
            </a:r>
            <a:r>
              <a:rPr lang="en-US" sz="9200" b="1">
                <a:solidFill>
                  <a:srgbClr val="B2D4E3"/>
                </a:solidFill>
                <a:latin typeface="Canva Sans Bold"/>
                <a:ea typeface="Canva Sans Bold"/>
                <a:cs typeface="Canva Sans Bold"/>
                <a:sym typeface="Canva Sans Bold"/>
              </a:rPr>
              <a:t>Resources</a:t>
            </a:r>
            <a:r>
              <a:rPr lang="en-US" sz="9200" b="1">
                <a:solidFill>
                  <a:srgbClr val="FFFFFF"/>
                </a:solidFill>
                <a:latin typeface="Canva Sans Bold"/>
                <a:ea typeface="Canva Sans Bold"/>
                <a:cs typeface="Canva Sans Bold"/>
                <a:sym typeface="Canva Sans Bold"/>
              </a:rPr>
              <a:t>, and Timeline</a:t>
            </a:r>
          </a:p>
        </p:txBody>
      </p:sp>
      <p:sp>
        <p:nvSpPr>
          <p:cNvPr id="6" name="TextBox 6"/>
          <p:cNvSpPr txBox="1"/>
          <p:nvPr/>
        </p:nvSpPr>
        <p:spPr>
          <a:xfrm>
            <a:off x="352296" y="4553390"/>
            <a:ext cx="6257663" cy="5733610"/>
          </a:xfrm>
          <a:prstGeom prst="rect">
            <a:avLst/>
          </a:prstGeom>
        </p:spPr>
        <p:txBody>
          <a:bodyPr lIns="0" tIns="0" rIns="0" bIns="0" rtlCol="0" anchor="t">
            <a:spAutoFit/>
          </a:bodyPr>
          <a:lstStyle/>
          <a:p>
            <a:pPr algn="l">
              <a:lnSpc>
                <a:spcPts val="4946"/>
              </a:lnSpc>
            </a:pPr>
            <a:r>
              <a:rPr lang="en-US" sz="3533" b="1">
                <a:solidFill>
                  <a:srgbClr val="FFFFFF"/>
                </a:solidFill>
                <a:latin typeface="Canva Sans Bold"/>
                <a:ea typeface="Canva Sans Bold"/>
                <a:cs typeface="Canva Sans Bold"/>
                <a:sym typeface="Canva Sans Bold"/>
              </a:rPr>
              <a:t>       Persons Responsible</a:t>
            </a:r>
            <a:r>
              <a:rPr lang="en-US" sz="3533" b="1">
                <a:solidFill>
                  <a:srgbClr val="B2D4E3"/>
                </a:solidFill>
                <a:latin typeface="Canva Sans Bold"/>
                <a:ea typeface="Canva Sans Bold"/>
                <a:cs typeface="Canva Sans Bold"/>
                <a:sym typeface="Canva Sans Bold"/>
              </a:rPr>
              <a:t>      </a:t>
            </a:r>
          </a:p>
          <a:p>
            <a:pPr marL="740605" lvl="1" indent="-370303" algn="l">
              <a:lnSpc>
                <a:spcPts val="7100"/>
              </a:lnSpc>
              <a:buFont typeface="Arial"/>
              <a:buChar char="•"/>
            </a:pPr>
            <a:r>
              <a:rPr lang="en-US" sz="3430">
                <a:solidFill>
                  <a:srgbClr val="B2D4E3"/>
                </a:solidFill>
                <a:latin typeface="Canva Sans"/>
                <a:ea typeface="Canva Sans"/>
                <a:cs typeface="Canva Sans"/>
                <a:sym typeface="Canva Sans"/>
              </a:rPr>
              <a:t>Lead Teacher</a:t>
            </a:r>
          </a:p>
          <a:p>
            <a:pPr marL="740605" lvl="1" indent="-370303" algn="l">
              <a:lnSpc>
                <a:spcPts val="7100"/>
              </a:lnSpc>
              <a:buFont typeface="Arial"/>
              <a:buChar char="•"/>
            </a:pPr>
            <a:r>
              <a:rPr lang="en-US" sz="3430">
                <a:solidFill>
                  <a:srgbClr val="B2D4E3"/>
                </a:solidFill>
                <a:latin typeface="Canva Sans"/>
                <a:ea typeface="Canva Sans"/>
                <a:cs typeface="Canva Sans"/>
                <a:sym typeface="Canva Sans"/>
              </a:rPr>
              <a:t>IT Specialist</a:t>
            </a:r>
          </a:p>
          <a:p>
            <a:pPr marL="740605" lvl="1" indent="-370303" algn="l">
              <a:lnSpc>
                <a:spcPts val="7100"/>
              </a:lnSpc>
              <a:buFont typeface="Arial"/>
              <a:buChar char="•"/>
            </a:pPr>
            <a:r>
              <a:rPr lang="en-US" sz="3430">
                <a:solidFill>
                  <a:srgbClr val="B2D4E3"/>
                </a:solidFill>
                <a:latin typeface="Canva Sans"/>
                <a:ea typeface="Canva Sans"/>
                <a:cs typeface="Canva Sans"/>
                <a:sym typeface="Canva Sans"/>
              </a:rPr>
              <a:t>School Administrator</a:t>
            </a:r>
          </a:p>
          <a:p>
            <a:pPr marL="740605" lvl="1" indent="-370303" algn="l">
              <a:lnSpc>
                <a:spcPts val="7100"/>
              </a:lnSpc>
              <a:buFont typeface="Arial"/>
              <a:buChar char="•"/>
            </a:pPr>
            <a:r>
              <a:rPr lang="en-US" sz="3430">
                <a:solidFill>
                  <a:srgbClr val="B2D4E3"/>
                </a:solidFill>
                <a:latin typeface="Canva Sans"/>
                <a:ea typeface="Canva Sans"/>
                <a:cs typeface="Canva Sans"/>
                <a:sym typeface="Canva Sans"/>
              </a:rPr>
              <a:t>Teacher Participants</a:t>
            </a:r>
          </a:p>
          <a:p>
            <a:pPr marL="740605" lvl="1" indent="-370303" algn="l">
              <a:lnSpc>
                <a:spcPts val="7100"/>
              </a:lnSpc>
              <a:buFont typeface="Arial"/>
              <a:buChar char="•"/>
            </a:pPr>
            <a:r>
              <a:rPr lang="en-US" sz="3430">
                <a:solidFill>
                  <a:srgbClr val="B2D4E3"/>
                </a:solidFill>
                <a:latin typeface="Canva Sans"/>
                <a:ea typeface="Canva Sans"/>
                <a:cs typeface="Canva Sans"/>
                <a:sym typeface="Canva Sans"/>
              </a:rPr>
              <a:t>Student Representatives</a:t>
            </a:r>
          </a:p>
          <a:p>
            <a:pPr algn="l">
              <a:lnSpc>
                <a:spcPts val="4946"/>
              </a:lnSpc>
            </a:pPr>
            <a:endParaRPr lang="en-US" sz="3430">
              <a:solidFill>
                <a:srgbClr val="B2D4E3"/>
              </a:solidFill>
              <a:latin typeface="Canva Sans"/>
              <a:ea typeface="Canva Sans"/>
              <a:cs typeface="Canva Sans"/>
              <a:sym typeface="Canva Sans"/>
            </a:endParaRPr>
          </a:p>
        </p:txBody>
      </p:sp>
      <p:sp>
        <p:nvSpPr>
          <p:cNvPr id="7" name="TextBox 7"/>
          <p:cNvSpPr txBox="1"/>
          <p:nvPr/>
        </p:nvSpPr>
        <p:spPr>
          <a:xfrm>
            <a:off x="6954261" y="4458140"/>
            <a:ext cx="5753432" cy="5077627"/>
          </a:xfrm>
          <a:prstGeom prst="rect">
            <a:avLst/>
          </a:prstGeom>
        </p:spPr>
        <p:txBody>
          <a:bodyPr lIns="0" tIns="0" rIns="0" bIns="0" rtlCol="0" anchor="t">
            <a:spAutoFit/>
          </a:bodyPr>
          <a:lstStyle/>
          <a:p>
            <a:pPr algn="l">
              <a:lnSpc>
                <a:spcPts val="5843"/>
              </a:lnSpc>
            </a:pPr>
            <a:r>
              <a:rPr lang="en-US" sz="3437" b="1">
                <a:solidFill>
                  <a:srgbClr val="FFFFFF"/>
                </a:solidFill>
                <a:latin typeface="Canva Sans Bold"/>
                <a:ea typeface="Canva Sans Bold"/>
                <a:cs typeface="Canva Sans Bold"/>
                <a:sym typeface="Canva Sans Bold"/>
              </a:rPr>
              <a:t>    </a:t>
            </a:r>
            <a:r>
              <a:rPr lang="en-US" sz="3437" b="1">
                <a:solidFill>
                  <a:srgbClr val="B2D4E3"/>
                </a:solidFill>
                <a:latin typeface="Canva Sans Bold"/>
                <a:ea typeface="Canva Sans Bold"/>
                <a:cs typeface="Canva Sans Bold"/>
                <a:sym typeface="Canva Sans Bold"/>
              </a:rPr>
              <a:t> </a:t>
            </a:r>
            <a:r>
              <a:rPr lang="en-US" sz="3437" b="1">
                <a:solidFill>
                  <a:srgbClr val="FFFFFF"/>
                </a:solidFill>
                <a:latin typeface="Canva Sans Bold"/>
                <a:ea typeface="Canva Sans Bold"/>
                <a:cs typeface="Canva Sans Bold"/>
                <a:sym typeface="Canva Sans Bold"/>
              </a:rPr>
              <a:t>Resources Needed         </a:t>
            </a:r>
          </a:p>
          <a:p>
            <a:pPr marL="742128" lvl="1" indent="-371064" algn="l">
              <a:lnSpc>
                <a:spcPts val="5843"/>
              </a:lnSpc>
              <a:buFont typeface="Arial"/>
              <a:buChar char="•"/>
            </a:pPr>
            <a:r>
              <a:rPr lang="en-US" sz="3437">
                <a:solidFill>
                  <a:srgbClr val="B2D4E3"/>
                </a:solidFill>
                <a:latin typeface="Canva Sans"/>
                <a:ea typeface="Canva Sans"/>
                <a:cs typeface="Canva Sans"/>
                <a:sym typeface="Canva Sans"/>
              </a:rPr>
              <a:t>AI Tool Training Materials</a:t>
            </a:r>
          </a:p>
          <a:p>
            <a:pPr marL="742128" lvl="1" indent="-371064" algn="l">
              <a:lnSpc>
                <a:spcPts val="5843"/>
              </a:lnSpc>
              <a:buFont typeface="Arial"/>
              <a:buChar char="•"/>
            </a:pPr>
            <a:r>
              <a:rPr lang="en-US" sz="3437">
                <a:solidFill>
                  <a:srgbClr val="B2D4E3"/>
                </a:solidFill>
                <a:latin typeface="Canva Sans"/>
                <a:ea typeface="Canva Sans"/>
                <a:cs typeface="Canva Sans"/>
                <a:sym typeface="Canva Sans"/>
              </a:rPr>
              <a:t>Professional Development Funding</a:t>
            </a:r>
          </a:p>
          <a:p>
            <a:pPr marL="742128" lvl="1" indent="-371064" algn="l">
              <a:lnSpc>
                <a:spcPts val="5843"/>
              </a:lnSpc>
              <a:buFont typeface="Arial"/>
              <a:buChar char="•"/>
            </a:pPr>
            <a:r>
              <a:rPr lang="en-US" sz="3437">
                <a:solidFill>
                  <a:srgbClr val="B2D4E3"/>
                </a:solidFill>
                <a:latin typeface="Canva Sans"/>
                <a:ea typeface="Canva Sans"/>
                <a:cs typeface="Canva Sans"/>
                <a:sym typeface="Canva Sans"/>
              </a:rPr>
              <a:t>Workshop Space</a:t>
            </a:r>
          </a:p>
          <a:p>
            <a:pPr marL="742128" lvl="1" indent="-371064" algn="l">
              <a:lnSpc>
                <a:spcPts val="5843"/>
              </a:lnSpc>
              <a:buFont typeface="Arial"/>
              <a:buChar char="•"/>
            </a:pPr>
            <a:r>
              <a:rPr lang="en-US" sz="3437">
                <a:solidFill>
                  <a:srgbClr val="B2D4E3"/>
                </a:solidFill>
                <a:latin typeface="Canva Sans"/>
                <a:ea typeface="Canva Sans"/>
                <a:cs typeface="Canva Sans"/>
                <a:sym typeface="Canva Sans"/>
              </a:rPr>
              <a:t>Digital Access Tools</a:t>
            </a:r>
          </a:p>
        </p:txBody>
      </p:sp>
      <p:sp>
        <p:nvSpPr>
          <p:cNvPr id="8" name="TextBox 8"/>
          <p:cNvSpPr txBox="1"/>
          <p:nvPr/>
        </p:nvSpPr>
        <p:spPr>
          <a:xfrm>
            <a:off x="13050593" y="4429565"/>
            <a:ext cx="4768333" cy="5117792"/>
          </a:xfrm>
          <a:prstGeom prst="rect">
            <a:avLst/>
          </a:prstGeom>
        </p:spPr>
        <p:txBody>
          <a:bodyPr lIns="0" tIns="0" rIns="0" bIns="0" rtlCol="0" anchor="t">
            <a:spAutoFit/>
          </a:bodyPr>
          <a:lstStyle/>
          <a:p>
            <a:pPr algn="l">
              <a:lnSpc>
                <a:spcPts val="6187"/>
              </a:lnSpc>
            </a:pPr>
            <a:r>
              <a:rPr lang="en-US" sz="3437" b="1">
                <a:solidFill>
                  <a:srgbClr val="FFFFFF"/>
                </a:solidFill>
                <a:latin typeface="Canva Sans Bold"/>
                <a:ea typeface="Canva Sans Bold"/>
                <a:cs typeface="Canva Sans Bold"/>
                <a:sym typeface="Canva Sans Bold"/>
              </a:rPr>
              <a:t>      Timeline                     </a:t>
            </a:r>
          </a:p>
          <a:p>
            <a:pPr algn="l">
              <a:lnSpc>
                <a:spcPts val="5827"/>
              </a:lnSpc>
            </a:pPr>
            <a:r>
              <a:rPr lang="en-US" sz="3237" b="1">
                <a:solidFill>
                  <a:srgbClr val="B2D4E3"/>
                </a:solidFill>
                <a:latin typeface="Canva Sans Bold"/>
                <a:ea typeface="Canva Sans Bold"/>
                <a:cs typeface="Canva Sans Bold"/>
                <a:sym typeface="Canva Sans Bold"/>
              </a:rPr>
              <a:t>Phase 1:</a:t>
            </a:r>
            <a:r>
              <a:rPr lang="en-US" sz="3237">
                <a:solidFill>
                  <a:srgbClr val="B2D4E3"/>
                </a:solidFill>
                <a:latin typeface="Canva Sans"/>
                <a:ea typeface="Canva Sans"/>
                <a:cs typeface="Canva Sans"/>
                <a:sym typeface="Canva Sans"/>
              </a:rPr>
              <a:t> </a:t>
            </a:r>
            <a:r>
              <a:rPr lang="en-US" sz="3237" i="1">
                <a:solidFill>
                  <a:srgbClr val="B2D4E3"/>
                </a:solidFill>
                <a:latin typeface="Canva Sans Italics"/>
                <a:ea typeface="Canva Sans Italics"/>
                <a:cs typeface="Canva Sans Italics"/>
                <a:sym typeface="Canva Sans Italics"/>
              </a:rPr>
              <a:t> Month 1 </a:t>
            </a:r>
          </a:p>
          <a:p>
            <a:pPr algn="l">
              <a:lnSpc>
                <a:spcPts val="5827"/>
              </a:lnSpc>
            </a:pPr>
            <a:r>
              <a:rPr lang="en-US" sz="3237">
                <a:solidFill>
                  <a:srgbClr val="B2D4E3"/>
                </a:solidFill>
                <a:latin typeface="Canva Sans"/>
                <a:ea typeface="Canva Sans"/>
                <a:cs typeface="Canva Sans"/>
                <a:sym typeface="Canva Sans"/>
              </a:rPr>
              <a:t>Teacher  Training</a:t>
            </a:r>
          </a:p>
          <a:p>
            <a:pPr algn="l">
              <a:lnSpc>
                <a:spcPts val="5827"/>
              </a:lnSpc>
            </a:pPr>
            <a:r>
              <a:rPr lang="en-US" sz="3237" b="1">
                <a:solidFill>
                  <a:srgbClr val="B2D4E3"/>
                </a:solidFill>
                <a:latin typeface="Canva Sans Bold"/>
                <a:ea typeface="Canva Sans Bold"/>
                <a:cs typeface="Canva Sans Bold"/>
                <a:sym typeface="Canva Sans Bold"/>
              </a:rPr>
              <a:t>Phase 2: </a:t>
            </a:r>
            <a:r>
              <a:rPr lang="en-US" sz="3237" i="1">
                <a:solidFill>
                  <a:srgbClr val="B2D4E3"/>
                </a:solidFill>
                <a:latin typeface="Canva Sans Italics"/>
                <a:ea typeface="Canva Sans Italics"/>
                <a:cs typeface="Canva Sans Italics"/>
                <a:sym typeface="Canva Sans Italics"/>
              </a:rPr>
              <a:t>Month 2</a:t>
            </a:r>
          </a:p>
          <a:p>
            <a:pPr algn="l">
              <a:lnSpc>
                <a:spcPts val="5827"/>
              </a:lnSpc>
            </a:pPr>
            <a:r>
              <a:rPr lang="en-US" sz="3237">
                <a:solidFill>
                  <a:srgbClr val="B2D4E3"/>
                </a:solidFill>
                <a:latin typeface="Canva Sans"/>
                <a:ea typeface="Canva Sans"/>
                <a:cs typeface="Canva Sans"/>
                <a:sym typeface="Canva Sans"/>
              </a:rPr>
              <a:t>Guideline Development</a:t>
            </a:r>
          </a:p>
          <a:p>
            <a:pPr algn="l">
              <a:lnSpc>
                <a:spcPts val="5827"/>
              </a:lnSpc>
            </a:pPr>
            <a:r>
              <a:rPr lang="en-US" sz="3237" b="1">
                <a:solidFill>
                  <a:srgbClr val="B2D4E3"/>
                </a:solidFill>
                <a:latin typeface="Canva Sans Bold"/>
                <a:ea typeface="Canva Sans Bold"/>
                <a:cs typeface="Canva Sans Bold"/>
                <a:sym typeface="Canva Sans Bold"/>
              </a:rPr>
              <a:t>Phase 3: </a:t>
            </a:r>
            <a:r>
              <a:rPr lang="en-US" sz="3237">
                <a:solidFill>
                  <a:srgbClr val="B2D4E3"/>
                </a:solidFill>
                <a:latin typeface="Canva Sans"/>
                <a:ea typeface="Canva Sans"/>
                <a:cs typeface="Canva Sans"/>
                <a:sym typeface="Canva Sans"/>
              </a:rPr>
              <a:t> </a:t>
            </a:r>
            <a:r>
              <a:rPr lang="en-US" sz="3237" i="1">
                <a:solidFill>
                  <a:srgbClr val="B2D4E3"/>
                </a:solidFill>
                <a:latin typeface="Canva Sans Italics"/>
                <a:ea typeface="Canva Sans Italics"/>
                <a:cs typeface="Canva Sans Italics"/>
                <a:sym typeface="Canva Sans Italics"/>
              </a:rPr>
              <a:t>Month 3</a:t>
            </a:r>
          </a:p>
          <a:p>
            <a:pPr algn="l">
              <a:lnSpc>
                <a:spcPts val="5827"/>
              </a:lnSpc>
            </a:pPr>
            <a:r>
              <a:rPr lang="en-US" sz="3237">
                <a:solidFill>
                  <a:srgbClr val="B2D4E3"/>
                </a:solidFill>
                <a:latin typeface="Canva Sans"/>
                <a:ea typeface="Canva Sans"/>
                <a:cs typeface="Canva Sans"/>
                <a:sym typeface="Canva Sans"/>
              </a:rPr>
              <a:t>Student Workshops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Freeform 2"/>
          <p:cNvSpPr/>
          <p:nvPr/>
        </p:nvSpPr>
        <p:spPr>
          <a:xfrm>
            <a:off x="6511582" y="5496483"/>
            <a:ext cx="5264835" cy="3761817"/>
          </a:xfrm>
          <a:custGeom>
            <a:avLst/>
            <a:gdLst/>
            <a:ahLst/>
            <a:cxnLst/>
            <a:rect l="l" t="t" r="r" b="b"/>
            <a:pathLst>
              <a:path w="5264835" h="3761817">
                <a:moveTo>
                  <a:pt x="0" y="0"/>
                </a:moveTo>
                <a:lnTo>
                  <a:pt x="5264836" y="0"/>
                </a:lnTo>
                <a:lnTo>
                  <a:pt x="5264836" y="3761817"/>
                </a:lnTo>
                <a:lnTo>
                  <a:pt x="0" y="3761817"/>
                </a:lnTo>
                <a:lnTo>
                  <a:pt x="0" y="0"/>
                </a:lnTo>
                <a:close/>
              </a:path>
            </a:pathLst>
          </a:custGeom>
          <a:blipFill>
            <a:blip r:embed="rId3"/>
            <a:stretch>
              <a:fillRect r="-756"/>
            </a:stretch>
          </a:blipFill>
          <a:ln w="142875" cap="sq">
            <a:solidFill>
              <a:srgbClr val="000000"/>
            </a:solidFill>
            <a:prstDash val="solid"/>
            <a:miter/>
          </a:ln>
        </p:spPr>
      </p:sp>
      <p:sp>
        <p:nvSpPr>
          <p:cNvPr id="3" name="Freeform 3"/>
          <p:cNvSpPr/>
          <p:nvPr/>
        </p:nvSpPr>
        <p:spPr>
          <a:xfrm>
            <a:off x="1352117" y="5234445"/>
            <a:ext cx="3214054" cy="4023855"/>
          </a:xfrm>
          <a:custGeom>
            <a:avLst/>
            <a:gdLst/>
            <a:ahLst/>
            <a:cxnLst/>
            <a:rect l="l" t="t" r="r" b="b"/>
            <a:pathLst>
              <a:path w="3214054" h="4023855">
                <a:moveTo>
                  <a:pt x="0" y="0"/>
                </a:moveTo>
                <a:lnTo>
                  <a:pt x="3214054" y="0"/>
                </a:lnTo>
                <a:lnTo>
                  <a:pt x="3214054" y="4023855"/>
                </a:lnTo>
                <a:lnTo>
                  <a:pt x="0" y="4023855"/>
                </a:lnTo>
                <a:lnTo>
                  <a:pt x="0" y="0"/>
                </a:lnTo>
                <a:close/>
              </a:path>
            </a:pathLst>
          </a:custGeom>
          <a:blipFill>
            <a:blip r:embed="rId4"/>
            <a:stretch>
              <a:fillRect/>
            </a:stretch>
          </a:blipFill>
          <a:ln w="142875" cap="sq">
            <a:solidFill>
              <a:srgbClr val="000000"/>
            </a:solidFill>
            <a:prstDash val="solid"/>
            <a:miter/>
          </a:ln>
        </p:spPr>
      </p:sp>
      <p:sp>
        <p:nvSpPr>
          <p:cNvPr id="4" name="Freeform 4"/>
          <p:cNvSpPr/>
          <p:nvPr/>
        </p:nvSpPr>
        <p:spPr>
          <a:xfrm>
            <a:off x="13442635" y="5420762"/>
            <a:ext cx="3849375" cy="3837538"/>
          </a:xfrm>
          <a:custGeom>
            <a:avLst/>
            <a:gdLst/>
            <a:ahLst/>
            <a:cxnLst/>
            <a:rect l="l" t="t" r="r" b="b"/>
            <a:pathLst>
              <a:path w="3849375" h="3837538">
                <a:moveTo>
                  <a:pt x="0" y="0"/>
                </a:moveTo>
                <a:lnTo>
                  <a:pt x="3849375" y="0"/>
                </a:lnTo>
                <a:lnTo>
                  <a:pt x="3849375" y="3837538"/>
                </a:lnTo>
                <a:lnTo>
                  <a:pt x="0" y="3837538"/>
                </a:lnTo>
                <a:lnTo>
                  <a:pt x="0" y="0"/>
                </a:lnTo>
                <a:close/>
              </a:path>
            </a:pathLst>
          </a:custGeom>
          <a:blipFill>
            <a:blip r:embed="rId5"/>
            <a:stretch>
              <a:fillRect t="-154" b="-154"/>
            </a:stretch>
          </a:blipFill>
          <a:ln w="142875" cap="sq">
            <a:solidFill>
              <a:srgbClr val="000000"/>
            </a:solidFill>
            <a:prstDash val="solid"/>
            <a:miter/>
          </a:ln>
        </p:spPr>
      </p:sp>
      <p:sp>
        <p:nvSpPr>
          <p:cNvPr id="5" name="TextBox 5"/>
          <p:cNvSpPr txBox="1"/>
          <p:nvPr/>
        </p:nvSpPr>
        <p:spPr>
          <a:xfrm>
            <a:off x="2103686" y="1033508"/>
            <a:ext cx="14080629" cy="1566544"/>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Benefits to </a:t>
            </a:r>
            <a:r>
              <a:rPr lang="en-US" sz="9200" b="1">
                <a:solidFill>
                  <a:srgbClr val="B2D4E3"/>
                </a:solidFill>
                <a:latin typeface="Canva Sans Bold"/>
                <a:ea typeface="Canva Sans Bold"/>
                <a:cs typeface="Canva Sans Bold"/>
                <a:sym typeface="Canva Sans Bold"/>
              </a:rPr>
              <a:t>Stakeholders</a:t>
            </a:r>
          </a:p>
        </p:txBody>
      </p:sp>
      <p:sp>
        <p:nvSpPr>
          <p:cNvPr id="6" name="TextBox 6"/>
          <p:cNvSpPr txBox="1"/>
          <p:nvPr/>
        </p:nvSpPr>
        <p:spPr>
          <a:xfrm>
            <a:off x="7573835" y="3829683"/>
            <a:ext cx="2926556" cy="887095"/>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Students</a:t>
            </a:r>
          </a:p>
        </p:txBody>
      </p:sp>
      <p:sp>
        <p:nvSpPr>
          <p:cNvPr id="7" name="TextBox 7"/>
          <p:cNvSpPr txBox="1"/>
          <p:nvPr/>
        </p:nvSpPr>
        <p:spPr>
          <a:xfrm>
            <a:off x="1284957" y="3763643"/>
            <a:ext cx="3281214" cy="1811020"/>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Educators</a:t>
            </a:r>
          </a:p>
          <a:p>
            <a:pPr algn="ctr">
              <a:lnSpc>
                <a:spcPts val="7279"/>
              </a:lnSpc>
            </a:pPr>
            <a:endParaRPr lang="en-US" sz="5199" b="1">
              <a:solidFill>
                <a:srgbClr val="FFFFFF"/>
              </a:solidFill>
              <a:latin typeface="Canva Sans Bold"/>
              <a:ea typeface="Canva Sans Bold"/>
              <a:cs typeface="Canva Sans Bold"/>
              <a:sym typeface="Canva Sans Bold"/>
            </a:endParaRPr>
          </a:p>
        </p:txBody>
      </p:sp>
      <p:sp>
        <p:nvSpPr>
          <p:cNvPr id="8" name="TextBox 8"/>
          <p:cNvSpPr txBox="1"/>
          <p:nvPr/>
        </p:nvSpPr>
        <p:spPr>
          <a:xfrm>
            <a:off x="13508055" y="2905758"/>
            <a:ext cx="3783955" cy="1811020"/>
          </a:xfrm>
          <a:prstGeom prst="rect">
            <a:avLst/>
          </a:prstGeom>
        </p:spPr>
        <p:txBody>
          <a:bodyPr lIns="0" tIns="0" rIns="0" bIns="0" rtlCol="0" anchor="t">
            <a:spAutoFit/>
          </a:bodyPr>
          <a:lstStyle/>
          <a:p>
            <a:pPr algn="ctr">
              <a:lnSpc>
                <a:spcPts val="7279"/>
              </a:lnSpc>
            </a:pPr>
            <a:endParaRPr/>
          </a:p>
          <a:p>
            <a:pPr algn="ctr">
              <a:lnSpc>
                <a:spcPts val="7279"/>
              </a:lnSpc>
            </a:pPr>
            <a:r>
              <a:rPr lang="en-US" sz="5199" b="1">
                <a:solidFill>
                  <a:srgbClr val="FFFFFF"/>
                </a:solidFill>
                <a:latin typeface="Canva Sans Bold"/>
                <a:ea typeface="Canva Sans Bold"/>
                <a:cs typeface="Canva Sans Bold"/>
                <a:sym typeface="Canva Sans Bold"/>
              </a:rPr>
              <a:t>Community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F3291"/>
        </a:solidFill>
        <a:effectLst/>
      </p:bgPr>
    </p:bg>
    <p:spTree>
      <p:nvGrpSpPr>
        <p:cNvPr id="1" name=""/>
        <p:cNvGrpSpPr/>
        <p:nvPr/>
      </p:nvGrpSpPr>
      <p:grpSpPr>
        <a:xfrm>
          <a:off x="0" y="0"/>
          <a:ext cx="0" cy="0"/>
          <a:chOff x="0" y="0"/>
          <a:chExt cx="0" cy="0"/>
        </a:xfrm>
      </p:grpSpPr>
      <p:sp>
        <p:nvSpPr>
          <p:cNvPr id="2" name="Freeform 2"/>
          <p:cNvSpPr/>
          <p:nvPr/>
        </p:nvSpPr>
        <p:spPr>
          <a:xfrm>
            <a:off x="13723410" y="720224"/>
            <a:ext cx="3231482" cy="2597858"/>
          </a:xfrm>
          <a:custGeom>
            <a:avLst/>
            <a:gdLst/>
            <a:ahLst/>
            <a:cxnLst/>
            <a:rect l="l" t="t" r="r" b="b"/>
            <a:pathLst>
              <a:path w="3231482" h="2597858">
                <a:moveTo>
                  <a:pt x="0" y="0"/>
                </a:moveTo>
                <a:lnTo>
                  <a:pt x="3231482" y="0"/>
                </a:lnTo>
                <a:lnTo>
                  <a:pt x="3231482" y="2597858"/>
                </a:lnTo>
                <a:lnTo>
                  <a:pt x="0" y="2597858"/>
                </a:lnTo>
                <a:lnTo>
                  <a:pt x="0" y="0"/>
                </a:lnTo>
                <a:close/>
              </a:path>
            </a:pathLst>
          </a:custGeom>
          <a:blipFill>
            <a:blip r:embed="rId3"/>
            <a:stretch>
              <a:fillRect/>
            </a:stretch>
          </a:blipFill>
          <a:ln w="142875" cap="sq">
            <a:solidFill>
              <a:srgbClr val="000000"/>
            </a:solidFill>
            <a:prstDash val="solid"/>
            <a:miter/>
          </a:ln>
        </p:spPr>
      </p:sp>
      <p:sp>
        <p:nvSpPr>
          <p:cNvPr id="3" name="Freeform 3"/>
          <p:cNvSpPr/>
          <p:nvPr/>
        </p:nvSpPr>
        <p:spPr>
          <a:xfrm>
            <a:off x="8493217" y="5777179"/>
            <a:ext cx="2494486" cy="2715516"/>
          </a:xfrm>
          <a:custGeom>
            <a:avLst/>
            <a:gdLst/>
            <a:ahLst/>
            <a:cxnLst/>
            <a:rect l="l" t="t" r="r" b="b"/>
            <a:pathLst>
              <a:path w="2494486" h="2715516">
                <a:moveTo>
                  <a:pt x="0" y="0"/>
                </a:moveTo>
                <a:lnTo>
                  <a:pt x="2494486" y="0"/>
                </a:lnTo>
                <a:lnTo>
                  <a:pt x="2494486" y="2715516"/>
                </a:lnTo>
                <a:lnTo>
                  <a:pt x="0" y="2715516"/>
                </a:lnTo>
                <a:lnTo>
                  <a:pt x="0" y="0"/>
                </a:lnTo>
                <a:close/>
              </a:path>
            </a:pathLst>
          </a:custGeom>
          <a:blipFill>
            <a:blip r:embed="rId4"/>
            <a:stretch>
              <a:fillRect/>
            </a:stretch>
          </a:blipFill>
          <a:ln w="142875" cap="sq">
            <a:solidFill>
              <a:srgbClr val="000000"/>
            </a:solidFill>
            <a:prstDash val="solid"/>
            <a:miter/>
          </a:ln>
        </p:spPr>
      </p:sp>
      <p:sp>
        <p:nvSpPr>
          <p:cNvPr id="4" name="Freeform 4"/>
          <p:cNvSpPr/>
          <p:nvPr/>
        </p:nvSpPr>
        <p:spPr>
          <a:xfrm>
            <a:off x="878925" y="599307"/>
            <a:ext cx="3198072" cy="2253880"/>
          </a:xfrm>
          <a:custGeom>
            <a:avLst/>
            <a:gdLst/>
            <a:ahLst/>
            <a:cxnLst/>
            <a:rect l="l" t="t" r="r" b="b"/>
            <a:pathLst>
              <a:path w="3198072" h="2253880">
                <a:moveTo>
                  <a:pt x="0" y="0"/>
                </a:moveTo>
                <a:lnTo>
                  <a:pt x="3198073" y="0"/>
                </a:lnTo>
                <a:lnTo>
                  <a:pt x="3198073" y="2253880"/>
                </a:lnTo>
                <a:lnTo>
                  <a:pt x="0" y="2253880"/>
                </a:lnTo>
                <a:lnTo>
                  <a:pt x="0" y="0"/>
                </a:lnTo>
                <a:close/>
              </a:path>
            </a:pathLst>
          </a:custGeom>
          <a:blipFill>
            <a:blip r:embed="rId5"/>
            <a:stretch>
              <a:fillRect/>
            </a:stretch>
          </a:blipFill>
          <a:ln w="142875" cap="sq">
            <a:solidFill>
              <a:srgbClr val="000000"/>
            </a:solidFill>
            <a:prstDash val="solid"/>
            <a:miter/>
          </a:ln>
        </p:spPr>
      </p:sp>
      <p:sp>
        <p:nvSpPr>
          <p:cNvPr id="5" name="TextBox 5"/>
          <p:cNvSpPr txBox="1"/>
          <p:nvPr/>
        </p:nvSpPr>
        <p:spPr>
          <a:xfrm>
            <a:off x="5678316" y="857250"/>
            <a:ext cx="6191548" cy="1566544"/>
          </a:xfrm>
          <a:prstGeom prst="rect">
            <a:avLst/>
          </a:prstGeom>
        </p:spPr>
        <p:txBody>
          <a:bodyPr lIns="0" tIns="0" rIns="0" bIns="0" rtlCol="0" anchor="t">
            <a:spAutoFit/>
          </a:bodyPr>
          <a:lstStyle/>
          <a:p>
            <a:pPr algn="ctr">
              <a:lnSpc>
                <a:spcPts val="12880"/>
              </a:lnSpc>
            </a:pPr>
            <a:r>
              <a:rPr lang="en-US" sz="9200" b="1">
                <a:solidFill>
                  <a:srgbClr val="B2D4E3"/>
                </a:solidFill>
                <a:latin typeface="Canva Sans Bold"/>
                <a:ea typeface="Canva Sans Bold"/>
                <a:cs typeface="Canva Sans Bold"/>
                <a:sym typeface="Canva Sans Bold"/>
              </a:rPr>
              <a:t>Next </a:t>
            </a:r>
            <a:r>
              <a:rPr lang="en-US" sz="9200" b="1">
                <a:solidFill>
                  <a:srgbClr val="FFFFFF"/>
                </a:solidFill>
                <a:latin typeface="Canva Sans Bold"/>
                <a:ea typeface="Canva Sans Bold"/>
                <a:cs typeface="Canva Sans Bold"/>
                <a:sym typeface="Canva Sans Bold"/>
              </a:rPr>
              <a:t>Steps</a:t>
            </a:r>
          </a:p>
        </p:txBody>
      </p:sp>
      <p:sp>
        <p:nvSpPr>
          <p:cNvPr id="6" name="TextBox 6"/>
          <p:cNvSpPr txBox="1"/>
          <p:nvPr/>
        </p:nvSpPr>
        <p:spPr>
          <a:xfrm>
            <a:off x="11573532" y="4078526"/>
            <a:ext cx="5497562" cy="4919599"/>
          </a:xfrm>
          <a:prstGeom prst="rect">
            <a:avLst/>
          </a:prstGeom>
        </p:spPr>
        <p:txBody>
          <a:bodyPr lIns="0" tIns="0" rIns="0" bIns="0" rtlCol="0" anchor="t">
            <a:spAutoFit/>
          </a:bodyPr>
          <a:lstStyle/>
          <a:p>
            <a:pPr algn="ctr">
              <a:lnSpc>
                <a:spcPts val="9255"/>
              </a:lnSpc>
            </a:pPr>
            <a:r>
              <a:rPr lang="en-US" sz="5199" b="1">
                <a:solidFill>
                  <a:srgbClr val="FFFFFF"/>
                </a:solidFill>
                <a:latin typeface="Canva Sans Bold"/>
                <a:ea typeface="Canva Sans Bold"/>
                <a:cs typeface="Canva Sans Bold"/>
                <a:sym typeface="Canva Sans Bold"/>
              </a:rPr>
              <a:t>Long-Term </a:t>
            </a:r>
            <a:r>
              <a:rPr lang="en-US" sz="5199" b="1">
                <a:solidFill>
                  <a:srgbClr val="B2D4E3"/>
                </a:solidFill>
                <a:latin typeface="Canva Sans Bold"/>
                <a:ea typeface="Canva Sans Bold"/>
                <a:cs typeface="Canva Sans Bold"/>
                <a:sym typeface="Canva Sans Bold"/>
              </a:rPr>
              <a:t>Goals</a:t>
            </a:r>
          </a:p>
          <a:p>
            <a:pPr marL="906780" lvl="1" indent="-453390" algn="l">
              <a:lnSpc>
                <a:spcPts val="10500"/>
              </a:lnSpc>
              <a:buFont typeface="Arial"/>
              <a:buChar char="•"/>
            </a:pPr>
            <a:r>
              <a:rPr lang="en-US" sz="4200" b="1">
                <a:solidFill>
                  <a:srgbClr val="FFFFFF"/>
                </a:solidFill>
                <a:latin typeface="Canva Sans Bold"/>
                <a:ea typeface="Canva Sans Bold"/>
                <a:cs typeface="Canva Sans Bold"/>
                <a:sym typeface="Canva Sans Bold"/>
              </a:rPr>
              <a:t> 3-month </a:t>
            </a:r>
            <a:r>
              <a:rPr lang="en-US" sz="4200" b="1">
                <a:solidFill>
                  <a:srgbClr val="B2D4E3"/>
                </a:solidFill>
                <a:latin typeface="Canva Sans Bold"/>
                <a:ea typeface="Canva Sans Bold"/>
                <a:cs typeface="Canva Sans Bold"/>
                <a:sym typeface="Canva Sans Bold"/>
              </a:rPr>
              <a:t>review</a:t>
            </a:r>
          </a:p>
          <a:p>
            <a:pPr marL="906780" lvl="1" indent="-453390" algn="l">
              <a:lnSpc>
                <a:spcPts val="10500"/>
              </a:lnSpc>
              <a:buFont typeface="Arial"/>
              <a:buChar char="•"/>
            </a:pPr>
            <a:r>
              <a:rPr lang="en-US" sz="4200" b="1">
                <a:solidFill>
                  <a:srgbClr val="B2D4E3"/>
                </a:solidFill>
                <a:latin typeface="Canva Sans Bold"/>
                <a:ea typeface="Canva Sans Bold"/>
                <a:cs typeface="Canva Sans Bold"/>
                <a:sym typeface="Canva Sans Bold"/>
              </a:rPr>
              <a:t>Adjust</a:t>
            </a:r>
            <a:r>
              <a:rPr lang="en-US" sz="4200" b="1">
                <a:solidFill>
                  <a:srgbClr val="FFFFFF"/>
                </a:solidFill>
                <a:latin typeface="Canva Sans Bold"/>
                <a:ea typeface="Canva Sans Bold"/>
                <a:cs typeface="Canva Sans Bold"/>
                <a:sym typeface="Canva Sans Bold"/>
              </a:rPr>
              <a:t> Guidelines</a:t>
            </a:r>
          </a:p>
          <a:p>
            <a:pPr marL="906780" lvl="1" indent="-453390" algn="l">
              <a:lnSpc>
                <a:spcPts val="10500"/>
              </a:lnSpc>
              <a:buFont typeface="Arial"/>
              <a:buChar char="•"/>
            </a:pPr>
            <a:r>
              <a:rPr lang="en-US" sz="4200" b="1">
                <a:solidFill>
                  <a:srgbClr val="B2D4E3"/>
                </a:solidFill>
                <a:latin typeface="Canva Sans Bold"/>
                <a:ea typeface="Canva Sans Bold"/>
                <a:cs typeface="Canva Sans Bold"/>
                <a:sym typeface="Canva Sans Bold"/>
              </a:rPr>
              <a:t>Expand</a:t>
            </a:r>
            <a:r>
              <a:rPr lang="en-US" sz="4200" b="1">
                <a:solidFill>
                  <a:srgbClr val="FFFFFF"/>
                </a:solidFill>
                <a:latin typeface="Canva Sans Bold"/>
                <a:ea typeface="Canva Sans Bold"/>
                <a:cs typeface="Canva Sans Bold"/>
                <a:sym typeface="Canva Sans Bold"/>
              </a:rPr>
              <a:t> training</a:t>
            </a:r>
          </a:p>
        </p:txBody>
      </p:sp>
      <p:sp>
        <p:nvSpPr>
          <p:cNvPr id="7" name="TextBox 7"/>
          <p:cNvSpPr txBox="1"/>
          <p:nvPr/>
        </p:nvSpPr>
        <p:spPr>
          <a:xfrm>
            <a:off x="0" y="3722968"/>
            <a:ext cx="8153995" cy="5473700"/>
          </a:xfrm>
          <a:prstGeom prst="rect">
            <a:avLst/>
          </a:prstGeom>
        </p:spPr>
        <p:txBody>
          <a:bodyPr lIns="0" tIns="0" rIns="0" bIns="0" rtlCol="0" anchor="t">
            <a:spAutoFit/>
          </a:bodyPr>
          <a:lstStyle/>
          <a:p>
            <a:pPr algn="ctr">
              <a:lnSpc>
                <a:spcPts val="7279"/>
              </a:lnSpc>
            </a:pPr>
            <a:r>
              <a:rPr lang="en-US" sz="5199" b="1">
                <a:solidFill>
                  <a:srgbClr val="FFFFFF"/>
                </a:solidFill>
                <a:latin typeface="Canva Sans Bold"/>
                <a:ea typeface="Canva Sans Bold"/>
                <a:cs typeface="Canva Sans Bold"/>
                <a:sym typeface="Canva Sans Bold"/>
              </a:rPr>
              <a:t>Immediate </a:t>
            </a:r>
            <a:r>
              <a:rPr lang="en-US" sz="5199" b="1">
                <a:solidFill>
                  <a:srgbClr val="B2D4E3"/>
                </a:solidFill>
                <a:latin typeface="Canva Sans Bold"/>
                <a:ea typeface="Canva Sans Bold"/>
                <a:cs typeface="Canva Sans Bold"/>
                <a:sym typeface="Canva Sans Bold"/>
              </a:rPr>
              <a:t>Actions </a:t>
            </a:r>
          </a:p>
          <a:p>
            <a:pPr marL="906780" lvl="1" indent="-453390" algn="l">
              <a:lnSpc>
                <a:spcPts val="9450"/>
              </a:lnSpc>
              <a:buFont typeface="Arial"/>
              <a:buChar char="•"/>
            </a:pPr>
            <a:r>
              <a:rPr lang="en-US" sz="4200" b="1">
                <a:solidFill>
                  <a:srgbClr val="B2D4E3"/>
                </a:solidFill>
                <a:latin typeface="Canva Sans Bold"/>
                <a:ea typeface="Canva Sans Bold"/>
                <a:cs typeface="Canva Sans Bold"/>
                <a:sym typeface="Canva Sans Bold"/>
              </a:rPr>
              <a:t>Schedule </a:t>
            </a:r>
            <a:r>
              <a:rPr lang="en-US" sz="4200" b="1">
                <a:solidFill>
                  <a:srgbClr val="FFFFFF"/>
                </a:solidFill>
                <a:latin typeface="Canva Sans Bold"/>
                <a:ea typeface="Canva Sans Bold"/>
                <a:cs typeface="Canva Sans Bold"/>
                <a:sym typeface="Canva Sans Bold"/>
              </a:rPr>
              <a:t>teacher training</a:t>
            </a:r>
          </a:p>
          <a:p>
            <a:pPr marL="906780" lvl="1" indent="-453390" algn="l">
              <a:lnSpc>
                <a:spcPts val="9450"/>
              </a:lnSpc>
              <a:buFont typeface="Arial"/>
              <a:buChar char="•"/>
            </a:pPr>
            <a:r>
              <a:rPr lang="en-US" sz="4200" b="1">
                <a:solidFill>
                  <a:srgbClr val="B2D4E3"/>
                </a:solidFill>
                <a:latin typeface="Canva Sans Bold"/>
                <a:ea typeface="Canva Sans Bold"/>
                <a:cs typeface="Canva Sans Bold"/>
                <a:sym typeface="Canva Sans Bold"/>
              </a:rPr>
              <a:t>Develop</a:t>
            </a:r>
            <a:r>
              <a:rPr lang="en-US" sz="4200" b="1">
                <a:solidFill>
                  <a:srgbClr val="FFFFFF"/>
                </a:solidFill>
                <a:latin typeface="Canva Sans Bold"/>
                <a:ea typeface="Canva Sans Bold"/>
                <a:cs typeface="Canva Sans Bold"/>
                <a:sym typeface="Canva Sans Bold"/>
              </a:rPr>
              <a:t> guidelines</a:t>
            </a:r>
          </a:p>
          <a:p>
            <a:pPr marL="906780" lvl="1" indent="-453390" algn="l">
              <a:lnSpc>
                <a:spcPts val="9450"/>
              </a:lnSpc>
              <a:buFont typeface="Arial"/>
              <a:buChar char="•"/>
            </a:pPr>
            <a:r>
              <a:rPr lang="en-US" sz="4200" b="1">
                <a:solidFill>
                  <a:srgbClr val="B2D4E3"/>
                </a:solidFill>
                <a:latin typeface="Canva Sans Bold"/>
                <a:ea typeface="Canva Sans Bold"/>
                <a:cs typeface="Canva Sans Bold"/>
                <a:sym typeface="Canva Sans Bold"/>
              </a:rPr>
              <a:t>Establish</a:t>
            </a:r>
            <a:r>
              <a:rPr lang="en-US" sz="4200" b="1">
                <a:solidFill>
                  <a:srgbClr val="FFFFFF"/>
                </a:solidFill>
                <a:latin typeface="Canva Sans Bold"/>
                <a:ea typeface="Canva Sans Bold"/>
                <a:cs typeface="Canva Sans Bold"/>
                <a:sym typeface="Canva Sans Bold"/>
              </a:rPr>
              <a:t> communication channels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1635</Words>
  <Application>Microsoft Office PowerPoint</Application>
  <PresentationFormat>Custom</PresentationFormat>
  <Paragraphs>148</Paragraphs>
  <Slides>10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Open Sans</vt:lpstr>
      <vt:lpstr>Arial</vt:lpstr>
      <vt:lpstr>Calibri</vt:lpstr>
      <vt:lpstr>Canva Sans Italics</vt:lpstr>
      <vt:lpstr>Bebas Neue Cyrillic</vt:lpstr>
      <vt:lpstr>Canva Sans</vt:lpstr>
      <vt:lpstr>Canva Sans Bold</vt:lpstr>
      <vt:lpstr>Canva Sans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Schools</dc:title>
  <cp:lastModifiedBy>Vijay</cp:lastModifiedBy>
  <cp:revision>1</cp:revision>
  <dcterms:created xsi:type="dcterms:W3CDTF">2006-08-16T00:00:00Z</dcterms:created>
  <dcterms:modified xsi:type="dcterms:W3CDTF">2025-02-11T13:15:13Z</dcterms:modified>
  <dc:identifier>DAGVKTGRs5Y</dc:identifier>
</cp:coreProperties>
</file>