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EB Garamond"/>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BGaramond-regular.fntdata"/><Relationship Id="rId50" Type="http://schemas.openxmlformats.org/officeDocument/2006/relationships/slide" Target="slides/slide44.xml"/><Relationship Id="rId53" Type="http://schemas.openxmlformats.org/officeDocument/2006/relationships/font" Target="fonts/EBGaramond-italic.fntdata"/><Relationship Id="rId52" Type="http://schemas.openxmlformats.org/officeDocument/2006/relationships/font" Target="fonts/EBGaramond-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EBGaramond-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51924b9d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2751924b9d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751924b9d_8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751924b9d_8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751924b9d_8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751924b9d_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751924b9d_8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751924b9d_8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751924b9d_8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751924b9d_8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51924b9d_8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51924b9d_8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751924b9d_8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751924b9d_8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751924b9d_8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751924b9d_8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751924b9d_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751924b9d_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751924b9d_2_1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2751924b9d_2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751924b9d_2_1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12751924b9d_2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51924b9d_2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2751924b9d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751924b9d_2_1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2751924b9d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751924b9d_2_1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2751924b9d_2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751924b9d_2_1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12751924b9d_2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751924b9d_2_1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2751924b9d_2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751924b9d_2_1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2751924b9d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751924b9d_2_1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12751924b9d_2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751924b9d_2_1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2751924b9d_2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751924b9d_2_2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12751924b9d_2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751924b9d_2_2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12751924b9d_2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751924b9d_2_2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2751924b9d_2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751924b9d_2_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2751924b9d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751924b9d_2_2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2751924b9d_2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751924b9d_2_2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2751924b9d_2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751924b9d_2_2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2751924b9d_2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751924b9d_8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2751924b9d_8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751924b9d_8_8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12751924b9d_8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751924b9d_8_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2751924b9d_8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751924b9d_8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2751924b9d_8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751924b9d_8_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2751924b9d_8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751924b9d_8_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12751924b9d_8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2751924b9d_8_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2751924b9d_8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751924b9d_2_1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2751924b9d_2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751924b9d_8_1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2751924b9d_8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751924b9d_8_1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12751924b9d_8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751924b9d_8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12751924b9d_8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751924b9d_2_2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2751924b9d_2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751924b9d_2_2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12751924b9d_2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751924b9d_2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12751924b9d_2_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2751924b9d_2_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751924b9d_2_1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2751924b9d_2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751924b9d_2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12751924b9d_2_1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2751924b9d_2_1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751924b9d_2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2751924b9d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751924b9d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751924b9d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1143"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0" name="Google Shape;130;p25"/>
          <p:cNvSpPr/>
          <p:nvPr/>
        </p:nvSpPr>
        <p:spPr>
          <a:xfrm>
            <a:off x="0" y="0"/>
            <a:ext cx="3531870" cy="5143500"/>
          </a:xfrm>
          <a:prstGeom prst="rect">
            <a:avLst/>
          </a:prstGeom>
          <a:solidFill>
            <a:schemeClr val="dk1">
              <a:alpha val="80784"/>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1" name="Google Shape;131;p25"/>
          <p:cNvSpPr/>
          <p:nvPr/>
        </p:nvSpPr>
        <p:spPr>
          <a:xfrm>
            <a:off x="0" y="0"/>
            <a:ext cx="2463248"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2" name="Google Shape;132;p25"/>
          <p:cNvSpPr txBox="1"/>
          <p:nvPr>
            <p:ph type="title"/>
          </p:nvPr>
        </p:nvSpPr>
        <p:spPr>
          <a:xfrm>
            <a:off x="603504" y="480060"/>
            <a:ext cx="2462022" cy="39433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r>
              <a:rPr lang="en-GB">
                <a:solidFill>
                  <a:schemeClr val="lt1"/>
                </a:solidFill>
                <a:latin typeface="Calibri"/>
                <a:ea typeface="Calibri"/>
                <a:cs typeface="Calibri"/>
                <a:sym typeface="Calibri"/>
              </a:rPr>
              <a:t>HEALTH CARE MODEL</a:t>
            </a:r>
            <a:endParaRPr/>
          </a:p>
        </p:txBody>
      </p:sp>
      <p:sp>
        <p:nvSpPr>
          <p:cNvPr id="133" name="Google Shape;133;p25"/>
          <p:cNvSpPr txBox="1"/>
          <p:nvPr>
            <p:ph idx="1" type="body"/>
          </p:nvPr>
        </p:nvSpPr>
        <p:spPr>
          <a:xfrm>
            <a:off x="4018788" y="480061"/>
            <a:ext cx="4518491" cy="39433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GB" sz="1800">
                <a:latin typeface="Calibri"/>
                <a:ea typeface="Calibri"/>
                <a:cs typeface="Calibri"/>
                <a:sym typeface="Calibri"/>
              </a:rPr>
              <a:t>Meenakshi Vijay Kumbhar (NUID: 002922024)</a:t>
            </a:r>
            <a:endParaRPr/>
          </a:p>
          <a:p>
            <a:pPr indent="0" lvl="0" marL="0" rtl="0" algn="l">
              <a:lnSpc>
                <a:spcPct val="90000"/>
              </a:lnSpc>
              <a:spcBef>
                <a:spcPts val="800"/>
              </a:spcBef>
              <a:spcAft>
                <a:spcPts val="0"/>
              </a:spcAft>
              <a:buClr>
                <a:schemeClr val="dk1"/>
              </a:buClr>
              <a:buSzPts val="1800"/>
              <a:buNone/>
            </a:pPr>
            <a:r>
              <a:rPr lang="en-GB" sz="1800">
                <a:latin typeface="Calibri"/>
                <a:ea typeface="Calibri"/>
                <a:cs typeface="Calibri"/>
                <a:sym typeface="Calibri"/>
              </a:rPr>
              <a:t>Nikhitha Dasi Srinivas          (NUID: 002922544)</a:t>
            </a:r>
            <a:endParaRPr/>
          </a:p>
          <a:p>
            <a:pPr indent="0" lvl="0" marL="0" rtl="0" algn="l">
              <a:lnSpc>
                <a:spcPct val="90000"/>
              </a:lnSpc>
              <a:spcBef>
                <a:spcPts val="800"/>
              </a:spcBef>
              <a:spcAft>
                <a:spcPts val="0"/>
              </a:spcAft>
              <a:buClr>
                <a:schemeClr val="dk1"/>
              </a:buClr>
              <a:buSzPts val="1800"/>
              <a:buNone/>
            </a:pPr>
            <a:r>
              <a:rPr lang="en-GB" sz="1800">
                <a:latin typeface="Calibri"/>
                <a:ea typeface="Calibri"/>
                <a:cs typeface="Calibri"/>
                <a:sym typeface="Calibri"/>
              </a:rPr>
              <a:t>Pavan Kumar Kora                (NUID: 002924046)</a:t>
            </a:r>
            <a:endParaRPr/>
          </a:p>
          <a:p>
            <a:pPr indent="0" lvl="0" marL="0" rtl="0" algn="l">
              <a:lnSpc>
                <a:spcPct val="90000"/>
              </a:lnSpc>
              <a:spcBef>
                <a:spcPts val="8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800"/>
              </a:spcBef>
              <a:spcAft>
                <a:spcPts val="0"/>
              </a:spcAft>
              <a:buClr>
                <a:schemeClr val="dk1"/>
              </a:buClr>
              <a:buSzPts val="1800"/>
              <a:buNone/>
            </a:pPr>
            <a:r>
              <a:rPr lang="en-GB" sz="1800"/>
              <a:t> </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32"/>
                                        </p:tgtEl>
                                        <p:attrNameLst>
                                          <p:attrName>style.visibility</p:attrName>
                                        </p:attrNameLst>
                                      </p:cBhvr>
                                      <p:to>
                                        <p:strVal val="visible"/>
                                      </p:to>
                                    </p:set>
                                    <p:animEffect filter="fade" transition="in">
                                      <p:cBhvr>
                                        <p:cTn dur="4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4"/>
          <p:cNvPicPr preferRelativeResize="0"/>
          <p:nvPr/>
        </p:nvPicPr>
        <p:blipFill>
          <a:blip r:embed="rId3">
            <a:alphaModFix/>
          </a:blip>
          <a:stretch>
            <a:fillRect/>
          </a:stretch>
        </p:blipFill>
        <p:spPr>
          <a:xfrm>
            <a:off x="152400" y="152400"/>
            <a:ext cx="858725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5"/>
          <p:cNvPicPr preferRelativeResize="0"/>
          <p:nvPr/>
        </p:nvPicPr>
        <p:blipFill>
          <a:blip r:embed="rId3">
            <a:alphaModFix/>
          </a:blip>
          <a:stretch>
            <a:fillRect/>
          </a:stretch>
        </p:blipFill>
        <p:spPr>
          <a:xfrm>
            <a:off x="152400" y="152400"/>
            <a:ext cx="8059461"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6"/>
          <p:cNvPicPr preferRelativeResize="0"/>
          <p:nvPr/>
        </p:nvPicPr>
        <p:blipFill>
          <a:blip r:embed="rId3">
            <a:alphaModFix/>
          </a:blip>
          <a:stretch>
            <a:fillRect/>
          </a:stretch>
        </p:blipFill>
        <p:spPr>
          <a:xfrm>
            <a:off x="209700" y="152400"/>
            <a:ext cx="8386675"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7"/>
          <p:cNvPicPr preferRelativeResize="0"/>
          <p:nvPr/>
        </p:nvPicPr>
        <p:blipFill>
          <a:blip r:embed="rId3">
            <a:alphaModFix/>
          </a:blip>
          <a:stretch>
            <a:fillRect/>
          </a:stretch>
        </p:blipFill>
        <p:spPr>
          <a:xfrm>
            <a:off x="152400" y="152400"/>
            <a:ext cx="8286376"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8"/>
          <p:cNvPicPr preferRelativeResize="0"/>
          <p:nvPr/>
        </p:nvPicPr>
        <p:blipFill>
          <a:blip r:embed="rId3">
            <a:alphaModFix/>
          </a:blip>
          <a:stretch>
            <a:fillRect/>
          </a:stretch>
        </p:blipFill>
        <p:spPr>
          <a:xfrm>
            <a:off x="152400" y="152400"/>
            <a:ext cx="861590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9"/>
          <p:cNvPicPr preferRelativeResize="0"/>
          <p:nvPr/>
        </p:nvPicPr>
        <p:blipFill>
          <a:blip r:embed="rId3">
            <a:alphaModFix/>
          </a:blip>
          <a:stretch>
            <a:fillRect/>
          </a:stretch>
        </p:blipFill>
        <p:spPr>
          <a:xfrm>
            <a:off x="152400" y="152400"/>
            <a:ext cx="8644550"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0"/>
          <p:cNvPicPr preferRelativeResize="0"/>
          <p:nvPr/>
        </p:nvPicPr>
        <p:blipFill>
          <a:blip r:embed="rId3">
            <a:alphaModFix/>
          </a:blip>
          <a:stretch>
            <a:fillRect/>
          </a:stretch>
        </p:blipFill>
        <p:spPr>
          <a:xfrm>
            <a:off x="152400" y="152400"/>
            <a:ext cx="8716200"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1"/>
          <p:cNvPicPr preferRelativeResize="0"/>
          <p:nvPr/>
        </p:nvPicPr>
        <p:blipFill>
          <a:blip r:embed="rId3">
            <a:alphaModFix/>
          </a:blip>
          <a:stretch>
            <a:fillRect/>
          </a:stretch>
        </p:blipFill>
        <p:spPr>
          <a:xfrm>
            <a:off x="152400" y="152400"/>
            <a:ext cx="8544275"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42"/>
          <p:cNvSpPr/>
          <p:nvPr/>
        </p:nvSpPr>
        <p:spPr>
          <a:xfrm>
            <a:off x="0" y="0"/>
            <a:ext cx="9144000" cy="5143500"/>
          </a:xfrm>
          <a:prstGeom prst="rect">
            <a:avLst/>
          </a:prstGeom>
          <a:solidFill>
            <a:srgbClr val="426A9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6" name="Google Shape;266;p42"/>
          <p:cNvSpPr/>
          <p:nvPr/>
        </p:nvSpPr>
        <p:spPr>
          <a:xfrm>
            <a:off x="357759" y="360045"/>
            <a:ext cx="8428482" cy="442341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67" name="Google Shape;267;p42"/>
          <p:cNvPicPr preferRelativeResize="0"/>
          <p:nvPr/>
        </p:nvPicPr>
        <p:blipFill>
          <a:blip r:embed="rId3">
            <a:alphaModFix/>
          </a:blip>
          <a:stretch>
            <a:fillRect/>
          </a:stretch>
        </p:blipFill>
        <p:spPr>
          <a:xfrm>
            <a:off x="393788" y="409263"/>
            <a:ext cx="8356424" cy="432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3"/>
          <p:cNvPicPr preferRelativeResize="0"/>
          <p:nvPr/>
        </p:nvPicPr>
        <p:blipFill>
          <a:blip r:embed="rId3">
            <a:alphaModFix/>
          </a:blip>
          <a:stretch>
            <a:fillRect/>
          </a:stretch>
        </p:blipFill>
        <p:spPr>
          <a:xfrm>
            <a:off x="256875" y="229250"/>
            <a:ext cx="8515599" cy="4538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6"/>
          <p:cNvSpPr/>
          <p:nvPr/>
        </p:nvSpPr>
        <p:spPr>
          <a:xfrm>
            <a:off x="1143"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9" name="Google Shape;139;p26"/>
          <p:cNvSpPr/>
          <p:nvPr/>
        </p:nvSpPr>
        <p:spPr>
          <a:xfrm>
            <a:off x="0" y="0"/>
            <a:ext cx="3531870" cy="5143500"/>
          </a:xfrm>
          <a:prstGeom prst="rect">
            <a:avLst/>
          </a:prstGeom>
          <a:solidFill>
            <a:schemeClr val="dk1">
              <a:alpha val="80784"/>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0" name="Google Shape;140;p26"/>
          <p:cNvSpPr/>
          <p:nvPr/>
        </p:nvSpPr>
        <p:spPr>
          <a:xfrm>
            <a:off x="0" y="0"/>
            <a:ext cx="2463248"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1" name="Google Shape;141;p26"/>
          <p:cNvSpPr txBox="1"/>
          <p:nvPr>
            <p:ph type="title"/>
          </p:nvPr>
        </p:nvSpPr>
        <p:spPr>
          <a:xfrm>
            <a:off x="603504" y="480060"/>
            <a:ext cx="2462022" cy="39433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EB Garamond"/>
              <a:buNone/>
            </a:pPr>
            <a:r>
              <a:rPr lang="en-GB">
                <a:solidFill>
                  <a:schemeClr val="lt1"/>
                </a:solidFill>
                <a:latin typeface="EB Garamond"/>
                <a:ea typeface="EB Garamond"/>
                <a:cs typeface="EB Garamond"/>
                <a:sym typeface="EB Garamond"/>
              </a:rPr>
              <a:t>Problem statement</a:t>
            </a:r>
            <a:endParaRPr>
              <a:solidFill>
                <a:schemeClr val="lt1"/>
              </a:solidFill>
              <a:latin typeface="EB Garamond"/>
              <a:ea typeface="EB Garamond"/>
              <a:cs typeface="EB Garamond"/>
              <a:sym typeface="EB Garamond"/>
            </a:endParaRPr>
          </a:p>
        </p:txBody>
      </p:sp>
      <p:sp>
        <p:nvSpPr>
          <p:cNvPr id="142" name="Google Shape;142;p26"/>
          <p:cNvSpPr txBox="1"/>
          <p:nvPr>
            <p:ph idx="1" type="body"/>
          </p:nvPr>
        </p:nvSpPr>
        <p:spPr>
          <a:xfrm>
            <a:off x="4018788" y="480061"/>
            <a:ext cx="4518491" cy="3943350"/>
          </a:xfrm>
          <a:prstGeom prst="rect">
            <a:avLst/>
          </a:prstGeom>
          <a:noFill/>
          <a:ln>
            <a:noFill/>
          </a:ln>
        </p:spPr>
        <p:txBody>
          <a:bodyPr anchorCtr="0" anchor="ctr" bIns="34275" lIns="68575" spcFirstLastPara="1" rIns="68575" wrap="square" tIns="34275">
            <a:normAutofit/>
          </a:bodyPr>
          <a:lstStyle/>
          <a:p>
            <a:pPr indent="-184150" lvl="0" marL="177800" rtl="0" algn="l">
              <a:lnSpc>
                <a:spcPct val="90000"/>
              </a:lnSpc>
              <a:spcBef>
                <a:spcPts val="0"/>
              </a:spcBef>
              <a:spcAft>
                <a:spcPts val="0"/>
              </a:spcAft>
              <a:buClr>
                <a:schemeClr val="dk1"/>
              </a:buClr>
              <a:buSzPts val="1700"/>
              <a:buChar char="•"/>
            </a:pPr>
            <a:r>
              <a:rPr b="1" lang="en-GB" sz="1700">
                <a:latin typeface="Calibri"/>
                <a:ea typeface="Calibri"/>
                <a:cs typeface="Calibri"/>
                <a:sym typeface="Calibri"/>
              </a:rPr>
              <a:t>Health Care Model is a Java swing application that integrates data from many parts of the healthcare value chain to do analytics on data ranging from chemical components to patient treatment and recovery. The Health Care model stores statistical data on an active chemical compound that is efficient in targeting a specific gene in a disease and gives a chemical substance for testing its efficacy in additional diseases that share the same gene. We believe that adopting a uniform global data standard and modernizing the health care value system would aid the health care model in improving patient care even more.</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pic>
        <p:nvPicPr>
          <p:cNvPr id="277" name="Google Shape;277;p44"/>
          <p:cNvPicPr preferRelativeResize="0"/>
          <p:nvPr/>
        </p:nvPicPr>
        <p:blipFill>
          <a:blip r:embed="rId3">
            <a:alphaModFix/>
          </a:blip>
          <a:stretch>
            <a:fillRect/>
          </a:stretch>
        </p:blipFill>
        <p:spPr>
          <a:xfrm>
            <a:off x="152400" y="152400"/>
            <a:ext cx="8630224"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4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3" name="Google Shape;283;p45"/>
          <p:cNvSpPr/>
          <p:nvPr/>
        </p:nvSpPr>
        <p:spPr>
          <a:xfrm flipH="1" rot="-5400000">
            <a:off x="1999963" y="-1999641"/>
            <a:ext cx="5143500" cy="9143425"/>
          </a:xfrm>
          <a:prstGeom prst="rect">
            <a:avLst/>
          </a:prstGeom>
          <a:gradFill>
            <a:gsLst>
              <a:gs pos="0">
                <a:schemeClr val="accent1"/>
              </a:gs>
              <a:gs pos="8000">
                <a:schemeClr val="accent1"/>
              </a:gs>
              <a:gs pos="100000">
                <a:srgbClr val="1F3864"/>
              </a:gs>
            </a:gsLst>
            <a:lin ang="12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4" name="Google Shape;284;p45"/>
          <p:cNvSpPr/>
          <p:nvPr/>
        </p:nvSpPr>
        <p:spPr>
          <a:xfrm flipH="1" rot="10800000">
            <a:off x="-1733" y="0"/>
            <a:ext cx="6803135" cy="5143179"/>
          </a:xfrm>
          <a:prstGeom prst="rect">
            <a:avLst/>
          </a:prstGeom>
          <a:gradFill>
            <a:gsLst>
              <a:gs pos="0">
                <a:srgbClr val="000000">
                  <a:alpha val="51764"/>
                </a:srgbClr>
              </a:gs>
              <a:gs pos="8000">
                <a:srgbClr val="000000">
                  <a:alpha val="51764"/>
                </a:srgbClr>
              </a:gs>
              <a:gs pos="100000">
                <a:schemeClr val="accent1"/>
              </a:gs>
            </a:gsLst>
            <a:lin ang="4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5" name="Google Shape;285;p45"/>
          <p:cNvSpPr/>
          <p:nvPr/>
        </p:nvSpPr>
        <p:spPr>
          <a:xfrm flipH="1" rot="-5400000">
            <a:off x="2737118" y="-1264380"/>
            <a:ext cx="3670923" cy="9145160"/>
          </a:xfrm>
          <a:prstGeom prst="rect">
            <a:avLst/>
          </a:prstGeom>
          <a:gradFill>
            <a:gsLst>
              <a:gs pos="0">
                <a:srgbClr val="9CC2E5">
                  <a:alpha val="0"/>
                </a:srgbClr>
              </a:gs>
              <a:gs pos="100000">
                <a:srgbClr val="000000">
                  <a:alpha val="45882"/>
                </a:srgbClr>
              </a:gs>
            </a:gsLst>
            <a:lin ang="1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86" name="Google Shape;286;p45"/>
          <p:cNvPicPr preferRelativeResize="0"/>
          <p:nvPr/>
        </p:nvPicPr>
        <p:blipFill>
          <a:blip r:embed="rId3">
            <a:alphaModFix/>
          </a:blip>
          <a:stretch>
            <a:fillRect/>
          </a:stretch>
        </p:blipFill>
        <p:spPr>
          <a:xfrm>
            <a:off x="605975" y="96713"/>
            <a:ext cx="7660899" cy="4949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46"/>
          <p:cNvSpPr/>
          <p:nvPr/>
        </p:nvSpPr>
        <p:spPr>
          <a:xfrm>
            <a:off x="0" y="0"/>
            <a:ext cx="9144000" cy="5143500"/>
          </a:xfrm>
          <a:prstGeom prst="rect">
            <a:avLst/>
          </a:prstGeom>
          <a:solidFill>
            <a:srgbClr val="0F136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2" name="Google Shape;292;p46"/>
          <p:cNvSpPr/>
          <p:nvPr/>
        </p:nvSpPr>
        <p:spPr>
          <a:xfrm>
            <a:off x="357759" y="360045"/>
            <a:ext cx="8428482" cy="442341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93" name="Google Shape;293;p46"/>
          <p:cNvPicPr preferRelativeResize="0"/>
          <p:nvPr/>
        </p:nvPicPr>
        <p:blipFill>
          <a:blip r:embed="rId3">
            <a:alphaModFix/>
          </a:blip>
          <a:stretch>
            <a:fillRect/>
          </a:stretch>
        </p:blipFill>
        <p:spPr>
          <a:xfrm>
            <a:off x="357750" y="286550"/>
            <a:ext cx="8428500" cy="46133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pic>
        <p:nvPicPr>
          <p:cNvPr id="298" name="Google Shape;298;p47"/>
          <p:cNvPicPr preferRelativeResize="0"/>
          <p:nvPr/>
        </p:nvPicPr>
        <p:blipFill>
          <a:blip r:embed="rId3">
            <a:alphaModFix/>
          </a:blip>
          <a:stretch>
            <a:fillRect/>
          </a:stretch>
        </p:blipFill>
        <p:spPr>
          <a:xfrm>
            <a:off x="152400" y="152400"/>
            <a:ext cx="8802151"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pic>
        <p:nvPicPr>
          <p:cNvPr id="303" name="Google Shape;303;p48"/>
          <p:cNvPicPr preferRelativeResize="0"/>
          <p:nvPr/>
        </p:nvPicPr>
        <p:blipFill>
          <a:blip r:embed="rId3">
            <a:alphaModFix/>
          </a:blip>
          <a:stretch>
            <a:fillRect/>
          </a:stretch>
        </p:blipFill>
        <p:spPr>
          <a:xfrm>
            <a:off x="152400" y="152400"/>
            <a:ext cx="8839200" cy="44858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267025" y="152400"/>
            <a:ext cx="8486951" cy="461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pic>
        <p:nvPicPr>
          <p:cNvPr id="313" name="Google Shape;313;p50"/>
          <p:cNvPicPr preferRelativeResize="0"/>
          <p:nvPr/>
        </p:nvPicPr>
        <p:blipFill>
          <a:blip r:embed="rId3">
            <a:alphaModFix/>
          </a:blip>
          <a:stretch>
            <a:fillRect/>
          </a:stretch>
        </p:blipFill>
        <p:spPr>
          <a:xfrm>
            <a:off x="152400" y="562538"/>
            <a:ext cx="8839200" cy="401842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pic>
        <p:nvPicPr>
          <p:cNvPr id="318" name="Google Shape;318;p51"/>
          <p:cNvPicPr preferRelativeResize="0"/>
          <p:nvPr/>
        </p:nvPicPr>
        <p:blipFill>
          <a:blip r:embed="rId3">
            <a:alphaModFix/>
          </a:blip>
          <a:stretch>
            <a:fillRect/>
          </a:stretch>
        </p:blipFill>
        <p:spPr>
          <a:xfrm>
            <a:off x="152400" y="152400"/>
            <a:ext cx="8501299"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pic>
        <p:nvPicPr>
          <p:cNvPr id="323" name="Google Shape;323;p52"/>
          <p:cNvPicPr preferRelativeResize="0"/>
          <p:nvPr/>
        </p:nvPicPr>
        <p:blipFill>
          <a:blip r:embed="rId3">
            <a:alphaModFix/>
          </a:blip>
          <a:stretch>
            <a:fillRect/>
          </a:stretch>
        </p:blipFill>
        <p:spPr>
          <a:xfrm>
            <a:off x="152400" y="152400"/>
            <a:ext cx="8839198" cy="45755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152400" y="507263"/>
            <a:ext cx="8839200" cy="41289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27"/>
          <p:cNvSpPr/>
          <p:nvPr/>
        </p:nvSpPr>
        <p:spPr>
          <a:xfrm>
            <a:off x="1143"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8" name="Google Shape;148;p27"/>
          <p:cNvSpPr/>
          <p:nvPr/>
        </p:nvSpPr>
        <p:spPr>
          <a:xfrm>
            <a:off x="0" y="0"/>
            <a:ext cx="3531870" cy="5143500"/>
          </a:xfrm>
          <a:prstGeom prst="rect">
            <a:avLst/>
          </a:prstGeom>
          <a:solidFill>
            <a:schemeClr val="dk1">
              <a:alpha val="80784"/>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9" name="Google Shape;149;p27"/>
          <p:cNvSpPr/>
          <p:nvPr/>
        </p:nvSpPr>
        <p:spPr>
          <a:xfrm>
            <a:off x="0" y="0"/>
            <a:ext cx="2463248"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0" name="Google Shape;150;p27"/>
          <p:cNvSpPr txBox="1"/>
          <p:nvPr>
            <p:ph type="title"/>
          </p:nvPr>
        </p:nvSpPr>
        <p:spPr>
          <a:xfrm>
            <a:off x="603504" y="480060"/>
            <a:ext cx="2462022" cy="39433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r>
              <a:rPr lang="en-GB">
                <a:solidFill>
                  <a:schemeClr val="lt1"/>
                </a:solidFill>
              </a:rPr>
              <a:t>Approach</a:t>
            </a:r>
            <a:endParaRPr/>
          </a:p>
        </p:txBody>
      </p:sp>
      <p:sp>
        <p:nvSpPr>
          <p:cNvPr id="151" name="Google Shape;151;p27"/>
          <p:cNvSpPr txBox="1"/>
          <p:nvPr>
            <p:ph idx="1" type="body"/>
          </p:nvPr>
        </p:nvSpPr>
        <p:spPr>
          <a:xfrm>
            <a:off x="4018788" y="480061"/>
            <a:ext cx="4518491" cy="3943350"/>
          </a:xfrm>
          <a:prstGeom prst="rect">
            <a:avLst/>
          </a:prstGeom>
          <a:noFill/>
          <a:ln>
            <a:noFill/>
          </a:ln>
        </p:spPr>
        <p:txBody>
          <a:bodyPr anchorCtr="0" anchor="ctr" bIns="34275" lIns="68575" spcFirstLastPara="1" rIns="68575" wrap="square" tIns="34275">
            <a:normAutofit lnSpcReduction="10000"/>
          </a:bodyPr>
          <a:lstStyle/>
          <a:p>
            <a:pPr indent="-215900" lvl="0" marL="215900" rtl="0" algn="l">
              <a:lnSpc>
                <a:spcPct val="90000"/>
              </a:lnSpc>
              <a:spcBef>
                <a:spcPts val="0"/>
              </a:spcBef>
              <a:spcAft>
                <a:spcPts val="0"/>
              </a:spcAft>
              <a:buClr>
                <a:schemeClr val="dk1"/>
              </a:buClr>
              <a:buSzPts val="1800"/>
              <a:buFont typeface="Arial"/>
              <a:buChar char="•"/>
            </a:pPr>
            <a:r>
              <a:rPr lang="en-GB" sz="1800"/>
              <a:t>To support the Health care model in integrating data from various healthcare sources.</a:t>
            </a:r>
            <a:endParaRPr/>
          </a:p>
          <a:p>
            <a:pPr indent="-215900" lvl="0" marL="215900" rtl="0" algn="l">
              <a:lnSpc>
                <a:spcPct val="90000"/>
              </a:lnSpc>
              <a:spcBef>
                <a:spcPts val="800"/>
              </a:spcBef>
              <a:spcAft>
                <a:spcPts val="0"/>
              </a:spcAft>
              <a:buClr>
                <a:schemeClr val="dk1"/>
              </a:buClr>
              <a:buSzPts val="1800"/>
              <a:buFont typeface="Arial"/>
              <a:buChar char="•"/>
            </a:pPr>
            <a:r>
              <a:rPr lang="en-GB" sz="1800"/>
              <a:t>To develop a single platform for global biotechnology companies like to focus on the discovery and marketing of novel pharmaceuticals for the treatment of disease in patients around the world..</a:t>
            </a:r>
            <a:endParaRPr/>
          </a:p>
          <a:p>
            <a:pPr indent="-215900" lvl="0" marL="215900" rtl="0" algn="l">
              <a:lnSpc>
                <a:spcPct val="90000"/>
              </a:lnSpc>
              <a:spcBef>
                <a:spcPts val="800"/>
              </a:spcBef>
              <a:spcAft>
                <a:spcPts val="0"/>
              </a:spcAft>
              <a:buClr>
                <a:schemeClr val="dk1"/>
              </a:buClr>
              <a:buSzPts val="1800"/>
              <a:buFont typeface="Arial"/>
              <a:buChar char="•"/>
            </a:pPr>
            <a:r>
              <a:rPr lang="en-GB" sz="1800"/>
              <a:t>The drug industry keeps track of the gene and the chemical molecule that targets it. This approach, if a new disease arises in the future as a result of a combination of existing genes, a drug company can produce a new medicine without having to wait for it to be manufactured.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pic>
        <p:nvPicPr>
          <p:cNvPr id="333" name="Google Shape;333;p54"/>
          <p:cNvPicPr preferRelativeResize="0"/>
          <p:nvPr/>
        </p:nvPicPr>
        <p:blipFill>
          <a:blip r:embed="rId3">
            <a:alphaModFix/>
          </a:blip>
          <a:stretch>
            <a:fillRect/>
          </a:stretch>
        </p:blipFill>
        <p:spPr>
          <a:xfrm>
            <a:off x="152400" y="152400"/>
            <a:ext cx="8572925"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pic>
        <p:nvPicPr>
          <p:cNvPr id="338" name="Google Shape;338;p55"/>
          <p:cNvPicPr preferRelativeResize="0"/>
          <p:nvPr/>
        </p:nvPicPr>
        <p:blipFill>
          <a:blip r:embed="rId3">
            <a:alphaModFix/>
          </a:blip>
          <a:stretch>
            <a:fillRect/>
          </a:stretch>
        </p:blipFill>
        <p:spPr>
          <a:xfrm>
            <a:off x="152400" y="152400"/>
            <a:ext cx="8601574" cy="48386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pic>
        <p:nvPicPr>
          <p:cNvPr id="343" name="Google Shape;343;p56"/>
          <p:cNvPicPr preferRelativeResize="0"/>
          <p:nvPr/>
        </p:nvPicPr>
        <p:blipFill>
          <a:blip r:embed="rId3">
            <a:alphaModFix/>
          </a:blip>
          <a:stretch>
            <a:fillRect/>
          </a:stretch>
        </p:blipFill>
        <p:spPr>
          <a:xfrm>
            <a:off x="152400" y="152400"/>
            <a:ext cx="8615900" cy="48386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pic>
        <p:nvPicPr>
          <p:cNvPr id="348" name="Google Shape;348;p57"/>
          <p:cNvPicPr preferRelativeResize="0"/>
          <p:nvPr/>
        </p:nvPicPr>
        <p:blipFill>
          <a:blip r:embed="rId3">
            <a:alphaModFix/>
          </a:blip>
          <a:stretch>
            <a:fillRect/>
          </a:stretch>
        </p:blipFill>
        <p:spPr>
          <a:xfrm>
            <a:off x="152400" y="152400"/>
            <a:ext cx="8787825" cy="48387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pic>
        <p:nvPicPr>
          <p:cNvPr id="353" name="Google Shape;353;p58"/>
          <p:cNvPicPr preferRelativeResize="0"/>
          <p:nvPr/>
        </p:nvPicPr>
        <p:blipFill>
          <a:blip r:embed="rId3">
            <a:alphaModFix/>
          </a:blip>
          <a:stretch>
            <a:fillRect/>
          </a:stretch>
        </p:blipFill>
        <p:spPr>
          <a:xfrm>
            <a:off x="152400" y="152400"/>
            <a:ext cx="8700279" cy="483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pic>
        <p:nvPicPr>
          <p:cNvPr id="358" name="Google Shape;358;p59"/>
          <p:cNvPicPr preferRelativeResize="0"/>
          <p:nvPr/>
        </p:nvPicPr>
        <p:blipFill>
          <a:blip r:embed="rId3">
            <a:alphaModFix/>
          </a:blip>
          <a:stretch>
            <a:fillRect/>
          </a:stretch>
        </p:blipFill>
        <p:spPr>
          <a:xfrm>
            <a:off x="343825" y="152400"/>
            <a:ext cx="8266849" cy="48387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pic>
        <p:nvPicPr>
          <p:cNvPr id="363" name="Google Shape;363;p60"/>
          <p:cNvPicPr preferRelativeResize="0"/>
          <p:nvPr/>
        </p:nvPicPr>
        <p:blipFill>
          <a:blip r:embed="rId3">
            <a:alphaModFix/>
          </a:blip>
          <a:stretch>
            <a:fillRect/>
          </a:stretch>
        </p:blipFill>
        <p:spPr>
          <a:xfrm>
            <a:off x="152400" y="152400"/>
            <a:ext cx="8472624" cy="4838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pic>
        <p:nvPicPr>
          <p:cNvPr id="368" name="Google Shape;368;p61"/>
          <p:cNvPicPr preferRelativeResize="0"/>
          <p:nvPr/>
        </p:nvPicPr>
        <p:blipFill>
          <a:blip r:embed="rId3">
            <a:alphaModFix/>
          </a:blip>
          <a:stretch>
            <a:fillRect/>
          </a:stretch>
        </p:blipFill>
        <p:spPr>
          <a:xfrm>
            <a:off x="152400" y="152400"/>
            <a:ext cx="8730524" cy="48387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pic>
        <p:nvPicPr>
          <p:cNvPr id="373" name="Google Shape;373;p62"/>
          <p:cNvPicPr preferRelativeResize="0"/>
          <p:nvPr/>
        </p:nvPicPr>
        <p:blipFill>
          <a:blip r:embed="rId3">
            <a:alphaModFix/>
          </a:blip>
          <a:stretch>
            <a:fillRect/>
          </a:stretch>
        </p:blipFill>
        <p:spPr>
          <a:xfrm>
            <a:off x="152400" y="152400"/>
            <a:ext cx="8687551" cy="48386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pic>
        <p:nvPicPr>
          <p:cNvPr id="378" name="Google Shape;378;p63"/>
          <p:cNvPicPr preferRelativeResize="0"/>
          <p:nvPr/>
        </p:nvPicPr>
        <p:blipFill>
          <a:blip r:embed="rId3">
            <a:alphaModFix/>
          </a:blip>
          <a:stretch>
            <a:fillRect/>
          </a:stretch>
        </p:blipFill>
        <p:spPr>
          <a:xfrm>
            <a:off x="152400" y="152400"/>
            <a:ext cx="8358026"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28"/>
          <p:cNvSpPr/>
          <p:nvPr/>
        </p:nvSpPr>
        <p:spPr>
          <a:xfrm>
            <a:off x="1143"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7" name="Google Shape;157;p28"/>
          <p:cNvSpPr/>
          <p:nvPr/>
        </p:nvSpPr>
        <p:spPr>
          <a:xfrm>
            <a:off x="0" y="0"/>
            <a:ext cx="3531870" cy="5143500"/>
          </a:xfrm>
          <a:prstGeom prst="rect">
            <a:avLst/>
          </a:prstGeom>
          <a:solidFill>
            <a:schemeClr val="dk1">
              <a:alpha val="80784"/>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8" name="Google Shape;158;p28"/>
          <p:cNvSpPr/>
          <p:nvPr/>
        </p:nvSpPr>
        <p:spPr>
          <a:xfrm>
            <a:off x="0" y="0"/>
            <a:ext cx="2463248"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9" name="Google Shape;159;p28"/>
          <p:cNvSpPr txBox="1"/>
          <p:nvPr>
            <p:ph type="title"/>
          </p:nvPr>
        </p:nvSpPr>
        <p:spPr>
          <a:xfrm>
            <a:off x="603504" y="480060"/>
            <a:ext cx="2462022" cy="39433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r>
              <a:rPr lang="en-GB">
                <a:solidFill>
                  <a:schemeClr val="lt1"/>
                </a:solidFill>
              </a:rPr>
              <a:t>Areas To Focus</a:t>
            </a:r>
            <a:endParaRPr>
              <a:solidFill>
                <a:schemeClr val="lt1"/>
              </a:solidFill>
            </a:endParaRPr>
          </a:p>
        </p:txBody>
      </p:sp>
      <p:sp>
        <p:nvSpPr>
          <p:cNvPr id="160" name="Google Shape;160;p28"/>
          <p:cNvSpPr txBox="1"/>
          <p:nvPr>
            <p:ph idx="1" type="body"/>
          </p:nvPr>
        </p:nvSpPr>
        <p:spPr>
          <a:xfrm>
            <a:off x="4018788" y="480061"/>
            <a:ext cx="4518491" cy="3943350"/>
          </a:xfrm>
          <a:prstGeom prst="rect">
            <a:avLst/>
          </a:prstGeom>
          <a:noFill/>
          <a:ln>
            <a:noFill/>
          </a:ln>
        </p:spPr>
        <p:txBody>
          <a:bodyPr anchorCtr="0" anchor="ctr"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GB" sz="1500"/>
              <a:t>THE APPLICATION PURPOSE IS TO ANALYZE HEALTH CARE MODEL'S DATA IN ALL PHASES OF THE HEALTHCARE VALUE CHAIN, FROM SYNTHETIC CHEMICALS TO PATIENT TREATMENT AND RECOVERY.</a:t>
            </a:r>
            <a:endParaRPr/>
          </a:p>
          <a:p>
            <a:pPr indent="-171450" lvl="0" marL="177800" rtl="0" algn="l">
              <a:lnSpc>
                <a:spcPct val="90000"/>
              </a:lnSpc>
              <a:spcBef>
                <a:spcPts val="800"/>
              </a:spcBef>
              <a:spcAft>
                <a:spcPts val="0"/>
              </a:spcAft>
              <a:buClr>
                <a:schemeClr val="dk1"/>
              </a:buClr>
              <a:buSzPts val="1500"/>
              <a:buChar char="•"/>
            </a:pPr>
            <a:r>
              <a:rPr lang="en-GB" sz="1500"/>
              <a:t>MANAGEMENT OF DATA</a:t>
            </a:r>
            <a:endParaRPr/>
          </a:p>
          <a:p>
            <a:pPr indent="-209550" lvl="0" marL="215900" rtl="0" algn="l">
              <a:lnSpc>
                <a:spcPct val="90000"/>
              </a:lnSpc>
              <a:spcBef>
                <a:spcPts val="800"/>
              </a:spcBef>
              <a:spcAft>
                <a:spcPts val="0"/>
              </a:spcAft>
              <a:buClr>
                <a:schemeClr val="dk1"/>
              </a:buClr>
              <a:buSzPts val="1500"/>
              <a:buFont typeface="Arial"/>
              <a:buChar char="•"/>
            </a:pPr>
            <a:r>
              <a:rPr lang="en-GB" sz="1500"/>
              <a:t>PROCUREMENT – PROVIDING AN INVENTORY TRACKING METHOD</a:t>
            </a:r>
            <a:endParaRPr sz="1500"/>
          </a:p>
          <a:p>
            <a:pPr indent="-171450" lvl="0" marL="177800" rtl="0" algn="l">
              <a:lnSpc>
                <a:spcPct val="90000"/>
              </a:lnSpc>
              <a:spcBef>
                <a:spcPts val="800"/>
              </a:spcBef>
              <a:spcAft>
                <a:spcPts val="0"/>
              </a:spcAft>
              <a:buClr>
                <a:schemeClr val="dk1"/>
              </a:buClr>
              <a:buSzPts val="1500"/>
              <a:buChar char="•"/>
            </a:pPr>
            <a:r>
              <a:rPr lang="en-GB" sz="1500"/>
              <a:t>TRANSMITTING DISEASE-RELATED DATA FROM THE HOSPITAL TO THE LAB, THEN TO THE DRUG COMPANY, AND  TO THE CHEMICAL ENTERPRISE. PATIENT PARTICIPATION IN CLINICAL TESTS.</a:t>
            </a:r>
            <a:endParaRPr/>
          </a:p>
          <a:p>
            <a:pPr indent="-209550" lvl="0" marL="215900" rtl="0" algn="l">
              <a:lnSpc>
                <a:spcPct val="90000"/>
              </a:lnSpc>
              <a:spcBef>
                <a:spcPts val="800"/>
              </a:spcBef>
              <a:spcAft>
                <a:spcPts val="0"/>
              </a:spcAft>
              <a:buClr>
                <a:schemeClr val="dk1"/>
              </a:buClr>
              <a:buSzPts val="1500"/>
              <a:buFont typeface="Arial"/>
              <a:buChar char="•"/>
            </a:pPr>
            <a:r>
              <a:rPr lang="en-GB" sz="1500"/>
              <a:t>PROVIDE THE HEALTH CARE MODEL WITH A DASHBOARD TO VIEW MEDICINE SALES, THE PREDOMINANT GENE IN ALL DISEASES, AND THE MOST COMMON DISEASE IN A NETWORK.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pic>
        <p:nvPicPr>
          <p:cNvPr id="383" name="Google Shape;383;p64"/>
          <p:cNvPicPr preferRelativeResize="0"/>
          <p:nvPr/>
        </p:nvPicPr>
        <p:blipFill>
          <a:blip r:embed="rId3">
            <a:alphaModFix/>
          </a:blip>
          <a:stretch>
            <a:fillRect/>
          </a:stretch>
        </p:blipFill>
        <p:spPr>
          <a:xfrm>
            <a:off x="152400" y="152400"/>
            <a:ext cx="8515625" cy="48387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7" name="Shape 387"/>
        <p:cNvGrpSpPr/>
        <p:nvPr/>
      </p:nvGrpSpPr>
      <p:grpSpPr>
        <a:xfrm>
          <a:off x="0" y="0"/>
          <a:ext cx="0" cy="0"/>
          <a:chOff x="0" y="0"/>
          <a:chExt cx="0" cy="0"/>
        </a:xfrm>
      </p:grpSpPr>
      <p:pic>
        <p:nvPicPr>
          <p:cNvPr id="388" name="Google Shape;388;p65"/>
          <p:cNvPicPr preferRelativeResize="0"/>
          <p:nvPr/>
        </p:nvPicPr>
        <p:blipFill>
          <a:blip r:embed="rId3">
            <a:alphaModFix/>
          </a:blip>
          <a:stretch>
            <a:fillRect/>
          </a:stretch>
        </p:blipFill>
        <p:spPr>
          <a:xfrm>
            <a:off x="152400" y="152400"/>
            <a:ext cx="8501299" cy="483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pic>
        <p:nvPicPr>
          <p:cNvPr id="393" name="Google Shape;393;p66"/>
          <p:cNvPicPr preferRelativeResize="0"/>
          <p:nvPr/>
        </p:nvPicPr>
        <p:blipFill>
          <a:blip r:embed="rId3">
            <a:alphaModFix/>
          </a:blip>
          <a:stretch>
            <a:fillRect/>
          </a:stretch>
        </p:blipFill>
        <p:spPr>
          <a:xfrm>
            <a:off x="152400" y="152400"/>
            <a:ext cx="8529950" cy="4838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67"/>
          <p:cNvSpPr/>
          <p:nvPr/>
        </p:nvSpPr>
        <p:spPr>
          <a:xfrm>
            <a:off x="1143"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99" name="Google Shape;399;p67"/>
          <p:cNvSpPr/>
          <p:nvPr/>
        </p:nvSpPr>
        <p:spPr>
          <a:xfrm>
            <a:off x="0" y="0"/>
            <a:ext cx="3531870" cy="5143500"/>
          </a:xfrm>
          <a:prstGeom prst="rect">
            <a:avLst/>
          </a:prstGeom>
          <a:solidFill>
            <a:schemeClr val="dk1">
              <a:alpha val="80784"/>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00" name="Google Shape;400;p67"/>
          <p:cNvSpPr/>
          <p:nvPr/>
        </p:nvSpPr>
        <p:spPr>
          <a:xfrm>
            <a:off x="0" y="0"/>
            <a:ext cx="2463248"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01" name="Google Shape;401;p67"/>
          <p:cNvSpPr txBox="1"/>
          <p:nvPr>
            <p:ph type="title"/>
          </p:nvPr>
        </p:nvSpPr>
        <p:spPr>
          <a:xfrm>
            <a:off x="603504" y="480060"/>
            <a:ext cx="2462022" cy="39433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br>
              <a:rPr lang="en-GB">
                <a:solidFill>
                  <a:schemeClr val="lt1"/>
                </a:solidFill>
              </a:rPr>
            </a:br>
            <a:br>
              <a:rPr lang="en-GB">
                <a:solidFill>
                  <a:schemeClr val="lt1"/>
                </a:solidFill>
              </a:rPr>
            </a:br>
            <a:r>
              <a:rPr lang="en-GB">
                <a:solidFill>
                  <a:schemeClr val="lt1"/>
                </a:solidFill>
              </a:rPr>
              <a:t>BENEFITS</a:t>
            </a:r>
            <a:br>
              <a:rPr lang="en-GB">
                <a:solidFill>
                  <a:schemeClr val="lt1"/>
                </a:solidFill>
              </a:rPr>
            </a:br>
            <a:endParaRPr>
              <a:solidFill>
                <a:schemeClr val="lt1"/>
              </a:solidFill>
            </a:endParaRPr>
          </a:p>
        </p:txBody>
      </p:sp>
      <p:sp>
        <p:nvSpPr>
          <p:cNvPr id="402" name="Google Shape;402;p67"/>
          <p:cNvSpPr txBox="1"/>
          <p:nvPr>
            <p:ph idx="1" type="body"/>
          </p:nvPr>
        </p:nvSpPr>
        <p:spPr>
          <a:xfrm>
            <a:off x="4018788" y="480061"/>
            <a:ext cx="4518491" cy="3943350"/>
          </a:xfrm>
          <a:prstGeom prst="rect">
            <a:avLst/>
          </a:prstGeom>
          <a:noFill/>
          <a:ln>
            <a:noFill/>
          </a:ln>
        </p:spPr>
        <p:txBody>
          <a:bodyPr anchorCtr="0" anchor="ctr" bIns="34275" lIns="68575" spcFirstLastPara="1" rIns="68575" wrap="square" tIns="34275">
            <a:normAutofit/>
          </a:bodyPr>
          <a:lstStyle/>
          <a:p>
            <a:pPr indent="-215900" lvl="0" marL="215900" rtl="0" algn="l">
              <a:lnSpc>
                <a:spcPct val="90000"/>
              </a:lnSpc>
              <a:spcBef>
                <a:spcPts val="0"/>
              </a:spcBef>
              <a:spcAft>
                <a:spcPts val="0"/>
              </a:spcAft>
              <a:buClr>
                <a:schemeClr val="dk1"/>
              </a:buClr>
              <a:buSzPts val="1800"/>
              <a:buFont typeface="Arial"/>
              <a:buChar char="•"/>
            </a:pPr>
            <a:r>
              <a:rPr lang="en-GB" sz="1800"/>
              <a:t>We believe that adopting a unified global data standard and modernizing the healthcare value system would aid the Health Care Model system in advancing patient care improvements.</a:t>
            </a:r>
            <a:endParaRPr/>
          </a:p>
          <a:p>
            <a:pPr indent="-215900" lvl="0" marL="215900" rtl="0" algn="l">
              <a:lnSpc>
                <a:spcPct val="90000"/>
              </a:lnSpc>
              <a:spcBef>
                <a:spcPts val="800"/>
              </a:spcBef>
              <a:spcAft>
                <a:spcPts val="0"/>
              </a:spcAft>
              <a:buClr>
                <a:schemeClr val="dk1"/>
              </a:buClr>
              <a:buSzPts val="1800"/>
              <a:buFont typeface="Arial"/>
              <a:buChar char="•"/>
            </a:pPr>
            <a:r>
              <a:rPr lang="en-GB" sz="1800"/>
              <a:t>Moreover, millions of people around the country can receive safer and more cost-effective healthcare.</a:t>
            </a:r>
            <a:endParaRPr/>
          </a:p>
          <a:p>
            <a:pPr indent="-215900" lvl="0" marL="215900" rtl="0" algn="l">
              <a:lnSpc>
                <a:spcPct val="90000"/>
              </a:lnSpc>
              <a:spcBef>
                <a:spcPts val="800"/>
              </a:spcBef>
              <a:spcAft>
                <a:spcPts val="0"/>
              </a:spcAft>
              <a:buClr>
                <a:schemeClr val="dk1"/>
              </a:buClr>
              <a:buSzPts val="1800"/>
              <a:buFont typeface="Arial"/>
              <a:buChar char="•"/>
            </a:pPr>
            <a:r>
              <a:rPr lang="en-GB" sz="1800"/>
              <a:t>Keeping track of inventories throughout many organizations makes it possible and provide medicines to patients more quickly.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p68"/>
          <p:cNvSpPr txBox="1"/>
          <p:nvPr>
            <p:ph type="title"/>
          </p:nvPr>
        </p:nvSpPr>
        <p:spPr>
          <a:xfrm>
            <a:off x="602392" y="906888"/>
            <a:ext cx="2316892" cy="355081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300"/>
              <a:buFont typeface="Calibri"/>
              <a:buNone/>
            </a:pPr>
            <a:r>
              <a:rPr lang="en-GB">
                <a:solidFill>
                  <a:srgbClr val="FFFFFF"/>
                </a:solidFill>
              </a:rPr>
              <a:t>Thank you</a:t>
            </a:r>
            <a:endParaRPr>
              <a:solidFill>
                <a:srgbClr val="FFFFFF"/>
              </a:solidFill>
            </a:endParaRPr>
          </a:p>
        </p:txBody>
      </p:sp>
      <p:sp>
        <p:nvSpPr>
          <p:cNvPr id="408" name="Google Shape;408;p68"/>
          <p:cNvSpPr txBox="1"/>
          <p:nvPr>
            <p:ph idx="1" type="body"/>
          </p:nvPr>
        </p:nvSpPr>
        <p:spPr>
          <a:xfrm>
            <a:off x="1573730" y="542924"/>
            <a:ext cx="5522495" cy="2489033"/>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t/>
            </a:r>
            <a:endParaRPr b="1"/>
          </a:p>
          <a:p>
            <a:pPr indent="0" lvl="0" marL="0" rtl="0" algn="l">
              <a:lnSpc>
                <a:spcPct val="90000"/>
              </a:lnSpc>
              <a:spcBef>
                <a:spcPts val="800"/>
              </a:spcBef>
              <a:spcAft>
                <a:spcPts val="0"/>
              </a:spcAft>
              <a:buClr>
                <a:schemeClr val="dk1"/>
              </a:buClr>
              <a:buSzPts val="2100"/>
              <a:buNone/>
            </a:pPr>
            <a:r>
              <a:t/>
            </a:r>
            <a:endParaRPr b="1"/>
          </a:p>
          <a:p>
            <a:pPr indent="0" lvl="0" marL="0" rtl="0" algn="l">
              <a:lnSpc>
                <a:spcPct val="90000"/>
              </a:lnSpc>
              <a:spcBef>
                <a:spcPts val="800"/>
              </a:spcBef>
              <a:spcAft>
                <a:spcPts val="0"/>
              </a:spcAft>
              <a:buClr>
                <a:schemeClr val="dk1"/>
              </a:buClr>
              <a:buSzPts val="2100"/>
              <a:buNone/>
            </a:pPr>
            <a:r>
              <a:rPr b="1" lang="en-GB"/>
              <a:t>			     </a:t>
            </a:r>
            <a:endParaRPr/>
          </a:p>
          <a:p>
            <a:pPr indent="0" lvl="0" marL="0" rtl="0" algn="l">
              <a:lnSpc>
                <a:spcPct val="90000"/>
              </a:lnSpc>
              <a:spcBef>
                <a:spcPts val="800"/>
              </a:spcBef>
              <a:spcAft>
                <a:spcPts val="0"/>
              </a:spcAft>
              <a:buClr>
                <a:schemeClr val="dk1"/>
              </a:buClr>
              <a:buSzPts val="2100"/>
              <a:buNone/>
            </a:pPr>
            <a:r>
              <a:t/>
            </a:r>
            <a:endParaRPr b="1"/>
          </a:p>
          <a:p>
            <a:pPr indent="0" lvl="0" marL="0" rtl="0" algn="ctr">
              <a:lnSpc>
                <a:spcPct val="90000"/>
              </a:lnSpc>
              <a:spcBef>
                <a:spcPts val="800"/>
              </a:spcBef>
              <a:spcAft>
                <a:spcPts val="0"/>
              </a:spcAft>
              <a:buClr>
                <a:schemeClr val="dk1"/>
              </a:buClr>
              <a:buSzPts val="2100"/>
              <a:buNone/>
            </a:pPr>
            <a:r>
              <a:rPr b="1" lang="en-GB"/>
              <a:t>	</a:t>
            </a:r>
            <a:endParaRPr/>
          </a:p>
          <a:p>
            <a:pPr indent="0" lvl="0" marL="0" rtl="0" algn="ctr">
              <a:lnSpc>
                <a:spcPct val="90000"/>
              </a:lnSpc>
              <a:spcBef>
                <a:spcPts val="800"/>
              </a:spcBef>
              <a:spcAft>
                <a:spcPts val="0"/>
              </a:spcAft>
              <a:buClr>
                <a:schemeClr val="dk1"/>
              </a:buClr>
              <a:buSzPts val="2100"/>
              <a:buNone/>
            </a:pPr>
            <a:r>
              <a:t/>
            </a:r>
            <a:endParaRPr b="1"/>
          </a:p>
          <a:p>
            <a:pPr indent="0" lvl="0" marL="0" rtl="0" algn="ctr">
              <a:lnSpc>
                <a:spcPct val="90000"/>
              </a:lnSpc>
              <a:spcBef>
                <a:spcPts val="800"/>
              </a:spcBef>
              <a:spcAft>
                <a:spcPts val="0"/>
              </a:spcAft>
              <a:buClr>
                <a:schemeClr val="dk1"/>
              </a:buClr>
              <a:buSzPts val="2100"/>
              <a:buNone/>
            </a:pPr>
            <a:r>
              <a:t/>
            </a:r>
            <a:endParaRPr b="1"/>
          </a:p>
          <a:p>
            <a:pPr indent="0" lvl="0" marL="0" rtl="0" algn="ctr">
              <a:lnSpc>
                <a:spcPct val="90000"/>
              </a:lnSpc>
              <a:spcBef>
                <a:spcPts val="800"/>
              </a:spcBef>
              <a:spcAft>
                <a:spcPts val="0"/>
              </a:spcAft>
              <a:buClr>
                <a:schemeClr val="dk1"/>
              </a:buClr>
              <a:buSzPts val="3000"/>
              <a:buNone/>
            </a:pPr>
            <a:r>
              <a:rPr b="1" lang="en-GB" sz="3000"/>
              <a:t>THANK YOU………..</a:t>
            </a:r>
            <a:endParaRPr/>
          </a:p>
        </p:txBody>
      </p:sp>
      <p:pic>
        <p:nvPicPr>
          <p:cNvPr descr="Handshake" id="409" name="Google Shape;409;p68"/>
          <p:cNvPicPr preferRelativeResize="0"/>
          <p:nvPr/>
        </p:nvPicPr>
        <p:blipFill rotWithShape="1">
          <a:blip r:embed="rId3">
            <a:alphaModFix/>
          </a:blip>
          <a:srcRect b="0" l="0" r="0" t="0"/>
          <a:stretch/>
        </p:blipFill>
        <p:spPr>
          <a:xfrm>
            <a:off x="3421402" y="3189768"/>
            <a:ext cx="1570052" cy="15700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9"/>
          <p:cNvSpPr txBox="1"/>
          <p:nvPr>
            <p:ph type="title"/>
          </p:nvPr>
        </p:nvSpPr>
        <p:spPr>
          <a:xfrm>
            <a:off x="1435101" y="273844"/>
            <a:ext cx="7080249"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Calibri"/>
              <a:buNone/>
            </a:pPr>
            <a:r>
              <a:rPr lang="en-GB" sz="4100"/>
              <a:t>Hierarchy structure</a:t>
            </a:r>
            <a:endParaRPr sz="4100"/>
          </a:p>
        </p:txBody>
      </p:sp>
      <p:grpSp>
        <p:nvGrpSpPr>
          <p:cNvPr id="167" name="Google Shape;167;p29"/>
          <p:cNvGrpSpPr/>
          <p:nvPr/>
        </p:nvGrpSpPr>
        <p:grpSpPr>
          <a:xfrm>
            <a:off x="638196" y="1369332"/>
            <a:ext cx="7149150" cy="3263276"/>
            <a:chOff x="491699" y="151"/>
            <a:chExt cx="9532200" cy="4351035"/>
          </a:xfrm>
        </p:grpSpPr>
        <p:sp>
          <p:nvSpPr>
            <p:cNvPr id="168" name="Google Shape;168;p29"/>
            <p:cNvSpPr/>
            <p:nvPr/>
          </p:nvSpPr>
          <p:spPr>
            <a:xfrm>
              <a:off x="6073619" y="151"/>
              <a:ext cx="1717513" cy="1145009"/>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9" name="Google Shape;169;p29"/>
            <p:cNvSpPr txBox="1"/>
            <p:nvPr/>
          </p:nvSpPr>
          <p:spPr>
            <a:xfrm>
              <a:off x="6107155" y="33687"/>
              <a:ext cx="1650441" cy="107793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GB" sz="1800" u="none" cap="none" strike="noStrike">
                  <a:solidFill>
                    <a:schemeClr val="lt1"/>
                  </a:solidFill>
                  <a:latin typeface="Calibri"/>
                  <a:ea typeface="Calibri"/>
                  <a:cs typeface="Calibri"/>
                  <a:sym typeface="Calibri"/>
                </a:rPr>
                <a:t>HEALTH CARE </a:t>
              </a:r>
              <a:endParaRPr sz="1100"/>
            </a:p>
          </p:txBody>
        </p:sp>
        <p:sp>
          <p:nvSpPr>
            <p:cNvPr id="170" name="Google Shape;170;p29"/>
            <p:cNvSpPr/>
            <p:nvPr/>
          </p:nvSpPr>
          <p:spPr>
            <a:xfrm>
              <a:off x="4699608" y="1145160"/>
              <a:ext cx="2232767" cy="458003"/>
            </a:xfrm>
            <a:custGeom>
              <a:rect b="b" l="l" r="r" t="t"/>
              <a:pathLst>
                <a:path extrusionOk="0" h="120000" w="120000">
                  <a:moveTo>
                    <a:pt x="120000" y="0"/>
                  </a:moveTo>
                  <a:lnTo>
                    <a:pt x="120000" y="60000"/>
                  </a:lnTo>
                  <a:lnTo>
                    <a:pt x="0" y="60000"/>
                  </a:lnTo>
                  <a:lnTo>
                    <a:pt x="0" y="120000"/>
                  </a:lnTo>
                </a:path>
              </a:pathLst>
            </a:custGeom>
            <a:noFill/>
            <a:ln cap="flat" cmpd="sng" w="9525">
              <a:solidFill>
                <a:srgbClr val="828282"/>
              </a:solidFill>
              <a:prstDash val="solid"/>
              <a:miter lim="800000"/>
              <a:headEnd len="sm" w="sm" type="none"/>
              <a:tailEnd len="sm" w="sm" type="none"/>
            </a:ln>
          </p:spPr>
        </p:sp>
        <p:sp>
          <p:nvSpPr>
            <p:cNvPr id="171" name="Google Shape;171;p29"/>
            <p:cNvSpPr/>
            <p:nvPr/>
          </p:nvSpPr>
          <p:spPr>
            <a:xfrm>
              <a:off x="3840851" y="1603164"/>
              <a:ext cx="1717513" cy="1145009"/>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2" name="Google Shape;172;p29"/>
            <p:cNvSpPr txBox="1"/>
            <p:nvPr/>
          </p:nvSpPr>
          <p:spPr>
            <a:xfrm>
              <a:off x="3874387" y="1636700"/>
              <a:ext cx="1650441" cy="107793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GB" sz="1800" u="none" cap="none" strike="noStrike">
                  <a:solidFill>
                    <a:schemeClr val="lt1"/>
                  </a:solidFill>
                  <a:latin typeface="Calibri"/>
                  <a:ea typeface="Calibri"/>
                  <a:cs typeface="Calibri"/>
                  <a:sym typeface="Calibri"/>
                </a:rPr>
                <a:t>MARYLAND</a:t>
              </a:r>
              <a:endParaRPr sz="1100"/>
            </a:p>
          </p:txBody>
        </p:sp>
        <p:sp>
          <p:nvSpPr>
            <p:cNvPr id="173" name="Google Shape;173;p29"/>
            <p:cNvSpPr/>
            <p:nvPr/>
          </p:nvSpPr>
          <p:spPr>
            <a:xfrm>
              <a:off x="1350456" y="2748173"/>
              <a:ext cx="3349151" cy="458003"/>
            </a:xfrm>
            <a:custGeom>
              <a:rect b="b" l="l" r="r" t="t"/>
              <a:pathLst>
                <a:path extrusionOk="0" h="120000" w="120000">
                  <a:moveTo>
                    <a:pt x="120000" y="0"/>
                  </a:moveTo>
                  <a:lnTo>
                    <a:pt x="120000" y="60000"/>
                  </a:lnTo>
                  <a:lnTo>
                    <a:pt x="0" y="60000"/>
                  </a:lnTo>
                  <a:lnTo>
                    <a:pt x="0" y="120000"/>
                  </a:lnTo>
                </a:path>
              </a:pathLst>
            </a:custGeom>
            <a:noFill/>
            <a:ln cap="flat" cmpd="sng" w="9525">
              <a:solidFill>
                <a:srgbClr val="959595"/>
              </a:solidFill>
              <a:prstDash val="solid"/>
              <a:miter lim="800000"/>
              <a:headEnd len="sm" w="sm" type="none"/>
              <a:tailEnd len="sm" w="sm" type="none"/>
            </a:ln>
          </p:spPr>
        </p:sp>
        <p:sp>
          <p:nvSpPr>
            <p:cNvPr id="174" name="Google Shape;174;p29"/>
            <p:cNvSpPr/>
            <p:nvPr/>
          </p:nvSpPr>
          <p:spPr>
            <a:xfrm>
              <a:off x="491699" y="3206177"/>
              <a:ext cx="1717513" cy="1145009"/>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9"/>
            <p:cNvSpPr txBox="1"/>
            <p:nvPr/>
          </p:nvSpPr>
          <p:spPr>
            <a:xfrm>
              <a:off x="525235" y="3239713"/>
              <a:ext cx="1650441" cy="107793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GB" sz="1800" u="none" cap="none" strike="noStrike">
                  <a:solidFill>
                    <a:schemeClr val="lt1"/>
                  </a:solidFill>
                  <a:latin typeface="Calibri"/>
                  <a:ea typeface="Calibri"/>
                  <a:cs typeface="Calibri"/>
                  <a:sym typeface="Calibri"/>
                </a:rPr>
                <a:t>HOSPITAL</a:t>
              </a:r>
              <a:endParaRPr sz="1100"/>
            </a:p>
          </p:txBody>
        </p:sp>
        <p:sp>
          <p:nvSpPr>
            <p:cNvPr id="176" name="Google Shape;176;p29"/>
            <p:cNvSpPr/>
            <p:nvPr/>
          </p:nvSpPr>
          <p:spPr>
            <a:xfrm>
              <a:off x="3583224" y="2748173"/>
              <a:ext cx="1116383" cy="458003"/>
            </a:xfrm>
            <a:custGeom>
              <a:rect b="b" l="l" r="r" t="t"/>
              <a:pathLst>
                <a:path extrusionOk="0" h="120000" w="120000">
                  <a:moveTo>
                    <a:pt x="120000" y="0"/>
                  </a:moveTo>
                  <a:lnTo>
                    <a:pt x="120000" y="60000"/>
                  </a:lnTo>
                  <a:lnTo>
                    <a:pt x="0" y="60000"/>
                  </a:lnTo>
                  <a:lnTo>
                    <a:pt x="0" y="120000"/>
                  </a:lnTo>
                </a:path>
              </a:pathLst>
            </a:custGeom>
            <a:noFill/>
            <a:ln cap="flat" cmpd="sng" w="9525">
              <a:solidFill>
                <a:srgbClr val="959595"/>
              </a:solidFill>
              <a:prstDash val="solid"/>
              <a:miter lim="800000"/>
              <a:headEnd len="sm" w="sm" type="none"/>
              <a:tailEnd len="sm" w="sm" type="none"/>
            </a:ln>
          </p:spPr>
        </p:sp>
        <p:sp>
          <p:nvSpPr>
            <p:cNvPr id="177" name="Google Shape;177;p29"/>
            <p:cNvSpPr/>
            <p:nvPr/>
          </p:nvSpPr>
          <p:spPr>
            <a:xfrm>
              <a:off x="2724467" y="3206177"/>
              <a:ext cx="1717513" cy="1145009"/>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8" name="Google Shape;178;p29"/>
            <p:cNvSpPr txBox="1"/>
            <p:nvPr/>
          </p:nvSpPr>
          <p:spPr>
            <a:xfrm>
              <a:off x="2758003" y="3239713"/>
              <a:ext cx="1650441" cy="107793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GB" sz="1800" u="none" cap="none" strike="noStrike">
                  <a:solidFill>
                    <a:schemeClr val="lt1"/>
                  </a:solidFill>
                  <a:latin typeface="Calibri"/>
                  <a:ea typeface="Calibri"/>
                  <a:cs typeface="Calibri"/>
                  <a:sym typeface="Calibri"/>
                </a:rPr>
                <a:t>PHARMACY</a:t>
              </a:r>
              <a:endParaRPr sz="1100"/>
            </a:p>
          </p:txBody>
        </p:sp>
        <p:sp>
          <p:nvSpPr>
            <p:cNvPr id="179" name="Google Shape;179;p29"/>
            <p:cNvSpPr/>
            <p:nvPr/>
          </p:nvSpPr>
          <p:spPr>
            <a:xfrm>
              <a:off x="4699608" y="2748173"/>
              <a:ext cx="1116383" cy="458003"/>
            </a:xfrm>
            <a:custGeom>
              <a:rect b="b" l="l" r="r" t="t"/>
              <a:pathLst>
                <a:path extrusionOk="0" h="120000" w="120000">
                  <a:moveTo>
                    <a:pt x="0" y="0"/>
                  </a:moveTo>
                  <a:lnTo>
                    <a:pt x="0" y="60000"/>
                  </a:lnTo>
                  <a:lnTo>
                    <a:pt x="120000" y="60000"/>
                  </a:lnTo>
                  <a:lnTo>
                    <a:pt x="120000" y="120000"/>
                  </a:lnTo>
                </a:path>
              </a:pathLst>
            </a:custGeom>
            <a:noFill/>
            <a:ln cap="flat" cmpd="sng" w="9525">
              <a:solidFill>
                <a:srgbClr val="959595"/>
              </a:solidFill>
              <a:prstDash val="solid"/>
              <a:miter lim="800000"/>
              <a:headEnd len="sm" w="sm" type="none"/>
              <a:tailEnd len="sm" w="sm" type="none"/>
            </a:ln>
          </p:spPr>
        </p:sp>
        <p:sp>
          <p:nvSpPr>
            <p:cNvPr id="180" name="Google Shape;180;p29"/>
            <p:cNvSpPr/>
            <p:nvPr/>
          </p:nvSpPr>
          <p:spPr>
            <a:xfrm>
              <a:off x="4957235" y="3206177"/>
              <a:ext cx="1717513" cy="1145009"/>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1" name="Google Shape;181;p29"/>
            <p:cNvSpPr txBox="1"/>
            <p:nvPr/>
          </p:nvSpPr>
          <p:spPr>
            <a:xfrm>
              <a:off x="4990771" y="3239713"/>
              <a:ext cx="1650441" cy="107793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GB" sz="1800" u="none" cap="none" strike="noStrike">
                  <a:solidFill>
                    <a:schemeClr val="lt1"/>
                  </a:solidFill>
                  <a:latin typeface="Calibri"/>
                  <a:ea typeface="Calibri"/>
                  <a:cs typeface="Calibri"/>
                  <a:sym typeface="Calibri"/>
                </a:rPr>
                <a:t>DRUG SUPPLIER</a:t>
              </a:r>
              <a:endParaRPr sz="1100"/>
            </a:p>
          </p:txBody>
        </p:sp>
        <p:sp>
          <p:nvSpPr>
            <p:cNvPr id="182" name="Google Shape;182;p29"/>
            <p:cNvSpPr/>
            <p:nvPr/>
          </p:nvSpPr>
          <p:spPr>
            <a:xfrm>
              <a:off x="4699608" y="2748173"/>
              <a:ext cx="3349151" cy="458003"/>
            </a:xfrm>
            <a:custGeom>
              <a:rect b="b" l="l" r="r" t="t"/>
              <a:pathLst>
                <a:path extrusionOk="0" h="120000" w="120000">
                  <a:moveTo>
                    <a:pt x="0" y="0"/>
                  </a:moveTo>
                  <a:lnTo>
                    <a:pt x="0" y="60000"/>
                  </a:lnTo>
                  <a:lnTo>
                    <a:pt x="120000" y="60000"/>
                  </a:lnTo>
                  <a:lnTo>
                    <a:pt x="120000" y="120000"/>
                  </a:lnTo>
                </a:path>
              </a:pathLst>
            </a:custGeom>
            <a:noFill/>
            <a:ln cap="flat" cmpd="sng" w="9525">
              <a:solidFill>
                <a:srgbClr val="959595"/>
              </a:solidFill>
              <a:prstDash val="solid"/>
              <a:miter lim="800000"/>
              <a:headEnd len="sm" w="sm" type="none"/>
              <a:tailEnd len="sm" w="sm" type="none"/>
            </a:ln>
          </p:spPr>
        </p:sp>
        <p:sp>
          <p:nvSpPr>
            <p:cNvPr id="183" name="Google Shape;183;p29"/>
            <p:cNvSpPr/>
            <p:nvPr/>
          </p:nvSpPr>
          <p:spPr>
            <a:xfrm>
              <a:off x="7190002" y="3206177"/>
              <a:ext cx="1717513" cy="1145009"/>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4" name="Google Shape;184;p29"/>
            <p:cNvSpPr txBox="1"/>
            <p:nvPr/>
          </p:nvSpPr>
          <p:spPr>
            <a:xfrm>
              <a:off x="7223538" y="3239713"/>
              <a:ext cx="1650441" cy="107793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GB" sz="1800" u="none" cap="none" strike="noStrike">
                  <a:solidFill>
                    <a:schemeClr val="lt1"/>
                  </a:solidFill>
                  <a:latin typeface="Calibri"/>
                  <a:ea typeface="Calibri"/>
                  <a:cs typeface="Calibri"/>
                  <a:sym typeface="Calibri"/>
                </a:rPr>
                <a:t>CHEMICAL</a:t>
              </a:r>
              <a:endParaRPr sz="1100"/>
            </a:p>
          </p:txBody>
        </p:sp>
        <p:sp>
          <p:nvSpPr>
            <p:cNvPr id="185" name="Google Shape;185;p29"/>
            <p:cNvSpPr/>
            <p:nvPr/>
          </p:nvSpPr>
          <p:spPr>
            <a:xfrm>
              <a:off x="6886655" y="1145160"/>
              <a:ext cx="91440" cy="458003"/>
            </a:xfrm>
            <a:custGeom>
              <a:rect b="b" l="l" r="r" t="t"/>
              <a:pathLst>
                <a:path extrusionOk="0" h="120000" w="120000">
                  <a:moveTo>
                    <a:pt x="60000" y="0"/>
                  </a:moveTo>
                  <a:lnTo>
                    <a:pt x="60000" y="120000"/>
                  </a:lnTo>
                </a:path>
              </a:pathLst>
            </a:custGeom>
            <a:noFill/>
            <a:ln cap="flat" cmpd="sng" w="9525">
              <a:solidFill>
                <a:srgbClr val="828282"/>
              </a:solidFill>
              <a:prstDash val="solid"/>
              <a:miter lim="800000"/>
              <a:headEnd len="sm" w="sm" type="none"/>
              <a:tailEnd len="sm" w="sm" type="none"/>
            </a:ln>
          </p:spPr>
        </p:sp>
        <p:sp>
          <p:nvSpPr>
            <p:cNvPr id="186" name="Google Shape;186;p29"/>
            <p:cNvSpPr/>
            <p:nvPr/>
          </p:nvSpPr>
          <p:spPr>
            <a:xfrm>
              <a:off x="6073619" y="1603164"/>
              <a:ext cx="1717513" cy="1145009"/>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7" name="Google Shape;187;p29"/>
            <p:cNvSpPr txBox="1"/>
            <p:nvPr/>
          </p:nvSpPr>
          <p:spPr>
            <a:xfrm>
              <a:off x="6107155" y="1636700"/>
              <a:ext cx="1650441" cy="107793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GB" sz="1800" u="none" cap="none" strike="noStrike">
                  <a:solidFill>
                    <a:schemeClr val="lt1"/>
                  </a:solidFill>
                  <a:latin typeface="Calibri"/>
                  <a:ea typeface="Calibri"/>
                  <a:cs typeface="Calibri"/>
                  <a:sym typeface="Calibri"/>
                </a:rPr>
                <a:t>TEXAS</a:t>
              </a:r>
              <a:endParaRPr sz="1100"/>
            </a:p>
          </p:txBody>
        </p:sp>
        <p:sp>
          <p:nvSpPr>
            <p:cNvPr id="188" name="Google Shape;188;p29"/>
            <p:cNvSpPr/>
            <p:nvPr/>
          </p:nvSpPr>
          <p:spPr>
            <a:xfrm>
              <a:off x="6932375" y="1145160"/>
              <a:ext cx="2232767" cy="458003"/>
            </a:xfrm>
            <a:custGeom>
              <a:rect b="b" l="l" r="r" t="t"/>
              <a:pathLst>
                <a:path extrusionOk="0" h="120000" w="120000">
                  <a:moveTo>
                    <a:pt x="0" y="0"/>
                  </a:moveTo>
                  <a:lnTo>
                    <a:pt x="0" y="60000"/>
                  </a:lnTo>
                  <a:lnTo>
                    <a:pt x="120000" y="60000"/>
                  </a:lnTo>
                  <a:lnTo>
                    <a:pt x="120000" y="120000"/>
                  </a:lnTo>
                </a:path>
              </a:pathLst>
            </a:custGeom>
            <a:noFill/>
            <a:ln cap="flat" cmpd="sng" w="9525">
              <a:solidFill>
                <a:srgbClr val="828282"/>
              </a:solidFill>
              <a:prstDash val="solid"/>
              <a:miter lim="800000"/>
              <a:headEnd len="sm" w="sm" type="none"/>
              <a:tailEnd len="sm" w="sm" type="none"/>
            </a:ln>
          </p:spPr>
        </p:sp>
        <p:sp>
          <p:nvSpPr>
            <p:cNvPr id="189" name="Google Shape;189;p29"/>
            <p:cNvSpPr/>
            <p:nvPr/>
          </p:nvSpPr>
          <p:spPr>
            <a:xfrm>
              <a:off x="8306386" y="1603164"/>
              <a:ext cx="1717513" cy="1145009"/>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0" name="Google Shape;190;p29"/>
            <p:cNvSpPr txBox="1"/>
            <p:nvPr/>
          </p:nvSpPr>
          <p:spPr>
            <a:xfrm>
              <a:off x="8339922" y="1636700"/>
              <a:ext cx="1650441" cy="107793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0" i="0" lang="en-GB" sz="1800" u="none" cap="none" strike="noStrike">
                  <a:solidFill>
                    <a:schemeClr val="lt1"/>
                  </a:solidFill>
                  <a:latin typeface="Calibri"/>
                  <a:ea typeface="Calibri"/>
                  <a:cs typeface="Calibri"/>
                  <a:sym typeface="Calibri"/>
                </a:rPr>
                <a:t>NEW YORK</a:t>
              </a:r>
              <a:endParaRPr sz="1100"/>
            </a:p>
          </p:txBody>
        </p:sp>
      </p:grpSp>
      <p:sp>
        <p:nvSpPr>
          <p:cNvPr id="191" name="Google Shape;191;p29"/>
          <p:cNvSpPr/>
          <p:nvPr/>
        </p:nvSpPr>
        <p:spPr>
          <a:xfrm>
            <a:off x="7372349" y="3804557"/>
            <a:ext cx="1494065" cy="828165"/>
          </a:xfrm>
          <a:prstGeom prst="rect">
            <a:avLst/>
          </a:prstGeom>
          <a:gradFill>
            <a:gsLst>
              <a:gs pos="0">
                <a:srgbClr val="AFAFAF"/>
              </a:gs>
              <a:gs pos="50000">
                <a:srgbClr val="A5A5A5"/>
              </a:gs>
              <a:gs pos="100000">
                <a:srgbClr val="919191"/>
              </a:gs>
            </a:gsLst>
            <a:lin ang="5400000" scaled="0"/>
          </a:grad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GB" sz="1800" u="none" cap="none" strike="noStrike">
                <a:solidFill>
                  <a:srgbClr val="FFFFFF"/>
                </a:solidFill>
                <a:latin typeface="Calibri"/>
                <a:ea typeface="Calibri"/>
                <a:cs typeface="Calibri"/>
                <a:sym typeface="Calibri"/>
              </a:rPr>
              <a:t>SCANNING CENTER</a:t>
            </a:r>
            <a:endParaRPr sz="1100"/>
          </a:p>
        </p:txBody>
      </p:sp>
      <p:cxnSp>
        <p:nvCxnSpPr>
          <p:cNvPr id="192" name="Google Shape;192;p29"/>
          <p:cNvCxnSpPr/>
          <p:nvPr/>
        </p:nvCxnSpPr>
        <p:spPr>
          <a:xfrm>
            <a:off x="6310994" y="3600450"/>
            <a:ext cx="1845128" cy="0"/>
          </a:xfrm>
          <a:prstGeom prst="straightConnector1">
            <a:avLst/>
          </a:prstGeom>
          <a:noFill/>
          <a:ln cap="flat" cmpd="sng" w="9525">
            <a:solidFill>
              <a:schemeClr val="accent1"/>
            </a:solidFill>
            <a:prstDash val="solid"/>
            <a:miter lim="800000"/>
            <a:headEnd len="sm" w="sm" type="none"/>
            <a:tailEnd len="sm" w="sm" type="none"/>
          </a:ln>
        </p:spPr>
      </p:cxnSp>
      <p:cxnSp>
        <p:nvCxnSpPr>
          <p:cNvPr id="193" name="Google Shape;193;p29"/>
          <p:cNvCxnSpPr>
            <a:endCxn id="191" idx="0"/>
          </p:cNvCxnSpPr>
          <p:nvPr/>
        </p:nvCxnSpPr>
        <p:spPr>
          <a:xfrm>
            <a:off x="8119382" y="3600557"/>
            <a:ext cx="0" cy="20400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30"/>
          <p:cNvSpPr/>
          <p:nvPr/>
        </p:nvSpPr>
        <p:spPr>
          <a:xfrm rot="-5400000">
            <a:off x="600075" y="1118507"/>
            <a:ext cx="2500312" cy="2624327"/>
          </a:xfrm>
          <a:prstGeom prst="downArrow">
            <a:avLst>
              <a:gd fmla="val 100000" name="adj1"/>
              <a:gd fmla="val 15788" name="adj2"/>
            </a:avLst>
          </a:prstGeom>
          <a:solidFill>
            <a:srgbClr val="4040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9" name="Google Shape;199;p30"/>
          <p:cNvSpPr txBox="1"/>
          <p:nvPr>
            <p:ph type="title"/>
          </p:nvPr>
        </p:nvSpPr>
        <p:spPr>
          <a:xfrm>
            <a:off x="771525" y="1475449"/>
            <a:ext cx="1971675" cy="1910443"/>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FFFFFF"/>
              </a:buClr>
              <a:buSzPts val="2700"/>
              <a:buFont typeface="Calibri"/>
              <a:buNone/>
            </a:pPr>
            <a:r>
              <a:rPr lang="en-GB" sz="2700">
                <a:solidFill>
                  <a:srgbClr val="FFFFFF"/>
                </a:solidFill>
                <a:latin typeface="Calibri"/>
                <a:ea typeface="Calibri"/>
                <a:cs typeface="Calibri"/>
                <a:sym typeface="Calibri"/>
              </a:rPr>
              <a:t>Architecture  diagram</a:t>
            </a:r>
            <a:endParaRPr/>
          </a:p>
        </p:txBody>
      </p:sp>
      <p:pic>
        <p:nvPicPr>
          <p:cNvPr id="200" name="Google Shape;200;p30"/>
          <p:cNvPicPr preferRelativeResize="0"/>
          <p:nvPr/>
        </p:nvPicPr>
        <p:blipFill>
          <a:blip r:embed="rId3">
            <a:alphaModFix/>
          </a:blip>
          <a:stretch>
            <a:fillRect/>
          </a:stretch>
        </p:blipFill>
        <p:spPr>
          <a:xfrm>
            <a:off x="3314795" y="1180525"/>
            <a:ext cx="5676806" cy="27329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31"/>
          <p:cNvSpPr/>
          <p:nvPr/>
        </p:nvSpPr>
        <p:spPr>
          <a:xfrm rot="-5400000">
            <a:off x="600075" y="1118507"/>
            <a:ext cx="2500312" cy="2624327"/>
          </a:xfrm>
          <a:prstGeom prst="downArrow">
            <a:avLst>
              <a:gd fmla="val 100000" name="adj1"/>
              <a:gd fmla="val 15788" name="adj2"/>
            </a:avLst>
          </a:prstGeom>
          <a:solidFill>
            <a:srgbClr val="4040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7" name="Google Shape;207;p31"/>
          <p:cNvSpPr txBox="1"/>
          <p:nvPr>
            <p:ph type="title"/>
          </p:nvPr>
        </p:nvSpPr>
        <p:spPr>
          <a:xfrm>
            <a:off x="771525" y="1475449"/>
            <a:ext cx="1971675" cy="1910443"/>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FFFFFF"/>
              </a:buClr>
              <a:buSzPts val="2700"/>
              <a:buFont typeface="Calibri"/>
              <a:buNone/>
            </a:pPr>
            <a:r>
              <a:rPr lang="en-GB" sz="2700">
                <a:solidFill>
                  <a:srgbClr val="FFFFFF"/>
                </a:solidFill>
                <a:latin typeface="Calibri"/>
                <a:ea typeface="Calibri"/>
                <a:cs typeface="Calibri"/>
                <a:sym typeface="Calibri"/>
              </a:rPr>
              <a:t>Object Model </a:t>
            </a:r>
            <a:endParaRPr/>
          </a:p>
        </p:txBody>
      </p:sp>
      <p:pic>
        <p:nvPicPr>
          <p:cNvPr descr="A picture containing text, receipt&#10;&#10;Description generated with very high confidence" id="208" name="Google Shape;208;p31"/>
          <p:cNvPicPr preferRelativeResize="0"/>
          <p:nvPr>
            <p:ph idx="1" type="body"/>
          </p:nvPr>
        </p:nvPicPr>
        <p:blipFill rotWithShape="1">
          <a:blip r:embed="rId3">
            <a:alphaModFix/>
          </a:blip>
          <a:srcRect b="0" l="0" r="0" t="0"/>
          <a:stretch/>
        </p:blipFill>
        <p:spPr>
          <a:xfrm>
            <a:off x="4460795" y="8847900"/>
            <a:ext cx="2850498" cy="41765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32"/>
          <p:cNvSpPr/>
          <p:nvPr/>
        </p:nvSpPr>
        <p:spPr>
          <a:xfrm rot="-5400000">
            <a:off x="600075" y="1118507"/>
            <a:ext cx="2500312" cy="2624327"/>
          </a:xfrm>
          <a:prstGeom prst="downArrow">
            <a:avLst>
              <a:gd fmla="val 100000" name="adj1"/>
              <a:gd fmla="val 15788" name="adj2"/>
            </a:avLst>
          </a:prstGeom>
          <a:solidFill>
            <a:srgbClr val="4040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4" name="Google Shape;214;p32"/>
          <p:cNvSpPr txBox="1"/>
          <p:nvPr>
            <p:ph type="title"/>
          </p:nvPr>
        </p:nvSpPr>
        <p:spPr>
          <a:xfrm>
            <a:off x="771525" y="1475449"/>
            <a:ext cx="1971675" cy="1910443"/>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FFFFFF"/>
              </a:buClr>
              <a:buSzPts val="2700"/>
              <a:buFont typeface="Calibri"/>
              <a:buNone/>
            </a:pPr>
            <a:r>
              <a:rPr lang="en-GB" sz="2700">
                <a:solidFill>
                  <a:srgbClr val="FFFFFF"/>
                </a:solidFill>
                <a:latin typeface="Calibri"/>
                <a:ea typeface="Calibri"/>
                <a:cs typeface="Calibri"/>
                <a:sym typeface="Calibri"/>
              </a:rPr>
              <a:t>Use cases</a:t>
            </a:r>
            <a:endParaRPr/>
          </a:p>
        </p:txBody>
      </p:sp>
      <p:pic>
        <p:nvPicPr>
          <p:cNvPr id="215" name="Google Shape;215;p32"/>
          <p:cNvPicPr preferRelativeResize="0"/>
          <p:nvPr/>
        </p:nvPicPr>
        <p:blipFill>
          <a:blip r:embed="rId3">
            <a:alphaModFix/>
          </a:blip>
          <a:stretch>
            <a:fillRect/>
          </a:stretch>
        </p:blipFill>
        <p:spPr>
          <a:xfrm>
            <a:off x="3254125" y="1317250"/>
            <a:ext cx="5674750" cy="269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152400" y="152400"/>
            <a:ext cx="8644551"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