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EB Garamond" panose="000005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751924b9d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2751924b9d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751924b9d_8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751924b9d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751924b9d_8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751924b9d_8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751924b9d_8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751924b9d_8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751924b9d_8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751924b9d_8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2751924b9d_8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2751924b9d_8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751924b9d_8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751924b9d_8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2751924b9d_8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2751924b9d_8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751924b9d_8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751924b9d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751924b9d_2_1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12751924b9d_2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751924b9d_2_16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12751924b9d_2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751924b9d_2_8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12751924b9d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751924b9d_2_1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2751924b9d_2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751924b9d_2_17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2751924b9d_2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751924b9d_2_1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12751924b9d_2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751924b9d_2_1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12751924b9d_2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2751924b9d_2_19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2751924b9d_2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51924b9d_2_1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12751924b9d_2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751924b9d_2_1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12751924b9d_2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2751924b9d_2_20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12751924b9d_2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2751924b9d_2_20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12751924b9d_2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2751924b9d_2_2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12751924b9d_2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751924b9d_2_9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12751924b9d_2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2751924b9d_2_2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12751924b9d_2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2751924b9d_2_2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12751924b9d_2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751924b9d_2_2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g12751924b9d_2_2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2751924b9d_8_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12751924b9d_8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2751924b9d_8_8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12751924b9d_8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2751924b9d_8_8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g12751924b9d_8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2751924b9d_8_8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12751924b9d_8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2751924b9d_8_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g12751924b9d_8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2751924b9d_8_7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g12751924b9d_8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2751924b9d_8_6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12751924b9d_8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751924b9d_2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12751924b9d_2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2751924b9d_8_10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12751924b9d_8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2751924b9d_8_10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12751924b9d_8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2751924b9d_8_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g12751924b9d_8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2751924b9d_2_22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g12751924b9d_2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2751924b9d_2_2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g12751924b9d_2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751924b9d_2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2751924b9d_2_10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12751924b9d_2_10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751924b9d_2_1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12751924b9d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751924b9d_2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12751924b9d_2_1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2751924b9d_2_1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751924b9d_2_15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12751924b9d_2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751924b9d_8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2751924b9d_8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1143"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0" name="Google Shape;130;p25"/>
          <p:cNvSpPr/>
          <p:nvPr/>
        </p:nvSpPr>
        <p:spPr>
          <a:xfrm>
            <a:off x="0" y="0"/>
            <a:ext cx="3531870" cy="5143500"/>
          </a:xfrm>
          <a:prstGeom prst="rect">
            <a:avLst/>
          </a:prstGeom>
          <a:solidFill>
            <a:schemeClr val="dk1">
              <a:alpha val="80784"/>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1" name="Google Shape;131;p25"/>
          <p:cNvSpPr/>
          <p:nvPr/>
        </p:nvSpPr>
        <p:spPr>
          <a:xfrm>
            <a:off x="0" y="0"/>
            <a:ext cx="2463248" cy="51435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2" name="Google Shape;132;p25"/>
          <p:cNvSpPr txBox="1">
            <a:spLocks noGrp="1"/>
          </p:cNvSpPr>
          <p:nvPr>
            <p:ph type="title"/>
          </p:nvPr>
        </p:nvSpPr>
        <p:spPr>
          <a:xfrm>
            <a:off x="603504" y="480060"/>
            <a:ext cx="2462022" cy="394335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Calibri"/>
              <a:buNone/>
            </a:pPr>
            <a:r>
              <a:rPr lang="en-GB">
                <a:solidFill>
                  <a:schemeClr val="lt1"/>
                </a:solidFill>
                <a:latin typeface="Calibri"/>
                <a:ea typeface="Calibri"/>
                <a:cs typeface="Calibri"/>
                <a:sym typeface="Calibri"/>
              </a:rPr>
              <a:t>HEALTH CARE MODEL</a:t>
            </a:r>
            <a:endParaRPr/>
          </a:p>
        </p:txBody>
      </p:sp>
      <p:sp>
        <p:nvSpPr>
          <p:cNvPr id="133" name="Google Shape;133;p25"/>
          <p:cNvSpPr txBox="1">
            <a:spLocks noGrp="1"/>
          </p:cNvSpPr>
          <p:nvPr>
            <p:ph type="body" idx="1"/>
          </p:nvPr>
        </p:nvSpPr>
        <p:spPr>
          <a:xfrm>
            <a:off x="4018788" y="480061"/>
            <a:ext cx="4518491" cy="394335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800"/>
              <a:buNone/>
            </a:pPr>
            <a:r>
              <a:rPr lang="en-GB" sz="1800">
                <a:latin typeface="Calibri"/>
                <a:ea typeface="Calibri"/>
                <a:cs typeface="Calibri"/>
                <a:sym typeface="Calibri"/>
              </a:rPr>
              <a:t>Meenakshi Vijay Kumbhar (NUID: 002922024)</a:t>
            </a:r>
            <a:endParaRPr/>
          </a:p>
          <a:p>
            <a:pPr marL="0" lvl="0" indent="0" algn="l" rtl="0">
              <a:lnSpc>
                <a:spcPct val="90000"/>
              </a:lnSpc>
              <a:spcBef>
                <a:spcPts val="800"/>
              </a:spcBef>
              <a:spcAft>
                <a:spcPts val="0"/>
              </a:spcAft>
              <a:buClr>
                <a:schemeClr val="dk1"/>
              </a:buClr>
              <a:buSzPts val="1800"/>
              <a:buNone/>
            </a:pPr>
            <a:r>
              <a:rPr lang="en-GB" sz="1800">
                <a:latin typeface="Calibri"/>
                <a:ea typeface="Calibri"/>
                <a:cs typeface="Calibri"/>
                <a:sym typeface="Calibri"/>
              </a:rPr>
              <a:t>Nikhitha Dasi Srinivas          (NUID: 002922544)</a:t>
            </a:r>
            <a:endParaRPr/>
          </a:p>
          <a:p>
            <a:pPr marL="0" lvl="0" indent="0" algn="l" rtl="0">
              <a:lnSpc>
                <a:spcPct val="90000"/>
              </a:lnSpc>
              <a:spcBef>
                <a:spcPts val="800"/>
              </a:spcBef>
              <a:spcAft>
                <a:spcPts val="0"/>
              </a:spcAft>
              <a:buClr>
                <a:schemeClr val="dk1"/>
              </a:buClr>
              <a:buSzPts val="1800"/>
              <a:buNone/>
            </a:pPr>
            <a:r>
              <a:rPr lang="en-GB" sz="1800">
                <a:latin typeface="Calibri"/>
                <a:ea typeface="Calibri"/>
                <a:cs typeface="Calibri"/>
                <a:sym typeface="Calibri"/>
              </a:rPr>
              <a:t>Pavan Kumar Kora                (NUID: 002924046)</a:t>
            </a:r>
            <a:endParaRPr/>
          </a:p>
          <a:p>
            <a:pPr marL="0" lvl="0" indent="0" algn="l" rtl="0">
              <a:lnSpc>
                <a:spcPct val="90000"/>
              </a:lnSpc>
              <a:spcBef>
                <a:spcPts val="800"/>
              </a:spcBef>
              <a:spcAft>
                <a:spcPts val="0"/>
              </a:spcAft>
              <a:buClr>
                <a:schemeClr val="dk1"/>
              </a:buClr>
              <a:buSzPts val="1800"/>
              <a:buNone/>
            </a:pPr>
            <a:endParaRPr sz="1800">
              <a:latin typeface="Calibri"/>
              <a:ea typeface="Calibri"/>
              <a:cs typeface="Calibri"/>
              <a:sym typeface="Calibri"/>
            </a:endParaRPr>
          </a:p>
          <a:p>
            <a:pPr marL="0" lvl="0" indent="0" algn="l" rtl="0">
              <a:lnSpc>
                <a:spcPct val="90000"/>
              </a:lnSpc>
              <a:spcBef>
                <a:spcPts val="800"/>
              </a:spcBef>
              <a:spcAft>
                <a:spcPts val="0"/>
              </a:spcAft>
              <a:buClr>
                <a:schemeClr val="dk1"/>
              </a:buClr>
              <a:buSzPts val="1800"/>
              <a:buNone/>
            </a:pPr>
            <a:r>
              <a:rPr lang="en-GB" sz="1800"/>
              <a:t> </a:t>
            </a:r>
            <a:endParaRPr sz="18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4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4"/>
          <p:cNvPicPr preferRelativeResize="0"/>
          <p:nvPr/>
        </p:nvPicPr>
        <p:blipFill>
          <a:blip r:embed="rId3">
            <a:alphaModFix/>
          </a:blip>
          <a:stretch>
            <a:fillRect/>
          </a:stretch>
        </p:blipFill>
        <p:spPr>
          <a:xfrm>
            <a:off x="152400" y="152400"/>
            <a:ext cx="858725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5"/>
          <p:cNvPicPr preferRelativeResize="0"/>
          <p:nvPr/>
        </p:nvPicPr>
        <p:blipFill>
          <a:blip r:embed="rId3">
            <a:alphaModFix/>
          </a:blip>
          <a:stretch>
            <a:fillRect/>
          </a:stretch>
        </p:blipFill>
        <p:spPr>
          <a:xfrm>
            <a:off x="152400" y="152400"/>
            <a:ext cx="8059461"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6"/>
          <p:cNvPicPr preferRelativeResize="0"/>
          <p:nvPr/>
        </p:nvPicPr>
        <p:blipFill>
          <a:blip r:embed="rId3">
            <a:alphaModFix/>
          </a:blip>
          <a:stretch>
            <a:fillRect/>
          </a:stretch>
        </p:blipFill>
        <p:spPr>
          <a:xfrm>
            <a:off x="209700" y="152400"/>
            <a:ext cx="8386675"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7"/>
          <p:cNvPicPr preferRelativeResize="0"/>
          <p:nvPr/>
        </p:nvPicPr>
        <p:blipFill>
          <a:blip r:embed="rId3">
            <a:alphaModFix/>
          </a:blip>
          <a:stretch>
            <a:fillRect/>
          </a:stretch>
        </p:blipFill>
        <p:spPr>
          <a:xfrm>
            <a:off x="152400" y="152400"/>
            <a:ext cx="8286376"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8"/>
          <p:cNvPicPr preferRelativeResize="0"/>
          <p:nvPr/>
        </p:nvPicPr>
        <p:blipFill>
          <a:blip r:embed="rId3">
            <a:alphaModFix/>
          </a:blip>
          <a:stretch>
            <a:fillRect/>
          </a:stretch>
        </p:blipFill>
        <p:spPr>
          <a:xfrm>
            <a:off x="152400" y="152400"/>
            <a:ext cx="8615900"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9"/>
          <p:cNvPicPr preferRelativeResize="0"/>
          <p:nvPr/>
        </p:nvPicPr>
        <p:blipFill>
          <a:blip r:embed="rId3">
            <a:alphaModFix/>
          </a:blip>
          <a:stretch>
            <a:fillRect/>
          </a:stretch>
        </p:blipFill>
        <p:spPr>
          <a:xfrm>
            <a:off x="152400" y="152400"/>
            <a:ext cx="8644550"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40"/>
          <p:cNvPicPr preferRelativeResize="0"/>
          <p:nvPr/>
        </p:nvPicPr>
        <p:blipFill>
          <a:blip r:embed="rId3">
            <a:alphaModFix/>
          </a:blip>
          <a:stretch>
            <a:fillRect/>
          </a:stretch>
        </p:blipFill>
        <p:spPr>
          <a:xfrm>
            <a:off x="152400" y="152400"/>
            <a:ext cx="8716200"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1"/>
          <p:cNvPicPr preferRelativeResize="0"/>
          <p:nvPr/>
        </p:nvPicPr>
        <p:blipFill>
          <a:blip r:embed="rId3">
            <a:alphaModFix/>
          </a:blip>
          <a:stretch>
            <a:fillRect/>
          </a:stretch>
        </p:blipFill>
        <p:spPr>
          <a:xfrm>
            <a:off x="152400" y="152400"/>
            <a:ext cx="854427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p42"/>
          <p:cNvSpPr/>
          <p:nvPr/>
        </p:nvSpPr>
        <p:spPr>
          <a:xfrm>
            <a:off x="0" y="0"/>
            <a:ext cx="9144000" cy="5143500"/>
          </a:xfrm>
          <a:prstGeom prst="rect">
            <a:avLst/>
          </a:prstGeom>
          <a:solidFill>
            <a:srgbClr val="426A9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66" name="Google Shape;266;p42"/>
          <p:cNvSpPr/>
          <p:nvPr/>
        </p:nvSpPr>
        <p:spPr>
          <a:xfrm>
            <a:off x="357759" y="360045"/>
            <a:ext cx="8428482" cy="442341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67" name="Google Shape;267;p42"/>
          <p:cNvPicPr preferRelativeResize="0"/>
          <p:nvPr/>
        </p:nvPicPr>
        <p:blipFill>
          <a:blip r:embed="rId3">
            <a:alphaModFix/>
          </a:blip>
          <a:stretch>
            <a:fillRect/>
          </a:stretch>
        </p:blipFill>
        <p:spPr>
          <a:xfrm>
            <a:off x="393788" y="409263"/>
            <a:ext cx="8356424" cy="432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3"/>
          <p:cNvPicPr preferRelativeResize="0"/>
          <p:nvPr/>
        </p:nvPicPr>
        <p:blipFill>
          <a:blip r:embed="rId3">
            <a:alphaModFix/>
          </a:blip>
          <a:stretch>
            <a:fillRect/>
          </a:stretch>
        </p:blipFill>
        <p:spPr>
          <a:xfrm>
            <a:off x="256875" y="229250"/>
            <a:ext cx="8515599" cy="4538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6"/>
          <p:cNvSpPr/>
          <p:nvPr/>
        </p:nvSpPr>
        <p:spPr>
          <a:xfrm>
            <a:off x="1143"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39" name="Google Shape;139;p26"/>
          <p:cNvSpPr/>
          <p:nvPr/>
        </p:nvSpPr>
        <p:spPr>
          <a:xfrm>
            <a:off x="0" y="0"/>
            <a:ext cx="3531870" cy="5143500"/>
          </a:xfrm>
          <a:prstGeom prst="rect">
            <a:avLst/>
          </a:prstGeom>
          <a:solidFill>
            <a:schemeClr val="dk1">
              <a:alpha val="80784"/>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0" name="Google Shape;140;p26"/>
          <p:cNvSpPr/>
          <p:nvPr/>
        </p:nvSpPr>
        <p:spPr>
          <a:xfrm>
            <a:off x="0" y="0"/>
            <a:ext cx="2463248" cy="51435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1" name="Google Shape;141;p26"/>
          <p:cNvSpPr txBox="1">
            <a:spLocks noGrp="1"/>
          </p:cNvSpPr>
          <p:nvPr>
            <p:ph type="title"/>
          </p:nvPr>
        </p:nvSpPr>
        <p:spPr>
          <a:xfrm>
            <a:off x="603504" y="480060"/>
            <a:ext cx="2462022" cy="394335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EB Garamond"/>
              <a:buNone/>
            </a:pPr>
            <a:r>
              <a:rPr lang="en-GB">
                <a:solidFill>
                  <a:schemeClr val="lt1"/>
                </a:solidFill>
                <a:latin typeface="EB Garamond"/>
                <a:ea typeface="EB Garamond"/>
                <a:cs typeface="EB Garamond"/>
                <a:sym typeface="EB Garamond"/>
              </a:rPr>
              <a:t>Problem statement</a:t>
            </a:r>
            <a:endParaRPr>
              <a:solidFill>
                <a:schemeClr val="lt1"/>
              </a:solidFill>
              <a:latin typeface="EB Garamond"/>
              <a:ea typeface="EB Garamond"/>
              <a:cs typeface="EB Garamond"/>
              <a:sym typeface="EB Garamond"/>
            </a:endParaRPr>
          </a:p>
        </p:txBody>
      </p:sp>
      <p:sp>
        <p:nvSpPr>
          <p:cNvPr id="142" name="Google Shape;142;p26"/>
          <p:cNvSpPr txBox="1">
            <a:spLocks noGrp="1"/>
          </p:cNvSpPr>
          <p:nvPr>
            <p:ph type="body" idx="1"/>
          </p:nvPr>
        </p:nvSpPr>
        <p:spPr>
          <a:xfrm>
            <a:off x="4018788" y="480061"/>
            <a:ext cx="4518491" cy="3943350"/>
          </a:xfrm>
          <a:prstGeom prst="rect">
            <a:avLst/>
          </a:prstGeom>
          <a:noFill/>
          <a:ln>
            <a:noFill/>
          </a:ln>
        </p:spPr>
        <p:txBody>
          <a:bodyPr spcFirstLastPara="1" wrap="square" lIns="68575" tIns="34275" rIns="68575" bIns="34275" anchor="ctr" anchorCtr="0">
            <a:normAutofit/>
          </a:bodyPr>
          <a:lstStyle/>
          <a:p>
            <a:pPr marL="177800" lvl="0" indent="-184150" algn="l" rtl="0">
              <a:lnSpc>
                <a:spcPct val="90000"/>
              </a:lnSpc>
              <a:spcBef>
                <a:spcPts val="0"/>
              </a:spcBef>
              <a:spcAft>
                <a:spcPts val="0"/>
              </a:spcAft>
              <a:buClr>
                <a:schemeClr val="dk1"/>
              </a:buClr>
              <a:buSzPts val="1700"/>
              <a:buChar char="•"/>
            </a:pPr>
            <a:r>
              <a:rPr lang="en-GB" sz="1700" b="1">
                <a:latin typeface="Calibri"/>
                <a:ea typeface="Calibri"/>
                <a:cs typeface="Calibri"/>
                <a:sym typeface="Calibri"/>
              </a:rPr>
              <a:t>Health Care Model is a Java swing application that integrates data from many parts of the healthcare value chain to do analytics on data ranging from chemical components to patient treatment and recovery. The Health Care model stores statistical data on an active chemical compound that is efficient in targeting a specific gene in a disease and gives a chemical substance for testing its efficacy in additional diseases that share the same gene. We believe that adopting a uniform global data standard and modernizing the health care value system would aid the health care model in improving patient care even more.</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pic>
        <p:nvPicPr>
          <p:cNvPr id="277" name="Google Shape;277;p44"/>
          <p:cNvPicPr preferRelativeResize="0"/>
          <p:nvPr/>
        </p:nvPicPr>
        <p:blipFill>
          <a:blip r:embed="rId3">
            <a:alphaModFix/>
          </a:blip>
          <a:stretch>
            <a:fillRect/>
          </a:stretch>
        </p:blipFill>
        <p:spPr>
          <a:xfrm>
            <a:off x="152400" y="152400"/>
            <a:ext cx="8630224"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4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3" name="Google Shape;283;p45"/>
          <p:cNvSpPr/>
          <p:nvPr/>
        </p:nvSpPr>
        <p:spPr>
          <a:xfrm rot="-5400000" flipH="1">
            <a:off x="1999963" y="-1999641"/>
            <a:ext cx="5143500" cy="9143425"/>
          </a:xfrm>
          <a:prstGeom prst="rect">
            <a:avLst/>
          </a:prstGeom>
          <a:gradFill>
            <a:gsLst>
              <a:gs pos="0">
                <a:schemeClr val="accent1"/>
              </a:gs>
              <a:gs pos="8000">
                <a:schemeClr val="accent1"/>
              </a:gs>
              <a:gs pos="100000">
                <a:srgbClr val="1F3864"/>
              </a:gs>
            </a:gsLst>
            <a:lin ang="120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4" name="Google Shape;284;p45"/>
          <p:cNvSpPr/>
          <p:nvPr/>
        </p:nvSpPr>
        <p:spPr>
          <a:xfrm rot="10800000" flipH="1">
            <a:off x="-1733" y="0"/>
            <a:ext cx="6803135" cy="5143179"/>
          </a:xfrm>
          <a:prstGeom prst="rect">
            <a:avLst/>
          </a:prstGeom>
          <a:gradFill>
            <a:gsLst>
              <a:gs pos="0">
                <a:srgbClr val="000000">
                  <a:alpha val="51764"/>
                </a:srgbClr>
              </a:gs>
              <a:gs pos="8000">
                <a:srgbClr val="000000">
                  <a:alpha val="51764"/>
                </a:srgbClr>
              </a:gs>
              <a:gs pos="100000">
                <a:schemeClr val="accent1"/>
              </a:gs>
            </a:gsLst>
            <a:lin ang="4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5" name="Google Shape;285;p45"/>
          <p:cNvSpPr/>
          <p:nvPr/>
        </p:nvSpPr>
        <p:spPr>
          <a:xfrm rot="-5400000" flipH="1">
            <a:off x="2737118" y="-1264380"/>
            <a:ext cx="3670923" cy="9145160"/>
          </a:xfrm>
          <a:prstGeom prst="rect">
            <a:avLst/>
          </a:prstGeom>
          <a:gradFill>
            <a:gsLst>
              <a:gs pos="0">
                <a:srgbClr val="9CC2E5">
                  <a:alpha val="0"/>
                </a:srgbClr>
              </a:gs>
              <a:gs pos="100000">
                <a:srgbClr val="000000">
                  <a:alpha val="45882"/>
                </a:srgbClr>
              </a:gs>
            </a:gsLst>
            <a:lin ang="1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86" name="Google Shape;286;p45"/>
          <p:cNvPicPr preferRelativeResize="0"/>
          <p:nvPr/>
        </p:nvPicPr>
        <p:blipFill>
          <a:blip r:embed="rId3">
            <a:alphaModFix/>
          </a:blip>
          <a:stretch>
            <a:fillRect/>
          </a:stretch>
        </p:blipFill>
        <p:spPr>
          <a:xfrm>
            <a:off x="605975" y="96713"/>
            <a:ext cx="7660899" cy="4949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6"/>
          <p:cNvSpPr/>
          <p:nvPr/>
        </p:nvSpPr>
        <p:spPr>
          <a:xfrm>
            <a:off x="0" y="0"/>
            <a:ext cx="9144000" cy="5143500"/>
          </a:xfrm>
          <a:prstGeom prst="rect">
            <a:avLst/>
          </a:prstGeom>
          <a:solidFill>
            <a:srgbClr val="0F136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2" name="Google Shape;292;p46"/>
          <p:cNvSpPr/>
          <p:nvPr/>
        </p:nvSpPr>
        <p:spPr>
          <a:xfrm>
            <a:off x="357759" y="360045"/>
            <a:ext cx="8428482" cy="442341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93" name="Google Shape;293;p46"/>
          <p:cNvPicPr preferRelativeResize="0"/>
          <p:nvPr/>
        </p:nvPicPr>
        <p:blipFill>
          <a:blip r:embed="rId3">
            <a:alphaModFix/>
          </a:blip>
          <a:stretch>
            <a:fillRect/>
          </a:stretch>
        </p:blipFill>
        <p:spPr>
          <a:xfrm>
            <a:off x="357750" y="286550"/>
            <a:ext cx="8428500" cy="46133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pic>
        <p:nvPicPr>
          <p:cNvPr id="298" name="Google Shape;298;p47"/>
          <p:cNvPicPr preferRelativeResize="0"/>
          <p:nvPr/>
        </p:nvPicPr>
        <p:blipFill>
          <a:blip r:embed="rId3">
            <a:alphaModFix/>
          </a:blip>
          <a:stretch>
            <a:fillRect/>
          </a:stretch>
        </p:blipFill>
        <p:spPr>
          <a:xfrm>
            <a:off x="152400" y="152400"/>
            <a:ext cx="8802151"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pic>
        <p:nvPicPr>
          <p:cNvPr id="303" name="Google Shape;303;p48"/>
          <p:cNvPicPr preferRelativeResize="0"/>
          <p:nvPr/>
        </p:nvPicPr>
        <p:blipFill>
          <a:blip r:embed="rId3">
            <a:alphaModFix/>
          </a:blip>
          <a:stretch>
            <a:fillRect/>
          </a:stretch>
        </p:blipFill>
        <p:spPr>
          <a:xfrm>
            <a:off x="152400" y="152400"/>
            <a:ext cx="8839200" cy="44858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267025" y="152400"/>
            <a:ext cx="8486951" cy="461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pic>
        <p:nvPicPr>
          <p:cNvPr id="313" name="Google Shape;313;p50"/>
          <p:cNvPicPr preferRelativeResize="0"/>
          <p:nvPr/>
        </p:nvPicPr>
        <p:blipFill>
          <a:blip r:embed="rId3">
            <a:alphaModFix/>
          </a:blip>
          <a:stretch>
            <a:fillRect/>
          </a:stretch>
        </p:blipFill>
        <p:spPr>
          <a:xfrm>
            <a:off x="152400" y="562538"/>
            <a:ext cx="8839200" cy="40184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pic>
        <p:nvPicPr>
          <p:cNvPr id="318" name="Google Shape;318;p51"/>
          <p:cNvPicPr preferRelativeResize="0"/>
          <p:nvPr/>
        </p:nvPicPr>
        <p:blipFill>
          <a:blip r:embed="rId3">
            <a:alphaModFix/>
          </a:blip>
          <a:stretch>
            <a:fillRect/>
          </a:stretch>
        </p:blipFill>
        <p:spPr>
          <a:xfrm>
            <a:off x="152400" y="152400"/>
            <a:ext cx="8501299"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pic>
        <p:nvPicPr>
          <p:cNvPr id="323" name="Google Shape;323;p52"/>
          <p:cNvPicPr preferRelativeResize="0"/>
          <p:nvPr/>
        </p:nvPicPr>
        <p:blipFill>
          <a:blip r:embed="rId3">
            <a:alphaModFix/>
          </a:blip>
          <a:stretch>
            <a:fillRect/>
          </a:stretch>
        </p:blipFill>
        <p:spPr>
          <a:xfrm>
            <a:off x="152400" y="152400"/>
            <a:ext cx="8839198" cy="4575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152400" y="507263"/>
            <a:ext cx="8839200" cy="4128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7"/>
          <p:cNvSpPr/>
          <p:nvPr/>
        </p:nvSpPr>
        <p:spPr>
          <a:xfrm>
            <a:off x="1143"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8" name="Google Shape;148;p27"/>
          <p:cNvSpPr/>
          <p:nvPr/>
        </p:nvSpPr>
        <p:spPr>
          <a:xfrm>
            <a:off x="0" y="0"/>
            <a:ext cx="3531870" cy="5143500"/>
          </a:xfrm>
          <a:prstGeom prst="rect">
            <a:avLst/>
          </a:prstGeom>
          <a:solidFill>
            <a:schemeClr val="dk1">
              <a:alpha val="80784"/>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49" name="Google Shape;149;p27"/>
          <p:cNvSpPr/>
          <p:nvPr/>
        </p:nvSpPr>
        <p:spPr>
          <a:xfrm>
            <a:off x="0" y="0"/>
            <a:ext cx="2463248" cy="51435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0" name="Google Shape;150;p27"/>
          <p:cNvSpPr txBox="1">
            <a:spLocks noGrp="1"/>
          </p:cNvSpPr>
          <p:nvPr>
            <p:ph type="title"/>
          </p:nvPr>
        </p:nvSpPr>
        <p:spPr>
          <a:xfrm>
            <a:off x="603504" y="480060"/>
            <a:ext cx="2462022" cy="394335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Calibri"/>
              <a:buNone/>
            </a:pPr>
            <a:r>
              <a:rPr lang="en-GB">
                <a:solidFill>
                  <a:schemeClr val="lt1"/>
                </a:solidFill>
              </a:rPr>
              <a:t>Approach</a:t>
            </a:r>
            <a:endParaRPr/>
          </a:p>
        </p:txBody>
      </p:sp>
      <p:sp>
        <p:nvSpPr>
          <p:cNvPr id="151" name="Google Shape;151;p27"/>
          <p:cNvSpPr txBox="1">
            <a:spLocks noGrp="1"/>
          </p:cNvSpPr>
          <p:nvPr>
            <p:ph type="body" idx="1"/>
          </p:nvPr>
        </p:nvSpPr>
        <p:spPr>
          <a:xfrm>
            <a:off x="4018788" y="480061"/>
            <a:ext cx="4518491" cy="3943350"/>
          </a:xfrm>
          <a:prstGeom prst="rect">
            <a:avLst/>
          </a:prstGeom>
          <a:noFill/>
          <a:ln>
            <a:noFill/>
          </a:ln>
        </p:spPr>
        <p:txBody>
          <a:bodyPr spcFirstLastPara="1" wrap="square" lIns="68575" tIns="34275" rIns="68575" bIns="34275" anchor="ctr" anchorCtr="0">
            <a:normAutofit lnSpcReduction="10000"/>
          </a:bodyPr>
          <a:lstStyle/>
          <a:p>
            <a:pPr marL="215900" lvl="0" indent="-215900" algn="l" rtl="0">
              <a:lnSpc>
                <a:spcPct val="90000"/>
              </a:lnSpc>
              <a:spcBef>
                <a:spcPts val="0"/>
              </a:spcBef>
              <a:spcAft>
                <a:spcPts val="0"/>
              </a:spcAft>
              <a:buClr>
                <a:schemeClr val="dk1"/>
              </a:buClr>
              <a:buSzPts val="1800"/>
              <a:buFont typeface="Arial"/>
              <a:buChar char="•"/>
            </a:pPr>
            <a:r>
              <a:rPr lang="en-GB" sz="1800"/>
              <a:t>To support the Health care model in integrating data from various healthcare sources.</a:t>
            </a:r>
            <a:endParaRPr/>
          </a:p>
          <a:p>
            <a:pPr marL="215900" lvl="0" indent="-215900" algn="l" rtl="0">
              <a:lnSpc>
                <a:spcPct val="90000"/>
              </a:lnSpc>
              <a:spcBef>
                <a:spcPts val="800"/>
              </a:spcBef>
              <a:spcAft>
                <a:spcPts val="0"/>
              </a:spcAft>
              <a:buClr>
                <a:schemeClr val="dk1"/>
              </a:buClr>
              <a:buSzPts val="1800"/>
              <a:buFont typeface="Arial"/>
              <a:buChar char="•"/>
            </a:pPr>
            <a:r>
              <a:rPr lang="en-GB" sz="1800"/>
              <a:t>To develop a single platform for global biotechnology companies like to focus on the discovery and marketing of novel pharmaceuticals for the treatment of disease in patients around the world..</a:t>
            </a:r>
            <a:endParaRPr/>
          </a:p>
          <a:p>
            <a:pPr marL="215900" lvl="0" indent="-215900" algn="l" rtl="0">
              <a:lnSpc>
                <a:spcPct val="90000"/>
              </a:lnSpc>
              <a:spcBef>
                <a:spcPts val="800"/>
              </a:spcBef>
              <a:spcAft>
                <a:spcPts val="0"/>
              </a:spcAft>
              <a:buClr>
                <a:schemeClr val="dk1"/>
              </a:buClr>
              <a:buSzPts val="1800"/>
              <a:buFont typeface="Arial"/>
              <a:buChar char="•"/>
            </a:pPr>
            <a:r>
              <a:rPr lang="en-GB" sz="1800"/>
              <a:t>The drug industry keeps track of the gene and the chemical molecule that targets it. This approach, if a new disease arises in the future as a result of a combination of existing genes, a drug company can produce a new medicine without having to wait for it to be manufactured.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2"/>
        <p:cNvGrpSpPr/>
        <p:nvPr/>
      </p:nvGrpSpPr>
      <p:grpSpPr>
        <a:xfrm>
          <a:off x="0" y="0"/>
          <a:ext cx="0" cy="0"/>
          <a:chOff x="0" y="0"/>
          <a:chExt cx="0" cy="0"/>
        </a:xfrm>
      </p:grpSpPr>
      <p:pic>
        <p:nvPicPr>
          <p:cNvPr id="333" name="Google Shape;333;p54"/>
          <p:cNvPicPr preferRelativeResize="0"/>
          <p:nvPr/>
        </p:nvPicPr>
        <p:blipFill>
          <a:blip r:embed="rId3">
            <a:alphaModFix/>
          </a:blip>
          <a:stretch>
            <a:fillRect/>
          </a:stretch>
        </p:blipFill>
        <p:spPr>
          <a:xfrm>
            <a:off x="152400" y="152400"/>
            <a:ext cx="8572925"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pic>
        <p:nvPicPr>
          <p:cNvPr id="338" name="Google Shape;338;p55"/>
          <p:cNvPicPr preferRelativeResize="0"/>
          <p:nvPr/>
        </p:nvPicPr>
        <p:blipFill>
          <a:blip r:embed="rId3">
            <a:alphaModFix/>
          </a:blip>
          <a:stretch>
            <a:fillRect/>
          </a:stretch>
        </p:blipFill>
        <p:spPr>
          <a:xfrm>
            <a:off x="152400" y="152400"/>
            <a:ext cx="8601574" cy="4838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pic>
        <p:nvPicPr>
          <p:cNvPr id="343" name="Google Shape;343;p56"/>
          <p:cNvPicPr preferRelativeResize="0"/>
          <p:nvPr/>
        </p:nvPicPr>
        <p:blipFill>
          <a:blip r:embed="rId3">
            <a:alphaModFix/>
          </a:blip>
          <a:stretch>
            <a:fillRect/>
          </a:stretch>
        </p:blipFill>
        <p:spPr>
          <a:xfrm>
            <a:off x="152400" y="152400"/>
            <a:ext cx="8615900" cy="48386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7"/>
        <p:cNvGrpSpPr/>
        <p:nvPr/>
      </p:nvGrpSpPr>
      <p:grpSpPr>
        <a:xfrm>
          <a:off x="0" y="0"/>
          <a:ext cx="0" cy="0"/>
          <a:chOff x="0" y="0"/>
          <a:chExt cx="0" cy="0"/>
        </a:xfrm>
      </p:grpSpPr>
      <p:pic>
        <p:nvPicPr>
          <p:cNvPr id="348" name="Google Shape;348;p57"/>
          <p:cNvPicPr preferRelativeResize="0"/>
          <p:nvPr/>
        </p:nvPicPr>
        <p:blipFill>
          <a:blip r:embed="rId3">
            <a:alphaModFix/>
          </a:blip>
          <a:stretch>
            <a:fillRect/>
          </a:stretch>
        </p:blipFill>
        <p:spPr>
          <a:xfrm>
            <a:off x="152400" y="152400"/>
            <a:ext cx="8787825" cy="4838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pic>
        <p:nvPicPr>
          <p:cNvPr id="353" name="Google Shape;353;p58"/>
          <p:cNvPicPr preferRelativeResize="0"/>
          <p:nvPr/>
        </p:nvPicPr>
        <p:blipFill>
          <a:blip r:embed="rId3">
            <a:alphaModFix/>
          </a:blip>
          <a:stretch>
            <a:fillRect/>
          </a:stretch>
        </p:blipFill>
        <p:spPr>
          <a:xfrm>
            <a:off x="152400" y="152400"/>
            <a:ext cx="8700279"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7"/>
        <p:cNvGrpSpPr/>
        <p:nvPr/>
      </p:nvGrpSpPr>
      <p:grpSpPr>
        <a:xfrm>
          <a:off x="0" y="0"/>
          <a:ext cx="0" cy="0"/>
          <a:chOff x="0" y="0"/>
          <a:chExt cx="0" cy="0"/>
        </a:xfrm>
      </p:grpSpPr>
      <p:pic>
        <p:nvPicPr>
          <p:cNvPr id="358" name="Google Shape;358;p59"/>
          <p:cNvPicPr preferRelativeResize="0"/>
          <p:nvPr/>
        </p:nvPicPr>
        <p:blipFill>
          <a:blip r:embed="rId3">
            <a:alphaModFix/>
          </a:blip>
          <a:stretch>
            <a:fillRect/>
          </a:stretch>
        </p:blipFill>
        <p:spPr>
          <a:xfrm>
            <a:off x="343825" y="152400"/>
            <a:ext cx="8266849" cy="4838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2"/>
        <p:cNvGrpSpPr/>
        <p:nvPr/>
      </p:nvGrpSpPr>
      <p:grpSpPr>
        <a:xfrm>
          <a:off x="0" y="0"/>
          <a:ext cx="0" cy="0"/>
          <a:chOff x="0" y="0"/>
          <a:chExt cx="0" cy="0"/>
        </a:xfrm>
      </p:grpSpPr>
      <p:pic>
        <p:nvPicPr>
          <p:cNvPr id="363" name="Google Shape;363;p60"/>
          <p:cNvPicPr preferRelativeResize="0"/>
          <p:nvPr/>
        </p:nvPicPr>
        <p:blipFill>
          <a:blip r:embed="rId3">
            <a:alphaModFix/>
          </a:blip>
          <a:stretch>
            <a:fillRect/>
          </a:stretch>
        </p:blipFill>
        <p:spPr>
          <a:xfrm>
            <a:off x="152400" y="152400"/>
            <a:ext cx="8472624" cy="483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pic>
        <p:nvPicPr>
          <p:cNvPr id="368" name="Google Shape;368;p61"/>
          <p:cNvPicPr preferRelativeResize="0"/>
          <p:nvPr/>
        </p:nvPicPr>
        <p:blipFill>
          <a:blip r:embed="rId3">
            <a:alphaModFix/>
          </a:blip>
          <a:stretch>
            <a:fillRect/>
          </a:stretch>
        </p:blipFill>
        <p:spPr>
          <a:xfrm>
            <a:off x="152400" y="152400"/>
            <a:ext cx="8730524" cy="48387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pic>
        <p:nvPicPr>
          <p:cNvPr id="373" name="Google Shape;373;p62"/>
          <p:cNvPicPr preferRelativeResize="0"/>
          <p:nvPr/>
        </p:nvPicPr>
        <p:blipFill>
          <a:blip r:embed="rId3">
            <a:alphaModFix/>
          </a:blip>
          <a:stretch>
            <a:fillRect/>
          </a:stretch>
        </p:blipFill>
        <p:spPr>
          <a:xfrm>
            <a:off x="152400" y="152400"/>
            <a:ext cx="8687551" cy="48386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7"/>
        <p:cNvGrpSpPr/>
        <p:nvPr/>
      </p:nvGrpSpPr>
      <p:grpSpPr>
        <a:xfrm>
          <a:off x="0" y="0"/>
          <a:ext cx="0" cy="0"/>
          <a:chOff x="0" y="0"/>
          <a:chExt cx="0" cy="0"/>
        </a:xfrm>
      </p:grpSpPr>
      <p:pic>
        <p:nvPicPr>
          <p:cNvPr id="378" name="Google Shape;378;p63"/>
          <p:cNvPicPr preferRelativeResize="0"/>
          <p:nvPr/>
        </p:nvPicPr>
        <p:blipFill>
          <a:blip r:embed="rId3">
            <a:alphaModFix/>
          </a:blip>
          <a:stretch>
            <a:fillRect/>
          </a:stretch>
        </p:blipFill>
        <p:spPr>
          <a:xfrm>
            <a:off x="152400" y="152400"/>
            <a:ext cx="8358026"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28"/>
          <p:cNvSpPr/>
          <p:nvPr/>
        </p:nvSpPr>
        <p:spPr>
          <a:xfrm>
            <a:off x="1143"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7" name="Google Shape;157;p28"/>
          <p:cNvSpPr/>
          <p:nvPr/>
        </p:nvSpPr>
        <p:spPr>
          <a:xfrm>
            <a:off x="0" y="0"/>
            <a:ext cx="3531870" cy="5143500"/>
          </a:xfrm>
          <a:prstGeom prst="rect">
            <a:avLst/>
          </a:prstGeom>
          <a:solidFill>
            <a:schemeClr val="dk1">
              <a:alpha val="80784"/>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8" name="Google Shape;158;p28"/>
          <p:cNvSpPr/>
          <p:nvPr/>
        </p:nvSpPr>
        <p:spPr>
          <a:xfrm>
            <a:off x="0" y="0"/>
            <a:ext cx="2463248" cy="51435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159" name="Google Shape;159;p28"/>
          <p:cNvSpPr txBox="1">
            <a:spLocks noGrp="1"/>
          </p:cNvSpPr>
          <p:nvPr>
            <p:ph type="title"/>
          </p:nvPr>
        </p:nvSpPr>
        <p:spPr>
          <a:xfrm>
            <a:off x="603504" y="480060"/>
            <a:ext cx="2462022" cy="394335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Calibri"/>
              <a:buNone/>
            </a:pPr>
            <a:r>
              <a:rPr lang="en-GB">
                <a:solidFill>
                  <a:schemeClr val="lt1"/>
                </a:solidFill>
              </a:rPr>
              <a:t>Areas To Focus</a:t>
            </a:r>
            <a:endParaRPr>
              <a:solidFill>
                <a:schemeClr val="lt1"/>
              </a:solidFill>
            </a:endParaRPr>
          </a:p>
        </p:txBody>
      </p:sp>
      <p:sp>
        <p:nvSpPr>
          <p:cNvPr id="160" name="Google Shape;160;p28"/>
          <p:cNvSpPr txBox="1">
            <a:spLocks noGrp="1"/>
          </p:cNvSpPr>
          <p:nvPr>
            <p:ph type="body" idx="1"/>
          </p:nvPr>
        </p:nvSpPr>
        <p:spPr>
          <a:xfrm>
            <a:off x="4018788" y="480061"/>
            <a:ext cx="4518491" cy="3943350"/>
          </a:xfrm>
          <a:prstGeom prst="rect">
            <a:avLst/>
          </a:prstGeom>
          <a:noFill/>
          <a:ln>
            <a:noFill/>
          </a:ln>
        </p:spPr>
        <p:txBody>
          <a:bodyPr spcFirstLastPara="1" wrap="square" lIns="68575" tIns="34275" rIns="68575" bIns="34275" anchor="ctr" anchorCtr="0">
            <a:normAutofit/>
          </a:bodyPr>
          <a:lstStyle/>
          <a:p>
            <a:pPr marL="177800" lvl="0" indent="-171450" algn="l" rtl="0">
              <a:lnSpc>
                <a:spcPct val="90000"/>
              </a:lnSpc>
              <a:spcBef>
                <a:spcPts val="0"/>
              </a:spcBef>
              <a:spcAft>
                <a:spcPts val="0"/>
              </a:spcAft>
              <a:buClr>
                <a:schemeClr val="dk1"/>
              </a:buClr>
              <a:buSzPts val="1500"/>
              <a:buChar char="•"/>
            </a:pPr>
            <a:r>
              <a:rPr lang="en-GB" sz="1500"/>
              <a:t>THE APPLICATION PURPOSE IS TO ANALYZE HEALTH CARE MODEL'S DATA IN ALL PHASES OF THE HEALTHCARE VALUE CHAIN, FROM SYNTHETIC CHEMICALS TO PATIENT TREATMENT AND RECOVERY.</a:t>
            </a:r>
            <a:endParaRPr/>
          </a:p>
          <a:p>
            <a:pPr marL="177800" lvl="0" indent="-171450" algn="l" rtl="0">
              <a:lnSpc>
                <a:spcPct val="90000"/>
              </a:lnSpc>
              <a:spcBef>
                <a:spcPts val="800"/>
              </a:spcBef>
              <a:spcAft>
                <a:spcPts val="0"/>
              </a:spcAft>
              <a:buClr>
                <a:schemeClr val="dk1"/>
              </a:buClr>
              <a:buSzPts val="1500"/>
              <a:buChar char="•"/>
            </a:pPr>
            <a:r>
              <a:rPr lang="en-GB" sz="1500"/>
              <a:t>MANAGEMENT OF DATA</a:t>
            </a:r>
            <a:endParaRPr/>
          </a:p>
          <a:p>
            <a:pPr marL="215900" lvl="0" indent="-209550" algn="l" rtl="0">
              <a:lnSpc>
                <a:spcPct val="90000"/>
              </a:lnSpc>
              <a:spcBef>
                <a:spcPts val="800"/>
              </a:spcBef>
              <a:spcAft>
                <a:spcPts val="0"/>
              </a:spcAft>
              <a:buClr>
                <a:schemeClr val="dk1"/>
              </a:buClr>
              <a:buSzPts val="1500"/>
              <a:buFont typeface="Arial"/>
              <a:buChar char="•"/>
            </a:pPr>
            <a:r>
              <a:rPr lang="en-GB" sz="1500"/>
              <a:t>PROCUREMENT – PROVIDING AN INVENTORY TRACKING METHOD</a:t>
            </a:r>
            <a:endParaRPr sz="1500"/>
          </a:p>
          <a:p>
            <a:pPr marL="177800" lvl="0" indent="-171450" algn="l" rtl="0">
              <a:lnSpc>
                <a:spcPct val="90000"/>
              </a:lnSpc>
              <a:spcBef>
                <a:spcPts val="800"/>
              </a:spcBef>
              <a:spcAft>
                <a:spcPts val="0"/>
              </a:spcAft>
              <a:buClr>
                <a:schemeClr val="dk1"/>
              </a:buClr>
              <a:buSzPts val="1500"/>
              <a:buChar char="•"/>
            </a:pPr>
            <a:r>
              <a:rPr lang="en-GB" sz="1500"/>
              <a:t>TRANSMITTING DISEASE-RELATED DATA FROM THE HOSPITAL TO THE LAB, THEN TO THE DRUG COMPANY, AND  TO THE CHEMICAL ENTERPRISE. PATIENT PARTICIPATION IN CLINICAL TESTS.</a:t>
            </a:r>
            <a:endParaRPr/>
          </a:p>
          <a:p>
            <a:pPr marL="215900" lvl="0" indent="-209550" algn="l" rtl="0">
              <a:lnSpc>
                <a:spcPct val="90000"/>
              </a:lnSpc>
              <a:spcBef>
                <a:spcPts val="800"/>
              </a:spcBef>
              <a:spcAft>
                <a:spcPts val="0"/>
              </a:spcAft>
              <a:buClr>
                <a:schemeClr val="dk1"/>
              </a:buClr>
              <a:buSzPts val="1500"/>
              <a:buFont typeface="Arial"/>
              <a:buChar char="•"/>
            </a:pPr>
            <a:r>
              <a:rPr lang="en-GB" sz="1500"/>
              <a:t>PROVIDE THE HEALTH CARE MODEL WITH A DASHBOARD TO VIEW MEDICINE SALES, THE PREDOMINANT GENE IN ALL DISEASES, AND THE MOST COMMON DISEASE IN A NETWORK.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pic>
        <p:nvPicPr>
          <p:cNvPr id="383" name="Google Shape;383;p64"/>
          <p:cNvPicPr preferRelativeResize="0"/>
          <p:nvPr/>
        </p:nvPicPr>
        <p:blipFill>
          <a:blip r:embed="rId3">
            <a:alphaModFix/>
          </a:blip>
          <a:stretch>
            <a:fillRect/>
          </a:stretch>
        </p:blipFill>
        <p:spPr>
          <a:xfrm>
            <a:off x="152400" y="152400"/>
            <a:ext cx="8515625" cy="48387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7"/>
        <p:cNvGrpSpPr/>
        <p:nvPr/>
      </p:nvGrpSpPr>
      <p:grpSpPr>
        <a:xfrm>
          <a:off x="0" y="0"/>
          <a:ext cx="0" cy="0"/>
          <a:chOff x="0" y="0"/>
          <a:chExt cx="0" cy="0"/>
        </a:xfrm>
      </p:grpSpPr>
      <p:pic>
        <p:nvPicPr>
          <p:cNvPr id="388" name="Google Shape;388;p65"/>
          <p:cNvPicPr preferRelativeResize="0"/>
          <p:nvPr/>
        </p:nvPicPr>
        <p:blipFill>
          <a:blip r:embed="rId3">
            <a:alphaModFix/>
          </a:blip>
          <a:stretch>
            <a:fillRect/>
          </a:stretch>
        </p:blipFill>
        <p:spPr>
          <a:xfrm>
            <a:off x="152400" y="152400"/>
            <a:ext cx="8501299" cy="483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2"/>
        <p:cNvGrpSpPr/>
        <p:nvPr/>
      </p:nvGrpSpPr>
      <p:grpSpPr>
        <a:xfrm>
          <a:off x="0" y="0"/>
          <a:ext cx="0" cy="0"/>
          <a:chOff x="0" y="0"/>
          <a:chExt cx="0" cy="0"/>
        </a:xfrm>
      </p:grpSpPr>
      <p:pic>
        <p:nvPicPr>
          <p:cNvPr id="393" name="Google Shape;393;p66"/>
          <p:cNvPicPr preferRelativeResize="0"/>
          <p:nvPr/>
        </p:nvPicPr>
        <p:blipFill>
          <a:blip r:embed="rId3">
            <a:alphaModFix/>
          </a:blip>
          <a:stretch>
            <a:fillRect/>
          </a:stretch>
        </p:blipFill>
        <p:spPr>
          <a:xfrm>
            <a:off x="152400" y="152400"/>
            <a:ext cx="8529950" cy="4838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sp>
        <p:nvSpPr>
          <p:cNvPr id="398" name="Google Shape;398;p67"/>
          <p:cNvSpPr/>
          <p:nvPr/>
        </p:nvSpPr>
        <p:spPr>
          <a:xfrm>
            <a:off x="1143"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399" name="Google Shape;399;p67"/>
          <p:cNvSpPr/>
          <p:nvPr/>
        </p:nvSpPr>
        <p:spPr>
          <a:xfrm>
            <a:off x="0" y="0"/>
            <a:ext cx="3531870" cy="5143500"/>
          </a:xfrm>
          <a:prstGeom prst="rect">
            <a:avLst/>
          </a:prstGeom>
          <a:solidFill>
            <a:schemeClr val="dk1">
              <a:alpha val="80784"/>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00" name="Google Shape;400;p67"/>
          <p:cNvSpPr/>
          <p:nvPr/>
        </p:nvSpPr>
        <p:spPr>
          <a:xfrm>
            <a:off x="0" y="0"/>
            <a:ext cx="2463248" cy="51435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401" name="Google Shape;401;p67"/>
          <p:cNvSpPr txBox="1">
            <a:spLocks noGrp="1"/>
          </p:cNvSpPr>
          <p:nvPr>
            <p:ph type="title"/>
          </p:nvPr>
        </p:nvSpPr>
        <p:spPr>
          <a:xfrm>
            <a:off x="603504" y="480060"/>
            <a:ext cx="2462022" cy="394335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lt1"/>
              </a:buClr>
              <a:buSzPts val="3300"/>
              <a:buFont typeface="Calibri"/>
              <a:buNone/>
            </a:pPr>
            <a:br>
              <a:rPr lang="en-GB">
                <a:solidFill>
                  <a:schemeClr val="lt1"/>
                </a:solidFill>
              </a:rPr>
            </a:br>
            <a:br>
              <a:rPr lang="en-GB">
                <a:solidFill>
                  <a:schemeClr val="lt1"/>
                </a:solidFill>
              </a:rPr>
            </a:br>
            <a:r>
              <a:rPr lang="en-GB">
                <a:solidFill>
                  <a:schemeClr val="lt1"/>
                </a:solidFill>
              </a:rPr>
              <a:t>BENEFITS</a:t>
            </a:r>
            <a:br>
              <a:rPr lang="en-GB">
                <a:solidFill>
                  <a:schemeClr val="lt1"/>
                </a:solidFill>
              </a:rPr>
            </a:br>
            <a:endParaRPr>
              <a:solidFill>
                <a:schemeClr val="lt1"/>
              </a:solidFill>
            </a:endParaRPr>
          </a:p>
        </p:txBody>
      </p:sp>
      <p:sp>
        <p:nvSpPr>
          <p:cNvPr id="402" name="Google Shape;402;p67"/>
          <p:cNvSpPr txBox="1">
            <a:spLocks noGrp="1"/>
          </p:cNvSpPr>
          <p:nvPr>
            <p:ph type="body" idx="1"/>
          </p:nvPr>
        </p:nvSpPr>
        <p:spPr>
          <a:xfrm>
            <a:off x="4018788" y="480061"/>
            <a:ext cx="4518491" cy="3943350"/>
          </a:xfrm>
          <a:prstGeom prst="rect">
            <a:avLst/>
          </a:prstGeom>
          <a:noFill/>
          <a:ln>
            <a:noFill/>
          </a:ln>
        </p:spPr>
        <p:txBody>
          <a:bodyPr spcFirstLastPara="1" wrap="square" lIns="68575" tIns="34275" rIns="68575" bIns="34275" anchor="ctr" anchorCtr="0">
            <a:normAutofit/>
          </a:bodyPr>
          <a:lstStyle/>
          <a:p>
            <a:pPr marL="215900" lvl="0" indent="-215900" algn="l" rtl="0">
              <a:lnSpc>
                <a:spcPct val="90000"/>
              </a:lnSpc>
              <a:spcBef>
                <a:spcPts val="0"/>
              </a:spcBef>
              <a:spcAft>
                <a:spcPts val="0"/>
              </a:spcAft>
              <a:buClr>
                <a:schemeClr val="dk1"/>
              </a:buClr>
              <a:buSzPts val="1800"/>
              <a:buFont typeface="Arial"/>
              <a:buChar char="•"/>
            </a:pPr>
            <a:r>
              <a:rPr lang="en-GB" sz="1800"/>
              <a:t>We believe that adopting a unified global data standard and modernizing the healthcare value system would aid the Health Care Model system in advancing patient care improvements.</a:t>
            </a:r>
            <a:endParaRPr/>
          </a:p>
          <a:p>
            <a:pPr marL="215900" lvl="0" indent="-215900" algn="l" rtl="0">
              <a:lnSpc>
                <a:spcPct val="90000"/>
              </a:lnSpc>
              <a:spcBef>
                <a:spcPts val="800"/>
              </a:spcBef>
              <a:spcAft>
                <a:spcPts val="0"/>
              </a:spcAft>
              <a:buClr>
                <a:schemeClr val="dk1"/>
              </a:buClr>
              <a:buSzPts val="1800"/>
              <a:buFont typeface="Arial"/>
              <a:buChar char="•"/>
            </a:pPr>
            <a:r>
              <a:rPr lang="en-GB" sz="1800"/>
              <a:t>Moreover, millions of people around the country can receive safer and more cost-effective healthcare.</a:t>
            </a:r>
            <a:endParaRPr/>
          </a:p>
          <a:p>
            <a:pPr marL="215900" lvl="0" indent="-215900" algn="l" rtl="0">
              <a:lnSpc>
                <a:spcPct val="90000"/>
              </a:lnSpc>
              <a:spcBef>
                <a:spcPts val="800"/>
              </a:spcBef>
              <a:spcAft>
                <a:spcPts val="0"/>
              </a:spcAft>
              <a:buClr>
                <a:schemeClr val="dk1"/>
              </a:buClr>
              <a:buSzPts val="1800"/>
              <a:buFont typeface="Arial"/>
              <a:buChar char="•"/>
            </a:pPr>
            <a:r>
              <a:rPr lang="en-GB" sz="1800"/>
              <a:t>Keeping track of inventories throughout many organizations makes it possible and provide medicines to patients more quickly.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title"/>
          </p:nvPr>
        </p:nvSpPr>
        <p:spPr>
          <a:xfrm>
            <a:off x="602392" y="906888"/>
            <a:ext cx="2316892" cy="355081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300"/>
              <a:buFont typeface="Calibri"/>
              <a:buNone/>
            </a:pPr>
            <a:r>
              <a:rPr lang="en-GB">
                <a:solidFill>
                  <a:srgbClr val="FFFFFF"/>
                </a:solidFill>
              </a:rPr>
              <a:t>Thank you</a:t>
            </a:r>
            <a:endParaRPr>
              <a:solidFill>
                <a:srgbClr val="FFFFFF"/>
              </a:solidFill>
            </a:endParaRPr>
          </a:p>
        </p:txBody>
      </p:sp>
      <p:sp>
        <p:nvSpPr>
          <p:cNvPr id="408" name="Google Shape;408;p68"/>
          <p:cNvSpPr txBox="1">
            <a:spLocks noGrp="1"/>
          </p:cNvSpPr>
          <p:nvPr>
            <p:ph type="body" idx="1"/>
          </p:nvPr>
        </p:nvSpPr>
        <p:spPr>
          <a:xfrm>
            <a:off x="1573730" y="542924"/>
            <a:ext cx="5522495" cy="2489033"/>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endParaRPr b="1"/>
          </a:p>
          <a:p>
            <a:pPr marL="0" lvl="0" indent="0" algn="l" rtl="0">
              <a:lnSpc>
                <a:spcPct val="90000"/>
              </a:lnSpc>
              <a:spcBef>
                <a:spcPts val="800"/>
              </a:spcBef>
              <a:spcAft>
                <a:spcPts val="0"/>
              </a:spcAft>
              <a:buClr>
                <a:schemeClr val="dk1"/>
              </a:buClr>
              <a:buSzPts val="2100"/>
              <a:buNone/>
            </a:pPr>
            <a:endParaRPr b="1"/>
          </a:p>
          <a:p>
            <a:pPr marL="0" lvl="0" indent="0" algn="l" rtl="0">
              <a:lnSpc>
                <a:spcPct val="90000"/>
              </a:lnSpc>
              <a:spcBef>
                <a:spcPts val="800"/>
              </a:spcBef>
              <a:spcAft>
                <a:spcPts val="0"/>
              </a:spcAft>
              <a:buClr>
                <a:schemeClr val="dk1"/>
              </a:buClr>
              <a:buSzPts val="2100"/>
              <a:buNone/>
            </a:pPr>
            <a:r>
              <a:rPr lang="en-GB" b="1"/>
              <a:t>			     </a:t>
            </a:r>
            <a:endParaRPr/>
          </a:p>
          <a:p>
            <a:pPr marL="0" lvl="0" indent="0" algn="l" rtl="0">
              <a:lnSpc>
                <a:spcPct val="90000"/>
              </a:lnSpc>
              <a:spcBef>
                <a:spcPts val="800"/>
              </a:spcBef>
              <a:spcAft>
                <a:spcPts val="0"/>
              </a:spcAft>
              <a:buClr>
                <a:schemeClr val="dk1"/>
              </a:buClr>
              <a:buSzPts val="2100"/>
              <a:buNone/>
            </a:pPr>
            <a:endParaRPr b="1"/>
          </a:p>
          <a:p>
            <a:pPr marL="0" lvl="0" indent="0" algn="ctr" rtl="0">
              <a:lnSpc>
                <a:spcPct val="90000"/>
              </a:lnSpc>
              <a:spcBef>
                <a:spcPts val="800"/>
              </a:spcBef>
              <a:spcAft>
                <a:spcPts val="0"/>
              </a:spcAft>
              <a:buClr>
                <a:schemeClr val="dk1"/>
              </a:buClr>
              <a:buSzPts val="2100"/>
              <a:buNone/>
            </a:pPr>
            <a:r>
              <a:rPr lang="en-GB" b="1"/>
              <a:t>	</a:t>
            </a:r>
            <a:endParaRPr/>
          </a:p>
          <a:p>
            <a:pPr marL="0" lvl="0" indent="0" algn="ctr" rtl="0">
              <a:lnSpc>
                <a:spcPct val="90000"/>
              </a:lnSpc>
              <a:spcBef>
                <a:spcPts val="800"/>
              </a:spcBef>
              <a:spcAft>
                <a:spcPts val="0"/>
              </a:spcAft>
              <a:buClr>
                <a:schemeClr val="dk1"/>
              </a:buClr>
              <a:buSzPts val="2100"/>
              <a:buNone/>
            </a:pPr>
            <a:endParaRPr b="1"/>
          </a:p>
          <a:p>
            <a:pPr marL="0" lvl="0" indent="0" algn="ctr" rtl="0">
              <a:lnSpc>
                <a:spcPct val="90000"/>
              </a:lnSpc>
              <a:spcBef>
                <a:spcPts val="800"/>
              </a:spcBef>
              <a:spcAft>
                <a:spcPts val="0"/>
              </a:spcAft>
              <a:buClr>
                <a:schemeClr val="dk1"/>
              </a:buClr>
              <a:buSzPts val="2100"/>
              <a:buNone/>
            </a:pPr>
            <a:endParaRPr b="1"/>
          </a:p>
          <a:p>
            <a:pPr marL="0" lvl="0" indent="0" algn="ctr" rtl="0">
              <a:lnSpc>
                <a:spcPct val="90000"/>
              </a:lnSpc>
              <a:spcBef>
                <a:spcPts val="800"/>
              </a:spcBef>
              <a:spcAft>
                <a:spcPts val="0"/>
              </a:spcAft>
              <a:buClr>
                <a:schemeClr val="dk1"/>
              </a:buClr>
              <a:buSzPts val="3000"/>
              <a:buNone/>
            </a:pPr>
            <a:r>
              <a:rPr lang="en-GB" sz="3000" b="1"/>
              <a:t>THANK YOU………..</a:t>
            </a:r>
            <a:endParaRPr/>
          </a:p>
        </p:txBody>
      </p:sp>
      <p:pic>
        <p:nvPicPr>
          <p:cNvPr id="409" name="Google Shape;409;p68" descr="Handshake"/>
          <p:cNvPicPr preferRelativeResize="0"/>
          <p:nvPr/>
        </p:nvPicPr>
        <p:blipFill rotWithShape="1">
          <a:blip r:embed="rId3">
            <a:alphaModFix/>
          </a:blip>
          <a:srcRect/>
          <a:stretch/>
        </p:blipFill>
        <p:spPr>
          <a:xfrm>
            <a:off x="3421402" y="3189768"/>
            <a:ext cx="1570052" cy="15700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1435101" y="273844"/>
            <a:ext cx="7080249"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4100"/>
              <a:buFont typeface="Calibri"/>
              <a:buNone/>
            </a:pPr>
            <a:r>
              <a:rPr lang="en-GB" sz="4100"/>
              <a:t>Hierarchy structure</a:t>
            </a:r>
            <a:endParaRPr sz="4100"/>
          </a:p>
        </p:txBody>
      </p:sp>
      <p:grpSp>
        <p:nvGrpSpPr>
          <p:cNvPr id="167" name="Google Shape;167;p29"/>
          <p:cNvGrpSpPr/>
          <p:nvPr/>
        </p:nvGrpSpPr>
        <p:grpSpPr>
          <a:xfrm>
            <a:off x="638196" y="1369332"/>
            <a:ext cx="7149150" cy="3263276"/>
            <a:chOff x="491699" y="151"/>
            <a:chExt cx="9532200" cy="4351035"/>
          </a:xfrm>
        </p:grpSpPr>
        <p:sp>
          <p:nvSpPr>
            <p:cNvPr id="168" name="Google Shape;168;p29"/>
            <p:cNvSpPr/>
            <p:nvPr/>
          </p:nvSpPr>
          <p:spPr>
            <a:xfrm>
              <a:off x="6073619" y="151"/>
              <a:ext cx="1717513" cy="1145009"/>
            </a:xfrm>
            <a:prstGeom prst="roundRect">
              <a:avLst>
                <a:gd name="adj" fmla="val 10000"/>
              </a:avLst>
            </a:prstGeom>
            <a:gradFill>
              <a:gsLst>
                <a:gs pos="0">
                  <a:srgbClr val="AFAFAF"/>
                </a:gs>
                <a:gs pos="50000">
                  <a:schemeClr val="accent3"/>
                </a:gs>
                <a:gs pos="100000">
                  <a:srgbClr val="91919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69" name="Google Shape;169;p29"/>
            <p:cNvSpPr txBox="1"/>
            <p:nvPr/>
          </p:nvSpPr>
          <p:spPr>
            <a:xfrm>
              <a:off x="6107155" y="33687"/>
              <a:ext cx="1650441" cy="107793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HEALTH CARE </a:t>
              </a:r>
              <a:endParaRPr sz="1100"/>
            </a:p>
          </p:txBody>
        </p:sp>
        <p:sp>
          <p:nvSpPr>
            <p:cNvPr id="170" name="Google Shape;170;p29"/>
            <p:cNvSpPr/>
            <p:nvPr/>
          </p:nvSpPr>
          <p:spPr>
            <a:xfrm>
              <a:off x="4699608" y="1145160"/>
              <a:ext cx="2232767" cy="458003"/>
            </a:xfrm>
            <a:custGeom>
              <a:avLst/>
              <a:gdLst/>
              <a:ahLst/>
              <a:cxnLst/>
              <a:rect l="l" t="t" r="r" b="b"/>
              <a:pathLst>
                <a:path w="120000" h="120000" extrusionOk="0">
                  <a:moveTo>
                    <a:pt x="120000" y="0"/>
                  </a:moveTo>
                  <a:lnTo>
                    <a:pt x="120000" y="60000"/>
                  </a:lnTo>
                  <a:lnTo>
                    <a:pt x="0" y="60000"/>
                  </a:lnTo>
                  <a:lnTo>
                    <a:pt x="0" y="120000"/>
                  </a:lnTo>
                </a:path>
              </a:pathLst>
            </a:custGeom>
            <a:noFill/>
            <a:ln w="9525" cap="flat" cmpd="sng">
              <a:solidFill>
                <a:srgbClr val="828282"/>
              </a:solidFill>
              <a:prstDash val="solid"/>
              <a:miter lim="800000"/>
              <a:headEnd type="none" w="sm" len="sm"/>
              <a:tailEnd type="none" w="sm" len="sm"/>
            </a:ln>
          </p:spPr>
        </p:sp>
        <p:sp>
          <p:nvSpPr>
            <p:cNvPr id="171" name="Google Shape;171;p29"/>
            <p:cNvSpPr/>
            <p:nvPr/>
          </p:nvSpPr>
          <p:spPr>
            <a:xfrm>
              <a:off x="3840851" y="1603164"/>
              <a:ext cx="1717513" cy="1145009"/>
            </a:xfrm>
            <a:prstGeom prst="roundRect">
              <a:avLst>
                <a:gd name="adj" fmla="val 10000"/>
              </a:avLst>
            </a:prstGeom>
            <a:gradFill>
              <a:gsLst>
                <a:gs pos="0">
                  <a:srgbClr val="AFAFAF"/>
                </a:gs>
                <a:gs pos="50000">
                  <a:schemeClr val="accent3"/>
                </a:gs>
                <a:gs pos="100000">
                  <a:srgbClr val="91919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2" name="Google Shape;172;p29"/>
            <p:cNvSpPr txBox="1"/>
            <p:nvPr/>
          </p:nvSpPr>
          <p:spPr>
            <a:xfrm>
              <a:off x="3874387" y="1636700"/>
              <a:ext cx="1650441" cy="107793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MARYLAND</a:t>
              </a:r>
              <a:endParaRPr sz="1100"/>
            </a:p>
          </p:txBody>
        </p:sp>
        <p:sp>
          <p:nvSpPr>
            <p:cNvPr id="173" name="Google Shape;173;p29"/>
            <p:cNvSpPr/>
            <p:nvPr/>
          </p:nvSpPr>
          <p:spPr>
            <a:xfrm>
              <a:off x="1350456" y="2748173"/>
              <a:ext cx="3349151" cy="458003"/>
            </a:xfrm>
            <a:custGeom>
              <a:avLst/>
              <a:gdLst/>
              <a:ahLst/>
              <a:cxnLst/>
              <a:rect l="l" t="t" r="r" b="b"/>
              <a:pathLst>
                <a:path w="120000" h="120000" extrusionOk="0">
                  <a:moveTo>
                    <a:pt x="120000" y="0"/>
                  </a:moveTo>
                  <a:lnTo>
                    <a:pt x="120000" y="60000"/>
                  </a:lnTo>
                  <a:lnTo>
                    <a:pt x="0" y="60000"/>
                  </a:lnTo>
                  <a:lnTo>
                    <a:pt x="0" y="120000"/>
                  </a:lnTo>
                </a:path>
              </a:pathLst>
            </a:custGeom>
            <a:noFill/>
            <a:ln w="9525" cap="flat" cmpd="sng">
              <a:solidFill>
                <a:srgbClr val="959595"/>
              </a:solidFill>
              <a:prstDash val="solid"/>
              <a:miter lim="800000"/>
              <a:headEnd type="none" w="sm" len="sm"/>
              <a:tailEnd type="none" w="sm" len="sm"/>
            </a:ln>
          </p:spPr>
        </p:sp>
        <p:sp>
          <p:nvSpPr>
            <p:cNvPr id="174" name="Google Shape;174;p29"/>
            <p:cNvSpPr/>
            <p:nvPr/>
          </p:nvSpPr>
          <p:spPr>
            <a:xfrm>
              <a:off x="491699" y="3206177"/>
              <a:ext cx="1717513" cy="1145009"/>
            </a:xfrm>
            <a:prstGeom prst="roundRect">
              <a:avLst>
                <a:gd name="adj" fmla="val 10000"/>
              </a:avLst>
            </a:prstGeom>
            <a:gradFill>
              <a:gsLst>
                <a:gs pos="0">
                  <a:srgbClr val="AFAFAF"/>
                </a:gs>
                <a:gs pos="50000">
                  <a:schemeClr val="accent3"/>
                </a:gs>
                <a:gs pos="100000">
                  <a:srgbClr val="91919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5" name="Google Shape;175;p29"/>
            <p:cNvSpPr txBox="1"/>
            <p:nvPr/>
          </p:nvSpPr>
          <p:spPr>
            <a:xfrm>
              <a:off x="525235" y="3239713"/>
              <a:ext cx="1650441" cy="107793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HOSPITAL</a:t>
              </a:r>
              <a:endParaRPr sz="1100"/>
            </a:p>
          </p:txBody>
        </p:sp>
        <p:sp>
          <p:nvSpPr>
            <p:cNvPr id="176" name="Google Shape;176;p29"/>
            <p:cNvSpPr/>
            <p:nvPr/>
          </p:nvSpPr>
          <p:spPr>
            <a:xfrm>
              <a:off x="3583224" y="2748173"/>
              <a:ext cx="1116383" cy="458003"/>
            </a:xfrm>
            <a:custGeom>
              <a:avLst/>
              <a:gdLst/>
              <a:ahLst/>
              <a:cxnLst/>
              <a:rect l="l" t="t" r="r" b="b"/>
              <a:pathLst>
                <a:path w="120000" h="120000" extrusionOk="0">
                  <a:moveTo>
                    <a:pt x="120000" y="0"/>
                  </a:moveTo>
                  <a:lnTo>
                    <a:pt x="120000" y="60000"/>
                  </a:lnTo>
                  <a:lnTo>
                    <a:pt x="0" y="60000"/>
                  </a:lnTo>
                  <a:lnTo>
                    <a:pt x="0" y="120000"/>
                  </a:lnTo>
                </a:path>
              </a:pathLst>
            </a:custGeom>
            <a:noFill/>
            <a:ln w="9525" cap="flat" cmpd="sng">
              <a:solidFill>
                <a:srgbClr val="959595"/>
              </a:solidFill>
              <a:prstDash val="solid"/>
              <a:miter lim="800000"/>
              <a:headEnd type="none" w="sm" len="sm"/>
              <a:tailEnd type="none" w="sm" len="sm"/>
            </a:ln>
          </p:spPr>
        </p:sp>
        <p:sp>
          <p:nvSpPr>
            <p:cNvPr id="177" name="Google Shape;177;p29"/>
            <p:cNvSpPr/>
            <p:nvPr/>
          </p:nvSpPr>
          <p:spPr>
            <a:xfrm>
              <a:off x="2724467" y="3206177"/>
              <a:ext cx="1717513" cy="1145009"/>
            </a:xfrm>
            <a:prstGeom prst="roundRect">
              <a:avLst>
                <a:gd name="adj" fmla="val 10000"/>
              </a:avLst>
            </a:prstGeom>
            <a:gradFill>
              <a:gsLst>
                <a:gs pos="0">
                  <a:srgbClr val="AFAFAF"/>
                </a:gs>
                <a:gs pos="50000">
                  <a:schemeClr val="accent3"/>
                </a:gs>
                <a:gs pos="100000">
                  <a:srgbClr val="91919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8" name="Google Shape;178;p29"/>
            <p:cNvSpPr txBox="1"/>
            <p:nvPr/>
          </p:nvSpPr>
          <p:spPr>
            <a:xfrm>
              <a:off x="2758003" y="3239713"/>
              <a:ext cx="1650441" cy="107793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PHARMACY</a:t>
              </a:r>
              <a:endParaRPr sz="1100"/>
            </a:p>
          </p:txBody>
        </p:sp>
        <p:sp>
          <p:nvSpPr>
            <p:cNvPr id="179" name="Google Shape;179;p29"/>
            <p:cNvSpPr/>
            <p:nvPr/>
          </p:nvSpPr>
          <p:spPr>
            <a:xfrm>
              <a:off x="4699608" y="2748173"/>
              <a:ext cx="1116383" cy="458003"/>
            </a:xfrm>
            <a:custGeom>
              <a:avLst/>
              <a:gdLst/>
              <a:ahLst/>
              <a:cxnLst/>
              <a:rect l="l" t="t" r="r" b="b"/>
              <a:pathLst>
                <a:path w="120000" h="120000" extrusionOk="0">
                  <a:moveTo>
                    <a:pt x="0" y="0"/>
                  </a:moveTo>
                  <a:lnTo>
                    <a:pt x="0" y="60000"/>
                  </a:lnTo>
                  <a:lnTo>
                    <a:pt x="120000" y="60000"/>
                  </a:lnTo>
                  <a:lnTo>
                    <a:pt x="120000" y="120000"/>
                  </a:lnTo>
                </a:path>
              </a:pathLst>
            </a:custGeom>
            <a:noFill/>
            <a:ln w="9525" cap="flat" cmpd="sng">
              <a:solidFill>
                <a:srgbClr val="959595"/>
              </a:solidFill>
              <a:prstDash val="solid"/>
              <a:miter lim="800000"/>
              <a:headEnd type="none" w="sm" len="sm"/>
              <a:tailEnd type="none" w="sm" len="sm"/>
            </a:ln>
          </p:spPr>
        </p:sp>
        <p:sp>
          <p:nvSpPr>
            <p:cNvPr id="180" name="Google Shape;180;p29"/>
            <p:cNvSpPr/>
            <p:nvPr/>
          </p:nvSpPr>
          <p:spPr>
            <a:xfrm>
              <a:off x="4957235" y="3206177"/>
              <a:ext cx="1717513" cy="1145009"/>
            </a:xfrm>
            <a:prstGeom prst="roundRect">
              <a:avLst>
                <a:gd name="adj" fmla="val 10000"/>
              </a:avLst>
            </a:prstGeom>
            <a:gradFill>
              <a:gsLst>
                <a:gs pos="0">
                  <a:srgbClr val="AFAFAF"/>
                </a:gs>
                <a:gs pos="50000">
                  <a:schemeClr val="accent3"/>
                </a:gs>
                <a:gs pos="100000">
                  <a:srgbClr val="91919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1" name="Google Shape;181;p29"/>
            <p:cNvSpPr txBox="1"/>
            <p:nvPr/>
          </p:nvSpPr>
          <p:spPr>
            <a:xfrm>
              <a:off x="4990771" y="3239713"/>
              <a:ext cx="1650441" cy="107793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DRUG SUPPLIER</a:t>
              </a:r>
              <a:endParaRPr sz="1100"/>
            </a:p>
          </p:txBody>
        </p:sp>
        <p:sp>
          <p:nvSpPr>
            <p:cNvPr id="182" name="Google Shape;182;p29"/>
            <p:cNvSpPr/>
            <p:nvPr/>
          </p:nvSpPr>
          <p:spPr>
            <a:xfrm>
              <a:off x="4699608" y="2748173"/>
              <a:ext cx="3349151" cy="458003"/>
            </a:xfrm>
            <a:custGeom>
              <a:avLst/>
              <a:gdLst/>
              <a:ahLst/>
              <a:cxnLst/>
              <a:rect l="l" t="t" r="r" b="b"/>
              <a:pathLst>
                <a:path w="120000" h="120000" extrusionOk="0">
                  <a:moveTo>
                    <a:pt x="0" y="0"/>
                  </a:moveTo>
                  <a:lnTo>
                    <a:pt x="0" y="60000"/>
                  </a:lnTo>
                  <a:lnTo>
                    <a:pt x="120000" y="60000"/>
                  </a:lnTo>
                  <a:lnTo>
                    <a:pt x="120000" y="120000"/>
                  </a:lnTo>
                </a:path>
              </a:pathLst>
            </a:custGeom>
            <a:noFill/>
            <a:ln w="9525" cap="flat" cmpd="sng">
              <a:solidFill>
                <a:srgbClr val="959595"/>
              </a:solidFill>
              <a:prstDash val="solid"/>
              <a:miter lim="800000"/>
              <a:headEnd type="none" w="sm" len="sm"/>
              <a:tailEnd type="none" w="sm" len="sm"/>
            </a:ln>
          </p:spPr>
        </p:sp>
        <p:sp>
          <p:nvSpPr>
            <p:cNvPr id="183" name="Google Shape;183;p29"/>
            <p:cNvSpPr/>
            <p:nvPr/>
          </p:nvSpPr>
          <p:spPr>
            <a:xfrm>
              <a:off x="7190002" y="3206177"/>
              <a:ext cx="1717513" cy="1145009"/>
            </a:xfrm>
            <a:prstGeom prst="roundRect">
              <a:avLst>
                <a:gd name="adj" fmla="val 10000"/>
              </a:avLst>
            </a:prstGeom>
            <a:gradFill>
              <a:gsLst>
                <a:gs pos="0">
                  <a:srgbClr val="AFAFAF"/>
                </a:gs>
                <a:gs pos="50000">
                  <a:schemeClr val="accent3"/>
                </a:gs>
                <a:gs pos="100000">
                  <a:srgbClr val="91919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4" name="Google Shape;184;p29"/>
            <p:cNvSpPr txBox="1"/>
            <p:nvPr/>
          </p:nvSpPr>
          <p:spPr>
            <a:xfrm>
              <a:off x="7223538" y="3239713"/>
              <a:ext cx="1650441" cy="107793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CHEMICAL</a:t>
              </a:r>
              <a:endParaRPr sz="1100"/>
            </a:p>
          </p:txBody>
        </p:sp>
        <p:sp>
          <p:nvSpPr>
            <p:cNvPr id="185" name="Google Shape;185;p29"/>
            <p:cNvSpPr/>
            <p:nvPr/>
          </p:nvSpPr>
          <p:spPr>
            <a:xfrm>
              <a:off x="6886655" y="1145160"/>
              <a:ext cx="91440" cy="458003"/>
            </a:xfrm>
            <a:custGeom>
              <a:avLst/>
              <a:gdLst/>
              <a:ahLst/>
              <a:cxnLst/>
              <a:rect l="l" t="t" r="r" b="b"/>
              <a:pathLst>
                <a:path w="120000" h="120000" extrusionOk="0">
                  <a:moveTo>
                    <a:pt x="60000" y="0"/>
                  </a:moveTo>
                  <a:lnTo>
                    <a:pt x="60000" y="120000"/>
                  </a:lnTo>
                </a:path>
              </a:pathLst>
            </a:custGeom>
            <a:noFill/>
            <a:ln w="9525" cap="flat" cmpd="sng">
              <a:solidFill>
                <a:srgbClr val="828282"/>
              </a:solidFill>
              <a:prstDash val="solid"/>
              <a:miter lim="800000"/>
              <a:headEnd type="none" w="sm" len="sm"/>
              <a:tailEnd type="none" w="sm" len="sm"/>
            </a:ln>
          </p:spPr>
        </p:sp>
        <p:sp>
          <p:nvSpPr>
            <p:cNvPr id="186" name="Google Shape;186;p29"/>
            <p:cNvSpPr/>
            <p:nvPr/>
          </p:nvSpPr>
          <p:spPr>
            <a:xfrm>
              <a:off x="6073619" y="1603164"/>
              <a:ext cx="1717513" cy="1145009"/>
            </a:xfrm>
            <a:prstGeom prst="roundRect">
              <a:avLst>
                <a:gd name="adj" fmla="val 10000"/>
              </a:avLst>
            </a:prstGeom>
            <a:gradFill>
              <a:gsLst>
                <a:gs pos="0">
                  <a:srgbClr val="AFAFAF"/>
                </a:gs>
                <a:gs pos="50000">
                  <a:schemeClr val="accent3"/>
                </a:gs>
                <a:gs pos="100000">
                  <a:srgbClr val="91919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7" name="Google Shape;187;p29"/>
            <p:cNvSpPr txBox="1"/>
            <p:nvPr/>
          </p:nvSpPr>
          <p:spPr>
            <a:xfrm>
              <a:off x="6107155" y="1636700"/>
              <a:ext cx="1650441" cy="107793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TEXAS</a:t>
              </a:r>
              <a:endParaRPr sz="1100"/>
            </a:p>
          </p:txBody>
        </p:sp>
        <p:sp>
          <p:nvSpPr>
            <p:cNvPr id="188" name="Google Shape;188;p29"/>
            <p:cNvSpPr/>
            <p:nvPr/>
          </p:nvSpPr>
          <p:spPr>
            <a:xfrm>
              <a:off x="6932375" y="1145160"/>
              <a:ext cx="2232767" cy="458003"/>
            </a:xfrm>
            <a:custGeom>
              <a:avLst/>
              <a:gdLst/>
              <a:ahLst/>
              <a:cxnLst/>
              <a:rect l="l" t="t" r="r" b="b"/>
              <a:pathLst>
                <a:path w="120000" h="120000" extrusionOk="0">
                  <a:moveTo>
                    <a:pt x="0" y="0"/>
                  </a:moveTo>
                  <a:lnTo>
                    <a:pt x="0" y="60000"/>
                  </a:lnTo>
                  <a:lnTo>
                    <a:pt x="120000" y="60000"/>
                  </a:lnTo>
                  <a:lnTo>
                    <a:pt x="120000" y="120000"/>
                  </a:lnTo>
                </a:path>
              </a:pathLst>
            </a:custGeom>
            <a:noFill/>
            <a:ln w="9525" cap="flat" cmpd="sng">
              <a:solidFill>
                <a:srgbClr val="828282"/>
              </a:solidFill>
              <a:prstDash val="solid"/>
              <a:miter lim="800000"/>
              <a:headEnd type="none" w="sm" len="sm"/>
              <a:tailEnd type="none" w="sm" len="sm"/>
            </a:ln>
          </p:spPr>
        </p:sp>
        <p:sp>
          <p:nvSpPr>
            <p:cNvPr id="189" name="Google Shape;189;p29"/>
            <p:cNvSpPr/>
            <p:nvPr/>
          </p:nvSpPr>
          <p:spPr>
            <a:xfrm>
              <a:off x="8306386" y="1603164"/>
              <a:ext cx="1717513" cy="1145009"/>
            </a:xfrm>
            <a:prstGeom prst="roundRect">
              <a:avLst>
                <a:gd name="adj" fmla="val 10000"/>
              </a:avLst>
            </a:prstGeom>
            <a:gradFill>
              <a:gsLst>
                <a:gs pos="0">
                  <a:srgbClr val="AFAFAF"/>
                </a:gs>
                <a:gs pos="50000">
                  <a:schemeClr val="accent3"/>
                </a:gs>
                <a:gs pos="100000">
                  <a:srgbClr val="91919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29"/>
            <p:cNvSpPr txBox="1"/>
            <p:nvPr/>
          </p:nvSpPr>
          <p:spPr>
            <a:xfrm>
              <a:off x="8339922" y="1636700"/>
              <a:ext cx="1650441" cy="1077937"/>
            </a:xfrm>
            <a:prstGeom prst="rect">
              <a:avLst/>
            </a:prstGeom>
            <a:no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NEW YORK</a:t>
              </a:r>
              <a:endParaRPr sz="1100"/>
            </a:p>
          </p:txBody>
        </p:sp>
      </p:grpSp>
      <p:sp>
        <p:nvSpPr>
          <p:cNvPr id="191" name="Google Shape;191;p29"/>
          <p:cNvSpPr/>
          <p:nvPr/>
        </p:nvSpPr>
        <p:spPr>
          <a:xfrm>
            <a:off x="7372349" y="3804557"/>
            <a:ext cx="1494065" cy="828165"/>
          </a:xfrm>
          <a:prstGeom prst="rect">
            <a:avLst/>
          </a:prstGeom>
          <a:gradFill>
            <a:gsLst>
              <a:gs pos="0">
                <a:srgbClr val="AFAFAF"/>
              </a:gs>
              <a:gs pos="50000">
                <a:srgbClr val="A5A5A5"/>
              </a:gs>
              <a:gs pos="100000">
                <a:srgbClr val="919191"/>
              </a:gs>
            </a:gsLst>
            <a:lin ang="5400000" scaled="0"/>
          </a:grad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None/>
            </a:pPr>
            <a:r>
              <a:rPr lang="en-GB" sz="1800" b="0" i="0" u="none" strike="noStrike" cap="none">
                <a:solidFill>
                  <a:srgbClr val="FFFFFF"/>
                </a:solidFill>
                <a:latin typeface="Calibri"/>
                <a:ea typeface="Calibri"/>
                <a:cs typeface="Calibri"/>
                <a:sym typeface="Calibri"/>
              </a:rPr>
              <a:t>SCANNING CENTER</a:t>
            </a:r>
            <a:endParaRPr sz="1100"/>
          </a:p>
        </p:txBody>
      </p:sp>
      <p:cxnSp>
        <p:nvCxnSpPr>
          <p:cNvPr id="192" name="Google Shape;192;p29"/>
          <p:cNvCxnSpPr/>
          <p:nvPr/>
        </p:nvCxnSpPr>
        <p:spPr>
          <a:xfrm>
            <a:off x="6310994" y="3600450"/>
            <a:ext cx="1845128" cy="0"/>
          </a:xfrm>
          <a:prstGeom prst="straightConnector1">
            <a:avLst/>
          </a:prstGeom>
          <a:noFill/>
          <a:ln w="9525" cap="flat" cmpd="sng">
            <a:solidFill>
              <a:schemeClr val="accent1"/>
            </a:solidFill>
            <a:prstDash val="solid"/>
            <a:miter lim="800000"/>
            <a:headEnd type="none" w="sm" len="sm"/>
            <a:tailEnd type="none" w="sm" len="sm"/>
          </a:ln>
        </p:spPr>
      </p:cxnSp>
      <p:cxnSp>
        <p:nvCxnSpPr>
          <p:cNvPr id="193" name="Google Shape;193;p29"/>
          <p:cNvCxnSpPr>
            <a:endCxn id="191" idx="0"/>
          </p:cNvCxnSpPr>
          <p:nvPr/>
        </p:nvCxnSpPr>
        <p:spPr>
          <a:xfrm>
            <a:off x="8119382" y="3600557"/>
            <a:ext cx="0" cy="2040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30"/>
          <p:cNvSpPr/>
          <p:nvPr/>
        </p:nvSpPr>
        <p:spPr>
          <a:xfrm rot="-5400000">
            <a:off x="600075" y="1118507"/>
            <a:ext cx="2500312" cy="2624327"/>
          </a:xfrm>
          <a:prstGeom prst="downArrow">
            <a:avLst>
              <a:gd name="adj1" fmla="val 100000"/>
              <a:gd name="adj2" fmla="val 15788"/>
            </a:avLst>
          </a:prstGeom>
          <a:solidFill>
            <a:srgbClr val="40404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9" name="Google Shape;199;p30"/>
          <p:cNvSpPr txBox="1">
            <a:spLocks noGrp="1"/>
          </p:cNvSpPr>
          <p:nvPr>
            <p:ph type="title"/>
          </p:nvPr>
        </p:nvSpPr>
        <p:spPr>
          <a:xfrm>
            <a:off x="771525" y="1475449"/>
            <a:ext cx="1971675" cy="1910443"/>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700"/>
              <a:buFont typeface="Calibri"/>
              <a:buNone/>
            </a:pPr>
            <a:r>
              <a:rPr lang="en-GB" sz="2700">
                <a:solidFill>
                  <a:srgbClr val="FFFFFF"/>
                </a:solidFill>
                <a:latin typeface="Calibri"/>
                <a:ea typeface="Calibri"/>
                <a:cs typeface="Calibri"/>
                <a:sym typeface="Calibri"/>
              </a:rPr>
              <a:t>Architecture  diagram</a:t>
            </a:r>
            <a:endParaRPr/>
          </a:p>
        </p:txBody>
      </p:sp>
      <p:pic>
        <p:nvPicPr>
          <p:cNvPr id="200" name="Google Shape;200;p30" descr="A screenshot of a cell phone&#10;&#10;Description generated with high confidence"/>
          <p:cNvPicPr preferRelativeResize="0">
            <a:picLocks noGrp="1"/>
          </p:cNvPicPr>
          <p:nvPr>
            <p:ph type="body" idx="1"/>
          </p:nvPr>
        </p:nvPicPr>
        <p:blipFill rotWithShape="1">
          <a:blip r:embed="rId3">
            <a:alphaModFix/>
          </a:blip>
          <a:srcRect/>
          <a:stretch/>
        </p:blipFill>
        <p:spPr>
          <a:xfrm>
            <a:off x="3582987" y="867226"/>
            <a:ext cx="5085525" cy="34073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1"/>
          <p:cNvSpPr/>
          <p:nvPr/>
        </p:nvSpPr>
        <p:spPr>
          <a:xfrm rot="-5400000">
            <a:off x="600075" y="1118507"/>
            <a:ext cx="2500312" cy="2624327"/>
          </a:xfrm>
          <a:prstGeom prst="downArrow">
            <a:avLst>
              <a:gd name="adj1" fmla="val 100000"/>
              <a:gd name="adj2" fmla="val 15788"/>
            </a:avLst>
          </a:prstGeom>
          <a:solidFill>
            <a:srgbClr val="40404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7" name="Google Shape;207;p31"/>
          <p:cNvSpPr txBox="1">
            <a:spLocks noGrp="1"/>
          </p:cNvSpPr>
          <p:nvPr>
            <p:ph type="title"/>
          </p:nvPr>
        </p:nvSpPr>
        <p:spPr>
          <a:xfrm>
            <a:off x="771525" y="1475449"/>
            <a:ext cx="1971675" cy="1910443"/>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700"/>
              <a:buFont typeface="Calibri"/>
              <a:buNone/>
            </a:pPr>
            <a:r>
              <a:rPr lang="en-GB" sz="2700">
                <a:solidFill>
                  <a:srgbClr val="FFFFFF"/>
                </a:solidFill>
                <a:latin typeface="Calibri"/>
                <a:ea typeface="Calibri"/>
                <a:cs typeface="Calibri"/>
                <a:sym typeface="Calibri"/>
              </a:rPr>
              <a:t>Object Model </a:t>
            </a:r>
            <a:endParaRPr/>
          </a:p>
        </p:txBody>
      </p:sp>
      <p:pic>
        <p:nvPicPr>
          <p:cNvPr id="208" name="Google Shape;208;p31" descr="A picture containing text, receipt&#10;&#10;Description generated with very high confidence"/>
          <p:cNvPicPr preferRelativeResize="0">
            <a:picLocks noGrp="1"/>
          </p:cNvPicPr>
          <p:nvPr>
            <p:ph type="body" idx="1"/>
          </p:nvPr>
        </p:nvPicPr>
        <p:blipFill rotWithShape="1">
          <a:blip r:embed="rId3">
            <a:alphaModFix/>
          </a:blip>
          <a:srcRect/>
          <a:stretch/>
        </p:blipFill>
        <p:spPr>
          <a:xfrm>
            <a:off x="4460795" y="8847900"/>
            <a:ext cx="2850498" cy="41765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32"/>
          <p:cNvSpPr/>
          <p:nvPr/>
        </p:nvSpPr>
        <p:spPr>
          <a:xfrm rot="-5400000">
            <a:off x="600075" y="1118507"/>
            <a:ext cx="2500312" cy="2624327"/>
          </a:xfrm>
          <a:prstGeom prst="downArrow">
            <a:avLst>
              <a:gd name="adj1" fmla="val 100000"/>
              <a:gd name="adj2" fmla="val 15788"/>
            </a:avLst>
          </a:prstGeom>
          <a:solidFill>
            <a:srgbClr val="40404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4" name="Google Shape;214;p32"/>
          <p:cNvSpPr txBox="1">
            <a:spLocks noGrp="1"/>
          </p:cNvSpPr>
          <p:nvPr>
            <p:ph type="title"/>
          </p:nvPr>
        </p:nvSpPr>
        <p:spPr>
          <a:xfrm>
            <a:off x="771525" y="1475449"/>
            <a:ext cx="1971675" cy="1910443"/>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700"/>
              <a:buFont typeface="Calibri"/>
              <a:buNone/>
            </a:pPr>
            <a:r>
              <a:rPr lang="en-GB" sz="2700">
                <a:solidFill>
                  <a:srgbClr val="FFFFFF"/>
                </a:solidFill>
                <a:latin typeface="Calibri"/>
                <a:ea typeface="Calibri"/>
                <a:cs typeface="Calibri"/>
                <a:sym typeface="Calibri"/>
              </a:rPr>
              <a:t>Use cases</a:t>
            </a:r>
            <a:endParaRPr/>
          </a:p>
        </p:txBody>
      </p:sp>
      <p:pic>
        <p:nvPicPr>
          <p:cNvPr id="215" name="Google Shape;215;p32"/>
          <p:cNvPicPr preferRelativeResize="0"/>
          <p:nvPr/>
        </p:nvPicPr>
        <p:blipFill>
          <a:blip r:embed="rId3">
            <a:alphaModFix/>
          </a:blip>
          <a:stretch>
            <a:fillRect/>
          </a:stretch>
        </p:blipFill>
        <p:spPr>
          <a:xfrm>
            <a:off x="3254125" y="1317250"/>
            <a:ext cx="5674750" cy="269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52400" y="152400"/>
            <a:ext cx="8644551" cy="48386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Words>
  <Application>Microsoft Office PowerPoint</Application>
  <PresentationFormat>On-screen Show (16:9)</PresentationFormat>
  <Paragraphs>46</Paragraphs>
  <Slides>44</Slides>
  <Notes>44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44</vt:i4>
      </vt:variant>
    </vt:vector>
  </HeadingPairs>
  <TitlesOfParts>
    <vt:vector size="49" baseType="lpstr">
      <vt:lpstr>Calibri</vt:lpstr>
      <vt:lpstr>EB Garamond</vt:lpstr>
      <vt:lpstr>Arial</vt:lpstr>
      <vt:lpstr>Simple Light</vt:lpstr>
      <vt:lpstr>Office Theme</vt:lpstr>
      <vt:lpstr>HEALTH CARE MODEL</vt:lpstr>
      <vt:lpstr>Problem statement</vt:lpstr>
      <vt:lpstr>Approach</vt:lpstr>
      <vt:lpstr>Areas To Focus</vt:lpstr>
      <vt:lpstr>Hierarchy structure</vt:lpstr>
      <vt:lpstr>Architecture  diagram</vt:lpstr>
      <vt:lpstr>Object Model </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BENEFITS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MODEL</dc:title>
  <dc:creator>Nikhitha D S</dc:creator>
  <cp:lastModifiedBy>Nikhitha D S</cp:lastModifiedBy>
  <cp:revision>1</cp:revision>
  <dcterms:modified xsi:type="dcterms:W3CDTF">2022-05-02T03:54:36Z</dcterms:modified>
</cp:coreProperties>
</file>