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6" r:id="rId19"/>
    <p:sldId id="277" r:id="rId20"/>
    <p:sldId id="278" r:id="rId21"/>
    <p:sldId id="279" r:id="rId22"/>
    <p:sldId id="280" r:id="rId23"/>
    <p:sldId id="291" r:id="rId24"/>
    <p:sldId id="292" r:id="rId25"/>
    <p:sldId id="293" r:id="rId26"/>
    <p:sldId id="281" r:id="rId27"/>
    <p:sldId id="282" r:id="rId28"/>
    <p:sldId id="283" r:id="rId29"/>
    <p:sldId id="284" r:id="rId30"/>
    <p:sldId id="285" r:id="rId31"/>
    <p:sldId id="286" r:id="rId32"/>
    <p:sldId id="287" r:id="rId33"/>
    <p:sldId id="288" r:id="rId34"/>
    <p:sldId id="289" r:id="rId35"/>
    <p:sldId id="290"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0846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40522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42083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9595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221694-4E4C-4890-A3D3-238D0E488A59}"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398039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221694-4E4C-4890-A3D3-238D0E488A5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320791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221694-4E4C-4890-A3D3-238D0E488A59}"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26467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221694-4E4C-4890-A3D3-238D0E488A59}"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07999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1694-4E4C-4890-A3D3-238D0E488A59}"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49081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694-4E4C-4890-A3D3-238D0E488A5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293941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21694-4E4C-4890-A3D3-238D0E488A59}"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5F370-D029-4F5D-B3EF-92DC721F5843}" type="slidenum">
              <a:rPr lang="en-IN" smtClean="0"/>
              <a:t>‹#›</a:t>
            </a:fld>
            <a:endParaRPr lang="en-IN"/>
          </a:p>
        </p:txBody>
      </p:sp>
    </p:spTree>
    <p:extLst>
      <p:ext uri="{BB962C8B-B14F-4D97-AF65-F5344CB8AC3E}">
        <p14:creationId xmlns:p14="http://schemas.microsoft.com/office/powerpoint/2010/main" val="196860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21694-4E4C-4890-A3D3-238D0E488A59}" type="datetimeFigureOut">
              <a:rPr lang="en-IN" smtClean="0"/>
              <a:t>15-04-2021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5F370-D029-4F5D-B3EF-92DC721F5843}" type="slidenum">
              <a:rPr lang="en-IN" smtClean="0"/>
              <a:t>‹#›</a:t>
            </a:fld>
            <a:endParaRPr lang="en-IN"/>
          </a:p>
        </p:txBody>
      </p:sp>
    </p:spTree>
    <p:extLst>
      <p:ext uri="{BB962C8B-B14F-4D97-AF65-F5344CB8AC3E}">
        <p14:creationId xmlns:p14="http://schemas.microsoft.com/office/powerpoint/2010/main" val="420213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sbin.com/?html,outpu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IN" dirty="0"/>
              <a:t>difference between </a:t>
            </a:r>
            <a:r>
              <a:rPr lang="en-IN" dirty="0" err="1"/>
              <a:t>sinlge</a:t>
            </a:r>
            <a:r>
              <a:rPr lang="en-IN" dirty="0"/>
              <a:t> page application and multi page application</a:t>
            </a:r>
          </a:p>
          <a:p>
            <a:pPr marL="0" indent="0">
              <a:buNone/>
            </a:pPr>
            <a:r>
              <a:rPr lang="en-IN" dirty="0"/>
              <a:t>------------</a:t>
            </a:r>
          </a:p>
          <a:p>
            <a:pPr marL="0" indent="0">
              <a:buNone/>
            </a:pPr>
            <a:r>
              <a:rPr lang="en-IN" dirty="0"/>
              <a:t>SPA                                                           </a:t>
            </a:r>
          </a:p>
          <a:p>
            <a:pPr marL="0" indent="0">
              <a:buNone/>
            </a:pPr>
            <a:r>
              <a:rPr lang="en-IN" dirty="0"/>
              <a:t>--</a:t>
            </a:r>
          </a:p>
          <a:p>
            <a:pPr marL="0" indent="0">
              <a:buNone/>
            </a:pPr>
            <a:r>
              <a:rPr lang="en-IN" dirty="0"/>
              <a:t>- only one html page, content is (re)rendered on </a:t>
            </a:r>
            <a:r>
              <a:rPr lang="en-IN" dirty="0" smtClean="0"/>
              <a:t>client.</a:t>
            </a:r>
            <a:endParaRPr lang="en-IN" dirty="0"/>
          </a:p>
          <a:p>
            <a:pPr marL="0" indent="0">
              <a:buNone/>
            </a:pPr>
            <a:r>
              <a:rPr lang="en-IN" dirty="0"/>
              <a:t>- typically only one </a:t>
            </a:r>
            <a:r>
              <a:rPr lang="en-IN" dirty="0" err="1"/>
              <a:t>ReactDOM.render</a:t>
            </a:r>
            <a:r>
              <a:rPr lang="en-IN" dirty="0"/>
              <a:t>() </a:t>
            </a:r>
            <a:r>
              <a:rPr lang="en-IN" dirty="0" smtClean="0"/>
              <a:t>call</a:t>
            </a:r>
            <a:endParaRPr lang="en-IN" dirty="0"/>
          </a:p>
          <a:p>
            <a:pPr marL="0" indent="0">
              <a:buNone/>
            </a:pPr>
            <a:endParaRPr lang="en-IN" dirty="0"/>
          </a:p>
          <a:p>
            <a:pPr marL="0" indent="0">
              <a:buNone/>
            </a:pPr>
            <a:r>
              <a:rPr lang="en-IN" dirty="0"/>
              <a:t>MPA</a:t>
            </a:r>
          </a:p>
          <a:p>
            <a:pPr marL="0" indent="0">
              <a:buNone/>
            </a:pPr>
            <a:r>
              <a:rPr lang="en-IN" dirty="0"/>
              <a:t>--</a:t>
            </a:r>
          </a:p>
          <a:p>
            <a:pPr marL="0" indent="0">
              <a:buNone/>
            </a:pPr>
            <a:r>
              <a:rPr lang="en-IN" dirty="0"/>
              <a:t>- multiple html pages, content is rendered on server</a:t>
            </a:r>
          </a:p>
          <a:p>
            <a:pPr marL="0" indent="0">
              <a:buNone/>
            </a:pPr>
            <a:r>
              <a:rPr lang="en-IN" dirty="0"/>
              <a:t>- one </a:t>
            </a:r>
            <a:r>
              <a:rPr lang="en-IN" dirty="0" err="1"/>
              <a:t>ReactDOM.render</a:t>
            </a:r>
            <a:r>
              <a:rPr lang="en-IN" dirty="0"/>
              <a:t>() call per "widget"</a:t>
            </a:r>
          </a:p>
        </p:txBody>
      </p:sp>
    </p:spTree>
    <p:extLst>
      <p:ext uri="{BB962C8B-B14F-4D97-AF65-F5344CB8AC3E}">
        <p14:creationId xmlns:p14="http://schemas.microsoft.com/office/powerpoint/2010/main" val="341222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10000"/>
          </a:bodyPr>
          <a:lstStyle/>
          <a:p>
            <a:pPr marL="0" indent="0">
              <a:buNone/>
            </a:pPr>
            <a:r>
              <a:rPr lang="en-US" b="1" dirty="0">
                <a:latin typeface="Consolas" panose="020B0609020204030204" pitchFamily="49" charset="0"/>
              </a:rPr>
              <a:t>When having exactly one argument, you may omit the parentheses:</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callMe</a:t>
            </a:r>
            <a:r>
              <a:rPr lang="en-US" dirty="0">
                <a:latin typeface="Consolas" panose="020B0609020204030204" pitchFamily="49" charset="0"/>
              </a:rPr>
              <a:t> = name =&gt; { </a:t>
            </a:r>
          </a:p>
          <a:p>
            <a:pPr marL="0" indent="0">
              <a:buNone/>
            </a:pPr>
            <a:r>
              <a:rPr lang="en-US" dirty="0">
                <a:latin typeface="Consolas" panose="020B0609020204030204" pitchFamily="49" charset="0"/>
              </a:rPr>
              <a:t>    console.log(name);</a:t>
            </a:r>
          </a:p>
          <a:p>
            <a:pPr marL="0" indent="0">
              <a:buNone/>
            </a:pP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b="1" dirty="0">
                <a:latin typeface="Consolas" panose="020B0609020204030204" pitchFamily="49" charset="0"/>
              </a:rPr>
              <a:t>When just returning a value, you can use the following shortcut</a:t>
            </a:r>
            <a:r>
              <a:rPr lang="en-US" b="1" dirty="0" smtClean="0">
                <a:latin typeface="Consolas" panose="020B0609020204030204" pitchFamily="49" charset="0"/>
              </a:rPr>
              <a:t>:</a:t>
            </a:r>
            <a:endParaRPr lang="en-US" b="1" dirty="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dirty="0" err="1" smtClean="0">
                <a:latin typeface="Consolas" panose="020B0609020204030204" pitchFamily="49" charset="0"/>
              </a:rPr>
              <a:t>const</a:t>
            </a:r>
            <a:r>
              <a:rPr lang="en-US" dirty="0" smtClean="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name</a:t>
            </a:r>
          </a:p>
          <a:p>
            <a:pPr marL="0" indent="0">
              <a:buNone/>
            </a:pPr>
            <a:endParaRPr lang="en-US" dirty="0">
              <a:latin typeface="Consolas" panose="020B0609020204030204" pitchFamily="49" charset="0"/>
            </a:endParaRPr>
          </a:p>
          <a:p>
            <a:pPr marL="0" indent="0">
              <a:buNone/>
            </a:pPr>
            <a:r>
              <a:rPr lang="en-US" b="1" dirty="0">
                <a:latin typeface="Consolas" panose="020B0609020204030204" pitchFamily="49" charset="0"/>
              </a:rPr>
              <a:t>That's equal to:</a:t>
            </a: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 </a:t>
            </a:r>
          </a:p>
          <a:p>
            <a:pPr marL="0" indent="0">
              <a:buNone/>
            </a:pPr>
            <a:r>
              <a:rPr lang="en-US" dirty="0">
                <a:latin typeface="Consolas" panose="020B0609020204030204" pitchFamily="49" charset="0"/>
              </a:rPr>
              <a:t>    return name;</a:t>
            </a:r>
          </a:p>
          <a:p>
            <a:pPr marL="0" indent="0">
              <a:buNone/>
            </a:pPr>
            <a:r>
              <a:rPr lang="en-US" dirty="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51700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26609"/>
            <a:ext cx="11873132" cy="6583680"/>
          </a:xfrm>
        </p:spPr>
        <p:txBody>
          <a:bodyPr>
            <a:normAutofit/>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returnMe</a:t>
            </a:r>
            <a:r>
              <a:rPr lang="en-US" dirty="0">
                <a:latin typeface="Consolas" panose="020B0609020204030204" pitchFamily="49" charset="0"/>
              </a:rPr>
              <a:t> = name =&gt; name;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console.log(</a:t>
            </a:r>
            <a:r>
              <a:rPr lang="en-US" dirty="0" err="1">
                <a:latin typeface="Consolas" panose="020B0609020204030204" pitchFamily="49" charset="0"/>
              </a:rPr>
              <a:t>returnMe</a:t>
            </a:r>
            <a:r>
              <a:rPr lang="en-US" dirty="0">
                <a:latin typeface="Consolas" panose="020B0609020204030204" pitchFamily="49" charset="0"/>
              </a:rPr>
              <a:t>('</a:t>
            </a:r>
            <a:r>
              <a:rPr lang="en-US" dirty="0" err="1">
                <a:latin typeface="Consolas" panose="020B0609020204030204" pitchFamily="49" charset="0"/>
              </a:rPr>
              <a:t>vijay</a:t>
            </a:r>
            <a:r>
              <a:rPr lang="en-US" dirty="0">
                <a:latin typeface="Consolas" panose="020B0609020204030204" pitchFamily="49" charset="0"/>
              </a:rPr>
              <a:t>'));</a:t>
            </a: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b="1" u="sng" dirty="0" smtClean="0">
                <a:latin typeface="Consolas" panose="020B0609020204030204" pitchFamily="49" charset="0"/>
              </a:rPr>
              <a:t>If </a:t>
            </a:r>
            <a:r>
              <a:rPr lang="en-US" b="1" u="sng" dirty="0">
                <a:latin typeface="Consolas" panose="020B0609020204030204" pitchFamily="49" charset="0"/>
              </a:rPr>
              <a:t>multiple arguments are there compulsory you should use </a:t>
            </a:r>
            <a:r>
              <a:rPr lang="en-US" b="1" u="sng" dirty="0" smtClean="0">
                <a:latin typeface="Consolas" panose="020B0609020204030204" pitchFamily="49" charset="0"/>
              </a:rPr>
              <a:t>parenthesis:</a:t>
            </a:r>
            <a:endParaRPr lang="en-US" b="1" u="sng"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printMyname</a:t>
            </a:r>
            <a:r>
              <a:rPr lang="en-US" dirty="0">
                <a:latin typeface="Consolas" panose="020B0609020204030204" pitchFamily="49" charset="0"/>
              </a:rPr>
              <a:t> = (name, age) =&gt;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console.log(name, age);</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printMyname</a:t>
            </a:r>
            <a:r>
              <a:rPr lang="en-US" dirty="0">
                <a:latin typeface="Consolas" panose="020B0609020204030204" pitchFamily="49" charset="0"/>
              </a:rPr>
              <a:t>('</a:t>
            </a:r>
            <a:r>
              <a:rPr lang="en-US" dirty="0" err="1">
                <a:latin typeface="Consolas" panose="020B0609020204030204" pitchFamily="49" charset="0"/>
              </a:rPr>
              <a:t>vijay</a:t>
            </a:r>
            <a:r>
              <a:rPr lang="en-US" dirty="0">
                <a:latin typeface="Consolas" panose="020B0609020204030204" pitchFamily="49" charset="0"/>
              </a:rPr>
              <a:t>', 28);</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43161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multiply = (number) =&gt;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number * 2;</a:t>
            </a:r>
          </a:p>
          <a:p>
            <a:pPr marL="0" indent="0">
              <a:buNone/>
            </a:pP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console.log(multiply(2</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b="1" u="sng" dirty="0" smtClean="0">
                <a:latin typeface="Consolas" panose="020B0609020204030204" pitchFamily="49" charset="0"/>
              </a:rPr>
              <a:t>Shorter version of the above code while returning something</a:t>
            </a:r>
          </a:p>
          <a:p>
            <a:pPr marL="0" indent="0">
              <a:buNone/>
            </a:pPr>
            <a:endParaRPr lang="en-US" b="1" u="sng"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multiply = (number) </a:t>
            </a:r>
            <a:r>
              <a:rPr lang="en-US" dirty="0" smtClean="0">
                <a:latin typeface="Consolas" panose="020B0609020204030204" pitchFamily="49" charset="0"/>
              </a:rPr>
              <a:t>=&gt; </a:t>
            </a:r>
            <a:r>
              <a:rPr lang="en-US" dirty="0">
                <a:latin typeface="Consolas" panose="020B0609020204030204" pitchFamily="49" charset="0"/>
              </a:rPr>
              <a:t>number * 2;</a:t>
            </a:r>
          </a:p>
          <a:p>
            <a:pPr marL="0" indent="0">
              <a:buNone/>
            </a:pPr>
            <a:r>
              <a:rPr lang="en-US" dirty="0" smtClean="0">
                <a:latin typeface="Consolas" panose="020B0609020204030204" pitchFamily="49" charset="0"/>
              </a:rPr>
              <a:t>console.log(multiply(2</a:t>
            </a:r>
            <a:r>
              <a:rPr lang="en-US"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87610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lnSpcReduction="10000"/>
          </a:bodyPr>
          <a:lstStyle/>
          <a:p>
            <a:pPr marL="0" indent="0">
              <a:buNone/>
            </a:pPr>
            <a:r>
              <a:rPr lang="en-IN" b="1" u="sng" dirty="0" smtClean="0">
                <a:latin typeface="Consolas" panose="020B0609020204030204" pitchFamily="49" charset="0"/>
              </a:rPr>
              <a:t>Exports and Imports(Modules)</a:t>
            </a:r>
          </a:p>
          <a:p>
            <a:pPr>
              <a:buFontTx/>
              <a:buChar char="-"/>
            </a:pPr>
            <a:r>
              <a:rPr lang="en-US" dirty="0" smtClean="0">
                <a:latin typeface="Consolas" panose="020B0609020204030204" pitchFamily="49" charset="0"/>
              </a:rPr>
              <a:t>in </a:t>
            </a:r>
            <a:r>
              <a:rPr lang="en-US" dirty="0">
                <a:latin typeface="Consolas" panose="020B0609020204030204" pitchFamily="49" charset="0"/>
              </a:rPr>
              <a:t>React projects (and actually in all modern JavaScript projects), you split your code across multiple JavaScript files - so-called modules. You do this, to keep each file/ module focused and manageable</a:t>
            </a:r>
            <a:r>
              <a:rPr lang="en-US" dirty="0" smtClean="0">
                <a:latin typeface="Consolas" panose="020B0609020204030204" pitchFamily="49" charset="0"/>
              </a:rPr>
              <a:t>.</a:t>
            </a:r>
            <a:endParaRPr lang="en-US" dirty="0">
              <a:latin typeface="Consolas" panose="020B0609020204030204" pitchFamily="49" charset="0"/>
            </a:endParaRPr>
          </a:p>
          <a:p>
            <a:pPr>
              <a:buFontTx/>
              <a:buChar char="-"/>
            </a:pPr>
            <a:r>
              <a:rPr lang="en-US" dirty="0">
                <a:latin typeface="Consolas" panose="020B0609020204030204" pitchFamily="49" charset="0"/>
              </a:rPr>
              <a:t>To still access functionality in another file, you need export  (to make it available) and import  (to get access) statements</a:t>
            </a:r>
            <a:r>
              <a:rPr lang="en-US" dirty="0" smtClean="0">
                <a:latin typeface="Consolas" panose="020B0609020204030204" pitchFamily="49" charset="0"/>
              </a:rPr>
              <a:t>.</a:t>
            </a:r>
            <a:endParaRPr lang="en-IN" dirty="0">
              <a:latin typeface="Consolas" panose="020B0609020204030204" pitchFamily="49" charset="0"/>
            </a:endParaRPr>
          </a:p>
          <a:p>
            <a:pPr>
              <a:buFontTx/>
              <a:buChar char="-"/>
            </a:pPr>
            <a:r>
              <a:rPr lang="en-IN" dirty="0" smtClean="0">
                <a:latin typeface="Consolas" panose="020B0609020204030204" pitchFamily="49" charset="0"/>
              </a:rPr>
              <a:t>Another feature of modern </a:t>
            </a:r>
            <a:r>
              <a:rPr lang="en-IN" dirty="0" err="1" smtClean="0">
                <a:latin typeface="Consolas" panose="020B0609020204030204" pitchFamily="49" charset="0"/>
              </a:rPr>
              <a:t>javascript</a:t>
            </a:r>
            <a:r>
              <a:rPr lang="en-IN" dirty="0" smtClean="0">
                <a:latin typeface="Consolas" panose="020B0609020204030204" pitchFamily="49" charset="0"/>
              </a:rPr>
              <a:t> is writing modular code.</a:t>
            </a:r>
          </a:p>
          <a:p>
            <a:pPr>
              <a:buFontTx/>
              <a:buChar char="-"/>
            </a:pPr>
            <a:r>
              <a:rPr lang="en-IN" dirty="0" err="1" smtClean="0">
                <a:latin typeface="Consolas" panose="020B0609020204030204" pitchFamily="49" charset="0"/>
              </a:rPr>
              <a:t>Spliting</a:t>
            </a:r>
            <a:r>
              <a:rPr lang="en-IN" dirty="0" smtClean="0">
                <a:latin typeface="Consolas" panose="020B0609020204030204" pitchFamily="49" charset="0"/>
              </a:rPr>
              <a:t> </a:t>
            </a:r>
            <a:r>
              <a:rPr lang="en-IN" dirty="0" err="1" smtClean="0">
                <a:latin typeface="Consolas" panose="020B0609020204030204" pitchFamily="49" charset="0"/>
              </a:rPr>
              <a:t>javascript</a:t>
            </a:r>
            <a:r>
              <a:rPr lang="en-IN" dirty="0" smtClean="0">
                <a:latin typeface="Consolas" panose="020B0609020204030204" pitchFamily="49" charset="0"/>
              </a:rPr>
              <a:t> code into multiple files.</a:t>
            </a:r>
          </a:p>
          <a:p>
            <a:pPr>
              <a:buFontTx/>
              <a:buChar char="-"/>
            </a:pPr>
            <a:r>
              <a:rPr lang="en-IN" dirty="0" smtClean="0">
                <a:latin typeface="Consolas" panose="020B0609020204030204" pitchFamily="49" charset="0"/>
              </a:rPr>
              <a:t>We just have to import them in the correct order in our html files.</a:t>
            </a:r>
          </a:p>
          <a:p>
            <a:pPr>
              <a:buFontTx/>
              <a:buChar char="-"/>
            </a:pPr>
            <a:r>
              <a:rPr lang="en-IN" dirty="0" smtClean="0">
                <a:latin typeface="Consolas" panose="020B0609020204030204" pitchFamily="49" charset="0"/>
              </a:rPr>
              <a:t>Inside </a:t>
            </a:r>
            <a:r>
              <a:rPr lang="en-IN" dirty="0" err="1" smtClean="0">
                <a:latin typeface="Consolas" panose="020B0609020204030204" pitchFamily="49" charset="0"/>
              </a:rPr>
              <a:t>javascript</a:t>
            </a:r>
            <a:r>
              <a:rPr lang="en-IN" dirty="0" smtClean="0">
                <a:latin typeface="Consolas" panose="020B0609020204030204" pitchFamily="49" charset="0"/>
              </a:rPr>
              <a:t> file we can import the content from another file so </a:t>
            </a:r>
            <a:r>
              <a:rPr lang="en-IN" dirty="0" err="1" smtClean="0">
                <a:latin typeface="Consolas" panose="020B0609020204030204" pitchFamily="49" charset="0"/>
              </a:rPr>
              <a:t>javascript</a:t>
            </a:r>
            <a:r>
              <a:rPr lang="en-IN" dirty="0" smtClean="0">
                <a:latin typeface="Consolas" panose="020B0609020204030204" pitchFamily="49" charset="0"/>
              </a:rPr>
              <a:t> files themselves know their dependencies. </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377230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b="1" u="sng" dirty="0">
                <a:latin typeface="Consolas" panose="020B0609020204030204" pitchFamily="49" charset="0"/>
              </a:rPr>
              <a:t>You got two different types of exports: default (unnamed) and named exports</a:t>
            </a:r>
            <a:r>
              <a:rPr lang="en-US" b="1" u="sng" dirty="0" smtClean="0">
                <a:latin typeface="Consolas" panose="020B0609020204030204" pitchFamily="49" charset="0"/>
              </a:rPr>
              <a:t>:</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54745" y="1220237"/>
            <a:ext cx="10543663" cy="5637763"/>
          </a:xfrm>
          <a:prstGeom prst="rect">
            <a:avLst/>
          </a:prstGeom>
        </p:spPr>
      </p:pic>
    </p:spTree>
    <p:extLst>
      <p:ext uri="{BB962C8B-B14F-4D97-AF65-F5344CB8AC3E}">
        <p14:creationId xmlns:p14="http://schemas.microsoft.com/office/powerpoint/2010/main" val="1801900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07281" y="457994"/>
            <a:ext cx="9953625" cy="5962650"/>
          </a:xfrm>
          <a:prstGeom prst="rect">
            <a:avLst/>
          </a:prstGeom>
        </p:spPr>
      </p:pic>
    </p:spTree>
    <p:extLst>
      <p:ext uri="{BB962C8B-B14F-4D97-AF65-F5344CB8AC3E}">
        <p14:creationId xmlns:p14="http://schemas.microsoft.com/office/powerpoint/2010/main" val="47924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a:bodyPr>
          <a:lstStyle/>
          <a:p>
            <a:pPr marL="0" indent="0">
              <a:buNone/>
            </a:pPr>
            <a:r>
              <a:rPr lang="en-US" dirty="0">
                <a:latin typeface="Consolas" panose="020B0609020204030204" pitchFamily="49" charset="0"/>
              </a:rPr>
              <a:t>default =&gt; export default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named =&gt; export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someData</a:t>
            </a:r>
            <a:r>
              <a:rPr lang="en-US" dirty="0">
                <a:latin typeface="Consolas" panose="020B0609020204030204" pitchFamily="49" charset="0"/>
              </a:rPr>
              <a:t> =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You can import default exports like this: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import </a:t>
            </a:r>
            <a:r>
              <a:rPr lang="en-US" dirty="0" err="1">
                <a:latin typeface="Consolas" panose="020B0609020204030204" pitchFamily="49" charset="0"/>
              </a:rPr>
              <a:t>someNameOfYourChoice</a:t>
            </a:r>
            <a:r>
              <a:rPr lang="en-US" dirty="0">
                <a:latin typeface="Consolas" panose="020B0609020204030204" pitchFamily="49" charset="0"/>
              </a:rPr>
              <a:t> from './path/to/file.js';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Surprisingly, </a:t>
            </a:r>
            <a:r>
              <a:rPr lang="en-US" dirty="0" err="1">
                <a:latin typeface="Consolas" panose="020B0609020204030204" pitchFamily="49" charset="0"/>
              </a:rPr>
              <a:t>someNameOfYourChoice</a:t>
            </a:r>
            <a:r>
              <a:rPr lang="en-US" dirty="0">
                <a:latin typeface="Consolas" panose="020B0609020204030204" pitchFamily="49" charset="0"/>
              </a:rPr>
              <a:t>  is totally up to you.</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Named exports have to be imported by their name:</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8218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a:bodyPr>
          <a:lstStyle/>
          <a:p>
            <a:pPr marL="0" indent="0">
              <a:buNone/>
            </a:pPr>
            <a:r>
              <a:rPr lang="en-US" dirty="0">
                <a:latin typeface="Consolas" panose="020B0609020204030204" pitchFamily="49" charset="0"/>
              </a:rPr>
              <a:t>import { </a:t>
            </a:r>
            <a:r>
              <a:rPr lang="en-US" dirty="0" err="1">
                <a:latin typeface="Consolas" panose="020B0609020204030204" pitchFamily="49" charset="0"/>
              </a:rPr>
              <a:t>someData</a:t>
            </a:r>
            <a:r>
              <a:rPr lang="en-US" dirty="0">
                <a:latin typeface="Consolas" panose="020B0609020204030204" pitchFamily="49" charset="0"/>
              </a:rPr>
              <a:t> } from './path/to/file.js';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file can only contain one default and an unlimited amount of named exports. You can also mix the one default with any amount of named exports in one and the same file.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When importing named exports, you can also import all named exports at once with the following syntax:</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import * as </a:t>
            </a:r>
            <a:r>
              <a:rPr lang="en-US" dirty="0" err="1">
                <a:latin typeface="Consolas" panose="020B0609020204030204" pitchFamily="49" charset="0"/>
              </a:rPr>
              <a:t>upToYou</a:t>
            </a:r>
            <a:r>
              <a:rPr lang="en-US" dirty="0">
                <a:latin typeface="Consolas" panose="020B0609020204030204" pitchFamily="49" charset="0"/>
              </a:rPr>
              <a:t> from './path/to/file.js'; </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upToYou</a:t>
            </a:r>
            <a:r>
              <a:rPr lang="en-US" dirty="0">
                <a:latin typeface="Consolas" panose="020B0609020204030204" pitchFamily="49" charset="0"/>
              </a:rPr>
              <a:t>  is - well - up to you and simply bundles all exported variables/functions in one JavaScript object. For example, if you export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someData</a:t>
            </a:r>
            <a:r>
              <a:rPr lang="en-US" dirty="0">
                <a:latin typeface="Consolas" panose="020B0609020204030204" pitchFamily="49" charset="0"/>
              </a:rPr>
              <a:t> = ...  (/path/to/file.js ) you can access it on </a:t>
            </a:r>
            <a:r>
              <a:rPr lang="en-US" dirty="0" err="1">
                <a:latin typeface="Consolas" panose="020B0609020204030204" pitchFamily="49" charset="0"/>
              </a:rPr>
              <a:t>upToYou</a:t>
            </a:r>
            <a:r>
              <a:rPr lang="en-US" dirty="0">
                <a:latin typeface="Consolas" panose="020B0609020204030204" pitchFamily="49" charset="0"/>
              </a:rPr>
              <a:t>  like this: </a:t>
            </a:r>
            <a:r>
              <a:rPr lang="en-US" dirty="0" err="1">
                <a:latin typeface="Consolas" panose="020B0609020204030204" pitchFamily="49" charset="0"/>
              </a:rPr>
              <a:t>upToYou.someData</a:t>
            </a:r>
            <a:r>
              <a:rPr lang="en-US" dirty="0">
                <a:latin typeface="Consolas" panose="020B0609020204030204" pitchFamily="49" charset="0"/>
              </a:rPr>
              <a:t> .</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308819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latin typeface="Consolas" panose="020B0609020204030204" pitchFamily="49" charset="0"/>
              </a:rPr>
              <a:t>What are constructors?</a:t>
            </a:r>
          </a:p>
          <a:p>
            <a:pPr marL="0" indent="0">
              <a:buNone/>
            </a:pPr>
            <a:r>
              <a:rPr lang="en-US" dirty="0">
                <a:latin typeface="Consolas" panose="020B0609020204030204" pitchFamily="49" charset="0"/>
              </a:rPr>
              <a:t>A constructor is a function that creates an instance of a class which is typically called an “object”. In JavaScript, a constructor gets called when you declare an object using the new keyword</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purpose of a constructor is to create an object and set values if there are any object properties present. It’s a neat way to create an object because you do not need to explicitly state what to return as the constructor function, by default, returns the object that gets created within it.</a:t>
            </a:r>
            <a:endParaRPr lang="en-IN" dirty="0">
              <a:latin typeface="Consolas" panose="020B0609020204030204" pitchFamily="49" charset="0"/>
            </a:endParaRPr>
          </a:p>
        </p:txBody>
      </p:sp>
    </p:spTree>
    <p:extLst>
      <p:ext uri="{BB962C8B-B14F-4D97-AF65-F5344CB8AC3E}">
        <p14:creationId xmlns:p14="http://schemas.microsoft.com/office/powerpoint/2010/main" val="3272676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Example</a:t>
            </a:r>
          </a:p>
          <a:p>
            <a:pPr marL="0" indent="0">
              <a:buNone/>
            </a:pPr>
            <a:r>
              <a:rPr lang="en-US" dirty="0">
                <a:latin typeface="Consolas" panose="020B0609020204030204" pitchFamily="49" charset="0"/>
              </a:rPr>
              <a:t>Let’s say there is an object, User, which has two properties: </a:t>
            </a:r>
            <a:r>
              <a:rPr lang="en-US" dirty="0" err="1">
                <a:latin typeface="Consolas" panose="020B0609020204030204" pitchFamily="49" charset="0"/>
              </a:rPr>
              <a:t>firstname</a:t>
            </a:r>
            <a:r>
              <a:rPr lang="en-US" dirty="0">
                <a:latin typeface="Consolas" panose="020B0609020204030204" pitchFamily="49" charset="0"/>
              </a:rPr>
              <a:t> and </a:t>
            </a:r>
            <a:r>
              <a:rPr lang="en-US" dirty="0" err="1">
                <a:latin typeface="Consolas" panose="020B0609020204030204" pitchFamily="49" charset="0"/>
              </a:rPr>
              <a:t>lastname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To initialize two instances with different names, you will use the same constructor function, as shown in the figure below</a:t>
            </a:r>
            <a:r>
              <a:rPr lang="en-US" dirty="0" smtClean="0">
                <a:latin typeface="Consolas" panose="020B0609020204030204" pitchFamily="49" charset="0"/>
              </a:rPr>
              <a:t>:</a:t>
            </a:r>
          </a:p>
          <a:p>
            <a:pPr marL="0" indent="0">
              <a:buNone/>
            </a:pPr>
            <a:endParaRPr lang="en-IN" dirty="0">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277956" y="3591511"/>
            <a:ext cx="6648450" cy="3076575"/>
          </a:xfrm>
          <a:prstGeom prst="rect">
            <a:avLst/>
          </a:prstGeom>
        </p:spPr>
      </p:pic>
    </p:spTree>
    <p:extLst>
      <p:ext uri="{BB962C8B-B14F-4D97-AF65-F5344CB8AC3E}">
        <p14:creationId xmlns:p14="http://schemas.microsoft.com/office/powerpoint/2010/main" val="3868239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53988" y="285395"/>
            <a:ext cx="11860212" cy="6307848"/>
          </a:xfrm>
          <a:prstGeom prst="rect">
            <a:avLst/>
          </a:prstGeom>
        </p:spPr>
      </p:pic>
    </p:spTree>
    <p:extLst>
      <p:ext uri="{BB962C8B-B14F-4D97-AF65-F5344CB8AC3E}">
        <p14:creationId xmlns:p14="http://schemas.microsoft.com/office/powerpoint/2010/main" val="3299485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dirty="0">
                <a:latin typeface="Consolas" panose="020B0609020204030204" pitchFamily="49" charset="0"/>
              </a:rPr>
              <a:t>What happens when a constructor gets called?</a:t>
            </a:r>
          </a:p>
          <a:p>
            <a:pPr marL="0" indent="0">
              <a:buNone/>
            </a:pPr>
            <a:r>
              <a:rPr lang="en-US" dirty="0">
                <a:latin typeface="Consolas" panose="020B0609020204030204" pitchFamily="49" charset="0"/>
              </a:rPr>
              <a:t>In JavaScript, here’s what happens when a constructor is invoked: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 new empty object is created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this keyword starts referring to that newly created object and hence it becomes the current instance object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newly created object is then returned as the constructor’s returned value</a:t>
            </a:r>
            <a:endParaRPr lang="en-IN" dirty="0">
              <a:latin typeface="Consolas" panose="020B0609020204030204" pitchFamily="49" charset="0"/>
            </a:endParaRPr>
          </a:p>
        </p:txBody>
      </p:sp>
    </p:spTree>
    <p:extLst>
      <p:ext uri="{BB962C8B-B14F-4D97-AF65-F5344CB8AC3E}">
        <p14:creationId xmlns:p14="http://schemas.microsoft.com/office/powerpoint/2010/main" val="3563925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Given below is the code to initialize two user instances just as shown in the above illustration</a:t>
            </a:r>
            <a:r>
              <a:rPr lang="en-US" b="1" u="sng"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IN" dirty="0">
                <a:latin typeface="Consolas" panose="020B0609020204030204" pitchFamily="49" charset="0"/>
              </a:rPr>
              <a:t>function User(first, last) {</a:t>
            </a:r>
          </a:p>
          <a:p>
            <a:pPr marL="0" indent="0">
              <a:buNone/>
            </a:pPr>
            <a:r>
              <a:rPr lang="en-IN" dirty="0">
                <a:latin typeface="Consolas" panose="020B0609020204030204" pitchFamily="49" charset="0"/>
              </a:rPr>
              <a:t>  </a:t>
            </a:r>
            <a:r>
              <a:rPr lang="en-IN" dirty="0" err="1">
                <a:latin typeface="Consolas" panose="020B0609020204030204" pitchFamily="49" charset="0"/>
              </a:rPr>
              <a:t>this.firstName</a:t>
            </a:r>
            <a:r>
              <a:rPr lang="en-IN" dirty="0">
                <a:latin typeface="Consolas" panose="020B0609020204030204" pitchFamily="49" charset="0"/>
              </a:rPr>
              <a:t> = first</a:t>
            </a:r>
          </a:p>
          <a:p>
            <a:pPr marL="0" indent="0">
              <a:buNone/>
            </a:pPr>
            <a:r>
              <a:rPr lang="en-IN" dirty="0">
                <a:latin typeface="Consolas" panose="020B0609020204030204" pitchFamily="49" charset="0"/>
              </a:rPr>
              <a:t>  </a:t>
            </a:r>
            <a:r>
              <a:rPr lang="en-IN" dirty="0" err="1">
                <a:latin typeface="Consolas" panose="020B0609020204030204" pitchFamily="49" charset="0"/>
              </a:rPr>
              <a:t>this.lastName</a:t>
            </a:r>
            <a:r>
              <a:rPr lang="en-IN" dirty="0">
                <a:latin typeface="Consolas" panose="020B0609020204030204" pitchFamily="49" charset="0"/>
              </a:rPr>
              <a:t> = last</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var</a:t>
            </a:r>
            <a:r>
              <a:rPr lang="en-IN" dirty="0">
                <a:latin typeface="Consolas" panose="020B0609020204030204" pitchFamily="49" charset="0"/>
              </a:rPr>
              <a:t> user1 = new User("Jon", "Snow")</a:t>
            </a:r>
          </a:p>
          <a:p>
            <a:pPr marL="0" indent="0">
              <a:buNone/>
            </a:pPr>
            <a:r>
              <a:rPr lang="en-IN" dirty="0">
                <a:latin typeface="Consolas" panose="020B0609020204030204" pitchFamily="49" charset="0"/>
              </a:rPr>
              <a:t>console.log(user1)</a:t>
            </a:r>
          </a:p>
          <a:p>
            <a:pPr marL="0" indent="0">
              <a:buNone/>
            </a:pPr>
            <a:r>
              <a:rPr lang="en-IN" dirty="0" err="1">
                <a:latin typeface="Consolas" panose="020B0609020204030204" pitchFamily="49" charset="0"/>
              </a:rPr>
              <a:t>var</a:t>
            </a:r>
            <a:r>
              <a:rPr lang="en-IN" dirty="0">
                <a:latin typeface="Consolas" panose="020B0609020204030204" pitchFamily="49" charset="0"/>
              </a:rPr>
              <a:t> user2 = new User("Ned", "Stark")</a:t>
            </a:r>
          </a:p>
          <a:p>
            <a:pPr marL="0" indent="0">
              <a:buNone/>
            </a:pPr>
            <a:r>
              <a:rPr lang="en-IN" dirty="0">
                <a:latin typeface="Consolas" panose="020B0609020204030204" pitchFamily="49" charset="0"/>
              </a:rPr>
              <a:t>console.log(user2)</a:t>
            </a:r>
          </a:p>
        </p:txBody>
      </p:sp>
    </p:spTree>
    <p:extLst>
      <p:ext uri="{BB962C8B-B14F-4D97-AF65-F5344CB8AC3E}">
        <p14:creationId xmlns:p14="http://schemas.microsoft.com/office/powerpoint/2010/main" val="559468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Default constructors</a:t>
            </a:r>
          </a:p>
          <a:p>
            <a:pPr marL="0" indent="0">
              <a:buNone/>
            </a:pPr>
            <a:r>
              <a:rPr lang="en-US" dirty="0">
                <a:latin typeface="Consolas" panose="020B0609020204030204" pitchFamily="49" charset="0"/>
              </a:rPr>
              <a:t>In JavaScript, if you don’t specify any constructor, a default constructor is automatically created which has no parameters</a:t>
            </a:r>
            <a:r>
              <a:rPr lang="en-US" dirty="0" smtClean="0">
                <a:latin typeface="Consolas" panose="020B0609020204030204" pitchFamily="49" charset="0"/>
              </a:rPr>
              <a:t>:</a:t>
            </a:r>
          </a:p>
          <a:p>
            <a:pPr marL="0" indent="0">
              <a:buNone/>
            </a:pPr>
            <a:r>
              <a:rPr lang="en-IN" dirty="0">
                <a:latin typeface="Consolas" panose="020B0609020204030204" pitchFamily="49" charset="0"/>
              </a:rPr>
              <a:t>constructor</a:t>
            </a: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smtClean="0">
                <a:latin typeface="Consolas" panose="020B0609020204030204" pitchFamily="49" charset="0"/>
              </a:rPr>
              <a:t>}</a:t>
            </a:r>
          </a:p>
          <a:p>
            <a:pPr marL="0" indent="0">
              <a:buNone/>
            </a:pPr>
            <a:r>
              <a:rPr lang="en-US" b="1" dirty="0">
                <a:latin typeface="Consolas" panose="020B0609020204030204" pitchFamily="49" charset="0"/>
              </a:rPr>
              <a:t>Note: </a:t>
            </a:r>
            <a:r>
              <a:rPr lang="en-US" dirty="0">
                <a:latin typeface="Consolas" panose="020B0609020204030204" pitchFamily="49" charset="0"/>
              </a:rPr>
              <a:t>Constructors have the same name as that of the object which is being created. As a convention, the first alphabet is kept capital in the constructor function.</a:t>
            </a:r>
            <a:endParaRPr lang="en-IN" dirty="0">
              <a:latin typeface="Consolas" panose="020B0609020204030204" pitchFamily="49" charset="0"/>
            </a:endParaRPr>
          </a:p>
        </p:txBody>
      </p:sp>
    </p:spTree>
    <p:extLst>
      <p:ext uri="{BB962C8B-B14F-4D97-AF65-F5344CB8AC3E}">
        <p14:creationId xmlns:p14="http://schemas.microsoft.com/office/powerpoint/2010/main" val="439056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latin typeface="Consolas" panose="020B0609020204030204" pitchFamily="49" charset="0"/>
              </a:rPr>
              <a:t>classes</a:t>
            </a:r>
          </a:p>
          <a:p>
            <a:pPr marL="0" indent="0">
              <a:buNone/>
            </a:pPr>
            <a:endParaRPr lang="en-IN" b="1" u="sng" dirty="0" smtClean="0">
              <a:latin typeface="Consolas" panose="020B0609020204030204" pitchFamily="49" charset="0"/>
            </a:endParaRP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436099" y="1145980"/>
            <a:ext cx="10576560" cy="5712020"/>
          </a:xfrm>
          <a:prstGeom prst="rect">
            <a:avLst/>
          </a:prstGeom>
        </p:spPr>
      </p:pic>
    </p:spTree>
    <p:extLst>
      <p:ext uri="{BB962C8B-B14F-4D97-AF65-F5344CB8AC3E}">
        <p14:creationId xmlns:p14="http://schemas.microsoft.com/office/powerpoint/2010/main" val="70243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Classes are a feature which basically replace constructor functions and prototypes. You can define blueprints for JavaScript objects with them</a:t>
            </a:r>
            <a:r>
              <a:rPr lang="en-US" dirty="0" smtClean="0">
                <a:latin typeface="Consolas" panose="020B0609020204030204" pitchFamily="49" charset="0"/>
              </a:rPr>
              <a:t>.</a:t>
            </a:r>
          </a:p>
          <a:p>
            <a:pPr marL="0" indent="0">
              <a:buNone/>
            </a:pPr>
            <a:r>
              <a:rPr lang="en-US" b="1" dirty="0">
                <a:latin typeface="Consolas" panose="020B0609020204030204" pitchFamily="49" charset="0"/>
              </a:rPr>
              <a:t>Like this</a:t>
            </a:r>
            <a:r>
              <a:rPr lang="en-US" b="1" dirty="0" smtClean="0">
                <a:latin typeface="Consolas" panose="020B0609020204030204" pitchFamily="49" charset="0"/>
              </a:rPr>
              <a:t>:</a:t>
            </a:r>
            <a:endParaRPr lang="en-US" b="1" dirty="0">
              <a:latin typeface="Consolas" panose="020B0609020204030204" pitchFamily="49" charset="0"/>
            </a:endParaRPr>
          </a:p>
          <a:p>
            <a:pPr marL="0" indent="0">
              <a:buNone/>
            </a:pPr>
            <a:r>
              <a:rPr lang="en-US" dirty="0">
                <a:latin typeface="Consolas" panose="020B0609020204030204" pitchFamily="49" charset="0"/>
              </a:rPr>
              <a:t>class Person {</a:t>
            </a:r>
          </a:p>
          <a:p>
            <a:pPr marL="0" indent="0">
              <a:buNone/>
            </a:pPr>
            <a:r>
              <a:rPr lang="en-US" dirty="0">
                <a:latin typeface="Consolas" panose="020B0609020204030204" pitchFamily="49" charset="0"/>
              </a:rPr>
              <a:t>    constructor () {</a:t>
            </a:r>
          </a:p>
          <a:p>
            <a:pPr marL="0" indent="0">
              <a:buNone/>
            </a:pPr>
            <a:r>
              <a:rPr lang="en-US" dirty="0">
                <a:latin typeface="Consolas" panose="020B0609020204030204" pitchFamily="49" charset="0"/>
              </a:rPr>
              <a:t>        this.name = 'Max';</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a:latin typeface="Consolas" panose="020B0609020204030204" pitchFamily="49" charset="0"/>
              </a:rPr>
              <a:t>console.log(person.name); // prints 'Max'</a:t>
            </a:r>
          </a:p>
        </p:txBody>
      </p:sp>
    </p:spTree>
    <p:extLst>
      <p:ext uri="{BB962C8B-B14F-4D97-AF65-F5344CB8AC3E}">
        <p14:creationId xmlns:p14="http://schemas.microsoft.com/office/powerpoint/2010/main" val="1004740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In the above example, not only the class but also a property of that class (=&gt; name ) is defined. The syntax you see there, is the "old" syntax for defining properties. In modern JavaScript projects (as the one used in this course), you can use the following, more convenient way of defining class properties: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class Person {</a:t>
            </a:r>
          </a:p>
          <a:p>
            <a:pPr marL="0" indent="0">
              <a:buNone/>
            </a:pPr>
            <a:r>
              <a:rPr lang="en-US" dirty="0">
                <a:latin typeface="Consolas" panose="020B0609020204030204" pitchFamily="49" charset="0"/>
              </a:rPr>
              <a:t>    name = 'Max';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person = new Person();</a:t>
            </a:r>
          </a:p>
          <a:p>
            <a:pPr marL="0" indent="0">
              <a:buNone/>
            </a:pPr>
            <a:r>
              <a:rPr lang="en-US" dirty="0">
                <a:latin typeface="Consolas" panose="020B0609020204030204" pitchFamily="49" charset="0"/>
              </a:rPr>
              <a:t>console.log(person.name); // prints 'Max'</a:t>
            </a:r>
            <a:endParaRPr lang="en-IN" dirty="0">
              <a:latin typeface="Consolas" panose="020B0609020204030204" pitchFamily="49" charset="0"/>
            </a:endParaRPr>
          </a:p>
        </p:txBody>
      </p:sp>
    </p:spTree>
    <p:extLst>
      <p:ext uri="{BB962C8B-B14F-4D97-AF65-F5344CB8AC3E}">
        <p14:creationId xmlns:p14="http://schemas.microsoft.com/office/powerpoint/2010/main" val="1620038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b="1" u="sng" dirty="0">
                <a:latin typeface="Consolas" panose="020B0609020204030204" pitchFamily="49" charset="0"/>
              </a:rPr>
              <a:t>You can also define methods. Either like this:</a:t>
            </a:r>
          </a:p>
          <a:p>
            <a:pPr marL="0" indent="0">
              <a:buNone/>
            </a:pPr>
            <a:r>
              <a:rPr lang="en-US" dirty="0" smtClean="0">
                <a:latin typeface="Consolas" panose="020B0609020204030204" pitchFamily="49" charset="0"/>
              </a:rPr>
              <a:t>class </a:t>
            </a:r>
            <a:r>
              <a:rPr lang="en-US" dirty="0">
                <a:latin typeface="Consolas" panose="020B0609020204030204" pitchFamily="49" charset="0"/>
              </a:rPr>
              <a:t>Person {</a:t>
            </a:r>
          </a:p>
          <a:p>
            <a:pPr marL="0" indent="0">
              <a:buNone/>
            </a:pPr>
            <a:r>
              <a:rPr lang="en-US" dirty="0">
                <a:latin typeface="Consolas" panose="020B0609020204030204" pitchFamily="49" charset="0"/>
              </a:rPr>
              <a:t>    name = 'Max';</a:t>
            </a:r>
          </a:p>
          <a:p>
            <a:pPr marL="0" indent="0">
              <a:buNone/>
            </a:pPr>
            <a:r>
              <a:rPr lang="en-US" dirty="0">
                <a:latin typeface="Consolas" panose="020B0609020204030204" pitchFamily="49" charset="0"/>
              </a:rPr>
              <a:t>    </a:t>
            </a:r>
            <a:r>
              <a:rPr lang="en-US" dirty="0" err="1">
                <a:latin typeface="Consolas" panose="020B0609020204030204" pitchFamily="49" charset="0"/>
              </a:rPr>
              <a:t>printMyName</a:t>
            </a:r>
            <a:r>
              <a:rPr lang="en-US" dirty="0">
                <a:latin typeface="Consolas" panose="020B0609020204030204" pitchFamily="49" charset="0"/>
              </a:rPr>
              <a:t> () {</a:t>
            </a:r>
          </a:p>
          <a:p>
            <a:pPr marL="0" indent="0">
              <a:buNone/>
            </a:pPr>
            <a:r>
              <a:rPr lang="en-US" dirty="0">
                <a:latin typeface="Consolas" panose="020B0609020204030204" pitchFamily="49" charset="0"/>
              </a:rPr>
              <a:t>        console.log(this.name); // this is required to refer to the class!</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person = new Person();</a:t>
            </a:r>
          </a:p>
          <a:p>
            <a:pPr marL="0" indent="0">
              <a:buNone/>
            </a:pPr>
            <a:r>
              <a:rPr lang="en-US" dirty="0" err="1">
                <a:latin typeface="Consolas" panose="020B0609020204030204" pitchFamily="49" charset="0"/>
              </a:rPr>
              <a:t>person.printMyName</a:t>
            </a: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78089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a:latin typeface="Consolas" panose="020B0609020204030204" pitchFamily="49" charset="0"/>
              </a:rPr>
              <a:t>Or like this</a:t>
            </a:r>
            <a:r>
              <a:rPr lang="en-IN" b="1" u="sng" dirty="0" smtClean="0">
                <a:latin typeface="Consolas" panose="020B0609020204030204" pitchFamily="49" charset="0"/>
              </a:rPr>
              <a:t>:</a:t>
            </a:r>
          </a:p>
          <a:p>
            <a:pPr marL="0" indent="0">
              <a:buNone/>
            </a:pPr>
            <a:r>
              <a:rPr lang="en-IN" dirty="0">
                <a:latin typeface="Consolas" panose="020B0609020204030204" pitchFamily="49" charset="0"/>
              </a:rPr>
              <a:t>class Person {</a:t>
            </a:r>
          </a:p>
          <a:p>
            <a:pPr marL="0" indent="0">
              <a:buNone/>
            </a:pPr>
            <a:r>
              <a:rPr lang="en-IN" dirty="0">
                <a:latin typeface="Consolas" panose="020B0609020204030204" pitchFamily="49" charset="0"/>
              </a:rPr>
              <a:t>    name = 'Max';</a:t>
            </a:r>
          </a:p>
          <a:p>
            <a:pPr marL="0" indent="0">
              <a:buNone/>
            </a:pP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 =&gt; {</a:t>
            </a:r>
          </a:p>
          <a:p>
            <a:pPr marL="0" indent="0">
              <a:buNone/>
            </a:pPr>
            <a:r>
              <a:rPr lang="en-IN" dirty="0">
                <a:latin typeface="Consolas" panose="020B0609020204030204" pitchFamily="49" charset="0"/>
              </a:rPr>
              <a:t>        console.log(this.name);</a:t>
            </a:r>
          </a:p>
          <a:p>
            <a:pPr marL="0" indent="0">
              <a:buNone/>
            </a:pPr>
            <a:r>
              <a:rPr lang="en-IN" dirty="0">
                <a:latin typeface="Consolas" panose="020B0609020204030204" pitchFamily="49" charset="0"/>
              </a:rPr>
              <a:t>    }</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err="1">
                <a:latin typeface="Consolas" panose="020B0609020204030204" pitchFamily="49" charset="0"/>
              </a:rPr>
              <a:t>person.printMyName</a:t>
            </a:r>
            <a:r>
              <a:rPr lang="en-IN" dirty="0" smtClean="0">
                <a:latin typeface="Consolas" panose="020B0609020204030204" pitchFamily="49" charset="0"/>
              </a:rPr>
              <a:t>();</a:t>
            </a:r>
          </a:p>
          <a:p>
            <a:pPr marL="0" indent="0">
              <a:buNone/>
            </a:pPr>
            <a:r>
              <a:rPr lang="en-US" dirty="0">
                <a:latin typeface="Consolas" panose="020B0609020204030204" pitchFamily="49" charset="0"/>
              </a:rPr>
              <a:t>The second approach has the same advantage as all arrow functions have: The this  keyword doesn't change its reference.</a:t>
            </a:r>
            <a:endParaRPr lang="en-IN" dirty="0">
              <a:latin typeface="Consolas" panose="020B0609020204030204" pitchFamily="49" charset="0"/>
            </a:endParaRPr>
          </a:p>
        </p:txBody>
      </p:sp>
    </p:spTree>
    <p:extLst>
      <p:ext uri="{BB962C8B-B14F-4D97-AF65-F5344CB8AC3E}">
        <p14:creationId xmlns:p14="http://schemas.microsoft.com/office/powerpoint/2010/main" val="4156639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IN" b="1" u="sng" dirty="0">
                <a:latin typeface="Consolas" panose="020B0609020204030204" pitchFamily="49" charset="0"/>
              </a:rPr>
              <a:t>You can also use inheritance when using classes:</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class Human {</a:t>
            </a:r>
          </a:p>
          <a:p>
            <a:pPr marL="0" indent="0">
              <a:buNone/>
            </a:pPr>
            <a:r>
              <a:rPr lang="en-IN" dirty="0">
                <a:latin typeface="Consolas" panose="020B0609020204030204" pitchFamily="49" charset="0"/>
              </a:rPr>
              <a:t>    species = 'human';</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class Person extends Human {</a:t>
            </a:r>
          </a:p>
          <a:p>
            <a:pPr marL="0" indent="0">
              <a:buNone/>
            </a:pPr>
            <a:r>
              <a:rPr lang="en-IN" dirty="0">
                <a:latin typeface="Consolas" panose="020B0609020204030204" pitchFamily="49" charset="0"/>
              </a:rPr>
              <a:t>    name = 'Max';</a:t>
            </a:r>
          </a:p>
          <a:p>
            <a:pPr marL="0" indent="0">
              <a:buNone/>
            </a:pP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 =&gt; {</a:t>
            </a:r>
          </a:p>
          <a:p>
            <a:pPr marL="0" indent="0">
              <a:buNone/>
            </a:pPr>
            <a:r>
              <a:rPr lang="en-IN" dirty="0">
                <a:latin typeface="Consolas" panose="020B0609020204030204" pitchFamily="49" charset="0"/>
              </a:rPr>
              <a:t>        console.log(this.name);</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person = new Person();</a:t>
            </a:r>
          </a:p>
          <a:p>
            <a:pPr marL="0" indent="0">
              <a:buNone/>
            </a:pPr>
            <a:r>
              <a:rPr lang="en-IN" dirty="0" err="1">
                <a:latin typeface="Consolas" panose="020B0609020204030204" pitchFamily="49" charset="0"/>
              </a:rPr>
              <a:t>person.printMyName</a:t>
            </a:r>
            <a:r>
              <a:rPr lang="en-IN" dirty="0">
                <a:latin typeface="Consolas" panose="020B0609020204030204" pitchFamily="49" charset="0"/>
              </a:rPr>
              <a:t>();</a:t>
            </a:r>
          </a:p>
          <a:p>
            <a:pPr marL="0" indent="0">
              <a:buNone/>
            </a:pPr>
            <a:r>
              <a:rPr lang="en-IN" dirty="0">
                <a:latin typeface="Consolas" panose="020B0609020204030204" pitchFamily="49" charset="0"/>
              </a:rPr>
              <a:t>console.log(</a:t>
            </a:r>
            <a:r>
              <a:rPr lang="en-IN" dirty="0" err="1">
                <a:latin typeface="Consolas" panose="020B0609020204030204" pitchFamily="49" charset="0"/>
              </a:rPr>
              <a:t>person.species</a:t>
            </a:r>
            <a:r>
              <a:rPr lang="en-IN" dirty="0">
                <a:latin typeface="Consolas" panose="020B0609020204030204" pitchFamily="49" charset="0"/>
              </a:rPr>
              <a:t>); // prints 'human'</a:t>
            </a:r>
          </a:p>
        </p:txBody>
      </p:sp>
    </p:spTree>
    <p:extLst>
      <p:ext uri="{BB962C8B-B14F-4D97-AF65-F5344CB8AC3E}">
        <p14:creationId xmlns:p14="http://schemas.microsoft.com/office/powerpoint/2010/main" val="201012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45294" y="238919"/>
            <a:ext cx="11277600" cy="6400800"/>
          </a:xfrm>
          <a:prstGeom prst="rect">
            <a:avLst/>
          </a:prstGeom>
        </p:spPr>
      </p:pic>
    </p:spTree>
    <p:extLst>
      <p:ext uri="{BB962C8B-B14F-4D97-AF65-F5344CB8AC3E}">
        <p14:creationId xmlns:p14="http://schemas.microsoft.com/office/powerpoint/2010/main" val="242023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92931" y="767556"/>
            <a:ext cx="10982325" cy="5343525"/>
          </a:xfrm>
          <a:prstGeom prst="rect">
            <a:avLst/>
          </a:prstGeom>
        </p:spPr>
      </p:pic>
    </p:spTree>
    <p:extLst>
      <p:ext uri="{BB962C8B-B14F-4D97-AF65-F5344CB8AC3E}">
        <p14:creationId xmlns:p14="http://schemas.microsoft.com/office/powerpoint/2010/main" val="2111844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10000"/>
          </a:bodyPr>
          <a:lstStyle/>
          <a:p>
            <a:pPr marL="0" indent="0">
              <a:buNone/>
            </a:pPr>
            <a:r>
              <a:rPr lang="en-US" b="1" u="sng" dirty="0">
                <a:latin typeface="Consolas" panose="020B0609020204030204" pitchFamily="49" charset="0"/>
              </a:rPr>
              <a:t>Spread &amp; Rest Operator</a:t>
            </a:r>
          </a:p>
          <a:p>
            <a:pPr marL="0" indent="0">
              <a:buNone/>
            </a:pPr>
            <a:r>
              <a:rPr lang="en-US" dirty="0">
                <a:latin typeface="Consolas" panose="020B0609020204030204" pitchFamily="49" charset="0"/>
              </a:rPr>
              <a:t>The spread and rest operators actually use the same syntax: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Yes, that is the operator - just three dots. It's usage determines whether you're using it as the spread or rest operator</a:t>
            </a: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b="1" dirty="0">
                <a:latin typeface="Consolas" panose="020B0609020204030204" pitchFamily="49" charset="0"/>
              </a:rPr>
              <a:t>Using the Spread Operator</a:t>
            </a:r>
            <a:r>
              <a:rPr lang="en-US" b="1"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The spread operator allows you to pull elements out of an array (=&gt; split the array into a list of its elements) or pull the properties out of an object. Here are two examples:</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oldArray</a:t>
            </a:r>
            <a:r>
              <a:rPr lang="en-US" dirty="0">
                <a:latin typeface="Consolas" panose="020B0609020204030204" pitchFamily="49" charset="0"/>
              </a:rPr>
              <a:t> = [1, 2, 3];</a:t>
            </a: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newArray</a:t>
            </a:r>
            <a:r>
              <a:rPr lang="en-US" dirty="0">
                <a:latin typeface="Consolas" panose="020B0609020204030204" pitchFamily="49" charset="0"/>
              </a:rPr>
              <a:t> = [...</a:t>
            </a:r>
            <a:r>
              <a:rPr lang="en-US" dirty="0" err="1">
                <a:latin typeface="Consolas" panose="020B0609020204030204" pitchFamily="49" charset="0"/>
              </a:rPr>
              <a:t>oldArray</a:t>
            </a:r>
            <a:r>
              <a:rPr lang="en-US" dirty="0">
                <a:latin typeface="Consolas" panose="020B0609020204030204" pitchFamily="49" charset="0"/>
              </a:rPr>
              <a:t>, 4, 5]; // This now is [1, 2, 3, 4, 5];</a:t>
            </a:r>
            <a:endParaRPr lang="en-IN" dirty="0">
              <a:latin typeface="Consolas" panose="020B0609020204030204" pitchFamily="49" charset="0"/>
            </a:endParaRPr>
          </a:p>
        </p:txBody>
      </p:sp>
    </p:spTree>
    <p:extLst>
      <p:ext uri="{BB962C8B-B14F-4D97-AF65-F5344CB8AC3E}">
        <p14:creationId xmlns:p14="http://schemas.microsoft.com/office/powerpoint/2010/main" val="2570033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US" b="1" u="sng" dirty="0">
                <a:latin typeface="Consolas" panose="020B0609020204030204" pitchFamily="49" charset="0"/>
              </a:rPr>
              <a:t>Here's the spread operator used on an object: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oldObject</a:t>
            </a:r>
            <a:r>
              <a:rPr lang="en-US" dirty="0">
                <a:latin typeface="Consolas" panose="020B0609020204030204" pitchFamily="49" charset="0"/>
              </a:rPr>
              <a:t> = {</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newObject</a:t>
            </a: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oldObject</a:t>
            </a:r>
            <a:r>
              <a:rPr lang="en-US" dirty="0">
                <a:latin typeface="Consolas" panose="020B0609020204030204" pitchFamily="49" charset="0"/>
              </a:rPr>
              <a:t>,</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newObject</a:t>
            </a:r>
            <a:r>
              <a:rPr lang="en-US" dirty="0">
                <a:latin typeface="Consolas" panose="020B0609020204030204" pitchFamily="49" charset="0"/>
              </a:rPr>
              <a:t>  would then be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612842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US" dirty="0">
                <a:latin typeface="Consolas" panose="020B0609020204030204" pitchFamily="49" charset="0"/>
              </a:rPr>
              <a:t>The spread operator is extremely useful for cloning arrays and objects. Since both are reference types (and not primitives), copying them safely (i.e. preventing future mutation of the copied original) can be tricky. With the spread operator you have an easy way of creating a (shallow!) clone of the object or array. </a:t>
            </a:r>
            <a:endParaRPr lang="en-IN" dirty="0">
              <a:latin typeface="Consolas" panose="020B0609020204030204" pitchFamily="49" charset="0"/>
            </a:endParaRPr>
          </a:p>
        </p:txBody>
      </p:sp>
    </p:spTree>
    <p:extLst>
      <p:ext uri="{BB962C8B-B14F-4D97-AF65-F5344CB8AC3E}">
        <p14:creationId xmlns:p14="http://schemas.microsoft.com/office/powerpoint/2010/main" val="2516266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926431" y="267494"/>
            <a:ext cx="8315325" cy="6343650"/>
          </a:xfrm>
          <a:prstGeom prst="rect">
            <a:avLst/>
          </a:prstGeom>
        </p:spPr>
      </p:pic>
    </p:spTree>
    <p:extLst>
      <p:ext uri="{BB962C8B-B14F-4D97-AF65-F5344CB8AC3E}">
        <p14:creationId xmlns:p14="http://schemas.microsoft.com/office/powerpoint/2010/main" val="661147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85000" lnSpcReduction="20000"/>
          </a:bodyPr>
          <a:lstStyle/>
          <a:p>
            <a:pPr marL="0" indent="0">
              <a:buNone/>
            </a:pPr>
            <a:r>
              <a:rPr lang="en-US" b="1" u="sng" dirty="0" err="1">
                <a:latin typeface="Consolas" panose="020B0609020204030204" pitchFamily="49" charset="0"/>
              </a:rPr>
              <a:t>Destructuring</a:t>
            </a:r>
            <a:endParaRPr lang="en-US" b="1" u="sng" dirty="0">
              <a:latin typeface="Consolas" panose="020B0609020204030204" pitchFamily="49" charset="0"/>
            </a:endParaRPr>
          </a:p>
          <a:p>
            <a:pPr marL="0" indent="0">
              <a:buNone/>
            </a:pPr>
            <a:r>
              <a:rPr lang="en-US" dirty="0" err="1">
                <a:latin typeface="Consolas" panose="020B0609020204030204" pitchFamily="49" charset="0"/>
              </a:rPr>
              <a:t>Destructuring</a:t>
            </a:r>
            <a:r>
              <a:rPr lang="en-US" dirty="0">
                <a:latin typeface="Consolas" panose="020B0609020204030204" pitchFamily="49" charset="0"/>
              </a:rPr>
              <a:t> allows you to easily access the values of arrays or objects and assign them to variables.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Here's an example for an array:</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array = [1, 2, 3];</a:t>
            </a:r>
          </a:p>
          <a:p>
            <a:pPr marL="0" indent="0">
              <a:buNone/>
            </a:pPr>
            <a:r>
              <a:rPr lang="en-US" dirty="0" err="1">
                <a:latin typeface="Consolas" panose="020B0609020204030204" pitchFamily="49" charset="0"/>
              </a:rPr>
              <a:t>const</a:t>
            </a:r>
            <a:r>
              <a:rPr lang="en-US" dirty="0">
                <a:latin typeface="Consolas" panose="020B0609020204030204" pitchFamily="49" charset="0"/>
              </a:rPr>
              <a:t> [a, b] = array;</a:t>
            </a:r>
          </a:p>
          <a:p>
            <a:pPr marL="0" indent="0">
              <a:buNone/>
            </a:pPr>
            <a:r>
              <a:rPr lang="en-US" dirty="0">
                <a:latin typeface="Consolas" panose="020B0609020204030204" pitchFamily="49" charset="0"/>
              </a:rPr>
              <a:t>console.log(a); // prints 1</a:t>
            </a:r>
          </a:p>
          <a:p>
            <a:pPr marL="0" indent="0">
              <a:buNone/>
            </a:pPr>
            <a:r>
              <a:rPr lang="en-US" dirty="0">
                <a:latin typeface="Consolas" panose="020B0609020204030204" pitchFamily="49" charset="0"/>
              </a:rPr>
              <a:t>console.log(b); // prints 2</a:t>
            </a:r>
          </a:p>
          <a:p>
            <a:pPr marL="0" indent="0">
              <a:buNone/>
            </a:pPr>
            <a:r>
              <a:rPr lang="en-US" dirty="0">
                <a:latin typeface="Consolas" panose="020B0609020204030204" pitchFamily="49" charset="0"/>
              </a:rPr>
              <a:t>console.log(array); // prints [1, 2, 3]</a:t>
            </a:r>
          </a:p>
          <a:p>
            <a:pPr marL="0" indent="0">
              <a:buNone/>
            </a:pPr>
            <a:r>
              <a:rPr lang="en-US" dirty="0">
                <a:latin typeface="Consolas" panose="020B0609020204030204" pitchFamily="49" charset="0"/>
              </a:rPr>
              <a:t>And here for an object: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myObj</a:t>
            </a:r>
            <a:r>
              <a:rPr lang="en-US" dirty="0">
                <a:latin typeface="Consolas" panose="020B0609020204030204" pitchFamily="49" charset="0"/>
              </a:rPr>
              <a:t> = {</a:t>
            </a:r>
          </a:p>
          <a:p>
            <a:pPr marL="0" indent="0">
              <a:buNone/>
            </a:pPr>
            <a:r>
              <a:rPr lang="en-US" dirty="0">
                <a:latin typeface="Consolas" panose="020B0609020204030204" pitchFamily="49" charset="0"/>
              </a:rPr>
              <a:t>    name: 'Max',</a:t>
            </a:r>
          </a:p>
          <a:p>
            <a:pPr marL="0" indent="0">
              <a:buNone/>
            </a:pPr>
            <a:r>
              <a:rPr lang="en-US" dirty="0">
                <a:latin typeface="Consolas" panose="020B0609020204030204" pitchFamily="49" charset="0"/>
              </a:rPr>
              <a:t>    age: 28</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47066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a:latin typeface="Consolas" panose="020B0609020204030204" pitchFamily="49" charset="0"/>
              </a:rPr>
              <a:t>const</a:t>
            </a:r>
            <a:r>
              <a:rPr lang="en-IN" dirty="0">
                <a:latin typeface="Consolas" panose="020B0609020204030204" pitchFamily="49" charset="0"/>
              </a:rPr>
              <a:t> {name} = </a:t>
            </a:r>
            <a:r>
              <a:rPr lang="en-IN" dirty="0" err="1">
                <a:latin typeface="Consolas" panose="020B0609020204030204" pitchFamily="49" charset="0"/>
              </a:rPr>
              <a:t>myObj</a:t>
            </a:r>
            <a:r>
              <a:rPr lang="en-IN" dirty="0">
                <a:latin typeface="Consolas" panose="020B0609020204030204" pitchFamily="49" charset="0"/>
              </a:rPr>
              <a:t>;</a:t>
            </a:r>
          </a:p>
          <a:p>
            <a:pPr marL="0" indent="0">
              <a:buNone/>
            </a:pPr>
            <a:r>
              <a:rPr lang="en-IN" dirty="0">
                <a:latin typeface="Consolas" panose="020B0609020204030204" pitchFamily="49" charset="0"/>
              </a:rPr>
              <a:t>console.log(name); // prints 'Max'</a:t>
            </a:r>
          </a:p>
          <a:p>
            <a:pPr marL="0" indent="0">
              <a:buNone/>
            </a:pPr>
            <a:r>
              <a:rPr lang="en-IN" dirty="0">
                <a:latin typeface="Consolas" panose="020B0609020204030204" pitchFamily="49" charset="0"/>
              </a:rPr>
              <a:t>console.log(age); // prints undefined</a:t>
            </a:r>
          </a:p>
          <a:p>
            <a:pPr marL="0" indent="0">
              <a:buNone/>
            </a:pPr>
            <a:r>
              <a:rPr lang="en-IN" dirty="0">
                <a:latin typeface="Consolas" panose="020B0609020204030204" pitchFamily="49" charset="0"/>
              </a:rPr>
              <a:t>console.log(</a:t>
            </a:r>
            <a:r>
              <a:rPr lang="en-IN" dirty="0" err="1">
                <a:latin typeface="Consolas" panose="020B0609020204030204" pitchFamily="49" charset="0"/>
              </a:rPr>
              <a:t>myObj</a:t>
            </a:r>
            <a:r>
              <a:rPr lang="en-IN" dirty="0">
                <a:latin typeface="Consolas" panose="020B0609020204030204" pitchFamily="49" charset="0"/>
              </a:rPr>
              <a:t>); // prints {name: 'Max', age: 28}</a:t>
            </a:r>
          </a:p>
          <a:p>
            <a:pPr marL="0" indent="0">
              <a:buNone/>
            </a:pPr>
            <a:endParaRPr lang="en-IN" dirty="0" smtClean="0">
              <a:latin typeface="Consolas" panose="020B0609020204030204" pitchFamily="49" charset="0"/>
            </a:endParaRPr>
          </a:p>
          <a:p>
            <a:pPr marL="0" indent="0">
              <a:buNone/>
            </a:pPr>
            <a:r>
              <a:rPr lang="en-IN" b="1" dirty="0" err="1" smtClean="0">
                <a:latin typeface="Consolas" panose="020B0609020204030204" pitchFamily="49" charset="0"/>
              </a:rPr>
              <a:t>Destructuring</a:t>
            </a:r>
            <a:r>
              <a:rPr lang="en-IN" b="1" dirty="0" smtClean="0">
                <a:latin typeface="Consolas" panose="020B0609020204030204" pitchFamily="49" charset="0"/>
              </a:rPr>
              <a:t> </a:t>
            </a:r>
            <a:r>
              <a:rPr lang="en-IN" b="1" dirty="0">
                <a:latin typeface="Consolas" panose="020B0609020204030204" pitchFamily="49" charset="0"/>
              </a:rPr>
              <a:t>is very useful when working with function arguments. Consider this example:</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const</a:t>
            </a:r>
            <a:r>
              <a:rPr lang="en-IN" dirty="0">
                <a:latin typeface="Consolas" panose="020B0609020204030204" pitchFamily="49" charset="0"/>
              </a:rPr>
              <a:t> </a:t>
            </a:r>
            <a:r>
              <a:rPr lang="en-IN" dirty="0" err="1">
                <a:latin typeface="Consolas" panose="020B0609020204030204" pitchFamily="49" charset="0"/>
              </a:rPr>
              <a:t>printName</a:t>
            </a:r>
            <a:r>
              <a:rPr lang="en-IN" dirty="0">
                <a:latin typeface="Consolas" panose="020B0609020204030204" pitchFamily="49" charset="0"/>
              </a:rPr>
              <a:t> = (</a:t>
            </a:r>
            <a:r>
              <a:rPr lang="en-IN" dirty="0" err="1">
                <a:latin typeface="Consolas" panose="020B0609020204030204" pitchFamily="49" charset="0"/>
              </a:rPr>
              <a:t>personObj</a:t>
            </a:r>
            <a:r>
              <a:rPr lang="en-IN" dirty="0">
                <a:latin typeface="Consolas" panose="020B0609020204030204" pitchFamily="49" charset="0"/>
              </a:rPr>
              <a:t>) =&gt; {</a:t>
            </a:r>
          </a:p>
          <a:p>
            <a:pPr marL="0" indent="0">
              <a:buNone/>
            </a:pPr>
            <a:r>
              <a:rPr lang="en-IN" dirty="0">
                <a:latin typeface="Consolas" panose="020B0609020204030204" pitchFamily="49" charset="0"/>
              </a:rPr>
              <a:t>    console.log(personObj.name);</a:t>
            </a:r>
          </a:p>
          <a:p>
            <a:pPr marL="0" indent="0">
              <a:buNone/>
            </a:pPr>
            <a:r>
              <a:rPr lang="en-IN" dirty="0">
                <a:latin typeface="Consolas" panose="020B0609020204030204" pitchFamily="49" charset="0"/>
              </a:rPr>
              <a:t>}</a:t>
            </a:r>
          </a:p>
          <a:p>
            <a:pPr marL="0" indent="0">
              <a:buNone/>
            </a:pPr>
            <a:r>
              <a:rPr lang="en-IN" dirty="0" err="1">
                <a:latin typeface="Consolas" panose="020B0609020204030204" pitchFamily="49" charset="0"/>
              </a:rPr>
              <a:t>printName</a:t>
            </a:r>
            <a:r>
              <a:rPr lang="en-IN" dirty="0">
                <a:latin typeface="Consolas" panose="020B0609020204030204" pitchFamily="49" charset="0"/>
              </a:rPr>
              <a:t>({name: 'Max', age: 28}); // prints 'Max'</a:t>
            </a:r>
          </a:p>
        </p:txBody>
      </p:sp>
    </p:spTree>
    <p:extLst>
      <p:ext uri="{BB962C8B-B14F-4D97-AF65-F5344CB8AC3E}">
        <p14:creationId xmlns:p14="http://schemas.microsoft.com/office/powerpoint/2010/main" val="2459561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dirty="0">
                <a:latin typeface="Consolas" panose="020B0609020204030204" pitchFamily="49" charset="0"/>
              </a:rPr>
              <a:t>Here, we only want to print the name in the function but we pass a complete person object to the function. Of course this is no issue but it forces us to call personObj.name inside of our function. We can condense this code with </a:t>
            </a:r>
            <a:r>
              <a:rPr lang="en-US" dirty="0" err="1">
                <a:latin typeface="Consolas" panose="020B0609020204030204" pitchFamily="49" charset="0"/>
              </a:rPr>
              <a:t>destructuring</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printName</a:t>
            </a:r>
            <a:r>
              <a:rPr lang="en-US" dirty="0">
                <a:latin typeface="Consolas" panose="020B0609020204030204" pitchFamily="49" charset="0"/>
              </a:rPr>
              <a:t> = ({name}) =&gt; {</a:t>
            </a:r>
          </a:p>
          <a:p>
            <a:pPr marL="0" indent="0">
              <a:buNone/>
            </a:pPr>
            <a:r>
              <a:rPr lang="en-US" dirty="0">
                <a:latin typeface="Consolas" panose="020B0609020204030204" pitchFamily="49" charset="0"/>
              </a:rPr>
              <a:t>    console.log(name);</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printName</a:t>
            </a:r>
            <a:r>
              <a:rPr lang="en-US" dirty="0">
                <a:latin typeface="Consolas" panose="020B0609020204030204" pitchFamily="49" charset="0"/>
              </a:rPr>
              <a:t>({name: 'Max', age: 28}); // prints 'Max</a:t>
            </a:r>
            <a:r>
              <a:rPr lang="en-US" dirty="0" smtClean="0">
                <a:latin typeface="Consolas" panose="020B0609020204030204" pitchFamily="49" charset="0"/>
              </a:rPr>
              <a:t>')</a:t>
            </a:r>
          </a:p>
          <a:p>
            <a:pPr marL="0" indent="0">
              <a:buNone/>
            </a:pPr>
            <a:r>
              <a:rPr lang="en-US" dirty="0">
                <a:latin typeface="Consolas" panose="020B0609020204030204" pitchFamily="49" charset="0"/>
              </a:rPr>
              <a:t>We get the same result as above but we save some code. By </a:t>
            </a:r>
            <a:r>
              <a:rPr lang="en-US" dirty="0" err="1">
                <a:latin typeface="Consolas" panose="020B0609020204030204" pitchFamily="49" charset="0"/>
              </a:rPr>
              <a:t>destructuring</a:t>
            </a:r>
            <a:r>
              <a:rPr lang="en-US" dirty="0">
                <a:latin typeface="Consolas" panose="020B0609020204030204" pitchFamily="49" charset="0"/>
              </a:rPr>
              <a:t>, we simply pull out the name  property and store it in a variable/ argument named name  which we then can use in the function body.</a:t>
            </a:r>
            <a:endParaRPr lang="en-IN" dirty="0">
              <a:latin typeface="Consolas" panose="020B0609020204030204" pitchFamily="49" charset="0"/>
            </a:endParaRPr>
          </a:p>
        </p:txBody>
      </p:sp>
    </p:spTree>
    <p:extLst>
      <p:ext uri="{BB962C8B-B14F-4D97-AF65-F5344CB8AC3E}">
        <p14:creationId xmlns:p14="http://schemas.microsoft.com/office/powerpoint/2010/main" val="3945856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0350" y="204788"/>
            <a:ext cx="11658600" cy="6448425"/>
          </a:xfrm>
          <a:prstGeom prst="rect">
            <a:avLst/>
          </a:prstGeom>
        </p:spPr>
      </p:pic>
    </p:spTree>
    <p:extLst>
      <p:ext uri="{BB962C8B-B14F-4D97-AF65-F5344CB8AC3E}">
        <p14:creationId xmlns:p14="http://schemas.microsoft.com/office/powerpoint/2010/main" val="2004919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b="1" u="sng" dirty="0" smtClean="0">
                <a:latin typeface="Consolas" panose="020B0609020204030204" pitchFamily="49" charset="0"/>
              </a:rPr>
              <a:t>To create the new app</a:t>
            </a:r>
          </a:p>
          <a:p>
            <a:pPr marL="0" indent="0">
              <a:buNone/>
            </a:pPr>
            <a:r>
              <a:rPr lang="en-US" dirty="0" smtClean="0">
                <a:latin typeface="Consolas" panose="020B0609020204030204" pitchFamily="49" charset="0"/>
              </a:rPr>
              <a:t>-First install </a:t>
            </a:r>
            <a:r>
              <a:rPr lang="en-US" dirty="0" err="1" smtClean="0">
                <a:latin typeface="Consolas" panose="020B0609020204030204" pitchFamily="49" charset="0"/>
              </a:rPr>
              <a:t>nodejs</a:t>
            </a:r>
            <a:endParaRPr lang="en-US" dirty="0" smtClean="0">
              <a:latin typeface="Consolas" panose="020B0609020204030204" pitchFamily="49" charset="0"/>
            </a:endParaRPr>
          </a:p>
          <a:p>
            <a:pPr marL="0" indent="0">
              <a:buNone/>
            </a:pPr>
            <a:r>
              <a:rPr lang="en-US" dirty="0" smtClean="0">
                <a:latin typeface="Consolas" panose="020B0609020204030204" pitchFamily="49" charset="0"/>
              </a:rPr>
              <a:t>-Then in the new </a:t>
            </a:r>
            <a:r>
              <a:rPr lang="en-US" dirty="0">
                <a:latin typeface="Consolas" panose="020B0609020204030204" pitchFamily="49" charset="0"/>
              </a:rPr>
              <a:t>folder trigger </a:t>
            </a:r>
            <a:r>
              <a:rPr lang="en-US" dirty="0" smtClean="0">
                <a:latin typeface="Consolas" panose="020B0609020204030204" pitchFamily="49" charset="0"/>
              </a:rPr>
              <a:t>to install create react app F</a:t>
            </a:r>
            <a:r>
              <a:rPr lang="en-US" dirty="0">
                <a:latin typeface="Consolas" panose="020B0609020204030204" pitchFamily="49" charset="0"/>
              </a:rPr>
              <a:t>:\IDE_Projects\DSU_WebDev\React&gt;npm install create-react-app </a:t>
            </a:r>
            <a:r>
              <a:rPr lang="en-US" dirty="0" smtClean="0">
                <a:latin typeface="Consolas" panose="020B0609020204030204" pitchFamily="49" charset="0"/>
              </a:rPr>
              <a:t>–g</a:t>
            </a:r>
          </a:p>
          <a:p>
            <a:pPr marL="0" indent="0">
              <a:buNone/>
            </a:pPr>
            <a:r>
              <a:rPr lang="en-US" dirty="0" smtClean="0">
                <a:latin typeface="Consolas" panose="020B0609020204030204" pitchFamily="49" charset="0"/>
              </a:rPr>
              <a:t>-to create the project trigger </a:t>
            </a:r>
          </a:p>
          <a:p>
            <a:pPr marL="0" indent="0">
              <a:buNone/>
            </a:pPr>
            <a:r>
              <a:rPr lang="en-IN" dirty="0">
                <a:latin typeface="Consolas" panose="020B0609020204030204" pitchFamily="49" charset="0"/>
              </a:rPr>
              <a:t>create-react-app react-complete-guide --scripts-version 1.1.5</a:t>
            </a:r>
          </a:p>
        </p:txBody>
      </p:sp>
    </p:spTree>
    <p:extLst>
      <p:ext uri="{BB962C8B-B14F-4D97-AF65-F5344CB8AC3E}">
        <p14:creationId xmlns:p14="http://schemas.microsoft.com/office/powerpoint/2010/main" val="3033107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IN" b="1" u="sng" dirty="0" smtClean="0">
                <a:latin typeface="Consolas" panose="020B0609020204030204" pitchFamily="49" charset="0"/>
              </a:rPr>
              <a:t>Understanding the folder structure</a:t>
            </a:r>
          </a:p>
          <a:p>
            <a:pPr>
              <a:buFontTx/>
              <a:buChar char="-"/>
            </a:pPr>
            <a:r>
              <a:rPr lang="en-US" dirty="0" smtClean="0">
                <a:latin typeface="Consolas" panose="020B0609020204030204" pitchFamily="49" charset="0"/>
              </a:rPr>
              <a:t>let's </a:t>
            </a:r>
            <a:r>
              <a:rPr lang="en-US" dirty="0">
                <a:latin typeface="Consolas" panose="020B0609020204030204" pitchFamily="49" charset="0"/>
              </a:rPr>
              <a:t>know walk through all the files and folders we have here. On the root level, we get a couple of configuration files. </a:t>
            </a:r>
            <a:r>
              <a:rPr lang="en-US" dirty="0" smtClean="0">
                <a:latin typeface="Consolas" panose="020B0609020204030204" pitchFamily="49" charset="0"/>
              </a:rPr>
              <a:t>The package-</a:t>
            </a:r>
            <a:r>
              <a:rPr lang="en-US" dirty="0" err="1" smtClean="0">
                <a:latin typeface="Consolas" panose="020B0609020204030204" pitchFamily="49" charset="0"/>
              </a:rPr>
              <a:t>lock.json</a:t>
            </a:r>
            <a:r>
              <a:rPr lang="en-US" dirty="0" smtClean="0">
                <a:latin typeface="Consolas" panose="020B0609020204030204" pitchFamily="49" charset="0"/>
              </a:rPr>
              <a:t> is the lock file we can ignore this file. It is </a:t>
            </a:r>
            <a:r>
              <a:rPr lang="en-US" dirty="0">
                <a:latin typeface="Consolas" panose="020B0609020204030204" pitchFamily="49" charset="0"/>
              </a:rPr>
              <a:t>just locking in the versions of the dependencies we're </a:t>
            </a:r>
            <a:r>
              <a:rPr lang="en-US" dirty="0" smtClean="0">
                <a:latin typeface="Consolas" panose="020B0609020204030204" pitchFamily="49" charset="0"/>
              </a:rPr>
              <a:t>using.</a:t>
            </a:r>
          </a:p>
          <a:p>
            <a:pPr>
              <a:buFontTx/>
              <a:buChar char="-"/>
            </a:pPr>
            <a:r>
              <a:rPr lang="en-US" dirty="0">
                <a:latin typeface="Consolas" panose="020B0609020204030204" pitchFamily="49" charset="0"/>
              </a:rPr>
              <a:t>the general dependencies our project has are defined in the </a:t>
            </a:r>
            <a:r>
              <a:rPr lang="en-US" dirty="0" err="1">
                <a:latin typeface="Consolas" panose="020B0609020204030204" pitchFamily="49" charset="0"/>
              </a:rPr>
              <a:t>package.json</a:t>
            </a:r>
            <a:r>
              <a:rPr lang="en-US" dirty="0">
                <a:latin typeface="Consolas" panose="020B0609020204030204" pitchFamily="49" charset="0"/>
              </a:rPr>
              <a:t> files</a:t>
            </a:r>
            <a:r>
              <a:rPr lang="en-US" dirty="0" smtClean="0">
                <a:latin typeface="Consolas" panose="020B0609020204030204" pitchFamily="49" charset="0"/>
              </a:rPr>
              <a:t>.</a:t>
            </a:r>
          </a:p>
          <a:p>
            <a:pPr marL="0" indent="0">
              <a:buNone/>
            </a:pPr>
            <a:r>
              <a:rPr lang="en-US" dirty="0">
                <a:latin typeface="Consolas" panose="020B0609020204030204" pitchFamily="49" charset="0"/>
              </a:rPr>
              <a:t>  "dependencies": {</a:t>
            </a:r>
          </a:p>
          <a:p>
            <a:pPr marL="0" indent="0">
              <a:buNone/>
            </a:pPr>
            <a:r>
              <a:rPr lang="en-US" dirty="0">
                <a:latin typeface="Consolas" panose="020B0609020204030204" pitchFamily="49" charset="0"/>
              </a:rPr>
              <a:t>    "react": "^17.0.2",</a:t>
            </a:r>
          </a:p>
          <a:p>
            <a:pPr marL="0" indent="0">
              <a:buNone/>
            </a:pPr>
            <a:r>
              <a:rPr lang="en-US" dirty="0">
                <a:latin typeface="Consolas" panose="020B0609020204030204" pitchFamily="49" charset="0"/>
              </a:rPr>
              <a:t>    "react-</a:t>
            </a:r>
            <a:r>
              <a:rPr lang="en-US" dirty="0" err="1">
                <a:latin typeface="Consolas" panose="020B0609020204030204" pitchFamily="49" charset="0"/>
              </a:rPr>
              <a:t>dom</a:t>
            </a:r>
            <a:r>
              <a:rPr lang="en-US" dirty="0">
                <a:latin typeface="Consolas" panose="020B0609020204030204" pitchFamily="49" charset="0"/>
              </a:rPr>
              <a:t>": "^17.0.2",</a:t>
            </a:r>
          </a:p>
          <a:p>
            <a:pPr marL="0" indent="0">
              <a:buNone/>
            </a:pPr>
            <a:r>
              <a:rPr lang="en-US" dirty="0">
                <a:latin typeface="Consolas" panose="020B0609020204030204" pitchFamily="49" charset="0"/>
              </a:rPr>
              <a:t>    "react-scripts": "1.1.5"</a:t>
            </a:r>
          </a:p>
          <a:p>
            <a:pPr marL="0" indent="0">
              <a:buNone/>
            </a:pPr>
            <a:r>
              <a:rPr lang="en-US" dirty="0">
                <a:latin typeface="Consolas" panose="020B0609020204030204" pitchFamily="49" charset="0"/>
              </a:rPr>
              <a:t>  },</a:t>
            </a: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259930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a:hlinkClick r:id="rId2"/>
              </a:rPr>
              <a:t>http://jsbin.com/?</a:t>
            </a:r>
            <a:r>
              <a:rPr lang="en-IN" dirty="0" smtClean="0">
                <a:hlinkClick r:id="rId2"/>
              </a:rPr>
              <a:t>html,output -</a:t>
            </a:r>
            <a:r>
              <a:rPr lang="en-IN" dirty="0" smtClean="0"/>
              <a:t> For online compiler</a:t>
            </a:r>
            <a:endParaRPr lang="en-IN" dirty="0"/>
          </a:p>
          <a:p>
            <a:pPr marL="0" indent="0">
              <a:buNone/>
            </a:pPr>
            <a:r>
              <a:rPr lang="en-IN" b="1" u="sng" dirty="0" smtClean="0"/>
              <a:t>Next Generation </a:t>
            </a:r>
            <a:r>
              <a:rPr lang="en-IN" b="1" u="sng" dirty="0" err="1" smtClean="0"/>
              <a:t>Javascript</a:t>
            </a:r>
            <a:r>
              <a:rPr lang="en-IN" b="1" u="sng" dirty="0" smtClean="0"/>
              <a:t> Introduction</a:t>
            </a:r>
            <a:endParaRPr lang="en-IN" b="1" u="sng" dirty="0"/>
          </a:p>
          <a:p>
            <a:pPr>
              <a:buFontTx/>
              <a:buChar char="-"/>
            </a:pPr>
            <a:r>
              <a:rPr lang="en-IN" dirty="0" err="1" smtClean="0"/>
              <a:t>var</a:t>
            </a:r>
            <a:r>
              <a:rPr lang="en-IN" dirty="0" smtClean="0"/>
              <a:t> creates a variable in </a:t>
            </a:r>
            <a:r>
              <a:rPr lang="en-IN" dirty="0" err="1" smtClean="0"/>
              <a:t>javascript</a:t>
            </a:r>
            <a:r>
              <a:rPr lang="en-IN" dirty="0" smtClean="0"/>
              <a:t>.</a:t>
            </a:r>
          </a:p>
          <a:p>
            <a:pPr marL="0" indent="0">
              <a:buNone/>
            </a:pPr>
            <a:r>
              <a:rPr lang="en-IN" dirty="0" smtClean="0"/>
              <a:t>- Some variables never change they are called constants technically these are also variables. Something assigning only once and never change.</a:t>
            </a:r>
          </a:p>
          <a:p>
            <a:pPr>
              <a:buFontTx/>
              <a:buChar char="-"/>
            </a:pPr>
            <a:r>
              <a:rPr lang="en-IN" dirty="0" smtClean="0"/>
              <a:t>With ES6 they have introduced let and </a:t>
            </a:r>
            <a:r>
              <a:rPr lang="en-IN" dirty="0" err="1" smtClean="0"/>
              <a:t>const</a:t>
            </a:r>
            <a:endParaRPr lang="en-IN" dirty="0" smtClean="0"/>
          </a:p>
          <a:p>
            <a:pPr>
              <a:buFontTx/>
              <a:buChar char="-"/>
            </a:pPr>
            <a:r>
              <a:rPr lang="en-IN" dirty="0" smtClean="0"/>
              <a:t>Highly encouraged to use let and </a:t>
            </a:r>
            <a:r>
              <a:rPr lang="en-IN" dirty="0" err="1" smtClean="0"/>
              <a:t>const</a:t>
            </a:r>
            <a:endParaRPr lang="en-IN" dirty="0" smtClean="0"/>
          </a:p>
          <a:p>
            <a:pPr>
              <a:buFontTx/>
              <a:buChar char="-"/>
            </a:pPr>
            <a:r>
              <a:rPr lang="en-IN" dirty="0" smtClean="0"/>
              <a:t> let is the new </a:t>
            </a:r>
            <a:r>
              <a:rPr lang="en-IN" dirty="0" err="1" smtClean="0"/>
              <a:t>var</a:t>
            </a:r>
            <a:endParaRPr lang="en-IN" dirty="0" smtClean="0"/>
          </a:p>
          <a:p>
            <a:pPr>
              <a:buFontTx/>
              <a:buChar char="-"/>
            </a:pPr>
            <a:r>
              <a:rPr lang="en-IN" dirty="0" smtClean="0"/>
              <a:t>let and </a:t>
            </a:r>
            <a:r>
              <a:rPr lang="en-IN" dirty="0" err="1" smtClean="0"/>
              <a:t>const</a:t>
            </a:r>
            <a:r>
              <a:rPr lang="en-IN" dirty="0" smtClean="0"/>
              <a:t> are different ways of creating variables.</a:t>
            </a:r>
          </a:p>
        </p:txBody>
      </p:sp>
    </p:spTree>
    <p:extLst>
      <p:ext uri="{BB962C8B-B14F-4D97-AF65-F5344CB8AC3E}">
        <p14:creationId xmlns:p14="http://schemas.microsoft.com/office/powerpoint/2010/main" val="1767350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r>
              <a:rPr lang="en-US" dirty="0">
                <a:latin typeface="Consolas" panose="020B0609020204030204" pitchFamily="49" charset="0"/>
              </a:rPr>
              <a:t>"scripts": {</a:t>
            </a:r>
          </a:p>
          <a:p>
            <a:pPr marL="0" indent="0">
              <a:buNone/>
            </a:pPr>
            <a:r>
              <a:rPr lang="en-US" dirty="0">
                <a:latin typeface="Consolas" panose="020B0609020204030204" pitchFamily="49" charset="0"/>
              </a:rPr>
              <a:t>    "start": "react-scripts start",</a:t>
            </a:r>
          </a:p>
          <a:p>
            <a:pPr marL="0" indent="0">
              <a:buNone/>
            </a:pPr>
            <a:r>
              <a:rPr lang="en-US" dirty="0">
                <a:latin typeface="Consolas" panose="020B0609020204030204" pitchFamily="49" charset="0"/>
              </a:rPr>
              <a:t>    "build": "react-scripts build",</a:t>
            </a:r>
          </a:p>
          <a:p>
            <a:pPr marL="0" indent="0">
              <a:buNone/>
            </a:pPr>
            <a:r>
              <a:rPr lang="en-US" dirty="0">
                <a:latin typeface="Consolas" panose="020B0609020204030204" pitchFamily="49" charset="0"/>
              </a:rPr>
              <a:t>    "test": "react-scripts test --</a:t>
            </a:r>
            <a:r>
              <a:rPr lang="en-US" dirty="0" err="1">
                <a:latin typeface="Consolas" panose="020B0609020204030204" pitchFamily="49" charset="0"/>
              </a:rPr>
              <a:t>env</a:t>
            </a:r>
            <a:r>
              <a:rPr lang="en-US" dirty="0">
                <a:latin typeface="Consolas" panose="020B0609020204030204" pitchFamily="49" charset="0"/>
              </a:rPr>
              <a:t>=</a:t>
            </a:r>
            <a:r>
              <a:rPr lang="en-US" dirty="0" err="1">
                <a:latin typeface="Consolas" panose="020B0609020204030204" pitchFamily="49" charset="0"/>
              </a:rPr>
              <a:t>jsdom</a:t>
            </a:r>
            <a:r>
              <a:rPr lang="en-US" dirty="0">
                <a:latin typeface="Consolas" panose="020B0609020204030204" pitchFamily="49" charset="0"/>
              </a:rPr>
              <a:t>",</a:t>
            </a:r>
          </a:p>
          <a:p>
            <a:pPr marL="0" indent="0">
              <a:buNone/>
            </a:pPr>
            <a:r>
              <a:rPr lang="en-US" dirty="0">
                <a:latin typeface="Consolas" panose="020B0609020204030204" pitchFamily="49" charset="0"/>
              </a:rPr>
              <a:t>    "eject": "react-scripts eject"</a:t>
            </a:r>
          </a:p>
          <a:p>
            <a:pPr marL="0" indent="0">
              <a:buNone/>
            </a:pPr>
            <a:r>
              <a:rPr lang="en-US" dirty="0">
                <a:latin typeface="Consolas" panose="020B0609020204030204" pitchFamily="49" charset="0"/>
              </a:rPr>
              <a:t>  </a:t>
            </a:r>
            <a:r>
              <a:rPr lang="en-US" dirty="0" smtClean="0">
                <a:latin typeface="Consolas" panose="020B0609020204030204" pitchFamily="49" charset="0"/>
              </a:rPr>
              <a:t>}</a:t>
            </a:r>
          </a:p>
          <a:p>
            <a:pPr marL="0" indent="0">
              <a:buNone/>
            </a:pPr>
            <a:r>
              <a:rPr lang="en-US" dirty="0">
                <a:latin typeface="Consolas" panose="020B0609020204030204" pitchFamily="49" charset="0"/>
              </a:rPr>
              <a:t> </a:t>
            </a:r>
            <a:r>
              <a:rPr lang="en-US" dirty="0" smtClean="0">
                <a:latin typeface="Consolas" panose="020B0609020204030204" pitchFamily="49" charset="0"/>
              </a:rPr>
              <a:t>- In </a:t>
            </a:r>
            <a:r>
              <a:rPr lang="en-US" dirty="0">
                <a:latin typeface="Consolas" panose="020B0609020204030204" pitchFamily="49" charset="0"/>
              </a:rPr>
              <a:t>the </a:t>
            </a:r>
            <a:r>
              <a:rPr lang="en-US" dirty="0" err="1">
                <a:latin typeface="Consolas" panose="020B0609020204030204" pitchFamily="49" charset="0"/>
              </a:rPr>
              <a:t>package.json</a:t>
            </a:r>
            <a:r>
              <a:rPr lang="en-US" dirty="0">
                <a:latin typeface="Consolas" panose="020B0609020204030204" pitchFamily="49" charset="0"/>
              </a:rPr>
              <a:t> file, there was a couple of scripts defined, you can run these scripts with </a:t>
            </a:r>
            <a:r>
              <a:rPr lang="en-US" dirty="0" err="1">
                <a:latin typeface="Consolas" panose="020B0609020204030204" pitchFamily="49" charset="0"/>
              </a:rPr>
              <a:t>npm</a:t>
            </a:r>
            <a:r>
              <a:rPr lang="en-US" dirty="0">
                <a:latin typeface="Consolas" panose="020B0609020204030204" pitchFamily="49" charset="0"/>
              </a:rPr>
              <a:t> run and then the script name</a:t>
            </a:r>
            <a:r>
              <a:rPr lang="en-US" dirty="0" smtClean="0">
                <a:latin typeface="Consolas" panose="020B0609020204030204" pitchFamily="49" charset="0"/>
              </a:rPr>
              <a:t>.</a:t>
            </a:r>
          </a:p>
          <a:p>
            <a:pPr marL="0" indent="0">
              <a:buNone/>
            </a:pPr>
            <a:r>
              <a:rPr lang="en-US" dirty="0">
                <a:latin typeface="Consolas" panose="020B0609020204030204" pitchFamily="49" charset="0"/>
              </a:rPr>
              <a:t>- it uses this react scripts package to then also execute some start command there, this command happens to start this development server, watch all our code, compile our code, optimize the code and do all these </a:t>
            </a:r>
            <a:r>
              <a:rPr lang="en-US" dirty="0" smtClean="0">
                <a:latin typeface="Consolas" panose="020B0609020204030204" pitchFamily="49" charset="0"/>
              </a:rPr>
              <a:t>things</a:t>
            </a:r>
            <a:endParaRPr lang="en-IN" dirty="0">
              <a:latin typeface="Consolas" panose="020B0609020204030204" pitchFamily="49" charset="0"/>
            </a:endParaRPr>
          </a:p>
        </p:txBody>
      </p:sp>
    </p:spTree>
    <p:extLst>
      <p:ext uri="{BB962C8B-B14F-4D97-AF65-F5344CB8AC3E}">
        <p14:creationId xmlns:p14="http://schemas.microsoft.com/office/powerpoint/2010/main" val="2159736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Once </a:t>
            </a:r>
            <a:r>
              <a:rPr lang="en-US" dirty="0">
                <a:latin typeface="Consolas" panose="020B0609020204030204" pitchFamily="49" charset="0"/>
              </a:rPr>
              <a:t>you're ready for deploying your app, you would run </a:t>
            </a:r>
            <a:r>
              <a:rPr lang="en-US" dirty="0" err="1">
                <a:latin typeface="Consolas" panose="020B0609020204030204" pitchFamily="49" charset="0"/>
              </a:rPr>
              <a:t>npm</a:t>
            </a:r>
            <a:r>
              <a:rPr lang="en-US" dirty="0">
                <a:latin typeface="Consolas" panose="020B0609020204030204" pitchFamily="49" charset="0"/>
              </a:rPr>
              <a:t> run build to optimize it even more, not launch the development server	but instead get your optimized code stored in a folder because right now you won't see your compiled code anywhere here, everything happens in memory</a:t>
            </a:r>
            <a:r>
              <a:rPr lang="en-US" dirty="0" smtClean="0">
                <a:latin typeface="Consolas" panose="020B0609020204030204" pitchFamily="49" charset="0"/>
              </a:rPr>
              <a:t>.</a:t>
            </a:r>
          </a:p>
          <a:p>
            <a:pPr>
              <a:buFontTx/>
              <a:buChar char="-"/>
            </a:pPr>
            <a:r>
              <a:rPr lang="en-US" dirty="0">
                <a:latin typeface="Consolas" panose="020B0609020204030204" pitchFamily="49" charset="0"/>
              </a:rPr>
              <a:t>The node modules folder holds all the dependencies and sub-dependencies of our project this is why we have that many. We only had react, react </a:t>
            </a:r>
            <a:r>
              <a:rPr lang="en-US" dirty="0" err="1">
                <a:latin typeface="Consolas" panose="020B0609020204030204" pitchFamily="49" charset="0"/>
              </a:rPr>
              <a:t>dom</a:t>
            </a:r>
            <a:r>
              <a:rPr lang="en-US" dirty="0">
                <a:latin typeface="Consolas" panose="020B0609020204030204" pitchFamily="49" charset="0"/>
              </a:rPr>
              <a:t> and react scripts but react scripts has a lot of other dependencies, You shouldn't edit anything into node modules folder, it's generated automatically if you run </a:t>
            </a:r>
            <a:r>
              <a:rPr lang="en-US" dirty="0" err="1">
                <a:latin typeface="Consolas" panose="020B0609020204030204" pitchFamily="49" charset="0"/>
              </a:rPr>
              <a:t>npm</a:t>
            </a:r>
            <a:r>
              <a:rPr lang="en-US" dirty="0">
                <a:latin typeface="Consolas" panose="020B0609020204030204" pitchFamily="49" charset="0"/>
              </a:rPr>
              <a:t> install in your project folder and this was automatically done by create react scripts.</a:t>
            </a:r>
            <a:endParaRPr lang="en-IN" dirty="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132953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lnSpcReduction="10000"/>
          </a:bodyPr>
          <a:lstStyle/>
          <a:p>
            <a:pPr>
              <a:buFontTx/>
              <a:buChar char="-"/>
            </a:pPr>
            <a:r>
              <a:rPr lang="en-US" dirty="0" smtClean="0">
                <a:latin typeface="Consolas" panose="020B0609020204030204" pitchFamily="49" charset="0"/>
              </a:rPr>
              <a:t>The </a:t>
            </a:r>
            <a:r>
              <a:rPr lang="en-US" dirty="0">
                <a:latin typeface="Consolas" panose="020B0609020204030204" pitchFamily="49" charset="0"/>
              </a:rPr>
              <a:t>public folder is more interesting, it's basically the root folder which gets served by the web server in the end, </a:t>
            </a:r>
            <a:r>
              <a:rPr lang="en-US" dirty="0" smtClean="0">
                <a:latin typeface="Consolas" panose="020B0609020204030204" pitchFamily="49" charset="0"/>
              </a:rPr>
              <a:t>though here </a:t>
            </a:r>
            <a:r>
              <a:rPr lang="en-US" dirty="0">
                <a:latin typeface="Consolas" panose="020B0609020204030204" pitchFamily="49" charset="0"/>
              </a:rPr>
              <a:t>it only holds the files we can edit the script files are added in the source folder</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 in </a:t>
            </a:r>
            <a:r>
              <a:rPr lang="en-US" dirty="0" err="1" smtClean="0">
                <a:latin typeface="Consolas" panose="020B0609020204030204" pitchFamily="49" charset="0"/>
              </a:rPr>
              <a:t>src</a:t>
            </a:r>
            <a:r>
              <a:rPr lang="en-US" dirty="0">
                <a:latin typeface="Consolas" panose="020B0609020204030204" pitchFamily="49" charset="0"/>
              </a:rPr>
              <a:t> folder Here we got one important file index.html this is a normal html page and it is the single page, We will never add more html pages in this </a:t>
            </a:r>
            <a:r>
              <a:rPr lang="en-US" dirty="0" smtClean="0">
                <a:latin typeface="Consolas" panose="020B0609020204030204" pitchFamily="49" charset="0"/>
              </a:rPr>
              <a:t>project.</a:t>
            </a:r>
          </a:p>
          <a:p>
            <a:pPr>
              <a:buFontTx/>
              <a:buChar char="-"/>
            </a:pPr>
            <a:r>
              <a:rPr lang="en-US" dirty="0">
                <a:latin typeface="Consolas" panose="020B0609020204030204" pitchFamily="49" charset="0"/>
              </a:rPr>
              <a:t>if you are creating a multi page project you would create multiple such projects here with create react app, you wouldn't add more html files here or you need your own workflow if you want to do that. So this is the single page, where in the end our script files will get injected by that build workflow. which is why you don't see a script import here and you can edit this file but we won't write any html code here. this will become important because this will be where we actually mount our react application </a:t>
            </a:r>
            <a:r>
              <a:rPr lang="en-US" dirty="0" smtClean="0">
                <a:latin typeface="Consolas" panose="020B0609020204030204" pitchFamily="49" charset="0"/>
              </a:rPr>
              <a:t>later.</a:t>
            </a:r>
            <a:endParaRPr lang="en-IN" dirty="0">
              <a:latin typeface="Consolas" panose="020B0609020204030204" pitchFamily="49" charset="0"/>
            </a:endParaRPr>
          </a:p>
        </p:txBody>
      </p:sp>
    </p:spTree>
    <p:extLst>
      <p:ext uri="{BB962C8B-B14F-4D97-AF65-F5344CB8AC3E}">
        <p14:creationId xmlns:p14="http://schemas.microsoft.com/office/powerpoint/2010/main" val="742322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lnSpcReduction="10000"/>
          </a:bodyPr>
          <a:lstStyle/>
          <a:p>
            <a:pPr>
              <a:buFontTx/>
              <a:buChar char="-"/>
            </a:pPr>
            <a:r>
              <a:rPr lang="en-US" dirty="0" smtClean="0">
                <a:latin typeface="Consolas" panose="020B0609020204030204" pitchFamily="49" charset="0"/>
              </a:rPr>
              <a:t>But </a:t>
            </a:r>
            <a:r>
              <a:rPr lang="en-US" dirty="0">
                <a:latin typeface="Consolas" panose="020B0609020204030204" pitchFamily="49" charset="0"/>
              </a:rPr>
              <a:t>if you need to add any imports to let's say other libraries, CSS libraries or want to add some meta tags, you can do that here in the html file</a:t>
            </a:r>
            <a:r>
              <a:rPr lang="en-US" dirty="0" smtClean="0">
                <a:latin typeface="Consolas" panose="020B0609020204030204" pitchFamily="49" charset="0"/>
              </a:rPr>
              <a:t>.</a:t>
            </a:r>
          </a:p>
          <a:p>
            <a:pPr>
              <a:buFontTx/>
              <a:buChar char="-"/>
            </a:pPr>
            <a:r>
              <a:rPr lang="en-US" dirty="0">
                <a:latin typeface="Consolas" panose="020B0609020204030204" pitchFamily="49" charset="0"/>
              </a:rPr>
              <a:t> this </a:t>
            </a:r>
            <a:r>
              <a:rPr lang="en-US" dirty="0" err="1">
                <a:latin typeface="Consolas" panose="020B0609020204030204" pitchFamily="49" charset="0"/>
              </a:rPr>
              <a:t>manifest.json</a:t>
            </a:r>
            <a:r>
              <a:rPr lang="en-US" dirty="0">
                <a:latin typeface="Consolas" panose="020B0609020204030204" pitchFamily="49" charset="0"/>
              </a:rPr>
              <a:t> file where we can define some meta data about our application</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 </a:t>
            </a:r>
            <a:r>
              <a:rPr lang="en-US" dirty="0">
                <a:latin typeface="Consolas" panose="020B0609020204030204" pitchFamily="49" charset="0"/>
              </a:rPr>
              <a:t>Interesting for us is this source folder, here we get a couple of files and these are actually the files we will work in, this is actually our react application</a:t>
            </a:r>
            <a:r>
              <a:rPr lang="en-US" dirty="0" smtClean="0">
                <a:latin typeface="Consolas" panose="020B0609020204030204" pitchFamily="49" charset="0"/>
              </a:rPr>
              <a:t>.</a:t>
            </a:r>
          </a:p>
          <a:p>
            <a:pPr>
              <a:buFontTx/>
              <a:buChar char="-"/>
            </a:pPr>
            <a:r>
              <a:rPr lang="en-US" dirty="0">
                <a:latin typeface="Consolas" panose="020B0609020204030204" pitchFamily="49" charset="0"/>
              </a:rPr>
              <a:t>Most important for us right now, the index.js file gets access to this root element in our </a:t>
            </a:r>
            <a:r>
              <a:rPr lang="en-US" dirty="0" err="1">
                <a:latin typeface="Consolas" panose="020B0609020204030204" pitchFamily="49" charset="0"/>
              </a:rPr>
              <a:t>dom</a:t>
            </a:r>
            <a:r>
              <a:rPr lang="en-US" dirty="0">
                <a:latin typeface="Consolas" panose="020B0609020204030204" pitchFamily="49" charset="0"/>
              </a:rPr>
              <a:t>, in our html file, so the element with the ID root which of course is this div we saw in the index.html file, this one, and there as you can see it, it renders our react application with the render method</a:t>
            </a:r>
            <a:r>
              <a:rPr lang="en-US" dirty="0" smtClean="0">
                <a:latin typeface="Consolas" panose="020B0609020204030204" pitchFamily="49" charset="0"/>
              </a:rPr>
              <a:t>.</a:t>
            </a:r>
          </a:p>
          <a:p>
            <a:pPr>
              <a:buFontTx/>
              <a:buChar char="-"/>
            </a:pPr>
            <a:r>
              <a:rPr lang="en-IN" dirty="0">
                <a:latin typeface="Consolas" panose="020B0609020204030204" pitchFamily="49" charset="0"/>
              </a:rPr>
              <a:t>&lt;App </a:t>
            </a:r>
            <a:r>
              <a:rPr lang="en-IN" dirty="0" smtClean="0">
                <a:latin typeface="Consolas" panose="020B0609020204030204" pitchFamily="49" charset="0"/>
              </a:rPr>
              <a:t>/&gt; </a:t>
            </a:r>
            <a:r>
              <a:rPr lang="en-US" dirty="0">
                <a:latin typeface="Consolas" panose="020B0609020204030204" pitchFamily="49" charset="0"/>
              </a:rPr>
              <a:t>is a reference of some app object or element which we import from an app file, the extension</a:t>
            </a:r>
            <a:endParaRPr lang="en-IN" dirty="0">
              <a:latin typeface="Consolas" panose="020B0609020204030204" pitchFamily="49" charset="0"/>
            </a:endParaRPr>
          </a:p>
          <a:p>
            <a:pPr>
              <a:buFontTx/>
              <a:buChar char="-"/>
            </a:pPr>
            <a:endParaRPr lang="en-US" dirty="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308182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normAutofit fontScale="92500" lnSpcReduction="20000"/>
          </a:bodyPr>
          <a:lstStyle/>
          <a:p>
            <a:pPr marL="0" indent="0">
              <a:buNone/>
            </a:pPr>
            <a:r>
              <a:rPr lang="en-IN" dirty="0">
                <a:latin typeface="Consolas" panose="020B0609020204030204" pitchFamily="49" charset="0"/>
              </a:rPr>
              <a:t>- import App from './App'; </a:t>
            </a:r>
          </a:p>
          <a:p>
            <a:pPr marL="0" indent="0">
              <a:buNone/>
            </a:pPr>
            <a:r>
              <a:rPr lang="en-US" dirty="0" smtClean="0">
                <a:latin typeface="Consolas" panose="020B0609020204030204" pitchFamily="49" charset="0"/>
              </a:rPr>
              <a:t>.</a:t>
            </a:r>
            <a:r>
              <a:rPr lang="en-US" dirty="0" err="1">
                <a:latin typeface="Consolas" panose="020B0609020204030204" pitchFamily="49" charset="0"/>
              </a:rPr>
              <a:t>js</a:t>
            </a:r>
            <a:r>
              <a:rPr lang="en-US" dirty="0">
                <a:latin typeface="Consolas" panose="020B0609020204030204" pitchFamily="49" charset="0"/>
              </a:rPr>
              <a:t> is left out because it's automatically added by our build </a:t>
            </a:r>
            <a:r>
              <a:rPr lang="en-US" dirty="0" smtClean="0">
                <a:latin typeface="Consolas" panose="020B0609020204030204" pitchFamily="49" charset="0"/>
              </a:rPr>
              <a:t>workflow</a:t>
            </a:r>
          </a:p>
          <a:p>
            <a:pPr>
              <a:buFontTx/>
              <a:buChar char="-"/>
            </a:pPr>
            <a:r>
              <a:rPr lang="en-US" dirty="0" smtClean="0">
                <a:latin typeface="Consolas" panose="020B0609020204030204" pitchFamily="49" charset="0"/>
              </a:rPr>
              <a:t>This is the </a:t>
            </a:r>
            <a:r>
              <a:rPr lang="en-US" dirty="0" err="1" smtClean="0">
                <a:latin typeface="Consolas" panose="020B0609020204030204" pitchFamily="49" charset="0"/>
              </a:rPr>
              <a:t>jsx</a:t>
            </a:r>
            <a:r>
              <a:rPr lang="en-US" dirty="0" smtClean="0">
                <a:latin typeface="Consolas" panose="020B0609020204030204" pitchFamily="49" charset="0"/>
              </a:rPr>
              <a:t> syntax</a:t>
            </a:r>
          </a:p>
          <a:p>
            <a:pPr marL="0" indent="0">
              <a:buNone/>
            </a:pPr>
            <a:r>
              <a:rPr lang="en-IN" dirty="0">
                <a:latin typeface="Consolas" panose="020B0609020204030204" pitchFamily="49" charset="0"/>
              </a:rPr>
              <a:t>return (</a:t>
            </a:r>
          </a:p>
          <a:p>
            <a:pPr marL="0" indent="0">
              <a:buNone/>
            </a:pPr>
            <a:r>
              <a:rPr lang="en-IN" dirty="0">
                <a:latin typeface="Consolas" panose="020B0609020204030204" pitchFamily="49" charset="0"/>
              </a:rPr>
              <a:t>      &lt;div </a:t>
            </a:r>
            <a:r>
              <a:rPr lang="en-IN" dirty="0" err="1">
                <a:latin typeface="Consolas" panose="020B0609020204030204" pitchFamily="49" charset="0"/>
              </a:rPr>
              <a:t>className</a:t>
            </a:r>
            <a:r>
              <a:rPr lang="en-IN" dirty="0">
                <a:latin typeface="Consolas" panose="020B0609020204030204" pitchFamily="49" charset="0"/>
              </a:rPr>
              <a:t>="App"&gt;</a:t>
            </a:r>
          </a:p>
          <a:p>
            <a:pPr marL="0" indent="0">
              <a:buNone/>
            </a:pPr>
            <a:r>
              <a:rPr lang="en-IN" dirty="0">
                <a:latin typeface="Consolas" panose="020B0609020204030204" pitchFamily="49" charset="0"/>
              </a:rPr>
              <a:t>        &lt;header </a:t>
            </a:r>
            <a:r>
              <a:rPr lang="en-IN" dirty="0" err="1">
                <a:latin typeface="Consolas" panose="020B0609020204030204" pitchFamily="49" charset="0"/>
              </a:rPr>
              <a:t>className</a:t>
            </a:r>
            <a:r>
              <a:rPr lang="en-IN" dirty="0">
                <a:latin typeface="Consolas" panose="020B0609020204030204" pitchFamily="49" charset="0"/>
              </a:rPr>
              <a:t>="App-header"&gt;</a:t>
            </a:r>
          </a:p>
          <a:p>
            <a:pPr marL="0" indent="0">
              <a:buNone/>
            </a:pPr>
            <a:r>
              <a:rPr lang="en-IN" dirty="0">
                <a:latin typeface="Consolas" panose="020B0609020204030204" pitchFamily="49" charset="0"/>
              </a:rPr>
              <a:t>          &lt;</a:t>
            </a:r>
            <a:r>
              <a:rPr lang="en-IN" dirty="0" err="1">
                <a:latin typeface="Consolas" panose="020B0609020204030204" pitchFamily="49" charset="0"/>
              </a:rPr>
              <a:t>img</a:t>
            </a:r>
            <a:r>
              <a:rPr lang="en-IN" dirty="0">
                <a:latin typeface="Consolas" panose="020B0609020204030204" pitchFamily="49" charset="0"/>
              </a:rPr>
              <a:t> </a:t>
            </a:r>
            <a:r>
              <a:rPr lang="en-IN" dirty="0" err="1">
                <a:latin typeface="Consolas" panose="020B0609020204030204" pitchFamily="49" charset="0"/>
              </a:rPr>
              <a:t>src</a:t>
            </a:r>
            <a:r>
              <a:rPr lang="en-IN" dirty="0">
                <a:latin typeface="Consolas" panose="020B0609020204030204" pitchFamily="49" charset="0"/>
              </a:rPr>
              <a:t>={logo} </a:t>
            </a:r>
            <a:r>
              <a:rPr lang="en-IN" dirty="0" err="1">
                <a:latin typeface="Consolas" panose="020B0609020204030204" pitchFamily="49" charset="0"/>
              </a:rPr>
              <a:t>className</a:t>
            </a:r>
            <a:r>
              <a:rPr lang="en-IN" dirty="0">
                <a:latin typeface="Consolas" panose="020B0609020204030204" pitchFamily="49" charset="0"/>
              </a:rPr>
              <a:t>="App-logo" alt="logo" /&gt;</a:t>
            </a:r>
          </a:p>
          <a:p>
            <a:pPr marL="0" indent="0">
              <a:buNone/>
            </a:pPr>
            <a:r>
              <a:rPr lang="en-IN" dirty="0">
                <a:latin typeface="Consolas" panose="020B0609020204030204" pitchFamily="49" charset="0"/>
              </a:rPr>
              <a:t>          &lt;h1 </a:t>
            </a:r>
            <a:r>
              <a:rPr lang="en-IN" dirty="0" err="1">
                <a:latin typeface="Consolas" panose="020B0609020204030204" pitchFamily="49" charset="0"/>
              </a:rPr>
              <a:t>className</a:t>
            </a:r>
            <a:r>
              <a:rPr lang="en-IN" dirty="0">
                <a:latin typeface="Consolas" panose="020B0609020204030204" pitchFamily="49" charset="0"/>
              </a:rPr>
              <a:t>="App-title"&gt;Welcome to React&lt;/h1&gt;</a:t>
            </a:r>
          </a:p>
          <a:p>
            <a:pPr marL="0" indent="0">
              <a:buNone/>
            </a:pPr>
            <a:r>
              <a:rPr lang="en-IN" dirty="0">
                <a:latin typeface="Consolas" panose="020B0609020204030204" pitchFamily="49" charset="0"/>
              </a:rPr>
              <a:t>        &lt;/header&gt;</a:t>
            </a:r>
          </a:p>
          <a:p>
            <a:pPr marL="0" indent="0">
              <a:buNone/>
            </a:pPr>
            <a:r>
              <a:rPr lang="en-IN" dirty="0">
                <a:latin typeface="Consolas" panose="020B0609020204030204" pitchFamily="49" charset="0"/>
              </a:rPr>
              <a:t>        &lt;p </a:t>
            </a:r>
            <a:r>
              <a:rPr lang="en-IN" dirty="0" err="1">
                <a:latin typeface="Consolas" panose="020B0609020204030204" pitchFamily="49" charset="0"/>
              </a:rPr>
              <a:t>className</a:t>
            </a:r>
            <a:r>
              <a:rPr lang="en-IN" dirty="0">
                <a:latin typeface="Consolas" panose="020B0609020204030204" pitchFamily="49" charset="0"/>
              </a:rPr>
              <a:t>="App-intro"&gt;</a:t>
            </a:r>
          </a:p>
          <a:p>
            <a:pPr marL="0" indent="0">
              <a:buNone/>
            </a:pPr>
            <a:r>
              <a:rPr lang="en-IN" dirty="0">
                <a:latin typeface="Consolas" panose="020B0609020204030204" pitchFamily="49" charset="0"/>
              </a:rPr>
              <a:t>          To get started, edit &lt;code&gt;</a:t>
            </a:r>
            <a:r>
              <a:rPr lang="en-IN" dirty="0" err="1">
                <a:latin typeface="Consolas" panose="020B0609020204030204" pitchFamily="49" charset="0"/>
              </a:rPr>
              <a:t>src</a:t>
            </a:r>
            <a:r>
              <a:rPr lang="en-IN" dirty="0">
                <a:latin typeface="Consolas" panose="020B0609020204030204" pitchFamily="49" charset="0"/>
              </a:rPr>
              <a:t>/App.js&lt;/code&gt; and save to reload.</a:t>
            </a:r>
          </a:p>
          <a:p>
            <a:pPr marL="0" indent="0">
              <a:buNone/>
            </a:pPr>
            <a:r>
              <a:rPr lang="en-IN" dirty="0">
                <a:latin typeface="Consolas" panose="020B0609020204030204" pitchFamily="49" charset="0"/>
              </a:rPr>
              <a:t>        &lt;/p&gt;</a:t>
            </a:r>
          </a:p>
          <a:p>
            <a:pPr marL="0" indent="0">
              <a:buNone/>
            </a:pPr>
            <a:r>
              <a:rPr lang="en-IN" dirty="0">
                <a:latin typeface="Consolas" panose="020B0609020204030204" pitchFamily="49" charset="0"/>
              </a:rPr>
              <a:t>      &lt;/div&gt;</a:t>
            </a:r>
          </a:p>
          <a:p>
            <a:pPr marL="0" indent="0">
              <a:buNone/>
            </a:pPr>
            <a:r>
              <a:rPr lang="en-IN" dirty="0">
                <a:latin typeface="Consolas" panose="020B0609020204030204" pitchFamily="49" charset="0"/>
              </a:rPr>
              <a:t>    );</a:t>
            </a:r>
          </a:p>
        </p:txBody>
      </p:sp>
    </p:spTree>
    <p:extLst>
      <p:ext uri="{BB962C8B-B14F-4D97-AF65-F5344CB8AC3E}">
        <p14:creationId xmlns:p14="http://schemas.microsoft.com/office/powerpoint/2010/main" val="3082681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IN" dirty="0" smtClean="0">
                <a:latin typeface="Consolas" panose="020B0609020204030204" pitchFamily="49" charset="0"/>
              </a:rPr>
              <a:t>Remove everything and just add</a:t>
            </a:r>
          </a:p>
          <a:p>
            <a:pPr marL="0" indent="0">
              <a:buNone/>
            </a:pPr>
            <a:r>
              <a:rPr lang="en-IN" dirty="0">
                <a:latin typeface="Consolas" panose="020B0609020204030204" pitchFamily="49" charset="0"/>
              </a:rPr>
              <a:t> render() {</a:t>
            </a:r>
          </a:p>
          <a:p>
            <a:pPr marL="0" indent="0">
              <a:buNone/>
            </a:pPr>
            <a:r>
              <a:rPr lang="en-IN" dirty="0">
                <a:latin typeface="Consolas" panose="020B0609020204030204" pitchFamily="49" charset="0"/>
              </a:rPr>
              <a:t>    return (</a:t>
            </a:r>
          </a:p>
          <a:p>
            <a:pPr marL="0" indent="0">
              <a:buNone/>
            </a:pPr>
            <a:r>
              <a:rPr lang="en-IN" dirty="0">
                <a:latin typeface="Consolas" panose="020B0609020204030204" pitchFamily="49" charset="0"/>
              </a:rPr>
              <a:t>      &lt;div </a:t>
            </a:r>
            <a:r>
              <a:rPr lang="en-IN" dirty="0" err="1">
                <a:latin typeface="Consolas" panose="020B0609020204030204" pitchFamily="49" charset="0"/>
              </a:rPr>
              <a:t>className</a:t>
            </a:r>
            <a:r>
              <a:rPr lang="en-IN" dirty="0">
                <a:latin typeface="Consolas" panose="020B0609020204030204" pitchFamily="49" charset="0"/>
              </a:rPr>
              <a:t>='App'&gt;</a:t>
            </a:r>
          </a:p>
          <a:p>
            <a:pPr marL="0" indent="0">
              <a:buNone/>
            </a:pPr>
            <a:r>
              <a:rPr lang="en-IN" dirty="0">
                <a:latin typeface="Consolas" panose="020B0609020204030204" pitchFamily="49" charset="0"/>
              </a:rPr>
              <a:t>        &lt;h1&gt;Hi, </a:t>
            </a:r>
            <a:r>
              <a:rPr lang="en-IN" dirty="0" err="1">
                <a:latin typeface="Consolas" panose="020B0609020204030204" pitchFamily="49" charset="0"/>
              </a:rPr>
              <a:t>I'am</a:t>
            </a:r>
            <a:r>
              <a:rPr lang="en-IN" dirty="0">
                <a:latin typeface="Consolas" panose="020B0609020204030204" pitchFamily="49" charset="0"/>
              </a:rPr>
              <a:t> a React App&lt;/h1&gt;</a:t>
            </a:r>
          </a:p>
          <a:p>
            <a:pPr marL="0" indent="0">
              <a:buNone/>
            </a:pPr>
            <a:r>
              <a:rPr lang="en-IN" dirty="0">
                <a:latin typeface="Consolas" panose="020B0609020204030204" pitchFamily="49" charset="0"/>
              </a:rPr>
              <a:t>      &lt;/div&gt;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smtClean="0">
                <a:latin typeface="Consolas" panose="020B0609020204030204" pitchFamily="49" charset="0"/>
              </a:rPr>
              <a:t>}</a:t>
            </a:r>
          </a:p>
          <a:p>
            <a:pPr>
              <a:buFontTx/>
              <a:buChar char="-"/>
            </a:pPr>
            <a:r>
              <a:rPr lang="en-US" dirty="0" smtClean="0">
                <a:latin typeface="Consolas" panose="020B0609020204030204" pitchFamily="49" charset="0"/>
              </a:rPr>
              <a:t>don't </a:t>
            </a:r>
            <a:r>
              <a:rPr lang="en-US" dirty="0">
                <a:latin typeface="Consolas" panose="020B0609020204030204" pitchFamily="49" charset="0"/>
              </a:rPr>
              <a:t>forget to save your files</a:t>
            </a:r>
            <a:r>
              <a:rPr lang="en-US" dirty="0" smtClean="0">
                <a:latin typeface="Consolas" panose="020B0609020204030204" pitchFamily="49" charset="0"/>
              </a:rPr>
              <a:t>.</a:t>
            </a:r>
          </a:p>
          <a:p>
            <a:pPr>
              <a:buFontTx/>
              <a:buChar char="-"/>
            </a:pPr>
            <a:r>
              <a:rPr lang="en-US" dirty="0">
                <a:latin typeface="Consolas" panose="020B0609020204030204" pitchFamily="49" charset="0"/>
              </a:rPr>
              <a:t>since you have </a:t>
            </a:r>
            <a:r>
              <a:rPr lang="en-US" dirty="0" err="1">
                <a:latin typeface="Consolas" panose="020B0609020204030204" pitchFamily="49" charset="0"/>
              </a:rPr>
              <a:t>npm</a:t>
            </a:r>
            <a:r>
              <a:rPr lang="en-US" dirty="0">
                <a:latin typeface="Consolas" panose="020B0609020204030204" pitchFamily="49" charset="0"/>
              </a:rPr>
              <a:t> start running, this will automatically trigger a recompilation and it should automatically reload your page too which is why you should now see Hi I'm a react app. instead of the old content.</a:t>
            </a:r>
            <a:endParaRPr lang="en-IN" dirty="0">
              <a:latin typeface="Consolas" panose="020B0609020204030204" pitchFamily="49" charset="0"/>
            </a:endParaRPr>
          </a:p>
        </p:txBody>
      </p:sp>
    </p:spTree>
    <p:extLst>
      <p:ext uri="{BB962C8B-B14F-4D97-AF65-F5344CB8AC3E}">
        <p14:creationId xmlns:p14="http://schemas.microsoft.com/office/powerpoint/2010/main" val="3809094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With </a:t>
            </a:r>
            <a:r>
              <a:rPr lang="en-US" dirty="0">
                <a:latin typeface="Consolas" panose="020B0609020204030204" pitchFamily="49" charset="0"/>
              </a:rPr>
              <a:t>that we can also removed this </a:t>
            </a:r>
            <a:r>
              <a:rPr lang="en-US" dirty="0" err="1">
                <a:latin typeface="Consolas" panose="020B0609020204030204" pitchFamily="49" charset="0"/>
              </a:rPr>
              <a:t>logo.svg</a:t>
            </a:r>
            <a:r>
              <a:rPr lang="en-US" dirty="0">
                <a:latin typeface="Consolas" panose="020B0609020204030204" pitchFamily="49" charset="0"/>
              </a:rPr>
              <a:t> file because we no longer use it in our project</a:t>
            </a:r>
            <a:r>
              <a:rPr lang="en-US" dirty="0" smtClean="0">
                <a:latin typeface="Consolas" panose="020B0609020204030204" pitchFamily="49" charset="0"/>
              </a:rPr>
              <a:t>,</a:t>
            </a:r>
          </a:p>
          <a:p>
            <a:pPr>
              <a:buFontTx/>
              <a:buChar char="-"/>
            </a:pPr>
            <a:r>
              <a:rPr lang="en-US" dirty="0" smtClean="0">
                <a:latin typeface="Consolas" panose="020B0609020204030204" pitchFamily="49" charset="0"/>
              </a:rPr>
              <a:t>app.css </a:t>
            </a:r>
            <a:r>
              <a:rPr lang="en-US" dirty="0">
                <a:latin typeface="Consolas" panose="020B0609020204030204" pitchFamily="49" charset="0"/>
              </a:rPr>
              <a:t>file which basically defines some stylings we use in this app.js file, though I will say that these are not scoped to this file. will actually remove everything but this first app class </a:t>
            </a:r>
            <a:r>
              <a:rPr lang="en-US" dirty="0" smtClean="0">
                <a:latin typeface="Consolas" panose="020B0609020204030204" pitchFamily="49" charset="0"/>
              </a:rPr>
              <a:t>definition.</a:t>
            </a:r>
          </a:p>
          <a:p>
            <a:pPr>
              <a:buFontTx/>
              <a:buChar char="-"/>
            </a:pPr>
            <a:r>
              <a:rPr lang="en-US" dirty="0">
                <a:latin typeface="Consolas" panose="020B0609020204030204" pitchFamily="49" charset="0"/>
              </a:rPr>
              <a:t>The registerServiceWorker.js file is as the name implies important for registering a service worker which is generated automatically, that's related to this progressive web app we get out of the box. It will basically pre-cache our script files, we don't need to configure anything </a:t>
            </a:r>
            <a:r>
              <a:rPr lang="en-US" dirty="0" smtClean="0">
                <a:latin typeface="Consolas" panose="020B0609020204030204" pitchFamily="49" charset="0"/>
              </a:rPr>
              <a:t>there.</a:t>
            </a:r>
          </a:p>
          <a:p>
            <a:pPr marL="0" indent="0">
              <a:buNone/>
            </a:pPr>
            <a:r>
              <a:rPr lang="en-US" dirty="0" smtClean="0">
                <a:latin typeface="Consolas" panose="020B0609020204030204" pitchFamily="49" charset="0"/>
              </a:rPr>
              <a:t>-The </a:t>
            </a:r>
            <a:r>
              <a:rPr lang="en-US" dirty="0">
                <a:latin typeface="Consolas" panose="020B0609020204030204" pitchFamily="49" charset="0"/>
              </a:rPr>
              <a:t>test file, it basically allows us to create unit tests for the different units, for example components in our application.</a:t>
            </a:r>
            <a:endParaRPr lang="en-IN" dirty="0">
              <a:latin typeface="Consolas" panose="020B0609020204030204" pitchFamily="49" charset="0"/>
            </a:endParaRP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1261762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a:buFontTx/>
              <a:buChar char="-"/>
            </a:pPr>
            <a:r>
              <a:rPr lang="en-US" dirty="0" smtClean="0">
                <a:latin typeface="Consolas" panose="020B0609020204030204" pitchFamily="49" charset="0"/>
              </a:rPr>
              <a:t>This </a:t>
            </a:r>
            <a:r>
              <a:rPr lang="en-US" dirty="0">
                <a:latin typeface="Consolas" panose="020B0609020204030204" pitchFamily="49" charset="0"/>
              </a:rPr>
              <a:t>is the general setup and for the majority of this course, we'll work in app.js or other new components we create.</a:t>
            </a:r>
          </a:p>
          <a:p>
            <a:pPr>
              <a:buFontTx/>
              <a:buChar char="-"/>
            </a:pPr>
            <a:endParaRPr lang="en-IN" dirty="0">
              <a:latin typeface="Consolas" panose="020B0609020204030204" pitchFamily="49" charset="0"/>
            </a:endParaRPr>
          </a:p>
        </p:txBody>
      </p:sp>
    </p:spTree>
    <p:extLst>
      <p:ext uri="{BB962C8B-B14F-4D97-AF65-F5344CB8AC3E}">
        <p14:creationId xmlns:p14="http://schemas.microsoft.com/office/powerpoint/2010/main" val="3306829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076811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3662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smtClean="0"/>
              <a:t>var</a:t>
            </a:r>
            <a:r>
              <a:rPr lang="en-IN" dirty="0" smtClean="0"/>
              <a: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a:t>let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97205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3743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309033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9074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38545"/>
            <a:ext cx="11845636" cy="6580910"/>
          </a:xfrm>
        </p:spPr>
        <p:txBody>
          <a:bodyPr/>
          <a:lstStyle/>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69818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dirty="0" err="1" smtClean="0"/>
              <a:t>const</a:t>
            </a:r>
            <a:r>
              <a:rPr lang="en-IN" dirty="0" smtClean="0"/>
              <a:t> </a:t>
            </a:r>
            <a:r>
              <a:rPr lang="en-IN" dirty="0" err="1"/>
              <a:t>myname</a:t>
            </a:r>
            <a:r>
              <a:rPr lang="en-IN" dirty="0"/>
              <a:t> = '</a:t>
            </a:r>
            <a:r>
              <a:rPr lang="en-IN" dirty="0" err="1"/>
              <a:t>vijay</a:t>
            </a:r>
            <a:r>
              <a:rPr lang="en-IN" dirty="0"/>
              <a:t>';</a:t>
            </a:r>
          </a:p>
          <a:p>
            <a:pPr marL="0" indent="0">
              <a:buNone/>
            </a:pPr>
            <a:r>
              <a:rPr lang="en-IN" dirty="0"/>
              <a:t>console.log(</a:t>
            </a:r>
            <a:r>
              <a:rPr lang="en-IN" dirty="0" err="1"/>
              <a:t>myname</a:t>
            </a:r>
            <a:r>
              <a:rPr lang="en-IN" dirty="0"/>
              <a:t>);</a:t>
            </a:r>
          </a:p>
          <a:p>
            <a:pPr marL="0" indent="0">
              <a:buNone/>
            </a:pPr>
            <a:endParaRPr lang="en-IN" dirty="0"/>
          </a:p>
          <a:p>
            <a:pPr marL="0" indent="0">
              <a:buNone/>
            </a:pPr>
            <a:r>
              <a:rPr lang="en-IN" dirty="0" err="1"/>
              <a:t>myname</a:t>
            </a:r>
            <a:r>
              <a:rPr lang="en-IN" dirty="0"/>
              <a:t> = '</a:t>
            </a:r>
            <a:r>
              <a:rPr lang="en-IN" dirty="0" err="1"/>
              <a:t>kate</a:t>
            </a:r>
            <a:r>
              <a:rPr lang="en-IN" dirty="0"/>
              <a:t>';</a:t>
            </a:r>
          </a:p>
          <a:p>
            <a:pPr marL="0" indent="0">
              <a:buNone/>
            </a:pPr>
            <a:r>
              <a:rPr lang="en-IN" dirty="0"/>
              <a:t>console.log(</a:t>
            </a:r>
            <a:r>
              <a:rPr lang="en-IN" dirty="0" err="1"/>
              <a:t>myname</a:t>
            </a:r>
            <a:r>
              <a:rPr lang="en-IN" dirty="0"/>
              <a:t>);</a:t>
            </a:r>
          </a:p>
          <a:p>
            <a:pPr marL="0" indent="0">
              <a:buNone/>
            </a:pPr>
            <a:endParaRPr lang="en-IN" dirty="0"/>
          </a:p>
        </p:txBody>
      </p:sp>
    </p:spTree>
    <p:extLst>
      <p:ext uri="{BB962C8B-B14F-4D97-AF65-F5344CB8AC3E}">
        <p14:creationId xmlns:p14="http://schemas.microsoft.com/office/powerpoint/2010/main" val="2161574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lstStyle/>
          <a:p>
            <a:pPr marL="0" indent="0">
              <a:buNone/>
            </a:pPr>
            <a:r>
              <a:rPr lang="en-IN" b="1" u="sng" dirty="0" smtClean="0"/>
              <a:t>Arrow Functions</a:t>
            </a:r>
          </a:p>
          <a:p>
            <a:pPr marL="0" indent="0">
              <a:buNone/>
            </a:pPr>
            <a:endParaRPr lang="en-IN" b="1" u="sng" dirty="0"/>
          </a:p>
        </p:txBody>
      </p:sp>
      <p:pic>
        <p:nvPicPr>
          <p:cNvPr id="2" name="Picture 1"/>
          <p:cNvPicPr>
            <a:picLocks noChangeAspect="1"/>
          </p:cNvPicPr>
          <p:nvPr/>
        </p:nvPicPr>
        <p:blipFill>
          <a:blip r:embed="rId2"/>
          <a:stretch>
            <a:fillRect/>
          </a:stretch>
        </p:blipFill>
        <p:spPr>
          <a:xfrm>
            <a:off x="154745" y="860913"/>
            <a:ext cx="7772400" cy="5610225"/>
          </a:xfrm>
          <a:prstGeom prst="rect">
            <a:avLst/>
          </a:prstGeom>
        </p:spPr>
      </p:pic>
    </p:spTree>
    <p:extLst>
      <p:ext uri="{BB962C8B-B14F-4D97-AF65-F5344CB8AC3E}">
        <p14:creationId xmlns:p14="http://schemas.microsoft.com/office/powerpoint/2010/main" val="152847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77500" lnSpcReduction="20000"/>
          </a:bodyPr>
          <a:lstStyle/>
          <a:p>
            <a:pPr marL="0" indent="0">
              <a:buNone/>
            </a:pPr>
            <a:r>
              <a:rPr lang="en-IN" b="1" u="sng" dirty="0" smtClean="0"/>
              <a:t>Normal function</a:t>
            </a:r>
          </a:p>
          <a:p>
            <a:pPr marL="0" indent="0">
              <a:buNone/>
            </a:pPr>
            <a:r>
              <a:rPr lang="en-IN" dirty="0">
                <a:latin typeface="Consolas" panose="020B0609020204030204" pitchFamily="49" charset="0"/>
              </a:rPr>
              <a:t>function </a:t>
            </a:r>
            <a:r>
              <a:rPr lang="en-IN" dirty="0" err="1">
                <a:latin typeface="Consolas" panose="020B0609020204030204" pitchFamily="49" charset="0"/>
              </a:rPr>
              <a:t>printMyname</a:t>
            </a:r>
            <a:r>
              <a:rPr lang="en-IN" dirty="0">
                <a:latin typeface="Consolas" panose="020B0609020204030204" pitchFamily="49" charset="0"/>
              </a:rPr>
              <a:t>(name)</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a:latin typeface="Consolas" panose="020B0609020204030204" pitchFamily="49" charset="0"/>
              </a:rPr>
              <a:t>}</a:t>
            </a:r>
          </a:p>
          <a:p>
            <a:pPr marL="0" indent="0">
              <a:buNone/>
            </a:pPr>
            <a:r>
              <a:rPr lang="en-IN" dirty="0" err="1" smtClean="0">
                <a:latin typeface="Consolas" panose="020B0609020204030204" pitchFamily="49" charset="0"/>
              </a:rPr>
              <a:t>printMyname</a:t>
            </a:r>
            <a:r>
              <a:rPr lang="en-IN" dirty="0" smtClean="0">
                <a:latin typeface="Consolas" panose="020B0609020204030204" pitchFamily="49" charset="0"/>
              </a:rPr>
              <a:t>();</a:t>
            </a:r>
          </a:p>
          <a:p>
            <a:pPr marL="0" indent="0">
              <a:buNone/>
            </a:pPr>
            <a:r>
              <a:rPr lang="en-IN" dirty="0" smtClean="0">
                <a:latin typeface="Consolas" panose="020B0609020204030204" pitchFamily="49" charset="0"/>
              </a:rPr>
              <a:t>o/p</a:t>
            </a:r>
          </a:p>
          <a:p>
            <a:pPr marL="0" indent="0">
              <a:buNone/>
            </a:pPr>
            <a:r>
              <a:rPr lang="en-IN" dirty="0" smtClean="0">
                <a:latin typeface="Consolas" panose="020B0609020204030204" pitchFamily="49" charset="0"/>
              </a:rPr>
              <a:t>undefined</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function </a:t>
            </a:r>
            <a:r>
              <a:rPr lang="en-IN" dirty="0" err="1">
                <a:latin typeface="Consolas" panose="020B0609020204030204" pitchFamily="49" charset="0"/>
              </a:rPr>
              <a:t>printMyname</a:t>
            </a:r>
            <a:r>
              <a:rPr lang="en-IN" dirty="0">
                <a:latin typeface="Consolas" panose="020B0609020204030204" pitchFamily="49" charset="0"/>
              </a:rPr>
              <a:t>(name)</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err="1">
                <a:latin typeface="Consolas" panose="020B0609020204030204" pitchFamily="49" charset="0"/>
              </a:rPr>
              <a:t>printMyname</a:t>
            </a:r>
            <a:r>
              <a:rPr lang="en-IN" dirty="0">
                <a:latin typeface="Consolas" panose="020B0609020204030204" pitchFamily="49" charset="0"/>
              </a:rPr>
              <a:t>('</a:t>
            </a:r>
            <a:r>
              <a:rPr lang="en-IN" dirty="0" err="1">
                <a:latin typeface="Consolas" panose="020B0609020204030204" pitchFamily="49" charset="0"/>
              </a:rPr>
              <a:t>vijay</a:t>
            </a:r>
            <a:r>
              <a:rPr lang="en-IN" dirty="0" smtClean="0">
                <a:latin typeface="Consolas" panose="020B0609020204030204" pitchFamily="49" charset="0"/>
              </a:rPr>
              <a:t>');</a:t>
            </a:r>
          </a:p>
          <a:p>
            <a:pPr marL="0" indent="0">
              <a:buNone/>
            </a:pPr>
            <a:r>
              <a:rPr lang="en-IN" dirty="0" smtClean="0">
                <a:latin typeface="Consolas" panose="020B0609020204030204" pitchFamily="49" charset="0"/>
              </a:rPr>
              <a:t>o/p</a:t>
            </a:r>
          </a:p>
          <a:p>
            <a:pPr marL="0" indent="0">
              <a:buNone/>
            </a:pPr>
            <a:r>
              <a:rPr lang="en-IN" dirty="0">
                <a:latin typeface="Consolas" panose="020B0609020204030204" pitchFamily="49" charset="0"/>
              </a:rPr>
              <a:t>"</a:t>
            </a:r>
            <a:r>
              <a:rPr lang="en-IN" dirty="0" err="1">
                <a:latin typeface="Consolas" panose="020B0609020204030204" pitchFamily="49" charset="0"/>
              </a:rPr>
              <a:t>vijay</a:t>
            </a:r>
            <a:r>
              <a:rPr lang="en-IN" dirty="0">
                <a:latin typeface="Consolas" panose="020B0609020204030204" pitchFamily="49" charset="0"/>
              </a:rPr>
              <a:t>"</a:t>
            </a: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7286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745" y="211014"/>
            <a:ext cx="11859064" cy="6457072"/>
          </a:xfrm>
        </p:spPr>
        <p:txBody>
          <a:bodyPr>
            <a:normAutofit fontScale="92500" lnSpcReduction="20000"/>
          </a:bodyPr>
          <a:lstStyle/>
          <a:p>
            <a:pPr marL="0" indent="0">
              <a:buNone/>
            </a:pPr>
            <a:r>
              <a:rPr lang="en-IN" b="1" u="sng" dirty="0" smtClean="0"/>
              <a:t>Using Arrow function</a:t>
            </a:r>
          </a:p>
          <a:p>
            <a:pPr marL="0" indent="0">
              <a:buNone/>
            </a:pPr>
            <a:r>
              <a:rPr lang="en-IN" dirty="0" err="1">
                <a:latin typeface="Consolas" panose="020B0609020204030204" pitchFamily="49" charset="0"/>
              </a:rPr>
              <a:t>const</a:t>
            </a:r>
            <a:r>
              <a:rPr lang="en-IN" dirty="0">
                <a:latin typeface="Consolas" panose="020B0609020204030204" pitchFamily="49" charset="0"/>
              </a:rPr>
              <a:t> </a:t>
            </a:r>
            <a:r>
              <a:rPr lang="en-IN" dirty="0" err="1">
                <a:latin typeface="Consolas" panose="020B0609020204030204" pitchFamily="49" charset="0"/>
              </a:rPr>
              <a:t>printMyname</a:t>
            </a:r>
            <a:r>
              <a:rPr lang="en-IN" dirty="0">
                <a:latin typeface="Consolas" panose="020B0609020204030204" pitchFamily="49" charset="0"/>
              </a:rPr>
              <a:t> = (name) =&gt;</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console.log(name);</a:t>
            </a:r>
          </a:p>
          <a:p>
            <a:pPr marL="0" indent="0">
              <a:buNone/>
            </a:pPr>
            <a:r>
              <a:rPr lang="en-IN" dirty="0" smtClean="0">
                <a:latin typeface="Consolas" panose="020B0609020204030204" pitchFamily="49" charset="0"/>
              </a:rPr>
              <a:t>}</a:t>
            </a:r>
            <a:endParaRPr lang="en-IN" dirty="0">
              <a:latin typeface="Consolas" panose="020B0609020204030204" pitchFamily="49" charset="0"/>
            </a:endParaRPr>
          </a:p>
          <a:p>
            <a:pPr marL="0" indent="0">
              <a:buNone/>
            </a:pPr>
            <a:r>
              <a:rPr lang="en-IN" dirty="0" err="1">
                <a:latin typeface="Consolas" panose="020B0609020204030204" pitchFamily="49" charset="0"/>
              </a:rPr>
              <a:t>printMyname</a:t>
            </a:r>
            <a:r>
              <a:rPr lang="en-IN" dirty="0">
                <a:latin typeface="Consolas" panose="020B0609020204030204" pitchFamily="49" charset="0"/>
              </a:rPr>
              <a:t>('</a:t>
            </a:r>
            <a:r>
              <a:rPr lang="en-IN" dirty="0" err="1">
                <a:latin typeface="Consolas" panose="020B0609020204030204" pitchFamily="49" charset="0"/>
              </a:rPr>
              <a:t>vijay</a:t>
            </a:r>
            <a:r>
              <a:rPr lang="en-IN" dirty="0" smtClean="0">
                <a:latin typeface="Consolas" panose="020B0609020204030204" pitchFamily="49" charset="0"/>
              </a:rPr>
              <a:t>');</a:t>
            </a:r>
          </a:p>
          <a:p>
            <a:pPr marL="0" indent="0">
              <a:buNone/>
            </a:pPr>
            <a:r>
              <a:rPr lang="en-IN" dirty="0">
                <a:latin typeface="Consolas" panose="020B0609020204030204" pitchFamily="49" charset="0"/>
              </a:rPr>
              <a:t>"</a:t>
            </a:r>
            <a:r>
              <a:rPr lang="en-IN" dirty="0" err="1" smtClean="0">
                <a:latin typeface="Consolas" panose="020B0609020204030204" pitchFamily="49" charset="0"/>
              </a:rPr>
              <a:t>vijay</a:t>
            </a:r>
            <a:r>
              <a:rPr lang="en-IN" dirty="0" smtClean="0">
                <a:latin typeface="Consolas" panose="020B0609020204030204" pitchFamily="49" charset="0"/>
              </a:rPr>
              <a:t>”</a:t>
            </a:r>
          </a:p>
          <a:p>
            <a:pPr marL="0" indent="0">
              <a:buNone/>
            </a:pPr>
            <a:endParaRPr lang="en-IN" dirty="0" smtClean="0">
              <a:latin typeface="Consolas" panose="020B0609020204030204" pitchFamily="49" charset="0"/>
            </a:endParaRPr>
          </a:p>
          <a:p>
            <a:pPr marL="0" indent="0">
              <a:buNone/>
            </a:pPr>
            <a:r>
              <a:rPr lang="en-US" b="1" dirty="0">
                <a:latin typeface="Consolas" panose="020B0609020204030204" pitchFamily="49" charset="0"/>
              </a:rPr>
              <a:t>Important: </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When having no arguments, you have to use empty parentheses in the function declaration:</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callMe</a:t>
            </a:r>
            <a:r>
              <a:rPr lang="en-US" dirty="0">
                <a:latin typeface="Consolas" panose="020B0609020204030204" pitchFamily="49" charset="0"/>
              </a:rPr>
              <a:t> = () =&gt; { </a:t>
            </a:r>
          </a:p>
          <a:p>
            <a:pPr marL="0" indent="0">
              <a:buNone/>
            </a:pPr>
            <a:r>
              <a:rPr lang="en-US" dirty="0">
                <a:latin typeface="Consolas" panose="020B0609020204030204" pitchFamily="49" charset="0"/>
              </a:rPr>
              <a:t>    console.log</a:t>
            </a:r>
            <a:r>
              <a:rPr lang="en-US" dirty="0" smtClean="0">
                <a:latin typeface="Consolas" panose="020B0609020204030204" pitchFamily="49" charset="0"/>
              </a:rPr>
              <a:t>('Vijay!');</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p:txBody>
      </p:sp>
    </p:spTree>
    <p:extLst>
      <p:ext uri="{BB962C8B-B14F-4D97-AF65-F5344CB8AC3E}">
        <p14:creationId xmlns:p14="http://schemas.microsoft.com/office/powerpoint/2010/main" val="752201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2731</Words>
  <Application>Microsoft Office PowerPoint</Application>
  <PresentationFormat>Widescreen</PresentationFormat>
  <Paragraphs>335</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MAROON 5</dc:creator>
  <cp:lastModifiedBy>MAROON 5</cp:lastModifiedBy>
  <cp:revision>122</cp:revision>
  <dcterms:created xsi:type="dcterms:W3CDTF">2021-04-09T05:03:46Z</dcterms:created>
  <dcterms:modified xsi:type="dcterms:W3CDTF">2021-04-15T12:33:03Z</dcterms:modified>
</cp:coreProperties>
</file>