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04E150A-976E-4EB5-9C4F-AC0B09FE4561}" type="datetimeFigureOut">
              <a:rPr lang="en-IN" smtClean="0"/>
              <a:t>27-05-2021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394771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4E150A-976E-4EB5-9C4F-AC0B09FE4561}" type="datetimeFigureOut">
              <a:rPr lang="en-IN" smtClean="0"/>
              <a:t>27-05-2021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2521078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4E150A-976E-4EB5-9C4F-AC0B09FE4561}" type="datetimeFigureOut">
              <a:rPr lang="en-IN" smtClean="0"/>
              <a:t>27-05-2021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195535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4E150A-976E-4EB5-9C4F-AC0B09FE4561}" type="datetimeFigureOut">
              <a:rPr lang="en-IN" smtClean="0"/>
              <a:t>27-05-2021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187312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4E150A-976E-4EB5-9C4F-AC0B09FE4561}" type="datetimeFigureOut">
              <a:rPr lang="en-IN" smtClean="0"/>
              <a:t>27-05-2021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3728148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04E150A-976E-4EB5-9C4F-AC0B09FE4561}" type="datetimeFigureOut">
              <a:rPr lang="en-IN" smtClean="0"/>
              <a:t>27-05-2021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348418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04E150A-976E-4EB5-9C4F-AC0B09FE4561}" type="datetimeFigureOut">
              <a:rPr lang="en-IN" smtClean="0"/>
              <a:t>27-05-2021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593401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04E150A-976E-4EB5-9C4F-AC0B09FE4561}" type="datetimeFigureOut">
              <a:rPr lang="en-IN" smtClean="0"/>
              <a:t>27-05-2021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174208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E150A-976E-4EB5-9C4F-AC0B09FE4561}" type="datetimeFigureOut">
              <a:rPr lang="en-IN" smtClean="0"/>
              <a:t>27-05-2021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2802030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4E150A-976E-4EB5-9C4F-AC0B09FE4561}" type="datetimeFigureOut">
              <a:rPr lang="en-IN" smtClean="0"/>
              <a:t>27-05-2021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352734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4E150A-976E-4EB5-9C4F-AC0B09FE4561}" type="datetimeFigureOut">
              <a:rPr lang="en-IN" smtClean="0"/>
              <a:t>27-05-2021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710A318-6EA3-45D5-AE27-93E417ADA843}" type="slidenum">
              <a:rPr lang="en-IN" smtClean="0"/>
              <a:t>‹#›</a:t>
            </a:fld>
            <a:endParaRPr lang="en-IN" dirty="0"/>
          </a:p>
        </p:txBody>
      </p:sp>
    </p:spTree>
    <p:extLst>
      <p:ext uri="{BB962C8B-B14F-4D97-AF65-F5344CB8AC3E}">
        <p14:creationId xmlns:p14="http://schemas.microsoft.com/office/powerpoint/2010/main" val="218481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E150A-976E-4EB5-9C4F-AC0B09FE4561}" type="datetimeFigureOut">
              <a:rPr lang="en-IN" smtClean="0"/>
              <a:t>27-05-2021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0A318-6EA3-45D5-AE27-93E417ADA843}" type="slidenum">
              <a:rPr lang="en-IN" smtClean="0"/>
              <a:t>‹#›</a:t>
            </a:fld>
            <a:endParaRPr lang="en-IN" dirty="0"/>
          </a:p>
        </p:txBody>
      </p:sp>
    </p:spTree>
    <p:extLst>
      <p:ext uri="{BB962C8B-B14F-4D97-AF65-F5344CB8AC3E}">
        <p14:creationId xmlns:p14="http://schemas.microsoft.com/office/powerpoint/2010/main" val="1533534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r>
              <a:rPr lang="en-IN" b="1" u="sng" dirty="0" smtClean="0">
                <a:latin typeface="Consolas" panose="020B0609020204030204" pitchFamily="49" charset="0"/>
              </a:rPr>
              <a:t>Exercise 1:</a:t>
            </a:r>
          </a:p>
          <a:p>
            <a:pPr marL="514350" indent="-514350">
              <a:buAutoNum type="arabicPeriod"/>
            </a:pPr>
            <a:r>
              <a:rPr lang="en-US" b="1" dirty="0" smtClean="0">
                <a:latin typeface="Consolas" panose="020B0609020204030204" pitchFamily="49" charset="0"/>
              </a:rPr>
              <a:t>Explain JDK, JRE and JVM?</a:t>
            </a:r>
          </a:p>
          <a:p>
            <a:pPr marL="514350" indent="-514350">
              <a:buAutoNum type="arabicPeriod"/>
            </a:pPr>
            <a:endParaRPr lang="en-US" dirty="0">
              <a:latin typeface="Consolas" panose="020B0609020204030204" pitchFamily="49" charset="0"/>
            </a:endParaRPr>
          </a:p>
          <a:p>
            <a:pPr marL="514350" indent="-514350">
              <a:buAutoNum type="arabicPeriod"/>
            </a:pPr>
            <a:endParaRPr lang="en-US" dirty="0" smtClean="0">
              <a:latin typeface="Consolas" panose="020B0609020204030204" pitchFamily="49" charset="0"/>
            </a:endParaRPr>
          </a:p>
          <a:p>
            <a:pPr marL="514350" indent="-514350">
              <a:buAutoNum type="arabicPeriod"/>
            </a:pPr>
            <a:endParaRPr lang="en-US" dirty="0">
              <a:latin typeface="Consolas" panose="020B0609020204030204" pitchFamily="49" charset="0"/>
            </a:endParaRPr>
          </a:p>
          <a:p>
            <a:pPr marL="514350" indent="-514350">
              <a:buAutoNum type="arabicPeriod"/>
            </a:pPr>
            <a:endParaRPr lang="en-US" dirty="0" smtClean="0">
              <a:latin typeface="Consolas" panose="020B0609020204030204" pitchFamily="49" charset="0"/>
            </a:endParaRPr>
          </a:p>
          <a:p>
            <a:pPr marL="514350" indent="-514350">
              <a:buAutoNum type="arabicPeriod"/>
            </a:pPr>
            <a:endParaRPr lang="en-US" dirty="0">
              <a:latin typeface="Consolas" panose="020B0609020204030204" pitchFamily="49" charset="0"/>
            </a:endParaRPr>
          </a:p>
          <a:p>
            <a:pPr marL="514350" indent="-514350">
              <a:buAutoNum type="arabicPeriod"/>
            </a:pPr>
            <a:endParaRPr lang="en-US" dirty="0" smtClean="0">
              <a:latin typeface="Consolas" panose="020B0609020204030204" pitchFamily="49" charset="0"/>
            </a:endParaRPr>
          </a:p>
          <a:p>
            <a:pPr marL="514350" indent="-514350">
              <a:buAutoNum type="arabicPeriod"/>
            </a:pPr>
            <a:endParaRPr lang="en-US" dirty="0">
              <a:latin typeface="Consolas" panose="020B0609020204030204" pitchFamily="49" charset="0"/>
            </a:endParaRPr>
          </a:p>
          <a:p>
            <a:pPr marL="514350" indent="-514350">
              <a:buFont typeface="Arial" panose="020B0604020202020204" pitchFamily="34" charset="0"/>
              <a:buAutoNum type="arabicPeriod"/>
            </a:pPr>
            <a:r>
              <a:rPr lang="en-US" b="1" dirty="0" smtClean="0">
                <a:latin typeface="Consolas" panose="020B0609020204030204" pitchFamily="49" charset="0"/>
              </a:rPr>
              <a:t>Why Java is platform independent?</a:t>
            </a:r>
            <a:endParaRPr lang="en-IN" b="1" dirty="0" smtClean="0">
              <a:latin typeface="Consolas" panose="020B0609020204030204" pitchFamily="49" charset="0"/>
            </a:endParaRPr>
          </a:p>
          <a:p>
            <a:pPr marL="0" indent="0" algn="just">
              <a:buNone/>
            </a:pPr>
            <a:r>
              <a:rPr lang="en-US" dirty="0">
                <a:latin typeface="Consolas" panose="020B0609020204030204" pitchFamily="49" charset="0"/>
              </a:rPr>
              <a:t> </a:t>
            </a:r>
            <a:r>
              <a:rPr lang="en-US" dirty="0" smtClean="0">
                <a:latin typeface="Consolas" panose="020B0609020204030204" pitchFamily="49" charset="0"/>
              </a:rPr>
              <a:t>  Java is called platform independent because of its byte  codes which can run on any system irrespective of its underlying operating system.</a:t>
            </a:r>
          </a:p>
          <a:p>
            <a:pPr marL="514350" indent="-514350">
              <a:buAutoNum type="arabicPeriod"/>
            </a:pPr>
            <a:endParaRPr lang="en-US" dirty="0" smtClean="0">
              <a:latin typeface="Consolas" panose="020B0609020204030204" pitchFamily="49" charset="0"/>
            </a:endParaRPr>
          </a:p>
          <a:p>
            <a:pPr marL="0" indent="0">
              <a:buNone/>
            </a:pPr>
            <a:endParaRPr lang="en-IN" dirty="0" smtClean="0">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470621" y="1362507"/>
            <a:ext cx="7343775" cy="3190875"/>
          </a:xfrm>
          <a:prstGeom prst="rect">
            <a:avLst/>
          </a:prstGeom>
        </p:spPr>
      </p:pic>
    </p:spTree>
    <p:extLst>
      <p:ext uri="{BB962C8B-B14F-4D97-AF65-F5344CB8AC3E}">
        <p14:creationId xmlns:p14="http://schemas.microsoft.com/office/powerpoint/2010/main" val="3750238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38545" y="96982"/>
            <a:ext cx="12053455" cy="6608618"/>
          </a:xfrm>
        </p:spPr>
        <p:txBody>
          <a:bodyPr/>
          <a:lstStyle/>
          <a:p>
            <a:pPr marL="0" indent="0">
              <a:buNone/>
            </a:pPr>
            <a:r>
              <a:rPr lang="en-IN" dirty="0">
                <a:solidFill>
                  <a:srgbClr val="1990B8"/>
                </a:solidFill>
                <a:latin typeface="Consolas" panose="020B0609020204030204" pitchFamily="49" charset="0"/>
              </a:rPr>
              <a:t>public</a:t>
            </a:r>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class</a:t>
            </a:r>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Exercise4</a:t>
            </a:r>
            <a:r>
              <a:rPr lang="en-IN" dirty="0">
                <a:solidFill>
                  <a:srgbClr val="000000"/>
                </a:solidFill>
                <a:latin typeface="Consolas" panose="020B0609020204030204" pitchFamily="49" charset="0"/>
              </a:rPr>
              <a:t> </a:t>
            </a:r>
            <a:endParaRPr lang="en-IN" dirty="0" smtClean="0">
              <a:solidFill>
                <a:srgbClr val="000000"/>
              </a:solidFill>
              <a:latin typeface="Consolas" panose="020B0609020204030204" pitchFamily="49" charset="0"/>
            </a:endParaRPr>
          </a:p>
          <a:p>
            <a:pPr marL="0" indent="0">
              <a:buNone/>
            </a:pPr>
            <a:r>
              <a:rPr lang="en-IN" dirty="0" smtClean="0">
                <a:solidFill>
                  <a:srgbClr val="5F6364"/>
                </a:solidFill>
                <a:latin typeface="Consolas" panose="020B0609020204030204" pitchFamily="49" charset="0"/>
              </a:rPr>
              <a:t>{</a:t>
            </a:r>
            <a:r>
              <a:rPr lang="en-IN" dirty="0" smtClean="0">
                <a:solidFill>
                  <a:srgbClr val="000000"/>
                </a:solidFill>
                <a:latin typeface="Consolas" panose="020B0609020204030204" pitchFamily="49" charset="0"/>
              </a:rPr>
              <a:t> </a:t>
            </a:r>
          </a:p>
          <a:p>
            <a:pPr marL="0" indent="0">
              <a:buNone/>
            </a:pPr>
            <a:r>
              <a:rPr lang="en-IN" dirty="0" smtClean="0">
                <a:solidFill>
                  <a:srgbClr val="1990B8"/>
                </a:solidFill>
                <a:latin typeface="Consolas" panose="020B0609020204030204" pitchFamily="49" charset="0"/>
              </a:rPr>
              <a:t>public</a:t>
            </a:r>
            <a:r>
              <a:rPr lang="en-IN" dirty="0" smtClean="0">
                <a:solidFill>
                  <a:srgbClr val="000000"/>
                </a:solidFill>
                <a:latin typeface="Consolas" panose="020B0609020204030204" pitchFamily="49" charset="0"/>
              </a:rPr>
              <a:t> </a:t>
            </a:r>
            <a:r>
              <a:rPr lang="en-IN" dirty="0">
                <a:solidFill>
                  <a:srgbClr val="1990B8"/>
                </a:solidFill>
                <a:latin typeface="Consolas" panose="020B0609020204030204" pitchFamily="49" charset="0"/>
              </a:rPr>
              <a:t>static</a:t>
            </a:r>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void</a:t>
            </a:r>
            <a:r>
              <a:rPr lang="en-IN" dirty="0">
                <a:solidFill>
                  <a:srgbClr val="000000"/>
                </a:solidFill>
                <a:latin typeface="Consolas" panose="020B0609020204030204" pitchFamily="49" charset="0"/>
              </a:rPr>
              <a:t> </a:t>
            </a:r>
            <a:r>
              <a:rPr lang="en-IN" dirty="0">
                <a:solidFill>
                  <a:srgbClr val="2F9C0A"/>
                </a:solidFill>
                <a:latin typeface="Consolas" panose="020B0609020204030204" pitchFamily="49" charset="0"/>
              </a:rPr>
              <a:t>main</a:t>
            </a:r>
            <a:r>
              <a:rPr lang="en-IN" dirty="0">
                <a:solidFill>
                  <a:srgbClr val="5F6364"/>
                </a:solidFill>
                <a:latin typeface="Consolas" panose="020B0609020204030204" pitchFamily="49" charset="0"/>
              </a:rPr>
              <a:t>(</a:t>
            </a:r>
            <a:r>
              <a:rPr lang="en-IN" dirty="0">
                <a:solidFill>
                  <a:srgbClr val="1990B8"/>
                </a:solidFill>
                <a:latin typeface="Consolas" panose="020B0609020204030204" pitchFamily="49" charset="0"/>
              </a:rPr>
              <a:t>String</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args</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System</a:t>
            </a:r>
            <a:r>
              <a:rPr lang="en-IN" dirty="0" err="1">
                <a:solidFill>
                  <a:srgbClr val="5F6364"/>
                </a:solidFill>
                <a:latin typeface="Consolas" panose="020B0609020204030204" pitchFamily="49" charset="0"/>
              </a:rPr>
              <a:t>.</a:t>
            </a:r>
            <a:r>
              <a:rPr lang="en-IN" dirty="0" err="1">
                <a:solidFill>
                  <a:srgbClr val="000000"/>
                </a:solidFill>
                <a:latin typeface="Consolas" panose="020B0609020204030204" pitchFamily="49" charset="0"/>
              </a:rPr>
              <a:t>out</a:t>
            </a:r>
            <a:r>
              <a:rPr lang="en-IN" dirty="0" err="1">
                <a:solidFill>
                  <a:srgbClr val="5F6364"/>
                </a:solidFill>
                <a:latin typeface="Consolas" panose="020B0609020204030204" pitchFamily="49" charset="0"/>
              </a:rPr>
              <a:t>.</a:t>
            </a:r>
            <a:r>
              <a:rPr lang="en-IN" dirty="0" err="1">
                <a:solidFill>
                  <a:srgbClr val="2F9C0A"/>
                </a:solidFill>
                <a:latin typeface="Consolas" panose="020B0609020204030204" pitchFamily="49" charset="0"/>
              </a:rPr>
              <a:t>println</a:t>
            </a:r>
            <a:r>
              <a:rPr lang="en-IN" dirty="0">
                <a:solidFill>
                  <a:srgbClr val="5F6364"/>
                </a:solidFill>
                <a:latin typeface="Consolas" panose="020B0609020204030204" pitchFamily="49" charset="0"/>
              </a:rPr>
              <a:t>(</a:t>
            </a:r>
            <a:r>
              <a:rPr lang="en-IN" dirty="0">
                <a:solidFill>
                  <a:srgbClr val="A67F59"/>
                </a:solidFill>
                <a:latin typeface="Consolas" panose="020B0609020204030204" pitchFamily="49" charset="0"/>
              </a:rPr>
              <a:t>-</a:t>
            </a:r>
            <a:r>
              <a:rPr lang="en-IN" dirty="0">
                <a:solidFill>
                  <a:srgbClr val="C92C2C"/>
                </a:solidFill>
                <a:latin typeface="Consolas" panose="020B0609020204030204" pitchFamily="49" charset="0"/>
              </a:rPr>
              <a:t>5</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8</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6</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System</a:t>
            </a:r>
            <a:r>
              <a:rPr lang="en-IN" dirty="0" err="1">
                <a:solidFill>
                  <a:srgbClr val="5F6364"/>
                </a:solidFill>
                <a:latin typeface="Consolas" panose="020B0609020204030204" pitchFamily="49" charset="0"/>
              </a:rPr>
              <a:t>.</a:t>
            </a:r>
            <a:r>
              <a:rPr lang="en-IN" dirty="0" err="1">
                <a:solidFill>
                  <a:srgbClr val="000000"/>
                </a:solidFill>
                <a:latin typeface="Consolas" panose="020B0609020204030204" pitchFamily="49" charset="0"/>
              </a:rPr>
              <a:t>out</a:t>
            </a:r>
            <a:r>
              <a:rPr lang="en-IN" dirty="0" err="1">
                <a:solidFill>
                  <a:srgbClr val="5F6364"/>
                </a:solidFill>
                <a:latin typeface="Consolas" panose="020B0609020204030204" pitchFamily="49" charset="0"/>
              </a:rPr>
              <a:t>.</a:t>
            </a:r>
            <a:r>
              <a:rPr lang="en-IN" dirty="0" err="1">
                <a:solidFill>
                  <a:srgbClr val="2F9C0A"/>
                </a:solidFill>
                <a:latin typeface="Consolas" panose="020B0609020204030204" pitchFamily="49" charset="0"/>
              </a:rPr>
              <a:t>println</a:t>
            </a:r>
            <a:r>
              <a:rPr lang="en-IN" dirty="0">
                <a:solidFill>
                  <a:srgbClr val="5F6364"/>
                </a:solidFill>
                <a:latin typeface="Consolas" panose="020B0609020204030204" pitchFamily="49" charset="0"/>
              </a:rPr>
              <a:t>((</a:t>
            </a:r>
            <a:r>
              <a:rPr lang="en-IN" dirty="0">
                <a:solidFill>
                  <a:srgbClr val="C92C2C"/>
                </a:solidFill>
                <a:latin typeface="Consolas" panose="020B0609020204030204" pitchFamily="49" charset="0"/>
              </a:rPr>
              <a:t>55</a:t>
            </a:r>
            <a:r>
              <a:rPr lang="en-IN" dirty="0">
                <a:solidFill>
                  <a:srgbClr val="A67F59"/>
                </a:solidFill>
                <a:latin typeface="Consolas" panose="020B0609020204030204" pitchFamily="49" charset="0"/>
              </a:rPr>
              <a:t>+</a:t>
            </a:r>
            <a:r>
              <a:rPr lang="en-IN" dirty="0">
                <a:solidFill>
                  <a:srgbClr val="C92C2C"/>
                </a:solidFill>
                <a:latin typeface="Consolas" panose="020B0609020204030204" pitchFamily="49" charset="0"/>
              </a:rPr>
              <a:t>9</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9</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endParaRPr lang="en-IN" dirty="0" smtClean="0">
              <a:solidFill>
                <a:srgbClr val="000000"/>
              </a:solidFill>
              <a:latin typeface="Consolas" panose="020B0609020204030204" pitchFamily="49" charset="0"/>
            </a:endParaRPr>
          </a:p>
          <a:p>
            <a:pPr marL="0" indent="0">
              <a:buNone/>
            </a:pPr>
            <a:r>
              <a:rPr lang="en-IN" dirty="0" err="1" smtClean="0">
                <a:solidFill>
                  <a:srgbClr val="1990B8"/>
                </a:solidFill>
                <a:latin typeface="Consolas" panose="020B0609020204030204" pitchFamily="49" charset="0"/>
              </a:rPr>
              <a:t>System</a:t>
            </a:r>
            <a:r>
              <a:rPr lang="en-IN" dirty="0" err="1" smtClean="0">
                <a:solidFill>
                  <a:srgbClr val="5F6364"/>
                </a:solidFill>
                <a:latin typeface="Consolas" panose="020B0609020204030204" pitchFamily="49" charset="0"/>
              </a:rPr>
              <a:t>.</a:t>
            </a:r>
            <a:r>
              <a:rPr lang="en-IN" dirty="0" err="1" smtClean="0">
                <a:solidFill>
                  <a:srgbClr val="000000"/>
                </a:solidFill>
                <a:latin typeface="Consolas" panose="020B0609020204030204" pitchFamily="49" charset="0"/>
              </a:rPr>
              <a:t>out</a:t>
            </a:r>
            <a:r>
              <a:rPr lang="en-IN" dirty="0" err="1" smtClean="0">
                <a:solidFill>
                  <a:srgbClr val="5F6364"/>
                </a:solidFill>
                <a:latin typeface="Consolas" panose="020B0609020204030204" pitchFamily="49" charset="0"/>
              </a:rPr>
              <a:t>.</a:t>
            </a:r>
            <a:r>
              <a:rPr lang="en-IN" dirty="0" err="1" smtClean="0">
                <a:solidFill>
                  <a:srgbClr val="2F9C0A"/>
                </a:solidFill>
                <a:latin typeface="Consolas" panose="020B0609020204030204" pitchFamily="49" charset="0"/>
              </a:rPr>
              <a:t>println</a:t>
            </a:r>
            <a:r>
              <a:rPr lang="en-IN" dirty="0" smtClean="0">
                <a:solidFill>
                  <a:srgbClr val="5F6364"/>
                </a:solidFill>
                <a:latin typeface="Consolas" panose="020B0609020204030204" pitchFamily="49" charset="0"/>
              </a:rPr>
              <a:t>(</a:t>
            </a:r>
            <a:r>
              <a:rPr lang="en-IN" dirty="0" smtClean="0">
                <a:solidFill>
                  <a:srgbClr val="C92C2C"/>
                </a:solidFill>
                <a:latin typeface="Consolas" panose="020B0609020204030204" pitchFamily="49" charset="0"/>
              </a:rPr>
              <a:t>20</a:t>
            </a:r>
            <a:r>
              <a:rPr lang="en-IN" dirty="0" smtClean="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C92C2C"/>
                </a:solidFill>
                <a:latin typeface="Consolas" panose="020B0609020204030204" pitchFamily="49" charset="0"/>
              </a:rPr>
              <a:t>3</a:t>
            </a:r>
            <a:r>
              <a:rPr lang="en-IN" dirty="0">
                <a:solidFill>
                  <a:srgbClr val="A67F59"/>
                </a:solidFill>
                <a:latin typeface="Consolas" panose="020B0609020204030204" pitchFamily="49" charset="0"/>
              </a:rPr>
              <a:t>*</a:t>
            </a:r>
            <a:r>
              <a:rPr lang="en-IN" dirty="0">
                <a:solidFill>
                  <a:srgbClr val="C92C2C"/>
                </a:solidFill>
                <a:latin typeface="Consolas" panose="020B0609020204030204" pitchFamily="49" charset="0"/>
              </a:rPr>
              <a:t>5</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8</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System</a:t>
            </a:r>
            <a:r>
              <a:rPr lang="en-IN" dirty="0" err="1">
                <a:solidFill>
                  <a:srgbClr val="5F6364"/>
                </a:solidFill>
                <a:latin typeface="Consolas" panose="020B0609020204030204" pitchFamily="49" charset="0"/>
              </a:rPr>
              <a:t>.</a:t>
            </a:r>
            <a:r>
              <a:rPr lang="en-IN" dirty="0" err="1">
                <a:solidFill>
                  <a:srgbClr val="000000"/>
                </a:solidFill>
                <a:latin typeface="Consolas" panose="020B0609020204030204" pitchFamily="49" charset="0"/>
              </a:rPr>
              <a:t>out</a:t>
            </a:r>
            <a:r>
              <a:rPr lang="en-IN" dirty="0" err="1">
                <a:solidFill>
                  <a:srgbClr val="5F6364"/>
                </a:solidFill>
                <a:latin typeface="Consolas" panose="020B0609020204030204" pitchFamily="49" charset="0"/>
              </a:rPr>
              <a:t>.</a:t>
            </a:r>
            <a:r>
              <a:rPr lang="en-IN" dirty="0" err="1">
                <a:solidFill>
                  <a:srgbClr val="2F9C0A"/>
                </a:solidFill>
                <a:latin typeface="Consolas" panose="020B0609020204030204" pitchFamily="49" charset="0"/>
              </a:rPr>
              <a:t>println</a:t>
            </a:r>
            <a:r>
              <a:rPr lang="en-IN" dirty="0">
                <a:solidFill>
                  <a:srgbClr val="5F6364"/>
                </a:solidFill>
                <a:latin typeface="Consolas" panose="020B0609020204030204" pitchFamily="49" charset="0"/>
              </a:rPr>
              <a:t>(</a:t>
            </a:r>
            <a:r>
              <a:rPr lang="en-IN" dirty="0">
                <a:solidFill>
                  <a:srgbClr val="C92C2C"/>
                </a:solidFill>
                <a:latin typeface="Consolas" panose="020B0609020204030204" pitchFamily="49" charset="0"/>
              </a:rPr>
              <a:t>5</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15</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3</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2</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8</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3</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endParaRPr lang="en-IN" dirty="0" smtClean="0">
              <a:solidFill>
                <a:srgbClr val="000000"/>
              </a:solidFill>
              <a:latin typeface="Consolas" panose="020B0609020204030204" pitchFamily="49" charset="0"/>
            </a:endParaRPr>
          </a:p>
          <a:p>
            <a:pPr marL="0" indent="0">
              <a:buNone/>
            </a:pPr>
            <a:r>
              <a:rPr lang="en-IN" dirty="0" smtClean="0">
                <a:solidFill>
                  <a:srgbClr val="5F6364"/>
                </a:solidFill>
                <a:latin typeface="Consolas" panose="020B0609020204030204" pitchFamily="49" charset="0"/>
              </a:rPr>
              <a:t>}</a:t>
            </a:r>
            <a:endParaRPr lang="en-IN" dirty="0"/>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415431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r>
              <a:rPr lang="en-IN" dirty="0">
                <a:solidFill>
                  <a:srgbClr val="1990B8"/>
                </a:solidFill>
                <a:latin typeface="Consolas" panose="020B0609020204030204" pitchFamily="49" charset="0"/>
              </a:rPr>
              <a:t>public</a:t>
            </a:r>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class</a:t>
            </a:r>
            <a:r>
              <a:rPr lang="en-IN" dirty="0">
                <a:solidFill>
                  <a:srgbClr val="000000"/>
                </a:solidFill>
                <a:latin typeface="Consolas" panose="020B0609020204030204" pitchFamily="49" charset="0"/>
              </a:rPr>
              <a:t> </a:t>
            </a:r>
            <a:r>
              <a:rPr lang="en-IN" dirty="0" smtClean="0">
                <a:solidFill>
                  <a:srgbClr val="1990B8"/>
                </a:solidFill>
                <a:latin typeface="Consolas" panose="020B0609020204030204" pitchFamily="49" charset="0"/>
              </a:rPr>
              <a:t>Main</a:t>
            </a:r>
          </a:p>
          <a:p>
            <a:pPr marL="0" indent="0">
              <a:buNone/>
            </a:pPr>
            <a:r>
              <a:rPr lang="en-IN" dirty="0" smtClean="0">
                <a:solidFill>
                  <a:srgbClr val="000000"/>
                </a:solidFill>
                <a:latin typeface="Consolas" panose="020B0609020204030204" pitchFamily="49" charset="0"/>
              </a:rPr>
              <a:t> </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a:solidFill>
                  <a:srgbClr val="1990B8"/>
                </a:solidFill>
                <a:latin typeface="Consolas" panose="020B0609020204030204" pitchFamily="49" charset="0"/>
              </a:rPr>
              <a:t>public</a:t>
            </a:r>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static</a:t>
            </a:r>
            <a:r>
              <a:rPr lang="en-IN" dirty="0">
                <a:solidFill>
                  <a:srgbClr val="000000"/>
                </a:solidFill>
                <a:latin typeface="Consolas" panose="020B0609020204030204" pitchFamily="49" charset="0"/>
              </a:rPr>
              <a:t> </a:t>
            </a:r>
            <a:r>
              <a:rPr lang="en-IN" dirty="0">
                <a:solidFill>
                  <a:srgbClr val="1990B8"/>
                </a:solidFill>
                <a:latin typeface="Consolas" panose="020B0609020204030204" pitchFamily="49" charset="0"/>
              </a:rPr>
              <a:t>void</a:t>
            </a:r>
            <a:r>
              <a:rPr lang="en-IN" dirty="0">
                <a:solidFill>
                  <a:srgbClr val="000000"/>
                </a:solidFill>
                <a:latin typeface="Consolas" panose="020B0609020204030204" pitchFamily="49" charset="0"/>
              </a:rPr>
              <a:t> </a:t>
            </a:r>
            <a:r>
              <a:rPr lang="en-IN" dirty="0">
                <a:solidFill>
                  <a:srgbClr val="2F9C0A"/>
                </a:solidFill>
                <a:latin typeface="Consolas" panose="020B0609020204030204" pitchFamily="49" charset="0"/>
              </a:rPr>
              <a:t>main</a:t>
            </a:r>
            <a:r>
              <a:rPr lang="en-IN" dirty="0">
                <a:solidFill>
                  <a:srgbClr val="5F6364"/>
                </a:solidFill>
                <a:latin typeface="Consolas" panose="020B0609020204030204" pitchFamily="49" charset="0"/>
              </a:rPr>
              <a:t>(</a:t>
            </a:r>
            <a:r>
              <a:rPr lang="en-IN" dirty="0">
                <a:solidFill>
                  <a:srgbClr val="1990B8"/>
                </a:solidFill>
                <a:latin typeface="Consolas" panose="020B0609020204030204" pitchFamily="49" charset="0"/>
              </a:rPr>
              <a:t>String</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args</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int</a:t>
            </a:r>
            <a:r>
              <a:rPr lang="en-IN" dirty="0">
                <a:solidFill>
                  <a:srgbClr val="000000"/>
                </a:solidFill>
                <a:latin typeface="Consolas" panose="020B0609020204030204" pitchFamily="49" charset="0"/>
              </a:rPr>
              <a:t> w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C92C2C"/>
                </a:solidFill>
                <a:latin typeface="Consolas" panose="020B0609020204030204" pitchFamily="49" charset="0"/>
              </a:rPr>
              <a:t>5</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8</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6</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int</a:t>
            </a:r>
            <a:r>
              <a:rPr lang="en-IN" dirty="0">
                <a:solidFill>
                  <a:srgbClr val="000000"/>
                </a:solidFill>
                <a:latin typeface="Consolas" panose="020B0609020204030204" pitchFamily="49" charset="0"/>
              </a:rPr>
              <a:t> x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5F6364"/>
                </a:solidFill>
                <a:latin typeface="Consolas" panose="020B0609020204030204" pitchFamily="49" charset="0"/>
              </a:rPr>
              <a:t>(</a:t>
            </a:r>
            <a:r>
              <a:rPr lang="en-IN" dirty="0">
                <a:solidFill>
                  <a:srgbClr val="C92C2C"/>
                </a:solidFill>
                <a:latin typeface="Consolas" panose="020B0609020204030204" pitchFamily="49" charset="0"/>
              </a:rPr>
              <a:t>55</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9</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9</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int</a:t>
            </a:r>
            <a:r>
              <a:rPr lang="en-IN" dirty="0">
                <a:solidFill>
                  <a:srgbClr val="000000"/>
                </a:solidFill>
                <a:latin typeface="Consolas" panose="020B0609020204030204" pitchFamily="49" charset="0"/>
              </a:rPr>
              <a:t> y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20</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5F6364"/>
                </a:solidFill>
                <a:latin typeface="Consolas" panose="020B0609020204030204" pitchFamily="49" charset="0"/>
              </a:rPr>
              <a:t>(</a:t>
            </a:r>
            <a:r>
              <a:rPr lang="en-IN" dirty="0">
                <a:solidFill>
                  <a:srgbClr val="A67F59"/>
                </a:solidFill>
                <a:latin typeface="Consolas" panose="020B0609020204030204" pitchFamily="49" charset="0"/>
              </a:rPr>
              <a:t>-</a:t>
            </a:r>
            <a:r>
              <a:rPr lang="en-IN" dirty="0">
                <a:solidFill>
                  <a:srgbClr val="C92C2C"/>
                </a:solidFill>
                <a:latin typeface="Consolas" panose="020B0609020204030204" pitchFamily="49" charset="0"/>
              </a:rPr>
              <a:t>3</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5</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8</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int</a:t>
            </a:r>
            <a:r>
              <a:rPr lang="en-IN" dirty="0">
                <a:solidFill>
                  <a:srgbClr val="000000"/>
                </a:solidFill>
                <a:latin typeface="Consolas" panose="020B0609020204030204" pitchFamily="49" charset="0"/>
              </a:rPr>
              <a:t> z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5</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15</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3</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2</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8</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C92C2C"/>
                </a:solidFill>
                <a:latin typeface="Consolas" panose="020B0609020204030204" pitchFamily="49" charset="0"/>
              </a:rPr>
              <a:t>3</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err="1">
                <a:solidFill>
                  <a:srgbClr val="1990B8"/>
                </a:solidFill>
                <a:latin typeface="Consolas" panose="020B0609020204030204" pitchFamily="49" charset="0"/>
              </a:rPr>
              <a:t>System</a:t>
            </a:r>
            <a:r>
              <a:rPr lang="en-IN" dirty="0" err="1">
                <a:solidFill>
                  <a:srgbClr val="5F6364"/>
                </a:solidFill>
                <a:latin typeface="Consolas" panose="020B0609020204030204" pitchFamily="49" charset="0"/>
              </a:rPr>
              <a:t>.</a:t>
            </a:r>
            <a:r>
              <a:rPr lang="en-IN" dirty="0" err="1">
                <a:solidFill>
                  <a:srgbClr val="000000"/>
                </a:solidFill>
                <a:latin typeface="Consolas" panose="020B0609020204030204" pitchFamily="49" charset="0"/>
              </a:rPr>
              <a:t>out</a:t>
            </a:r>
            <a:r>
              <a:rPr lang="en-IN" dirty="0" err="1">
                <a:solidFill>
                  <a:srgbClr val="5F6364"/>
                </a:solidFill>
                <a:latin typeface="Consolas" panose="020B0609020204030204" pitchFamily="49" charset="0"/>
              </a:rPr>
              <a:t>.</a:t>
            </a:r>
            <a:r>
              <a:rPr lang="en-IN" dirty="0" err="1">
                <a:solidFill>
                  <a:srgbClr val="2F9C0A"/>
                </a:solidFill>
                <a:latin typeface="Consolas" panose="020B0609020204030204" pitchFamily="49" charset="0"/>
              </a:rPr>
              <a:t>print</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w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2F9C0A"/>
                </a:solidFill>
                <a:latin typeface="Consolas" panose="020B0609020204030204" pitchFamily="49" charset="0"/>
              </a:rPr>
              <a:t>"\n"</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x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2F9C0A"/>
                </a:solidFill>
                <a:latin typeface="Consolas" panose="020B0609020204030204" pitchFamily="49" charset="0"/>
              </a:rPr>
              <a:t>"\n"</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y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a:t>
            </a:r>
            <a:r>
              <a:rPr lang="en-IN" dirty="0">
                <a:solidFill>
                  <a:srgbClr val="2F9C0A"/>
                </a:solidFill>
                <a:latin typeface="Consolas" panose="020B0609020204030204" pitchFamily="49" charset="0"/>
              </a:rPr>
              <a:t>"\n"</a:t>
            </a:r>
            <a:r>
              <a:rPr lang="en-IN" dirty="0">
                <a:solidFill>
                  <a:srgbClr val="000000"/>
                </a:solidFill>
                <a:latin typeface="Consolas" panose="020B0609020204030204" pitchFamily="49" charset="0"/>
              </a:rPr>
              <a:t> </a:t>
            </a:r>
            <a:r>
              <a:rPr lang="en-IN" dirty="0">
                <a:solidFill>
                  <a:srgbClr val="A67F59"/>
                </a:solidFill>
                <a:latin typeface="Consolas" panose="020B0609020204030204" pitchFamily="49" charset="0"/>
              </a:rPr>
              <a:t>+</a:t>
            </a:r>
            <a:r>
              <a:rPr lang="en-IN" dirty="0">
                <a:solidFill>
                  <a:srgbClr val="000000"/>
                </a:solidFill>
                <a:latin typeface="Consolas" panose="020B0609020204030204" pitchFamily="49" charset="0"/>
              </a:rPr>
              <a:t> z</a:t>
            </a:r>
            <a:r>
              <a:rPr lang="en-IN" dirty="0" smtClean="0">
                <a:solidFill>
                  <a:srgbClr val="5F6364"/>
                </a:solidFill>
                <a:latin typeface="Consolas" panose="020B0609020204030204" pitchFamily="49" charset="0"/>
              </a:rPr>
              <a:t>);</a:t>
            </a:r>
          </a:p>
          <a:p>
            <a:pPr marL="0" indent="0">
              <a:buNone/>
            </a:pPr>
            <a:r>
              <a:rPr lang="en-IN" dirty="0" smtClean="0">
                <a:solidFill>
                  <a:srgbClr val="000000"/>
                </a:solidFill>
                <a:latin typeface="Consolas" panose="020B0609020204030204" pitchFamily="49" charset="0"/>
              </a:rPr>
              <a:t> </a:t>
            </a:r>
            <a:r>
              <a:rPr lang="en-IN" dirty="0">
                <a:solidFill>
                  <a:srgbClr val="5F6364"/>
                </a:solidFill>
                <a:latin typeface="Consolas" panose="020B0609020204030204" pitchFamily="49" charset="0"/>
              </a:rPr>
              <a:t>}</a:t>
            </a:r>
            <a:r>
              <a:rPr lang="en-IN" dirty="0">
                <a:solidFill>
                  <a:srgbClr val="000000"/>
                </a:solidFill>
                <a:latin typeface="Consolas" panose="020B0609020204030204" pitchFamily="49" charset="0"/>
              </a:rPr>
              <a:t> </a:t>
            </a:r>
            <a:endParaRPr lang="en-IN" dirty="0" smtClean="0">
              <a:solidFill>
                <a:srgbClr val="000000"/>
              </a:solidFill>
              <a:latin typeface="Consolas" panose="020B0609020204030204" pitchFamily="49" charset="0"/>
            </a:endParaRPr>
          </a:p>
          <a:p>
            <a:pPr marL="0" indent="0">
              <a:buNone/>
            </a:pPr>
            <a:r>
              <a:rPr lang="en-IN" dirty="0" smtClean="0">
                <a:solidFill>
                  <a:srgbClr val="5F6364"/>
                </a:solidFill>
                <a:latin typeface="Consolas" panose="020B0609020204030204" pitchFamily="49" charset="0"/>
              </a:rPr>
              <a:t>}</a:t>
            </a:r>
            <a:endParaRPr lang="en-IN" dirty="0"/>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627084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49381"/>
            <a:ext cx="11928763" cy="6608619"/>
          </a:xfrm>
        </p:spPr>
        <p:txBody>
          <a:bodyPr/>
          <a:lstStyle/>
          <a:p>
            <a:pPr marL="0" indent="0">
              <a:buNone/>
            </a:pPr>
            <a:r>
              <a:rPr lang="en-US" b="1" dirty="0">
                <a:latin typeface="Consolas" panose="020B0609020204030204" pitchFamily="49" charset="0"/>
              </a:rPr>
              <a:t>18. Write a Java program that takes two numbers as input and display the product of two numbers.</a:t>
            </a:r>
          </a:p>
          <a:p>
            <a:pPr marL="0" indent="0">
              <a:buNone/>
            </a:pPr>
            <a:endParaRPr lang="en-US" b="1" dirty="0">
              <a:latin typeface="Consolas" panose="020B0609020204030204" pitchFamily="49" charset="0"/>
            </a:endParaRPr>
          </a:p>
          <a:p>
            <a:pPr marL="0" indent="0">
              <a:buNone/>
            </a:pPr>
            <a:r>
              <a:rPr lang="en-US" b="1" dirty="0">
                <a:latin typeface="Consolas" panose="020B0609020204030204" pitchFamily="49" charset="0"/>
              </a:rPr>
              <a:t>Test Data:</a:t>
            </a:r>
          </a:p>
          <a:p>
            <a:pPr marL="0" indent="0">
              <a:buNone/>
            </a:pPr>
            <a:r>
              <a:rPr lang="en-US" b="1" dirty="0">
                <a:latin typeface="Consolas" panose="020B0609020204030204" pitchFamily="49" charset="0"/>
              </a:rPr>
              <a:t>Input first number: 25</a:t>
            </a:r>
          </a:p>
          <a:p>
            <a:pPr marL="0" indent="0">
              <a:buNone/>
            </a:pPr>
            <a:r>
              <a:rPr lang="en-US" b="1" dirty="0">
                <a:latin typeface="Consolas" panose="020B0609020204030204" pitchFamily="49" charset="0"/>
              </a:rPr>
              <a:t>Input second number: </a:t>
            </a:r>
            <a:r>
              <a:rPr lang="en-US" b="1" dirty="0" smtClean="0">
                <a:latin typeface="Consolas" panose="020B0609020204030204" pitchFamily="49" charset="0"/>
              </a:rPr>
              <a:t>5</a:t>
            </a:r>
          </a:p>
          <a:p>
            <a:pPr marL="0" indent="0">
              <a:buNone/>
            </a:pPr>
            <a:endParaRPr lang="en-IN" b="1" dirty="0">
              <a:latin typeface="Consolas" panose="020B0609020204030204" pitchFamily="49" charset="0"/>
            </a:endParaRPr>
          </a:p>
        </p:txBody>
      </p:sp>
      <p:pic>
        <p:nvPicPr>
          <p:cNvPr id="2050" name="Picture 2" descr="Java: Display the product of two num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430" y="1976725"/>
            <a:ext cx="3219450"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48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normAutofit fontScale="85000" lnSpcReduction="20000"/>
          </a:bodyPr>
          <a:lstStyle/>
          <a:p>
            <a:pPr marL="0" indent="0">
              <a:buNone/>
            </a:pPr>
            <a:r>
              <a:rPr lang="en-IN" dirty="0">
                <a:latin typeface="Consolas" panose="020B0609020204030204" pitchFamily="49" charset="0"/>
              </a:rPr>
              <a:t>import </a:t>
            </a:r>
            <a:r>
              <a:rPr lang="en-IN" dirty="0" err="1">
                <a:latin typeface="Consolas" panose="020B0609020204030204" pitchFamily="49" charset="0"/>
              </a:rPr>
              <a:t>java.util.Scanner</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public class Exercise5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r>
              <a:rPr lang="en-IN" dirty="0">
                <a:latin typeface="Consolas" panose="020B0609020204030204" pitchFamily="49" charset="0"/>
              </a:rPr>
              <a:t>  Scanner in = new Scanner(System.in);</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a:t>
            </a:r>
            <a:r>
              <a:rPr lang="en-IN" dirty="0">
                <a:latin typeface="Consolas" panose="020B0609020204030204" pitchFamily="49" charset="0"/>
              </a:rPr>
              <a:t>("Input first number: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num1 = </a:t>
            </a:r>
            <a:r>
              <a:rPr lang="en-IN" dirty="0" err="1">
                <a:latin typeface="Consolas" panose="020B0609020204030204" pitchFamily="49" charset="0"/>
              </a:rPr>
              <a:t>in.nextInt</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a:t>
            </a:r>
            <a:r>
              <a:rPr lang="en-IN" dirty="0">
                <a:latin typeface="Consolas" panose="020B0609020204030204" pitchFamily="49" charset="0"/>
              </a:rPr>
              <a:t>("Input second number: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num2 = </a:t>
            </a:r>
            <a:r>
              <a:rPr lang="en-IN" dirty="0" err="1">
                <a:latin typeface="Consolas" panose="020B0609020204030204" pitchFamily="49" charset="0"/>
              </a:rPr>
              <a:t>in.nextInt</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(num1 + " x " + num2 + " = " + num1 * num2);</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p:txBody>
      </p:sp>
    </p:spTree>
    <p:extLst>
      <p:ext uri="{BB962C8B-B14F-4D97-AF65-F5344CB8AC3E}">
        <p14:creationId xmlns:p14="http://schemas.microsoft.com/office/powerpoint/2010/main" val="4168513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r>
              <a:rPr lang="en-IN" dirty="0">
                <a:latin typeface="Consolas" panose="020B0609020204030204" pitchFamily="49" charset="0"/>
              </a:rPr>
              <a:t>public class Main</a:t>
            </a:r>
          </a:p>
          <a:p>
            <a:pPr marL="0" indent="0">
              <a:buNone/>
            </a:pPr>
            <a:r>
              <a:rPr lang="en-IN" dirty="0">
                <a:latin typeface="Consolas" panose="020B0609020204030204" pitchFamily="49" charset="0"/>
              </a:rPr>
              <a:t>{</a:t>
            </a:r>
          </a:p>
          <a:p>
            <a:pPr marL="0" indent="0">
              <a:buNone/>
            </a:pPr>
            <a:r>
              <a:rPr lang="en-IN" dirty="0">
                <a:latin typeface="Consolas" panose="020B0609020204030204" pitchFamily="49" charset="0"/>
              </a:rPr>
              <a:t>  static </a:t>
            </a:r>
            <a:r>
              <a:rPr lang="en-IN" dirty="0" err="1">
                <a:latin typeface="Consolas" panose="020B0609020204030204" pitchFamily="49" charset="0"/>
              </a:rPr>
              <a:t>int</a:t>
            </a:r>
            <a:r>
              <a:rPr lang="en-IN" dirty="0">
                <a:latin typeface="Consolas" panose="020B0609020204030204" pitchFamily="49" charset="0"/>
              </a:rPr>
              <a:t> x = 25;</a:t>
            </a:r>
          </a:p>
          <a:p>
            <a:pPr marL="0" indent="0">
              <a:buNone/>
            </a:pPr>
            <a:r>
              <a:rPr lang="en-IN" dirty="0">
                <a:latin typeface="Consolas" panose="020B0609020204030204" pitchFamily="49" charset="0"/>
              </a:rPr>
              <a:t>  static </a:t>
            </a:r>
            <a:r>
              <a:rPr lang="en-IN" dirty="0" err="1">
                <a:latin typeface="Consolas" panose="020B0609020204030204" pitchFamily="49" charset="0"/>
              </a:rPr>
              <a:t>int</a:t>
            </a:r>
            <a:r>
              <a:rPr lang="en-IN" dirty="0">
                <a:latin typeface="Consolas" panose="020B0609020204030204" pitchFamily="49" charset="0"/>
              </a:rPr>
              <a:t> y = 5;</a:t>
            </a: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(x*y);</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p:txBody>
      </p:sp>
    </p:spTree>
    <p:extLst>
      <p:ext uri="{BB962C8B-B14F-4D97-AF65-F5344CB8AC3E}">
        <p14:creationId xmlns:p14="http://schemas.microsoft.com/office/powerpoint/2010/main" val="3753710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41419"/>
            <a:ext cx="11970328" cy="6636327"/>
          </a:xfrm>
        </p:spPr>
        <p:txBody>
          <a:bodyPr/>
          <a:lstStyle/>
          <a:p>
            <a:pPr marL="0" indent="0">
              <a:buNone/>
            </a:pPr>
            <a:r>
              <a:rPr lang="en-US" b="1" dirty="0" smtClean="0">
                <a:latin typeface="Consolas" panose="020B0609020204030204" pitchFamily="49" charset="0"/>
              </a:rPr>
              <a:t>19. Write </a:t>
            </a:r>
            <a:r>
              <a:rPr lang="en-US" b="1" dirty="0">
                <a:latin typeface="Consolas" panose="020B0609020204030204" pitchFamily="49" charset="0"/>
              </a:rPr>
              <a:t>a Java program to print the sum (addition), multiply, subtract, divide and remainder of two numbers. Go to the editor</a:t>
            </a:r>
          </a:p>
          <a:p>
            <a:pPr marL="0" indent="0">
              <a:buNone/>
            </a:pPr>
            <a:r>
              <a:rPr lang="en-US" b="1" dirty="0">
                <a:latin typeface="Consolas" panose="020B0609020204030204" pitchFamily="49" charset="0"/>
              </a:rPr>
              <a:t>Test Data:</a:t>
            </a:r>
          </a:p>
          <a:p>
            <a:pPr marL="0" indent="0">
              <a:buNone/>
            </a:pPr>
            <a:r>
              <a:rPr lang="en-US" dirty="0">
                <a:latin typeface="Consolas" panose="020B0609020204030204" pitchFamily="49" charset="0"/>
              </a:rPr>
              <a:t>Input first number: 125</a:t>
            </a:r>
          </a:p>
          <a:p>
            <a:pPr marL="0" indent="0">
              <a:buNone/>
            </a:pPr>
            <a:r>
              <a:rPr lang="en-US" dirty="0">
                <a:latin typeface="Consolas" panose="020B0609020204030204" pitchFamily="49" charset="0"/>
              </a:rPr>
              <a:t>Input second number: 24</a:t>
            </a:r>
          </a:p>
          <a:p>
            <a:pPr marL="0" indent="0">
              <a:buNone/>
            </a:pPr>
            <a:r>
              <a:rPr lang="en-US" dirty="0">
                <a:latin typeface="Consolas" panose="020B0609020204030204" pitchFamily="49" charset="0"/>
              </a:rPr>
              <a:t>Expected Output :</a:t>
            </a:r>
          </a:p>
          <a:p>
            <a:pPr marL="0" indent="0">
              <a:buNone/>
            </a:pPr>
            <a:r>
              <a:rPr lang="en-US" dirty="0">
                <a:latin typeface="Consolas" panose="020B0609020204030204" pitchFamily="49" charset="0"/>
              </a:rPr>
              <a:t>125 + 24 = 149</a:t>
            </a:r>
          </a:p>
          <a:p>
            <a:pPr marL="0" indent="0">
              <a:buNone/>
            </a:pPr>
            <a:r>
              <a:rPr lang="en-US" dirty="0">
                <a:latin typeface="Consolas" panose="020B0609020204030204" pitchFamily="49" charset="0"/>
              </a:rPr>
              <a:t>125 - 24 = 101</a:t>
            </a:r>
          </a:p>
          <a:p>
            <a:pPr marL="0" indent="0">
              <a:buNone/>
            </a:pPr>
            <a:r>
              <a:rPr lang="en-US" dirty="0">
                <a:latin typeface="Consolas" panose="020B0609020204030204" pitchFamily="49" charset="0"/>
              </a:rPr>
              <a:t>125 x 24 = 3000</a:t>
            </a:r>
          </a:p>
          <a:p>
            <a:pPr marL="0" indent="0">
              <a:buNone/>
            </a:pPr>
            <a:r>
              <a:rPr lang="en-US" dirty="0">
                <a:latin typeface="Consolas" panose="020B0609020204030204" pitchFamily="49" charset="0"/>
              </a:rPr>
              <a:t>125 / 24 = 5</a:t>
            </a:r>
          </a:p>
          <a:p>
            <a:pPr marL="0" indent="0">
              <a:buNone/>
            </a:pPr>
            <a:r>
              <a:rPr lang="en-US" dirty="0">
                <a:latin typeface="Consolas" panose="020B0609020204030204" pitchFamily="49" charset="0"/>
              </a:rPr>
              <a:t>125 mod 24 = 5</a:t>
            </a:r>
            <a:endParaRPr lang="en-IN" dirty="0">
              <a:latin typeface="Consolas" panose="020B0609020204030204" pitchFamily="49" charset="0"/>
            </a:endParaRPr>
          </a:p>
        </p:txBody>
      </p:sp>
      <p:pic>
        <p:nvPicPr>
          <p:cNvPr id="3074" name="Picture 2" descr="Java: Print the sum, multiply, subtract, divide and remainder of two numb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4848" y="3471429"/>
            <a:ext cx="3895725"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103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92500" lnSpcReduction="10000"/>
          </a:bodyPr>
          <a:lstStyle/>
          <a:p>
            <a:pPr marL="0" indent="0">
              <a:buNone/>
            </a:pPr>
            <a:r>
              <a:rPr lang="en-IN" dirty="0">
                <a:latin typeface="Consolas" panose="020B0609020204030204" pitchFamily="49" charset="0"/>
              </a:rPr>
              <a:t>import </a:t>
            </a:r>
            <a:r>
              <a:rPr lang="en-IN" dirty="0" err="1">
                <a:latin typeface="Consolas" panose="020B0609020204030204" pitchFamily="49" charset="0"/>
              </a:rPr>
              <a:t>java.util.Scanner</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public class Exercise6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r>
              <a:rPr lang="en-IN" dirty="0">
                <a:latin typeface="Consolas" panose="020B0609020204030204" pitchFamily="49" charset="0"/>
              </a:rPr>
              <a:t>  Scanner in = new Scanner(System.in);</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a:t>
            </a:r>
            <a:r>
              <a:rPr lang="en-IN" dirty="0">
                <a:latin typeface="Consolas" panose="020B0609020204030204" pitchFamily="49" charset="0"/>
              </a:rPr>
              <a:t>("Input first number: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num1 = </a:t>
            </a:r>
            <a:r>
              <a:rPr lang="en-IN" dirty="0" err="1">
                <a:latin typeface="Consolas" panose="020B0609020204030204" pitchFamily="49" charset="0"/>
              </a:rPr>
              <a:t>in.nextInt</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a:t>
            </a:r>
            <a:r>
              <a:rPr lang="en-IN" dirty="0">
                <a:latin typeface="Consolas" panose="020B0609020204030204" pitchFamily="49" charset="0"/>
              </a:rPr>
              <a:t>("Input second number: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num2 = </a:t>
            </a:r>
            <a:r>
              <a:rPr lang="en-IN" dirty="0" err="1">
                <a:latin typeface="Consolas" panose="020B0609020204030204" pitchFamily="49" charset="0"/>
              </a:rPr>
              <a:t>in.nextInt</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p>
        </p:txBody>
      </p:sp>
    </p:spTree>
    <p:extLst>
      <p:ext uri="{BB962C8B-B14F-4D97-AF65-F5344CB8AC3E}">
        <p14:creationId xmlns:p14="http://schemas.microsoft.com/office/powerpoint/2010/main" val="1949403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85000" lnSpcReduction="20000"/>
          </a:bodyPr>
          <a:lstStyle/>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(num1 + " + " + num2 + " = " + </a:t>
            </a:r>
          </a:p>
          <a:p>
            <a:pPr marL="0" indent="0">
              <a:buNone/>
            </a:pPr>
            <a:r>
              <a:rPr lang="en-IN" dirty="0">
                <a:latin typeface="Consolas" panose="020B0609020204030204" pitchFamily="49" charset="0"/>
              </a:rPr>
              <a:t>  (num1 + num2));</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(num1 + " - " + num2 + " = " + </a:t>
            </a:r>
          </a:p>
          <a:p>
            <a:pPr marL="0" indent="0">
              <a:buNone/>
            </a:pPr>
            <a:r>
              <a:rPr lang="en-IN" dirty="0">
                <a:latin typeface="Consolas" panose="020B0609020204030204" pitchFamily="49" charset="0"/>
              </a:rPr>
              <a:t>  (num1 - num2));</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(num1 + " x " + num2 + " = " + </a:t>
            </a:r>
          </a:p>
          <a:p>
            <a:pPr marL="0" indent="0">
              <a:buNone/>
            </a:pPr>
            <a:r>
              <a:rPr lang="en-IN" dirty="0">
                <a:latin typeface="Consolas" panose="020B0609020204030204" pitchFamily="49" charset="0"/>
              </a:rPr>
              <a:t>  (num1 * num2));</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(num1 + " / " + num2 + " = " + </a:t>
            </a:r>
          </a:p>
          <a:p>
            <a:pPr marL="0" indent="0">
              <a:buNone/>
            </a:pPr>
            <a:r>
              <a:rPr lang="en-IN" dirty="0">
                <a:latin typeface="Consolas" panose="020B0609020204030204" pitchFamily="49" charset="0"/>
              </a:rPr>
              <a:t>  (num1 / num2));</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(num1 + " mod " + num2 + " = " + </a:t>
            </a:r>
          </a:p>
          <a:p>
            <a:pPr marL="0" indent="0">
              <a:buNone/>
            </a:pPr>
            <a:r>
              <a:rPr lang="en-IN" dirty="0">
                <a:latin typeface="Consolas" panose="020B0609020204030204" pitchFamily="49" charset="0"/>
              </a:rPr>
              <a:t>  (num1 % num2));</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p:txBody>
      </p:sp>
    </p:spTree>
    <p:extLst>
      <p:ext uri="{BB962C8B-B14F-4D97-AF65-F5344CB8AC3E}">
        <p14:creationId xmlns:p14="http://schemas.microsoft.com/office/powerpoint/2010/main" val="572613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77500" lnSpcReduction="20000"/>
          </a:bodyPr>
          <a:lstStyle/>
          <a:p>
            <a:pPr marL="0" indent="0">
              <a:buNone/>
            </a:pPr>
            <a:r>
              <a:rPr lang="en-IN" dirty="0">
                <a:latin typeface="Consolas" panose="020B0609020204030204" pitchFamily="49" charset="0"/>
              </a:rPr>
              <a:t>import </a:t>
            </a:r>
            <a:r>
              <a:rPr lang="en-IN" dirty="0" err="1">
                <a:latin typeface="Consolas" panose="020B0609020204030204" pitchFamily="49" charset="0"/>
              </a:rPr>
              <a:t>java.util.Scanner</a:t>
            </a:r>
            <a:r>
              <a:rPr lang="en-IN" dirty="0">
                <a:latin typeface="Consolas" panose="020B0609020204030204" pitchFamily="49" charset="0"/>
              </a:rPr>
              <a:t>;</a:t>
            </a:r>
          </a:p>
          <a:p>
            <a:pPr marL="0" indent="0">
              <a:buNone/>
            </a:pPr>
            <a:r>
              <a:rPr lang="en-IN" dirty="0">
                <a:latin typeface="Consolas" panose="020B0609020204030204" pitchFamily="49" charset="0"/>
              </a:rPr>
              <a:t>public class Main {</a:t>
            </a: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r>
              <a:rPr lang="en-IN" dirty="0">
                <a:latin typeface="Consolas" panose="020B0609020204030204" pitchFamily="49" charset="0"/>
              </a:rPr>
              <a:t>  Scanner </a:t>
            </a:r>
            <a:r>
              <a:rPr lang="en-IN" dirty="0" err="1">
                <a:latin typeface="Consolas" panose="020B0609020204030204" pitchFamily="49" charset="0"/>
              </a:rPr>
              <a:t>scanner</a:t>
            </a:r>
            <a:r>
              <a:rPr lang="en-IN" dirty="0">
                <a:latin typeface="Consolas" panose="020B0609020204030204" pitchFamily="49" charset="0"/>
              </a:rPr>
              <a:t> = new Scanner(System.in);</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("Input the first number: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n1 = </a:t>
            </a:r>
            <a:r>
              <a:rPr lang="en-IN" dirty="0" err="1">
                <a:latin typeface="Consolas" panose="020B0609020204030204" pitchFamily="49" charset="0"/>
              </a:rPr>
              <a:t>scanner.nextInt</a:t>
            </a:r>
            <a:r>
              <a:rPr lang="en-IN" dirty="0">
                <a:latin typeface="Consolas" panose="020B0609020204030204" pitchFamily="49" charset="0"/>
              </a:rPr>
              <a:t>();</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("Input the second number: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n2 = </a:t>
            </a:r>
            <a:r>
              <a:rPr lang="en-IN" dirty="0" err="1">
                <a:latin typeface="Consolas" panose="020B0609020204030204" pitchFamily="49" charset="0"/>
              </a:rPr>
              <a:t>scanner.nextInt</a:t>
            </a:r>
            <a:r>
              <a:rPr lang="en-IN" dirty="0">
                <a:latin typeface="Consolas" panose="020B0609020204030204" pitchFamily="49" charset="0"/>
              </a:rPr>
              <a:t>();</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sum = n1 + n2;</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minus = n1 - n2;</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multiply = n1 * n2;</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subtract = n1 + n2;</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divide = n1 / n2;</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a:t>
            </a:r>
            <a:r>
              <a:rPr lang="en-IN" dirty="0" err="1">
                <a:latin typeface="Consolas" panose="020B0609020204030204" pitchFamily="49" charset="0"/>
              </a:rPr>
              <a:t>rnums</a:t>
            </a:r>
            <a:r>
              <a:rPr lang="en-IN" dirty="0">
                <a:latin typeface="Consolas" panose="020B0609020204030204" pitchFamily="49" charset="0"/>
              </a:rPr>
              <a:t> = n1 % n2;</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System.out.printf</a:t>
            </a:r>
            <a:r>
              <a:rPr lang="en-IN" dirty="0">
                <a:latin typeface="Consolas" panose="020B0609020204030204" pitchFamily="49" charset="0"/>
              </a:rPr>
              <a:t>("Sum = %d\</a:t>
            </a:r>
            <a:r>
              <a:rPr lang="en-IN" dirty="0" err="1">
                <a:latin typeface="Consolas" panose="020B0609020204030204" pitchFamily="49" charset="0"/>
              </a:rPr>
              <a:t>nMinus</a:t>
            </a:r>
            <a:r>
              <a:rPr lang="en-IN" dirty="0">
                <a:latin typeface="Consolas" panose="020B0609020204030204" pitchFamily="49" charset="0"/>
              </a:rPr>
              <a:t> = %d\</a:t>
            </a:r>
            <a:r>
              <a:rPr lang="en-IN" dirty="0" err="1">
                <a:latin typeface="Consolas" panose="020B0609020204030204" pitchFamily="49" charset="0"/>
              </a:rPr>
              <a:t>nMultiply</a:t>
            </a:r>
            <a:r>
              <a:rPr lang="en-IN" dirty="0">
                <a:latin typeface="Consolas" panose="020B0609020204030204" pitchFamily="49" charset="0"/>
              </a:rPr>
              <a:t> = %d\</a:t>
            </a:r>
            <a:r>
              <a:rPr lang="en-IN" dirty="0" err="1">
                <a:latin typeface="Consolas" panose="020B0609020204030204" pitchFamily="49" charset="0"/>
              </a:rPr>
              <a:t>nSubtract</a:t>
            </a:r>
            <a:r>
              <a:rPr lang="en-IN" dirty="0">
                <a:latin typeface="Consolas" panose="020B0609020204030204" pitchFamily="49" charset="0"/>
              </a:rPr>
              <a:t> = %d\</a:t>
            </a:r>
            <a:r>
              <a:rPr lang="en-IN" dirty="0" err="1">
                <a:latin typeface="Consolas" panose="020B0609020204030204" pitchFamily="49" charset="0"/>
              </a:rPr>
              <a:t>nDivide</a:t>
            </a:r>
            <a:r>
              <a:rPr lang="en-IN" dirty="0">
                <a:latin typeface="Consolas" panose="020B0609020204030204" pitchFamily="49" charset="0"/>
              </a:rPr>
              <a:t> = %d\nRemainderOf2Numbers = %d\n ", sum, minus, multiply, subtract, divide, </a:t>
            </a:r>
            <a:r>
              <a:rPr lang="en-IN" dirty="0" err="1">
                <a:latin typeface="Consolas" panose="020B0609020204030204" pitchFamily="49" charset="0"/>
              </a:rPr>
              <a:t>rnums</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p:txBody>
      </p:sp>
    </p:spTree>
    <p:extLst>
      <p:ext uri="{BB962C8B-B14F-4D97-AF65-F5344CB8AC3E}">
        <p14:creationId xmlns:p14="http://schemas.microsoft.com/office/powerpoint/2010/main" val="1290468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IN" b="1" dirty="0" smtClean="0">
                <a:latin typeface="Consolas" panose="020B0609020204030204" pitchFamily="49" charset="0"/>
              </a:rPr>
              <a:t>20.</a:t>
            </a:r>
            <a:r>
              <a:rPr lang="en-US" b="1" dirty="0">
                <a:latin typeface="Consolas" panose="020B0609020204030204" pitchFamily="49" charset="0"/>
              </a:rPr>
              <a:t> Write a Java program that takes a number as input and prints its multiplication table </a:t>
            </a:r>
            <a:r>
              <a:rPr lang="en-US" b="1" dirty="0" err="1">
                <a:latin typeface="Consolas" panose="020B0609020204030204" pitchFamily="49" charset="0"/>
              </a:rPr>
              <a:t>upto</a:t>
            </a:r>
            <a:r>
              <a:rPr lang="en-US" b="1" dirty="0">
                <a:latin typeface="Consolas" panose="020B0609020204030204" pitchFamily="49" charset="0"/>
              </a:rPr>
              <a:t> 10</a:t>
            </a:r>
            <a:r>
              <a:rPr lang="en-US" b="1" dirty="0" smtClean="0">
                <a:latin typeface="Consolas" panose="020B0609020204030204" pitchFamily="49" charset="0"/>
              </a:rPr>
              <a:t>.</a:t>
            </a:r>
          </a:p>
          <a:p>
            <a:pPr marL="0" indent="0">
              <a:buNone/>
            </a:pPr>
            <a:r>
              <a:rPr lang="en-US" dirty="0">
                <a:latin typeface="Consolas" panose="020B0609020204030204" pitchFamily="49" charset="0"/>
              </a:rPr>
              <a:t>Test Data:</a:t>
            </a:r>
          </a:p>
          <a:p>
            <a:pPr marL="0" indent="0">
              <a:buNone/>
            </a:pPr>
            <a:r>
              <a:rPr lang="en-US" dirty="0">
                <a:latin typeface="Consolas" panose="020B0609020204030204" pitchFamily="49" charset="0"/>
              </a:rPr>
              <a:t>Input a number: </a:t>
            </a:r>
            <a:r>
              <a:rPr lang="en-US" dirty="0" smtClean="0">
                <a:latin typeface="Consolas" panose="020B0609020204030204" pitchFamily="49" charset="0"/>
              </a:rPr>
              <a:t>8</a:t>
            </a:r>
          </a:p>
          <a:p>
            <a:pPr marL="0" indent="0">
              <a:buNone/>
            </a:pPr>
            <a:endParaRPr lang="en-IN" dirty="0">
              <a:latin typeface="Consolas" panose="020B0609020204030204" pitchFamily="49" charset="0"/>
            </a:endParaRPr>
          </a:p>
        </p:txBody>
      </p:sp>
      <p:pic>
        <p:nvPicPr>
          <p:cNvPr id="2" name="Picture 1"/>
          <p:cNvPicPr>
            <a:picLocks noChangeAspect="1"/>
          </p:cNvPicPr>
          <p:nvPr/>
        </p:nvPicPr>
        <p:blipFill>
          <a:blip r:embed="rId2"/>
          <a:stretch>
            <a:fillRect/>
          </a:stretch>
        </p:blipFill>
        <p:spPr>
          <a:xfrm>
            <a:off x="311727" y="2175596"/>
            <a:ext cx="4592782" cy="4190914"/>
          </a:xfrm>
          <a:prstGeom prst="rect">
            <a:avLst/>
          </a:prstGeom>
        </p:spPr>
      </p:pic>
    </p:spTree>
    <p:extLst>
      <p:ext uri="{BB962C8B-B14F-4D97-AF65-F5344CB8AC3E}">
        <p14:creationId xmlns:p14="http://schemas.microsoft.com/office/powerpoint/2010/main" val="1132304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normAutofit fontScale="92500" lnSpcReduction="10000"/>
          </a:bodyPr>
          <a:lstStyle/>
          <a:p>
            <a:pPr marL="0" indent="0">
              <a:buNone/>
            </a:pPr>
            <a:r>
              <a:rPr lang="en-IN" dirty="0" smtClean="0">
                <a:latin typeface="Consolas" panose="020B0609020204030204" pitchFamily="49" charset="0"/>
              </a:rPr>
              <a:t>3. </a:t>
            </a:r>
            <a:r>
              <a:rPr lang="en-US" b="1" dirty="0" smtClean="0">
                <a:latin typeface="Consolas" panose="020B0609020204030204" pitchFamily="49" charset="0"/>
              </a:rPr>
              <a:t>Why pointers are not used in Java?</a:t>
            </a:r>
          </a:p>
          <a:p>
            <a:pPr marL="0" indent="0">
              <a:buNone/>
            </a:pPr>
            <a:r>
              <a:rPr lang="en-US" dirty="0">
                <a:latin typeface="Consolas" panose="020B0609020204030204" pitchFamily="49" charset="0"/>
              </a:rPr>
              <a:t> </a:t>
            </a:r>
            <a:r>
              <a:rPr lang="en-US" dirty="0" smtClean="0">
                <a:latin typeface="Consolas" panose="020B0609020204030204" pitchFamily="49" charset="0"/>
              </a:rPr>
              <a:t>  Java doesn’t use pointers because they are unsafe and increases the complexity of the program. Since, Java is known for its simplicity of code, adding the concept of pointers will be contradicting. Moreover, since JVM is responsible for implicit memory allocation, thus in order to avoid direct access to memory by the user,  pointers are discouraged in Java.</a:t>
            </a:r>
          </a:p>
          <a:p>
            <a:pPr marL="0" indent="0">
              <a:buNone/>
            </a:pPr>
            <a:r>
              <a:rPr lang="en-US" dirty="0" smtClean="0">
                <a:latin typeface="Consolas" panose="020B0609020204030204" pitchFamily="49" charset="0"/>
              </a:rPr>
              <a:t>4. </a:t>
            </a:r>
            <a:r>
              <a:rPr lang="en-US" b="1" dirty="0" smtClean="0">
                <a:latin typeface="Consolas" panose="020B0609020204030204" pitchFamily="49" charset="0"/>
              </a:rPr>
              <a:t>What is JIT compiler in Java?</a:t>
            </a:r>
          </a:p>
          <a:p>
            <a:pPr marL="0" indent="0">
              <a:buNone/>
            </a:pPr>
            <a:r>
              <a:rPr lang="en-US" dirty="0" smtClean="0">
                <a:latin typeface="Consolas" panose="020B0609020204030204" pitchFamily="49" charset="0"/>
              </a:rPr>
              <a:t>JIT stands for Just-In-Time compiler in Java. It is a program that helps in converting the Java bytecode into instructions that are sent directly to the processor. By default, the JIT compiler is enabled in Java and is activated whenever a Java method is invoked. The JIT compiler then compiles the bytecode of the invoked method into native machine code, compiling it “just in time” to execute. Once the method has been compiled, the JVM summons the compiled code of that method directly rather than interpreting it. This is why it is often responsible for the performance optimization of Java applications at the run time.</a:t>
            </a:r>
            <a:endParaRPr lang="en-IN" dirty="0">
              <a:latin typeface="Consolas" panose="020B0609020204030204" pitchFamily="49" charset="0"/>
            </a:endParaRPr>
          </a:p>
        </p:txBody>
      </p:sp>
    </p:spTree>
    <p:extLst>
      <p:ext uri="{BB962C8B-B14F-4D97-AF65-F5344CB8AC3E}">
        <p14:creationId xmlns:p14="http://schemas.microsoft.com/office/powerpoint/2010/main" val="1118085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92500" lnSpcReduction="20000"/>
          </a:bodyPr>
          <a:lstStyle/>
          <a:p>
            <a:pPr marL="0" indent="0">
              <a:buNone/>
            </a:pPr>
            <a:r>
              <a:rPr lang="en-IN" dirty="0">
                <a:latin typeface="Consolas" panose="020B0609020204030204" pitchFamily="49" charset="0"/>
              </a:rPr>
              <a:t>import </a:t>
            </a:r>
            <a:r>
              <a:rPr lang="en-IN" dirty="0" err="1">
                <a:latin typeface="Consolas" panose="020B0609020204030204" pitchFamily="49" charset="0"/>
              </a:rPr>
              <a:t>java.util.Scanner</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public class Exercise7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r>
              <a:rPr lang="en-IN" dirty="0">
                <a:latin typeface="Consolas" panose="020B0609020204030204" pitchFamily="49" charset="0"/>
              </a:rPr>
              <a:t>  Scanner in = new Scanner(System.in);</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a:t>
            </a:r>
            <a:r>
              <a:rPr lang="en-IN" dirty="0">
                <a:latin typeface="Consolas" panose="020B0609020204030204" pitchFamily="49" charset="0"/>
              </a:rPr>
              <a:t>("Input a number: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num1 = </a:t>
            </a:r>
            <a:r>
              <a:rPr lang="en-IN" dirty="0" err="1">
                <a:latin typeface="Consolas" panose="020B0609020204030204" pitchFamily="49" charset="0"/>
              </a:rPr>
              <a:t>in.nextInt</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for (</a:t>
            </a:r>
            <a:r>
              <a:rPr lang="en-IN" dirty="0" err="1">
                <a:latin typeface="Consolas" panose="020B0609020204030204" pitchFamily="49" charset="0"/>
              </a:rPr>
              <a:t>int</a:t>
            </a:r>
            <a:r>
              <a:rPr lang="en-IN" dirty="0">
                <a:latin typeface="Consolas" panose="020B0609020204030204" pitchFamily="49" charset="0"/>
              </a:rPr>
              <a:t> </a:t>
            </a:r>
            <a:r>
              <a:rPr lang="en-IN" dirty="0" err="1">
                <a:latin typeface="Consolas" panose="020B0609020204030204" pitchFamily="49" charset="0"/>
              </a:rPr>
              <a:t>i</a:t>
            </a:r>
            <a:r>
              <a:rPr lang="en-IN" dirty="0">
                <a:latin typeface="Consolas" panose="020B0609020204030204" pitchFamily="49" charset="0"/>
              </a:rPr>
              <a:t>=0; </a:t>
            </a:r>
            <a:r>
              <a:rPr lang="en-IN" dirty="0" err="1">
                <a:latin typeface="Consolas" panose="020B0609020204030204" pitchFamily="49" charset="0"/>
              </a:rPr>
              <a:t>i</a:t>
            </a:r>
            <a:r>
              <a:rPr lang="en-IN" dirty="0">
                <a:latin typeface="Consolas" panose="020B0609020204030204" pitchFamily="49" charset="0"/>
              </a:rPr>
              <a:t>&lt; 10; </a:t>
            </a:r>
            <a:r>
              <a:rPr lang="en-IN" dirty="0" err="1">
                <a:latin typeface="Consolas" panose="020B0609020204030204" pitchFamily="49" charset="0"/>
              </a:rPr>
              <a:t>i</a:t>
            </a:r>
            <a:r>
              <a:rPr lang="en-IN" dirty="0">
                <a:latin typeface="Consolas" panose="020B0609020204030204" pitchFamily="49" charset="0"/>
              </a:rPr>
              <a:t>++){</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(num1 + " x " + (i+1) + " = " + </a:t>
            </a:r>
          </a:p>
          <a:p>
            <a:pPr marL="0" indent="0">
              <a:buNone/>
            </a:pPr>
            <a:r>
              <a:rPr lang="en-IN" dirty="0">
                <a:latin typeface="Consolas" panose="020B0609020204030204" pitchFamily="49" charset="0"/>
              </a:rPr>
              <a:t>     (num1 * (i+1)));</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108653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IN" dirty="0">
                <a:latin typeface="Consolas" panose="020B0609020204030204" pitchFamily="49" charset="0"/>
              </a:rPr>
              <a:t>import </a:t>
            </a:r>
            <a:r>
              <a:rPr lang="en-IN" dirty="0" err="1">
                <a:latin typeface="Consolas" panose="020B0609020204030204" pitchFamily="49" charset="0"/>
              </a:rPr>
              <a:t>java.util.Scanner</a:t>
            </a:r>
            <a:r>
              <a:rPr lang="en-IN" dirty="0">
                <a:latin typeface="Consolas" panose="020B0609020204030204" pitchFamily="49" charset="0"/>
              </a:rPr>
              <a:t>;</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public class Main {</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r>
              <a:rPr lang="en-IN" dirty="0">
                <a:latin typeface="Consolas" panose="020B0609020204030204" pitchFamily="49" charset="0"/>
              </a:rPr>
              <a:t>  Scanner in = new Scanner(System.in);</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("Input the Number: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n = in .</a:t>
            </a:r>
            <a:r>
              <a:rPr lang="en-IN" dirty="0" err="1">
                <a:latin typeface="Consolas" panose="020B0609020204030204" pitchFamily="49" charset="0"/>
              </a:rPr>
              <a:t>nextInt</a:t>
            </a:r>
            <a:r>
              <a:rPr lang="en-IN" dirty="0">
                <a:latin typeface="Consolas" panose="020B0609020204030204" pitchFamily="49" charset="0"/>
              </a:rPr>
              <a:t>();</a:t>
            </a:r>
          </a:p>
          <a:p>
            <a:pPr marL="0" indent="0">
              <a:buNone/>
            </a:pPr>
            <a:r>
              <a:rPr lang="en-IN" dirty="0">
                <a:latin typeface="Consolas" panose="020B0609020204030204" pitchFamily="49" charset="0"/>
              </a:rPr>
              <a:t>  for (</a:t>
            </a:r>
            <a:r>
              <a:rPr lang="en-IN" dirty="0" err="1">
                <a:latin typeface="Consolas" panose="020B0609020204030204" pitchFamily="49" charset="0"/>
              </a:rPr>
              <a:t>int</a:t>
            </a:r>
            <a:r>
              <a:rPr lang="en-IN" dirty="0">
                <a:latin typeface="Consolas" panose="020B0609020204030204" pitchFamily="49" charset="0"/>
              </a:rPr>
              <a:t> </a:t>
            </a:r>
            <a:r>
              <a:rPr lang="en-IN" dirty="0" err="1">
                <a:latin typeface="Consolas" panose="020B0609020204030204" pitchFamily="49" charset="0"/>
              </a:rPr>
              <a:t>i</a:t>
            </a:r>
            <a:r>
              <a:rPr lang="en-IN" dirty="0">
                <a:latin typeface="Consolas" panose="020B0609020204030204" pitchFamily="49" charset="0"/>
              </a:rPr>
              <a:t> = 1; </a:t>
            </a:r>
            <a:r>
              <a:rPr lang="en-IN" dirty="0" err="1">
                <a:latin typeface="Consolas" panose="020B0609020204030204" pitchFamily="49" charset="0"/>
              </a:rPr>
              <a:t>i</a:t>
            </a:r>
            <a:r>
              <a:rPr lang="en-IN" dirty="0">
                <a:latin typeface="Consolas" panose="020B0609020204030204" pitchFamily="49" charset="0"/>
              </a:rPr>
              <a:t> &lt;= 10; </a:t>
            </a:r>
            <a:r>
              <a:rPr lang="en-IN" dirty="0" err="1">
                <a:latin typeface="Consolas" panose="020B0609020204030204" pitchFamily="49" charset="0"/>
              </a:rPr>
              <a:t>i</a:t>
            </a: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(n + "*" + </a:t>
            </a:r>
            <a:r>
              <a:rPr lang="en-IN" dirty="0" err="1">
                <a:latin typeface="Consolas" panose="020B0609020204030204" pitchFamily="49" charset="0"/>
              </a:rPr>
              <a:t>i</a:t>
            </a:r>
            <a:r>
              <a:rPr lang="en-IN" dirty="0">
                <a:latin typeface="Consolas" panose="020B0609020204030204" pitchFamily="49" charset="0"/>
              </a:rPr>
              <a:t> + " = " + (n * </a:t>
            </a:r>
            <a:r>
              <a:rPr lang="en-IN" dirty="0" err="1">
                <a:latin typeface="Consolas" panose="020B0609020204030204" pitchFamily="49" charset="0"/>
              </a:rPr>
              <a:t>i</a:t>
            </a:r>
            <a:r>
              <a:rPr lang="en-IN" dirty="0">
                <a:latin typeface="Consolas" panose="020B0609020204030204" pitchFamily="49" charset="0"/>
              </a:rPr>
              <a:t>));</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594410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62500" lnSpcReduction="20000"/>
          </a:bodyPr>
          <a:lstStyle/>
          <a:p>
            <a:pPr marL="0" indent="0">
              <a:buNone/>
            </a:pPr>
            <a:r>
              <a:rPr lang="en-US" b="1" dirty="0" smtClean="0">
                <a:latin typeface="Consolas" panose="020B0609020204030204" pitchFamily="49" charset="0"/>
              </a:rPr>
              <a:t>21. Write </a:t>
            </a:r>
            <a:r>
              <a:rPr lang="en-US" b="1" dirty="0">
                <a:latin typeface="Consolas" panose="020B0609020204030204" pitchFamily="49" charset="0"/>
              </a:rPr>
              <a:t>a Java program to display the following pattern</a:t>
            </a:r>
            <a:r>
              <a:rPr lang="en-US" b="1" dirty="0" smtClean="0">
                <a:latin typeface="Consolas" panose="020B0609020204030204" pitchFamily="49" charset="0"/>
              </a:rPr>
              <a:t>.</a:t>
            </a:r>
          </a:p>
          <a:p>
            <a:pPr marL="0" indent="0">
              <a:buNone/>
            </a:pPr>
            <a:endParaRPr lang="en-IN" dirty="0" smtClean="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smtClean="0">
              <a:latin typeface="Consolas" panose="020B0609020204030204" pitchFamily="49" charset="0"/>
            </a:endParaRPr>
          </a:p>
          <a:p>
            <a:pPr marL="0" indent="0">
              <a:buNone/>
            </a:pPr>
            <a:endParaRPr lang="en-IN" dirty="0" smtClean="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smtClean="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a:latin typeface="Consolas" panose="020B0609020204030204" pitchFamily="49" charset="0"/>
            </a:endParaRPr>
          </a:p>
          <a:p>
            <a:pPr marL="0" indent="0">
              <a:buNone/>
            </a:pPr>
            <a:endParaRPr lang="en-IN" dirty="0" smtClean="0">
              <a:latin typeface="Consolas" panose="020B0609020204030204" pitchFamily="49" charset="0"/>
            </a:endParaRPr>
          </a:p>
          <a:p>
            <a:pPr marL="0" indent="0">
              <a:buNone/>
            </a:pPr>
            <a:r>
              <a:rPr lang="en-IN" dirty="0">
                <a:latin typeface="Consolas" panose="020B0609020204030204" pitchFamily="49" charset="0"/>
              </a:rPr>
              <a:t>public class Exercise8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   J    a   v     </a:t>
            </a:r>
            <a:r>
              <a:rPr lang="en-IN" dirty="0" err="1">
                <a:latin typeface="Consolas" panose="020B0609020204030204" pitchFamily="49" charset="0"/>
              </a:rPr>
              <a:t>v</a:t>
            </a:r>
            <a:r>
              <a:rPr lang="en-IN" dirty="0">
                <a:latin typeface="Consolas" panose="020B0609020204030204" pitchFamily="49" charset="0"/>
              </a:rPr>
              <a:t>  a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   J   a </a:t>
            </a:r>
            <a:r>
              <a:rPr lang="en-IN" dirty="0" err="1">
                <a:latin typeface="Consolas" panose="020B0609020204030204" pitchFamily="49" charset="0"/>
              </a:rPr>
              <a:t>a</a:t>
            </a:r>
            <a:r>
              <a:rPr lang="en-IN" dirty="0">
                <a:latin typeface="Consolas" panose="020B0609020204030204" pitchFamily="49" charset="0"/>
              </a:rPr>
              <a:t>   v   </a:t>
            </a:r>
            <a:r>
              <a:rPr lang="en-IN" dirty="0" err="1">
                <a:latin typeface="Consolas" panose="020B0609020204030204" pitchFamily="49" charset="0"/>
              </a:rPr>
              <a:t>v</a:t>
            </a:r>
            <a:r>
              <a:rPr lang="en-IN" dirty="0">
                <a:latin typeface="Consolas" panose="020B0609020204030204" pitchFamily="49" charset="0"/>
              </a:rPr>
              <a:t>  a a");</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("J  </a:t>
            </a:r>
            <a:r>
              <a:rPr lang="en-IN" dirty="0" err="1">
                <a:latin typeface="Consolas" panose="020B0609020204030204" pitchFamily="49" charset="0"/>
              </a:rPr>
              <a:t>J</a:t>
            </a:r>
            <a:r>
              <a:rPr lang="en-IN" dirty="0">
                <a:latin typeface="Consolas" panose="020B0609020204030204" pitchFamily="49" charset="0"/>
              </a:rPr>
              <a:t>  </a:t>
            </a:r>
            <a:r>
              <a:rPr lang="en-IN" dirty="0" err="1">
                <a:latin typeface="Consolas" panose="020B0609020204030204" pitchFamily="49" charset="0"/>
              </a:rPr>
              <a:t>aaaaa</a:t>
            </a:r>
            <a:r>
              <a:rPr lang="en-IN" dirty="0">
                <a:latin typeface="Consolas" panose="020B0609020204030204" pitchFamily="49" charset="0"/>
              </a:rPr>
              <a:t>   V </a:t>
            </a:r>
            <a:r>
              <a:rPr lang="en-IN" dirty="0" err="1">
                <a:latin typeface="Consolas" panose="020B0609020204030204" pitchFamily="49" charset="0"/>
              </a:rPr>
              <a:t>V</a:t>
            </a:r>
            <a:r>
              <a:rPr lang="en-IN" dirty="0">
                <a:latin typeface="Consolas" panose="020B0609020204030204" pitchFamily="49" charset="0"/>
              </a:rPr>
              <a:t>  </a:t>
            </a:r>
            <a:r>
              <a:rPr lang="en-IN" dirty="0" err="1">
                <a:latin typeface="Consolas" panose="020B0609020204030204" pitchFamily="49" charset="0"/>
              </a:rPr>
              <a:t>aaaaa</a:t>
            </a:r>
            <a:r>
              <a:rPr lang="en-IN" dirty="0">
                <a:latin typeface="Consolas" panose="020B0609020204030204" pitchFamily="49" charset="0"/>
              </a:rPr>
              <a:t>");</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 JJ  a     </a:t>
            </a:r>
            <a:r>
              <a:rPr lang="en-IN" dirty="0" err="1">
                <a:latin typeface="Consolas" panose="020B0609020204030204" pitchFamily="49" charset="0"/>
              </a:rPr>
              <a:t>a</a:t>
            </a:r>
            <a:r>
              <a:rPr lang="en-IN" dirty="0">
                <a:latin typeface="Consolas" panose="020B0609020204030204" pitchFamily="49" charset="0"/>
              </a:rPr>
              <a:t>   V  a     a");</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p:txBody>
      </p:sp>
      <p:pic>
        <p:nvPicPr>
          <p:cNvPr id="2" name="Picture 1"/>
          <p:cNvPicPr>
            <a:picLocks noChangeAspect="1"/>
          </p:cNvPicPr>
          <p:nvPr/>
        </p:nvPicPr>
        <p:blipFill>
          <a:blip r:embed="rId2"/>
          <a:stretch>
            <a:fillRect/>
          </a:stretch>
        </p:blipFill>
        <p:spPr>
          <a:xfrm>
            <a:off x="545089" y="962458"/>
            <a:ext cx="3952875" cy="1857375"/>
          </a:xfrm>
          <a:prstGeom prst="rect">
            <a:avLst/>
          </a:prstGeom>
        </p:spPr>
      </p:pic>
    </p:spTree>
    <p:extLst>
      <p:ext uri="{BB962C8B-B14F-4D97-AF65-F5344CB8AC3E}">
        <p14:creationId xmlns:p14="http://schemas.microsoft.com/office/powerpoint/2010/main" val="2287846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US" b="1" dirty="0" smtClean="0">
                <a:latin typeface="Consolas" panose="020B0609020204030204" pitchFamily="49" charset="0"/>
              </a:rPr>
              <a:t>22.Write </a:t>
            </a:r>
            <a:r>
              <a:rPr lang="en-US" b="1" dirty="0">
                <a:latin typeface="Consolas" panose="020B0609020204030204" pitchFamily="49" charset="0"/>
              </a:rPr>
              <a:t>a Java program to print the area and perimeter of a circle.</a:t>
            </a:r>
          </a:p>
          <a:p>
            <a:pPr marL="0" indent="0">
              <a:buNone/>
            </a:pPr>
            <a:endParaRPr lang="en-US" b="1" dirty="0">
              <a:latin typeface="Consolas" panose="020B0609020204030204" pitchFamily="49" charset="0"/>
            </a:endParaRPr>
          </a:p>
          <a:p>
            <a:pPr marL="0" indent="0">
              <a:buNone/>
            </a:pPr>
            <a:r>
              <a:rPr lang="en-US" b="1" dirty="0">
                <a:latin typeface="Consolas" panose="020B0609020204030204" pitchFamily="49" charset="0"/>
              </a:rPr>
              <a:t>In geometry, the area enclosed by a circle of radius r is πr2. Here the Greek letter π represents a constant, approximately equal to 3.14159, which is equal to the ratio of the circumference of any circle to its diameter.</a:t>
            </a:r>
          </a:p>
          <a:p>
            <a:pPr marL="0" indent="0">
              <a:buNone/>
            </a:pPr>
            <a:endParaRPr lang="en-US" b="1" dirty="0">
              <a:latin typeface="Consolas" panose="020B0609020204030204" pitchFamily="49" charset="0"/>
            </a:endParaRPr>
          </a:p>
          <a:p>
            <a:pPr marL="0" indent="0">
              <a:buNone/>
            </a:pPr>
            <a:r>
              <a:rPr lang="en-US" b="1" dirty="0">
                <a:latin typeface="Consolas" panose="020B0609020204030204" pitchFamily="49" charset="0"/>
              </a:rPr>
              <a:t>The circumference of a circle is the linear distance around its edge.</a:t>
            </a:r>
            <a:endParaRPr lang="en-IN" b="1" dirty="0">
              <a:latin typeface="Consolas" panose="020B0609020204030204" pitchFamily="49" charset="0"/>
            </a:endParaRPr>
          </a:p>
        </p:txBody>
      </p:sp>
    </p:spTree>
    <p:extLst>
      <p:ext uri="{BB962C8B-B14F-4D97-AF65-F5344CB8AC3E}">
        <p14:creationId xmlns:p14="http://schemas.microsoft.com/office/powerpoint/2010/main" val="2534179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571066" y="196995"/>
            <a:ext cx="2847975" cy="3276600"/>
          </a:xfrm>
          <a:prstGeom prst="rect">
            <a:avLst/>
          </a:prstGeom>
        </p:spPr>
      </p:pic>
      <p:pic>
        <p:nvPicPr>
          <p:cNvPr id="2050" name="Picture 2" descr="Why is the area of a circle of a circle pi times the square of the radius?"/>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04957" y="4762500"/>
            <a:ext cx="4105275" cy="1514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04957" y="4211782"/>
            <a:ext cx="7529625" cy="369332"/>
          </a:xfrm>
          <a:prstGeom prst="rect">
            <a:avLst/>
          </a:prstGeom>
          <a:noFill/>
        </p:spPr>
        <p:txBody>
          <a:bodyPr wrap="none" rtlCol="0">
            <a:spAutoFit/>
          </a:bodyPr>
          <a:lstStyle/>
          <a:p>
            <a:r>
              <a:rPr lang="en-IN" b="1" u="sng" dirty="0" smtClean="0">
                <a:latin typeface="Consolas" panose="020B0609020204030204" pitchFamily="49" charset="0"/>
              </a:rPr>
              <a:t>Open this below picture in slide mode to see the animation</a:t>
            </a:r>
            <a:endParaRPr lang="en-IN" b="1" u="sng" dirty="0">
              <a:latin typeface="Consolas" panose="020B0609020204030204" pitchFamily="49" charset="0"/>
            </a:endParaRPr>
          </a:p>
        </p:txBody>
      </p:sp>
    </p:spTree>
    <p:extLst>
      <p:ext uri="{BB962C8B-B14F-4D97-AF65-F5344CB8AC3E}">
        <p14:creationId xmlns:p14="http://schemas.microsoft.com/office/powerpoint/2010/main" val="7793836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IN" dirty="0">
                <a:latin typeface="Consolas" panose="020B0609020204030204" pitchFamily="49" charset="0"/>
              </a:rPr>
              <a:t>public class Exercise11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private static final double radius = 7.5;</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        double perimeter = 2 * </a:t>
            </a:r>
            <a:r>
              <a:rPr lang="en-IN" dirty="0" err="1">
                <a:latin typeface="Consolas" panose="020B0609020204030204" pitchFamily="49" charset="0"/>
              </a:rPr>
              <a:t>Math.PI</a:t>
            </a:r>
            <a:r>
              <a:rPr lang="en-IN" dirty="0">
                <a:latin typeface="Consolas" panose="020B0609020204030204" pitchFamily="49" charset="0"/>
              </a:rPr>
              <a:t> * radius;</a:t>
            </a:r>
          </a:p>
          <a:p>
            <a:pPr marL="0" indent="0">
              <a:buNone/>
            </a:pPr>
            <a:r>
              <a:rPr lang="en-IN" dirty="0">
                <a:latin typeface="Consolas" panose="020B0609020204030204" pitchFamily="49" charset="0"/>
              </a:rPr>
              <a:t>        double area = </a:t>
            </a:r>
            <a:r>
              <a:rPr lang="en-IN" dirty="0" err="1">
                <a:latin typeface="Consolas" panose="020B0609020204030204" pitchFamily="49" charset="0"/>
              </a:rPr>
              <a:t>Math.PI</a:t>
            </a:r>
            <a:r>
              <a:rPr lang="en-IN" dirty="0">
                <a:latin typeface="Consolas" panose="020B0609020204030204" pitchFamily="49" charset="0"/>
              </a:rPr>
              <a:t> * radius * radius;</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("Perimeter is = " + perimeter);</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("Area is = " + area);</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940404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IN" dirty="0">
                <a:latin typeface="Consolas" panose="020B0609020204030204" pitchFamily="49" charset="0"/>
              </a:rPr>
              <a:t>import </a:t>
            </a:r>
            <a:r>
              <a:rPr lang="en-IN" dirty="0" err="1">
                <a:latin typeface="Consolas" panose="020B0609020204030204" pitchFamily="49" charset="0"/>
              </a:rPr>
              <a:t>java.util.Scanner</a:t>
            </a:r>
            <a:r>
              <a:rPr lang="en-IN" dirty="0">
                <a:latin typeface="Consolas" panose="020B0609020204030204" pitchFamily="49" charset="0"/>
              </a:rPr>
              <a:t>;</a:t>
            </a:r>
          </a:p>
          <a:p>
            <a:pPr marL="0" indent="0">
              <a:buNone/>
            </a:pPr>
            <a:r>
              <a:rPr lang="en-IN" dirty="0">
                <a:latin typeface="Consolas" panose="020B0609020204030204" pitchFamily="49" charset="0"/>
              </a:rPr>
              <a:t>public class Main {</a:t>
            </a: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r>
              <a:rPr lang="en-IN" dirty="0">
                <a:latin typeface="Consolas" panose="020B0609020204030204" pitchFamily="49" charset="0"/>
              </a:rPr>
              <a:t>  Scanner </a:t>
            </a:r>
            <a:r>
              <a:rPr lang="en-IN" dirty="0" err="1">
                <a:latin typeface="Consolas" panose="020B0609020204030204" pitchFamily="49" charset="0"/>
              </a:rPr>
              <a:t>io</a:t>
            </a:r>
            <a:r>
              <a:rPr lang="en-IN" dirty="0">
                <a:latin typeface="Consolas" panose="020B0609020204030204" pitchFamily="49" charset="0"/>
              </a:rPr>
              <a:t> = new Scanner(System.in);</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("Input the radius of the circle: ");</a:t>
            </a:r>
          </a:p>
          <a:p>
            <a:pPr marL="0" indent="0">
              <a:buNone/>
            </a:pPr>
            <a:r>
              <a:rPr lang="en-IN" dirty="0">
                <a:latin typeface="Consolas" panose="020B0609020204030204" pitchFamily="49" charset="0"/>
              </a:rPr>
              <a:t>  double radius = </a:t>
            </a:r>
            <a:r>
              <a:rPr lang="en-IN" dirty="0" err="1">
                <a:latin typeface="Consolas" panose="020B0609020204030204" pitchFamily="49" charset="0"/>
              </a:rPr>
              <a:t>io.nextDouble</a:t>
            </a:r>
            <a:r>
              <a:rPr lang="en-IN" dirty="0">
                <a:latin typeface="Consolas" panose="020B0609020204030204" pitchFamily="49" charset="0"/>
              </a:rPr>
              <a:t>();</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("Perimeter is = " + (2 * radius * </a:t>
            </a:r>
            <a:r>
              <a:rPr lang="en-IN" dirty="0" err="1">
                <a:latin typeface="Consolas" panose="020B0609020204030204" pitchFamily="49" charset="0"/>
              </a:rPr>
              <a:t>Math.PI</a:t>
            </a:r>
            <a:r>
              <a:rPr lang="en-IN" dirty="0">
                <a:latin typeface="Consolas" panose="020B0609020204030204" pitchFamily="49" charset="0"/>
              </a:rPr>
              <a:t>));</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("Area is = " + (</a:t>
            </a:r>
            <a:r>
              <a:rPr lang="en-IN" dirty="0" err="1">
                <a:latin typeface="Consolas" panose="020B0609020204030204" pitchFamily="49" charset="0"/>
              </a:rPr>
              <a:t>Math.PI</a:t>
            </a:r>
            <a:r>
              <a:rPr lang="en-IN" dirty="0">
                <a:latin typeface="Consolas" panose="020B0609020204030204" pitchFamily="49" charset="0"/>
              </a:rPr>
              <a:t> * radius * radius));</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5880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lnSpcReduction="10000"/>
          </a:bodyPr>
          <a:lstStyle/>
          <a:p>
            <a:pPr marL="0" indent="0">
              <a:buNone/>
            </a:pPr>
            <a:r>
              <a:rPr lang="en-US" dirty="0">
                <a:latin typeface="Consolas" panose="020B0609020204030204" pitchFamily="49" charset="0"/>
              </a:rPr>
              <a:t>Write a Java program to swap two variables.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Java: Swapping two variables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Swapping two variables refers to mutually exchanging the values of the variables. Generally, this is done with the data in memory.</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The simplest method to swap two variables is to use a third temporary variable :</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define swap(a, b)</a:t>
            </a:r>
          </a:p>
          <a:p>
            <a:pPr marL="0" indent="0">
              <a:buNone/>
            </a:pPr>
            <a:r>
              <a:rPr lang="en-US" dirty="0">
                <a:latin typeface="Consolas" panose="020B0609020204030204" pitchFamily="49" charset="0"/>
              </a:rPr>
              <a:t>    temp := a</a:t>
            </a:r>
          </a:p>
          <a:p>
            <a:pPr marL="0" indent="0">
              <a:buNone/>
            </a:pPr>
            <a:r>
              <a:rPr lang="en-US" dirty="0">
                <a:latin typeface="Consolas" panose="020B0609020204030204" pitchFamily="49" charset="0"/>
              </a:rPr>
              <a:t>    a := b</a:t>
            </a:r>
          </a:p>
          <a:p>
            <a:pPr marL="0" indent="0">
              <a:buNone/>
            </a:pPr>
            <a:r>
              <a:rPr lang="en-US" dirty="0">
                <a:latin typeface="Consolas" panose="020B0609020204030204" pitchFamily="49" charset="0"/>
              </a:rPr>
              <a:t>    b := temp</a:t>
            </a:r>
            <a:endParaRPr lang="en-IN" dirty="0">
              <a:latin typeface="Consolas" panose="020B0609020204030204" pitchFamily="49" charset="0"/>
            </a:endParaRPr>
          </a:p>
        </p:txBody>
      </p:sp>
    </p:spTree>
    <p:extLst>
      <p:ext uri="{BB962C8B-B14F-4D97-AF65-F5344CB8AC3E}">
        <p14:creationId xmlns:p14="http://schemas.microsoft.com/office/powerpoint/2010/main" val="3778904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4667250" y="1919288"/>
            <a:ext cx="2857500" cy="2990850"/>
          </a:xfrm>
          <a:prstGeom prst="rect">
            <a:avLst/>
          </a:prstGeom>
        </p:spPr>
      </p:pic>
    </p:spTree>
    <p:extLst>
      <p:ext uri="{BB962C8B-B14F-4D97-AF65-F5344CB8AC3E}">
        <p14:creationId xmlns:p14="http://schemas.microsoft.com/office/powerpoint/2010/main" val="759169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92500" lnSpcReduction="10000"/>
          </a:bodyPr>
          <a:lstStyle/>
          <a:p>
            <a:pPr marL="0" indent="0">
              <a:buNone/>
            </a:pPr>
            <a:r>
              <a:rPr lang="en-IN" dirty="0">
                <a:latin typeface="Consolas" panose="020B0609020204030204" pitchFamily="49" charset="0"/>
              </a:rPr>
              <a:t>public class Exercise15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a, b, temp;</a:t>
            </a:r>
          </a:p>
          <a:p>
            <a:pPr marL="0" indent="0">
              <a:buNone/>
            </a:pPr>
            <a:r>
              <a:rPr lang="en-IN" dirty="0">
                <a:latin typeface="Consolas" panose="020B0609020204030204" pitchFamily="49" charset="0"/>
              </a:rPr>
              <a:t>   a = 15;</a:t>
            </a:r>
          </a:p>
          <a:p>
            <a:pPr marL="0" indent="0">
              <a:buNone/>
            </a:pPr>
            <a:r>
              <a:rPr lang="en-IN" dirty="0">
                <a:latin typeface="Consolas" panose="020B0609020204030204" pitchFamily="49" charset="0"/>
              </a:rPr>
              <a:t>   b = 27;</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("Before swapping : a, b = "+a+", "+ + b);</a:t>
            </a:r>
          </a:p>
          <a:p>
            <a:pPr marL="0" indent="0">
              <a:buNone/>
            </a:pPr>
            <a:r>
              <a:rPr lang="en-IN" dirty="0">
                <a:latin typeface="Consolas" panose="020B0609020204030204" pitchFamily="49" charset="0"/>
              </a:rPr>
              <a:t>   temp = a;</a:t>
            </a:r>
          </a:p>
          <a:p>
            <a:pPr marL="0" indent="0">
              <a:buNone/>
            </a:pPr>
            <a:r>
              <a:rPr lang="en-IN" dirty="0">
                <a:latin typeface="Consolas" panose="020B0609020204030204" pitchFamily="49" charset="0"/>
              </a:rPr>
              <a:t>   a = b;</a:t>
            </a:r>
          </a:p>
          <a:p>
            <a:pPr marL="0" indent="0">
              <a:buNone/>
            </a:pPr>
            <a:r>
              <a:rPr lang="en-IN" dirty="0">
                <a:latin typeface="Consolas" panose="020B0609020204030204" pitchFamily="49" charset="0"/>
              </a:rPr>
              <a:t>   b = temp;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("After swapping : a, b = "+a+", "+ + b);</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1810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r>
              <a:rPr lang="en-US" b="1" dirty="0" smtClean="0">
                <a:latin typeface="Consolas" panose="020B0609020204030204" pitchFamily="49" charset="0"/>
              </a:rPr>
              <a:t>5. What do you know about Java?</a:t>
            </a:r>
          </a:p>
          <a:p>
            <a:pPr marL="0" indent="0">
              <a:buNone/>
            </a:pPr>
            <a:r>
              <a:rPr lang="en-US" dirty="0" smtClean="0">
                <a:latin typeface="Consolas" panose="020B0609020204030204" pitchFamily="49" charset="0"/>
              </a:rPr>
              <a:t>Java is a high-level programming language originally developed by Sun</a:t>
            </a:r>
          </a:p>
          <a:p>
            <a:pPr marL="0" indent="0">
              <a:buNone/>
            </a:pPr>
            <a:r>
              <a:rPr lang="en-US" dirty="0" smtClean="0">
                <a:latin typeface="Consolas" panose="020B0609020204030204" pitchFamily="49" charset="0"/>
              </a:rPr>
              <a:t>Microsystems and released in 1995. Java runs on a variety of platforms, such as</a:t>
            </a:r>
          </a:p>
          <a:p>
            <a:pPr marL="0" indent="0">
              <a:buNone/>
            </a:pPr>
            <a:r>
              <a:rPr lang="en-US" dirty="0" smtClean="0">
                <a:latin typeface="Consolas" panose="020B0609020204030204" pitchFamily="49" charset="0"/>
              </a:rPr>
              <a:t>Windows, Mac OS, and the various versions of UNIX.</a:t>
            </a:r>
          </a:p>
          <a:p>
            <a:pPr marL="0" indent="0">
              <a:buNone/>
            </a:pPr>
            <a:endParaRPr lang="en-US" dirty="0">
              <a:latin typeface="Consolas" panose="020B0609020204030204" pitchFamily="49" charset="0"/>
            </a:endParaRPr>
          </a:p>
          <a:p>
            <a:pPr marL="0" indent="0">
              <a:buNone/>
            </a:pPr>
            <a:r>
              <a:rPr lang="en-US" b="1" dirty="0" smtClean="0">
                <a:latin typeface="Consolas" panose="020B0609020204030204" pitchFamily="49" charset="0"/>
              </a:rPr>
              <a:t>6. What are the supported platforms by Java Programming Language?</a:t>
            </a:r>
          </a:p>
          <a:p>
            <a:pPr marL="0" indent="0">
              <a:buNone/>
            </a:pPr>
            <a:r>
              <a:rPr lang="en-US" dirty="0" smtClean="0">
                <a:latin typeface="Consolas" panose="020B0609020204030204" pitchFamily="49" charset="0"/>
              </a:rPr>
              <a:t>Java runs on a variety of platforms, such as Windows, Mac OS, and the various</a:t>
            </a:r>
          </a:p>
          <a:p>
            <a:pPr marL="0" indent="0">
              <a:buNone/>
            </a:pPr>
            <a:r>
              <a:rPr lang="en-US" dirty="0" smtClean="0">
                <a:latin typeface="Consolas" panose="020B0609020204030204" pitchFamily="49" charset="0"/>
              </a:rPr>
              <a:t>versions of UNIX/Linux like HP-Unix, Sun Solaris, </a:t>
            </a:r>
            <a:r>
              <a:rPr lang="en-US" dirty="0" err="1" smtClean="0">
                <a:latin typeface="Consolas" panose="020B0609020204030204" pitchFamily="49" charset="0"/>
              </a:rPr>
              <a:t>Redhat</a:t>
            </a:r>
            <a:r>
              <a:rPr lang="en-US" dirty="0" smtClean="0">
                <a:latin typeface="Consolas" panose="020B0609020204030204" pitchFamily="49" charset="0"/>
              </a:rPr>
              <a:t> Linux, Ubuntu, CentOS, etc.</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372309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85000" lnSpcReduction="20000"/>
          </a:bodyPr>
          <a:lstStyle/>
          <a:p>
            <a:pPr marL="0" indent="0">
              <a:buNone/>
            </a:pPr>
            <a:r>
              <a:rPr lang="en-US" dirty="0">
                <a:latin typeface="Consolas" panose="020B0609020204030204" pitchFamily="49" charset="0"/>
              </a:rPr>
              <a:t>Without using third variable</a:t>
            </a:r>
            <a:r>
              <a:rPr lang="en-US" dirty="0" smtClean="0">
                <a:latin typeface="Consolas" panose="020B0609020204030204" pitchFamily="49" charset="0"/>
              </a:rPr>
              <a:t>.</a:t>
            </a:r>
            <a:endParaRPr lang="en-US" dirty="0">
              <a:latin typeface="Consolas" panose="020B0609020204030204" pitchFamily="49" charset="0"/>
            </a:endParaRPr>
          </a:p>
          <a:p>
            <a:pPr marL="0" indent="0">
              <a:buNone/>
            </a:pPr>
            <a:r>
              <a:rPr lang="en-US" dirty="0">
                <a:latin typeface="Consolas" panose="020B0609020204030204" pitchFamily="49" charset="0"/>
              </a:rPr>
              <a:t>Sample Solution</a:t>
            </a:r>
            <a:r>
              <a:rPr lang="en-US" dirty="0" smtClean="0">
                <a:latin typeface="Consolas" panose="020B0609020204030204" pitchFamily="49" charset="0"/>
              </a:rPr>
              <a:t>:-</a:t>
            </a:r>
            <a:endParaRPr lang="en-US" dirty="0">
              <a:latin typeface="Consolas" panose="020B0609020204030204" pitchFamily="49" charset="0"/>
            </a:endParaRPr>
          </a:p>
          <a:p>
            <a:pPr marL="0" indent="0">
              <a:buNone/>
            </a:pPr>
            <a:r>
              <a:rPr lang="en-US" dirty="0">
                <a:latin typeface="Consolas" panose="020B0609020204030204" pitchFamily="49" charset="0"/>
              </a:rPr>
              <a:t>Java Code</a:t>
            </a:r>
            <a:r>
              <a:rPr lang="en-US" dirty="0" smtClean="0">
                <a:latin typeface="Consolas" panose="020B0609020204030204" pitchFamily="49" charset="0"/>
              </a:rPr>
              <a:t>:</a:t>
            </a:r>
          </a:p>
          <a:p>
            <a:pPr marL="0" indent="0">
              <a:buNone/>
            </a:pPr>
            <a:r>
              <a:rPr lang="en-IN" dirty="0">
                <a:latin typeface="Consolas" panose="020B0609020204030204" pitchFamily="49" charset="0"/>
              </a:rPr>
              <a:t>public class Exercise15 {</a:t>
            </a: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r>
              <a:rPr lang="en-IN" dirty="0">
                <a:latin typeface="Consolas" panose="020B0609020204030204" pitchFamily="49" charset="0"/>
              </a:rPr>
              <a:t>     // </a:t>
            </a:r>
            <a:r>
              <a:rPr lang="en-IN" dirty="0" err="1">
                <a:latin typeface="Consolas" panose="020B0609020204030204" pitchFamily="49" charset="0"/>
              </a:rPr>
              <a:t>int</a:t>
            </a:r>
            <a:r>
              <a:rPr lang="en-IN" dirty="0">
                <a:latin typeface="Consolas" panose="020B0609020204030204" pitchFamily="49" charset="0"/>
              </a:rPr>
              <a:t>, double, float</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a, b;</a:t>
            </a:r>
          </a:p>
          <a:p>
            <a:pPr marL="0" indent="0">
              <a:buNone/>
            </a:pPr>
            <a:r>
              <a:rPr lang="en-IN" dirty="0">
                <a:latin typeface="Consolas" panose="020B0609020204030204" pitchFamily="49" charset="0"/>
              </a:rPr>
              <a:t>   a = 15;</a:t>
            </a:r>
          </a:p>
          <a:p>
            <a:pPr marL="0" indent="0">
              <a:buNone/>
            </a:pPr>
            <a:r>
              <a:rPr lang="en-IN" dirty="0">
                <a:latin typeface="Consolas" panose="020B0609020204030204" pitchFamily="49" charset="0"/>
              </a:rPr>
              <a:t>   b = 27;</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("Before swapping : a, b = "+a+", "+ + b);</a:t>
            </a:r>
          </a:p>
          <a:p>
            <a:pPr marL="0" indent="0">
              <a:buNone/>
            </a:pPr>
            <a:r>
              <a:rPr lang="en-IN" dirty="0">
                <a:latin typeface="Consolas" panose="020B0609020204030204" pitchFamily="49" charset="0"/>
              </a:rPr>
              <a:t>   a = a + b;</a:t>
            </a:r>
          </a:p>
          <a:p>
            <a:pPr marL="0" indent="0">
              <a:buNone/>
            </a:pPr>
            <a:r>
              <a:rPr lang="en-IN" dirty="0">
                <a:latin typeface="Consolas" panose="020B0609020204030204" pitchFamily="49" charset="0"/>
              </a:rPr>
              <a:t>   b = a - b;</a:t>
            </a:r>
          </a:p>
          <a:p>
            <a:pPr marL="0" indent="0">
              <a:buNone/>
            </a:pPr>
            <a:r>
              <a:rPr lang="en-IN" dirty="0">
                <a:latin typeface="Consolas" panose="020B0609020204030204" pitchFamily="49" charset="0"/>
              </a:rPr>
              <a:t>   a = a - b;</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("After swapping : a, b = "+a+", "+ + b);</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876146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US" dirty="0">
                <a:latin typeface="Consolas" panose="020B0609020204030204" pitchFamily="49" charset="0"/>
              </a:rPr>
              <a:t>Write a Java program to compare two numbers.</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Test Data:</a:t>
            </a:r>
          </a:p>
          <a:p>
            <a:pPr marL="0" indent="0">
              <a:buNone/>
            </a:pPr>
            <a:r>
              <a:rPr lang="en-US" dirty="0">
                <a:latin typeface="Consolas" panose="020B0609020204030204" pitchFamily="49" charset="0"/>
              </a:rPr>
              <a:t>Input first integer: 25</a:t>
            </a:r>
          </a:p>
          <a:p>
            <a:pPr marL="0" indent="0">
              <a:buNone/>
            </a:pPr>
            <a:r>
              <a:rPr lang="en-US" dirty="0">
                <a:latin typeface="Consolas" panose="020B0609020204030204" pitchFamily="49" charset="0"/>
              </a:rPr>
              <a:t>Input second integer: </a:t>
            </a:r>
            <a:r>
              <a:rPr lang="en-US" dirty="0" smtClean="0">
                <a:latin typeface="Consolas" panose="020B0609020204030204" pitchFamily="49" charset="0"/>
              </a:rPr>
              <a:t>39</a:t>
            </a:r>
          </a:p>
          <a:p>
            <a:pPr marL="0" indent="0">
              <a:buNone/>
            </a:pPr>
            <a:endParaRPr lang="en-IN" dirty="0">
              <a:latin typeface="Consolas" panose="020B0609020204030204" pitchFamily="49" charset="0"/>
            </a:endParaRPr>
          </a:p>
        </p:txBody>
      </p:sp>
      <p:pic>
        <p:nvPicPr>
          <p:cNvPr id="2" name="Picture 1"/>
          <p:cNvPicPr>
            <a:picLocks noChangeAspect="1"/>
          </p:cNvPicPr>
          <p:nvPr/>
        </p:nvPicPr>
        <p:blipFill>
          <a:blip r:embed="rId2"/>
          <a:stretch>
            <a:fillRect/>
          </a:stretch>
        </p:blipFill>
        <p:spPr>
          <a:xfrm>
            <a:off x="386195" y="3023322"/>
            <a:ext cx="3771900" cy="2695575"/>
          </a:xfrm>
          <a:prstGeom prst="rect">
            <a:avLst/>
          </a:prstGeom>
        </p:spPr>
      </p:pic>
    </p:spTree>
    <p:extLst>
      <p:ext uri="{BB962C8B-B14F-4D97-AF65-F5344CB8AC3E}">
        <p14:creationId xmlns:p14="http://schemas.microsoft.com/office/powerpoint/2010/main" val="1048648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85000" lnSpcReduction="20000"/>
          </a:bodyPr>
          <a:lstStyle/>
          <a:p>
            <a:pPr marL="0" indent="0">
              <a:buNone/>
            </a:pPr>
            <a:r>
              <a:rPr lang="en-IN" dirty="0">
                <a:latin typeface="Consolas" panose="020B0609020204030204" pitchFamily="49" charset="0"/>
              </a:rPr>
              <a:t>import </a:t>
            </a:r>
            <a:r>
              <a:rPr lang="en-IN" dirty="0" err="1">
                <a:latin typeface="Consolas" panose="020B0609020204030204" pitchFamily="49" charset="0"/>
              </a:rPr>
              <a:t>java.util.Scanner</a:t>
            </a:r>
            <a:r>
              <a:rPr lang="en-IN" dirty="0">
                <a:latin typeface="Consolas" panose="020B0609020204030204" pitchFamily="49" charset="0"/>
              </a:rPr>
              <a:t>;</a:t>
            </a:r>
          </a:p>
          <a:p>
            <a:pPr marL="0" indent="0">
              <a:buNone/>
            </a:pPr>
            <a:r>
              <a:rPr lang="en-IN" dirty="0">
                <a:latin typeface="Consolas" panose="020B0609020204030204" pitchFamily="49" charset="0"/>
              </a:rPr>
              <a:t>public class Exercise32 {</a:t>
            </a:r>
          </a:p>
          <a:p>
            <a:pPr marL="0" indent="0">
              <a:buNone/>
            </a:pPr>
            <a:r>
              <a:rPr lang="en-IN" dirty="0">
                <a:latin typeface="Consolas" panose="020B0609020204030204" pitchFamily="49" charset="0"/>
              </a:rPr>
              <a:t> public static void main( String </a:t>
            </a:r>
            <a:r>
              <a:rPr lang="en-IN" dirty="0" err="1">
                <a:latin typeface="Consolas" panose="020B0609020204030204" pitchFamily="49" charset="0"/>
              </a:rPr>
              <a:t>args</a:t>
            </a:r>
            <a:r>
              <a:rPr lang="en-IN" dirty="0">
                <a:latin typeface="Consolas" panose="020B0609020204030204" pitchFamily="49" charset="0"/>
              </a:rPr>
              <a:t>[] )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 create Scanner to obtain input from command window       </a:t>
            </a:r>
          </a:p>
          <a:p>
            <a:pPr marL="0" indent="0">
              <a:buNone/>
            </a:pPr>
            <a:r>
              <a:rPr lang="en-IN" dirty="0">
                <a:latin typeface="Consolas" panose="020B0609020204030204" pitchFamily="49" charset="0"/>
              </a:rPr>
              <a:t>        Scanner input = new Scanner(System.in);</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number1; // first number to compare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number2; // second number to compare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a:t>
            </a:r>
            <a:r>
              <a:rPr lang="en-IN" dirty="0">
                <a:latin typeface="Consolas" panose="020B0609020204030204" pitchFamily="49" charset="0"/>
              </a:rPr>
              <a:t>( "Input first integer: " ); // prompt        </a:t>
            </a:r>
          </a:p>
          <a:p>
            <a:pPr marL="0" indent="0">
              <a:buNone/>
            </a:pPr>
            <a:r>
              <a:rPr lang="en-IN" dirty="0">
                <a:latin typeface="Consolas" panose="020B0609020204030204" pitchFamily="49" charset="0"/>
              </a:rPr>
              <a:t>        number1 = </a:t>
            </a:r>
            <a:r>
              <a:rPr lang="en-IN" dirty="0" err="1">
                <a:latin typeface="Consolas" panose="020B0609020204030204" pitchFamily="49" charset="0"/>
              </a:rPr>
              <a:t>input.nextInt</a:t>
            </a:r>
            <a:r>
              <a:rPr lang="en-IN" dirty="0">
                <a:latin typeface="Consolas" panose="020B0609020204030204" pitchFamily="49" charset="0"/>
              </a:rPr>
              <a:t>(); // read first number from user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a:t>
            </a:r>
            <a:r>
              <a:rPr lang="en-IN" dirty="0">
                <a:latin typeface="Consolas" panose="020B0609020204030204" pitchFamily="49" charset="0"/>
              </a:rPr>
              <a:t>( "Input second integer: " ); // prompt        </a:t>
            </a:r>
          </a:p>
          <a:p>
            <a:pPr marL="0" indent="0">
              <a:buNone/>
            </a:pPr>
            <a:r>
              <a:rPr lang="en-IN" dirty="0">
                <a:latin typeface="Consolas" panose="020B0609020204030204" pitchFamily="49" charset="0"/>
              </a:rPr>
              <a:t>        number2 = </a:t>
            </a:r>
            <a:r>
              <a:rPr lang="en-IN" dirty="0" err="1">
                <a:latin typeface="Consolas" panose="020B0609020204030204" pitchFamily="49" charset="0"/>
              </a:rPr>
              <a:t>input.nextInt</a:t>
            </a:r>
            <a:r>
              <a:rPr lang="en-IN" dirty="0">
                <a:latin typeface="Consolas" panose="020B0609020204030204" pitchFamily="49" charset="0"/>
              </a:rPr>
              <a:t>(); // read second number from user               </a:t>
            </a:r>
          </a:p>
          <a:p>
            <a:pPr marL="0" indent="0">
              <a:buNone/>
            </a:pPr>
            <a:r>
              <a:rPr lang="en-IN" dirty="0">
                <a:latin typeface="Consolas" panose="020B0609020204030204" pitchFamily="49" charset="0"/>
              </a:rPr>
              <a:t>        </a:t>
            </a:r>
          </a:p>
          <a:p>
            <a:pPr marL="0" indent="0">
              <a:buNone/>
            </a:pPr>
            <a:r>
              <a:rPr lang="en-IN" dirty="0" smtClean="0">
                <a:latin typeface="Consolas" panose="020B0609020204030204" pitchFamily="49" charset="0"/>
              </a:rPr>
              <a:t> </a:t>
            </a:r>
            <a:endParaRPr lang="en-IN" dirty="0">
              <a:latin typeface="Consolas" panose="020B0609020204030204" pitchFamily="49" charset="0"/>
            </a:endParaRPr>
          </a:p>
        </p:txBody>
      </p:sp>
    </p:spTree>
    <p:extLst>
      <p:ext uri="{BB962C8B-B14F-4D97-AF65-F5344CB8AC3E}">
        <p14:creationId xmlns:p14="http://schemas.microsoft.com/office/powerpoint/2010/main" val="25497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92500" lnSpcReduction="10000"/>
          </a:bodyPr>
          <a:lstStyle/>
          <a:p>
            <a:pPr marL="0" indent="0">
              <a:buNone/>
            </a:pPr>
            <a:r>
              <a:rPr lang="en-IN" dirty="0">
                <a:latin typeface="Consolas" panose="020B0609020204030204" pitchFamily="49" charset="0"/>
              </a:rPr>
              <a:t> if ( number1 == number2 )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System.out.printf</a:t>
            </a:r>
            <a:r>
              <a:rPr lang="en-IN" dirty="0">
                <a:latin typeface="Consolas" panose="020B0609020204030204" pitchFamily="49" charset="0"/>
              </a:rPr>
              <a:t>( "%d == %d\n", number1, number2 );  </a:t>
            </a:r>
          </a:p>
          <a:p>
            <a:pPr marL="0" indent="0">
              <a:buNone/>
            </a:pPr>
            <a:r>
              <a:rPr lang="en-IN" dirty="0">
                <a:latin typeface="Consolas" panose="020B0609020204030204" pitchFamily="49" charset="0"/>
              </a:rPr>
              <a:t>        if ( number1 != number2 )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System.out.printf</a:t>
            </a:r>
            <a:r>
              <a:rPr lang="en-IN" dirty="0">
                <a:latin typeface="Consolas" panose="020B0609020204030204" pitchFamily="49" charset="0"/>
              </a:rPr>
              <a:t>( "%d != %d\n", number1, number2 );  </a:t>
            </a:r>
          </a:p>
          <a:p>
            <a:pPr marL="0" indent="0">
              <a:buNone/>
            </a:pPr>
            <a:r>
              <a:rPr lang="en-IN" dirty="0">
                <a:latin typeface="Consolas" panose="020B0609020204030204" pitchFamily="49" charset="0"/>
              </a:rPr>
              <a:t>        if ( number1 &lt; number2 )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System.out.printf</a:t>
            </a:r>
            <a:r>
              <a:rPr lang="en-IN" dirty="0">
                <a:latin typeface="Consolas" panose="020B0609020204030204" pitchFamily="49" charset="0"/>
              </a:rPr>
              <a:t>( "%d &lt; %d\n", number1, number2 );  </a:t>
            </a:r>
          </a:p>
          <a:p>
            <a:pPr marL="0" indent="0">
              <a:buNone/>
            </a:pPr>
            <a:r>
              <a:rPr lang="en-IN" dirty="0">
                <a:latin typeface="Consolas" panose="020B0609020204030204" pitchFamily="49" charset="0"/>
              </a:rPr>
              <a:t>        if ( number1 &gt; number2 )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System.out.printf</a:t>
            </a:r>
            <a:r>
              <a:rPr lang="en-IN" dirty="0">
                <a:latin typeface="Consolas" panose="020B0609020204030204" pitchFamily="49" charset="0"/>
              </a:rPr>
              <a:t>( "%d &gt; %d\n", number1, number2 );  </a:t>
            </a:r>
          </a:p>
          <a:p>
            <a:pPr marL="0" indent="0">
              <a:buNone/>
            </a:pPr>
            <a:r>
              <a:rPr lang="en-IN" dirty="0">
                <a:latin typeface="Consolas" panose="020B0609020204030204" pitchFamily="49" charset="0"/>
              </a:rPr>
              <a:t>        if ( number1 &lt;= number2 )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System.out.printf</a:t>
            </a:r>
            <a:r>
              <a:rPr lang="en-IN" dirty="0">
                <a:latin typeface="Consolas" panose="020B0609020204030204" pitchFamily="49" charset="0"/>
              </a:rPr>
              <a:t>( "%d &lt;= %d\n", number1, number2 );  </a:t>
            </a:r>
          </a:p>
          <a:p>
            <a:pPr marL="0" indent="0">
              <a:buNone/>
            </a:pPr>
            <a:r>
              <a:rPr lang="en-IN" dirty="0">
                <a:latin typeface="Consolas" panose="020B0609020204030204" pitchFamily="49" charset="0"/>
              </a:rPr>
              <a:t>        if ( number1 &gt;= number2 )          </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System.out.printf</a:t>
            </a:r>
            <a:r>
              <a:rPr lang="en-IN" dirty="0">
                <a:latin typeface="Consolas" panose="020B0609020204030204" pitchFamily="49" charset="0"/>
              </a:rPr>
              <a:t>( "%d &gt;= %d\n", number1, number2 );  </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a:t>
            </a:r>
          </a:p>
        </p:txBody>
      </p:sp>
    </p:spTree>
    <p:extLst>
      <p:ext uri="{BB962C8B-B14F-4D97-AF65-F5344CB8AC3E}">
        <p14:creationId xmlns:p14="http://schemas.microsoft.com/office/powerpoint/2010/main" val="3797552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lowchart: Java exercises: Compare two number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3491" y="222250"/>
            <a:ext cx="2134980" cy="66357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40356" y="222250"/>
            <a:ext cx="1351652" cy="369332"/>
          </a:xfrm>
          <a:prstGeom prst="rect">
            <a:avLst/>
          </a:prstGeom>
        </p:spPr>
        <p:txBody>
          <a:bodyPr wrap="none">
            <a:spAutoFit/>
          </a:bodyPr>
          <a:lstStyle/>
          <a:p>
            <a:r>
              <a:rPr lang="en-IN" b="1" dirty="0">
                <a:latin typeface="Helvetica" panose="020B0604020202020204" pitchFamily="34" charset="0"/>
              </a:rPr>
              <a:t>Flowchart:</a:t>
            </a:r>
            <a:endParaRPr lang="en-IN" dirty="0"/>
          </a:p>
        </p:txBody>
      </p:sp>
    </p:spTree>
    <p:extLst>
      <p:ext uri="{BB962C8B-B14F-4D97-AF65-F5344CB8AC3E}">
        <p14:creationId xmlns:p14="http://schemas.microsoft.com/office/powerpoint/2010/main" val="1755543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US" dirty="0">
                <a:latin typeface="Consolas" panose="020B0609020204030204" pitchFamily="49" charset="0"/>
              </a:rPr>
              <a:t>Write a Java program and compute the sum of the digits of an integer.</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Test Data:</a:t>
            </a:r>
          </a:p>
          <a:p>
            <a:pPr marL="0" indent="0">
              <a:buNone/>
            </a:pPr>
            <a:r>
              <a:rPr lang="en-US" dirty="0">
                <a:latin typeface="Consolas" panose="020B0609020204030204" pitchFamily="49" charset="0"/>
              </a:rPr>
              <a:t>Input an </a:t>
            </a:r>
            <a:r>
              <a:rPr lang="en-US" dirty="0" err="1">
                <a:latin typeface="Consolas" panose="020B0609020204030204" pitchFamily="49" charset="0"/>
              </a:rPr>
              <a:t>intger</a:t>
            </a:r>
            <a:r>
              <a:rPr lang="en-US" dirty="0">
                <a:latin typeface="Consolas" panose="020B0609020204030204" pitchFamily="49" charset="0"/>
              </a:rPr>
              <a:t>: </a:t>
            </a:r>
            <a:r>
              <a:rPr lang="en-US" dirty="0" smtClean="0">
                <a:latin typeface="Consolas" panose="020B0609020204030204" pitchFamily="49" charset="0"/>
              </a:rPr>
              <a:t>25</a:t>
            </a:r>
          </a:p>
          <a:p>
            <a:pPr marL="0" indent="0">
              <a:buNone/>
            </a:pPr>
            <a:endParaRPr lang="en-US" dirty="0">
              <a:latin typeface="Consolas" panose="020B0609020204030204" pitchFamily="49" charset="0"/>
            </a:endParaRPr>
          </a:p>
          <a:p>
            <a:pPr marL="0" indent="0">
              <a:buNone/>
            </a:pPr>
            <a:endParaRPr lang="en-IN" dirty="0">
              <a:latin typeface="Consolas" panose="020B0609020204030204" pitchFamily="49" charset="0"/>
            </a:endParaRPr>
          </a:p>
        </p:txBody>
      </p:sp>
      <p:pic>
        <p:nvPicPr>
          <p:cNvPr id="2" name="Picture 1"/>
          <p:cNvPicPr>
            <a:picLocks noChangeAspect="1"/>
          </p:cNvPicPr>
          <p:nvPr/>
        </p:nvPicPr>
        <p:blipFill>
          <a:blip r:embed="rId2"/>
          <a:stretch>
            <a:fillRect/>
          </a:stretch>
        </p:blipFill>
        <p:spPr>
          <a:xfrm>
            <a:off x="110836" y="3011631"/>
            <a:ext cx="3648075" cy="3162300"/>
          </a:xfrm>
          <a:prstGeom prst="rect">
            <a:avLst/>
          </a:prstGeom>
        </p:spPr>
      </p:pic>
    </p:spTree>
    <p:extLst>
      <p:ext uri="{BB962C8B-B14F-4D97-AF65-F5344CB8AC3E}">
        <p14:creationId xmlns:p14="http://schemas.microsoft.com/office/powerpoint/2010/main" val="1430079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70000" lnSpcReduction="20000"/>
          </a:bodyPr>
          <a:lstStyle/>
          <a:p>
            <a:pPr marL="0" indent="0">
              <a:buNone/>
            </a:pPr>
            <a:r>
              <a:rPr lang="en-IN" dirty="0">
                <a:latin typeface="Consolas" panose="020B0609020204030204" pitchFamily="49" charset="0"/>
              </a:rPr>
              <a:t>import </a:t>
            </a:r>
            <a:r>
              <a:rPr lang="en-IN" dirty="0" err="1">
                <a:latin typeface="Consolas" panose="020B0609020204030204" pitchFamily="49" charset="0"/>
              </a:rPr>
              <a:t>java.util.Scanner</a:t>
            </a:r>
            <a:r>
              <a:rPr lang="en-IN" dirty="0">
                <a:latin typeface="Consolas" panose="020B0609020204030204" pitchFamily="49" charset="0"/>
              </a:rPr>
              <a:t>;</a:t>
            </a:r>
          </a:p>
          <a:p>
            <a:pPr marL="0" indent="0">
              <a:buNone/>
            </a:pPr>
            <a:r>
              <a:rPr lang="en-IN" dirty="0">
                <a:latin typeface="Consolas" panose="020B0609020204030204" pitchFamily="49" charset="0"/>
              </a:rPr>
              <a:t>public class Exercise33 { </a:t>
            </a:r>
          </a:p>
          <a:p>
            <a:pPr marL="0" indent="0">
              <a:buNone/>
            </a:pPr>
            <a:r>
              <a:rPr lang="en-IN" dirty="0">
                <a:latin typeface="Consolas" panose="020B0609020204030204" pitchFamily="49" charset="0"/>
              </a:rPr>
              <a:t> public static void main(String[] </a:t>
            </a:r>
            <a:r>
              <a:rPr lang="en-IN" dirty="0" err="1">
                <a:latin typeface="Consolas" panose="020B0609020204030204" pitchFamily="49" charset="0"/>
              </a:rPr>
              <a:t>args</a:t>
            </a:r>
            <a:r>
              <a:rPr lang="en-IN" dirty="0">
                <a:latin typeface="Consolas" panose="020B0609020204030204" pitchFamily="49" charset="0"/>
              </a:rPr>
              <a:t>) {</a:t>
            </a:r>
          </a:p>
          <a:p>
            <a:pPr marL="0" indent="0">
              <a:buNone/>
            </a:pPr>
            <a:r>
              <a:rPr lang="en-IN" dirty="0">
                <a:latin typeface="Consolas" panose="020B0609020204030204" pitchFamily="49" charset="0"/>
              </a:rPr>
              <a:t>        Scanner input = new Scanner(System.in);</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a:t>
            </a:r>
            <a:r>
              <a:rPr lang="en-IN" dirty="0">
                <a:latin typeface="Consolas" panose="020B0609020204030204" pitchFamily="49" charset="0"/>
              </a:rPr>
              <a:t>("Input an integer: ");</a:t>
            </a:r>
          </a:p>
          <a:p>
            <a:pPr marL="0" indent="0">
              <a:buNone/>
            </a:pPr>
            <a:r>
              <a:rPr lang="en-IN" dirty="0">
                <a:latin typeface="Consolas" panose="020B0609020204030204" pitchFamily="49" charset="0"/>
              </a:rPr>
              <a:t>        long n = </a:t>
            </a:r>
            <a:r>
              <a:rPr lang="en-IN" dirty="0" err="1">
                <a:latin typeface="Consolas" panose="020B0609020204030204" pitchFamily="49" charset="0"/>
              </a:rPr>
              <a:t>input.nextLong</a:t>
            </a:r>
            <a:r>
              <a:rPr lang="en-IN" dirty="0">
                <a:latin typeface="Consolas" panose="020B0609020204030204" pitchFamily="49" charset="0"/>
              </a:rPr>
              <a:t>();</a:t>
            </a:r>
          </a:p>
          <a:p>
            <a:pPr marL="0" indent="0">
              <a:buNone/>
            </a:pPr>
            <a:r>
              <a:rPr lang="en-IN" dirty="0">
                <a:latin typeface="Consolas" panose="020B0609020204030204" pitchFamily="49" charset="0"/>
              </a:rPr>
              <a:t>        </a:t>
            </a:r>
            <a:r>
              <a:rPr lang="en-IN" dirty="0" err="1">
                <a:latin typeface="Consolas" panose="020B0609020204030204" pitchFamily="49" charset="0"/>
              </a:rPr>
              <a:t>System.out.println</a:t>
            </a:r>
            <a:r>
              <a:rPr lang="en-IN" dirty="0">
                <a:latin typeface="Consolas" panose="020B0609020204030204" pitchFamily="49" charset="0"/>
              </a:rPr>
              <a:t>("The sum of the digits is: " + </a:t>
            </a:r>
            <a:r>
              <a:rPr lang="en-IN" dirty="0" err="1">
                <a:latin typeface="Consolas" panose="020B0609020204030204" pitchFamily="49" charset="0"/>
              </a:rPr>
              <a:t>sumDigits</a:t>
            </a:r>
            <a:r>
              <a:rPr lang="en-IN" dirty="0">
                <a:latin typeface="Consolas" panose="020B0609020204030204" pitchFamily="49" charset="0"/>
              </a:rPr>
              <a:t>(n));</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    }</a:t>
            </a:r>
          </a:p>
          <a:p>
            <a:pPr marL="0" indent="0">
              <a:buNone/>
            </a:pPr>
            <a:endParaRPr lang="en-IN" dirty="0">
              <a:latin typeface="Consolas" panose="020B0609020204030204" pitchFamily="49" charset="0"/>
            </a:endParaRPr>
          </a:p>
          <a:p>
            <a:pPr marL="0" indent="0">
              <a:buNone/>
            </a:pPr>
            <a:r>
              <a:rPr lang="en-IN" dirty="0">
                <a:latin typeface="Consolas" panose="020B0609020204030204" pitchFamily="49" charset="0"/>
              </a:rPr>
              <a:t>    public static </a:t>
            </a:r>
            <a:r>
              <a:rPr lang="en-IN" dirty="0" err="1">
                <a:latin typeface="Consolas" panose="020B0609020204030204" pitchFamily="49" charset="0"/>
              </a:rPr>
              <a:t>int</a:t>
            </a:r>
            <a:r>
              <a:rPr lang="en-IN" dirty="0">
                <a:latin typeface="Consolas" panose="020B0609020204030204" pitchFamily="49" charset="0"/>
              </a:rPr>
              <a:t> </a:t>
            </a:r>
            <a:r>
              <a:rPr lang="en-IN" dirty="0" err="1">
                <a:latin typeface="Consolas" panose="020B0609020204030204" pitchFamily="49" charset="0"/>
              </a:rPr>
              <a:t>sumDigits</a:t>
            </a:r>
            <a:r>
              <a:rPr lang="en-IN" dirty="0">
                <a:latin typeface="Consolas" panose="020B0609020204030204" pitchFamily="49" charset="0"/>
              </a:rPr>
              <a:t>(long n) {</a:t>
            </a:r>
          </a:p>
          <a:p>
            <a:pPr marL="0" indent="0">
              <a:buNone/>
            </a:pPr>
            <a:r>
              <a:rPr lang="en-IN" dirty="0">
                <a:latin typeface="Consolas" panose="020B0609020204030204" pitchFamily="49" charset="0"/>
              </a:rPr>
              <a:t>        </a:t>
            </a:r>
            <a:r>
              <a:rPr lang="en-IN" dirty="0" err="1">
                <a:latin typeface="Consolas" panose="020B0609020204030204" pitchFamily="49" charset="0"/>
              </a:rPr>
              <a:t>int</a:t>
            </a:r>
            <a:r>
              <a:rPr lang="en-IN" dirty="0">
                <a:latin typeface="Consolas" panose="020B0609020204030204" pitchFamily="49" charset="0"/>
              </a:rPr>
              <a:t> sum = 0;</a:t>
            </a:r>
          </a:p>
          <a:p>
            <a:pPr marL="0" indent="0">
              <a:buNone/>
            </a:pPr>
            <a:r>
              <a:rPr lang="en-IN" dirty="0">
                <a:latin typeface="Consolas" panose="020B0609020204030204" pitchFamily="49" charset="0"/>
              </a:rPr>
              <a:t>        while (n != 0) {</a:t>
            </a:r>
          </a:p>
          <a:p>
            <a:pPr marL="0" indent="0">
              <a:buNone/>
            </a:pPr>
            <a:r>
              <a:rPr lang="en-IN" dirty="0">
                <a:latin typeface="Consolas" panose="020B0609020204030204" pitchFamily="49" charset="0"/>
              </a:rPr>
              <a:t>            sum += n % 10;</a:t>
            </a:r>
          </a:p>
          <a:p>
            <a:pPr marL="0" indent="0">
              <a:buNone/>
            </a:pPr>
            <a:r>
              <a:rPr lang="en-IN" dirty="0">
                <a:latin typeface="Consolas" panose="020B0609020204030204" pitchFamily="49" charset="0"/>
              </a:rPr>
              <a:t>            n /= 10;</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        return sum;</a:t>
            </a:r>
          </a:p>
          <a:p>
            <a:pPr marL="0" indent="0">
              <a:buNone/>
            </a:pPr>
            <a:r>
              <a:rPr lang="en-IN" dirty="0">
                <a:latin typeface="Consolas" panose="020B0609020204030204" pitchFamily="49" charset="0"/>
              </a:rPr>
              <a:t>    }</a:t>
            </a:r>
          </a:p>
          <a:p>
            <a:pPr marL="0" indent="0">
              <a:buNone/>
            </a:pPr>
            <a:r>
              <a:rPr lang="en-IN" dirty="0">
                <a:latin typeface="Consolas" panose="020B0609020204030204" pitchFamily="49" charset="0"/>
              </a:rPr>
              <a:t>}</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6565302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lnSpcReduction="10000"/>
          </a:bodyPr>
          <a:lstStyle/>
          <a:p>
            <a:pPr marL="0" indent="0">
              <a:buNone/>
            </a:pPr>
            <a:r>
              <a:rPr lang="en-US" dirty="0">
                <a:latin typeface="Consolas" panose="020B0609020204030204" pitchFamily="49" charset="0"/>
              </a:rPr>
              <a:t>1.	Which one is executing only time in  for loop?</a:t>
            </a:r>
          </a:p>
          <a:p>
            <a:pPr marL="0" indent="0">
              <a:buNone/>
            </a:pPr>
            <a:r>
              <a:rPr lang="en-US" dirty="0">
                <a:latin typeface="Consolas" panose="020B0609020204030204" pitchFamily="49" charset="0"/>
              </a:rPr>
              <a:t>A&gt;	Initialization 		C&gt; Boolean condition	</a:t>
            </a:r>
          </a:p>
          <a:p>
            <a:pPr marL="0" indent="0">
              <a:buNone/>
            </a:pPr>
            <a:r>
              <a:rPr lang="en-US" dirty="0">
                <a:latin typeface="Consolas" panose="020B0609020204030204" pitchFamily="49" charset="0"/>
              </a:rPr>
              <a:t>B&gt;	Increment/decrement	D&gt;body</a:t>
            </a:r>
          </a:p>
          <a:p>
            <a:pPr marL="0" indent="0">
              <a:buNone/>
            </a:pPr>
            <a:r>
              <a:rPr lang="en-US" dirty="0">
                <a:latin typeface="Consolas" panose="020B0609020204030204" pitchFamily="49" charset="0"/>
              </a:rPr>
              <a:t>2.	Which one is executing before every iteration in the loop?</a:t>
            </a:r>
          </a:p>
          <a:p>
            <a:pPr marL="0" indent="0">
              <a:buNone/>
            </a:pPr>
            <a:r>
              <a:rPr lang="en-US" dirty="0">
                <a:latin typeface="Consolas" panose="020B0609020204030204" pitchFamily="49" charset="0"/>
              </a:rPr>
              <a:t>A&gt;	Initialization 		C&gt; Boolean condition	</a:t>
            </a:r>
          </a:p>
          <a:p>
            <a:pPr marL="0" indent="0">
              <a:buNone/>
            </a:pPr>
            <a:r>
              <a:rPr lang="en-US" dirty="0">
                <a:latin typeface="Consolas" panose="020B0609020204030204" pitchFamily="49" charset="0"/>
              </a:rPr>
              <a:t>B&gt;	Increment/decrement	D&gt;body</a:t>
            </a:r>
          </a:p>
          <a:p>
            <a:pPr marL="0" indent="0">
              <a:buNone/>
            </a:pPr>
            <a:r>
              <a:rPr lang="en-US" dirty="0">
                <a:latin typeface="Consolas" panose="020B0609020204030204" pitchFamily="49" charset="0"/>
              </a:rPr>
              <a:t>3.	Which one is executing  last  statement ?</a:t>
            </a:r>
          </a:p>
          <a:p>
            <a:pPr marL="0" indent="0">
              <a:buNone/>
            </a:pPr>
            <a:r>
              <a:rPr lang="en-US" dirty="0">
                <a:latin typeface="Consolas" panose="020B0609020204030204" pitchFamily="49" charset="0"/>
              </a:rPr>
              <a:t>A&gt;	Initialization 		C&gt; Boolean condition	</a:t>
            </a:r>
          </a:p>
          <a:p>
            <a:pPr marL="0" indent="0">
              <a:buNone/>
            </a:pPr>
            <a:r>
              <a:rPr lang="en-US" dirty="0">
                <a:latin typeface="Consolas" panose="020B0609020204030204" pitchFamily="49" charset="0"/>
              </a:rPr>
              <a:t>B&gt;	Increment/decrement	D&gt;body</a:t>
            </a:r>
          </a:p>
          <a:p>
            <a:pPr marL="0" indent="0">
              <a:buNone/>
            </a:pPr>
            <a:r>
              <a:rPr lang="en-US" dirty="0">
                <a:latin typeface="Consolas" panose="020B0609020204030204" pitchFamily="49" charset="0"/>
              </a:rPr>
              <a:t>4.	Which one executing from 2nd iteration onwards in the for-loop</a:t>
            </a:r>
          </a:p>
          <a:p>
            <a:pPr marL="0" indent="0">
              <a:buNone/>
            </a:pPr>
            <a:r>
              <a:rPr lang="en-US" dirty="0">
                <a:latin typeface="Consolas" panose="020B0609020204030204" pitchFamily="49" charset="0"/>
              </a:rPr>
              <a:t>A&gt;	Initialization 		C&gt; Boolean condition	</a:t>
            </a:r>
          </a:p>
          <a:p>
            <a:pPr marL="0" indent="0">
              <a:buNone/>
            </a:pPr>
            <a:r>
              <a:rPr lang="en-US" dirty="0">
                <a:latin typeface="Consolas" panose="020B0609020204030204" pitchFamily="49" charset="0"/>
              </a:rPr>
              <a:t>B&gt;	Increment/decrement	D&gt;body</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708342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lnSpcReduction="10000"/>
          </a:bodyPr>
          <a:lstStyle/>
          <a:p>
            <a:pPr marL="0" indent="0">
              <a:buNone/>
            </a:pPr>
            <a:r>
              <a:rPr lang="en-US" dirty="0">
                <a:latin typeface="Consolas" panose="020B0609020204030204" pitchFamily="49" charset="0"/>
              </a:rPr>
              <a:t>5.	Is it possible to declare initialization portion before for loop</a:t>
            </a:r>
          </a:p>
          <a:p>
            <a:pPr marL="0" indent="0">
              <a:buNone/>
            </a:pPr>
            <a:r>
              <a:rPr lang="en-US" dirty="0">
                <a:latin typeface="Consolas" panose="020B0609020204030204" pitchFamily="49" charset="0"/>
              </a:rPr>
              <a:t>A&gt;	Yes				B&gt; No</a:t>
            </a:r>
          </a:p>
          <a:p>
            <a:pPr marL="0" indent="0">
              <a:buNone/>
            </a:pPr>
            <a:r>
              <a:rPr lang="en-US" dirty="0">
                <a:latin typeface="Consolas" panose="020B0609020204030204" pitchFamily="49" charset="0"/>
              </a:rPr>
              <a:t>6.	Is it possible to declare and initialize multiple variable of same data type in the for initialization portion?</a:t>
            </a:r>
          </a:p>
          <a:p>
            <a:pPr marL="0" indent="0">
              <a:buNone/>
            </a:pPr>
            <a:r>
              <a:rPr lang="en-US" dirty="0">
                <a:latin typeface="Consolas" panose="020B0609020204030204" pitchFamily="49" charset="0"/>
              </a:rPr>
              <a:t>A&gt;	Yes				B&gt; No</a:t>
            </a:r>
          </a:p>
          <a:p>
            <a:pPr marL="0" indent="0">
              <a:buNone/>
            </a:pPr>
            <a:r>
              <a:rPr lang="en-US" dirty="0">
                <a:latin typeface="Consolas" panose="020B0609020204030204" pitchFamily="49" charset="0"/>
              </a:rPr>
              <a:t>7.	Which is true  for do while loop</a:t>
            </a:r>
          </a:p>
          <a:p>
            <a:pPr marL="0" indent="0">
              <a:buNone/>
            </a:pPr>
            <a:r>
              <a:rPr lang="en-US" dirty="0">
                <a:latin typeface="Consolas" panose="020B0609020204030204" pitchFamily="49" charset="0"/>
              </a:rPr>
              <a:t>A&gt;	First it checks  Boolean  condition then execute code</a:t>
            </a:r>
          </a:p>
          <a:p>
            <a:pPr marL="0" indent="0">
              <a:buNone/>
            </a:pPr>
            <a:r>
              <a:rPr lang="en-US" dirty="0">
                <a:latin typeface="Consolas" panose="020B0609020204030204" pitchFamily="49" charset="0"/>
              </a:rPr>
              <a:t>B&gt;	First execute the code then checks Boolean condition</a:t>
            </a:r>
          </a:p>
          <a:p>
            <a:pPr marL="0" indent="0">
              <a:buNone/>
            </a:pPr>
            <a:r>
              <a:rPr lang="en-US" dirty="0">
                <a:latin typeface="Consolas" panose="020B0609020204030204" pitchFamily="49" charset="0"/>
              </a:rPr>
              <a:t>8.	The purpose of using loop is</a:t>
            </a:r>
          </a:p>
          <a:p>
            <a:pPr marL="0" indent="0">
              <a:buNone/>
            </a:pPr>
            <a:r>
              <a:rPr lang="en-US" dirty="0">
                <a:latin typeface="Consolas" panose="020B0609020204030204" pitchFamily="49" charset="0"/>
              </a:rPr>
              <a:t>A&gt;	To repeat operation many times		B&gt; make a decision</a:t>
            </a:r>
          </a:p>
          <a:p>
            <a:pPr marL="0" indent="0">
              <a:buNone/>
            </a:pPr>
            <a:r>
              <a:rPr lang="en-US" dirty="0">
                <a:latin typeface="Consolas" panose="020B0609020204030204" pitchFamily="49" charset="0"/>
              </a:rPr>
              <a:t>9.	Which keyword is used to come away from the for-loop?</a:t>
            </a:r>
          </a:p>
          <a:p>
            <a:pPr marL="0" indent="0">
              <a:buNone/>
            </a:pPr>
            <a:r>
              <a:rPr lang="en-US" dirty="0">
                <a:latin typeface="Consolas" panose="020B0609020204030204" pitchFamily="49" charset="0"/>
              </a:rPr>
              <a:t>A&gt;	Break		B&gt; Continue		C&gt; Default</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630989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lnSpcReduction="10000"/>
          </a:bodyPr>
          <a:lstStyle/>
          <a:p>
            <a:pPr marL="0" indent="0">
              <a:buNone/>
            </a:pPr>
            <a:r>
              <a:rPr lang="en-US" dirty="0">
                <a:latin typeface="Consolas" panose="020B0609020204030204" pitchFamily="49" charset="0"/>
              </a:rPr>
              <a:t>10.	Is it possible to keep for-loop initialization portion as blank?</a:t>
            </a:r>
          </a:p>
          <a:p>
            <a:pPr marL="0" indent="0">
              <a:buNone/>
            </a:pPr>
            <a:r>
              <a:rPr lang="en-US" dirty="0">
                <a:latin typeface="Consolas" panose="020B0609020204030204" pitchFamily="49" charset="0"/>
              </a:rPr>
              <a:t>A&gt;	Yes						B&gt; No</a:t>
            </a:r>
          </a:p>
          <a:p>
            <a:pPr marL="0" indent="0">
              <a:buNone/>
            </a:pPr>
            <a:r>
              <a:rPr lang="en-US" dirty="0">
                <a:latin typeface="Consolas" panose="020B0609020204030204" pitchFamily="49" charset="0"/>
              </a:rPr>
              <a:t>11.	Is it possible to keep for-loop Boolean condition portion as blank?</a:t>
            </a:r>
          </a:p>
          <a:p>
            <a:pPr marL="0" indent="0">
              <a:buNone/>
            </a:pPr>
            <a:r>
              <a:rPr lang="en-US" dirty="0">
                <a:latin typeface="Consolas" panose="020B0609020204030204" pitchFamily="49" charset="0"/>
              </a:rPr>
              <a:t>B&gt;	Yes						B&gt; No</a:t>
            </a:r>
          </a:p>
          <a:p>
            <a:pPr marL="0" indent="0">
              <a:buNone/>
            </a:pPr>
            <a:r>
              <a:rPr lang="en-US" dirty="0">
                <a:latin typeface="Consolas" panose="020B0609020204030204" pitchFamily="49" charset="0"/>
              </a:rPr>
              <a:t>12.	Is it possible to keep for-loop increment/decrement portion as blank?</a:t>
            </a:r>
          </a:p>
          <a:p>
            <a:pPr marL="0" indent="0">
              <a:buNone/>
            </a:pPr>
            <a:r>
              <a:rPr lang="en-US" dirty="0">
                <a:latin typeface="Consolas" panose="020B0609020204030204" pitchFamily="49" charset="0"/>
              </a:rPr>
              <a:t>A&gt;	Yes						B&gt; No</a:t>
            </a:r>
          </a:p>
          <a:p>
            <a:pPr marL="0" indent="0">
              <a:buNone/>
            </a:pPr>
            <a:r>
              <a:rPr lang="en-US" dirty="0">
                <a:latin typeface="Consolas" panose="020B0609020204030204" pitchFamily="49" charset="0"/>
              </a:rPr>
              <a:t>13.	In  &amp;&amp; operator if first condition is false</a:t>
            </a:r>
          </a:p>
          <a:p>
            <a:pPr marL="0" indent="0">
              <a:buNone/>
            </a:pPr>
            <a:r>
              <a:rPr lang="en-US" dirty="0">
                <a:latin typeface="Consolas" panose="020B0609020204030204" pitchFamily="49" charset="0"/>
              </a:rPr>
              <a:t>A&gt;	It will check second condition also</a:t>
            </a:r>
          </a:p>
          <a:p>
            <a:pPr marL="0" indent="0">
              <a:buNone/>
            </a:pPr>
            <a:r>
              <a:rPr lang="en-US" dirty="0">
                <a:latin typeface="Consolas" panose="020B0609020204030204" pitchFamily="49" charset="0"/>
              </a:rPr>
              <a:t>B&gt;	No need to check second condition</a:t>
            </a:r>
          </a:p>
          <a:p>
            <a:pPr marL="0" indent="0">
              <a:buNone/>
            </a:pPr>
            <a:r>
              <a:rPr lang="en-US" dirty="0">
                <a:latin typeface="Consolas" panose="020B0609020204030204" pitchFamily="49" charset="0"/>
              </a:rPr>
              <a:t>14.	In  &amp;&amp; operator if first condition is true</a:t>
            </a:r>
          </a:p>
          <a:p>
            <a:pPr marL="0" indent="0">
              <a:buNone/>
            </a:pPr>
            <a:r>
              <a:rPr lang="en-US" dirty="0">
                <a:latin typeface="Consolas" panose="020B0609020204030204" pitchFamily="49" charset="0"/>
              </a:rPr>
              <a:t>A&gt;	It will check second condition also</a:t>
            </a:r>
          </a:p>
          <a:p>
            <a:pPr marL="0" indent="0">
              <a:buNone/>
            </a:pPr>
            <a:r>
              <a:rPr lang="en-US" dirty="0">
                <a:latin typeface="Consolas" panose="020B0609020204030204" pitchFamily="49" charset="0"/>
              </a:rPr>
              <a:t>B&gt;	No need to check second condition</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139015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normAutofit fontScale="92500" lnSpcReduction="10000"/>
          </a:bodyPr>
          <a:lstStyle/>
          <a:p>
            <a:pPr marL="0" indent="0">
              <a:buNone/>
            </a:pPr>
            <a:r>
              <a:rPr lang="en-US" b="1" dirty="0" smtClean="0">
                <a:latin typeface="Consolas" panose="020B0609020204030204" pitchFamily="49" charset="0"/>
              </a:rPr>
              <a:t>7. How Java enabled High Performance?</a:t>
            </a:r>
          </a:p>
          <a:p>
            <a:pPr marL="0" indent="0">
              <a:buNone/>
            </a:pPr>
            <a:r>
              <a:rPr lang="en-US" dirty="0" smtClean="0">
                <a:latin typeface="Consolas" panose="020B0609020204030204" pitchFamily="49" charset="0"/>
              </a:rPr>
              <a:t>A: Java uses Just-In-Time </a:t>
            </a:r>
            <a:r>
              <a:rPr lang="en-US" dirty="0" err="1" smtClean="0">
                <a:latin typeface="Consolas" panose="020B0609020204030204" pitchFamily="49" charset="0"/>
              </a:rPr>
              <a:t>compilerto</a:t>
            </a:r>
            <a:r>
              <a:rPr lang="en-US" dirty="0" smtClean="0">
                <a:latin typeface="Consolas" panose="020B0609020204030204" pitchFamily="49" charset="0"/>
              </a:rPr>
              <a:t> enable high performance. Just-In-Time compiler</a:t>
            </a:r>
          </a:p>
          <a:p>
            <a:pPr marL="0" indent="0">
              <a:buNone/>
            </a:pPr>
            <a:r>
              <a:rPr lang="en-US" dirty="0" smtClean="0">
                <a:latin typeface="Consolas" panose="020B0609020204030204" pitchFamily="49" charset="0"/>
              </a:rPr>
              <a:t>is a program that turns Java bytecode, which is a program that contains instructions</a:t>
            </a:r>
          </a:p>
          <a:p>
            <a:pPr marL="0" indent="0">
              <a:buNone/>
            </a:pPr>
            <a:r>
              <a:rPr lang="en-US" dirty="0" smtClean="0">
                <a:latin typeface="Consolas" panose="020B0609020204030204" pitchFamily="49" charset="0"/>
              </a:rPr>
              <a:t>that must be interpreted into instructions that can be sent directly to the processor</a:t>
            </a:r>
          </a:p>
          <a:p>
            <a:pPr marL="0" indent="0">
              <a:buNone/>
            </a:pPr>
            <a:endParaRPr lang="en-US" dirty="0">
              <a:latin typeface="Consolas" panose="020B0609020204030204" pitchFamily="49" charset="0"/>
            </a:endParaRPr>
          </a:p>
          <a:p>
            <a:pPr marL="0" indent="0">
              <a:buNone/>
            </a:pPr>
            <a:r>
              <a:rPr lang="en-US" b="1" dirty="0" smtClean="0">
                <a:latin typeface="Consolas" panose="020B0609020204030204" pitchFamily="49" charset="0"/>
              </a:rPr>
              <a:t>8. What is Java Virtual Machine and how it is considered in context of Java’s platform independent feature?</a:t>
            </a:r>
          </a:p>
          <a:p>
            <a:pPr marL="0" indent="0">
              <a:buNone/>
            </a:pPr>
            <a:r>
              <a:rPr lang="en-US" dirty="0" smtClean="0">
                <a:latin typeface="Consolas" panose="020B0609020204030204" pitchFamily="49" charset="0"/>
              </a:rPr>
              <a:t>A: When Java is compiled, it is not compiled into platform specific machine, rather</a:t>
            </a:r>
          </a:p>
          <a:p>
            <a:pPr marL="0" indent="0">
              <a:buNone/>
            </a:pPr>
            <a:r>
              <a:rPr lang="en-US" dirty="0" smtClean="0">
                <a:latin typeface="Consolas" panose="020B0609020204030204" pitchFamily="49" charset="0"/>
              </a:rPr>
              <a:t>into platform independent byte code. This byte code is distributed over the web and</a:t>
            </a:r>
          </a:p>
          <a:p>
            <a:pPr marL="0" indent="0">
              <a:buNone/>
            </a:pPr>
            <a:r>
              <a:rPr lang="en-US" dirty="0" smtClean="0">
                <a:latin typeface="Consolas" panose="020B0609020204030204" pitchFamily="49" charset="0"/>
              </a:rPr>
              <a:t>interpreted by virtual Machine (JVM) on whichever platform it is being run.</a:t>
            </a:r>
            <a:endParaRPr lang="en-IN" dirty="0">
              <a:latin typeface="Consolas" panose="020B0609020204030204" pitchFamily="49" charset="0"/>
            </a:endParaRPr>
          </a:p>
        </p:txBody>
      </p:sp>
    </p:spTree>
    <p:extLst>
      <p:ext uri="{BB962C8B-B14F-4D97-AF65-F5344CB8AC3E}">
        <p14:creationId xmlns:p14="http://schemas.microsoft.com/office/powerpoint/2010/main" val="3320995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85000" lnSpcReduction="20000"/>
          </a:bodyPr>
          <a:lstStyle/>
          <a:p>
            <a:pPr marL="0" indent="0">
              <a:buNone/>
            </a:pPr>
            <a:r>
              <a:rPr lang="en-US" dirty="0">
                <a:latin typeface="Consolas" panose="020B0609020204030204" pitchFamily="49" charset="0"/>
              </a:rPr>
              <a:t>15.	In  || operator if first condition is true</a:t>
            </a:r>
          </a:p>
          <a:p>
            <a:pPr marL="0" indent="0">
              <a:buNone/>
            </a:pPr>
            <a:r>
              <a:rPr lang="en-US" dirty="0">
                <a:latin typeface="Consolas" panose="020B0609020204030204" pitchFamily="49" charset="0"/>
              </a:rPr>
              <a:t>A&gt;	It will check second condition also</a:t>
            </a:r>
          </a:p>
          <a:p>
            <a:pPr marL="0" indent="0">
              <a:buNone/>
            </a:pPr>
            <a:r>
              <a:rPr lang="en-US" dirty="0">
                <a:latin typeface="Consolas" panose="020B0609020204030204" pitchFamily="49" charset="0"/>
              </a:rPr>
              <a:t>B&gt;	No need to check second condition</a:t>
            </a:r>
          </a:p>
          <a:p>
            <a:pPr marL="0" indent="0">
              <a:buNone/>
            </a:pPr>
            <a:r>
              <a:rPr lang="en-US" dirty="0">
                <a:latin typeface="Consolas" panose="020B0609020204030204" pitchFamily="49" charset="0"/>
              </a:rPr>
              <a:t>16.	In  || operator if first condition is false</a:t>
            </a:r>
          </a:p>
          <a:p>
            <a:pPr marL="0" indent="0">
              <a:buNone/>
            </a:pPr>
            <a:r>
              <a:rPr lang="en-US" dirty="0">
                <a:latin typeface="Consolas" panose="020B0609020204030204" pitchFamily="49" charset="0"/>
              </a:rPr>
              <a:t>A&gt;	It will check second condition also</a:t>
            </a:r>
          </a:p>
          <a:p>
            <a:pPr marL="0" indent="0">
              <a:buNone/>
            </a:pPr>
            <a:r>
              <a:rPr lang="en-US" dirty="0">
                <a:latin typeface="Consolas" panose="020B0609020204030204" pitchFamily="49" charset="0"/>
              </a:rPr>
              <a:t>B&gt;	No need to check second condition</a:t>
            </a:r>
          </a:p>
          <a:p>
            <a:pPr marL="0" indent="0">
              <a:buNone/>
            </a:pPr>
            <a:r>
              <a:rPr lang="en-US" dirty="0">
                <a:latin typeface="Consolas" panose="020B0609020204030204" pitchFamily="49" charset="0"/>
              </a:rPr>
              <a:t>17.	In for loop initial value should  Confirmed with  Boolean condition.</a:t>
            </a:r>
          </a:p>
          <a:p>
            <a:pPr marL="0" indent="0">
              <a:buNone/>
            </a:pPr>
            <a:r>
              <a:rPr lang="en-US" dirty="0">
                <a:latin typeface="Consolas" panose="020B0609020204030204" pitchFamily="49" charset="0"/>
              </a:rPr>
              <a:t>A&gt;	 True				B&gt; False</a:t>
            </a:r>
          </a:p>
          <a:p>
            <a:pPr marL="0" indent="0">
              <a:buNone/>
            </a:pPr>
            <a:r>
              <a:rPr lang="en-US" dirty="0">
                <a:latin typeface="Consolas" panose="020B0609020204030204" pitchFamily="49" charset="0"/>
              </a:rPr>
              <a:t>18.	Continue  keyword should be</a:t>
            </a:r>
          </a:p>
          <a:p>
            <a:pPr marL="0" indent="0">
              <a:buNone/>
            </a:pPr>
            <a:r>
              <a:rPr lang="en-US" dirty="0">
                <a:latin typeface="Consolas" panose="020B0609020204030204" pitchFamily="49" charset="0"/>
              </a:rPr>
              <a:t>A&gt;	First statement in the current block</a:t>
            </a:r>
          </a:p>
          <a:p>
            <a:pPr marL="0" indent="0">
              <a:buNone/>
            </a:pPr>
            <a:r>
              <a:rPr lang="en-US" dirty="0">
                <a:latin typeface="Consolas" panose="020B0609020204030204" pitchFamily="49" charset="0"/>
              </a:rPr>
              <a:t>B&gt;	Last statement in the current block</a:t>
            </a:r>
          </a:p>
          <a:p>
            <a:pPr marL="0" indent="0">
              <a:buNone/>
            </a:pPr>
            <a:r>
              <a:rPr lang="en-US" dirty="0">
                <a:latin typeface="Consolas" panose="020B0609020204030204" pitchFamily="49" charset="0"/>
              </a:rPr>
              <a:t>19.	In do-while loop at any condition minimum one condition will execute</a:t>
            </a:r>
          </a:p>
          <a:p>
            <a:pPr marL="0" indent="0">
              <a:buNone/>
            </a:pPr>
            <a:r>
              <a:rPr lang="en-US" dirty="0">
                <a:latin typeface="Consolas" panose="020B0609020204030204" pitchFamily="49" charset="0"/>
              </a:rPr>
              <a:t>A&gt;	True				B&gt; False</a:t>
            </a:r>
          </a:p>
          <a:p>
            <a:pPr marL="0" indent="0">
              <a:buNone/>
            </a:pPr>
            <a:r>
              <a:rPr lang="en-US" dirty="0">
                <a:latin typeface="Consolas" panose="020B0609020204030204" pitchFamily="49" charset="0"/>
              </a:rPr>
              <a:t>20.	Do-while loop always it should end with </a:t>
            </a:r>
          </a:p>
          <a:p>
            <a:pPr marL="0" indent="0">
              <a:buNone/>
            </a:pPr>
            <a:r>
              <a:rPr lang="en-US" dirty="0">
                <a:latin typeface="Consolas" panose="020B0609020204030204" pitchFamily="49" charset="0"/>
              </a:rPr>
              <a:t>A&gt;	, (comma)	                 B&gt;_ (underscore)                  C&gt; : (colon)		D&gt;; (semicolon)</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2647759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92500" lnSpcReduction="20000"/>
          </a:bodyPr>
          <a:lstStyle/>
          <a:p>
            <a:pPr marL="0" indent="0">
              <a:buNone/>
            </a:pPr>
            <a:r>
              <a:rPr lang="en-US" dirty="0">
                <a:latin typeface="Consolas" panose="020B0609020204030204" pitchFamily="49" charset="0"/>
              </a:rPr>
              <a:t>21.	Increment/decrement  section will executes from  first iteration onwards</a:t>
            </a:r>
          </a:p>
          <a:p>
            <a:pPr marL="0" indent="0">
              <a:buNone/>
            </a:pPr>
            <a:r>
              <a:rPr lang="en-US" dirty="0">
                <a:latin typeface="Consolas" panose="020B0609020204030204" pitchFamily="49" charset="0"/>
              </a:rPr>
              <a:t>A&gt;	True				B&gt; False</a:t>
            </a:r>
          </a:p>
          <a:p>
            <a:pPr marL="0" indent="0">
              <a:buNone/>
            </a:pPr>
            <a:r>
              <a:rPr lang="en-US" dirty="0">
                <a:latin typeface="Consolas" panose="020B0609020204030204" pitchFamily="49" charset="0"/>
              </a:rPr>
              <a:t>22.	Boolean condition executes for every iteration including first iteration also</a:t>
            </a:r>
          </a:p>
          <a:p>
            <a:pPr marL="0" indent="0">
              <a:buNone/>
            </a:pPr>
            <a:r>
              <a:rPr lang="en-US" dirty="0">
                <a:latin typeface="Consolas" panose="020B0609020204030204" pitchFamily="49" charset="0"/>
              </a:rPr>
              <a:t>A&gt;	False				B&gt; True</a:t>
            </a:r>
          </a:p>
          <a:p>
            <a:pPr marL="0" indent="0">
              <a:buNone/>
            </a:pPr>
            <a:r>
              <a:rPr lang="en-US" dirty="0">
                <a:latin typeface="Consolas" panose="020B0609020204030204" pitchFamily="49" charset="0"/>
              </a:rPr>
              <a:t>23.	Which one is a separator in case of enhanced for loop</a:t>
            </a:r>
          </a:p>
          <a:p>
            <a:pPr marL="0" indent="0">
              <a:buNone/>
            </a:pPr>
            <a:r>
              <a:rPr lang="en-US" dirty="0">
                <a:latin typeface="Consolas" panose="020B0609020204030204" pitchFamily="49" charset="0"/>
              </a:rPr>
              <a:t>A&gt;	;		    B&gt; :	                     C&gt; ,(comma)			D&gt; _ (underscore)</a:t>
            </a:r>
          </a:p>
          <a:p>
            <a:pPr marL="0" indent="0">
              <a:buNone/>
            </a:pPr>
            <a:r>
              <a:rPr lang="en-US" dirty="0">
                <a:latin typeface="Consolas" panose="020B0609020204030204" pitchFamily="49" charset="0"/>
              </a:rPr>
              <a:t>24.	Even though Boolean condition is false</a:t>
            </a:r>
          </a:p>
          <a:p>
            <a:pPr marL="0" indent="0">
              <a:buNone/>
            </a:pPr>
            <a:r>
              <a:rPr lang="en-US" dirty="0">
                <a:latin typeface="Consolas" panose="020B0609020204030204" pitchFamily="49" charset="0"/>
              </a:rPr>
              <a:t>A&gt;	Do-while body will executes one time</a:t>
            </a:r>
          </a:p>
          <a:p>
            <a:pPr marL="0" indent="0">
              <a:buNone/>
            </a:pPr>
            <a:r>
              <a:rPr lang="en-US" dirty="0">
                <a:latin typeface="Consolas" panose="020B0609020204030204" pitchFamily="49" charset="0"/>
              </a:rPr>
              <a:t>B&gt;	Do-while body will not executes</a:t>
            </a:r>
          </a:p>
          <a:p>
            <a:pPr marL="0" indent="0">
              <a:buNone/>
            </a:pPr>
            <a:r>
              <a:rPr lang="en-US" dirty="0">
                <a:latin typeface="Consolas" panose="020B0609020204030204" pitchFamily="49" charset="0"/>
              </a:rPr>
              <a:t>25.	Whenever  continue executes then it will skip remaining portion.</a:t>
            </a:r>
          </a:p>
          <a:p>
            <a:pPr marL="0" indent="0">
              <a:buNone/>
            </a:pPr>
            <a:r>
              <a:rPr lang="en-US" dirty="0">
                <a:latin typeface="Consolas" panose="020B0609020204030204" pitchFamily="49" charset="0"/>
              </a:rPr>
              <a:t>A&gt;	False				B&gt; True</a:t>
            </a:r>
          </a:p>
          <a:p>
            <a:pPr marL="0" indent="0">
              <a:buNone/>
            </a:pPr>
            <a:r>
              <a:rPr lang="en-US" dirty="0">
                <a:latin typeface="Consolas" panose="020B0609020204030204" pitchFamily="49" charset="0"/>
              </a:rPr>
              <a:t>26.	Break keyword always should be first statement in the current block.</a:t>
            </a:r>
          </a:p>
          <a:p>
            <a:pPr marL="0" indent="0">
              <a:buNone/>
            </a:pPr>
            <a:r>
              <a:rPr lang="en-US" dirty="0">
                <a:latin typeface="Consolas" panose="020B0609020204030204" pitchFamily="49" charset="0"/>
              </a:rPr>
              <a:t>A&gt;	True				B&gt; False</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8900540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normAutofit fontScale="40000" lnSpcReduction="20000"/>
          </a:bodyPr>
          <a:lstStyle/>
          <a:p>
            <a:pPr marL="0" indent="0">
              <a:buNone/>
            </a:pPr>
            <a:r>
              <a:rPr lang="pt-BR" dirty="0">
                <a:latin typeface="Consolas" panose="020B0609020204030204" pitchFamily="49" charset="0"/>
              </a:rPr>
              <a:t>1   A</a:t>
            </a:r>
          </a:p>
          <a:p>
            <a:pPr marL="0" indent="0">
              <a:buNone/>
            </a:pPr>
            <a:r>
              <a:rPr lang="pt-BR" dirty="0">
                <a:latin typeface="Consolas" panose="020B0609020204030204" pitchFamily="49" charset="0"/>
              </a:rPr>
              <a:t>2   C</a:t>
            </a:r>
          </a:p>
          <a:p>
            <a:pPr marL="0" indent="0">
              <a:buNone/>
            </a:pPr>
            <a:r>
              <a:rPr lang="pt-BR" dirty="0">
                <a:latin typeface="Consolas" panose="020B0609020204030204" pitchFamily="49" charset="0"/>
              </a:rPr>
              <a:t>3   C</a:t>
            </a:r>
          </a:p>
          <a:p>
            <a:pPr marL="0" indent="0">
              <a:buNone/>
            </a:pPr>
            <a:r>
              <a:rPr lang="pt-BR" dirty="0">
                <a:latin typeface="Consolas" panose="020B0609020204030204" pitchFamily="49" charset="0"/>
              </a:rPr>
              <a:t>4   B </a:t>
            </a:r>
          </a:p>
          <a:p>
            <a:pPr marL="0" indent="0">
              <a:buNone/>
            </a:pPr>
            <a:r>
              <a:rPr lang="pt-BR" dirty="0">
                <a:latin typeface="Consolas" panose="020B0609020204030204" pitchFamily="49" charset="0"/>
              </a:rPr>
              <a:t>5   A</a:t>
            </a:r>
          </a:p>
          <a:p>
            <a:pPr marL="0" indent="0">
              <a:buNone/>
            </a:pPr>
            <a:r>
              <a:rPr lang="pt-BR" dirty="0">
                <a:latin typeface="Consolas" panose="020B0609020204030204" pitchFamily="49" charset="0"/>
              </a:rPr>
              <a:t>6   A</a:t>
            </a:r>
          </a:p>
          <a:p>
            <a:pPr marL="0" indent="0">
              <a:buNone/>
            </a:pPr>
            <a:r>
              <a:rPr lang="pt-BR" dirty="0">
                <a:latin typeface="Consolas" panose="020B0609020204030204" pitchFamily="49" charset="0"/>
              </a:rPr>
              <a:t>7   B</a:t>
            </a:r>
          </a:p>
          <a:p>
            <a:pPr marL="0" indent="0">
              <a:buNone/>
            </a:pPr>
            <a:r>
              <a:rPr lang="pt-BR" dirty="0">
                <a:latin typeface="Consolas" panose="020B0609020204030204" pitchFamily="49" charset="0"/>
              </a:rPr>
              <a:t>8   A</a:t>
            </a:r>
          </a:p>
          <a:p>
            <a:pPr marL="0" indent="0">
              <a:buNone/>
            </a:pPr>
            <a:r>
              <a:rPr lang="pt-BR" dirty="0">
                <a:latin typeface="Consolas" panose="020B0609020204030204" pitchFamily="49" charset="0"/>
              </a:rPr>
              <a:t>9   A</a:t>
            </a:r>
          </a:p>
          <a:p>
            <a:pPr marL="0" indent="0">
              <a:buNone/>
            </a:pPr>
            <a:r>
              <a:rPr lang="pt-BR" dirty="0">
                <a:latin typeface="Consolas" panose="020B0609020204030204" pitchFamily="49" charset="0"/>
              </a:rPr>
              <a:t>10  A</a:t>
            </a:r>
          </a:p>
          <a:p>
            <a:pPr marL="0" indent="0">
              <a:buNone/>
            </a:pPr>
            <a:r>
              <a:rPr lang="pt-BR" dirty="0">
                <a:latin typeface="Consolas" panose="020B0609020204030204" pitchFamily="49" charset="0"/>
              </a:rPr>
              <a:t>11  B</a:t>
            </a:r>
          </a:p>
          <a:p>
            <a:pPr marL="0" indent="0">
              <a:buNone/>
            </a:pPr>
            <a:r>
              <a:rPr lang="pt-BR" dirty="0">
                <a:latin typeface="Consolas" panose="020B0609020204030204" pitchFamily="49" charset="0"/>
              </a:rPr>
              <a:t>12  A</a:t>
            </a:r>
          </a:p>
          <a:p>
            <a:pPr marL="0" indent="0">
              <a:buNone/>
            </a:pPr>
            <a:r>
              <a:rPr lang="pt-BR" dirty="0">
                <a:latin typeface="Consolas" panose="020B0609020204030204" pitchFamily="49" charset="0"/>
              </a:rPr>
              <a:t>13  B</a:t>
            </a:r>
          </a:p>
          <a:p>
            <a:pPr marL="0" indent="0">
              <a:buNone/>
            </a:pPr>
            <a:r>
              <a:rPr lang="pt-BR" dirty="0">
                <a:latin typeface="Consolas" panose="020B0609020204030204" pitchFamily="49" charset="0"/>
              </a:rPr>
              <a:t>14  A</a:t>
            </a:r>
          </a:p>
          <a:p>
            <a:pPr marL="0" indent="0">
              <a:buNone/>
            </a:pPr>
            <a:r>
              <a:rPr lang="pt-BR" dirty="0">
                <a:latin typeface="Consolas" panose="020B0609020204030204" pitchFamily="49" charset="0"/>
              </a:rPr>
              <a:t>15  B</a:t>
            </a:r>
          </a:p>
          <a:p>
            <a:pPr marL="0" indent="0">
              <a:buNone/>
            </a:pPr>
            <a:r>
              <a:rPr lang="pt-BR" dirty="0">
                <a:latin typeface="Consolas" panose="020B0609020204030204" pitchFamily="49" charset="0"/>
              </a:rPr>
              <a:t>16  A</a:t>
            </a:r>
          </a:p>
          <a:p>
            <a:pPr marL="0" indent="0">
              <a:buNone/>
            </a:pPr>
            <a:r>
              <a:rPr lang="pt-BR" dirty="0">
                <a:latin typeface="Consolas" panose="020B0609020204030204" pitchFamily="49" charset="0"/>
              </a:rPr>
              <a:t>17  A</a:t>
            </a:r>
          </a:p>
          <a:p>
            <a:pPr marL="0" indent="0">
              <a:buNone/>
            </a:pPr>
            <a:r>
              <a:rPr lang="pt-BR" dirty="0">
                <a:latin typeface="Consolas" panose="020B0609020204030204" pitchFamily="49" charset="0"/>
              </a:rPr>
              <a:t>18  B</a:t>
            </a:r>
          </a:p>
          <a:p>
            <a:pPr marL="0" indent="0">
              <a:buNone/>
            </a:pPr>
            <a:r>
              <a:rPr lang="pt-BR" dirty="0">
                <a:latin typeface="Consolas" panose="020B0609020204030204" pitchFamily="49" charset="0"/>
              </a:rPr>
              <a:t>19  A</a:t>
            </a:r>
          </a:p>
          <a:p>
            <a:pPr marL="0" indent="0">
              <a:buNone/>
            </a:pPr>
            <a:r>
              <a:rPr lang="pt-BR" dirty="0">
                <a:latin typeface="Consolas" panose="020B0609020204030204" pitchFamily="49" charset="0"/>
              </a:rPr>
              <a:t>20  D</a:t>
            </a:r>
          </a:p>
          <a:p>
            <a:pPr marL="0" indent="0">
              <a:buNone/>
            </a:pPr>
            <a:r>
              <a:rPr lang="pt-BR" dirty="0">
                <a:latin typeface="Consolas" panose="020B0609020204030204" pitchFamily="49" charset="0"/>
              </a:rPr>
              <a:t>21  B</a:t>
            </a:r>
          </a:p>
          <a:p>
            <a:pPr marL="0" indent="0">
              <a:buNone/>
            </a:pPr>
            <a:r>
              <a:rPr lang="pt-BR" dirty="0">
                <a:latin typeface="Consolas" panose="020B0609020204030204" pitchFamily="49" charset="0"/>
              </a:rPr>
              <a:t>22  B</a:t>
            </a:r>
          </a:p>
          <a:p>
            <a:pPr marL="0" indent="0">
              <a:buNone/>
            </a:pPr>
            <a:r>
              <a:rPr lang="pt-BR" dirty="0">
                <a:latin typeface="Consolas" panose="020B0609020204030204" pitchFamily="49" charset="0"/>
              </a:rPr>
              <a:t>23  B </a:t>
            </a:r>
          </a:p>
          <a:p>
            <a:pPr marL="0" indent="0">
              <a:buNone/>
            </a:pPr>
            <a:r>
              <a:rPr lang="pt-BR" dirty="0">
                <a:latin typeface="Consolas" panose="020B0609020204030204" pitchFamily="49" charset="0"/>
              </a:rPr>
              <a:t>24  A</a:t>
            </a:r>
          </a:p>
          <a:p>
            <a:pPr marL="0" indent="0">
              <a:buNone/>
            </a:pPr>
            <a:r>
              <a:rPr lang="pt-BR" dirty="0">
                <a:latin typeface="Consolas" panose="020B0609020204030204" pitchFamily="49" charset="0"/>
              </a:rPr>
              <a:t>25  B</a:t>
            </a:r>
          </a:p>
          <a:p>
            <a:pPr marL="0" indent="0">
              <a:buNone/>
            </a:pPr>
            <a:r>
              <a:rPr lang="pt-BR" dirty="0">
                <a:latin typeface="Consolas" panose="020B0609020204030204" pitchFamily="49" charset="0"/>
              </a:rPr>
              <a:t>26  B</a:t>
            </a:r>
            <a:endParaRPr lang="en-IN" dirty="0">
              <a:latin typeface="Consolas" panose="020B0609020204030204" pitchFamily="49" charset="0"/>
            </a:endParaRPr>
          </a:p>
        </p:txBody>
      </p:sp>
    </p:spTree>
    <p:extLst>
      <p:ext uri="{BB962C8B-B14F-4D97-AF65-F5344CB8AC3E}">
        <p14:creationId xmlns:p14="http://schemas.microsoft.com/office/powerpoint/2010/main" val="34405308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IN" b="1" dirty="0" smtClean="0">
                <a:latin typeface="Consolas" panose="020B0609020204030204" pitchFamily="49" charset="0"/>
              </a:rPr>
              <a:t>How many keywords are there in JDK8 and what are those?</a:t>
            </a:r>
          </a:p>
          <a:p>
            <a:pPr marL="0" indent="0">
              <a:buNone/>
            </a:pPr>
            <a:r>
              <a:rPr lang="en-US" dirty="0">
                <a:latin typeface="Consolas" panose="020B0609020204030204" pitchFamily="49" charset="0"/>
              </a:rPr>
              <a:t>1.	</a:t>
            </a:r>
          </a:p>
          <a:p>
            <a:pPr marL="0" indent="0">
              <a:buNone/>
            </a:pPr>
            <a:r>
              <a:rPr lang="en-US" dirty="0" err="1">
                <a:latin typeface="Consolas" panose="020B0609020204030204" pitchFamily="49" charset="0"/>
              </a:rPr>
              <a:t>whcih</a:t>
            </a:r>
            <a:r>
              <a:rPr lang="en-US" dirty="0">
                <a:latin typeface="Consolas" panose="020B0609020204030204" pitchFamily="49" charset="0"/>
              </a:rPr>
              <a:t> command is used to set </a:t>
            </a:r>
            <a:r>
              <a:rPr lang="en-US" dirty="0" err="1">
                <a:latin typeface="Consolas" panose="020B0609020204030204" pitchFamily="49" charset="0"/>
              </a:rPr>
              <a:t>env</a:t>
            </a:r>
            <a:r>
              <a:rPr lang="en-US" dirty="0">
                <a:latin typeface="Consolas" panose="020B0609020204030204" pitchFamily="49" charset="0"/>
              </a:rPr>
              <a:t> variable in the command </a:t>
            </a:r>
            <a:r>
              <a:rPr lang="en-US" dirty="0" smtClean="0">
                <a:latin typeface="Consolas" panose="020B0609020204030204" pitchFamily="49" charset="0"/>
              </a:rPr>
              <a:t>prompt?</a:t>
            </a:r>
            <a:endParaRPr lang="en-US" dirty="0">
              <a:latin typeface="Consolas" panose="020B0609020204030204" pitchFamily="49" charset="0"/>
            </a:endParaRPr>
          </a:p>
          <a:p>
            <a:pPr marL="0" indent="0">
              <a:buNone/>
            </a:pPr>
            <a:r>
              <a:rPr lang="en-US" dirty="0">
                <a:latin typeface="Consolas" panose="020B0609020204030204" pitchFamily="49" charset="0"/>
              </a:rPr>
              <a:t>A.</a:t>
            </a:r>
          </a:p>
          <a:p>
            <a:pPr marL="0" indent="0">
              <a:buNone/>
            </a:pPr>
            <a:r>
              <a:rPr lang="en-US" dirty="0">
                <a:latin typeface="Consolas" panose="020B0609020204030204" pitchFamily="49" charset="0"/>
              </a:rPr>
              <a:t>echo</a:t>
            </a:r>
          </a:p>
          <a:p>
            <a:pPr marL="0" indent="0">
              <a:buNone/>
            </a:pPr>
            <a:r>
              <a:rPr lang="en-US" dirty="0">
                <a:latin typeface="Consolas" panose="020B0609020204030204" pitchFamily="49" charset="0"/>
              </a:rPr>
              <a:t>B.</a:t>
            </a:r>
          </a:p>
          <a:p>
            <a:pPr marL="0" indent="0">
              <a:buNone/>
            </a:pPr>
            <a:r>
              <a:rPr lang="en-US" dirty="0">
                <a:latin typeface="Consolas" panose="020B0609020204030204" pitchFamily="49" charset="0"/>
              </a:rPr>
              <a:t>path</a:t>
            </a:r>
          </a:p>
          <a:p>
            <a:pPr marL="0" indent="0">
              <a:buNone/>
            </a:pPr>
            <a:r>
              <a:rPr lang="en-US" dirty="0">
                <a:latin typeface="Consolas" panose="020B0609020204030204" pitchFamily="49" charset="0"/>
              </a:rPr>
              <a:t>C.</a:t>
            </a:r>
          </a:p>
          <a:p>
            <a:pPr marL="0" indent="0">
              <a:buNone/>
            </a:pPr>
            <a:r>
              <a:rPr lang="en-US" dirty="0" err="1">
                <a:latin typeface="Consolas" panose="020B0609020204030204" pitchFamily="49" charset="0"/>
              </a:rPr>
              <a:t>classpath</a:t>
            </a:r>
            <a:endParaRPr lang="en-US" dirty="0">
              <a:latin typeface="Consolas" panose="020B0609020204030204" pitchFamily="49" charset="0"/>
            </a:endParaRPr>
          </a:p>
          <a:p>
            <a:pPr marL="0" indent="0">
              <a:buNone/>
            </a:pPr>
            <a:r>
              <a:rPr lang="en-US" dirty="0">
                <a:latin typeface="Consolas" panose="020B0609020204030204" pitchFamily="49" charset="0"/>
              </a:rPr>
              <a:t>D.</a:t>
            </a:r>
          </a:p>
          <a:p>
            <a:pPr marL="0" indent="0">
              <a:buNone/>
            </a:pPr>
            <a:r>
              <a:rPr lang="en-US" dirty="0">
                <a:latin typeface="Consolas" panose="020B0609020204030204" pitchFamily="49" charset="0"/>
              </a:rPr>
              <a:t>set</a:t>
            </a:r>
            <a:endParaRPr lang="en-IN" dirty="0">
              <a:latin typeface="Consolas" panose="020B0609020204030204" pitchFamily="49" charset="0"/>
            </a:endParaRPr>
          </a:p>
        </p:txBody>
      </p:sp>
    </p:spTree>
    <p:extLst>
      <p:ext uri="{BB962C8B-B14F-4D97-AF65-F5344CB8AC3E}">
        <p14:creationId xmlns:p14="http://schemas.microsoft.com/office/powerpoint/2010/main" val="17228214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US" dirty="0">
                <a:latin typeface="Consolas" panose="020B0609020204030204" pitchFamily="49" charset="0"/>
              </a:rPr>
              <a:t>2.	</a:t>
            </a:r>
          </a:p>
          <a:p>
            <a:pPr marL="0" indent="0">
              <a:buNone/>
            </a:pPr>
            <a:r>
              <a:rPr lang="en-US" dirty="0">
                <a:latin typeface="Consolas" panose="020B0609020204030204" pitchFamily="49" charset="0"/>
              </a:rPr>
              <a:t>How many ways are there to set path </a:t>
            </a:r>
            <a:r>
              <a:rPr lang="en-US" dirty="0" err="1">
                <a:latin typeface="Consolas" panose="020B0609020204030204" pitchFamily="49" charset="0"/>
              </a:rPr>
              <a:t>env</a:t>
            </a:r>
            <a:r>
              <a:rPr lang="en-US" dirty="0">
                <a:latin typeface="Consolas" panose="020B0609020204030204" pitchFamily="49" charset="0"/>
              </a:rPr>
              <a:t> variableQ6</a:t>
            </a:r>
          </a:p>
          <a:p>
            <a:pPr marL="0" indent="0">
              <a:buNone/>
            </a:pPr>
            <a:r>
              <a:rPr lang="en-US" dirty="0">
                <a:latin typeface="Consolas" panose="020B0609020204030204" pitchFamily="49" charset="0"/>
              </a:rPr>
              <a:t>A.</a:t>
            </a:r>
          </a:p>
          <a:p>
            <a:pPr marL="0" indent="0">
              <a:buNone/>
            </a:pPr>
            <a:r>
              <a:rPr lang="en-US" dirty="0">
                <a:latin typeface="Consolas" panose="020B0609020204030204" pitchFamily="49" charset="0"/>
              </a:rPr>
              <a:t>1</a:t>
            </a:r>
          </a:p>
          <a:p>
            <a:pPr marL="0" indent="0">
              <a:buNone/>
            </a:pPr>
            <a:r>
              <a:rPr lang="en-US" dirty="0">
                <a:latin typeface="Consolas" panose="020B0609020204030204" pitchFamily="49" charset="0"/>
              </a:rPr>
              <a:t>B.</a:t>
            </a:r>
          </a:p>
          <a:p>
            <a:pPr marL="0" indent="0">
              <a:buNone/>
            </a:pPr>
            <a:r>
              <a:rPr lang="en-US" dirty="0">
                <a:latin typeface="Consolas" panose="020B0609020204030204" pitchFamily="49" charset="0"/>
              </a:rPr>
              <a:t>2</a:t>
            </a:r>
          </a:p>
          <a:p>
            <a:pPr marL="0" indent="0">
              <a:buNone/>
            </a:pPr>
            <a:r>
              <a:rPr lang="en-US" dirty="0">
                <a:latin typeface="Consolas" panose="020B0609020204030204" pitchFamily="49" charset="0"/>
              </a:rPr>
              <a:t>C.</a:t>
            </a:r>
          </a:p>
          <a:p>
            <a:pPr marL="0" indent="0">
              <a:buNone/>
            </a:pPr>
            <a:r>
              <a:rPr lang="en-US" dirty="0">
                <a:latin typeface="Consolas" panose="020B0609020204030204" pitchFamily="49" charset="0"/>
              </a:rPr>
              <a:t>3</a:t>
            </a:r>
          </a:p>
          <a:p>
            <a:pPr marL="0" indent="0">
              <a:buNone/>
            </a:pPr>
            <a:r>
              <a:rPr lang="en-US" dirty="0">
                <a:latin typeface="Consolas" panose="020B0609020204030204" pitchFamily="49" charset="0"/>
              </a:rPr>
              <a:t>D.</a:t>
            </a:r>
          </a:p>
          <a:p>
            <a:pPr marL="0" indent="0">
              <a:buNone/>
            </a:pPr>
            <a:r>
              <a:rPr lang="en-US" dirty="0">
                <a:latin typeface="Consolas" panose="020B0609020204030204" pitchFamily="49" charset="0"/>
              </a:rPr>
              <a:t>0</a:t>
            </a:r>
            <a:endParaRPr lang="en-IN" dirty="0">
              <a:latin typeface="Consolas" panose="020B0609020204030204" pitchFamily="49" charset="0"/>
            </a:endParaRPr>
          </a:p>
        </p:txBody>
      </p:sp>
    </p:spTree>
    <p:extLst>
      <p:ext uri="{BB962C8B-B14F-4D97-AF65-F5344CB8AC3E}">
        <p14:creationId xmlns:p14="http://schemas.microsoft.com/office/powerpoint/2010/main" val="2197847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US" dirty="0">
                <a:latin typeface="Consolas" panose="020B0609020204030204" pitchFamily="49" charset="0"/>
              </a:rPr>
              <a:t>3.	</a:t>
            </a:r>
          </a:p>
          <a:p>
            <a:pPr marL="0" indent="0">
              <a:buNone/>
            </a:pPr>
            <a:r>
              <a:rPr lang="en-US" dirty="0">
                <a:latin typeface="Consolas" panose="020B0609020204030204" pitchFamily="49" charset="0"/>
              </a:rPr>
              <a:t>which way of setting a path will be local to the current command prompt?Q7</a:t>
            </a:r>
          </a:p>
          <a:p>
            <a:pPr marL="0" indent="0">
              <a:buNone/>
            </a:pPr>
            <a:r>
              <a:rPr lang="en-US" dirty="0">
                <a:latin typeface="Consolas" panose="020B0609020204030204" pitchFamily="49" charset="0"/>
              </a:rPr>
              <a:t>A.</a:t>
            </a:r>
          </a:p>
          <a:p>
            <a:pPr marL="0" indent="0">
              <a:buNone/>
            </a:pPr>
            <a:r>
              <a:rPr lang="en-US" dirty="0">
                <a:latin typeface="Consolas" panose="020B0609020204030204" pitchFamily="49" charset="0"/>
              </a:rPr>
              <a:t>through set command</a:t>
            </a:r>
          </a:p>
          <a:p>
            <a:pPr marL="0" indent="0">
              <a:buNone/>
            </a:pPr>
            <a:r>
              <a:rPr lang="en-US" dirty="0">
                <a:latin typeface="Consolas" panose="020B0609020204030204" pitchFamily="49" charset="0"/>
              </a:rPr>
              <a:t>B.</a:t>
            </a:r>
          </a:p>
          <a:p>
            <a:pPr marL="0" indent="0">
              <a:buNone/>
            </a:pPr>
            <a:r>
              <a:rPr lang="en-US" dirty="0">
                <a:latin typeface="Consolas" panose="020B0609020204030204" pitchFamily="49" charset="0"/>
              </a:rPr>
              <a:t>in my computer under user level</a:t>
            </a:r>
          </a:p>
          <a:p>
            <a:pPr marL="0" indent="0">
              <a:buNone/>
            </a:pPr>
            <a:r>
              <a:rPr lang="en-US" dirty="0">
                <a:latin typeface="Consolas" panose="020B0609020204030204" pitchFamily="49" charset="0"/>
              </a:rPr>
              <a:t>C.</a:t>
            </a:r>
          </a:p>
          <a:p>
            <a:pPr marL="0" indent="0">
              <a:buNone/>
            </a:pPr>
            <a:r>
              <a:rPr lang="en-US" dirty="0">
                <a:latin typeface="Consolas" panose="020B0609020204030204" pitchFamily="49" charset="0"/>
              </a:rPr>
              <a:t>in my computer under system level</a:t>
            </a:r>
          </a:p>
          <a:p>
            <a:pPr marL="0" indent="0">
              <a:buNone/>
            </a:pPr>
            <a:r>
              <a:rPr lang="en-US" dirty="0">
                <a:latin typeface="Consolas" panose="020B0609020204030204" pitchFamily="49" charset="0"/>
              </a:rPr>
              <a:t>D.</a:t>
            </a:r>
          </a:p>
          <a:p>
            <a:pPr marL="0" indent="0">
              <a:buNone/>
            </a:pPr>
            <a:r>
              <a:rPr lang="en-US" dirty="0">
                <a:latin typeface="Consolas" panose="020B0609020204030204" pitchFamily="49" charset="0"/>
              </a:rPr>
              <a:t>none of the above</a:t>
            </a:r>
            <a:endParaRPr lang="en-IN" dirty="0">
              <a:latin typeface="Consolas" panose="020B0609020204030204" pitchFamily="49" charset="0"/>
            </a:endParaRPr>
          </a:p>
        </p:txBody>
      </p:sp>
    </p:spTree>
    <p:extLst>
      <p:ext uri="{BB962C8B-B14F-4D97-AF65-F5344CB8AC3E}">
        <p14:creationId xmlns:p14="http://schemas.microsoft.com/office/powerpoint/2010/main" val="186548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US" dirty="0">
                <a:latin typeface="Consolas" panose="020B0609020204030204" pitchFamily="49" charset="0"/>
              </a:rPr>
              <a:t>4.	</a:t>
            </a:r>
          </a:p>
          <a:p>
            <a:pPr marL="0" indent="0">
              <a:buNone/>
            </a:pPr>
            <a:r>
              <a:rPr lang="en-US" dirty="0">
                <a:latin typeface="Consolas" panose="020B0609020204030204" pitchFamily="49" charset="0"/>
              </a:rPr>
              <a:t>which way of setting a path will be to every user??Q9</a:t>
            </a:r>
          </a:p>
          <a:p>
            <a:pPr marL="0" indent="0">
              <a:buNone/>
            </a:pPr>
            <a:r>
              <a:rPr lang="en-US" dirty="0">
                <a:latin typeface="Consolas" panose="020B0609020204030204" pitchFamily="49" charset="0"/>
              </a:rPr>
              <a:t>A.</a:t>
            </a:r>
          </a:p>
          <a:p>
            <a:pPr marL="0" indent="0">
              <a:buNone/>
            </a:pPr>
            <a:r>
              <a:rPr lang="en-US" dirty="0">
                <a:latin typeface="Consolas" panose="020B0609020204030204" pitchFamily="49" charset="0"/>
              </a:rPr>
              <a:t>through set command</a:t>
            </a:r>
          </a:p>
          <a:p>
            <a:pPr marL="0" indent="0">
              <a:buNone/>
            </a:pPr>
            <a:r>
              <a:rPr lang="en-US" dirty="0">
                <a:latin typeface="Consolas" panose="020B0609020204030204" pitchFamily="49" charset="0"/>
              </a:rPr>
              <a:t>B.</a:t>
            </a:r>
          </a:p>
          <a:p>
            <a:pPr marL="0" indent="0">
              <a:buNone/>
            </a:pPr>
            <a:r>
              <a:rPr lang="en-US" dirty="0">
                <a:latin typeface="Consolas" panose="020B0609020204030204" pitchFamily="49" charset="0"/>
              </a:rPr>
              <a:t>in my computer under user level</a:t>
            </a:r>
          </a:p>
          <a:p>
            <a:pPr marL="0" indent="0">
              <a:buNone/>
            </a:pPr>
            <a:r>
              <a:rPr lang="en-US" dirty="0">
                <a:latin typeface="Consolas" panose="020B0609020204030204" pitchFamily="49" charset="0"/>
              </a:rPr>
              <a:t>C.</a:t>
            </a:r>
          </a:p>
          <a:p>
            <a:pPr marL="0" indent="0">
              <a:buNone/>
            </a:pPr>
            <a:r>
              <a:rPr lang="en-US" dirty="0">
                <a:latin typeface="Consolas" panose="020B0609020204030204" pitchFamily="49" charset="0"/>
              </a:rPr>
              <a:t>in my computer under system level</a:t>
            </a:r>
          </a:p>
          <a:p>
            <a:pPr marL="0" indent="0">
              <a:buNone/>
            </a:pPr>
            <a:r>
              <a:rPr lang="en-US" dirty="0">
                <a:latin typeface="Consolas" panose="020B0609020204030204" pitchFamily="49" charset="0"/>
              </a:rPr>
              <a:t>D.</a:t>
            </a:r>
          </a:p>
          <a:p>
            <a:pPr marL="0" indent="0">
              <a:buNone/>
            </a:pPr>
            <a:r>
              <a:rPr lang="en-US" dirty="0">
                <a:latin typeface="Consolas" panose="020B0609020204030204" pitchFamily="49" charset="0"/>
              </a:rPr>
              <a:t>none of the above</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4086632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836" y="96982"/>
            <a:ext cx="11970328" cy="6636327"/>
          </a:xfrm>
        </p:spPr>
        <p:txBody>
          <a:bodyPr/>
          <a:lstStyle/>
          <a:p>
            <a:pPr marL="0" indent="0">
              <a:buNone/>
            </a:pPr>
            <a:r>
              <a:rPr lang="en-US" dirty="0">
                <a:latin typeface="Consolas" panose="020B0609020204030204" pitchFamily="49" charset="0"/>
              </a:rPr>
              <a:t>5.	</a:t>
            </a:r>
          </a:p>
          <a:p>
            <a:pPr marL="0" indent="0">
              <a:buNone/>
            </a:pPr>
            <a:r>
              <a:rPr lang="en-US" dirty="0">
                <a:latin typeface="Consolas" panose="020B0609020204030204" pitchFamily="49" charset="0"/>
              </a:rPr>
              <a:t>how to know the version of JDK?Q11</a:t>
            </a:r>
          </a:p>
          <a:p>
            <a:pPr marL="0" indent="0">
              <a:buNone/>
            </a:pPr>
            <a:r>
              <a:rPr lang="en-US" dirty="0">
                <a:latin typeface="Consolas" panose="020B0609020204030204" pitchFamily="49" charset="0"/>
              </a:rPr>
              <a:t>A.</a:t>
            </a:r>
          </a:p>
          <a:p>
            <a:pPr marL="0" indent="0">
              <a:buNone/>
            </a:pPr>
            <a:r>
              <a:rPr lang="en-US" dirty="0" err="1">
                <a:latin typeface="Consolas" panose="020B0609020204030204" pitchFamily="49" charset="0"/>
              </a:rPr>
              <a:t>javac</a:t>
            </a:r>
            <a:r>
              <a:rPr lang="en-US" dirty="0">
                <a:latin typeface="Consolas" panose="020B0609020204030204" pitchFamily="49" charset="0"/>
              </a:rPr>
              <a:t> -version</a:t>
            </a:r>
          </a:p>
          <a:p>
            <a:pPr marL="0" indent="0">
              <a:buNone/>
            </a:pPr>
            <a:r>
              <a:rPr lang="en-US" dirty="0">
                <a:latin typeface="Consolas" panose="020B0609020204030204" pitchFamily="49" charset="0"/>
              </a:rPr>
              <a:t>B.</a:t>
            </a:r>
          </a:p>
          <a:p>
            <a:pPr marL="0" indent="0">
              <a:buNone/>
            </a:pPr>
            <a:r>
              <a:rPr lang="en-US" dirty="0" err="1">
                <a:latin typeface="Consolas" panose="020B0609020204030204" pitchFamily="49" charset="0"/>
              </a:rPr>
              <a:t>javac</a:t>
            </a:r>
            <a:r>
              <a:rPr lang="en-US" dirty="0">
                <a:latin typeface="Consolas" panose="020B0609020204030204" pitchFamily="49" charset="0"/>
              </a:rPr>
              <a:t> version</a:t>
            </a:r>
          </a:p>
          <a:p>
            <a:pPr marL="0" indent="0">
              <a:buNone/>
            </a:pPr>
            <a:r>
              <a:rPr lang="en-US" dirty="0">
                <a:latin typeface="Consolas" panose="020B0609020204030204" pitchFamily="49" charset="0"/>
              </a:rPr>
              <a:t>C.</a:t>
            </a:r>
          </a:p>
          <a:p>
            <a:pPr marL="0" indent="0">
              <a:buNone/>
            </a:pPr>
            <a:r>
              <a:rPr lang="en-US" dirty="0">
                <a:latin typeface="Consolas" panose="020B0609020204030204" pitchFamily="49" charset="0"/>
              </a:rPr>
              <a:t>JDK -version</a:t>
            </a:r>
          </a:p>
          <a:p>
            <a:pPr marL="0" indent="0">
              <a:buNone/>
            </a:pPr>
            <a:r>
              <a:rPr lang="en-US" dirty="0">
                <a:latin typeface="Consolas" panose="020B0609020204030204" pitchFamily="49" charset="0"/>
              </a:rPr>
              <a:t>D.</a:t>
            </a:r>
          </a:p>
          <a:p>
            <a:pPr marL="0" indent="0">
              <a:buNone/>
            </a:pPr>
            <a:r>
              <a:rPr lang="en-US" dirty="0">
                <a:latin typeface="Consolas" panose="020B0609020204030204" pitchFamily="49" charset="0"/>
              </a:rPr>
              <a:t>JDK version</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7298298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83572" y="125124"/>
            <a:ext cx="7391400" cy="2533650"/>
          </a:xfrm>
          <a:prstGeom prst="rect">
            <a:avLst/>
          </a:prstGeom>
        </p:spPr>
      </p:pic>
      <p:pic>
        <p:nvPicPr>
          <p:cNvPr id="4" name="Picture 3"/>
          <p:cNvPicPr>
            <a:picLocks noChangeAspect="1"/>
          </p:cNvPicPr>
          <p:nvPr/>
        </p:nvPicPr>
        <p:blipFill>
          <a:blip r:embed="rId3"/>
          <a:stretch>
            <a:fillRect/>
          </a:stretch>
        </p:blipFill>
        <p:spPr>
          <a:xfrm>
            <a:off x="0" y="2658774"/>
            <a:ext cx="4238625" cy="2324100"/>
          </a:xfrm>
          <a:prstGeom prst="rect">
            <a:avLst/>
          </a:prstGeom>
        </p:spPr>
      </p:pic>
    </p:spTree>
    <p:extLst>
      <p:ext uri="{BB962C8B-B14F-4D97-AF65-F5344CB8AC3E}">
        <p14:creationId xmlns:p14="http://schemas.microsoft.com/office/powerpoint/2010/main" val="2923173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358053" y="355023"/>
            <a:ext cx="5934075" cy="4733925"/>
          </a:xfrm>
          <a:prstGeom prst="rect">
            <a:avLst/>
          </a:prstGeom>
        </p:spPr>
      </p:pic>
    </p:spTree>
    <p:extLst>
      <p:ext uri="{BB962C8B-B14F-4D97-AF65-F5344CB8AC3E}">
        <p14:creationId xmlns:p14="http://schemas.microsoft.com/office/powerpoint/2010/main" val="1876764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r>
              <a:rPr lang="en-IN" b="1" dirty="0" smtClean="0">
                <a:latin typeface="Consolas" panose="020B0609020204030204" pitchFamily="49" charset="0"/>
              </a:rPr>
              <a:t>9. List two Java IDE’s?</a:t>
            </a:r>
          </a:p>
          <a:p>
            <a:pPr marL="0" indent="0">
              <a:buNone/>
            </a:pPr>
            <a:r>
              <a:rPr lang="en-IN" dirty="0" smtClean="0">
                <a:latin typeface="Consolas" panose="020B0609020204030204" pitchFamily="49" charset="0"/>
              </a:rPr>
              <a:t>A: </a:t>
            </a:r>
            <a:r>
              <a:rPr lang="en-IN" dirty="0" err="1" smtClean="0">
                <a:latin typeface="Consolas" panose="020B0609020204030204" pitchFamily="49" charset="0"/>
              </a:rPr>
              <a:t>Netbeans</a:t>
            </a:r>
            <a:r>
              <a:rPr lang="en-IN" dirty="0" smtClean="0">
                <a:latin typeface="Consolas" panose="020B0609020204030204" pitchFamily="49" charset="0"/>
              </a:rPr>
              <a:t>, Eclipse, etc.</a:t>
            </a:r>
          </a:p>
          <a:p>
            <a:pPr marL="0" indent="0">
              <a:buNone/>
            </a:pPr>
            <a:endParaRPr lang="en-IN" dirty="0" smtClean="0">
              <a:latin typeface="Consolas" panose="020B0609020204030204" pitchFamily="49" charset="0"/>
            </a:endParaRPr>
          </a:p>
          <a:p>
            <a:pPr marL="0" indent="0">
              <a:buNone/>
            </a:pPr>
            <a:r>
              <a:rPr lang="en-US" b="1" dirty="0" smtClean="0">
                <a:latin typeface="Consolas" panose="020B0609020204030204" pitchFamily="49" charset="0"/>
              </a:rPr>
              <a:t>10. What is the Difference between JDK and JRE ?</a:t>
            </a:r>
          </a:p>
          <a:p>
            <a:pPr marL="0" indent="0">
              <a:buNone/>
            </a:pPr>
            <a:r>
              <a:rPr lang="en-US" dirty="0" smtClean="0">
                <a:latin typeface="Consolas" panose="020B0609020204030204" pitchFamily="49" charset="0"/>
              </a:rPr>
              <a:t>The Java Runtime Environment (JRE) is basically the Java Virtual Machine (JVM) where your Java programs are being executed.</a:t>
            </a:r>
          </a:p>
          <a:p>
            <a:pPr marL="0" indent="0">
              <a:buNone/>
            </a:pPr>
            <a:r>
              <a:rPr lang="en-US" dirty="0" smtClean="0">
                <a:latin typeface="Consolas" panose="020B0609020204030204" pitchFamily="49" charset="0"/>
              </a:rPr>
              <a:t>It also includes browser plugins for applet execution. The Java Development Kit (JDK) is the full featured Software Development</a:t>
            </a:r>
          </a:p>
          <a:p>
            <a:pPr marL="0" indent="0">
              <a:buNone/>
            </a:pPr>
            <a:r>
              <a:rPr lang="en-US" dirty="0" smtClean="0">
                <a:latin typeface="Consolas" panose="020B0609020204030204" pitchFamily="49" charset="0"/>
              </a:rPr>
              <a:t>Kit for Java, including the JRE, the compilers and tools (like </a:t>
            </a:r>
            <a:r>
              <a:rPr lang="en-US" dirty="0" err="1" smtClean="0">
                <a:latin typeface="Consolas" panose="020B0609020204030204" pitchFamily="49" charset="0"/>
              </a:rPr>
              <a:t>JavaDoc</a:t>
            </a:r>
            <a:r>
              <a:rPr lang="en-US" dirty="0" smtClean="0">
                <a:latin typeface="Consolas" panose="020B0609020204030204" pitchFamily="49" charset="0"/>
              </a:rPr>
              <a:t>, and Java Debugger), in order for a user to develop, compile</a:t>
            </a:r>
          </a:p>
          <a:p>
            <a:pPr marL="0" indent="0">
              <a:buNone/>
            </a:pPr>
            <a:r>
              <a:rPr lang="en-US" dirty="0" smtClean="0">
                <a:latin typeface="Consolas" panose="020B0609020204030204" pitchFamily="49" charset="0"/>
              </a:rPr>
              <a:t>and execute Java applications.</a:t>
            </a:r>
          </a:p>
          <a:p>
            <a:pPr marL="0" indent="0">
              <a:buNone/>
            </a:pPr>
            <a:endParaRPr lang="en-IN" dirty="0" smtClean="0">
              <a:latin typeface="Consolas" panose="020B0609020204030204" pitchFamily="49" charset="0"/>
            </a:endParaRP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13134427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63236" y="205654"/>
            <a:ext cx="5486400" cy="4229100"/>
          </a:xfrm>
          <a:prstGeom prst="rect">
            <a:avLst/>
          </a:prstGeom>
        </p:spPr>
      </p:pic>
    </p:spTree>
    <p:extLst>
      <p:ext uri="{BB962C8B-B14F-4D97-AF65-F5344CB8AC3E}">
        <p14:creationId xmlns:p14="http://schemas.microsoft.com/office/powerpoint/2010/main" val="6246701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424112" y="1447800"/>
            <a:ext cx="7343775" cy="3933825"/>
          </a:xfrm>
          <a:prstGeom prst="rect">
            <a:avLst/>
          </a:prstGeom>
        </p:spPr>
      </p:pic>
    </p:spTree>
    <p:extLst>
      <p:ext uri="{BB962C8B-B14F-4D97-AF65-F5344CB8AC3E}">
        <p14:creationId xmlns:p14="http://schemas.microsoft.com/office/powerpoint/2010/main" val="1342800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38978" y="179244"/>
            <a:ext cx="7286625" cy="4448175"/>
          </a:xfrm>
          <a:prstGeom prst="rect">
            <a:avLst/>
          </a:prstGeom>
        </p:spPr>
      </p:pic>
    </p:spTree>
    <p:extLst>
      <p:ext uri="{BB962C8B-B14F-4D97-AF65-F5344CB8AC3E}">
        <p14:creationId xmlns:p14="http://schemas.microsoft.com/office/powerpoint/2010/main" val="24952372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94841" y="364115"/>
            <a:ext cx="4314825" cy="5657850"/>
          </a:xfrm>
          <a:prstGeom prst="rect">
            <a:avLst/>
          </a:prstGeom>
        </p:spPr>
      </p:pic>
    </p:spTree>
    <p:extLst>
      <p:ext uri="{BB962C8B-B14F-4D97-AF65-F5344CB8AC3E}">
        <p14:creationId xmlns:p14="http://schemas.microsoft.com/office/powerpoint/2010/main" val="20597605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3409950" y="628650"/>
            <a:ext cx="5372100" cy="5572125"/>
          </a:xfrm>
          <a:prstGeom prst="rect">
            <a:avLst/>
          </a:prstGeom>
        </p:spPr>
      </p:pic>
    </p:spTree>
    <p:extLst>
      <p:ext uri="{BB962C8B-B14F-4D97-AF65-F5344CB8AC3E}">
        <p14:creationId xmlns:p14="http://schemas.microsoft.com/office/powerpoint/2010/main" val="21659368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690938" y="1076325"/>
            <a:ext cx="4810125" cy="4676775"/>
          </a:xfrm>
          <a:prstGeom prst="rect">
            <a:avLst/>
          </a:prstGeom>
        </p:spPr>
      </p:pic>
    </p:spTree>
    <p:extLst>
      <p:ext uri="{BB962C8B-B14F-4D97-AF65-F5344CB8AC3E}">
        <p14:creationId xmlns:p14="http://schemas.microsoft.com/office/powerpoint/2010/main" val="978041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3790950" y="871538"/>
            <a:ext cx="4610100" cy="5086350"/>
          </a:xfrm>
          <a:prstGeom prst="rect">
            <a:avLst/>
          </a:prstGeom>
        </p:spPr>
      </p:pic>
    </p:spTree>
    <p:extLst>
      <p:ext uri="{BB962C8B-B14F-4D97-AF65-F5344CB8AC3E}">
        <p14:creationId xmlns:p14="http://schemas.microsoft.com/office/powerpoint/2010/main" val="35683378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3171825" y="890588"/>
            <a:ext cx="5848350" cy="5048250"/>
          </a:xfrm>
          <a:prstGeom prst="rect">
            <a:avLst/>
          </a:prstGeom>
        </p:spPr>
      </p:pic>
    </p:spTree>
    <p:extLst>
      <p:ext uri="{BB962C8B-B14F-4D97-AF65-F5344CB8AC3E}">
        <p14:creationId xmlns:p14="http://schemas.microsoft.com/office/powerpoint/2010/main" val="15570321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714625" y="981075"/>
            <a:ext cx="6762750" cy="4867275"/>
          </a:xfrm>
          <a:prstGeom prst="rect">
            <a:avLst/>
          </a:prstGeom>
        </p:spPr>
      </p:pic>
    </p:spTree>
    <p:extLst>
      <p:ext uri="{BB962C8B-B14F-4D97-AF65-F5344CB8AC3E}">
        <p14:creationId xmlns:p14="http://schemas.microsoft.com/office/powerpoint/2010/main" val="12764918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486025" y="990600"/>
            <a:ext cx="7219950" cy="4848225"/>
          </a:xfrm>
          <a:prstGeom prst="rect">
            <a:avLst/>
          </a:prstGeom>
        </p:spPr>
      </p:pic>
    </p:spTree>
    <p:extLst>
      <p:ext uri="{BB962C8B-B14F-4D97-AF65-F5344CB8AC3E}">
        <p14:creationId xmlns:p14="http://schemas.microsoft.com/office/powerpoint/2010/main" val="308923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normAutofit fontScale="92500"/>
          </a:bodyPr>
          <a:lstStyle/>
          <a:p>
            <a:pPr marL="0" indent="0">
              <a:buNone/>
            </a:pPr>
            <a:r>
              <a:rPr lang="en-US" b="1" dirty="0" smtClean="0">
                <a:latin typeface="Consolas" panose="020B0609020204030204" pitchFamily="49" charset="0"/>
              </a:rPr>
              <a:t>11. Why people say that Java is 'write once and run anywhere' language?</a:t>
            </a:r>
          </a:p>
          <a:p>
            <a:pPr marL="0" indent="0">
              <a:buNone/>
            </a:pPr>
            <a:r>
              <a:rPr lang="en-US" dirty="0" smtClean="0">
                <a:latin typeface="Consolas" panose="020B0609020204030204" pitchFamily="49" charset="0"/>
              </a:rPr>
              <a:t>You can write Java code on Windows and compile it in Windows</a:t>
            </a:r>
          </a:p>
          <a:p>
            <a:pPr marL="0" indent="0">
              <a:buNone/>
            </a:pPr>
            <a:r>
              <a:rPr lang="en-US" dirty="0" smtClean="0">
                <a:latin typeface="Consolas" panose="020B0609020204030204" pitchFamily="49" charset="0"/>
              </a:rPr>
              <a:t>platform. The class and jar files that you get from Windows</a:t>
            </a:r>
          </a:p>
          <a:p>
            <a:pPr marL="0" indent="0">
              <a:buNone/>
            </a:pPr>
            <a:r>
              <a:rPr lang="en-US" dirty="0" smtClean="0">
                <a:latin typeface="Consolas" panose="020B0609020204030204" pitchFamily="49" charset="0"/>
              </a:rPr>
              <a:t>platform can run as it is on Unix environment. So it is a truly</a:t>
            </a:r>
          </a:p>
          <a:p>
            <a:pPr marL="0" indent="0">
              <a:buNone/>
            </a:pPr>
            <a:r>
              <a:rPr lang="en-US" dirty="0" smtClean="0">
                <a:latin typeface="Consolas" panose="020B0609020204030204" pitchFamily="49" charset="0"/>
              </a:rPr>
              <a:t>platform independent language.</a:t>
            </a:r>
          </a:p>
          <a:p>
            <a:pPr marL="0" indent="0">
              <a:buNone/>
            </a:pPr>
            <a:r>
              <a:rPr lang="en-US" dirty="0" smtClean="0">
                <a:latin typeface="Consolas" panose="020B0609020204030204" pitchFamily="49" charset="0"/>
              </a:rPr>
              <a:t>Behind all this portability is Java byte code. Byte code generated by</a:t>
            </a:r>
          </a:p>
          <a:p>
            <a:pPr marL="0" indent="0">
              <a:buNone/>
            </a:pPr>
            <a:r>
              <a:rPr lang="en-US" dirty="0" smtClean="0">
                <a:latin typeface="Consolas" panose="020B0609020204030204" pitchFamily="49" charset="0"/>
              </a:rPr>
              <a:t>Java compiler can be interpreted by any JVM. So it becomes much</a:t>
            </a:r>
          </a:p>
          <a:p>
            <a:pPr marL="0" indent="0">
              <a:buNone/>
            </a:pPr>
            <a:r>
              <a:rPr lang="en-US" dirty="0" smtClean="0">
                <a:latin typeface="Consolas" panose="020B0609020204030204" pitchFamily="49" charset="0"/>
              </a:rPr>
              <a:t>easier to write programs in Java and expect those to run on any</a:t>
            </a:r>
          </a:p>
          <a:p>
            <a:pPr marL="0" indent="0">
              <a:buNone/>
            </a:pPr>
            <a:r>
              <a:rPr lang="en-US" dirty="0" smtClean="0">
                <a:latin typeface="Consolas" panose="020B0609020204030204" pitchFamily="49" charset="0"/>
              </a:rPr>
              <a:t>platform.</a:t>
            </a:r>
          </a:p>
          <a:p>
            <a:pPr marL="0" indent="0">
              <a:buNone/>
            </a:pPr>
            <a:r>
              <a:rPr lang="en-US" dirty="0" smtClean="0">
                <a:latin typeface="Consolas" panose="020B0609020204030204" pitchFamily="49" charset="0"/>
              </a:rPr>
              <a:t>Java compiler </a:t>
            </a:r>
            <a:r>
              <a:rPr lang="en-US" dirty="0" err="1" smtClean="0">
                <a:latin typeface="Consolas" panose="020B0609020204030204" pitchFamily="49" charset="0"/>
              </a:rPr>
              <a:t>javac</a:t>
            </a:r>
            <a:r>
              <a:rPr lang="en-US" dirty="0" smtClean="0">
                <a:latin typeface="Consolas" panose="020B0609020204030204" pitchFamily="49" charset="0"/>
              </a:rPr>
              <a:t> compiles java code and JVM java runs that</a:t>
            </a:r>
          </a:p>
          <a:p>
            <a:pPr marL="0" indent="0">
              <a:buNone/>
            </a:pPr>
            <a:r>
              <a:rPr lang="en-US" dirty="0" smtClean="0">
                <a:latin typeface="Consolas" panose="020B0609020204030204" pitchFamily="49" charset="0"/>
              </a:rPr>
              <a:t>code.</a:t>
            </a:r>
            <a:endParaRPr lang="en-IN" dirty="0">
              <a:latin typeface="Consolas" panose="020B0609020204030204" pitchFamily="49" charset="0"/>
            </a:endParaRPr>
          </a:p>
        </p:txBody>
      </p:sp>
    </p:spTree>
    <p:extLst>
      <p:ext uri="{BB962C8B-B14F-4D97-AF65-F5344CB8AC3E}">
        <p14:creationId xmlns:p14="http://schemas.microsoft.com/office/powerpoint/2010/main" val="40672720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3133725" y="1014413"/>
            <a:ext cx="5924550" cy="4800600"/>
          </a:xfrm>
          <a:prstGeom prst="rect">
            <a:avLst/>
          </a:prstGeom>
        </p:spPr>
      </p:pic>
    </p:spTree>
    <p:extLst>
      <p:ext uri="{BB962C8B-B14F-4D97-AF65-F5344CB8AC3E}">
        <p14:creationId xmlns:p14="http://schemas.microsoft.com/office/powerpoint/2010/main" val="34178604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r>
              <a:rPr lang="en-IN" b="1" u="sng" dirty="0" smtClean="0">
                <a:latin typeface="Consolas" panose="020B0609020204030204" pitchFamily="49" charset="0"/>
              </a:rPr>
              <a:t>Problem</a:t>
            </a:r>
          </a:p>
          <a:p>
            <a:pPr marL="0" indent="0">
              <a:buNone/>
            </a:pPr>
            <a:r>
              <a:rPr lang="en-US" dirty="0">
                <a:latin typeface="Consolas" panose="020B0609020204030204" pitchFamily="49" charset="0"/>
              </a:rPr>
              <a:t>The parameter weekday is true if it is a weekday, and the parameter vacation is true if we are on vacation. We sleep in if it is not a weekday or we're on vacation. Return true if we sleep in.</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sleepIn</a:t>
            </a:r>
            <a:r>
              <a:rPr lang="en-US" dirty="0">
                <a:latin typeface="Consolas" panose="020B0609020204030204" pitchFamily="49" charset="0"/>
              </a:rPr>
              <a:t>(false, false) → true</a:t>
            </a:r>
          </a:p>
          <a:p>
            <a:pPr marL="0" indent="0">
              <a:buNone/>
            </a:pPr>
            <a:r>
              <a:rPr lang="en-US" dirty="0" err="1">
                <a:latin typeface="Consolas" panose="020B0609020204030204" pitchFamily="49" charset="0"/>
              </a:rPr>
              <a:t>sleepIn</a:t>
            </a:r>
            <a:r>
              <a:rPr lang="en-US" dirty="0">
                <a:latin typeface="Consolas" panose="020B0609020204030204" pitchFamily="49" charset="0"/>
              </a:rPr>
              <a:t>(true, false) → false</a:t>
            </a:r>
          </a:p>
          <a:p>
            <a:pPr marL="0" indent="0">
              <a:buNone/>
            </a:pPr>
            <a:r>
              <a:rPr lang="en-US" dirty="0" err="1">
                <a:latin typeface="Consolas" panose="020B0609020204030204" pitchFamily="49" charset="0"/>
              </a:rPr>
              <a:t>sleepIn</a:t>
            </a:r>
            <a:r>
              <a:rPr lang="en-US" dirty="0">
                <a:latin typeface="Consolas" panose="020B0609020204030204" pitchFamily="49" charset="0"/>
              </a:rPr>
              <a:t>(false, true) → true</a:t>
            </a:r>
            <a:endParaRPr lang="en-IN" dirty="0">
              <a:latin typeface="Consolas" panose="020B0609020204030204" pitchFamily="49" charset="0"/>
            </a:endParaRPr>
          </a:p>
        </p:txBody>
      </p:sp>
    </p:spTree>
    <p:extLst>
      <p:ext uri="{BB962C8B-B14F-4D97-AF65-F5344CB8AC3E}">
        <p14:creationId xmlns:p14="http://schemas.microsoft.com/office/powerpoint/2010/main" val="21722514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normAutofit fontScale="92500" lnSpcReduction="20000"/>
          </a:bodyPr>
          <a:lstStyle/>
          <a:p>
            <a:pPr marL="0" indent="0">
              <a:buNone/>
            </a:pPr>
            <a:r>
              <a:rPr lang="en-US" dirty="0">
                <a:latin typeface="Consolas" panose="020B0609020204030204" pitchFamily="49" charset="0"/>
              </a:rPr>
              <a:t>Solution:</a:t>
            </a:r>
          </a:p>
          <a:p>
            <a:pPr marL="0" indent="0">
              <a:buNone/>
            </a:pPr>
            <a:r>
              <a:rPr lang="en-US" dirty="0">
                <a:latin typeface="Consolas" panose="020B0609020204030204" pitchFamily="49" charset="0"/>
              </a:rPr>
              <a:t>public </a:t>
            </a:r>
            <a:r>
              <a:rPr lang="en-US" dirty="0" err="1">
                <a:latin typeface="Consolas" panose="020B0609020204030204" pitchFamily="49" charset="0"/>
              </a:rPr>
              <a:t>boolean</a:t>
            </a:r>
            <a:r>
              <a:rPr lang="en-US" dirty="0">
                <a:latin typeface="Consolas" panose="020B0609020204030204" pitchFamily="49" charset="0"/>
              </a:rPr>
              <a:t> </a:t>
            </a:r>
            <a:r>
              <a:rPr lang="en-US" dirty="0" err="1">
                <a:latin typeface="Consolas" panose="020B0609020204030204" pitchFamily="49" charset="0"/>
              </a:rPr>
              <a:t>sleepIn</a:t>
            </a:r>
            <a:r>
              <a:rPr lang="en-US" dirty="0">
                <a:latin typeface="Consolas" panose="020B0609020204030204" pitchFamily="49" charset="0"/>
              </a:rPr>
              <a:t>(</a:t>
            </a:r>
            <a:r>
              <a:rPr lang="en-US" dirty="0" err="1">
                <a:latin typeface="Consolas" panose="020B0609020204030204" pitchFamily="49" charset="0"/>
              </a:rPr>
              <a:t>boolean</a:t>
            </a:r>
            <a:r>
              <a:rPr lang="en-US" dirty="0">
                <a:latin typeface="Consolas" panose="020B0609020204030204" pitchFamily="49" charset="0"/>
              </a:rPr>
              <a:t> weekday, </a:t>
            </a:r>
            <a:r>
              <a:rPr lang="en-US" dirty="0" err="1">
                <a:latin typeface="Consolas" panose="020B0609020204030204" pitchFamily="49" charset="0"/>
              </a:rPr>
              <a:t>boolean</a:t>
            </a:r>
            <a:r>
              <a:rPr lang="en-US" dirty="0">
                <a:latin typeface="Consolas" panose="020B0609020204030204" pitchFamily="49" charset="0"/>
              </a:rPr>
              <a:t> vacation) {</a:t>
            </a:r>
          </a:p>
          <a:p>
            <a:pPr marL="0" indent="0">
              <a:buNone/>
            </a:pPr>
            <a:r>
              <a:rPr lang="en-US" dirty="0">
                <a:latin typeface="Consolas" panose="020B0609020204030204" pitchFamily="49" charset="0"/>
              </a:rPr>
              <a:t>  if (!weekday || vacation) {</a:t>
            </a:r>
          </a:p>
          <a:p>
            <a:pPr marL="0" indent="0">
              <a:buNone/>
            </a:pPr>
            <a:r>
              <a:rPr lang="en-US" dirty="0">
                <a:latin typeface="Consolas" panose="020B0609020204030204" pitchFamily="49" charset="0"/>
              </a:rPr>
              <a:t>    return true;</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false;</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 Solution notes: better to write "vacation" than "vacation == true"</a:t>
            </a:r>
          </a:p>
          <a:p>
            <a:pPr marL="0" indent="0">
              <a:buNone/>
            </a:pPr>
            <a:r>
              <a:rPr lang="en-US" dirty="0">
                <a:latin typeface="Consolas" panose="020B0609020204030204" pitchFamily="49" charset="0"/>
              </a:rPr>
              <a:t>  // though they mean exactly the same thing.</a:t>
            </a:r>
          </a:p>
          <a:p>
            <a:pPr marL="0" indent="0">
              <a:buNone/>
            </a:pPr>
            <a:r>
              <a:rPr lang="en-US" dirty="0">
                <a:latin typeface="Consolas" panose="020B0609020204030204" pitchFamily="49" charset="0"/>
              </a:rPr>
              <a:t>  // Likewise "!weekday" is better than "weekday == false".</a:t>
            </a:r>
          </a:p>
          <a:p>
            <a:pPr marL="0" indent="0">
              <a:buNone/>
            </a:pPr>
            <a:r>
              <a:rPr lang="en-US" dirty="0">
                <a:latin typeface="Consolas" panose="020B0609020204030204" pitchFamily="49" charset="0"/>
              </a:rPr>
              <a:t>  // This all can be shortened to: return (!weekday || vacation);</a:t>
            </a:r>
          </a:p>
          <a:p>
            <a:pPr marL="0" indent="0">
              <a:buNone/>
            </a:pPr>
            <a:r>
              <a:rPr lang="en-US" dirty="0">
                <a:latin typeface="Consolas" panose="020B0609020204030204" pitchFamily="49" charset="0"/>
              </a:rPr>
              <a:t>  // Here we just put the return-false last, or could use an if/else.</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41501207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r>
              <a:rPr lang="en-IN" dirty="0" smtClean="0">
                <a:latin typeface="Consolas" panose="020B0609020204030204" pitchFamily="49" charset="0"/>
              </a:rPr>
              <a:t>Problem</a:t>
            </a:r>
          </a:p>
          <a:p>
            <a:pPr marL="0" indent="0">
              <a:buNone/>
            </a:pPr>
            <a:r>
              <a:rPr lang="en-US" dirty="0">
                <a:latin typeface="Consolas" panose="020B0609020204030204" pitchFamily="49" charset="0"/>
              </a:rPr>
              <a:t>We have two monkeys, a and b, and the parameters </a:t>
            </a:r>
            <a:r>
              <a:rPr lang="en-US" dirty="0" err="1">
                <a:latin typeface="Consolas" panose="020B0609020204030204" pitchFamily="49" charset="0"/>
              </a:rPr>
              <a:t>aSmile</a:t>
            </a:r>
            <a:r>
              <a:rPr lang="en-US" dirty="0">
                <a:latin typeface="Consolas" panose="020B0609020204030204" pitchFamily="49" charset="0"/>
              </a:rPr>
              <a:t> and </a:t>
            </a:r>
            <a:r>
              <a:rPr lang="en-US" dirty="0" err="1">
                <a:latin typeface="Consolas" panose="020B0609020204030204" pitchFamily="49" charset="0"/>
              </a:rPr>
              <a:t>bSmile</a:t>
            </a:r>
            <a:r>
              <a:rPr lang="en-US" dirty="0">
                <a:latin typeface="Consolas" panose="020B0609020204030204" pitchFamily="49" charset="0"/>
              </a:rPr>
              <a:t> indicate if each is smiling. We are in trouble if they are both smiling or if neither of them is smiling. Return true if we are in trouble.</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monkeyTrouble</a:t>
            </a:r>
            <a:r>
              <a:rPr lang="en-US" dirty="0">
                <a:latin typeface="Consolas" panose="020B0609020204030204" pitchFamily="49" charset="0"/>
              </a:rPr>
              <a:t>(true, true) → true</a:t>
            </a:r>
          </a:p>
          <a:p>
            <a:pPr marL="0" indent="0">
              <a:buNone/>
            </a:pPr>
            <a:r>
              <a:rPr lang="en-US" dirty="0" err="1">
                <a:latin typeface="Consolas" panose="020B0609020204030204" pitchFamily="49" charset="0"/>
              </a:rPr>
              <a:t>monkeyTrouble</a:t>
            </a:r>
            <a:r>
              <a:rPr lang="en-US" dirty="0">
                <a:latin typeface="Consolas" panose="020B0609020204030204" pitchFamily="49" charset="0"/>
              </a:rPr>
              <a:t>(false, false) → true</a:t>
            </a:r>
          </a:p>
          <a:p>
            <a:pPr marL="0" indent="0">
              <a:buNone/>
            </a:pPr>
            <a:r>
              <a:rPr lang="en-US" dirty="0" err="1">
                <a:latin typeface="Consolas" panose="020B0609020204030204" pitchFamily="49" charset="0"/>
              </a:rPr>
              <a:t>monkeyTrouble</a:t>
            </a:r>
            <a:r>
              <a:rPr lang="en-US" dirty="0">
                <a:latin typeface="Consolas" panose="020B0609020204030204" pitchFamily="49" charset="0"/>
              </a:rPr>
              <a:t>(true, false) → false</a:t>
            </a:r>
            <a:endParaRPr lang="en-IN" dirty="0">
              <a:latin typeface="Consolas" panose="020B0609020204030204" pitchFamily="49" charset="0"/>
            </a:endParaRPr>
          </a:p>
        </p:txBody>
      </p:sp>
    </p:spTree>
    <p:extLst>
      <p:ext uri="{BB962C8B-B14F-4D97-AF65-F5344CB8AC3E}">
        <p14:creationId xmlns:p14="http://schemas.microsoft.com/office/powerpoint/2010/main" val="14751580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normAutofit fontScale="92500" lnSpcReduction="10000"/>
          </a:bodyPr>
          <a:lstStyle/>
          <a:p>
            <a:pPr marL="0" indent="0">
              <a:buNone/>
            </a:pPr>
            <a:r>
              <a:rPr lang="en-US" dirty="0">
                <a:latin typeface="Consolas" panose="020B0609020204030204" pitchFamily="49" charset="0"/>
              </a:rPr>
              <a:t>Solution:</a:t>
            </a:r>
          </a:p>
          <a:p>
            <a:pPr marL="0" indent="0">
              <a:buNone/>
            </a:pPr>
            <a:r>
              <a:rPr lang="en-US" dirty="0">
                <a:latin typeface="Consolas" panose="020B0609020204030204" pitchFamily="49" charset="0"/>
              </a:rPr>
              <a:t>public </a:t>
            </a:r>
            <a:r>
              <a:rPr lang="en-US" dirty="0" err="1">
                <a:latin typeface="Consolas" panose="020B0609020204030204" pitchFamily="49" charset="0"/>
              </a:rPr>
              <a:t>boolean</a:t>
            </a:r>
            <a:r>
              <a:rPr lang="en-US" dirty="0">
                <a:latin typeface="Consolas" panose="020B0609020204030204" pitchFamily="49" charset="0"/>
              </a:rPr>
              <a:t> </a:t>
            </a:r>
            <a:r>
              <a:rPr lang="en-US" dirty="0" err="1">
                <a:latin typeface="Consolas" panose="020B0609020204030204" pitchFamily="49" charset="0"/>
              </a:rPr>
              <a:t>monkeyTrouble</a:t>
            </a:r>
            <a:r>
              <a:rPr lang="en-US" dirty="0">
                <a:latin typeface="Consolas" panose="020B0609020204030204" pitchFamily="49" charset="0"/>
              </a:rPr>
              <a:t>(</a:t>
            </a:r>
            <a:r>
              <a:rPr lang="en-US" dirty="0" err="1">
                <a:latin typeface="Consolas" panose="020B0609020204030204" pitchFamily="49" charset="0"/>
              </a:rPr>
              <a:t>boolean</a:t>
            </a:r>
            <a:r>
              <a:rPr lang="en-US" dirty="0">
                <a:latin typeface="Consolas" panose="020B0609020204030204" pitchFamily="49" charset="0"/>
              </a:rPr>
              <a:t> </a:t>
            </a:r>
            <a:r>
              <a:rPr lang="en-US" dirty="0" err="1">
                <a:latin typeface="Consolas" panose="020B0609020204030204" pitchFamily="49" charset="0"/>
              </a:rPr>
              <a:t>aSmile</a:t>
            </a:r>
            <a:r>
              <a:rPr lang="en-US" dirty="0">
                <a:latin typeface="Consolas" panose="020B0609020204030204" pitchFamily="49" charset="0"/>
              </a:rPr>
              <a:t>, </a:t>
            </a:r>
            <a:r>
              <a:rPr lang="en-US" dirty="0" err="1">
                <a:latin typeface="Consolas" panose="020B0609020204030204" pitchFamily="49" charset="0"/>
              </a:rPr>
              <a:t>boolean</a:t>
            </a:r>
            <a:r>
              <a:rPr lang="en-US" dirty="0">
                <a:latin typeface="Consolas" panose="020B0609020204030204" pitchFamily="49" charset="0"/>
              </a:rPr>
              <a:t> </a:t>
            </a:r>
            <a:r>
              <a:rPr lang="en-US" dirty="0" err="1">
                <a:latin typeface="Consolas" panose="020B0609020204030204" pitchFamily="49" charset="0"/>
              </a:rPr>
              <a:t>bSmile</a:t>
            </a:r>
            <a:r>
              <a:rPr lang="en-US" dirty="0">
                <a:latin typeface="Consolas" panose="020B0609020204030204" pitchFamily="49" charset="0"/>
              </a:rPr>
              <a:t>) {</a:t>
            </a:r>
          </a:p>
          <a:p>
            <a:pPr marL="0" indent="0">
              <a:buNone/>
            </a:pPr>
            <a:r>
              <a:rPr lang="en-US" dirty="0">
                <a:latin typeface="Consolas" panose="020B0609020204030204" pitchFamily="49" charset="0"/>
              </a:rPr>
              <a:t>  if (</a:t>
            </a:r>
            <a:r>
              <a:rPr lang="en-US" dirty="0" err="1">
                <a:latin typeface="Consolas" panose="020B0609020204030204" pitchFamily="49" charset="0"/>
              </a:rPr>
              <a:t>aSmile</a:t>
            </a:r>
            <a:r>
              <a:rPr lang="en-US" dirty="0">
                <a:latin typeface="Consolas" panose="020B0609020204030204" pitchFamily="49" charset="0"/>
              </a:rPr>
              <a:t> &amp;&amp; </a:t>
            </a:r>
            <a:r>
              <a:rPr lang="en-US" dirty="0" err="1">
                <a:latin typeface="Consolas" panose="020B0609020204030204" pitchFamily="49" charset="0"/>
              </a:rPr>
              <a:t>bSmile</a:t>
            </a:r>
            <a:r>
              <a:rPr lang="en-US" dirty="0">
                <a:latin typeface="Consolas" panose="020B0609020204030204" pitchFamily="49" charset="0"/>
              </a:rPr>
              <a:t>) {</a:t>
            </a:r>
          </a:p>
          <a:p>
            <a:pPr marL="0" indent="0">
              <a:buNone/>
            </a:pPr>
            <a:r>
              <a:rPr lang="en-US" dirty="0">
                <a:latin typeface="Consolas" panose="020B0609020204030204" pitchFamily="49" charset="0"/>
              </a:rPr>
              <a:t>    return true;</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if (!</a:t>
            </a:r>
            <a:r>
              <a:rPr lang="en-US" dirty="0" err="1">
                <a:latin typeface="Consolas" panose="020B0609020204030204" pitchFamily="49" charset="0"/>
              </a:rPr>
              <a:t>aSmile</a:t>
            </a:r>
            <a:r>
              <a:rPr lang="en-US" dirty="0">
                <a:latin typeface="Consolas" panose="020B0609020204030204" pitchFamily="49" charset="0"/>
              </a:rPr>
              <a:t> &amp;&amp; !</a:t>
            </a:r>
            <a:r>
              <a:rPr lang="en-US" dirty="0" err="1">
                <a:latin typeface="Consolas" panose="020B0609020204030204" pitchFamily="49" charset="0"/>
              </a:rPr>
              <a:t>bSmile</a:t>
            </a:r>
            <a:r>
              <a:rPr lang="en-US" dirty="0">
                <a:latin typeface="Consolas" panose="020B0609020204030204" pitchFamily="49" charset="0"/>
              </a:rPr>
              <a:t>) {</a:t>
            </a:r>
          </a:p>
          <a:p>
            <a:pPr marL="0" indent="0">
              <a:buNone/>
            </a:pPr>
            <a:r>
              <a:rPr lang="en-US" dirty="0">
                <a:latin typeface="Consolas" panose="020B0609020204030204" pitchFamily="49" charset="0"/>
              </a:rPr>
              <a:t>    return true;</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false;</a:t>
            </a:r>
          </a:p>
          <a:p>
            <a:pPr marL="0" indent="0">
              <a:buNone/>
            </a:pPr>
            <a:r>
              <a:rPr lang="en-US" dirty="0">
                <a:latin typeface="Consolas" panose="020B0609020204030204" pitchFamily="49" charset="0"/>
              </a:rPr>
              <a:t>  // The above can be shortened to:</a:t>
            </a:r>
          </a:p>
          <a:p>
            <a:pPr marL="0" indent="0">
              <a:buNone/>
            </a:pPr>
            <a:r>
              <a:rPr lang="en-US" dirty="0">
                <a:latin typeface="Consolas" panose="020B0609020204030204" pitchFamily="49" charset="0"/>
              </a:rPr>
              <a:t>  //   return ((</a:t>
            </a:r>
            <a:r>
              <a:rPr lang="en-US" dirty="0" err="1">
                <a:latin typeface="Consolas" panose="020B0609020204030204" pitchFamily="49" charset="0"/>
              </a:rPr>
              <a:t>aSmile</a:t>
            </a:r>
            <a:r>
              <a:rPr lang="en-US" dirty="0">
                <a:latin typeface="Consolas" panose="020B0609020204030204" pitchFamily="49" charset="0"/>
              </a:rPr>
              <a:t> &amp;&amp; </a:t>
            </a:r>
            <a:r>
              <a:rPr lang="en-US" dirty="0" err="1">
                <a:latin typeface="Consolas" panose="020B0609020204030204" pitchFamily="49" charset="0"/>
              </a:rPr>
              <a:t>bSmile</a:t>
            </a:r>
            <a:r>
              <a:rPr lang="en-US" dirty="0">
                <a:latin typeface="Consolas" panose="020B0609020204030204" pitchFamily="49" charset="0"/>
              </a:rPr>
              <a:t>) || (!</a:t>
            </a:r>
            <a:r>
              <a:rPr lang="en-US" dirty="0" err="1">
                <a:latin typeface="Consolas" panose="020B0609020204030204" pitchFamily="49" charset="0"/>
              </a:rPr>
              <a:t>aSmile</a:t>
            </a:r>
            <a:r>
              <a:rPr lang="en-US" dirty="0">
                <a:latin typeface="Consolas" panose="020B0609020204030204" pitchFamily="49" charset="0"/>
              </a:rPr>
              <a:t> &amp;&amp; !</a:t>
            </a:r>
            <a:r>
              <a:rPr lang="en-US" dirty="0" err="1">
                <a:latin typeface="Consolas" panose="020B0609020204030204" pitchFamily="49" charset="0"/>
              </a:rPr>
              <a:t>bSmile</a:t>
            </a:r>
            <a:r>
              <a:rPr lang="en-US" dirty="0">
                <a:latin typeface="Consolas" panose="020B0609020204030204" pitchFamily="49" charset="0"/>
              </a:rPr>
              <a:t>));</a:t>
            </a:r>
          </a:p>
          <a:p>
            <a:pPr marL="0" indent="0">
              <a:buNone/>
            </a:pPr>
            <a:r>
              <a:rPr lang="en-US" dirty="0">
                <a:latin typeface="Consolas" panose="020B0609020204030204" pitchFamily="49" charset="0"/>
              </a:rPr>
              <a:t>  // Or this very short version (think about how this is the same as the above)</a:t>
            </a:r>
          </a:p>
          <a:p>
            <a:pPr marL="0" indent="0">
              <a:buNone/>
            </a:pPr>
            <a:r>
              <a:rPr lang="en-US" dirty="0">
                <a:latin typeface="Consolas" panose="020B0609020204030204" pitchFamily="49" charset="0"/>
              </a:rPr>
              <a:t>  //   return (</a:t>
            </a:r>
            <a:r>
              <a:rPr lang="en-US" dirty="0" err="1">
                <a:latin typeface="Consolas" panose="020B0609020204030204" pitchFamily="49" charset="0"/>
              </a:rPr>
              <a:t>aSmile</a:t>
            </a:r>
            <a:r>
              <a:rPr lang="en-US" dirty="0">
                <a:latin typeface="Consolas" panose="020B0609020204030204" pitchFamily="49" charset="0"/>
              </a:rPr>
              <a:t> == </a:t>
            </a:r>
            <a:r>
              <a:rPr lang="en-US" dirty="0" err="1">
                <a:latin typeface="Consolas" panose="020B0609020204030204" pitchFamily="49" charset="0"/>
              </a:rPr>
              <a:t>bSmile</a:t>
            </a:r>
            <a:r>
              <a:rPr lang="en-US" dirty="0">
                <a:latin typeface="Consolas" panose="020B0609020204030204" pitchFamily="49" charset="0"/>
              </a:rPr>
              <a:t>);</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18367005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r>
              <a:rPr lang="en-US" dirty="0">
                <a:latin typeface="Consolas" panose="020B0609020204030204" pitchFamily="49" charset="0"/>
              </a:rPr>
              <a:t>Given two </a:t>
            </a:r>
            <a:r>
              <a:rPr lang="en-US" dirty="0" err="1">
                <a:latin typeface="Consolas" panose="020B0609020204030204" pitchFamily="49" charset="0"/>
              </a:rPr>
              <a:t>int</a:t>
            </a:r>
            <a:r>
              <a:rPr lang="en-US" dirty="0">
                <a:latin typeface="Consolas" panose="020B0609020204030204" pitchFamily="49" charset="0"/>
              </a:rPr>
              <a:t> values, return their sum. Unless the two values are the same, then return double their sum.</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sumDouble</a:t>
            </a:r>
            <a:r>
              <a:rPr lang="en-US" dirty="0">
                <a:latin typeface="Consolas" panose="020B0609020204030204" pitchFamily="49" charset="0"/>
              </a:rPr>
              <a:t>(1, 2) → 3</a:t>
            </a:r>
          </a:p>
          <a:p>
            <a:pPr marL="0" indent="0">
              <a:buNone/>
            </a:pPr>
            <a:r>
              <a:rPr lang="en-US" dirty="0" err="1">
                <a:latin typeface="Consolas" panose="020B0609020204030204" pitchFamily="49" charset="0"/>
              </a:rPr>
              <a:t>sumDouble</a:t>
            </a:r>
            <a:r>
              <a:rPr lang="en-US" dirty="0">
                <a:latin typeface="Consolas" panose="020B0609020204030204" pitchFamily="49" charset="0"/>
              </a:rPr>
              <a:t>(3, 2) → 5</a:t>
            </a:r>
          </a:p>
          <a:p>
            <a:pPr marL="0" indent="0">
              <a:buNone/>
            </a:pPr>
            <a:r>
              <a:rPr lang="en-US" dirty="0" err="1">
                <a:latin typeface="Consolas" panose="020B0609020204030204" pitchFamily="49" charset="0"/>
              </a:rPr>
              <a:t>sumDouble</a:t>
            </a:r>
            <a:r>
              <a:rPr lang="en-US" dirty="0">
                <a:latin typeface="Consolas" panose="020B0609020204030204" pitchFamily="49" charset="0"/>
              </a:rPr>
              <a:t>(2, 2) → 8</a:t>
            </a:r>
            <a:endParaRPr lang="en-IN" dirty="0">
              <a:latin typeface="Consolas" panose="020B0609020204030204" pitchFamily="49" charset="0"/>
            </a:endParaRPr>
          </a:p>
        </p:txBody>
      </p:sp>
    </p:spTree>
    <p:extLst>
      <p:ext uri="{BB962C8B-B14F-4D97-AF65-F5344CB8AC3E}">
        <p14:creationId xmlns:p14="http://schemas.microsoft.com/office/powerpoint/2010/main" val="16199088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r>
              <a:rPr lang="en-US" dirty="0">
                <a:latin typeface="Consolas" panose="020B0609020204030204" pitchFamily="49" charset="0"/>
              </a:rPr>
              <a:t>Solution:</a:t>
            </a:r>
          </a:p>
          <a:p>
            <a:pPr marL="0" indent="0">
              <a:buNone/>
            </a:pPr>
            <a:r>
              <a:rPr lang="en-US" dirty="0">
                <a:latin typeface="Consolas" panose="020B0609020204030204" pitchFamily="49" charset="0"/>
              </a:rPr>
              <a:t>public </a:t>
            </a:r>
            <a:r>
              <a:rPr lang="en-US" dirty="0" err="1">
                <a:latin typeface="Consolas" panose="020B0609020204030204" pitchFamily="49" charset="0"/>
              </a:rPr>
              <a:t>int</a:t>
            </a:r>
            <a:r>
              <a:rPr lang="en-US" dirty="0">
                <a:latin typeface="Consolas" panose="020B0609020204030204" pitchFamily="49" charset="0"/>
              </a:rPr>
              <a:t> </a:t>
            </a:r>
            <a:r>
              <a:rPr lang="en-US" dirty="0" err="1">
                <a:latin typeface="Consolas" panose="020B0609020204030204" pitchFamily="49" charset="0"/>
              </a:rPr>
              <a:t>sumDouble</a:t>
            </a:r>
            <a:r>
              <a:rPr lang="en-US" dirty="0">
                <a:latin typeface="Consolas" panose="020B0609020204030204" pitchFamily="49" charset="0"/>
              </a:rPr>
              <a:t>(</a:t>
            </a:r>
            <a:r>
              <a:rPr lang="en-US" dirty="0" err="1">
                <a:latin typeface="Consolas" panose="020B0609020204030204" pitchFamily="49" charset="0"/>
              </a:rPr>
              <a:t>int</a:t>
            </a:r>
            <a:r>
              <a:rPr lang="en-US" dirty="0">
                <a:latin typeface="Consolas" panose="020B0609020204030204" pitchFamily="49" charset="0"/>
              </a:rPr>
              <a:t> a, </a:t>
            </a:r>
            <a:r>
              <a:rPr lang="en-US" dirty="0" err="1">
                <a:latin typeface="Consolas" panose="020B0609020204030204" pitchFamily="49" charset="0"/>
              </a:rPr>
              <a:t>int</a:t>
            </a:r>
            <a:r>
              <a:rPr lang="en-US" dirty="0">
                <a:latin typeface="Consolas" panose="020B0609020204030204" pitchFamily="49" charset="0"/>
              </a:rPr>
              <a:t> b) {</a:t>
            </a:r>
          </a:p>
          <a:p>
            <a:pPr marL="0" indent="0">
              <a:buNone/>
            </a:pPr>
            <a:r>
              <a:rPr lang="en-US" dirty="0">
                <a:latin typeface="Consolas" panose="020B0609020204030204" pitchFamily="49" charset="0"/>
              </a:rPr>
              <a:t>  // Store the sum in a local variable</a:t>
            </a:r>
          </a:p>
          <a:p>
            <a:pPr marL="0" indent="0">
              <a:buNone/>
            </a:pPr>
            <a:r>
              <a:rPr lang="en-US" dirty="0">
                <a:latin typeface="Consolas" panose="020B0609020204030204" pitchFamily="49" charset="0"/>
              </a:rPr>
              <a:t>  </a:t>
            </a:r>
            <a:r>
              <a:rPr lang="en-US" dirty="0" err="1">
                <a:latin typeface="Consolas" panose="020B0609020204030204" pitchFamily="49" charset="0"/>
              </a:rPr>
              <a:t>int</a:t>
            </a:r>
            <a:r>
              <a:rPr lang="en-US" dirty="0">
                <a:latin typeface="Consolas" panose="020B0609020204030204" pitchFamily="49" charset="0"/>
              </a:rPr>
              <a:t> sum = a + b;</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 Double it if a and b are the same</a:t>
            </a:r>
          </a:p>
          <a:p>
            <a:pPr marL="0" indent="0">
              <a:buNone/>
            </a:pPr>
            <a:r>
              <a:rPr lang="en-US" dirty="0">
                <a:latin typeface="Consolas" panose="020B0609020204030204" pitchFamily="49" charset="0"/>
              </a:rPr>
              <a:t>  if (a == b) {</a:t>
            </a:r>
          </a:p>
          <a:p>
            <a:pPr marL="0" indent="0">
              <a:buNone/>
            </a:pPr>
            <a:r>
              <a:rPr lang="en-US" dirty="0">
                <a:latin typeface="Consolas" panose="020B0609020204030204" pitchFamily="49" charset="0"/>
              </a:rPr>
              <a:t>    sum = sum * 2;</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  return sum;</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19481744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normAutofit fontScale="92500"/>
          </a:bodyPr>
          <a:lstStyle/>
          <a:p>
            <a:pPr marL="0" indent="0">
              <a:buNone/>
            </a:pPr>
            <a:r>
              <a:rPr lang="en-US" dirty="0">
                <a:latin typeface="Consolas" panose="020B0609020204030204" pitchFamily="49" charset="0"/>
              </a:rPr>
              <a:t>Given an </a:t>
            </a:r>
            <a:r>
              <a:rPr lang="en-US" dirty="0" err="1">
                <a:latin typeface="Consolas" panose="020B0609020204030204" pitchFamily="49" charset="0"/>
              </a:rPr>
              <a:t>int</a:t>
            </a:r>
            <a:r>
              <a:rPr lang="en-US" dirty="0">
                <a:latin typeface="Consolas" panose="020B0609020204030204" pitchFamily="49" charset="0"/>
              </a:rPr>
              <a:t> n, return the absolute difference between n and 21, except return double the absolute difference if n is over 21</a:t>
            </a:r>
            <a:r>
              <a:rPr lang="en-US" dirty="0" smtClean="0">
                <a:latin typeface="Consolas" panose="020B0609020204030204" pitchFamily="49" charset="0"/>
              </a:rPr>
              <a:t>.</a:t>
            </a:r>
          </a:p>
          <a:p>
            <a:pPr marL="0" indent="0">
              <a:buNone/>
            </a:pPr>
            <a:endParaRPr lang="en-US" dirty="0" smtClean="0">
              <a:latin typeface="Consolas" panose="020B0609020204030204" pitchFamily="49" charset="0"/>
            </a:endParaRPr>
          </a:p>
          <a:p>
            <a:pPr marL="0" indent="0">
              <a:buNone/>
            </a:pPr>
            <a:r>
              <a:rPr lang="en-US" dirty="0" smtClean="0">
                <a:latin typeface="Consolas" panose="020B0609020204030204" pitchFamily="49" charset="0"/>
              </a:rPr>
              <a:t>diff21(19</a:t>
            </a:r>
            <a:r>
              <a:rPr lang="en-US" dirty="0">
                <a:latin typeface="Consolas" panose="020B0609020204030204" pitchFamily="49" charset="0"/>
              </a:rPr>
              <a:t>) → 2</a:t>
            </a:r>
          </a:p>
          <a:p>
            <a:pPr marL="0" indent="0">
              <a:buNone/>
            </a:pPr>
            <a:r>
              <a:rPr lang="en-US" dirty="0">
                <a:latin typeface="Consolas" panose="020B0609020204030204" pitchFamily="49" charset="0"/>
              </a:rPr>
              <a:t>diff21(10) → 11</a:t>
            </a:r>
          </a:p>
          <a:p>
            <a:pPr marL="0" indent="0">
              <a:buNone/>
            </a:pPr>
            <a:r>
              <a:rPr lang="en-US" dirty="0">
                <a:latin typeface="Consolas" panose="020B0609020204030204" pitchFamily="49" charset="0"/>
              </a:rPr>
              <a:t>diff21(21) → </a:t>
            </a:r>
            <a:r>
              <a:rPr lang="en-US" dirty="0" smtClean="0">
                <a:latin typeface="Consolas" panose="020B0609020204030204" pitchFamily="49" charset="0"/>
              </a:rPr>
              <a:t>0</a:t>
            </a:r>
          </a:p>
          <a:p>
            <a:pPr marL="0" indent="0">
              <a:buNone/>
            </a:pPr>
            <a:r>
              <a:rPr lang="en-US" dirty="0">
                <a:latin typeface="Consolas" panose="020B0609020204030204" pitchFamily="49" charset="0"/>
              </a:rPr>
              <a:t>Solution:</a:t>
            </a:r>
          </a:p>
          <a:p>
            <a:pPr marL="0" indent="0">
              <a:buNone/>
            </a:pPr>
            <a:r>
              <a:rPr lang="en-US" dirty="0">
                <a:latin typeface="Consolas" panose="020B0609020204030204" pitchFamily="49" charset="0"/>
              </a:rPr>
              <a:t>public </a:t>
            </a:r>
            <a:r>
              <a:rPr lang="en-US" dirty="0" err="1">
                <a:latin typeface="Consolas" panose="020B0609020204030204" pitchFamily="49" charset="0"/>
              </a:rPr>
              <a:t>int</a:t>
            </a:r>
            <a:r>
              <a:rPr lang="en-US" dirty="0">
                <a:latin typeface="Consolas" panose="020B0609020204030204" pitchFamily="49" charset="0"/>
              </a:rPr>
              <a:t> diff21(</a:t>
            </a:r>
            <a:r>
              <a:rPr lang="en-US" dirty="0" err="1">
                <a:latin typeface="Consolas" panose="020B0609020204030204" pitchFamily="49" charset="0"/>
              </a:rPr>
              <a:t>int</a:t>
            </a:r>
            <a:r>
              <a:rPr lang="en-US" dirty="0">
                <a:latin typeface="Consolas" panose="020B0609020204030204" pitchFamily="49" charset="0"/>
              </a:rPr>
              <a:t> n) {</a:t>
            </a:r>
          </a:p>
          <a:p>
            <a:pPr marL="0" indent="0">
              <a:buNone/>
            </a:pPr>
            <a:r>
              <a:rPr lang="en-US" dirty="0">
                <a:latin typeface="Consolas" panose="020B0609020204030204" pitchFamily="49" charset="0"/>
              </a:rPr>
              <a:t>  if (n &lt;= 21) {</a:t>
            </a:r>
          </a:p>
          <a:p>
            <a:pPr marL="0" indent="0">
              <a:buNone/>
            </a:pPr>
            <a:r>
              <a:rPr lang="en-US" dirty="0">
                <a:latin typeface="Consolas" panose="020B0609020204030204" pitchFamily="49" charset="0"/>
              </a:rPr>
              <a:t>    return 21 - n;</a:t>
            </a:r>
          </a:p>
          <a:p>
            <a:pPr marL="0" indent="0">
              <a:buNone/>
            </a:pPr>
            <a:r>
              <a:rPr lang="en-US" dirty="0">
                <a:latin typeface="Consolas" panose="020B0609020204030204" pitchFamily="49" charset="0"/>
              </a:rPr>
              <a:t>  } else {</a:t>
            </a:r>
          </a:p>
          <a:p>
            <a:pPr marL="0" indent="0">
              <a:buNone/>
            </a:pPr>
            <a:r>
              <a:rPr lang="en-US" dirty="0">
                <a:latin typeface="Consolas" panose="020B0609020204030204" pitchFamily="49" charset="0"/>
              </a:rPr>
              <a:t>    return (n - 21) * 2;</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8566565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normAutofit fontScale="92500" lnSpcReduction="10000"/>
          </a:bodyPr>
          <a:lstStyle/>
          <a:p>
            <a:pPr marL="0" indent="0">
              <a:buNone/>
            </a:pPr>
            <a:r>
              <a:rPr lang="en-US" dirty="0">
                <a:latin typeface="Consolas" panose="020B0609020204030204" pitchFamily="49" charset="0"/>
              </a:rPr>
              <a:t>We have a loud talking parrot. The "hour" parameter is the current hour time in the range 0..23. We are in trouble if the parrot is talking and the hour is before 7 or after 20. Return true if we are in trouble.</a:t>
            </a:r>
          </a:p>
          <a:p>
            <a:pPr marL="0" indent="0">
              <a:buNone/>
            </a:pPr>
            <a:endParaRPr lang="en-US" dirty="0">
              <a:latin typeface="Consolas" panose="020B0609020204030204" pitchFamily="49" charset="0"/>
            </a:endParaRPr>
          </a:p>
          <a:p>
            <a:pPr marL="0" indent="0">
              <a:buNone/>
            </a:pPr>
            <a:r>
              <a:rPr lang="en-US" dirty="0" err="1">
                <a:latin typeface="Consolas" panose="020B0609020204030204" pitchFamily="49" charset="0"/>
              </a:rPr>
              <a:t>parrotTrouble</a:t>
            </a:r>
            <a:r>
              <a:rPr lang="en-US" dirty="0">
                <a:latin typeface="Consolas" panose="020B0609020204030204" pitchFamily="49" charset="0"/>
              </a:rPr>
              <a:t>(true, 6) → true</a:t>
            </a:r>
          </a:p>
          <a:p>
            <a:pPr marL="0" indent="0">
              <a:buNone/>
            </a:pPr>
            <a:r>
              <a:rPr lang="en-US" dirty="0" err="1">
                <a:latin typeface="Consolas" panose="020B0609020204030204" pitchFamily="49" charset="0"/>
              </a:rPr>
              <a:t>parrotTrouble</a:t>
            </a:r>
            <a:r>
              <a:rPr lang="en-US" dirty="0">
                <a:latin typeface="Consolas" panose="020B0609020204030204" pitchFamily="49" charset="0"/>
              </a:rPr>
              <a:t>(true, 7) → false</a:t>
            </a:r>
          </a:p>
          <a:p>
            <a:pPr marL="0" indent="0">
              <a:buNone/>
            </a:pPr>
            <a:r>
              <a:rPr lang="en-US" dirty="0" err="1">
                <a:latin typeface="Consolas" panose="020B0609020204030204" pitchFamily="49" charset="0"/>
              </a:rPr>
              <a:t>parrotTrouble</a:t>
            </a:r>
            <a:r>
              <a:rPr lang="en-US" dirty="0">
                <a:latin typeface="Consolas" panose="020B0609020204030204" pitchFamily="49" charset="0"/>
              </a:rPr>
              <a:t>(false, 6) → </a:t>
            </a:r>
            <a:r>
              <a:rPr lang="en-US" dirty="0" smtClean="0">
                <a:latin typeface="Consolas" panose="020B0609020204030204" pitchFamily="49" charset="0"/>
              </a:rPr>
              <a:t>false</a:t>
            </a:r>
          </a:p>
          <a:p>
            <a:pPr marL="0" indent="0">
              <a:buNone/>
            </a:pPr>
            <a:r>
              <a:rPr lang="en-US" dirty="0">
                <a:latin typeface="Consolas" panose="020B0609020204030204" pitchFamily="49" charset="0"/>
              </a:rPr>
              <a:t>Solution:</a:t>
            </a:r>
          </a:p>
          <a:p>
            <a:pPr marL="0" indent="0">
              <a:buNone/>
            </a:pPr>
            <a:r>
              <a:rPr lang="en-US" dirty="0">
                <a:latin typeface="Consolas" panose="020B0609020204030204" pitchFamily="49" charset="0"/>
              </a:rPr>
              <a:t>public </a:t>
            </a:r>
            <a:r>
              <a:rPr lang="en-US" dirty="0" err="1">
                <a:latin typeface="Consolas" panose="020B0609020204030204" pitchFamily="49" charset="0"/>
              </a:rPr>
              <a:t>boolean</a:t>
            </a:r>
            <a:r>
              <a:rPr lang="en-US" dirty="0">
                <a:latin typeface="Consolas" panose="020B0609020204030204" pitchFamily="49" charset="0"/>
              </a:rPr>
              <a:t> </a:t>
            </a:r>
            <a:r>
              <a:rPr lang="en-US" dirty="0" err="1">
                <a:latin typeface="Consolas" panose="020B0609020204030204" pitchFamily="49" charset="0"/>
              </a:rPr>
              <a:t>parrotTrouble</a:t>
            </a:r>
            <a:r>
              <a:rPr lang="en-US" dirty="0">
                <a:latin typeface="Consolas" panose="020B0609020204030204" pitchFamily="49" charset="0"/>
              </a:rPr>
              <a:t>(</a:t>
            </a:r>
            <a:r>
              <a:rPr lang="en-US" dirty="0" err="1">
                <a:latin typeface="Consolas" panose="020B0609020204030204" pitchFamily="49" charset="0"/>
              </a:rPr>
              <a:t>boolean</a:t>
            </a:r>
            <a:r>
              <a:rPr lang="en-US" dirty="0">
                <a:latin typeface="Consolas" panose="020B0609020204030204" pitchFamily="49" charset="0"/>
              </a:rPr>
              <a:t> talking, </a:t>
            </a:r>
            <a:r>
              <a:rPr lang="en-US" dirty="0" err="1">
                <a:latin typeface="Consolas" panose="020B0609020204030204" pitchFamily="49" charset="0"/>
              </a:rPr>
              <a:t>int</a:t>
            </a:r>
            <a:r>
              <a:rPr lang="en-US" dirty="0">
                <a:latin typeface="Consolas" panose="020B0609020204030204" pitchFamily="49" charset="0"/>
              </a:rPr>
              <a:t> hour) {</a:t>
            </a:r>
          </a:p>
          <a:p>
            <a:pPr marL="0" indent="0">
              <a:buNone/>
            </a:pPr>
            <a:r>
              <a:rPr lang="en-US" dirty="0">
                <a:latin typeface="Consolas" panose="020B0609020204030204" pitchFamily="49" charset="0"/>
              </a:rPr>
              <a:t>  return (talking &amp;&amp; (hour &lt; 7 || hour &gt; 20));</a:t>
            </a:r>
          </a:p>
          <a:p>
            <a:pPr marL="0" indent="0">
              <a:buNone/>
            </a:pPr>
            <a:r>
              <a:rPr lang="en-US" dirty="0">
                <a:latin typeface="Consolas" panose="020B0609020204030204" pitchFamily="49" charset="0"/>
              </a:rPr>
              <a:t>  // Need extra parenthesis around the || clause</a:t>
            </a:r>
          </a:p>
          <a:p>
            <a:pPr marL="0" indent="0">
              <a:buNone/>
            </a:pPr>
            <a:r>
              <a:rPr lang="en-US" dirty="0">
                <a:latin typeface="Consolas" panose="020B0609020204030204" pitchFamily="49" charset="0"/>
              </a:rPr>
              <a:t>  // since &amp;&amp; binds more tightly than ||</a:t>
            </a:r>
          </a:p>
          <a:p>
            <a:pPr marL="0" indent="0">
              <a:buNone/>
            </a:pPr>
            <a:r>
              <a:rPr lang="en-US" dirty="0">
                <a:latin typeface="Consolas" panose="020B0609020204030204" pitchFamily="49" charset="0"/>
              </a:rPr>
              <a:t>  // &amp;&amp; is like arithmetic *, || is like arithmetic +</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13469505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2" y="96982"/>
            <a:ext cx="11998036" cy="6636327"/>
          </a:xfrm>
        </p:spPr>
        <p:txBody>
          <a:bodyPr/>
          <a:lstStyle/>
          <a:p>
            <a:pPr marL="0" indent="0">
              <a:buNone/>
            </a:pPr>
            <a:r>
              <a:rPr lang="en-US" dirty="0">
                <a:latin typeface="Consolas" panose="020B0609020204030204" pitchFamily="49" charset="0"/>
              </a:rPr>
              <a:t>Given 2 </a:t>
            </a:r>
            <a:r>
              <a:rPr lang="en-US" dirty="0" err="1">
                <a:latin typeface="Consolas" panose="020B0609020204030204" pitchFamily="49" charset="0"/>
              </a:rPr>
              <a:t>ints</a:t>
            </a:r>
            <a:r>
              <a:rPr lang="en-US" dirty="0">
                <a:latin typeface="Consolas" panose="020B0609020204030204" pitchFamily="49" charset="0"/>
              </a:rPr>
              <a:t>, a and b, return true if one if them is 10 or if their sum is 10.</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makes10(9, 10) → true</a:t>
            </a:r>
          </a:p>
          <a:p>
            <a:pPr marL="0" indent="0">
              <a:buNone/>
            </a:pPr>
            <a:r>
              <a:rPr lang="en-US" dirty="0">
                <a:latin typeface="Consolas" panose="020B0609020204030204" pitchFamily="49" charset="0"/>
              </a:rPr>
              <a:t>makes10(9, 9) → false</a:t>
            </a:r>
          </a:p>
          <a:p>
            <a:pPr marL="0" indent="0">
              <a:buNone/>
            </a:pPr>
            <a:r>
              <a:rPr lang="en-US" dirty="0">
                <a:latin typeface="Consolas" panose="020B0609020204030204" pitchFamily="49" charset="0"/>
              </a:rPr>
              <a:t>makes10(1, 9) → true</a:t>
            </a:r>
          </a:p>
          <a:p>
            <a:pPr marL="0" indent="0">
              <a:buNone/>
            </a:pPr>
            <a:r>
              <a:rPr lang="en-US" dirty="0">
                <a:latin typeface="Consolas" panose="020B0609020204030204" pitchFamily="49" charset="0"/>
              </a:rPr>
              <a:t>Solution:</a:t>
            </a:r>
          </a:p>
          <a:p>
            <a:pPr marL="0" indent="0">
              <a:buNone/>
            </a:pPr>
            <a:r>
              <a:rPr lang="en-US" dirty="0">
                <a:latin typeface="Consolas" panose="020B0609020204030204" pitchFamily="49" charset="0"/>
              </a:rPr>
              <a:t>public </a:t>
            </a:r>
            <a:r>
              <a:rPr lang="en-US" dirty="0" err="1">
                <a:latin typeface="Consolas" panose="020B0609020204030204" pitchFamily="49" charset="0"/>
              </a:rPr>
              <a:t>boolean</a:t>
            </a:r>
            <a:r>
              <a:rPr lang="en-US" dirty="0">
                <a:latin typeface="Consolas" panose="020B0609020204030204" pitchFamily="49" charset="0"/>
              </a:rPr>
              <a:t> makes10(</a:t>
            </a:r>
            <a:r>
              <a:rPr lang="en-US" dirty="0" err="1">
                <a:latin typeface="Consolas" panose="020B0609020204030204" pitchFamily="49" charset="0"/>
              </a:rPr>
              <a:t>int</a:t>
            </a:r>
            <a:r>
              <a:rPr lang="en-US" dirty="0">
                <a:latin typeface="Consolas" panose="020B0609020204030204" pitchFamily="49" charset="0"/>
              </a:rPr>
              <a:t> a, </a:t>
            </a:r>
            <a:r>
              <a:rPr lang="en-US" dirty="0" err="1">
                <a:latin typeface="Consolas" panose="020B0609020204030204" pitchFamily="49" charset="0"/>
              </a:rPr>
              <a:t>int</a:t>
            </a:r>
            <a:r>
              <a:rPr lang="en-US" dirty="0">
                <a:latin typeface="Consolas" panose="020B0609020204030204" pitchFamily="49" charset="0"/>
              </a:rPr>
              <a:t> b) {</a:t>
            </a:r>
          </a:p>
          <a:p>
            <a:pPr marL="0" indent="0">
              <a:buNone/>
            </a:pPr>
            <a:r>
              <a:rPr lang="en-US" dirty="0">
                <a:latin typeface="Consolas" panose="020B0609020204030204" pitchFamily="49" charset="0"/>
              </a:rPr>
              <a:t>  return (a == 10 || b == 10 || </a:t>
            </a:r>
            <a:r>
              <a:rPr lang="en-US" dirty="0" err="1">
                <a:latin typeface="Consolas" panose="020B0609020204030204" pitchFamily="49" charset="0"/>
              </a:rPr>
              <a:t>a+b</a:t>
            </a:r>
            <a:r>
              <a:rPr lang="en-US" dirty="0">
                <a:latin typeface="Consolas" panose="020B0609020204030204" pitchFamily="49" charset="0"/>
              </a:rPr>
              <a:t> == 10);</a:t>
            </a:r>
          </a:p>
          <a:p>
            <a:pPr marL="0" indent="0">
              <a:buNone/>
            </a:pPr>
            <a:r>
              <a:rPr lang="en-US" dirty="0">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184317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r>
              <a:rPr lang="en-US" b="1" dirty="0" smtClean="0">
                <a:latin typeface="Consolas" panose="020B0609020204030204" pitchFamily="49" charset="0"/>
              </a:rPr>
              <a:t>12. Insert </a:t>
            </a:r>
            <a:r>
              <a:rPr lang="en-US" b="1" dirty="0">
                <a:latin typeface="Consolas" panose="020B0609020204030204" pitchFamily="49" charset="0"/>
              </a:rPr>
              <a:t>the missing part of the code below to output "Hello </a:t>
            </a:r>
            <a:r>
              <a:rPr lang="en-US" b="1" dirty="0" smtClean="0">
                <a:latin typeface="Consolas" panose="020B0609020204030204" pitchFamily="49" charset="0"/>
              </a:rPr>
              <a:t>World".</a:t>
            </a:r>
          </a:p>
          <a:p>
            <a:pPr marL="0" indent="0">
              <a:buNone/>
            </a:pPr>
            <a:r>
              <a:rPr lang="en-US" dirty="0">
                <a:latin typeface="Consolas" panose="020B0609020204030204" pitchFamily="49" charset="0"/>
              </a:rPr>
              <a:t>public class </a:t>
            </a:r>
            <a:r>
              <a:rPr lang="en-US" dirty="0" err="1">
                <a:latin typeface="Consolas" panose="020B0609020204030204" pitchFamily="49" charset="0"/>
              </a:rPr>
              <a:t>MyClass</a:t>
            </a:r>
            <a:r>
              <a:rPr lang="en-US" dirty="0">
                <a:latin typeface="Consolas" panose="020B0609020204030204" pitchFamily="49" charset="0"/>
              </a:rPr>
              <a:t> {</a:t>
            </a:r>
          </a:p>
          <a:p>
            <a:pPr marL="0" indent="0">
              <a:buNone/>
            </a:pPr>
            <a:r>
              <a:rPr lang="en-US" dirty="0">
                <a:latin typeface="Consolas" panose="020B0609020204030204" pitchFamily="49" charset="0"/>
              </a:rPr>
              <a:t>  public static void main(String[] </a:t>
            </a:r>
            <a:r>
              <a:rPr lang="en-US" dirty="0" err="1">
                <a:latin typeface="Consolas" panose="020B0609020204030204" pitchFamily="49" charset="0"/>
              </a:rPr>
              <a:t>args</a:t>
            </a:r>
            <a:r>
              <a:rPr lang="en-US" dirty="0">
                <a:latin typeface="Consolas" panose="020B0609020204030204" pitchFamily="49" charset="0"/>
              </a:rPr>
              <a:t>) </a:t>
            </a:r>
            <a:r>
              <a:rPr lang="en-US" dirty="0" smtClean="0">
                <a:latin typeface="Consolas" panose="020B0609020204030204" pitchFamily="49" charset="0"/>
              </a:rPr>
              <a:t>{  </a:t>
            </a:r>
            <a:endParaRPr lang="en-US" dirty="0">
              <a:latin typeface="Consolas" panose="020B0609020204030204" pitchFamily="49" charset="0"/>
            </a:endParaRPr>
          </a:p>
          <a:p>
            <a:pPr marL="0" indent="0">
              <a:buNone/>
            </a:pPr>
            <a:r>
              <a:rPr lang="en-US" dirty="0" smtClean="0">
                <a:latin typeface="Consolas" panose="020B0609020204030204" pitchFamily="49" charset="0"/>
              </a:rPr>
              <a:t>       .   .      ("</a:t>
            </a:r>
            <a:r>
              <a:rPr lang="en-US" dirty="0">
                <a:latin typeface="Consolas" panose="020B0609020204030204" pitchFamily="49" charset="0"/>
              </a:rPr>
              <a:t>Hello World");</a:t>
            </a:r>
          </a:p>
          <a:p>
            <a:pPr marL="0" indent="0">
              <a:buNone/>
            </a:pPr>
            <a:r>
              <a:rPr lang="en-US" dirty="0">
                <a:latin typeface="Consolas" panose="020B0609020204030204" pitchFamily="49" charset="0"/>
              </a:rPr>
              <a:t>  }</a:t>
            </a:r>
          </a:p>
          <a:p>
            <a:pPr marL="0" indent="0">
              <a:buNone/>
            </a:pPr>
            <a:r>
              <a:rPr lang="en-US" dirty="0" smtClean="0">
                <a:latin typeface="Consolas" panose="020B0609020204030204" pitchFamily="49" charset="0"/>
              </a:rPr>
              <a:t>}</a:t>
            </a:r>
          </a:p>
          <a:p>
            <a:pPr marL="0" indent="0">
              <a:buNone/>
            </a:pPr>
            <a:r>
              <a:rPr lang="en-US" b="1" dirty="0" smtClean="0">
                <a:latin typeface="Consolas" panose="020B0609020204030204" pitchFamily="49" charset="0"/>
              </a:rPr>
              <a:t>13.Comments </a:t>
            </a:r>
            <a:r>
              <a:rPr lang="en-US" b="1" dirty="0">
                <a:latin typeface="Consolas" panose="020B0609020204030204" pitchFamily="49" charset="0"/>
              </a:rPr>
              <a:t>in Java are written with special characters. Insert the missing parts</a:t>
            </a:r>
            <a:r>
              <a:rPr lang="en-US" b="1" dirty="0" smtClean="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This is a single-line comment</a:t>
            </a:r>
          </a:p>
          <a:p>
            <a:pPr marL="0" indent="0">
              <a:buNone/>
            </a:pPr>
            <a:r>
              <a:rPr lang="en-US" dirty="0">
                <a:latin typeface="Consolas" panose="020B0609020204030204" pitchFamily="49" charset="0"/>
              </a:rPr>
              <a:t> This is a multi-line comment </a:t>
            </a:r>
          </a:p>
          <a:p>
            <a:pPr marL="0" indent="0">
              <a:buNone/>
            </a:pPr>
            <a:endParaRPr lang="en-IN" dirty="0">
              <a:latin typeface="Consolas" panose="020B0609020204030204" pitchFamily="49" charset="0"/>
            </a:endParaRPr>
          </a:p>
        </p:txBody>
      </p:sp>
    </p:spTree>
    <p:extLst>
      <p:ext uri="{BB962C8B-B14F-4D97-AF65-F5344CB8AC3E}">
        <p14:creationId xmlns:p14="http://schemas.microsoft.com/office/powerpoint/2010/main" val="3269443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normAutofit fontScale="92500" lnSpcReduction="20000"/>
          </a:bodyPr>
          <a:lstStyle/>
          <a:p>
            <a:pPr marL="0" indent="0">
              <a:buNone/>
            </a:pPr>
            <a:r>
              <a:rPr lang="en-US" b="1" dirty="0" smtClean="0">
                <a:latin typeface="Consolas" panose="020B0609020204030204" pitchFamily="49" charset="0"/>
              </a:rPr>
              <a:t>14. Write </a:t>
            </a:r>
            <a:r>
              <a:rPr lang="en-US" b="1" dirty="0">
                <a:latin typeface="Consolas" panose="020B0609020204030204" pitchFamily="49" charset="0"/>
              </a:rPr>
              <a:t>a Java program to print 'Hello' on screen and then print your name on a separate line. </a:t>
            </a:r>
            <a:endParaRPr lang="en-US" b="1" dirty="0" smtClean="0">
              <a:latin typeface="Consolas" panose="020B0609020204030204" pitchFamily="49" charset="0"/>
            </a:endParaRPr>
          </a:p>
          <a:p>
            <a:pPr marL="0" indent="0">
              <a:buNone/>
            </a:pPr>
            <a:r>
              <a:rPr lang="en-US" b="1" dirty="0" smtClean="0">
                <a:latin typeface="Consolas" panose="020B0609020204030204" pitchFamily="49" charset="0"/>
              </a:rPr>
              <a:t>Expected Output:</a:t>
            </a:r>
            <a:endParaRPr lang="en-US" b="1" dirty="0">
              <a:latin typeface="Consolas" panose="020B0609020204030204" pitchFamily="49" charset="0"/>
            </a:endParaRPr>
          </a:p>
          <a:p>
            <a:pPr marL="0" indent="0">
              <a:buNone/>
            </a:pPr>
            <a:r>
              <a:rPr lang="en-US" dirty="0">
                <a:latin typeface="Consolas" panose="020B0609020204030204" pitchFamily="49" charset="0"/>
              </a:rPr>
              <a:t>Hello</a:t>
            </a:r>
          </a:p>
          <a:p>
            <a:pPr marL="0" indent="0">
              <a:buNone/>
            </a:pPr>
            <a:r>
              <a:rPr lang="en-US" dirty="0">
                <a:latin typeface="Consolas" panose="020B0609020204030204" pitchFamily="49" charset="0"/>
              </a:rPr>
              <a:t>Alexandra </a:t>
            </a:r>
            <a:r>
              <a:rPr lang="en-US" dirty="0" smtClean="0">
                <a:latin typeface="Consolas" panose="020B0609020204030204" pitchFamily="49" charset="0"/>
              </a:rPr>
              <a:t>Abramov</a:t>
            </a:r>
            <a:endParaRPr lang="en-US" dirty="0">
              <a:latin typeface="Consolas" panose="020B0609020204030204" pitchFamily="49" charset="0"/>
            </a:endParaRPr>
          </a:p>
          <a:p>
            <a:pPr marL="0" indent="0">
              <a:buNone/>
            </a:pPr>
            <a:r>
              <a:rPr lang="en-US" b="1" dirty="0" smtClean="0">
                <a:latin typeface="Consolas" panose="020B0609020204030204" pitchFamily="49" charset="0"/>
              </a:rPr>
              <a:t>15. Write </a:t>
            </a:r>
            <a:r>
              <a:rPr lang="en-US" b="1" dirty="0">
                <a:latin typeface="Consolas" panose="020B0609020204030204" pitchFamily="49" charset="0"/>
              </a:rPr>
              <a:t>a Java program to print the sum of two numbers</a:t>
            </a:r>
            <a:r>
              <a:rPr lang="en-US" b="1" dirty="0" smtClean="0">
                <a:latin typeface="Consolas" panose="020B0609020204030204" pitchFamily="49" charset="0"/>
              </a:rPr>
              <a:t>.</a:t>
            </a:r>
          </a:p>
          <a:p>
            <a:pPr marL="0" indent="0">
              <a:buNone/>
            </a:pPr>
            <a:r>
              <a:rPr lang="en-US" b="1" dirty="0" smtClean="0">
                <a:latin typeface="Consolas" panose="020B0609020204030204" pitchFamily="49" charset="0"/>
              </a:rPr>
              <a:t>Test </a:t>
            </a:r>
            <a:r>
              <a:rPr lang="en-US" b="1" dirty="0">
                <a:latin typeface="Consolas" panose="020B0609020204030204" pitchFamily="49" charset="0"/>
              </a:rPr>
              <a:t>Data:</a:t>
            </a:r>
          </a:p>
          <a:p>
            <a:pPr marL="0" indent="0">
              <a:buNone/>
            </a:pPr>
            <a:r>
              <a:rPr lang="en-US" dirty="0">
                <a:latin typeface="Consolas" panose="020B0609020204030204" pitchFamily="49" charset="0"/>
              </a:rPr>
              <a:t>74 + 36</a:t>
            </a:r>
          </a:p>
          <a:p>
            <a:pPr marL="0" indent="0">
              <a:buNone/>
            </a:pPr>
            <a:r>
              <a:rPr lang="en-US" dirty="0">
                <a:latin typeface="Consolas" panose="020B0609020204030204" pitchFamily="49" charset="0"/>
              </a:rPr>
              <a:t>Expected Output :</a:t>
            </a:r>
          </a:p>
          <a:p>
            <a:pPr marL="0" indent="0">
              <a:buNone/>
            </a:pPr>
            <a:r>
              <a:rPr lang="en-US" dirty="0" smtClean="0">
                <a:latin typeface="Consolas" panose="020B0609020204030204" pitchFamily="49" charset="0"/>
              </a:rPr>
              <a:t>110</a:t>
            </a:r>
          </a:p>
          <a:p>
            <a:pPr marL="0" indent="0">
              <a:buNone/>
            </a:pPr>
            <a:r>
              <a:rPr lang="en-US" b="1" dirty="0" smtClean="0">
                <a:latin typeface="Consolas" panose="020B0609020204030204" pitchFamily="49" charset="0"/>
              </a:rPr>
              <a:t>16. Write </a:t>
            </a:r>
            <a:r>
              <a:rPr lang="en-US" b="1" dirty="0">
                <a:latin typeface="Consolas" panose="020B0609020204030204" pitchFamily="49" charset="0"/>
              </a:rPr>
              <a:t>a Java program to divide two numbers and print on the screen. </a:t>
            </a:r>
            <a:endParaRPr lang="en-US" b="1" dirty="0" smtClean="0">
              <a:latin typeface="Consolas" panose="020B0609020204030204" pitchFamily="49" charset="0"/>
            </a:endParaRPr>
          </a:p>
          <a:p>
            <a:pPr marL="0" indent="0">
              <a:buNone/>
            </a:pPr>
            <a:r>
              <a:rPr lang="en-US" b="1" dirty="0" smtClean="0">
                <a:latin typeface="Consolas" panose="020B0609020204030204" pitchFamily="49" charset="0"/>
              </a:rPr>
              <a:t>Test </a:t>
            </a:r>
            <a:r>
              <a:rPr lang="en-US" b="1" dirty="0">
                <a:latin typeface="Consolas" panose="020B0609020204030204" pitchFamily="49" charset="0"/>
              </a:rPr>
              <a:t>Data :</a:t>
            </a:r>
          </a:p>
          <a:p>
            <a:pPr marL="0" indent="0">
              <a:buNone/>
            </a:pPr>
            <a:r>
              <a:rPr lang="en-US" dirty="0">
                <a:latin typeface="Consolas" panose="020B0609020204030204" pitchFamily="49" charset="0"/>
              </a:rPr>
              <a:t>50/3</a:t>
            </a:r>
          </a:p>
          <a:p>
            <a:pPr marL="0" indent="0">
              <a:buNone/>
            </a:pPr>
            <a:r>
              <a:rPr lang="en-US" dirty="0">
                <a:latin typeface="Consolas" panose="020B0609020204030204" pitchFamily="49" charset="0"/>
              </a:rPr>
              <a:t>Expected Output :</a:t>
            </a:r>
          </a:p>
          <a:p>
            <a:pPr marL="0" indent="0">
              <a:buNone/>
            </a:pPr>
            <a:r>
              <a:rPr lang="en-US" dirty="0">
                <a:latin typeface="Consolas" panose="020B0609020204030204" pitchFamily="49" charset="0"/>
              </a:rPr>
              <a:t>16</a:t>
            </a:r>
            <a:endParaRPr lang="en-IN" dirty="0">
              <a:latin typeface="Consolas" panose="020B0609020204030204" pitchFamily="49" charset="0"/>
            </a:endParaRPr>
          </a:p>
        </p:txBody>
      </p:sp>
    </p:spTree>
    <p:extLst>
      <p:ext uri="{BB962C8B-B14F-4D97-AF65-F5344CB8AC3E}">
        <p14:creationId xmlns:p14="http://schemas.microsoft.com/office/powerpoint/2010/main" val="1642573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4691" y="110836"/>
            <a:ext cx="11928763" cy="6608619"/>
          </a:xfrm>
        </p:spPr>
        <p:txBody>
          <a:bodyPr/>
          <a:lstStyle/>
          <a:p>
            <a:pPr marL="0" indent="0">
              <a:buNone/>
            </a:pPr>
            <a:r>
              <a:rPr lang="en-US" b="1" dirty="0" smtClean="0">
                <a:latin typeface="Consolas" panose="020B0609020204030204" pitchFamily="49" charset="0"/>
              </a:rPr>
              <a:t>17. Write </a:t>
            </a:r>
            <a:r>
              <a:rPr lang="en-US" b="1" dirty="0">
                <a:latin typeface="Consolas" panose="020B0609020204030204" pitchFamily="49" charset="0"/>
              </a:rPr>
              <a:t>a Java program to print the result of the following operations. Go to the editor</a:t>
            </a:r>
          </a:p>
          <a:p>
            <a:pPr marL="0" indent="0">
              <a:buNone/>
            </a:pPr>
            <a:r>
              <a:rPr lang="en-US" b="1" dirty="0">
                <a:latin typeface="Consolas" panose="020B0609020204030204" pitchFamily="49" charset="0"/>
              </a:rPr>
              <a:t>Test Data:</a:t>
            </a:r>
          </a:p>
          <a:p>
            <a:pPr marL="0" indent="0">
              <a:buNone/>
            </a:pPr>
            <a:r>
              <a:rPr lang="en-US" dirty="0">
                <a:latin typeface="Consolas" panose="020B0609020204030204" pitchFamily="49" charset="0"/>
              </a:rPr>
              <a:t>a. -5 + 8 * 6</a:t>
            </a:r>
          </a:p>
          <a:p>
            <a:pPr marL="0" indent="0">
              <a:buNone/>
            </a:pPr>
            <a:r>
              <a:rPr lang="en-US" dirty="0">
                <a:latin typeface="Consolas" panose="020B0609020204030204" pitchFamily="49" charset="0"/>
              </a:rPr>
              <a:t>b. (55+9) % 9</a:t>
            </a:r>
          </a:p>
          <a:p>
            <a:pPr marL="0" indent="0">
              <a:buNone/>
            </a:pPr>
            <a:r>
              <a:rPr lang="en-US" dirty="0">
                <a:latin typeface="Consolas" panose="020B0609020204030204" pitchFamily="49" charset="0"/>
              </a:rPr>
              <a:t>c. 20 + -3*5 / 8</a:t>
            </a:r>
          </a:p>
          <a:p>
            <a:pPr marL="0" indent="0">
              <a:buNone/>
            </a:pPr>
            <a:r>
              <a:rPr lang="en-US" dirty="0">
                <a:latin typeface="Consolas" panose="020B0609020204030204" pitchFamily="49" charset="0"/>
              </a:rPr>
              <a:t>d. 5 + 15 / 3 * 2 - 8 % 3</a:t>
            </a:r>
          </a:p>
          <a:p>
            <a:pPr marL="0" indent="0">
              <a:buNone/>
            </a:pPr>
            <a:r>
              <a:rPr lang="en-US" dirty="0">
                <a:latin typeface="Consolas" panose="020B0609020204030204" pitchFamily="49" charset="0"/>
              </a:rPr>
              <a:t>Expected Output :</a:t>
            </a:r>
          </a:p>
          <a:p>
            <a:pPr marL="0" indent="0">
              <a:buNone/>
            </a:pPr>
            <a:r>
              <a:rPr lang="en-US" dirty="0">
                <a:latin typeface="Consolas" panose="020B0609020204030204" pitchFamily="49" charset="0"/>
              </a:rPr>
              <a:t>43</a:t>
            </a:r>
          </a:p>
          <a:p>
            <a:pPr marL="0" indent="0">
              <a:buNone/>
            </a:pPr>
            <a:r>
              <a:rPr lang="en-US" dirty="0">
                <a:latin typeface="Consolas" panose="020B0609020204030204" pitchFamily="49" charset="0"/>
              </a:rPr>
              <a:t>1</a:t>
            </a:r>
          </a:p>
          <a:p>
            <a:pPr marL="0" indent="0">
              <a:buNone/>
            </a:pPr>
            <a:r>
              <a:rPr lang="en-US" dirty="0">
                <a:latin typeface="Consolas" panose="020B0609020204030204" pitchFamily="49" charset="0"/>
              </a:rPr>
              <a:t>19</a:t>
            </a:r>
          </a:p>
          <a:p>
            <a:pPr marL="0" indent="0">
              <a:buNone/>
            </a:pPr>
            <a:r>
              <a:rPr lang="en-US" dirty="0">
                <a:latin typeface="Consolas" panose="020B0609020204030204" pitchFamily="49" charset="0"/>
              </a:rPr>
              <a:t>13</a:t>
            </a:r>
            <a:endParaRPr lang="en-IN" dirty="0">
              <a:latin typeface="Consolas" panose="020B0609020204030204" pitchFamily="49" charset="0"/>
            </a:endParaRPr>
          </a:p>
        </p:txBody>
      </p:sp>
    </p:spTree>
    <p:extLst>
      <p:ext uri="{BB962C8B-B14F-4D97-AF65-F5344CB8AC3E}">
        <p14:creationId xmlns:p14="http://schemas.microsoft.com/office/powerpoint/2010/main" val="4221569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3427</Words>
  <Application>Microsoft Office PowerPoint</Application>
  <PresentationFormat>Widescreen</PresentationFormat>
  <Paragraphs>614</Paragraphs>
  <Slides>69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Calibri</vt:lpstr>
      <vt:lpstr>Calibri Light</vt:lpstr>
      <vt:lpstr>Consolas</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MAROON 5</dc:creator>
  <cp:lastModifiedBy>MAROON 5</cp:lastModifiedBy>
  <cp:revision>51</cp:revision>
  <dcterms:created xsi:type="dcterms:W3CDTF">2021-04-15T17:15:26Z</dcterms:created>
  <dcterms:modified xsi:type="dcterms:W3CDTF">2021-05-27T07:17:23Z</dcterms:modified>
</cp:coreProperties>
</file>