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slide+xml" PartName="/ppt/slides/slide30.xml"/>
  <Override ContentType="application/vnd.openxmlformats-officedocument.presentationml.slide+xml" PartName="/ppt/slides/slide31.xml"/>
  <Override ContentType="application/vnd.openxmlformats-officedocument.presentationml.slide+xml" PartName="/ppt/slides/slide32.xml"/>
  <Override ContentType="application/vnd.openxmlformats-officedocument.presentationml.slide+xml" PartName="/ppt/slides/slide33.xml"/>
  <Override ContentType="application/vnd.openxmlformats-officedocument.presentationml.slide+xml" PartName="/ppt/slides/slide34.xml"/>
  <Override ContentType="application/vnd.openxmlformats-officedocument.presentationml.slide+xml" PartName="/ppt/slides/slide35.xml"/>
  <Override ContentType="application/vnd.openxmlformats-officedocument.presentationml.slide+xml" PartName="/ppt/slides/slide36.xml"/>
  <Override ContentType="application/vnd.openxmlformats-officedocument.presentationml.slide+xml" PartName="/ppt/slides/slide37.xml"/>
  <Override ContentType="application/vnd.openxmlformats-officedocument.presentationml.slide+xml" PartName="/ppt/slides/slide38.xml"/>
  <Override ContentType="application/vnd.openxmlformats-officedocument.presentationml.slide+xml" PartName="/ppt/slides/slide39.xml"/>
  <Override ContentType="application/vnd.openxmlformats-officedocument.presentationml.slide+xml" PartName="/ppt/slides/slide40.xml"/>
  <Override ContentType="application/vnd.openxmlformats-officedocument.presentationml.slide+xml" PartName="/ppt/slides/slide41.xml"/>
  <Override ContentType="application/vnd.openxmlformats-officedocument.presentationml.slide+xml" PartName="/ppt/slides/slide42.xml"/>
  <Override ContentType="application/vnd.openxmlformats-officedocument.presentationml.slide+xml" PartName="/ppt/slides/slide43.xml"/>
  <Override ContentType="application/vnd.openxmlformats-officedocument.presentationml.slide+xml" PartName="/ppt/slides/slide44.xml"/>
  <Override ContentType="application/vnd.openxmlformats-officedocument.presentationml.slide+xml" PartName="/ppt/slides/slide45.xml"/>
  <Override ContentType="application/vnd.openxmlformats-officedocument.presentationml.slide+xml" PartName="/ppt/slides/slide46.xml"/>
  <Override ContentType="application/vnd.openxmlformats-officedocument.presentationml.slide+xml" PartName="/ppt/slides/slide47.xml"/>
  <Override ContentType="application/vnd.openxmlformats-officedocument.presentationml.slide+xml" PartName="/ppt/slides/slide48.xml"/>
  <Override ContentType="application/vnd.openxmlformats-officedocument.presentationml.slide+xml" PartName="/ppt/slides/slide49.xml"/>
  <Override ContentType="application/vnd.openxmlformats-officedocument.presentationml.slide+xml" PartName="/ppt/slides/slide50.xml"/>
  <Override ContentType="application/vnd.openxmlformats-officedocument.presentationml.slide+xml" PartName="/ppt/slides/slide51.xml"/>
  <Override ContentType="application/vnd.openxmlformats-officedocument.presentationml.slide+xml" PartName="/ppt/slides/slide52.xml"/>
  <Override ContentType="application/vnd.openxmlformats-officedocument.presentationml.slide+xml" PartName="/ppt/slides/slide53.xml"/>
  <Override ContentType="application/vnd.openxmlformats-officedocument.presentationml.slide+xml" PartName="/ppt/slides/slide54.xml"/>
  <Override ContentType="application/vnd.openxmlformats-officedocument.presentationml.slide+xml" PartName="/ppt/slides/slide55.xml"/>
  <Override ContentType="application/vnd.openxmlformats-officedocument.presentationml.slide+xml" PartName="/ppt/slides/slide56.xml"/>
  <Override ContentType="application/vnd.openxmlformats-officedocument.presentationml.slide+xml" PartName="/ppt/slides/slide57.xml"/>
  <Override ContentType="application/vnd.openxmlformats-officedocument.presentationml.slide+xml" PartName="/ppt/slides/slide58.xml"/>
  <Override ContentType="application/vnd.openxmlformats-officedocument.presentationml.slide+xml" PartName="/ppt/slides/slide59.xml"/>
  <Override ContentType="application/vnd.openxmlformats-officedocument.presentationml.slide+xml" PartName="/ppt/slides/slide60.xml"/>
  <Override ContentType="application/vnd.openxmlformats-officedocument.presentationml.slide+xml" PartName="/ppt/slides/slide61.xml"/>
  <Override ContentType="application/vnd.openxmlformats-officedocument.presentationml.slide+xml" PartName="/ppt/slides/slide62.xml"/>
  <Override ContentType="application/vnd.openxmlformats-officedocument.presentationml.slide+xml" PartName="/ppt/slides/slide63.xml"/>
  <Override ContentType="application/vnd.openxmlformats-officedocument.presentationml.slide+xml" PartName="/ppt/slides/slide64.xml"/>
  <Override ContentType="application/vnd.openxmlformats-officedocument.presentationml.slide+xml" PartName="/ppt/slides/slide65.xml"/>
  <Override ContentType="application/vnd.openxmlformats-officedocument.presentationml.slide+xml" PartName="/ppt/slides/slide66.xml"/>
  <Override ContentType="application/vnd.openxmlformats-officedocument.presentationml.slide+xml" PartName="/ppt/slides/slide67.xml"/>
  <Override ContentType="application/vnd.openxmlformats-officedocument.presentationml.slide+xml" PartName="/ppt/slides/slide68.xml"/>
  <Override ContentType="application/vnd.openxmlformats-officedocument.presentationml.slide+xml" PartName="/ppt/slides/slide69.xml"/>
  <Override ContentType="application/vnd.openxmlformats-officedocument.presentationml.slide+xml" PartName="/ppt/slides/slide70.xml"/>
  <Override ContentType="application/vnd.openxmlformats-officedocument.presentationml.slide+xml" PartName="/ppt/slides/slide71.xml"/>
  <Override ContentType="application/vnd.openxmlformats-officedocument.presentationml.slide+xml" PartName="/ppt/slides/slide72.xml"/>
  <Override ContentType="application/vnd.openxmlformats-officedocument.presentationml.slide+xml" PartName="/ppt/slides/slide73.xml"/>
  <Override ContentType="application/vnd.openxmlformats-officedocument.presentationml.slide+xml" PartName="/ppt/slides/slide74.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77.xml"/>
  <Override ContentType="application/vnd.openxmlformats-officedocument.presentationml.slide+xml" PartName="/ppt/slides/slide78.xml"/>
  <Override ContentType="application/vnd.openxmlformats-officedocument.presentationml.slide+xml" PartName="/ppt/slides/slide79.xml"/>
  <Override ContentType="application/vnd.openxmlformats-officedocument.presentationml.slide+xml" PartName="/ppt/slides/slide80.xml"/>
  <Override ContentType="application/vnd.openxmlformats-officedocument.presentationml.slide+xml" PartName="/ppt/slides/slide81.xml"/>
  <Override ContentType="application/vnd.openxmlformats-officedocument.presentationml.slide+xml" PartName="/ppt/slides/slide82.xml"/>
  <Override ContentType="application/vnd.openxmlformats-officedocument.presentationml.slide+xml" PartName="/ppt/slides/slide83.xml"/>
  <Override ContentType="application/vnd.openxmlformats-officedocument.presentationml.slide+xml" PartName="/ppt/slides/slide84.xml"/>
  <Override ContentType="application/vnd.openxmlformats-officedocument.presentationml.slide+xml" PartName="/ppt/slides/slide85.xml"/>
  <Override ContentType="application/vnd.openxmlformats-officedocument.presentationml.slide+xml" PartName="/ppt/slides/slide86.xml"/>
  <Override ContentType="application/vnd.openxmlformats-officedocument.presentationml.slide+xml" PartName="/ppt/slides/slide87.xml"/>
  <Override ContentType="application/vnd.openxmlformats-officedocument.presentationml.slide+xml" PartName="/ppt/slides/slide88.xml"/>
  <Override ContentType="application/vnd.openxmlformats-officedocument.presentationml.slide+xml" PartName="/ppt/slides/slide89.xml"/>
  <Override ContentType="application/vnd.openxmlformats-officedocument.presentationml.slide+xml" PartName="/ppt/slides/slide90.xml"/>
  <Override ContentType="application/vnd.openxmlformats-officedocument.presentationml.slide+xml" PartName="/ppt/slides/slide91.xml"/>
  <Override ContentType="application/vnd.openxmlformats-officedocument.presentationml.slide+xml" PartName="/ppt/slides/slide92.xml"/>
  <Override ContentType="application/vnd.openxmlformats-officedocument.presentationml.slide+xml" PartName="/ppt/slides/slide93.xml"/>
  <Override ContentType="application/vnd.openxmlformats-officedocument.presentationml.slide+xml" PartName="/ppt/slides/slide94.xml"/>
  <Override ContentType="application/vnd.openxmlformats-officedocument.presentationml.slide+xml" PartName="/ppt/slides/slide95.xml"/>
  <Override ContentType="application/vnd.openxmlformats-officedocument.presentationml.slide+xml" PartName="/ppt/slides/slide96.xml"/>
  <Override ContentType="application/vnd.openxmlformats-officedocument.presentationml.slide+xml" PartName="/ppt/slides/slide97.xml"/>
  <Override ContentType="application/vnd.openxmlformats-officedocument.presentationml.slide+xml" PartName="/ppt/slides/slide98.xml"/>
  <Override ContentType="application/vnd.openxmlformats-officedocument.presentationml.slide+xml" PartName="/ppt/slides/slide99.xml"/>
  <Override ContentType="application/vnd.openxmlformats-officedocument.presentationml.slide+xml" PartName="/ppt/slides/slide100.xml"/>
  <Override ContentType="application/vnd.openxmlformats-officedocument.presentationml.slide+xml" PartName="/ppt/slides/slide101.xml"/>
  <Override ContentType="application/vnd.openxmlformats-officedocument.presentationml.slide+xml" PartName="/ppt/slides/slide102.xml"/>
  <Override ContentType="application/vnd.openxmlformats-officedocument.presentationml.slide+xml" PartName="/ppt/slides/slide103.xml"/>
  <Override ContentType="application/vnd.openxmlformats-officedocument.presentationml.slide+xml" PartName="/ppt/slides/slide104.xml"/>
  <Override ContentType="application/vnd.openxmlformats-officedocument.presentationml.slide+xml" PartName="/ppt/slides/slide105.xml"/>
  <Override ContentType="application/vnd.openxmlformats-officedocument.presentationml.slide+xml" PartName="/ppt/slides/slide106.xml"/>
  <Override ContentType="application/vnd.openxmlformats-officedocument.presentationml.slide+xml" PartName="/ppt/slides/slide107.xml"/>
  <Override ContentType="application/vnd.openxmlformats-officedocument.presentationml.slide+xml" PartName="/ppt/slides/slide108.xml"/>
  <Override ContentType="application/vnd.openxmlformats-officedocument.presentationml.slide+xml" PartName="/ppt/slides/slide109.xml"/>
  <Override ContentType="application/vnd.openxmlformats-officedocument.presentationml.slide+xml" PartName="/ppt/slides/slide110.xml"/>
  <Override ContentType="application/vnd.openxmlformats-officedocument.presentationml.slide+xml" PartName="/ppt/slides/slide111.xml"/>
  <Override ContentType="application/vnd.openxmlformats-officedocument.presentationml.slide+xml" PartName="/ppt/slides/slide112.xml"/>
  <Override ContentType="application/vnd.openxmlformats-officedocument.presentationml.slide+xml" PartName="/ppt/slides/slide113.xml"/>
  <Override ContentType="application/vnd.openxmlformats-officedocument.presentationml.slide+xml" PartName="/ppt/slides/slide114.xml"/>
  <Override ContentType="application/vnd.openxmlformats-officedocument.presentationml.slide+xml" PartName="/ppt/slides/slide115.xml"/>
  <Override ContentType="application/vnd.openxmlformats-officedocument.presentationml.slide+xml" PartName="/ppt/slides/slide116.xml"/>
  <Override ContentType="application/vnd.openxmlformats-officedocument.presentationml.slide+xml" PartName="/ppt/slides/slide117.xml"/>
  <Override ContentType="application/vnd.openxmlformats-officedocument.presentationml.slide+xml" PartName="/ppt/slides/slide118.xml"/>
  <Override ContentType="application/vnd.openxmlformats-officedocument.presentationml.slide+xml" PartName="/ppt/slides/slide119.xml"/>
  <Override ContentType="application/vnd.openxmlformats-officedocument.presentationml.slide+xml" PartName="/ppt/slides/slide120.xml"/>
  <Override ContentType="application/vnd.openxmlformats-officedocument.presentationml.slide+xml" PartName="/ppt/slides/slide121.xml"/>
  <Override ContentType="application/vnd.openxmlformats-officedocument.presentationml.slide+xml" PartName="/ppt/slides/slide122.xml"/>
  <Override ContentType="application/vnd.openxmlformats-officedocument.presentationml.slide+xml" PartName="/ppt/slides/slide123.xml"/>
  <Override ContentType="application/vnd.openxmlformats-officedocument.presentationml.slide+xml" PartName="/ppt/slides/slide124.xml"/>
  <Override ContentType="application/vnd.openxmlformats-officedocument.presentationml.slide+xml" PartName="/ppt/slides/slide125.xml"/>
  <Override ContentType="application/vnd.openxmlformats-officedocument.presentationml.slide+xml" PartName="/ppt/slides/slide126.xml"/>
  <Override ContentType="application/vnd.openxmlformats-officedocument.presentationml.slide+xml" PartName="/ppt/slides/slide127.xml"/>
  <Override ContentType="application/vnd.openxmlformats-officedocument.presentationml.slide+xml" PartName="/ppt/slides/slide128.xml"/>
  <Override ContentType="application/vnd.openxmlformats-officedocument.presentationml.slide+xml" PartName="/ppt/slides/slide129.xml"/>
  <Override ContentType="application/vnd.openxmlformats-officedocument.presentationml.slide+xml" PartName="/ppt/slides/slide130.xml"/>
  <Override ContentType="application/vnd.openxmlformats-officedocument.presentationml.slide+xml" PartName="/ppt/slides/slide131.xml"/>
  <Override ContentType="application/vnd.openxmlformats-officedocument.presentationml.slide+xml" PartName="/ppt/slides/slide132.xml"/>
  <Override ContentType="application/vnd.openxmlformats-officedocument.presentationml.slide+xml" PartName="/ppt/slides/slide133.xml"/>
  <Override ContentType="application/vnd.openxmlformats-officedocument.presentationml.slide+xml" PartName="/ppt/slides/slide134.xml"/>
  <Override ContentType="application/vnd.openxmlformats-officedocument.presentationml.slide+xml" PartName="/ppt/slides/slide135.xml"/>
  <Override ContentType="application/vnd.openxmlformats-officedocument.presentationml.slide+xml" PartName="/ppt/slides/slide136.xml"/>
  <Override ContentType="application/vnd.openxmlformats-officedocument.presentationml.slide+xml" PartName="/ppt/slides/slide137.xml"/>
  <Override ContentType="application/vnd.openxmlformats-officedocument.presentationml.slide+xml" PartName="/ppt/slides/slide138.xml"/>
  <Override ContentType="application/vnd.openxmlformats-officedocument.presentationml.slide+xml" PartName="/ppt/slides/slide139.xml"/>
  <Override ContentType="application/vnd.openxmlformats-officedocument.presentationml.slide+xml" PartName="/ppt/slides/slide140.xml"/>
  <Override ContentType="application/vnd.openxmlformats-officedocument.presentationml.slide+xml" PartName="/ppt/slides/slide141.xml"/>
  <Override ContentType="application/vnd.openxmlformats-officedocument.presentationml.slide+xml" PartName="/ppt/slides/slide142.xml"/>
  <Override ContentType="application/vnd.openxmlformats-officedocument.presentationml.slide+xml" PartName="/ppt/slides/slide143.xml"/>
  <Override ContentType="application/vnd.openxmlformats-officedocument.presentationml.slide+xml" PartName="/ppt/slides/slide144.xml"/>
  <Override ContentType="application/vnd.openxmlformats-officedocument.presentationml.slide+xml" PartName="/ppt/slides/slide145.xml"/>
  <Override ContentType="application/vnd.openxmlformats-officedocument.presentationml.slide+xml" PartName="/ppt/slides/slide146.xml"/>
  <Override ContentType="application/vnd.openxmlformats-officedocument.presentationml.slide+xml" PartName="/ppt/slides/slide147.xml"/>
  <Override ContentType="application/vnd.openxmlformats-officedocument.presentationml.slide+xml" PartName="/ppt/slides/slide148.xml"/>
  <Override ContentType="application/vnd.openxmlformats-officedocument.presentationml.slide+xml" PartName="/ppt/slides/slide149.xml"/>
  <Override ContentType="application/vnd.openxmlformats-officedocument.presentationml.slide+xml" PartName="/ppt/slides/slide150.xml"/>
  <Override ContentType="application/vnd.openxmlformats-officedocument.presentationml.slide+xml" PartName="/ppt/slides/slide151.xml"/>
  <Override ContentType="application/vnd.openxmlformats-officedocument.presentationml.slide+xml" PartName="/ppt/slides/slide152.xml"/>
  <Override ContentType="application/vnd.openxmlformats-officedocument.presentationml.slide+xml" PartName="/ppt/slides/slide153.xml"/>
  <Override ContentType="application/vnd.openxmlformats-officedocument.presentationml.slide+xml" PartName="/ppt/slides/slide154.xml"/>
  <Override ContentType="application/vnd.openxmlformats-officedocument.presentationml.slide+xml" PartName="/ppt/slides/slide155.xml"/>
  <Override ContentType="application/vnd.openxmlformats-officedocument.presentationml.slide+xml" PartName="/ppt/slides/slide156.xml"/>
  <Override ContentType="application/vnd.openxmlformats-officedocument.presentationml.slide+xml" PartName="/ppt/slides/slide157.xml"/>
  <Override ContentType="application/vnd.openxmlformats-officedocument.presentationml.slide+xml" PartName="/ppt/slides/slide158.xml"/>
  <Override ContentType="application/vnd.openxmlformats-officedocument.presentationml.slide+xml" PartName="/ppt/slides/slide159.xml"/>
  <Override ContentType="application/vnd.openxmlformats-officedocument.presentationml.slide+xml" PartName="/ppt/slides/slide160.xml"/>
  <Override ContentType="application/vnd.openxmlformats-officedocument.presentationml.slide+xml" PartName="/ppt/slides/slide161.xml"/>
  <Override ContentType="application/vnd.openxmlformats-officedocument.presentationml.slide+xml" PartName="/ppt/slides/slide162.xml"/>
  <Override ContentType="application/vnd.openxmlformats-officedocument.presentationml.slide+xml" PartName="/ppt/slides/slide163.xml"/>
  <Override ContentType="application/vnd.openxmlformats-officedocument.presentationml.slide+xml" PartName="/ppt/slides/slide164.xml"/>
  <Override ContentType="application/vnd.openxmlformats-officedocument.presentationml.slide+xml" PartName="/ppt/slides/slide165.xml"/>
  <Override ContentType="application/vnd.openxmlformats-officedocument.presentationml.slide+xml" PartName="/ppt/slides/slide166.xml"/>
  <Override ContentType="application/vnd.openxmlformats-officedocument.presentationml.slide+xml" PartName="/ppt/slides/slide167.xml"/>
  <Override ContentType="application/vnd.openxmlformats-officedocument.presentationml.slide+xml" PartName="/ppt/slides/slide168.xml"/>
  <Override ContentType="application/vnd.openxmlformats-officedocument.presentationml.slide+xml" PartName="/ppt/slides/slide169.xml"/>
  <Override ContentType="application/vnd.openxmlformats-officedocument.presentationml.slide+xml" PartName="/ppt/slides/slide170.xml"/>
  <Override ContentType="application/vnd.openxmlformats-officedocument.presentationml.slide+xml" PartName="/ppt/slides/slide171.xml"/>
  <Override ContentType="application/vnd.openxmlformats-officedocument.presentationml.slide+xml" PartName="/ppt/slides/slide172.xml"/>
  <Override ContentType="application/vnd.openxmlformats-officedocument.presentationml.slide+xml" PartName="/ppt/slides/slide173.xml"/>
  <Override ContentType="application/vnd.openxmlformats-officedocument.presentationml.slide+xml" PartName="/ppt/slides/slide174.xml"/>
  <Override ContentType="application/vnd.openxmlformats-officedocument.presentationml.slide+xml" PartName="/ppt/slides/slide175.xml"/>
  <Override ContentType="application/vnd.openxmlformats-officedocument.presentationml.slide+xml" PartName="/ppt/slides/slide176.xml"/>
  <Override ContentType="application/vnd.openxmlformats-officedocument.presentationml.slide+xml" PartName="/ppt/slides/slide177.xml"/>
  <Override ContentType="application/vnd.openxmlformats-officedocument.presentationml.slide+xml" PartName="/ppt/slides/slide178.xml"/>
  <Override ContentType="application/vnd.openxmlformats-officedocument.presentationml.slide+xml" PartName="/ppt/slides/slide179.xml"/>
  <Override ContentType="application/vnd.openxmlformats-officedocument.presentationml.slide+xml" PartName="/ppt/slides/slide180.xml"/>
  <Override ContentType="application/vnd.openxmlformats-officedocument.presentationml.slide+xml" PartName="/ppt/slides/slide181.xml"/>
  <Override ContentType="application/vnd.openxmlformats-officedocument.presentationml.slide+xml" PartName="/ppt/slides/slide182.xml"/>
  <Override ContentType="application/vnd.openxmlformats-officedocument.presentationml.slide+xml" PartName="/ppt/slides/slide183.xml"/>
  <Override ContentType="application/vnd.openxmlformats-officedocument.presentationml.slide+xml" PartName="/ppt/slides/slide184.xml"/>
  <Override ContentType="application/vnd.openxmlformats-officedocument.presentationml.slide+xml" PartName="/ppt/slides/slide185.xml"/>
  <Override ContentType="application/vnd.openxmlformats-officedocument.presentationml.slide+xml" PartName="/ppt/slides/slide186.xml"/>
  <Override ContentType="application/vnd.openxmlformats-officedocument.presentationml.slide+xml" PartName="/ppt/slides/slide187.xml"/>
  <Override ContentType="application/vnd.openxmlformats-officedocument.presentationml.slide+xml" PartName="/ppt/slides/slide188.xml"/>
  <Override ContentType="application/vnd.openxmlformats-officedocument.presentationml.slide+xml" PartName="/ppt/slides/slide189.xml"/>
  <Override ContentType="application/vnd.openxmlformats-officedocument.presentationml.slide+xml" PartName="/ppt/slides/slide190.xml"/>
  <Override ContentType="application/vnd.openxmlformats-officedocument.presentationml.slide+xml" PartName="/ppt/slides/slide191.xml"/>
  <Override ContentType="application/vnd.openxmlformats-officedocument.presentationml.slide+xml" PartName="/ppt/slides/slide192.xml"/>
  <Override ContentType="application/vnd.openxmlformats-officedocument.presentationml.slide+xml" PartName="/ppt/slides/slide193.xml"/>
  <Override ContentType="application/vnd.openxmlformats-officedocument.presentationml.slide+xml" PartName="/ppt/slides/slide194.xml"/>
  <Override ContentType="application/vnd.openxmlformats-officedocument.presentationml.slide+xml" PartName="/ppt/slides/slide195.xml"/>
  <Override ContentType="application/vnd.openxmlformats-officedocument.presentationml.slide+xml" PartName="/ppt/slides/slide196.xml"/>
  <Override ContentType="application/vnd.openxmlformats-officedocument.presentationml.slide+xml" PartName="/ppt/slides/slide197.xml"/>
  <Override ContentType="application/vnd.openxmlformats-officedocument.presentationml.slide+xml" PartName="/ppt/slides/slide198.xml"/>
  <Override ContentType="application/vnd.openxmlformats-officedocument.presentationml.slide+xml" PartName="/ppt/slides/slide199.xml"/>
  <Override ContentType="application/vnd.openxmlformats-officedocument.presentationml.slide+xml" PartName="/ppt/slides/slide200.xml"/>
  <Override ContentType="application/vnd.openxmlformats-officedocument.presentationml.slide+xml" PartName="/ppt/slides/slide201.xml"/>
  <Override ContentType="application/vnd.openxmlformats-officedocument.presentationml.slide+xml" PartName="/ppt/slides/slide202.xml"/>
  <Override ContentType="application/vnd.openxmlformats-officedocument.presentationml.slide+xml" PartName="/ppt/slides/slide203.xml"/>
  <Override ContentType="application/vnd.openxmlformats-officedocument.presentationml.slide+xml" PartName="/ppt/slides/slide204.xml"/>
  <Override ContentType="application/vnd.openxmlformats-officedocument.presentationml.slide+xml" PartName="/ppt/slides/slide205.xml"/>
  <Override ContentType="application/vnd.openxmlformats-officedocument.presentationml.slide+xml" PartName="/ppt/slides/slide206.xml"/>
  <Override ContentType="application/vnd.openxmlformats-officedocument.presentationml.slide+xml" PartName="/ppt/slides/slide207.xml"/>
  <Override ContentType="application/vnd.openxmlformats-officedocument.presentationml.slide+xml" PartName="/ppt/slides/slide208.xml"/>
  <Override ContentType="application/vnd.openxmlformats-officedocument.presentationml.slide+xml" PartName="/ppt/slides/slide209.xml"/>
  <Override ContentType="application/vnd.openxmlformats-officedocument.presentationml.slide+xml" PartName="/ppt/slides/slide210.xml"/>
  <Override ContentType="application/vnd.openxmlformats-officedocument.presentationml.slide+xml" PartName="/ppt/slides/slide211.xml"/>
  <Override ContentType="application/vnd.openxmlformats-officedocument.presentationml.slide+xml" PartName="/ppt/slides/slide212.xml"/>
  <Override ContentType="application/vnd.openxmlformats-officedocument.presentationml.slide+xml" PartName="/ppt/slides/slide213.xml"/>
  <Override ContentType="application/vnd.openxmlformats-officedocument.presentationml.slide+xml" PartName="/ppt/slides/slide214.xml"/>
  <Override ContentType="application/vnd.openxmlformats-officedocument.presentationml.slide+xml" PartName="/ppt/slides/slide215.xml"/>
  <Override ContentType="application/vnd.openxmlformats-officedocument.presentationml.slide+xml" PartName="/ppt/slides/slide216.xml"/>
  <Override ContentType="application/vnd.openxmlformats-officedocument.presentationml.slide+xml" PartName="/ppt/slides/slide217.xml"/>
  <Override ContentType="application/vnd.openxmlformats-officedocument.presentationml.slide+xml" PartName="/ppt/slides/slide218.xml"/>
  <Override ContentType="application/vnd.openxmlformats-officedocument.presentationml.slide+xml" PartName="/ppt/slides/slide219.xml"/>
  <Override ContentType="application/vnd.openxmlformats-officedocument.presentationml.slide+xml" PartName="/ppt/slides/slide220.xml"/>
  <Override ContentType="application/vnd.openxmlformats-officedocument.presentationml.slide+xml" PartName="/ppt/slides/slide221.xml"/>
  <Override ContentType="application/vnd.openxmlformats-officedocument.presentationml.slide+xml" PartName="/ppt/slides/slide222.xml"/>
  <Override ContentType="application/vnd.openxmlformats-officedocument.presentationml.slide+xml" PartName="/ppt/slides/slide223.xml"/>
  <Override ContentType="application/vnd.openxmlformats-officedocument.presentationml.slide+xml" PartName="/ppt/slides/slide224.xml"/>
  <Override ContentType="application/vnd.openxmlformats-officedocument.presentationml.slide+xml" PartName="/ppt/slides/slide225.xml"/>
  <Override ContentType="application/vnd.openxmlformats-officedocument.presentationml.slide+xml" PartName="/ppt/slides/slide226.xml"/>
  <Override ContentType="application/vnd.openxmlformats-officedocument.presentationml.slide+xml" PartName="/ppt/slides/slide227.xml"/>
  <Override ContentType="application/vnd.openxmlformats-officedocument.presentationml.slide+xml" PartName="/ppt/slides/slide228.xml"/>
  <Override ContentType="application/vnd.openxmlformats-officedocument.presentationml.slide+xml" PartName="/ppt/slides/slide229.xml"/>
  <Override ContentType="application/vnd.openxmlformats-officedocument.presentationml.slide+xml" PartName="/ppt/slides/slide230.xml"/>
  <Override ContentType="application/vnd.openxmlformats-officedocument.presentationml.slide+xml" PartName="/ppt/slides/slide231.xml"/>
  <Override ContentType="application/vnd.openxmlformats-officedocument.presentationml.slide+xml" PartName="/ppt/slides/slide232.xml"/>
  <Override ContentType="application/vnd.openxmlformats-officedocument.presentationml.slide+xml" PartName="/ppt/slides/slide233.xml"/>
  <Override ContentType="application/vnd.openxmlformats-officedocument.presentationml.slide+xml" PartName="/ppt/slides/slide234.xml"/>
  <Override ContentType="application/vnd.openxmlformats-officedocument.presentationml.slide+xml" PartName="/ppt/slides/slide235.xml"/>
  <Override ContentType="application/vnd.openxmlformats-officedocument.presentationml.slide+xml" PartName="/ppt/slides/slide236.xml"/>
  <Override ContentType="application/vnd.openxmlformats-officedocument.presentationml.slide+xml" PartName="/ppt/slides/slide237.xml"/>
  <Override ContentType="application/vnd.openxmlformats-officedocument.presentationml.slide+xml" PartName="/ppt/slides/slide238.xml"/>
  <Override ContentType="application/vnd.openxmlformats-officedocument.presentationml.slide+xml" PartName="/ppt/slides/slide239.xml"/>
  <Override ContentType="application/vnd.openxmlformats-officedocument.presentationml.slide+xml" PartName="/ppt/slides/slide240.xml"/>
  <Override ContentType="application/vnd.openxmlformats-officedocument.presentationml.slide+xml" PartName="/ppt/slides/slide241.xml"/>
  <Override ContentType="application/vnd.openxmlformats-officedocument.presentationml.slide+xml" PartName="/ppt/slides/slide242.xml"/>
  <Override ContentType="application/vnd.openxmlformats-officedocument.presentationml.slide+xml" PartName="/ppt/slides/slide243.xml"/>
  <Override ContentType="application/vnd.openxmlformats-officedocument.presentationml.slide+xml" PartName="/ppt/slides/slide244.xml"/>
  <Override ContentType="application/vnd.openxmlformats-officedocument.presentationml.slide+xml" PartName="/ppt/slides/slide245.xml"/>
  <Override ContentType="application/vnd.openxmlformats-officedocument.presentationml.slide+xml" PartName="/ppt/slides/slide246.xml"/>
  <Override ContentType="application/vnd.openxmlformats-officedocument.presentationml.slide+xml" PartName="/ppt/slides/slide247.xml"/>
  <Override ContentType="application/vnd.openxmlformats-officedocument.presentationml.slide+xml" PartName="/ppt/slides/slide248.xml"/>
  <Override ContentType="application/vnd.openxmlformats-officedocument.presentationml.slide+xml" PartName="/ppt/slides/slide249.xml"/>
  <Override ContentType="application/vnd.openxmlformats-officedocument.presentationml.slide+xml" PartName="/ppt/slides/slide250.xml"/>
  <Override ContentType="application/vnd.openxmlformats-officedocument.presentationml.slide+xml" PartName="/ppt/slides/slide251.xml"/>
  <Override ContentType="application/vnd.openxmlformats-officedocument.presentationml.slide+xml" PartName="/ppt/slides/slide252.xml"/>
  <Override ContentType="application/vnd.openxmlformats-officedocument.presentationml.slide+xml" PartName="/ppt/slides/slide253.xml"/>
  <Override ContentType="application/vnd.openxmlformats-officedocument.presentationml.slide+xml" PartName="/ppt/slides/slide25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 id="363" r:id="rId113"/>
    <p:sldId id="364" r:id="rId114"/>
    <p:sldId id="365" r:id="rId115"/>
    <p:sldId id="366" r:id="rId116"/>
    <p:sldId id="367" r:id="rId117"/>
    <p:sldId id="368" r:id="rId118"/>
    <p:sldId id="369" r:id="rId119"/>
    <p:sldId id="370" r:id="rId120"/>
    <p:sldId id="371" r:id="rId121"/>
    <p:sldId id="372" r:id="rId122"/>
    <p:sldId id="373" r:id="rId123"/>
    <p:sldId id="374" r:id="rId124"/>
    <p:sldId id="375" r:id="rId125"/>
    <p:sldId id="376" r:id="rId126"/>
    <p:sldId id="377" r:id="rId127"/>
    <p:sldId id="378" r:id="rId128"/>
    <p:sldId id="379" r:id="rId129"/>
    <p:sldId id="380" r:id="rId130"/>
    <p:sldId id="381" r:id="rId131"/>
    <p:sldId id="382" r:id="rId132"/>
    <p:sldId id="383" r:id="rId133"/>
    <p:sldId id="384" r:id="rId134"/>
    <p:sldId id="385" r:id="rId135"/>
    <p:sldId id="386" r:id="rId136"/>
    <p:sldId id="387" r:id="rId137"/>
    <p:sldId id="388" r:id="rId138"/>
    <p:sldId id="389" r:id="rId139"/>
    <p:sldId id="390" r:id="rId140"/>
    <p:sldId id="391" r:id="rId141"/>
    <p:sldId id="392" r:id="rId142"/>
    <p:sldId id="393" r:id="rId143"/>
    <p:sldId id="394" r:id="rId144"/>
    <p:sldId id="395" r:id="rId145"/>
    <p:sldId id="396" r:id="rId146"/>
    <p:sldId id="397" r:id="rId147"/>
    <p:sldId id="398" r:id="rId148"/>
    <p:sldId id="399" r:id="rId149"/>
    <p:sldId id="400" r:id="rId150"/>
    <p:sldId id="401" r:id="rId151"/>
    <p:sldId id="402" r:id="rId152"/>
    <p:sldId id="403" r:id="rId153"/>
    <p:sldId id="404" r:id="rId154"/>
    <p:sldId id="405" r:id="rId155"/>
    <p:sldId id="406" r:id="rId156"/>
    <p:sldId id="407" r:id="rId157"/>
    <p:sldId id="408" r:id="rId158"/>
    <p:sldId id="409" r:id="rId159"/>
    <p:sldId id="410" r:id="rId160"/>
    <p:sldId id="411" r:id="rId161"/>
    <p:sldId id="412" r:id="rId162"/>
    <p:sldId id="413" r:id="rId163"/>
    <p:sldId id="414" r:id="rId164"/>
    <p:sldId id="415" r:id="rId165"/>
    <p:sldId id="416" r:id="rId166"/>
    <p:sldId id="417" r:id="rId167"/>
    <p:sldId id="418" r:id="rId168"/>
    <p:sldId id="419" r:id="rId169"/>
    <p:sldId id="420" r:id="rId170"/>
    <p:sldId id="421" r:id="rId171"/>
    <p:sldId id="422" r:id="rId172"/>
    <p:sldId id="423" r:id="rId173"/>
    <p:sldId id="424" r:id="rId174"/>
    <p:sldId id="425" r:id="rId175"/>
    <p:sldId id="426" r:id="rId176"/>
    <p:sldId id="427" r:id="rId177"/>
    <p:sldId id="428" r:id="rId178"/>
    <p:sldId id="429" r:id="rId179"/>
    <p:sldId id="430" r:id="rId180"/>
    <p:sldId id="431" r:id="rId181"/>
    <p:sldId id="432" r:id="rId182"/>
    <p:sldId id="433" r:id="rId183"/>
    <p:sldId id="434" r:id="rId184"/>
    <p:sldId id="435" r:id="rId185"/>
    <p:sldId id="436" r:id="rId186"/>
    <p:sldId id="437" r:id="rId187"/>
    <p:sldId id="438" r:id="rId188"/>
    <p:sldId id="439" r:id="rId189"/>
    <p:sldId id="440" r:id="rId190"/>
    <p:sldId id="441" r:id="rId191"/>
    <p:sldId id="442" r:id="rId192"/>
    <p:sldId id="443" r:id="rId193"/>
    <p:sldId id="444" r:id="rId194"/>
    <p:sldId id="445" r:id="rId195"/>
    <p:sldId id="446" r:id="rId196"/>
    <p:sldId id="447" r:id="rId197"/>
    <p:sldId id="448" r:id="rId198"/>
    <p:sldId id="449" r:id="rId199"/>
    <p:sldId id="450" r:id="rId200"/>
    <p:sldId id="451" r:id="rId201"/>
    <p:sldId id="452" r:id="rId202"/>
    <p:sldId id="453" r:id="rId203"/>
    <p:sldId id="454" r:id="rId204"/>
    <p:sldId id="455" r:id="rId205"/>
    <p:sldId id="456" r:id="rId206"/>
    <p:sldId id="457" r:id="rId207"/>
    <p:sldId id="458" r:id="rId208"/>
    <p:sldId id="459" r:id="rId209"/>
    <p:sldId id="460" r:id="rId210"/>
    <p:sldId id="461" r:id="rId211"/>
    <p:sldId id="462" r:id="rId212"/>
    <p:sldId id="463" r:id="rId213"/>
    <p:sldId id="464" r:id="rId214"/>
    <p:sldId id="465" r:id="rId215"/>
    <p:sldId id="466" r:id="rId216"/>
    <p:sldId id="467" r:id="rId217"/>
    <p:sldId id="468" r:id="rId218"/>
    <p:sldId id="469" r:id="rId219"/>
    <p:sldId id="470" r:id="rId220"/>
    <p:sldId id="471" r:id="rId221"/>
    <p:sldId id="472" r:id="rId222"/>
    <p:sldId id="473" r:id="rId223"/>
    <p:sldId id="474" r:id="rId224"/>
    <p:sldId id="475" r:id="rId225"/>
    <p:sldId id="476" r:id="rId226"/>
    <p:sldId id="477" r:id="rId227"/>
    <p:sldId id="478" r:id="rId228"/>
    <p:sldId id="479" r:id="rId229"/>
    <p:sldId id="480" r:id="rId230"/>
    <p:sldId id="481" r:id="rId231"/>
    <p:sldId id="482" r:id="rId232"/>
    <p:sldId id="483" r:id="rId233"/>
    <p:sldId id="484" r:id="rId234"/>
    <p:sldId id="485" r:id="rId235"/>
    <p:sldId id="486" r:id="rId236"/>
    <p:sldId id="487" r:id="rId237"/>
    <p:sldId id="488" r:id="rId238"/>
    <p:sldId id="489" r:id="rId239"/>
    <p:sldId id="490" r:id="rId240"/>
    <p:sldId id="491" r:id="rId241"/>
    <p:sldId id="492" r:id="rId242"/>
    <p:sldId id="493" r:id="rId243"/>
    <p:sldId id="494" r:id="rId244"/>
    <p:sldId id="495" r:id="rId245"/>
    <p:sldId id="496" r:id="rId246"/>
    <p:sldId id="497" r:id="rId247"/>
    <p:sldId id="498" r:id="rId248"/>
    <p:sldId id="499" r:id="rId249"/>
    <p:sldId id="500" r:id="rId250"/>
    <p:sldId id="501" r:id="rId251"/>
    <p:sldId id="502" r:id="rId252"/>
    <p:sldId id="503" r:id="rId253"/>
    <p:sldId id="504" r:id="rId254"/>
    <p:sldId id="505" r:id="rId255"/>
    <p:sldId id="506" r:id="rId256"/>
    <p:sldId id="507" r:id="rId257"/>
    <p:sldId id="508" r:id="rId258"/>
    <p:sldId id="509" r:id="rId259"/>
  </p:sldIdLst>
  <p:sldSz cx="7556500" cy="10693400"/>
  <p:notesSz cx="6858000" cy="9144000"/>
  <p:embeddedFontLst>
    <p:embeddedFont>
      <p:font typeface="Walls Bold" charset="1" panose="02000803000000020003"/>
      <p:regular r:id="rId260"/>
    </p:embeddedFont>
    <p:embeddedFont>
      <p:font typeface="Walls" charset="1" panose="02000506080000020003"/>
      <p:regular r:id="rId261"/>
    </p:embeddedFont>
    <p:embeddedFont>
      <p:font typeface="Consolas Bold" charset="1" panose="020B0709020204030204"/>
      <p:regular r:id="rId262"/>
    </p:embeddedFont>
    <p:embeddedFont>
      <p:font typeface="Consolas" charset="1" panose="020B0609020204030204"/>
      <p:regular r:id="rId26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00" Target="slides/slide95.xml" Type="http://schemas.openxmlformats.org/officeDocument/2006/relationships/slide"/><Relationship Id="rId101" Target="slides/slide96.xml" Type="http://schemas.openxmlformats.org/officeDocument/2006/relationships/slide"/><Relationship Id="rId102" Target="slides/slide97.xml" Type="http://schemas.openxmlformats.org/officeDocument/2006/relationships/slide"/><Relationship Id="rId103" Target="slides/slide98.xml" Type="http://schemas.openxmlformats.org/officeDocument/2006/relationships/slide"/><Relationship Id="rId104" Target="slides/slide99.xml" Type="http://schemas.openxmlformats.org/officeDocument/2006/relationships/slide"/><Relationship Id="rId105" Target="slides/slide100.xml" Type="http://schemas.openxmlformats.org/officeDocument/2006/relationships/slide"/><Relationship Id="rId106" Target="slides/slide101.xml" Type="http://schemas.openxmlformats.org/officeDocument/2006/relationships/slide"/><Relationship Id="rId107" Target="slides/slide102.xml" Type="http://schemas.openxmlformats.org/officeDocument/2006/relationships/slide"/><Relationship Id="rId108" Target="slides/slide103.xml" Type="http://schemas.openxmlformats.org/officeDocument/2006/relationships/slide"/><Relationship Id="rId109" Target="slides/slide104.xml" Type="http://schemas.openxmlformats.org/officeDocument/2006/relationships/slide"/><Relationship Id="rId11" Target="slides/slide6.xml" Type="http://schemas.openxmlformats.org/officeDocument/2006/relationships/slide"/><Relationship Id="rId110" Target="slides/slide105.xml" Type="http://schemas.openxmlformats.org/officeDocument/2006/relationships/slide"/><Relationship Id="rId111" Target="slides/slide106.xml" Type="http://schemas.openxmlformats.org/officeDocument/2006/relationships/slide"/><Relationship Id="rId112" Target="slides/slide107.xml" Type="http://schemas.openxmlformats.org/officeDocument/2006/relationships/slide"/><Relationship Id="rId113" Target="slides/slide108.xml" Type="http://schemas.openxmlformats.org/officeDocument/2006/relationships/slide"/><Relationship Id="rId114" Target="slides/slide109.xml" Type="http://schemas.openxmlformats.org/officeDocument/2006/relationships/slide"/><Relationship Id="rId115" Target="slides/slide110.xml" Type="http://schemas.openxmlformats.org/officeDocument/2006/relationships/slide"/><Relationship Id="rId116" Target="slides/slide111.xml" Type="http://schemas.openxmlformats.org/officeDocument/2006/relationships/slide"/><Relationship Id="rId117" Target="slides/slide112.xml" Type="http://schemas.openxmlformats.org/officeDocument/2006/relationships/slide"/><Relationship Id="rId118" Target="slides/slide113.xml" Type="http://schemas.openxmlformats.org/officeDocument/2006/relationships/slide"/><Relationship Id="rId119" Target="slides/slide114.xml" Type="http://schemas.openxmlformats.org/officeDocument/2006/relationships/slide"/><Relationship Id="rId12" Target="slides/slide7.xml" Type="http://schemas.openxmlformats.org/officeDocument/2006/relationships/slide"/><Relationship Id="rId120" Target="slides/slide115.xml" Type="http://schemas.openxmlformats.org/officeDocument/2006/relationships/slide"/><Relationship Id="rId121" Target="slides/slide116.xml" Type="http://schemas.openxmlformats.org/officeDocument/2006/relationships/slide"/><Relationship Id="rId122" Target="slides/slide117.xml" Type="http://schemas.openxmlformats.org/officeDocument/2006/relationships/slide"/><Relationship Id="rId123" Target="slides/slide118.xml" Type="http://schemas.openxmlformats.org/officeDocument/2006/relationships/slide"/><Relationship Id="rId124" Target="slides/slide119.xml" Type="http://schemas.openxmlformats.org/officeDocument/2006/relationships/slide"/><Relationship Id="rId125" Target="slides/slide120.xml" Type="http://schemas.openxmlformats.org/officeDocument/2006/relationships/slide"/><Relationship Id="rId126" Target="slides/slide121.xml" Type="http://schemas.openxmlformats.org/officeDocument/2006/relationships/slide"/><Relationship Id="rId127" Target="slides/slide122.xml" Type="http://schemas.openxmlformats.org/officeDocument/2006/relationships/slide"/><Relationship Id="rId128" Target="slides/slide123.xml" Type="http://schemas.openxmlformats.org/officeDocument/2006/relationships/slide"/><Relationship Id="rId129" Target="slides/slide124.xml" Type="http://schemas.openxmlformats.org/officeDocument/2006/relationships/slide"/><Relationship Id="rId13" Target="slides/slide8.xml" Type="http://schemas.openxmlformats.org/officeDocument/2006/relationships/slide"/><Relationship Id="rId130" Target="slides/slide125.xml" Type="http://schemas.openxmlformats.org/officeDocument/2006/relationships/slide"/><Relationship Id="rId131" Target="slides/slide126.xml" Type="http://schemas.openxmlformats.org/officeDocument/2006/relationships/slide"/><Relationship Id="rId132" Target="slides/slide127.xml" Type="http://schemas.openxmlformats.org/officeDocument/2006/relationships/slide"/><Relationship Id="rId133" Target="slides/slide128.xml" Type="http://schemas.openxmlformats.org/officeDocument/2006/relationships/slide"/><Relationship Id="rId134" Target="slides/slide129.xml" Type="http://schemas.openxmlformats.org/officeDocument/2006/relationships/slide"/><Relationship Id="rId135" Target="slides/slide130.xml" Type="http://schemas.openxmlformats.org/officeDocument/2006/relationships/slide"/><Relationship Id="rId136" Target="slides/slide131.xml" Type="http://schemas.openxmlformats.org/officeDocument/2006/relationships/slide"/><Relationship Id="rId137" Target="slides/slide132.xml" Type="http://schemas.openxmlformats.org/officeDocument/2006/relationships/slide"/><Relationship Id="rId138" Target="slides/slide133.xml" Type="http://schemas.openxmlformats.org/officeDocument/2006/relationships/slide"/><Relationship Id="rId139" Target="slides/slide134.xml" Type="http://schemas.openxmlformats.org/officeDocument/2006/relationships/slide"/><Relationship Id="rId14" Target="slides/slide9.xml" Type="http://schemas.openxmlformats.org/officeDocument/2006/relationships/slide"/><Relationship Id="rId140" Target="slides/slide135.xml" Type="http://schemas.openxmlformats.org/officeDocument/2006/relationships/slide"/><Relationship Id="rId141" Target="slides/slide136.xml" Type="http://schemas.openxmlformats.org/officeDocument/2006/relationships/slide"/><Relationship Id="rId142" Target="slides/slide137.xml" Type="http://schemas.openxmlformats.org/officeDocument/2006/relationships/slide"/><Relationship Id="rId143" Target="slides/slide138.xml" Type="http://schemas.openxmlformats.org/officeDocument/2006/relationships/slide"/><Relationship Id="rId144" Target="slides/slide139.xml" Type="http://schemas.openxmlformats.org/officeDocument/2006/relationships/slide"/><Relationship Id="rId145" Target="slides/slide140.xml" Type="http://schemas.openxmlformats.org/officeDocument/2006/relationships/slide"/><Relationship Id="rId146" Target="slides/slide141.xml" Type="http://schemas.openxmlformats.org/officeDocument/2006/relationships/slide"/><Relationship Id="rId147" Target="slides/slide142.xml" Type="http://schemas.openxmlformats.org/officeDocument/2006/relationships/slide"/><Relationship Id="rId148" Target="slides/slide143.xml" Type="http://schemas.openxmlformats.org/officeDocument/2006/relationships/slide"/><Relationship Id="rId149" Target="slides/slide144.xml" Type="http://schemas.openxmlformats.org/officeDocument/2006/relationships/slide"/><Relationship Id="rId15" Target="slides/slide10.xml" Type="http://schemas.openxmlformats.org/officeDocument/2006/relationships/slide"/><Relationship Id="rId150" Target="slides/slide145.xml" Type="http://schemas.openxmlformats.org/officeDocument/2006/relationships/slide"/><Relationship Id="rId151" Target="slides/slide146.xml" Type="http://schemas.openxmlformats.org/officeDocument/2006/relationships/slide"/><Relationship Id="rId152" Target="slides/slide147.xml" Type="http://schemas.openxmlformats.org/officeDocument/2006/relationships/slide"/><Relationship Id="rId153" Target="slides/slide148.xml" Type="http://schemas.openxmlformats.org/officeDocument/2006/relationships/slide"/><Relationship Id="rId154" Target="slides/slide149.xml" Type="http://schemas.openxmlformats.org/officeDocument/2006/relationships/slide"/><Relationship Id="rId155" Target="slides/slide150.xml" Type="http://schemas.openxmlformats.org/officeDocument/2006/relationships/slide"/><Relationship Id="rId156" Target="slides/slide151.xml" Type="http://schemas.openxmlformats.org/officeDocument/2006/relationships/slide"/><Relationship Id="rId157" Target="slides/slide152.xml" Type="http://schemas.openxmlformats.org/officeDocument/2006/relationships/slide"/><Relationship Id="rId158" Target="slides/slide153.xml" Type="http://schemas.openxmlformats.org/officeDocument/2006/relationships/slide"/><Relationship Id="rId159" Target="slides/slide154.xml" Type="http://schemas.openxmlformats.org/officeDocument/2006/relationships/slide"/><Relationship Id="rId16" Target="slides/slide11.xml" Type="http://schemas.openxmlformats.org/officeDocument/2006/relationships/slide"/><Relationship Id="rId160" Target="slides/slide155.xml" Type="http://schemas.openxmlformats.org/officeDocument/2006/relationships/slide"/><Relationship Id="rId161" Target="slides/slide156.xml" Type="http://schemas.openxmlformats.org/officeDocument/2006/relationships/slide"/><Relationship Id="rId162" Target="slides/slide157.xml" Type="http://schemas.openxmlformats.org/officeDocument/2006/relationships/slide"/><Relationship Id="rId163" Target="slides/slide158.xml" Type="http://schemas.openxmlformats.org/officeDocument/2006/relationships/slide"/><Relationship Id="rId164" Target="slides/slide159.xml" Type="http://schemas.openxmlformats.org/officeDocument/2006/relationships/slide"/><Relationship Id="rId165" Target="slides/slide160.xml" Type="http://schemas.openxmlformats.org/officeDocument/2006/relationships/slide"/><Relationship Id="rId166" Target="slides/slide161.xml" Type="http://schemas.openxmlformats.org/officeDocument/2006/relationships/slide"/><Relationship Id="rId167" Target="slides/slide162.xml" Type="http://schemas.openxmlformats.org/officeDocument/2006/relationships/slide"/><Relationship Id="rId168" Target="slides/slide163.xml" Type="http://schemas.openxmlformats.org/officeDocument/2006/relationships/slide"/><Relationship Id="rId169" Target="slides/slide164.xml" Type="http://schemas.openxmlformats.org/officeDocument/2006/relationships/slide"/><Relationship Id="rId17" Target="slides/slide12.xml" Type="http://schemas.openxmlformats.org/officeDocument/2006/relationships/slide"/><Relationship Id="rId170" Target="slides/slide165.xml" Type="http://schemas.openxmlformats.org/officeDocument/2006/relationships/slide"/><Relationship Id="rId171" Target="slides/slide166.xml" Type="http://schemas.openxmlformats.org/officeDocument/2006/relationships/slide"/><Relationship Id="rId172" Target="slides/slide167.xml" Type="http://schemas.openxmlformats.org/officeDocument/2006/relationships/slide"/><Relationship Id="rId173" Target="slides/slide168.xml" Type="http://schemas.openxmlformats.org/officeDocument/2006/relationships/slide"/><Relationship Id="rId174" Target="slides/slide169.xml" Type="http://schemas.openxmlformats.org/officeDocument/2006/relationships/slide"/><Relationship Id="rId175" Target="slides/slide170.xml" Type="http://schemas.openxmlformats.org/officeDocument/2006/relationships/slide"/><Relationship Id="rId176" Target="slides/slide171.xml" Type="http://schemas.openxmlformats.org/officeDocument/2006/relationships/slide"/><Relationship Id="rId177" Target="slides/slide172.xml" Type="http://schemas.openxmlformats.org/officeDocument/2006/relationships/slide"/><Relationship Id="rId178" Target="slides/slide173.xml" Type="http://schemas.openxmlformats.org/officeDocument/2006/relationships/slide"/><Relationship Id="rId179" Target="slides/slide174.xml" Type="http://schemas.openxmlformats.org/officeDocument/2006/relationships/slide"/><Relationship Id="rId18" Target="slides/slide13.xml" Type="http://schemas.openxmlformats.org/officeDocument/2006/relationships/slide"/><Relationship Id="rId180" Target="slides/slide175.xml" Type="http://schemas.openxmlformats.org/officeDocument/2006/relationships/slide"/><Relationship Id="rId181" Target="slides/slide176.xml" Type="http://schemas.openxmlformats.org/officeDocument/2006/relationships/slide"/><Relationship Id="rId182" Target="slides/slide177.xml" Type="http://schemas.openxmlformats.org/officeDocument/2006/relationships/slide"/><Relationship Id="rId183" Target="slides/slide178.xml" Type="http://schemas.openxmlformats.org/officeDocument/2006/relationships/slide"/><Relationship Id="rId184" Target="slides/slide179.xml" Type="http://schemas.openxmlformats.org/officeDocument/2006/relationships/slide"/><Relationship Id="rId185" Target="slides/slide180.xml" Type="http://schemas.openxmlformats.org/officeDocument/2006/relationships/slide"/><Relationship Id="rId186" Target="slides/slide181.xml" Type="http://schemas.openxmlformats.org/officeDocument/2006/relationships/slide"/><Relationship Id="rId187" Target="slides/slide182.xml" Type="http://schemas.openxmlformats.org/officeDocument/2006/relationships/slide"/><Relationship Id="rId188" Target="slides/slide183.xml" Type="http://schemas.openxmlformats.org/officeDocument/2006/relationships/slide"/><Relationship Id="rId189" Target="slides/slide184.xml" Type="http://schemas.openxmlformats.org/officeDocument/2006/relationships/slide"/><Relationship Id="rId19" Target="slides/slide14.xml" Type="http://schemas.openxmlformats.org/officeDocument/2006/relationships/slide"/><Relationship Id="rId190" Target="slides/slide185.xml" Type="http://schemas.openxmlformats.org/officeDocument/2006/relationships/slide"/><Relationship Id="rId191" Target="slides/slide186.xml" Type="http://schemas.openxmlformats.org/officeDocument/2006/relationships/slide"/><Relationship Id="rId192" Target="slides/slide187.xml" Type="http://schemas.openxmlformats.org/officeDocument/2006/relationships/slide"/><Relationship Id="rId193" Target="slides/slide188.xml" Type="http://schemas.openxmlformats.org/officeDocument/2006/relationships/slide"/><Relationship Id="rId194" Target="slides/slide189.xml" Type="http://schemas.openxmlformats.org/officeDocument/2006/relationships/slide"/><Relationship Id="rId195" Target="slides/slide190.xml" Type="http://schemas.openxmlformats.org/officeDocument/2006/relationships/slide"/><Relationship Id="rId196" Target="slides/slide191.xml" Type="http://schemas.openxmlformats.org/officeDocument/2006/relationships/slide"/><Relationship Id="rId197" Target="slides/slide192.xml" Type="http://schemas.openxmlformats.org/officeDocument/2006/relationships/slide"/><Relationship Id="rId198" Target="slides/slide193.xml" Type="http://schemas.openxmlformats.org/officeDocument/2006/relationships/slide"/><Relationship Id="rId199" Target="slides/slide19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00" Target="slides/slide195.xml" Type="http://schemas.openxmlformats.org/officeDocument/2006/relationships/slide"/><Relationship Id="rId201" Target="slides/slide196.xml" Type="http://schemas.openxmlformats.org/officeDocument/2006/relationships/slide"/><Relationship Id="rId202" Target="slides/slide197.xml" Type="http://schemas.openxmlformats.org/officeDocument/2006/relationships/slide"/><Relationship Id="rId203" Target="slides/slide198.xml" Type="http://schemas.openxmlformats.org/officeDocument/2006/relationships/slide"/><Relationship Id="rId204" Target="slides/slide199.xml" Type="http://schemas.openxmlformats.org/officeDocument/2006/relationships/slide"/><Relationship Id="rId205" Target="slides/slide200.xml" Type="http://schemas.openxmlformats.org/officeDocument/2006/relationships/slide"/><Relationship Id="rId206" Target="slides/slide201.xml" Type="http://schemas.openxmlformats.org/officeDocument/2006/relationships/slide"/><Relationship Id="rId207" Target="slides/slide202.xml" Type="http://schemas.openxmlformats.org/officeDocument/2006/relationships/slide"/><Relationship Id="rId208" Target="slides/slide203.xml" Type="http://schemas.openxmlformats.org/officeDocument/2006/relationships/slide"/><Relationship Id="rId209" Target="slides/slide204.xml" Type="http://schemas.openxmlformats.org/officeDocument/2006/relationships/slide"/><Relationship Id="rId21" Target="slides/slide16.xml" Type="http://schemas.openxmlformats.org/officeDocument/2006/relationships/slide"/><Relationship Id="rId210" Target="slides/slide205.xml" Type="http://schemas.openxmlformats.org/officeDocument/2006/relationships/slide"/><Relationship Id="rId211" Target="slides/slide206.xml" Type="http://schemas.openxmlformats.org/officeDocument/2006/relationships/slide"/><Relationship Id="rId212" Target="slides/slide207.xml" Type="http://schemas.openxmlformats.org/officeDocument/2006/relationships/slide"/><Relationship Id="rId213" Target="slides/slide208.xml" Type="http://schemas.openxmlformats.org/officeDocument/2006/relationships/slide"/><Relationship Id="rId214" Target="slides/slide209.xml" Type="http://schemas.openxmlformats.org/officeDocument/2006/relationships/slide"/><Relationship Id="rId215" Target="slides/slide210.xml" Type="http://schemas.openxmlformats.org/officeDocument/2006/relationships/slide"/><Relationship Id="rId216" Target="slides/slide211.xml" Type="http://schemas.openxmlformats.org/officeDocument/2006/relationships/slide"/><Relationship Id="rId217" Target="slides/slide212.xml" Type="http://schemas.openxmlformats.org/officeDocument/2006/relationships/slide"/><Relationship Id="rId218" Target="slides/slide213.xml" Type="http://schemas.openxmlformats.org/officeDocument/2006/relationships/slide"/><Relationship Id="rId219" Target="slides/slide214.xml" Type="http://schemas.openxmlformats.org/officeDocument/2006/relationships/slide"/><Relationship Id="rId22" Target="slides/slide17.xml" Type="http://schemas.openxmlformats.org/officeDocument/2006/relationships/slide"/><Relationship Id="rId220" Target="slides/slide215.xml" Type="http://schemas.openxmlformats.org/officeDocument/2006/relationships/slide"/><Relationship Id="rId221" Target="slides/slide216.xml" Type="http://schemas.openxmlformats.org/officeDocument/2006/relationships/slide"/><Relationship Id="rId222" Target="slides/slide217.xml" Type="http://schemas.openxmlformats.org/officeDocument/2006/relationships/slide"/><Relationship Id="rId223" Target="slides/slide218.xml" Type="http://schemas.openxmlformats.org/officeDocument/2006/relationships/slide"/><Relationship Id="rId224" Target="slides/slide219.xml" Type="http://schemas.openxmlformats.org/officeDocument/2006/relationships/slide"/><Relationship Id="rId225" Target="slides/slide220.xml" Type="http://schemas.openxmlformats.org/officeDocument/2006/relationships/slide"/><Relationship Id="rId226" Target="slides/slide221.xml" Type="http://schemas.openxmlformats.org/officeDocument/2006/relationships/slide"/><Relationship Id="rId227" Target="slides/slide222.xml" Type="http://schemas.openxmlformats.org/officeDocument/2006/relationships/slide"/><Relationship Id="rId228" Target="slides/slide223.xml" Type="http://schemas.openxmlformats.org/officeDocument/2006/relationships/slide"/><Relationship Id="rId229" Target="slides/slide224.xml" Type="http://schemas.openxmlformats.org/officeDocument/2006/relationships/slide"/><Relationship Id="rId23" Target="slides/slide18.xml" Type="http://schemas.openxmlformats.org/officeDocument/2006/relationships/slide"/><Relationship Id="rId230" Target="slides/slide225.xml" Type="http://schemas.openxmlformats.org/officeDocument/2006/relationships/slide"/><Relationship Id="rId231" Target="slides/slide226.xml" Type="http://schemas.openxmlformats.org/officeDocument/2006/relationships/slide"/><Relationship Id="rId232" Target="slides/slide227.xml" Type="http://schemas.openxmlformats.org/officeDocument/2006/relationships/slide"/><Relationship Id="rId233" Target="slides/slide228.xml" Type="http://schemas.openxmlformats.org/officeDocument/2006/relationships/slide"/><Relationship Id="rId234" Target="slides/slide229.xml" Type="http://schemas.openxmlformats.org/officeDocument/2006/relationships/slide"/><Relationship Id="rId235" Target="slides/slide230.xml" Type="http://schemas.openxmlformats.org/officeDocument/2006/relationships/slide"/><Relationship Id="rId236" Target="slides/slide231.xml" Type="http://schemas.openxmlformats.org/officeDocument/2006/relationships/slide"/><Relationship Id="rId237" Target="slides/slide232.xml" Type="http://schemas.openxmlformats.org/officeDocument/2006/relationships/slide"/><Relationship Id="rId238" Target="slides/slide233.xml" Type="http://schemas.openxmlformats.org/officeDocument/2006/relationships/slide"/><Relationship Id="rId239" Target="slides/slide234.xml" Type="http://schemas.openxmlformats.org/officeDocument/2006/relationships/slide"/><Relationship Id="rId24" Target="slides/slide19.xml" Type="http://schemas.openxmlformats.org/officeDocument/2006/relationships/slide"/><Relationship Id="rId240" Target="slides/slide235.xml" Type="http://schemas.openxmlformats.org/officeDocument/2006/relationships/slide"/><Relationship Id="rId241" Target="slides/slide236.xml" Type="http://schemas.openxmlformats.org/officeDocument/2006/relationships/slide"/><Relationship Id="rId242" Target="slides/slide237.xml" Type="http://schemas.openxmlformats.org/officeDocument/2006/relationships/slide"/><Relationship Id="rId243" Target="slides/slide238.xml" Type="http://schemas.openxmlformats.org/officeDocument/2006/relationships/slide"/><Relationship Id="rId244" Target="slides/slide239.xml" Type="http://schemas.openxmlformats.org/officeDocument/2006/relationships/slide"/><Relationship Id="rId245" Target="slides/slide240.xml" Type="http://schemas.openxmlformats.org/officeDocument/2006/relationships/slide"/><Relationship Id="rId246" Target="slides/slide241.xml" Type="http://schemas.openxmlformats.org/officeDocument/2006/relationships/slide"/><Relationship Id="rId247" Target="slides/slide242.xml" Type="http://schemas.openxmlformats.org/officeDocument/2006/relationships/slide"/><Relationship Id="rId248" Target="slides/slide243.xml" Type="http://schemas.openxmlformats.org/officeDocument/2006/relationships/slide"/><Relationship Id="rId249" Target="slides/slide244.xml" Type="http://schemas.openxmlformats.org/officeDocument/2006/relationships/slide"/><Relationship Id="rId25" Target="slides/slide20.xml" Type="http://schemas.openxmlformats.org/officeDocument/2006/relationships/slide"/><Relationship Id="rId250" Target="slides/slide245.xml" Type="http://schemas.openxmlformats.org/officeDocument/2006/relationships/slide"/><Relationship Id="rId251" Target="slides/slide246.xml" Type="http://schemas.openxmlformats.org/officeDocument/2006/relationships/slide"/><Relationship Id="rId252" Target="slides/slide247.xml" Type="http://schemas.openxmlformats.org/officeDocument/2006/relationships/slide"/><Relationship Id="rId253" Target="slides/slide248.xml" Type="http://schemas.openxmlformats.org/officeDocument/2006/relationships/slide"/><Relationship Id="rId254" Target="slides/slide249.xml" Type="http://schemas.openxmlformats.org/officeDocument/2006/relationships/slide"/><Relationship Id="rId255" Target="slides/slide250.xml" Type="http://schemas.openxmlformats.org/officeDocument/2006/relationships/slide"/><Relationship Id="rId256" Target="slides/slide251.xml" Type="http://schemas.openxmlformats.org/officeDocument/2006/relationships/slide"/><Relationship Id="rId257" Target="slides/slide252.xml" Type="http://schemas.openxmlformats.org/officeDocument/2006/relationships/slide"/><Relationship Id="rId258" Target="slides/slide253.xml" Type="http://schemas.openxmlformats.org/officeDocument/2006/relationships/slide"/><Relationship Id="rId259" Target="slides/slide254.xml" Type="http://schemas.openxmlformats.org/officeDocument/2006/relationships/slide"/><Relationship Id="rId26" Target="slides/slide21.xml" Type="http://schemas.openxmlformats.org/officeDocument/2006/relationships/slide"/><Relationship Id="rId260" Target="fonts/font260.fntdata" Type="http://schemas.openxmlformats.org/officeDocument/2006/relationships/font"/><Relationship Id="rId261" Target="fonts/font261.fntdata" Type="http://schemas.openxmlformats.org/officeDocument/2006/relationships/font"/><Relationship Id="rId262" Target="fonts/font262.fntdata" Type="http://schemas.openxmlformats.org/officeDocument/2006/relationships/font"/><Relationship Id="rId263" Target="fonts/font263.fntdata" Type="http://schemas.openxmlformats.org/officeDocument/2006/relationships/font"/><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slides/slide30.xml" Type="http://schemas.openxmlformats.org/officeDocument/2006/relationships/slide"/><Relationship Id="rId36" Target="slides/slide31.xml" Type="http://schemas.openxmlformats.org/officeDocument/2006/relationships/slide"/><Relationship Id="rId37" Target="slides/slide32.xml" Type="http://schemas.openxmlformats.org/officeDocument/2006/relationships/slide"/><Relationship Id="rId38" Target="slides/slide33.xml" Type="http://schemas.openxmlformats.org/officeDocument/2006/relationships/slide"/><Relationship Id="rId39" Target="slides/slide34.xml" Type="http://schemas.openxmlformats.org/officeDocument/2006/relationships/slide"/><Relationship Id="rId4" Target="theme/theme1.xml" Type="http://schemas.openxmlformats.org/officeDocument/2006/relationships/theme"/><Relationship Id="rId40" Target="slides/slide35.xml" Type="http://schemas.openxmlformats.org/officeDocument/2006/relationships/slide"/><Relationship Id="rId41" Target="slides/slide36.xml" Type="http://schemas.openxmlformats.org/officeDocument/2006/relationships/slide"/><Relationship Id="rId42" Target="slides/slide37.xml" Type="http://schemas.openxmlformats.org/officeDocument/2006/relationships/slide"/><Relationship Id="rId43" Target="slides/slide38.xml" Type="http://schemas.openxmlformats.org/officeDocument/2006/relationships/slide"/><Relationship Id="rId44" Target="slides/slide39.xml" Type="http://schemas.openxmlformats.org/officeDocument/2006/relationships/slide"/><Relationship Id="rId45" Target="slides/slide40.xml" Type="http://schemas.openxmlformats.org/officeDocument/2006/relationships/slide"/><Relationship Id="rId46" Target="slides/slide41.xml" Type="http://schemas.openxmlformats.org/officeDocument/2006/relationships/slide"/><Relationship Id="rId47" Target="slides/slide42.xml" Type="http://schemas.openxmlformats.org/officeDocument/2006/relationships/slide"/><Relationship Id="rId48" Target="slides/slide43.xml" Type="http://schemas.openxmlformats.org/officeDocument/2006/relationships/slide"/><Relationship Id="rId49" Target="slides/slide44.xml" Type="http://schemas.openxmlformats.org/officeDocument/2006/relationships/slide"/><Relationship Id="rId5" Target="tableStyles.xml" Type="http://schemas.openxmlformats.org/officeDocument/2006/relationships/tableStyles"/><Relationship Id="rId50" Target="slides/slide45.xml" Type="http://schemas.openxmlformats.org/officeDocument/2006/relationships/slide"/><Relationship Id="rId51" Target="slides/slide46.xml" Type="http://schemas.openxmlformats.org/officeDocument/2006/relationships/slide"/><Relationship Id="rId52" Target="slides/slide47.xml" Type="http://schemas.openxmlformats.org/officeDocument/2006/relationships/slide"/><Relationship Id="rId53" Target="slides/slide48.xml" Type="http://schemas.openxmlformats.org/officeDocument/2006/relationships/slide"/><Relationship Id="rId54" Target="slides/slide49.xml" Type="http://schemas.openxmlformats.org/officeDocument/2006/relationships/slide"/><Relationship Id="rId55" Target="slides/slide50.xml" Type="http://schemas.openxmlformats.org/officeDocument/2006/relationships/slide"/><Relationship Id="rId56" Target="slides/slide51.xml" Type="http://schemas.openxmlformats.org/officeDocument/2006/relationships/slide"/><Relationship Id="rId57" Target="slides/slide52.xml" Type="http://schemas.openxmlformats.org/officeDocument/2006/relationships/slide"/><Relationship Id="rId58" Target="slides/slide53.xml" Type="http://schemas.openxmlformats.org/officeDocument/2006/relationships/slide"/><Relationship Id="rId59" Target="slides/slide54.xml" Type="http://schemas.openxmlformats.org/officeDocument/2006/relationships/slide"/><Relationship Id="rId6" Target="slides/slide1.xml" Type="http://schemas.openxmlformats.org/officeDocument/2006/relationships/slide"/><Relationship Id="rId60" Target="slides/slide55.xml" Type="http://schemas.openxmlformats.org/officeDocument/2006/relationships/slide"/><Relationship Id="rId61" Target="slides/slide56.xml" Type="http://schemas.openxmlformats.org/officeDocument/2006/relationships/slide"/><Relationship Id="rId62" Target="slides/slide57.xml" Type="http://schemas.openxmlformats.org/officeDocument/2006/relationships/slide"/><Relationship Id="rId63" Target="slides/slide58.xml" Type="http://schemas.openxmlformats.org/officeDocument/2006/relationships/slide"/><Relationship Id="rId64" Target="slides/slide59.xml" Type="http://schemas.openxmlformats.org/officeDocument/2006/relationships/slide"/><Relationship Id="rId65" Target="slides/slide60.xml" Type="http://schemas.openxmlformats.org/officeDocument/2006/relationships/slide"/><Relationship Id="rId66" Target="slides/slide61.xml" Type="http://schemas.openxmlformats.org/officeDocument/2006/relationships/slide"/><Relationship Id="rId67" Target="slides/slide62.xml" Type="http://schemas.openxmlformats.org/officeDocument/2006/relationships/slide"/><Relationship Id="rId68" Target="slides/slide63.xml" Type="http://schemas.openxmlformats.org/officeDocument/2006/relationships/slide"/><Relationship Id="rId69" Target="slides/slide64.xml" Type="http://schemas.openxmlformats.org/officeDocument/2006/relationships/slide"/><Relationship Id="rId7" Target="slides/slide2.xml" Type="http://schemas.openxmlformats.org/officeDocument/2006/relationships/slide"/><Relationship Id="rId70" Target="slides/slide65.xml" Type="http://schemas.openxmlformats.org/officeDocument/2006/relationships/slide"/><Relationship Id="rId71" Target="slides/slide66.xml" Type="http://schemas.openxmlformats.org/officeDocument/2006/relationships/slide"/><Relationship Id="rId72" Target="slides/slide67.xml" Type="http://schemas.openxmlformats.org/officeDocument/2006/relationships/slide"/><Relationship Id="rId73" Target="slides/slide68.xml" Type="http://schemas.openxmlformats.org/officeDocument/2006/relationships/slide"/><Relationship Id="rId74" Target="slides/slide69.xml" Type="http://schemas.openxmlformats.org/officeDocument/2006/relationships/slide"/><Relationship Id="rId75" Target="slides/slide70.xml" Type="http://schemas.openxmlformats.org/officeDocument/2006/relationships/slide"/><Relationship Id="rId76" Target="slides/slide71.xml" Type="http://schemas.openxmlformats.org/officeDocument/2006/relationships/slide"/><Relationship Id="rId77" Target="slides/slide72.xml" Type="http://schemas.openxmlformats.org/officeDocument/2006/relationships/slide"/><Relationship Id="rId78" Target="slides/slide73.xml" Type="http://schemas.openxmlformats.org/officeDocument/2006/relationships/slide"/><Relationship Id="rId79" Target="slides/slide74.xml" Type="http://schemas.openxmlformats.org/officeDocument/2006/relationships/slide"/><Relationship Id="rId8" Target="slides/slide3.xml" Type="http://schemas.openxmlformats.org/officeDocument/2006/relationships/slide"/><Relationship Id="rId80" Target="slides/slide75.xml" Type="http://schemas.openxmlformats.org/officeDocument/2006/relationships/slide"/><Relationship Id="rId81" Target="slides/slide76.xml" Type="http://schemas.openxmlformats.org/officeDocument/2006/relationships/slide"/><Relationship Id="rId82" Target="slides/slide77.xml" Type="http://schemas.openxmlformats.org/officeDocument/2006/relationships/slide"/><Relationship Id="rId83" Target="slides/slide78.xml" Type="http://schemas.openxmlformats.org/officeDocument/2006/relationships/slide"/><Relationship Id="rId84" Target="slides/slide79.xml" Type="http://schemas.openxmlformats.org/officeDocument/2006/relationships/slide"/><Relationship Id="rId85" Target="slides/slide80.xml" Type="http://schemas.openxmlformats.org/officeDocument/2006/relationships/slide"/><Relationship Id="rId86" Target="slides/slide81.xml" Type="http://schemas.openxmlformats.org/officeDocument/2006/relationships/slide"/><Relationship Id="rId87" Target="slides/slide82.xml" Type="http://schemas.openxmlformats.org/officeDocument/2006/relationships/slide"/><Relationship Id="rId88" Target="slides/slide83.xml" Type="http://schemas.openxmlformats.org/officeDocument/2006/relationships/slide"/><Relationship Id="rId89" Target="slides/slide84.xml" Type="http://schemas.openxmlformats.org/officeDocument/2006/relationships/slide"/><Relationship Id="rId9" Target="slides/slide4.xml" Type="http://schemas.openxmlformats.org/officeDocument/2006/relationships/slide"/><Relationship Id="rId90" Target="slides/slide85.xml" Type="http://schemas.openxmlformats.org/officeDocument/2006/relationships/slide"/><Relationship Id="rId91" Target="slides/slide86.xml" Type="http://schemas.openxmlformats.org/officeDocument/2006/relationships/slide"/><Relationship Id="rId92" Target="slides/slide87.xml" Type="http://schemas.openxmlformats.org/officeDocument/2006/relationships/slide"/><Relationship Id="rId93" Target="slides/slide88.xml" Type="http://schemas.openxmlformats.org/officeDocument/2006/relationships/slide"/><Relationship Id="rId94" Target="slides/slide89.xml" Type="http://schemas.openxmlformats.org/officeDocument/2006/relationships/slide"/><Relationship Id="rId95" Target="slides/slide90.xml" Type="http://schemas.openxmlformats.org/officeDocument/2006/relationships/slide"/><Relationship Id="rId96" Target="slides/slide91.xml" Type="http://schemas.openxmlformats.org/officeDocument/2006/relationships/slide"/><Relationship Id="rId97" Target="slides/slide92.xml" Type="http://schemas.openxmlformats.org/officeDocument/2006/relationships/slide"/><Relationship Id="rId98" Target="slides/slide93.xml" Type="http://schemas.openxmlformats.org/officeDocument/2006/relationships/slide"/><Relationship Id="rId99" Target="slides/slide9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0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10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0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0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0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0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0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0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0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0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4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4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4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4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4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4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4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4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5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5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5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5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5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5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5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5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5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5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6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6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6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6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6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6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6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6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6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6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7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7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7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7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7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7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7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7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7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7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8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8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8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8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8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8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8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8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8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8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9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9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9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9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9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9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9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9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9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19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 Id="rId8" Target="../media/image13.png" Type="http://schemas.openxmlformats.org/officeDocument/2006/relationships/image"/><Relationship Id="rId9" Target="../media/image14.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0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0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0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0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0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0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0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0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0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0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s>
</file>

<file path=ppt/slides/_rels/slide2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2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4.pn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 Id="rId7" Target="../media/image3.png" Type="http://schemas.openxmlformats.org/officeDocument/2006/relationships/image"/></Relationships>
</file>

<file path=ppt/slides/_rels/slide2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3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2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4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4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4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4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4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4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4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4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5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5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5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5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5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https://www.editplus.com/" TargetMode="External" Type="http://schemas.openxmlformats.org/officeDocument/2006/relationships/hyperlink"/><Relationship Id="rId7" Target="https://www.editplus.com/" TargetMode="External" Type="http://schemas.openxmlformats.org/officeDocument/2006/relationships/hyperlink"/><Relationship Id="rId8" Target="../media/image9.png" Type="http://schemas.openxmlformats.org/officeDocument/2006/relationships/image"/><Relationship Id="rId9" Target="../media/image10.svg" Type="http://schemas.openxmlformats.org/officeDocument/2006/relationships/image"/></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3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3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3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3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3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3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3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3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9.png" Type="http://schemas.openxmlformats.org/officeDocument/2006/relationships/image"/><Relationship Id="rId9" Target="../media/image10.svg" Type="http://schemas.openxmlformats.org/officeDocument/2006/relationships/image"/></Relationships>
</file>

<file path=ppt/slides/_rels/slide3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3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4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4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4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4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4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4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4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4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4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4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5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5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5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5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5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5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5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5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5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5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6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6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5.png" Type="http://schemas.openxmlformats.org/officeDocument/2006/relationships/image"/><Relationship Id="rId9" Target="../media/image16.svg" Type="http://schemas.openxmlformats.org/officeDocument/2006/relationships/image"/></Relationships>
</file>

<file path=ppt/slides/_rels/slide6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6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6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6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6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6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6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6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7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7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7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7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7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7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7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7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7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7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8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8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8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8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8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8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8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8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8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_rels/slide8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9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9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9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9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9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9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9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9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9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9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4360"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742609"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194360" y="9906733"/>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0">
            <a:off x="270730" y="5029616"/>
            <a:ext cx="465213" cy="516688"/>
          </a:xfrm>
          <a:custGeom>
            <a:avLst/>
            <a:gdLst/>
            <a:ahLst/>
            <a:cxnLst/>
            <a:rect r="r" b="b" t="t" l="l"/>
            <a:pathLst>
              <a:path h="516688" w="465213">
                <a:moveTo>
                  <a:pt x="0" y="0"/>
                </a:moveTo>
                <a:lnTo>
                  <a:pt x="465213" y="0"/>
                </a:lnTo>
                <a:lnTo>
                  <a:pt x="465213" y="516687"/>
                </a:lnTo>
                <a:lnTo>
                  <a:pt x="0" y="51668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270730" y="5964029"/>
            <a:ext cx="465213" cy="516688"/>
          </a:xfrm>
          <a:custGeom>
            <a:avLst/>
            <a:gdLst/>
            <a:ahLst/>
            <a:cxnLst/>
            <a:rect r="r" b="b" t="t" l="l"/>
            <a:pathLst>
              <a:path h="516688" w="465213">
                <a:moveTo>
                  <a:pt x="0" y="0"/>
                </a:moveTo>
                <a:lnTo>
                  <a:pt x="465213" y="0"/>
                </a:lnTo>
                <a:lnTo>
                  <a:pt x="465213" y="516688"/>
                </a:lnTo>
                <a:lnTo>
                  <a:pt x="0" y="5166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270730" y="6899019"/>
            <a:ext cx="465213" cy="516688"/>
          </a:xfrm>
          <a:custGeom>
            <a:avLst/>
            <a:gdLst/>
            <a:ahLst/>
            <a:cxnLst/>
            <a:rect r="r" b="b" t="t" l="l"/>
            <a:pathLst>
              <a:path h="516688" w="465213">
                <a:moveTo>
                  <a:pt x="0" y="0"/>
                </a:moveTo>
                <a:lnTo>
                  <a:pt x="465213" y="0"/>
                </a:lnTo>
                <a:lnTo>
                  <a:pt x="465213" y="516687"/>
                </a:lnTo>
                <a:lnTo>
                  <a:pt x="0" y="51668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3227186" y="5491098"/>
            <a:ext cx="8743831" cy="87438"/>
          </a:xfrm>
          <a:custGeom>
            <a:avLst/>
            <a:gdLst/>
            <a:ahLst/>
            <a:cxnLst/>
            <a:rect r="r" b="b" t="t" l="l"/>
            <a:pathLst>
              <a:path h="87438" w="8743831">
                <a:moveTo>
                  <a:pt x="0" y="0"/>
                </a:moveTo>
                <a:lnTo>
                  <a:pt x="8743831" y="0"/>
                </a:lnTo>
                <a:lnTo>
                  <a:pt x="8743831" y="87438"/>
                </a:lnTo>
                <a:lnTo>
                  <a:pt x="0" y="8743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6" id="16"/>
          <p:cNvSpPr/>
          <p:nvPr/>
        </p:nvSpPr>
        <p:spPr>
          <a:xfrm flipH="false" flipV="false" rot="-5400000">
            <a:off x="-4528463"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7" id="17"/>
          <p:cNvSpPr/>
          <p:nvPr/>
        </p:nvSpPr>
        <p:spPr>
          <a:xfrm flipH="false" flipV="false" rot="-5400000">
            <a:off x="2975293" y="5387712"/>
            <a:ext cx="9005471" cy="150091"/>
          </a:xfrm>
          <a:custGeom>
            <a:avLst/>
            <a:gdLst/>
            <a:ahLst/>
            <a:cxnLst/>
            <a:rect r="r" b="b" t="t" l="l"/>
            <a:pathLst>
              <a:path h="150091" w="9005471">
                <a:moveTo>
                  <a:pt x="0" y="0"/>
                </a:moveTo>
                <a:lnTo>
                  <a:pt x="9005470" y="0"/>
                </a:lnTo>
                <a:lnTo>
                  <a:pt x="9005470" y="150091"/>
                </a:lnTo>
                <a:lnTo>
                  <a:pt x="0" y="150091"/>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8" id="18"/>
          <p:cNvSpPr txBox="true"/>
          <p:nvPr/>
        </p:nvSpPr>
        <p:spPr>
          <a:xfrm rot="0">
            <a:off x="851062" y="4991516"/>
            <a:ext cx="6199433" cy="692150"/>
          </a:xfrm>
          <a:prstGeom prst="rect">
            <a:avLst/>
          </a:prstGeom>
        </p:spPr>
        <p:txBody>
          <a:bodyPr anchor="t" rtlCol="false" tIns="0" lIns="0" bIns="0" rIns="0">
            <a:spAutoFit/>
          </a:bodyPr>
          <a:lstStyle/>
          <a:p>
            <a:pPr algn="just">
              <a:lnSpc>
                <a:spcPts val="2800"/>
              </a:lnSpc>
            </a:pPr>
            <a:r>
              <a:rPr lang="en-US" sz="2000" b="true">
                <a:solidFill>
                  <a:srgbClr val="1C2120"/>
                </a:solidFill>
                <a:latin typeface="Walls Bold"/>
                <a:ea typeface="Walls Bold"/>
                <a:cs typeface="Walls Bold"/>
                <a:sym typeface="Walls Bold"/>
              </a:rPr>
              <a:t>Originally named: </a:t>
            </a:r>
            <a:r>
              <a:rPr lang="en-US" sz="2000">
                <a:solidFill>
                  <a:srgbClr val="1C2120"/>
                </a:solidFill>
                <a:latin typeface="Walls"/>
                <a:ea typeface="Walls"/>
                <a:cs typeface="Walls"/>
                <a:sym typeface="Walls"/>
              </a:rPr>
              <a:t>Oak 🌳→ Later changed to Java ☕ (named after the coffee flavor)</a:t>
            </a:r>
          </a:p>
        </p:txBody>
      </p:sp>
      <p:sp>
        <p:nvSpPr>
          <p:cNvPr name="TextBox 19" id="19"/>
          <p:cNvSpPr txBox="true"/>
          <p:nvPr/>
        </p:nvSpPr>
        <p:spPr>
          <a:xfrm rot="0">
            <a:off x="343035" y="169624"/>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20" id="20"/>
          <p:cNvSpPr txBox="true"/>
          <p:nvPr/>
        </p:nvSpPr>
        <p:spPr>
          <a:xfrm rot="0">
            <a:off x="402675" y="1081022"/>
            <a:ext cx="6726585" cy="863600"/>
          </a:xfrm>
          <a:prstGeom prst="rect">
            <a:avLst/>
          </a:prstGeom>
        </p:spPr>
        <p:txBody>
          <a:bodyPr anchor="t" rtlCol="false" tIns="0" lIns="0" bIns="0" rIns="0">
            <a:spAutoFit/>
          </a:bodyPr>
          <a:lstStyle/>
          <a:p>
            <a:pPr algn="ctr">
              <a:lnSpc>
                <a:spcPts val="7000"/>
              </a:lnSpc>
            </a:pPr>
            <a:r>
              <a:rPr lang="en-US" b="true" sz="5000" spc="85">
                <a:solidFill>
                  <a:srgbClr val="FF4500"/>
                </a:solidFill>
                <a:latin typeface="Walls Bold"/>
                <a:ea typeface="Walls Bold"/>
                <a:cs typeface="Walls Bold"/>
                <a:sym typeface="Walls Bold"/>
              </a:rPr>
              <a:t>INTRODUCTION TO JAVA</a:t>
            </a:r>
          </a:p>
        </p:txBody>
      </p:sp>
      <p:sp>
        <p:nvSpPr>
          <p:cNvPr name="TextBox 21" id="21"/>
          <p:cNvSpPr txBox="true"/>
          <p:nvPr/>
        </p:nvSpPr>
        <p:spPr>
          <a:xfrm rot="0">
            <a:off x="391530" y="2067341"/>
            <a:ext cx="6658965" cy="2101850"/>
          </a:xfrm>
          <a:prstGeom prst="rect">
            <a:avLst/>
          </a:prstGeom>
        </p:spPr>
        <p:txBody>
          <a:bodyPr anchor="t" rtlCol="false" tIns="0" lIns="0" bIns="0" rIns="0">
            <a:spAutoFit/>
          </a:bodyPr>
          <a:lstStyle/>
          <a:p>
            <a:pPr algn="just">
              <a:lnSpc>
                <a:spcPts val="2800"/>
              </a:lnSpc>
            </a:pPr>
            <a:r>
              <a:rPr lang="en-US" sz="2000" b="true">
                <a:solidFill>
                  <a:srgbClr val="FFA500"/>
                </a:solidFill>
                <a:latin typeface="Walls Bold"/>
                <a:ea typeface="Walls Bold"/>
                <a:cs typeface="Walls Bold"/>
                <a:sym typeface="Walls Bold"/>
              </a:rPr>
              <a:t>Java</a:t>
            </a:r>
            <a:r>
              <a:rPr lang="en-US" sz="2000" b="true">
                <a:solidFill>
                  <a:srgbClr val="000000"/>
                </a:solidFill>
                <a:latin typeface="Walls Bold"/>
                <a:ea typeface="Walls Bold"/>
                <a:cs typeface="Walls Bold"/>
                <a:sym typeface="Walls Bold"/>
              </a:rPr>
              <a:t> </a:t>
            </a:r>
            <a:r>
              <a:rPr lang="en-US" sz="2000">
                <a:solidFill>
                  <a:srgbClr val="000000"/>
                </a:solidFill>
                <a:latin typeface="Walls"/>
                <a:ea typeface="Walls"/>
                <a:cs typeface="Walls"/>
                <a:sym typeface="Walls"/>
              </a:rPr>
              <a:t>is an object-oriented, general-purpose, and high-level programming language,</a:t>
            </a:r>
            <a:r>
              <a:rPr lang="en-US" sz="2000" b="true">
                <a:solidFill>
                  <a:srgbClr val="000000"/>
                </a:solidFill>
                <a:latin typeface="Walls Bold"/>
                <a:ea typeface="Walls Bold"/>
                <a:cs typeface="Walls Bold"/>
                <a:sym typeface="Walls Bold"/>
              </a:rPr>
              <a:t> originally</a:t>
            </a:r>
            <a:r>
              <a:rPr lang="en-US" sz="2000">
                <a:solidFill>
                  <a:srgbClr val="000000"/>
                </a:solidFill>
                <a:latin typeface="Walls"/>
                <a:ea typeface="Walls"/>
                <a:cs typeface="Walls"/>
                <a:sym typeface="Walls"/>
              </a:rPr>
              <a:t> </a:t>
            </a:r>
            <a:r>
              <a:rPr lang="en-US" sz="2000" b="true">
                <a:solidFill>
                  <a:srgbClr val="000000"/>
                </a:solidFill>
                <a:latin typeface="Walls Bold"/>
                <a:ea typeface="Walls Bold"/>
                <a:cs typeface="Walls Bold"/>
                <a:sym typeface="Walls Bold"/>
              </a:rPr>
              <a:t>developed by </a:t>
            </a:r>
            <a:r>
              <a:rPr lang="en-US" sz="2000" b="true">
                <a:solidFill>
                  <a:srgbClr val="5BA3F8"/>
                </a:solidFill>
                <a:latin typeface="Walls Bold"/>
                <a:ea typeface="Walls Bold"/>
                <a:cs typeface="Walls Bold"/>
                <a:sym typeface="Walls Bold"/>
              </a:rPr>
              <a:t>James Gosling</a:t>
            </a:r>
            <a:r>
              <a:rPr lang="en-US" sz="2000">
                <a:solidFill>
                  <a:srgbClr val="000000"/>
                </a:solidFill>
                <a:latin typeface="Walls"/>
                <a:ea typeface="Walls"/>
                <a:cs typeface="Walls"/>
                <a:sym typeface="Walls"/>
              </a:rPr>
              <a:t> and his team at </a:t>
            </a:r>
            <a:r>
              <a:rPr lang="en-US" sz="2000" b="true">
                <a:solidFill>
                  <a:srgbClr val="5BA3F8"/>
                </a:solidFill>
                <a:latin typeface="Walls Bold"/>
                <a:ea typeface="Walls Bold"/>
                <a:cs typeface="Walls Bold"/>
                <a:sym typeface="Walls Bold"/>
              </a:rPr>
              <a:t>Sun Microsystems</a:t>
            </a:r>
            <a:r>
              <a:rPr lang="en-US" sz="2000">
                <a:solidFill>
                  <a:srgbClr val="000000"/>
                </a:solidFill>
                <a:latin typeface="Walls"/>
                <a:ea typeface="Walls"/>
                <a:cs typeface="Walls"/>
                <a:sym typeface="Walls"/>
              </a:rPr>
              <a:t> and released in </a:t>
            </a:r>
            <a:r>
              <a:rPr lang="en-US" sz="2000" b="true">
                <a:solidFill>
                  <a:srgbClr val="5BA3F8"/>
                </a:solidFill>
                <a:latin typeface="Walls Bold"/>
                <a:ea typeface="Walls Bold"/>
                <a:cs typeface="Walls Bold"/>
                <a:sym typeface="Walls Bold"/>
              </a:rPr>
              <a:t>1995</a:t>
            </a:r>
            <a:r>
              <a:rPr lang="en-US" sz="2000">
                <a:solidFill>
                  <a:srgbClr val="000000"/>
                </a:solidFill>
                <a:latin typeface="Walls"/>
                <a:ea typeface="Walls"/>
                <a:cs typeface="Walls"/>
                <a:sym typeface="Walls"/>
              </a:rPr>
              <a:t>. It has since become one of the most popular languages worldwide, with </a:t>
            </a:r>
            <a:r>
              <a:rPr lang="en-US" sz="2000" b="true">
                <a:solidFill>
                  <a:srgbClr val="5BA3F8"/>
                </a:solidFill>
                <a:latin typeface="Walls Bold"/>
                <a:ea typeface="Walls Bold"/>
                <a:cs typeface="Walls Bold"/>
                <a:sym typeface="Walls Bold"/>
              </a:rPr>
              <a:t>Oracle Corporation</a:t>
            </a:r>
            <a:r>
              <a:rPr lang="en-US" sz="2000">
                <a:solidFill>
                  <a:srgbClr val="000000"/>
                </a:solidFill>
                <a:latin typeface="Walls"/>
                <a:ea typeface="Walls"/>
                <a:cs typeface="Walls"/>
                <a:sym typeface="Walls"/>
              </a:rPr>
              <a:t> acquiring Sun Microsystems on </a:t>
            </a:r>
            <a:r>
              <a:rPr lang="en-US" sz="2000" b="true">
                <a:solidFill>
                  <a:srgbClr val="5BA3F8"/>
                </a:solidFill>
                <a:latin typeface="Walls Bold"/>
                <a:ea typeface="Walls Bold"/>
                <a:cs typeface="Walls Bold"/>
                <a:sym typeface="Walls Bold"/>
              </a:rPr>
              <a:t>January 27, 2010</a:t>
            </a:r>
            <a:r>
              <a:rPr lang="en-US" sz="2000" b="true">
                <a:solidFill>
                  <a:srgbClr val="000000"/>
                </a:solidFill>
                <a:latin typeface="Walls Bold"/>
                <a:ea typeface="Walls Bold"/>
                <a:cs typeface="Walls Bold"/>
                <a:sym typeface="Walls Bold"/>
              </a:rPr>
              <a:t>.</a:t>
            </a:r>
          </a:p>
        </p:txBody>
      </p:sp>
      <p:sp>
        <p:nvSpPr>
          <p:cNvPr name="TextBox 22" id="22"/>
          <p:cNvSpPr txBox="true"/>
          <p:nvPr/>
        </p:nvSpPr>
        <p:spPr>
          <a:xfrm rot="0">
            <a:off x="343035" y="4435891"/>
            <a:ext cx="4043471" cy="422275"/>
          </a:xfrm>
          <a:prstGeom prst="rect">
            <a:avLst/>
          </a:prstGeom>
        </p:spPr>
        <p:txBody>
          <a:bodyPr anchor="t" rtlCol="false" tIns="0" lIns="0" bIns="0" rIns="0">
            <a:spAutoFit/>
          </a:bodyPr>
          <a:lstStyle/>
          <a:p>
            <a:pPr algn="l">
              <a:lnSpc>
                <a:spcPts val="3499"/>
              </a:lnSpc>
            </a:pPr>
            <a:r>
              <a:rPr lang="en-US" b="true" sz="2499" spc="124">
                <a:solidFill>
                  <a:srgbClr val="1E90FF"/>
                </a:solidFill>
                <a:latin typeface="Walls Bold"/>
                <a:ea typeface="Walls Bold"/>
                <a:cs typeface="Walls Bold"/>
                <a:sym typeface="Walls Bold"/>
              </a:rPr>
              <a:t>💡 KEY FACTS ABOUT JAVA:</a:t>
            </a:r>
          </a:p>
        </p:txBody>
      </p:sp>
      <p:sp>
        <p:nvSpPr>
          <p:cNvPr name="TextBox 23" id="23"/>
          <p:cNvSpPr txBox="true"/>
          <p:nvPr/>
        </p:nvSpPr>
        <p:spPr>
          <a:xfrm rot="0">
            <a:off x="851062" y="5688124"/>
            <a:ext cx="6199433" cy="1397000"/>
          </a:xfrm>
          <a:prstGeom prst="rect">
            <a:avLst/>
          </a:prstGeom>
        </p:spPr>
        <p:txBody>
          <a:bodyPr anchor="t" rtlCol="false" tIns="0" lIns="0" bIns="0" rIns="0">
            <a:spAutoFit/>
          </a:bodyPr>
          <a:lstStyle/>
          <a:p>
            <a:pPr algn="just">
              <a:lnSpc>
                <a:spcPts val="2800"/>
              </a:lnSpc>
            </a:pPr>
            <a:r>
              <a:rPr lang="en-US" sz="2000" b="true">
                <a:solidFill>
                  <a:srgbClr val="1C2120"/>
                </a:solidFill>
                <a:latin typeface="Walls Bold"/>
                <a:ea typeface="Walls Bold"/>
                <a:cs typeface="Walls Bold"/>
                <a:sym typeface="Walls Bold"/>
              </a:rPr>
              <a:t>Exams:</a:t>
            </a:r>
            <a:r>
              <a:rPr lang="en-US" sz="2000">
                <a:solidFill>
                  <a:srgbClr val="1C2120"/>
                </a:solidFill>
                <a:latin typeface="Walls"/>
                <a:ea typeface="Walls"/>
                <a:cs typeface="Walls"/>
                <a:sym typeface="Walls"/>
              </a:rPr>
              <a:t> Initially, Sun Microsystems conducted the </a:t>
            </a:r>
            <a:r>
              <a:rPr lang="en-US" sz="2000" b="true">
                <a:solidFill>
                  <a:srgbClr val="1C2120"/>
                </a:solidFill>
                <a:latin typeface="Walls Bold"/>
                <a:ea typeface="Walls Bold"/>
                <a:cs typeface="Walls Bold"/>
                <a:sym typeface="Walls Bold"/>
              </a:rPr>
              <a:t>SCJP (Sun Certified Java Professional)</a:t>
            </a:r>
            <a:r>
              <a:rPr lang="en-US" sz="2000">
                <a:solidFill>
                  <a:srgbClr val="1C2120"/>
                </a:solidFill>
                <a:latin typeface="Walls"/>
                <a:ea typeface="Walls"/>
                <a:cs typeface="Walls"/>
                <a:sym typeface="Walls"/>
              </a:rPr>
              <a:t> exams. Now, they are run by Oracle under the name </a:t>
            </a:r>
            <a:r>
              <a:rPr lang="en-US" sz="2000" b="true">
                <a:solidFill>
                  <a:srgbClr val="1C2120"/>
                </a:solidFill>
                <a:latin typeface="Walls Bold"/>
                <a:ea typeface="Walls Bold"/>
                <a:cs typeface="Walls Bold"/>
                <a:sym typeface="Walls Bold"/>
              </a:rPr>
              <a:t>OCJP (Oracle Certified Java Professional)</a:t>
            </a:r>
            <a:r>
              <a:rPr lang="en-US" sz="2000">
                <a:solidFill>
                  <a:srgbClr val="1C2120"/>
                </a:solidFill>
                <a:latin typeface="Walls"/>
                <a:ea typeface="Walls"/>
                <a:cs typeface="Walls"/>
                <a:sym typeface="Walls"/>
              </a:rPr>
              <a:t>.</a:t>
            </a:r>
          </a:p>
        </p:txBody>
      </p:sp>
      <p:sp>
        <p:nvSpPr>
          <p:cNvPr name="TextBox 24" id="24"/>
          <p:cNvSpPr txBox="true"/>
          <p:nvPr/>
        </p:nvSpPr>
        <p:spPr>
          <a:xfrm rot="0">
            <a:off x="851062" y="7028216"/>
            <a:ext cx="6199433" cy="692150"/>
          </a:xfrm>
          <a:prstGeom prst="rect">
            <a:avLst/>
          </a:prstGeom>
        </p:spPr>
        <p:txBody>
          <a:bodyPr anchor="t" rtlCol="false" tIns="0" lIns="0" bIns="0" rIns="0">
            <a:spAutoFit/>
          </a:bodyPr>
          <a:lstStyle/>
          <a:p>
            <a:pPr algn="just">
              <a:lnSpc>
                <a:spcPts val="2800"/>
              </a:lnSpc>
            </a:pPr>
            <a:r>
              <a:rPr lang="en-US" sz="2000" b="true">
                <a:solidFill>
                  <a:srgbClr val="1C2120"/>
                </a:solidFill>
                <a:latin typeface="Walls Bold"/>
                <a:ea typeface="Walls Bold"/>
                <a:cs typeface="Walls Bold"/>
                <a:sym typeface="Walls Bold"/>
              </a:rPr>
              <a:t>Fun Fact: </a:t>
            </a:r>
            <a:r>
              <a:rPr lang="en-US" sz="2000">
                <a:solidFill>
                  <a:srgbClr val="1C2120"/>
                </a:solidFill>
                <a:latin typeface="Walls"/>
                <a:ea typeface="Walls"/>
                <a:cs typeface="Walls"/>
                <a:sym typeface="Walls"/>
              </a:rPr>
              <a:t>Java powers over </a:t>
            </a:r>
            <a:r>
              <a:rPr lang="en-US" sz="2000">
                <a:solidFill>
                  <a:srgbClr val="FF0000"/>
                </a:solidFill>
                <a:latin typeface="Walls"/>
                <a:ea typeface="Walls"/>
                <a:cs typeface="Walls"/>
                <a:sym typeface="Walls"/>
              </a:rPr>
              <a:t>3 billion devices</a:t>
            </a:r>
            <a:r>
              <a:rPr lang="en-US" sz="2000">
                <a:solidFill>
                  <a:srgbClr val="1C2120"/>
                </a:solidFill>
                <a:latin typeface="Walls"/>
                <a:ea typeface="Walls"/>
                <a:cs typeface="Walls"/>
                <a:sym typeface="Walls"/>
              </a:rPr>
              <a:t> worldwide today!</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421625" y="1090874"/>
            <a:ext cx="5719048" cy="372745"/>
          </a:xfrm>
          <a:prstGeom prst="rect">
            <a:avLst/>
          </a:prstGeom>
        </p:spPr>
        <p:txBody>
          <a:bodyPr anchor="t" rtlCol="false" tIns="0" lIns="0" bIns="0" rIns="0">
            <a:spAutoFit/>
          </a:bodyPr>
          <a:lstStyle/>
          <a:p>
            <a:pPr algn="l">
              <a:lnSpc>
                <a:spcPts val="3079"/>
              </a:lnSpc>
            </a:pPr>
            <a:r>
              <a:rPr lang="en-US" b="true" sz="2199" spc="219">
                <a:solidFill>
                  <a:srgbClr val="1E90FF"/>
                </a:solidFill>
                <a:latin typeface="Walls Bold"/>
                <a:ea typeface="Walls Bold"/>
                <a:cs typeface="Walls Bold"/>
                <a:sym typeface="Walls Bold"/>
              </a:rPr>
              <a:t>SUMMARY 📄</a:t>
            </a:r>
          </a:p>
        </p:txBody>
      </p:sp>
      <p:sp>
        <p:nvSpPr>
          <p:cNvPr name="TextBox 14" id="14"/>
          <p:cNvSpPr txBox="true"/>
          <p:nvPr/>
        </p:nvSpPr>
        <p:spPr>
          <a:xfrm rot="0">
            <a:off x="421625" y="1484710"/>
            <a:ext cx="6745989" cy="1387475"/>
          </a:xfrm>
          <a:prstGeom prst="rect">
            <a:avLst/>
          </a:prstGeom>
        </p:spPr>
        <p:txBody>
          <a:bodyPr anchor="t" rtlCol="false" tIns="0" lIns="0" bIns="0" rIns="0">
            <a:spAutoFit/>
          </a:bodyPr>
          <a:lstStyle/>
          <a:p>
            <a:pPr algn="just" marL="431799" indent="-215899" lvl="1">
              <a:lnSpc>
                <a:spcPts val="2799"/>
              </a:lnSpc>
              <a:buFont typeface="Arial"/>
              <a:buChar char="•"/>
            </a:pPr>
            <a:r>
              <a:rPr lang="en-US" b="true" sz="1999">
                <a:solidFill>
                  <a:srgbClr val="000000"/>
                </a:solidFill>
                <a:latin typeface="Walls Bold"/>
                <a:ea typeface="Walls Bold"/>
                <a:cs typeface="Walls Bold"/>
                <a:sym typeface="Walls Bold"/>
              </a:rPr>
              <a:t>JDK:</a:t>
            </a:r>
            <a:r>
              <a:rPr lang="en-US" sz="1999">
                <a:solidFill>
                  <a:srgbClr val="000000"/>
                </a:solidFill>
                <a:latin typeface="Walls"/>
                <a:ea typeface="Walls"/>
                <a:cs typeface="Walls"/>
                <a:sym typeface="Walls"/>
              </a:rPr>
              <a:t> Used by developers for building Java applications.</a:t>
            </a:r>
          </a:p>
          <a:p>
            <a:pPr algn="just" marL="431799" indent="-215899" lvl="1">
              <a:lnSpc>
                <a:spcPts val="2799"/>
              </a:lnSpc>
              <a:buFont typeface="Arial"/>
              <a:buChar char="•"/>
            </a:pPr>
            <a:r>
              <a:rPr lang="en-US" b="true" sz="1999">
                <a:solidFill>
                  <a:srgbClr val="000000"/>
                </a:solidFill>
                <a:latin typeface="Walls Bold"/>
                <a:ea typeface="Walls Bold"/>
                <a:cs typeface="Walls Bold"/>
                <a:sym typeface="Walls Bold"/>
              </a:rPr>
              <a:t>JRE:</a:t>
            </a:r>
            <a:r>
              <a:rPr lang="en-US" sz="1999">
                <a:solidFill>
                  <a:srgbClr val="000000"/>
                </a:solidFill>
                <a:latin typeface="Walls"/>
                <a:ea typeface="Walls"/>
                <a:cs typeface="Walls"/>
                <a:sym typeface="Walls"/>
              </a:rPr>
              <a:t> Required by users to run Java applications.</a:t>
            </a:r>
          </a:p>
          <a:p>
            <a:pPr algn="just" marL="431799" indent="-215899" lvl="1">
              <a:lnSpc>
                <a:spcPts val="2799"/>
              </a:lnSpc>
              <a:buFont typeface="Arial"/>
              <a:buChar char="•"/>
            </a:pPr>
            <a:r>
              <a:rPr lang="en-US" b="true" sz="1999">
                <a:solidFill>
                  <a:srgbClr val="000000"/>
                </a:solidFill>
                <a:latin typeface="Walls Bold"/>
                <a:ea typeface="Walls Bold"/>
                <a:cs typeface="Walls Bold"/>
                <a:sym typeface="Walls Bold"/>
              </a:rPr>
              <a:t>JVM: </a:t>
            </a:r>
            <a:r>
              <a:rPr lang="en-US" sz="1999">
                <a:solidFill>
                  <a:srgbClr val="000000"/>
                </a:solidFill>
                <a:latin typeface="Walls"/>
                <a:ea typeface="Walls"/>
                <a:cs typeface="Walls"/>
                <a:sym typeface="Walls"/>
              </a:rPr>
              <a:t>Executes Java bytecode and ensures platform </a:t>
            </a:r>
          </a:p>
          <a:p>
            <a:pPr algn="just">
              <a:lnSpc>
                <a:spcPts val="2799"/>
              </a:lnSpc>
            </a:pPr>
            <a:r>
              <a:rPr lang="en-US" sz="1999">
                <a:solidFill>
                  <a:srgbClr val="000000"/>
                </a:solidFill>
                <a:latin typeface="Walls"/>
                <a:ea typeface="Walls"/>
                <a:cs typeface="Walls"/>
                <a:sym typeface="Walls"/>
              </a:rPr>
              <a:t>                    </a:t>
            </a:r>
            <a:r>
              <a:rPr lang="en-US" sz="1999">
                <a:solidFill>
                  <a:srgbClr val="000000"/>
                </a:solidFill>
                <a:latin typeface="Walls"/>
                <a:ea typeface="Walls"/>
                <a:cs typeface="Walls"/>
                <a:sym typeface="Walls"/>
              </a:rPr>
              <a:t>independence.</a:t>
            </a:r>
          </a:p>
        </p:txBody>
      </p:sp>
      <p:sp>
        <p:nvSpPr>
          <p:cNvPr name="TextBox 15" id="15"/>
          <p:cNvSpPr txBox="true"/>
          <p:nvPr/>
        </p:nvSpPr>
        <p:spPr>
          <a:xfrm rot="0">
            <a:off x="379847" y="3128340"/>
            <a:ext cx="5719048" cy="372745"/>
          </a:xfrm>
          <a:prstGeom prst="rect">
            <a:avLst/>
          </a:prstGeom>
        </p:spPr>
        <p:txBody>
          <a:bodyPr anchor="t" rtlCol="false" tIns="0" lIns="0" bIns="0" rIns="0">
            <a:spAutoFit/>
          </a:bodyPr>
          <a:lstStyle/>
          <a:p>
            <a:pPr algn="l">
              <a:lnSpc>
                <a:spcPts val="3079"/>
              </a:lnSpc>
            </a:pPr>
            <a:r>
              <a:rPr lang="en-US" b="true" sz="2199" spc="219">
                <a:solidFill>
                  <a:srgbClr val="1E90FF"/>
                </a:solidFill>
                <a:latin typeface="Walls Bold"/>
                <a:ea typeface="Walls Bold"/>
                <a:cs typeface="Walls Bold"/>
                <a:sym typeface="Walls Bold"/>
              </a:rPr>
              <a:t>JAVA VS PYTHON 🐍</a:t>
            </a:r>
          </a:p>
        </p:txBody>
      </p:sp>
      <p:sp>
        <p:nvSpPr>
          <p:cNvPr name="TextBox 16" id="16"/>
          <p:cNvSpPr txBox="true"/>
          <p:nvPr/>
        </p:nvSpPr>
        <p:spPr>
          <a:xfrm rot="0">
            <a:off x="379847" y="3586810"/>
            <a:ext cx="6787767" cy="5969000"/>
          </a:xfrm>
          <a:prstGeom prst="rect">
            <a:avLst/>
          </a:prstGeom>
        </p:spPr>
        <p:txBody>
          <a:bodyPr anchor="t" rtlCol="false" tIns="0" lIns="0" bIns="0" rIns="0">
            <a:spAutoFit/>
          </a:bodyPr>
          <a:lstStyle/>
          <a:p>
            <a:pPr algn="just" marL="431799" indent="-215899" lvl="1">
              <a:lnSpc>
                <a:spcPts val="2799"/>
              </a:lnSpc>
              <a:buFont typeface="Arial"/>
              <a:buChar char="•"/>
            </a:pPr>
            <a:r>
              <a:rPr lang="en-US" b="true" sz="1999">
                <a:solidFill>
                  <a:srgbClr val="000000"/>
                </a:solidFill>
                <a:latin typeface="Walls Bold"/>
                <a:ea typeface="Walls Bold"/>
                <a:cs typeface="Walls Bold"/>
                <a:sym typeface="Walls Bold"/>
              </a:rPr>
              <a:t>Java:</a:t>
            </a:r>
          </a:p>
          <a:p>
            <a:pPr algn="just" marL="863598" indent="-287866" lvl="2">
              <a:lnSpc>
                <a:spcPts val="2799"/>
              </a:lnSpc>
              <a:buFont typeface="Arial"/>
              <a:buChar char="⚬"/>
            </a:pPr>
            <a:r>
              <a:rPr lang="en-US" b="true" sz="1999">
                <a:solidFill>
                  <a:srgbClr val="000000"/>
                </a:solidFill>
                <a:latin typeface="Walls Bold"/>
                <a:ea typeface="Walls Bold"/>
                <a:cs typeface="Walls Bold"/>
                <a:sym typeface="Walls Bold"/>
              </a:rPr>
              <a:t>Object-Oriented Programming Language</a:t>
            </a:r>
            <a:r>
              <a:rPr lang="en-US" sz="1999">
                <a:solidFill>
                  <a:srgbClr val="000000"/>
                </a:solidFill>
                <a:latin typeface="Walls"/>
                <a:ea typeface="Walls"/>
                <a:cs typeface="Walls"/>
                <a:sym typeface="Walls"/>
              </a:rPr>
              <a:t> (OOP) → Focuses on creating classes and objects.</a:t>
            </a:r>
          </a:p>
          <a:p>
            <a:pPr algn="just" marL="863598" indent="-287866" lvl="2">
              <a:lnSpc>
                <a:spcPts val="2799"/>
              </a:lnSpc>
              <a:buFont typeface="Arial"/>
              <a:buChar char="⚬"/>
            </a:pPr>
            <a:r>
              <a:rPr lang="en-US" sz="1999">
                <a:solidFill>
                  <a:srgbClr val="000000"/>
                </a:solidFill>
                <a:latin typeface="Walls"/>
                <a:ea typeface="Walls"/>
                <a:cs typeface="Walls"/>
                <a:sym typeface="Walls"/>
              </a:rPr>
              <a:t>Developed by </a:t>
            </a:r>
            <a:r>
              <a:rPr lang="en-US" b="true" sz="1999">
                <a:solidFill>
                  <a:srgbClr val="000000"/>
                </a:solidFill>
                <a:latin typeface="Walls Bold"/>
                <a:ea typeface="Walls Bold"/>
                <a:cs typeface="Walls Bold"/>
                <a:sym typeface="Walls Bold"/>
              </a:rPr>
              <a:t>James Gosling</a:t>
            </a:r>
            <a:r>
              <a:rPr lang="en-US" sz="1999">
                <a:solidFill>
                  <a:srgbClr val="000000"/>
                </a:solidFill>
                <a:latin typeface="Walls"/>
                <a:ea typeface="Walls"/>
                <a:cs typeface="Walls"/>
                <a:sym typeface="Walls"/>
              </a:rPr>
              <a:t> in </a:t>
            </a:r>
            <a:r>
              <a:rPr lang="en-US" b="true" sz="1999">
                <a:solidFill>
                  <a:srgbClr val="000000"/>
                </a:solidFill>
                <a:latin typeface="Walls Bold"/>
                <a:ea typeface="Walls Bold"/>
                <a:cs typeface="Walls Bold"/>
                <a:sym typeface="Walls Bold"/>
              </a:rPr>
              <a:t>1995</a:t>
            </a:r>
            <a:r>
              <a:rPr lang="en-US" sz="1999">
                <a:solidFill>
                  <a:srgbClr val="000000"/>
                </a:solidFill>
                <a:latin typeface="Walls"/>
                <a:ea typeface="Walls"/>
                <a:cs typeface="Walls"/>
                <a:sym typeface="Walls"/>
              </a:rPr>
              <a:t> at </a:t>
            </a:r>
            <a:r>
              <a:rPr lang="en-US" b="true" sz="1999">
                <a:solidFill>
                  <a:srgbClr val="000000"/>
                </a:solidFill>
                <a:latin typeface="Walls Bold"/>
                <a:ea typeface="Walls Bold"/>
                <a:cs typeface="Walls Bold"/>
                <a:sym typeface="Walls Bold"/>
              </a:rPr>
              <a:t>Sun Microsystems</a:t>
            </a:r>
            <a:r>
              <a:rPr lang="en-US" sz="1999">
                <a:solidFill>
                  <a:srgbClr val="000000"/>
                </a:solidFill>
                <a:latin typeface="Walls"/>
                <a:ea typeface="Walls"/>
                <a:cs typeface="Walls"/>
                <a:sym typeface="Walls"/>
              </a:rPr>
              <a:t>.</a:t>
            </a:r>
          </a:p>
          <a:p>
            <a:pPr algn="just" marL="863598" indent="-287866" lvl="2">
              <a:lnSpc>
                <a:spcPts val="2799"/>
              </a:lnSpc>
              <a:buFont typeface="Arial"/>
              <a:buChar char="⚬"/>
            </a:pPr>
            <a:r>
              <a:rPr lang="en-US" sz="1999">
                <a:solidFill>
                  <a:srgbClr val="000000"/>
                </a:solidFill>
                <a:latin typeface="Walls"/>
                <a:ea typeface="Walls"/>
                <a:cs typeface="Walls"/>
                <a:sym typeface="Walls"/>
              </a:rPr>
              <a:t>Initially named </a:t>
            </a:r>
            <a:r>
              <a:rPr lang="en-US" b="true" sz="1999">
                <a:solidFill>
                  <a:srgbClr val="000000"/>
                </a:solidFill>
                <a:latin typeface="Walls Bold"/>
                <a:ea typeface="Walls Bold"/>
                <a:cs typeface="Walls Bold"/>
                <a:sym typeface="Walls Bold"/>
              </a:rPr>
              <a:t>Oak</a:t>
            </a:r>
            <a:r>
              <a:rPr lang="en-US" sz="1999">
                <a:solidFill>
                  <a:srgbClr val="000000"/>
                </a:solidFill>
                <a:latin typeface="Walls"/>
                <a:ea typeface="Walls"/>
                <a:cs typeface="Walls"/>
                <a:sym typeface="Walls"/>
              </a:rPr>
              <a:t>, but later renamed to </a:t>
            </a:r>
            <a:r>
              <a:rPr lang="en-US" b="true" sz="1999">
                <a:solidFill>
                  <a:srgbClr val="000000"/>
                </a:solidFill>
                <a:latin typeface="Walls Bold"/>
                <a:ea typeface="Walls Bold"/>
                <a:cs typeface="Walls Bold"/>
                <a:sym typeface="Walls Bold"/>
              </a:rPr>
              <a:t>Java</a:t>
            </a:r>
            <a:r>
              <a:rPr lang="en-US" sz="1999">
                <a:solidFill>
                  <a:srgbClr val="000000"/>
                </a:solidFill>
                <a:latin typeface="Walls"/>
                <a:ea typeface="Walls"/>
                <a:cs typeface="Walls"/>
                <a:sym typeface="Walls"/>
              </a:rPr>
              <a:t> (a flavor of coffee ☕).</a:t>
            </a:r>
          </a:p>
          <a:p>
            <a:pPr algn="just" marL="863598" indent="-287866" lvl="2">
              <a:lnSpc>
                <a:spcPts val="2799"/>
              </a:lnSpc>
              <a:buFont typeface="Arial"/>
              <a:buChar char="⚬"/>
            </a:pPr>
            <a:r>
              <a:rPr lang="en-US" b="true" sz="1999">
                <a:solidFill>
                  <a:srgbClr val="000000"/>
                </a:solidFill>
                <a:latin typeface="Walls Bold"/>
                <a:ea typeface="Walls Bold"/>
                <a:cs typeface="Walls Bold"/>
                <a:sym typeface="Walls Bold"/>
              </a:rPr>
              <a:t>James Gosling</a:t>
            </a:r>
            <a:r>
              <a:rPr lang="en-US" sz="1999">
                <a:solidFill>
                  <a:srgbClr val="000000"/>
                </a:solidFill>
                <a:latin typeface="Walls"/>
                <a:ea typeface="Walls"/>
                <a:cs typeface="Walls"/>
                <a:sym typeface="Walls"/>
              </a:rPr>
              <a:t> is also called the </a:t>
            </a:r>
            <a:r>
              <a:rPr lang="en-US" b="true" sz="1999">
                <a:solidFill>
                  <a:srgbClr val="000000"/>
                </a:solidFill>
                <a:latin typeface="Walls Bold"/>
                <a:ea typeface="Walls Bold"/>
                <a:cs typeface="Walls Bold"/>
                <a:sym typeface="Walls Bold"/>
              </a:rPr>
              <a:t>Father of Java Programming Language.</a:t>
            </a:r>
          </a:p>
          <a:p>
            <a:pPr algn="just">
              <a:lnSpc>
                <a:spcPts val="2799"/>
              </a:lnSpc>
            </a:pPr>
          </a:p>
          <a:p>
            <a:pPr algn="just" marL="431799" indent="-215899" lvl="1">
              <a:lnSpc>
                <a:spcPts val="2799"/>
              </a:lnSpc>
              <a:buFont typeface="Arial"/>
              <a:buChar char="•"/>
            </a:pPr>
            <a:r>
              <a:rPr lang="en-US" b="true" sz="1999">
                <a:solidFill>
                  <a:srgbClr val="000000"/>
                </a:solidFill>
                <a:latin typeface="Walls Bold"/>
                <a:ea typeface="Walls Bold"/>
                <a:cs typeface="Walls Bold"/>
                <a:sym typeface="Walls Bold"/>
              </a:rPr>
              <a:t>Python:</a:t>
            </a:r>
          </a:p>
          <a:p>
            <a:pPr algn="just" marL="863598" indent="-287866" lvl="2">
              <a:lnSpc>
                <a:spcPts val="2799"/>
              </a:lnSpc>
              <a:buFont typeface="Arial"/>
              <a:buChar char="⚬"/>
            </a:pPr>
            <a:r>
              <a:rPr lang="en-US" b="true" sz="1999">
                <a:solidFill>
                  <a:srgbClr val="000000"/>
                </a:solidFill>
                <a:latin typeface="Walls Bold"/>
                <a:ea typeface="Walls Bold"/>
                <a:cs typeface="Walls Bold"/>
                <a:sym typeface="Walls Bold"/>
              </a:rPr>
              <a:t>Object-Based</a:t>
            </a:r>
            <a:r>
              <a:rPr lang="en-US" sz="1999">
                <a:solidFill>
                  <a:srgbClr val="000000"/>
                </a:solidFill>
                <a:latin typeface="Walls"/>
                <a:ea typeface="Walls"/>
                <a:cs typeface="Walls"/>
                <a:sym typeface="Walls"/>
              </a:rPr>
              <a:t> and </a:t>
            </a:r>
            <a:r>
              <a:rPr lang="en-US" b="true" sz="1999">
                <a:solidFill>
                  <a:srgbClr val="000000"/>
                </a:solidFill>
                <a:latin typeface="Walls Bold"/>
                <a:ea typeface="Walls Bold"/>
                <a:cs typeface="Walls Bold"/>
                <a:sym typeface="Walls Bold"/>
              </a:rPr>
              <a:t>Interpreted</a:t>
            </a:r>
            <a:r>
              <a:rPr lang="en-US" sz="1999">
                <a:solidFill>
                  <a:srgbClr val="000000"/>
                </a:solidFill>
                <a:latin typeface="Walls"/>
                <a:ea typeface="Walls"/>
                <a:cs typeface="Walls"/>
                <a:sym typeface="Walls"/>
              </a:rPr>
              <a:t>.</a:t>
            </a:r>
          </a:p>
          <a:p>
            <a:pPr algn="just" marL="863598" indent="-287866" lvl="2">
              <a:lnSpc>
                <a:spcPts val="2799"/>
              </a:lnSpc>
              <a:buFont typeface="Arial"/>
              <a:buChar char="⚬"/>
            </a:pPr>
            <a:r>
              <a:rPr lang="en-US" sz="1999">
                <a:solidFill>
                  <a:srgbClr val="000000"/>
                </a:solidFill>
                <a:latin typeface="Walls"/>
                <a:ea typeface="Walls"/>
                <a:cs typeface="Walls"/>
                <a:sym typeface="Walls"/>
              </a:rPr>
              <a:t>Everything in Python is treated as an </a:t>
            </a:r>
            <a:r>
              <a:rPr lang="en-US" b="true" sz="1999">
                <a:solidFill>
                  <a:srgbClr val="000000"/>
                </a:solidFill>
                <a:latin typeface="Walls Bold"/>
                <a:ea typeface="Walls Bold"/>
                <a:cs typeface="Walls Bold"/>
                <a:sym typeface="Walls Bold"/>
              </a:rPr>
              <a:t>object</a:t>
            </a:r>
            <a:r>
              <a:rPr lang="en-US" sz="1999">
                <a:solidFill>
                  <a:srgbClr val="000000"/>
                </a:solidFill>
                <a:latin typeface="Walls"/>
                <a:ea typeface="Walls"/>
                <a:cs typeface="Walls"/>
                <a:sym typeface="Walls"/>
              </a:rPr>
              <a:t>.</a:t>
            </a:r>
          </a:p>
          <a:p>
            <a:pPr algn="just" marL="863598" indent="-287866" lvl="2">
              <a:lnSpc>
                <a:spcPts val="2799"/>
              </a:lnSpc>
              <a:buFont typeface="Arial"/>
              <a:buChar char="⚬"/>
            </a:pPr>
            <a:r>
              <a:rPr lang="en-US" sz="1999">
                <a:solidFill>
                  <a:srgbClr val="000000"/>
                </a:solidFill>
                <a:latin typeface="Walls"/>
                <a:ea typeface="Walls"/>
                <a:cs typeface="Walls"/>
                <a:sym typeface="Walls"/>
              </a:rPr>
              <a:t>Developed by </a:t>
            </a:r>
            <a:r>
              <a:rPr lang="en-US" b="true" sz="1999">
                <a:solidFill>
                  <a:srgbClr val="000000"/>
                </a:solidFill>
                <a:latin typeface="Walls Bold"/>
                <a:ea typeface="Walls Bold"/>
                <a:cs typeface="Walls Bold"/>
                <a:sym typeface="Walls Bold"/>
              </a:rPr>
              <a:t>Guido van Rossum</a:t>
            </a:r>
            <a:r>
              <a:rPr lang="en-US" sz="1999">
                <a:solidFill>
                  <a:srgbClr val="000000"/>
                </a:solidFill>
                <a:latin typeface="Walls"/>
                <a:ea typeface="Walls"/>
                <a:cs typeface="Walls"/>
                <a:sym typeface="Walls"/>
              </a:rPr>
              <a:t> in 1991 at </a:t>
            </a:r>
            <a:r>
              <a:rPr lang="en-US" b="true" sz="1999">
                <a:solidFill>
                  <a:srgbClr val="000000"/>
                </a:solidFill>
                <a:latin typeface="Walls Bold"/>
                <a:ea typeface="Walls Bold"/>
                <a:cs typeface="Walls Bold"/>
                <a:sym typeface="Walls Bold"/>
              </a:rPr>
              <a:t>Centrum Wiskunde &amp; Informatica (CWI)</a:t>
            </a:r>
            <a:r>
              <a:rPr lang="en-US" sz="1999">
                <a:solidFill>
                  <a:srgbClr val="000000"/>
                </a:solidFill>
                <a:latin typeface="Walls"/>
                <a:ea typeface="Walls"/>
                <a:cs typeface="Walls"/>
                <a:sym typeface="Walls"/>
              </a:rPr>
              <a:t> in the Netherlands.</a:t>
            </a:r>
          </a:p>
          <a:p>
            <a:pPr algn="just" marL="863598" indent="-287866" lvl="2">
              <a:lnSpc>
                <a:spcPts val="2799"/>
              </a:lnSpc>
              <a:buFont typeface="Arial"/>
              <a:buChar char="⚬"/>
            </a:pPr>
            <a:r>
              <a:rPr lang="en-US" sz="1999">
                <a:solidFill>
                  <a:srgbClr val="000000"/>
                </a:solidFill>
                <a:latin typeface="Walls"/>
                <a:ea typeface="Walls"/>
                <a:cs typeface="Walls"/>
                <a:sym typeface="Walls"/>
              </a:rPr>
              <a:t>Named after the </a:t>
            </a:r>
            <a:r>
              <a:rPr lang="en-US" b="true" sz="1999">
                <a:solidFill>
                  <a:srgbClr val="000000"/>
                </a:solidFill>
                <a:latin typeface="Walls Bold"/>
                <a:ea typeface="Walls Bold"/>
                <a:cs typeface="Walls Bold"/>
                <a:sym typeface="Walls Bold"/>
              </a:rPr>
              <a:t>British comedy group Monty Python</a:t>
            </a:r>
            <a:r>
              <a:rPr lang="en-US" sz="1999">
                <a:solidFill>
                  <a:srgbClr val="000000"/>
                </a:solidFill>
                <a:latin typeface="Walls"/>
                <a:ea typeface="Walls"/>
                <a:cs typeface="Walls"/>
                <a:sym typeface="Walls"/>
              </a:rPr>
              <a:t>, not the snake 🐍.</a:t>
            </a:r>
          </a:p>
        </p:txBody>
      </p:sp>
      <p:sp>
        <p:nvSpPr>
          <p:cNvPr name="Freeform 17" id="17"/>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0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354167" y="3169502"/>
            <a:ext cx="6851666" cy="7786158"/>
          </a:xfrm>
          <a:prstGeom prst="rect">
            <a:avLst/>
          </a:prstGeom>
        </p:spPr>
        <p:txBody>
          <a:bodyPr anchor="t" rtlCol="false" tIns="0" lIns="0" bIns="0" rIns="0">
            <a:spAutoFit/>
          </a:bodyPr>
          <a:lstStyle/>
          <a:p>
            <a:pPr algn="l">
              <a:lnSpc>
                <a:spcPts val="2916"/>
              </a:lnSpc>
              <a:spcBef>
                <a:spcPct val="0"/>
              </a:spcBef>
            </a:pPr>
            <a:r>
              <a:rPr lang="en-US" sz="2083">
                <a:solidFill>
                  <a:srgbClr val="000000"/>
                </a:solidFill>
                <a:latin typeface="Walls"/>
                <a:ea typeface="Walls"/>
                <a:cs typeface="Walls"/>
                <a:sym typeface="Walls"/>
              </a:rPr>
              <a:t> </a:t>
            </a:r>
          </a:p>
          <a:p>
            <a:pPr algn="l">
              <a:lnSpc>
                <a:spcPts val="2916"/>
              </a:lnSpc>
              <a:spcBef>
                <a:spcPct val="0"/>
              </a:spcBef>
            </a:pPr>
          </a:p>
          <a:p>
            <a:pPr algn="l">
              <a:lnSpc>
                <a:spcPts val="2916"/>
              </a:lnSpc>
              <a:spcBef>
                <a:spcPct val="0"/>
              </a:spcBef>
            </a:pPr>
          </a:p>
          <a:p>
            <a:pPr algn="l" marL="431801" indent="-215900" lvl="1">
              <a:lnSpc>
                <a:spcPts val="2800"/>
              </a:lnSpc>
              <a:buFont typeface="Arial"/>
              <a:buChar char="•"/>
            </a:pPr>
            <a:r>
              <a:rPr lang="en-US" sz="2000">
                <a:solidFill>
                  <a:srgbClr val="000000"/>
                </a:solidFill>
                <a:latin typeface="Walls"/>
                <a:ea typeface="Walls"/>
                <a:cs typeface="Walls"/>
                <a:sym typeface="Walls"/>
              </a:rPr>
              <a:t>  The else block executes if none of the preceding conditions (if or else-if) evaluate to true.</a:t>
            </a:r>
          </a:p>
          <a:p>
            <a:pPr algn="l" marL="431801" indent="-215900" lvl="1">
              <a:lnSpc>
                <a:spcPts val="2800"/>
              </a:lnSpc>
              <a:spcBef>
                <a:spcPct val="0"/>
              </a:spcBef>
              <a:buFont typeface="Arial"/>
              <a:buChar char="•"/>
            </a:pPr>
            <a:r>
              <a:rPr lang="en-US" sz="2000">
                <a:solidFill>
                  <a:srgbClr val="000000"/>
                </a:solidFill>
                <a:latin typeface="Walls"/>
                <a:ea typeface="Walls"/>
                <a:cs typeface="Walls"/>
                <a:sym typeface="Walls"/>
              </a:rPr>
              <a:t>  Syntax :</a:t>
            </a:r>
          </a:p>
          <a:p>
            <a:pPr algn="l">
              <a:lnSpc>
                <a:spcPts val="2800"/>
              </a:lnSpc>
              <a:spcBef>
                <a:spcPct val="0"/>
              </a:spcBef>
            </a:pPr>
            <a:r>
              <a:rPr lang="en-US" sz="2000">
                <a:solidFill>
                  <a:srgbClr val="000000"/>
                </a:solidFill>
                <a:latin typeface="Walls"/>
                <a:ea typeface="Walls"/>
                <a:cs typeface="Walls"/>
                <a:sym typeface="Walls"/>
              </a:rPr>
              <a:t>     if (condition1) </a:t>
            </a:r>
          </a:p>
          <a:p>
            <a:pPr algn="l">
              <a:lnSpc>
                <a:spcPts val="2800"/>
              </a:lnSpc>
              <a:spcBef>
                <a:spcPct val="0"/>
              </a:spcBef>
            </a:pPr>
            <a:r>
              <a:rPr lang="en-US" sz="2000">
                <a:solidFill>
                  <a:srgbClr val="000000"/>
                </a:solidFill>
                <a:latin typeface="Walls"/>
                <a:ea typeface="Walls"/>
                <a:cs typeface="Walls"/>
                <a:sym typeface="Walls"/>
              </a:rPr>
              <a:t> {</a:t>
            </a:r>
          </a:p>
          <a:p>
            <a:pPr algn="l">
              <a:lnSpc>
                <a:spcPts val="2800"/>
              </a:lnSpc>
              <a:spcBef>
                <a:spcPct val="0"/>
              </a:spcBef>
            </a:pPr>
            <a:r>
              <a:rPr lang="en-US" sz="2000">
                <a:solidFill>
                  <a:srgbClr val="000000"/>
                </a:solidFill>
                <a:latin typeface="Walls"/>
                <a:ea typeface="Walls"/>
                <a:cs typeface="Walls"/>
                <a:sym typeface="Walls"/>
              </a:rPr>
              <a:t>         // Block of code to be executed if condition1 is true</a:t>
            </a:r>
          </a:p>
          <a:p>
            <a:pPr algn="l">
              <a:lnSpc>
                <a:spcPts val="2800"/>
              </a:lnSpc>
              <a:spcBef>
                <a:spcPct val="0"/>
              </a:spcBef>
            </a:pPr>
            <a:r>
              <a:rPr lang="en-US" sz="2000">
                <a:solidFill>
                  <a:srgbClr val="000000"/>
                </a:solidFill>
                <a:latin typeface="Walls"/>
                <a:ea typeface="Walls"/>
                <a:cs typeface="Walls"/>
                <a:sym typeface="Walls"/>
              </a:rPr>
              <a:t>  } </a:t>
            </a:r>
          </a:p>
          <a:p>
            <a:pPr algn="l">
              <a:lnSpc>
                <a:spcPts val="2800"/>
              </a:lnSpc>
              <a:spcBef>
                <a:spcPct val="0"/>
              </a:spcBef>
            </a:pPr>
            <a:r>
              <a:rPr lang="en-US" sz="2000">
                <a:solidFill>
                  <a:srgbClr val="000000"/>
                </a:solidFill>
                <a:latin typeface="Walls"/>
                <a:ea typeface="Walls"/>
                <a:cs typeface="Walls"/>
                <a:sym typeface="Walls"/>
              </a:rPr>
              <a:t>else if (condition2)</a:t>
            </a:r>
          </a:p>
          <a:p>
            <a:pPr algn="l">
              <a:lnSpc>
                <a:spcPts val="2800"/>
              </a:lnSpc>
              <a:spcBef>
                <a:spcPct val="0"/>
              </a:spcBef>
            </a:pPr>
            <a:r>
              <a:rPr lang="en-US" sz="2000">
                <a:solidFill>
                  <a:srgbClr val="000000"/>
                </a:solidFill>
                <a:latin typeface="Walls"/>
                <a:ea typeface="Walls"/>
                <a:cs typeface="Walls"/>
                <a:sym typeface="Walls"/>
              </a:rPr>
              <a:t> {</a:t>
            </a:r>
          </a:p>
          <a:p>
            <a:pPr algn="l">
              <a:lnSpc>
                <a:spcPts val="2800"/>
              </a:lnSpc>
              <a:spcBef>
                <a:spcPct val="0"/>
              </a:spcBef>
            </a:pPr>
            <a:r>
              <a:rPr lang="en-US" sz="2000">
                <a:solidFill>
                  <a:srgbClr val="000000"/>
                </a:solidFill>
                <a:latin typeface="Walls"/>
                <a:ea typeface="Walls"/>
                <a:cs typeface="Walls"/>
                <a:sym typeface="Walls"/>
              </a:rPr>
              <a:t>         // Block of code to be executed if condition2 is true</a:t>
            </a:r>
          </a:p>
          <a:p>
            <a:pPr algn="l">
              <a:lnSpc>
                <a:spcPts val="2800"/>
              </a:lnSpc>
              <a:spcBef>
                <a:spcPct val="0"/>
              </a:spcBef>
            </a:pPr>
            <a:r>
              <a:rPr lang="en-US" sz="2000">
                <a:solidFill>
                  <a:srgbClr val="000000"/>
                </a:solidFill>
                <a:latin typeface="Walls"/>
                <a:ea typeface="Walls"/>
                <a:cs typeface="Walls"/>
                <a:sym typeface="Walls"/>
              </a:rPr>
              <a:t>  }</a:t>
            </a:r>
          </a:p>
          <a:p>
            <a:pPr algn="l">
              <a:lnSpc>
                <a:spcPts val="2800"/>
              </a:lnSpc>
              <a:spcBef>
                <a:spcPct val="0"/>
              </a:spcBef>
            </a:pPr>
            <a:r>
              <a:rPr lang="en-US" sz="2000">
                <a:solidFill>
                  <a:srgbClr val="000000"/>
                </a:solidFill>
                <a:latin typeface="Walls"/>
                <a:ea typeface="Walls"/>
                <a:cs typeface="Walls"/>
                <a:sym typeface="Walls"/>
              </a:rPr>
              <a:t> else </a:t>
            </a:r>
          </a:p>
          <a:p>
            <a:pPr algn="l">
              <a:lnSpc>
                <a:spcPts val="2800"/>
              </a:lnSpc>
              <a:spcBef>
                <a:spcPct val="0"/>
              </a:spcBef>
            </a:pPr>
            <a:r>
              <a:rPr lang="en-US" sz="2000">
                <a:solidFill>
                  <a:srgbClr val="000000"/>
                </a:solidFill>
                <a:latin typeface="Walls"/>
                <a:ea typeface="Walls"/>
                <a:cs typeface="Walls"/>
                <a:sym typeface="Walls"/>
              </a:rPr>
              <a:t>{</a:t>
            </a:r>
          </a:p>
          <a:p>
            <a:pPr algn="l">
              <a:lnSpc>
                <a:spcPts val="2800"/>
              </a:lnSpc>
              <a:spcBef>
                <a:spcPct val="0"/>
              </a:spcBef>
            </a:pPr>
            <a:r>
              <a:rPr lang="en-US" sz="2000">
                <a:solidFill>
                  <a:srgbClr val="000000"/>
                </a:solidFill>
                <a:latin typeface="Walls"/>
                <a:ea typeface="Walls"/>
                <a:cs typeface="Walls"/>
                <a:sym typeface="Walls"/>
              </a:rPr>
              <a:t>         // Block of code to be executed if none of the above conditions are true</a:t>
            </a:r>
          </a:p>
          <a:p>
            <a:pPr algn="l">
              <a:lnSpc>
                <a:spcPts val="2800"/>
              </a:lnSpc>
              <a:spcBef>
                <a:spcPct val="0"/>
              </a:spcBef>
            </a:pPr>
            <a:r>
              <a:rPr lang="en-US" sz="2000">
                <a:solidFill>
                  <a:srgbClr val="000000"/>
                </a:solidFill>
                <a:latin typeface="Walls"/>
                <a:ea typeface="Walls"/>
                <a:cs typeface="Walls"/>
                <a:sym typeface="Walls"/>
              </a:rPr>
              <a:t> }</a:t>
            </a:r>
          </a:p>
          <a:p>
            <a:pPr algn="l">
              <a:lnSpc>
                <a:spcPts val="2800"/>
              </a:lnSpc>
              <a:spcBef>
                <a:spcPct val="0"/>
              </a:spcBef>
            </a:pPr>
            <a:r>
              <a:rPr lang="en-US" sz="2000">
                <a:solidFill>
                  <a:srgbClr val="000000"/>
                </a:solidFill>
                <a:latin typeface="Walls"/>
                <a:ea typeface="Walls"/>
                <a:cs typeface="Walls"/>
                <a:sym typeface="Walls"/>
              </a:rPr>
              <a:t>     </a:t>
            </a:r>
          </a:p>
          <a:p>
            <a:pPr algn="l">
              <a:lnSpc>
                <a:spcPts val="2916"/>
              </a:lnSpc>
              <a:spcBef>
                <a:spcPct val="0"/>
              </a:spcBef>
            </a:pPr>
          </a:p>
          <a:p>
            <a:pPr algn="l">
              <a:lnSpc>
                <a:spcPts val="2916"/>
              </a:lnSpc>
              <a:spcBef>
                <a:spcPct val="0"/>
              </a:spcBef>
            </a:pPr>
          </a:p>
        </p:txBody>
      </p:sp>
      <p:sp>
        <p:nvSpPr>
          <p:cNvPr name="Freeform 13" id="13"/>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5" id="15"/>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6" id="16"/>
          <p:cNvSpPr txBox="true"/>
          <p:nvPr/>
        </p:nvSpPr>
        <p:spPr>
          <a:xfrm rot="0">
            <a:off x="364645" y="972402"/>
            <a:ext cx="6851666" cy="2101850"/>
          </a:xfrm>
          <a:prstGeom prst="rect">
            <a:avLst/>
          </a:prstGeom>
        </p:spPr>
        <p:txBody>
          <a:bodyPr anchor="t" rtlCol="false" tIns="0" lIns="0" bIns="0" rIns="0">
            <a:spAutoFit/>
          </a:bodyPr>
          <a:lstStyle/>
          <a:p>
            <a:pPr algn="l">
              <a:lnSpc>
                <a:spcPts val="2800"/>
              </a:lnSpc>
              <a:spcBef>
                <a:spcPct val="0"/>
              </a:spcBef>
            </a:pPr>
            <a:r>
              <a:rPr lang="en-US" sz="2000">
                <a:solidFill>
                  <a:srgbClr val="000000"/>
                </a:solidFill>
                <a:latin typeface="Walls"/>
                <a:ea typeface="Walls"/>
                <a:cs typeface="Walls"/>
                <a:sym typeface="Walls"/>
              </a:rPr>
              <a:t>// Block of code to be executed if condition2 is true</a:t>
            </a:r>
          </a:p>
          <a:p>
            <a:pPr algn="l">
              <a:lnSpc>
                <a:spcPts val="2800"/>
              </a:lnSpc>
              <a:spcBef>
                <a:spcPct val="0"/>
              </a:spcBef>
            </a:pPr>
            <a:r>
              <a:rPr lang="en-US" sz="2000">
                <a:solidFill>
                  <a:srgbClr val="000000"/>
                </a:solidFill>
                <a:latin typeface="Walls"/>
                <a:ea typeface="Walls"/>
                <a:cs typeface="Walls"/>
                <a:sym typeface="Walls"/>
              </a:rPr>
              <a:t> }</a:t>
            </a:r>
          </a:p>
          <a:p>
            <a:pPr algn="l">
              <a:lnSpc>
                <a:spcPts val="2800"/>
              </a:lnSpc>
              <a:spcBef>
                <a:spcPct val="0"/>
              </a:spcBef>
            </a:pPr>
            <a:r>
              <a:rPr lang="en-US" sz="2000">
                <a:solidFill>
                  <a:srgbClr val="000000"/>
                </a:solidFill>
                <a:latin typeface="Walls"/>
                <a:ea typeface="Walls"/>
                <a:cs typeface="Walls"/>
                <a:sym typeface="Walls"/>
              </a:rPr>
              <a:t> else if (condition3)</a:t>
            </a:r>
          </a:p>
          <a:p>
            <a:pPr algn="l">
              <a:lnSpc>
                <a:spcPts val="2800"/>
              </a:lnSpc>
              <a:spcBef>
                <a:spcPct val="0"/>
              </a:spcBef>
            </a:pPr>
            <a:r>
              <a:rPr lang="en-US" sz="2000">
                <a:solidFill>
                  <a:srgbClr val="000000"/>
                </a:solidFill>
                <a:latin typeface="Walls"/>
                <a:ea typeface="Walls"/>
                <a:cs typeface="Walls"/>
                <a:sym typeface="Walls"/>
              </a:rPr>
              <a:t> {</a:t>
            </a:r>
          </a:p>
          <a:p>
            <a:pPr algn="l">
              <a:lnSpc>
                <a:spcPts val="2800"/>
              </a:lnSpc>
              <a:spcBef>
                <a:spcPct val="0"/>
              </a:spcBef>
            </a:pPr>
            <a:r>
              <a:rPr lang="en-US" sz="2000">
                <a:solidFill>
                  <a:srgbClr val="000000"/>
                </a:solidFill>
                <a:latin typeface="Walls"/>
                <a:ea typeface="Walls"/>
                <a:cs typeface="Walls"/>
                <a:sym typeface="Walls"/>
              </a:rPr>
              <a:t> // Block of code to be executed if condition3 is true</a:t>
            </a:r>
          </a:p>
          <a:p>
            <a:pPr algn="l">
              <a:lnSpc>
                <a:spcPts val="2800"/>
              </a:lnSpc>
              <a:spcBef>
                <a:spcPct val="0"/>
              </a:spcBef>
            </a:pPr>
            <a:r>
              <a:rPr lang="en-US" sz="2000">
                <a:solidFill>
                  <a:srgbClr val="000000"/>
                </a:solidFill>
                <a:latin typeface="Walls"/>
                <a:ea typeface="Walls"/>
                <a:cs typeface="Walls"/>
                <a:sym typeface="Walls"/>
              </a:rPr>
              <a:t> }</a:t>
            </a:r>
          </a:p>
        </p:txBody>
      </p:sp>
      <p:sp>
        <p:nvSpPr>
          <p:cNvPr name="TextBox 17" id="17"/>
          <p:cNvSpPr txBox="true"/>
          <p:nvPr/>
        </p:nvSpPr>
        <p:spPr>
          <a:xfrm rot="0">
            <a:off x="286709" y="3145828"/>
            <a:ext cx="6919124" cy="621030"/>
          </a:xfrm>
          <a:prstGeom prst="rect">
            <a:avLst/>
          </a:prstGeom>
        </p:spPr>
        <p:txBody>
          <a:bodyPr anchor="t" rtlCol="false" tIns="0" lIns="0" bIns="0" rIns="0">
            <a:spAutoFit/>
          </a:bodyPr>
          <a:lstStyle/>
          <a:p>
            <a:pPr algn="l">
              <a:lnSpc>
                <a:spcPts val="2520"/>
              </a:lnSpc>
              <a:spcBef>
                <a:spcPct val="0"/>
              </a:spcBef>
            </a:pPr>
            <a:r>
              <a:rPr lang="en-US" b="true" sz="1800">
                <a:solidFill>
                  <a:srgbClr val="000000"/>
                </a:solidFill>
                <a:latin typeface="Walls Bold"/>
                <a:ea typeface="Walls Bold"/>
                <a:cs typeface="Walls Bold"/>
                <a:sym typeface="Walls Bold"/>
              </a:rPr>
              <a:t>      </a:t>
            </a:r>
            <a:r>
              <a:rPr lang="en-US" b="true" sz="1800">
                <a:solidFill>
                  <a:srgbClr val="000000"/>
                </a:solidFill>
                <a:latin typeface="Walls Bold"/>
                <a:ea typeface="Walls Bold"/>
                <a:cs typeface="Walls Bold"/>
                <a:sym typeface="Walls Bold"/>
              </a:rPr>
              <a:t>Note:</a:t>
            </a:r>
            <a:r>
              <a:rPr lang="en-US" sz="1800">
                <a:solidFill>
                  <a:srgbClr val="000000"/>
                </a:solidFill>
                <a:latin typeface="Walls"/>
                <a:ea typeface="Walls"/>
                <a:cs typeface="Walls"/>
                <a:sym typeface="Walls"/>
              </a:rPr>
              <a:t> Each else-if condition is checked only if all previous if and else-if conditions have evaluated to false.</a:t>
            </a:r>
          </a:p>
        </p:txBody>
      </p:sp>
      <p:sp>
        <p:nvSpPr>
          <p:cNvPr name="TextBox 18" id="18"/>
          <p:cNvSpPr txBox="true"/>
          <p:nvPr/>
        </p:nvSpPr>
        <p:spPr>
          <a:xfrm rot="0">
            <a:off x="307991" y="3838434"/>
            <a:ext cx="1561802"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1E90FF"/>
                </a:solidFill>
                <a:latin typeface="Walls Bold"/>
                <a:ea typeface="Walls Bold"/>
                <a:cs typeface="Walls Bold"/>
                <a:sym typeface="Walls Bold"/>
              </a:rPr>
              <a:t>3. Else Block:</a:t>
            </a:r>
          </a:p>
        </p:txBody>
      </p:sp>
      <p:sp>
        <p:nvSpPr>
          <p:cNvPr name="Freeform 19" id="19"/>
          <p:cNvSpPr/>
          <p:nvPr/>
        </p:nvSpPr>
        <p:spPr>
          <a:xfrm flipH="false" flipV="false" rot="0">
            <a:off x="256639" y="3183928"/>
            <a:ext cx="298614" cy="221518"/>
          </a:xfrm>
          <a:custGeom>
            <a:avLst/>
            <a:gdLst/>
            <a:ahLst/>
            <a:cxnLst/>
            <a:rect r="r" b="b" t="t" l="l"/>
            <a:pathLst>
              <a:path h="221518" w="298614">
                <a:moveTo>
                  <a:pt x="0" y="0"/>
                </a:moveTo>
                <a:lnTo>
                  <a:pt x="298615" y="0"/>
                </a:lnTo>
                <a:lnTo>
                  <a:pt x="298615" y="221518"/>
                </a:lnTo>
                <a:lnTo>
                  <a:pt x="0" y="2215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0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286709" y="1310058"/>
            <a:ext cx="6867345" cy="4921250"/>
          </a:xfrm>
          <a:prstGeom prst="rect">
            <a:avLst/>
          </a:prstGeom>
        </p:spPr>
        <p:txBody>
          <a:bodyPr anchor="t" rtlCol="false" tIns="0" lIns="0" bIns="0" rIns="0">
            <a:spAutoFit/>
          </a:bodyPr>
          <a:lstStyle/>
          <a:p>
            <a:pPr algn="l">
              <a:lnSpc>
                <a:spcPts val="2800"/>
              </a:lnSpc>
              <a:spcBef>
                <a:spcPct val="0"/>
              </a:spcBef>
            </a:pPr>
          </a:p>
          <a:p>
            <a:pPr algn="l">
              <a:lnSpc>
                <a:spcPts val="2800"/>
              </a:lnSpc>
              <a:spcBef>
                <a:spcPct val="0"/>
              </a:spcBef>
            </a:pPr>
          </a:p>
          <a:p>
            <a:pPr algn="l" marL="431801" indent="-215900" lvl="1">
              <a:lnSpc>
                <a:spcPts val="2800"/>
              </a:lnSpc>
              <a:buFont typeface="Arial"/>
              <a:buChar char="•"/>
            </a:pPr>
            <a:r>
              <a:rPr lang="en-US" sz="2000">
                <a:solidFill>
                  <a:srgbClr val="000000"/>
                </a:solidFill>
                <a:latin typeface="Walls"/>
                <a:ea typeface="Walls"/>
                <a:cs typeface="Walls"/>
                <a:sym typeface="Walls"/>
              </a:rPr>
              <a:t>  Each if and else-if condition must evaluate to a boolean value (true or false).</a:t>
            </a:r>
          </a:p>
          <a:p>
            <a:pPr algn="l" marL="431801" indent="-215900" lvl="1">
              <a:lnSpc>
                <a:spcPts val="2800"/>
              </a:lnSpc>
              <a:buFont typeface="Arial"/>
              <a:buChar char="•"/>
            </a:pPr>
            <a:r>
              <a:rPr lang="en-US" sz="2000">
                <a:solidFill>
                  <a:srgbClr val="000000"/>
                </a:solidFill>
                <a:latin typeface="Walls"/>
                <a:ea typeface="Walls"/>
                <a:cs typeface="Walls"/>
                <a:sym typeface="Walls"/>
              </a:rPr>
              <a:t>  The conditions are evaluated from top to bottom.</a:t>
            </a:r>
          </a:p>
          <a:p>
            <a:pPr algn="l">
              <a:lnSpc>
                <a:spcPts val="2800"/>
              </a:lnSpc>
              <a:spcBef>
                <a:spcPct val="0"/>
              </a:spcBef>
            </a:pPr>
          </a:p>
          <a:p>
            <a:pPr algn="l" marL="431801" indent="-215900" lvl="1">
              <a:lnSpc>
                <a:spcPts val="2800"/>
              </a:lnSpc>
              <a:buFont typeface="Arial"/>
              <a:buChar char="•"/>
            </a:pPr>
            <a:r>
              <a:rPr lang="en-US" sz="2000">
                <a:solidFill>
                  <a:srgbClr val="000000"/>
                </a:solidFill>
                <a:latin typeface="Walls"/>
                <a:ea typeface="Walls"/>
                <a:cs typeface="Walls"/>
                <a:sym typeface="Walls"/>
              </a:rPr>
              <a:t>  If the if condition evaluates to true, its block is executed, and the rest of the else-if and else blocks are skipped.</a:t>
            </a:r>
          </a:p>
          <a:p>
            <a:pPr algn="l" marL="431801" indent="-215900" lvl="1">
              <a:lnSpc>
                <a:spcPts val="2800"/>
              </a:lnSpc>
              <a:buFont typeface="Arial"/>
              <a:buChar char="•"/>
            </a:pPr>
            <a:r>
              <a:rPr lang="en-US" sz="2000">
                <a:solidFill>
                  <a:srgbClr val="000000"/>
                </a:solidFill>
                <a:latin typeface="Walls"/>
                <a:ea typeface="Walls"/>
                <a:cs typeface="Walls"/>
                <a:sym typeface="Walls"/>
              </a:rPr>
              <a:t> If the if condition is false, each else-if condition is checked in sequence. If an else-if condition evaluates to true, that block executes, and the remaining else-if and else blocks are skipped.</a:t>
            </a:r>
          </a:p>
          <a:p>
            <a:pPr algn="l" marL="431801" indent="-215900" lvl="1">
              <a:lnSpc>
                <a:spcPts val="2800"/>
              </a:lnSpc>
              <a:buFont typeface="Arial"/>
              <a:buChar char="•"/>
            </a:pPr>
            <a:r>
              <a:rPr lang="en-US" sz="2000">
                <a:solidFill>
                  <a:srgbClr val="000000"/>
                </a:solidFill>
                <a:latin typeface="Walls"/>
                <a:ea typeface="Walls"/>
                <a:cs typeface="Walls"/>
                <a:sym typeface="Walls"/>
              </a:rPr>
              <a:t>  If none of the if or else-if conditions are true, the else block (if present) will execute.</a:t>
            </a:r>
          </a:p>
        </p:txBody>
      </p:sp>
      <p:sp>
        <p:nvSpPr>
          <p:cNvPr name="TextBox 14" id="14"/>
          <p:cNvSpPr txBox="true"/>
          <p:nvPr/>
        </p:nvSpPr>
        <p:spPr>
          <a:xfrm rot="0">
            <a:off x="286709" y="5993183"/>
            <a:ext cx="6807726" cy="1397000"/>
          </a:xfrm>
          <a:prstGeom prst="rect">
            <a:avLst/>
          </a:prstGeom>
        </p:spPr>
        <p:txBody>
          <a:bodyPr anchor="t" rtlCol="false" tIns="0" lIns="0" bIns="0" rIns="0">
            <a:spAutoFit/>
          </a:bodyPr>
          <a:lstStyle/>
          <a:p>
            <a:pPr algn="l">
              <a:lnSpc>
                <a:spcPts val="2800"/>
              </a:lnSpc>
              <a:spcBef>
                <a:spcPct val="0"/>
              </a:spcBef>
            </a:pPr>
          </a:p>
          <a:p>
            <a:pPr algn="l">
              <a:lnSpc>
                <a:spcPts val="2800"/>
              </a:lnSpc>
              <a:spcBef>
                <a:spcPct val="0"/>
              </a:spcBef>
            </a:pPr>
            <a:r>
              <a:rPr lang="en-US" sz="2000">
                <a:solidFill>
                  <a:srgbClr val="000000"/>
                </a:solidFill>
                <a:latin typeface="Walls"/>
                <a:ea typeface="Walls"/>
                <a:cs typeface="Walls"/>
                <a:sym typeface="Walls"/>
              </a:rPr>
              <a:t>   </a:t>
            </a:r>
          </a:p>
          <a:p>
            <a:pPr algn="l" marL="431801" indent="-215900" lvl="1">
              <a:lnSpc>
                <a:spcPts val="2800"/>
              </a:lnSpc>
              <a:buFont typeface="Arial"/>
              <a:buChar char="•"/>
            </a:pPr>
            <a:r>
              <a:rPr lang="en-US" sz="2000">
                <a:solidFill>
                  <a:srgbClr val="000000"/>
                </a:solidFill>
                <a:latin typeface="Walls"/>
                <a:ea typeface="Walls"/>
                <a:cs typeface="Walls"/>
                <a:sym typeface="Walls"/>
              </a:rPr>
              <a:t> </a:t>
            </a:r>
            <a:r>
              <a:rPr lang="en-US" sz="2000">
                <a:solidFill>
                  <a:srgbClr val="000000"/>
                </a:solidFill>
                <a:latin typeface="Walls"/>
                <a:ea typeface="Walls"/>
                <a:cs typeface="Walls"/>
                <a:sym typeface="Walls"/>
              </a:rPr>
              <a:t>You can have multiple else-if blocks following a single if block.</a:t>
            </a:r>
          </a:p>
        </p:txBody>
      </p:sp>
      <p:sp>
        <p:nvSpPr>
          <p:cNvPr name="Freeform 15" id="15"/>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346328" y="1113208"/>
            <a:ext cx="2646561" cy="422275"/>
          </a:xfrm>
          <a:prstGeom prst="rect">
            <a:avLst/>
          </a:prstGeom>
        </p:spPr>
        <p:txBody>
          <a:bodyPr anchor="t" rtlCol="false" tIns="0" lIns="0" bIns="0" rIns="0">
            <a:spAutoFit/>
          </a:bodyPr>
          <a:lstStyle/>
          <a:p>
            <a:pPr algn="l">
              <a:lnSpc>
                <a:spcPts val="3499"/>
              </a:lnSpc>
              <a:spcBef>
                <a:spcPct val="0"/>
              </a:spcBef>
            </a:pPr>
            <a:r>
              <a:rPr lang="en-US" b="true" sz="2499">
                <a:solidFill>
                  <a:srgbClr val="1E90FF"/>
                </a:solidFill>
                <a:latin typeface="Walls Bold"/>
                <a:ea typeface="Walls Bold"/>
                <a:cs typeface="Walls Bold"/>
                <a:sym typeface="Walls Bold"/>
              </a:rPr>
              <a:t>Behavior and Rules</a:t>
            </a:r>
          </a:p>
        </p:txBody>
      </p:sp>
      <p:sp>
        <p:nvSpPr>
          <p:cNvPr name="TextBox 18" id="18"/>
          <p:cNvSpPr txBox="true"/>
          <p:nvPr/>
        </p:nvSpPr>
        <p:spPr>
          <a:xfrm rot="0">
            <a:off x="0" y="1649783"/>
            <a:ext cx="3424552"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1E90FF"/>
                </a:solidFill>
                <a:latin typeface="Walls Bold"/>
                <a:ea typeface="Walls Bold"/>
                <a:cs typeface="Walls Bold"/>
                <a:sym typeface="Walls Bold"/>
              </a:rPr>
              <a:t>1. Condition Evaluation:</a:t>
            </a:r>
          </a:p>
        </p:txBody>
      </p:sp>
      <p:sp>
        <p:nvSpPr>
          <p:cNvPr name="TextBox 19" id="19"/>
          <p:cNvSpPr txBox="true"/>
          <p:nvPr/>
        </p:nvSpPr>
        <p:spPr>
          <a:xfrm rot="0">
            <a:off x="0" y="3110721"/>
            <a:ext cx="2801590"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1E90FF"/>
                </a:solidFill>
                <a:latin typeface="Walls Bold"/>
                <a:ea typeface="Walls Bold"/>
                <a:cs typeface="Walls Bold"/>
                <a:sym typeface="Walls Bold"/>
              </a:rPr>
              <a:t>2. Execution Flow:</a:t>
            </a:r>
          </a:p>
        </p:txBody>
      </p:sp>
      <p:sp>
        <p:nvSpPr>
          <p:cNvPr name="TextBox 20" id="20"/>
          <p:cNvSpPr txBox="true"/>
          <p:nvPr/>
        </p:nvSpPr>
        <p:spPr>
          <a:xfrm rot="0">
            <a:off x="153507" y="6345608"/>
            <a:ext cx="3402622"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1E90FF"/>
                </a:solidFill>
                <a:latin typeface="Walls Bold"/>
                <a:ea typeface="Walls Bold"/>
                <a:cs typeface="Walls Bold"/>
                <a:sym typeface="Walls Bold"/>
              </a:rPr>
              <a:t>3. Multiple else-if Blocks:</a:t>
            </a:r>
          </a:p>
        </p:txBody>
      </p:sp>
    </p:spTree>
  </p:cSld>
  <p:clrMapOvr>
    <a:masterClrMapping/>
  </p:clrMapOvr>
</p:sld>
</file>

<file path=ppt/slides/slide10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4360"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254945" y="7405724"/>
            <a:ext cx="6984867" cy="2454275"/>
          </a:xfrm>
          <a:prstGeom prst="rect">
            <a:avLst/>
          </a:prstGeom>
        </p:spPr>
        <p:txBody>
          <a:bodyPr anchor="t" rtlCol="false" tIns="0" lIns="0" bIns="0" rIns="0">
            <a:spAutoFit/>
          </a:bodyPr>
          <a:lstStyle/>
          <a:p>
            <a:pPr algn="l">
              <a:lnSpc>
                <a:spcPts val="2800"/>
              </a:lnSpc>
              <a:spcBef>
                <a:spcPct val="0"/>
              </a:spcBef>
            </a:pPr>
            <a:r>
              <a:rPr lang="en-US" sz="2000">
                <a:solidFill>
                  <a:srgbClr val="000000"/>
                </a:solidFill>
                <a:latin typeface="Walls"/>
                <a:ea typeface="Walls"/>
                <a:cs typeface="Walls"/>
                <a:sym typeface="Walls"/>
              </a:rPr>
              <a:t>      </a:t>
            </a:r>
          </a:p>
          <a:p>
            <a:pPr algn="l" marL="431801" indent="-215900" lvl="1">
              <a:lnSpc>
                <a:spcPts val="2800"/>
              </a:lnSpc>
              <a:buFont typeface="Arial"/>
              <a:buChar char="•"/>
            </a:pPr>
            <a:r>
              <a:rPr lang="en-US" sz="2000">
                <a:solidFill>
                  <a:srgbClr val="000000"/>
                </a:solidFill>
                <a:latin typeface="Walls"/>
                <a:ea typeface="Walls"/>
                <a:cs typeface="Walls"/>
                <a:sym typeface="Walls"/>
              </a:rPr>
              <a:t> Once a true condition is found, the corresponding block is executed, and no further conditions are evaluated.</a:t>
            </a:r>
          </a:p>
          <a:p>
            <a:pPr algn="l">
              <a:lnSpc>
                <a:spcPts val="2800"/>
              </a:lnSpc>
              <a:spcBef>
                <a:spcPct val="0"/>
              </a:spcBef>
            </a:pPr>
          </a:p>
          <a:p>
            <a:pPr algn="l" marL="431801" indent="-215900" lvl="1">
              <a:lnSpc>
                <a:spcPts val="2800"/>
              </a:lnSpc>
              <a:buFont typeface="Arial"/>
              <a:buChar char="•"/>
            </a:pPr>
            <a:r>
              <a:rPr lang="en-US" sz="2000">
                <a:solidFill>
                  <a:srgbClr val="000000"/>
                </a:solidFill>
                <a:latin typeface="Walls"/>
                <a:ea typeface="Walls"/>
                <a:cs typeface="Walls"/>
                <a:sym typeface="Walls"/>
              </a:rPr>
              <a:t> It is not mandatory to have an else block. You can end with just if and else-if blocks if you do not need to handle the case where none of the conditions are true.</a:t>
            </a:r>
          </a:p>
        </p:txBody>
      </p:sp>
      <p:sp>
        <p:nvSpPr>
          <p:cNvPr name="Freeform 14" id="14"/>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0" y="7405724"/>
            <a:ext cx="3601045"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1E90FF"/>
                </a:solidFill>
                <a:latin typeface="Walls Bold"/>
                <a:ea typeface="Walls Bold"/>
                <a:cs typeface="Walls Bold"/>
                <a:sym typeface="Walls Bold"/>
              </a:rPr>
              <a:t>4. Short-Circuit Behavior:</a:t>
            </a:r>
          </a:p>
        </p:txBody>
      </p:sp>
      <p:sp>
        <p:nvSpPr>
          <p:cNvPr name="TextBox 17" id="17"/>
          <p:cNvSpPr txBox="true"/>
          <p:nvPr/>
        </p:nvSpPr>
        <p:spPr>
          <a:xfrm rot="0">
            <a:off x="291410" y="8404323"/>
            <a:ext cx="1994793" cy="372745"/>
          </a:xfrm>
          <a:prstGeom prst="rect">
            <a:avLst/>
          </a:prstGeom>
        </p:spPr>
        <p:txBody>
          <a:bodyPr anchor="t" rtlCol="false" tIns="0" lIns="0" bIns="0" rIns="0">
            <a:spAutoFit/>
          </a:bodyPr>
          <a:lstStyle/>
          <a:p>
            <a:pPr algn="l">
              <a:lnSpc>
                <a:spcPts val="3079"/>
              </a:lnSpc>
              <a:spcBef>
                <a:spcPct val="0"/>
              </a:spcBef>
            </a:pPr>
            <a:r>
              <a:rPr lang="en-US" b="true" sz="2199">
                <a:solidFill>
                  <a:srgbClr val="1E90FF"/>
                </a:solidFill>
                <a:latin typeface="Walls Bold"/>
                <a:ea typeface="Walls Bold"/>
                <a:cs typeface="Walls Bold"/>
                <a:sym typeface="Walls Bold"/>
              </a:rPr>
              <a:t>5. No else Block :</a:t>
            </a:r>
          </a:p>
        </p:txBody>
      </p:sp>
      <p:grpSp>
        <p:nvGrpSpPr>
          <p:cNvPr name="Group 18" id="18"/>
          <p:cNvGrpSpPr/>
          <p:nvPr/>
        </p:nvGrpSpPr>
        <p:grpSpPr>
          <a:xfrm rot="0">
            <a:off x="291410" y="1463752"/>
            <a:ext cx="6977180" cy="5861645"/>
            <a:chOff x="0" y="0"/>
            <a:chExt cx="2500464" cy="2100681"/>
          </a:xfrm>
        </p:grpSpPr>
        <p:sp>
          <p:nvSpPr>
            <p:cNvPr name="Freeform 19" id="19"/>
            <p:cNvSpPr/>
            <p:nvPr/>
          </p:nvSpPr>
          <p:spPr>
            <a:xfrm flipH="false" flipV="false" rot="0">
              <a:off x="0" y="0"/>
              <a:ext cx="2500464" cy="2100681"/>
            </a:xfrm>
            <a:custGeom>
              <a:avLst/>
              <a:gdLst/>
              <a:ahLst/>
              <a:cxnLst/>
              <a:rect r="r" b="b" t="t" l="l"/>
              <a:pathLst>
                <a:path h="2100681" w="2500464">
                  <a:moveTo>
                    <a:pt x="0" y="0"/>
                  </a:moveTo>
                  <a:lnTo>
                    <a:pt x="2500464" y="0"/>
                  </a:lnTo>
                  <a:lnTo>
                    <a:pt x="2500464" y="2100681"/>
                  </a:lnTo>
                  <a:lnTo>
                    <a:pt x="0" y="2100681"/>
                  </a:lnTo>
                  <a:close/>
                </a:path>
              </a:pathLst>
            </a:custGeom>
            <a:solidFill>
              <a:srgbClr val="211D1D"/>
            </a:solidFill>
            <a:ln w="47625" cap="sq">
              <a:solidFill>
                <a:srgbClr val="211D1D"/>
              </a:solidFill>
              <a:prstDash val="solid"/>
              <a:miter/>
            </a:ln>
          </p:spPr>
        </p:sp>
        <p:sp>
          <p:nvSpPr>
            <p:cNvPr name="TextBox 20" id="20"/>
            <p:cNvSpPr txBox="true"/>
            <p:nvPr/>
          </p:nvSpPr>
          <p:spPr>
            <a:xfrm>
              <a:off x="0" y="-85725"/>
              <a:ext cx="2500464" cy="2186406"/>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if (temperature &gt; 30)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System.out.println("It's a hot day.");</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else if (temperature &gt; 20)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System.out.println("It's a warm day.");</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else if (temperature &gt; 10)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System.out.println("It's a cool day.");</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else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System.out.println("It's a cold day.");</a:t>
              </a:r>
            </a:p>
            <a:p>
              <a:pPr algn="l">
                <a:lnSpc>
                  <a:spcPts val="2800"/>
                </a:lnSpc>
              </a:pPr>
              <a:r>
                <a:rPr lang="en-US" b="true" sz="2000">
                  <a:solidFill>
                    <a:srgbClr val="FFFFFF"/>
                  </a:solidFill>
                  <a:latin typeface="Consolas Bold"/>
                  <a:ea typeface="Consolas Bold"/>
                  <a:cs typeface="Consolas Bold"/>
                  <a:sym typeface="Consolas Bold"/>
                </a:rPr>
                <a:t>}</a:t>
              </a:r>
            </a:p>
          </p:txBody>
        </p:sp>
      </p:grpSp>
      <p:sp>
        <p:nvSpPr>
          <p:cNvPr name="TextBox 21" id="21"/>
          <p:cNvSpPr txBox="true"/>
          <p:nvPr/>
        </p:nvSpPr>
        <p:spPr>
          <a:xfrm rot="0">
            <a:off x="254945" y="1124027"/>
            <a:ext cx="946745" cy="339725"/>
          </a:xfrm>
          <a:prstGeom prst="rect">
            <a:avLst/>
          </a:prstGeom>
        </p:spPr>
        <p:txBody>
          <a:bodyPr anchor="t" rtlCol="false" tIns="0" lIns="0" bIns="0" rIns="0">
            <a:spAutoFit/>
          </a:bodyPr>
          <a:lstStyle/>
          <a:p>
            <a:pPr algn="l">
              <a:lnSpc>
                <a:spcPts val="2800"/>
              </a:lnSpc>
              <a:spcBef>
                <a:spcPct val="0"/>
              </a:spcBef>
            </a:pPr>
            <a:r>
              <a:rPr lang="en-US" sz="2000">
                <a:solidFill>
                  <a:srgbClr val="000000"/>
                </a:solidFill>
                <a:latin typeface="Walls"/>
                <a:ea typeface="Walls"/>
                <a:cs typeface="Walls"/>
                <a:sym typeface="Walls"/>
              </a:rPr>
              <a:t>Example:</a:t>
            </a:r>
          </a:p>
        </p:txBody>
      </p:sp>
    </p:spTree>
  </p:cSld>
  <p:clrMapOvr>
    <a:masterClrMapping/>
  </p:clrMapOvr>
</p:sld>
</file>

<file path=ppt/slides/slide10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32103" y="1250973"/>
            <a:ext cx="6716749" cy="8190053"/>
            <a:chOff x="0" y="0"/>
            <a:chExt cx="45948357" cy="56027027"/>
          </a:xfrm>
        </p:grpSpPr>
        <p:sp>
          <p:nvSpPr>
            <p:cNvPr name="Freeform 3" id="3"/>
            <p:cNvSpPr/>
            <p:nvPr/>
          </p:nvSpPr>
          <p:spPr>
            <a:xfrm flipH="false" flipV="false" rot="0">
              <a:off x="72390" y="72390"/>
              <a:ext cx="45803579" cy="55882247"/>
            </a:xfrm>
            <a:custGeom>
              <a:avLst/>
              <a:gdLst/>
              <a:ahLst/>
              <a:cxnLst/>
              <a:rect r="r" b="b" t="t" l="l"/>
              <a:pathLst>
                <a:path h="55882247" w="45803579">
                  <a:moveTo>
                    <a:pt x="0" y="0"/>
                  </a:moveTo>
                  <a:lnTo>
                    <a:pt x="45803579" y="0"/>
                  </a:lnTo>
                  <a:lnTo>
                    <a:pt x="45803579" y="55882247"/>
                  </a:lnTo>
                  <a:lnTo>
                    <a:pt x="0" y="55882247"/>
                  </a:lnTo>
                  <a:lnTo>
                    <a:pt x="0" y="0"/>
                  </a:lnTo>
                  <a:close/>
                </a:path>
              </a:pathLst>
            </a:custGeom>
            <a:solidFill>
              <a:srgbClr val="FFFFFF"/>
            </a:solidFill>
          </p:spPr>
        </p:sp>
        <p:sp>
          <p:nvSpPr>
            <p:cNvPr name="Freeform 4" id="4"/>
            <p:cNvSpPr/>
            <p:nvPr/>
          </p:nvSpPr>
          <p:spPr>
            <a:xfrm flipH="false" flipV="false" rot="0">
              <a:off x="0" y="0"/>
              <a:ext cx="45948358" cy="56027030"/>
            </a:xfrm>
            <a:custGeom>
              <a:avLst/>
              <a:gdLst/>
              <a:ahLst/>
              <a:cxnLst/>
              <a:rect r="r" b="b" t="t" l="l"/>
              <a:pathLst>
                <a:path h="56027030" w="45948358">
                  <a:moveTo>
                    <a:pt x="45803576" y="55882245"/>
                  </a:moveTo>
                  <a:lnTo>
                    <a:pt x="45948358" y="55882245"/>
                  </a:lnTo>
                  <a:lnTo>
                    <a:pt x="45948358" y="56027030"/>
                  </a:lnTo>
                  <a:lnTo>
                    <a:pt x="45803576" y="56027030"/>
                  </a:lnTo>
                  <a:lnTo>
                    <a:pt x="45803576" y="55882245"/>
                  </a:lnTo>
                  <a:close/>
                  <a:moveTo>
                    <a:pt x="0" y="144780"/>
                  </a:moveTo>
                  <a:lnTo>
                    <a:pt x="144780" y="144780"/>
                  </a:lnTo>
                  <a:lnTo>
                    <a:pt x="144780" y="55882245"/>
                  </a:lnTo>
                  <a:lnTo>
                    <a:pt x="0" y="55882245"/>
                  </a:lnTo>
                  <a:lnTo>
                    <a:pt x="0" y="144780"/>
                  </a:lnTo>
                  <a:close/>
                  <a:moveTo>
                    <a:pt x="0" y="55882245"/>
                  </a:moveTo>
                  <a:lnTo>
                    <a:pt x="144780" y="55882245"/>
                  </a:lnTo>
                  <a:lnTo>
                    <a:pt x="144780" y="56027030"/>
                  </a:lnTo>
                  <a:lnTo>
                    <a:pt x="0" y="56027030"/>
                  </a:lnTo>
                  <a:lnTo>
                    <a:pt x="0" y="55882245"/>
                  </a:lnTo>
                  <a:close/>
                  <a:moveTo>
                    <a:pt x="45803576" y="144780"/>
                  </a:moveTo>
                  <a:lnTo>
                    <a:pt x="45948358" y="144780"/>
                  </a:lnTo>
                  <a:lnTo>
                    <a:pt x="45948358" y="55882245"/>
                  </a:lnTo>
                  <a:lnTo>
                    <a:pt x="45803576" y="55882245"/>
                  </a:lnTo>
                  <a:lnTo>
                    <a:pt x="45803576" y="144780"/>
                  </a:lnTo>
                  <a:close/>
                  <a:moveTo>
                    <a:pt x="144780" y="55882245"/>
                  </a:moveTo>
                  <a:lnTo>
                    <a:pt x="45803576" y="55882245"/>
                  </a:lnTo>
                  <a:lnTo>
                    <a:pt x="45803576" y="56027030"/>
                  </a:lnTo>
                  <a:lnTo>
                    <a:pt x="144780" y="56027030"/>
                  </a:lnTo>
                  <a:lnTo>
                    <a:pt x="144780" y="55882245"/>
                  </a:lnTo>
                  <a:close/>
                  <a:moveTo>
                    <a:pt x="45803576" y="0"/>
                  </a:moveTo>
                  <a:lnTo>
                    <a:pt x="45948358" y="0"/>
                  </a:lnTo>
                  <a:lnTo>
                    <a:pt x="45948358" y="144780"/>
                  </a:lnTo>
                  <a:lnTo>
                    <a:pt x="45803576" y="144780"/>
                  </a:lnTo>
                  <a:lnTo>
                    <a:pt x="45803576" y="0"/>
                  </a:lnTo>
                  <a:close/>
                  <a:moveTo>
                    <a:pt x="0" y="0"/>
                  </a:moveTo>
                  <a:lnTo>
                    <a:pt x="144780" y="0"/>
                  </a:lnTo>
                  <a:lnTo>
                    <a:pt x="144780" y="144780"/>
                  </a:lnTo>
                  <a:lnTo>
                    <a:pt x="0" y="144780"/>
                  </a:lnTo>
                  <a:lnTo>
                    <a:pt x="0" y="0"/>
                  </a:lnTo>
                  <a:close/>
                  <a:moveTo>
                    <a:pt x="144780" y="0"/>
                  </a:moveTo>
                  <a:lnTo>
                    <a:pt x="45803576" y="0"/>
                  </a:lnTo>
                  <a:lnTo>
                    <a:pt x="45803576" y="144780"/>
                  </a:lnTo>
                  <a:lnTo>
                    <a:pt x="144780" y="144780"/>
                  </a:lnTo>
                  <a:lnTo>
                    <a:pt x="144780" y="0"/>
                  </a:lnTo>
                  <a:close/>
                </a:path>
              </a:pathLst>
            </a:custGeom>
            <a:solidFill>
              <a:srgbClr val="FFFFFF"/>
            </a:solidFill>
          </p:spPr>
        </p:sp>
      </p:grpSp>
      <p:grpSp>
        <p:nvGrpSpPr>
          <p:cNvPr name="Group 5" id="5"/>
          <p:cNvGrpSpPr/>
          <p:nvPr/>
        </p:nvGrpSpPr>
        <p:grpSpPr>
          <a:xfrm rot="0">
            <a:off x="-142731" y="0"/>
            <a:ext cx="7969676" cy="1010502"/>
            <a:chOff x="0" y="0"/>
            <a:chExt cx="2856152" cy="362141"/>
          </a:xfrm>
        </p:grpSpPr>
        <p:sp>
          <p:nvSpPr>
            <p:cNvPr name="Freeform 6" id="6"/>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7" id="7"/>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8" id="8"/>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11" id="11"/>
          <p:cNvGrpSpPr/>
          <p:nvPr/>
        </p:nvGrpSpPr>
        <p:grpSpPr>
          <a:xfrm rot="0">
            <a:off x="0" y="9894095"/>
            <a:ext cx="7969676" cy="797905"/>
            <a:chOff x="0" y="0"/>
            <a:chExt cx="2856152" cy="285951"/>
          </a:xfrm>
        </p:grpSpPr>
        <p:sp>
          <p:nvSpPr>
            <p:cNvPr name="Freeform 12" id="12"/>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3" id="13"/>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4" id="14"/>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5" id="15"/>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6" id="16"/>
          <p:cNvSpPr txBox="true"/>
          <p:nvPr/>
        </p:nvSpPr>
        <p:spPr>
          <a:xfrm rot="0">
            <a:off x="297186" y="2029528"/>
            <a:ext cx="6851666" cy="5273675"/>
          </a:xfrm>
          <a:prstGeom prst="rect">
            <a:avLst/>
          </a:prstGeom>
        </p:spPr>
        <p:txBody>
          <a:bodyPr anchor="t" rtlCol="false" tIns="0" lIns="0" bIns="0" rIns="0">
            <a:spAutoFit/>
          </a:bodyPr>
          <a:lstStyle/>
          <a:p>
            <a:pPr algn="l">
              <a:lnSpc>
                <a:spcPts val="2800"/>
              </a:lnSpc>
              <a:spcBef>
                <a:spcPct val="0"/>
              </a:spcBef>
            </a:pPr>
          </a:p>
          <a:p>
            <a:pPr algn="l">
              <a:lnSpc>
                <a:spcPts val="2800"/>
              </a:lnSpc>
              <a:spcBef>
                <a:spcPct val="0"/>
              </a:spcBef>
            </a:pPr>
            <a:r>
              <a:rPr lang="en-US" b="true" sz="2000">
                <a:solidFill>
                  <a:srgbClr val="211D1D"/>
                </a:solidFill>
                <a:latin typeface="Walls Bold"/>
                <a:ea typeface="Walls Bold"/>
                <a:cs typeface="Walls Bold"/>
                <a:sym typeface="Walls Bold"/>
              </a:rPr>
              <a:t>1. Definition:</a:t>
            </a:r>
          </a:p>
          <a:p>
            <a:pPr algn="l" marL="431801" indent="-215900" lvl="1">
              <a:lnSpc>
                <a:spcPts val="2800"/>
              </a:lnSpc>
              <a:buFont typeface="Arial"/>
              <a:buChar char="•"/>
            </a:pPr>
            <a:r>
              <a:rPr lang="en-US" sz="2000">
                <a:solidFill>
                  <a:srgbClr val="000000"/>
                </a:solidFill>
                <a:latin typeface="Walls"/>
                <a:ea typeface="Walls"/>
                <a:cs typeface="Walls"/>
                <a:sym typeface="Walls"/>
              </a:rPr>
              <a:t>  The term "ternary" means three. </a:t>
            </a:r>
          </a:p>
          <a:p>
            <a:pPr algn="l" marL="431801" indent="-215900" lvl="1">
              <a:lnSpc>
                <a:spcPts val="2800"/>
              </a:lnSpc>
              <a:buFont typeface="Arial"/>
              <a:buChar char="•"/>
            </a:pPr>
            <a:r>
              <a:rPr lang="en-US" sz="2000">
                <a:solidFill>
                  <a:srgbClr val="000000"/>
                </a:solidFill>
                <a:latin typeface="Walls"/>
                <a:ea typeface="Walls"/>
                <a:cs typeface="Walls"/>
                <a:sym typeface="Walls"/>
              </a:rPr>
              <a:t>  The ternary operator in Java is a conditional operator that provides a way to shorten simple if-else statements into a single line of code.</a:t>
            </a:r>
          </a:p>
          <a:p>
            <a:pPr algn="l">
              <a:lnSpc>
                <a:spcPts val="2800"/>
              </a:lnSpc>
              <a:spcBef>
                <a:spcPct val="0"/>
              </a:spcBef>
            </a:pPr>
            <a:r>
              <a:rPr lang="en-US" b="true" sz="2000">
                <a:solidFill>
                  <a:srgbClr val="211D1D"/>
                </a:solidFill>
                <a:latin typeface="Walls Bold"/>
                <a:ea typeface="Walls Bold"/>
                <a:cs typeface="Walls Bold"/>
                <a:sym typeface="Walls Bold"/>
              </a:rPr>
              <a:t>2. Syntax:</a:t>
            </a:r>
          </a:p>
          <a:p>
            <a:pPr algn="l" marL="431801" indent="-215900" lvl="1">
              <a:lnSpc>
                <a:spcPts val="2800"/>
              </a:lnSpc>
              <a:spcBef>
                <a:spcPct val="0"/>
              </a:spcBef>
              <a:buFont typeface="Arial"/>
              <a:buChar char="•"/>
            </a:pPr>
            <a:r>
              <a:rPr lang="en-US" sz="2000">
                <a:solidFill>
                  <a:srgbClr val="000000"/>
                </a:solidFill>
                <a:latin typeface="Walls"/>
                <a:ea typeface="Walls"/>
                <a:cs typeface="Walls"/>
                <a:sym typeface="Walls"/>
              </a:rPr>
              <a:t> The general syntax of the ternary operator is:</a:t>
            </a:r>
          </a:p>
          <a:p>
            <a:pPr algn="l">
              <a:lnSpc>
                <a:spcPts val="2800"/>
              </a:lnSpc>
              <a:spcBef>
                <a:spcPct val="0"/>
              </a:spcBef>
            </a:pPr>
            <a:r>
              <a:rPr lang="en-US" sz="2000">
                <a:solidFill>
                  <a:srgbClr val="000000"/>
                </a:solidFill>
                <a:latin typeface="Walls"/>
                <a:ea typeface="Walls"/>
                <a:cs typeface="Walls"/>
                <a:sym typeface="Walls"/>
              </a:rPr>
              <a:t>     condition ? expression1 : expression2; </a:t>
            </a:r>
          </a:p>
          <a:p>
            <a:pPr algn="l">
              <a:lnSpc>
                <a:spcPts val="2800"/>
              </a:lnSpc>
            </a:pPr>
            <a:r>
              <a:rPr lang="en-US" sz="2000">
                <a:solidFill>
                  <a:srgbClr val="000000"/>
                </a:solidFill>
                <a:latin typeface="Walls"/>
                <a:ea typeface="Walls"/>
                <a:cs typeface="Walls"/>
                <a:sym typeface="Walls"/>
              </a:rPr>
              <a:t> </a:t>
            </a:r>
            <a:r>
              <a:rPr lang="en-US" sz="2000">
                <a:solidFill>
                  <a:srgbClr val="000000"/>
                </a:solidFill>
                <a:latin typeface="Walls"/>
                <a:ea typeface="Walls"/>
                <a:cs typeface="Walls"/>
                <a:sym typeface="Walls"/>
              </a:rPr>
              <a:t> </a:t>
            </a:r>
            <a:r>
              <a:rPr lang="en-US" b="true" sz="2000">
                <a:solidFill>
                  <a:srgbClr val="000000"/>
                </a:solidFill>
                <a:latin typeface="Walls Bold"/>
                <a:ea typeface="Walls Bold"/>
                <a:cs typeface="Walls Bold"/>
                <a:sym typeface="Walls Bold"/>
              </a:rPr>
              <a:t>Components:</a:t>
            </a:r>
          </a:p>
          <a:p>
            <a:pPr algn="l" marL="431801" indent="-215900" lvl="1">
              <a:lnSpc>
                <a:spcPts val="2800"/>
              </a:lnSpc>
              <a:buFont typeface="Arial"/>
              <a:buChar char="•"/>
            </a:pPr>
            <a:r>
              <a:rPr lang="en-US" sz="2000">
                <a:solidFill>
                  <a:srgbClr val="000000"/>
                </a:solidFill>
                <a:latin typeface="Walls"/>
                <a:ea typeface="Walls"/>
                <a:cs typeface="Walls"/>
                <a:sym typeface="Walls"/>
              </a:rPr>
              <a:t>  condition: A boolean expression that is evaluated.</a:t>
            </a:r>
          </a:p>
          <a:p>
            <a:pPr algn="l" marL="431801" indent="-215900" lvl="1">
              <a:lnSpc>
                <a:spcPts val="2800"/>
              </a:lnSpc>
              <a:buFont typeface="Arial"/>
              <a:buChar char="•"/>
            </a:pPr>
            <a:r>
              <a:rPr lang="en-US" sz="2000">
                <a:solidFill>
                  <a:srgbClr val="000000"/>
                </a:solidFill>
                <a:latin typeface="Walls"/>
                <a:ea typeface="Walls"/>
                <a:cs typeface="Walls"/>
                <a:sym typeface="Walls"/>
              </a:rPr>
              <a:t>  expression1: This expression is executed if the condition evaluates to true.</a:t>
            </a:r>
          </a:p>
          <a:p>
            <a:pPr algn="l" marL="431801" indent="-215900" lvl="1">
              <a:lnSpc>
                <a:spcPts val="2800"/>
              </a:lnSpc>
              <a:buFont typeface="Arial"/>
              <a:buChar char="•"/>
            </a:pPr>
            <a:r>
              <a:rPr lang="en-US" sz="2000">
                <a:solidFill>
                  <a:srgbClr val="000000"/>
                </a:solidFill>
                <a:latin typeface="Walls"/>
                <a:ea typeface="Walls"/>
                <a:cs typeface="Walls"/>
                <a:sym typeface="Walls"/>
              </a:rPr>
              <a:t> expression2: This expression is executed if the condition evaluates to false.</a:t>
            </a:r>
          </a:p>
        </p:txBody>
      </p:sp>
      <p:sp>
        <p:nvSpPr>
          <p:cNvPr name="Freeform 17" id="17"/>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9" id="19"/>
          <p:cNvSpPr txBox="true"/>
          <p:nvPr/>
        </p:nvSpPr>
        <p:spPr>
          <a:xfrm rot="0">
            <a:off x="297186" y="956378"/>
            <a:ext cx="4872435" cy="863600"/>
          </a:xfrm>
          <a:prstGeom prst="rect">
            <a:avLst/>
          </a:prstGeom>
        </p:spPr>
        <p:txBody>
          <a:bodyPr anchor="t" rtlCol="false" tIns="0" lIns="0" bIns="0" rIns="0">
            <a:spAutoFit/>
          </a:bodyPr>
          <a:lstStyle/>
          <a:p>
            <a:pPr algn="l">
              <a:lnSpc>
                <a:spcPts val="7000"/>
              </a:lnSpc>
              <a:spcBef>
                <a:spcPct val="0"/>
              </a:spcBef>
            </a:pPr>
            <a:r>
              <a:rPr lang="en-US" b="true" sz="5000">
                <a:solidFill>
                  <a:srgbClr val="FF4500"/>
                </a:solidFill>
                <a:latin typeface="Walls Bold"/>
                <a:ea typeface="Walls Bold"/>
                <a:cs typeface="Walls Bold"/>
                <a:sym typeface="Walls Bold"/>
              </a:rPr>
              <a:t>Ternary Operator</a:t>
            </a:r>
          </a:p>
        </p:txBody>
      </p:sp>
      <p:sp>
        <p:nvSpPr>
          <p:cNvPr name="TextBox 20" id="20"/>
          <p:cNvSpPr txBox="true"/>
          <p:nvPr/>
        </p:nvSpPr>
        <p:spPr>
          <a:xfrm rot="0">
            <a:off x="297186" y="1832678"/>
            <a:ext cx="1145381" cy="422275"/>
          </a:xfrm>
          <a:prstGeom prst="rect">
            <a:avLst/>
          </a:prstGeom>
        </p:spPr>
        <p:txBody>
          <a:bodyPr anchor="t" rtlCol="false" tIns="0" lIns="0" bIns="0" rIns="0">
            <a:spAutoFit/>
          </a:bodyPr>
          <a:lstStyle/>
          <a:p>
            <a:pPr algn="l">
              <a:lnSpc>
                <a:spcPts val="3499"/>
              </a:lnSpc>
              <a:spcBef>
                <a:spcPct val="0"/>
              </a:spcBef>
            </a:pPr>
            <a:r>
              <a:rPr lang="en-US" b="true" sz="2499">
                <a:solidFill>
                  <a:srgbClr val="1E90FF"/>
                </a:solidFill>
                <a:latin typeface="Walls Bold"/>
                <a:ea typeface="Walls Bold"/>
                <a:cs typeface="Walls Bold"/>
                <a:sym typeface="Walls Bold"/>
              </a:rPr>
              <a:t>Concept</a:t>
            </a:r>
          </a:p>
        </p:txBody>
      </p:sp>
    </p:spTree>
  </p:cSld>
  <p:clrMapOvr>
    <a:masterClrMapping/>
  </p:clrMapOvr>
</p:sld>
</file>

<file path=ppt/slides/slide10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405947" y="1190701"/>
            <a:ext cx="6867345" cy="7414683"/>
          </a:xfrm>
          <a:prstGeom prst="rect">
            <a:avLst/>
          </a:prstGeom>
        </p:spPr>
        <p:txBody>
          <a:bodyPr anchor="t" rtlCol="false" tIns="0" lIns="0" bIns="0" rIns="0">
            <a:spAutoFit/>
          </a:bodyPr>
          <a:lstStyle/>
          <a:p>
            <a:pPr algn="l">
              <a:lnSpc>
                <a:spcPts val="2916"/>
              </a:lnSpc>
              <a:spcBef>
                <a:spcPct val="0"/>
              </a:spcBef>
            </a:pPr>
          </a:p>
          <a:p>
            <a:pPr algn="l">
              <a:lnSpc>
                <a:spcPts val="2916"/>
              </a:lnSpc>
              <a:spcBef>
                <a:spcPct val="0"/>
              </a:spcBef>
            </a:pPr>
          </a:p>
          <a:p>
            <a:pPr algn="l">
              <a:lnSpc>
                <a:spcPts val="2800"/>
              </a:lnSpc>
              <a:spcBef>
                <a:spcPct val="0"/>
              </a:spcBef>
            </a:pPr>
            <a:r>
              <a:rPr lang="en-US" b="true" sz="2000">
                <a:solidFill>
                  <a:srgbClr val="211D1D"/>
                </a:solidFill>
                <a:latin typeface="Walls Bold"/>
                <a:ea typeface="Walls Bold"/>
                <a:cs typeface="Walls Bold"/>
                <a:sym typeface="Walls Bold"/>
              </a:rPr>
              <a:t>1. Basic Example:</a:t>
            </a:r>
          </a:p>
          <a:p>
            <a:pPr algn="l">
              <a:lnSpc>
                <a:spcPts val="2800"/>
              </a:lnSpc>
              <a:spcBef>
                <a:spcPct val="0"/>
              </a:spcBef>
            </a:pPr>
            <a:r>
              <a:rPr lang="en-US" sz="2000">
                <a:solidFill>
                  <a:srgbClr val="000000"/>
                </a:solidFill>
                <a:latin typeface="Walls"/>
                <a:ea typeface="Walls"/>
                <a:cs typeface="Walls"/>
                <a:sym typeface="Walls"/>
              </a:rPr>
              <a:t>    </a:t>
            </a:r>
          </a:p>
          <a:p>
            <a:pPr algn="l">
              <a:lnSpc>
                <a:spcPts val="2800"/>
              </a:lnSpc>
              <a:spcBef>
                <a:spcPct val="0"/>
              </a:spcBef>
            </a:pPr>
          </a:p>
          <a:p>
            <a:pPr algn="l">
              <a:lnSpc>
                <a:spcPts val="2800"/>
              </a:lnSpc>
              <a:spcBef>
                <a:spcPct val="0"/>
              </a:spcBef>
            </a:pPr>
          </a:p>
          <a:p>
            <a:pPr algn="l">
              <a:lnSpc>
                <a:spcPts val="2800"/>
              </a:lnSpc>
              <a:spcBef>
                <a:spcPct val="0"/>
              </a:spcBef>
            </a:pPr>
            <a:r>
              <a:rPr lang="en-US" sz="2000">
                <a:solidFill>
                  <a:srgbClr val="000000"/>
                </a:solidFill>
                <a:latin typeface="Walls"/>
                <a:ea typeface="Walls"/>
                <a:cs typeface="Walls"/>
                <a:sym typeface="Walls"/>
              </a:rPr>
              <a:t>     </a:t>
            </a:r>
          </a:p>
          <a:p>
            <a:pPr algn="l">
              <a:lnSpc>
                <a:spcPts val="2800"/>
              </a:lnSpc>
              <a:spcBef>
                <a:spcPct val="0"/>
              </a:spcBef>
            </a:pPr>
            <a:r>
              <a:rPr lang="en-US" sz="2000">
                <a:solidFill>
                  <a:srgbClr val="000000"/>
                </a:solidFill>
                <a:latin typeface="Walls"/>
                <a:ea typeface="Walls"/>
                <a:cs typeface="Walls"/>
                <a:sym typeface="Walls"/>
              </a:rPr>
              <a:t>// max will be assigned the value of 'a' if 'a' is greater than 'b', otherwise, it will be assigned the value of 'b'.</a:t>
            </a:r>
          </a:p>
          <a:p>
            <a:pPr algn="l">
              <a:lnSpc>
                <a:spcPts val="2800"/>
              </a:lnSpc>
              <a:spcBef>
                <a:spcPct val="0"/>
              </a:spcBef>
            </a:pPr>
            <a:r>
              <a:rPr lang="en-US" b="true" sz="2000">
                <a:solidFill>
                  <a:srgbClr val="211D1D"/>
                </a:solidFill>
                <a:latin typeface="Walls Bold"/>
                <a:ea typeface="Walls Bold"/>
                <a:cs typeface="Walls Bold"/>
                <a:sym typeface="Walls Bold"/>
              </a:rPr>
              <a:t>2. Nested Ternary Operators:</a:t>
            </a:r>
          </a:p>
          <a:p>
            <a:pPr algn="l">
              <a:lnSpc>
                <a:spcPts val="2800"/>
              </a:lnSpc>
              <a:spcBef>
                <a:spcPct val="0"/>
              </a:spcBef>
            </a:pPr>
            <a:r>
              <a:rPr lang="en-US" sz="2000">
                <a:solidFill>
                  <a:srgbClr val="000000"/>
                </a:solidFill>
                <a:latin typeface="Walls"/>
                <a:ea typeface="Walls"/>
                <a:cs typeface="Walls"/>
                <a:sym typeface="Walls"/>
              </a:rPr>
              <a:t>  You can nest ternary operators to handle multiple conditions in a concise manner.</a:t>
            </a:r>
          </a:p>
          <a:p>
            <a:pPr algn="l" marL="431801" indent="-215900" lvl="1">
              <a:lnSpc>
                <a:spcPts val="2800"/>
              </a:lnSpc>
              <a:spcBef>
                <a:spcPct val="0"/>
              </a:spcBef>
              <a:buFont typeface="Arial"/>
              <a:buChar char="•"/>
            </a:pPr>
            <a:r>
              <a:rPr lang="en-US" sz="2000">
                <a:solidFill>
                  <a:srgbClr val="000000"/>
                </a:solidFill>
                <a:latin typeface="Walls"/>
                <a:ea typeface="Walls"/>
                <a:cs typeface="Walls"/>
                <a:sym typeface="Walls"/>
              </a:rPr>
              <a:t> Example:</a:t>
            </a:r>
          </a:p>
          <a:p>
            <a:pPr algn="l">
              <a:lnSpc>
                <a:spcPts val="2800"/>
              </a:lnSpc>
              <a:spcBef>
                <a:spcPct val="0"/>
              </a:spcBef>
            </a:pPr>
            <a:r>
              <a:rPr lang="en-US" sz="2000">
                <a:solidFill>
                  <a:srgbClr val="000000"/>
                </a:solidFill>
                <a:latin typeface="Walls"/>
                <a:ea typeface="Walls"/>
                <a:cs typeface="Walls"/>
                <a:sym typeface="Walls"/>
              </a:rPr>
              <a:t>    </a:t>
            </a:r>
          </a:p>
          <a:p>
            <a:pPr algn="l">
              <a:lnSpc>
                <a:spcPts val="2800"/>
              </a:lnSpc>
              <a:spcBef>
                <a:spcPct val="0"/>
              </a:spcBef>
            </a:pPr>
          </a:p>
          <a:p>
            <a:pPr algn="l">
              <a:lnSpc>
                <a:spcPts val="2800"/>
              </a:lnSpc>
              <a:spcBef>
                <a:spcPct val="0"/>
              </a:spcBef>
            </a:pPr>
          </a:p>
          <a:p>
            <a:pPr algn="l">
              <a:lnSpc>
                <a:spcPts val="2800"/>
              </a:lnSpc>
              <a:spcBef>
                <a:spcPct val="0"/>
              </a:spcBef>
            </a:pPr>
            <a:r>
              <a:rPr lang="en-US" sz="2000">
                <a:solidFill>
                  <a:srgbClr val="000000"/>
                </a:solidFill>
                <a:latin typeface="Walls"/>
                <a:ea typeface="Walls"/>
                <a:cs typeface="Walls"/>
                <a:sym typeface="Walls"/>
              </a:rPr>
              <a:t>     </a:t>
            </a:r>
          </a:p>
          <a:p>
            <a:pPr algn="l">
              <a:lnSpc>
                <a:spcPts val="2800"/>
              </a:lnSpc>
              <a:spcBef>
                <a:spcPct val="0"/>
              </a:spcBef>
            </a:pPr>
          </a:p>
          <a:p>
            <a:pPr algn="l">
              <a:lnSpc>
                <a:spcPts val="2800"/>
              </a:lnSpc>
              <a:spcBef>
                <a:spcPct val="0"/>
              </a:spcBef>
            </a:pPr>
            <a:r>
              <a:rPr lang="en-US" sz="2000">
                <a:solidFill>
                  <a:srgbClr val="000000"/>
                </a:solidFill>
                <a:latin typeface="Walls"/>
                <a:ea typeface="Walls"/>
                <a:cs typeface="Walls"/>
                <a:sym typeface="Walls"/>
              </a:rPr>
              <a:t>// This will determine the maximum of the three numbers a, b, and c.</a:t>
            </a:r>
          </a:p>
          <a:p>
            <a:pPr algn="l">
              <a:lnSpc>
                <a:spcPts val="2916"/>
              </a:lnSpc>
              <a:spcBef>
                <a:spcPct val="0"/>
              </a:spcBef>
            </a:pPr>
            <a:r>
              <a:rPr lang="en-US" sz="2083">
                <a:solidFill>
                  <a:srgbClr val="000000"/>
                </a:solidFill>
                <a:latin typeface="Walls"/>
                <a:ea typeface="Walls"/>
                <a:cs typeface="Walls"/>
                <a:sym typeface="Walls"/>
              </a:rPr>
              <a:t>     </a:t>
            </a:r>
          </a:p>
        </p:txBody>
      </p:sp>
      <p:sp>
        <p:nvSpPr>
          <p:cNvPr name="Freeform 14" id="14"/>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421625" y="1389273"/>
            <a:ext cx="750094" cy="372745"/>
          </a:xfrm>
          <a:prstGeom prst="rect">
            <a:avLst/>
          </a:prstGeom>
        </p:spPr>
        <p:txBody>
          <a:bodyPr anchor="t" rtlCol="false" tIns="0" lIns="0" bIns="0" rIns="0">
            <a:spAutoFit/>
          </a:bodyPr>
          <a:lstStyle/>
          <a:p>
            <a:pPr algn="l">
              <a:lnSpc>
                <a:spcPts val="3079"/>
              </a:lnSpc>
              <a:spcBef>
                <a:spcPct val="0"/>
              </a:spcBef>
            </a:pPr>
            <a:r>
              <a:rPr lang="en-US" b="true" sz="2199">
                <a:solidFill>
                  <a:srgbClr val="1E90FF"/>
                </a:solidFill>
                <a:latin typeface="Walls Bold"/>
                <a:ea typeface="Walls Bold"/>
                <a:cs typeface="Walls Bold"/>
                <a:sym typeface="Walls Bold"/>
              </a:rPr>
              <a:t>Usage</a:t>
            </a:r>
          </a:p>
        </p:txBody>
      </p:sp>
      <p:grpSp>
        <p:nvGrpSpPr>
          <p:cNvPr name="Group 17" id="17"/>
          <p:cNvGrpSpPr/>
          <p:nvPr/>
        </p:nvGrpSpPr>
        <p:grpSpPr>
          <a:xfrm rot="0">
            <a:off x="291410" y="2314468"/>
            <a:ext cx="6977180" cy="1119923"/>
            <a:chOff x="0" y="0"/>
            <a:chExt cx="2500464" cy="401355"/>
          </a:xfrm>
        </p:grpSpPr>
        <p:sp>
          <p:nvSpPr>
            <p:cNvPr name="Freeform 18" id="18"/>
            <p:cNvSpPr/>
            <p:nvPr/>
          </p:nvSpPr>
          <p:spPr>
            <a:xfrm flipH="false" flipV="false" rot="0">
              <a:off x="0" y="0"/>
              <a:ext cx="2500464" cy="401355"/>
            </a:xfrm>
            <a:custGeom>
              <a:avLst/>
              <a:gdLst/>
              <a:ahLst/>
              <a:cxnLst/>
              <a:rect r="r" b="b" t="t" l="l"/>
              <a:pathLst>
                <a:path h="401355" w="2500464">
                  <a:moveTo>
                    <a:pt x="0" y="0"/>
                  </a:moveTo>
                  <a:lnTo>
                    <a:pt x="2500464" y="0"/>
                  </a:lnTo>
                  <a:lnTo>
                    <a:pt x="2500464" y="401355"/>
                  </a:lnTo>
                  <a:lnTo>
                    <a:pt x="0" y="401355"/>
                  </a:lnTo>
                  <a:close/>
                </a:path>
              </a:pathLst>
            </a:custGeom>
            <a:solidFill>
              <a:srgbClr val="211D1D"/>
            </a:solidFill>
            <a:ln w="47625" cap="sq">
              <a:solidFill>
                <a:srgbClr val="211D1D"/>
              </a:solidFill>
              <a:prstDash val="solid"/>
              <a:miter/>
            </a:ln>
          </p:spPr>
        </p:sp>
        <p:sp>
          <p:nvSpPr>
            <p:cNvPr name="TextBox 19" id="19"/>
            <p:cNvSpPr txBox="true"/>
            <p:nvPr/>
          </p:nvSpPr>
          <p:spPr>
            <a:xfrm>
              <a:off x="0" y="-85725"/>
              <a:ext cx="2500464" cy="487080"/>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 int a = 10, b = 20;</a:t>
              </a:r>
            </a:p>
            <a:p>
              <a:pPr algn="l">
                <a:lnSpc>
                  <a:spcPts val="2800"/>
                </a:lnSpc>
              </a:pPr>
              <a:r>
                <a:rPr lang="en-US" sz="2000" b="true">
                  <a:solidFill>
                    <a:srgbClr val="FFFFFF"/>
                  </a:solidFill>
                  <a:latin typeface="Consolas Bold"/>
                  <a:ea typeface="Consolas Bold"/>
                  <a:cs typeface="Consolas Bold"/>
                  <a:sym typeface="Consolas Bold"/>
                </a:rPr>
                <a:t> int max = (a &gt; b) ? a : b;</a:t>
              </a:r>
            </a:p>
            <a:p>
              <a:pPr algn="ctr">
                <a:lnSpc>
                  <a:spcPts val="1656"/>
                </a:lnSpc>
              </a:pPr>
            </a:p>
          </p:txBody>
        </p:sp>
      </p:grpSp>
      <p:grpSp>
        <p:nvGrpSpPr>
          <p:cNvPr name="Group 20" id="20"/>
          <p:cNvGrpSpPr/>
          <p:nvPr/>
        </p:nvGrpSpPr>
        <p:grpSpPr>
          <a:xfrm rot="0">
            <a:off x="291410" y="5842633"/>
            <a:ext cx="7115083" cy="1472348"/>
            <a:chOff x="0" y="0"/>
            <a:chExt cx="2549885" cy="527656"/>
          </a:xfrm>
        </p:grpSpPr>
        <p:sp>
          <p:nvSpPr>
            <p:cNvPr name="Freeform 21" id="21"/>
            <p:cNvSpPr/>
            <p:nvPr/>
          </p:nvSpPr>
          <p:spPr>
            <a:xfrm flipH="false" flipV="false" rot="0">
              <a:off x="0" y="0"/>
              <a:ext cx="2549885" cy="527656"/>
            </a:xfrm>
            <a:custGeom>
              <a:avLst/>
              <a:gdLst/>
              <a:ahLst/>
              <a:cxnLst/>
              <a:rect r="r" b="b" t="t" l="l"/>
              <a:pathLst>
                <a:path h="527656" w="2549885">
                  <a:moveTo>
                    <a:pt x="0" y="0"/>
                  </a:moveTo>
                  <a:lnTo>
                    <a:pt x="2549885" y="0"/>
                  </a:lnTo>
                  <a:lnTo>
                    <a:pt x="2549885" y="527656"/>
                  </a:lnTo>
                  <a:lnTo>
                    <a:pt x="0" y="527656"/>
                  </a:lnTo>
                  <a:close/>
                </a:path>
              </a:pathLst>
            </a:custGeom>
            <a:solidFill>
              <a:srgbClr val="211D1D"/>
            </a:solidFill>
            <a:ln w="47625" cap="sq">
              <a:solidFill>
                <a:srgbClr val="211D1D"/>
              </a:solidFill>
              <a:prstDash val="solid"/>
              <a:miter/>
            </a:ln>
          </p:spPr>
        </p:sp>
        <p:sp>
          <p:nvSpPr>
            <p:cNvPr name="TextBox 22" id="22"/>
            <p:cNvSpPr txBox="true"/>
            <p:nvPr/>
          </p:nvSpPr>
          <p:spPr>
            <a:xfrm>
              <a:off x="0" y="-85725"/>
              <a:ext cx="2549885" cy="613381"/>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 int a = 10, b = 20, c = 30;</a:t>
              </a:r>
            </a:p>
            <a:p>
              <a:pPr algn="l">
                <a:lnSpc>
                  <a:spcPts val="2800"/>
                </a:lnSpc>
              </a:pPr>
              <a:r>
                <a:rPr lang="en-US" sz="2000" b="true">
                  <a:solidFill>
                    <a:srgbClr val="FFFFFF"/>
                  </a:solidFill>
                  <a:latin typeface="Consolas Bold"/>
                  <a:ea typeface="Consolas Bold"/>
                  <a:cs typeface="Consolas Bold"/>
                  <a:sym typeface="Consolas Bold"/>
                </a:rPr>
                <a:t> int max = (a &gt; b) ? ((a &gt; c) ? a : c) : ((b &gt; c) ? b : c);</a:t>
              </a:r>
            </a:p>
            <a:p>
              <a:pPr algn="ctr">
                <a:lnSpc>
                  <a:spcPts val="1656"/>
                </a:lnSpc>
              </a:pPr>
            </a:p>
          </p:txBody>
        </p:sp>
      </p:grpSp>
    </p:spTree>
  </p:cSld>
  <p:clrMapOvr>
    <a:masterClrMapping/>
  </p:clrMapOvr>
</p:sld>
</file>

<file path=ppt/slides/slide10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421625" y="1161559"/>
            <a:ext cx="6851666" cy="7053792"/>
          </a:xfrm>
          <a:prstGeom prst="rect">
            <a:avLst/>
          </a:prstGeom>
        </p:spPr>
        <p:txBody>
          <a:bodyPr anchor="t" rtlCol="false" tIns="0" lIns="0" bIns="0" rIns="0">
            <a:spAutoFit/>
          </a:bodyPr>
          <a:lstStyle/>
          <a:p>
            <a:pPr algn="l">
              <a:lnSpc>
                <a:spcPts val="2916"/>
              </a:lnSpc>
              <a:spcBef>
                <a:spcPct val="0"/>
              </a:spcBef>
            </a:pPr>
          </a:p>
          <a:p>
            <a:pPr algn="l">
              <a:lnSpc>
                <a:spcPts val="2916"/>
              </a:lnSpc>
              <a:spcBef>
                <a:spcPct val="0"/>
              </a:spcBef>
            </a:pPr>
          </a:p>
          <a:p>
            <a:pPr algn="l">
              <a:lnSpc>
                <a:spcPts val="2800"/>
              </a:lnSpc>
              <a:spcBef>
                <a:spcPct val="0"/>
              </a:spcBef>
            </a:pPr>
            <a:r>
              <a:rPr lang="en-US" b="true" sz="2000">
                <a:solidFill>
                  <a:srgbClr val="211D1D"/>
                </a:solidFill>
                <a:latin typeface="Walls Bold"/>
                <a:ea typeface="Walls Bold"/>
                <a:cs typeface="Walls Bold"/>
                <a:sym typeface="Walls Bold"/>
              </a:rPr>
              <a:t>1. Conciseness:</a:t>
            </a:r>
          </a:p>
          <a:p>
            <a:pPr algn="l">
              <a:lnSpc>
                <a:spcPts val="2800"/>
              </a:lnSpc>
              <a:spcBef>
                <a:spcPct val="0"/>
              </a:spcBef>
            </a:pPr>
            <a:r>
              <a:rPr lang="en-US" sz="2000">
                <a:solidFill>
                  <a:srgbClr val="000000"/>
                </a:solidFill>
                <a:latin typeface="Walls"/>
                <a:ea typeface="Walls"/>
                <a:cs typeface="Walls"/>
                <a:sym typeface="Walls"/>
              </a:rPr>
              <a:t>   Ternary operators can make the code more concise, reducing the number of lines needed compared to traditional if-else statements.</a:t>
            </a:r>
          </a:p>
          <a:p>
            <a:pPr algn="l">
              <a:lnSpc>
                <a:spcPts val="2800"/>
              </a:lnSpc>
              <a:spcBef>
                <a:spcPct val="0"/>
              </a:spcBef>
            </a:pPr>
            <a:r>
              <a:rPr lang="en-US" b="true" sz="2000">
                <a:solidFill>
                  <a:srgbClr val="211D1D"/>
                </a:solidFill>
                <a:latin typeface="Walls Bold"/>
                <a:ea typeface="Walls Bold"/>
                <a:cs typeface="Walls Bold"/>
                <a:sym typeface="Walls Bold"/>
              </a:rPr>
              <a:t>2. Performance:</a:t>
            </a:r>
          </a:p>
          <a:p>
            <a:pPr algn="l">
              <a:lnSpc>
                <a:spcPts val="2800"/>
              </a:lnSpc>
              <a:spcBef>
                <a:spcPct val="0"/>
              </a:spcBef>
            </a:pPr>
            <a:r>
              <a:rPr lang="en-US" sz="2000">
                <a:solidFill>
                  <a:srgbClr val="000000"/>
                </a:solidFill>
                <a:latin typeface="Walls"/>
                <a:ea typeface="Walls"/>
                <a:cs typeface="Walls"/>
                <a:sym typeface="Walls"/>
              </a:rPr>
              <a:t>   In many cases, ternary operators can be faster than if-else c</a:t>
            </a:r>
            <a:r>
              <a:rPr lang="en-US" sz="2000">
                <a:solidFill>
                  <a:srgbClr val="211D1D"/>
                </a:solidFill>
                <a:latin typeface="Walls"/>
                <a:ea typeface="Walls"/>
                <a:cs typeface="Walls"/>
                <a:sym typeface="Walls"/>
              </a:rPr>
              <a:t>onditions due to reduced overhead, though this is often negligible and depends on the specific use case.</a:t>
            </a:r>
          </a:p>
          <a:p>
            <a:pPr algn="l">
              <a:lnSpc>
                <a:spcPts val="2800"/>
              </a:lnSpc>
              <a:spcBef>
                <a:spcPct val="0"/>
              </a:spcBef>
            </a:pPr>
          </a:p>
          <a:p>
            <a:pPr algn="l">
              <a:lnSpc>
                <a:spcPts val="2800"/>
              </a:lnSpc>
              <a:spcBef>
                <a:spcPct val="0"/>
              </a:spcBef>
            </a:pPr>
          </a:p>
          <a:p>
            <a:pPr algn="l">
              <a:lnSpc>
                <a:spcPts val="2800"/>
              </a:lnSpc>
              <a:spcBef>
                <a:spcPct val="0"/>
              </a:spcBef>
            </a:pPr>
            <a:r>
              <a:rPr lang="en-US" b="true" sz="2000">
                <a:solidFill>
                  <a:srgbClr val="211D1D"/>
                </a:solidFill>
                <a:latin typeface="Walls Bold"/>
                <a:ea typeface="Walls Bold"/>
                <a:cs typeface="Walls Bold"/>
                <a:sym typeface="Walls Bold"/>
              </a:rPr>
              <a:t>1. Readability:</a:t>
            </a:r>
          </a:p>
          <a:p>
            <a:pPr algn="l">
              <a:lnSpc>
                <a:spcPts val="2800"/>
              </a:lnSpc>
              <a:spcBef>
                <a:spcPct val="0"/>
              </a:spcBef>
            </a:pPr>
            <a:r>
              <a:rPr lang="en-US" sz="2000">
                <a:solidFill>
                  <a:srgbClr val="000000"/>
                </a:solidFill>
                <a:latin typeface="Walls"/>
                <a:ea typeface="Walls"/>
                <a:cs typeface="Walls"/>
                <a:sym typeface="Walls"/>
              </a:rPr>
              <a:t>   While ternary operators can make code more compact, overuse or deeply nested ternary operations can make the code harder to read and maintain. Use them judiciously.</a:t>
            </a:r>
          </a:p>
          <a:p>
            <a:pPr algn="l">
              <a:lnSpc>
                <a:spcPts val="2800"/>
              </a:lnSpc>
              <a:spcBef>
                <a:spcPct val="0"/>
              </a:spcBef>
            </a:pPr>
            <a:r>
              <a:rPr lang="en-US" b="true" sz="2000">
                <a:solidFill>
                  <a:srgbClr val="211D1D"/>
                </a:solidFill>
                <a:latin typeface="Walls Bold"/>
                <a:ea typeface="Walls Bold"/>
                <a:cs typeface="Walls Bold"/>
                <a:sym typeface="Walls Bold"/>
              </a:rPr>
              <a:t>2. Complexity:</a:t>
            </a:r>
          </a:p>
          <a:p>
            <a:pPr algn="l">
              <a:lnSpc>
                <a:spcPts val="2800"/>
              </a:lnSpc>
              <a:spcBef>
                <a:spcPct val="0"/>
              </a:spcBef>
            </a:pPr>
            <a:r>
              <a:rPr lang="en-US" sz="2000">
                <a:solidFill>
                  <a:srgbClr val="000000"/>
                </a:solidFill>
                <a:latin typeface="Walls"/>
                <a:ea typeface="Walls"/>
                <a:cs typeface="Walls"/>
                <a:sym typeface="Walls"/>
              </a:rPr>
              <a:t>   For complex conditions or when multiple operations are involved, using traditional if-else blocks may be more readable and easier to understand.</a:t>
            </a:r>
          </a:p>
        </p:txBody>
      </p:sp>
      <p:sp>
        <p:nvSpPr>
          <p:cNvPr name="Freeform 14" id="14"/>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313932" y="1259658"/>
            <a:ext cx="2139114" cy="422275"/>
          </a:xfrm>
          <a:prstGeom prst="rect">
            <a:avLst/>
          </a:prstGeom>
        </p:spPr>
        <p:txBody>
          <a:bodyPr anchor="t" rtlCol="false" tIns="0" lIns="0" bIns="0" rIns="0">
            <a:spAutoFit/>
          </a:bodyPr>
          <a:lstStyle/>
          <a:p>
            <a:pPr algn="l">
              <a:lnSpc>
                <a:spcPts val="3499"/>
              </a:lnSpc>
              <a:spcBef>
                <a:spcPct val="0"/>
              </a:spcBef>
            </a:pPr>
            <a:r>
              <a:rPr lang="en-US" b="true" sz="2499">
                <a:solidFill>
                  <a:srgbClr val="1E90FF"/>
                </a:solidFill>
                <a:latin typeface="Walls Bold"/>
                <a:ea typeface="Walls Bold"/>
                <a:cs typeface="Walls Bold"/>
                <a:sym typeface="Walls Bold"/>
              </a:rPr>
              <a:t>Advantages</a:t>
            </a:r>
          </a:p>
        </p:txBody>
      </p:sp>
      <p:sp>
        <p:nvSpPr>
          <p:cNvPr name="TextBox 17" id="17"/>
          <p:cNvSpPr txBox="true"/>
          <p:nvPr/>
        </p:nvSpPr>
        <p:spPr>
          <a:xfrm rot="0">
            <a:off x="313932" y="4923725"/>
            <a:ext cx="2520156" cy="422275"/>
          </a:xfrm>
          <a:prstGeom prst="rect">
            <a:avLst/>
          </a:prstGeom>
        </p:spPr>
        <p:txBody>
          <a:bodyPr anchor="t" rtlCol="false" tIns="0" lIns="0" bIns="0" rIns="0">
            <a:spAutoFit/>
          </a:bodyPr>
          <a:lstStyle/>
          <a:p>
            <a:pPr algn="l">
              <a:lnSpc>
                <a:spcPts val="3499"/>
              </a:lnSpc>
              <a:spcBef>
                <a:spcPct val="0"/>
              </a:spcBef>
            </a:pPr>
            <a:r>
              <a:rPr lang="en-US" b="true" sz="2499">
                <a:solidFill>
                  <a:srgbClr val="1E90FF"/>
                </a:solidFill>
                <a:latin typeface="Walls Bold"/>
                <a:ea typeface="Walls Bold"/>
                <a:cs typeface="Walls Bold"/>
                <a:sym typeface="Walls Bold"/>
              </a:rPr>
              <a:t>Points to Consider</a:t>
            </a:r>
          </a:p>
        </p:txBody>
      </p:sp>
    </p:spTree>
  </p:cSld>
  <p:clrMapOvr>
    <a:masterClrMapping/>
  </p:clrMapOvr>
</p:sld>
</file>

<file path=ppt/slides/slide10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Freeform 13" id="13"/>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5" id="15"/>
          <p:cNvGrpSpPr/>
          <p:nvPr/>
        </p:nvGrpSpPr>
        <p:grpSpPr>
          <a:xfrm rot="0">
            <a:off x="382649" y="1669773"/>
            <a:ext cx="6650493" cy="8130688"/>
            <a:chOff x="0" y="0"/>
            <a:chExt cx="2383386" cy="2913855"/>
          </a:xfrm>
        </p:grpSpPr>
        <p:sp>
          <p:nvSpPr>
            <p:cNvPr name="Freeform 16" id="16"/>
            <p:cNvSpPr/>
            <p:nvPr/>
          </p:nvSpPr>
          <p:spPr>
            <a:xfrm flipH="false" flipV="false" rot="0">
              <a:off x="0" y="0"/>
              <a:ext cx="2383386" cy="2913855"/>
            </a:xfrm>
            <a:custGeom>
              <a:avLst/>
              <a:gdLst/>
              <a:ahLst/>
              <a:cxnLst/>
              <a:rect r="r" b="b" t="t" l="l"/>
              <a:pathLst>
                <a:path h="2913855" w="2383386">
                  <a:moveTo>
                    <a:pt x="0" y="0"/>
                  </a:moveTo>
                  <a:lnTo>
                    <a:pt x="2383386" y="0"/>
                  </a:lnTo>
                  <a:lnTo>
                    <a:pt x="2383386" y="2913855"/>
                  </a:lnTo>
                  <a:lnTo>
                    <a:pt x="0" y="2913855"/>
                  </a:lnTo>
                  <a:close/>
                </a:path>
              </a:pathLst>
            </a:custGeom>
            <a:solidFill>
              <a:srgbClr val="211D1D"/>
            </a:solidFill>
            <a:ln w="47625" cap="sq">
              <a:solidFill>
                <a:srgbClr val="211D1D"/>
              </a:solidFill>
              <a:prstDash val="solid"/>
              <a:miter/>
            </a:ln>
          </p:spPr>
        </p:sp>
        <p:sp>
          <p:nvSpPr>
            <p:cNvPr name="TextBox 17" id="17"/>
            <p:cNvSpPr txBox="true"/>
            <p:nvPr/>
          </p:nvSpPr>
          <p:spPr>
            <a:xfrm>
              <a:off x="0" y="-38100"/>
              <a:ext cx="2383386" cy="2951955"/>
            </a:xfrm>
            <a:prstGeom prst="rect">
              <a:avLst/>
            </a:prstGeom>
          </p:spPr>
          <p:txBody>
            <a:bodyPr anchor="ctr" rtlCol="false" tIns="50800" lIns="50800" bIns="50800" rIns="50800"/>
            <a:lstStyle/>
            <a:p>
              <a:pPr algn="ctr">
                <a:lnSpc>
                  <a:spcPts val="2800"/>
                </a:lnSpc>
              </a:pPr>
            </a:p>
          </p:txBody>
        </p:sp>
      </p:grpSp>
      <p:sp>
        <p:nvSpPr>
          <p:cNvPr name="TextBox 18" id="18"/>
          <p:cNvSpPr txBox="true"/>
          <p:nvPr/>
        </p:nvSpPr>
        <p:spPr>
          <a:xfrm rot="0">
            <a:off x="526858" y="1701036"/>
            <a:ext cx="6506284" cy="7778750"/>
          </a:xfrm>
          <a:prstGeom prst="rect">
            <a:avLst/>
          </a:prstGeom>
        </p:spPr>
        <p:txBody>
          <a:bodyPr anchor="t" rtlCol="false" tIns="0" lIns="0" bIns="0" rIns="0">
            <a:spAutoFit/>
          </a:bodyPr>
          <a:lstStyle/>
          <a:p>
            <a:pPr algn="l">
              <a:lnSpc>
                <a:spcPts val="2799"/>
              </a:lnSpc>
              <a:spcBef>
                <a:spcPct val="0"/>
              </a:spcBef>
            </a:pPr>
            <a:r>
              <a:rPr lang="en-US" b="true" sz="1999">
                <a:solidFill>
                  <a:srgbClr val="FCFCFC"/>
                </a:solidFill>
                <a:latin typeface="Consolas Bold"/>
                <a:ea typeface="Consolas Bold"/>
                <a:cs typeface="Consolas Bold"/>
                <a:sym typeface="Consolas Bold"/>
              </a:rPr>
              <a:t>public class Main </a:t>
            </a:r>
          </a:p>
          <a:p>
            <a:pPr algn="l">
              <a:lnSpc>
                <a:spcPts val="2799"/>
              </a:lnSpc>
              <a:spcBef>
                <a:spcPct val="0"/>
              </a:spcBef>
            </a:pPr>
            <a:r>
              <a:rPr lang="en-US" b="true" sz="1999">
                <a:solidFill>
                  <a:srgbClr val="FCFCFC"/>
                </a:solidFill>
                <a:latin typeface="Consolas Bold"/>
                <a:ea typeface="Consolas Bold"/>
                <a:cs typeface="Consolas Bold"/>
                <a:sym typeface="Consolas Bold"/>
              </a:rPr>
              <a:t>{</a:t>
            </a:r>
          </a:p>
          <a:p>
            <a:pPr algn="l">
              <a:lnSpc>
                <a:spcPts val="2799"/>
              </a:lnSpc>
              <a:spcBef>
                <a:spcPct val="0"/>
              </a:spcBef>
            </a:pPr>
            <a:r>
              <a:rPr lang="en-US" b="true" sz="1999">
                <a:solidFill>
                  <a:srgbClr val="FCFCFC"/>
                </a:solidFill>
                <a:latin typeface="Consolas Bold"/>
                <a:ea typeface="Consolas Bold"/>
                <a:cs typeface="Consolas Bold"/>
                <a:sym typeface="Consolas Bold"/>
              </a:rPr>
              <a:t> public static void main(String[] args) </a:t>
            </a:r>
          </a:p>
          <a:p>
            <a:pPr algn="l">
              <a:lnSpc>
                <a:spcPts val="2799"/>
              </a:lnSpc>
              <a:spcBef>
                <a:spcPct val="0"/>
              </a:spcBef>
            </a:pPr>
            <a:r>
              <a:rPr lang="en-US" b="true" sz="1999">
                <a:solidFill>
                  <a:srgbClr val="FCFCFC"/>
                </a:solidFill>
                <a:latin typeface="Consolas Bold"/>
                <a:ea typeface="Consolas Bold"/>
                <a:cs typeface="Consolas Bold"/>
                <a:sym typeface="Consolas Bold"/>
              </a:rPr>
              <a:t>{</a:t>
            </a:r>
          </a:p>
          <a:p>
            <a:pPr algn="l">
              <a:lnSpc>
                <a:spcPts val="2799"/>
              </a:lnSpc>
              <a:spcBef>
                <a:spcPct val="0"/>
              </a:spcBef>
            </a:pPr>
            <a:r>
              <a:rPr lang="en-US" b="true" sz="1999">
                <a:solidFill>
                  <a:srgbClr val="FCFCFC"/>
                </a:solidFill>
                <a:latin typeface="Consolas Bold"/>
                <a:ea typeface="Consolas Bold"/>
                <a:cs typeface="Consolas Bold"/>
                <a:sym typeface="Consolas Bold"/>
              </a:rPr>
              <a:t> int a = 5;</a:t>
            </a:r>
          </a:p>
          <a:p>
            <a:pPr algn="l">
              <a:lnSpc>
                <a:spcPts val="2799"/>
              </a:lnSpc>
              <a:spcBef>
                <a:spcPct val="0"/>
              </a:spcBef>
            </a:pPr>
            <a:r>
              <a:rPr lang="en-US" b="true" sz="1999">
                <a:solidFill>
                  <a:srgbClr val="FCFCFC"/>
                </a:solidFill>
                <a:latin typeface="Consolas Bold"/>
                <a:ea typeface="Consolas Bold"/>
                <a:cs typeface="Consolas Bold"/>
                <a:sym typeface="Consolas Bold"/>
              </a:rPr>
              <a:t> int b = 10;</a:t>
            </a:r>
          </a:p>
          <a:p>
            <a:pPr algn="l">
              <a:lnSpc>
                <a:spcPts val="2799"/>
              </a:lnSpc>
              <a:spcBef>
                <a:spcPct val="0"/>
              </a:spcBef>
            </a:pPr>
            <a:r>
              <a:rPr lang="en-US" b="true" sz="1999">
                <a:solidFill>
                  <a:srgbClr val="FCFCFC"/>
                </a:solidFill>
                <a:latin typeface="Consolas Bold"/>
                <a:ea typeface="Consolas Bold"/>
                <a:cs typeface="Consolas Bold"/>
                <a:sym typeface="Consolas Bold"/>
              </a:rPr>
              <a:t> // Using ternary operator</a:t>
            </a:r>
          </a:p>
          <a:p>
            <a:pPr algn="l">
              <a:lnSpc>
                <a:spcPts val="2799"/>
              </a:lnSpc>
              <a:spcBef>
                <a:spcPct val="0"/>
              </a:spcBef>
            </a:pPr>
            <a:r>
              <a:rPr lang="en-US" b="true" sz="1999">
                <a:solidFill>
                  <a:srgbClr val="FCFCFC"/>
                </a:solidFill>
                <a:latin typeface="Consolas Bold"/>
                <a:ea typeface="Consolas Bold"/>
                <a:cs typeface="Consolas Bold"/>
                <a:sym typeface="Consolas Bold"/>
              </a:rPr>
              <a:t> String result = (a &gt; b) ? "a is greater" : "b is greater";</a:t>
            </a:r>
          </a:p>
          <a:p>
            <a:pPr algn="l">
              <a:lnSpc>
                <a:spcPts val="2799"/>
              </a:lnSpc>
              <a:spcBef>
                <a:spcPct val="0"/>
              </a:spcBef>
            </a:pPr>
            <a:r>
              <a:rPr lang="en-US" b="true" sz="1999">
                <a:solidFill>
                  <a:srgbClr val="FCFCFC"/>
                </a:solidFill>
                <a:latin typeface="Consolas Bold"/>
                <a:ea typeface="Consolas Bold"/>
                <a:cs typeface="Consolas Bold"/>
                <a:sym typeface="Consolas Bold"/>
              </a:rPr>
              <a:t> System.out.println(result); // Output: b is greater</a:t>
            </a:r>
          </a:p>
          <a:p>
            <a:pPr algn="l">
              <a:lnSpc>
                <a:spcPts val="2799"/>
              </a:lnSpc>
              <a:spcBef>
                <a:spcPct val="0"/>
              </a:spcBef>
            </a:pPr>
            <a:r>
              <a:rPr lang="en-US" b="true" sz="1999">
                <a:solidFill>
                  <a:srgbClr val="FCFCFC"/>
                </a:solidFill>
                <a:latin typeface="Consolas Bold"/>
                <a:ea typeface="Consolas Bold"/>
                <a:cs typeface="Consolas Bold"/>
                <a:sym typeface="Consolas Bold"/>
              </a:rPr>
              <a:t> // Nested ternary operators</a:t>
            </a:r>
          </a:p>
          <a:p>
            <a:pPr algn="l">
              <a:lnSpc>
                <a:spcPts val="2799"/>
              </a:lnSpc>
              <a:spcBef>
                <a:spcPct val="0"/>
              </a:spcBef>
            </a:pPr>
            <a:r>
              <a:rPr lang="en-US" b="true" sz="1999">
                <a:solidFill>
                  <a:srgbClr val="FCFCFC"/>
                </a:solidFill>
                <a:latin typeface="Consolas Bold"/>
                <a:ea typeface="Consolas Bold"/>
                <a:cs typeface="Consolas Bold"/>
                <a:sym typeface="Consolas Bold"/>
              </a:rPr>
              <a:t> int x = 15;</a:t>
            </a:r>
          </a:p>
          <a:p>
            <a:pPr algn="l">
              <a:lnSpc>
                <a:spcPts val="2799"/>
              </a:lnSpc>
              <a:spcBef>
                <a:spcPct val="0"/>
              </a:spcBef>
            </a:pPr>
            <a:r>
              <a:rPr lang="en-US" b="true" sz="1999">
                <a:solidFill>
                  <a:srgbClr val="FCFCFC"/>
                </a:solidFill>
                <a:latin typeface="Consolas Bold"/>
                <a:ea typeface="Consolas Bold"/>
                <a:cs typeface="Consolas Bold"/>
                <a:sym typeface="Consolas Bold"/>
              </a:rPr>
              <a:t> int y = 20;</a:t>
            </a:r>
          </a:p>
          <a:p>
            <a:pPr algn="l">
              <a:lnSpc>
                <a:spcPts val="2799"/>
              </a:lnSpc>
              <a:spcBef>
                <a:spcPct val="0"/>
              </a:spcBef>
            </a:pPr>
            <a:r>
              <a:rPr lang="en-US" b="true" sz="1999">
                <a:solidFill>
                  <a:srgbClr val="FCFCFC"/>
                </a:solidFill>
                <a:latin typeface="Consolas Bold"/>
                <a:ea typeface="Consolas Bold"/>
                <a:cs typeface="Consolas Bold"/>
                <a:sym typeface="Consolas Bold"/>
              </a:rPr>
              <a:t> int z = 25;</a:t>
            </a:r>
          </a:p>
          <a:p>
            <a:pPr algn="l">
              <a:lnSpc>
                <a:spcPts val="2799"/>
              </a:lnSpc>
              <a:spcBef>
                <a:spcPct val="0"/>
              </a:spcBef>
            </a:pPr>
            <a:r>
              <a:rPr lang="en-US" b="true" sz="1999">
                <a:solidFill>
                  <a:srgbClr val="FCFCFC"/>
                </a:solidFill>
                <a:latin typeface="Consolas Bold"/>
                <a:ea typeface="Consolas Bold"/>
                <a:cs typeface="Consolas Bold"/>
                <a:sym typeface="Consolas Bold"/>
              </a:rPr>
              <a:t> String max = (x &gt; y) ? ((x &gt; z) ? "x is greatest" : "z is greatest") </a:t>
            </a:r>
          </a:p>
          <a:p>
            <a:pPr algn="l">
              <a:lnSpc>
                <a:spcPts val="2799"/>
              </a:lnSpc>
              <a:spcBef>
                <a:spcPct val="0"/>
              </a:spcBef>
            </a:pPr>
            <a:r>
              <a:rPr lang="en-US" b="true" sz="1999">
                <a:solidFill>
                  <a:srgbClr val="FCFCFC"/>
                </a:solidFill>
                <a:latin typeface="Consolas Bold"/>
                <a:ea typeface="Consolas Bold"/>
                <a:cs typeface="Consolas Bold"/>
                <a:sym typeface="Consolas Bold"/>
              </a:rPr>
              <a:t> : ((y &gt; z) ? "y is greatest" : "z is greatest");</a:t>
            </a:r>
          </a:p>
          <a:p>
            <a:pPr algn="l">
              <a:lnSpc>
                <a:spcPts val="2799"/>
              </a:lnSpc>
              <a:spcBef>
                <a:spcPct val="0"/>
              </a:spcBef>
            </a:pPr>
            <a:r>
              <a:rPr lang="en-US" b="true" sz="1999">
                <a:solidFill>
                  <a:srgbClr val="FCFCFC"/>
                </a:solidFill>
                <a:latin typeface="Consolas Bold"/>
                <a:ea typeface="Consolas Bold"/>
                <a:cs typeface="Consolas Bold"/>
                <a:sym typeface="Consolas Bold"/>
              </a:rPr>
              <a:t> System.out.println(max); </a:t>
            </a:r>
          </a:p>
          <a:p>
            <a:pPr algn="l">
              <a:lnSpc>
                <a:spcPts val="2799"/>
              </a:lnSpc>
              <a:spcBef>
                <a:spcPct val="0"/>
              </a:spcBef>
            </a:pPr>
            <a:r>
              <a:rPr lang="en-US" b="true" sz="1999">
                <a:solidFill>
                  <a:srgbClr val="FCFCFC"/>
                </a:solidFill>
                <a:latin typeface="Consolas Bold"/>
                <a:ea typeface="Consolas Bold"/>
                <a:cs typeface="Consolas Bold"/>
                <a:sym typeface="Consolas Bold"/>
              </a:rPr>
              <a:t>}</a:t>
            </a:r>
          </a:p>
          <a:p>
            <a:pPr algn="l">
              <a:lnSpc>
                <a:spcPts val="2799"/>
              </a:lnSpc>
              <a:spcBef>
                <a:spcPct val="0"/>
              </a:spcBef>
            </a:pPr>
            <a:r>
              <a:rPr lang="en-US" b="true" sz="1999">
                <a:solidFill>
                  <a:srgbClr val="FCFCFC"/>
                </a:solidFill>
                <a:latin typeface="Consolas Bold"/>
                <a:ea typeface="Consolas Bold"/>
                <a:cs typeface="Consolas Bold"/>
                <a:sym typeface="Consolas Bold"/>
              </a:rPr>
              <a:t>}</a:t>
            </a:r>
          </a:p>
        </p:txBody>
      </p:sp>
      <p:sp>
        <p:nvSpPr>
          <p:cNvPr name="TextBox 19" id="19"/>
          <p:cNvSpPr txBox="true"/>
          <p:nvPr/>
        </p:nvSpPr>
        <p:spPr>
          <a:xfrm rot="0">
            <a:off x="405947" y="9413111"/>
            <a:ext cx="3351709" cy="387350"/>
          </a:xfrm>
          <a:prstGeom prst="rect">
            <a:avLst/>
          </a:prstGeom>
        </p:spPr>
        <p:txBody>
          <a:bodyPr anchor="t" rtlCol="false" tIns="0" lIns="0" bIns="0" rIns="0">
            <a:spAutoFit/>
          </a:bodyPr>
          <a:lstStyle/>
          <a:p>
            <a:pPr algn="l">
              <a:lnSpc>
                <a:spcPts val="2800"/>
              </a:lnSpc>
              <a:spcBef>
                <a:spcPct val="0"/>
              </a:spcBef>
            </a:pPr>
            <a:r>
              <a:rPr lang="en-US" sz="2000">
                <a:solidFill>
                  <a:srgbClr val="FCFCFC"/>
                </a:solidFill>
                <a:latin typeface="Consolas"/>
                <a:ea typeface="Consolas"/>
                <a:cs typeface="Consolas"/>
                <a:sym typeface="Consolas"/>
              </a:rPr>
              <a:t>// </a:t>
            </a:r>
            <a:r>
              <a:rPr lang="en-US" b="true" sz="2000">
                <a:solidFill>
                  <a:srgbClr val="FCFCFC"/>
                </a:solidFill>
                <a:latin typeface="Consolas Bold"/>
                <a:ea typeface="Consolas Bold"/>
                <a:cs typeface="Consolas Bold"/>
                <a:sym typeface="Consolas Bold"/>
              </a:rPr>
              <a:t>Output: z is greatest</a:t>
            </a:r>
          </a:p>
        </p:txBody>
      </p:sp>
      <p:sp>
        <p:nvSpPr>
          <p:cNvPr name="TextBox 20" id="20"/>
          <p:cNvSpPr txBox="true"/>
          <p:nvPr/>
        </p:nvSpPr>
        <p:spPr>
          <a:xfrm rot="0">
            <a:off x="231662" y="1151225"/>
            <a:ext cx="1429345" cy="339725"/>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000000"/>
                </a:solidFill>
                <a:latin typeface="Walls"/>
                <a:ea typeface="Walls"/>
                <a:cs typeface="Walls"/>
                <a:sym typeface="Walls"/>
              </a:rPr>
              <a:t> Example:</a:t>
            </a:r>
          </a:p>
        </p:txBody>
      </p:sp>
    </p:spTree>
  </p:cSld>
  <p:clrMapOvr>
    <a:masterClrMapping/>
  </p:clrMapOvr>
</p:sld>
</file>

<file path=ppt/slides/slide10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364645" y="1347169"/>
            <a:ext cx="6851666" cy="6367992"/>
          </a:xfrm>
          <a:prstGeom prst="rect">
            <a:avLst/>
          </a:prstGeom>
        </p:spPr>
        <p:txBody>
          <a:bodyPr anchor="t" rtlCol="false" tIns="0" lIns="0" bIns="0" rIns="0">
            <a:spAutoFit/>
          </a:bodyPr>
          <a:lstStyle/>
          <a:p>
            <a:pPr algn="l">
              <a:lnSpc>
                <a:spcPts val="2916"/>
              </a:lnSpc>
              <a:spcBef>
                <a:spcPct val="0"/>
              </a:spcBef>
            </a:pPr>
          </a:p>
          <a:p>
            <a:pPr algn="l">
              <a:lnSpc>
                <a:spcPts val="2916"/>
              </a:lnSpc>
              <a:spcBef>
                <a:spcPct val="0"/>
              </a:spcBef>
            </a:pPr>
          </a:p>
          <a:p>
            <a:pPr algn="l">
              <a:lnSpc>
                <a:spcPts val="2916"/>
              </a:lnSpc>
              <a:spcBef>
                <a:spcPct val="0"/>
              </a:spcBef>
            </a:pPr>
          </a:p>
          <a:p>
            <a:pPr algn="l">
              <a:lnSpc>
                <a:spcPts val="2916"/>
              </a:lnSpc>
              <a:spcBef>
                <a:spcPct val="0"/>
              </a:spcBef>
            </a:pPr>
          </a:p>
          <a:p>
            <a:pPr algn="l">
              <a:lnSpc>
                <a:spcPts val="2800"/>
              </a:lnSpc>
              <a:spcBef>
                <a:spcPct val="0"/>
              </a:spcBef>
            </a:pPr>
            <a:r>
              <a:rPr lang="en-US" b="true" sz="2000">
                <a:solidFill>
                  <a:srgbClr val="211D1D"/>
                </a:solidFill>
                <a:latin typeface="Walls Bold"/>
                <a:ea typeface="Walls Bold"/>
                <a:cs typeface="Walls Bold"/>
                <a:sym typeface="Walls Bold"/>
              </a:rPr>
              <a:t>1. Purpose:</a:t>
            </a:r>
          </a:p>
          <a:p>
            <a:pPr algn="l">
              <a:lnSpc>
                <a:spcPts val="2800"/>
              </a:lnSpc>
              <a:spcBef>
                <a:spcPct val="0"/>
              </a:spcBef>
            </a:pPr>
            <a:r>
              <a:rPr lang="en-US" sz="2000">
                <a:solidFill>
                  <a:srgbClr val="000000"/>
                </a:solidFill>
                <a:latin typeface="Walls"/>
                <a:ea typeface="Walls"/>
                <a:cs typeface="Walls"/>
                <a:sym typeface="Walls"/>
              </a:rPr>
              <a:t> The for loop is used to execute a block of code a specific number of times. It is especially useful when the number of iterations is known beforehand. It helps in reducing the number of lines of code by combining initialization, condition checking, and iteration in a single line.</a:t>
            </a:r>
          </a:p>
          <a:p>
            <a:pPr algn="l">
              <a:lnSpc>
                <a:spcPts val="2800"/>
              </a:lnSpc>
              <a:spcBef>
                <a:spcPct val="0"/>
              </a:spcBef>
            </a:pPr>
            <a:r>
              <a:rPr lang="en-US" b="true" sz="2000">
                <a:solidFill>
                  <a:srgbClr val="211D1D"/>
                </a:solidFill>
                <a:latin typeface="Walls Bold"/>
                <a:ea typeface="Walls Bold"/>
                <a:cs typeface="Walls Bold"/>
                <a:sym typeface="Walls Bold"/>
              </a:rPr>
              <a:t>2. Keyword:</a:t>
            </a:r>
          </a:p>
          <a:p>
            <a:pPr algn="l">
              <a:lnSpc>
                <a:spcPts val="2800"/>
              </a:lnSpc>
              <a:spcBef>
                <a:spcPct val="0"/>
              </a:spcBef>
            </a:pPr>
            <a:r>
              <a:rPr lang="en-US" sz="2000">
                <a:solidFill>
                  <a:srgbClr val="000000"/>
                </a:solidFill>
                <a:latin typeface="Walls"/>
                <a:ea typeface="Walls"/>
                <a:cs typeface="Walls"/>
                <a:sym typeface="Walls"/>
              </a:rPr>
              <a:t>   for is a reserved keyword in Java.</a:t>
            </a:r>
          </a:p>
          <a:p>
            <a:pPr algn="l">
              <a:lnSpc>
                <a:spcPts val="2800"/>
              </a:lnSpc>
              <a:spcBef>
                <a:spcPct val="0"/>
              </a:spcBef>
            </a:pPr>
            <a:r>
              <a:rPr lang="en-US" b="true" sz="2000">
                <a:solidFill>
                  <a:srgbClr val="211D1D"/>
                </a:solidFill>
                <a:latin typeface="Walls Bold"/>
                <a:ea typeface="Walls Bold"/>
                <a:cs typeface="Walls Bold"/>
                <a:sym typeface="Walls Bold"/>
              </a:rPr>
              <a:t>3. Syntax:</a:t>
            </a:r>
          </a:p>
          <a:p>
            <a:pPr algn="l">
              <a:lnSpc>
                <a:spcPts val="2800"/>
              </a:lnSpc>
              <a:spcBef>
                <a:spcPct val="0"/>
              </a:spcBef>
            </a:pPr>
            <a:r>
              <a:rPr lang="en-US" sz="2000">
                <a:solidFill>
                  <a:srgbClr val="000000"/>
                </a:solidFill>
                <a:latin typeface="Walls"/>
                <a:ea typeface="Walls"/>
                <a:cs typeface="Walls"/>
                <a:sym typeface="Walls"/>
              </a:rPr>
              <a:t>   The general syntax of a for loop is:</a:t>
            </a:r>
          </a:p>
          <a:p>
            <a:pPr algn="l">
              <a:lnSpc>
                <a:spcPts val="2800"/>
              </a:lnSpc>
              <a:spcBef>
                <a:spcPct val="0"/>
              </a:spcBef>
            </a:pPr>
            <a:r>
              <a:rPr lang="en-US" sz="2000">
                <a:solidFill>
                  <a:srgbClr val="000000"/>
                </a:solidFill>
                <a:latin typeface="Walls"/>
                <a:ea typeface="Walls"/>
                <a:cs typeface="Walls"/>
                <a:sym typeface="Walls"/>
              </a:rPr>
              <a:t>     for (initialization; condition; increment/decrement) </a:t>
            </a:r>
          </a:p>
          <a:p>
            <a:pPr algn="l">
              <a:lnSpc>
                <a:spcPts val="2800"/>
              </a:lnSpc>
              <a:spcBef>
                <a:spcPct val="0"/>
              </a:spcBef>
            </a:pPr>
            <a:r>
              <a:rPr lang="en-US" sz="2000">
                <a:solidFill>
                  <a:srgbClr val="000000"/>
                </a:solidFill>
                <a:latin typeface="Walls"/>
                <a:ea typeface="Walls"/>
                <a:cs typeface="Walls"/>
                <a:sym typeface="Walls"/>
              </a:rPr>
              <a:t>   {</a:t>
            </a:r>
          </a:p>
          <a:p>
            <a:pPr algn="l">
              <a:lnSpc>
                <a:spcPts val="2800"/>
              </a:lnSpc>
              <a:spcBef>
                <a:spcPct val="0"/>
              </a:spcBef>
            </a:pPr>
            <a:r>
              <a:rPr lang="en-US" sz="2000">
                <a:solidFill>
                  <a:srgbClr val="000000"/>
                </a:solidFill>
                <a:latin typeface="Walls"/>
                <a:ea typeface="Walls"/>
                <a:cs typeface="Walls"/>
                <a:sym typeface="Walls"/>
              </a:rPr>
              <a:t>         // body of the loop</a:t>
            </a:r>
          </a:p>
          <a:p>
            <a:pPr algn="l">
              <a:lnSpc>
                <a:spcPts val="2800"/>
              </a:lnSpc>
              <a:spcBef>
                <a:spcPct val="0"/>
              </a:spcBef>
            </a:pPr>
            <a:r>
              <a:rPr lang="en-US" sz="2000">
                <a:solidFill>
                  <a:srgbClr val="000000"/>
                </a:solidFill>
                <a:latin typeface="Walls"/>
                <a:ea typeface="Walls"/>
                <a:cs typeface="Walls"/>
                <a:sym typeface="Walls"/>
              </a:rPr>
              <a:t>   }</a:t>
            </a:r>
          </a:p>
        </p:txBody>
      </p:sp>
      <p:sp>
        <p:nvSpPr>
          <p:cNvPr name="Freeform 14" id="14"/>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405947" y="1149237"/>
            <a:ext cx="2435225" cy="863600"/>
          </a:xfrm>
          <a:prstGeom prst="rect">
            <a:avLst/>
          </a:prstGeom>
        </p:spPr>
        <p:txBody>
          <a:bodyPr anchor="t" rtlCol="false" tIns="0" lIns="0" bIns="0" rIns="0">
            <a:spAutoFit/>
          </a:bodyPr>
          <a:lstStyle/>
          <a:p>
            <a:pPr algn="l">
              <a:lnSpc>
                <a:spcPts val="7000"/>
              </a:lnSpc>
              <a:spcBef>
                <a:spcPct val="0"/>
              </a:spcBef>
            </a:pPr>
            <a:r>
              <a:rPr lang="en-US" b="true" sz="5000">
                <a:solidFill>
                  <a:srgbClr val="FF4500"/>
                </a:solidFill>
                <a:latin typeface="Walls Bold"/>
                <a:ea typeface="Walls Bold"/>
                <a:cs typeface="Walls Bold"/>
                <a:sym typeface="Walls Bold"/>
              </a:rPr>
              <a:t>For Loop</a:t>
            </a:r>
          </a:p>
        </p:txBody>
      </p:sp>
      <p:sp>
        <p:nvSpPr>
          <p:cNvPr name="TextBox 17" id="17"/>
          <p:cNvSpPr txBox="true"/>
          <p:nvPr/>
        </p:nvSpPr>
        <p:spPr>
          <a:xfrm rot="0">
            <a:off x="405947" y="2096190"/>
            <a:ext cx="1145381" cy="422275"/>
          </a:xfrm>
          <a:prstGeom prst="rect">
            <a:avLst/>
          </a:prstGeom>
        </p:spPr>
        <p:txBody>
          <a:bodyPr anchor="t" rtlCol="false" tIns="0" lIns="0" bIns="0" rIns="0">
            <a:spAutoFit/>
          </a:bodyPr>
          <a:lstStyle/>
          <a:p>
            <a:pPr algn="l">
              <a:lnSpc>
                <a:spcPts val="3499"/>
              </a:lnSpc>
              <a:spcBef>
                <a:spcPct val="0"/>
              </a:spcBef>
            </a:pPr>
            <a:r>
              <a:rPr lang="en-US" b="true" sz="2499">
                <a:solidFill>
                  <a:srgbClr val="1E90FF"/>
                </a:solidFill>
                <a:latin typeface="Walls Bold"/>
                <a:ea typeface="Walls Bold"/>
                <a:cs typeface="Walls Bold"/>
                <a:sym typeface="Walls Bold"/>
              </a:rPr>
              <a:t>Concept</a:t>
            </a:r>
          </a:p>
        </p:txBody>
      </p:sp>
    </p:spTree>
  </p:cSld>
  <p:clrMapOvr>
    <a:masterClrMapping/>
  </p:clrMapOvr>
</p:sld>
</file>

<file path=ppt/slides/slide10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421625" y="7411880"/>
            <a:ext cx="6765043" cy="692150"/>
          </a:xfrm>
          <a:prstGeom prst="rect">
            <a:avLst/>
          </a:prstGeom>
        </p:spPr>
        <p:txBody>
          <a:bodyPr anchor="t" rtlCol="false" tIns="0" lIns="0" bIns="0" rIns="0">
            <a:spAutoFit/>
          </a:bodyPr>
          <a:lstStyle/>
          <a:p>
            <a:pPr algn="l">
              <a:lnSpc>
                <a:spcPts val="2800"/>
              </a:lnSpc>
              <a:spcBef>
                <a:spcPct val="0"/>
              </a:spcBef>
            </a:pPr>
          </a:p>
          <a:p>
            <a:pPr algn="l">
              <a:lnSpc>
                <a:spcPts val="2800"/>
              </a:lnSpc>
              <a:spcBef>
                <a:spcPct val="0"/>
              </a:spcBef>
            </a:pPr>
            <a:r>
              <a:rPr lang="en-US" sz="2000">
                <a:solidFill>
                  <a:srgbClr val="000000"/>
                </a:solidFill>
                <a:latin typeface="Walls"/>
                <a:ea typeface="Walls"/>
                <a:cs typeface="Walls"/>
                <a:sym typeface="Walls"/>
              </a:rPr>
              <a:t>   You can initialize and update multiple variables in the for loop.</a:t>
            </a:r>
          </a:p>
        </p:txBody>
      </p:sp>
      <p:sp>
        <p:nvSpPr>
          <p:cNvPr name="Freeform 14" id="14"/>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405947" y="985371"/>
            <a:ext cx="1789113" cy="422275"/>
          </a:xfrm>
          <a:prstGeom prst="rect">
            <a:avLst/>
          </a:prstGeom>
        </p:spPr>
        <p:txBody>
          <a:bodyPr anchor="t" rtlCol="false" tIns="0" lIns="0" bIns="0" rIns="0">
            <a:spAutoFit/>
          </a:bodyPr>
          <a:lstStyle/>
          <a:p>
            <a:pPr algn="l">
              <a:lnSpc>
                <a:spcPts val="3499"/>
              </a:lnSpc>
              <a:spcBef>
                <a:spcPct val="0"/>
              </a:spcBef>
            </a:pPr>
            <a:r>
              <a:rPr lang="en-US" b="true" sz="2499">
                <a:solidFill>
                  <a:srgbClr val="1E90FF"/>
                </a:solidFill>
                <a:latin typeface="Walls Bold"/>
                <a:ea typeface="Walls Bold"/>
                <a:cs typeface="Walls Bold"/>
                <a:sym typeface="Walls Bold"/>
              </a:rPr>
              <a:t>Components:</a:t>
            </a:r>
          </a:p>
        </p:txBody>
      </p:sp>
      <p:sp>
        <p:nvSpPr>
          <p:cNvPr name="TextBox 17" id="17"/>
          <p:cNvSpPr txBox="true"/>
          <p:nvPr/>
        </p:nvSpPr>
        <p:spPr>
          <a:xfrm rot="0">
            <a:off x="405947" y="3776725"/>
            <a:ext cx="852388" cy="422275"/>
          </a:xfrm>
          <a:prstGeom prst="rect">
            <a:avLst/>
          </a:prstGeom>
        </p:spPr>
        <p:txBody>
          <a:bodyPr anchor="t" rtlCol="false" tIns="0" lIns="0" bIns="0" rIns="0">
            <a:spAutoFit/>
          </a:bodyPr>
          <a:lstStyle/>
          <a:p>
            <a:pPr algn="l">
              <a:lnSpc>
                <a:spcPts val="3499"/>
              </a:lnSpc>
              <a:spcBef>
                <a:spcPct val="0"/>
              </a:spcBef>
            </a:pPr>
            <a:r>
              <a:rPr lang="en-US" b="true" sz="2499">
                <a:solidFill>
                  <a:srgbClr val="1E90FF"/>
                </a:solidFill>
                <a:latin typeface="Walls Bold"/>
                <a:ea typeface="Walls Bold"/>
                <a:cs typeface="Walls Bold"/>
                <a:sym typeface="Walls Bold"/>
              </a:rPr>
              <a:t>Usage</a:t>
            </a:r>
          </a:p>
        </p:txBody>
      </p:sp>
      <p:grpSp>
        <p:nvGrpSpPr>
          <p:cNvPr name="Group 18" id="18"/>
          <p:cNvGrpSpPr/>
          <p:nvPr/>
        </p:nvGrpSpPr>
        <p:grpSpPr>
          <a:xfrm rot="0">
            <a:off x="405947" y="5122925"/>
            <a:ext cx="6709777" cy="1975421"/>
            <a:chOff x="0" y="0"/>
            <a:chExt cx="2404633" cy="707946"/>
          </a:xfrm>
        </p:grpSpPr>
        <p:sp>
          <p:nvSpPr>
            <p:cNvPr name="Freeform 19" id="19"/>
            <p:cNvSpPr/>
            <p:nvPr/>
          </p:nvSpPr>
          <p:spPr>
            <a:xfrm flipH="false" flipV="false" rot="0">
              <a:off x="0" y="0"/>
              <a:ext cx="2404633" cy="707946"/>
            </a:xfrm>
            <a:custGeom>
              <a:avLst/>
              <a:gdLst/>
              <a:ahLst/>
              <a:cxnLst/>
              <a:rect r="r" b="b" t="t" l="l"/>
              <a:pathLst>
                <a:path h="707946" w="2404633">
                  <a:moveTo>
                    <a:pt x="0" y="0"/>
                  </a:moveTo>
                  <a:lnTo>
                    <a:pt x="2404633" y="0"/>
                  </a:lnTo>
                  <a:lnTo>
                    <a:pt x="2404633" y="707946"/>
                  </a:lnTo>
                  <a:lnTo>
                    <a:pt x="0" y="707946"/>
                  </a:lnTo>
                  <a:close/>
                </a:path>
              </a:pathLst>
            </a:custGeom>
            <a:solidFill>
              <a:srgbClr val="211D1D"/>
            </a:solidFill>
            <a:ln w="47625" cap="sq">
              <a:solidFill>
                <a:srgbClr val="211D1D"/>
              </a:solidFill>
              <a:prstDash val="solid"/>
              <a:miter/>
            </a:ln>
          </p:spPr>
        </p:sp>
        <p:sp>
          <p:nvSpPr>
            <p:cNvPr name="TextBox 20" id="20"/>
            <p:cNvSpPr txBox="true"/>
            <p:nvPr/>
          </p:nvSpPr>
          <p:spPr>
            <a:xfrm>
              <a:off x="0" y="-85725"/>
              <a:ext cx="2404633" cy="793671"/>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for (int i = 0; i &lt; 5; i++)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System.out.println(i);</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 This will print numbers 0 to 4.</a:t>
              </a:r>
            </a:p>
          </p:txBody>
        </p:sp>
      </p:grpSp>
      <p:sp>
        <p:nvSpPr>
          <p:cNvPr name="TextBox 21" id="21"/>
          <p:cNvSpPr txBox="true"/>
          <p:nvPr/>
        </p:nvSpPr>
        <p:spPr>
          <a:xfrm rot="0">
            <a:off x="335002" y="1503425"/>
            <a:ext cx="6851666" cy="2101850"/>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000000"/>
                </a:solidFill>
                <a:latin typeface="Walls"/>
                <a:ea typeface="Walls"/>
                <a:cs typeface="Walls"/>
                <a:sym typeface="Walls"/>
              </a:rPr>
              <a:t> Initialization: Executed once at the beginning of the loop. Used to set up the initial state of the loop variable(s).</a:t>
            </a:r>
          </a:p>
          <a:p>
            <a:pPr algn="l" marL="431801" indent="-215900" lvl="1">
              <a:lnSpc>
                <a:spcPts val="2800"/>
              </a:lnSpc>
              <a:buFont typeface="Arial"/>
              <a:buChar char="•"/>
            </a:pPr>
            <a:r>
              <a:rPr lang="en-US" sz="2000">
                <a:solidFill>
                  <a:srgbClr val="000000"/>
                </a:solidFill>
                <a:latin typeface="Walls"/>
                <a:ea typeface="Walls"/>
                <a:cs typeface="Walls"/>
                <a:sym typeface="Walls"/>
              </a:rPr>
              <a:t>Condition: Evaluated before each iteration. If true, the loop body is executed. If false, the loop terminates.</a:t>
            </a:r>
          </a:p>
          <a:p>
            <a:pPr algn="l" marL="431801" indent="-215900" lvl="1">
              <a:lnSpc>
                <a:spcPts val="2800"/>
              </a:lnSpc>
              <a:buFont typeface="Arial"/>
              <a:buChar char="•"/>
            </a:pPr>
            <a:r>
              <a:rPr lang="en-US" sz="2000">
                <a:solidFill>
                  <a:srgbClr val="000000"/>
                </a:solidFill>
                <a:latin typeface="Walls"/>
                <a:ea typeface="Walls"/>
                <a:cs typeface="Walls"/>
                <a:sym typeface="Walls"/>
              </a:rPr>
              <a:t>Increment/Decrement : Executed after each iteration. Used to update the loop variable(s).</a:t>
            </a:r>
          </a:p>
        </p:txBody>
      </p:sp>
      <p:sp>
        <p:nvSpPr>
          <p:cNvPr name="TextBox 22" id="22"/>
          <p:cNvSpPr txBox="true"/>
          <p:nvPr/>
        </p:nvSpPr>
        <p:spPr>
          <a:xfrm rot="0">
            <a:off x="421625" y="7280623"/>
            <a:ext cx="2342456" cy="339725"/>
          </a:xfrm>
          <a:prstGeom prst="rect">
            <a:avLst/>
          </a:prstGeom>
        </p:spPr>
        <p:txBody>
          <a:bodyPr anchor="t" rtlCol="false" tIns="0" lIns="0" bIns="0" rIns="0">
            <a:spAutoFit/>
          </a:bodyPr>
          <a:lstStyle/>
          <a:p>
            <a:pPr algn="l">
              <a:lnSpc>
                <a:spcPts val="2800"/>
              </a:lnSpc>
              <a:spcBef>
                <a:spcPct val="0"/>
              </a:spcBef>
            </a:pPr>
            <a:r>
              <a:rPr lang="en-US" b="true" sz="2000">
                <a:solidFill>
                  <a:srgbClr val="000000"/>
                </a:solidFill>
                <a:latin typeface="Walls Bold"/>
                <a:ea typeface="Walls Bold"/>
                <a:cs typeface="Walls Bold"/>
                <a:sym typeface="Walls Bold"/>
              </a:rPr>
              <a:t>2. Multiple Variables:</a:t>
            </a:r>
          </a:p>
        </p:txBody>
      </p:sp>
      <p:sp>
        <p:nvSpPr>
          <p:cNvPr name="TextBox 23" id="23"/>
          <p:cNvSpPr txBox="true"/>
          <p:nvPr/>
        </p:nvSpPr>
        <p:spPr>
          <a:xfrm rot="0">
            <a:off x="145147" y="4472050"/>
            <a:ext cx="1967012" cy="339725"/>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000000"/>
                </a:solidFill>
                <a:latin typeface="Walls"/>
                <a:ea typeface="Walls"/>
                <a:cs typeface="Walls"/>
                <a:sym typeface="Walls"/>
              </a:rPr>
              <a:t>Basic example</a:t>
            </a:r>
            <a:r>
              <a:rPr lang="en-US" sz="2000">
                <a:solidFill>
                  <a:srgbClr val="000000"/>
                </a:solidFill>
                <a:latin typeface="Walls"/>
                <a:ea typeface="Walls"/>
                <a:cs typeface="Walls"/>
                <a:sym typeface="Walls"/>
              </a:rPr>
              <a:t>:</a:t>
            </a:r>
          </a:p>
        </p:txBody>
      </p:sp>
    </p:spTree>
  </p:cSld>
  <p:clrMapOvr>
    <a:masterClrMapping/>
  </p:clrMapOvr>
</p:sld>
</file>

<file path=ppt/slides/slide10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227265" y="4885939"/>
            <a:ext cx="6996885" cy="3159125"/>
          </a:xfrm>
          <a:prstGeom prst="rect">
            <a:avLst/>
          </a:prstGeom>
        </p:spPr>
        <p:txBody>
          <a:bodyPr anchor="t" rtlCol="false" tIns="0" lIns="0" bIns="0" rIns="0">
            <a:spAutoFit/>
          </a:bodyPr>
          <a:lstStyle/>
          <a:p>
            <a:pPr algn="l">
              <a:lnSpc>
                <a:spcPts val="2800"/>
              </a:lnSpc>
              <a:spcBef>
                <a:spcPct val="0"/>
              </a:spcBef>
            </a:pPr>
            <a:r>
              <a:rPr lang="en-US" sz="2000">
                <a:solidFill>
                  <a:srgbClr val="000000"/>
                </a:solidFill>
                <a:latin typeface="Walls"/>
                <a:ea typeface="Walls"/>
                <a:cs typeface="Walls"/>
                <a:sym typeface="Walls"/>
              </a:rPr>
              <a:t> </a:t>
            </a:r>
          </a:p>
          <a:p>
            <a:pPr algn="l" marL="431801" indent="-215900" lvl="1">
              <a:lnSpc>
                <a:spcPts val="2800"/>
              </a:lnSpc>
              <a:buFont typeface="Arial"/>
              <a:buChar char="•"/>
            </a:pPr>
            <a:r>
              <a:rPr lang="en-US" sz="2000">
                <a:solidFill>
                  <a:srgbClr val="000000"/>
                </a:solidFill>
                <a:latin typeface="Walls"/>
                <a:ea typeface="Walls"/>
                <a:cs typeface="Walls"/>
                <a:sym typeface="Walls"/>
              </a:rPr>
              <a:t>  A for loop can have no body if the statements are not required. It can end with a semicolon.</a:t>
            </a:r>
          </a:p>
          <a:p>
            <a:pPr algn="l" marL="431801" indent="-215900" lvl="1">
              <a:lnSpc>
                <a:spcPts val="2800"/>
              </a:lnSpc>
              <a:spcBef>
                <a:spcPct val="0"/>
              </a:spcBef>
              <a:buFont typeface="Arial"/>
              <a:buChar char="•"/>
            </a:pPr>
            <a:r>
              <a:rPr lang="en-US" sz="2000">
                <a:solidFill>
                  <a:srgbClr val="000000"/>
                </a:solidFill>
                <a:latin typeface="Walls"/>
                <a:ea typeface="Walls"/>
                <a:cs typeface="Walls"/>
                <a:sym typeface="Walls"/>
              </a:rPr>
              <a:t> Example :</a:t>
            </a:r>
          </a:p>
          <a:p>
            <a:pPr algn="l">
              <a:lnSpc>
                <a:spcPts val="2800"/>
              </a:lnSpc>
              <a:spcBef>
                <a:spcPct val="0"/>
              </a:spcBef>
            </a:pPr>
            <a:r>
              <a:rPr lang="en-US" sz="2000">
                <a:solidFill>
                  <a:srgbClr val="000000"/>
                </a:solidFill>
                <a:latin typeface="Walls"/>
                <a:ea typeface="Walls"/>
                <a:cs typeface="Walls"/>
                <a:sym typeface="Walls"/>
              </a:rPr>
              <a:t>     for (int i = 0; i &lt; 5; i++);</a:t>
            </a:r>
          </a:p>
          <a:p>
            <a:pPr algn="l">
              <a:lnSpc>
                <a:spcPts val="2800"/>
              </a:lnSpc>
              <a:spcBef>
                <a:spcPct val="0"/>
              </a:spcBef>
            </a:pPr>
            <a:r>
              <a:rPr lang="en-US" sz="2000">
                <a:solidFill>
                  <a:srgbClr val="000000"/>
                </a:solidFill>
                <a:latin typeface="Walls"/>
                <a:ea typeface="Walls"/>
                <a:cs typeface="Walls"/>
                <a:sym typeface="Walls"/>
              </a:rPr>
              <a:t>     // This loop does nothing but will execute the increment statement.</a:t>
            </a:r>
          </a:p>
          <a:p>
            <a:pPr algn="l">
              <a:lnSpc>
                <a:spcPts val="2800"/>
              </a:lnSpc>
              <a:spcBef>
                <a:spcPct val="0"/>
              </a:spcBef>
            </a:pPr>
            <a:r>
              <a:rPr lang="en-US" b="true" sz="2000">
                <a:solidFill>
                  <a:srgbClr val="211D1D"/>
                </a:solidFill>
                <a:latin typeface="Walls Bold"/>
                <a:ea typeface="Walls Bold"/>
                <a:cs typeface="Walls Bold"/>
                <a:sym typeface="Walls Bold"/>
              </a:rPr>
              <a:t>4. Complex Conditions:</a:t>
            </a:r>
          </a:p>
          <a:p>
            <a:pPr algn="l" marL="431801" indent="-215900" lvl="1">
              <a:lnSpc>
                <a:spcPts val="2800"/>
              </a:lnSpc>
              <a:buFont typeface="Arial"/>
              <a:buChar char="•"/>
            </a:pPr>
            <a:r>
              <a:rPr lang="en-US" sz="2000">
                <a:solidFill>
                  <a:srgbClr val="000000"/>
                </a:solidFill>
                <a:latin typeface="Walls"/>
                <a:ea typeface="Walls"/>
                <a:cs typeface="Walls"/>
                <a:sym typeface="Walls"/>
              </a:rPr>
              <a:t>  You can use complex conditions in the for loop.</a:t>
            </a:r>
          </a:p>
        </p:txBody>
      </p:sp>
      <p:sp>
        <p:nvSpPr>
          <p:cNvPr name="Freeform 14" id="14"/>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6" id="16"/>
          <p:cNvGrpSpPr/>
          <p:nvPr/>
        </p:nvGrpSpPr>
        <p:grpSpPr>
          <a:xfrm rot="0">
            <a:off x="292035" y="1986594"/>
            <a:ext cx="6867345" cy="2680271"/>
            <a:chOff x="0" y="0"/>
            <a:chExt cx="2461101" cy="960548"/>
          </a:xfrm>
        </p:grpSpPr>
        <p:sp>
          <p:nvSpPr>
            <p:cNvPr name="Freeform 17" id="17"/>
            <p:cNvSpPr/>
            <p:nvPr/>
          </p:nvSpPr>
          <p:spPr>
            <a:xfrm flipH="false" flipV="false" rot="0">
              <a:off x="0" y="0"/>
              <a:ext cx="2461101" cy="960548"/>
            </a:xfrm>
            <a:custGeom>
              <a:avLst/>
              <a:gdLst/>
              <a:ahLst/>
              <a:cxnLst/>
              <a:rect r="r" b="b" t="t" l="l"/>
              <a:pathLst>
                <a:path h="960548" w="2461101">
                  <a:moveTo>
                    <a:pt x="0" y="0"/>
                  </a:moveTo>
                  <a:lnTo>
                    <a:pt x="2461101" y="0"/>
                  </a:lnTo>
                  <a:lnTo>
                    <a:pt x="2461101" y="960548"/>
                  </a:lnTo>
                  <a:lnTo>
                    <a:pt x="0" y="960548"/>
                  </a:lnTo>
                  <a:close/>
                </a:path>
              </a:pathLst>
            </a:custGeom>
            <a:solidFill>
              <a:srgbClr val="211D1D"/>
            </a:solidFill>
            <a:ln w="47625" cap="sq">
              <a:solidFill>
                <a:srgbClr val="211D1D"/>
              </a:solidFill>
              <a:prstDash val="solid"/>
              <a:miter/>
            </a:ln>
          </p:spPr>
        </p:sp>
        <p:sp>
          <p:nvSpPr>
            <p:cNvPr name="TextBox 18" id="18"/>
            <p:cNvSpPr txBox="true"/>
            <p:nvPr/>
          </p:nvSpPr>
          <p:spPr>
            <a:xfrm>
              <a:off x="0" y="-85725"/>
              <a:ext cx="2461101" cy="1046273"/>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for (int i = 0, j = 10; i &lt; 5 &amp;&amp; j &gt; 0; i++, </a:t>
              </a:r>
            </a:p>
            <a:p>
              <a:pPr algn="l">
                <a:lnSpc>
                  <a:spcPts val="2800"/>
                </a:lnSpc>
              </a:pPr>
              <a:r>
                <a:rPr lang="en-US" sz="2000" b="true">
                  <a:solidFill>
                    <a:srgbClr val="FFFFFF"/>
                  </a:solidFill>
                  <a:latin typeface="Consolas Bold"/>
                  <a:ea typeface="Consolas Bold"/>
                  <a:cs typeface="Consolas Bold"/>
                  <a:sym typeface="Consolas Bold"/>
                </a:rPr>
                <a:t>j--)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System.out.println("i: " + i + ", j: " + j);</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 This will print i and j values in each iteration until the condition is false</a:t>
              </a:r>
            </a:p>
          </p:txBody>
        </p:sp>
      </p:grpSp>
      <p:sp>
        <p:nvSpPr>
          <p:cNvPr name="TextBox 19" id="19"/>
          <p:cNvSpPr txBox="true"/>
          <p:nvPr/>
        </p:nvSpPr>
        <p:spPr>
          <a:xfrm rot="0">
            <a:off x="292035" y="4885939"/>
            <a:ext cx="2746574" cy="339725"/>
          </a:xfrm>
          <a:prstGeom prst="rect">
            <a:avLst/>
          </a:prstGeom>
        </p:spPr>
        <p:txBody>
          <a:bodyPr anchor="t" rtlCol="false" tIns="0" lIns="0" bIns="0" rIns="0">
            <a:spAutoFit/>
          </a:bodyPr>
          <a:lstStyle/>
          <a:p>
            <a:pPr algn="ctr">
              <a:lnSpc>
                <a:spcPts val="2800"/>
              </a:lnSpc>
              <a:spcBef>
                <a:spcPct val="0"/>
              </a:spcBef>
            </a:pPr>
            <a:r>
              <a:rPr lang="en-US" b="true" sz="2000">
                <a:solidFill>
                  <a:srgbClr val="000000"/>
                </a:solidFill>
                <a:latin typeface="Walls Bold"/>
                <a:ea typeface="Walls Bold"/>
                <a:cs typeface="Walls Bold"/>
                <a:sym typeface="Walls Bold"/>
              </a:rPr>
              <a:t>3. No Body (Empty Loop):</a:t>
            </a:r>
          </a:p>
        </p:txBody>
      </p:sp>
      <p:sp>
        <p:nvSpPr>
          <p:cNvPr name="TextBox 20" id="20"/>
          <p:cNvSpPr txBox="true"/>
          <p:nvPr/>
        </p:nvSpPr>
        <p:spPr>
          <a:xfrm rot="0">
            <a:off x="153507" y="1394303"/>
            <a:ext cx="1378545" cy="339725"/>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000000"/>
                </a:solidFill>
                <a:latin typeface="Walls"/>
                <a:ea typeface="Walls"/>
                <a:cs typeface="Walls"/>
                <a:sym typeface="Walls"/>
              </a:rPr>
              <a:t>Example</a:t>
            </a:r>
            <a:r>
              <a:rPr lang="en-US" sz="2000">
                <a:solidFill>
                  <a:srgbClr val="000000"/>
                </a:solidFill>
                <a:latin typeface="Walls"/>
                <a:ea typeface="Walls"/>
                <a:cs typeface="Walls"/>
                <a:sym typeface="Walls"/>
              </a:rPr>
              <a:t>:</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421625" y="1227264"/>
            <a:ext cx="6770349" cy="860425"/>
          </a:xfrm>
          <a:prstGeom prst="rect">
            <a:avLst/>
          </a:prstGeom>
        </p:spPr>
        <p:txBody>
          <a:bodyPr anchor="t" rtlCol="false" tIns="0" lIns="0" bIns="0" rIns="0">
            <a:spAutoFit/>
          </a:bodyPr>
          <a:lstStyle/>
          <a:p>
            <a:pPr algn="l">
              <a:lnSpc>
                <a:spcPts val="3499"/>
              </a:lnSpc>
            </a:pPr>
            <a:r>
              <a:rPr lang="en-US" b="true" sz="2499" spc="249">
                <a:solidFill>
                  <a:srgbClr val="1E90FF"/>
                </a:solidFill>
                <a:latin typeface="Walls Bold"/>
                <a:ea typeface="Walls Bold"/>
                <a:cs typeface="Walls Bold"/>
                <a:sym typeface="Walls Bold"/>
              </a:rPr>
              <a:t>FEATURES OF JAVA PROGRAMMING LANGUAGE🌟  </a:t>
            </a:r>
          </a:p>
        </p:txBody>
      </p:sp>
      <p:sp>
        <p:nvSpPr>
          <p:cNvPr name="TextBox 14" id="14"/>
          <p:cNvSpPr txBox="true"/>
          <p:nvPr/>
        </p:nvSpPr>
        <p:spPr>
          <a:xfrm rot="0">
            <a:off x="421625" y="2177706"/>
            <a:ext cx="6770349" cy="1035050"/>
          </a:xfrm>
          <a:prstGeom prst="rect">
            <a:avLst/>
          </a:prstGeom>
        </p:spPr>
        <p:txBody>
          <a:bodyPr anchor="t" rtlCol="false" tIns="0" lIns="0" bIns="0" rIns="0">
            <a:spAutoFit/>
          </a:bodyPr>
          <a:lstStyle/>
          <a:p>
            <a:pPr algn="just">
              <a:lnSpc>
                <a:spcPts val="2799"/>
              </a:lnSpc>
            </a:pPr>
            <a:r>
              <a:rPr lang="en-US" sz="1999">
                <a:solidFill>
                  <a:srgbClr val="000000"/>
                </a:solidFill>
                <a:latin typeface="Walls"/>
                <a:ea typeface="Walls"/>
                <a:cs typeface="Walls"/>
                <a:sym typeface="Walls"/>
              </a:rPr>
              <a:t>Java is renowned for its robust features that make it a preferred choice for developers worldwide. Let’s dive into the key features that set Java apart:</a:t>
            </a:r>
          </a:p>
        </p:txBody>
      </p:sp>
      <p:sp>
        <p:nvSpPr>
          <p:cNvPr name="TextBox 15" id="15"/>
          <p:cNvSpPr txBox="true"/>
          <p:nvPr/>
        </p:nvSpPr>
        <p:spPr>
          <a:xfrm rot="0">
            <a:off x="458438" y="3468061"/>
            <a:ext cx="5719048" cy="372745"/>
          </a:xfrm>
          <a:prstGeom prst="rect">
            <a:avLst/>
          </a:prstGeom>
        </p:spPr>
        <p:txBody>
          <a:bodyPr anchor="t" rtlCol="false" tIns="0" lIns="0" bIns="0" rIns="0">
            <a:spAutoFit/>
          </a:bodyPr>
          <a:lstStyle/>
          <a:p>
            <a:pPr algn="l">
              <a:lnSpc>
                <a:spcPts val="3079"/>
              </a:lnSpc>
            </a:pPr>
            <a:r>
              <a:rPr lang="en-US" b="true" sz="2199" spc="219">
                <a:solidFill>
                  <a:srgbClr val="1E90FF"/>
                </a:solidFill>
                <a:latin typeface="Walls Bold"/>
                <a:ea typeface="Walls Bold"/>
                <a:cs typeface="Walls Bold"/>
                <a:sym typeface="Walls Bold"/>
              </a:rPr>
              <a:t>1. OBJECT-ORIENTED 🧱</a:t>
            </a:r>
          </a:p>
        </p:txBody>
      </p:sp>
      <p:sp>
        <p:nvSpPr>
          <p:cNvPr name="TextBox 16" id="16"/>
          <p:cNvSpPr txBox="true"/>
          <p:nvPr/>
        </p:nvSpPr>
        <p:spPr>
          <a:xfrm rot="0">
            <a:off x="421625" y="3916323"/>
            <a:ext cx="6770349" cy="4559300"/>
          </a:xfrm>
          <a:prstGeom prst="rect">
            <a:avLst/>
          </a:prstGeom>
        </p:spPr>
        <p:txBody>
          <a:bodyPr anchor="t" rtlCol="false" tIns="0" lIns="0" bIns="0" rIns="0">
            <a:spAutoFit/>
          </a:bodyPr>
          <a:lstStyle/>
          <a:p>
            <a:pPr algn="just" marL="431799" indent="-215899" lvl="1">
              <a:lnSpc>
                <a:spcPts val="2799"/>
              </a:lnSpc>
              <a:buFont typeface="Arial"/>
              <a:buChar char="•"/>
            </a:pPr>
            <a:r>
              <a:rPr lang="en-US" b="true" sz="1999">
                <a:solidFill>
                  <a:srgbClr val="000000"/>
                </a:solidFill>
                <a:latin typeface="Walls Bold"/>
                <a:ea typeface="Walls Bold"/>
                <a:cs typeface="Walls Bold"/>
                <a:sym typeface="Walls Bold"/>
              </a:rPr>
              <a:t>What It Means:</a:t>
            </a:r>
          </a:p>
          <a:p>
            <a:pPr algn="just" marL="863598" indent="-287866" lvl="2">
              <a:lnSpc>
                <a:spcPts val="2799"/>
              </a:lnSpc>
              <a:buFont typeface="Arial"/>
              <a:buChar char="⚬"/>
            </a:pPr>
            <a:r>
              <a:rPr lang="en-US" sz="1999">
                <a:solidFill>
                  <a:srgbClr val="000000"/>
                </a:solidFill>
                <a:latin typeface="Walls"/>
                <a:ea typeface="Walls"/>
                <a:cs typeface="Walls"/>
                <a:sym typeface="Walls"/>
              </a:rPr>
              <a:t>Java is built around objects, which are real-world entities with properties and behaviors.</a:t>
            </a:r>
          </a:p>
          <a:p>
            <a:pPr algn="just" marL="431799" indent="-215899" lvl="1">
              <a:lnSpc>
                <a:spcPts val="2799"/>
              </a:lnSpc>
              <a:buFont typeface="Arial"/>
              <a:buChar char="•"/>
            </a:pPr>
            <a:r>
              <a:rPr lang="en-US" b="true" sz="1999">
                <a:solidFill>
                  <a:srgbClr val="000000"/>
                </a:solidFill>
                <a:latin typeface="Walls Bold"/>
                <a:ea typeface="Walls Bold"/>
                <a:cs typeface="Walls Bold"/>
                <a:sym typeface="Walls Bold"/>
              </a:rPr>
              <a:t>Example:</a:t>
            </a:r>
          </a:p>
          <a:p>
            <a:pPr algn="just" marL="863598" indent="-287866" lvl="2">
              <a:lnSpc>
                <a:spcPts val="2799"/>
              </a:lnSpc>
              <a:buFont typeface="Arial"/>
              <a:buChar char="⚬"/>
            </a:pPr>
            <a:r>
              <a:rPr lang="en-US" b="true" sz="1999">
                <a:solidFill>
                  <a:srgbClr val="000000"/>
                </a:solidFill>
                <a:latin typeface="Walls Bold"/>
                <a:ea typeface="Walls Bold"/>
                <a:cs typeface="Walls Bold"/>
                <a:sym typeface="Walls Bold"/>
              </a:rPr>
              <a:t>Dog</a:t>
            </a:r>
            <a:r>
              <a:rPr lang="en-US" sz="1999">
                <a:solidFill>
                  <a:srgbClr val="000000"/>
                </a:solidFill>
                <a:latin typeface="Walls"/>
                <a:ea typeface="Walls"/>
                <a:cs typeface="Walls"/>
                <a:sym typeface="Walls"/>
              </a:rPr>
              <a:t> → Object</a:t>
            </a:r>
          </a:p>
          <a:p>
            <a:pPr algn="just" marL="1295397" indent="-323849" lvl="3">
              <a:lnSpc>
                <a:spcPts val="2799"/>
              </a:lnSpc>
              <a:buFont typeface="Arial"/>
              <a:buChar char="￭"/>
            </a:pPr>
            <a:r>
              <a:rPr lang="en-US" b="true" sz="1999">
                <a:solidFill>
                  <a:srgbClr val="000000"/>
                </a:solidFill>
                <a:latin typeface="Walls Bold"/>
                <a:ea typeface="Walls Bold"/>
                <a:cs typeface="Walls Bold"/>
                <a:sym typeface="Walls Bold"/>
              </a:rPr>
              <a:t>Properties:</a:t>
            </a:r>
            <a:r>
              <a:rPr lang="en-US" sz="1999">
                <a:solidFill>
                  <a:srgbClr val="000000"/>
                </a:solidFill>
                <a:latin typeface="Walls"/>
                <a:ea typeface="Walls"/>
                <a:cs typeface="Walls"/>
                <a:sym typeface="Walls"/>
              </a:rPr>
              <a:t> name, age, gender, weight, breed, color</a:t>
            </a:r>
          </a:p>
          <a:p>
            <a:pPr algn="just" marL="1295397" indent="-323849" lvl="3">
              <a:lnSpc>
                <a:spcPts val="2799"/>
              </a:lnSpc>
              <a:buFont typeface="Arial"/>
              <a:buChar char="￭"/>
            </a:pPr>
            <a:r>
              <a:rPr lang="en-US" b="true" sz="1999">
                <a:solidFill>
                  <a:srgbClr val="000000"/>
                </a:solidFill>
                <a:latin typeface="Walls Bold"/>
                <a:ea typeface="Walls Bold"/>
                <a:cs typeface="Walls Bold"/>
                <a:sym typeface="Walls Bold"/>
              </a:rPr>
              <a:t>Behaviors: </a:t>
            </a:r>
            <a:r>
              <a:rPr lang="en-US" sz="1999">
                <a:solidFill>
                  <a:srgbClr val="000000"/>
                </a:solidFill>
                <a:latin typeface="Walls"/>
                <a:ea typeface="Walls"/>
                <a:cs typeface="Walls"/>
                <a:sym typeface="Walls"/>
              </a:rPr>
              <a:t>run, eat, sleep, bark, bite, chase a cat</a:t>
            </a:r>
          </a:p>
          <a:p>
            <a:pPr algn="just" marL="431799" indent="-215899" lvl="1">
              <a:lnSpc>
                <a:spcPts val="2799"/>
              </a:lnSpc>
              <a:buFont typeface="Arial"/>
              <a:buChar char="•"/>
            </a:pPr>
            <a:r>
              <a:rPr lang="en-US" b="true" sz="1999">
                <a:solidFill>
                  <a:srgbClr val="000000"/>
                </a:solidFill>
                <a:latin typeface="Walls Bold"/>
                <a:ea typeface="Walls Bold"/>
                <a:cs typeface="Walls Bold"/>
                <a:sym typeface="Walls Bold"/>
              </a:rPr>
              <a:t>Why It’s Important:</a:t>
            </a:r>
          </a:p>
          <a:p>
            <a:pPr algn="just" marL="863598" indent="-287866" lvl="2">
              <a:lnSpc>
                <a:spcPts val="2799"/>
              </a:lnSpc>
              <a:buFont typeface="Arial"/>
              <a:buChar char="⚬"/>
            </a:pPr>
            <a:r>
              <a:rPr lang="en-US" sz="1999">
                <a:solidFill>
                  <a:srgbClr val="000000"/>
                </a:solidFill>
                <a:latin typeface="Walls"/>
                <a:ea typeface="Walls"/>
                <a:cs typeface="Walls"/>
                <a:sym typeface="Walls"/>
              </a:rPr>
              <a:t>Promotes </a:t>
            </a:r>
            <a:r>
              <a:rPr lang="en-US" b="true" sz="1999">
                <a:solidFill>
                  <a:srgbClr val="000000"/>
                </a:solidFill>
                <a:latin typeface="Walls Bold"/>
                <a:ea typeface="Walls Bold"/>
                <a:cs typeface="Walls Bold"/>
                <a:sym typeface="Walls Bold"/>
              </a:rPr>
              <a:t>reusable</a:t>
            </a:r>
            <a:r>
              <a:rPr lang="en-US" sz="1999">
                <a:solidFill>
                  <a:srgbClr val="000000"/>
                </a:solidFill>
                <a:latin typeface="Walls"/>
                <a:ea typeface="Walls"/>
                <a:cs typeface="Walls"/>
                <a:sym typeface="Walls"/>
              </a:rPr>
              <a:t> and </a:t>
            </a:r>
            <a:r>
              <a:rPr lang="en-US" b="true" sz="1999">
                <a:solidFill>
                  <a:srgbClr val="000000"/>
                </a:solidFill>
                <a:latin typeface="Walls Bold"/>
                <a:ea typeface="Walls Bold"/>
                <a:cs typeface="Walls Bold"/>
                <a:sym typeface="Walls Bold"/>
              </a:rPr>
              <a:t>modular</a:t>
            </a:r>
            <a:r>
              <a:rPr lang="en-US" sz="1999">
                <a:solidFill>
                  <a:srgbClr val="000000"/>
                </a:solidFill>
                <a:latin typeface="Walls"/>
                <a:ea typeface="Walls"/>
                <a:cs typeface="Walls"/>
                <a:sym typeface="Walls"/>
              </a:rPr>
              <a:t> code.</a:t>
            </a:r>
          </a:p>
          <a:p>
            <a:pPr algn="just" marL="863598" indent="-287866" lvl="2">
              <a:lnSpc>
                <a:spcPts val="2799"/>
              </a:lnSpc>
              <a:buFont typeface="Arial"/>
              <a:buChar char="⚬"/>
            </a:pPr>
            <a:r>
              <a:rPr lang="en-US" sz="1999">
                <a:solidFill>
                  <a:srgbClr val="000000"/>
                </a:solidFill>
                <a:latin typeface="Walls"/>
                <a:ea typeface="Walls"/>
                <a:cs typeface="Walls"/>
                <a:sym typeface="Walls"/>
              </a:rPr>
              <a:t>Facilitates </a:t>
            </a:r>
            <a:r>
              <a:rPr lang="en-US" b="true" sz="1999">
                <a:solidFill>
                  <a:srgbClr val="000000"/>
                </a:solidFill>
                <a:latin typeface="Walls Bold"/>
                <a:ea typeface="Walls Bold"/>
                <a:cs typeface="Walls Bold"/>
                <a:sym typeface="Walls Bold"/>
              </a:rPr>
              <a:t>core Java</a:t>
            </a:r>
            <a:r>
              <a:rPr lang="en-US" sz="1999">
                <a:solidFill>
                  <a:srgbClr val="000000"/>
                </a:solidFill>
                <a:latin typeface="Walls"/>
                <a:ea typeface="Walls"/>
                <a:cs typeface="Walls"/>
                <a:sym typeface="Walls"/>
              </a:rPr>
              <a:t> development, unlike </a:t>
            </a:r>
            <a:r>
              <a:rPr lang="en-US" b="true" sz="1999">
                <a:solidFill>
                  <a:srgbClr val="000000"/>
                </a:solidFill>
                <a:latin typeface="Walls Bold"/>
                <a:ea typeface="Walls Bold"/>
                <a:cs typeface="Walls Bold"/>
                <a:sym typeface="Walls Bold"/>
              </a:rPr>
              <a:t>C</a:t>
            </a:r>
            <a:r>
              <a:rPr lang="en-US" sz="1999">
                <a:solidFill>
                  <a:srgbClr val="000000"/>
                </a:solidFill>
                <a:latin typeface="Walls"/>
                <a:ea typeface="Walls"/>
                <a:cs typeface="Walls"/>
                <a:sym typeface="Walls"/>
              </a:rPr>
              <a:t>, which is a </a:t>
            </a:r>
            <a:r>
              <a:rPr lang="en-US" b="true" sz="1999">
                <a:solidFill>
                  <a:srgbClr val="000000"/>
                </a:solidFill>
                <a:latin typeface="Walls Bold"/>
                <a:ea typeface="Walls Bold"/>
                <a:cs typeface="Walls Bold"/>
                <a:sym typeface="Walls Bold"/>
              </a:rPr>
              <a:t>procedural language</a:t>
            </a:r>
            <a:r>
              <a:rPr lang="en-US" sz="1999">
                <a:solidFill>
                  <a:srgbClr val="000000"/>
                </a:solidFill>
                <a:latin typeface="Walls"/>
                <a:ea typeface="Walls"/>
                <a:cs typeface="Walls"/>
                <a:sym typeface="Walls"/>
              </a:rPr>
              <a:t> and doesn’t support object-oriented concepts.</a:t>
            </a:r>
          </a:p>
          <a:p>
            <a:pPr algn="just">
              <a:lnSpc>
                <a:spcPts val="2799"/>
              </a:lnSpc>
            </a:pPr>
          </a:p>
        </p:txBody>
      </p:sp>
      <p:sp>
        <p:nvSpPr>
          <p:cNvPr name="Freeform 17" id="17"/>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346328" y="4241050"/>
            <a:ext cx="6867345" cy="4216400"/>
          </a:xfrm>
          <a:prstGeom prst="rect">
            <a:avLst/>
          </a:prstGeom>
        </p:spPr>
        <p:txBody>
          <a:bodyPr anchor="t" rtlCol="false" tIns="0" lIns="0" bIns="0" rIns="0">
            <a:spAutoFit/>
          </a:bodyPr>
          <a:lstStyle/>
          <a:p>
            <a:pPr algn="l">
              <a:lnSpc>
                <a:spcPts val="2800"/>
              </a:lnSpc>
              <a:spcBef>
                <a:spcPct val="0"/>
              </a:spcBef>
            </a:pPr>
            <a:r>
              <a:rPr lang="en-US" b="true" sz="2000">
                <a:solidFill>
                  <a:srgbClr val="211D1D"/>
                </a:solidFill>
                <a:latin typeface="Walls Bold"/>
                <a:ea typeface="Walls Bold"/>
                <a:cs typeface="Walls Bold"/>
                <a:sym typeface="Walls Bold"/>
              </a:rPr>
              <a:t>1. Initialization:</a:t>
            </a:r>
          </a:p>
          <a:p>
            <a:pPr algn="l">
              <a:lnSpc>
                <a:spcPts val="2800"/>
              </a:lnSpc>
              <a:spcBef>
                <a:spcPct val="0"/>
              </a:spcBef>
            </a:pPr>
            <a:r>
              <a:rPr lang="en-US" sz="2000">
                <a:solidFill>
                  <a:srgbClr val="000000"/>
                </a:solidFill>
                <a:latin typeface="Walls"/>
                <a:ea typeface="Walls"/>
                <a:cs typeface="Walls"/>
                <a:sym typeface="Walls"/>
              </a:rPr>
              <a:t>   The initialization block is executed only once before the first iteration.</a:t>
            </a:r>
          </a:p>
          <a:p>
            <a:pPr algn="l">
              <a:lnSpc>
                <a:spcPts val="2800"/>
              </a:lnSpc>
              <a:spcBef>
                <a:spcPct val="0"/>
              </a:spcBef>
            </a:pPr>
            <a:r>
              <a:rPr lang="en-US" b="true" sz="2000">
                <a:solidFill>
                  <a:srgbClr val="211D1D"/>
                </a:solidFill>
                <a:latin typeface="Walls Bold"/>
                <a:ea typeface="Walls Bold"/>
                <a:cs typeface="Walls Bold"/>
                <a:sym typeface="Walls Bold"/>
              </a:rPr>
              <a:t>2. Condition:</a:t>
            </a:r>
          </a:p>
          <a:p>
            <a:pPr algn="l">
              <a:lnSpc>
                <a:spcPts val="2800"/>
              </a:lnSpc>
              <a:spcBef>
                <a:spcPct val="0"/>
              </a:spcBef>
            </a:pPr>
            <a:r>
              <a:rPr lang="en-US" sz="2000">
                <a:solidFill>
                  <a:srgbClr val="000000"/>
                </a:solidFill>
                <a:latin typeface="Walls"/>
                <a:ea typeface="Walls"/>
                <a:cs typeface="Walls"/>
                <a:sym typeface="Walls"/>
              </a:rPr>
              <a:t>   The condition is evaluated before each iteration. If false, the l</a:t>
            </a:r>
            <a:r>
              <a:rPr lang="en-US" sz="2000">
                <a:solidFill>
                  <a:srgbClr val="211D1D"/>
                </a:solidFill>
                <a:latin typeface="Walls"/>
                <a:ea typeface="Walls"/>
                <a:cs typeface="Walls"/>
                <a:sym typeface="Walls"/>
              </a:rPr>
              <a:t>oop terminates.</a:t>
            </a:r>
          </a:p>
          <a:p>
            <a:pPr algn="l">
              <a:lnSpc>
                <a:spcPts val="2800"/>
              </a:lnSpc>
              <a:spcBef>
                <a:spcPct val="0"/>
              </a:spcBef>
            </a:pPr>
            <a:r>
              <a:rPr lang="en-US" b="true" sz="2000">
                <a:solidFill>
                  <a:srgbClr val="211D1D"/>
                </a:solidFill>
                <a:latin typeface="Walls Bold"/>
                <a:ea typeface="Walls Bold"/>
                <a:cs typeface="Walls Bold"/>
                <a:sym typeface="Walls Bold"/>
              </a:rPr>
              <a:t>3. Increment/Decrement:</a:t>
            </a:r>
          </a:p>
          <a:p>
            <a:pPr algn="l">
              <a:lnSpc>
                <a:spcPts val="2800"/>
              </a:lnSpc>
              <a:spcBef>
                <a:spcPct val="0"/>
              </a:spcBef>
            </a:pPr>
            <a:r>
              <a:rPr lang="en-US" sz="2000">
                <a:solidFill>
                  <a:srgbClr val="211D1D"/>
                </a:solidFill>
                <a:latin typeface="Walls"/>
                <a:ea typeface="Walls"/>
                <a:cs typeface="Walls"/>
                <a:sym typeface="Walls"/>
              </a:rPr>
              <a:t>   This part executes after the body of the loop in each iteration.</a:t>
            </a:r>
          </a:p>
          <a:p>
            <a:pPr algn="l">
              <a:lnSpc>
                <a:spcPts val="2800"/>
              </a:lnSpc>
              <a:spcBef>
                <a:spcPct val="0"/>
              </a:spcBef>
            </a:pPr>
            <a:r>
              <a:rPr lang="en-US" b="true" sz="2000">
                <a:solidFill>
                  <a:srgbClr val="211D1D"/>
                </a:solidFill>
                <a:latin typeface="Walls Bold"/>
                <a:ea typeface="Walls Bold"/>
                <a:cs typeface="Walls Bold"/>
                <a:sym typeface="Walls Bold"/>
              </a:rPr>
              <a:t>4. Curly Braces:</a:t>
            </a:r>
          </a:p>
          <a:p>
            <a:pPr algn="l">
              <a:lnSpc>
                <a:spcPts val="2800"/>
              </a:lnSpc>
              <a:spcBef>
                <a:spcPct val="0"/>
              </a:spcBef>
            </a:pPr>
            <a:r>
              <a:rPr lang="en-US" sz="2000">
                <a:solidFill>
                  <a:srgbClr val="000000"/>
                </a:solidFill>
                <a:latin typeface="Walls"/>
                <a:ea typeface="Walls"/>
                <a:cs typeface="Walls"/>
                <a:sym typeface="Walls"/>
              </a:rPr>
              <a:t>   If there are no curly braces, only the immediate next statement is part of the loop body.</a:t>
            </a:r>
          </a:p>
          <a:p>
            <a:pPr algn="l">
              <a:lnSpc>
                <a:spcPts val="2800"/>
              </a:lnSpc>
              <a:spcBef>
                <a:spcPct val="0"/>
              </a:spcBef>
            </a:pPr>
          </a:p>
        </p:txBody>
      </p:sp>
      <p:sp>
        <p:nvSpPr>
          <p:cNvPr name="Freeform 14" id="14"/>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6" id="16"/>
          <p:cNvGrpSpPr/>
          <p:nvPr/>
        </p:nvGrpSpPr>
        <p:grpSpPr>
          <a:xfrm rot="0">
            <a:off x="236077" y="1635441"/>
            <a:ext cx="6886415" cy="1754709"/>
            <a:chOff x="0" y="0"/>
            <a:chExt cx="2467936" cy="628848"/>
          </a:xfrm>
        </p:grpSpPr>
        <p:sp>
          <p:nvSpPr>
            <p:cNvPr name="Freeform 17" id="17"/>
            <p:cNvSpPr/>
            <p:nvPr/>
          </p:nvSpPr>
          <p:spPr>
            <a:xfrm flipH="false" flipV="false" rot="0">
              <a:off x="0" y="0"/>
              <a:ext cx="2467936" cy="628848"/>
            </a:xfrm>
            <a:custGeom>
              <a:avLst/>
              <a:gdLst/>
              <a:ahLst/>
              <a:cxnLst/>
              <a:rect r="r" b="b" t="t" l="l"/>
              <a:pathLst>
                <a:path h="628848" w="2467936">
                  <a:moveTo>
                    <a:pt x="0" y="0"/>
                  </a:moveTo>
                  <a:lnTo>
                    <a:pt x="2467936" y="0"/>
                  </a:lnTo>
                  <a:lnTo>
                    <a:pt x="2467936" y="628848"/>
                  </a:lnTo>
                  <a:lnTo>
                    <a:pt x="0" y="628848"/>
                  </a:lnTo>
                  <a:close/>
                </a:path>
              </a:pathLst>
            </a:custGeom>
            <a:solidFill>
              <a:srgbClr val="211D1D"/>
            </a:solidFill>
            <a:ln w="47625" cap="sq">
              <a:solidFill>
                <a:srgbClr val="211D1D"/>
              </a:solidFill>
              <a:prstDash val="solid"/>
              <a:miter/>
            </a:ln>
          </p:spPr>
        </p:sp>
        <p:sp>
          <p:nvSpPr>
            <p:cNvPr name="TextBox 18" id="18"/>
            <p:cNvSpPr txBox="true"/>
            <p:nvPr/>
          </p:nvSpPr>
          <p:spPr>
            <a:xfrm>
              <a:off x="0" y="-85725"/>
              <a:ext cx="2467936" cy="714573"/>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for (int i = 0; (i &lt; 5) &amp;&amp; (i % 2 == 0); i++) </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   System.out.println(i); </a:t>
              </a:r>
            </a:p>
            <a:p>
              <a:pPr algn="l">
                <a:lnSpc>
                  <a:spcPts val="2800"/>
                </a:lnSpc>
              </a:pPr>
              <a:r>
                <a:rPr lang="en-US" sz="2000" b="true">
                  <a:solidFill>
                    <a:srgbClr val="FFFFFF"/>
                  </a:solidFill>
                  <a:latin typeface="Consolas Bold"/>
                  <a:ea typeface="Consolas Bold"/>
                  <a:cs typeface="Consolas Bold"/>
                  <a:sym typeface="Consolas Bold"/>
                </a:rPr>
                <a:t>} // This will print even numbers less than 5.</a:t>
              </a:r>
            </a:p>
          </p:txBody>
        </p:sp>
      </p:grpSp>
      <p:sp>
        <p:nvSpPr>
          <p:cNvPr name="TextBox 19" id="19"/>
          <p:cNvSpPr txBox="true"/>
          <p:nvPr/>
        </p:nvSpPr>
        <p:spPr>
          <a:xfrm rot="0">
            <a:off x="346328" y="3628275"/>
            <a:ext cx="2361803" cy="422275"/>
          </a:xfrm>
          <a:prstGeom prst="rect">
            <a:avLst/>
          </a:prstGeom>
        </p:spPr>
        <p:txBody>
          <a:bodyPr anchor="t" rtlCol="false" tIns="0" lIns="0" bIns="0" rIns="0">
            <a:spAutoFit/>
          </a:bodyPr>
          <a:lstStyle/>
          <a:p>
            <a:pPr algn="l">
              <a:lnSpc>
                <a:spcPts val="3499"/>
              </a:lnSpc>
              <a:spcBef>
                <a:spcPct val="0"/>
              </a:spcBef>
            </a:pPr>
            <a:r>
              <a:rPr lang="en-US" b="true" sz="2499">
                <a:solidFill>
                  <a:srgbClr val="1E90FF"/>
                </a:solidFill>
                <a:latin typeface="Walls Bold"/>
                <a:ea typeface="Walls Bold"/>
                <a:cs typeface="Walls Bold"/>
                <a:sym typeface="Walls Bold"/>
              </a:rPr>
              <a:t>Important Points</a:t>
            </a:r>
          </a:p>
        </p:txBody>
      </p:sp>
      <p:sp>
        <p:nvSpPr>
          <p:cNvPr name="TextBox 20" id="20"/>
          <p:cNvSpPr txBox="true"/>
          <p:nvPr/>
        </p:nvSpPr>
        <p:spPr>
          <a:xfrm rot="0">
            <a:off x="76754" y="1067116"/>
            <a:ext cx="1429345" cy="339725"/>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000000"/>
                </a:solidFill>
                <a:latin typeface="Walls"/>
                <a:ea typeface="Walls"/>
                <a:cs typeface="Walls"/>
                <a:sym typeface="Walls"/>
              </a:rPr>
              <a:t>Example: </a:t>
            </a:r>
          </a:p>
        </p:txBody>
      </p:sp>
    </p:spTree>
  </p:cSld>
  <p:clrMapOvr>
    <a:masterClrMapping/>
  </p:clrMapOvr>
</p:sld>
</file>

<file path=ppt/slides/slide1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354167" y="3218750"/>
            <a:ext cx="6851666" cy="1749425"/>
          </a:xfrm>
          <a:prstGeom prst="rect">
            <a:avLst/>
          </a:prstGeom>
        </p:spPr>
        <p:txBody>
          <a:bodyPr anchor="t" rtlCol="false" tIns="0" lIns="0" bIns="0" rIns="0">
            <a:spAutoFit/>
          </a:bodyPr>
          <a:lstStyle/>
          <a:p>
            <a:pPr algn="l">
              <a:lnSpc>
                <a:spcPts val="2800"/>
              </a:lnSpc>
              <a:spcBef>
                <a:spcPct val="0"/>
              </a:spcBef>
            </a:pPr>
            <a:r>
              <a:rPr lang="en-US" b="true" sz="2000">
                <a:solidFill>
                  <a:srgbClr val="211D1D"/>
                </a:solidFill>
                <a:latin typeface="Walls Bold"/>
                <a:ea typeface="Walls Bold"/>
                <a:cs typeface="Walls Bold"/>
                <a:sym typeface="Walls Bold"/>
              </a:rPr>
              <a:t>6. Variable Scope:</a:t>
            </a:r>
          </a:p>
          <a:p>
            <a:pPr algn="l">
              <a:lnSpc>
                <a:spcPts val="2800"/>
              </a:lnSpc>
              <a:spcBef>
                <a:spcPct val="0"/>
              </a:spcBef>
            </a:pPr>
            <a:r>
              <a:rPr lang="en-US" sz="2000">
                <a:solidFill>
                  <a:srgbClr val="000000"/>
                </a:solidFill>
                <a:latin typeface="Walls"/>
                <a:ea typeface="Walls"/>
                <a:cs typeface="Walls"/>
                <a:sym typeface="Walls"/>
              </a:rPr>
              <a:t>    Variables declared within the for loop are local to that loop and cannot be accessed outside.</a:t>
            </a:r>
          </a:p>
          <a:p>
            <a:pPr algn="l">
              <a:lnSpc>
                <a:spcPts val="2800"/>
              </a:lnSpc>
              <a:spcBef>
                <a:spcPct val="0"/>
              </a:spcBef>
            </a:pPr>
            <a:r>
              <a:rPr lang="en-US" b="true" sz="2000">
                <a:solidFill>
                  <a:srgbClr val="211D1D"/>
                </a:solidFill>
                <a:latin typeface="Walls Bold"/>
                <a:ea typeface="Walls Bold"/>
                <a:cs typeface="Walls Bold"/>
                <a:sym typeface="Walls Bold"/>
              </a:rPr>
              <a:t>7. Example with Print Statements:</a:t>
            </a:r>
          </a:p>
          <a:p>
            <a:pPr algn="l">
              <a:lnSpc>
                <a:spcPts val="2800"/>
              </a:lnSpc>
              <a:spcBef>
                <a:spcPct val="0"/>
              </a:spcBef>
            </a:pPr>
            <a:r>
              <a:rPr lang="en-US" sz="2000">
                <a:solidFill>
                  <a:srgbClr val="000000"/>
                </a:solidFill>
                <a:latin typeface="Walls"/>
                <a:ea typeface="Walls"/>
                <a:cs typeface="Walls"/>
                <a:sym typeface="Walls"/>
              </a:rPr>
              <a:t>   </a:t>
            </a:r>
          </a:p>
        </p:txBody>
      </p:sp>
      <p:sp>
        <p:nvSpPr>
          <p:cNvPr name="Freeform 14" id="14"/>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405947" y="1061403"/>
            <a:ext cx="6867345" cy="2101850"/>
          </a:xfrm>
          <a:prstGeom prst="rect">
            <a:avLst/>
          </a:prstGeom>
        </p:spPr>
        <p:txBody>
          <a:bodyPr anchor="t" rtlCol="false" tIns="0" lIns="0" bIns="0" rIns="0">
            <a:spAutoFit/>
          </a:bodyPr>
          <a:lstStyle/>
          <a:p>
            <a:pPr algn="l">
              <a:lnSpc>
                <a:spcPts val="2800"/>
              </a:lnSpc>
              <a:spcBef>
                <a:spcPct val="0"/>
              </a:spcBef>
            </a:pPr>
            <a:r>
              <a:rPr lang="en-US" b="true" sz="2000">
                <a:solidFill>
                  <a:srgbClr val="000000"/>
                </a:solidFill>
                <a:latin typeface="Walls Bold"/>
                <a:ea typeface="Walls Bold"/>
                <a:cs typeface="Walls Bold"/>
                <a:sym typeface="Walls Bold"/>
              </a:rPr>
              <a:t>5. Unreachable Code:</a:t>
            </a:r>
          </a:p>
          <a:p>
            <a:pPr algn="l">
              <a:lnSpc>
                <a:spcPts val="2800"/>
              </a:lnSpc>
              <a:spcBef>
                <a:spcPct val="0"/>
              </a:spcBef>
            </a:pPr>
            <a:r>
              <a:rPr lang="en-US" sz="2000">
                <a:solidFill>
                  <a:srgbClr val="000000"/>
                </a:solidFill>
                <a:latin typeface="Walls"/>
                <a:ea typeface="Walls"/>
                <a:cs typeface="Walls"/>
                <a:sym typeface="Walls"/>
              </a:rPr>
              <a:t> 1.  If you use true in the condition, the loop will run indefinitely, making any code after the loop body unreachable.</a:t>
            </a:r>
          </a:p>
          <a:p>
            <a:pPr algn="l">
              <a:lnSpc>
                <a:spcPts val="2800"/>
              </a:lnSpc>
              <a:spcBef>
                <a:spcPct val="0"/>
              </a:spcBef>
            </a:pPr>
            <a:r>
              <a:rPr lang="en-US" sz="2000">
                <a:solidFill>
                  <a:srgbClr val="000000"/>
                </a:solidFill>
                <a:latin typeface="Walls"/>
                <a:ea typeface="Walls"/>
                <a:cs typeface="Walls"/>
                <a:sym typeface="Walls"/>
              </a:rPr>
              <a:t> 2. If you use false in the condition, the loop body will never execute, which might result in unreachable code errors if subsequent code is dependent on the loop.</a:t>
            </a:r>
          </a:p>
        </p:txBody>
      </p:sp>
      <p:grpSp>
        <p:nvGrpSpPr>
          <p:cNvPr name="Group 17" id="17"/>
          <p:cNvGrpSpPr/>
          <p:nvPr/>
        </p:nvGrpSpPr>
        <p:grpSpPr>
          <a:xfrm rot="0">
            <a:off x="290887" y="4907022"/>
            <a:ext cx="7115606" cy="3090600"/>
            <a:chOff x="0" y="0"/>
            <a:chExt cx="2550073" cy="1107601"/>
          </a:xfrm>
        </p:grpSpPr>
        <p:sp>
          <p:nvSpPr>
            <p:cNvPr name="Freeform 18" id="18"/>
            <p:cNvSpPr/>
            <p:nvPr/>
          </p:nvSpPr>
          <p:spPr>
            <a:xfrm flipH="false" flipV="false" rot="0">
              <a:off x="0" y="0"/>
              <a:ext cx="2550072" cy="1107601"/>
            </a:xfrm>
            <a:custGeom>
              <a:avLst/>
              <a:gdLst/>
              <a:ahLst/>
              <a:cxnLst/>
              <a:rect r="r" b="b" t="t" l="l"/>
              <a:pathLst>
                <a:path h="1107601" w="2550072">
                  <a:moveTo>
                    <a:pt x="0" y="0"/>
                  </a:moveTo>
                  <a:lnTo>
                    <a:pt x="2550072" y="0"/>
                  </a:lnTo>
                  <a:lnTo>
                    <a:pt x="2550072" y="1107601"/>
                  </a:lnTo>
                  <a:lnTo>
                    <a:pt x="0" y="1107601"/>
                  </a:lnTo>
                  <a:close/>
                </a:path>
              </a:pathLst>
            </a:custGeom>
            <a:solidFill>
              <a:srgbClr val="211D1D"/>
            </a:solidFill>
            <a:ln w="47625" cap="sq">
              <a:solidFill>
                <a:srgbClr val="211D1D"/>
              </a:solidFill>
              <a:prstDash val="solid"/>
              <a:miter/>
            </a:ln>
          </p:spPr>
        </p:sp>
        <p:sp>
          <p:nvSpPr>
            <p:cNvPr name="TextBox 19" id="19"/>
            <p:cNvSpPr txBox="true"/>
            <p:nvPr/>
          </p:nvSpPr>
          <p:spPr>
            <a:xfrm>
              <a:off x="0" y="-85725"/>
              <a:ext cx="2550073" cy="1193326"/>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for (int i = 0; i &lt; 5; i++)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System.out.println("Initialization: i = " + i);</a:t>
              </a:r>
            </a:p>
            <a:p>
              <a:pPr algn="l">
                <a:lnSpc>
                  <a:spcPts val="2800"/>
                </a:lnSpc>
              </a:pPr>
              <a:r>
                <a:rPr lang="en-US" sz="2000" b="true">
                  <a:solidFill>
                    <a:srgbClr val="FFFFFF"/>
                  </a:solidFill>
                  <a:latin typeface="Consolas Bold"/>
                  <a:ea typeface="Consolas Bold"/>
                  <a:cs typeface="Consolas Bold"/>
                  <a:sym typeface="Consolas Bold"/>
                </a:rPr>
                <a:t>  System.out.println("Body of the loop");</a:t>
              </a:r>
            </a:p>
            <a:p>
              <a:pPr algn="l">
                <a:lnSpc>
                  <a:spcPts val="2800"/>
                </a:lnSpc>
              </a:pPr>
              <a:r>
                <a:rPr lang="en-US" sz="2000" b="true">
                  <a:solidFill>
                    <a:srgbClr val="FFFFFF"/>
                  </a:solidFill>
                  <a:latin typeface="Consolas Bold"/>
                  <a:ea typeface="Consolas Bold"/>
                  <a:cs typeface="Consolas Bold"/>
                  <a:sym typeface="Consolas Bold"/>
                </a:rPr>
                <a:t>  // Increment or Decrement is executed here</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 The above loop will print initialization and body messages during each iteration.</a:t>
              </a:r>
            </a:p>
          </p:txBody>
        </p:sp>
      </p:grpSp>
    </p:spTree>
  </p:cSld>
  <p:clrMapOvr>
    <a:masterClrMapping/>
  </p:clrMapOvr>
</p:sld>
</file>

<file path=ppt/slides/slide1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Freeform 13" id="13"/>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5" id="15"/>
          <p:cNvGrpSpPr/>
          <p:nvPr/>
        </p:nvGrpSpPr>
        <p:grpSpPr>
          <a:xfrm rot="0">
            <a:off x="257227" y="1612691"/>
            <a:ext cx="6914946" cy="3385121"/>
            <a:chOff x="0" y="0"/>
            <a:chExt cx="2478161" cy="1213151"/>
          </a:xfrm>
        </p:grpSpPr>
        <p:sp>
          <p:nvSpPr>
            <p:cNvPr name="Freeform 16" id="16"/>
            <p:cNvSpPr/>
            <p:nvPr/>
          </p:nvSpPr>
          <p:spPr>
            <a:xfrm flipH="false" flipV="false" rot="0">
              <a:off x="0" y="0"/>
              <a:ext cx="2478161" cy="1213151"/>
            </a:xfrm>
            <a:custGeom>
              <a:avLst/>
              <a:gdLst/>
              <a:ahLst/>
              <a:cxnLst/>
              <a:rect r="r" b="b" t="t" l="l"/>
              <a:pathLst>
                <a:path h="1213151" w="2478161">
                  <a:moveTo>
                    <a:pt x="0" y="0"/>
                  </a:moveTo>
                  <a:lnTo>
                    <a:pt x="2478161" y="0"/>
                  </a:lnTo>
                  <a:lnTo>
                    <a:pt x="2478161" y="1213151"/>
                  </a:lnTo>
                  <a:lnTo>
                    <a:pt x="0" y="1213151"/>
                  </a:lnTo>
                  <a:close/>
                </a:path>
              </a:pathLst>
            </a:custGeom>
            <a:solidFill>
              <a:srgbClr val="211D1D"/>
            </a:solidFill>
            <a:ln w="47625" cap="sq">
              <a:solidFill>
                <a:srgbClr val="211D1D"/>
              </a:solidFill>
              <a:prstDash val="solid"/>
              <a:miter/>
            </a:ln>
          </p:spPr>
        </p:sp>
        <p:sp>
          <p:nvSpPr>
            <p:cNvPr name="TextBox 17" id="17"/>
            <p:cNvSpPr txBox="true"/>
            <p:nvPr/>
          </p:nvSpPr>
          <p:spPr>
            <a:xfrm>
              <a:off x="0" y="-85725"/>
              <a:ext cx="2478161" cy="1298876"/>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public class Main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public static void main(String[] args)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 Basic for loop</a:t>
              </a:r>
            </a:p>
            <a:p>
              <a:pPr algn="l">
                <a:lnSpc>
                  <a:spcPts val="2800"/>
                </a:lnSpc>
              </a:pPr>
              <a:r>
                <a:rPr lang="en-US" sz="2000" b="true">
                  <a:solidFill>
                    <a:srgbClr val="FFFFFF"/>
                  </a:solidFill>
                  <a:latin typeface="Consolas Bold"/>
                  <a:ea typeface="Consolas Bold"/>
                  <a:cs typeface="Consolas Bold"/>
                  <a:sym typeface="Consolas Bold"/>
                </a:rPr>
                <a:t> for (int i = 0; i &lt; 3; i++)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System.out.println("i: " + i);</a:t>
              </a:r>
            </a:p>
            <a:p>
              <a:pPr algn="l">
                <a:lnSpc>
                  <a:spcPts val="2800"/>
                </a:lnSpc>
              </a:pPr>
              <a:r>
                <a:rPr lang="en-US" sz="2000" b="true">
                  <a:solidFill>
                    <a:srgbClr val="FFFFFF"/>
                  </a:solidFill>
                  <a:latin typeface="Consolas Bold"/>
                  <a:ea typeface="Consolas Bold"/>
                  <a:cs typeface="Consolas Bold"/>
                  <a:sym typeface="Consolas Bold"/>
                </a:rPr>
                <a:t>}</a:t>
              </a:r>
            </a:p>
          </p:txBody>
        </p:sp>
      </p:grpSp>
      <p:sp>
        <p:nvSpPr>
          <p:cNvPr name="TextBox 18" id="18"/>
          <p:cNvSpPr txBox="true"/>
          <p:nvPr/>
        </p:nvSpPr>
        <p:spPr>
          <a:xfrm rot="0">
            <a:off x="257227" y="1120566"/>
            <a:ext cx="997545" cy="339725"/>
          </a:xfrm>
          <a:prstGeom prst="rect">
            <a:avLst/>
          </a:prstGeom>
        </p:spPr>
        <p:txBody>
          <a:bodyPr anchor="t" rtlCol="false" tIns="0" lIns="0" bIns="0" rIns="0">
            <a:spAutoFit/>
          </a:bodyPr>
          <a:lstStyle/>
          <a:p>
            <a:pPr algn="l">
              <a:lnSpc>
                <a:spcPts val="2800"/>
              </a:lnSpc>
              <a:spcBef>
                <a:spcPct val="0"/>
              </a:spcBef>
            </a:pPr>
            <a:r>
              <a:rPr lang="en-US" sz="2000">
                <a:solidFill>
                  <a:srgbClr val="000000"/>
                </a:solidFill>
                <a:latin typeface="Walls"/>
                <a:ea typeface="Walls"/>
                <a:cs typeface="Walls"/>
                <a:sym typeface="Walls"/>
              </a:rPr>
              <a:t>Example :</a:t>
            </a:r>
          </a:p>
        </p:txBody>
      </p:sp>
    </p:spTree>
  </p:cSld>
  <p:clrMapOvr>
    <a:masterClrMapping/>
  </p:clrMapOvr>
</p:sld>
</file>

<file path=ppt/slides/slide1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Freeform 13" id="13"/>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5" id="15"/>
          <p:cNvGrpSpPr/>
          <p:nvPr/>
        </p:nvGrpSpPr>
        <p:grpSpPr>
          <a:xfrm rot="0">
            <a:off x="304618" y="1285420"/>
            <a:ext cx="6968673" cy="5499671"/>
            <a:chOff x="0" y="0"/>
            <a:chExt cx="2497415" cy="1970958"/>
          </a:xfrm>
        </p:grpSpPr>
        <p:sp>
          <p:nvSpPr>
            <p:cNvPr name="Freeform 16" id="16"/>
            <p:cNvSpPr/>
            <p:nvPr/>
          </p:nvSpPr>
          <p:spPr>
            <a:xfrm flipH="false" flipV="false" rot="0">
              <a:off x="0" y="0"/>
              <a:ext cx="2497415" cy="1970958"/>
            </a:xfrm>
            <a:custGeom>
              <a:avLst/>
              <a:gdLst/>
              <a:ahLst/>
              <a:cxnLst/>
              <a:rect r="r" b="b" t="t" l="l"/>
              <a:pathLst>
                <a:path h="1970958" w="2497415">
                  <a:moveTo>
                    <a:pt x="0" y="0"/>
                  </a:moveTo>
                  <a:lnTo>
                    <a:pt x="2497415" y="0"/>
                  </a:lnTo>
                  <a:lnTo>
                    <a:pt x="2497415" y="1970958"/>
                  </a:lnTo>
                  <a:lnTo>
                    <a:pt x="0" y="1970958"/>
                  </a:lnTo>
                  <a:close/>
                </a:path>
              </a:pathLst>
            </a:custGeom>
            <a:solidFill>
              <a:srgbClr val="211D1D"/>
            </a:solidFill>
            <a:ln w="47625" cap="sq">
              <a:solidFill>
                <a:srgbClr val="211D1D"/>
              </a:solidFill>
              <a:prstDash val="solid"/>
              <a:miter/>
            </a:ln>
          </p:spPr>
        </p:sp>
        <p:sp>
          <p:nvSpPr>
            <p:cNvPr name="TextBox 17" id="17"/>
            <p:cNvSpPr txBox="true"/>
            <p:nvPr/>
          </p:nvSpPr>
          <p:spPr>
            <a:xfrm>
              <a:off x="0" y="-85725"/>
              <a:ext cx="2497415" cy="2056683"/>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 Multiple variables</a:t>
              </a:r>
            </a:p>
            <a:p>
              <a:pPr algn="l">
                <a:lnSpc>
                  <a:spcPts val="2800"/>
                </a:lnSpc>
              </a:pPr>
              <a:r>
                <a:rPr lang="en-US" sz="2000" b="true">
                  <a:solidFill>
                    <a:srgbClr val="FFFFFF"/>
                  </a:solidFill>
                  <a:latin typeface="Consolas Bold"/>
                  <a:ea typeface="Consolas Bold"/>
                  <a:cs typeface="Consolas Bold"/>
                  <a:sym typeface="Consolas Bold"/>
                </a:rPr>
                <a:t>for (int i = 0, j = 10; i &lt; 5 &amp;&amp; j &gt; 0; i++, </a:t>
              </a:r>
            </a:p>
            <a:p>
              <a:pPr algn="l">
                <a:lnSpc>
                  <a:spcPts val="2800"/>
                </a:lnSpc>
              </a:pPr>
              <a:r>
                <a:rPr lang="en-US" sz="2000" b="true">
                  <a:solidFill>
                    <a:srgbClr val="FFFFFF"/>
                  </a:solidFill>
                  <a:latin typeface="Consolas Bold"/>
                  <a:ea typeface="Consolas Bold"/>
                  <a:cs typeface="Consolas Bold"/>
                  <a:sym typeface="Consolas Bold"/>
                </a:rPr>
                <a:t>j--)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System.out.println("i: " + i + ", j: " + j);</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 No body</a:t>
              </a:r>
            </a:p>
            <a:p>
              <a:pPr algn="l">
                <a:lnSpc>
                  <a:spcPts val="2800"/>
                </a:lnSpc>
              </a:pPr>
              <a:r>
                <a:rPr lang="en-US" sz="2000" b="true">
                  <a:solidFill>
                    <a:srgbClr val="FFFFFF"/>
                  </a:solidFill>
                  <a:latin typeface="Consolas Bold"/>
                  <a:ea typeface="Consolas Bold"/>
                  <a:cs typeface="Consolas Bold"/>
                  <a:sym typeface="Consolas Bold"/>
                </a:rPr>
                <a:t> for (int i = 0; i &lt; 5; i++);</a:t>
              </a:r>
            </a:p>
            <a:p>
              <a:pPr algn="l">
                <a:lnSpc>
                  <a:spcPts val="2800"/>
                </a:lnSpc>
              </a:pPr>
              <a:r>
                <a:rPr lang="en-US" sz="2000" b="true">
                  <a:solidFill>
                    <a:srgbClr val="FFFFFF"/>
                  </a:solidFill>
                  <a:latin typeface="Consolas Bold"/>
                  <a:ea typeface="Consolas Bold"/>
                  <a:cs typeface="Consolas Bold"/>
                  <a:sym typeface="Consolas Bold"/>
                </a:rPr>
                <a:t> // Complex condition</a:t>
              </a:r>
            </a:p>
            <a:p>
              <a:pPr algn="l">
                <a:lnSpc>
                  <a:spcPts val="2800"/>
                </a:lnSpc>
              </a:pPr>
              <a:r>
                <a:rPr lang="en-US" sz="2000" b="true">
                  <a:solidFill>
                    <a:srgbClr val="FFFFFF"/>
                  </a:solidFill>
                  <a:latin typeface="Consolas Bold"/>
                  <a:ea typeface="Consolas Bold"/>
                  <a:cs typeface="Consolas Bold"/>
                  <a:sym typeface="Consolas Bold"/>
                </a:rPr>
                <a:t> for (int i = 0; (i &lt; 5) &amp;&amp; (i % 2 == 0); i++)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System.out.println("Even i: " + i);</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 </a:t>
              </a: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a:t>
              </a:r>
            </a:p>
          </p:txBody>
        </p:sp>
      </p:grpSp>
    </p:spTree>
  </p:cSld>
  <p:clrMapOvr>
    <a:masterClrMapping/>
  </p:clrMapOvr>
</p:sld>
</file>

<file path=ppt/slides/slide1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344397" y="3618073"/>
            <a:ext cx="6871205" cy="2454275"/>
          </a:xfrm>
          <a:prstGeom prst="rect">
            <a:avLst/>
          </a:prstGeom>
        </p:spPr>
        <p:txBody>
          <a:bodyPr anchor="t" rtlCol="false" tIns="0" lIns="0" bIns="0" rIns="0">
            <a:spAutoFit/>
          </a:bodyPr>
          <a:lstStyle/>
          <a:p>
            <a:pPr algn="l">
              <a:lnSpc>
                <a:spcPts val="2800"/>
              </a:lnSpc>
              <a:spcBef>
                <a:spcPct val="0"/>
              </a:spcBef>
            </a:pPr>
            <a:r>
              <a:rPr lang="en-US" b="true" sz="2000">
                <a:solidFill>
                  <a:srgbClr val="211D1D"/>
                </a:solidFill>
                <a:latin typeface="Walls Bold"/>
                <a:ea typeface="Walls Bold"/>
                <a:cs typeface="Walls Bold"/>
                <a:sym typeface="Walls Bold"/>
              </a:rPr>
              <a:t>3. Variable Scope:</a:t>
            </a:r>
            <a:r>
              <a:rPr lang="en-US" sz="2000">
                <a:solidFill>
                  <a:srgbClr val="000000"/>
                </a:solidFill>
                <a:latin typeface="Walls"/>
                <a:ea typeface="Walls"/>
                <a:cs typeface="Walls"/>
                <a:sym typeface="Walls"/>
              </a:rPr>
              <a:t> Variables declared in the inner loop are scoped to that loop and cannot be accessed by the outer loop. If you need to use a variable across multiple loops, it should be declared outside the inner loop.</a:t>
            </a:r>
          </a:p>
          <a:p>
            <a:pPr algn="l">
              <a:lnSpc>
                <a:spcPts val="2800"/>
              </a:lnSpc>
              <a:spcBef>
                <a:spcPct val="0"/>
              </a:spcBef>
            </a:pPr>
            <a:r>
              <a:rPr lang="en-US" b="true" sz="2000">
                <a:solidFill>
                  <a:srgbClr val="211D1D"/>
                </a:solidFill>
                <a:latin typeface="Walls Bold"/>
                <a:ea typeface="Walls Bold"/>
                <a:cs typeface="Walls Bold"/>
                <a:sym typeface="Walls Bold"/>
              </a:rPr>
              <a:t>4. Example Use:</a:t>
            </a:r>
            <a:r>
              <a:rPr lang="en-US" sz="2000">
                <a:solidFill>
                  <a:srgbClr val="000000"/>
                </a:solidFill>
                <a:latin typeface="Walls"/>
                <a:ea typeface="Walls"/>
                <a:cs typeface="Walls"/>
                <a:sym typeface="Walls"/>
              </a:rPr>
              <a:t> This nesting is often used for tasks like printing a matrix or table where the outer loop handles rows and the inner loop handles columns.</a:t>
            </a:r>
          </a:p>
        </p:txBody>
      </p:sp>
      <p:sp>
        <p:nvSpPr>
          <p:cNvPr name="TextBox 14" id="14"/>
          <p:cNvSpPr txBox="true"/>
          <p:nvPr/>
        </p:nvSpPr>
        <p:spPr>
          <a:xfrm rot="0">
            <a:off x="276288" y="6139023"/>
            <a:ext cx="5426075" cy="863600"/>
          </a:xfrm>
          <a:prstGeom prst="rect">
            <a:avLst/>
          </a:prstGeom>
        </p:spPr>
        <p:txBody>
          <a:bodyPr anchor="t" rtlCol="false" tIns="0" lIns="0" bIns="0" rIns="0">
            <a:spAutoFit/>
          </a:bodyPr>
          <a:lstStyle/>
          <a:p>
            <a:pPr algn="l">
              <a:lnSpc>
                <a:spcPts val="7000"/>
              </a:lnSpc>
              <a:spcBef>
                <a:spcPct val="0"/>
              </a:spcBef>
            </a:pPr>
            <a:r>
              <a:rPr lang="en-US" b="true" sz="5000">
                <a:solidFill>
                  <a:srgbClr val="FF4500"/>
                </a:solidFill>
                <a:latin typeface="Walls Bold"/>
                <a:ea typeface="Walls Bold"/>
                <a:cs typeface="Walls Bold"/>
                <a:sym typeface="Walls Bold"/>
              </a:rPr>
              <a:t>C</a:t>
            </a:r>
            <a:r>
              <a:rPr lang="en-US" b="true" sz="5000">
                <a:solidFill>
                  <a:srgbClr val="FF4500"/>
                </a:solidFill>
                <a:latin typeface="Walls Bold"/>
                <a:ea typeface="Walls Bold"/>
                <a:cs typeface="Walls Bold"/>
                <a:sym typeface="Walls Bold"/>
              </a:rPr>
              <a:t>ontinue statement</a:t>
            </a:r>
          </a:p>
        </p:txBody>
      </p:sp>
      <p:sp>
        <p:nvSpPr>
          <p:cNvPr name="TextBox 15" id="15"/>
          <p:cNvSpPr txBox="true"/>
          <p:nvPr/>
        </p:nvSpPr>
        <p:spPr>
          <a:xfrm rot="0">
            <a:off x="330249" y="7169892"/>
            <a:ext cx="6881493" cy="2454275"/>
          </a:xfrm>
          <a:prstGeom prst="rect">
            <a:avLst/>
          </a:prstGeom>
        </p:spPr>
        <p:txBody>
          <a:bodyPr anchor="t" rtlCol="false" tIns="0" lIns="0" bIns="0" rIns="0">
            <a:spAutoFit/>
          </a:bodyPr>
          <a:lstStyle/>
          <a:p>
            <a:pPr algn="l">
              <a:lnSpc>
                <a:spcPts val="2800"/>
              </a:lnSpc>
              <a:spcBef>
                <a:spcPct val="0"/>
              </a:spcBef>
            </a:pPr>
            <a:r>
              <a:rPr lang="en-US" b="true" sz="2000">
                <a:solidFill>
                  <a:srgbClr val="211D1D"/>
                </a:solidFill>
                <a:latin typeface="Walls Bold"/>
                <a:ea typeface="Walls Bold"/>
                <a:cs typeface="Walls Bold"/>
                <a:sym typeface="Walls Bold"/>
              </a:rPr>
              <a:t>1. Purpose :</a:t>
            </a:r>
            <a:r>
              <a:rPr lang="en-US" sz="2000">
                <a:solidFill>
                  <a:srgbClr val="000000"/>
                </a:solidFill>
                <a:latin typeface="Walls"/>
                <a:ea typeface="Walls"/>
                <a:cs typeface="Walls"/>
                <a:sym typeface="Walls"/>
              </a:rPr>
              <a:t> The continue keyword is used to skip the remaining code inside the current iteration of a loop and immediately proceed to the next iteration.</a:t>
            </a:r>
          </a:p>
          <a:p>
            <a:pPr algn="l">
              <a:lnSpc>
                <a:spcPts val="2800"/>
              </a:lnSpc>
              <a:spcBef>
                <a:spcPct val="0"/>
              </a:spcBef>
            </a:pPr>
            <a:r>
              <a:rPr lang="en-US" b="true" sz="2000">
                <a:solidFill>
                  <a:srgbClr val="211D1D"/>
                </a:solidFill>
                <a:latin typeface="Walls Bold"/>
                <a:ea typeface="Walls Bold"/>
                <a:cs typeface="Walls Bold"/>
                <a:sym typeface="Walls Bold"/>
              </a:rPr>
              <a:t>2. Usage :</a:t>
            </a:r>
            <a:r>
              <a:rPr lang="en-US" sz="2000">
                <a:solidFill>
                  <a:srgbClr val="000000"/>
                </a:solidFill>
                <a:latin typeface="Walls"/>
                <a:ea typeface="Walls"/>
                <a:cs typeface="Walls"/>
                <a:sym typeface="Walls"/>
              </a:rPr>
              <a:t>You can use continue in for, while, and do-while loops. It applies to the loop in which it is used, skipping the rest of the loop body and starting the next iteration.</a:t>
            </a:r>
          </a:p>
          <a:p>
            <a:pPr algn="l">
              <a:lnSpc>
                <a:spcPts val="2800"/>
              </a:lnSpc>
              <a:spcBef>
                <a:spcPct val="0"/>
              </a:spcBef>
            </a:pPr>
            <a:r>
              <a:rPr lang="en-US" sz="2000">
                <a:solidFill>
                  <a:srgbClr val="000000"/>
                </a:solidFill>
                <a:latin typeface="Walls"/>
                <a:ea typeface="Walls"/>
                <a:cs typeface="Walls"/>
                <a:sym typeface="Walls"/>
              </a:rPr>
              <a:t> iteration will be skipped.</a:t>
            </a:r>
          </a:p>
        </p:txBody>
      </p:sp>
      <p:sp>
        <p:nvSpPr>
          <p:cNvPr name="Freeform 16" id="16"/>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8" id="18"/>
          <p:cNvSpPr txBox="true"/>
          <p:nvPr/>
        </p:nvSpPr>
        <p:spPr>
          <a:xfrm rot="0">
            <a:off x="344397" y="2208897"/>
            <a:ext cx="6867345" cy="2101850"/>
          </a:xfrm>
          <a:prstGeom prst="rect">
            <a:avLst/>
          </a:prstGeom>
        </p:spPr>
        <p:txBody>
          <a:bodyPr anchor="t" rtlCol="false" tIns="0" lIns="0" bIns="0" rIns="0">
            <a:spAutoFit/>
          </a:bodyPr>
          <a:lstStyle/>
          <a:p>
            <a:pPr algn="l">
              <a:lnSpc>
                <a:spcPts val="2800"/>
              </a:lnSpc>
              <a:spcBef>
                <a:spcPct val="0"/>
              </a:spcBef>
            </a:pPr>
            <a:r>
              <a:rPr lang="en-US" b="true" sz="2000">
                <a:solidFill>
                  <a:srgbClr val="211D1D"/>
                </a:solidFill>
                <a:latin typeface="Walls Bold"/>
                <a:ea typeface="Walls Bold"/>
                <a:cs typeface="Walls Bold"/>
                <a:sym typeface="Walls Bold"/>
              </a:rPr>
              <a:t>1. Structure :</a:t>
            </a:r>
            <a:r>
              <a:rPr lang="en-US" sz="2000">
                <a:solidFill>
                  <a:srgbClr val="000000"/>
                </a:solidFill>
                <a:latin typeface="Walls"/>
                <a:ea typeface="Walls"/>
                <a:cs typeface="Walls"/>
                <a:sym typeface="Walls"/>
              </a:rPr>
              <a:t>A for loop can be nested inside another for loop, creating an outer loop and one or more inner loops.</a:t>
            </a:r>
          </a:p>
          <a:p>
            <a:pPr algn="l">
              <a:lnSpc>
                <a:spcPts val="2800"/>
              </a:lnSpc>
              <a:spcBef>
                <a:spcPct val="0"/>
              </a:spcBef>
            </a:pPr>
            <a:r>
              <a:rPr lang="en-US" b="true" sz="2000">
                <a:solidFill>
                  <a:srgbClr val="211D1D"/>
                </a:solidFill>
                <a:latin typeface="Walls Bold"/>
                <a:ea typeface="Walls Bold"/>
                <a:cs typeface="Walls Bold"/>
                <a:sym typeface="Walls Bold"/>
              </a:rPr>
              <a:t>2. Iterations</a:t>
            </a:r>
            <a:r>
              <a:rPr lang="en-US" sz="2000">
                <a:solidFill>
                  <a:srgbClr val="211D1D"/>
                </a:solidFill>
                <a:latin typeface="Walls"/>
                <a:ea typeface="Walls"/>
                <a:cs typeface="Walls"/>
                <a:sym typeface="Walls"/>
              </a:rPr>
              <a:t> :</a:t>
            </a:r>
            <a:r>
              <a:rPr lang="en-US" sz="2000">
                <a:solidFill>
                  <a:srgbClr val="000000"/>
                </a:solidFill>
                <a:latin typeface="Walls"/>
                <a:ea typeface="Walls"/>
                <a:cs typeface="Walls"/>
                <a:sym typeface="Walls"/>
              </a:rPr>
              <a:t>For each iteration of the outer loop, the inner loop will run completely through all its iterations.</a:t>
            </a:r>
          </a:p>
          <a:p>
            <a:pPr algn="l">
              <a:lnSpc>
                <a:spcPts val="2800"/>
              </a:lnSpc>
              <a:spcBef>
                <a:spcPct val="0"/>
              </a:spcBef>
            </a:pPr>
          </a:p>
          <a:p>
            <a:pPr algn="l">
              <a:lnSpc>
                <a:spcPts val="2800"/>
              </a:lnSpc>
              <a:spcBef>
                <a:spcPct val="0"/>
              </a:spcBef>
            </a:pPr>
          </a:p>
        </p:txBody>
      </p:sp>
      <p:sp>
        <p:nvSpPr>
          <p:cNvPr name="TextBox 19" id="19"/>
          <p:cNvSpPr txBox="true"/>
          <p:nvPr/>
        </p:nvSpPr>
        <p:spPr>
          <a:xfrm rot="0">
            <a:off x="384209" y="1078597"/>
            <a:ext cx="6507042" cy="863600"/>
          </a:xfrm>
          <a:prstGeom prst="rect">
            <a:avLst/>
          </a:prstGeom>
        </p:spPr>
        <p:txBody>
          <a:bodyPr anchor="t" rtlCol="false" tIns="0" lIns="0" bIns="0" rIns="0">
            <a:spAutoFit/>
          </a:bodyPr>
          <a:lstStyle/>
          <a:p>
            <a:pPr algn="l">
              <a:lnSpc>
                <a:spcPts val="7000"/>
              </a:lnSpc>
              <a:spcBef>
                <a:spcPct val="0"/>
              </a:spcBef>
            </a:pPr>
            <a:r>
              <a:rPr lang="en-US" b="true" sz="5000">
                <a:solidFill>
                  <a:srgbClr val="FF4500"/>
                </a:solidFill>
                <a:latin typeface="Walls Bold"/>
                <a:ea typeface="Walls Bold"/>
                <a:cs typeface="Walls Bold"/>
                <a:sym typeface="Walls Bold"/>
              </a:rPr>
              <a:t>N</a:t>
            </a:r>
            <a:r>
              <a:rPr lang="en-US" b="true" sz="5000">
                <a:solidFill>
                  <a:srgbClr val="FF4500"/>
                </a:solidFill>
                <a:latin typeface="Walls Bold"/>
                <a:ea typeface="Walls Bold"/>
                <a:cs typeface="Walls Bold"/>
                <a:sym typeface="Walls Bold"/>
              </a:rPr>
              <a:t>ested for loops</a:t>
            </a:r>
          </a:p>
        </p:txBody>
      </p:sp>
    </p:spTree>
  </p:cSld>
  <p:clrMapOvr>
    <a:masterClrMapping/>
  </p:clrMapOvr>
</p:sld>
</file>

<file path=ppt/slides/slide1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371516" y="2510129"/>
            <a:ext cx="6837922" cy="4921250"/>
          </a:xfrm>
          <a:prstGeom prst="rect">
            <a:avLst/>
          </a:prstGeom>
        </p:spPr>
        <p:txBody>
          <a:bodyPr anchor="t" rtlCol="false" tIns="0" lIns="0" bIns="0" rIns="0">
            <a:spAutoFit/>
          </a:bodyPr>
          <a:lstStyle/>
          <a:p>
            <a:pPr algn="l">
              <a:lnSpc>
                <a:spcPts val="2800"/>
              </a:lnSpc>
              <a:spcBef>
                <a:spcPct val="0"/>
              </a:spcBef>
            </a:pPr>
            <a:r>
              <a:rPr lang="en-US" b="true" sz="2000">
                <a:solidFill>
                  <a:srgbClr val="211D1D"/>
                </a:solidFill>
                <a:latin typeface="Walls Bold"/>
                <a:ea typeface="Walls Bold"/>
                <a:cs typeface="Walls Bold"/>
                <a:sym typeface="Walls Bold"/>
              </a:rPr>
              <a:t>4. Restrictions:</a:t>
            </a:r>
          </a:p>
          <a:p>
            <a:pPr algn="l" marL="431801" indent="-215900" lvl="1">
              <a:lnSpc>
                <a:spcPts val="2800"/>
              </a:lnSpc>
              <a:buFont typeface="Arial"/>
              <a:buChar char="•"/>
            </a:pPr>
            <a:r>
              <a:rPr lang="en-US" sz="2000">
                <a:solidFill>
                  <a:srgbClr val="000000"/>
                </a:solidFill>
                <a:latin typeface="Walls"/>
                <a:ea typeface="Walls"/>
                <a:cs typeface="Walls"/>
                <a:sym typeface="Walls"/>
              </a:rPr>
              <a:t>  continue should not be the first statement if there are statements before it in the loop block; it should be placed where it logically fits within the loop.</a:t>
            </a:r>
          </a:p>
          <a:p>
            <a:pPr algn="l" marL="431801" indent="-215900" lvl="1">
              <a:lnSpc>
                <a:spcPts val="2800"/>
              </a:lnSpc>
              <a:buFont typeface="Arial"/>
              <a:buChar char="•"/>
            </a:pPr>
            <a:r>
              <a:rPr lang="en-US" sz="2000">
                <a:solidFill>
                  <a:srgbClr val="000000"/>
                </a:solidFill>
                <a:latin typeface="Walls"/>
                <a:ea typeface="Walls"/>
                <a:cs typeface="Walls"/>
                <a:sym typeface="Walls"/>
              </a:rPr>
              <a:t> It cannot be used in the middle of a block of code without careful consideration of its impact on the loop’s flow.</a:t>
            </a:r>
          </a:p>
          <a:p>
            <a:pPr algn="l" marL="431801" indent="-215900" lvl="1">
              <a:lnSpc>
                <a:spcPts val="2800"/>
              </a:lnSpc>
              <a:buFont typeface="Arial"/>
              <a:buChar char="•"/>
            </a:pPr>
            <a:r>
              <a:rPr lang="en-US" sz="2000">
                <a:solidFill>
                  <a:srgbClr val="000000"/>
                </a:solidFill>
                <a:latin typeface="Walls"/>
                <a:ea typeface="Walls"/>
                <a:cs typeface="Walls"/>
                <a:sym typeface="Walls"/>
              </a:rPr>
              <a:t>Multiple consecutive continue statements are not an issue per se, but they should be used logically. Multiple consecutive continue statements might indicate a need for refactoring or more clear code structure.</a:t>
            </a:r>
          </a:p>
          <a:p>
            <a:pPr algn="l">
              <a:lnSpc>
                <a:spcPts val="2800"/>
              </a:lnSpc>
              <a:spcBef>
                <a:spcPct val="0"/>
              </a:spcBef>
            </a:pPr>
            <a:r>
              <a:rPr lang="en-US" b="true" sz="2000">
                <a:solidFill>
                  <a:srgbClr val="211D1D"/>
                </a:solidFill>
                <a:latin typeface="Walls Bold"/>
                <a:ea typeface="Walls Bold"/>
                <a:cs typeface="Walls Bold"/>
                <a:sym typeface="Walls Bold"/>
              </a:rPr>
              <a:t>5. Error Handling:</a:t>
            </a:r>
          </a:p>
          <a:p>
            <a:pPr algn="l" marL="431801" indent="-215900" lvl="1">
              <a:lnSpc>
                <a:spcPts val="2800"/>
              </a:lnSpc>
              <a:buFont typeface="Arial"/>
              <a:buChar char="•"/>
            </a:pPr>
            <a:r>
              <a:rPr lang="en-US" sz="2000">
                <a:solidFill>
                  <a:srgbClr val="000000"/>
                </a:solidFill>
                <a:latin typeface="Walls"/>
                <a:ea typeface="Walls"/>
                <a:cs typeface="Walls"/>
                <a:sym typeface="Walls"/>
              </a:rPr>
              <a:t> If improperly used, continue can lead to logic errors or confusion in code, so it’s important to ensure it’s placed correctly to achieve the intended control flow.</a:t>
            </a:r>
          </a:p>
        </p:txBody>
      </p:sp>
      <p:sp>
        <p:nvSpPr>
          <p:cNvPr name="TextBox 14" id="14"/>
          <p:cNvSpPr txBox="true"/>
          <p:nvPr/>
        </p:nvSpPr>
        <p:spPr>
          <a:xfrm rot="0">
            <a:off x="316131" y="7269454"/>
            <a:ext cx="6716749" cy="863600"/>
          </a:xfrm>
          <a:prstGeom prst="rect">
            <a:avLst/>
          </a:prstGeom>
        </p:spPr>
        <p:txBody>
          <a:bodyPr anchor="t" rtlCol="false" tIns="0" lIns="0" bIns="0" rIns="0">
            <a:spAutoFit/>
          </a:bodyPr>
          <a:lstStyle/>
          <a:p>
            <a:pPr algn="l">
              <a:lnSpc>
                <a:spcPts val="7000"/>
              </a:lnSpc>
              <a:spcBef>
                <a:spcPct val="0"/>
              </a:spcBef>
            </a:pPr>
            <a:r>
              <a:rPr lang="en-US" b="true" sz="5000">
                <a:solidFill>
                  <a:srgbClr val="FF4500"/>
                </a:solidFill>
                <a:latin typeface="Walls Bold"/>
                <a:ea typeface="Walls Bold"/>
                <a:cs typeface="Walls Bold"/>
                <a:sym typeface="Walls Bold"/>
              </a:rPr>
              <a:t>B</a:t>
            </a:r>
            <a:r>
              <a:rPr lang="en-US" b="true" sz="5000">
                <a:solidFill>
                  <a:srgbClr val="FF4500"/>
                </a:solidFill>
                <a:latin typeface="Walls Bold"/>
                <a:ea typeface="Walls Bold"/>
                <a:cs typeface="Walls Bold"/>
                <a:sym typeface="Walls Bold"/>
              </a:rPr>
              <a:t>reak statement</a:t>
            </a:r>
          </a:p>
        </p:txBody>
      </p:sp>
      <p:sp>
        <p:nvSpPr>
          <p:cNvPr name="TextBox 15" id="15"/>
          <p:cNvSpPr txBox="true"/>
          <p:nvPr/>
        </p:nvSpPr>
        <p:spPr>
          <a:xfrm rot="0">
            <a:off x="371516" y="8225663"/>
            <a:ext cx="6822765" cy="1044575"/>
          </a:xfrm>
          <a:prstGeom prst="rect">
            <a:avLst/>
          </a:prstGeom>
        </p:spPr>
        <p:txBody>
          <a:bodyPr anchor="t" rtlCol="false" tIns="0" lIns="0" bIns="0" rIns="0">
            <a:spAutoFit/>
          </a:bodyPr>
          <a:lstStyle/>
          <a:p>
            <a:pPr algn="l">
              <a:lnSpc>
                <a:spcPts val="2800"/>
              </a:lnSpc>
              <a:spcBef>
                <a:spcPct val="0"/>
              </a:spcBef>
            </a:pPr>
            <a:r>
              <a:rPr lang="en-US" b="true" sz="2000">
                <a:solidFill>
                  <a:srgbClr val="211D1D"/>
                </a:solidFill>
                <a:latin typeface="Walls Bold"/>
                <a:ea typeface="Walls Bold"/>
                <a:cs typeface="Walls Bold"/>
                <a:sym typeface="Walls Bold"/>
              </a:rPr>
              <a:t>1. Purpose:</a:t>
            </a:r>
            <a:r>
              <a:rPr lang="en-US" sz="2000">
                <a:solidFill>
                  <a:srgbClr val="211D1D"/>
                </a:solidFill>
                <a:latin typeface="Walls"/>
                <a:ea typeface="Walls"/>
                <a:cs typeface="Walls"/>
                <a:sym typeface="Walls"/>
              </a:rPr>
              <a:t> </a:t>
            </a:r>
            <a:r>
              <a:rPr lang="en-US" sz="2000">
                <a:solidFill>
                  <a:srgbClr val="000000"/>
                </a:solidFill>
                <a:latin typeface="Walls"/>
                <a:ea typeface="Walls"/>
                <a:cs typeface="Walls"/>
                <a:sym typeface="Walls"/>
              </a:rPr>
              <a:t>The break keyword is used to exit from the current loop or switch statement immediately, bypassing the remaining iterations or cases.</a:t>
            </a:r>
          </a:p>
        </p:txBody>
      </p:sp>
      <p:sp>
        <p:nvSpPr>
          <p:cNvPr name="Freeform 16" id="16"/>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8" id="18"/>
          <p:cNvSpPr txBox="true"/>
          <p:nvPr/>
        </p:nvSpPr>
        <p:spPr>
          <a:xfrm rot="0">
            <a:off x="316131" y="1130958"/>
            <a:ext cx="6927738" cy="1397000"/>
          </a:xfrm>
          <a:prstGeom prst="rect">
            <a:avLst/>
          </a:prstGeom>
        </p:spPr>
        <p:txBody>
          <a:bodyPr anchor="t" rtlCol="false" tIns="0" lIns="0" bIns="0" rIns="0">
            <a:spAutoFit/>
          </a:bodyPr>
          <a:lstStyle/>
          <a:p>
            <a:pPr algn="l">
              <a:lnSpc>
                <a:spcPts val="2800"/>
              </a:lnSpc>
              <a:spcBef>
                <a:spcPct val="0"/>
              </a:spcBef>
            </a:pPr>
            <a:r>
              <a:rPr lang="en-US" b="true" sz="2000">
                <a:solidFill>
                  <a:srgbClr val="000000"/>
                </a:solidFill>
                <a:latin typeface="Walls Bold"/>
                <a:ea typeface="Walls Bold"/>
                <a:cs typeface="Walls Bold"/>
                <a:sym typeface="Walls Bold"/>
              </a:rPr>
              <a:t>3. Placement : </a:t>
            </a:r>
          </a:p>
          <a:p>
            <a:pPr algn="l" marL="431801" indent="-215900" lvl="1">
              <a:lnSpc>
                <a:spcPts val="2800"/>
              </a:lnSpc>
              <a:buFont typeface="Arial"/>
              <a:buChar char="•"/>
            </a:pPr>
            <a:r>
              <a:rPr lang="en-US" sz="2000">
                <a:solidFill>
                  <a:srgbClr val="000000"/>
                </a:solidFill>
                <a:latin typeface="Walls"/>
                <a:ea typeface="Walls"/>
                <a:cs typeface="Walls"/>
                <a:sym typeface="Walls"/>
              </a:rPr>
              <a:t> continue can be used in any part of the loop, but it will only affect the current iteration.</a:t>
            </a:r>
          </a:p>
          <a:p>
            <a:pPr algn="l" marL="431801" indent="-215900" lvl="1">
              <a:lnSpc>
                <a:spcPts val="2800"/>
              </a:lnSpc>
              <a:buFont typeface="Arial"/>
              <a:buChar char="•"/>
            </a:pPr>
            <a:r>
              <a:rPr lang="en-US" sz="2000">
                <a:solidFill>
                  <a:srgbClr val="000000"/>
                </a:solidFill>
                <a:latin typeface="Walls"/>
                <a:ea typeface="Walls"/>
                <a:cs typeface="Walls"/>
                <a:sym typeface="Walls"/>
              </a:rPr>
              <a:t> If continue is used, any code following it in the same</a:t>
            </a:r>
          </a:p>
        </p:txBody>
      </p:sp>
    </p:spTree>
  </p:cSld>
  <p:clrMapOvr>
    <a:masterClrMapping/>
  </p:clrMapOvr>
</p:sld>
</file>

<file path=ppt/slides/slide1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378000" y="1204949"/>
            <a:ext cx="6895291" cy="7388225"/>
          </a:xfrm>
          <a:prstGeom prst="rect">
            <a:avLst/>
          </a:prstGeom>
        </p:spPr>
        <p:txBody>
          <a:bodyPr anchor="t" rtlCol="false" tIns="0" lIns="0" bIns="0" rIns="0">
            <a:spAutoFit/>
          </a:bodyPr>
          <a:lstStyle/>
          <a:p>
            <a:pPr algn="l">
              <a:lnSpc>
                <a:spcPts val="2800"/>
              </a:lnSpc>
              <a:spcBef>
                <a:spcPct val="0"/>
              </a:spcBef>
            </a:pPr>
            <a:r>
              <a:rPr lang="en-US" b="true" sz="2000">
                <a:solidFill>
                  <a:srgbClr val="211D1D"/>
                </a:solidFill>
                <a:latin typeface="Walls Bold"/>
                <a:ea typeface="Walls Bold"/>
                <a:cs typeface="Walls Bold"/>
                <a:sym typeface="Walls Bold"/>
              </a:rPr>
              <a:t>2. Usage in Loops:</a:t>
            </a:r>
          </a:p>
          <a:p>
            <a:pPr algn="l" marL="431801" indent="-215900" lvl="1">
              <a:lnSpc>
                <a:spcPts val="2800"/>
              </a:lnSpc>
              <a:buFont typeface="Arial"/>
              <a:buChar char="•"/>
            </a:pPr>
            <a:r>
              <a:rPr lang="en-US" sz="2000">
                <a:solidFill>
                  <a:srgbClr val="000000"/>
                </a:solidFill>
                <a:latin typeface="Walls"/>
                <a:ea typeface="Walls"/>
                <a:cs typeface="Walls"/>
                <a:sym typeface="Walls"/>
              </a:rPr>
              <a:t>  Immediate Exit: When break is encountered, the control exits the loop entirely, regardless of whether the loop's condition is true or false.</a:t>
            </a:r>
          </a:p>
          <a:p>
            <a:pPr algn="l" marL="431801" indent="-215900" lvl="1">
              <a:lnSpc>
                <a:spcPts val="2800"/>
              </a:lnSpc>
              <a:buFont typeface="Arial"/>
              <a:buChar char="•"/>
            </a:pPr>
            <a:r>
              <a:rPr lang="en-US" sz="2000">
                <a:solidFill>
                  <a:srgbClr val="000000"/>
                </a:solidFill>
                <a:latin typeface="Walls"/>
                <a:ea typeface="Walls"/>
                <a:cs typeface="Walls"/>
                <a:sym typeface="Walls"/>
              </a:rPr>
              <a:t> Scope:break exits only the innermost loop or switch statement in which it is used. If you have nested loops, it only breaks out of the loop where it is directly used.</a:t>
            </a:r>
          </a:p>
          <a:p>
            <a:pPr algn="l">
              <a:lnSpc>
                <a:spcPts val="2800"/>
              </a:lnSpc>
              <a:spcBef>
                <a:spcPct val="0"/>
              </a:spcBef>
            </a:pPr>
            <a:r>
              <a:rPr lang="en-US" b="true" sz="2000">
                <a:solidFill>
                  <a:srgbClr val="211D1D"/>
                </a:solidFill>
                <a:latin typeface="Walls Bold"/>
                <a:ea typeface="Walls Bold"/>
                <a:cs typeface="Walls Bold"/>
                <a:sym typeface="Walls Bold"/>
              </a:rPr>
              <a:t>3. Placement:</a:t>
            </a:r>
          </a:p>
          <a:p>
            <a:pPr algn="l" marL="431801" indent="-215900" lvl="1">
              <a:lnSpc>
                <a:spcPts val="2800"/>
              </a:lnSpc>
              <a:buFont typeface="Arial"/>
              <a:buChar char="•"/>
            </a:pPr>
            <a:r>
              <a:rPr lang="en-US" sz="2000">
                <a:solidFill>
                  <a:srgbClr val="000000"/>
                </a:solidFill>
                <a:latin typeface="Walls"/>
                <a:ea typeface="Walls"/>
                <a:cs typeface="Walls"/>
                <a:sym typeface="Walls"/>
              </a:rPr>
              <a:t>  break should be placed where it logically fits within the loop or switch block, usually at the end or wherever you need to exit the loop.</a:t>
            </a:r>
          </a:p>
          <a:p>
            <a:pPr algn="l" marL="431801" indent="-215900" lvl="1">
              <a:lnSpc>
                <a:spcPts val="2800"/>
              </a:lnSpc>
              <a:buFont typeface="Arial"/>
              <a:buChar char="•"/>
            </a:pPr>
            <a:r>
              <a:rPr lang="en-US" sz="2000">
                <a:solidFill>
                  <a:srgbClr val="000000"/>
                </a:solidFill>
                <a:latin typeface="Walls"/>
                <a:ea typeface="Walls"/>
                <a:cs typeface="Walls"/>
                <a:sym typeface="Walls"/>
              </a:rPr>
              <a:t>  It should not be used in the middle of a block of code without considering its impact on the loop's flow.</a:t>
            </a:r>
          </a:p>
          <a:p>
            <a:pPr algn="l">
              <a:lnSpc>
                <a:spcPts val="2800"/>
              </a:lnSpc>
              <a:spcBef>
                <a:spcPct val="0"/>
              </a:spcBef>
            </a:pPr>
            <a:r>
              <a:rPr lang="en-US" b="true" sz="2000">
                <a:solidFill>
                  <a:srgbClr val="211D1D"/>
                </a:solidFill>
                <a:latin typeface="Walls Bold"/>
                <a:ea typeface="Walls Bold"/>
                <a:cs typeface="Walls Bold"/>
                <a:sym typeface="Walls Bold"/>
              </a:rPr>
              <a:t>4. Restrictions:</a:t>
            </a:r>
          </a:p>
          <a:p>
            <a:pPr algn="l" marL="431801" indent="-215900" lvl="1">
              <a:lnSpc>
                <a:spcPts val="2800"/>
              </a:lnSpc>
              <a:buFont typeface="Arial"/>
              <a:buChar char="•"/>
            </a:pPr>
            <a:r>
              <a:rPr lang="en-US" sz="2000">
                <a:solidFill>
                  <a:srgbClr val="000000"/>
                </a:solidFill>
                <a:latin typeface="Walls"/>
                <a:ea typeface="Walls"/>
                <a:cs typeface="Walls"/>
                <a:sym typeface="Walls"/>
              </a:rPr>
              <a:t> While break can be used multiple times in different conditional branches within the same loop or switch, having multiple break statements consecutively or in a confusing manner may lead to code that is difficult to understand and maintain.</a:t>
            </a:r>
          </a:p>
          <a:p>
            <a:pPr algn="l" marL="431801" indent="-215900" lvl="1">
              <a:lnSpc>
                <a:spcPts val="2800"/>
              </a:lnSpc>
              <a:buFont typeface="Arial"/>
              <a:buChar char="•"/>
            </a:pPr>
            <a:r>
              <a:rPr lang="en-US" sz="2000">
                <a:solidFill>
                  <a:srgbClr val="000000"/>
                </a:solidFill>
                <a:latin typeface="Walls"/>
                <a:ea typeface="Walls"/>
                <a:cs typeface="Walls"/>
                <a:sym typeface="Walls"/>
              </a:rPr>
              <a:t> break is not applicable or allowed outside of loops or switch statements.</a:t>
            </a:r>
          </a:p>
        </p:txBody>
      </p:sp>
      <p:sp>
        <p:nvSpPr>
          <p:cNvPr name="Freeform 14" id="14"/>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421625" y="1162982"/>
            <a:ext cx="6851666" cy="3159125"/>
          </a:xfrm>
          <a:prstGeom prst="rect">
            <a:avLst/>
          </a:prstGeom>
        </p:spPr>
        <p:txBody>
          <a:bodyPr anchor="t" rtlCol="false" tIns="0" lIns="0" bIns="0" rIns="0">
            <a:spAutoFit/>
          </a:bodyPr>
          <a:lstStyle/>
          <a:p>
            <a:pPr algn="l">
              <a:lnSpc>
                <a:spcPts val="2800"/>
              </a:lnSpc>
              <a:spcBef>
                <a:spcPct val="0"/>
              </a:spcBef>
            </a:pPr>
            <a:r>
              <a:rPr lang="en-US" b="true" sz="2000">
                <a:solidFill>
                  <a:srgbClr val="211D1D"/>
                </a:solidFill>
                <a:latin typeface="Walls Bold"/>
                <a:ea typeface="Walls Bold"/>
                <a:cs typeface="Walls Bold"/>
                <a:sym typeface="Walls Bold"/>
              </a:rPr>
              <a:t>5. Usage in switch Statements:</a:t>
            </a:r>
          </a:p>
          <a:p>
            <a:pPr algn="l" marL="431801" indent="-215900" lvl="1">
              <a:lnSpc>
                <a:spcPts val="2800"/>
              </a:lnSpc>
              <a:buFont typeface="Arial"/>
              <a:buChar char="•"/>
            </a:pPr>
            <a:r>
              <a:rPr lang="en-US" sz="2000">
                <a:solidFill>
                  <a:srgbClr val="000000"/>
                </a:solidFill>
                <a:latin typeface="Walls"/>
                <a:ea typeface="Walls"/>
                <a:cs typeface="Walls"/>
                <a:sym typeface="Walls"/>
              </a:rPr>
              <a:t>  In switch statements, break is used to exit from a particular case block and prevent fall-through to subsequent case blocks. Without break, execution would continue to the next case block.</a:t>
            </a:r>
          </a:p>
          <a:p>
            <a:pPr algn="l">
              <a:lnSpc>
                <a:spcPts val="2800"/>
              </a:lnSpc>
              <a:spcBef>
                <a:spcPct val="0"/>
              </a:spcBef>
            </a:pPr>
            <a:r>
              <a:rPr lang="en-US" b="true" sz="2000">
                <a:solidFill>
                  <a:srgbClr val="211D1D"/>
                </a:solidFill>
                <a:latin typeface="Walls Bold"/>
                <a:ea typeface="Walls Bold"/>
                <a:cs typeface="Walls Bold"/>
                <a:sym typeface="Walls Bold"/>
              </a:rPr>
              <a:t>6. Common Practice:</a:t>
            </a:r>
          </a:p>
          <a:p>
            <a:pPr algn="l" marL="431801" indent="-215900" lvl="1">
              <a:lnSpc>
                <a:spcPts val="2800"/>
              </a:lnSpc>
              <a:buFont typeface="Arial"/>
              <a:buChar char="•"/>
            </a:pPr>
            <a:r>
              <a:rPr lang="en-US" sz="2000">
                <a:solidFill>
                  <a:srgbClr val="000000"/>
                </a:solidFill>
                <a:latin typeface="Walls"/>
                <a:ea typeface="Walls"/>
                <a:cs typeface="Walls"/>
                <a:sym typeface="Walls"/>
              </a:rPr>
              <a:t>  Ensure that the use of break enhances code clarity and logic. Overuse or misuse of break can make code harder to read and maintain.</a:t>
            </a:r>
          </a:p>
        </p:txBody>
      </p:sp>
      <p:sp>
        <p:nvSpPr>
          <p:cNvPr name="TextBox 14" id="14"/>
          <p:cNvSpPr txBox="true"/>
          <p:nvPr/>
        </p:nvSpPr>
        <p:spPr>
          <a:xfrm rot="0">
            <a:off x="405947" y="4674532"/>
            <a:ext cx="6867345" cy="3604683"/>
          </a:xfrm>
          <a:prstGeom prst="rect">
            <a:avLst/>
          </a:prstGeom>
        </p:spPr>
        <p:txBody>
          <a:bodyPr anchor="t" rtlCol="false" tIns="0" lIns="0" bIns="0" rIns="0">
            <a:spAutoFit/>
          </a:bodyPr>
          <a:lstStyle/>
          <a:p>
            <a:pPr algn="l">
              <a:lnSpc>
                <a:spcPts val="2916"/>
              </a:lnSpc>
              <a:spcBef>
                <a:spcPct val="0"/>
              </a:spcBef>
            </a:pPr>
            <a:r>
              <a:rPr lang="en-US" sz="2083">
                <a:solidFill>
                  <a:srgbClr val="000000"/>
                </a:solidFill>
                <a:latin typeface="Walls"/>
                <a:ea typeface="Walls"/>
                <a:cs typeface="Walls"/>
                <a:sym typeface="Walls"/>
              </a:rPr>
              <a:t> </a:t>
            </a:r>
          </a:p>
          <a:p>
            <a:pPr algn="l">
              <a:lnSpc>
                <a:spcPts val="2916"/>
              </a:lnSpc>
              <a:spcBef>
                <a:spcPct val="0"/>
              </a:spcBef>
            </a:pPr>
          </a:p>
          <a:p>
            <a:pPr algn="l">
              <a:lnSpc>
                <a:spcPts val="2916"/>
              </a:lnSpc>
              <a:spcBef>
                <a:spcPct val="0"/>
              </a:spcBef>
            </a:pPr>
            <a:r>
              <a:rPr lang="en-US" b="true" sz="2083">
                <a:solidFill>
                  <a:srgbClr val="211D1D"/>
                </a:solidFill>
                <a:latin typeface="Walls Bold"/>
                <a:ea typeface="Walls Bold"/>
                <a:cs typeface="Walls Bold"/>
                <a:sym typeface="Walls Bold"/>
              </a:rPr>
              <a:t>1. Syntax for Labeling:</a:t>
            </a:r>
          </a:p>
          <a:p>
            <a:pPr algn="l">
              <a:lnSpc>
                <a:spcPts val="2916"/>
              </a:lnSpc>
              <a:spcBef>
                <a:spcPct val="0"/>
              </a:spcBef>
            </a:pPr>
            <a:r>
              <a:rPr lang="en-US" sz="2083">
                <a:solidFill>
                  <a:srgbClr val="000000"/>
                </a:solidFill>
                <a:latin typeface="Walls"/>
                <a:ea typeface="Walls"/>
                <a:cs typeface="Walls"/>
                <a:sym typeface="Walls"/>
              </a:rPr>
              <a:t>   To label a loop, you place a valid identifier name followed by a colon (:) before the loop. The label should be a valid Java identifier and should not conflict with existing variable or method names.</a:t>
            </a:r>
          </a:p>
          <a:p>
            <a:pPr algn="l">
              <a:lnSpc>
                <a:spcPts val="2916"/>
              </a:lnSpc>
              <a:spcBef>
                <a:spcPct val="0"/>
              </a:spcBef>
            </a:pPr>
          </a:p>
          <a:p>
            <a:pPr algn="l">
              <a:lnSpc>
                <a:spcPts val="2916"/>
              </a:lnSpc>
              <a:spcBef>
                <a:spcPct val="0"/>
              </a:spcBef>
            </a:pPr>
            <a:r>
              <a:rPr lang="en-US" sz="2083">
                <a:solidFill>
                  <a:srgbClr val="000000"/>
                </a:solidFill>
                <a:latin typeface="Walls"/>
                <a:ea typeface="Walls"/>
                <a:cs typeface="Walls"/>
                <a:sym typeface="Walls"/>
              </a:rPr>
              <a:t>   </a:t>
            </a:r>
          </a:p>
          <a:p>
            <a:pPr algn="l">
              <a:lnSpc>
                <a:spcPts val="2916"/>
              </a:lnSpc>
              <a:spcBef>
                <a:spcPct val="0"/>
              </a:spcBef>
            </a:pPr>
            <a:r>
              <a:rPr lang="en-US" sz="2083">
                <a:solidFill>
                  <a:srgbClr val="000000"/>
                </a:solidFill>
                <a:latin typeface="Walls"/>
                <a:ea typeface="Walls"/>
                <a:cs typeface="Walls"/>
                <a:sym typeface="Walls"/>
              </a:rPr>
              <a:t>   </a:t>
            </a:r>
          </a:p>
        </p:txBody>
      </p:sp>
      <p:sp>
        <p:nvSpPr>
          <p:cNvPr name="Freeform 15" id="15"/>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346328" y="4407832"/>
            <a:ext cx="6867345" cy="863600"/>
          </a:xfrm>
          <a:prstGeom prst="rect">
            <a:avLst/>
          </a:prstGeom>
        </p:spPr>
        <p:txBody>
          <a:bodyPr anchor="t" rtlCol="false" tIns="0" lIns="0" bIns="0" rIns="0">
            <a:spAutoFit/>
          </a:bodyPr>
          <a:lstStyle/>
          <a:p>
            <a:pPr algn="l">
              <a:lnSpc>
                <a:spcPts val="7000"/>
              </a:lnSpc>
              <a:spcBef>
                <a:spcPct val="0"/>
              </a:spcBef>
            </a:pPr>
            <a:r>
              <a:rPr lang="en-US" b="true" sz="5000">
                <a:solidFill>
                  <a:srgbClr val="FF4500"/>
                </a:solidFill>
                <a:latin typeface="Walls Bold"/>
                <a:ea typeface="Walls Bold"/>
                <a:cs typeface="Walls Bold"/>
                <a:sym typeface="Walls Bold"/>
              </a:rPr>
              <a:t>Labeling Loops</a:t>
            </a:r>
          </a:p>
        </p:txBody>
      </p:sp>
    </p:spTree>
  </p:cSld>
  <p:clrMapOvr>
    <a:masterClrMapping/>
  </p:clrMapOvr>
</p:sld>
</file>

<file path=ppt/slides/slide1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351275" y="5203562"/>
            <a:ext cx="6922016" cy="2806700"/>
          </a:xfrm>
          <a:prstGeom prst="rect">
            <a:avLst/>
          </a:prstGeom>
        </p:spPr>
        <p:txBody>
          <a:bodyPr anchor="t" rtlCol="false" tIns="0" lIns="0" bIns="0" rIns="0">
            <a:spAutoFit/>
          </a:bodyPr>
          <a:lstStyle/>
          <a:p>
            <a:pPr algn="l">
              <a:lnSpc>
                <a:spcPts val="2800"/>
              </a:lnSpc>
              <a:spcBef>
                <a:spcPct val="0"/>
              </a:spcBef>
            </a:pPr>
          </a:p>
          <a:p>
            <a:pPr algn="l">
              <a:lnSpc>
                <a:spcPts val="2800"/>
              </a:lnSpc>
              <a:spcBef>
                <a:spcPct val="0"/>
              </a:spcBef>
            </a:pPr>
            <a:r>
              <a:rPr lang="en-US" b="true" sz="2000">
                <a:solidFill>
                  <a:srgbClr val="211D1D"/>
                </a:solidFill>
                <a:latin typeface="Walls Bold"/>
                <a:ea typeface="Walls Bold"/>
                <a:cs typeface="Walls Bold"/>
                <a:sym typeface="Walls Bold"/>
              </a:rPr>
              <a:t>2. Usage of Labels:</a:t>
            </a:r>
          </a:p>
          <a:p>
            <a:pPr algn="l">
              <a:lnSpc>
                <a:spcPts val="2800"/>
              </a:lnSpc>
              <a:spcBef>
                <a:spcPct val="0"/>
              </a:spcBef>
            </a:pPr>
            <a:r>
              <a:rPr lang="en-US" sz="2000">
                <a:solidFill>
                  <a:srgbClr val="000000"/>
                </a:solidFill>
                <a:latin typeface="Walls"/>
                <a:ea typeface="Walls"/>
                <a:cs typeface="Walls"/>
                <a:sym typeface="Walls"/>
              </a:rPr>
              <a:t> *Breaking Out of a Specific Loop:* You can use the label with the break statement to exit from a specific loop. This is useful in nested loops where you want to exit from the outer loop based on a condition met in the inner loop.</a:t>
            </a:r>
          </a:p>
          <a:p>
            <a:pPr algn="l">
              <a:lnSpc>
                <a:spcPts val="2800"/>
              </a:lnSpc>
              <a:spcBef>
                <a:spcPct val="0"/>
              </a:spcBef>
            </a:pPr>
            <a:r>
              <a:rPr lang="en-US" sz="2000">
                <a:solidFill>
                  <a:srgbClr val="000000"/>
                </a:solidFill>
                <a:latin typeface="Walls"/>
                <a:ea typeface="Walls"/>
                <a:cs typeface="Walls"/>
                <a:sym typeface="Walls"/>
              </a:rPr>
              <a:t>     </a:t>
            </a:r>
          </a:p>
          <a:p>
            <a:pPr algn="l">
              <a:lnSpc>
                <a:spcPts val="2800"/>
              </a:lnSpc>
              <a:spcBef>
                <a:spcPct val="0"/>
              </a:spcBef>
            </a:pPr>
            <a:r>
              <a:rPr lang="en-US" sz="2000">
                <a:solidFill>
                  <a:srgbClr val="000000"/>
                </a:solidFill>
                <a:latin typeface="Walls"/>
                <a:ea typeface="Walls"/>
                <a:cs typeface="Walls"/>
                <a:sym typeface="Walls"/>
              </a:rPr>
              <a:t>               </a:t>
            </a:r>
          </a:p>
        </p:txBody>
      </p:sp>
      <p:sp>
        <p:nvSpPr>
          <p:cNvPr name="Freeform 14" id="14"/>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6" id="16"/>
          <p:cNvGrpSpPr/>
          <p:nvPr/>
        </p:nvGrpSpPr>
        <p:grpSpPr>
          <a:xfrm rot="0">
            <a:off x="247304" y="1704632"/>
            <a:ext cx="7025987" cy="3737546"/>
            <a:chOff x="0" y="0"/>
            <a:chExt cx="2517955" cy="1339452"/>
          </a:xfrm>
        </p:grpSpPr>
        <p:sp>
          <p:nvSpPr>
            <p:cNvPr name="Freeform 17" id="17"/>
            <p:cNvSpPr/>
            <p:nvPr/>
          </p:nvSpPr>
          <p:spPr>
            <a:xfrm flipH="false" flipV="false" rot="0">
              <a:off x="0" y="0"/>
              <a:ext cx="2517955" cy="1339452"/>
            </a:xfrm>
            <a:custGeom>
              <a:avLst/>
              <a:gdLst/>
              <a:ahLst/>
              <a:cxnLst/>
              <a:rect r="r" b="b" t="t" l="l"/>
              <a:pathLst>
                <a:path h="1339452" w="2517955">
                  <a:moveTo>
                    <a:pt x="0" y="0"/>
                  </a:moveTo>
                  <a:lnTo>
                    <a:pt x="2517955" y="0"/>
                  </a:lnTo>
                  <a:lnTo>
                    <a:pt x="2517955" y="1339452"/>
                  </a:lnTo>
                  <a:lnTo>
                    <a:pt x="0" y="1339452"/>
                  </a:lnTo>
                  <a:close/>
                </a:path>
              </a:pathLst>
            </a:custGeom>
            <a:solidFill>
              <a:srgbClr val="211D1D"/>
            </a:solidFill>
            <a:ln w="47625" cap="sq">
              <a:solidFill>
                <a:srgbClr val="211D1D"/>
              </a:solidFill>
              <a:prstDash val="solid"/>
              <a:miter/>
            </a:ln>
          </p:spPr>
        </p:sp>
        <p:sp>
          <p:nvSpPr>
            <p:cNvPr name="TextBox 18" id="18"/>
            <p:cNvSpPr txBox="true"/>
            <p:nvPr/>
          </p:nvSpPr>
          <p:spPr>
            <a:xfrm>
              <a:off x="0" y="-85725"/>
              <a:ext cx="2517955" cy="1425177"/>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for (int i = 0; i &lt; 5; i++)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for (int j = 0; j &lt; 5; j++)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if (someCondition) {</a:t>
              </a:r>
            </a:p>
            <a:p>
              <a:pPr algn="l">
                <a:lnSpc>
                  <a:spcPts val="2800"/>
                </a:lnSpc>
              </a:pPr>
              <a:r>
                <a:rPr lang="en-US" sz="2000" b="true">
                  <a:solidFill>
                    <a:srgbClr val="FFFFFF"/>
                  </a:solidFill>
                  <a:latin typeface="Consolas Bold"/>
                  <a:ea typeface="Consolas Bold"/>
                  <a:cs typeface="Consolas Bold"/>
                  <a:sym typeface="Consolas Bold"/>
                </a:rPr>
                <a:t> break outerLoop; // This will break out of the outer loop</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a:t>
              </a:r>
            </a:p>
          </p:txBody>
        </p:sp>
      </p:grpSp>
      <p:sp>
        <p:nvSpPr>
          <p:cNvPr name="TextBox 19" id="19"/>
          <p:cNvSpPr txBox="true"/>
          <p:nvPr/>
        </p:nvSpPr>
        <p:spPr>
          <a:xfrm rot="0">
            <a:off x="265343" y="1229721"/>
            <a:ext cx="1149648" cy="339725"/>
          </a:xfrm>
          <a:prstGeom prst="rect">
            <a:avLst/>
          </a:prstGeom>
        </p:spPr>
        <p:txBody>
          <a:bodyPr anchor="t" rtlCol="false" tIns="0" lIns="0" bIns="0" rIns="0">
            <a:spAutoFit/>
          </a:bodyPr>
          <a:lstStyle/>
          <a:p>
            <a:pPr algn="l">
              <a:lnSpc>
                <a:spcPts val="2800"/>
              </a:lnSpc>
              <a:spcBef>
                <a:spcPct val="0"/>
              </a:spcBef>
            </a:pPr>
            <a:r>
              <a:rPr lang="en-US" sz="2000">
                <a:solidFill>
                  <a:srgbClr val="000000"/>
                </a:solidFill>
                <a:latin typeface="Walls"/>
                <a:ea typeface="Walls"/>
                <a:cs typeface="Walls"/>
                <a:sym typeface="Walls"/>
              </a:rPr>
              <a:t>outerLoop:</a:t>
            </a:r>
          </a:p>
        </p:txBody>
      </p:sp>
    </p:spTree>
  </p:cSld>
  <p:clrMapOvr>
    <a:masterClrMapping/>
  </p:clrMapOvr>
</p:sld>
</file>

<file path=ppt/slides/slide1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356805" y="5990490"/>
            <a:ext cx="6867345" cy="1786467"/>
          </a:xfrm>
          <a:prstGeom prst="rect">
            <a:avLst/>
          </a:prstGeom>
        </p:spPr>
        <p:txBody>
          <a:bodyPr anchor="t" rtlCol="false" tIns="0" lIns="0" bIns="0" rIns="0">
            <a:spAutoFit/>
          </a:bodyPr>
          <a:lstStyle/>
          <a:p>
            <a:pPr algn="l">
              <a:lnSpc>
                <a:spcPts val="2800"/>
              </a:lnSpc>
              <a:spcBef>
                <a:spcPct val="0"/>
              </a:spcBef>
            </a:pPr>
            <a:r>
              <a:rPr lang="en-US" b="true" sz="2000">
                <a:solidFill>
                  <a:srgbClr val="211D1D"/>
                </a:solidFill>
                <a:latin typeface="Walls Bold"/>
                <a:ea typeface="Walls Bold"/>
                <a:cs typeface="Walls Bold"/>
                <a:sym typeface="Walls Bold"/>
              </a:rPr>
              <a:t>Continuing a Specific Loop :</a:t>
            </a:r>
          </a:p>
          <a:p>
            <a:pPr algn="l">
              <a:lnSpc>
                <a:spcPts val="2916"/>
              </a:lnSpc>
              <a:spcBef>
                <a:spcPct val="0"/>
              </a:spcBef>
            </a:pPr>
            <a:r>
              <a:rPr lang="en-US" sz="2083">
                <a:solidFill>
                  <a:srgbClr val="000000"/>
                </a:solidFill>
                <a:latin typeface="Walls"/>
                <a:ea typeface="Walls"/>
                <a:cs typeface="Walls"/>
                <a:sym typeface="Walls"/>
              </a:rPr>
              <a:t>You can use the label with the continue statement to skip the current iteration of a specific loop and continue with the next iteration of that loop.</a:t>
            </a:r>
          </a:p>
          <a:p>
            <a:pPr algn="l">
              <a:lnSpc>
                <a:spcPts val="2916"/>
              </a:lnSpc>
              <a:spcBef>
                <a:spcPct val="0"/>
              </a:spcBef>
            </a:pPr>
            <a:r>
              <a:rPr lang="en-US" sz="2083">
                <a:solidFill>
                  <a:srgbClr val="000000"/>
                </a:solidFill>
                <a:latin typeface="Walls"/>
                <a:ea typeface="Walls"/>
                <a:cs typeface="Walls"/>
                <a:sym typeface="Walls"/>
              </a:rPr>
              <a:t>    </a:t>
            </a:r>
          </a:p>
        </p:txBody>
      </p:sp>
      <p:sp>
        <p:nvSpPr>
          <p:cNvPr name="Freeform 14" id="14"/>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6" id="16"/>
          <p:cNvGrpSpPr/>
          <p:nvPr/>
        </p:nvGrpSpPr>
        <p:grpSpPr>
          <a:xfrm rot="0">
            <a:off x="290697" y="1729070"/>
            <a:ext cx="6944178" cy="4089971"/>
            <a:chOff x="0" y="0"/>
            <a:chExt cx="2488637" cy="1465753"/>
          </a:xfrm>
        </p:grpSpPr>
        <p:sp>
          <p:nvSpPr>
            <p:cNvPr name="Freeform 17" id="17"/>
            <p:cNvSpPr/>
            <p:nvPr/>
          </p:nvSpPr>
          <p:spPr>
            <a:xfrm flipH="false" flipV="false" rot="0">
              <a:off x="0" y="0"/>
              <a:ext cx="2488637" cy="1465753"/>
            </a:xfrm>
            <a:custGeom>
              <a:avLst/>
              <a:gdLst/>
              <a:ahLst/>
              <a:cxnLst/>
              <a:rect r="r" b="b" t="t" l="l"/>
              <a:pathLst>
                <a:path h="1465753" w="2488637">
                  <a:moveTo>
                    <a:pt x="0" y="0"/>
                  </a:moveTo>
                  <a:lnTo>
                    <a:pt x="2488637" y="0"/>
                  </a:lnTo>
                  <a:lnTo>
                    <a:pt x="2488637" y="1465753"/>
                  </a:lnTo>
                  <a:lnTo>
                    <a:pt x="0" y="1465753"/>
                  </a:lnTo>
                  <a:close/>
                </a:path>
              </a:pathLst>
            </a:custGeom>
            <a:solidFill>
              <a:srgbClr val="211D1D"/>
            </a:solidFill>
            <a:ln w="47625" cap="sq">
              <a:solidFill>
                <a:srgbClr val="211D1D"/>
              </a:solidFill>
              <a:prstDash val="solid"/>
              <a:miter/>
            </a:ln>
          </p:spPr>
        </p:sp>
        <p:sp>
          <p:nvSpPr>
            <p:cNvPr name="TextBox 18" id="18"/>
            <p:cNvSpPr txBox="true"/>
            <p:nvPr/>
          </p:nvSpPr>
          <p:spPr>
            <a:xfrm>
              <a:off x="0" y="-85725"/>
              <a:ext cx="2488637" cy="1551478"/>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for (int i = 0; i &lt; 5; i++) </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for (int j = 0; j &lt; 5; j++) </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if (i == 2 &amp;&amp; j == 3)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break outerLoop; // Exits from the outer loop when the condition is met </a:t>
              </a:r>
            </a:p>
            <a:p>
              <a:pPr algn="l">
                <a:lnSpc>
                  <a:spcPts val="2800"/>
                </a:lnSpc>
              </a:pPr>
              <a:r>
                <a:rPr lang="en-US" sz="2000" b="true">
                  <a:solidFill>
                    <a:srgbClr val="FFFFFF"/>
                  </a:solidFill>
                  <a:latin typeface="Consolas Bold"/>
                  <a:ea typeface="Consolas Bold"/>
                  <a:cs typeface="Consolas Bold"/>
                  <a:sym typeface="Consolas Bold"/>
                </a:rPr>
                <a:t>  } </a:t>
              </a:r>
            </a:p>
            <a:p>
              <a:pPr algn="l">
                <a:lnSpc>
                  <a:spcPts val="2800"/>
                </a:lnSpc>
              </a:pPr>
              <a:r>
                <a:rPr lang="en-US" sz="2000" b="true">
                  <a:solidFill>
                    <a:srgbClr val="FFFFFF"/>
                  </a:solidFill>
                  <a:latin typeface="Consolas Bold"/>
                  <a:ea typeface="Consolas Bold"/>
                  <a:cs typeface="Consolas Bold"/>
                  <a:sym typeface="Consolas Bold"/>
                </a:rPr>
                <a:t> } </a:t>
              </a:r>
            </a:p>
            <a:p>
              <a:pPr algn="l">
                <a:lnSpc>
                  <a:spcPts val="2800"/>
                </a:lnSpc>
              </a:pPr>
              <a:r>
                <a:rPr lang="en-US" sz="2000" b="true">
                  <a:solidFill>
                    <a:srgbClr val="FFFFFF"/>
                  </a:solidFill>
                  <a:latin typeface="Consolas Bold"/>
                  <a:ea typeface="Consolas Bold"/>
                  <a:cs typeface="Consolas Bold"/>
                  <a:sym typeface="Consolas Bold"/>
                </a:rPr>
                <a:t>}</a:t>
              </a:r>
            </a:p>
          </p:txBody>
        </p:sp>
      </p:grpSp>
      <p:sp>
        <p:nvSpPr>
          <p:cNvPr name="TextBox 19" id="19"/>
          <p:cNvSpPr txBox="true"/>
          <p:nvPr/>
        </p:nvSpPr>
        <p:spPr>
          <a:xfrm rot="0">
            <a:off x="329113" y="1179795"/>
            <a:ext cx="1639094" cy="339725"/>
          </a:xfrm>
          <a:prstGeom prst="rect">
            <a:avLst/>
          </a:prstGeom>
        </p:spPr>
        <p:txBody>
          <a:bodyPr anchor="t" rtlCol="false" tIns="0" lIns="0" bIns="0" rIns="0">
            <a:spAutoFit/>
          </a:bodyPr>
          <a:lstStyle/>
          <a:p>
            <a:pPr algn="l">
              <a:lnSpc>
                <a:spcPts val="2800"/>
              </a:lnSpc>
            </a:pPr>
            <a:r>
              <a:rPr lang="en-US" sz="2000">
                <a:solidFill>
                  <a:srgbClr val="000000"/>
                </a:solidFill>
                <a:latin typeface="Walls"/>
                <a:ea typeface="Walls"/>
                <a:cs typeface="Walls"/>
                <a:sym typeface="Walls"/>
              </a:rPr>
              <a:t>java outerLoop:</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458438" y="1225457"/>
            <a:ext cx="5719048" cy="372745"/>
          </a:xfrm>
          <a:prstGeom prst="rect">
            <a:avLst/>
          </a:prstGeom>
        </p:spPr>
        <p:txBody>
          <a:bodyPr anchor="t" rtlCol="false" tIns="0" lIns="0" bIns="0" rIns="0">
            <a:spAutoFit/>
          </a:bodyPr>
          <a:lstStyle/>
          <a:p>
            <a:pPr algn="l">
              <a:lnSpc>
                <a:spcPts val="3079"/>
              </a:lnSpc>
            </a:pPr>
            <a:r>
              <a:rPr lang="en-US" b="true" sz="2199" spc="219">
                <a:solidFill>
                  <a:srgbClr val="1E90FF"/>
                </a:solidFill>
                <a:latin typeface="Walls Bold"/>
                <a:ea typeface="Walls Bold"/>
                <a:cs typeface="Walls Bold"/>
                <a:sym typeface="Walls Bold"/>
              </a:rPr>
              <a:t>2. PLATFORM INDEPENDENT 🌐</a:t>
            </a:r>
          </a:p>
        </p:txBody>
      </p:sp>
      <p:sp>
        <p:nvSpPr>
          <p:cNvPr name="TextBox 14" id="14"/>
          <p:cNvSpPr txBox="true"/>
          <p:nvPr/>
        </p:nvSpPr>
        <p:spPr>
          <a:xfrm rot="0">
            <a:off x="458438" y="1660865"/>
            <a:ext cx="6691091" cy="5264150"/>
          </a:xfrm>
          <a:prstGeom prst="rect">
            <a:avLst/>
          </a:prstGeom>
        </p:spPr>
        <p:txBody>
          <a:bodyPr anchor="t" rtlCol="false" tIns="0" lIns="0" bIns="0" rIns="0">
            <a:spAutoFit/>
          </a:bodyPr>
          <a:lstStyle/>
          <a:p>
            <a:pPr algn="just" marL="431799" indent="-215899" lvl="1">
              <a:lnSpc>
                <a:spcPts val="2799"/>
              </a:lnSpc>
              <a:buFont typeface="Arial"/>
              <a:buChar char="•"/>
            </a:pPr>
            <a:r>
              <a:rPr lang="en-US" b="true" sz="1999">
                <a:solidFill>
                  <a:srgbClr val="000000"/>
                </a:solidFill>
                <a:latin typeface="Walls Bold"/>
                <a:ea typeface="Walls Bold"/>
                <a:cs typeface="Walls Bold"/>
                <a:sym typeface="Walls Bold"/>
              </a:rPr>
              <a:t>Write Once, Run Anywhere (WORA):</a:t>
            </a:r>
          </a:p>
          <a:p>
            <a:pPr algn="just" marL="863598" indent="-287866" lvl="2">
              <a:lnSpc>
                <a:spcPts val="2799"/>
              </a:lnSpc>
              <a:buFont typeface="Arial"/>
              <a:buChar char="⚬"/>
            </a:pPr>
            <a:r>
              <a:rPr lang="en-US" b="true" sz="1999">
                <a:solidFill>
                  <a:srgbClr val="000000"/>
                </a:solidFill>
                <a:latin typeface="Walls Bold"/>
                <a:ea typeface="Walls Bold"/>
                <a:cs typeface="Walls Bold"/>
                <a:sym typeface="Walls Bold"/>
              </a:rPr>
              <a:t>Architecture Neutral:</a:t>
            </a:r>
            <a:r>
              <a:rPr lang="en-US" sz="1999">
                <a:solidFill>
                  <a:srgbClr val="000000"/>
                </a:solidFill>
                <a:latin typeface="Walls"/>
                <a:ea typeface="Walls"/>
                <a:cs typeface="Walls"/>
                <a:sym typeface="Walls"/>
              </a:rPr>
              <a:t> Java allows you to write code once and run it on any platform without modification.</a:t>
            </a:r>
          </a:p>
          <a:p>
            <a:pPr algn="just" marL="431799" indent="-215899" lvl="1">
              <a:lnSpc>
                <a:spcPts val="2799"/>
              </a:lnSpc>
              <a:buFont typeface="Arial"/>
              <a:buChar char="•"/>
            </a:pPr>
            <a:r>
              <a:rPr lang="en-US" b="true" sz="1999">
                <a:solidFill>
                  <a:srgbClr val="000000"/>
                </a:solidFill>
                <a:latin typeface="Walls Bold"/>
                <a:ea typeface="Walls Bold"/>
                <a:cs typeface="Walls Bold"/>
                <a:sym typeface="Walls Bold"/>
              </a:rPr>
              <a:t>How It Works:</a:t>
            </a:r>
          </a:p>
          <a:p>
            <a:pPr algn="just" marL="863598" indent="-287866" lvl="2">
              <a:lnSpc>
                <a:spcPts val="2799"/>
              </a:lnSpc>
              <a:buFont typeface="Arial"/>
              <a:buChar char="⚬"/>
            </a:pPr>
            <a:r>
              <a:rPr lang="en-US" b="true" sz="1999">
                <a:solidFill>
                  <a:srgbClr val="000000"/>
                </a:solidFill>
                <a:latin typeface="Walls Bold"/>
                <a:ea typeface="Walls Bold"/>
                <a:cs typeface="Walls Bold"/>
                <a:sym typeface="Walls Bold"/>
              </a:rPr>
              <a:t>Bytecode:</a:t>
            </a:r>
            <a:r>
              <a:rPr lang="en-US" sz="1999">
                <a:solidFill>
                  <a:srgbClr val="000000"/>
                </a:solidFill>
                <a:latin typeface="Walls"/>
                <a:ea typeface="Walls"/>
                <a:cs typeface="Walls"/>
                <a:sym typeface="Walls"/>
              </a:rPr>
              <a:t> Java compiler converts code into bytecode (.class files), which is platform-independent.</a:t>
            </a:r>
          </a:p>
          <a:p>
            <a:pPr algn="just" marL="863598" indent="-287866" lvl="2">
              <a:lnSpc>
                <a:spcPts val="2799"/>
              </a:lnSpc>
              <a:buFont typeface="Arial"/>
              <a:buChar char="⚬"/>
            </a:pPr>
            <a:r>
              <a:rPr lang="en-US" b="true" sz="1999">
                <a:solidFill>
                  <a:srgbClr val="000000"/>
                </a:solidFill>
                <a:latin typeface="Walls Bold"/>
                <a:ea typeface="Walls Bold"/>
                <a:cs typeface="Walls Bold"/>
                <a:sym typeface="Walls Bold"/>
              </a:rPr>
              <a:t>JVM (Java Virtual Machine):</a:t>
            </a:r>
            <a:r>
              <a:rPr lang="en-US" sz="1999">
                <a:solidFill>
                  <a:srgbClr val="000000"/>
                </a:solidFill>
                <a:latin typeface="Walls"/>
                <a:ea typeface="Walls"/>
                <a:cs typeface="Walls"/>
                <a:sym typeface="Walls"/>
              </a:rPr>
              <a:t> Part of the JDK (Java Development Kit), it translates bytecode into machine-level code specific to the operating system.</a:t>
            </a:r>
          </a:p>
          <a:p>
            <a:pPr algn="just" marL="431799" indent="-215899" lvl="1">
              <a:lnSpc>
                <a:spcPts val="2799"/>
              </a:lnSpc>
              <a:buFont typeface="Arial"/>
              <a:buChar char="•"/>
            </a:pPr>
            <a:r>
              <a:rPr lang="en-US" sz="1999">
                <a:solidFill>
                  <a:srgbClr val="000000"/>
                </a:solidFill>
                <a:latin typeface="Walls"/>
                <a:ea typeface="Walls"/>
                <a:cs typeface="Walls"/>
                <a:sym typeface="Walls"/>
              </a:rPr>
              <a:t>Key Points:</a:t>
            </a:r>
          </a:p>
          <a:p>
            <a:pPr algn="just" marL="863598" indent="-287866" lvl="2">
              <a:lnSpc>
                <a:spcPts val="2799"/>
              </a:lnSpc>
              <a:buFont typeface="Arial"/>
              <a:buChar char="⚬"/>
            </a:pPr>
            <a:r>
              <a:rPr lang="en-US" b="true" sz="1999">
                <a:solidFill>
                  <a:srgbClr val="000000"/>
                </a:solidFill>
                <a:latin typeface="Walls Bold"/>
                <a:ea typeface="Walls Bold"/>
                <a:cs typeface="Walls Bold"/>
                <a:sym typeface="Walls Bold"/>
              </a:rPr>
              <a:t>JDK</a:t>
            </a:r>
            <a:r>
              <a:rPr lang="en-US" sz="1999">
                <a:solidFill>
                  <a:srgbClr val="000000"/>
                </a:solidFill>
                <a:latin typeface="Walls"/>
                <a:ea typeface="Walls"/>
                <a:cs typeface="Walls"/>
                <a:sym typeface="Walls"/>
              </a:rPr>
              <a:t> itself is </a:t>
            </a:r>
            <a:r>
              <a:rPr lang="en-US" b="true" sz="1999">
                <a:solidFill>
                  <a:srgbClr val="000000"/>
                </a:solidFill>
                <a:latin typeface="Walls Bold"/>
                <a:ea typeface="Walls Bold"/>
                <a:cs typeface="Walls Bold"/>
                <a:sym typeface="Walls Bold"/>
              </a:rPr>
              <a:t>not</a:t>
            </a:r>
            <a:r>
              <a:rPr lang="en-US" sz="1999">
                <a:solidFill>
                  <a:srgbClr val="000000"/>
                </a:solidFill>
                <a:latin typeface="Walls"/>
                <a:ea typeface="Walls"/>
                <a:cs typeface="Walls"/>
                <a:sym typeface="Walls"/>
              </a:rPr>
              <a:t> platform-independent, but the </a:t>
            </a:r>
            <a:r>
              <a:rPr lang="en-US" b="true" sz="1999">
                <a:solidFill>
                  <a:srgbClr val="000000"/>
                </a:solidFill>
                <a:latin typeface="Walls Bold"/>
                <a:ea typeface="Walls Bold"/>
                <a:cs typeface="Walls Bold"/>
                <a:sym typeface="Walls Bold"/>
              </a:rPr>
              <a:t>bytecode</a:t>
            </a:r>
            <a:r>
              <a:rPr lang="en-US" sz="1999">
                <a:solidFill>
                  <a:srgbClr val="000000"/>
                </a:solidFill>
                <a:latin typeface="Walls"/>
                <a:ea typeface="Walls"/>
                <a:cs typeface="Walls"/>
                <a:sym typeface="Walls"/>
              </a:rPr>
              <a:t> is.</a:t>
            </a:r>
          </a:p>
          <a:p>
            <a:pPr algn="just" marL="863598" indent="-287866" lvl="2">
              <a:lnSpc>
                <a:spcPts val="2799"/>
              </a:lnSpc>
              <a:buFont typeface="Arial"/>
              <a:buChar char="⚬"/>
            </a:pPr>
            <a:r>
              <a:rPr lang="en-US" sz="1999">
                <a:solidFill>
                  <a:srgbClr val="000000"/>
                </a:solidFill>
                <a:latin typeface="Walls"/>
                <a:ea typeface="Walls"/>
                <a:cs typeface="Walls"/>
                <a:sym typeface="Walls"/>
              </a:rPr>
              <a:t>Unlike </a:t>
            </a:r>
            <a:r>
              <a:rPr lang="en-US" b="true" sz="1999">
                <a:solidFill>
                  <a:srgbClr val="000000"/>
                </a:solidFill>
                <a:latin typeface="Walls Bold"/>
                <a:ea typeface="Walls Bold"/>
                <a:cs typeface="Walls Bold"/>
                <a:sym typeface="Walls Bold"/>
              </a:rPr>
              <a:t>C</a:t>
            </a:r>
            <a:r>
              <a:rPr lang="en-US" sz="1999">
                <a:solidFill>
                  <a:srgbClr val="000000"/>
                </a:solidFill>
                <a:latin typeface="Walls"/>
                <a:ea typeface="Walls"/>
                <a:cs typeface="Walls"/>
                <a:sym typeface="Walls"/>
              </a:rPr>
              <a:t>, Java’s bytecode can run on any OS without changing the source code.</a:t>
            </a:r>
          </a:p>
          <a:p>
            <a:pPr algn="just">
              <a:lnSpc>
                <a:spcPts val="2799"/>
              </a:lnSpc>
            </a:pPr>
          </a:p>
        </p:txBody>
      </p:sp>
      <p:sp>
        <p:nvSpPr>
          <p:cNvPr name="Freeform 15" id="15"/>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Freeform 13" id="13"/>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5" id="15"/>
          <p:cNvGrpSpPr/>
          <p:nvPr/>
        </p:nvGrpSpPr>
        <p:grpSpPr>
          <a:xfrm rot="0">
            <a:off x="307911" y="1844108"/>
            <a:ext cx="6944178" cy="4794821"/>
            <a:chOff x="0" y="0"/>
            <a:chExt cx="2488637" cy="1718355"/>
          </a:xfrm>
        </p:grpSpPr>
        <p:sp>
          <p:nvSpPr>
            <p:cNvPr name="Freeform 16" id="16"/>
            <p:cNvSpPr/>
            <p:nvPr/>
          </p:nvSpPr>
          <p:spPr>
            <a:xfrm flipH="false" flipV="false" rot="0">
              <a:off x="0" y="0"/>
              <a:ext cx="2488637" cy="1718355"/>
            </a:xfrm>
            <a:custGeom>
              <a:avLst/>
              <a:gdLst/>
              <a:ahLst/>
              <a:cxnLst/>
              <a:rect r="r" b="b" t="t" l="l"/>
              <a:pathLst>
                <a:path h="1718355" w="2488637">
                  <a:moveTo>
                    <a:pt x="0" y="0"/>
                  </a:moveTo>
                  <a:lnTo>
                    <a:pt x="2488637" y="0"/>
                  </a:lnTo>
                  <a:lnTo>
                    <a:pt x="2488637" y="1718355"/>
                  </a:lnTo>
                  <a:lnTo>
                    <a:pt x="0" y="1718355"/>
                  </a:lnTo>
                  <a:close/>
                </a:path>
              </a:pathLst>
            </a:custGeom>
            <a:solidFill>
              <a:srgbClr val="211D1D"/>
            </a:solidFill>
            <a:ln w="47625" cap="sq">
              <a:solidFill>
                <a:srgbClr val="211D1D"/>
              </a:solidFill>
              <a:prstDash val="solid"/>
              <a:miter/>
            </a:ln>
          </p:spPr>
        </p:sp>
        <p:sp>
          <p:nvSpPr>
            <p:cNvPr name="TextBox 17" id="17"/>
            <p:cNvSpPr txBox="true"/>
            <p:nvPr/>
          </p:nvSpPr>
          <p:spPr>
            <a:xfrm>
              <a:off x="0" y="-85725"/>
              <a:ext cx="2488637" cy="1804080"/>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for (int i = 0; i &lt; 5; i++)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for (int j = 0; j &lt; 5; j++)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if (j == 2)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continue outerLoop; // Skips the current iteration of the outer loop</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System.out.println("i: " + i + ", j: " + j);</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p>
          </p:txBody>
        </p:sp>
      </p:grpSp>
      <p:sp>
        <p:nvSpPr>
          <p:cNvPr name="TextBox 18" id="18"/>
          <p:cNvSpPr txBox="true"/>
          <p:nvPr/>
        </p:nvSpPr>
        <p:spPr>
          <a:xfrm rot="0">
            <a:off x="405947" y="1237683"/>
            <a:ext cx="1639094" cy="339725"/>
          </a:xfrm>
          <a:prstGeom prst="rect">
            <a:avLst/>
          </a:prstGeom>
        </p:spPr>
        <p:txBody>
          <a:bodyPr anchor="t" rtlCol="false" tIns="0" lIns="0" bIns="0" rIns="0">
            <a:spAutoFit/>
          </a:bodyPr>
          <a:lstStyle/>
          <a:p>
            <a:pPr algn="l">
              <a:lnSpc>
                <a:spcPts val="2800"/>
              </a:lnSpc>
              <a:spcBef>
                <a:spcPct val="0"/>
              </a:spcBef>
            </a:pPr>
            <a:r>
              <a:rPr lang="en-US" sz="2000">
                <a:solidFill>
                  <a:srgbClr val="000000"/>
                </a:solidFill>
                <a:latin typeface="Walls"/>
                <a:ea typeface="Walls"/>
                <a:cs typeface="Walls"/>
                <a:sym typeface="Walls"/>
              </a:rPr>
              <a:t>java outerLoop:</a:t>
            </a:r>
          </a:p>
        </p:txBody>
      </p:sp>
      <p:sp>
        <p:nvSpPr>
          <p:cNvPr name="TextBox 19" id="19"/>
          <p:cNvSpPr txBox="true"/>
          <p:nvPr/>
        </p:nvSpPr>
        <p:spPr>
          <a:xfrm rot="0">
            <a:off x="354167" y="6822692"/>
            <a:ext cx="6851666" cy="2454275"/>
          </a:xfrm>
          <a:prstGeom prst="rect">
            <a:avLst/>
          </a:prstGeom>
        </p:spPr>
        <p:txBody>
          <a:bodyPr anchor="t" rtlCol="false" tIns="0" lIns="0" bIns="0" rIns="0">
            <a:spAutoFit/>
          </a:bodyPr>
          <a:lstStyle/>
          <a:p>
            <a:pPr algn="l">
              <a:lnSpc>
                <a:spcPts val="2800"/>
              </a:lnSpc>
              <a:spcBef>
                <a:spcPct val="0"/>
              </a:spcBef>
            </a:pPr>
            <a:r>
              <a:rPr lang="en-US" b="true" sz="2000">
                <a:solidFill>
                  <a:srgbClr val="211D1D"/>
                </a:solidFill>
                <a:latin typeface="Walls Bold"/>
                <a:ea typeface="Walls Bold"/>
                <a:cs typeface="Walls Bold"/>
                <a:sym typeface="Walls Bold"/>
              </a:rPr>
              <a:t>3. Label Naming:</a:t>
            </a:r>
          </a:p>
          <a:p>
            <a:pPr algn="l" marL="431801" indent="-215900" lvl="1">
              <a:lnSpc>
                <a:spcPts val="2800"/>
              </a:lnSpc>
              <a:buFont typeface="Arial"/>
              <a:buChar char="•"/>
            </a:pPr>
            <a:r>
              <a:rPr lang="en-US" sz="2000">
                <a:solidFill>
                  <a:srgbClr val="000000"/>
                </a:solidFill>
                <a:latin typeface="Walls"/>
                <a:ea typeface="Walls"/>
                <a:cs typeface="Walls"/>
                <a:sym typeface="Walls"/>
              </a:rPr>
              <a:t> Validity : The label name must follow the rules for Java identifiers (e.g., must start with a letter, underscore, or dollar sign, and cannot be a reserved keyword).</a:t>
            </a:r>
          </a:p>
          <a:p>
            <a:pPr algn="l" marL="431801" indent="-215900" lvl="1">
              <a:lnSpc>
                <a:spcPts val="2800"/>
              </a:lnSpc>
              <a:spcBef>
                <a:spcPct val="0"/>
              </a:spcBef>
              <a:buFont typeface="Arial"/>
              <a:buChar char="•"/>
            </a:pPr>
            <a:r>
              <a:rPr lang="en-US" sz="2000">
                <a:solidFill>
                  <a:srgbClr val="000000"/>
                </a:solidFill>
                <a:latin typeface="Walls"/>
                <a:ea typeface="Walls"/>
                <a:cs typeface="Walls"/>
                <a:sym typeface="Walls"/>
              </a:rPr>
              <a:t>  Clarity : Choose meaningful labels to make your code easier to understand and maintain.</a:t>
            </a:r>
          </a:p>
          <a:p>
            <a:pPr algn="l">
              <a:lnSpc>
                <a:spcPts val="2800"/>
              </a:lnSpc>
              <a:spcBef>
                <a:spcPct val="0"/>
              </a:spcBef>
            </a:pPr>
          </a:p>
        </p:txBody>
      </p:sp>
    </p:spTree>
  </p:cSld>
  <p:clrMapOvr>
    <a:masterClrMapping/>
  </p:clrMapOvr>
</p:sld>
</file>

<file path=ppt/slides/slide1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Freeform 13" id="13"/>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5" id="15"/>
          <p:cNvGrpSpPr/>
          <p:nvPr/>
        </p:nvGrpSpPr>
        <p:grpSpPr>
          <a:xfrm rot="0">
            <a:off x="405947" y="1909817"/>
            <a:ext cx="6867345" cy="7261796"/>
            <a:chOff x="0" y="0"/>
            <a:chExt cx="2461101" cy="2602464"/>
          </a:xfrm>
        </p:grpSpPr>
        <p:sp>
          <p:nvSpPr>
            <p:cNvPr name="Freeform 16" id="16"/>
            <p:cNvSpPr/>
            <p:nvPr/>
          </p:nvSpPr>
          <p:spPr>
            <a:xfrm flipH="false" flipV="false" rot="0">
              <a:off x="0" y="0"/>
              <a:ext cx="2461101" cy="2602464"/>
            </a:xfrm>
            <a:custGeom>
              <a:avLst/>
              <a:gdLst/>
              <a:ahLst/>
              <a:cxnLst/>
              <a:rect r="r" b="b" t="t" l="l"/>
              <a:pathLst>
                <a:path h="2602464" w="2461101">
                  <a:moveTo>
                    <a:pt x="0" y="0"/>
                  </a:moveTo>
                  <a:lnTo>
                    <a:pt x="2461101" y="0"/>
                  </a:lnTo>
                  <a:lnTo>
                    <a:pt x="2461101" y="2602464"/>
                  </a:lnTo>
                  <a:lnTo>
                    <a:pt x="0" y="2602464"/>
                  </a:lnTo>
                  <a:close/>
                </a:path>
              </a:pathLst>
            </a:custGeom>
            <a:solidFill>
              <a:srgbClr val="211D1D"/>
            </a:solidFill>
            <a:ln w="47625" cap="sq">
              <a:solidFill>
                <a:srgbClr val="211D1D"/>
              </a:solidFill>
              <a:prstDash val="solid"/>
              <a:miter/>
            </a:ln>
          </p:spPr>
        </p:sp>
        <p:sp>
          <p:nvSpPr>
            <p:cNvPr name="TextBox 17" id="17"/>
            <p:cNvSpPr txBox="true"/>
            <p:nvPr/>
          </p:nvSpPr>
          <p:spPr>
            <a:xfrm>
              <a:off x="0" y="-85725"/>
              <a:ext cx="2461101" cy="2688189"/>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public class LabeledLoopsExample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public static void main(String[] args)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outerLoop:</a:t>
              </a:r>
            </a:p>
            <a:p>
              <a:pPr algn="l">
                <a:lnSpc>
                  <a:spcPts val="2800"/>
                </a:lnSpc>
              </a:pPr>
              <a:r>
                <a:rPr lang="en-US" sz="2000" b="true">
                  <a:solidFill>
                    <a:srgbClr val="FFFFFF"/>
                  </a:solidFill>
                  <a:latin typeface="Consolas Bold"/>
                  <a:ea typeface="Consolas Bold"/>
                  <a:cs typeface="Consolas Bold"/>
                  <a:sym typeface="Consolas Bold"/>
                </a:rPr>
                <a:t> for (int i = 0; i &lt; 3; i++)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for (int j = 0; j &lt; 3; j++)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System.out.println("i: " + i + ", j: " + j);</a:t>
              </a:r>
            </a:p>
            <a:p>
              <a:pPr algn="l">
                <a:lnSpc>
                  <a:spcPts val="2800"/>
                </a:lnSpc>
              </a:pPr>
              <a:r>
                <a:rPr lang="en-US" sz="2000" b="true">
                  <a:solidFill>
                    <a:srgbClr val="FFFFFF"/>
                  </a:solidFill>
                  <a:latin typeface="Consolas Bold"/>
                  <a:ea typeface="Consolas Bold"/>
                  <a:cs typeface="Consolas Bold"/>
                  <a:sym typeface="Consolas Bold"/>
                </a:rPr>
                <a:t>  if (i == 1 &amp;&amp; j == 1)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break outerLoop; // Breaks out of the outer loop </a:t>
              </a:r>
            </a:p>
            <a:p>
              <a:pPr algn="l">
                <a:lnSpc>
                  <a:spcPts val="2800"/>
                </a:lnSpc>
              </a:pPr>
              <a:r>
                <a:rPr lang="en-US" sz="2000" b="true">
                  <a:solidFill>
                    <a:srgbClr val="FFFFFF"/>
                  </a:solidFill>
                  <a:latin typeface="Consolas Bold"/>
                  <a:ea typeface="Consolas Bold"/>
                  <a:cs typeface="Consolas Bold"/>
                  <a:sym typeface="Consolas Bold"/>
                </a:rPr>
                <a:t>  } </a:t>
              </a:r>
            </a:p>
            <a:p>
              <a:pPr algn="l">
                <a:lnSpc>
                  <a:spcPts val="2800"/>
                </a:lnSpc>
              </a:pPr>
              <a:r>
                <a:rPr lang="en-US" sz="2000" b="true">
                  <a:solidFill>
                    <a:srgbClr val="FFFFFF"/>
                  </a:solidFill>
                  <a:latin typeface="Consolas Bold"/>
                  <a:ea typeface="Consolas Bold"/>
                  <a:cs typeface="Consolas Bold"/>
                  <a:sym typeface="Consolas Bold"/>
                </a:rPr>
                <a:t> }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System.out.println("Loop exited.");</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a:t>
              </a:r>
            </a:p>
          </p:txBody>
        </p:sp>
      </p:grpSp>
      <p:sp>
        <p:nvSpPr>
          <p:cNvPr name="TextBox 18" id="18"/>
          <p:cNvSpPr txBox="true"/>
          <p:nvPr/>
        </p:nvSpPr>
        <p:spPr>
          <a:xfrm rot="0">
            <a:off x="153507" y="1093842"/>
            <a:ext cx="6949480" cy="692150"/>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000000"/>
                </a:solidFill>
                <a:latin typeface="Walls"/>
                <a:ea typeface="Walls"/>
                <a:cs typeface="Walls"/>
                <a:sym typeface="Walls"/>
              </a:rPr>
              <a:t>Example</a:t>
            </a:r>
          </a:p>
          <a:p>
            <a:pPr algn="l">
              <a:lnSpc>
                <a:spcPts val="2800"/>
              </a:lnSpc>
            </a:pPr>
            <a:r>
              <a:rPr lang="en-US" sz="2000">
                <a:solidFill>
                  <a:srgbClr val="000000"/>
                </a:solidFill>
                <a:latin typeface="Walls"/>
                <a:ea typeface="Walls"/>
                <a:cs typeface="Walls"/>
                <a:sym typeface="Walls"/>
              </a:rPr>
              <a:t>            Here’s a full example demonstrating the use of labeled loops:</a:t>
            </a:r>
          </a:p>
        </p:txBody>
      </p:sp>
    </p:spTree>
  </p:cSld>
  <p:clrMapOvr>
    <a:masterClrMapping/>
  </p:clrMapOvr>
</p:sld>
</file>

<file path=ppt/slides/slide1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405947" y="2789536"/>
            <a:ext cx="6735046" cy="4921250"/>
          </a:xfrm>
          <a:prstGeom prst="rect">
            <a:avLst/>
          </a:prstGeom>
        </p:spPr>
        <p:txBody>
          <a:bodyPr anchor="t" rtlCol="false" tIns="0" lIns="0" bIns="0" rIns="0">
            <a:spAutoFit/>
          </a:bodyPr>
          <a:lstStyle/>
          <a:p>
            <a:pPr algn="l">
              <a:lnSpc>
                <a:spcPts val="2800"/>
              </a:lnSpc>
              <a:spcBef>
                <a:spcPct val="0"/>
              </a:spcBef>
            </a:pPr>
            <a:r>
              <a:rPr lang="en-US" b="true" sz="2000">
                <a:solidFill>
                  <a:srgbClr val="211D1D"/>
                </a:solidFill>
                <a:latin typeface="Walls Bold"/>
                <a:ea typeface="Walls Bold"/>
                <a:cs typeface="Walls Bold"/>
                <a:sym typeface="Walls Bold"/>
              </a:rPr>
              <a:t>1. Purpose :</a:t>
            </a:r>
            <a:r>
              <a:rPr lang="en-US" sz="2000">
                <a:solidFill>
                  <a:srgbClr val="000000"/>
                </a:solidFill>
                <a:latin typeface="Walls"/>
                <a:ea typeface="Walls"/>
                <a:cs typeface="Walls"/>
                <a:sym typeface="Walls"/>
              </a:rPr>
              <a:t> Improved version of the traditional for loop for iterating over arrays and collections.</a:t>
            </a:r>
          </a:p>
          <a:p>
            <a:pPr algn="l">
              <a:lnSpc>
                <a:spcPts val="2800"/>
              </a:lnSpc>
              <a:spcBef>
                <a:spcPct val="0"/>
              </a:spcBef>
            </a:pPr>
            <a:r>
              <a:rPr lang="en-US" b="true" sz="2000">
                <a:solidFill>
                  <a:srgbClr val="211D1D"/>
                </a:solidFill>
                <a:latin typeface="Walls Bold"/>
                <a:ea typeface="Walls Bold"/>
                <a:cs typeface="Walls Bold"/>
                <a:sym typeface="Walls Bold"/>
              </a:rPr>
              <a:t>2. Structure :</a:t>
            </a:r>
          </a:p>
          <a:p>
            <a:pPr algn="l" marL="431801" indent="-215900" lvl="1">
              <a:lnSpc>
                <a:spcPts val="2800"/>
              </a:lnSpc>
              <a:buFont typeface="Arial"/>
              <a:buChar char="•"/>
            </a:pPr>
            <a:r>
              <a:rPr lang="en-US" sz="2000">
                <a:solidFill>
                  <a:srgbClr val="000000"/>
                </a:solidFill>
                <a:latin typeface="Walls"/>
                <a:ea typeface="Walls"/>
                <a:cs typeface="Walls"/>
                <a:sym typeface="Walls"/>
              </a:rPr>
              <a:t>  Declaration: Defines the type of the variable and its name.</a:t>
            </a:r>
          </a:p>
          <a:p>
            <a:pPr algn="l" marL="431801" indent="-215900" lvl="1">
              <a:lnSpc>
                <a:spcPts val="2800"/>
              </a:lnSpc>
              <a:buFont typeface="Arial"/>
              <a:buChar char="•"/>
            </a:pPr>
            <a:r>
              <a:rPr lang="en-US" sz="2000">
                <a:solidFill>
                  <a:srgbClr val="000000"/>
                </a:solidFill>
                <a:latin typeface="Walls"/>
                <a:ea typeface="Walls"/>
                <a:cs typeface="Walls"/>
                <a:sym typeface="Walls"/>
              </a:rPr>
              <a:t>  Reference : Specifies the array or collection to iterate over.</a:t>
            </a:r>
          </a:p>
          <a:p>
            <a:pPr algn="l" marL="431801" indent="-215900" lvl="1">
              <a:lnSpc>
                <a:spcPts val="2800"/>
              </a:lnSpc>
              <a:buFont typeface="Arial"/>
              <a:buChar char="•"/>
            </a:pPr>
            <a:r>
              <a:rPr lang="en-US" sz="2000">
                <a:solidFill>
                  <a:srgbClr val="000000"/>
                </a:solidFill>
                <a:latin typeface="Walls"/>
                <a:ea typeface="Walls"/>
                <a:cs typeface="Walls"/>
                <a:sym typeface="Walls"/>
              </a:rPr>
              <a:t>  Syntax: type variable : arrayOrCollection</a:t>
            </a:r>
          </a:p>
          <a:p>
            <a:pPr algn="l">
              <a:lnSpc>
                <a:spcPts val="2800"/>
              </a:lnSpc>
              <a:spcBef>
                <a:spcPct val="0"/>
              </a:spcBef>
            </a:pPr>
            <a:r>
              <a:rPr lang="en-US" b="true" sz="2000">
                <a:solidFill>
                  <a:srgbClr val="211D1D"/>
                </a:solidFill>
                <a:latin typeface="Walls Bold"/>
                <a:ea typeface="Walls Bold"/>
                <a:cs typeface="Walls Bold"/>
                <a:sym typeface="Walls Bold"/>
              </a:rPr>
              <a:t>3. Separator : </a:t>
            </a:r>
            <a:r>
              <a:rPr lang="en-US" sz="2000">
                <a:solidFill>
                  <a:srgbClr val="211D1D"/>
                </a:solidFill>
                <a:latin typeface="Walls"/>
                <a:ea typeface="Walls"/>
                <a:cs typeface="Walls"/>
                <a:sym typeface="Walls"/>
              </a:rPr>
              <a:t>The colon (:) separates the declaration and reference sections.</a:t>
            </a:r>
          </a:p>
          <a:p>
            <a:pPr algn="l">
              <a:lnSpc>
                <a:spcPts val="2800"/>
              </a:lnSpc>
              <a:spcBef>
                <a:spcPct val="0"/>
              </a:spcBef>
            </a:pPr>
            <a:r>
              <a:rPr lang="en-US" b="true" sz="2000">
                <a:solidFill>
                  <a:srgbClr val="211D1D"/>
                </a:solidFill>
                <a:latin typeface="Walls Bold"/>
                <a:ea typeface="Walls Bold"/>
                <a:cs typeface="Walls Bold"/>
                <a:sym typeface="Walls Bold"/>
              </a:rPr>
              <a:t>4. Iteration :</a:t>
            </a:r>
            <a:r>
              <a:rPr lang="en-US" sz="2000">
                <a:solidFill>
                  <a:srgbClr val="211D1D"/>
                </a:solidFill>
                <a:latin typeface="Walls"/>
                <a:ea typeface="Walls"/>
                <a:cs typeface="Walls"/>
                <a:sym typeface="Walls"/>
              </a:rPr>
              <a:t> Starts from the first element and goes through to the last element of the array or collection.</a:t>
            </a:r>
          </a:p>
          <a:p>
            <a:pPr algn="l">
              <a:lnSpc>
                <a:spcPts val="2800"/>
              </a:lnSpc>
              <a:spcBef>
                <a:spcPct val="0"/>
              </a:spcBef>
            </a:pPr>
            <a:r>
              <a:rPr lang="en-US" b="true" sz="2000">
                <a:solidFill>
                  <a:srgbClr val="211D1D"/>
                </a:solidFill>
                <a:latin typeface="Walls Bold"/>
                <a:ea typeface="Walls Bold"/>
                <a:cs typeface="Walls Bold"/>
                <a:sym typeface="Walls Bold"/>
              </a:rPr>
              <a:t>5. Java Version :</a:t>
            </a:r>
            <a:r>
              <a:rPr lang="en-US" sz="2000">
                <a:solidFill>
                  <a:srgbClr val="211D1D"/>
                </a:solidFill>
                <a:latin typeface="Walls"/>
                <a:ea typeface="Walls"/>
                <a:cs typeface="Walls"/>
                <a:sym typeface="Walls"/>
              </a:rPr>
              <a:t> </a:t>
            </a:r>
            <a:r>
              <a:rPr lang="en-US" sz="2000">
                <a:solidFill>
                  <a:srgbClr val="000000"/>
                </a:solidFill>
                <a:latin typeface="Walls"/>
                <a:ea typeface="Walls"/>
                <a:cs typeface="Walls"/>
                <a:sym typeface="Walls"/>
              </a:rPr>
              <a:t>Introduced in Java 1.5.</a:t>
            </a:r>
          </a:p>
          <a:p>
            <a:pPr algn="l">
              <a:lnSpc>
                <a:spcPts val="2800"/>
              </a:lnSpc>
              <a:spcBef>
                <a:spcPct val="0"/>
              </a:spcBef>
            </a:pPr>
            <a:r>
              <a:rPr lang="en-US" b="true" sz="2000">
                <a:solidFill>
                  <a:srgbClr val="211D1D"/>
                </a:solidFill>
                <a:latin typeface="Walls Bold"/>
                <a:ea typeface="Walls Bold"/>
                <a:cs typeface="Walls Bold"/>
                <a:sym typeface="Walls Bold"/>
              </a:rPr>
              <a:t>6. Variable Declaration :</a:t>
            </a:r>
            <a:r>
              <a:rPr lang="en-US" sz="2000">
                <a:solidFill>
                  <a:srgbClr val="000000"/>
                </a:solidFill>
                <a:latin typeface="Walls"/>
                <a:ea typeface="Walls"/>
                <a:cs typeface="Walls"/>
                <a:sym typeface="Walls"/>
              </a:rPr>
              <a:t> The loop variable must be declared within the loop itself, not outside.</a:t>
            </a:r>
          </a:p>
          <a:p>
            <a:pPr algn="l">
              <a:lnSpc>
                <a:spcPts val="2800"/>
              </a:lnSpc>
              <a:spcBef>
                <a:spcPct val="0"/>
              </a:spcBef>
            </a:pPr>
          </a:p>
        </p:txBody>
      </p:sp>
      <p:sp>
        <p:nvSpPr>
          <p:cNvPr name="Freeform 14" id="14"/>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281592" y="1045435"/>
            <a:ext cx="6991700" cy="1749425"/>
          </a:xfrm>
          <a:prstGeom prst="rect">
            <a:avLst/>
          </a:prstGeom>
        </p:spPr>
        <p:txBody>
          <a:bodyPr anchor="t" rtlCol="false" tIns="0" lIns="0" bIns="0" rIns="0">
            <a:spAutoFit/>
          </a:bodyPr>
          <a:lstStyle/>
          <a:p>
            <a:pPr algn="l">
              <a:lnSpc>
                <a:spcPts val="7000"/>
              </a:lnSpc>
              <a:spcBef>
                <a:spcPct val="0"/>
              </a:spcBef>
            </a:pPr>
            <a:r>
              <a:rPr lang="en-US" b="true" sz="5000">
                <a:solidFill>
                  <a:srgbClr val="FF4500"/>
                </a:solidFill>
                <a:latin typeface="Walls Bold"/>
                <a:ea typeface="Walls Bold"/>
                <a:cs typeface="Walls Bold"/>
                <a:sym typeface="Walls Bold"/>
              </a:rPr>
              <a:t>Enhanced For Loop </a:t>
            </a:r>
          </a:p>
          <a:p>
            <a:pPr algn="l">
              <a:lnSpc>
                <a:spcPts val="7000"/>
              </a:lnSpc>
              <a:spcBef>
                <a:spcPct val="0"/>
              </a:spcBef>
            </a:pPr>
            <a:r>
              <a:rPr lang="en-US" b="true" sz="5000">
                <a:solidFill>
                  <a:srgbClr val="FF4500"/>
                </a:solidFill>
                <a:latin typeface="Walls Bold"/>
                <a:ea typeface="Walls Bold"/>
                <a:cs typeface="Walls Bold"/>
                <a:sym typeface="Walls Bold"/>
              </a:rPr>
              <a:t>(For-Each Loop)</a:t>
            </a:r>
          </a:p>
        </p:txBody>
      </p:sp>
      <p:grpSp>
        <p:nvGrpSpPr>
          <p:cNvPr name="Group 17" id="17"/>
          <p:cNvGrpSpPr/>
          <p:nvPr/>
        </p:nvGrpSpPr>
        <p:grpSpPr>
          <a:xfrm rot="0">
            <a:off x="281592" y="7710786"/>
            <a:ext cx="6944178" cy="1975421"/>
            <a:chOff x="0" y="0"/>
            <a:chExt cx="2488637" cy="707946"/>
          </a:xfrm>
        </p:grpSpPr>
        <p:sp>
          <p:nvSpPr>
            <p:cNvPr name="Freeform 18" id="18"/>
            <p:cNvSpPr/>
            <p:nvPr/>
          </p:nvSpPr>
          <p:spPr>
            <a:xfrm flipH="false" flipV="false" rot="0">
              <a:off x="0" y="0"/>
              <a:ext cx="2488637" cy="707946"/>
            </a:xfrm>
            <a:custGeom>
              <a:avLst/>
              <a:gdLst/>
              <a:ahLst/>
              <a:cxnLst/>
              <a:rect r="r" b="b" t="t" l="l"/>
              <a:pathLst>
                <a:path h="707946" w="2488637">
                  <a:moveTo>
                    <a:pt x="0" y="0"/>
                  </a:moveTo>
                  <a:lnTo>
                    <a:pt x="2488637" y="0"/>
                  </a:lnTo>
                  <a:lnTo>
                    <a:pt x="2488637" y="707946"/>
                  </a:lnTo>
                  <a:lnTo>
                    <a:pt x="0" y="707946"/>
                  </a:lnTo>
                  <a:close/>
                </a:path>
              </a:pathLst>
            </a:custGeom>
            <a:solidFill>
              <a:srgbClr val="211D1D"/>
            </a:solidFill>
            <a:ln w="47625" cap="sq">
              <a:solidFill>
                <a:srgbClr val="211D1D"/>
              </a:solidFill>
              <a:prstDash val="solid"/>
              <a:miter/>
            </a:ln>
          </p:spPr>
        </p:sp>
        <p:sp>
          <p:nvSpPr>
            <p:cNvPr name="TextBox 19" id="19"/>
            <p:cNvSpPr txBox="true"/>
            <p:nvPr/>
          </p:nvSpPr>
          <p:spPr>
            <a:xfrm>
              <a:off x="0" y="-85725"/>
              <a:ext cx="2488637" cy="793671"/>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int[] numbers = {1, 2, 3, 4, 5};</a:t>
              </a:r>
            </a:p>
            <a:p>
              <a:pPr algn="l">
                <a:lnSpc>
                  <a:spcPts val="2800"/>
                </a:lnSpc>
              </a:pPr>
              <a:r>
                <a:rPr lang="en-US" sz="2000" b="true">
                  <a:solidFill>
                    <a:srgbClr val="FFFFFF"/>
                  </a:solidFill>
                  <a:latin typeface="Consolas Bold"/>
                  <a:ea typeface="Consolas Bold"/>
                  <a:cs typeface="Consolas Bold"/>
                  <a:sym typeface="Consolas Bold"/>
                </a:rPr>
                <a:t>for (int num : numbers)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System.out.println(num);</a:t>
              </a:r>
            </a:p>
            <a:p>
              <a:pPr algn="l">
                <a:lnSpc>
                  <a:spcPts val="2800"/>
                </a:lnSpc>
              </a:pPr>
              <a:r>
                <a:rPr lang="en-US" sz="2000" b="true">
                  <a:solidFill>
                    <a:srgbClr val="FFFFFF"/>
                  </a:solidFill>
                  <a:latin typeface="Consolas Bold"/>
                  <a:ea typeface="Consolas Bold"/>
                  <a:cs typeface="Consolas Bold"/>
                  <a:sym typeface="Consolas Bold"/>
                </a:rPr>
                <a:t>}</a:t>
              </a:r>
            </a:p>
          </p:txBody>
        </p:sp>
      </p:grpSp>
      <p:sp>
        <p:nvSpPr>
          <p:cNvPr name="TextBox 20" id="20"/>
          <p:cNvSpPr txBox="true"/>
          <p:nvPr/>
        </p:nvSpPr>
        <p:spPr>
          <a:xfrm rot="0">
            <a:off x="153507" y="7280448"/>
            <a:ext cx="1429345" cy="339725"/>
          </a:xfrm>
          <a:prstGeom prst="rect">
            <a:avLst/>
          </a:prstGeom>
        </p:spPr>
        <p:txBody>
          <a:bodyPr anchor="t" rtlCol="false" tIns="0" lIns="0" bIns="0" rIns="0">
            <a:spAutoFit/>
          </a:bodyPr>
          <a:lstStyle/>
          <a:p>
            <a:pPr algn="ctr" marL="431801" indent="-215900" lvl="1">
              <a:lnSpc>
                <a:spcPts val="2800"/>
              </a:lnSpc>
              <a:buFont typeface="Arial"/>
              <a:buChar char="•"/>
            </a:pPr>
            <a:r>
              <a:rPr lang="en-US" sz="2000">
                <a:solidFill>
                  <a:srgbClr val="000000"/>
                </a:solidFill>
                <a:latin typeface="Walls"/>
                <a:ea typeface="Walls"/>
                <a:cs typeface="Walls"/>
                <a:sym typeface="Walls"/>
              </a:rPr>
              <a:t>Example :</a:t>
            </a:r>
          </a:p>
        </p:txBody>
      </p:sp>
    </p:spTree>
  </p:cSld>
  <p:clrMapOvr>
    <a:masterClrMapping/>
  </p:clrMapOvr>
</p:sld>
</file>

<file path=ppt/slides/slide1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354167" y="2092740"/>
            <a:ext cx="6851666" cy="5626100"/>
          </a:xfrm>
          <a:prstGeom prst="rect">
            <a:avLst/>
          </a:prstGeom>
        </p:spPr>
        <p:txBody>
          <a:bodyPr anchor="t" rtlCol="false" tIns="0" lIns="0" bIns="0" rIns="0">
            <a:spAutoFit/>
          </a:bodyPr>
          <a:lstStyle/>
          <a:p>
            <a:pPr algn="l">
              <a:lnSpc>
                <a:spcPts val="2800"/>
              </a:lnSpc>
              <a:spcBef>
                <a:spcPct val="0"/>
              </a:spcBef>
            </a:pPr>
            <a:r>
              <a:rPr lang="en-US" b="true" sz="2000">
                <a:solidFill>
                  <a:srgbClr val="211D1D"/>
                </a:solidFill>
                <a:latin typeface="Walls Bold"/>
                <a:ea typeface="Walls Bold"/>
                <a:cs typeface="Walls Bold"/>
                <a:sym typeface="Walls Bold"/>
              </a:rPr>
              <a:t>1.  Keyword :</a:t>
            </a:r>
            <a:r>
              <a:rPr lang="en-US" sz="2000">
                <a:solidFill>
                  <a:srgbClr val="211D1D"/>
                </a:solidFill>
                <a:latin typeface="Walls"/>
                <a:ea typeface="Walls"/>
                <a:cs typeface="Walls"/>
                <a:sym typeface="Walls"/>
              </a:rPr>
              <a:t> </a:t>
            </a:r>
            <a:r>
              <a:rPr lang="en-US" sz="2000">
                <a:solidFill>
                  <a:srgbClr val="000000"/>
                </a:solidFill>
                <a:latin typeface="Walls"/>
                <a:ea typeface="Walls"/>
                <a:cs typeface="Walls"/>
                <a:sym typeface="Walls"/>
              </a:rPr>
              <a:t>while is a keyword in Java.</a:t>
            </a:r>
          </a:p>
          <a:p>
            <a:pPr algn="l">
              <a:lnSpc>
                <a:spcPts val="2800"/>
              </a:lnSpc>
              <a:spcBef>
                <a:spcPct val="0"/>
              </a:spcBef>
            </a:pPr>
            <a:r>
              <a:rPr lang="en-US" b="true" sz="2000">
                <a:solidFill>
                  <a:srgbClr val="211D1D"/>
                </a:solidFill>
                <a:latin typeface="Walls Bold"/>
                <a:ea typeface="Walls Bold"/>
                <a:cs typeface="Walls Bold"/>
                <a:sym typeface="Walls Bold"/>
              </a:rPr>
              <a:t>2. Structure :</a:t>
            </a:r>
            <a:r>
              <a:rPr lang="en-US" sz="2000">
                <a:solidFill>
                  <a:srgbClr val="000000"/>
                </a:solidFill>
                <a:latin typeface="Walls"/>
                <a:ea typeface="Walls"/>
                <a:cs typeface="Walls"/>
                <a:sym typeface="Walls"/>
              </a:rPr>
              <a:t> The while loop consists of a condition section.</a:t>
            </a:r>
          </a:p>
          <a:p>
            <a:pPr algn="l">
              <a:lnSpc>
                <a:spcPts val="2800"/>
              </a:lnSpc>
              <a:spcBef>
                <a:spcPct val="0"/>
              </a:spcBef>
            </a:pPr>
            <a:r>
              <a:rPr lang="en-US" sz="2000">
                <a:solidFill>
                  <a:srgbClr val="000000"/>
                </a:solidFill>
                <a:latin typeface="Walls"/>
                <a:ea typeface="Walls"/>
                <a:cs typeface="Walls"/>
                <a:sym typeface="Walls"/>
              </a:rPr>
              <a:t>     Syntax : while (condition) { // body }</a:t>
            </a:r>
          </a:p>
          <a:p>
            <a:pPr algn="l">
              <a:lnSpc>
                <a:spcPts val="2800"/>
              </a:lnSpc>
              <a:spcBef>
                <a:spcPct val="0"/>
              </a:spcBef>
            </a:pPr>
            <a:r>
              <a:rPr lang="en-US" b="true" sz="2000">
                <a:solidFill>
                  <a:srgbClr val="211D1D"/>
                </a:solidFill>
                <a:latin typeface="Walls Bold"/>
                <a:ea typeface="Walls Bold"/>
                <a:cs typeface="Walls Bold"/>
                <a:sym typeface="Walls Bold"/>
              </a:rPr>
              <a:t>3.  Execution :</a:t>
            </a:r>
          </a:p>
          <a:p>
            <a:pPr algn="l" marL="431801" indent="-215900" lvl="1">
              <a:lnSpc>
                <a:spcPts val="2800"/>
              </a:lnSpc>
              <a:buFont typeface="Arial"/>
              <a:buChar char="•"/>
            </a:pPr>
            <a:r>
              <a:rPr lang="en-US" sz="2000">
                <a:solidFill>
                  <a:srgbClr val="000000"/>
                </a:solidFill>
                <a:latin typeface="Walls"/>
                <a:ea typeface="Walls"/>
                <a:cs typeface="Walls"/>
                <a:sym typeface="Walls"/>
              </a:rPr>
              <a:t>  Condition Check : The condition is checked before each iteration. </a:t>
            </a:r>
          </a:p>
          <a:p>
            <a:pPr algn="l" marL="431801" indent="-215900" lvl="1">
              <a:lnSpc>
                <a:spcPts val="2800"/>
              </a:lnSpc>
              <a:buFont typeface="Arial"/>
              <a:buChar char="•"/>
            </a:pPr>
            <a:r>
              <a:rPr lang="en-US" sz="2000">
                <a:solidFill>
                  <a:srgbClr val="000000"/>
                </a:solidFill>
                <a:latin typeface="Walls"/>
                <a:ea typeface="Walls"/>
                <a:cs typeface="Walls"/>
                <a:sym typeface="Walls"/>
              </a:rPr>
              <a:t>  Body Execution : If the condition is true, the body of the while loop is executed.</a:t>
            </a:r>
          </a:p>
          <a:p>
            <a:pPr algn="l" marL="431801" indent="-215900" lvl="1">
              <a:lnSpc>
                <a:spcPts val="2800"/>
              </a:lnSpc>
              <a:buFont typeface="Arial"/>
              <a:buChar char="•"/>
            </a:pPr>
            <a:r>
              <a:rPr lang="en-US" sz="2000">
                <a:solidFill>
                  <a:srgbClr val="000000"/>
                </a:solidFill>
                <a:latin typeface="Walls"/>
                <a:ea typeface="Walls"/>
                <a:cs typeface="Walls"/>
                <a:sym typeface="Walls"/>
              </a:rPr>
              <a:t> Termination : Once the condition becomes false, control exits the while loop.</a:t>
            </a:r>
          </a:p>
          <a:p>
            <a:pPr algn="l">
              <a:lnSpc>
                <a:spcPts val="2800"/>
              </a:lnSpc>
              <a:spcBef>
                <a:spcPct val="0"/>
              </a:spcBef>
            </a:pPr>
            <a:r>
              <a:rPr lang="en-US" b="true" sz="2000">
                <a:solidFill>
                  <a:srgbClr val="211D1D"/>
                </a:solidFill>
                <a:latin typeface="Walls Bold"/>
                <a:ea typeface="Walls Bold"/>
                <a:cs typeface="Walls Bold"/>
                <a:sym typeface="Walls Bold"/>
              </a:rPr>
              <a:t>4.  Variable Initialization :</a:t>
            </a:r>
          </a:p>
          <a:p>
            <a:pPr algn="l">
              <a:lnSpc>
                <a:spcPts val="2800"/>
              </a:lnSpc>
              <a:spcBef>
                <a:spcPct val="0"/>
              </a:spcBef>
            </a:pPr>
            <a:r>
              <a:rPr lang="en-US" sz="2000">
                <a:solidFill>
                  <a:srgbClr val="000000"/>
                </a:solidFill>
                <a:latin typeface="Walls"/>
                <a:ea typeface="Walls"/>
                <a:cs typeface="Walls"/>
                <a:sym typeface="Walls"/>
              </a:rPr>
              <a:t>    Avoid re-initializing variables in the while condition to prevent potential infinite loops.</a:t>
            </a:r>
          </a:p>
          <a:p>
            <a:pPr algn="l">
              <a:lnSpc>
                <a:spcPts val="2800"/>
              </a:lnSpc>
              <a:spcBef>
                <a:spcPct val="0"/>
              </a:spcBef>
            </a:pPr>
            <a:r>
              <a:rPr lang="en-US" b="true" sz="2000">
                <a:solidFill>
                  <a:srgbClr val="211D1D"/>
                </a:solidFill>
                <a:latin typeface="Walls Bold"/>
                <a:ea typeface="Walls Bold"/>
                <a:cs typeface="Walls Bold"/>
                <a:sym typeface="Walls Bold"/>
              </a:rPr>
              <a:t>5.  Increment/Decrement :</a:t>
            </a:r>
          </a:p>
          <a:p>
            <a:pPr algn="l">
              <a:lnSpc>
                <a:spcPts val="2800"/>
              </a:lnSpc>
              <a:spcBef>
                <a:spcPct val="0"/>
              </a:spcBef>
            </a:pPr>
            <a:r>
              <a:rPr lang="en-US" sz="2000">
                <a:solidFill>
                  <a:srgbClr val="000000"/>
                </a:solidFill>
                <a:latin typeface="Walls"/>
                <a:ea typeface="Walls"/>
                <a:cs typeface="Walls"/>
                <a:sym typeface="Walls"/>
              </a:rPr>
              <a:t>   It is recommended to place increment or decrement operations before the continue statement to ensure proper loop progression.</a:t>
            </a:r>
          </a:p>
        </p:txBody>
      </p:sp>
      <p:sp>
        <p:nvSpPr>
          <p:cNvPr name="Freeform 14" id="14"/>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354167" y="1086265"/>
            <a:ext cx="4372634" cy="863600"/>
          </a:xfrm>
          <a:prstGeom prst="rect">
            <a:avLst/>
          </a:prstGeom>
        </p:spPr>
        <p:txBody>
          <a:bodyPr anchor="t" rtlCol="false" tIns="0" lIns="0" bIns="0" rIns="0">
            <a:spAutoFit/>
          </a:bodyPr>
          <a:lstStyle/>
          <a:p>
            <a:pPr algn="l">
              <a:lnSpc>
                <a:spcPts val="7000"/>
              </a:lnSpc>
              <a:spcBef>
                <a:spcPct val="0"/>
              </a:spcBef>
            </a:pPr>
            <a:r>
              <a:rPr lang="en-US" b="true" sz="5000">
                <a:solidFill>
                  <a:srgbClr val="FF4500"/>
                </a:solidFill>
                <a:latin typeface="Walls Bold"/>
                <a:ea typeface="Walls Bold"/>
                <a:cs typeface="Walls Bold"/>
                <a:sym typeface="Walls Bold"/>
              </a:rPr>
              <a:t>While Loop</a:t>
            </a:r>
          </a:p>
        </p:txBody>
      </p:sp>
    </p:spTree>
  </p:cSld>
  <p:clrMapOvr>
    <a:masterClrMapping/>
  </p:clrMapOvr>
</p:sld>
</file>

<file path=ppt/slides/slide1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421625" y="1144876"/>
            <a:ext cx="6851666" cy="1749425"/>
          </a:xfrm>
          <a:prstGeom prst="rect">
            <a:avLst/>
          </a:prstGeom>
        </p:spPr>
        <p:txBody>
          <a:bodyPr anchor="t" rtlCol="false" tIns="0" lIns="0" bIns="0" rIns="0">
            <a:spAutoFit/>
          </a:bodyPr>
          <a:lstStyle/>
          <a:p>
            <a:pPr algn="l">
              <a:lnSpc>
                <a:spcPts val="2800"/>
              </a:lnSpc>
              <a:spcBef>
                <a:spcPct val="0"/>
              </a:spcBef>
            </a:pPr>
            <a:r>
              <a:rPr lang="en-US" b="true" sz="2000">
                <a:solidFill>
                  <a:srgbClr val="211D1D"/>
                </a:solidFill>
                <a:latin typeface="Walls Bold"/>
                <a:ea typeface="Walls Bold"/>
                <a:cs typeface="Walls Bold"/>
                <a:sym typeface="Walls Bold"/>
              </a:rPr>
              <a:t>6. Nested Loops :</a:t>
            </a:r>
          </a:p>
          <a:p>
            <a:pPr algn="l">
              <a:lnSpc>
                <a:spcPts val="2800"/>
              </a:lnSpc>
              <a:spcBef>
                <a:spcPct val="0"/>
              </a:spcBef>
            </a:pPr>
            <a:r>
              <a:rPr lang="en-US" sz="2000">
                <a:solidFill>
                  <a:srgbClr val="000000"/>
                </a:solidFill>
                <a:latin typeface="Walls"/>
                <a:ea typeface="Walls"/>
                <a:cs typeface="Walls"/>
                <a:sym typeface="Walls"/>
              </a:rPr>
              <a:t>    You can develop nested while loops, meaning one while loop inside another while loop.</a:t>
            </a:r>
          </a:p>
          <a:p>
            <a:pPr algn="l">
              <a:lnSpc>
                <a:spcPts val="2800"/>
              </a:lnSpc>
              <a:spcBef>
                <a:spcPct val="0"/>
              </a:spcBef>
            </a:pPr>
          </a:p>
          <a:p>
            <a:pPr algn="l">
              <a:lnSpc>
                <a:spcPts val="2800"/>
              </a:lnSpc>
              <a:spcBef>
                <a:spcPct val="0"/>
              </a:spcBef>
            </a:pPr>
          </a:p>
        </p:txBody>
      </p:sp>
      <p:sp>
        <p:nvSpPr>
          <p:cNvPr name="TextBox 14" id="14"/>
          <p:cNvSpPr txBox="true"/>
          <p:nvPr/>
        </p:nvSpPr>
        <p:spPr>
          <a:xfrm rot="0">
            <a:off x="307911" y="5679375"/>
            <a:ext cx="6965380" cy="2806700"/>
          </a:xfrm>
          <a:prstGeom prst="rect">
            <a:avLst/>
          </a:prstGeom>
        </p:spPr>
        <p:txBody>
          <a:bodyPr anchor="t" rtlCol="false" tIns="0" lIns="0" bIns="0" rIns="0">
            <a:spAutoFit/>
          </a:bodyPr>
          <a:lstStyle/>
          <a:p>
            <a:pPr algn="l">
              <a:lnSpc>
                <a:spcPts val="2800"/>
              </a:lnSpc>
              <a:spcBef>
                <a:spcPct val="0"/>
              </a:spcBef>
            </a:pPr>
            <a:r>
              <a:rPr lang="en-US" sz="2000">
                <a:solidFill>
                  <a:srgbClr val="000000"/>
                </a:solidFill>
                <a:latin typeface="Walls"/>
                <a:ea typeface="Walls"/>
                <a:cs typeface="Walls"/>
                <a:sym typeface="Walls"/>
              </a:rPr>
              <a:t>*</a:t>
            </a:r>
          </a:p>
          <a:p>
            <a:pPr algn="l">
              <a:lnSpc>
                <a:spcPts val="2800"/>
              </a:lnSpc>
              <a:spcBef>
                <a:spcPct val="0"/>
              </a:spcBef>
            </a:pPr>
          </a:p>
          <a:p>
            <a:pPr algn="l">
              <a:lnSpc>
                <a:spcPts val="2800"/>
              </a:lnSpc>
              <a:spcBef>
                <a:spcPct val="0"/>
              </a:spcBef>
            </a:pPr>
            <a:r>
              <a:rPr lang="en-US" b="true" sz="2000">
                <a:solidFill>
                  <a:srgbClr val="211D1D"/>
                </a:solidFill>
                <a:latin typeface="Walls Bold"/>
                <a:ea typeface="Walls Bold"/>
                <a:cs typeface="Walls Bold"/>
                <a:sym typeface="Walls Bold"/>
              </a:rPr>
              <a:t>1.  Execution Order :</a:t>
            </a:r>
          </a:p>
          <a:p>
            <a:pPr algn="l" marL="431801" indent="-215900" lvl="1">
              <a:lnSpc>
                <a:spcPts val="2800"/>
              </a:lnSpc>
              <a:buFont typeface="Arial"/>
              <a:buChar char="•"/>
            </a:pPr>
            <a:r>
              <a:rPr lang="en-US" sz="2000">
                <a:solidFill>
                  <a:srgbClr val="000000"/>
                </a:solidFill>
                <a:latin typeface="Walls"/>
                <a:ea typeface="Walls"/>
                <a:cs typeface="Walls"/>
                <a:sym typeface="Walls"/>
              </a:rPr>
              <a:t>  Body First : In a do-while loop, the loop body is executed first before checking the condition.</a:t>
            </a:r>
          </a:p>
          <a:p>
            <a:pPr algn="l" marL="431801" indent="-215900" lvl="1">
              <a:lnSpc>
                <a:spcPts val="2800"/>
              </a:lnSpc>
              <a:buFont typeface="Arial"/>
              <a:buChar char="•"/>
            </a:pPr>
            <a:r>
              <a:rPr lang="en-US" sz="2000">
                <a:solidFill>
                  <a:srgbClr val="000000"/>
                </a:solidFill>
                <a:latin typeface="Walls"/>
                <a:ea typeface="Walls"/>
                <a:cs typeface="Walls"/>
                <a:sym typeface="Walls"/>
              </a:rPr>
              <a:t>  Condition Check : After executing the body, the condition is checked to determine whether the loop should continue.</a:t>
            </a:r>
          </a:p>
          <a:p>
            <a:pPr algn="l">
              <a:lnSpc>
                <a:spcPts val="2800"/>
              </a:lnSpc>
              <a:spcBef>
                <a:spcPct val="0"/>
              </a:spcBef>
            </a:pPr>
            <a:r>
              <a:rPr lang="en-US" sz="2000">
                <a:solidFill>
                  <a:srgbClr val="000000"/>
                </a:solidFill>
                <a:latin typeface="Walls"/>
                <a:ea typeface="Walls"/>
                <a:cs typeface="Walls"/>
                <a:sym typeface="Walls"/>
              </a:rPr>
              <a:t>   -</a:t>
            </a:r>
          </a:p>
        </p:txBody>
      </p:sp>
      <p:sp>
        <p:nvSpPr>
          <p:cNvPr name="Freeform 15" id="15"/>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7" id="17"/>
          <p:cNvGrpSpPr/>
          <p:nvPr/>
        </p:nvGrpSpPr>
        <p:grpSpPr>
          <a:xfrm rot="0">
            <a:off x="307911" y="2894301"/>
            <a:ext cx="6944178" cy="2327846"/>
            <a:chOff x="0" y="0"/>
            <a:chExt cx="2488637" cy="834247"/>
          </a:xfrm>
        </p:grpSpPr>
        <p:sp>
          <p:nvSpPr>
            <p:cNvPr name="Freeform 18" id="18"/>
            <p:cNvSpPr/>
            <p:nvPr/>
          </p:nvSpPr>
          <p:spPr>
            <a:xfrm flipH="false" flipV="false" rot="0">
              <a:off x="0" y="0"/>
              <a:ext cx="2488637" cy="834247"/>
            </a:xfrm>
            <a:custGeom>
              <a:avLst/>
              <a:gdLst/>
              <a:ahLst/>
              <a:cxnLst/>
              <a:rect r="r" b="b" t="t" l="l"/>
              <a:pathLst>
                <a:path h="834247" w="2488637">
                  <a:moveTo>
                    <a:pt x="0" y="0"/>
                  </a:moveTo>
                  <a:lnTo>
                    <a:pt x="2488637" y="0"/>
                  </a:lnTo>
                  <a:lnTo>
                    <a:pt x="2488637" y="834247"/>
                  </a:lnTo>
                  <a:lnTo>
                    <a:pt x="0" y="834247"/>
                  </a:lnTo>
                  <a:close/>
                </a:path>
              </a:pathLst>
            </a:custGeom>
            <a:solidFill>
              <a:srgbClr val="211D1D"/>
            </a:solidFill>
            <a:ln w="47625" cap="sq">
              <a:solidFill>
                <a:srgbClr val="211D1D"/>
              </a:solidFill>
              <a:prstDash val="solid"/>
              <a:miter/>
            </a:ln>
          </p:spPr>
        </p:sp>
        <p:sp>
          <p:nvSpPr>
            <p:cNvPr name="TextBox 19" id="19"/>
            <p:cNvSpPr txBox="true"/>
            <p:nvPr/>
          </p:nvSpPr>
          <p:spPr>
            <a:xfrm>
              <a:off x="0" y="-85725"/>
              <a:ext cx="2488637" cy="919972"/>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int count = 0;</a:t>
              </a:r>
            </a:p>
            <a:p>
              <a:pPr algn="l">
                <a:lnSpc>
                  <a:spcPts val="2800"/>
                </a:lnSpc>
              </a:pPr>
              <a:r>
                <a:rPr lang="en-US" sz="2000" b="true">
                  <a:solidFill>
                    <a:srgbClr val="FFFFFF"/>
                  </a:solidFill>
                  <a:latin typeface="Consolas Bold"/>
                  <a:ea typeface="Consolas Bold"/>
                  <a:cs typeface="Consolas Bold"/>
                  <a:sym typeface="Consolas Bold"/>
                </a:rPr>
                <a:t>while (count &lt; 5)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System.out.println(count);</a:t>
              </a:r>
            </a:p>
            <a:p>
              <a:pPr algn="l">
                <a:lnSpc>
                  <a:spcPts val="2800"/>
                </a:lnSpc>
              </a:pPr>
              <a:r>
                <a:rPr lang="en-US" sz="2000" b="true">
                  <a:solidFill>
                    <a:srgbClr val="FFFFFF"/>
                  </a:solidFill>
                  <a:latin typeface="Consolas Bold"/>
                  <a:ea typeface="Consolas Bold"/>
                  <a:cs typeface="Consolas Bold"/>
                  <a:sym typeface="Consolas Bold"/>
                </a:rPr>
                <a:t>  count++; // Increment to avoid infinite loop</a:t>
              </a:r>
            </a:p>
            <a:p>
              <a:pPr algn="l">
                <a:lnSpc>
                  <a:spcPts val="2800"/>
                </a:lnSpc>
              </a:pPr>
              <a:r>
                <a:rPr lang="en-US" sz="2000" b="true">
                  <a:solidFill>
                    <a:srgbClr val="FFFFFF"/>
                  </a:solidFill>
                  <a:latin typeface="Consolas Bold"/>
                  <a:ea typeface="Consolas Bold"/>
                  <a:cs typeface="Consolas Bold"/>
                  <a:sym typeface="Consolas Bold"/>
                </a:rPr>
                <a:t>}</a:t>
              </a:r>
            </a:p>
          </p:txBody>
        </p:sp>
      </p:grpSp>
      <p:sp>
        <p:nvSpPr>
          <p:cNvPr name="TextBox 20" id="20"/>
          <p:cNvSpPr txBox="true"/>
          <p:nvPr/>
        </p:nvSpPr>
        <p:spPr>
          <a:xfrm rot="0">
            <a:off x="307911" y="5517256"/>
            <a:ext cx="4152305" cy="863600"/>
          </a:xfrm>
          <a:prstGeom prst="rect">
            <a:avLst/>
          </a:prstGeom>
        </p:spPr>
        <p:txBody>
          <a:bodyPr anchor="t" rtlCol="false" tIns="0" lIns="0" bIns="0" rIns="0">
            <a:spAutoFit/>
          </a:bodyPr>
          <a:lstStyle/>
          <a:p>
            <a:pPr algn="l">
              <a:lnSpc>
                <a:spcPts val="7000"/>
              </a:lnSpc>
              <a:spcBef>
                <a:spcPct val="0"/>
              </a:spcBef>
            </a:pPr>
            <a:r>
              <a:rPr lang="en-US" b="true" sz="5000">
                <a:solidFill>
                  <a:srgbClr val="FF4500"/>
                </a:solidFill>
                <a:latin typeface="Walls Bold"/>
                <a:ea typeface="Walls Bold"/>
                <a:cs typeface="Walls Bold"/>
                <a:sym typeface="Walls Bold"/>
              </a:rPr>
              <a:t>Do-While Loop</a:t>
            </a:r>
          </a:p>
        </p:txBody>
      </p:sp>
      <p:sp>
        <p:nvSpPr>
          <p:cNvPr name="TextBox 21" id="21"/>
          <p:cNvSpPr txBox="true"/>
          <p:nvPr/>
        </p:nvSpPr>
        <p:spPr>
          <a:xfrm rot="0">
            <a:off x="153507" y="2402205"/>
            <a:ext cx="1429345" cy="339725"/>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000000"/>
                </a:solidFill>
                <a:latin typeface="Walls"/>
                <a:ea typeface="Walls"/>
                <a:cs typeface="Walls"/>
                <a:sym typeface="Walls"/>
              </a:rPr>
              <a:t>Example :</a:t>
            </a:r>
          </a:p>
        </p:txBody>
      </p:sp>
    </p:spTree>
  </p:cSld>
  <p:clrMapOvr>
    <a:masterClrMapping/>
  </p:clrMapOvr>
</p:sld>
</file>

<file path=ppt/slides/slide1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421625" y="1161267"/>
            <a:ext cx="6851666" cy="4319058"/>
          </a:xfrm>
          <a:prstGeom prst="rect">
            <a:avLst/>
          </a:prstGeom>
        </p:spPr>
        <p:txBody>
          <a:bodyPr anchor="t" rtlCol="false" tIns="0" lIns="0" bIns="0" rIns="0">
            <a:spAutoFit/>
          </a:bodyPr>
          <a:lstStyle/>
          <a:p>
            <a:pPr algn="l" marL="449794" indent="-224897" lvl="1">
              <a:lnSpc>
                <a:spcPts val="2916"/>
              </a:lnSpc>
              <a:spcBef>
                <a:spcPct val="0"/>
              </a:spcBef>
              <a:buFont typeface="Arial"/>
              <a:buChar char="•"/>
            </a:pPr>
            <a:r>
              <a:rPr lang="en-US" sz="2083">
                <a:solidFill>
                  <a:srgbClr val="000000"/>
                </a:solidFill>
                <a:latin typeface="Walls"/>
                <a:ea typeface="Walls"/>
                <a:cs typeface="Walls"/>
                <a:sym typeface="Walls"/>
              </a:rPr>
              <a:t>Syntax : </a:t>
            </a:r>
          </a:p>
          <a:p>
            <a:pPr algn="l">
              <a:lnSpc>
                <a:spcPts val="2916"/>
              </a:lnSpc>
              <a:spcBef>
                <a:spcPct val="0"/>
              </a:spcBef>
            </a:pPr>
            <a:r>
              <a:rPr lang="en-US" sz="2083">
                <a:solidFill>
                  <a:srgbClr val="000000"/>
                </a:solidFill>
                <a:latin typeface="Walls"/>
                <a:ea typeface="Walls"/>
                <a:cs typeface="Walls"/>
                <a:sym typeface="Walls"/>
              </a:rPr>
              <a:t>     do </a:t>
            </a:r>
          </a:p>
          <a:p>
            <a:pPr algn="l">
              <a:lnSpc>
                <a:spcPts val="2916"/>
              </a:lnSpc>
              <a:spcBef>
                <a:spcPct val="0"/>
              </a:spcBef>
            </a:pPr>
            <a:r>
              <a:rPr lang="en-US" sz="2083">
                <a:solidFill>
                  <a:srgbClr val="000000"/>
                </a:solidFill>
                <a:latin typeface="Walls"/>
                <a:ea typeface="Walls"/>
                <a:cs typeface="Walls"/>
                <a:sym typeface="Walls"/>
              </a:rPr>
              <a:t>   {</a:t>
            </a:r>
          </a:p>
          <a:p>
            <a:pPr algn="l">
              <a:lnSpc>
                <a:spcPts val="2800"/>
              </a:lnSpc>
              <a:spcBef>
                <a:spcPct val="0"/>
              </a:spcBef>
            </a:pPr>
            <a:r>
              <a:rPr lang="en-US" sz="2000">
                <a:solidFill>
                  <a:srgbClr val="000000"/>
                </a:solidFill>
                <a:latin typeface="Walls"/>
                <a:ea typeface="Walls"/>
                <a:cs typeface="Walls"/>
                <a:sym typeface="Walls"/>
              </a:rPr>
              <a:t>         // body</a:t>
            </a:r>
          </a:p>
          <a:p>
            <a:pPr algn="l">
              <a:lnSpc>
                <a:spcPts val="2916"/>
              </a:lnSpc>
              <a:spcBef>
                <a:spcPct val="0"/>
              </a:spcBef>
            </a:pPr>
            <a:r>
              <a:rPr lang="en-US" sz="2083">
                <a:solidFill>
                  <a:srgbClr val="000000"/>
                </a:solidFill>
                <a:latin typeface="Walls"/>
                <a:ea typeface="Walls"/>
                <a:cs typeface="Walls"/>
                <a:sym typeface="Walls"/>
              </a:rPr>
              <a:t>   } while (condition);   </a:t>
            </a:r>
          </a:p>
          <a:p>
            <a:pPr algn="l">
              <a:lnSpc>
                <a:spcPts val="2916"/>
              </a:lnSpc>
              <a:spcBef>
                <a:spcPct val="0"/>
              </a:spcBef>
            </a:pPr>
            <a:r>
              <a:rPr lang="en-US" b="true" sz="2083">
                <a:solidFill>
                  <a:srgbClr val="211D1D"/>
                </a:solidFill>
                <a:latin typeface="Walls Bold"/>
                <a:ea typeface="Walls Bold"/>
                <a:cs typeface="Walls Bold"/>
                <a:sym typeface="Walls Bold"/>
              </a:rPr>
              <a:t>2.  Guaranteed Execution :</a:t>
            </a:r>
          </a:p>
          <a:p>
            <a:pPr algn="l" marL="449794" indent="-224897" lvl="1">
              <a:lnSpc>
                <a:spcPts val="2916"/>
              </a:lnSpc>
              <a:buFont typeface="Arial"/>
              <a:buChar char="•"/>
            </a:pPr>
            <a:r>
              <a:rPr lang="en-US" sz="2083">
                <a:solidFill>
                  <a:srgbClr val="000000"/>
                </a:solidFill>
                <a:latin typeface="Walls"/>
                <a:ea typeface="Walls"/>
                <a:cs typeface="Walls"/>
                <a:sym typeface="Walls"/>
              </a:rPr>
              <a:t> At Least One Iteration: Because the body of the do-while loop is executed before the condition is checked, at least one iteration of the loop body is guaranteed, even if the condition is false from the start.</a:t>
            </a:r>
          </a:p>
          <a:p>
            <a:pPr algn="l">
              <a:lnSpc>
                <a:spcPts val="2916"/>
              </a:lnSpc>
              <a:spcBef>
                <a:spcPct val="0"/>
              </a:spcBef>
            </a:pPr>
          </a:p>
          <a:p>
            <a:pPr algn="l">
              <a:lnSpc>
                <a:spcPts val="2916"/>
              </a:lnSpc>
              <a:spcBef>
                <a:spcPct val="0"/>
              </a:spcBef>
            </a:pPr>
          </a:p>
        </p:txBody>
      </p:sp>
      <p:sp>
        <p:nvSpPr>
          <p:cNvPr name="Freeform 14" id="14"/>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6" id="16"/>
          <p:cNvGrpSpPr/>
          <p:nvPr/>
        </p:nvGrpSpPr>
        <p:grpSpPr>
          <a:xfrm rot="0">
            <a:off x="307911" y="5346000"/>
            <a:ext cx="6944178" cy="3032696"/>
            <a:chOff x="0" y="0"/>
            <a:chExt cx="2488637" cy="1086850"/>
          </a:xfrm>
        </p:grpSpPr>
        <p:sp>
          <p:nvSpPr>
            <p:cNvPr name="Freeform 17" id="17"/>
            <p:cNvSpPr/>
            <p:nvPr/>
          </p:nvSpPr>
          <p:spPr>
            <a:xfrm flipH="false" flipV="false" rot="0">
              <a:off x="0" y="0"/>
              <a:ext cx="2488637" cy="1086850"/>
            </a:xfrm>
            <a:custGeom>
              <a:avLst/>
              <a:gdLst/>
              <a:ahLst/>
              <a:cxnLst/>
              <a:rect r="r" b="b" t="t" l="l"/>
              <a:pathLst>
                <a:path h="1086850" w="2488637">
                  <a:moveTo>
                    <a:pt x="0" y="0"/>
                  </a:moveTo>
                  <a:lnTo>
                    <a:pt x="2488637" y="0"/>
                  </a:lnTo>
                  <a:lnTo>
                    <a:pt x="2488637" y="1086850"/>
                  </a:lnTo>
                  <a:lnTo>
                    <a:pt x="0" y="1086850"/>
                  </a:lnTo>
                  <a:close/>
                </a:path>
              </a:pathLst>
            </a:custGeom>
            <a:solidFill>
              <a:srgbClr val="211D1D"/>
            </a:solidFill>
            <a:ln w="47625" cap="sq">
              <a:solidFill>
                <a:srgbClr val="211D1D"/>
              </a:solidFill>
              <a:prstDash val="solid"/>
              <a:miter/>
            </a:ln>
          </p:spPr>
        </p:sp>
        <p:sp>
          <p:nvSpPr>
            <p:cNvPr name="TextBox 18" id="18"/>
            <p:cNvSpPr txBox="true"/>
            <p:nvPr/>
          </p:nvSpPr>
          <p:spPr>
            <a:xfrm>
              <a:off x="0" y="-85725"/>
              <a:ext cx="2488637" cy="1172575"/>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int count = 0;</a:t>
              </a:r>
            </a:p>
            <a:p>
              <a:pPr algn="l">
                <a:lnSpc>
                  <a:spcPts val="2800"/>
                </a:lnSpc>
              </a:pPr>
              <a:r>
                <a:rPr lang="en-US" sz="2000" b="true">
                  <a:solidFill>
                    <a:srgbClr val="FFFFFF"/>
                  </a:solidFill>
                  <a:latin typeface="Consolas Bold"/>
                  <a:ea typeface="Consolas Bold"/>
                  <a:cs typeface="Consolas Bold"/>
                  <a:sym typeface="Consolas Bold"/>
                </a:rPr>
                <a:t>do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System.out.println(count);</a:t>
              </a:r>
            </a:p>
            <a:p>
              <a:pPr algn="l">
                <a:lnSpc>
                  <a:spcPts val="2800"/>
                </a:lnSpc>
              </a:pPr>
              <a:r>
                <a:rPr lang="en-US" sz="2000" b="true">
                  <a:solidFill>
                    <a:srgbClr val="FFFFFF"/>
                  </a:solidFill>
                  <a:latin typeface="Consolas Bold"/>
                  <a:ea typeface="Consolas Bold"/>
                  <a:cs typeface="Consolas Bold"/>
                  <a:sym typeface="Consolas Bold"/>
                </a:rPr>
                <a:t>  count++;</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while (count &lt; 5);</a:t>
              </a:r>
            </a:p>
            <a:p>
              <a:pPr algn="l">
                <a:lnSpc>
                  <a:spcPts val="2800"/>
                </a:lnSpc>
              </a:pPr>
            </a:p>
          </p:txBody>
        </p:sp>
      </p:grpSp>
      <p:sp>
        <p:nvSpPr>
          <p:cNvPr name="TextBox 19" id="19"/>
          <p:cNvSpPr txBox="true"/>
          <p:nvPr/>
        </p:nvSpPr>
        <p:spPr>
          <a:xfrm rot="0">
            <a:off x="405947" y="4793745"/>
            <a:ext cx="1429345" cy="339725"/>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000000"/>
                </a:solidFill>
                <a:latin typeface="Walls"/>
                <a:ea typeface="Walls"/>
                <a:cs typeface="Walls"/>
                <a:sym typeface="Walls"/>
              </a:rPr>
              <a:t>Example :</a:t>
            </a:r>
          </a:p>
        </p:txBody>
      </p:sp>
    </p:spTree>
  </p:cSld>
  <p:clrMapOvr>
    <a:masterClrMapping/>
  </p:clrMapOvr>
</p:sld>
</file>

<file path=ppt/slides/slide1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363135" y="1120811"/>
            <a:ext cx="6957943" cy="6004983"/>
          </a:xfrm>
          <a:prstGeom prst="rect">
            <a:avLst/>
          </a:prstGeom>
        </p:spPr>
        <p:txBody>
          <a:bodyPr anchor="t" rtlCol="false" tIns="0" lIns="0" bIns="0" rIns="0">
            <a:spAutoFit/>
          </a:bodyPr>
          <a:lstStyle/>
          <a:p>
            <a:pPr algn="l">
              <a:lnSpc>
                <a:spcPts val="2916"/>
              </a:lnSpc>
              <a:spcBef>
                <a:spcPct val="0"/>
              </a:spcBef>
            </a:pPr>
            <a:r>
              <a:rPr lang="en-US" sz="2083">
                <a:solidFill>
                  <a:srgbClr val="000000"/>
                </a:solidFill>
                <a:latin typeface="Walls"/>
                <a:ea typeface="Walls"/>
                <a:cs typeface="Walls"/>
                <a:sym typeface="Walls"/>
              </a:rPr>
              <a:t>*</a:t>
            </a:r>
          </a:p>
          <a:p>
            <a:pPr algn="l">
              <a:lnSpc>
                <a:spcPts val="2916"/>
              </a:lnSpc>
              <a:spcBef>
                <a:spcPct val="0"/>
              </a:spcBef>
            </a:pPr>
          </a:p>
          <a:p>
            <a:pPr algn="l">
              <a:lnSpc>
                <a:spcPts val="2800"/>
              </a:lnSpc>
              <a:spcBef>
                <a:spcPct val="0"/>
              </a:spcBef>
            </a:pPr>
            <a:r>
              <a:rPr lang="en-US" b="true" sz="2000">
                <a:solidFill>
                  <a:srgbClr val="211D1D"/>
                </a:solidFill>
                <a:latin typeface="Walls Bold"/>
                <a:ea typeface="Walls Bold"/>
                <a:cs typeface="Walls Bold"/>
                <a:sym typeface="Walls Bold"/>
              </a:rPr>
              <a:t>1. Purpose of Methods :</a:t>
            </a:r>
          </a:p>
          <a:p>
            <a:pPr algn="l" marL="431801" indent="-215900" lvl="1">
              <a:lnSpc>
                <a:spcPts val="2800"/>
              </a:lnSpc>
              <a:buFont typeface="Arial"/>
              <a:buChar char="•"/>
            </a:pPr>
            <a:r>
              <a:rPr lang="en-US" sz="2000">
                <a:solidFill>
                  <a:srgbClr val="000000"/>
                </a:solidFill>
                <a:latin typeface="Walls"/>
                <a:ea typeface="Walls"/>
                <a:cs typeface="Walls"/>
                <a:sym typeface="Walls"/>
              </a:rPr>
              <a:t>  Methods are used to execute the same set of code multiple times.</a:t>
            </a:r>
          </a:p>
          <a:p>
            <a:pPr algn="l" marL="431801" indent="-215900" lvl="1">
              <a:lnSpc>
                <a:spcPts val="2800"/>
              </a:lnSpc>
              <a:buFont typeface="Arial"/>
              <a:buChar char="•"/>
            </a:pPr>
            <a:r>
              <a:rPr lang="en-US" sz="2000">
                <a:solidFill>
                  <a:srgbClr val="000000"/>
                </a:solidFill>
                <a:latin typeface="Walls"/>
                <a:ea typeface="Walls"/>
                <a:cs typeface="Walls"/>
                <a:sym typeface="Walls"/>
              </a:rPr>
              <a:t> They help in separating functionalities into manageable chunks.</a:t>
            </a:r>
          </a:p>
          <a:p>
            <a:pPr algn="l">
              <a:lnSpc>
                <a:spcPts val="2800"/>
              </a:lnSpc>
              <a:spcBef>
                <a:spcPct val="0"/>
              </a:spcBef>
            </a:pPr>
            <a:r>
              <a:rPr lang="en-US" b="true" sz="2000">
                <a:solidFill>
                  <a:srgbClr val="211D1D"/>
                </a:solidFill>
                <a:latin typeface="Walls Bold"/>
                <a:ea typeface="Walls Bold"/>
                <a:cs typeface="Walls Bold"/>
                <a:sym typeface="Walls Bold"/>
              </a:rPr>
              <a:t>2.  Method Definition :</a:t>
            </a:r>
          </a:p>
          <a:p>
            <a:pPr algn="l" marL="431801" indent="-215900" lvl="1">
              <a:lnSpc>
                <a:spcPts val="2800"/>
              </a:lnSpc>
              <a:buFont typeface="Arial"/>
              <a:buChar char="•"/>
            </a:pPr>
            <a:r>
              <a:rPr lang="en-US" sz="2000">
                <a:solidFill>
                  <a:srgbClr val="000000"/>
                </a:solidFill>
                <a:latin typeface="Walls"/>
                <a:ea typeface="Walls"/>
                <a:cs typeface="Walls"/>
                <a:sym typeface="Walls"/>
              </a:rPr>
              <a:t> </a:t>
            </a:r>
            <a:r>
              <a:rPr lang="en-US" sz="2000">
                <a:solidFill>
                  <a:srgbClr val="211D1D"/>
                </a:solidFill>
                <a:latin typeface="Walls"/>
                <a:ea typeface="Walls"/>
                <a:cs typeface="Walls"/>
                <a:sym typeface="Walls"/>
              </a:rPr>
              <a:t>Methods are defined with curly braces {} enclosing their body.</a:t>
            </a:r>
          </a:p>
          <a:p>
            <a:pPr algn="l" marL="431801" indent="-215900" lvl="1">
              <a:lnSpc>
                <a:spcPts val="2800"/>
              </a:lnSpc>
              <a:buFont typeface="Arial"/>
              <a:buChar char="•"/>
            </a:pPr>
            <a:r>
              <a:rPr lang="en-US" sz="2000">
                <a:solidFill>
                  <a:srgbClr val="211D1D"/>
                </a:solidFill>
                <a:latin typeface="Walls"/>
                <a:ea typeface="Walls"/>
                <a:cs typeface="Walls"/>
                <a:sym typeface="Walls"/>
              </a:rPr>
              <a:t> A method can contain any number of valid statements.</a:t>
            </a:r>
          </a:p>
          <a:p>
            <a:pPr algn="l">
              <a:lnSpc>
                <a:spcPts val="2800"/>
              </a:lnSpc>
              <a:spcBef>
                <a:spcPct val="0"/>
              </a:spcBef>
            </a:pPr>
            <a:r>
              <a:rPr lang="en-US" b="true" sz="2000">
                <a:solidFill>
                  <a:srgbClr val="211D1D"/>
                </a:solidFill>
                <a:latin typeface="Walls Bold"/>
                <a:ea typeface="Walls Bold"/>
                <a:cs typeface="Walls Bold"/>
                <a:sym typeface="Walls Bold"/>
              </a:rPr>
              <a:t>3.  Execution :</a:t>
            </a:r>
          </a:p>
          <a:p>
            <a:pPr algn="l" marL="431801" indent="-215900" lvl="1">
              <a:lnSpc>
                <a:spcPts val="2800"/>
              </a:lnSpc>
              <a:buFont typeface="Arial"/>
              <a:buChar char="•"/>
            </a:pPr>
            <a:r>
              <a:rPr lang="en-US" sz="2000">
                <a:solidFill>
                  <a:srgbClr val="211D1D"/>
                </a:solidFill>
                <a:latin typeface="Walls"/>
                <a:ea typeface="Walls"/>
                <a:cs typeface="Walls"/>
                <a:sym typeface="Walls"/>
              </a:rPr>
              <a:t> A method will not execute unless it is explicitly called.</a:t>
            </a:r>
          </a:p>
          <a:p>
            <a:pPr algn="l">
              <a:lnSpc>
                <a:spcPts val="2800"/>
              </a:lnSpc>
              <a:spcBef>
                <a:spcPct val="0"/>
              </a:spcBef>
            </a:pPr>
            <a:r>
              <a:rPr lang="en-US" b="true" sz="2000">
                <a:solidFill>
                  <a:srgbClr val="211D1D"/>
                </a:solidFill>
                <a:latin typeface="Walls Bold"/>
                <a:ea typeface="Walls Bold"/>
                <a:cs typeface="Walls Bold"/>
                <a:sym typeface="Walls Bold"/>
              </a:rPr>
              <a:t>4.  main Method :</a:t>
            </a:r>
          </a:p>
          <a:p>
            <a:pPr algn="l" marL="431801" indent="-215900" lvl="1">
              <a:lnSpc>
                <a:spcPts val="2800"/>
              </a:lnSpc>
              <a:buFont typeface="Arial"/>
              <a:buChar char="•"/>
            </a:pPr>
            <a:r>
              <a:rPr lang="en-US" sz="2000">
                <a:solidFill>
                  <a:srgbClr val="000000"/>
                </a:solidFill>
                <a:latin typeface="Walls"/>
                <a:ea typeface="Walls"/>
                <a:cs typeface="Walls"/>
                <a:sym typeface="Walls"/>
              </a:rPr>
              <a:t> By default, the JVM looks for the public static void main(String[] args) method to start the execution of a Java application.</a:t>
            </a:r>
          </a:p>
          <a:p>
            <a:pPr algn="l" marL="449794" indent="-224897" lvl="1">
              <a:lnSpc>
                <a:spcPts val="2916"/>
              </a:lnSpc>
              <a:buFont typeface="Arial"/>
              <a:buChar char="•"/>
            </a:pPr>
            <a:r>
              <a:rPr lang="en-US" sz="2083">
                <a:solidFill>
                  <a:srgbClr val="000000"/>
                </a:solidFill>
                <a:latin typeface="Walls"/>
                <a:ea typeface="Walls"/>
                <a:cs typeface="Walls"/>
                <a:sym typeface="Walls"/>
              </a:rPr>
              <a:t>    </a:t>
            </a:r>
          </a:p>
        </p:txBody>
      </p:sp>
      <p:sp>
        <p:nvSpPr>
          <p:cNvPr name="TextBox 14" id="14"/>
          <p:cNvSpPr txBox="true"/>
          <p:nvPr/>
        </p:nvSpPr>
        <p:spPr>
          <a:xfrm rot="0">
            <a:off x="756000" y="6846563"/>
            <a:ext cx="6867345" cy="709083"/>
          </a:xfrm>
          <a:prstGeom prst="rect">
            <a:avLst/>
          </a:prstGeom>
        </p:spPr>
        <p:txBody>
          <a:bodyPr anchor="t" rtlCol="false" tIns="0" lIns="0" bIns="0" rIns="0">
            <a:spAutoFit/>
          </a:bodyPr>
          <a:lstStyle/>
          <a:p>
            <a:pPr algn="l">
              <a:lnSpc>
                <a:spcPts val="2916"/>
              </a:lnSpc>
              <a:spcBef>
                <a:spcPct val="0"/>
              </a:spcBef>
            </a:pPr>
            <a:r>
              <a:rPr lang="en-US" sz="2083">
                <a:solidFill>
                  <a:srgbClr val="000000"/>
                </a:solidFill>
                <a:latin typeface="Walls"/>
                <a:ea typeface="Walls"/>
                <a:cs typeface="Walls"/>
                <a:sym typeface="Walls"/>
              </a:rPr>
              <a:t> The main method can be declared with var-args, i.e., public static void main(String... args).</a:t>
            </a:r>
          </a:p>
        </p:txBody>
      </p:sp>
      <p:sp>
        <p:nvSpPr>
          <p:cNvPr name="Freeform 15" id="15"/>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339591" y="905727"/>
            <a:ext cx="4941062" cy="863600"/>
          </a:xfrm>
          <a:prstGeom prst="rect">
            <a:avLst/>
          </a:prstGeom>
        </p:spPr>
        <p:txBody>
          <a:bodyPr anchor="t" rtlCol="false" tIns="0" lIns="0" bIns="0" rIns="0">
            <a:spAutoFit/>
          </a:bodyPr>
          <a:lstStyle/>
          <a:p>
            <a:pPr algn="l">
              <a:lnSpc>
                <a:spcPts val="7000"/>
              </a:lnSpc>
              <a:spcBef>
                <a:spcPct val="0"/>
              </a:spcBef>
            </a:pPr>
            <a:r>
              <a:rPr lang="en-US" b="true" sz="5000">
                <a:solidFill>
                  <a:srgbClr val="FF4500"/>
                </a:solidFill>
                <a:latin typeface="Walls Bold"/>
                <a:ea typeface="Walls Bold"/>
                <a:cs typeface="Walls Bold"/>
                <a:sym typeface="Walls Bold"/>
              </a:rPr>
              <a:t>Methods in Java</a:t>
            </a:r>
          </a:p>
        </p:txBody>
      </p:sp>
    </p:spTree>
  </p:cSld>
  <p:clrMapOvr>
    <a:masterClrMapping/>
  </p:clrMapOvr>
</p:sld>
</file>

<file path=ppt/slides/slide1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421625" y="1068278"/>
            <a:ext cx="6851666" cy="5978525"/>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000000"/>
                </a:solidFill>
                <a:latin typeface="Walls"/>
                <a:ea typeface="Walls"/>
                <a:cs typeface="Walls"/>
                <a:sym typeface="Walls"/>
              </a:rPr>
              <a:t>  </a:t>
            </a:r>
            <a:r>
              <a:rPr lang="en-US" sz="2000">
                <a:solidFill>
                  <a:srgbClr val="000000"/>
                </a:solidFill>
                <a:latin typeface="Walls"/>
                <a:ea typeface="Walls"/>
                <a:cs typeface="Walls"/>
                <a:sym typeface="Walls"/>
              </a:rPr>
              <a:t>The parameter name in main can be any valid identifier (e.g., public static void main(String[] any)).</a:t>
            </a:r>
          </a:p>
          <a:p>
            <a:pPr algn="l" marL="431801" indent="-215900" lvl="1">
              <a:lnSpc>
                <a:spcPts val="2800"/>
              </a:lnSpc>
              <a:buFont typeface="Arial"/>
              <a:buChar char="•"/>
            </a:pPr>
            <a:r>
              <a:rPr lang="en-US" sz="2000">
                <a:solidFill>
                  <a:srgbClr val="000000"/>
                </a:solidFill>
                <a:latin typeface="Walls"/>
                <a:ea typeface="Walls"/>
                <a:cs typeface="Walls"/>
                <a:sym typeface="Walls"/>
              </a:rPr>
              <a:t>  The array reference in the main method argument can be declared in different valid forms:</a:t>
            </a:r>
          </a:p>
          <a:p>
            <a:pPr algn="l">
              <a:lnSpc>
                <a:spcPts val="2800"/>
              </a:lnSpc>
              <a:spcBef>
                <a:spcPct val="0"/>
              </a:spcBef>
            </a:pPr>
            <a:r>
              <a:rPr lang="en-US" sz="2000">
                <a:solidFill>
                  <a:srgbClr val="000000"/>
                </a:solidFill>
                <a:latin typeface="Walls"/>
                <a:ea typeface="Walls"/>
                <a:cs typeface="Walls"/>
                <a:sym typeface="Walls"/>
              </a:rPr>
              <a:t>     1. public static void main(String any[])</a:t>
            </a:r>
          </a:p>
          <a:p>
            <a:pPr algn="l">
              <a:lnSpc>
                <a:spcPts val="2800"/>
              </a:lnSpc>
              <a:spcBef>
                <a:spcPct val="0"/>
              </a:spcBef>
            </a:pPr>
            <a:r>
              <a:rPr lang="en-US" sz="2000">
                <a:solidFill>
                  <a:srgbClr val="000000"/>
                </a:solidFill>
                <a:latin typeface="Walls"/>
                <a:ea typeface="Walls"/>
                <a:cs typeface="Walls"/>
                <a:sym typeface="Walls"/>
              </a:rPr>
              <a:t>     2. public static void main(String[] any)</a:t>
            </a:r>
          </a:p>
          <a:p>
            <a:pPr algn="l">
              <a:lnSpc>
                <a:spcPts val="2800"/>
              </a:lnSpc>
              <a:spcBef>
                <a:spcPct val="0"/>
              </a:spcBef>
            </a:pPr>
            <a:r>
              <a:rPr lang="en-US" sz="2000">
                <a:solidFill>
                  <a:srgbClr val="000000"/>
                </a:solidFill>
                <a:latin typeface="Walls"/>
                <a:ea typeface="Walls"/>
                <a:cs typeface="Walls"/>
                <a:sym typeface="Walls"/>
              </a:rPr>
              <a:t>     3.An invalid way of declaring the array reference would be: public static void main([]String any).</a:t>
            </a:r>
          </a:p>
          <a:p>
            <a:pPr algn="l">
              <a:lnSpc>
                <a:spcPts val="2800"/>
              </a:lnSpc>
              <a:spcBef>
                <a:spcPct val="0"/>
              </a:spcBef>
            </a:pPr>
            <a:r>
              <a:rPr lang="en-US" b="true" sz="2000">
                <a:solidFill>
                  <a:srgbClr val="211D1D"/>
                </a:solidFill>
                <a:latin typeface="Walls Bold"/>
                <a:ea typeface="Walls Bold"/>
                <a:cs typeface="Walls Bold"/>
                <a:sym typeface="Walls Bold"/>
              </a:rPr>
              <a:t>5. Method Types :</a:t>
            </a:r>
          </a:p>
          <a:p>
            <a:pPr algn="l" marL="431801" indent="-215900" lvl="1">
              <a:lnSpc>
                <a:spcPts val="2800"/>
              </a:lnSpc>
              <a:buFont typeface="Arial"/>
              <a:buChar char="•"/>
            </a:pPr>
            <a:r>
              <a:rPr lang="en-US" sz="2000">
                <a:solidFill>
                  <a:srgbClr val="000000"/>
                </a:solidFill>
                <a:latin typeface="Walls"/>
                <a:ea typeface="Walls"/>
                <a:cs typeface="Walls"/>
                <a:sym typeface="Walls"/>
              </a:rPr>
              <a:t>  Inbuilt Methods: Provided by Java, e.g., print, println, main.</a:t>
            </a:r>
          </a:p>
          <a:p>
            <a:pPr algn="l" marL="431801" indent="-215900" lvl="1">
              <a:lnSpc>
                <a:spcPts val="2800"/>
              </a:lnSpc>
              <a:buFont typeface="Arial"/>
              <a:buChar char="•"/>
            </a:pPr>
            <a:r>
              <a:rPr lang="en-US" sz="2000">
                <a:solidFill>
                  <a:srgbClr val="000000"/>
                </a:solidFill>
                <a:latin typeface="Walls"/>
                <a:ea typeface="Walls"/>
                <a:cs typeface="Walls"/>
                <a:sym typeface="Walls"/>
              </a:rPr>
              <a:t>  User-defined Methods: Defined by the user, e.g., test1, abc, xyz.</a:t>
            </a:r>
          </a:p>
          <a:p>
            <a:pPr algn="l">
              <a:lnSpc>
                <a:spcPts val="2800"/>
              </a:lnSpc>
              <a:spcBef>
                <a:spcPct val="0"/>
              </a:spcBef>
            </a:pPr>
            <a:r>
              <a:rPr lang="en-US" b="true" sz="2000">
                <a:solidFill>
                  <a:srgbClr val="211D1D"/>
                </a:solidFill>
                <a:latin typeface="Walls Bold"/>
                <a:ea typeface="Walls Bold"/>
                <a:cs typeface="Walls Bold"/>
                <a:sym typeface="Walls Bold"/>
              </a:rPr>
              <a:t>6. Calling Methods :</a:t>
            </a:r>
          </a:p>
          <a:p>
            <a:pPr algn="l" marL="431801" indent="-215900" lvl="1">
              <a:lnSpc>
                <a:spcPts val="2800"/>
              </a:lnSpc>
              <a:buFont typeface="Arial"/>
              <a:buChar char="•"/>
            </a:pPr>
            <a:r>
              <a:rPr lang="en-US" sz="2000">
                <a:solidFill>
                  <a:srgbClr val="000000"/>
                </a:solidFill>
                <a:latin typeface="Walls"/>
                <a:ea typeface="Walls"/>
                <a:cs typeface="Walls"/>
                <a:sym typeface="Walls"/>
              </a:rPr>
              <a:t>  Methods are called by their name and by supplying the required arguments.</a:t>
            </a:r>
          </a:p>
          <a:p>
            <a:pPr algn="l" marL="431801" indent="-215900" lvl="1">
              <a:lnSpc>
                <a:spcPts val="2800"/>
              </a:lnSpc>
              <a:buFont typeface="Arial"/>
              <a:buChar char="•"/>
            </a:pPr>
            <a:r>
              <a:rPr lang="en-US" sz="2000">
                <a:solidFill>
                  <a:srgbClr val="000000"/>
                </a:solidFill>
                <a:latin typeface="Walls"/>
                <a:ea typeface="Walls"/>
                <a:cs typeface="Walls"/>
                <a:sym typeface="Walls"/>
              </a:rPr>
              <a:t>  Methods can be called any number of times, achieving code reusability.</a:t>
            </a:r>
          </a:p>
        </p:txBody>
      </p:sp>
      <p:sp>
        <p:nvSpPr>
          <p:cNvPr name="TextBox 14" id="14"/>
          <p:cNvSpPr txBox="true"/>
          <p:nvPr/>
        </p:nvSpPr>
        <p:spPr>
          <a:xfrm rot="0">
            <a:off x="421625" y="7129277"/>
            <a:ext cx="6867345" cy="1062567"/>
          </a:xfrm>
          <a:prstGeom prst="rect">
            <a:avLst/>
          </a:prstGeom>
        </p:spPr>
        <p:txBody>
          <a:bodyPr anchor="t" rtlCol="false" tIns="0" lIns="0" bIns="0" rIns="0">
            <a:spAutoFit/>
          </a:bodyPr>
          <a:lstStyle/>
          <a:p>
            <a:pPr algn="l">
              <a:lnSpc>
                <a:spcPts val="2800"/>
              </a:lnSpc>
              <a:spcBef>
                <a:spcPct val="0"/>
              </a:spcBef>
            </a:pPr>
            <a:r>
              <a:rPr lang="en-US" b="true" sz="2000">
                <a:solidFill>
                  <a:srgbClr val="211D1D"/>
                </a:solidFill>
                <a:latin typeface="Walls Bold"/>
                <a:ea typeface="Walls Bold"/>
                <a:cs typeface="Walls Bold"/>
                <a:sym typeface="Walls Bold"/>
              </a:rPr>
              <a:t>7. Return Statements :</a:t>
            </a:r>
          </a:p>
          <a:p>
            <a:pPr algn="l" marL="449794" indent="-224897" lvl="1">
              <a:lnSpc>
                <a:spcPts val="2916"/>
              </a:lnSpc>
              <a:buFont typeface="Arial"/>
              <a:buChar char="•"/>
            </a:pPr>
            <a:r>
              <a:rPr lang="en-US" sz="2083">
                <a:solidFill>
                  <a:srgbClr val="000000"/>
                </a:solidFill>
                <a:latin typeface="Walls"/>
                <a:ea typeface="Walls"/>
                <a:cs typeface="Walls"/>
                <a:sym typeface="Walls"/>
              </a:rPr>
              <a:t> Return is a keyword used to exit a method and optionally pass a value back to the caller.</a:t>
            </a:r>
          </a:p>
        </p:txBody>
      </p:sp>
      <p:sp>
        <p:nvSpPr>
          <p:cNvPr name="Freeform 15" id="15"/>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405947" y="1206006"/>
            <a:ext cx="6867345" cy="5626100"/>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000000"/>
                </a:solidFill>
                <a:latin typeface="Walls"/>
                <a:ea typeface="Walls"/>
                <a:cs typeface="Walls"/>
                <a:sym typeface="Walls"/>
              </a:rPr>
              <a:t> </a:t>
            </a:r>
            <a:r>
              <a:rPr lang="en-US" sz="2000">
                <a:solidFill>
                  <a:srgbClr val="000000"/>
                </a:solidFill>
                <a:latin typeface="Walls"/>
                <a:ea typeface="Walls"/>
                <a:cs typeface="Walls"/>
                <a:sym typeface="Walls"/>
              </a:rPr>
              <a:t> For methods with void return type, the return statement is optional and should not include a value.</a:t>
            </a:r>
          </a:p>
          <a:p>
            <a:pPr algn="l" marL="431801" indent="-215900" lvl="1">
              <a:lnSpc>
                <a:spcPts val="2800"/>
              </a:lnSpc>
              <a:buFont typeface="Arial"/>
              <a:buChar char="•"/>
            </a:pPr>
            <a:r>
              <a:rPr lang="en-US" sz="2000">
                <a:solidFill>
                  <a:srgbClr val="000000"/>
                </a:solidFill>
                <a:latin typeface="Walls"/>
                <a:ea typeface="Walls"/>
                <a:cs typeface="Walls"/>
                <a:sym typeface="Walls"/>
              </a:rPr>
              <a:t>  For methods with a return type other than void, a return statement with a corresponding value is mandatory.</a:t>
            </a:r>
          </a:p>
          <a:p>
            <a:pPr algn="l" marL="431801" indent="-215900" lvl="1">
              <a:lnSpc>
                <a:spcPts val="2800"/>
              </a:lnSpc>
              <a:buFont typeface="Arial"/>
              <a:buChar char="•"/>
            </a:pPr>
            <a:r>
              <a:rPr lang="en-US" sz="2000">
                <a:solidFill>
                  <a:srgbClr val="000000"/>
                </a:solidFill>
                <a:latin typeface="Walls"/>
                <a:ea typeface="Walls"/>
                <a:cs typeface="Walls"/>
                <a:sym typeface="Walls"/>
              </a:rPr>
              <a:t>  Return must be the last statement in a method or block.</a:t>
            </a:r>
          </a:p>
          <a:p>
            <a:pPr algn="l">
              <a:lnSpc>
                <a:spcPts val="2800"/>
              </a:lnSpc>
              <a:spcBef>
                <a:spcPct val="0"/>
              </a:spcBef>
            </a:pPr>
            <a:r>
              <a:rPr lang="en-US" b="true" sz="2000">
                <a:solidFill>
                  <a:srgbClr val="211D1D"/>
                </a:solidFill>
                <a:latin typeface="Walls Bold"/>
                <a:ea typeface="Walls Bold"/>
                <a:cs typeface="Walls Bold"/>
                <a:sym typeface="Walls Bold"/>
              </a:rPr>
              <a:t>8.  Method Storage and Execution :</a:t>
            </a:r>
          </a:p>
          <a:p>
            <a:pPr algn="l" marL="431801" indent="-215900" lvl="1">
              <a:lnSpc>
                <a:spcPts val="2800"/>
              </a:lnSpc>
              <a:buFont typeface="Arial"/>
              <a:buChar char="•"/>
            </a:pPr>
            <a:r>
              <a:rPr lang="en-US" sz="2000">
                <a:solidFill>
                  <a:srgbClr val="000000"/>
                </a:solidFill>
                <a:latin typeface="Walls"/>
                <a:ea typeface="Walls"/>
                <a:cs typeface="Walls"/>
                <a:sym typeface="Walls"/>
              </a:rPr>
              <a:t>  Methods are stored in stack memory and follow stack operations (FILO or LIFO).</a:t>
            </a:r>
          </a:p>
          <a:p>
            <a:pPr algn="l" marL="431801" indent="-215900" lvl="1">
              <a:lnSpc>
                <a:spcPts val="2800"/>
              </a:lnSpc>
              <a:buFont typeface="Arial"/>
              <a:buChar char="•"/>
            </a:pPr>
            <a:r>
              <a:rPr lang="en-US" sz="2000">
                <a:solidFill>
                  <a:srgbClr val="000000"/>
                </a:solidFill>
                <a:latin typeface="Walls"/>
                <a:ea typeface="Walls"/>
                <a:cs typeface="Walls"/>
                <a:sym typeface="Walls"/>
              </a:rPr>
              <a:t>  The SOP (System.out.println) method can call other methods, and if those methods return a value, it will be printed.</a:t>
            </a:r>
          </a:p>
          <a:p>
            <a:pPr algn="l">
              <a:lnSpc>
                <a:spcPts val="2800"/>
              </a:lnSpc>
              <a:spcBef>
                <a:spcPct val="0"/>
              </a:spcBef>
            </a:pPr>
            <a:r>
              <a:rPr lang="en-US" b="true" sz="2000">
                <a:solidFill>
                  <a:srgbClr val="211D1D"/>
                </a:solidFill>
                <a:latin typeface="Walls Bold"/>
                <a:ea typeface="Walls Bold"/>
                <a:cs typeface="Walls Bold"/>
                <a:sym typeface="Walls Bold"/>
              </a:rPr>
              <a:t>9.  Constraints :</a:t>
            </a:r>
          </a:p>
          <a:p>
            <a:pPr algn="l" marL="431801" indent="-215900" lvl="1">
              <a:lnSpc>
                <a:spcPts val="2800"/>
              </a:lnSpc>
              <a:buFont typeface="Arial"/>
              <a:buChar char="•"/>
            </a:pPr>
            <a:r>
              <a:rPr lang="en-US" sz="2000">
                <a:solidFill>
                  <a:srgbClr val="000000"/>
                </a:solidFill>
                <a:latin typeface="Walls"/>
                <a:ea typeface="Walls"/>
                <a:cs typeface="Walls"/>
                <a:sym typeface="Walls"/>
              </a:rPr>
              <a:t>  A method with void return type cannot be called inside SOP if the return type is void, as it results in a compilation error.</a:t>
            </a:r>
          </a:p>
          <a:p>
            <a:pPr algn="l" marL="431801" indent="-215900" lvl="1">
              <a:lnSpc>
                <a:spcPts val="2800"/>
              </a:lnSpc>
              <a:buFont typeface="Arial"/>
              <a:buChar char="•"/>
            </a:pPr>
            <a:r>
              <a:rPr lang="en-US" sz="2000">
                <a:solidFill>
                  <a:srgbClr val="000000"/>
                </a:solidFill>
                <a:latin typeface="Walls"/>
                <a:ea typeface="Walls"/>
                <a:cs typeface="Walls"/>
                <a:sym typeface="Walls"/>
              </a:rPr>
              <a:t> The arguments supplied to methods must match the expected parameter types and number.</a:t>
            </a:r>
          </a:p>
          <a:p>
            <a:pPr algn="l">
              <a:lnSpc>
                <a:spcPts val="2800"/>
              </a:lnSpc>
              <a:spcBef>
                <a:spcPct val="0"/>
              </a:spcBef>
            </a:pPr>
          </a:p>
        </p:txBody>
      </p:sp>
      <p:sp>
        <p:nvSpPr>
          <p:cNvPr name="Freeform 14" id="14"/>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405947" y="6615957"/>
            <a:ext cx="6711746" cy="1397000"/>
          </a:xfrm>
          <a:prstGeom prst="rect">
            <a:avLst/>
          </a:prstGeom>
        </p:spPr>
        <p:txBody>
          <a:bodyPr anchor="t" rtlCol="false" tIns="0" lIns="0" bIns="0" rIns="0">
            <a:spAutoFit/>
          </a:bodyPr>
          <a:lstStyle/>
          <a:p>
            <a:pPr algn="l">
              <a:lnSpc>
                <a:spcPts val="2800"/>
              </a:lnSpc>
              <a:spcBef>
                <a:spcPct val="0"/>
              </a:spcBef>
            </a:pPr>
            <a:r>
              <a:rPr lang="en-US" b="true" sz="2000">
                <a:solidFill>
                  <a:srgbClr val="211D1D"/>
                </a:solidFill>
                <a:latin typeface="Walls Bold"/>
                <a:ea typeface="Walls Bold"/>
                <a:cs typeface="Walls Bold"/>
                <a:sym typeface="Walls Bold"/>
              </a:rPr>
              <a:t>10. Additional Points :</a:t>
            </a:r>
          </a:p>
          <a:p>
            <a:pPr algn="l" marL="431801" indent="-215900" lvl="1">
              <a:lnSpc>
                <a:spcPts val="2800"/>
              </a:lnSpc>
              <a:buFont typeface="Arial"/>
              <a:buChar char="•"/>
            </a:pPr>
            <a:r>
              <a:rPr lang="en-US" sz="2000">
                <a:solidFill>
                  <a:srgbClr val="000000"/>
                </a:solidFill>
                <a:latin typeface="Walls"/>
                <a:ea typeface="Walls"/>
                <a:cs typeface="Walls"/>
                <a:sym typeface="Walls"/>
              </a:rPr>
              <a:t>Methods can be declared with any number of arguments, separated by commas.</a:t>
            </a:r>
          </a:p>
          <a:p>
            <a:pPr algn="l" marL="431801" indent="-215900" lvl="1">
              <a:lnSpc>
                <a:spcPts val="2800"/>
              </a:lnSpc>
              <a:buFont typeface="Arial"/>
              <a:buChar char="•"/>
            </a:pPr>
            <a:r>
              <a:rPr lang="en-US" sz="2000">
                <a:solidFill>
                  <a:srgbClr val="000000"/>
                </a:solidFill>
                <a:latin typeface="Walls"/>
                <a:ea typeface="Walls"/>
                <a:cs typeface="Walls"/>
                <a:sym typeface="Walls"/>
              </a:rPr>
              <a:t>The BODMAS rule applies to expressions within methods.</a:t>
            </a:r>
          </a:p>
        </p:txBody>
      </p:sp>
    </p:spTree>
  </p:cSld>
  <p:clrMapOvr>
    <a:masterClrMapping/>
  </p:clrMapOvr>
</p:sld>
</file>

<file path=ppt/slides/slide1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378118" y="1375310"/>
            <a:ext cx="6851666" cy="4216400"/>
          </a:xfrm>
          <a:prstGeom prst="rect">
            <a:avLst/>
          </a:prstGeom>
        </p:spPr>
        <p:txBody>
          <a:bodyPr anchor="t" rtlCol="false" tIns="0" lIns="0" bIns="0" rIns="0">
            <a:spAutoFit/>
          </a:bodyPr>
          <a:lstStyle/>
          <a:p>
            <a:pPr algn="l">
              <a:lnSpc>
                <a:spcPts val="2800"/>
              </a:lnSpc>
              <a:spcBef>
                <a:spcPct val="0"/>
              </a:spcBef>
            </a:pPr>
          </a:p>
          <a:p>
            <a:pPr algn="l">
              <a:lnSpc>
                <a:spcPts val="2800"/>
              </a:lnSpc>
              <a:spcBef>
                <a:spcPct val="0"/>
              </a:spcBef>
            </a:pPr>
          </a:p>
          <a:p>
            <a:pPr algn="l">
              <a:lnSpc>
                <a:spcPts val="2800"/>
              </a:lnSpc>
              <a:spcBef>
                <a:spcPct val="0"/>
              </a:spcBef>
            </a:pPr>
          </a:p>
          <a:p>
            <a:pPr algn="l">
              <a:lnSpc>
                <a:spcPts val="2800"/>
              </a:lnSpc>
              <a:spcBef>
                <a:spcPct val="0"/>
              </a:spcBef>
            </a:pPr>
            <a:r>
              <a:rPr lang="en-US" sz="2000">
                <a:solidFill>
                  <a:srgbClr val="000000"/>
                </a:solidFill>
                <a:latin typeface="Walls"/>
                <a:ea typeface="Walls"/>
                <a:cs typeface="Walls"/>
                <a:sym typeface="Walls"/>
              </a:rPr>
              <a:t>  static is a reserved keyword in Java.</a:t>
            </a:r>
          </a:p>
          <a:p>
            <a:pPr algn="l">
              <a:lnSpc>
                <a:spcPts val="2800"/>
              </a:lnSpc>
              <a:spcBef>
                <a:spcPct val="0"/>
              </a:spcBef>
            </a:pPr>
            <a:r>
              <a:rPr lang="en-US" sz="2000">
                <a:solidFill>
                  <a:srgbClr val="000000"/>
                </a:solidFill>
                <a:latin typeface="Walls"/>
                <a:ea typeface="Walls"/>
                <a:cs typeface="Walls"/>
                <a:sym typeface="Walls"/>
              </a:rPr>
              <a:t> </a:t>
            </a:r>
          </a:p>
          <a:p>
            <a:pPr algn="l">
              <a:lnSpc>
                <a:spcPts val="2800"/>
              </a:lnSpc>
              <a:spcBef>
                <a:spcPct val="0"/>
              </a:spcBef>
            </a:pPr>
            <a:r>
              <a:rPr lang="en-US" b="true" sz="2000">
                <a:solidFill>
                  <a:srgbClr val="000000"/>
                </a:solidFill>
                <a:latin typeface="Walls Bold"/>
                <a:ea typeface="Walls Bold"/>
                <a:cs typeface="Walls Bold"/>
                <a:sym typeface="Walls Bold"/>
              </a:rPr>
              <a:t> </a:t>
            </a:r>
            <a:r>
              <a:rPr lang="en-US" sz="2000">
                <a:solidFill>
                  <a:srgbClr val="000000"/>
                </a:solidFill>
                <a:latin typeface="Walls"/>
                <a:ea typeface="Walls"/>
                <a:cs typeface="Walls"/>
                <a:sym typeface="Walls"/>
              </a:rPr>
              <a:t>Used to declare class-level variables and methods.</a:t>
            </a:r>
          </a:p>
          <a:p>
            <a:pPr algn="l">
              <a:lnSpc>
                <a:spcPts val="2800"/>
              </a:lnSpc>
              <a:spcBef>
                <a:spcPct val="0"/>
              </a:spcBef>
            </a:pPr>
            <a:r>
              <a:rPr lang="en-US" sz="2000">
                <a:solidFill>
                  <a:srgbClr val="000000"/>
                </a:solidFill>
                <a:latin typeface="Walls"/>
                <a:ea typeface="Walls"/>
                <a:cs typeface="Walls"/>
                <a:sym typeface="Walls"/>
              </a:rPr>
              <a:t> </a:t>
            </a:r>
          </a:p>
          <a:p>
            <a:pPr algn="l">
              <a:lnSpc>
                <a:spcPts val="2800"/>
              </a:lnSpc>
              <a:spcBef>
                <a:spcPct val="0"/>
              </a:spcBef>
            </a:pPr>
          </a:p>
          <a:p>
            <a:pPr algn="l">
              <a:lnSpc>
                <a:spcPts val="2800"/>
              </a:lnSpc>
              <a:spcBef>
                <a:spcPct val="0"/>
              </a:spcBef>
            </a:pPr>
            <a:r>
              <a:rPr lang="en-US" b="true" sz="2000">
                <a:solidFill>
                  <a:srgbClr val="211D1D"/>
                </a:solidFill>
                <a:latin typeface="Walls Bold"/>
                <a:ea typeface="Walls Bold"/>
                <a:cs typeface="Walls Bold"/>
                <a:sym typeface="Walls Bold"/>
              </a:rPr>
              <a:t>1. Static Variables :</a:t>
            </a:r>
          </a:p>
          <a:p>
            <a:pPr algn="l" marL="431801" indent="-215900" lvl="1">
              <a:lnSpc>
                <a:spcPts val="2800"/>
              </a:lnSpc>
              <a:buFont typeface="Arial"/>
              <a:buChar char="•"/>
            </a:pPr>
            <a:r>
              <a:rPr lang="en-US" sz="2000">
                <a:solidFill>
                  <a:srgbClr val="000000"/>
                </a:solidFill>
                <a:latin typeface="Walls"/>
                <a:ea typeface="Walls"/>
                <a:cs typeface="Walls"/>
                <a:sym typeface="Walls"/>
              </a:rPr>
              <a:t>  Declaration : Declared with the static keyword.</a:t>
            </a:r>
          </a:p>
          <a:p>
            <a:pPr algn="l" marL="431801" indent="-215900" lvl="1">
              <a:lnSpc>
                <a:spcPts val="2800"/>
              </a:lnSpc>
              <a:buFont typeface="Arial"/>
              <a:buChar char="•"/>
            </a:pPr>
            <a:r>
              <a:rPr lang="en-US" sz="2000">
                <a:solidFill>
                  <a:srgbClr val="000000"/>
                </a:solidFill>
                <a:latin typeface="Walls"/>
                <a:ea typeface="Walls"/>
                <a:cs typeface="Walls"/>
                <a:sym typeface="Walls"/>
              </a:rPr>
              <a:t>  Initialization : Loaded with default values when the class is loaded.  specific to any one instance.</a:t>
            </a:r>
          </a:p>
        </p:txBody>
      </p:sp>
      <p:sp>
        <p:nvSpPr>
          <p:cNvPr name="TextBox 14" id="14"/>
          <p:cNvSpPr txBox="true"/>
          <p:nvPr/>
        </p:nvSpPr>
        <p:spPr>
          <a:xfrm rot="0">
            <a:off x="405947" y="5553610"/>
            <a:ext cx="6716749" cy="1749425"/>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000000"/>
                </a:solidFill>
                <a:latin typeface="Walls"/>
                <a:ea typeface="Walls"/>
                <a:cs typeface="Walls"/>
                <a:sym typeface="Walls"/>
              </a:rPr>
              <a:t>Examples:</a:t>
            </a:r>
          </a:p>
          <a:p>
            <a:pPr algn="l">
              <a:lnSpc>
                <a:spcPts val="2800"/>
              </a:lnSpc>
            </a:pPr>
            <a:r>
              <a:rPr lang="en-US" sz="2000">
                <a:solidFill>
                  <a:srgbClr val="000000"/>
                </a:solidFill>
                <a:latin typeface="Walls"/>
                <a:ea typeface="Walls"/>
                <a:cs typeface="Walls"/>
                <a:sym typeface="Walls"/>
              </a:rPr>
              <a:t>        int → 0</a:t>
            </a:r>
          </a:p>
          <a:p>
            <a:pPr algn="l">
              <a:lnSpc>
                <a:spcPts val="2800"/>
              </a:lnSpc>
            </a:pPr>
            <a:r>
              <a:rPr lang="en-US" sz="2000">
                <a:solidFill>
                  <a:srgbClr val="000000"/>
                </a:solidFill>
                <a:latin typeface="Walls"/>
                <a:ea typeface="Walls"/>
                <a:cs typeface="Walls"/>
                <a:sym typeface="Walls"/>
              </a:rPr>
              <a:t>       float, double → 0.0</a:t>
            </a:r>
          </a:p>
          <a:p>
            <a:pPr algn="l">
              <a:lnSpc>
                <a:spcPts val="2800"/>
              </a:lnSpc>
            </a:pPr>
            <a:r>
              <a:rPr lang="en-US" sz="2000">
                <a:solidFill>
                  <a:srgbClr val="000000"/>
                </a:solidFill>
                <a:latin typeface="Walls"/>
                <a:ea typeface="Walls"/>
                <a:cs typeface="Walls"/>
                <a:sym typeface="Walls"/>
              </a:rPr>
              <a:t>       boolean → false</a:t>
            </a:r>
          </a:p>
          <a:p>
            <a:pPr algn="l">
              <a:lnSpc>
                <a:spcPts val="2800"/>
              </a:lnSpc>
            </a:pPr>
            <a:r>
              <a:rPr lang="en-US" sz="2000">
                <a:solidFill>
                  <a:srgbClr val="000000"/>
                </a:solidFill>
                <a:latin typeface="Walls"/>
                <a:ea typeface="Walls"/>
                <a:cs typeface="Walls"/>
                <a:sym typeface="Walls"/>
              </a:rPr>
              <a:t>       String → null</a:t>
            </a:r>
          </a:p>
        </p:txBody>
      </p:sp>
      <p:sp>
        <p:nvSpPr>
          <p:cNvPr name="Freeform 15" id="15"/>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421625" y="7550685"/>
            <a:ext cx="6837462" cy="692150"/>
          </a:xfrm>
          <a:prstGeom prst="rect">
            <a:avLst/>
          </a:prstGeom>
        </p:spPr>
        <p:txBody>
          <a:bodyPr anchor="t" rtlCol="false" tIns="0" lIns="0" bIns="0" rIns="0">
            <a:spAutoFit/>
          </a:bodyPr>
          <a:lstStyle/>
          <a:p>
            <a:pPr algn="l">
              <a:lnSpc>
                <a:spcPts val="2800"/>
              </a:lnSpc>
              <a:spcBef>
                <a:spcPct val="0"/>
              </a:spcBef>
            </a:pPr>
            <a:r>
              <a:rPr lang="en-US" b="true" sz="2000">
                <a:solidFill>
                  <a:srgbClr val="211D1D"/>
                </a:solidFill>
                <a:latin typeface="Walls Bold"/>
                <a:ea typeface="Walls Bold"/>
                <a:cs typeface="Walls Bold"/>
                <a:sym typeface="Walls Bold"/>
              </a:rPr>
              <a:t>Scope :</a:t>
            </a:r>
            <a:r>
              <a:rPr lang="en-US" sz="2000">
                <a:solidFill>
                  <a:srgbClr val="211D1D"/>
                </a:solidFill>
                <a:latin typeface="Walls"/>
                <a:ea typeface="Walls"/>
                <a:cs typeface="Walls"/>
                <a:sym typeface="Walls"/>
              </a:rPr>
              <a:t> Shared</a:t>
            </a:r>
            <a:r>
              <a:rPr lang="en-US" sz="2000">
                <a:solidFill>
                  <a:srgbClr val="000000"/>
                </a:solidFill>
                <a:latin typeface="Walls"/>
                <a:ea typeface="Walls"/>
                <a:cs typeface="Walls"/>
                <a:sym typeface="Walls"/>
              </a:rPr>
              <a:t> across all instances of the class; not specific to any one instance.</a:t>
            </a:r>
          </a:p>
        </p:txBody>
      </p:sp>
      <p:sp>
        <p:nvSpPr>
          <p:cNvPr name="TextBox 18" id="18"/>
          <p:cNvSpPr txBox="true"/>
          <p:nvPr/>
        </p:nvSpPr>
        <p:spPr>
          <a:xfrm rot="0">
            <a:off x="489084" y="1081630"/>
            <a:ext cx="4142780" cy="863600"/>
          </a:xfrm>
          <a:prstGeom prst="rect">
            <a:avLst/>
          </a:prstGeom>
        </p:spPr>
        <p:txBody>
          <a:bodyPr anchor="t" rtlCol="false" tIns="0" lIns="0" bIns="0" rIns="0">
            <a:spAutoFit/>
          </a:bodyPr>
          <a:lstStyle/>
          <a:p>
            <a:pPr algn="just">
              <a:lnSpc>
                <a:spcPts val="7000"/>
              </a:lnSpc>
              <a:spcBef>
                <a:spcPct val="0"/>
              </a:spcBef>
            </a:pPr>
            <a:r>
              <a:rPr lang="en-US" b="true" sz="5000">
                <a:solidFill>
                  <a:srgbClr val="FF4500"/>
                </a:solidFill>
                <a:latin typeface="Walls Bold"/>
                <a:ea typeface="Walls Bold"/>
                <a:cs typeface="Walls Bold"/>
                <a:sym typeface="Walls Bold"/>
              </a:rPr>
              <a:t>S</a:t>
            </a:r>
            <a:r>
              <a:rPr lang="en-US" b="true" sz="5000">
                <a:solidFill>
                  <a:srgbClr val="FF4500"/>
                </a:solidFill>
                <a:latin typeface="Walls Bold"/>
                <a:ea typeface="Walls Bold"/>
                <a:cs typeface="Walls Bold"/>
                <a:sym typeface="Walls Bold"/>
              </a:rPr>
              <a:t>tatic Keyword</a:t>
            </a:r>
          </a:p>
        </p:txBody>
      </p:sp>
      <p:sp>
        <p:nvSpPr>
          <p:cNvPr name="TextBox 19" id="19"/>
          <p:cNvSpPr txBox="true"/>
          <p:nvPr/>
        </p:nvSpPr>
        <p:spPr>
          <a:xfrm rot="0">
            <a:off x="331109" y="2069055"/>
            <a:ext cx="1538684" cy="422275"/>
          </a:xfrm>
          <a:prstGeom prst="rect">
            <a:avLst/>
          </a:prstGeom>
        </p:spPr>
        <p:txBody>
          <a:bodyPr anchor="t" rtlCol="false" tIns="0" lIns="0" bIns="0" rIns="0">
            <a:spAutoFit/>
          </a:bodyPr>
          <a:lstStyle/>
          <a:p>
            <a:pPr algn="l">
              <a:lnSpc>
                <a:spcPts val="3499"/>
              </a:lnSpc>
              <a:spcBef>
                <a:spcPct val="0"/>
              </a:spcBef>
            </a:pPr>
            <a:r>
              <a:rPr lang="en-US" b="true" sz="2499">
                <a:solidFill>
                  <a:srgbClr val="1E90FF"/>
                </a:solidFill>
                <a:latin typeface="Walls Bold"/>
                <a:ea typeface="Walls Bold"/>
                <a:cs typeface="Walls Bold"/>
                <a:sym typeface="Walls Bold"/>
              </a:rPr>
              <a:t>Definition :</a:t>
            </a:r>
          </a:p>
        </p:txBody>
      </p:sp>
      <p:sp>
        <p:nvSpPr>
          <p:cNvPr name="TextBox 20" id="20"/>
          <p:cNvSpPr txBox="true"/>
          <p:nvPr/>
        </p:nvSpPr>
        <p:spPr>
          <a:xfrm rot="0">
            <a:off x="331109" y="2727676"/>
            <a:ext cx="991096" cy="422275"/>
          </a:xfrm>
          <a:prstGeom prst="rect">
            <a:avLst/>
          </a:prstGeom>
        </p:spPr>
        <p:txBody>
          <a:bodyPr anchor="t" rtlCol="false" tIns="0" lIns="0" bIns="0" rIns="0">
            <a:spAutoFit/>
          </a:bodyPr>
          <a:lstStyle/>
          <a:p>
            <a:pPr algn="l">
              <a:lnSpc>
                <a:spcPts val="3499"/>
              </a:lnSpc>
              <a:spcBef>
                <a:spcPct val="0"/>
              </a:spcBef>
            </a:pPr>
            <a:r>
              <a:rPr lang="en-US" b="true" sz="2499">
                <a:solidFill>
                  <a:srgbClr val="1E90FF"/>
                </a:solidFill>
                <a:latin typeface="Walls Bold"/>
                <a:ea typeface="Walls Bold"/>
                <a:cs typeface="Walls Bold"/>
                <a:sym typeface="Walls Bold"/>
              </a:rPr>
              <a:t>Usage :</a:t>
            </a:r>
          </a:p>
        </p:txBody>
      </p:sp>
      <p:sp>
        <p:nvSpPr>
          <p:cNvPr name="TextBox 21" id="21"/>
          <p:cNvSpPr txBox="true"/>
          <p:nvPr/>
        </p:nvSpPr>
        <p:spPr>
          <a:xfrm rot="0">
            <a:off x="331109" y="3454935"/>
            <a:ext cx="2259211" cy="422275"/>
          </a:xfrm>
          <a:prstGeom prst="rect">
            <a:avLst/>
          </a:prstGeom>
        </p:spPr>
        <p:txBody>
          <a:bodyPr anchor="t" rtlCol="false" tIns="0" lIns="0" bIns="0" rIns="0">
            <a:spAutoFit/>
          </a:bodyPr>
          <a:lstStyle/>
          <a:p>
            <a:pPr algn="l">
              <a:lnSpc>
                <a:spcPts val="3499"/>
              </a:lnSpc>
              <a:spcBef>
                <a:spcPct val="0"/>
              </a:spcBef>
            </a:pPr>
            <a:r>
              <a:rPr lang="en-US" b="true" sz="2499">
                <a:solidFill>
                  <a:srgbClr val="1E90FF"/>
                </a:solidFill>
                <a:latin typeface="Walls Bold"/>
                <a:ea typeface="Walls Bold"/>
                <a:cs typeface="Walls Bold"/>
                <a:sym typeface="Walls Bold"/>
              </a:rPr>
              <a:t>Characteristics :</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421625" y="1195469"/>
            <a:ext cx="5719048" cy="372745"/>
          </a:xfrm>
          <a:prstGeom prst="rect">
            <a:avLst/>
          </a:prstGeom>
        </p:spPr>
        <p:txBody>
          <a:bodyPr anchor="t" rtlCol="false" tIns="0" lIns="0" bIns="0" rIns="0">
            <a:spAutoFit/>
          </a:bodyPr>
          <a:lstStyle/>
          <a:p>
            <a:pPr algn="l">
              <a:lnSpc>
                <a:spcPts val="3079"/>
              </a:lnSpc>
            </a:pPr>
            <a:r>
              <a:rPr lang="en-US" b="true" sz="2199" spc="219">
                <a:solidFill>
                  <a:srgbClr val="1E90FF"/>
                </a:solidFill>
                <a:latin typeface="Walls Bold"/>
                <a:ea typeface="Walls Bold"/>
                <a:cs typeface="Walls Bold"/>
                <a:sym typeface="Walls Bold"/>
              </a:rPr>
              <a:t>3. SECURED 🔒</a:t>
            </a:r>
          </a:p>
        </p:txBody>
      </p:sp>
      <p:sp>
        <p:nvSpPr>
          <p:cNvPr name="TextBox 14" id="14"/>
          <p:cNvSpPr txBox="true"/>
          <p:nvPr/>
        </p:nvSpPr>
        <p:spPr>
          <a:xfrm rot="0">
            <a:off x="302739" y="1608027"/>
            <a:ext cx="6878085" cy="4559300"/>
          </a:xfrm>
          <a:prstGeom prst="rect">
            <a:avLst/>
          </a:prstGeom>
        </p:spPr>
        <p:txBody>
          <a:bodyPr anchor="t" rtlCol="false" tIns="0" lIns="0" bIns="0" rIns="0">
            <a:spAutoFit/>
          </a:bodyPr>
          <a:lstStyle/>
          <a:p>
            <a:pPr algn="just" marL="431799" indent="-215899" lvl="1">
              <a:lnSpc>
                <a:spcPts val="2799"/>
              </a:lnSpc>
              <a:buFont typeface="Arial"/>
              <a:buChar char="•"/>
            </a:pPr>
            <a:r>
              <a:rPr lang="en-US" b="true" sz="1999">
                <a:solidFill>
                  <a:srgbClr val="000000"/>
                </a:solidFill>
                <a:latin typeface="Walls Bold"/>
                <a:ea typeface="Walls Bold"/>
                <a:cs typeface="Walls Bold"/>
                <a:sym typeface="Walls Bold"/>
              </a:rPr>
              <a:t>Security Features:</a:t>
            </a:r>
          </a:p>
          <a:p>
            <a:pPr algn="just" marL="863598" indent="-287866" lvl="2">
              <a:lnSpc>
                <a:spcPts val="2799"/>
              </a:lnSpc>
              <a:buFont typeface="Arial"/>
              <a:buChar char="⚬"/>
            </a:pPr>
            <a:r>
              <a:rPr lang="en-US" b="true" sz="1999">
                <a:solidFill>
                  <a:srgbClr val="000000"/>
                </a:solidFill>
                <a:latin typeface="Walls Bold"/>
                <a:ea typeface="Walls Bold"/>
                <a:cs typeface="Walls Bold"/>
                <a:sym typeface="Walls Bold"/>
              </a:rPr>
              <a:t>No Pointers:</a:t>
            </a:r>
            <a:r>
              <a:rPr lang="en-US" sz="1999">
                <a:solidFill>
                  <a:srgbClr val="000000"/>
                </a:solidFill>
                <a:latin typeface="Walls"/>
                <a:ea typeface="Walls"/>
                <a:cs typeface="Walls"/>
                <a:sym typeface="Walls"/>
              </a:rPr>
              <a:t> Java eliminates the use of pointers, reducing the risk of memory mismanagement and security breaches.</a:t>
            </a:r>
          </a:p>
          <a:p>
            <a:pPr algn="just" marL="863598" indent="-287866" lvl="2">
              <a:lnSpc>
                <a:spcPts val="2799"/>
              </a:lnSpc>
              <a:buFont typeface="Arial"/>
              <a:buChar char="⚬"/>
            </a:pPr>
            <a:r>
              <a:rPr lang="en-US" b="true" sz="1999">
                <a:solidFill>
                  <a:srgbClr val="000000"/>
                </a:solidFill>
                <a:latin typeface="Walls Bold"/>
                <a:ea typeface="Walls Bold"/>
                <a:cs typeface="Walls Bold"/>
                <a:sym typeface="Walls Bold"/>
              </a:rPr>
              <a:t>Built-in Security:</a:t>
            </a:r>
            <a:r>
              <a:rPr lang="en-US" sz="1999">
                <a:solidFill>
                  <a:srgbClr val="000000"/>
                </a:solidFill>
                <a:latin typeface="Walls"/>
                <a:ea typeface="Walls"/>
                <a:cs typeface="Walls"/>
                <a:sym typeface="Walls"/>
              </a:rPr>
              <a:t> Protects applications from threats like viruses and unauthorized access.</a:t>
            </a:r>
          </a:p>
          <a:p>
            <a:pPr algn="just">
              <a:lnSpc>
                <a:spcPts val="2799"/>
              </a:lnSpc>
            </a:pPr>
          </a:p>
          <a:p>
            <a:pPr algn="just" marL="431799" indent="-215899" lvl="1">
              <a:lnSpc>
                <a:spcPts val="2799"/>
              </a:lnSpc>
              <a:buFont typeface="Arial"/>
              <a:buChar char="•"/>
            </a:pPr>
            <a:r>
              <a:rPr lang="en-US" b="true" sz="1999">
                <a:solidFill>
                  <a:srgbClr val="000000"/>
                </a:solidFill>
                <a:latin typeface="Walls Bold"/>
                <a:ea typeface="Walls Bold"/>
                <a:cs typeface="Walls Bold"/>
                <a:sym typeface="Walls Bold"/>
              </a:rPr>
              <a:t>Comparison with C:</a:t>
            </a:r>
          </a:p>
          <a:p>
            <a:pPr algn="just" marL="863598" indent="-287866" lvl="2">
              <a:lnSpc>
                <a:spcPts val="2799"/>
              </a:lnSpc>
              <a:buFont typeface="Arial"/>
              <a:buChar char="⚬"/>
            </a:pPr>
            <a:r>
              <a:rPr lang="en-US" b="true" sz="1999">
                <a:solidFill>
                  <a:srgbClr val="000000"/>
                </a:solidFill>
                <a:latin typeface="Walls Bold"/>
                <a:ea typeface="Walls Bold"/>
                <a:cs typeface="Walls Bold"/>
                <a:sym typeface="Walls Bold"/>
              </a:rPr>
              <a:t>C</a:t>
            </a:r>
            <a:r>
              <a:rPr lang="en-US" sz="1999">
                <a:solidFill>
                  <a:srgbClr val="000000"/>
                </a:solidFill>
                <a:latin typeface="Walls"/>
                <a:ea typeface="Walls"/>
                <a:cs typeface="Walls"/>
                <a:sym typeface="Walls"/>
              </a:rPr>
              <a:t> uses pointers, which can lead to security vulnerabilities if not managed properly.</a:t>
            </a:r>
          </a:p>
          <a:p>
            <a:pPr algn="just" marL="863598" indent="-287866" lvl="2">
              <a:lnSpc>
                <a:spcPts val="2799"/>
              </a:lnSpc>
              <a:buFont typeface="Arial"/>
              <a:buChar char="⚬"/>
            </a:pPr>
            <a:r>
              <a:rPr lang="en-US" sz="1999">
                <a:solidFill>
                  <a:srgbClr val="000000"/>
                </a:solidFill>
                <a:latin typeface="Walls"/>
                <a:ea typeface="Walls"/>
                <a:cs typeface="Walls"/>
                <a:sym typeface="Walls"/>
              </a:rPr>
              <a:t>Java’s architecture inherently avoids such issues, making it more secure.</a:t>
            </a:r>
          </a:p>
          <a:p>
            <a:pPr algn="just">
              <a:lnSpc>
                <a:spcPts val="2799"/>
              </a:lnSpc>
            </a:pPr>
          </a:p>
        </p:txBody>
      </p:sp>
      <p:sp>
        <p:nvSpPr>
          <p:cNvPr name="Freeform 15" id="15"/>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405947" y="717900"/>
            <a:ext cx="6728285" cy="7388225"/>
          </a:xfrm>
          <a:prstGeom prst="rect">
            <a:avLst/>
          </a:prstGeom>
        </p:spPr>
        <p:txBody>
          <a:bodyPr anchor="t" rtlCol="false" tIns="0" lIns="0" bIns="0" rIns="0">
            <a:spAutoFit/>
          </a:bodyPr>
          <a:lstStyle/>
          <a:p>
            <a:pPr algn="l">
              <a:lnSpc>
                <a:spcPts val="2800"/>
              </a:lnSpc>
              <a:spcBef>
                <a:spcPct val="0"/>
              </a:spcBef>
            </a:pPr>
          </a:p>
          <a:p>
            <a:pPr algn="l">
              <a:lnSpc>
                <a:spcPts val="2800"/>
              </a:lnSpc>
              <a:spcBef>
                <a:spcPct val="0"/>
              </a:spcBef>
            </a:pPr>
            <a:r>
              <a:rPr lang="en-US" b="true" sz="2000">
                <a:solidFill>
                  <a:srgbClr val="211D1D"/>
                </a:solidFill>
                <a:latin typeface="Walls Bold"/>
                <a:ea typeface="Walls Bold"/>
                <a:cs typeface="Walls Bold"/>
                <a:sym typeface="Walls Bold"/>
              </a:rPr>
              <a:t>2. Static Methods :</a:t>
            </a:r>
          </a:p>
          <a:p>
            <a:pPr algn="l" marL="431801" indent="-215900" lvl="1">
              <a:lnSpc>
                <a:spcPts val="2800"/>
              </a:lnSpc>
              <a:buFont typeface="Arial"/>
              <a:buChar char="•"/>
            </a:pPr>
            <a:r>
              <a:rPr lang="en-US" sz="2000">
                <a:solidFill>
                  <a:srgbClr val="000000"/>
                </a:solidFill>
                <a:latin typeface="Walls"/>
                <a:ea typeface="Walls"/>
                <a:cs typeface="Walls"/>
                <a:sym typeface="Walls"/>
              </a:rPr>
              <a:t>  Declaration : Declared with the static keyword.</a:t>
            </a:r>
          </a:p>
          <a:p>
            <a:pPr algn="l" marL="431801" indent="-215900" lvl="1">
              <a:lnSpc>
                <a:spcPts val="2800"/>
              </a:lnSpc>
              <a:buFont typeface="Arial"/>
              <a:buChar char="•"/>
            </a:pPr>
            <a:r>
              <a:rPr lang="en-US" sz="2000">
                <a:solidFill>
                  <a:srgbClr val="000000"/>
                </a:solidFill>
                <a:latin typeface="Walls"/>
                <a:ea typeface="Walls"/>
                <a:cs typeface="Walls"/>
                <a:sym typeface="Walls"/>
              </a:rPr>
              <a:t>  Invocation : Can be called without creating an instance of the class.</a:t>
            </a:r>
          </a:p>
          <a:p>
            <a:pPr algn="l" marL="431801" indent="-215900" lvl="1">
              <a:lnSpc>
                <a:spcPts val="2800"/>
              </a:lnSpc>
              <a:buFont typeface="Arial"/>
              <a:buChar char="•"/>
            </a:pPr>
            <a:r>
              <a:rPr lang="en-US" sz="2000">
                <a:solidFill>
                  <a:srgbClr val="000000"/>
                </a:solidFill>
                <a:latin typeface="Walls"/>
                <a:ea typeface="Walls"/>
                <a:cs typeface="Walls"/>
                <a:sym typeface="Walls"/>
              </a:rPr>
              <a:t> Access : Can only directly access other static members (variables and methods) of the class.</a:t>
            </a:r>
          </a:p>
          <a:p>
            <a:pPr algn="l">
              <a:lnSpc>
                <a:spcPts val="2800"/>
              </a:lnSpc>
              <a:spcBef>
                <a:spcPct val="0"/>
              </a:spcBef>
            </a:pPr>
            <a:r>
              <a:rPr lang="en-US" b="true" sz="2000">
                <a:solidFill>
                  <a:srgbClr val="211D1D"/>
                </a:solidFill>
                <a:latin typeface="Walls Bold"/>
                <a:ea typeface="Walls Bold"/>
                <a:cs typeface="Walls Bold"/>
                <a:sym typeface="Walls Bold"/>
              </a:rPr>
              <a:t>3. Static Initialization Block (SIB) :</a:t>
            </a:r>
          </a:p>
          <a:p>
            <a:pPr algn="l" marL="431801" indent="-215900" lvl="1">
              <a:lnSpc>
                <a:spcPts val="2800"/>
              </a:lnSpc>
              <a:buFont typeface="Arial"/>
              <a:buChar char="•"/>
            </a:pPr>
            <a:r>
              <a:rPr lang="en-US" sz="2000">
                <a:solidFill>
                  <a:srgbClr val="000000"/>
                </a:solidFill>
                <a:latin typeface="Walls"/>
                <a:ea typeface="Walls"/>
                <a:cs typeface="Walls"/>
                <a:sym typeface="Walls"/>
              </a:rPr>
              <a:t> Definition : A block of code that initializes static variables or performs other static tasks.</a:t>
            </a:r>
          </a:p>
          <a:p>
            <a:pPr algn="l" marL="431801" indent="-215900" lvl="1">
              <a:lnSpc>
                <a:spcPts val="2800"/>
              </a:lnSpc>
              <a:spcBef>
                <a:spcPct val="0"/>
              </a:spcBef>
              <a:buFont typeface="Arial"/>
              <a:buChar char="•"/>
            </a:pPr>
            <a:r>
              <a:rPr lang="en-US" sz="2000">
                <a:solidFill>
                  <a:srgbClr val="000000"/>
                </a:solidFill>
                <a:latin typeface="Walls"/>
                <a:ea typeface="Walls"/>
                <a:cs typeface="Walls"/>
                <a:sym typeface="Walls"/>
              </a:rPr>
              <a:t> Syntax : </a:t>
            </a:r>
          </a:p>
          <a:p>
            <a:pPr algn="l">
              <a:lnSpc>
                <a:spcPts val="2800"/>
              </a:lnSpc>
              <a:spcBef>
                <a:spcPct val="0"/>
              </a:spcBef>
            </a:pPr>
            <a:r>
              <a:rPr lang="en-US" sz="2000">
                <a:solidFill>
                  <a:srgbClr val="000000"/>
                </a:solidFill>
                <a:latin typeface="Walls"/>
                <a:ea typeface="Walls"/>
                <a:cs typeface="Walls"/>
                <a:sym typeface="Walls"/>
              </a:rPr>
              <a:t>     static</a:t>
            </a:r>
          </a:p>
          <a:p>
            <a:pPr algn="l">
              <a:lnSpc>
                <a:spcPts val="2800"/>
              </a:lnSpc>
              <a:spcBef>
                <a:spcPct val="0"/>
              </a:spcBef>
            </a:pPr>
            <a:r>
              <a:rPr lang="en-US" sz="2000">
                <a:solidFill>
                  <a:srgbClr val="000000"/>
                </a:solidFill>
                <a:latin typeface="Walls"/>
                <a:ea typeface="Walls"/>
                <a:cs typeface="Walls"/>
                <a:sym typeface="Walls"/>
              </a:rPr>
              <a:t>   {</a:t>
            </a:r>
          </a:p>
          <a:p>
            <a:pPr algn="l">
              <a:lnSpc>
                <a:spcPts val="2800"/>
              </a:lnSpc>
              <a:spcBef>
                <a:spcPct val="0"/>
              </a:spcBef>
            </a:pPr>
            <a:r>
              <a:rPr lang="en-US" sz="2000">
                <a:solidFill>
                  <a:srgbClr val="000000"/>
                </a:solidFill>
                <a:latin typeface="Walls"/>
                <a:ea typeface="Walls"/>
                <a:cs typeface="Walls"/>
                <a:sym typeface="Walls"/>
              </a:rPr>
              <a:t>         // initialization code</a:t>
            </a:r>
          </a:p>
          <a:p>
            <a:pPr algn="l">
              <a:lnSpc>
                <a:spcPts val="2800"/>
              </a:lnSpc>
              <a:spcBef>
                <a:spcPct val="0"/>
              </a:spcBef>
            </a:pPr>
            <a:r>
              <a:rPr lang="en-US" sz="2000">
                <a:solidFill>
                  <a:srgbClr val="000000"/>
                </a:solidFill>
                <a:latin typeface="Walls"/>
                <a:ea typeface="Walls"/>
                <a:cs typeface="Walls"/>
                <a:sym typeface="Walls"/>
              </a:rPr>
              <a:t>    } </a:t>
            </a:r>
          </a:p>
          <a:p>
            <a:pPr algn="l">
              <a:lnSpc>
                <a:spcPts val="2800"/>
              </a:lnSpc>
              <a:spcBef>
                <a:spcPct val="0"/>
              </a:spcBef>
            </a:pPr>
            <a:r>
              <a:rPr lang="en-US" sz="2000">
                <a:solidFill>
                  <a:srgbClr val="000000"/>
                </a:solidFill>
                <a:latin typeface="Walls"/>
                <a:ea typeface="Walls"/>
                <a:cs typeface="Walls"/>
                <a:sym typeface="Walls"/>
              </a:rPr>
              <a:t> </a:t>
            </a:r>
          </a:p>
          <a:p>
            <a:pPr algn="l">
              <a:lnSpc>
                <a:spcPts val="2800"/>
              </a:lnSpc>
              <a:spcBef>
                <a:spcPct val="0"/>
              </a:spcBef>
            </a:pPr>
          </a:p>
          <a:p>
            <a:pPr algn="l" marL="431801" indent="-215900" lvl="1">
              <a:lnSpc>
                <a:spcPts val="2800"/>
              </a:lnSpc>
              <a:buFont typeface="Arial"/>
              <a:buChar char="•"/>
            </a:pPr>
            <a:r>
              <a:rPr lang="en-US" sz="2000">
                <a:solidFill>
                  <a:srgbClr val="000000"/>
                </a:solidFill>
                <a:latin typeface="Walls"/>
                <a:ea typeface="Walls"/>
                <a:cs typeface="Walls"/>
                <a:sym typeface="Walls"/>
              </a:rPr>
              <a:t>   Executes once when the class is loaded, before the main method is executed.</a:t>
            </a:r>
          </a:p>
          <a:p>
            <a:pPr algn="l" marL="431801" indent="-215900" lvl="1">
              <a:lnSpc>
                <a:spcPts val="2800"/>
              </a:lnSpc>
              <a:buFont typeface="Arial"/>
              <a:buChar char="•"/>
            </a:pPr>
            <a:r>
              <a:rPr lang="en-US" sz="2000">
                <a:solidFill>
                  <a:srgbClr val="000000"/>
                </a:solidFill>
                <a:latin typeface="Walls"/>
                <a:ea typeface="Walls"/>
                <a:cs typeface="Walls"/>
                <a:sym typeface="Walls"/>
              </a:rPr>
              <a:t>  Executes in the order they appear in the class, from top to bottom.</a:t>
            </a:r>
          </a:p>
        </p:txBody>
      </p:sp>
      <p:sp>
        <p:nvSpPr>
          <p:cNvPr name="Freeform 14" id="14"/>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304122" y="6103351"/>
            <a:ext cx="1565672"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 Execution :</a:t>
            </a:r>
          </a:p>
        </p:txBody>
      </p:sp>
    </p:spTree>
  </p:cSld>
  <p:clrMapOvr>
    <a:masterClrMapping/>
  </p:clrMapOvr>
</p:sld>
</file>

<file path=ppt/slides/slide1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346804" y="1147663"/>
            <a:ext cx="6851666" cy="6339417"/>
          </a:xfrm>
          <a:prstGeom prst="rect">
            <a:avLst/>
          </a:prstGeom>
        </p:spPr>
        <p:txBody>
          <a:bodyPr anchor="t" rtlCol="false" tIns="0" lIns="0" bIns="0" rIns="0">
            <a:spAutoFit/>
          </a:bodyPr>
          <a:lstStyle/>
          <a:p>
            <a:pPr algn="l">
              <a:lnSpc>
                <a:spcPts val="2916"/>
              </a:lnSpc>
              <a:spcBef>
                <a:spcPct val="0"/>
              </a:spcBef>
            </a:pPr>
            <a:r>
              <a:rPr lang="en-US" sz="2083">
                <a:solidFill>
                  <a:srgbClr val="000000"/>
                </a:solidFill>
                <a:latin typeface="Walls"/>
                <a:ea typeface="Walls"/>
                <a:cs typeface="Walls"/>
                <a:sym typeface="Walls"/>
              </a:rPr>
              <a:t> </a:t>
            </a:r>
          </a:p>
          <a:p>
            <a:pPr algn="l" marL="431801" indent="-215900" lvl="1">
              <a:lnSpc>
                <a:spcPts val="2800"/>
              </a:lnSpc>
              <a:buFont typeface="Arial"/>
              <a:buChar char="•"/>
            </a:pPr>
            <a:r>
              <a:rPr lang="en-US" sz="2000">
                <a:solidFill>
                  <a:srgbClr val="000000"/>
                </a:solidFill>
                <a:latin typeface="Walls"/>
                <a:ea typeface="Walls"/>
                <a:cs typeface="Walls"/>
                <a:sym typeface="Walls"/>
              </a:rPr>
              <a:t>   No return type.</a:t>
            </a:r>
          </a:p>
          <a:p>
            <a:pPr algn="l" marL="431801" indent="-215900" lvl="1">
              <a:lnSpc>
                <a:spcPts val="2800"/>
              </a:lnSpc>
              <a:buFont typeface="Arial"/>
              <a:buChar char="•"/>
            </a:pPr>
            <a:r>
              <a:rPr lang="en-US" sz="2000">
                <a:solidFill>
                  <a:srgbClr val="000000"/>
                </a:solidFill>
                <a:latin typeface="Walls"/>
                <a:ea typeface="Walls"/>
                <a:cs typeface="Walls"/>
                <a:sym typeface="Walls"/>
              </a:rPr>
              <a:t>   Cannot have a return statement.</a:t>
            </a:r>
          </a:p>
          <a:p>
            <a:pPr algn="l" marL="431801" indent="-215900" lvl="1">
              <a:lnSpc>
                <a:spcPts val="2800"/>
              </a:lnSpc>
              <a:buFont typeface="Arial"/>
              <a:buChar char="•"/>
            </a:pPr>
            <a:r>
              <a:rPr lang="en-US" sz="2000">
                <a:solidFill>
                  <a:srgbClr val="000000"/>
                </a:solidFill>
                <a:latin typeface="Walls"/>
                <a:ea typeface="Walls"/>
                <a:cs typeface="Walls"/>
                <a:sym typeface="Walls"/>
              </a:rPr>
              <a:t>    Not a regular method but a special type of method for initialization.</a:t>
            </a:r>
          </a:p>
          <a:p>
            <a:pPr algn="l">
              <a:lnSpc>
                <a:spcPts val="2800"/>
              </a:lnSpc>
              <a:spcBef>
                <a:spcPct val="0"/>
              </a:spcBef>
            </a:pPr>
            <a:r>
              <a:rPr lang="en-US" b="true" sz="2000">
                <a:solidFill>
                  <a:srgbClr val="211D1D"/>
                </a:solidFill>
                <a:latin typeface="Walls Bold"/>
                <a:ea typeface="Walls Bold"/>
                <a:cs typeface="Walls Bold"/>
                <a:sym typeface="Walls Bold"/>
              </a:rPr>
              <a:t>4.  Execution Order :</a:t>
            </a:r>
          </a:p>
          <a:p>
            <a:pPr algn="l" marL="431801" indent="-215900" lvl="1">
              <a:lnSpc>
                <a:spcPts val="2800"/>
              </a:lnSpc>
              <a:buFont typeface="Arial"/>
              <a:buChar char="•"/>
            </a:pPr>
            <a:r>
              <a:rPr lang="en-US" sz="2000">
                <a:solidFill>
                  <a:srgbClr val="000000"/>
                </a:solidFill>
                <a:latin typeface="Walls"/>
                <a:ea typeface="Walls"/>
                <a:cs typeface="Walls"/>
                <a:sym typeface="Walls"/>
              </a:rPr>
              <a:t>   Class Loading : When a class is loaded into memory, all static members are loaded first.</a:t>
            </a:r>
          </a:p>
          <a:p>
            <a:pPr algn="l" marL="431801" indent="-215900" lvl="1">
              <a:lnSpc>
                <a:spcPts val="2800"/>
              </a:lnSpc>
              <a:buFont typeface="Arial"/>
              <a:buChar char="•"/>
            </a:pPr>
            <a:r>
              <a:rPr lang="en-US" sz="2000">
                <a:solidFill>
                  <a:srgbClr val="000000"/>
                </a:solidFill>
                <a:latin typeface="Walls"/>
                <a:ea typeface="Walls"/>
                <a:cs typeface="Walls"/>
                <a:sym typeface="Walls"/>
              </a:rPr>
              <a:t>  Initialization : Static variables are initialized with default values and then static blocks are executed.</a:t>
            </a:r>
          </a:p>
          <a:p>
            <a:pPr algn="l" marL="431801" indent="-215900" lvl="1">
              <a:lnSpc>
                <a:spcPts val="2800"/>
              </a:lnSpc>
              <a:buFont typeface="Arial"/>
              <a:buChar char="•"/>
            </a:pPr>
            <a:r>
              <a:rPr lang="en-US" sz="2000">
                <a:solidFill>
                  <a:srgbClr val="000000"/>
                </a:solidFill>
                <a:latin typeface="Walls"/>
                <a:ea typeface="Walls"/>
                <a:cs typeface="Walls"/>
                <a:sym typeface="Walls"/>
              </a:rPr>
              <a:t>  Main Method : After static initialization, the control moves to the main method, which serves as the entry point of the program.</a:t>
            </a:r>
          </a:p>
          <a:p>
            <a:pPr algn="l">
              <a:lnSpc>
                <a:spcPts val="2800"/>
              </a:lnSpc>
              <a:spcBef>
                <a:spcPct val="0"/>
              </a:spcBef>
            </a:pPr>
            <a:r>
              <a:rPr lang="en-US" b="true" sz="2000">
                <a:solidFill>
                  <a:srgbClr val="211D1D"/>
                </a:solidFill>
                <a:latin typeface="Walls Bold"/>
                <a:ea typeface="Walls Bold"/>
                <a:cs typeface="Walls Bold"/>
                <a:sym typeface="Walls Bold"/>
              </a:rPr>
              <a:t>5.  Method Declaration :</a:t>
            </a:r>
          </a:p>
          <a:p>
            <a:pPr algn="l" marL="431801" indent="-215900" lvl="1">
              <a:lnSpc>
                <a:spcPts val="2800"/>
              </a:lnSpc>
              <a:buFont typeface="Arial"/>
              <a:buChar char="•"/>
            </a:pPr>
            <a:r>
              <a:rPr lang="en-US" sz="2000">
                <a:solidFill>
                  <a:srgbClr val="000000"/>
                </a:solidFill>
                <a:latin typeface="Walls"/>
                <a:ea typeface="Walls"/>
                <a:cs typeface="Walls"/>
                <a:sym typeface="Walls"/>
              </a:rPr>
              <a:t>  Main Method :</a:t>
            </a:r>
          </a:p>
          <a:p>
            <a:pPr algn="l" marL="431801" indent="-215900" lvl="1">
              <a:lnSpc>
                <a:spcPts val="2800"/>
              </a:lnSpc>
              <a:buFont typeface="Arial"/>
              <a:buChar char="•"/>
            </a:pPr>
            <a:r>
              <a:rPr lang="en-US" sz="2000">
                <a:solidFill>
                  <a:srgbClr val="000000"/>
                </a:solidFill>
                <a:latin typeface="Walls"/>
                <a:ea typeface="Walls"/>
                <a:cs typeface="Walls"/>
                <a:sym typeface="Walls"/>
              </a:rPr>
              <a:t>  Signature : public static void main(String[] args)</a:t>
            </a:r>
          </a:p>
          <a:p>
            <a:pPr algn="l" marL="431801" indent="-215900" lvl="1">
              <a:lnSpc>
                <a:spcPts val="2800"/>
              </a:lnSpc>
              <a:buFont typeface="Arial"/>
              <a:buChar char="•"/>
            </a:pPr>
            <a:r>
              <a:rPr lang="en-US" sz="2000">
                <a:solidFill>
                  <a:srgbClr val="000000"/>
                </a:solidFill>
                <a:latin typeface="Walls"/>
                <a:ea typeface="Walls"/>
                <a:cs typeface="Walls"/>
                <a:sym typeface="Walls"/>
              </a:rPr>
              <a:t>  Usage : By default, the JVM looks for this method to start program execution.</a:t>
            </a:r>
          </a:p>
        </p:txBody>
      </p:sp>
      <p:sp>
        <p:nvSpPr>
          <p:cNvPr name="Freeform 14" id="14"/>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346804" y="1063604"/>
            <a:ext cx="2322711" cy="422275"/>
          </a:xfrm>
          <a:prstGeom prst="rect">
            <a:avLst/>
          </a:prstGeom>
        </p:spPr>
        <p:txBody>
          <a:bodyPr anchor="t" rtlCol="false" tIns="0" lIns="0" bIns="0" rIns="0">
            <a:spAutoFit/>
          </a:bodyPr>
          <a:lstStyle/>
          <a:p>
            <a:pPr algn="l">
              <a:lnSpc>
                <a:spcPts val="3499"/>
              </a:lnSpc>
              <a:spcBef>
                <a:spcPct val="0"/>
              </a:spcBef>
            </a:pPr>
            <a:r>
              <a:rPr lang="en-US" b="true" sz="2499">
                <a:solidFill>
                  <a:srgbClr val="1E90FF"/>
                </a:solidFill>
                <a:latin typeface="Walls Bold"/>
                <a:ea typeface="Walls Bold"/>
                <a:cs typeface="Walls Bold"/>
                <a:sym typeface="Walls Bold"/>
              </a:rPr>
              <a:t> Characteristics :</a:t>
            </a:r>
          </a:p>
        </p:txBody>
      </p:sp>
      <p:sp>
        <p:nvSpPr>
          <p:cNvPr name="TextBox 17" id="17"/>
          <p:cNvSpPr txBox="true"/>
          <p:nvPr/>
        </p:nvSpPr>
        <p:spPr>
          <a:xfrm rot="0">
            <a:off x="346804" y="7448980"/>
            <a:ext cx="7138375" cy="1044575"/>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000000"/>
                </a:solidFill>
                <a:latin typeface="Walls"/>
                <a:ea typeface="Walls"/>
                <a:cs typeface="Walls"/>
                <a:sym typeface="Walls"/>
              </a:rPr>
              <a:t>Variations :</a:t>
            </a:r>
          </a:p>
          <a:p>
            <a:pPr algn="l" marL="431801" indent="-215900" lvl="1">
              <a:lnSpc>
                <a:spcPts val="2800"/>
              </a:lnSpc>
              <a:buFont typeface="Arial"/>
              <a:buChar char="•"/>
            </a:pPr>
            <a:r>
              <a:rPr lang="en-US" sz="2000">
                <a:solidFill>
                  <a:srgbClr val="000000"/>
                </a:solidFill>
                <a:latin typeface="Walls"/>
                <a:ea typeface="Walls"/>
                <a:cs typeface="Walls"/>
                <a:sym typeface="Walls"/>
              </a:rPr>
              <a:t>Can be declared as public static void main(String... args) to use var-args.</a:t>
            </a:r>
          </a:p>
        </p:txBody>
      </p:sp>
      <p:sp>
        <p:nvSpPr>
          <p:cNvPr name="TextBox 18" id="18"/>
          <p:cNvSpPr txBox="true"/>
          <p:nvPr/>
        </p:nvSpPr>
        <p:spPr>
          <a:xfrm rot="0">
            <a:off x="346804" y="8455455"/>
            <a:ext cx="6603737" cy="1044575"/>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000000"/>
                </a:solidFill>
                <a:latin typeface="Walls"/>
                <a:ea typeface="Walls"/>
                <a:cs typeface="Walls"/>
                <a:sym typeface="Walls"/>
              </a:rPr>
              <a:t>The argument name can be anything (e.g., String[] any).</a:t>
            </a:r>
          </a:p>
          <a:p>
            <a:pPr algn="l" marL="431801" indent="-215900" lvl="1">
              <a:lnSpc>
                <a:spcPts val="2800"/>
              </a:lnSpc>
              <a:buFont typeface="Arial"/>
              <a:buChar char="•"/>
            </a:pPr>
            <a:r>
              <a:rPr lang="en-US" sz="2000">
                <a:solidFill>
                  <a:srgbClr val="000000"/>
                </a:solidFill>
                <a:latin typeface="Walls"/>
                <a:ea typeface="Walls"/>
                <a:cs typeface="Walls"/>
                <a:sym typeface="Walls"/>
              </a:rPr>
              <a:t> Invalid declarations include static public void main([]String any).</a:t>
            </a:r>
          </a:p>
        </p:txBody>
      </p:sp>
    </p:spTree>
  </p:cSld>
  <p:clrMapOvr>
    <a:masterClrMapping/>
  </p:clrMapOvr>
</p:sld>
</file>

<file path=ppt/slides/slide1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364645" y="1112833"/>
            <a:ext cx="6851666" cy="3966633"/>
          </a:xfrm>
          <a:prstGeom prst="rect">
            <a:avLst/>
          </a:prstGeom>
        </p:spPr>
        <p:txBody>
          <a:bodyPr anchor="t" rtlCol="false" tIns="0" lIns="0" bIns="0" rIns="0">
            <a:spAutoFit/>
          </a:bodyPr>
          <a:lstStyle/>
          <a:p>
            <a:pPr algn="l">
              <a:lnSpc>
                <a:spcPts val="2916"/>
              </a:lnSpc>
              <a:spcBef>
                <a:spcPct val="0"/>
              </a:spcBef>
            </a:pPr>
            <a:r>
              <a:rPr lang="en-US" b="true" sz="2083">
                <a:solidFill>
                  <a:srgbClr val="211D1D"/>
                </a:solidFill>
                <a:latin typeface="Walls Bold"/>
                <a:ea typeface="Walls Bold"/>
                <a:cs typeface="Walls Bold"/>
                <a:sym typeface="Walls Bold"/>
              </a:rPr>
              <a:t>6.  Restrictions :</a:t>
            </a:r>
          </a:p>
          <a:p>
            <a:pPr algn="l" marL="449794" indent="-224897" lvl="1">
              <a:lnSpc>
                <a:spcPts val="2916"/>
              </a:lnSpc>
              <a:buFont typeface="Arial"/>
              <a:buChar char="•"/>
            </a:pPr>
            <a:r>
              <a:rPr lang="en-US" sz="2083">
                <a:solidFill>
                  <a:srgbClr val="000000"/>
                </a:solidFill>
                <a:latin typeface="Walls"/>
                <a:ea typeface="Walls"/>
                <a:cs typeface="Walls"/>
                <a:sym typeface="Walls"/>
              </a:rPr>
              <a:t>  Variable Naming : Cannot declare or initialize more than one variable with the same name within the same scope, even if the data types are different.</a:t>
            </a:r>
          </a:p>
          <a:p>
            <a:pPr algn="l" marL="449794" indent="-224897" lvl="1">
              <a:lnSpc>
                <a:spcPts val="2916"/>
              </a:lnSpc>
              <a:buFont typeface="Arial"/>
              <a:buChar char="•"/>
            </a:pPr>
            <a:r>
              <a:rPr lang="en-US" sz="2083">
                <a:solidFill>
                  <a:srgbClr val="000000"/>
                </a:solidFill>
                <a:latin typeface="Walls"/>
                <a:ea typeface="Walls"/>
                <a:cs typeface="Walls"/>
                <a:sym typeface="Walls"/>
              </a:rPr>
              <a:t>  Method Calls :</a:t>
            </a:r>
          </a:p>
          <a:p>
            <a:pPr algn="l" marL="449794" indent="-224897" lvl="1">
              <a:lnSpc>
                <a:spcPts val="2916"/>
              </a:lnSpc>
              <a:buFont typeface="Arial"/>
              <a:buChar char="•"/>
            </a:pPr>
            <a:r>
              <a:rPr lang="en-US" sz="2083">
                <a:solidFill>
                  <a:srgbClr val="000000"/>
                </a:solidFill>
                <a:latin typeface="Walls"/>
                <a:ea typeface="Walls"/>
                <a:cs typeface="Walls"/>
                <a:sym typeface="Walls"/>
              </a:rPr>
              <a:t>  You can call main method explicitly using main(null) or main(args).</a:t>
            </a:r>
          </a:p>
          <a:p>
            <a:pPr algn="l" marL="449794" indent="-224897" lvl="1">
              <a:lnSpc>
                <a:spcPts val="2916"/>
              </a:lnSpc>
              <a:buFont typeface="Arial"/>
              <a:buChar char="•"/>
            </a:pPr>
            <a:r>
              <a:rPr lang="en-US" sz="2083">
                <a:solidFill>
                  <a:srgbClr val="000000"/>
                </a:solidFill>
                <a:latin typeface="Walls"/>
                <a:ea typeface="Walls"/>
                <a:cs typeface="Walls"/>
                <a:sym typeface="Walls"/>
              </a:rPr>
              <a:t>  Typically, main(null) is the straightforward approach.</a:t>
            </a:r>
          </a:p>
          <a:p>
            <a:pPr algn="l" marL="449794" indent="-224897" lvl="1">
              <a:lnSpc>
                <a:spcPts val="2916"/>
              </a:lnSpc>
              <a:buFont typeface="Arial"/>
              <a:buChar char="•"/>
            </a:pPr>
            <a:r>
              <a:rPr lang="en-US" sz="2083">
                <a:solidFill>
                  <a:srgbClr val="000000"/>
                </a:solidFill>
                <a:latin typeface="Walls"/>
                <a:ea typeface="Walls"/>
                <a:cs typeface="Walls"/>
                <a:sym typeface="Walls"/>
              </a:rPr>
              <a:t>  Forward References : Initialization of static variables before declaration leads to an Illegal Forward Reference (IFR) error.</a:t>
            </a:r>
          </a:p>
        </p:txBody>
      </p:sp>
      <p:sp>
        <p:nvSpPr>
          <p:cNvPr name="Freeform 14" id="14"/>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307911" y="10085541"/>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421625" y="1123210"/>
            <a:ext cx="6048000" cy="700617"/>
          </a:xfrm>
          <a:prstGeom prst="rect">
            <a:avLst/>
          </a:prstGeom>
        </p:spPr>
        <p:txBody>
          <a:bodyPr anchor="t" rtlCol="false" tIns="0" lIns="0" bIns="0" rIns="0">
            <a:spAutoFit/>
          </a:bodyPr>
          <a:lstStyle/>
          <a:p>
            <a:pPr algn="l">
              <a:lnSpc>
                <a:spcPts val="2800"/>
              </a:lnSpc>
              <a:spcBef>
                <a:spcPct val="0"/>
              </a:spcBef>
            </a:pPr>
            <a:r>
              <a:rPr lang="en-US" b="true" sz="2000">
                <a:solidFill>
                  <a:srgbClr val="211D1D"/>
                </a:solidFill>
                <a:latin typeface="Walls Bold"/>
                <a:ea typeface="Walls Bold"/>
                <a:cs typeface="Walls Bold"/>
                <a:sym typeface="Walls Bold"/>
              </a:rPr>
              <a:t>7.  Code Example :</a:t>
            </a:r>
          </a:p>
          <a:p>
            <a:pPr algn="l">
              <a:lnSpc>
                <a:spcPts val="2916"/>
              </a:lnSpc>
              <a:spcBef>
                <a:spcPct val="0"/>
              </a:spcBef>
            </a:pPr>
            <a:r>
              <a:rPr lang="en-US" sz="2083">
                <a:solidFill>
                  <a:srgbClr val="000000"/>
                </a:solidFill>
                <a:latin typeface="Walls"/>
                <a:ea typeface="Walls"/>
                <a:cs typeface="Walls"/>
                <a:sym typeface="Walls"/>
              </a:rPr>
              <a:t>  </a:t>
            </a:r>
          </a:p>
        </p:txBody>
      </p:sp>
      <p:sp>
        <p:nvSpPr>
          <p:cNvPr name="Freeform 14" id="14"/>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6" id="16"/>
          <p:cNvGrpSpPr/>
          <p:nvPr/>
        </p:nvGrpSpPr>
        <p:grpSpPr>
          <a:xfrm rot="0">
            <a:off x="307911" y="1525994"/>
            <a:ext cx="6944178" cy="7860093"/>
            <a:chOff x="0" y="0"/>
            <a:chExt cx="2488637" cy="2816880"/>
          </a:xfrm>
        </p:grpSpPr>
        <p:sp>
          <p:nvSpPr>
            <p:cNvPr name="Freeform 17" id="17"/>
            <p:cNvSpPr/>
            <p:nvPr/>
          </p:nvSpPr>
          <p:spPr>
            <a:xfrm flipH="false" flipV="false" rot="0">
              <a:off x="0" y="0"/>
              <a:ext cx="2488637" cy="2816880"/>
            </a:xfrm>
            <a:custGeom>
              <a:avLst/>
              <a:gdLst/>
              <a:ahLst/>
              <a:cxnLst/>
              <a:rect r="r" b="b" t="t" l="l"/>
              <a:pathLst>
                <a:path h="2816880" w="2488637">
                  <a:moveTo>
                    <a:pt x="0" y="0"/>
                  </a:moveTo>
                  <a:lnTo>
                    <a:pt x="2488637" y="0"/>
                  </a:lnTo>
                  <a:lnTo>
                    <a:pt x="2488637" y="2816880"/>
                  </a:lnTo>
                  <a:lnTo>
                    <a:pt x="0" y="2816880"/>
                  </a:lnTo>
                  <a:close/>
                </a:path>
              </a:pathLst>
            </a:custGeom>
            <a:solidFill>
              <a:srgbClr val="211D1D"/>
            </a:solidFill>
            <a:ln w="47625" cap="sq">
              <a:solidFill>
                <a:srgbClr val="211D1D"/>
              </a:solidFill>
              <a:prstDash val="solid"/>
              <a:miter/>
            </a:ln>
          </p:spPr>
        </p:sp>
        <p:sp>
          <p:nvSpPr>
            <p:cNvPr name="TextBox 18" id="18"/>
            <p:cNvSpPr txBox="true"/>
            <p:nvPr/>
          </p:nvSpPr>
          <p:spPr>
            <a:xfrm>
              <a:off x="0" y="-85725"/>
              <a:ext cx="2488637" cy="2902605"/>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 public class Example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static int staticVariable = 10;</a:t>
              </a:r>
            </a:p>
            <a:p>
              <a:pPr algn="l">
                <a:lnSpc>
                  <a:spcPts val="2800"/>
                </a:lnSpc>
              </a:pPr>
              <a:r>
                <a:rPr lang="en-US" sz="2000" b="true">
                  <a:solidFill>
                    <a:srgbClr val="FFFFFF"/>
                  </a:solidFill>
                  <a:latin typeface="Consolas Bold"/>
                  <a:ea typeface="Consolas Bold"/>
                  <a:cs typeface="Consolas Bold"/>
                  <a:sym typeface="Consolas Bold"/>
                </a:rPr>
                <a:t> static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System.out.println("Static block executed");</a:t>
              </a:r>
            </a:p>
            <a:p>
              <a:pPr algn="l">
                <a:lnSpc>
                  <a:spcPts val="2800"/>
                </a:lnSpc>
              </a:pPr>
              <a:r>
                <a:rPr lang="en-US" sz="2000" b="true">
                  <a:solidFill>
                    <a:srgbClr val="FFFFFF"/>
                  </a:solidFill>
                  <a:latin typeface="Consolas Bold"/>
                  <a:ea typeface="Consolas Bold"/>
                  <a:cs typeface="Consolas Bold"/>
                  <a:sym typeface="Consolas Bold"/>
                </a:rPr>
                <a:t>  staticVariable = 20;</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public static void main(String[] args)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System.out.println("Main method executed");</a:t>
              </a:r>
            </a:p>
            <a:p>
              <a:pPr algn="l">
                <a:lnSpc>
                  <a:spcPts val="2800"/>
                </a:lnSpc>
              </a:pPr>
              <a:r>
                <a:rPr lang="en-US" sz="2000" b="true">
                  <a:solidFill>
                    <a:srgbClr val="FFFFFF"/>
                  </a:solidFill>
                  <a:latin typeface="Consolas Bold"/>
                  <a:ea typeface="Consolas Bold"/>
                  <a:cs typeface="Consolas Bold"/>
                  <a:sym typeface="Consolas Bold"/>
                </a:rPr>
                <a:t>  System.out.println("Static variable: " + staticVariable);</a:t>
              </a:r>
            </a:p>
            <a:p>
              <a:pPr algn="l">
                <a:lnSpc>
                  <a:spcPts val="2800"/>
                </a:lnSpc>
              </a:pPr>
              <a:r>
                <a:rPr lang="en-US" sz="2000">
                  <a:solidFill>
                    <a:srgbClr val="FFFFFF"/>
                  </a:solidFill>
                  <a:latin typeface="Consolas"/>
                  <a:ea typeface="Consolas"/>
                  <a:cs typeface="Consolas"/>
                  <a:sym typeface="Consolas"/>
                </a:rPr>
                <a:t> </a:t>
              </a: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Output:</a:t>
              </a:r>
            </a:p>
            <a:p>
              <a:pPr algn="l">
                <a:lnSpc>
                  <a:spcPts val="2800"/>
                </a:lnSpc>
              </a:pPr>
              <a:r>
                <a:rPr lang="en-US" sz="2000" b="true">
                  <a:solidFill>
                    <a:srgbClr val="FFFFFF"/>
                  </a:solidFill>
                  <a:latin typeface="Consolas Bold"/>
                  <a:ea typeface="Consolas Bold"/>
                  <a:cs typeface="Consolas Bold"/>
                  <a:sym typeface="Consolas Bold"/>
                </a:rPr>
                <a:t> Static block executed</a:t>
              </a:r>
            </a:p>
            <a:p>
              <a:pPr algn="l">
                <a:lnSpc>
                  <a:spcPts val="2800"/>
                </a:lnSpc>
              </a:pPr>
              <a:r>
                <a:rPr lang="en-US" sz="2000" b="true">
                  <a:solidFill>
                    <a:srgbClr val="FFFFFF"/>
                  </a:solidFill>
                  <a:latin typeface="Consolas Bold"/>
                  <a:ea typeface="Consolas Bold"/>
                  <a:cs typeface="Consolas Bold"/>
                  <a:sym typeface="Consolas Bold"/>
                </a:rPr>
                <a:t> Main method executed</a:t>
              </a:r>
            </a:p>
            <a:p>
              <a:pPr algn="l">
                <a:lnSpc>
                  <a:spcPts val="2800"/>
                </a:lnSpc>
              </a:pPr>
              <a:r>
                <a:rPr lang="en-US" sz="2000" b="true">
                  <a:solidFill>
                    <a:srgbClr val="FFFFFF"/>
                  </a:solidFill>
                  <a:latin typeface="Consolas Bold"/>
                  <a:ea typeface="Consolas Bold"/>
                  <a:cs typeface="Consolas Bold"/>
                  <a:sym typeface="Consolas Bold"/>
                </a:rPr>
                <a:t> Static variable: 20</a:t>
              </a:r>
            </a:p>
          </p:txBody>
        </p:sp>
      </p:grpSp>
    </p:spTree>
  </p:cSld>
  <p:clrMapOvr>
    <a:masterClrMapping/>
  </p:clrMapOvr>
</p:sld>
</file>

<file path=ppt/slides/slide1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405947" y="1246318"/>
            <a:ext cx="6867345" cy="1749425"/>
          </a:xfrm>
          <a:prstGeom prst="rect">
            <a:avLst/>
          </a:prstGeom>
        </p:spPr>
        <p:txBody>
          <a:bodyPr anchor="t" rtlCol="false" tIns="0" lIns="0" bIns="0" rIns="0">
            <a:spAutoFit/>
          </a:bodyPr>
          <a:lstStyle/>
          <a:p>
            <a:pPr algn="l">
              <a:lnSpc>
                <a:spcPts val="2800"/>
              </a:lnSpc>
              <a:spcBef>
                <a:spcPct val="0"/>
              </a:spcBef>
            </a:pPr>
            <a:r>
              <a:rPr lang="en-US" b="true" sz="2000">
                <a:solidFill>
                  <a:srgbClr val="211D1D"/>
                </a:solidFill>
                <a:latin typeface="Walls Bold"/>
                <a:ea typeface="Walls Bold"/>
                <a:cs typeface="Walls Bold"/>
                <a:sym typeface="Walls Bold"/>
              </a:rPr>
              <a:t>Interview Question :</a:t>
            </a:r>
          </a:p>
          <a:p>
            <a:pPr algn="l" marL="431801" indent="-215900" lvl="1">
              <a:lnSpc>
                <a:spcPts val="2800"/>
              </a:lnSpc>
              <a:buFont typeface="Arial"/>
              <a:buChar char="•"/>
            </a:pPr>
            <a:r>
              <a:rPr lang="en-US" sz="2000">
                <a:solidFill>
                  <a:srgbClr val="000000"/>
                </a:solidFill>
                <a:latin typeface="Walls"/>
                <a:ea typeface="Walls"/>
                <a:cs typeface="Walls"/>
                <a:sym typeface="Walls"/>
              </a:rPr>
              <a:t>Q : Is there any possibility of executing something before the execution of the main method?</a:t>
            </a:r>
          </a:p>
          <a:p>
            <a:pPr algn="l" marL="431801" indent="-215900" lvl="1">
              <a:lnSpc>
                <a:spcPts val="2800"/>
              </a:lnSpc>
              <a:buFont typeface="Arial"/>
              <a:buChar char="•"/>
            </a:pPr>
            <a:r>
              <a:rPr lang="en-US" sz="2000">
                <a:solidFill>
                  <a:srgbClr val="000000"/>
                </a:solidFill>
                <a:latin typeface="Walls"/>
                <a:ea typeface="Walls"/>
                <a:cs typeface="Walls"/>
                <a:sym typeface="Walls"/>
              </a:rPr>
              <a:t>A : Yes, all static members are loaded, initialized, and executed before the main method starts.</a:t>
            </a:r>
          </a:p>
        </p:txBody>
      </p:sp>
      <p:sp>
        <p:nvSpPr>
          <p:cNvPr name="TextBox 14" id="14"/>
          <p:cNvSpPr txBox="true"/>
          <p:nvPr/>
        </p:nvSpPr>
        <p:spPr>
          <a:xfrm rot="0">
            <a:off x="421625" y="3233867"/>
            <a:ext cx="6851666" cy="5273675"/>
          </a:xfrm>
          <a:prstGeom prst="rect">
            <a:avLst/>
          </a:prstGeom>
        </p:spPr>
        <p:txBody>
          <a:bodyPr anchor="t" rtlCol="false" tIns="0" lIns="0" bIns="0" rIns="0">
            <a:spAutoFit/>
          </a:bodyPr>
          <a:lstStyle/>
          <a:p>
            <a:pPr algn="l">
              <a:lnSpc>
                <a:spcPts val="2800"/>
              </a:lnSpc>
              <a:spcBef>
                <a:spcPct val="0"/>
              </a:spcBef>
            </a:pPr>
          </a:p>
          <a:p>
            <a:pPr algn="l">
              <a:lnSpc>
                <a:spcPts val="2800"/>
              </a:lnSpc>
              <a:spcBef>
                <a:spcPct val="0"/>
              </a:spcBef>
            </a:pPr>
            <a:r>
              <a:rPr lang="en-US" b="true" sz="2000">
                <a:solidFill>
                  <a:srgbClr val="211D1D"/>
                </a:solidFill>
                <a:latin typeface="Walls Bold"/>
                <a:ea typeface="Walls Bold"/>
                <a:cs typeface="Walls Bold"/>
                <a:sym typeface="Walls Bold"/>
              </a:rPr>
              <a:t>1.  Non-Static Variables :  </a:t>
            </a:r>
          </a:p>
          <a:p>
            <a:pPr algn="l" marL="431801" indent="-215900" lvl="1">
              <a:lnSpc>
                <a:spcPts val="2800"/>
              </a:lnSpc>
              <a:buFont typeface="Arial"/>
              <a:buChar char="•"/>
            </a:pPr>
            <a:r>
              <a:rPr lang="en-US" sz="2000">
                <a:solidFill>
                  <a:srgbClr val="000000"/>
                </a:solidFill>
                <a:latin typeface="Walls"/>
                <a:ea typeface="Walls"/>
                <a:cs typeface="Walls"/>
                <a:sym typeface="Walls"/>
              </a:rPr>
              <a:t>  Variables declared inside a class without the static keyword are non-static.</a:t>
            </a:r>
          </a:p>
          <a:p>
            <a:pPr algn="l" marL="431801" indent="-215900" lvl="1">
              <a:lnSpc>
                <a:spcPts val="2800"/>
              </a:lnSpc>
              <a:buFont typeface="Arial"/>
              <a:buChar char="•"/>
            </a:pPr>
            <a:r>
              <a:rPr lang="en-US" sz="2000">
                <a:solidFill>
                  <a:srgbClr val="000000"/>
                </a:solidFill>
                <a:latin typeface="Walls"/>
                <a:ea typeface="Walls"/>
                <a:cs typeface="Walls"/>
                <a:sym typeface="Walls"/>
              </a:rPr>
              <a:t>  Non-static variables belong to an instance of the class and can only be accessed through an instance of the class.</a:t>
            </a:r>
          </a:p>
          <a:p>
            <a:pPr algn="l">
              <a:lnSpc>
                <a:spcPts val="2800"/>
              </a:lnSpc>
              <a:spcBef>
                <a:spcPct val="0"/>
              </a:spcBef>
            </a:pPr>
            <a:r>
              <a:rPr lang="en-US" b="true" sz="2000">
                <a:solidFill>
                  <a:srgbClr val="211D1D"/>
                </a:solidFill>
                <a:latin typeface="Walls Bold"/>
                <a:ea typeface="Walls Bold"/>
                <a:cs typeface="Walls Bold"/>
                <a:sym typeface="Walls Bold"/>
              </a:rPr>
              <a:t>2. Accessing Non-Static Variables : </a:t>
            </a:r>
          </a:p>
          <a:p>
            <a:pPr algn="l" marL="431801" indent="-215900" lvl="1">
              <a:lnSpc>
                <a:spcPts val="2800"/>
              </a:lnSpc>
              <a:buFont typeface="Arial"/>
              <a:buChar char="•"/>
            </a:pPr>
            <a:r>
              <a:rPr lang="en-US" sz="2000">
                <a:solidFill>
                  <a:srgbClr val="000000"/>
                </a:solidFill>
                <a:latin typeface="Walls"/>
                <a:ea typeface="Walls"/>
                <a:cs typeface="Walls"/>
                <a:sym typeface="Walls"/>
              </a:rPr>
              <a:t>  Non-static variables cannot be accessed directly from a static context (e.g., static methods or static blocks) without using an instance reference.</a:t>
            </a:r>
          </a:p>
          <a:p>
            <a:pPr algn="l">
              <a:lnSpc>
                <a:spcPts val="2800"/>
              </a:lnSpc>
              <a:spcBef>
                <a:spcPct val="0"/>
              </a:spcBef>
            </a:pPr>
            <a:r>
              <a:rPr lang="en-US" b="true" sz="2000">
                <a:solidFill>
                  <a:srgbClr val="211D1D"/>
                </a:solidFill>
                <a:latin typeface="Walls Bold"/>
                <a:ea typeface="Walls Bold"/>
                <a:cs typeface="Walls Bold"/>
                <a:sym typeface="Walls Bold"/>
              </a:rPr>
              <a:t>3. Reference Variable : </a:t>
            </a:r>
          </a:p>
          <a:p>
            <a:pPr algn="l" marL="431801" indent="-215900" lvl="1">
              <a:lnSpc>
                <a:spcPts val="2800"/>
              </a:lnSpc>
              <a:buFont typeface="Arial"/>
              <a:buChar char="•"/>
            </a:pPr>
            <a:r>
              <a:rPr lang="en-US" sz="2000">
                <a:solidFill>
                  <a:srgbClr val="000000"/>
                </a:solidFill>
                <a:latin typeface="Walls"/>
                <a:ea typeface="Walls"/>
                <a:cs typeface="Walls"/>
                <a:sym typeface="Walls"/>
              </a:rPr>
              <a:t>  To access non-static variables, you need an instance of the class. The reference variable is obtained by creating an object of the class.</a:t>
            </a:r>
          </a:p>
          <a:p>
            <a:pPr algn="l">
              <a:lnSpc>
                <a:spcPts val="2800"/>
              </a:lnSpc>
              <a:spcBef>
                <a:spcPct val="0"/>
              </a:spcBef>
            </a:pPr>
          </a:p>
        </p:txBody>
      </p:sp>
      <p:sp>
        <p:nvSpPr>
          <p:cNvPr name="Freeform 15" id="15"/>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405947" y="3037017"/>
            <a:ext cx="1506240" cy="422275"/>
          </a:xfrm>
          <a:prstGeom prst="rect">
            <a:avLst/>
          </a:prstGeom>
        </p:spPr>
        <p:txBody>
          <a:bodyPr anchor="t" rtlCol="false" tIns="0" lIns="0" bIns="0" rIns="0">
            <a:spAutoFit/>
          </a:bodyPr>
          <a:lstStyle/>
          <a:p>
            <a:pPr algn="l">
              <a:lnSpc>
                <a:spcPts val="3499"/>
              </a:lnSpc>
              <a:spcBef>
                <a:spcPct val="0"/>
              </a:spcBef>
            </a:pPr>
            <a:r>
              <a:rPr lang="en-US" b="true" sz="2499">
                <a:solidFill>
                  <a:srgbClr val="1E90FF"/>
                </a:solidFill>
                <a:latin typeface="Walls Bold"/>
                <a:ea typeface="Walls Bold"/>
                <a:cs typeface="Walls Bold"/>
                <a:sym typeface="Walls Bold"/>
              </a:rPr>
              <a:t>Non-Static</a:t>
            </a:r>
          </a:p>
        </p:txBody>
      </p:sp>
    </p:spTree>
  </p:cSld>
  <p:clrMapOvr>
    <a:masterClrMapping/>
  </p:clrMapOvr>
</p:sld>
</file>

<file path=ppt/slides/slide1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219"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405947" y="1167928"/>
            <a:ext cx="6867345" cy="7424208"/>
          </a:xfrm>
          <a:prstGeom prst="rect">
            <a:avLst/>
          </a:prstGeom>
        </p:spPr>
        <p:txBody>
          <a:bodyPr anchor="t" rtlCol="false" tIns="0" lIns="0" bIns="0" rIns="0">
            <a:spAutoFit/>
          </a:bodyPr>
          <a:lstStyle/>
          <a:p>
            <a:pPr algn="l">
              <a:lnSpc>
                <a:spcPts val="2916"/>
              </a:lnSpc>
              <a:spcBef>
                <a:spcPct val="0"/>
              </a:spcBef>
            </a:pPr>
            <a:r>
              <a:rPr lang="en-US" b="true" sz="2083">
                <a:solidFill>
                  <a:srgbClr val="211D1D"/>
                </a:solidFill>
                <a:latin typeface="Walls Bold"/>
                <a:ea typeface="Walls Bold"/>
                <a:cs typeface="Walls Bold"/>
                <a:sym typeface="Walls Bold"/>
              </a:rPr>
              <a:t>4. Object : </a:t>
            </a:r>
          </a:p>
          <a:p>
            <a:pPr algn="l" marL="449794" indent="-224897" lvl="1">
              <a:lnSpc>
                <a:spcPts val="2916"/>
              </a:lnSpc>
              <a:buFont typeface="Arial"/>
              <a:buChar char="•"/>
            </a:pPr>
            <a:r>
              <a:rPr lang="en-US" sz="2083">
                <a:solidFill>
                  <a:srgbClr val="000000"/>
                </a:solidFill>
                <a:latin typeface="Walls"/>
                <a:ea typeface="Walls"/>
                <a:cs typeface="Walls"/>
                <a:sym typeface="Walls"/>
              </a:rPr>
              <a:t>  An object represents a real-world entity (e.g., a Dog, Car, Bike, Chair).</a:t>
            </a:r>
          </a:p>
          <a:p>
            <a:pPr algn="l" marL="431801" indent="-215900" lvl="1">
              <a:lnSpc>
                <a:spcPts val="2800"/>
              </a:lnSpc>
              <a:buFont typeface="Arial"/>
              <a:buChar char="•"/>
            </a:pPr>
            <a:r>
              <a:rPr lang="en-US" sz="2000">
                <a:solidFill>
                  <a:srgbClr val="000000"/>
                </a:solidFill>
                <a:latin typeface="Walls"/>
                <a:ea typeface="Walls"/>
                <a:cs typeface="Walls"/>
                <a:sym typeface="Walls"/>
              </a:rPr>
              <a:t> Objects have properties (attributes) and behaviors (methods).</a:t>
            </a:r>
          </a:p>
          <a:p>
            <a:pPr algn="l">
              <a:lnSpc>
                <a:spcPts val="2800"/>
              </a:lnSpc>
              <a:spcBef>
                <a:spcPct val="0"/>
              </a:spcBef>
            </a:pPr>
            <a:r>
              <a:rPr lang="en-US" b="true" sz="2000">
                <a:solidFill>
                  <a:srgbClr val="211D1D"/>
                </a:solidFill>
                <a:latin typeface="Walls Bold"/>
                <a:ea typeface="Walls Bold"/>
                <a:cs typeface="Walls Bold"/>
                <a:sym typeface="Walls Bold"/>
              </a:rPr>
              <a:t>5.  Properties and Behaviors :</a:t>
            </a:r>
          </a:p>
          <a:p>
            <a:pPr algn="l" marL="431801" indent="-215900" lvl="1">
              <a:lnSpc>
                <a:spcPts val="2800"/>
              </a:lnSpc>
              <a:buFont typeface="Arial"/>
              <a:buChar char="•"/>
            </a:pPr>
            <a:r>
              <a:rPr lang="en-US" sz="2000">
                <a:solidFill>
                  <a:srgbClr val="211D1D"/>
                </a:solidFill>
                <a:latin typeface="Walls"/>
                <a:ea typeface="Walls"/>
                <a:cs typeface="Walls"/>
                <a:sym typeface="Walls"/>
              </a:rPr>
              <a:t> Properties : Examples include breed, name, color, gender, age, weight.</a:t>
            </a:r>
          </a:p>
          <a:p>
            <a:pPr algn="l" marL="431801" indent="-215900" lvl="1">
              <a:lnSpc>
                <a:spcPts val="2800"/>
              </a:lnSpc>
              <a:buFont typeface="Arial"/>
              <a:buChar char="•"/>
            </a:pPr>
            <a:r>
              <a:rPr lang="en-US" sz="2000">
                <a:solidFill>
                  <a:srgbClr val="211D1D"/>
                </a:solidFill>
                <a:latin typeface="Walls"/>
                <a:ea typeface="Walls"/>
                <a:cs typeface="Walls"/>
                <a:sym typeface="Walls"/>
              </a:rPr>
              <a:t> Behaviors : Examples include bark, bite, chase a cat.</a:t>
            </a:r>
          </a:p>
          <a:p>
            <a:pPr algn="l">
              <a:lnSpc>
                <a:spcPts val="2800"/>
              </a:lnSpc>
              <a:spcBef>
                <a:spcPct val="0"/>
              </a:spcBef>
            </a:pPr>
            <a:r>
              <a:rPr lang="en-US" b="true" sz="2000">
                <a:solidFill>
                  <a:srgbClr val="211D1D"/>
                </a:solidFill>
                <a:latin typeface="Walls Bold"/>
                <a:ea typeface="Walls Bold"/>
                <a:cs typeface="Walls Bold"/>
                <a:sym typeface="Walls Bold"/>
              </a:rPr>
              <a:t>6.  Memory Allocation :</a:t>
            </a:r>
          </a:p>
          <a:p>
            <a:pPr algn="l" marL="431801" indent="-215900" lvl="1">
              <a:lnSpc>
                <a:spcPts val="2800"/>
              </a:lnSpc>
              <a:buFont typeface="Arial"/>
              <a:buChar char="•"/>
            </a:pPr>
            <a:r>
              <a:rPr lang="en-US" sz="2000">
                <a:solidFill>
                  <a:srgbClr val="211D1D"/>
                </a:solidFill>
                <a:latin typeface="Walls"/>
                <a:ea typeface="Walls"/>
                <a:cs typeface="Walls"/>
                <a:sym typeface="Walls"/>
              </a:rPr>
              <a:t> Objects are created in the Heap memory area.</a:t>
            </a:r>
          </a:p>
          <a:p>
            <a:pPr algn="l">
              <a:lnSpc>
                <a:spcPts val="2800"/>
              </a:lnSpc>
              <a:spcBef>
                <a:spcPct val="0"/>
              </a:spcBef>
            </a:pPr>
            <a:r>
              <a:rPr lang="en-US" b="true" sz="2000">
                <a:solidFill>
                  <a:srgbClr val="211D1D"/>
                </a:solidFill>
                <a:latin typeface="Walls Bold"/>
                <a:ea typeface="Walls Bold"/>
                <a:cs typeface="Walls Bold"/>
                <a:sym typeface="Walls Bold"/>
              </a:rPr>
              <a:t>7.  Creating Objects :</a:t>
            </a:r>
          </a:p>
          <a:p>
            <a:pPr algn="l" marL="431801" indent="-215900" lvl="1">
              <a:lnSpc>
                <a:spcPts val="2800"/>
              </a:lnSpc>
              <a:buFont typeface="Arial"/>
              <a:buChar char="•"/>
            </a:pPr>
            <a:r>
              <a:rPr lang="en-US" sz="2000">
                <a:solidFill>
                  <a:srgbClr val="211D1D"/>
                </a:solidFill>
                <a:latin typeface="Walls"/>
                <a:ea typeface="Walls"/>
                <a:cs typeface="Walls"/>
                <a:sym typeface="Walls"/>
              </a:rPr>
              <a:t>  Syntax: className referenceName = new ConstructorCalling();</a:t>
            </a:r>
          </a:p>
          <a:p>
            <a:pPr algn="l" marL="431801" indent="-215900" lvl="1">
              <a:lnSpc>
                <a:spcPts val="2800"/>
              </a:lnSpc>
              <a:buFont typeface="Arial"/>
              <a:buChar char="•"/>
            </a:pPr>
            <a:r>
              <a:rPr lang="en-US" sz="2000">
                <a:solidFill>
                  <a:srgbClr val="211D1D"/>
                </a:solidFill>
                <a:latin typeface="Walls"/>
                <a:ea typeface="Walls"/>
                <a:cs typeface="Walls"/>
                <a:sym typeface="Walls"/>
              </a:rPr>
              <a:t>  Example: A a1 = new A();</a:t>
            </a:r>
          </a:p>
          <a:p>
            <a:pPr algn="l" marL="431801" indent="-215900" lvl="1">
              <a:lnSpc>
                <a:spcPts val="2800"/>
              </a:lnSpc>
              <a:buFont typeface="Arial"/>
              <a:buChar char="•"/>
            </a:pPr>
            <a:r>
              <a:rPr lang="en-US" sz="2000">
                <a:solidFill>
                  <a:srgbClr val="211D1D"/>
                </a:solidFill>
                <a:latin typeface="Walls"/>
                <a:ea typeface="Walls"/>
                <a:cs typeface="Walls"/>
                <a:sym typeface="Walls"/>
              </a:rPr>
              <a:t>  new is both an operator and a keyword used for object creation.</a:t>
            </a:r>
          </a:p>
          <a:p>
            <a:pPr algn="l">
              <a:lnSpc>
                <a:spcPts val="2800"/>
              </a:lnSpc>
              <a:spcBef>
                <a:spcPct val="0"/>
              </a:spcBef>
            </a:pPr>
            <a:r>
              <a:rPr lang="en-US" b="true" sz="2000">
                <a:solidFill>
                  <a:srgbClr val="211D1D"/>
                </a:solidFill>
                <a:latin typeface="Walls Bold"/>
                <a:ea typeface="Walls Bold"/>
                <a:cs typeface="Walls Bold"/>
                <a:sym typeface="Walls Bold"/>
              </a:rPr>
              <a:t>8.  Static vs. Non-Static Context :</a:t>
            </a:r>
          </a:p>
          <a:p>
            <a:pPr algn="l" marL="431801" indent="-215900" lvl="1">
              <a:lnSpc>
                <a:spcPts val="2800"/>
              </a:lnSpc>
              <a:buFont typeface="Arial"/>
              <a:buChar char="•"/>
            </a:pPr>
            <a:r>
              <a:rPr lang="en-US" sz="2000">
                <a:solidFill>
                  <a:srgbClr val="211D1D"/>
                </a:solidFill>
                <a:latin typeface="Walls"/>
                <a:ea typeface="Walls"/>
                <a:cs typeface="Walls"/>
                <a:sym typeface="Walls"/>
              </a:rPr>
              <a:t>   Non-static variables and methods cannot be referenced directly from a static context without an object reference</a:t>
            </a:r>
            <a:r>
              <a:rPr lang="en-US" sz="2000">
                <a:solidFill>
                  <a:srgbClr val="000000"/>
                </a:solidFill>
                <a:latin typeface="Walls"/>
                <a:ea typeface="Walls"/>
                <a:cs typeface="Walls"/>
                <a:sym typeface="Walls"/>
              </a:rPr>
              <a:t>.</a:t>
            </a:r>
          </a:p>
          <a:p>
            <a:pPr algn="l">
              <a:lnSpc>
                <a:spcPts val="2916"/>
              </a:lnSpc>
            </a:pPr>
            <a:r>
              <a:rPr lang="en-US" sz="2083">
                <a:solidFill>
                  <a:srgbClr val="000000"/>
                </a:solidFill>
                <a:latin typeface="Walls"/>
                <a:ea typeface="Walls"/>
                <a:cs typeface="Walls"/>
                <a:sym typeface="Walls"/>
              </a:rPr>
              <a:t>   </a:t>
            </a:r>
          </a:p>
        </p:txBody>
      </p:sp>
      <p:sp>
        <p:nvSpPr>
          <p:cNvPr name="Freeform 14" id="14"/>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405947" y="8395307"/>
            <a:ext cx="7154053" cy="1044575"/>
          </a:xfrm>
          <a:prstGeom prst="rect">
            <a:avLst/>
          </a:prstGeom>
        </p:spPr>
        <p:txBody>
          <a:bodyPr anchor="t" rtlCol="false" tIns="0" lIns="0" bIns="0" rIns="0">
            <a:spAutoFit/>
          </a:bodyPr>
          <a:lstStyle/>
          <a:p>
            <a:pPr algn="l">
              <a:lnSpc>
                <a:spcPts val="2800"/>
              </a:lnSpc>
              <a:spcBef>
                <a:spcPct val="0"/>
              </a:spcBef>
            </a:pPr>
            <a:r>
              <a:rPr lang="en-US" b="true" sz="2000">
                <a:solidFill>
                  <a:srgbClr val="211D1D"/>
                </a:solidFill>
                <a:latin typeface="Walls Bold"/>
                <a:ea typeface="Walls Bold"/>
                <a:cs typeface="Walls Bold"/>
                <a:sym typeface="Walls Bold"/>
              </a:rPr>
              <a:t>9. Object Creation Location :</a:t>
            </a:r>
          </a:p>
          <a:p>
            <a:pPr algn="l" marL="431801" indent="-215900" lvl="1">
              <a:lnSpc>
                <a:spcPts val="2800"/>
              </a:lnSpc>
              <a:buFont typeface="Arial"/>
              <a:buChar char="•"/>
            </a:pPr>
            <a:r>
              <a:rPr lang="en-US" sz="2000">
                <a:solidFill>
                  <a:srgbClr val="211D1D"/>
                </a:solidFill>
                <a:latin typeface="Walls"/>
                <a:ea typeface="Walls"/>
                <a:cs typeface="Walls"/>
                <a:sym typeface="Walls"/>
              </a:rPr>
              <a:t>Objects can be created in any part of a class, including static methods or blocks.</a:t>
            </a:r>
          </a:p>
        </p:txBody>
      </p:sp>
    </p:spTree>
  </p:cSld>
  <p:clrMapOvr>
    <a:masterClrMapping/>
  </p:clrMapOvr>
</p:sld>
</file>

<file path=ppt/slides/slide13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405947" y="717900"/>
            <a:ext cx="6867345" cy="5273675"/>
          </a:xfrm>
          <a:prstGeom prst="rect">
            <a:avLst/>
          </a:prstGeom>
        </p:spPr>
        <p:txBody>
          <a:bodyPr anchor="t" rtlCol="false" tIns="0" lIns="0" bIns="0" rIns="0">
            <a:spAutoFit/>
          </a:bodyPr>
          <a:lstStyle/>
          <a:p>
            <a:pPr algn="l">
              <a:lnSpc>
                <a:spcPts val="2800"/>
              </a:lnSpc>
              <a:spcBef>
                <a:spcPct val="0"/>
              </a:spcBef>
            </a:pPr>
          </a:p>
          <a:p>
            <a:pPr algn="l">
              <a:lnSpc>
                <a:spcPts val="2800"/>
              </a:lnSpc>
              <a:spcBef>
                <a:spcPct val="0"/>
              </a:spcBef>
            </a:pPr>
            <a:r>
              <a:rPr lang="en-US" b="true" sz="2000">
                <a:solidFill>
                  <a:srgbClr val="211D1D"/>
                </a:solidFill>
                <a:latin typeface="Walls Bold"/>
                <a:ea typeface="Walls Bold"/>
                <a:cs typeface="Walls Bold"/>
                <a:sym typeface="Walls Bold"/>
              </a:rPr>
              <a:t>10.  Memory Loading :</a:t>
            </a:r>
          </a:p>
          <a:p>
            <a:pPr algn="l" marL="431801" indent="-215900" lvl="1">
              <a:lnSpc>
                <a:spcPts val="2800"/>
              </a:lnSpc>
              <a:buFont typeface="Arial"/>
              <a:buChar char="•"/>
            </a:pPr>
            <a:r>
              <a:rPr lang="en-US" sz="2000">
                <a:solidFill>
                  <a:srgbClr val="211D1D"/>
                </a:solidFill>
                <a:latin typeface="Walls"/>
                <a:ea typeface="Walls"/>
                <a:cs typeface="Walls"/>
                <a:sym typeface="Walls"/>
              </a:rPr>
              <a:t>  Each time an object is created, all the non-static members of the class are loaded into memory.</a:t>
            </a:r>
          </a:p>
          <a:p>
            <a:pPr algn="l" marL="431801" indent="-215900" lvl="1">
              <a:lnSpc>
                <a:spcPts val="2800"/>
              </a:lnSpc>
              <a:buFont typeface="Arial"/>
              <a:buChar char="•"/>
            </a:pPr>
            <a:r>
              <a:rPr lang="en-US" sz="2000">
                <a:solidFill>
                  <a:srgbClr val="211D1D"/>
                </a:solidFill>
                <a:latin typeface="Walls"/>
                <a:ea typeface="Walls"/>
                <a:cs typeface="Walls"/>
                <a:sym typeface="Walls"/>
              </a:rPr>
              <a:t>  The new keyword indicates that object creation is happening.</a:t>
            </a:r>
          </a:p>
          <a:p>
            <a:pPr algn="l">
              <a:lnSpc>
                <a:spcPts val="2800"/>
              </a:lnSpc>
              <a:spcBef>
                <a:spcPct val="0"/>
              </a:spcBef>
            </a:pPr>
            <a:r>
              <a:rPr lang="en-US" sz="2000">
                <a:solidFill>
                  <a:srgbClr val="211D1D"/>
                </a:solidFill>
                <a:latin typeface="Walls"/>
                <a:ea typeface="Walls"/>
                <a:cs typeface="Walls"/>
                <a:sym typeface="Walls"/>
              </a:rPr>
              <a:t>1</a:t>
            </a:r>
            <a:r>
              <a:rPr lang="en-US" b="true" sz="2000">
                <a:solidFill>
                  <a:srgbClr val="211D1D"/>
                </a:solidFill>
                <a:latin typeface="Walls Bold"/>
                <a:ea typeface="Walls Bold"/>
                <a:cs typeface="Walls Bold"/>
                <a:sym typeface="Walls Bold"/>
              </a:rPr>
              <a:t>1.  Object Reference :</a:t>
            </a:r>
          </a:p>
          <a:p>
            <a:pPr algn="l" marL="431801" indent="-215900" lvl="1">
              <a:lnSpc>
                <a:spcPts val="2800"/>
              </a:lnSpc>
              <a:buFont typeface="Arial"/>
              <a:buChar char="•"/>
            </a:pPr>
            <a:r>
              <a:rPr lang="en-US" sz="2000">
                <a:solidFill>
                  <a:srgbClr val="211D1D"/>
                </a:solidFill>
                <a:latin typeface="Walls"/>
                <a:ea typeface="Walls"/>
                <a:cs typeface="Walls"/>
                <a:sym typeface="Walls"/>
              </a:rPr>
              <a:t>  At any point in time, one reference variable can point to only one object.</a:t>
            </a:r>
          </a:p>
          <a:p>
            <a:pPr algn="l" marL="431801" indent="-215900" lvl="1">
              <a:lnSpc>
                <a:spcPts val="2800"/>
              </a:lnSpc>
              <a:buFont typeface="Arial"/>
              <a:buChar char="•"/>
            </a:pPr>
            <a:r>
              <a:rPr lang="en-US" sz="2000">
                <a:solidFill>
                  <a:srgbClr val="211D1D"/>
                </a:solidFill>
                <a:latin typeface="Walls"/>
                <a:ea typeface="Walls"/>
                <a:cs typeface="Walls"/>
                <a:sym typeface="Walls"/>
              </a:rPr>
              <a:t>  Multiple references can point to the same object, and changes made through one reference affect the object as a whole.</a:t>
            </a:r>
          </a:p>
          <a:p>
            <a:pPr algn="l">
              <a:lnSpc>
                <a:spcPts val="2800"/>
              </a:lnSpc>
              <a:spcBef>
                <a:spcPct val="0"/>
              </a:spcBef>
            </a:pPr>
            <a:r>
              <a:rPr lang="en-US" b="true" sz="2000">
                <a:solidFill>
                  <a:srgbClr val="211D1D"/>
                </a:solidFill>
                <a:latin typeface="Walls Bold"/>
                <a:ea typeface="Walls Bold"/>
                <a:cs typeface="Walls Bold"/>
                <a:sym typeface="Walls Bold"/>
              </a:rPr>
              <a:t>12.  Creating Objects :</a:t>
            </a:r>
          </a:p>
          <a:p>
            <a:pPr algn="l" marL="431801" indent="-215900" lvl="1">
              <a:lnSpc>
                <a:spcPts val="2800"/>
              </a:lnSpc>
              <a:buFont typeface="Arial"/>
              <a:buChar char="•"/>
            </a:pPr>
            <a:r>
              <a:rPr lang="en-US" sz="2000">
                <a:solidFill>
                  <a:srgbClr val="211D1D"/>
                </a:solidFill>
                <a:latin typeface="Walls"/>
                <a:ea typeface="Walls"/>
                <a:cs typeface="Walls"/>
                <a:sym typeface="Walls"/>
              </a:rPr>
              <a:t>  Objects can be created inside static methods or blocks.</a:t>
            </a:r>
          </a:p>
          <a:p>
            <a:pPr algn="l" marL="431801" indent="-215900" lvl="1">
              <a:lnSpc>
                <a:spcPts val="2800"/>
              </a:lnSpc>
              <a:buFont typeface="Arial"/>
              <a:buChar char="•"/>
            </a:pPr>
            <a:r>
              <a:rPr lang="en-US" sz="2000">
                <a:solidFill>
                  <a:srgbClr val="211D1D"/>
                </a:solidFill>
                <a:latin typeface="Walls"/>
                <a:ea typeface="Walls"/>
                <a:cs typeface="Walls"/>
                <a:sym typeface="Walls"/>
              </a:rPr>
              <a:t>  Each object creation results in a new copy of the non-static members being loaded into memory.</a:t>
            </a:r>
          </a:p>
        </p:txBody>
      </p:sp>
      <p:sp>
        <p:nvSpPr>
          <p:cNvPr name="Freeform 14" id="14"/>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405947" y="6049994"/>
            <a:ext cx="6867345" cy="3511550"/>
          </a:xfrm>
          <a:prstGeom prst="rect">
            <a:avLst/>
          </a:prstGeom>
        </p:spPr>
        <p:txBody>
          <a:bodyPr anchor="t" rtlCol="false" tIns="0" lIns="0" bIns="0" rIns="0">
            <a:spAutoFit/>
          </a:bodyPr>
          <a:lstStyle/>
          <a:p>
            <a:pPr algn="l">
              <a:lnSpc>
                <a:spcPts val="2800"/>
              </a:lnSpc>
              <a:spcBef>
                <a:spcPct val="0"/>
              </a:spcBef>
            </a:pPr>
            <a:r>
              <a:rPr lang="en-US" b="true" sz="2000">
                <a:solidFill>
                  <a:srgbClr val="211D1D"/>
                </a:solidFill>
                <a:latin typeface="Walls Bold"/>
                <a:ea typeface="Walls Bold"/>
                <a:cs typeface="Walls Bold"/>
                <a:sym typeface="Walls Bold"/>
              </a:rPr>
              <a:t>13.  Properties and Behaviors :</a:t>
            </a:r>
          </a:p>
          <a:p>
            <a:pPr algn="l" marL="431801" indent="-215900" lvl="1">
              <a:lnSpc>
                <a:spcPts val="2800"/>
              </a:lnSpc>
              <a:buFont typeface="Arial"/>
              <a:buChar char="•"/>
            </a:pPr>
            <a:r>
              <a:rPr lang="en-US" sz="2000">
                <a:solidFill>
                  <a:srgbClr val="211D1D"/>
                </a:solidFill>
                <a:latin typeface="Walls"/>
                <a:ea typeface="Walls"/>
                <a:cs typeface="Walls"/>
                <a:sym typeface="Walls"/>
              </a:rPr>
              <a:t>   Properties : Include non-static and static variables.</a:t>
            </a:r>
          </a:p>
          <a:p>
            <a:pPr algn="l" marL="431801" indent="-215900" lvl="1">
              <a:lnSpc>
                <a:spcPts val="2800"/>
              </a:lnSpc>
              <a:buFont typeface="Arial"/>
              <a:buChar char="•"/>
            </a:pPr>
            <a:r>
              <a:rPr lang="en-US" sz="2000">
                <a:solidFill>
                  <a:srgbClr val="211D1D"/>
                </a:solidFill>
                <a:latin typeface="Walls"/>
                <a:ea typeface="Walls"/>
                <a:cs typeface="Walls"/>
                <a:sym typeface="Walls"/>
              </a:rPr>
              <a:t>   Behaviors: Include non-static and static methods.</a:t>
            </a:r>
          </a:p>
          <a:p>
            <a:pPr algn="l">
              <a:lnSpc>
                <a:spcPts val="2800"/>
              </a:lnSpc>
              <a:spcBef>
                <a:spcPct val="0"/>
              </a:spcBef>
            </a:pPr>
            <a:r>
              <a:rPr lang="en-US" b="true" sz="2000">
                <a:solidFill>
                  <a:srgbClr val="211D1D"/>
                </a:solidFill>
                <a:latin typeface="Walls Bold"/>
                <a:ea typeface="Walls Bold"/>
                <a:cs typeface="Walls Bold"/>
                <a:sym typeface="Walls Bold"/>
              </a:rPr>
              <a:t>14.  Method Return Types :</a:t>
            </a:r>
          </a:p>
          <a:p>
            <a:pPr algn="l" marL="431801" indent="-215900" lvl="1">
              <a:lnSpc>
                <a:spcPts val="2800"/>
              </a:lnSpc>
              <a:buFont typeface="Arial"/>
              <a:buChar char="•"/>
            </a:pPr>
            <a:r>
              <a:rPr lang="en-US" sz="2000">
                <a:solidFill>
                  <a:srgbClr val="211D1D"/>
                </a:solidFill>
                <a:latin typeface="Walls"/>
                <a:ea typeface="Walls"/>
                <a:cs typeface="Walls"/>
                <a:sym typeface="Walls"/>
              </a:rPr>
              <a:t>   A method can return a reference to a class type. When returning, you must provide the class reference.</a:t>
            </a:r>
          </a:p>
          <a:p>
            <a:pPr algn="l" marL="431801" indent="-215900" lvl="1">
              <a:lnSpc>
                <a:spcPts val="2800"/>
              </a:lnSpc>
              <a:buFont typeface="Arial"/>
              <a:buChar char="•"/>
            </a:pPr>
            <a:r>
              <a:rPr lang="en-US" sz="2000">
                <a:solidFill>
                  <a:srgbClr val="211D1D"/>
                </a:solidFill>
                <a:latin typeface="Walls"/>
                <a:ea typeface="Walls"/>
                <a:cs typeface="Walls"/>
                <a:sym typeface="Walls"/>
              </a:rPr>
              <a:t>  You can create an object and return it from the method if the return type is a class type.</a:t>
            </a:r>
          </a:p>
          <a:p>
            <a:pPr algn="l" marL="431801" indent="-215900" lvl="1">
              <a:lnSpc>
                <a:spcPts val="2800"/>
              </a:lnSpc>
              <a:buFont typeface="Arial"/>
              <a:buChar char="•"/>
            </a:pPr>
            <a:r>
              <a:rPr lang="en-US" sz="2000">
                <a:solidFill>
                  <a:srgbClr val="211D1D"/>
                </a:solidFill>
                <a:latin typeface="Walls"/>
                <a:ea typeface="Walls"/>
                <a:cs typeface="Walls"/>
                <a:sym typeface="Walls"/>
              </a:rPr>
              <a:t>  The return type can accept either a reference to the class type or an object of that class type itself.</a:t>
            </a:r>
          </a:p>
        </p:txBody>
      </p:sp>
    </p:spTree>
  </p:cSld>
  <p:clrMapOvr>
    <a:masterClrMapping/>
  </p:clrMapOvr>
</p:sld>
</file>

<file path=ppt/slides/slide13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421625" y="1238788"/>
            <a:ext cx="6734994" cy="2806700"/>
          </a:xfrm>
          <a:prstGeom prst="rect">
            <a:avLst/>
          </a:prstGeom>
        </p:spPr>
        <p:txBody>
          <a:bodyPr anchor="t" rtlCol="false" tIns="0" lIns="0" bIns="0" rIns="0">
            <a:spAutoFit/>
          </a:bodyPr>
          <a:lstStyle/>
          <a:p>
            <a:pPr algn="l">
              <a:lnSpc>
                <a:spcPts val="2800"/>
              </a:lnSpc>
              <a:spcBef>
                <a:spcPct val="0"/>
              </a:spcBef>
            </a:pPr>
          </a:p>
          <a:p>
            <a:pPr algn="l">
              <a:lnSpc>
                <a:spcPts val="2800"/>
              </a:lnSpc>
              <a:spcBef>
                <a:spcPct val="0"/>
              </a:spcBef>
            </a:pPr>
          </a:p>
          <a:p>
            <a:pPr algn="l">
              <a:lnSpc>
                <a:spcPts val="2800"/>
              </a:lnSpc>
              <a:spcBef>
                <a:spcPct val="0"/>
              </a:spcBef>
            </a:pPr>
            <a:r>
              <a:rPr lang="en-US" b="true" sz="2000">
                <a:solidFill>
                  <a:srgbClr val="211D1D"/>
                </a:solidFill>
                <a:latin typeface="Walls Bold"/>
                <a:ea typeface="Walls Bold"/>
                <a:cs typeface="Walls Bold"/>
                <a:sym typeface="Walls Bold"/>
              </a:rPr>
              <a:t>1.  Purpose of Constructors : </a:t>
            </a:r>
          </a:p>
          <a:p>
            <a:pPr algn="l">
              <a:lnSpc>
                <a:spcPts val="2800"/>
              </a:lnSpc>
              <a:spcBef>
                <a:spcPct val="0"/>
              </a:spcBef>
            </a:pPr>
            <a:r>
              <a:rPr lang="en-US" sz="2000">
                <a:solidFill>
                  <a:srgbClr val="211D1D"/>
                </a:solidFill>
                <a:latin typeface="Walls"/>
                <a:ea typeface="Walls"/>
                <a:cs typeface="Walls"/>
                <a:sym typeface="Walls"/>
              </a:rPr>
              <a:t>   Constructors are special methods used to initialize objects of a class. They set up initial values for object attributes.</a:t>
            </a:r>
          </a:p>
          <a:p>
            <a:pPr algn="l">
              <a:lnSpc>
                <a:spcPts val="2800"/>
              </a:lnSpc>
              <a:spcBef>
                <a:spcPct val="0"/>
              </a:spcBef>
            </a:pPr>
            <a:r>
              <a:rPr lang="en-US" b="true" sz="2000">
                <a:solidFill>
                  <a:srgbClr val="211D1D"/>
                </a:solidFill>
                <a:latin typeface="Walls Bold"/>
                <a:ea typeface="Walls Bold"/>
                <a:cs typeface="Walls Bold"/>
                <a:sym typeface="Walls Bold"/>
              </a:rPr>
              <a:t>2.  Return Type : </a:t>
            </a:r>
          </a:p>
          <a:p>
            <a:pPr algn="l">
              <a:lnSpc>
                <a:spcPts val="2800"/>
              </a:lnSpc>
              <a:spcBef>
                <a:spcPct val="0"/>
              </a:spcBef>
            </a:pPr>
            <a:r>
              <a:rPr lang="en-US" sz="2000">
                <a:solidFill>
                  <a:srgbClr val="211D1D"/>
                </a:solidFill>
                <a:latin typeface="Walls"/>
                <a:ea typeface="Walls"/>
                <a:cs typeface="Walls"/>
                <a:sym typeface="Walls"/>
              </a:rPr>
              <a:t>   Constructors do not have a return type, not even void.</a:t>
            </a:r>
          </a:p>
          <a:p>
            <a:pPr algn="l">
              <a:lnSpc>
                <a:spcPts val="2800"/>
              </a:lnSpc>
              <a:spcBef>
                <a:spcPct val="0"/>
              </a:spcBef>
            </a:pPr>
          </a:p>
        </p:txBody>
      </p:sp>
      <p:sp>
        <p:nvSpPr>
          <p:cNvPr name="Freeform 14" id="14"/>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421625" y="3749232"/>
            <a:ext cx="6851666" cy="4921250"/>
          </a:xfrm>
          <a:prstGeom prst="rect">
            <a:avLst/>
          </a:prstGeom>
        </p:spPr>
        <p:txBody>
          <a:bodyPr anchor="t" rtlCol="false" tIns="0" lIns="0" bIns="0" rIns="0">
            <a:spAutoFit/>
          </a:bodyPr>
          <a:lstStyle/>
          <a:p>
            <a:pPr algn="l">
              <a:lnSpc>
                <a:spcPts val="2800"/>
              </a:lnSpc>
              <a:spcBef>
                <a:spcPct val="0"/>
              </a:spcBef>
            </a:pPr>
            <a:r>
              <a:rPr lang="en-US" b="true" sz="2000">
                <a:solidFill>
                  <a:srgbClr val="211D1D"/>
                </a:solidFill>
                <a:latin typeface="Walls Bold"/>
                <a:ea typeface="Walls Bold"/>
                <a:cs typeface="Walls Bold"/>
                <a:sym typeface="Walls Bold"/>
              </a:rPr>
              <a:t>3. Naming : </a:t>
            </a:r>
          </a:p>
          <a:p>
            <a:pPr algn="l">
              <a:lnSpc>
                <a:spcPts val="2800"/>
              </a:lnSpc>
              <a:spcBef>
                <a:spcPct val="0"/>
              </a:spcBef>
            </a:pPr>
            <a:r>
              <a:rPr lang="en-US" sz="2000">
                <a:solidFill>
                  <a:srgbClr val="211D1D"/>
                </a:solidFill>
                <a:latin typeface="Walls"/>
                <a:ea typeface="Walls"/>
                <a:cs typeface="Walls"/>
                <a:sym typeface="Walls"/>
              </a:rPr>
              <a:t>   The name of the constructor must match the class name exactly (case-sensitive). For example, if the class is Dog, the constructor must be named Dog.</a:t>
            </a:r>
          </a:p>
          <a:p>
            <a:pPr algn="l">
              <a:lnSpc>
                <a:spcPts val="2800"/>
              </a:lnSpc>
              <a:spcBef>
                <a:spcPct val="0"/>
              </a:spcBef>
            </a:pPr>
            <a:r>
              <a:rPr lang="en-US" b="true" sz="2000">
                <a:solidFill>
                  <a:srgbClr val="211D1D"/>
                </a:solidFill>
                <a:latin typeface="Walls Bold"/>
                <a:ea typeface="Walls Bold"/>
                <a:cs typeface="Walls Bold"/>
                <a:sym typeface="Walls Bold"/>
              </a:rPr>
              <a:t>4.  Default Constructor : </a:t>
            </a:r>
          </a:p>
          <a:p>
            <a:pPr algn="l">
              <a:lnSpc>
                <a:spcPts val="2800"/>
              </a:lnSpc>
              <a:spcBef>
                <a:spcPct val="0"/>
              </a:spcBef>
            </a:pPr>
            <a:r>
              <a:rPr lang="en-US" sz="2000">
                <a:solidFill>
                  <a:srgbClr val="211D1D"/>
                </a:solidFill>
                <a:latin typeface="Walls"/>
                <a:ea typeface="Walls"/>
                <a:cs typeface="Walls"/>
                <a:sym typeface="Walls"/>
              </a:rPr>
              <a:t>   Every class has a default no-argument constructor provided by the compiler if no other constructors are defined. </a:t>
            </a:r>
          </a:p>
          <a:p>
            <a:pPr algn="l">
              <a:lnSpc>
                <a:spcPts val="2800"/>
              </a:lnSpc>
              <a:spcBef>
                <a:spcPct val="0"/>
              </a:spcBef>
            </a:pPr>
            <a:r>
              <a:rPr lang="en-US" sz="2000">
                <a:solidFill>
                  <a:srgbClr val="211D1D"/>
                </a:solidFill>
                <a:latin typeface="Walls"/>
                <a:ea typeface="Walls"/>
                <a:cs typeface="Walls"/>
                <a:sym typeface="Walls"/>
              </a:rPr>
              <a:t>   This default constructor does not have any statements, so it does not produce any output.</a:t>
            </a:r>
          </a:p>
          <a:p>
            <a:pPr algn="l">
              <a:lnSpc>
                <a:spcPts val="2800"/>
              </a:lnSpc>
              <a:spcBef>
                <a:spcPct val="0"/>
              </a:spcBef>
            </a:pPr>
            <a:r>
              <a:rPr lang="en-US" b="true" sz="2000">
                <a:solidFill>
                  <a:srgbClr val="211D1D"/>
                </a:solidFill>
                <a:latin typeface="Walls Bold"/>
                <a:ea typeface="Walls Bold"/>
                <a:cs typeface="Walls Bold"/>
                <a:sym typeface="Walls Bold"/>
              </a:rPr>
              <a:t>5.  Constructor Execution :</a:t>
            </a:r>
          </a:p>
          <a:p>
            <a:pPr algn="l">
              <a:lnSpc>
                <a:spcPts val="2800"/>
              </a:lnSpc>
              <a:spcBef>
                <a:spcPct val="0"/>
              </a:spcBef>
            </a:pPr>
            <a:r>
              <a:rPr lang="en-US" sz="2000">
                <a:solidFill>
                  <a:srgbClr val="211D1D"/>
                </a:solidFill>
                <a:latin typeface="Walls"/>
                <a:ea typeface="Walls"/>
                <a:cs typeface="Walls"/>
                <a:sym typeface="Walls"/>
              </a:rPr>
              <a:t>   Constructors are executed when objects are created. Each constructor is called according to the parameters provided during object creation.</a:t>
            </a:r>
          </a:p>
          <a:p>
            <a:pPr algn="l">
              <a:lnSpc>
                <a:spcPts val="2800"/>
              </a:lnSpc>
              <a:spcBef>
                <a:spcPct val="0"/>
              </a:spcBef>
            </a:pPr>
          </a:p>
        </p:txBody>
      </p:sp>
      <p:sp>
        <p:nvSpPr>
          <p:cNvPr name="TextBox 17" id="17"/>
          <p:cNvSpPr txBox="true"/>
          <p:nvPr/>
        </p:nvSpPr>
        <p:spPr>
          <a:xfrm rot="0">
            <a:off x="240367" y="1008521"/>
            <a:ext cx="3601740" cy="863600"/>
          </a:xfrm>
          <a:prstGeom prst="rect">
            <a:avLst/>
          </a:prstGeom>
        </p:spPr>
        <p:txBody>
          <a:bodyPr anchor="t" rtlCol="false" tIns="0" lIns="0" bIns="0" rIns="0">
            <a:spAutoFit/>
          </a:bodyPr>
          <a:lstStyle/>
          <a:p>
            <a:pPr algn="l">
              <a:lnSpc>
                <a:spcPts val="7000"/>
              </a:lnSpc>
              <a:spcBef>
                <a:spcPct val="0"/>
              </a:spcBef>
            </a:pPr>
            <a:r>
              <a:rPr lang="en-US" b="true" sz="5000">
                <a:solidFill>
                  <a:srgbClr val="FF4500"/>
                </a:solidFill>
                <a:latin typeface="Walls Bold"/>
                <a:ea typeface="Walls Bold"/>
                <a:cs typeface="Walls Bold"/>
                <a:sym typeface="Walls Bold"/>
              </a:rPr>
              <a:t>Constructors</a:t>
            </a:r>
          </a:p>
        </p:txBody>
      </p:sp>
    </p:spTree>
  </p:cSld>
  <p:clrMapOvr>
    <a:masterClrMapping/>
  </p:clrMapOvr>
</p:sld>
</file>

<file path=ppt/slides/slide13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Freeform 13" id="13"/>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5" id="15"/>
          <p:cNvSpPr txBox="true"/>
          <p:nvPr/>
        </p:nvSpPr>
        <p:spPr>
          <a:xfrm rot="0">
            <a:off x="266945" y="1210079"/>
            <a:ext cx="7006347" cy="2101850"/>
          </a:xfrm>
          <a:prstGeom prst="rect">
            <a:avLst/>
          </a:prstGeom>
        </p:spPr>
        <p:txBody>
          <a:bodyPr anchor="t" rtlCol="false" tIns="0" lIns="0" bIns="0" rIns="0">
            <a:spAutoFit/>
          </a:bodyPr>
          <a:lstStyle/>
          <a:p>
            <a:pPr algn="l">
              <a:lnSpc>
                <a:spcPts val="2800"/>
              </a:lnSpc>
              <a:spcBef>
                <a:spcPct val="0"/>
              </a:spcBef>
            </a:pPr>
            <a:r>
              <a:rPr lang="en-US" b="true" sz="2000">
                <a:solidFill>
                  <a:srgbClr val="000000"/>
                </a:solidFill>
                <a:latin typeface="Walls Bold"/>
                <a:ea typeface="Walls Bold"/>
                <a:cs typeface="Walls Bold"/>
                <a:sym typeface="Walls Bold"/>
              </a:rPr>
              <a:t>6. Multiple Calls : </a:t>
            </a:r>
          </a:p>
          <a:p>
            <a:pPr algn="l">
              <a:lnSpc>
                <a:spcPts val="2800"/>
              </a:lnSpc>
              <a:spcBef>
                <a:spcPct val="0"/>
              </a:spcBef>
            </a:pPr>
            <a:r>
              <a:rPr lang="en-US" sz="2000">
                <a:solidFill>
                  <a:srgbClr val="000000"/>
                </a:solidFill>
                <a:latin typeface="Walls"/>
                <a:ea typeface="Walls"/>
                <a:cs typeface="Walls"/>
                <a:sym typeface="Walls"/>
              </a:rPr>
              <a:t>    Constructors can be called multiple times, each time an object of the class is created.</a:t>
            </a:r>
          </a:p>
          <a:p>
            <a:pPr algn="l">
              <a:lnSpc>
                <a:spcPts val="2800"/>
              </a:lnSpc>
              <a:spcBef>
                <a:spcPct val="0"/>
              </a:spcBef>
            </a:pPr>
            <a:r>
              <a:rPr lang="en-US" b="true" sz="2000">
                <a:solidFill>
                  <a:srgbClr val="000000"/>
                </a:solidFill>
                <a:latin typeface="Walls Bold"/>
                <a:ea typeface="Walls Bold"/>
                <a:cs typeface="Walls Bold"/>
                <a:sym typeface="Walls Bold"/>
              </a:rPr>
              <a:t>7. Non-Static Context : </a:t>
            </a:r>
          </a:p>
          <a:p>
            <a:pPr algn="l">
              <a:lnSpc>
                <a:spcPts val="2800"/>
              </a:lnSpc>
              <a:spcBef>
                <a:spcPct val="0"/>
              </a:spcBef>
            </a:pPr>
            <a:r>
              <a:rPr lang="en-US" sz="2000">
                <a:solidFill>
                  <a:srgbClr val="000000"/>
                </a:solidFill>
                <a:latin typeface="Walls"/>
                <a:ea typeface="Walls"/>
                <a:cs typeface="Walls"/>
                <a:sym typeface="Walls"/>
              </a:rPr>
              <a:t>    Constructors belong to the non-static context. They are used to initialize non-static members.</a:t>
            </a:r>
          </a:p>
        </p:txBody>
      </p:sp>
      <p:sp>
        <p:nvSpPr>
          <p:cNvPr name="TextBox 16" id="16"/>
          <p:cNvSpPr txBox="true"/>
          <p:nvPr/>
        </p:nvSpPr>
        <p:spPr>
          <a:xfrm rot="0">
            <a:off x="293962" y="3348695"/>
            <a:ext cx="6979330" cy="5273675"/>
          </a:xfrm>
          <a:prstGeom prst="rect">
            <a:avLst/>
          </a:prstGeom>
        </p:spPr>
        <p:txBody>
          <a:bodyPr anchor="t" rtlCol="false" tIns="0" lIns="0" bIns="0" rIns="0">
            <a:spAutoFit/>
          </a:bodyPr>
          <a:lstStyle/>
          <a:p>
            <a:pPr algn="l">
              <a:lnSpc>
                <a:spcPts val="2800"/>
              </a:lnSpc>
              <a:spcBef>
                <a:spcPct val="0"/>
              </a:spcBef>
            </a:pPr>
            <a:r>
              <a:rPr lang="en-US" b="true" sz="2000">
                <a:solidFill>
                  <a:srgbClr val="211D1D"/>
                </a:solidFill>
                <a:latin typeface="Walls Bold"/>
                <a:ea typeface="Walls Bold"/>
                <a:cs typeface="Walls Bold"/>
                <a:sym typeface="Walls Bold"/>
              </a:rPr>
              <a:t>8.  Access to Non-Static Members :</a:t>
            </a:r>
          </a:p>
          <a:p>
            <a:pPr algn="l">
              <a:lnSpc>
                <a:spcPts val="2800"/>
              </a:lnSpc>
              <a:spcBef>
                <a:spcPct val="0"/>
              </a:spcBef>
            </a:pPr>
            <a:r>
              <a:rPr lang="en-US" sz="2000">
                <a:solidFill>
                  <a:srgbClr val="211D1D"/>
                </a:solidFill>
                <a:latin typeface="Walls"/>
                <a:ea typeface="Walls"/>
                <a:cs typeface="Walls"/>
                <a:sym typeface="Walls"/>
              </a:rPr>
              <a:t>    Non-static members can be directly accessed within the constructor without needing a reference variable.</a:t>
            </a:r>
          </a:p>
          <a:p>
            <a:pPr algn="l">
              <a:lnSpc>
                <a:spcPts val="2800"/>
              </a:lnSpc>
              <a:spcBef>
                <a:spcPct val="0"/>
              </a:spcBef>
            </a:pPr>
            <a:r>
              <a:rPr lang="en-US" b="true" sz="2000">
                <a:solidFill>
                  <a:srgbClr val="211D1D"/>
                </a:solidFill>
                <a:latin typeface="Walls Bold"/>
                <a:ea typeface="Walls Bold"/>
                <a:cs typeface="Walls Bold"/>
                <a:sym typeface="Walls Bold"/>
              </a:rPr>
              <a:t>9.  Custom Constructors :</a:t>
            </a:r>
          </a:p>
          <a:p>
            <a:pPr algn="l">
              <a:lnSpc>
                <a:spcPts val="2800"/>
              </a:lnSpc>
              <a:spcBef>
                <a:spcPct val="0"/>
              </a:spcBef>
            </a:pPr>
            <a:r>
              <a:rPr lang="en-US" sz="2000">
                <a:solidFill>
                  <a:srgbClr val="211D1D"/>
                </a:solidFill>
                <a:latin typeface="Walls"/>
                <a:ea typeface="Walls"/>
                <a:cs typeface="Walls"/>
                <a:sym typeface="Walls"/>
              </a:rPr>
              <a:t>    If a class has custom constructors defined by the user, only those constructors will be used. The default constructor is only available if no explicit constructors are provided.</a:t>
            </a:r>
          </a:p>
          <a:p>
            <a:pPr algn="l">
              <a:lnSpc>
                <a:spcPts val="2800"/>
              </a:lnSpc>
              <a:spcBef>
                <a:spcPct val="0"/>
              </a:spcBef>
            </a:pPr>
            <a:r>
              <a:rPr lang="en-US" b="true" sz="2000">
                <a:solidFill>
                  <a:srgbClr val="211D1D"/>
                </a:solidFill>
                <a:latin typeface="Walls Bold"/>
                <a:ea typeface="Walls Bold"/>
                <a:cs typeface="Walls Bold"/>
                <a:sym typeface="Walls Bold"/>
              </a:rPr>
              <a:t>10.  this Keyword :</a:t>
            </a:r>
          </a:p>
          <a:p>
            <a:pPr algn="l">
              <a:lnSpc>
                <a:spcPts val="2800"/>
              </a:lnSpc>
              <a:spcBef>
                <a:spcPct val="0"/>
              </a:spcBef>
            </a:pPr>
            <a:r>
              <a:rPr lang="en-US" sz="2000">
                <a:solidFill>
                  <a:srgbClr val="211D1D"/>
                </a:solidFill>
                <a:latin typeface="Walls"/>
                <a:ea typeface="Walls"/>
                <a:cs typeface="Walls"/>
                <a:sym typeface="Walls"/>
              </a:rPr>
              <a:t>    The this keyword refers to the current instance of the class. </a:t>
            </a:r>
          </a:p>
          <a:p>
            <a:pPr algn="l">
              <a:lnSpc>
                <a:spcPts val="2800"/>
              </a:lnSpc>
              <a:spcBef>
                <a:spcPct val="0"/>
              </a:spcBef>
            </a:pPr>
            <a:r>
              <a:rPr lang="en-US" sz="2000">
                <a:solidFill>
                  <a:srgbClr val="211D1D"/>
                </a:solidFill>
                <a:latin typeface="Walls"/>
                <a:ea typeface="Walls"/>
                <a:cs typeface="Walls"/>
                <a:sym typeface="Walls"/>
              </a:rPr>
              <a:t>    You can use this to call another constructor in the same class as the first statement.</a:t>
            </a:r>
          </a:p>
          <a:p>
            <a:pPr algn="l">
              <a:lnSpc>
                <a:spcPts val="2800"/>
              </a:lnSpc>
              <a:spcBef>
                <a:spcPct val="0"/>
              </a:spcBef>
            </a:pPr>
            <a:r>
              <a:rPr lang="en-US" sz="2000">
                <a:solidFill>
                  <a:srgbClr val="211D1D"/>
                </a:solidFill>
                <a:latin typeface="Walls"/>
                <a:ea typeface="Walls"/>
                <a:cs typeface="Walls"/>
                <a:sym typeface="Walls"/>
              </a:rPr>
              <a:t>    this calls are used to chain constructors together. For example: this(arg1, arg2);.</a:t>
            </a:r>
          </a:p>
          <a:p>
            <a:pPr algn="l">
              <a:lnSpc>
                <a:spcPts val="2800"/>
              </a:lnSpc>
              <a:spcBef>
                <a:spcPct val="0"/>
              </a:spcBef>
            </a:pPr>
          </a:p>
          <a:p>
            <a:pPr algn="l">
              <a:lnSpc>
                <a:spcPts val="2800"/>
              </a:lnSpc>
              <a:spcBef>
                <a:spcPct val="0"/>
              </a:spcBef>
            </a:pPr>
          </a:p>
        </p:txBody>
      </p:sp>
    </p:spTree>
  </p:cSld>
  <p:clrMapOvr>
    <a:masterClrMapping/>
  </p:clrMapOvr>
</p:sld>
</file>

<file path=ppt/slides/slide13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Freeform 13" id="13"/>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5" id="15"/>
          <p:cNvSpPr txBox="true"/>
          <p:nvPr/>
        </p:nvSpPr>
        <p:spPr>
          <a:xfrm rot="0">
            <a:off x="400146" y="1161313"/>
            <a:ext cx="6873145" cy="2101850"/>
          </a:xfrm>
          <a:prstGeom prst="rect">
            <a:avLst/>
          </a:prstGeom>
        </p:spPr>
        <p:txBody>
          <a:bodyPr anchor="t" rtlCol="false" tIns="0" lIns="0" bIns="0" rIns="0">
            <a:spAutoFit/>
          </a:bodyPr>
          <a:lstStyle/>
          <a:p>
            <a:pPr algn="l">
              <a:lnSpc>
                <a:spcPts val="2800"/>
              </a:lnSpc>
              <a:spcBef>
                <a:spcPct val="0"/>
              </a:spcBef>
            </a:pPr>
            <a:r>
              <a:rPr lang="en-US" b="true" sz="2000">
                <a:solidFill>
                  <a:srgbClr val="000000"/>
                </a:solidFill>
                <a:latin typeface="Walls Bold"/>
                <a:ea typeface="Walls Bold"/>
                <a:cs typeface="Walls Bold"/>
                <a:sym typeface="Walls Bold"/>
              </a:rPr>
              <a:t>11. Constructor Calls :</a:t>
            </a:r>
          </a:p>
          <a:p>
            <a:pPr algn="l">
              <a:lnSpc>
                <a:spcPts val="2800"/>
              </a:lnSpc>
              <a:spcBef>
                <a:spcPct val="0"/>
              </a:spcBef>
            </a:pPr>
            <a:r>
              <a:rPr lang="en-US" sz="2000">
                <a:solidFill>
                  <a:srgbClr val="000000"/>
                </a:solidFill>
                <a:latin typeface="Walls"/>
                <a:ea typeface="Walls"/>
                <a:cs typeface="Walls"/>
                <a:sym typeface="Walls"/>
              </a:rPr>
              <a:t>   The this keyword can be used to call another constructor in the same class.</a:t>
            </a:r>
          </a:p>
          <a:p>
            <a:pPr algn="l">
              <a:lnSpc>
                <a:spcPts val="2800"/>
              </a:lnSpc>
              <a:spcBef>
                <a:spcPct val="0"/>
              </a:spcBef>
            </a:pPr>
            <a:r>
              <a:rPr lang="en-US" sz="2000">
                <a:solidFill>
                  <a:srgbClr val="000000"/>
                </a:solidFill>
                <a:latin typeface="Walls"/>
                <a:ea typeface="Walls"/>
                <a:cs typeface="Walls"/>
                <a:sym typeface="Walls"/>
              </a:rPr>
              <a:t>   Constructors cannot be called by name directly. They are invoked during object creation or through this or super keyword calls.</a:t>
            </a:r>
          </a:p>
        </p:txBody>
      </p:sp>
      <p:sp>
        <p:nvSpPr>
          <p:cNvPr name="TextBox 16" id="16"/>
          <p:cNvSpPr txBox="true"/>
          <p:nvPr/>
        </p:nvSpPr>
        <p:spPr>
          <a:xfrm rot="0">
            <a:off x="421625" y="3330995"/>
            <a:ext cx="6718866" cy="4216400"/>
          </a:xfrm>
          <a:prstGeom prst="rect">
            <a:avLst/>
          </a:prstGeom>
        </p:spPr>
        <p:txBody>
          <a:bodyPr anchor="t" rtlCol="false" tIns="0" lIns="0" bIns="0" rIns="0">
            <a:spAutoFit/>
          </a:bodyPr>
          <a:lstStyle/>
          <a:p>
            <a:pPr algn="l">
              <a:lnSpc>
                <a:spcPts val="2800"/>
              </a:lnSpc>
              <a:spcBef>
                <a:spcPct val="0"/>
              </a:spcBef>
            </a:pPr>
            <a:r>
              <a:rPr lang="en-US" sz="2000">
                <a:solidFill>
                  <a:srgbClr val="211D1D"/>
                </a:solidFill>
                <a:latin typeface="Walls"/>
                <a:ea typeface="Walls"/>
                <a:cs typeface="Walls"/>
                <a:sym typeface="Walls"/>
              </a:rPr>
              <a:t>1</a:t>
            </a:r>
            <a:r>
              <a:rPr lang="en-US" b="true" sz="2000">
                <a:solidFill>
                  <a:srgbClr val="211D1D"/>
                </a:solidFill>
                <a:latin typeface="Walls Bold"/>
                <a:ea typeface="Walls Bold"/>
                <a:cs typeface="Walls Bold"/>
                <a:sym typeface="Walls Bold"/>
              </a:rPr>
              <a:t>2.  Object Creation :</a:t>
            </a:r>
          </a:p>
          <a:p>
            <a:pPr algn="l">
              <a:lnSpc>
                <a:spcPts val="2800"/>
              </a:lnSpc>
              <a:spcBef>
                <a:spcPct val="0"/>
              </a:spcBef>
            </a:pPr>
            <a:r>
              <a:rPr lang="en-US" sz="2000">
                <a:solidFill>
                  <a:srgbClr val="211D1D"/>
                </a:solidFill>
                <a:latin typeface="Walls"/>
                <a:ea typeface="Walls"/>
                <a:cs typeface="Walls"/>
                <a:sym typeface="Walls"/>
              </a:rPr>
              <a:t>     Within the constructor body, you can create objects of the class or other classes.</a:t>
            </a:r>
          </a:p>
          <a:p>
            <a:pPr algn="l">
              <a:lnSpc>
                <a:spcPts val="2800"/>
              </a:lnSpc>
              <a:spcBef>
                <a:spcPct val="0"/>
              </a:spcBef>
            </a:pPr>
            <a:r>
              <a:rPr lang="en-US" b="true" sz="2000">
                <a:solidFill>
                  <a:srgbClr val="211D1D"/>
                </a:solidFill>
                <a:latin typeface="Walls Bold"/>
                <a:ea typeface="Walls Bold"/>
                <a:cs typeface="Walls Bold"/>
                <a:sym typeface="Walls Bold"/>
              </a:rPr>
              <a:t>13.  Recursive Invocation :</a:t>
            </a:r>
          </a:p>
          <a:p>
            <a:pPr algn="l">
              <a:lnSpc>
                <a:spcPts val="2800"/>
              </a:lnSpc>
              <a:spcBef>
                <a:spcPct val="0"/>
              </a:spcBef>
            </a:pPr>
            <a:r>
              <a:rPr lang="en-US" sz="2000">
                <a:solidFill>
                  <a:srgbClr val="211D1D"/>
                </a:solidFill>
                <a:latin typeface="Walls"/>
                <a:ea typeface="Walls"/>
                <a:cs typeface="Walls"/>
                <a:sym typeface="Walls"/>
              </a:rPr>
              <a:t>     Recursive invocation of constructors is not possible. A constructor cannot call itself.</a:t>
            </a:r>
          </a:p>
          <a:p>
            <a:pPr algn="l">
              <a:lnSpc>
                <a:spcPts val="2800"/>
              </a:lnSpc>
              <a:spcBef>
                <a:spcPct val="0"/>
              </a:spcBef>
            </a:pPr>
            <a:r>
              <a:rPr lang="en-US" b="true" sz="2000">
                <a:solidFill>
                  <a:srgbClr val="211D1D"/>
                </a:solidFill>
                <a:latin typeface="Walls Bold"/>
                <a:ea typeface="Walls Bold"/>
                <a:cs typeface="Walls Bold"/>
                <a:sym typeface="Walls Bold"/>
              </a:rPr>
              <a:t>14.  Execution Order :</a:t>
            </a:r>
          </a:p>
          <a:p>
            <a:pPr algn="l">
              <a:lnSpc>
                <a:spcPts val="2800"/>
              </a:lnSpc>
              <a:spcBef>
                <a:spcPct val="0"/>
              </a:spcBef>
            </a:pPr>
            <a:r>
              <a:rPr lang="en-US" sz="2000">
                <a:solidFill>
                  <a:srgbClr val="211D1D"/>
                </a:solidFill>
                <a:latin typeface="Walls"/>
                <a:ea typeface="Walls"/>
                <a:cs typeface="Walls"/>
                <a:sym typeface="Walls"/>
              </a:rPr>
              <a:t>     Static blocks are executed before any constructors are run. They initialize static variables or perform setup tasks before object instantiation.</a:t>
            </a:r>
          </a:p>
          <a:p>
            <a:pPr algn="l">
              <a:lnSpc>
                <a:spcPts val="2800"/>
              </a:lnSpc>
              <a:spcBef>
                <a:spcPct val="0"/>
              </a:spcBef>
            </a:pPr>
            <a:r>
              <a:rPr lang="en-US" b="true" sz="2000">
                <a:solidFill>
                  <a:srgbClr val="211D1D"/>
                </a:solidFill>
                <a:latin typeface="Walls Bold"/>
                <a:ea typeface="Walls Bold"/>
                <a:cs typeface="Walls Bold"/>
                <a:sym typeface="Walls Bold"/>
              </a:rPr>
              <a:t>15.  Static Block Object Creation :</a:t>
            </a:r>
          </a:p>
          <a:p>
            <a:pPr algn="l">
              <a:lnSpc>
                <a:spcPts val="2800"/>
              </a:lnSpc>
              <a:spcBef>
                <a:spcPct val="0"/>
              </a:spcBef>
            </a:pPr>
            <a:r>
              <a:rPr lang="en-US" sz="2000">
                <a:solidFill>
                  <a:srgbClr val="211D1D"/>
                </a:solidFill>
                <a:latin typeface="Walls"/>
                <a:ea typeface="Walls"/>
                <a:cs typeface="Walls"/>
                <a:sym typeface="Walls"/>
              </a:rPr>
              <a:t>    Objects can be created within static blocks as well.</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353748" y="1178959"/>
            <a:ext cx="5719048" cy="372745"/>
          </a:xfrm>
          <a:prstGeom prst="rect">
            <a:avLst/>
          </a:prstGeom>
        </p:spPr>
        <p:txBody>
          <a:bodyPr anchor="t" rtlCol="false" tIns="0" lIns="0" bIns="0" rIns="0">
            <a:spAutoFit/>
          </a:bodyPr>
          <a:lstStyle/>
          <a:p>
            <a:pPr algn="l">
              <a:lnSpc>
                <a:spcPts val="3079"/>
              </a:lnSpc>
            </a:pPr>
            <a:r>
              <a:rPr lang="en-US" b="true" sz="2199" spc="219">
                <a:solidFill>
                  <a:srgbClr val="1E90FF"/>
                </a:solidFill>
                <a:latin typeface="Walls Bold"/>
                <a:ea typeface="Walls Bold"/>
                <a:cs typeface="Walls Bold"/>
                <a:sym typeface="Walls Bold"/>
              </a:rPr>
              <a:t>4. AUTO MEMORY MANAGEMENT ♻️</a:t>
            </a:r>
          </a:p>
        </p:txBody>
      </p:sp>
      <p:sp>
        <p:nvSpPr>
          <p:cNvPr name="TextBox 14" id="14"/>
          <p:cNvSpPr txBox="true"/>
          <p:nvPr/>
        </p:nvSpPr>
        <p:spPr>
          <a:xfrm rot="0">
            <a:off x="353748" y="1591245"/>
            <a:ext cx="6823187" cy="4206875"/>
          </a:xfrm>
          <a:prstGeom prst="rect">
            <a:avLst/>
          </a:prstGeom>
        </p:spPr>
        <p:txBody>
          <a:bodyPr anchor="t" rtlCol="false" tIns="0" lIns="0" bIns="0" rIns="0">
            <a:spAutoFit/>
          </a:bodyPr>
          <a:lstStyle/>
          <a:p>
            <a:pPr algn="just" marL="431799" indent="-215899" lvl="1">
              <a:lnSpc>
                <a:spcPts val="2799"/>
              </a:lnSpc>
              <a:buFont typeface="Arial"/>
              <a:buChar char="•"/>
            </a:pPr>
            <a:r>
              <a:rPr lang="en-US" b="true" sz="1999">
                <a:solidFill>
                  <a:srgbClr val="000000"/>
                </a:solidFill>
                <a:latin typeface="Walls Bold"/>
                <a:ea typeface="Walls Bold"/>
                <a:cs typeface="Walls Bold"/>
                <a:sym typeface="Walls Bold"/>
              </a:rPr>
              <a:t>Garbage Collection:</a:t>
            </a:r>
          </a:p>
          <a:p>
            <a:pPr algn="just" marL="863598" indent="-287866" lvl="2">
              <a:lnSpc>
                <a:spcPts val="2799"/>
              </a:lnSpc>
              <a:buFont typeface="Arial"/>
              <a:buChar char="⚬"/>
            </a:pPr>
            <a:r>
              <a:rPr lang="en-US" sz="1999">
                <a:solidFill>
                  <a:srgbClr val="000000"/>
                </a:solidFill>
                <a:latin typeface="Walls"/>
                <a:ea typeface="Walls"/>
                <a:cs typeface="Walls"/>
                <a:sym typeface="Walls"/>
              </a:rPr>
              <a:t>Java automatically manages memory allocation and deallocation.</a:t>
            </a:r>
          </a:p>
          <a:p>
            <a:pPr algn="just" marL="863598" indent="-287866" lvl="2">
              <a:lnSpc>
                <a:spcPts val="2799"/>
              </a:lnSpc>
              <a:buFont typeface="Arial"/>
              <a:buChar char="⚬"/>
            </a:pPr>
            <a:r>
              <a:rPr lang="en-US" b="true" sz="1999">
                <a:solidFill>
                  <a:srgbClr val="000000"/>
                </a:solidFill>
                <a:latin typeface="Walls Bold"/>
                <a:ea typeface="Walls Bold"/>
                <a:cs typeface="Walls Bold"/>
                <a:sym typeface="Walls Bold"/>
              </a:rPr>
              <a:t>Garbage Collector</a:t>
            </a:r>
            <a:r>
              <a:rPr lang="en-US" sz="1999">
                <a:solidFill>
                  <a:srgbClr val="000000"/>
                </a:solidFill>
                <a:latin typeface="Walls"/>
                <a:ea typeface="Walls"/>
                <a:cs typeface="Walls"/>
                <a:sym typeface="Walls"/>
              </a:rPr>
              <a:t> removes objects that are no longer in use, freeing up memory without programmer intervention.</a:t>
            </a:r>
          </a:p>
          <a:p>
            <a:pPr algn="just">
              <a:lnSpc>
                <a:spcPts val="2799"/>
              </a:lnSpc>
            </a:pPr>
          </a:p>
          <a:p>
            <a:pPr algn="just" marL="431799" indent="-215899" lvl="1">
              <a:lnSpc>
                <a:spcPts val="2799"/>
              </a:lnSpc>
              <a:buFont typeface="Arial"/>
              <a:buChar char="•"/>
            </a:pPr>
            <a:r>
              <a:rPr lang="en-US" b="true" sz="1999">
                <a:solidFill>
                  <a:srgbClr val="000000"/>
                </a:solidFill>
                <a:latin typeface="Walls Bold"/>
                <a:ea typeface="Walls Bold"/>
                <a:cs typeface="Walls Bold"/>
                <a:sym typeface="Walls Bold"/>
              </a:rPr>
              <a:t>Benefits:</a:t>
            </a:r>
          </a:p>
          <a:p>
            <a:pPr algn="just" marL="863598" indent="-287866" lvl="2">
              <a:lnSpc>
                <a:spcPts val="2799"/>
              </a:lnSpc>
              <a:buFont typeface="Arial"/>
              <a:buChar char="⚬"/>
            </a:pPr>
            <a:r>
              <a:rPr lang="en-US" sz="1999">
                <a:solidFill>
                  <a:srgbClr val="000000"/>
                </a:solidFill>
                <a:latin typeface="Walls"/>
                <a:ea typeface="Walls"/>
                <a:cs typeface="Walls"/>
                <a:sym typeface="Walls"/>
              </a:rPr>
              <a:t>Reduces memory leaks.</a:t>
            </a:r>
          </a:p>
          <a:p>
            <a:pPr algn="just" marL="863598" indent="-287866" lvl="2">
              <a:lnSpc>
                <a:spcPts val="2799"/>
              </a:lnSpc>
              <a:buFont typeface="Arial"/>
              <a:buChar char="⚬"/>
            </a:pPr>
            <a:r>
              <a:rPr lang="en-US" sz="1999">
                <a:solidFill>
                  <a:srgbClr val="000000"/>
                </a:solidFill>
                <a:latin typeface="Walls"/>
                <a:ea typeface="Walls"/>
                <a:cs typeface="Walls"/>
                <a:sym typeface="Walls"/>
              </a:rPr>
              <a:t>Simplifies development by handling memory management behind the scenes.</a:t>
            </a:r>
          </a:p>
          <a:p>
            <a:pPr algn="just">
              <a:lnSpc>
                <a:spcPts val="2799"/>
              </a:lnSpc>
            </a:pPr>
          </a:p>
        </p:txBody>
      </p:sp>
      <p:sp>
        <p:nvSpPr>
          <p:cNvPr name="Freeform 15" id="15"/>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4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405947" y="1109408"/>
            <a:ext cx="6867345" cy="1794933"/>
          </a:xfrm>
          <a:prstGeom prst="rect">
            <a:avLst/>
          </a:prstGeom>
        </p:spPr>
        <p:txBody>
          <a:bodyPr anchor="t" rtlCol="false" tIns="0" lIns="0" bIns="0" rIns="0">
            <a:spAutoFit/>
          </a:bodyPr>
          <a:lstStyle/>
          <a:p>
            <a:pPr algn="l">
              <a:lnSpc>
                <a:spcPts val="2916"/>
              </a:lnSpc>
              <a:spcBef>
                <a:spcPct val="0"/>
              </a:spcBef>
            </a:pPr>
            <a:r>
              <a:rPr lang="en-US" b="true" sz="2083">
                <a:solidFill>
                  <a:srgbClr val="FF0000"/>
                </a:solidFill>
                <a:latin typeface="Walls Bold"/>
                <a:ea typeface="Walls Bold"/>
                <a:cs typeface="Walls Bold"/>
                <a:sym typeface="Walls Bold"/>
              </a:rPr>
              <a:t> </a:t>
            </a:r>
            <a:r>
              <a:rPr lang="en-US" b="true" sz="2083">
                <a:solidFill>
                  <a:srgbClr val="211D1D"/>
                </a:solidFill>
                <a:latin typeface="Walls Bold"/>
                <a:ea typeface="Walls Bold"/>
                <a:cs typeface="Walls Bold"/>
                <a:sym typeface="Walls Bold"/>
              </a:rPr>
              <a:t>Summary</a:t>
            </a:r>
          </a:p>
          <a:p>
            <a:pPr algn="l">
              <a:lnSpc>
                <a:spcPts val="2916"/>
              </a:lnSpc>
              <a:spcBef>
                <a:spcPct val="0"/>
              </a:spcBef>
            </a:pPr>
            <a:r>
              <a:rPr lang="en-US" sz="2083">
                <a:solidFill>
                  <a:srgbClr val="000000"/>
                </a:solidFill>
                <a:latin typeface="Walls"/>
                <a:ea typeface="Walls"/>
                <a:cs typeface="Walls"/>
                <a:sym typeface="Walls"/>
              </a:rPr>
              <a:t>Constructors play a crucial role in object creation and initialization. They ensure that objects are properly set up with initial values and can be called in various ways to achieve different setups for the class. Remember:</a:t>
            </a:r>
          </a:p>
        </p:txBody>
      </p:sp>
      <p:sp>
        <p:nvSpPr>
          <p:cNvPr name="Freeform 14" id="14"/>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249637" y="3142466"/>
            <a:ext cx="6392852" cy="2518833"/>
          </a:xfrm>
          <a:prstGeom prst="rect">
            <a:avLst/>
          </a:prstGeom>
        </p:spPr>
        <p:txBody>
          <a:bodyPr anchor="t" rtlCol="false" tIns="0" lIns="0" bIns="0" rIns="0">
            <a:spAutoFit/>
          </a:bodyPr>
          <a:lstStyle/>
          <a:p>
            <a:pPr algn="l" marL="449794" indent="-224897" lvl="1">
              <a:lnSpc>
                <a:spcPts val="2916"/>
              </a:lnSpc>
              <a:buFont typeface="Arial"/>
              <a:buChar char="•"/>
            </a:pPr>
            <a:r>
              <a:rPr lang="en-US" sz="2083">
                <a:solidFill>
                  <a:srgbClr val="000000"/>
                </a:solidFill>
                <a:latin typeface="Walls"/>
                <a:ea typeface="Walls"/>
                <a:cs typeface="Walls"/>
                <a:sym typeface="Walls"/>
              </a:rPr>
              <a:t>  </a:t>
            </a:r>
            <a:r>
              <a:rPr lang="en-US" sz="2083">
                <a:solidFill>
                  <a:srgbClr val="000000"/>
                </a:solidFill>
                <a:latin typeface="Walls"/>
                <a:ea typeface="Walls"/>
                <a:cs typeface="Walls"/>
                <a:sym typeface="Walls"/>
              </a:rPr>
              <a:t>Constructors are named after the class.</a:t>
            </a:r>
          </a:p>
          <a:p>
            <a:pPr algn="l" marL="449794" indent="-224897" lvl="1">
              <a:lnSpc>
                <a:spcPts val="2916"/>
              </a:lnSpc>
              <a:buFont typeface="Arial"/>
              <a:buChar char="•"/>
            </a:pPr>
            <a:r>
              <a:rPr lang="en-US" sz="2083">
                <a:solidFill>
                  <a:srgbClr val="000000"/>
                </a:solidFill>
                <a:latin typeface="Walls"/>
                <a:ea typeface="Walls"/>
                <a:cs typeface="Walls"/>
                <a:sym typeface="Walls"/>
              </a:rPr>
              <a:t> They do not have a return type.</a:t>
            </a:r>
          </a:p>
          <a:p>
            <a:pPr algn="l" marL="449794" indent="-224897" lvl="1">
              <a:lnSpc>
                <a:spcPts val="2916"/>
              </a:lnSpc>
              <a:buFont typeface="Arial"/>
              <a:buChar char="•"/>
            </a:pPr>
            <a:r>
              <a:rPr lang="en-US" sz="2083">
                <a:solidFill>
                  <a:srgbClr val="000000"/>
                </a:solidFill>
                <a:latin typeface="Walls"/>
                <a:ea typeface="Walls"/>
                <a:cs typeface="Walls"/>
                <a:sym typeface="Walls"/>
              </a:rPr>
              <a:t> The default constructor is provided if no other constructors are present.</a:t>
            </a:r>
          </a:p>
          <a:p>
            <a:pPr algn="l" marL="449794" indent="-224897" lvl="1">
              <a:lnSpc>
                <a:spcPts val="2916"/>
              </a:lnSpc>
              <a:buFont typeface="Arial"/>
              <a:buChar char="•"/>
            </a:pPr>
            <a:r>
              <a:rPr lang="en-US" sz="2083">
                <a:solidFill>
                  <a:srgbClr val="000000"/>
                </a:solidFill>
                <a:latin typeface="Walls"/>
                <a:ea typeface="Walls"/>
                <a:cs typeface="Walls"/>
                <a:sym typeface="Walls"/>
              </a:rPr>
              <a:t> this can be used for constructor chaining.</a:t>
            </a:r>
          </a:p>
          <a:p>
            <a:pPr algn="l" marL="449794" indent="-224897" lvl="1">
              <a:lnSpc>
                <a:spcPts val="2916"/>
              </a:lnSpc>
              <a:buFont typeface="Arial"/>
              <a:buChar char="•"/>
            </a:pPr>
            <a:r>
              <a:rPr lang="en-US" sz="2083">
                <a:solidFill>
                  <a:srgbClr val="000000"/>
                </a:solidFill>
                <a:latin typeface="Walls"/>
                <a:ea typeface="Walls"/>
                <a:cs typeface="Walls"/>
                <a:sym typeface="Walls"/>
              </a:rPr>
              <a:t> Static blocks execute before constructors and can also create objects.</a:t>
            </a:r>
          </a:p>
        </p:txBody>
      </p:sp>
    </p:spTree>
  </p:cSld>
  <p:clrMapOvr>
    <a:masterClrMapping/>
  </p:clrMapOvr>
</p:sld>
</file>

<file path=ppt/slides/slide14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364645" y="2148300"/>
            <a:ext cx="6851666" cy="4216400"/>
          </a:xfrm>
          <a:prstGeom prst="rect">
            <a:avLst/>
          </a:prstGeom>
        </p:spPr>
        <p:txBody>
          <a:bodyPr anchor="t" rtlCol="false" tIns="0" lIns="0" bIns="0" rIns="0">
            <a:spAutoFit/>
          </a:bodyPr>
          <a:lstStyle/>
          <a:p>
            <a:pPr algn="l">
              <a:lnSpc>
                <a:spcPts val="2800"/>
              </a:lnSpc>
              <a:spcBef>
                <a:spcPct val="0"/>
              </a:spcBef>
            </a:pPr>
          </a:p>
          <a:p>
            <a:pPr algn="l">
              <a:lnSpc>
                <a:spcPts val="2800"/>
              </a:lnSpc>
              <a:spcBef>
                <a:spcPct val="0"/>
              </a:spcBef>
            </a:pPr>
          </a:p>
          <a:p>
            <a:pPr algn="l">
              <a:lnSpc>
                <a:spcPts val="2800"/>
              </a:lnSpc>
              <a:spcBef>
                <a:spcPct val="0"/>
              </a:spcBef>
            </a:pPr>
            <a:r>
              <a:rPr lang="en-US" b="true" sz="2000">
                <a:solidFill>
                  <a:srgbClr val="211D1D"/>
                </a:solidFill>
                <a:latin typeface="Walls Bold"/>
                <a:ea typeface="Walls Bold"/>
                <a:cs typeface="Walls Bold"/>
                <a:sym typeface="Walls Bold"/>
              </a:rPr>
              <a:t>1. Definition :</a:t>
            </a:r>
          </a:p>
          <a:p>
            <a:pPr algn="l">
              <a:lnSpc>
                <a:spcPts val="2800"/>
              </a:lnSpc>
              <a:spcBef>
                <a:spcPct val="0"/>
              </a:spcBef>
            </a:pPr>
            <a:r>
              <a:rPr lang="en-US" sz="2000">
                <a:solidFill>
                  <a:srgbClr val="211D1D"/>
                </a:solidFill>
                <a:latin typeface="Walls"/>
                <a:ea typeface="Walls"/>
                <a:cs typeface="Walls"/>
                <a:sym typeface="Walls"/>
              </a:rPr>
              <a:t>    An *Instance Initialization Block (IIB)* is a block of code enclosed in curly braces {} that is defined directly within a class but outside any methods or constructors. </a:t>
            </a:r>
          </a:p>
          <a:p>
            <a:pPr algn="l">
              <a:lnSpc>
                <a:spcPts val="2800"/>
              </a:lnSpc>
              <a:spcBef>
                <a:spcPct val="0"/>
              </a:spcBef>
            </a:pPr>
            <a:r>
              <a:rPr lang="en-US" b="true" sz="2000">
                <a:solidFill>
                  <a:srgbClr val="211D1D"/>
                </a:solidFill>
                <a:latin typeface="Walls Bold"/>
                <a:ea typeface="Walls Bold"/>
                <a:cs typeface="Walls Bold"/>
                <a:sym typeface="Walls Bold"/>
              </a:rPr>
              <a:t>2.  Location :</a:t>
            </a:r>
          </a:p>
          <a:p>
            <a:pPr algn="l">
              <a:lnSpc>
                <a:spcPts val="2800"/>
              </a:lnSpc>
              <a:spcBef>
                <a:spcPct val="0"/>
              </a:spcBef>
            </a:pPr>
            <a:r>
              <a:rPr lang="en-US" sz="2000">
                <a:solidFill>
                  <a:srgbClr val="211D1D"/>
                </a:solidFill>
                <a:latin typeface="Walls"/>
                <a:ea typeface="Walls"/>
                <a:cs typeface="Walls"/>
                <a:sym typeface="Walls"/>
              </a:rPr>
              <a:t>    IIBs must be direct children of the class. They cannot be nested inside methods or other blocks.</a:t>
            </a:r>
          </a:p>
          <a:p>
            <a:pPr algn="l">
              <a:lnSpc>
                <a:spcPts val="2800"/>
              </a:lnSpc>
              <a:spcBef>
                <a:spcPct val="0"/>
              </a:spcBef>
            </a:pPr>
            <a:r>
              <a:rPr lang="en-US" b="true" sz="2000">
                <a:solidFill>
                  <a:srgbClr val="211D1D"/>
                </a:solidFill>
                <a:latin typeface="Walls Bold"/>
                <a:ea typeface="Walls Bold"/>
                <a:cs typeface="Walls Bold"/>
                <a:sym typeface="Walls Bold"/>
              </a:rPr>
              <a:t>3.  Multiple IIBs :</a:t>
            </a:r>
          </a:p>
          <a:p>
            <a:pPr algn="l">
              <a:lnSpc>
                <a:spcPts val="2800"/>
              </a:lnSpc>
              <a:spcBef>
                <a:spcPct val="0"/>
              </a:spcBef>
            </a:pPr>
            <a:r>
              <a:rPr lang="en-US" sz="2000">
                <a:solidFill>
                  <a:srgbClr val="211D1D"/>
                </a:solidFill>
                <a:latin typeface="Walls"/>
                <a:ea typeface="Walls"/>
                <a:cs typeface="Walls"/>
                <a:sym typeface="Walls"/>
              </a:rPr>
              <a:t>    You can define multiple IIBs in a class. They will be executed in the order they appear in the class.</a:t>
            </a:r>
          </a:p>
        </p:txBody>
      </p:sp>
      <p:sp>
        <p:nvSpPr>
          <p:cNvPr name="Freeform 14" id="14"/>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350379" y="905727"/>
            <a:ext cx="6922912" cy="1749425"/>
          </a:xfrm>
          <a:prstGeom prst="rect">
            <a:avLst/>
          </a:prstGeom>
        </p:spPr>
        <p:txBody>
          <a:bodyPr anchor="t" rtlCol="false" tIns="0" lIns="0" bIns="0" rIns="0">
            <a:spAutoFit/>
          </a:bodyPr>
          <a:lstStyle/>
          <a:p>
            <a:pPr algn="l">
              <a:lnSpc>
                <a:spcPts val="7000"/>
              </a:lnSpc>
              <a:spcBef>
                <a:spcPct val="0"/>
              </a:spcBef>
            </a:pPr>
            <a:r>
              <a:rPr lang="en-US" b="true" sz="5000">
                <a:solidFill>
                  <a:srgbClr val="FF4500"/>
                </a:solidFill>
                <a:latin typeface="Walls Bold"/>
                <a:ea typeface="Walls Bold"/>
                <a:cs typeface="Walls Bold"/>
                <a:sym typeface="Walls Bold"/>
              </a:rPr>
              <a:t>Instance Initialization Block (IIB)</a:t>
            </a:r>
          </a:p>
        </p:txBody>
      </p:sp>
      <p:sp>
        <p:nvSpPr>
          <p:cNvPr name="TextBox 17" id="17"/>
          <p:cNvSpPr txBox="true"/>
          <p:nvPr/>
        </p:nvSpPr>
        <p:spPr>
          <a:xfrm rot="0">
            <a:off x="350379" y="6459950"/>
            <a:ext cx="6757516" cy="2806700"/>
          </a:xfrm>
          <a:prstGeom prst="rect">
            <a:avLst/>
          </a:prstGeom>
        </p:spPr>
        <p:txBody>
          <a:bodyPr anchor="t" rtlCol="false" tIns="0" lIns="0" bIns="0" rIns="0">
            <a:spAutoFit/>
          </a:bodyPr>
          <a:lstStyle/>
          <a:p>
            <a:pPr algn="l">
              <a:lnSpc>
                <a:spcPts val="2800"/>
              </a:lnSpc>
              <a:spcBef>
                <a:spcPct val="0"/>
              </a:spcBef>
            </a:pPr>
            <a:r>
              <a:rPr lang="en-US" b="true" sz="2000">
                <a:solidFill>
                  <a:srgbClr val="000000"/>
                </a:solidFill>
                <a:latin typeface="Walls Bold"/>
                <a:ea typeface="Walls Bold"/>
                <a:cs typeface="Walls Bold"/>
                <a:sym typeface="Walls Bold"/>
              </a:rPr>
              <a:t>4. Non-Static Context :</a:t>
            </a:r>
          </a:p>
          <a:p>
            <a:pPr algn="l">
              <a:lnSpc>
                <a:spcPts val="2800"/>
              </a:lnSpc>
              <a:spcBef>
                <a:spcPct val="0"/>
              </a:spcBef>
            </a:pPr>
            <a:r>
              <a:rPr lang="en-US" sz="2000">
                <a:solidFill>
                  <a:srgbClr val="000000"/>
                </a:solidFill>
                <a:latin typeface="Walls"/>
                <a:ea typeface="Walls"/>
                <a:cs typeface="Walls"/>
                <a:sym typeface="Walls"/>
              </a:rPr>
              <a:t>   IIBs are part of the non-static context. They are executed when an object of the class is created, and are associated with instance-level initialization.</a:t>
            </a:r>
          </a:p>
          <a:p>
            <a:pPr algn="l">
              <a:lnSpc>
                <a:spcPts val="2800"/>
              </a:lnSpc>
              <a:spcBef>
                <a:spcPct val="0"/>
              </a:spcBef>
            </a:pPr>
            <a:r>
              <a:rPr lang="en-US" b="true" sz="2000">
                <a:solidFill>
                  <a:srgbClr val="000000"/>
                </a:solidFill>
                <a:latin typeface="Walls Bold"/>
                <a:ea typeface="Walls Bold"/>
                <a:cs typeface="Walls Bold"/>
                <a:sym typeface="Walls Bold"/>
              </a:rPr>
              <a:t>5. Execution :</a:t>
            </a:r>
          </a:p>
          <a:p>
            <a:pPr algn="l">
              <a:lnSpc>
                <a:spcPts val="2800"/>
              </a:lnSpc>
              <a:spcBef>
                <a:spcPct val="0"/>
              </a:spcBef>
            </a:pPr>
            <a:r>
              <a:rPr lang="en-US" sz="2000">
                <a:solidFill>
                  <a:srgbClr val="000000"/>
                </a:solidFill>
                <a:latin typeface="Walls"/>
                <a:ea typeface="Walls"/>
                <a:cs typeface="Walls"/>
                <a:sym typeface="Walls"/>
              </a:rPr>
              <a:t>   During object creation, IIBs are executed before the constructor body. They run from top to bottom, only once per object creation.</a:t>
            </a:r>
          </a:p>
        </p:txBody>
      </p:sp>
    </p:spTree>
  </p:cSld>
  <p:clrMapOvr>
    <a:masterClrMapping/>
  </p:clrMapOvr>
</p:sld>
</file>

<file path=ppt/slides/slide14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405947" y="1132391"/>
            <a:ext cx="6867345" cy="4216400"/>
          </a:xfrm>
          <a:prstGeom prst="rect">
            <a:avLst/>
          </a:prstGeom>
        </p:spPr>
        <p:txBody>
          <a:bodyPr anchor="t" rtlCol="false" tIns="0" lIns="0" bIns="0" rIns="0">
            <a:spAutoFit/>
          </a:bodyPr>
          <a:lstStyle/>
          <a:p>
            <a:pPr algn="l">
              <a:lnSpc>
                <a:spcPts val="2800"/>
              </a:lnSpc>
              <a:spcBef>
                <a:spcPct val="0"/>
              </a:spcBef>
            </a:pPr>
            <a:r>
              <a:rPr lang="en-US" b="true" sz="2000">
                <a:solidFill>
                  <a:srgbClr val="211D1D"/>
                </a:solidFill>
                <a:latin typeface="Walls Bold"/>
                <a:ea typeface="Walls Bold"/>
                <a:cs typeface="Walls Bold"/>
                <a:sym typeface="Walls Bold"/>
              </a:rPr>
              <a:t>6.  Usage :</a:t>
            </a:r>
          </a:p>
          <a:p>
            <a:pPr algn="l">
              <a:lnSpc>
                <a:spcPts val="2800"/>
              </a:lnSpc>
              <a:spcBef>
                <a:spcPct val="0"/>
              </a:spcBef>
            </a:pPr>
            <a:r>
              <a:rPr lang="en-US" sz="2000">
                <a:solidFill>
                  <a:srgbClr val="211D1D"/>
                </a:solidFill>
                <a:latin typeface="Walls"/>
                <a:ea typeface="Walls"/>
                <a:cs typeface="Walls"/>
                <a:sym typeface="Walls"/>
              </a:rPr>
              <a:t>   Use IIBs for common initialization tasks that need to be executed before the constructor body. This ensures that the instance is properly set up before any constructor logic runs.</a:t>
            </a:r>
          </a:p>
          <a:p>
            <a:pPr algn="l">
              <a:lnSpc>
                <a:spcPts val="2800"/>
              </a:lnSpc>
              <a:spcBef>
                <a:spcPct val="0"/>
              </a:spcBef>
            </a:pPr>
            <a:r>
              <a:rPr lang="en-US" b="true" sz="2000">
                <a:solidFill>
                  <a:srgbClr val="211D1D"/>
                </a:solidFill>
                <a:latin typeface="Walls Bold"/>
                <a:ea typeface="Walls Bold"/>
                <a:cs typeface="Walls Bold"/>
                <a:sym typeface="Walls Bold"/>
              </a:rPr>
              <a:t>7.  Default Constructor :</a:t>
            </a:r>
          </a:p>
          <a:p>
            <a:pPr algn="l">
              <a:lnSpc>
                <a:spcPts val="2800"/>
              </a:lnSpc>
              <a:spcBef>
                <a:spcPct val="0"/>
              </a:spcBef>
            </a:pPr>
            <a:r>
              <a:rPr lang="en-US" sz="2000">
                <a:solidFill>
                  <a:srgbClr val="211D1D"/>
                </a:solidFill>
                <a:latin typeface="Walls"/>
                <a:ea typeface="Walls"/>
                <a:cs typeface="Walls"/>
                <a:sym typeface="Walls"/>
              </a:rPr>
              <a:t>   Even if you do not explicitly define any constructors in the class, the default constructor will still invoke the IIBs when an object is created.</a:t>
            </a:r>
          </a:p>
          <a:p>
            <a:pPr algn="l">
              <a:lnSpc>
                <a:spcPts val="2800"/>
              </a:lnSpc>
              <a:spcBef>
                <a:spcPct val="0"/>
              </a:spcBef>
            </a:pPr>
            <a:r>
              <a:rPr lang="en-US" b="true" sz="2000">
                <a:solidFill>
                  <a:srgbClr val="211D1D"/>
                </a:solidFill>
                <a:latin typeface="Walls Bold"/>
                <a:ea typeface="Walls Bold"/>
                <a:cs typeface="Walls Bold"/>
                <a:sym typeface="Walls Bold"/>
              </a:rPr>
              <a:t>8.  Interaction with this :</a:t>
            </a:r>
          </a:p>
          <a:p>
            <a:pPr algn="l">
              <a:lnSpc>
                <a:spcPts val="2800"/>
              </a:lnSpc>
              <a:spcBef>
                <a:spcPct val="0"/>
              </a:spcBef>
            </a:pPr>
            <a:r>
              <a:rPr lang="en-US" sz="2000">
                <a:solidFill>
                  <a:srgbClr val="211D1D"/>
                </a:solidFill>
                <a:latin typeface="Walls"/>
                <a:ea typeface="Walls"/>
                <a:cs typeface="Walls"/>
                <a:sym typeface="Walls"/>
              </a:rPr>
              <a:t>   If both an IIB and a this call (constructor chaining) are present in a class, the this call (if used) will execute first. Afterward, the IIBs will run, followed by the target constructor.</a:t>
            </a:r>
          </a:p>
        </p:txBody>
      </p:sp>
      <p:sp>
        <p:nvSpPr>
          <p:cNvPr name="Freeform 14" id="14"/>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405947" y="5436773"/>
            <a:ext cx="6867345" cy="3234267"/>
          </a:xfrm>
          <a:prstGeom prst="rect">
            <a:avLst/>
          </a:prstGeom>
        </p:spPr>
        <p:txBody>
          <a:bodyPr anchor="t" rtlCol="false" tIns="0" lIns="0" bIns="0" rIns="0">
            <a:spAutoFit/>
          </a:bodyPr>
          <a:lstStyle/>
          <a:p>
            <a:pPr algn="l">
              <a:lnSpc>
                <a:spcPts val="2800"/>
              </a:lnSpc>
              <a:spcBef>
                <a:spcPct val="0"/>
              </a:spcBef>
            </a:pPr>
            <a:r>
              <a:rPr lang="en-US" sz="2000">
                <a:solidFill>
                  <a:srgbClr val="000000"/>
                </a:solidFill>
                <a:latin typeface="Walls"/>
                <a:ea typeface="Walls"/>
                <a:cs typeface="Walls"/>
                <a:sym typeface="Walls"/>
              </a:rPr>
              <a:t> </a:t>
            </a:r>
            <a:r>
              <a:rPr lang="en-US" b="true" sz="2000">
                <a:solidFill>
                  <a:srgbClr val="211D1D"/>
                </a:solidFill>
                <a:latin typeface="Walls Bold"/>
                <a:ea typeface="Walls Bold"/>
                <a:cs typeface="Walls Bold"/>
                <a:sym typeface="Walls Bold"/>
              </a:rPr>
              <a:t>Summary</a:t>
            </a:r>
          </a:p>
          <a:p>
            <a:pPr algn="l" marL="449794" indent="-224897" lvl="1">
              <a:lnSpc>
                <a:spcPts val="2916"/>
              </a:lnSpc>
              <a:buFont typeface="Arial"/>
              <a:buChar char="•"/>
            </a:pPr>
            <a:r>
              <a:rPr lang="en-US" sz="2083">
                <a:solidFill>
                  <a:srgbClr val="000000"/>
                </a:solidFill>
                <a:latin typeface="Walls"/>
                <a:ea typeface="Walls"/>
                <a:cs typeface="Walls"/>
                <a:sym typeface="Walls"/>
              </a:rPr>
              <a:t>  </a:t>
            </a:r>
            <a:r>
              <a:rPr lang="en-US" sz="2083">
                <a:solidFill>
                  <a:srgbClr val="000000"/>
                </a:solidFill>
                <a:latin typeface="Walls"/>
                <a:ea typeface="Walls"/>
                <a:cs typeface="Walls"/>
                <a:sym typeface="Walls"/>
              </a:rPr>
              <a:t>Instance Initialization Blocks (IIBs)* are used for instance-level initialization of a class. They provide a way to set up instance-specific state before any constructor logic is executed.</a:t>
            </a:r>
          </a:p>
          <a:p>
            <a:pPr algn="l" marL="449794" indent="-224897" lvl="1">
              <a:lnSpc>
                <a:spcPts val="2916"/>
              </a:lnSpc>
              <a:buFont typeface="Arial"/>
              <a:buChar char="•"/>
            </a:pPr>
            <a:r>
              <a:rPr lang="en-US" sz="2083">
                <a:solidFill>
                  <a:srgbClr val="000000"/>
                </a:solidFill>
                <a:latin typeface="Walls"/>
                <a:ea typeface="Walls"/>
                <a:cs typeface="Walls"/>
                <a:sym typeface="Walls"/>
              </a:rPr>
              <a:t>  IIBs execute  in the order they are defined, and they run before the constructor body during object creation.</a:t>
            </a:r>
          </a:p>
          <a:p>
            <a:pPr algn="l" marL="449794" indent="-224897" lvl="1">
              <a:lnSpc>
                <a:spcPts val="2916"/>
              </a:lnSpc>
              <a:buFont typeface="Arial"/>
              <a:buChar char="•"/>
            </a:pPr>
            <a:r>
              <a:rPr lang="en-US" sz="2083">
                <a:solidFill>
                  <a:srgbClr val="000000"/>
                </a:solidFill>
                <a:latin typeface="Walls"/>
                <a:ea typeface="Walls"/>
                <a:cs typeface="Walls"/>
                <a:sym typeface="Walls"/>
              </a:rPr>
              <a:t>  Use IIBs  for tasks that need to be applied consistently across all constructors</a:t>
            </a:r>
          </a:p>
        </p:txBody>
      </p:sp>
    </p:spTree>
  </p:cSld>
  <p:clrMapOvr>
    <a:masterClrMapping/>
  </p:clrMapOvr>
</p:sld>
</file>

<file path=ppt/slides/slide14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5" id="15"/>
          <p:cNvSpPr txBox="true"/>
          <p:nvPr/>
        </p:nvSpPr>
        <p:spPr>
          <a:xfrm rot="0">
            <a:off x="0" y="1103823"/>
            <a:ext cx="7263761" cy="1749425"/>
          </a:xfrm>
          <a:prstGeom prst="rect">
            <a:avLst/>
          </a:prstGeom>
        </p:spPr>
        <p:txBody>
          <a:bodyPr anchor="t" rtlCol="false" tIns="0" lIns="0" bIns="0" rIns="0">
            <a:spAutoFit/>
          </a:bodyPr>
          <a:lstStyle/>
          <a:p>
            <a:pPr algn="ctr">
              <a:lnSpc>
                <a:spcPts val="7000"/>
              </a:lnSpc>
              <a:spcBef>
                <a:spcPct val="0"/>
              </a:spcBef>
            </a:pPr>
            <a:r>
              <a:rPr lang="en-US" b="true" sz="5000">
                <a:solidFill>
                  <a:srgbClr val="FF0000"/>
                </a:solidFill>
                <a:latin typeface="Walls Bold"/>
                <a:ea typeface="Walls Bold"/>
                <a:cs typeface="Walls Bold"/>
                <a:sym typeface="Walls Bold"/>
              </a:rPr>
              <a:t>🖥️ Command-Line Arguments 🖥️</a:t>
            </a:r>
          </a:p>
        </p:txBody>
      </p:sp>
      <p:sp>
        <p:nvSpPr>
          <p:cNvPr name="TextBox 16" id="16"/>
          <p:cNvSpPr txBox="true"/>
          <p:nvPr/>
        </p:nvSpPr>
        <p:spPr>
          <a:xfrm rot="0">
            <a:off x="0" y="3203328"/>
            <a:ext cx="7560000" cy="692150"/>
          </a:xfrm>
          <a:prstGeom prst="rect">
            <a:avLst/>
          </a:prstGeom>
        </p:spPr>
        <p:txBody>
          <a:bodyPr anchor="t" rtlCol="false" tIns="0" lIns="0" bIns="0" rIns="0">
            <a:spAutoFit/>
          </a:bodyPr>
          <a:lstStyle/>
          <a:p>
            <a:pPr algn="ctr">
              <a:lnSpc>
                <a:spcPts val="2800"/>
              </a:lnSpc>
              <a:spcBef>
                <a:spcPct val="0"/>
              </a:spcBef>
            </a:pPr>
            <a:r>
              <a:rPr lang="en-US" b="true" sz="2000">
                <a:solidFill>
                  <a:srgbClr val="000000"/>
                </a:solidFill>
                <a:latin typeface="Walls Bold"/>
                <a:ea typeface="Walls Bold"/>
                <a:cs typeface="Walls Bold"/>
                <a:sym typeface="Walls Bold"/>
              </a:rPr>
              <a:t>Command-line arguments allow you to pass inputs to a Java program at runtime.</a:t>
            </a:r>
          </a:p>
        </p:txBody>
      </p:sp>
      <p:sp>
        <p:nvSpPr>
          <p:cNvPr name="TextBox 17" id="17"/>
          <p:cNvSpPr txBox="true"/>
          <p:nvPr/>
        </p:nvSpPr>
        <p:spPr>
          <a:xfrm rot="0">
            <a:off x="421625" y="4209803"/>
            <a:ext cx="2412306"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233DFF"/>
                </a:solidFill>
                <a:latin typeface="Walls Bold"/>
                <a:ea typeface="Walls Bold"/>
                <a:cs typeface="Walls Bold"/>
                <a:sym typeface="Walls Bold"/>
              </a:rPr>
              <a:t>✨</a:t>
            </a:r>
            <a:r>
              <a:rPr lang="en-US" b="true" sz="2499">
                <a:solidFill>
                  <a:srgbClr val="233DFF"/>
                </a:solidFill>
                <a:latin typeface="Walls Bold"/>
                <a:ea typeface="Walls Bold"/>
                <a:cs typeface="Walls Bold"/>
                <a:sym typeface="Walls Bold"/>
              </a:rPr>
              <a:t> </a:t>
            </a:r>
            <a:r>
              <a:rPr lang="en-US" b="true" sz="2499">
                <a:solidFill>
                  <a:srgbClr val="1E90FF"/>
                </a:solidFill>
                <a:latin typeface="Walls Bold"/>
                <a:ea typeface="Walls Bold"/>
                <a:cs typeface="Walls Bold"/>
                <a:sym typeface="Walls Bold"/>
              </a:rPr>
              <a:t>Key Points</a:t>
            </a:r>
            <a:r>
              <a:rPr lang="en-US" b="true" sz="2499">
                <a:solidFill>
                  <a:srgbClr val="233DFF"/>
                </a:solidFill>
                <a:latin typeface="Walls Bold"/>
                <a:ea typeface="Walls Bold"/>
                <a:cs typeface="Walls Bold"/>
                <a:sym typeface="Walls Bold"/>
              </a:rPr>
              <a:t> ✨</a:t>
            </a:r>
          </a:p>
        </p:txBody>
      </p:sp>
      <p:sp>
        <p:nvSpPr>
          <p:cNvPr name="TextBox 18" id="18"/>
          <p:cNvSpPr txBox="true"/>
          <p:nvPr/>
        </p:nvSpPr>
        <p:spPr>
          <a:xfrm rot="0">
            <a:off x="661886" y="4955928"/>
            <a:ext cx="6898114" cy="2137410"/>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Walls Bold"/>
                <a:ea typeface="Walls Bold"/>
                <a:cs typeface="Walls Bold"/>
                <a:sym typeface="Walls Bold"/>
              </a:rPr>
              <a:t>1. Passing Arguments:</a:t>
            </a:r>
          </a:p>
          <a:p>
            <a:pPr algn="l">
              <a:lnSpc>
                <a:spcPts val="2800"/>
              </a:lnSpc>
              <a:spcBef>
                <a:spcPct val="0"/>
              </a:spcBef>
            </a:pPr>
          </a:p>
          <a:p>
            <a:pPr algn="l">
              <a:lnSpc>
                <a:spcPts val="2800"/>
              </a:lnSpc>
              <a:spcBef>
                <a:spcPct val="0"/>
              </a:spcBef>
            </a:pPr>
            <a:r>
              <a:rPr lang="en-US" sz="2000">
                <a:solidFill>
                  <a:srgbClr val="000000"/>
                </a:solidFill>
                <a:latin typeface="Walls"/>
                <a:ea typeface="Walls"/>
                <a:cs typeface="Walls"/>
                <a:sym typeface="Walls"/>
              </a:rPr>
              <a:t>We can pass arguments to a program while running it, using command-line arguments.</a:t>
            </a:r>
          </a:p>
          <a:p>
            <a:pPr algn="l">
              <a:lnSpc>
                <a:spcPts val="2800"/>
              </a:lnSpc>
              <a:spcBef>
                <a:spcPct val="0"/>
              </a:spcBef>
            </a:pPr>
          </a:p>
          <a:p>
            <a:pPr algn="l">
              <a:lnSpc>
                <a:spcPts val="2800"/>
              </a:lnSpc>
              <a:spcBef>
                <a:spcPct val="0"/>
              </a:spcBef>
            </a:pPr>
            <a:r>
              <a:rPr lang="en-US" sz="2000">
                <a:solidFill>
                  <a:srgbClr val="000000"/>
                </a:solidFill>
                <a:latin typeface="Walls"/>
                <a:ea typeface="Walls"/>
                <a:cs typeface="Walls"/>
                <a:sym typeface="Walls"/>
              </a:rPr>
              <a:t>Arguments are passed to the main() method of the program.</a:t>
            </a:r>
          </a:p>
        </p:txBody>
      </p:sp>
    </p:spTree>
  </p:cSld>
  <p:clrMapOvr>
    <a:masterClrMapping/>
  </p:clrMapOvr>
</p:sld>
</file>

<file path=ppt/slides/slide14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392955" y="2488241"/>
            <a:ext cx="6288485" cy="1175321"/>
            <a:chOff x="0" y="0"/>
            <a:chExt cx="2253651" cy="421208"/>
          </a:xfrm>
        </p:grpSpPr>
        <p:sp>
          <p:nvSpPr>
            <p:cNvPr name="Freeform 15" id="15"/>
            <p:cNvSpPr/>
            <p:nvPr/>
          </p:nvSpPr>
          <p:spPr>
            <a:xfrm flipH="false" flipV="false" rot="0">
              <a:off x="0" y="0"/>
              <a:ext cx="2253651" cy="421208"/>
            </a:xfrm>
            <a:custGeom>
              <a:avLst/>
              <a:gdLst/>
              <a:ahLst/>
              <a:cxnLst/>
              <a:rect r="r" b="b" t="t" l="l"/>
              <a:pathLst>
                <a:path h="421208" w="2253651">
                  <a:moveTo>
                    <a:pt x="0" y="0"/>
                  </a:moveTo>
                  <a:lnTo>
                    <a:pt x="2253651" y="0"/>
                  </a:lnTo>
                  <a:lnTo>
                    <a:pt x="2253651" y="421208"/>
                  </a:lnTo>
                  <a:lnTo>
                    <a:pt x="0" y="421208"/>
                  </a:lnTo>
                  <a:close/>
                </a:path>
              </a:pathLst>
            </a:custGeom>
            <a:solidFill>
              <a:srgbClr val="000000"/>
            </a:solidFill>
          </p:spPr>
        </p:sp>
        <p:sp>
          <p:nvSpPr>
            <p:cNvPr name="TextBox 16" id="16"/>
            <p:cNvSpPr txBox="true"/>
            <p:nvPr/>
          </p:nvSpPr>
          <p:spPr>
            <a:xfrm>
              <a:off x="0" y="-85725"/>
              <a:ext cx="2253651" cy="506933"/>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public static void main(String[] args)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a:t>
              </a:r>
            </a:p>
          </p:txBody>
        </p:sp>
      </p:grpSp>
      <p:sp>
        <p:nvSpPr>
          <p:cNvPr name="TextBox 17" id="17"/>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8" id="18"/>
          <p:cNvSpPr txBox="true"/>
          <p:nvPr/>
        </p:nvSpPr>
        <p:spPr>
          <a:xfrm rot="0">
            <a:off x="405947" y="1155780"/>
            <a:ext cx="7154053" cy="1080135"/>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Walls Bold"/>
                <a:ea typeface="Walls Bold"/>
                <a:cs typeface="Walls Bold"/>
                <a:sym typeface="Walls Bold"/>
              </a:rPr>
              <a:t>2. Main Method:</a:t>
            </a:r>
          </a:p>
          <a:p>
            <a:pPr algn="l">
              <a:lnSpc>
                <a:spcPts val="2800"/>
              </a:lnSpc>
              <a:spcBef>
                <a:spcPct val="0"/>
              </a:spcBef>
            </a:pPr>
            <a:r>
              <a:rPr lang="en-US" sz="2000">
                <a:solidFill>
                  <a:srgbClr val="000000"/>
                </a:solidFill>
                <a:latin typeface="Walls"/>
                <a:ea typeface="Walls"/>
                <a:cs typeface="Walls"/>
                <a:sym typeface="Walls"/>
              </a:rPr>
              <a:t>The standard main() method signature accepts String[] as its argument:</a:t>
            </a:r>
          </a:p>
        </p:txBody>
      </p:sp>
      <p:sp>
        <p:nvSpPr>
          <p:cNvPr name="TextBox 19" id="19"/>
          <p:cNvSpPr txBox="true"/>
          <p:nvPr/>
        </p:nvSpPr>
        <p:spPr>
          <a:xfrm rot="0">
            <a:off x="392955" y="3996936"/>
            <a:ext cx="6773565" cy="339725"/>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Walls"/>
                <a:ea typeface="Walls"/>
                <a:cs typeface="Walls"/>
                <a:sym typeface="Walls"/>
              </a:rPr>
              <a:t>String[] args is an array that stores all command-line arguments</a:t>
            </a:r>
            <a:r>
              <a:rPr lang="en-US" b="true" sz="2000">
                <a:solidFill>
                  <a:srgbClr val="000000"/>
                </a:solidFill>
                <a:latin typeface="Walls Bold"/>
                <a:ea typeface="Walls Bold"/>
                <a:cs typeface="Walls Bold"/>
                <a:sym typeface="Walls Bold"/>
              </a:rPr>
              <a:t>.</a:t>
            </a:r>
          </a:p>
        </p:txBody>
      </p:sp>
      <p:sp>
        <p:nvSpPr>
          <p:cNvPr name="TextBox 20" id="20"/>
          <p:cNvSpPr txBox="true"/>
          <p:nvPr/>
        </p:nvSpPr>
        <p:spPr>
          <a:xfrm rot="0">
            <a:off x="405947" y="4727186"/>
            <a:ext cx="6288485"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 Features of Command-Line Arguments 📌</a:t>
            </a:r>
          </a:p>
        </p:txBody>
      </p:sp>
      <p:sp>
        <p:nvSpPr>
          <p:cNvPr name="TextBox 21" id="21"/>
          <p:cNvSpPr txBox="true"/>
          <p:nvPr/>
        </p:nvSpPr>
        <p:spPr>
          <a:xfrm rot="0">
            <a:off x="392955" y="5549511"/>
            <a:ext cx="6299638" cy="2489835"/>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Walls Bold"/>
                <a:ea typeface="Walls Bold"/>
                <a:cs typeface="Walls Bold"/>
                <a:sym typeface="Walls Bold"/>
              </a:rPr>
              <a:t>3. Any Type and Number of Arguments:</a:t>
            </a:r>
          </a:p>
          <a:p>
            <a:pPr algn="l">
              <a:lnSpc>
                <a:spcPts val="2800"/>
              </a:lnSpc>
              <a:spcBef>
                <a:spcPct val="0"/>
              </a:spcBef>
            </a:pPr>
            <a:r>
              <a:rPr lang="en-US" sz="2000">
                <a:solidFill>
                  <a:srgbClr val="000000"/>
                </a:solidFill>
                <a:latin typeface="Walls"/>
                <a:ea typeface="Walls"/>
                <a:cs typeface="Walls"/>
                <a:sym typeface="Walls"/>
              </a:rPr>
              <a:t>You can pass any number of arguments, and they can be of any type.</a:t>
            </a:r>
          </a:p>
          <a:p>
            <a:pPr algn="l">
              <a:lnSpc>
                <a:spcPts val="2800"/>
              </a:lnSpc>
              <a:spcBef>
                <a:spcPct val="0"/>
              </a:spcBef>
            </a:pPr>
          </a:p>
          <a:p>
            <a:pPr algn="l">
              <a:lnSpc>
                <a:spcPts val="2800"/>
              </a:lnSpc>
              <a:spcBef>
                <a:spcPct val="0"/>
              </a:spcBef>
            </a:pPr>
            <a:r>
              <a:rPr lang="en-US" sz="2000">
                <a:solidFill>
                  <a:srgbClr val="000000"/>
                </a:solidFill>
                <a:latin typeface="Walls"/>
                <a:ea typeface="Walls"/>
                <a:cs typeface="Walls"/>
                <a:sym typeface="Walls"/>
              </a:rPr>
              <a:t>These arguments will always be treated as strings initially. You can convert them into the appropriate data types inside the program.</a:t>
            </a:r>
          </a:p>
        </p:txBody>
      </p:sp>
      <p:sp>
        <p:nvSpPr>
          <p:cNvPr name="TextBox 22" id="22"/>
          <p:cNvSpPr txBox="true"/>
          <p:nvPr/>
        </p:nvSpPr>
        <p:spPr>
          <a:xfrm rot="0">
            <a:off x="392955" y="8372718"/>
            <a:ext cx="7183765" cy="1080135"/>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Walls Bold"/>
                <a:ea typeface="Walls Bold"/>
                <a:cs typeface="Walls Bold"/>
                <a:sym typeface="Walls Bold"/>
              </a:rPr>
              <a:t>4. Input Method:</a:t>
            </a:r>
          </a:p>
          <a:p>
            <a:pPr algn="l">
              <a:lnSpc>
                <a:spcPts val="2800"/>
              </a:lnSpc>
              <a:spcBef>
                <a:spcPct val="0"/>
              </a:spcBef>
            </a:pPr>
            <a:r>
              <a:rPr lang="en-US" sz="2000">
                <a:solidFill>
                  <a:srgbClr val="000000"/>
                </a:solidFill>
                <a:latin typeface="Walls"/>
                <a:ea typeface="Walls"/>
                <a:cs typeface="Walls"/>
                <a:sym typeface="Walls"/>
              </a:rPr>
              <a:t>Command-line arguments provide a way to supply inputs to a program when it starts executing.</a:t>
            </a:r>
          </a:p>
        </p:txBody>
      </p:sp>
    </p:spTree>
  </p:cSld>
  <p:clrMapOvr>
    <a:masterClrMapping/>
  </p:clrMapOvr>
</p:sld>
</file>

<file path=ppt/slides/slide14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538948" y="7216710"/>
            <a:ext cx="6444672" cy="1527746"/>
            <a:chOff x="0" y="0"/>
            <a:chExt cx="2309625" cy="547510"/>
          </a:xfrm>
        </p:grpSpPr>
        <p:sp>
          <p:nvSpPr>
            <p:cNvPr name="Freeform 15" id="15"/>
            <p:cNvSpPr/>
            <p:nvPr/>
          </p:nvSpPr>
          <p:spPr>
            <a:xfrm flipH="false" flipV="false" rot="0">
              <a:off x="0" y="0"/>
              <a:ext cx="2309625" cy="547510"/>
            </a:xfrm>
            <a:custGeom>
              <a:avLst/>
              <a:gdLst/>
              <a:ahLst/>
              <a:cxnLst/>
              <a:rect r="r" b="b" t="t" l="l"/>
              <a:pathLst>
                <a:path h="547510" w="2309625">
                  <a:moveTo>
                    <a:pt x="0" y="0"/>
                  </a:moveTo>
                  <a:lnTo>
                    <a:pt x="2309625" y="0"/>
                  </a:lnTo>
                  <a:lnTo>
                    <a:pt x="2309625" y="547510"/>
                  </a:lnTo>
                  <a:lnTo>
                    <a:pt x="0" y="547510"/>
                  </a:lnTo>
                  <a:close/>
                </a:path>
              </a:pathLst>
            </a:custGeom>
            <a:solidFill>
              <a:srgbClr val="000000"/>
            </a:solidFill>
          </p:spPr>
        </p:sp>
        <p:sp>
          <p:nvSpPr>
            <p:cNvPr name="TextBox 16" id="16"/>
            <p:cNvSpPr txBox="true"/>
            <p:nvPr/>
          </p:nvSpPr>
          <p:spPr>
            <a:xfrm>
              <a:off x="0" y="-85725"/>
              <a:ext cx="2309625" cy="633235"/>
            </a:xfrm>
            <a:prstGeom prst="rect">
              <a:avLst/>
            </a:prstGeom>
          </p:spPr>
          <p:txBody>
            <a:bodyPr anchor="ctr" rtlCol="false" tIns="50800" lIns="50800" bIns="50800" rIns="50800"/>
            <a:lstStyle/>
            <a:p>
              <a:pPr algn="ctr">
                <a:lnSpc>
                  <a:spcPts val="2800"/>
                </a:lnSpc>
              </a:pPr>
              <a:r>
                <a:rPr lang="en-US" sz="2000" b="true">
                  <a:solidFill>
                    <a:srgbClr val="FFFFFF"/>
                  </a:solidFill>
                  <a:latin typeface="Consolas Bold"/>
                  <a:ea typeface="Consolas Bold"/>
                  <a:cs typeface="Consolas Bold"/>
                  <a:sym typeface="Consolas Bold"/>
                </a:rPr>
                <a:t>java MyClass arg1 arg2 arg3</a:t>
              </a:r>
            </a:p>
            <a:p>
              <a:pPr algn="ctr">
                <a:lnSpc>
                  <a:spcPts val="2800"/>
                </a:lnSpc>
              </a:pPr>
            </a:p>
            <a:p>
              <a:pPr algn="ctr">
                <a:lnSpc>
                  <a:spcPts val="2800"/>
                </a:lnSpc>
              </a:pPr>
              <a:r>
                <a:rPr lang="en-US" b="true" sz="2000">
                  <a:solidFill>
                    <a:srgbClr val="FFFFFF"/>
                  </a:solidFill>
                  <a:latin typeface="Consolas Bold"/>
                  <a:ea typeface="Consolas Bold"/>
                  <a:cs typeface="Consolas Bold"/>
                  <a:sym typeface="Consolas Bold"/>
                </a:rPr>
                <a:t>Here, arg1, arg2, and arg3 are passed as separate command-line arguments.</a:t>
              </a:r>
            </a:p>
          </p:txBody>
        </p:sp>
      </p:grpSp>
      <p:sp>
        <p:nvSpPr>
          <p:cNvPr name="TextBox 17" id="17"/>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8" id="18"/>
          <p:cNvSpPr txBox="true"/>
          <p:nvPr/>
        </p:nvSpPr>
        <p:spPr>
          <a:xfrm rot="0">
            <a:off x="421625" y="1315315"/>
            <a:ext cx="6517291" cy="2880360"/>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Walls Bold"/>
                <a:ea typeface="Walls Bold"/>
                <a:cs typeface="Walls Bold"/>
                <a:sym typeface="Walls Bold"/>
              </a:rPr>
              <a:t>5. Automatic Conversion to String:</a:t>
            </a:r>
          </a:p>
          <a:p>
            <a:pPr algn="l">
              <a:lnSpc>
                <a:spcPts val="2800"/>
              </a:lnSpc>
              <a:spcBef>
                <a:spcPct val="0"/>
              </a:spcBef>
            </a:pPr>
            <a:r>
              <a:rPr lang="en-US" sz="2000">
                <a:solidFill>
                  <a:srgbClr val="000000"/>
                </a:solidFill>
                <a:latin typeface="Walls"/>
                <a:ea typeface="Walls"/>
                <a:cs typeface="Walls"/>
                <a:sym typeface="Walls"/>
              </a:rPr>
              <a:t>Any arguments passed from the command line are automatically converted to strings and stored in a String array (String[]).</a:t>
            </a:r>
          </a:p>
          <a:p>
            <a:pPr algn="l">
              <a:lnSpc>
                <a:spcPts val="2800"/>
              </a:lnSpc>
              <a:spcBef>
                <a:spcPct val="0"/>
              </a:spcBef>
            </a:pPr>
          </a:p>
          <a:p>
            <a:pPr algn="l">
              <a:lnSpc>
                <a:spcPts val="3079"/>
              </a:lnSpc>
              <a:spcBef>
                <a:spcPct val="0"/>
              </a:spcBef>
            </a:pPr>
            <a:r>
              <a:rPr lang="en-US" b="true" sz="2199">
                <a:solidFill>
                  <a:srgbClr val="000000"/>
                </a:solidFill>
                <a:latin typeface="Walls Bold"/>
                <a:ea typeface="Walls Bold"/>
                <a:cs typeface="Walls Bold"/>
                <a:sym typeface="Walls Bold"/>
              </a:rPr>
              <a:t>6. Empty Arguments Handling:</a:t>
            </a:r>
          </a:p>
          <a:p>
            <a:pPr algn="l">
              <a:lnSpc>
                <a:spcPts val="2800"/>
              </a:lnSpc>
              <a:spcBef>
                <a:spcPct val="0"/>
              </a:spcBef>
            </a:pPr>
            <a:r>
              <a:rPr lang="en-US" sz="2000">
                <a:solidFill>
                  <a:srgbClr val="000000"/>
                </a:solidFill>
                <a:latin typeface="Walls"/>
                <a:ea typeface="Walls"/>
                <a:cs typeface="Walls"/>
                <a:sym typeface="Walls"/>
              </a:rPr>
              <a:t>If you don’t supply any arguments, the JVM creates an empty String[] object and passes it to the main() method.</a:t>
            </a:r>
          </a:p>
        </p:txBody>
      </p:sp>
      <p:sp>
        <p:nvSpPr>
          <p:cNvPr name="TextBox 19" id="19"/>
          <p:cNvSpPr txBox="true"/>
          <p:nvPr/>
        </p:nvSpPr>
        <p:spPr>
          <a:xfrm rot="0">
            <a:off x="421625" y="4490950"/>
            <a:ext cx="4018558"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 Argument Separation ✍️ </a:t>
            </a:r>
          </a:p>
        </p:txBody>
      </p:sp>
      <p:sp>
        <p:nvSpPr>
          <p:cNvPr name="TextBox 20" id="20"/>
          <p:cNvSpPr txBox="true"/>
          <p:nvPr/>
        </p:nvSpPr>
        <p:spPr>
          <a:xfrm rot="0">
            <a:off x="538948" y="5307900"/>
            <a:ext cx="6282646" cy="1432560"/>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Walls Bold"/>
                <a:ea typeface="Walls Bold"/>
                <a:cs typeface="Walls Bold"/>
                <a:sym typeface="Walls Bold"/>
              </a:rPr>
              <a:t>7. Using Spaces:</a:t>
            </a:r>
          </a:p>
          <a:p>
            <a:pPr algn="l">
              <a:lnSpc>
                <a:spcPts val="2800"/>
              </a:lnSpc>
              <a:spcBef>
                <a:spcPct val="0"/>
              </a:spcBef>
            </a:pPr>
            <a:r>
              <a:rPr lang="en-US" sz="2000">
                <a:solidFill>
                  <a:srgbClr val="000000"/>
                </a:solidFill>
                <a:latin typeface="Walls"/>
                <a:ea typeface="Walls"/>
                <a:cs typeface="Walls"/>
                <a:sym typeface="Walls"/>
              </a:rPr>
              <a:t>Arguments are separated by spaces. You can use one or more spaces between arguments, but there must be at least one space to separate them.</a:t>
            </a:r>
          </a:p>
        </p:txBody>
      </p:sp>
    </p:spTree>
  </p:cSld>
  <p:clrMapOvr>
    <a:masterClrMapping/>
  </p:clrMapOvr>
</p:sld>
</file>

<file path=ppt/slides/slide14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405947" y="3818254"/>
            <a:ext cx="6016448" cy="1527746"/>
            <a:chOff x="0" y="0"/>
            <a:chExt cx="2156159" cy="547510"/>
          </a:xfrm>
        </p:grpSpPr>
        <p:sp>
          <p:nvSpPr>
            <p:cNvPr name="Freeform 15" id="15"/>
            <p:cNvSpPr/>
            <p:nvPr/>
          </p:nvSpPr>
          <p:spPr>
            <a:xfrm flipH="false" flipV="false" rot="0">
              <a:off x="0" y="0"/>
              <a:ext cx="2156159" cy="547510"/>
            </a:xfrm>
            <a:custGeom>
              <a:avLst/>
              <a:gdLst/>
              <a:ahLst/>
              <a:cxnLst/>
              <a:rect r="r" b="b" t="t" l="l"/>
              <a:pathLst>
                <a:path h="547510" w="2156159">
                  <a:moveTo>
                    <a:pt x="0" y="0"/>
                  </a:moveTo>
                  <a:lnTo>
                    <a:pt x="2156159" y="0"/>
                  </a:lnTo>
                  <a:lnTo>
                    <a:pt x="2156159" y="547510"/>
                  </a:lnTo>
                  <a:lnTo>
                    <a:pt x="0" y="547510"/>
                  </a:lnTo>
                  <a:close/>
                </a:path>
              </a:pathLst>
            </a:custGeom>
            <a:solidFill>
              <a:srgbClr val="000000"/>
            </a:solidFill>
          </p:spPr>
        </p:sp>
        <p:sp>
          <p:nvSpPr>
            <p:cNvPr name="TextBox 16" id="16"/>
            <p:cNvSpPr txBox="true"/>
            <p:nvPr/>
          </p:nvSpPr>
          <p:spPr>
            <a:xfrm>
              <a:off x="0" y="-85725"/>
              <a:ext cx="2156159" cy="633235"/>
            </a:xfrm>
            <a:prstGeom prst="rect">
              <a:avLst/>
            </a:prstGeom>
          </p:spPr>
          <p:txBody>
            <a:bodyPr anchor="ctr" rtlCol="false" tIns="50800" lIns="50800" bIns="50800" rIns="50800"/>
            <a:lstStyle/>
            <a:p>
              <a:pPr algn="ctr">
                <a:lnSpc>
                  <a:spcPts val="2800"/>
                </a:lnSpc>
              </a:pPr>
              <a:r>
                <a:rPr lang="en-US" sz="2000" b="true">
                  <a:solidFill>
                    <a:srgbClr val="FFFFFF"/>
                  </a:solidFill>
                  <a:latin typeface="Consolas Bold"/>
                  <a:ea typeface="Consolas Bold"/>
                  <a:cs typeface="Consolas Bold"/>
                  <a:sym typeface="Consolas Bold"/>
                </a:rPr>
                <a:t>java MyClass arg1 arg2</a:t>
              </a:r>
            </a:p>
            <a:p>
              <a:pPr algn="ctr">
                <a:lnSpc>
                  <a:spcPts val="2800"/>
                </a:lnSpc>
              </a:pPr>
            </a:p>
            <a:p>
              <a:pPr algn="ctr">
                <a:lnSpc>
                  <a:spcPts val="2800"/>
                </a:lnSpc>
              </a:pPr>
              <a:r>
                <a:rPr lang="en-US" b="true" sz="2000">
                  <a:solidFill>
                    <a:srgbClr val="FFFFFF"/>
                  </a:solidFill>
                  <a:latin typeface="Consolas Bold"/>
                  <a:ea typeface="Consolas Bold"/>
                  <a:cs typeface="Consolas Bold"/>
                  <a:sym typeface="Consolas Bold"/>
                </a:rPr>
                <a:t>args.length = 2</a:t>
              </a:r>
            </a:p>
          </p:txBody>
        </p:sp>
      </p:grpSp>
      <p:grpSp>
        <p:nvGrpSpPr>
          <p:cNvPr name="Group 17" id="17"/>
          <p:cNvGrpSpPr/>
          <p:nvPr/>
        </p:nvGrpSpPr>
        <p:grpSpPr>
          <a:xfrm rot="0">
            <a:off x="597222" y="6569234"/>
            <a:ext cx="6507920" cy="2434373"/>
            <a:chOff x="0" y="0"/>
            <a:chExt cx="2332291" cy="872424"/>
          </a:xfrm>
        </p:grpSpPr>
        <p:sp>
          <p:nvSpPr>
            <p:cNvPr name="Freeform 18" id="18"/>
            <p:cNvSpPr/>
            <p:nvPr/>
          </p:nvSpPr>
          <p:spPr>
            <a:xfrm flipH="false" flipV="false" rot="0">
              <a:off x="0" y="0"/>
              <a:ext cx="2332292" cy="872424"/>
            </a:xfrm>
            <a:custGeom>
              <a:avLst/>
              <a:gdLst/>
              <a:ahLst/>
              <a:cxnLst/>
              <a:rect r="r" b="b" t="t" l="l"/>
              <a:pathLst>
                <a:path h="872424" w="2332292">
                  <a:moveTo>
                    <a:pt x="0" y="0"/>
                  </a:moveTo>
                  <a:lnTo>
                    <a:pt x="2332292" y="0"/>
                  </a:lnTo>
                  <a:lnTo>
                    <a:pt x="2332292" y="872424"/>
                  </a:lnTo>
                  <a:lnTo>
                    <a:pt x="0" y="872424"/>
                  </a:lnTo>
                  <a:close/>
                </a:path>
              </a:pathLst>
            </a:custGeom>
            <a:solidFill>
              <a:srgbClr val="000000"/>
            </a:solidFill>
          </p:spPr>
        </p:sp>
        <p:sp>
          <p:nvSpPr>
            <p:cNvPr name="TextBox 19" id="19"/>
            <p:cNvSpPr txBox="true"/>
            <p:nvPr/>
          </p:nvSpPr>
          <p:spPr>
            <a:xfrm>
              <a:off x="0" y="-85725"/>
              <a:ext cx="2332291" cy="958149"/>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public class CommandLineExample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public static void main(String[] args) </a:t>
              </a:r>
            </a:p>
            <a:p>
              <a:pPr algn="l">
                <a:lnSpc>
                  <a:spcPts val="2800"/>
                </a:lnSpc>
              </a:pPr>
              <a:r>
                <a:rPr lang="en-US" sz="2000" b="true">
                  <a:solidFill>
                    <a:srgbClr val="FFFFFF"/>
                  </a:solidFill>
                  <a:latin typeface="Consolas Bold"/>
                  <a:ea typeface="Consolas Bold"/>
                  <a:cs typeface="Consolas Bold"/>
                  <a:sym typeface="Consolas Bold"/>
                </a:rPr>
                <a:t>{</a:t>
              </a:r>
            </a:p>
            <a:p>
              <a:pPr algn="ctr">
                <a:lnSpc>
                  <a:spcPts val="2800"/>
                </a:lnSpc>
              </a:pPr>
              <a:r>
                <a:rPr lang="en-US" sz="2000" b="true">
                  <a:solidFill>
                    <a:srgbClr val="FFFFFF"/>
                  </a:solidFill>
                  <a:latin typeface="Consolas Bold"/>
                  <a:ea typeface="Consolas Bold"/>
                  <a:cs typeface="Consolas Bold"/>
                  <a:sym typeface="Consolas Bold"/>
                </a:rPr>
                <a:t> System.out.println("Number of arguments: " + args.length);</a:t>
              </a:r>
            </a:p>
            <a:p>
              <a:pPr algn="ctr">
                <a:lnSpc>
                  <a:spcPts val="1656"/>
                </a:lnSpc>
              </a:pPr>
            </a:p>
          </p:txBody>
        </p:sp>
      </p:grpSp>
      <p:sp>
        <p:nvSpPr>
          <p:cNvPr name="TextBox 20" id="20"/>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21" id="21"/>
          <p:cNvSpPr txBox="true"/>
          <p:nvPr/>
        </p:nvSpPr>
        <p:spPr>
          <a:xfrm rot="0">
            <a:off x="421625" y="1169976"/>
            <a:ext cx="3687763"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 String Array Length 🔍</a:t>
            </a:r>
          </a:p>
        </p:txBody>
      </p:sp>
      <p:sp>
        <p:nvSpPr>
          <p:cNvPr name="TextBox 22" id="22"/>
          <p:cNvSpPr txBox="true"/>
          <p:nvPr/>
        </p:nvSpPr>
        <p:spPr>
          <a:xfrm rot="0">
            <a:off x="421625" y="1929586"/>
            <a:ext cx="6587944" cy="1820545"/>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Walls Bold"/>
                <a:ea typeface="Walls Bold"/>
                <a:cs typeface="Walls Bold"/>
                <a:sym typeface="Walls Bold"/>
              </a:rPr>
              <a:t>8. Argument Count:</a:t>
            </a:r>
          </a:p>
          <a:p>
            <a:pPr algn="l">
              <a:lnSpc>
                <a:spcPts val="2800"/>
              </a:lnSpc>
              <a:spcBef>
                <a:spcPct val="0"/>
              </a:spcBef>
            </a:pPr>
            <a:r>
              <a:rPr lang="en-US" sz="2000">
                <a:solidFill>
                  <a:srgbClr val="000000"/>
                </a:solidFill>
                <a:latin typeface="Walls"/>
                <a:ea typeface="Walls"/>
                <a:cs typeface="Walls"/>
                <a:sym typeface="Walls"/>
              </a:rPr>
              <a:t>The length of the String[] args array will be equal to the number of arguments passed while running the program.</a:t>
            </a:r>
          </a:p>
          <a:p>
            <a:pPr algn="l">
              <a:lnSpc>
                <a:spcPts val="2800"/>
              </a:lnSpc>
              <a:spcBef>
                <a:spcPct val="0"/>
              </a:spcBef>
            </a:pPr>
          </a:p>
          <a:p>
            <a:pPr algn="l">
              <a:lnSpc>
                <a:spcPts val="3079"/>
              </a:lnSpc>
              <a:spcBef>
                <a:spcPct val="0"/>
              </a:spcBef>
            </a:pPr>
            <a:r>
              <a:rPr lang="en-US" b="true" sz="2199">
                <a:solidFill>
                  <a:srgbClr val="000000"/>
                </a:solidFill>
                <a:latin typeface="Walls Bold"/>
                <a:ea typeface="Walls Bold"/>
                <a:cs typeface="Walls Bold"/>
                <a:sym typeface="Walls Bold"/>
              </a:rPr>
              <a:t>Example:</a:t>
            </a:r>
          </a:p>
        </p:txBody>
      </p:sp>
      <p:sp>
        <p:nvSpPr>
          <p:cNvPr name="TextBox 23" id="23"/>
          <p:cNvSpPr txBox="true"/>
          <p:nvPr/>
        </p:nvSpPr>
        <p:spPr>
          <a:xfrm rot="0">
            <a:off x="392930" y="5669850"/>
            <a:ext cx="3404890"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 Example Program📜</a:t>
            </a:r>
          </a:p>
        </p:txBody>
      </p:sp>
    </p:spTree>
  </p:cSld>
  <p:clrMapOvr>
    <a:masterClrMapping/>
  </p:clrMapOvr>
</p:sld>
</file>

<file path=ppt/slides/slide14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405947" y="1248639"/>
            <a:ext cx="6699657" cy="2937446"/>
            <a:chOff x="0" y="0"/>
            <a:chExt cx="2401006" cy="1052714"/>
          </a:xfrm>
        </p:grpSpPr>
        <p:sp>
          <p:nvSpPr>
            <p:cNvPr name="Freeform 15" id="15"/>
            <p:cNvSpPr/>
            <p:nvPr/>
          </p:nvSpPr>
          <p:spPr>
            <a:xfrm flipH="false" flipV="false" rot="0">
              <a:off x="0" y="0"/>
              <a:ext cx="2401006" cy="1052714"/>
            </a:xfrm>
            <a:custGeom>
              <a:avLst/>
              <a:gdLst/>
              <a:ahLst/>
              <a:cxnLst/>
              <a:rect r="r" b="b" t="t" l="l"/>
              <a:pathLst>
                <a:path h="1052714" w="2401006">
                  <a:moveTo>
                    <a:pt x="0" y="0"/>
                  </a:moveTo>
                  <a:lnTo>
                    <a:pt x="2401006" y="0"/>
                  </a:lnTo>
                  <a:lnTo>
                    <a:pt x="2401006" y="1052714"/>
                  </a:lnTo>
                  <a:lnTo>
                    <a:pt x="0" y="1052714"/>
                  </a:lnTo>
                  <a:close/>
                </a:path>
              </a:pathLst>
            </a:custGeom>
            <a:solidFill>
              <a:srgbClr val="000000"/>
            </a:solidFill>
          </p:spPr>
        </p:sp>
        <p:sp>
          <p:nvSpPr>
            <p:cNvPr name="TextBox 16" id="16"/>
            <p:cNvSpPr txBox="true"/>
            <p:nvPr/>
          </p:nvSpPr>
          <p:spPr>
            <a:xfrm>
              <a:off x="0" y="-85725"/>
              <a:ext cx="2401006" cy="1138439"/>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  // Loop through each argument</a:t>
              </a:r>
            </a:p>
            <a:p>
              <a:pPr algn="l">
                <a:lnSpc>
                  <a:spcPts val="2800"/>
                </a:lnSpc>
              </a:pPr>
              <a:r>
                <a:rPr lang="en-US" sz="2000">
                  <a:solidFill>
                    <a:srgbClr val="FFFFFF"/>
                  </a:solidFill>
                  <a:latin typeface="Consolas"/>
                  <a:ea typeface="Consolas"/>
                  <a:cs typeface="Consolas"/>
                  <a:sym typeface="Consolas"/>
                </a:rPr>
                <a:t> </a:t>
              </a:r>
              <a:r>
                <a:rPr lang="en-US" sz="2000" b="true">
                  <a:solidFill>
                    <a:srgbClr val="FFFFFF"/>
                  </a:solidFill>
                  <a:latin typeface="Consolas Bold"/>
                  <a:ea typeface="Consolas Bold"/>
                  <a:cs typeface="Consolas Bold"/>
                  <a:sym typeface="Consolas Bold"/>
                </a:rPr>
                <a:t> for (int i = 0; i &lt; args.length; i++)</a:t>
              </a:r>
            </a:p>
            <a:p>
              <a:pPr algn="l">
                <a:lnSpc>
                  <a:spcPts val="2800"/>
                </a:lnSpc>
              </a:pPr>
              <a:r>
                <a:rPr lang="en-US" sz="2000" b="true">
                  <a:solidFill>
                    <a:srgbClr val="FFFFFF"/>
                  </a:solidFill>
                  <a:latin typeface="Consolas Bold"/>
                  <a:ea typeface="Consolas Bold"/>
                  <a:cs typeface="Consolas Bold"/>
                  <a:sym typeface="Consolas Bold"/>
                </a:rPr>
                <a:t>{</a:t>
              </a:r>
            </a:p>
            <a:p>
              <a:pPr algn="ctr">
                <a:lnSpc>
                  <a:spcPts val="2800"/>
                </a:lnSpc>
              </a:pPr>
              <a:r>
                <a:rPr lang="en-US" sz="2000" b="true">
                  <a:solidFill>
                    <a:srgbClr val="FFFFFF"/>
                  </a:solidFill>
                  <a:latin typeface="Consolas Bold"/>
                  <a:ea typeface="Consolas Bold"/>
                  <a:cs typeface="Consolas Bold"/>
                  <a:sym typeface="Consolas Bold"/>
                </a:rPr>
                <a:t> System.out.println("Argument " + i + ": " +         args[i]);</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a:t>
              </a:r>
            </a:p>
          </p:txBody>
        </p:sp>
      </p:grpSp>
      <p:grpSp>
        <p:nvGrpSpPr>
          <p:cNvPr name="Group 17" id="17"/>
          <p:cNvGrpSpPr/>
          <p:nvPr/>
        </p:nvGrpSpPr>
        <p:grpSpPr>
          <a:xfrm rot="0">
            <a:off x="479583" y="5988585"/>
            <a:ext cx="6552385" cy="1729523"/>
            <a:chOff x="0" y="0"/>
            <a:chExt cx="2348227" cy="619822"/>
          </a:xfrm>
        </p:grpSpPr>
        <p:sp>
          <p:nvSpPr>
            <p:cNvPr name="Freeform 18" id="18"/>
            <p:cNvSpPr/>
            <p:nvPr/>
          </p:nvSpPr>
          <p:spPr>
            <a:xfrm flipH="false" flipV="false" rot="0">
              <a:off x="0" y="0"/>
              <a:ext cx="2348227" cy="619822"/>
            </a:xfrm>
            <a:custGeom>
              <a:avLst/>
              <a:gdLst/>
              <a:ahLst/>
              <a:cxnLst/>
              <a:rect r="r" b="b" t="t" l="l"/>
              <a:pathLst>
                <a:path h="619822" w="2348227">
                  <a:moveTo>
                    <a:pt x="0" y="0"/>
                  </a:moveTo>
                  <a:lnTo>
                    <a:pt x="2348227" y="0"/>
                  </a:lnTo>
                  <a:lnTo>
                    <a:pt x="2348227" y="619822"/>
                  </a:lnTo>
                  <a:lnTo>
                    <a:pt x="0" y="619822"/>
                  </a:lnTo>
                  <a:close/>
                </a:path>
              </a:pathLst>
            </a:custGeom>
            <a:solidFill>
              <a:srgbClr val="000000"/>
            </a:solidFill>
          </p:spPr>
        </p:sp>
        <p:sp>
          <p:nvSpPr>
            <p:cNvPr name="TextBox 19" id="19"/>
            <p:cNvSpPr txBox="true"/>
            <p:nvPr/>
          </p:nvSpPr>
          <p:spPr>
            <a:xfrm>
              <a:off x="0" y="-85725"/>
              <a:ext cx="2348227" cy="705547"/>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Number of arguments: 3</a:t>
              </a:r>
            </a:p>
            <a:p>
              <a:pPr algn="l">
                <a:lnSpc>
                  <a:spcPts val="2800"/>
                </a:lnSpc>
              </a:pPr>
              <a:r>
                <a:rPr lang="en-US" sz="2000" b="true">
                  <a:solidFill>
                    <a:srgbClr val="FFFFFF"/>
                  </a:solidFill>
                  <a:latin typeface="Consolas Bold"/>
                  <a:ea typeface="Consolas Bold"/>
                  <a:cs typeface="Consolas Bold"/>
                  <a:sym typeface="Consolas Bold"/>
                </a:rPr>
                <a:t>Argument 0: Hello</a:t>
              </a:r>
            </a:p>
            <a:p>
              <a:pPr algn="l">
                <a:lnSpc>
                  <a:spcPts val="2800"/>
                </a:lnSpc>
              </a:pPr>
              <a:r>
                <a:rPr lang="en-US" sz="2000" b="true">
                  <a:solidFill>
                    <a:srgbClr val="FFFFFF"/>
                  </a:solidFill>
                  <a:latin typeface="Consolas Bold"/>
                  <a:ea typeface="Consolas Bold"/>
                  <a:cs typeface="Consolas Bold"/>
                  <a:sym typeface="Consolas Bold"/>
                </a:rPr>
                <a:t>Argument 1: World</a:t>
              </a:r>
            </a:p>
            <a:p>
              <a:pPr algn="l">
                <a:lnSpc>
                  <a:spcPts val="2800"/>
                </a:lnSpc>
              </a:pPr>
              <a:r>
                <a:rPr lang="en-US" sz="2000" b="true">
                  <a:solidFill>
                    <a:srgbClr val="FFFFFF"/>
                  </a:solidFill>
                  <a:latin typeface="Consolas Bold"/>
                  <a:ea typeface="Consolas Bold"/>
                  <a:cs typeface="Consolas Bold"/>
                  <a:sym typeface="Consolas Bold"/>
                </a:rPr>
                <a:t>Argument 2: 123</a:t>
              </a:r>
            </a:p>
          </p:txBody>
        </p:sp>
      </p:grpSp>
      <p:sp>
        <p:nvSpPr>
          <p:cNvPr name="TextBox 20" id="20"/>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21" id="21"/>
          <p:cNvSpPr txBox="true"/>
          <p:nvPr/>
        </p:nvSpPr>
        <p:spPr>
          <a:xfrm rot="0">
            <a:off x="421625" y="4338484"/>
            <a:ext cx="2298601"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 Execution🚀</a:t>
            </a:r>
          </a:p>
        </p:txBody>
      </p:sp>
      <p:sp>
        <p:nvSpPr>
          <p:cNvPr name="TextBox 22" id="22"/>
          <p:cNvSpPr txBox="true"/>
          <p:nvPr/>
        </p:nvSpPr>
        <p:spPr>
          <a:xfrm rot="0">
            <a:off x="822303" y="4841355"/>
            <a:ext cx="4834136" cy="339725"/>
          </a:xfrm>
          <a:prstGeom prst="rect">
            <a:avLst/>
          </a:prstGeom>
        </p:spPr>
        <p:txBody>
          <a:bodyPr anchor="t" rtlCol="false" tIns="0" lIns="0" bIns="0" rIns="0">
            <a:spAutoFit/>
          </a:bodyPr>
          <a:lstStyle/>
          <a:p>
            <a:pPr algn="ctr">
              <a:lnSpc>
                <a:spcPts val="2800"/>
              </a:lnSpc>
              <a:spcBef>
                <a:spcPct val="0"/>
              </a:spcBef>
            </a:pPr>
            <a:r>
              <a:rPr lang="en-US" b="true" sz="2000">
                <a:solidFill>
                  <a:srgbClr val="000000"/>
                </a:solidFill>
                <a:latin typeface="Walls Bold"/>
                <a:ea typeface="Walls Bold"/>
                <a:cs typeface="Walls Bold"/>
                <a:sym typeface="Walls Bold"/>
              </a:rPr>
              <a:t>java CommandLineExample Hello World 123</a:t>
            </a:r>
          </a:p>
        </p:txBody>
      </p:sp>
      <p:sp>
        <p:nvSpPr>
          <p:cNvPr name="TextBox 23" id="23"/>
          <p:cNvSpPr txBox="true"/>
          <p:nvPr/>
        </p:nvSpPr>
        <p:spPr>
          <a:xfrm rot="0">
            <a:off x="421625" y="5415815"/>
            <a:ext cx="1723331"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1E90FF"/>
                </a:solidFill>
                <a:latin typeface="Walls Bold"/>
                <a:ea typeface="Walls Bold"/>
                <a:cs typeface="Walls Bold"/>
                <a:sym typeface="Walls Bold"/>
              </a:rPr>
              <a:t>🎯 Output 🎯</a:t>
            </a:r>
          </a:p>
        </p:txBody>
      </p:sp>
      <p:sp>
        <p:nvSpPr>
          <p:cNvPr name="TextBox 24" id="24"/>
          <p:cNvSpPr txBox="true"/>
          <p:nvPr/>
        </p:nvSpPr>
        <p:spPr>
          <a:xfrm rot="0">
            <a:off x="421625" y="8118158"/>
            <a:ext cx="985937"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000000"/>
                </a:solidFill>
                <a:latin typeface="Walls Bold"/>
                <a:ea typeface="Walls Bold"/>
                <a:cs typeface="Walls Bold"/>
                <a:sym typeface="Walls Bold"/>
              </a:rPr>
              <a:t>💡 Note:</a:t>
            </a:r>
          </a:p>
        </p:txBody>
      </p:sp>
      <p:sp>
        <p:nvSpPr>
          <p:cNvPr name="TextBox 25" id="25"/>
          <p:cNvSpPr txBox="true"/>
          <p:nvPr/>
        </p:nvSpPr>
        <p:spPr>
          <a:xfrm rot="0">
            <a:off x="587582" y="8652828"/>
            <a:ext cx="6336387" cy="692150"/>
          </a:xfrm>
          <a:prstGeom prst="rect">
            <a:avLst/>
          </a:prstGeom>
        </p:spPr>
        <p:txBody>
          <a:bodyPr anchor="t" rtlCol="false" tIns="0" lIns="0" bIns="0" rIns="0">
            <a:spAutoFit/>
          </a:bodyPr>
          <a:lstStyle/>
          <a:p>
            <a:pPr algn="l">
              <a:lnSpc>
                <a:spcPts val="2800"/>
              </a:lnSpc>
              <a:spcBef>
                <a:spcPct val="0"/>
              </a:spcBef>
            </a:pPr>
            <a:r>
              <a:rPr lang="en-US" sz="2000">
                <a:solidFill>
                  <a:srgbClr val="000000"/>
                </a:solidFill>
                <a:latin typeface="Walls"/>
                <a:ea typeface="Walls"/>
                <a:cs typeface="Walls"/>
                <a:sym typeface="Walls"/>
              </a:rPr>
              <a:t>You can parse the string arguments into other data types (like int, double, etc.) if needed for computation.</a:t>
            </a:r>
          </a:p>
        </p:txBody>
      </p:sp>
    </p:spTree>
  </p:cSld>
  <p:clrMapOvr>
    <a:masterClrMapping/>
  </p:clrMapOvr>
</p:sld>
</file>

<file path=ppt/slides/slide14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Freeform 13" id="13"/>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5" id="15"/>
          <p:cNvSpPr txBox="true"/>
          <p:nvPr/>
        </p:nvSpPr>
        <p:spPr>
          <a:xfrm rot="0">
            <a:off x="570567" y="1283860"/>
            <a:ext cx="3338215"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 Additional Points📝</a:t>
            </a:r>
          </a:p>
        </p:txBody>
      </p:sp>
      <p:sp>
        <p:nvSpPr>
          <p:cNvPr name="TextBox 16" id="16"/>
          <p:cNvSpPr txBox="true"/>
          <p:nvPr/>
        </p:nvSpPr>
        <p:spPr>
          <a:xfrm rot="0">
            <a:off x="405947" y="1820586"/>
            <a:ext cx="6359421" cy="2101850"/>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000000"/>
                </a:solidFill>
                <a:latin typeface="Walls"/>
                <a:ea typeface="Walls"/>
                <a:cs typeface="Walls"/>
                <a:sym typeface="Walls"/>
              </a:rPr>
              <a:t>If you pass no arguments, the program will receive an empty String[].</a:t>
            </a:r>
          </a:p>
          <a:p>
            <a:pPr algn="l">
              <a:lnSpc>
                <a:spcPts val="2800"/>
              </a:lnSpc>
            </a:pPr>
          </a:p>
          <a:p>
            <a:pPr algn="l" marL="431801" indent="-215900" lvl="1">
              <a:lnSpc>
                <a:spcPts val="2800"/>
              </a:lnSpc>
              <a:buFont typeface="Arial"/>
              <a:buChar char="•"/>
            </a:pPr>
            <a:r>
              <a:rPr lang="en-US" sz="2000">
                <a:solidFill>
                  <a:srgbClr val="000000"/>
                </a:solidFill>
                <a:latin typeface="Walls"/>
                <a:ea typeface="Walls"/>
                <a:cs typeface="Walls"/>
                <a:sym typeface="Walls"/>
              </a:rPr>
              <a:t>Command-line arguments can also be useful for passing configurations like filenames, usernames, or other settings.</a:t>
            </a:r>
          </a:p>
        </p:txBody>
      </p:sp>
      <p:sp>
        <p:nvSpPr>
          <p:cNvPr name="TextBox 17" id="17"/>
          <p:cNvSpPr txBox="true"/>
          <p:nvPr/>
        </p:nvSpPr>
        <p:spPr>
          <a:xfrm rot="0">
            <a:off x="623365" y="5476236"/>
            <a:ext cx="5924583" cy="1749425"/>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Walls"/>
                <a:ea typeface="Walls"/>
                <a:cs typeface="Walls"/>
                <a:sym typeface="Walls"/>
              </a:rPr>
              <a:t> Command-line arguments provide a simple yet powerful way to inject input into Java programs at runtime. They enable flexibility in handling user input, file paths, and more, making Java applications versatile and dynamic! 🚀</a:t>
            </a:r>
          </a:p>
        </p:txBody>
      </p:sp>
      <p:sp>
        <p:nvSpPr>
          <p:cNvPr name="TextBox 18" id="18"/>
          <p:cNvSpPr txBox="true"/>
          <p:nvPr/>
        </p:nvSpPr>
        <p:spPr>
          <a:xfrm rot="0">
            <a:off x="756000" y="4483436"/>
            <a:ext cx="2512913"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FF0000"/>
                </a:solidFill>
                <a:latin typeface="Walls Bold"/>
                <a:ea typeface="Walls Bold"/>
                <a:cs typeface="Walls Bold"/>
                <a:sym typeface="Walls Bold"/>
              </a:rPr>
              <a:t>🌟Conclusion 🌟</a:t>
            </a:r>
            <a:r>
              <a:rPr lang="en-US" b="true" sz="2499">
                <a:solidFill>
                  <a:srgbClr val="000000"/>
                </a:solidFill>
                <a:latin typeface="Walls Bold"/>
                <a:ea typeface="Walls Bold"/>
                <a:cs typeface="Walls Bold"/>
                <a:sym typeface="Walls Bold"/>
              </a:rPr>
              <a:t>:</a:t>
            </a:r>
          </a:p>
        </p:txBody>
      </p:sp>
    </p:spTree>
  </p:cSld>
  <p:clrMapOvr>
    <a:masterClrMapping/>
  </p:clrMapOvr>
</p:sld>
</file>

<file path=ppt/slides/slide14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Freeform 13" id="13"/>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5" id="15"/>
          <p:cNvSpPr txBox="true"/>
          <p:nvPr/>
        </p:nvSpPr>
        <p:spPr>
          <a:xfrm rot="0">
            <a:off x="76754" y="905727"/>
            <a:ext cx="6804000" cy="1749425"/>
          </a:xfrm>
          <a:prstGeom prst="rect">
            <a:avLst/>
          </a:prstGeom>
        </p:spPr>
        <p:txBody>
          <a:bodyPr anchor="t" rtlCol="false" tIns="0" lIns="0" bIns="0" rIns="0">
            <a:spAutoFit/>
          </a:bodyPr>
          <a:lstStyle/>
          <a:p>
            <a:pPr algn="ctr">
              <a:lnSpc>
                <a:spcPts val="7000"/>
              </a:lnSpc>
              <a:spcBef>
                <a:spcPct val="0"/>
              </a:spcBef>
            </a:pPr>
            <a:r>
              <a:rPr lang="en-US" b="true" sz="5000">
                <a:solidFill>
                  <a:srgbClr val="FF0000"/>
                </a:solidFill>
                <a:latin typeface="Walls Bold"/>
                <a:ea typeface="Walls Bold"/>
                <a:cs typeface="Walls Bold"/>
                <a:sym typeface="Walls Bold"/>
              </a:rPr>
              <a:t>🖥️ Scanner Class in Java 🖥️</a:t>
            </a:r>
          </a:p>
        </p:txBody>
      </p:sp>
      <p:sp>
        <p:nvSpPr>
          <p:cNvPr name="TextBox 16" id="16"/>
          <p:cNvSpPr txBox="true"/>
          <p:nvPr/>
        </p:nvSpPr>
        <p:spPr>
          <a:xfrm rot="0">
            <a:off x="564888" y="2817077"/>
            <a:ext cx="6109374" cy="1397000"/>
          </a:xfrm>
          <a:prstGeom prst="rect">
            <a:avLst/>
          </a:prstGeom>
        </p:spPr>
        <p:txBody>
          <a:bodyPr anchor="t" rtlCol="false" tIns="0" lIns="0" bIns="0" rIns="0">
            <a:spAutoFit/>
          </a:bodyPr>
          <a:lstStyle/>
          <a:p>
            <a:pPr algn="l">
              <a:lnSpc>
                <a:spcPts val="2800"/>
              </a:lnSpc>
              <a:spcBef>
                <a:spcPct val="0"/>
              </a:spcBef>
            </a:pPr>
            <a:r>
              <a:rPr lang="en-US" sz="2000">
                <a:solidFill>
                  <a:srgbClr val="000000"/>
                </a:solidFill>
                <a:latin typeface="Walls"/>
                <a:ea typeface="Walls"/>
                <a:cs typeface="Walls"/>
                <a:sym typeface="Walls"/>
              </a:rPr>
              <a:t>The Scanner class in Java is widely used for getting input from the user in a conventional and convenient manner. It is a part of the java.util package and allows reading various data types like strings, integers, and more.</a:t>
            </a:r>
          </a:p>
        </p:txBody>
      </p:sp>
      <p:sp>
        <p:nvSpPr>
          <p:cNvPr name="TextBox 17" id="17"/>
          <p:cNvSpPr txBox="true"/>
          <p:nvPr/>
        </p:nvSpPr>
        <p:spPr>
          <a:xfrm rot="0">
            <a:off x="564888" y="4565175"/>
            <a:ext cx="4469706"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1E90FF"/>
                </a:solidFill>
                <a:latin typeface="Walls Bold"/>
                <a:ea typeface="Walls Bold"/>
                <a:cs typeface="Walls Bold"/>
                <a:sym typeface="Walls Bold"/>
              </a:rPr>
              <a:t>✨ Key Features of Scanner Class ✨</a:t>
            </a:r>
          </a:p>
        </p:txBody>
      </p:sp>
      <p:sp>
        <p:nvSpPr>
          <p:cNvPr name="TextBox 18" id="18"/>
          <p:cNvSpPr txBox="true"/>
          <p:nvPr/>
        </p:nvSpPr>
        <p:spPr>
          <a:xfrm rot="0">
            <a:off x="641167" y="5307900"/>
            <a:ext cx="6033096" cy="727710"/>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Walls Bold"/>
                <a:ea typeface="Walls Bold"/>
                <a:cs typeface="Walls Bold"/>
                <a:sym typeface="Walls Bold"/>
              </a:rPr>
              <a:t>1. User Input:</a:t>
            </a:r>
          </a:p>
          <a:p>
            <a:pPr algn="l">
              <a:lnSpc>
                <a:spcPts val="2800"/>
              </a:lnSpc>
              <a:spcBef>
                <a:spcPct val="0"/>
              </a:spcBef>
            </a:pPr>
            <a:r>
              <a:rPr lang="en-US" sz="2000">
                <a:solidFill>
                  <a:srgbClr val="000000"/>
                </a:solidFill>
                <a:latin typeface="Walls"/>
                <a:ea typeface="Walls"/>
                <a:cs typeface="Walls"/>
                <a:sym typeface="Walls"/>
              </a:rPr>
              <a:t>We use the Scanner class object to get input from the user.</a:t>
            </a:r>
          </a:p>
        </p:txBody>
      </p:sp>
      <p:sp>
        <p:nvSpPr>
          <p:cNvPr name="TextBox 19" id="19"/>
          <p:cNvSpPr txBox="true"/>
          <p:nvPr/>
        </p:nvSpPr>
        <p:spPr>
          <a:xfrm rot="0">
            <a:off x="564888" y="6388035"/>
            <a:ext cx="6499254" cy="1080135"/>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Walls Bold"/>
                <a:ea typeface="Walls Bold"/>
                <a:cs typeface="Walls Bold"/>
                <a:sym typeface="Walls Bold"/>
              </a:rPr>
              <a:t>2. Conventional Input Method:</a:t>
            </a:r>
          </a:p>
          <a:p>
            <a:pPr algn="l">
              <a:lnSpc>
                <a:spcPts val="2800"/>
              </a:lnSpc>
              <a:spcBef>
                <a:spcPct val="0"/>
              </a:spcBef>
            </a:pPr>
            <a:r>
              <a:rPr lang="en-US" sz="2000">
                <a:solidFill>
                  <a:srgbClr val="000000"/>
                </a:solidFill>
                <a:latin typeface="Walls"/>
                <a:ea typeface="Walls"/>
                <a:cs typeface="Walls"/>
                <a:sym typeface="Walls"/>
              </a:rPr>
              <a:t>It provides a simple and conventional way of obtaining user inputs in Java programs.</a:t>
            </a:r>
          </a:p>
        </p:txBody>
      </p:sp>
      <p:sp>
        <p:nvSpPr>
          <p:cNvPr name="TextBox 20" id="20"/>
          <p:cNvSpPr txBox="true"/>
          <p:nvPr/>
        </p:nvSpPr>
        <p:spPr>
          <a:xfrm rot="0">
            <a:off x="564888" y="7820595"/>
            <a:ext cx="4946650" cy="727710"/>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Walls Bold"/>
                <a:ea typeface="Walls Bold"/>
                <a:cs typeface="Walls Bold"/>
                <a:sym typeface="Walls Bold"/>
              </a:rPr>
              <a:t>3. Inbuilt Class:</a:t>
            </a:r>
          </a:p>
          <a:p>
            <a:pPr algn="ctr">
              <a:lnSpc>
                <a:spcPts val="2800"/>
              </a:lnSpc>
              <a:spcBef>
                <a:spcPct val="0"/>
              </a:spcBef>
            </a:pPr>
            <a:r>
              <a:rPr lang="en-US" sz="2000">
                <a:solidFill>
                  <a:srgbClr val="000000"/>
                </a:solidFill>
                <a:latin typeface="Walls"/>
                <a:ea typeface="Walls"/>
                <a:cs typeface="Walls"/>
                <a:sym typeface="Walls"/>
              </a:rPr>
              <a:t>The Scanner is an inbuilt class provided by Java.</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421625" y="1225457"/>
            <a:ext cx="5719048" cy="372745"/>
          </a:xfrm>
          <a:prstGeom prst="rect">
            <a:avLst/>
          </a:prstGeom>
        </p:spPr>
        <p:txBody>
          <a:bodyPr anchor="t" rtlCol="false" tIns="0" lIns="0" bIns="0" rIns="0">
            <a:spAutoFit/>
          </a:bodyPr>
          <a:lstStyle/>
          <a:p>
            <a:pPr algn="l">
              <a:lnSpc>
                <a:spcPts val="3079"/>
              </a:lnSpc>
            </a:pPr>
            <a:r>
              <a:rPr lang="en-US" b="true" sz="2199" spc="219">
                <a:solidFill>
                  <a:srgbClr val="1E90FF"/>
                </a:solidFill>
                <a:latin typeface="Walls Bold"/>
                <a:ea typeface="Walls Bold"/>
                <a:cs typeface="Walls Bold"/>
                <a:sym typeface="Walls Bold"/>
              </a:rPr>
              <a:t>5. EXCEPTION HANDLING MECHANISM ⚠️</a:t>
            </a:r>
          </a:p>
        </p:txBody>
      </p:sp>
      <p:sp>
        <p:nvSpPr>
          <p:cNvPr name="TextBox 14" id="14"/>
          <p:cNvSpPr txBox="true"/>
          <p:nvPr/>
        </p:nvSpPr>
        <p:spPr>
          <a:xfrm rot="0">
            <a:off x="405947" y="1713703"/>
            <a:ext cx="6760456" cy="3502025"/>
          </a:xfrm>
          <a:prstGeom prst="rect">
            <a:avLst/>
          </a:prstGeom>
        </p:spPr>
        <p:txBody>
          <a:bodyPr anchor="t" rtlCol="false" tIns="0" lIns="0" bIns="0" rIns="0">
            <a:spAutoFit/>
          </a:bodyPr>
          <a:lstStyle/>
          <a:p>
            <a:pPr algn="just" marL="431799" indent="-215899" lvl="1">
              <a:lnSpc>
                <a:spcPts val="2799"/>
              </a:lnSpc>
              <a:buFont typeface="Arial"/>
              <a:buChar char="•"/>
            </a:pPr>
            <a:r>
              <a:rPr lang="en-US" b="true" sz="1999">
                <a:solidFill>
                  <a:srgbClr val="000000"/>
                </a:solidFill>
                <a:latin typeface="Walls Bold"/>
                <a:ea typeface="Walls Bold"/>
                <a:cs typeface="Walls Bold"/>
                <a:sym typeface="Walls Bold"/>
              </a:rPr>
              <a:t>Maintaining Flow:</a:t>
            </a:r>
          </a:p>
          <a:p>
            <a:pPr algn="just" marL="863598" indent="-287866" lvl="2">
              <a:lnSpc>
                <a:spcPts val="2799"/>
              </a:lnSpc>
              <a:buFont typeface="Arial"/>
              <a:buChar char="⚬"/>
            </a:pPr>
            <a:r>
              <a:rPr lang="en-US" sz="1999">
                <a:solidFill>
                  <a:srgbClr val="000000"/>
                </a:solidFill>
                <a:latin typeface="Walls"/>
                <a:ea typeface="Walls"/>
                <a:cs typeface="Walls"/>
                <a:sym typeface="Walls"/>
              </a:rPr>
              <a:t>Java provides a robust Exception Handling system to manage errors and maintain the normal flow of program execution.</a:t>
            </a:r>
          </a:p>
          <a:p>
            <a:pPr algn="just">
              <a:lnSpc>
                <a:spcPts val="2799"/>
              </a:lnSpc>
            </a:pPr>
          </a:p>
          <a:p>
            <a:pPr algn="just" marL="431799" indent="-215899" lvl="1">
              <a:lnSpc>
                <a:spcPts val="2799"/>
              </a:lnSpc>
              <a:buFont typeface="Arial"/>
              <a:buChar char="•"/>
            </a:pPr>
            <a:r>
              <a:rPr lang="en-US" b="true" sz="1999">
                <a:solidFill>
                  <a:srgbClr val="000000"/>
                </a:solidFill>
                <a:latin typeface="Walls Bold"/>
                <a:ea typeface="Walls Bold"/>
                <a:cs typeface="Walls Bold"/>
                <a:sym typeface="Walls Bold"/>
              </a:rPr>
              <a:t>Advantages:</a:t>
            </a:r>
          </a:p>
          <a:p>
            <a:pPr algn="just" marL="863598" indent="-287866" lvl="2">
              <a:lnSpc>
                <a:spcPts val="2799"/>
              </a:lnSpc>
              <a:buFont typeface="Arial"/>
              <a:buChar char="⚬"/>
            </a:pPr>
            <a:r>
              <a:rPr lang="en-US" b="true" sz="1999">
                <a:solidFill>
                  <a:srgbClr val="000000"/>
                </a:solidFill>
                <a:latin typeface="Walls Bold"/>
                <a:ea typeface="Walls Bold"/>
                <a:cs typeface="Walls Bold"/>
                <a:sym typeface="Walls Bold"/>
              </a:rPr>
              <a:t>Graceful Error Handling:</a:t>
            </a:r>
            <a:r>
              <a:rPr lang="en-US" sz="1999">
                <a:solidFill>
                  <a:srgbClr val="000000"/>
                </a:solidFill>
                <a:latin typeface="Walls"/>
                <a:ea typeface="Walls"/>
                <a:cs typeface="Walls"/>
                <a:sym typeface="Walls"/>
              </a:rPr>
              <a:t> Prevents programs from crashing unexpectedly.</a:t>
            </a:r>
          </a:p>
          <a:p>
            <a:pPr algn="just" marL="863598" indent="-287866" lvl="2">
              <a:lnSpc>
                <a:spcPts val="2799"/>
              </a:lnSpc>
              <a:buFont typeface="Arial"/>
              <a:buChar char="⚬"/>
            </a:pPr>
            <a:r>
              <a:rPr lang="en-US" b="true" sz="1999">
                <a:solidFill>
                  <a:srgbClr val="000000"/>
                </a:solidFill>
                <a:latin typeface="Walls Bold"/>
                <a:ea typeface="Walls Bold"/>
                <a:cs typeface="Walls Bold"/>
                <a:sym typeface="Walls Bold"/>
              </a:rPr>
              <a:t>Debugging Made Easier:</a:t>
            </a:r>
            <a:r>
              <a:rPr lang="en-US" sz="1999">
                <a:solidFill>
                  <a:srgbClr val="000000"/>
                </a:solidFill>
                <a:latin typeface="Walls"/>
                <a:ea typeface="Walls"/>
                <a:cs typeface="Walls"/>
                <a:sym typeface="Walls"/>
              </a:rPr>
              <a:t> Helps identify and fix issues efficiently.</a:t>
            </a:r>
          </a:p>
        </p:txBody>
      </p:sp>
      <p:sp>
        <p:nvSpPr>
          <p:cNvPr name="Freeform 15" id="15"/>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421625" y="5444328"/>
            <a:ext cx="6760456" cy="682625"/>
          </a:xfrm>
          <a:prstGeom prst="rect">
            <a:avLst/>
          </a:prstGeom>
        </p:spPr>
        <p:txBody>
          <a:bodyPr anchor="t" rtlCol="false" tIns="0" lIns="0" bIns="0" rIns="0">
            <a:spAutoFit/>
          </a:bodyPr>
          <a:lstStyle/>
          <a:p>
            <a:pPr algn="just">
              <a:lnSpc>
                <a:spcPts val="2799"/>
              </a:lnSpc>
            </a:pPr>
            <a:r>
              <a:rPr lang="en-US" sz="1999">
                <a:solidFill>
                  <a:srgbClr val="000000"/>
                </a:solidFill>
                <a:latin typeface="Walls"/>
                <a:ea typeface="Walls"/>
                <a:cs typeface="Walls"/>
                <a:sym typeface="Walls"/>
              </a:rPr>
              <a:t>C lacks a built-in exception-handling mechanism, making error management more cumbersome.</a:t>
            </a:r>
          </a:p>
        </p:txBody>
      </p:sp>
    </p:spTree>
  </p:cSld>
  <p:clrMapOvr>
    <a:masterClrMapping/>
  </p:clrMapOvr>
</p:sld>
</file>

<file path=ppt/slides/slide15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Freeform 13" id="13"/>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5" id="15"/>
          <p:cNvSpPr txBox="true"/>
          <p:nvPr/>
        </p:nvSpPr>
        <p:spPr>
          <a:xfrm rot="0">
            <a:off x="405947" y="777031"/>
            <a:ext cx="6696022" cy="3646991"/>
          </a:xfrm>
          <a:prstGeom prst="rect">
            <a:avLst/>
          </a:prstGeom>
        </p:spPr>
        <p:txBody>
          <a:bodyPr anchor="t" rtlCol="false" tIns="0" lIns="0" bIns="0" rIns="0">
            <a:spAutoFit/>
          </a:bodyPr>
          <a:lstStyle/>
          <a:p>
            <a:pPr algn="l">
              <a:lnSpc>
                <a:spcPts val="2800"/>
              </a:lnSpc>
              <a:spcBef>
                <a:spcPct val="0"/>
              </a:spcBef>
            </a:pPr>
          </a:p>
          <a:p>
            <a:pPr algn="l">
              <a:lnSpc>
                <a:spcPts val="140"/>
              </a:lnSpc>
              <a:spcBef>
                <a:spcPct val="0"/>
              </a:spcBef>
            </a:pPr>
          </a:p>
          <a:p>
            <a:pPr algn="l">
              <a:lnSpc>
                <a:spcPts val="139"/>
              </a:lnSpc>
              <a:spcBef>
                <a:spcPct val="0"/>
              </a:spcBef>
            </a:pPr>
          </a:p>
          <a:p>
            <a:pPr algn="l">
              <a:lnSpc>
                <a:spcPts val="3080"/>
              </a:lnSpc>
              <a:spcBef>
                <a:spcPct val="0"/>
              </a:spcBef>
            </a:pPr>
            <a:r>
              <a:rPr lang="en-US" b="true" sz="2200">
                <a:solidFill>
                  <a:srgbClr val="000000"/>
                </a:solidFill>
                <a:latin typeface="Walls Bold"/>
                <a:ea typeface="Walls Bold"/>
                <a:cs typeface="Walls Bold"/>
                <a:sym typeface="Walls Bold"/>
              </a:rPr>
              <a:t>4. Package Location:</a:t>
            </a:r>
          </a:p>
          <a:p>
            <a:pPr algn="l">
              <a:lnSpc>
                <a:spcPts val="2800"/>
              </a:lnSpc>
              <a:spcBef>
                <a:spcPct val="0"/>
              </a:spcBef>
            </a:pPr>
            <a:r>
              <a:rPr lang="en-US" sz="2000">
                <a:solidFill>
                  <a:srgbClr val="000000"/>
                </a:solidFill>
                <a:latin typeface="Walls"/>
                <a:ea typeface="Walls"/>
                <a:cs typeface="Walls"/>
                <a:sym typeface="Walls"/>
              </a:rPr>
              <a:t>It is located in the java.util package. Therefore, you must import the Scanner class before using it:</a:t>
            </a:r>
          </a:p>
          <a:p>
            <a:pPr algn="l">
              <a:lnSpc>
                <a:spcPts val="2800"/>
              </a:lnSpc>
              <a:spcBef>
                <a:spcPct val="0"/>
              </a:spcBef>
            </a:pPr>
            <a:r>
              <a:rPr lang="en-US" sz="2000">
                <a:solidFill>
                  <a:srgbClr val="000000"/>
                </a:solidFill>
                <a:latin typeface="Walls"/>
                <a:ea typeface="Walls"/>
                <a:cs typeface="Walls"/>
                <a:sym typeface="Walls"/>
              </a:rPr>
              <a:t>import java.util.Scanner;</a:t>
            </a:r>
          </a:p>
          <a:p>
            <a:pPr algn="l">
              <a:lnSpc>
                <a:spcPts val="2800"/>
              </a:lnSpc>
              <a:spcBef>
                <a:spcPct val="0"/>
              </a:spcBef>
            </a:pPr>
          </a:p>
          <a:p>
            <a:pPr algn="l">
              <a:lnSpc>
                <a:spcPts val="3080"/>
              </a:lnSpc>
              <a:spcBef>
                <a:spcPct val="0"/>
              </a:spcBef>
            </a:pPr>
            <a:r>
              <a:rPr lang="en-US" b="true" sz="2200">
                <a:solidFill>
                  <a:srgbClr val="000000"/>
                </a:solidFill>
                <a:latin typeface="Walls Bold"/>
                <a:ea typeface="Walls Bold"/>
                <a:cs typeface="Walls Bold"/>
                <a:sym typeface="Walls Bold"/>
              </a:rPr>
              <a:t>5. Classes from java.lang:</a:t>
            </a:r>
          </a:p>
          <a:p>
            <a:pPr algn="l">
              <a:lnSpc>
                <a:spcPts val="2800"/>
              </a:lnSpc>
              <a:spcBef>
                <a:spcPct val="0"/>
              </a:spcBef>
            </a:pPr>
            <a:r>
              <a:rPr lang="en-US" sz="2000">
                <a:solidFill>
                  <a:srgbClr val="000000"/>
                </a:solidFill>
                <a:latin typeface="Walls"/>
                <a:ea typeface="Walls"/>
                <a:cs typeface="Walls"/>
                <a:sym typeface="Walls"/>
              </a:rPr>
              <a:t>Classes in the java.lang package (like System, String, etc.) do not require explicit importing and are available by default in every Java file.</a:t>
            </a:r>
          </a:p>
        </p:txBody>
      </p:sp>
      <p:sp>
        <p:nvSpPr>
          <p:cNvPr name="TextBox 16" id="16"/>
          <p:cNvSpPr txBox="true"/>
          <p:nvPr/>
        </p:nvSpPr>
        <p:spPr>
          <a:xfrm rot="0">
            <a:off x="421625" y="5750038"/>
            <a:ext cx="6011168" cy="2454275"/>
          </a:xfrm>
          <a:prstGeom prst="rect">
            <a:avLst/>
          </a:prstGeom>
        </p:spPr>
        <p:txBody>
          <a:bodyPr anchor="t" rtlCol="false" tIns="0" lIns="0" bIns="0" rIns="0">
            <a:spAutoFit/>
          </a:bodyPr>
          <a:lstStyle/>
          <a:p>
            <a:pPr algn="l">
              <a:lnSpc>
                <a:spcPts val="2800"/>
              </a:lnSpc>
              <a:spcBef>
                <a:spcPct val="0"/>
              </a:spcBef>
            </a:pPr>
            <a:r>
              <a:rPr lang="en-US" sz="2000">
                <a:solidFill>
                  <a:srgbClr val="000000"/>
                </a:solidFill>
                <a:latin typeface="Walls"/>
                <a:ea typeface="Walls"/>
                <a:cs typeface="Walls"/>
                <a:sym typeface="Walls"/>
              </a:rPr>
              <a:t>Java uses different types of streams for input and output:</a:t>
            </a:r>
          </a:p>
          <a:p>
            <a:pPr algn="l">
              <a:lnSpc>
                <a:spcPts val="2800"/>
              </a:lnSpc>
              <a:spcBef>
                <a:spcPct val="0"/>
              </a:spcBef>
            </a:pPr>
          </a:p>
          <a:p>
            <a:pPr algn="l">
              <a:lnSpc>
                <a:spcPts val="2800"/>
              </a:lnSpc>
              <a:spcBef>
                <a:spcPct val="0"/>
              </a:spcBef>
            </a:pPr>
            <a:r>
              <a:rPr lang="en-US" sz="2000">
                <a:solidFill>
                  <a:srgbClr val="000000"/>
                </a:solidFill>
                <a:latin typeface="Walls"/>
                <a:ea typeface="Walls"/>
                <a:cs typeface="Walls"/>
                <a:sym typeface="Walls"/>
              </a:rPr>
              <a:t>1. Input Stream: For reading data.</a:t>
            </a:r>
          </a:p>
          <a:p>
            <a:pPr algn="l">
              <a:lnSpc>
                <a:spcPts val="2800"/>
              </a:lnSpc>
              <a:spcBef>
                <a:spcPct val="0"/>
              </a:spcBef>
            </a:pPr>
          </a:p>
          <a:p>
            <a:pPr algn="l">
              <a:lnSpc>
                <a:spcPts val="2800"/>
              </a:lnSpc>
              <a:spcBef>
                <a:spcPct val="0"/>
              </a:spcBef>
            </a:pPr>
            <a:r>
              <a:rPr lang="en-US" sz="2000">
                <a:solidFill>
                  <a:srgbClr val="000000"/>
                </a:solidFill>
                <a:latin typeface="Walls"/>
                <a:ea typeface="Walls"/>
                <a:cs typeface="Walls"/>
                <a:sym typeface="Walls"/>
              </a:rPr>
              <a:t>2. Output Stream: For writing data.</a:t>
            </a:r>
          </a:p>
          <a:p>
            <a:pPr algn="l">
              <a:lnSpc>
                <a:spcPts val="2800"/>
              </a:lnSpc>
              <a:spcBef>
                <a:spcPct val="0"/>
              </a:spcBef>
            </a:pPr>
          </a:p>
          <a:p>
            <a:pPr algn="l">
              <a:lnSpc>
                <a:spcPts val="2800"/>
              </a:lnSpc>
              <a:spcBef>
                <a:spcPct val="0"/>
              </a:spcBef>
            </a:pPr>
            <a:r>
              <a:rPr lang="en-US" sz="2000">
                <a:solidFill>
                  <a:srgbClr val="000000"/>
                </a:solidFill>
                <a:latin typeface="Walls"/>
                <a:ea typeface="Walls"/>
                <a:cs typeface="Walls"/>
                <a:sym typeface="Walls"/>
              </a:rPr>
              <a:t>3. Error Stream: For handling errors.</a:t>
            </a:r>
          </a:p>
        </p:txBody>
      </p:sp>
      <p:sp>
        <p:nvSpPr>
          <p:cNvPr name="TextBox 17" id="17"/>
          <p:cNvSpPr txBox="true"/>
          <p:nvPr/>
        </p:nvSpPr>
        <p:spPr>
          <a:xfrm rot="0">
            <a:off x="1652764" y="4871130"/>
            <a:ext cx="3173214"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 Streams in Java 📜</a:t>
            </a:r>
          </a:p>
        </p:txBody>
      </p:sp>
    </p:spTree>
  </p:cSld>
  <p:clrMapOvr>
    <a:masterClrMapping/>
  </p:clrMapOvr>
</p:sld>
</file>

<file path=ppt/slides/slide15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405947" y="1762763"/>
            <a:ext cx="6747579" cy="4683125"/>
          </a:xfrm>
          <a:prstGeom prst="rect">
            <a:avLst/>
          </a:prstGeom>
        </p:spPr>
        <p:txBody>
          <a:bodyPr anchor="t" rtlCol="false" tIns="0" lIns="0" bIns="0" rIns="0">
            <a:spAutoFit/>
          </a:bodyPr>
          <a:lstStyle/>
          <a:p>
            <a:pPr algn="l">
              <a:lnSpc>
                <a:spcPts val="2800"/>
              </a:lnSpc>
              <a:spcBef>
                <a:spcPct val="0"/>
              </a:spcBef>
            </a:pPr>
            <a:r>
              <a:rPr lang="en-US" sz="2000">
                <a:solidFill>
                  <a:srgbClr val="000000"/>
                </a:solidFill>
                <a:latin typeface="Walls"/>
                <a:ea typeface="Walls"/>
                <a:cs typeface="Walls"/>
                <a:sym typeface="Walls"/>
              </a:rPr>
              <a:t>Reading Tokens:</a:t>
            </a:r>
          </a:p>
          <a:p>
            <a:pPr algn="l">
              <a:lnSpc>
                <a:spcPts val="2800"/>
              </a:lnSpc>
              <a:spcBef>
                <a:spcPct val="0"/>
              </a:spcBef>
            </a:pPr>
          </a:p>
          <a:p>
            <a:pPr algn="l">
              <a:lnSpc>
                <a:spcPts val="3079"/>
              </a:lnSpc>
              <a:spcBef>
                <a:spcPct val="0"/>
              </a:spcBef>
            </a:pPr>
            <a:r>
              <a:rPr lang="en-US" b="true" sz="2199">
                <a:solidFill>
                  <a:srgbClr val="000000"/>
                </a:solidFill>
                <a:latin typeface="Walls Bold"/>
                <a:ea typeface="Walls Bold"/>
                <a:cs typeface="Walls Bold"/>
                <a:sym typeface="Walls Bold"/>
              </a:rPr>
              <a:t>6. Token:</a:t>
            </a:r>
          </a:p>
          <a:p>
            <a:pPr algn="l">
              <a:lnSpc>
                <a:spcPts val="2800"/>
              </a:lnSpc>
              <a:spcBef>
                <a:spcPct val="0"/>
              </a:spcBef>
            </a:pPr>
            <a:r>
              <a:rPr lang="en-US" sz="2000">
                <a:solidFill>
                  <a:srgbClr val="000000"/>
                </a:solidFill>
                <a:latin typeface="Walls"/>
                <a:ea typeface="Walls"/>
                <a:cs typeface="Walls"/>
                <a:sym typeface="Walls"/>
              </a:rPr>
              <a:t>A token is a complete unit of data read by the Scanner.</a:t>
            </a:r>
          </a:p>
          <a:p>
            <a:pPr algn="l">
              <a:lnSpc>
                <a:spcPts val="2800"/>
              </a:lnSpc>
              <a:spcBef>
                <a:spcPct val="0"/>
              </a:spcBef>
            </a:pPr>
            <a:r>
              <a:rPr lang="en-US" sz="2000">
                <a:solidFill>
                  <a:srgbClr val="000000"/>
                </a:solidFill>
                <a:latin typeface="Walls"/>
                <a:ea typeface="Walls"/>
                <a:cs typeface="Walls"/>
                <a:sym typeface="Walls"/>
              </a:rPr>
              <a:t>Examples of tokens: abc, xyz, 123 (complete tokens)</a:t>
            </a:r>
          </a:p>
          <a:p>
            <a:pPr algn="l">
              <a:lnSpc>
                <a:spcPts val="2800"/>
              </a:lnSpc>
              <a:spcBef>
                <a:spcPct val="0"/>
              </a:spcBef>
            </a:pPr>
          </a:p>
          <a:p>
            <a:pPr algn="l">
              <a:lnSpc>
                <a:spcPts val="3079"/>
              </a:lnSpc>
              <a:spcBef>
                <a:spcPct val="0"/>
              </a:spcBef>
            </a:pPr>
            <a:r>
              <a:rPr lang="en-US" b="true" sz="2199">
                <a:solidFill>
                  <a:srgbClr val="000000"/>
                </a:solidFill>
                <a:latin typeface="Walls Bold"/>
                <a:ea typeface="Walls Bold"/>
                <a:cs typeface="Walls Bold"/>
                <a:sym typeface="Walls Bold"/>
              </a:rPr>
              <a:t>7. next() Method:</a:t>
            </a:r>
          </a:p>
          <a:p>
            <a:pPr algn="l">
              <a:lnSpc>
                <a:spcPts val="2800"/>
              </a:lnSpc>
              <a:spcBef>
                <a:spcPct val="0"/>
              </a:spcBef>
            </a:pPr>
            <a:r>
              <a:rPr lang="en-US" sz="2000">
                <a:solidFill>
                  <a:srgbClr val="000000"/>
                </a:solidFill>
                <a:latin typeface="Walls"/>
                <a:ea typeface="Walls"/>
                <a:cs typeface="Walls"/>
                <a:sym typeface="Walls"/>
              </a:rPr>
              <a:t>The next() method reads one token (a complete string without spaces) and returns it as a String object.</a:t>
            </a:r>
          </a:p>
          <a:p>
            <a:pPr algn="l">
              <a:lnSpc>
                <a:spcPts val="2800"/>
              </a:lnSpc>
              <a:spcBef>
                <a:spcPct val="0"/>
              </a:spcBef>
            </a:pPr>
          </a:p>
          <a:p>
            <a:pPr algn="l">
              <a:lnSpc>
                <a:spcPts val="3079"/>
              </a:lnSpc>
              <a:spcBef>
                <a:spcPct val="0"/>
              </a:spcBef>
            </a:pPr>
            <a:r>
              <a:rPr lang="en-US" b="true" sz="2199">
                <a:solidFill>
                  <a:srgbClr val="000000"/>
                </a:solidFill>
                <a:latin typeface="Walls Bold"/>
                <a:ea typeface="Walls Bold"/>
                <a:cs typeface="Walls Bold"/>
                <a:sym typeface="Walls Bold"/>
              </a:rPr>
              <a:t>8. nextLine() Method:</a:t>
            </a:r>
          </a:p>
          <a:p>
            <a:pPr algn="l">
              <a:lnSpc>
                <a:spcPts val="2800"/>
              </a:lnSpc>
              <a:spcBef>
                <a:spcPct val="0"/>
              </a:spcBef>
            </a:pPr>
            <a:r>
              <a:rPr lang="en-US" sz="2000">
                <a:solidFill>
                  <a:srgbClr val="000000"/>
                </a:solidFill>
                <a:latin typeface="Walls"/>
                <a:ea typeface="Walls"/>
                <a:cs typeface="Walls"/>
                <a:sym typeface="Walls"/>
              </a:rPr>
              <a:t>The nextLine() method reads the entire line of input (including spaces) and returns it as a String object.</a:t>
            </a:r>
          </a:p>
        </p:txBody>
      </p:sp>
      <p:grpSp>
        <p:nvGrpSpPr>
          <p:cNvPr name="Group 15" id="15"/>
          <p:cNvGrpSpPr/>
          <p:nvPr/>
        </p:nvGrpSpPr>
        <p:grpSpPr>
          <a:xfrm rot="0">
            <a:off x="421625" y="6749622"/>
            <a:ext cx="6628969" cy="822896"/>
            <a:chOff x="0" y="0"/>
            <a:chExt cx="2375673" cy="294907"/>
          </a:xfrm>
        </p:grpSpPr>
        <p:sp>
          <p:nvSpPr>
            <p:cNvPr name="Freeform 16" id="16"/>
            <p:cNvSpPr/>
            <p:nvPr/>
          </p:nvSpPr>
          <p:spPr>
            <a:xfrm flipH="false" flipV="false" rot="0">
              <a:off x="0" y="0"/>
              <a:ext cx="2375673" cy="294907"/>
            </a:xfrm>
            <a:custGeom>
              <a:avLst/>
              <a:gdLst/>
              <a:ahLst/>
              <a:cxnLst/>
              <a:rect r="r" b="b" t="t" l="l"/>
              <a:pathLst>
                <a:path h="294907" w="2375673">
                  <a:moveTo>
                    <a:pt x="0" y="0"/>
                  </a:moveTo>
                  <a:lnTo>
                    <a:pt x="2375673" y="0"/>
                  </a:lnTo>
                  <a:lnTo>
                    <a:pt x="2375673" y="294907"/>
                  </a:lnTo>
                  <a:lnTo>
                    <a:pt x="0" y="294907"/>
                  </a:lnTo>
                  <a:close/>
                </a:path>
              </a:pathLst>
            </a:custGeom>
            <a:solidFill>
              <a:srgbClr val="1C2120"/>
            </a:solidFill>
          </p:spPr>
        </p:sp>
        <p:sp>
          <p:nvSpPr>
            <p:cNvPr name="TextBox 17" id="17"/>
            <p:cNvSpPr txBox="true"/>
            <p:nvPr/>
          </p:nvSpPr>
          <p:spPr>
            <a:xfrm>
              <a:off x="0" y="-85725"/>
              <a:ext cx="2375673" cy="380632"/>
            </a:xfrm>
            <a:prstGeom prst="rect">
              <a:avLst/>
            </a:prstGeom>
          </p:spPr>
          <p:txBody>
            <a:bodyPr anchor="ctr" rtlCol="false" tIns="50800" lIns="50800" bIns="50800" rIns="50800"/>
            <a:lstStyle/>
            <a:p>
              <a:pPr algn="ctr">
                <a:lnSpc>
                  <a:spcPts val="2800"/>
                </a:lnSpc>
              </a:pPr>
              <a:r>
                <a:rPr lang="en-US" sz="2000" b="true">
                  <a:solidFill>
                    <a:srgbClr val="FFFFFF"/>
                  </a:solidFill>
                  <a:latin typeface="Consolas Bold"/>
                  <a:ea typeface="Consolas Bold"/>
                  <a:cs typeface="Consolas Bold"/>
                  <a:sym typeface="Consolas Bold"/>
                </a:rPr>
                <a:t>Scanner scanner = new Scanner(System.in);</a:t>
              </a:r>
            </a:p>
            <a:p>
              <a:pPr algn="ctr">
                <a:lnSpc>
                  <a:spcPts val="2800"/>
                </a:lnSpc>
              </a:pPr>
              <a:r>
                <a:rPr lang="en-US" b="true" sz="2000">
                  <a:solidFill>
                    <a:srgbClr val="FFFFFF"/>
                  </a:solidFill>
                  <a:latin typeface="Consolas Bold"/>
                  <a:ea typeface="Consolas Bold"/>
                  <a:cs typeface="Consolas Bold"/>
                  <a:sym typeface="Consolas Bold"/>
                </a:rPr>
                <a:t>String input = scanner.nextLine();</a:t>
              </a:r>
            </a:p>
          </p:txBody>
        </p:sp>
      </p:grpSp>
      <p:sp>
        <p:nvSpPr>
          <p:cNvPr name="TextBox 18" id="18"/>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9" id="19"/>
          <p:cNvSpPr txBox="true"/>
          <p:nvPr/>
        </p:nvSpPr>
        <p:spPr>
          <a:xfrm rot="0">
            <a:off x="1508159" y="1169038"/>
            <a:ext cx="4164211"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 Scanner Class Methods 📝</a:t>
            </a:r>
          </a:p>
        </p:txBody>
      </p:sp>
    </p:spTree>
  </p:cSld>
  <p:clrMapOvr>
    <a:masterClrMapping/>
  </p:clrMapOvr>
</p:sld>
</file>

<file path=ppt/slides/slide15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Freeform 13" id="13"/>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5" id="15"/>
          <p:cNvSpPr txBox="true"/>
          <p:nvPr/>
        </p:nvSpPr>
        <p:spPr>
          <a:xfrm rot="0">
            <a:off x="756000" y="1341363"/>
            <a:ext cx="3507681"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1E90FF"/>
                </a:solidFill>
                <a:latin typeface="Walls Bold"/>
                <a:ea typeface="Walls Bold"/>
                <a:cs typeface="Walls Bold"/>
                <a:sym typeface="Walls Bold"/>
              </a:rPr>
              <a:t>Reading Specific Data Types:</a:t>
            </a:r>
          </a:p>
        </p:txBody>
      </p:sp>
      <p:sp>
        <p:nvSpPr>
          <p:cNvPr name="TextBox 16" id="16"/>
          <p:cNvSpPr txBox="true"/>
          <p:nvPr/>
        </p:nvSpPr>
        <p:spPr>
          <a:xfrm rot="0">
            <a:off x="397699" y="1873444"/>
            <a:ext cx="6888815" cy="6480810"/>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Walls Bold"/>
                <a:ea typeface="Walls Bold"/>
                <a:cs typeface="Walls Bold"/>
                <a:sym typeface="Walls Bold"/>
              </a:rPr>
              <a:t>9. nextInt() Method:</a:t>
            </a:r>
          </a:p>
          <a:p>
            <a:pPr algn="l">
              <a:lnSpc>
                <a:spcPts val="2800"/>
              </a:lnSpc>
              <a:spcBef>
                <a:spcPct val="0"/>
              </a:spcBef>
            </a:pPr>
            <a:r>
              <a:rPr lang="en-US" sz="2000">
                <a:solidFill>
                  <a:srgbClr val="000000"/>
                </a:solidFill>
                <a:latin typeface="Walls"/>
                <a:ea typeface="Walls"/>
                <a:cs typeface="Walls"/>
                <a:sym typeface="Walls"/>
              </a:rPr>
              <a:t>This method reads an integer input from the user and returns it as a primitive int.</a:t>
            </a:r>
          </a:p>
          <a:p>
            <a:pPr algn="l">
              <a:lnSpc>
                <a:spcPts val="2800"/>
              </a:lnSpc>
              <a:spcBef>
                <a:spcPct val="0"/>
              </a:spcBef>
            </a:pPr>
          </a:p>
          <a:p>
            <a:pPr algn="l">
              <a:lnSpc>
                <a:spcPts val="3079"/>
              </a:lnSpc>
              <a:spcBef>
                <a:spcPct val="0"/>
              </a:spcBef>
            </a:pPr>
            <a:r>
              <a:rPr lang="en-US" b="true" sz="2199">
                <a:solidFill>
                  <a:srgbClr val="000000"/>
                </a:solidFill>
                <a:latin typeface="Walls Bold"/>
                <a:ea typeface="Walls Bold"/>
                <a:cs typeface="Walls Bold"/>
                <a:sym typeface="Walls Bold"/>
              </a:rPr>
              <a:t>10. nextDouble() Method:</a:t>
            </a:r>
          </a:p>
          <a:p>
            <a:pPr algn="l">
              <a:lnSpc>
                <a:spcPts val="2800"/>
              </a:lnSpc>
              <a:spcBef>
                <a:spcPct val="0"/>
              </a:spcBef>
            </a:pPr>
            <a:r>
              <a:rPr lang="en-US" sz="2000">
                <a:solidFill>
                  <a:srgbClr val="000000"/>
                </a:solidFill>
                <a:latin typeface="Walls"/>
                <a:ea typeface="Walls"/>
                <a:cs typeface="Walls"/>
                <a:sym typeface="Walls"/>
              </a:rPr>
              <a:t>If you supply an integer value, it will be automatically upcasted to double.</a:t>
            </a:r>
          </a:p>
          <a:p>
            <a:pPr algn="l">
              <a:lnSpc>
                <a:spcPts val="2800"/>
              </a:lnSpc>
              <a:spcBef>
                <a:spcPct val="0"/>
              </a:spcBef>
            </a:pPr>
            <a:r>
              <a:rPr lang="en-US" sz="2000">
                <a:solidFill>
                  <a:srgbClr val="000000"/>
                </a:solidFill>
                <a:latin typeface="Walls"/>
                <a:ea typeface="Walls"/>
                <a:cs typeface="Walls"/>
                <a:sym typeface="Walls"/>
              </a:rPr>
              <a:t>Example: 10 becomes 10.0.</a:t>
            </a:r>
          </a:p>
          <a:p>
            <a:pPr algn="l">
              <a:lnSpc>
                <a:spcPts val="2800"/>
              </a:lnSpc>
              <a:spcBef>
                <a:spcPct val="0"/>
              </a:spcBef>
            </a:pPr>
          </a:p>
          <a:p>
            <a:pPr algn="l">
              <a:lnSpc>
                <a:spcPts val="3079"/>
              </a:lnSpc>
              <a:spcBef>
                <a:spcPct val="0"/>
              </a:spcBef>
            </a:pPr>
            <a:r>
              <a:rPr lang="en-US" b="true" sz="2199">
                <a:solidFill>
                  <a:srgbClr val="000000"/>
                </a:solidFill>
                <a:latin typeface="Walls Bold"/>
                <a:ea typeface="Walls Bold"/>
                <a:cs typeface="Walls Bold"/>
                <a:sym typeface="Walls Bold"/>
              </a:rPr>
              <a:t>11. nextBoolean() Method:</a:t>
            </a:r>
          </a:p>
          <a:p>
            <a:pPr algn="l">
              <a:lnSpc>
                <a:spcPts val="2800"/>
              </a:lnSpc>
              <a:spcBef>
                <a:spcPct val="0"/>
              </a:spcBef>
            </a:pPr>
            <a:r>
              <a:rPr lang="en-US" sz="2000">
                <a:solidFill>
                  <a:srgbClr val="000000"/>
                </a:solidFill>
                <a:latin typeface="Walls"/>
                <a:ea typeface="Walls"/>
                <a:cs typeface="Walls"/>
                <a:sym typeface="Walls"/>
              </a:rPr>
              <a:t>Reads the next token as a boolean (true or false). If an invalid value is entered, it throws a TypeMismatchException.</a:t>
            </a:r>
          </a:p>
          <a:p>
            <a:pPr algn="l">
              <a:lnSpc>
                <a:spcPts val="2800"/>
              </a:lnSpc>
              <a:spcBef>
                <a:spcPct val="0"/>
              </a:spcBef>
            </a:pPr>
          </a:p>
          <a:p>
            <a:pPr algn="l">
              <a:lnSpc>
                <a:spcPts val="3079"/>
              </a:lnSpc>
              <a:spcBef>
                <a:spcPct val="0"/>
              </a:spcBef>
            </a:pPr>
            <a:r>
              <a:rPr lang="en-US" b="true" sz="2199">
                <a:solidFill>
                  <a:srgbClr val="000000"/>
                </a:solidFill>
                <a:latin typeface="Walls Bold"/>
                <a:ea typeface="Walls Bold"/>
                <a:cs typeface="Walls Bold"/>
                <a:sym typeface="Walls Bold"/>
              </a:rPr>
              <a:t>12. nextFloat() Method:</a:t>
            </a:r>
          </a:p>
          <a:p>
            <a:pPr algn="l">
              <a:lnSpc>
                <a:spcPts val="2800"/>
              </a:lnSpc>
              <a:spcBef>
                <a:spcPct val="0"/>
              </a:spcBef>
            </a:pPr>
            <a:r>
              <a:rPr lang="en-US" sz="2000">
                <a:solidFill>
                  <a:srgbClr val="000000"/>
                </a:solidFill>
                <a:latin typeface="Walls"/>
                <a:ea typeface="Walls"/>
                <a:cs typeface="Walls"/>
                <a:sym typeface="Walls"/>
              </a:rPr>
              <a:t>Reads a floating-point number.</a:t>
            </a:r>
          </a:p>
          <a:p>
            <a:pPr algn="l">
              <a:lnSpc>
                <a:spcPts val="2800"/>
              </a:lnSpc>
              <a:spcBef>
                <a:spcPct val="0"/>
              </a:spcBef>
            </a:pPr>
            <a:r>
              <a:rPr lang="en-US" sz="2000">
                <a:solidFill>
                  <a:srgbClr val="000000"/>
                </a:solidFill>
                <a:latin typeface="Walls"/>
                <a:ea typeface="Walls"/>
                <a:cs typeface="Walls"/>
                <a:sym typeface="Walls"/>
              </a:rPr>
              <a:t>Important: You must not include 'F' or 'f' at the end of the decimal value; otherwise, it will throw an InputMismatchException.</a:t>
            </a:r>
          </a:p>
          <a:p>
            <a:pPr algn="l">
              <a:lnSpc>
                <a:spcPts val="2800"/>
              </a:lnSpc>
              <a:spcBef>
                <a:spcPct val="0"/>
              </a:spcBef>
            </a:pPr>
          </a:p>
        </p:txBody>
      </p:sp>
    </p:spTree>
  </p:cSld>
  <p:clrMapOvr>
    <a:masterClrMapping/>
  </p:clrMapOvr>
</p:sld>
</file>

<file path=ppt/slides/slide15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Freeform 13" id="13"/>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5" id="15"/>
          <p:cNvSpPr txBox="true"/>
          <p:nvPr/>
        </p:nvSpPr>
        <p:spPr>
          <a:xfrm rot="0">
            <a:off x="536639" y="1178033"/>
            <a:ext cx="4335661"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1E90FF"/>
                </a:solidFill>
                <a:latin typeface="Walls Bold"/>
                <a:ea typeface="Walls Bold"/>
                <a:cs typeface="Walls Bold"/>
                <a:sym typeface="Walls Bold"/>
              </a:rPr>
              <a:t>General Rules for Scanner Methods:</a:t>
            </a:r>
          </a:p>
        </p:txBody>
      </p:sp>
      <p:sp>
        <p:nvSpPr>
          <p:cNvPr name="TextBox 16" id="16"/>
          <p:cNvSpPr txBox="true"/>
          <p:nvPr/>
        </p:nvSpPr>
        <p:spPr>
          <a:xfrm rot="0">
            <a:off x="421625" y="1722228"/>
            <a:ext cx="6872970" cy="2880360"/>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Walls Bold"/>
                <a:ea typeface="Walls Bold"/>
                <a:cs typeface="Walls Bold"/>
                <a:sym typeface="Walls Bold"/>
              </a:rPr>
              <a:t>13. Assigning Return Values:</a:t>
            </a:r>
          </a:p>
          <a:p>
            <a:pPr algn="l">
              <a:lnSpc>
                <a:spcPts val="2800"/>
              </a:lnSpc>
              <a:spcBef>
                <a:spcPct val="0"/>
              </a:spcBef>
            </a:pPr>
            <a:r>
              <a:rPr lang="en-US" sz="2000">
                <a:solidFill>
                  <a:srgbClr val="000000"/>
                </a:solidFill>
                <a:latin typeface="Walls"/>
                <a:ea typeface="Walls"/>
                <a:cs typeface="Walls"/>
                <a:sym typeface="Walls"/>
              </a:rPr>
              <a:t>The return value of next() or nextLine() must be assigned to a String variable.</a:t>
            </a:r>
          </a:p>
          <a:p>
            <a:pPr algn="l">
              <a:lnSpc>
                <a:spcPts val="2800"/>
              </a:lnSpc>
              <a:spcBef>
                <a:spcPct val="0"/>
              </a:spcBef>
            </a:pPr>
            <a:r>
              <a:rPr lang="en-US" sz="2000">
                <a:solidFill>
                  <a:srgbClr val="000000"/>
                </a:solidFill>
                <a:latin typeface="Walls"/>
                <a:ea typeface="Walls"/>
                <a:cs typeface="Walls"/>
                <a:sym typeface="Walls"/>
              </a:rPr>
              <a:t>String name = scanner.nextLine();</a:t>
            </a:r>
          </a:p>
          <a:p>
            <a:pPr algn="l">
              <a:lnSpc>
                <a:spcPts val="2800"/>
              </a:lnSpc>
              <a:spcBef>
                <a:spcPct val="0"/>
              </a:spcBef>
            </a:pPr>
          </a:p>
          <a:p>
            <a:pPr algn="l">
              <a:lnSpc>
                <a:spcPts val="3079"/>
              </a:lnSpc>
              <a:spcBef>
                <a:spcPct val="0"/>
              </a:spcBef>
            </a:pPr>
            <a:r>
              <a:rPr lang="en-US" b="true" sz="2199">
                <a:solidFill>
                  <a:srgbClr val="000000"/>
                </a:solidFill>
                <a:latin typeface="Walls Bold"/>
                <a:ea typeface="Walls Bold"/>
                <a:cs typeface="Walls Bold"/>
                <a:sym typeface="Walls Bold"/>
              </a:rPr>
              <a:t>14. Exception Handling:</a:t>
            </a:r>
          </a:p>
          <a:p>
            <a:pPr algn="l">
              <a:lnSpc>
                <a:spcPts val="2800"/>
              </a:lnSpc>
              <a:spcBef>
                <a:spcPct val="0"/>
              </a:spcBef>
            </a:pPr>
            <a:r>
              <a:rPr lang="en-US" sz="2000">
                <a:solidFill>
                  <a:srgbClr val="000000"/>
                </a:solidFill>
                <a:latin typeface="Walls"/>
                <a:ea typeface="Walls"/>
                <a:cs typeface="Walls"/>
                <a:sym typeface="Walls"/>
              </a:rPr>
              <a:t>The nextBoolean() method throws a TypeMismatchException if you provide any value other than true or false.</a:t>
            </a:r>
          </a:p>
        </p:txBody>
      </p:sp>
      <p:sp>
        <p:nvSpPr>
          <p:cNvPr name="TextBox 17" id="17"/>
          <p:cNvSpPr txBox="true"/>
          <p:nvPr/>
        </p:nvSpPr>
        <p:spPr>
          <a:xfrm rot="0">
            <a:off x="1869794" y="4923725"/>
            <a:ext cx="3488333"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 Closing the Scanner ⚠️</a:t>
            </a:r>
          </a:p>
        </p:txBody>
      </p:sp>
      <p:sp>
        <p:nvSpPr>
          <p:cNvPr name="TextBox 18" id="18"/>
          <p:cNvSpPr txBox="true"/>
          <p:nvPr/>
        </p:nvSpPr>
        <p:spPr>
          <a:xfrm rot="0">
            <a:off x="339928" y="5778591"/>
            <a:ext cx="6954667" cy="3585210"/>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Walls Bold"/>
                <a:ea typeface="Walls Bold"/>
                <a:cs typeface="Walls Bold"/>
                <a:sym typeface="Walls Bold"/>
              </a:rPr>
              <a:t>15. close() Method:</a:t>
            </a:r>
          </a:p>
          <a:p>
            <a:pPr algn="l">
              <a:lnSpc>
                <a:spcPts val="2800"/>
              </a:lnSpc>
              <a:spcBef>
                <a:spcPct val="0"/>
              </a:spcBef>
            </a:pPr>
            <a:r>
              <a:rPr lang="en-US" sz="2000">
                <a:solidFill>
                  <a:srgbClr val="000000"/>
                </a:solidFill>
                <a:latin typeface="Walls"/>
                <a:ea typeface="Walls"/>
                <a:cs typeface="Walls"/>
                <a:sym typeface="Walls"/>
              </a:rPr>
              <a:t>It's good practice to close the Scanner resource after use to free up resources:</a:t>
            </a:r>
          </a:p>
          <a:p>
            <a:pPr algn="l">
              <a:lnSpc>
                <a:spcPts val="2800"/>
              </a:lnSpc>
              <a:spcBef>
                <a:spcPct val="0"/>
              </a:spcBef>
            </a:pPr>
            <a:r>
              <a:rPr lang="en-US" sz="2000">
                <a:solidFill>
                  <a:srgbClr val="000000"/>
                </a:solidFill>
                <a:latin typeface="Walls"/>
                <a:ea typeface="Walls"/>
                <a:cs typeface="Walls"/>
                <a:sym typeface="Walls"/>
              </a:rPr>
              <a:t>scanner.close();</a:t>
            </a:r>
          </a:p>
          <a:p>
            <a:pPr algn="l">
              <a:lnSpc>
                <a:spcPts val="2800"/>
              </a:lnSpc>
              <a:spcBef>
                <a:spcPct val="0"/>
              </a:spcBef>
            </a:pPr>
          </a:p>
          <a:p>
            <a:pPr algn="l">
              <a:lnSpc>
                <a:spcPts val="3079"/>
              </a:lnSpc>
              <a:spcBef>
                <a:spcPct val="0"/>
              </a:spcBef>
            </a:pPr>
            <a:r>
              <a:rPr lang="en-US" b="true" sz="2199">
                <a:solidFill>
                  <a:srgbClr val="000000"/>
                </a:solidFill>
                <a:latin typeface="Walls Bold"/>
                <a:ea typeface="Walls Bold"/>
                <a:cs typeface="Walls Bold"/>
                <a:sym typeface="Walls Bold"/>
              </a:rPr>
              <a:t>16. Issues with Not Closing Resources:</a:t>
            </a:r>
          </a:p>
          <a:p>
            <a:pPr algn="l">
              <a:lnSpc>
                <a:spcPts val="2800"/>
              </a:lnSpc>
              <a:spcBef>
                <a:spcPct val="0"/>
              </a:spcBef>
            </a:pPr>
            <a:r>
              <a:rPr lang="en-US" sz="2000">
                <a:solidFill>
                  <a:srgbClr val="000000"/>
                </a:solidFill>
                <a:latin typeface="Walls"/>
                <a:ea typeface="Walls"/>
                <a:cs typeface="Walls"/>
                <a:sym typeface="Walls"/>
              </a:rPr>
              <a:t>Failing to close resources (like Scanner) can cause problems in database applications or other scenarios where resources are managed explicitly.</a:t>
            </a:r>
          </a:p>
          <a:p>
            <a:pPr algn="l">
              <a:lnSpc>
                <a:spcPts val="2800"/>
              </a:lnSpc>
              <a:spcBef>
                <a:spcPct val="0"/>
              </a:spcBef>
            </a:pPr>
          </a:p>
        </p:txBody>
      </p:sp>
    </p:spTree>
  </p:cSld>
  <p:clrMapOvr>
    <a:masterClrMapping/>
  </p:clrMapOvr>
</p:sld>
</file>

<file path=ppt/slides/slide15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353530" y="3886770"/>
            <a:ext cx="6977154" cy="2880360"/>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Walls Bold"/>
                <a:ea typeface="Walls Bold"/>
                <a:cs typeface="Walls Bold"/>
                <a:sym typeface="Walls Bold"/>
              </a:rPr>
              <a:t>18. Enter Key Issue with nextInt():</a:t>
            </a:r>
          </a:p>
          <a:p>
            <a:pPr algn="l">
              <a:lnSpc>
                <a:spcPts val="2800"/>
              </a:lnSpc>
              <a:spcBef>
                <a:spcPct val="0"/>
              </a:spcBef>
            </a:pPr>
            <a:r>
              <a:rPr lang="en-US" sz="2000">
                <a:solidFill>
                  <a:srgbClr val="000000"/>
                </a:solidFill>
                <a:latin typeface="Walls"/>
                <a:ea typeface="Walls"/>
                <a:cs typeface="Walls"/>
                <a:sym typeface="Walls"/>
              </a:rPr>
              <a:t>After reading an integer using nextInt(), the cursor stays in the same line. When you press the Enter key, the newline character is consumed by the nextLine() method, causing it to skip input.</a:t>
            </a:r>
          </a:p>
          <a:p>
            <a:pPr algn="l">
              <a:lnSpc>
                <a:spcPts val="2800"/>
              </a:lnSpc>
              <a:spcBef>
                <a:spcPct val="0"/>
              </a:spcBef>
            </a:pPr>
          </a:p>
          <a:p>
            <a:pPr algn="l">
              <a:lnSpc>
                <a:spcPts val="3079"/>
              </a:lnSpc>
              <a:spcBef>
                <a:spcPct val="0"/>
              </a:spcBef>
            </a:pPr>
            <a:r>
              <a:rPr lang="en-US" b="true" sz="2199">
                <a:solidFill>
                  <a:srgbClr val="000000"/>
                </a:solidFill>
                <a:latin typeface="Walls Bold"/>
                <a:ea typeface="Walls Bold"/>
                <a:cs typeface="Walls Bold"/>
                <a:sym typeface="Walls Bold"/>
              </a:rPr>
              <a:t>19. Solution to Enter Key Issue:</a:t>
            </a:r>
          </a:p>
          <a:p>
            <a:pPr algn="l">
              <a:lnSpc>
                <a:spcPts val="2800"/>
              </a:lnSpc>
              <a:spcBef>
                <a:spcPct val="0"/>
              </a:spcBef>
            </a:pPr>
            <a:r>
              <a:rPr lang="en-US" sz="2000">
                <a:solidFill>
                  <a:srgbClr val="000000"/>
                </a:solidFill>
                <a:latin typeface="Walls"/>
                <a:ea typeface="Walls"/>
                <a:cs typeface="Walls"/>
                <a:sym typeface="Walls"/>
              </a:rPr>
              <a:t>To resolve this, add an extra nextLine() after calling nextInt() to consume the blank spaces before reading the next line:</a:t>
            </a:r>
          </a:p>
        </p:txBody>
      </p:sp>
      <p:grpSp>
        <p:nvGrpSpPr>
          <p:cNvPr name="Group 15" id="15"/>
          <p:cNvGrpSpPr/>
          <p:nvPr/>
        </p:nvGrpSpPr>
        <p:grpSpPr>
          <a:xfrm rot="0">
            <a:off x="405947" y="7215111"/>
            <a:ext cx="6519004" cy="1880171"/>
            <a:chOff x="0" y="0"/>
            <a:chExt cx="2336264" cy="673811"/>
          </a:xfrm>
        </p:grpSpPr>
        <p:sp>
          <p:nvSpPr>
            <p:cNvPr name="Freeform 16" id="16"/>
            <p:cNvSpPr/>
            <p:nvPr/>
          </p:nvSpPr>
          <p:spPr>
            <a:xfrm flipH="false" flipV="false" rot="0">
              <a:off x="0" y="0"/>
              <a:ext cx="2336264" cy="673811"/>
            </a:xfrm>
            <a:custGeom>
              <a:avLst/>
              <a:gdLst/>
              <a:ahLst/>
              <a:cxnLst/>
              <a:rect r="r" b="b" t="t" l="l"/>
              <a:pathLst>
                <a:path h="673811" w="2336264">
                  <a:moveTo>
                    <a:pt x="0" y="0"/>
                  </a:moveTo>
                  <a:lnTo>
                    <a:pt x="2336264" y="0"/>
                  </a:lnTo>
                  <a:lnTo>
                    <a:pt x="2336264" y="673811"/>
                  </a:lnTo>
                  <a:lnTo>
                    <a:pt x="0" y="673811"/>
                  </a:lnTo>
                  <a:close/>
                </a:path>
              </a:pathLst>
            </a:custGeom>
            <a:solidFill>
              <a:srgbClr val="1C2120"/>
            </a:solidFill>
          </p:spPr>
        </p:sp>
        <p:sp>
          <p:nvSpPr>
            <p:cNvPr name="TextBox 17" id="17"/>
            <p:cNvSpPr txBox="true"/>
            <p:nvPr/>
          </p:nvSpPr>
          <p:spPr>
            <a:xfrm>
              <a:off x="0" y="-85725"/>
              <a:ext cx="2336264" cy="759536"/>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int number = scanner.nextInt();</a:t>
              </a:r>
            </a:p>
            <a:p>
              <a:pPr algn="l">
                <a:lnSpc>
                  <a:spcPts val="2800"/>
                </a:lnSpc>
              </a:pPr>
              <a:r>
                <a:rPr lang="en-US" sz="2000" b="true">
                  <a:solidFill>
                    <a:srgbClr val="FFFFFF"/>
                  </a:solidFill>
                  <a:latin typeface="Consolas Bold"/>
                  <a:ea typeface="Consolas Bold"/>
                  <a:cs typeface="Consolas Bold"/>
                  <a:sym typeface="Consolas Bold"/>
                </a:rPr>
                <a:t>scanner.nextLine(); // Consumes the remaining newline</a:t>
              </a:r>
            </a:p>
            <a:p>
              <a:pPr algn="l">
                <a:lnSpc>
                  <a:spcPts val="2800"/>
                </a:lnSpc>
              </a:pPr>
              <a:r>
                <a:rPr lang="en-US" sz="2000" b="true">
                  <a:solidFill>
                    <a:srgbClr val="FFFFFF"/>
                  </a:solidFill>
                  <a:latin typeface="Consolas Bold"/>
                  <a:ea typeface="Consolas Bold"/>
                  <a:cs typeface="Consolas Bold"/>
                  <a:sym typeface="Consolas Bold"/>
                </a:rPr>
                <a:t>String input = scanner.nextLine();</a:t>
              </a:r>
            </a:p>
          </p:txBody>
        </p:sp>
      </p:grpSp>
      <p:sp>
        <p:nvSpPr>
          <p:cNvPr name="TextBox 18" id="18"/>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9" id="19"/>
          <p:cNvSpPr txBox="true"/>
          <p:nvPr/>
        </p:nvSpPr>
        <p:spPr>
          <a:xfrm rot="0">
            <a:off x="421625" y="1429709"/>
            <a:ext cx="6305773" cy="1080135"/>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Walls Bold"/>
                <a:ea typeface="Walls Bold"/>
                <a:cs typeface="Walls Bold"/>
                <a:sym typeface="Walls Bold"/>
              </a:rPr>
              <a:t>17. IllegalStateException:</a:t>
            </a:r>
          </a:p>
          <a:p>
            <a:pPr algn="l">
              <a:lnSpc>
                <a:spcPts val="2800"/>
              </a:lnSpc>
              <a:spcBef>
                <a:spcPct val="0"/>
              </a:spcBef>
            </a:pPr>
            <a:r>
              <a:rPr lang="en-US" sz="2000">
                <a:solidFill>
                  <a:srgbClr val="000000"/>
                </a:solidFill>
                <a:latin typeface="Walls"/>
                <a:ea typeface="Walls"/>
                <a:cs typeface="Walls"/>
                <a:sym typeface="Walls"/>
              </a:rPr>
              <a:t>If you try to use the Scanner object after closing it, you will get an IllegalStateException.</a:t>
            </a:r>
          </a:p>
        </p:txBody>
      </p:sp>
      <p:sp>
        <p:nvSpPr>
          <p:cNvPr name="TextBox 20" id="20"/>
          <p:cNvSpPr txBox="true"/>
          <p:nvPr/>
        </p:nvSpPr>
        <p:spPr>
          <a:xfrm rot="0">
            <a:off x="670531" y="3054920"/>
            <a:ext cx="5989836"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 Handling Input and Output Properly ✨</a:t>
            </a:r>
          </a:p>
        </p:txBody>
      </p:sp>
    </p:spTree>
  </p:cSld>
  <p:clrMapOvr>
    <a:masterClrMapping/>
  </p:clrMapOvr>
</p:sld>
</file>

<file path=ppt/slides/slide15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405947" y="1840331"/>
            <a:ext cx="6710243" cy="7166546"/>
            <a:chOff x="0" y="0"/>
            <a:chExt cx="2404800" cy="2568328"/>
          </a:xfrm>
        </p:grpSpPr>
        <p:sp>
          <p:nvSpPr>
            <p:cNvPr name="Freeform 15" id="15"/>
            <p:cNvSpPr/>
            <p:nvPr/>
          </p:nvSpPr>
          <p:spPr>
            <a:xfrm flipH="false" flipV="false" rot="0">
              <a:off x="0" y="0"/>
              <a:ext cx="2404800" cy="2568328"/>
            </a:xfrm>
            <a:custGeom>
              <a:avLst/>
              <a:gdLst/>
              <a:ahLst/>
              <a:cxnLst/>
              <a:rect r="r" b="b" t="t" l="l"/>
              <a:pathLst>
                <a:path h="2568328" w="2404800">
                  <a:moveTo>
                    <a:pt x="0" y="0"/>
                  </a:moveTo>
                  <a:lnTo>
                    <a:pt x="2404800" y="0"/>
                  </a:lnTo>
                  <a:lnTo>
                    <a:pt x="2404800" y="2568328"/>
                  </a:lnTo>
                  <a:lnTo>
                    <a:pt x="0" y="2568328"/>
                  </a:lnTo>
                  <a:close/>
                </a:path>
              </a:pathLst>
            </a:custGeom>
            <a:solidFill>
              <a:srgbClr val="1C2120"/>
            </a:solidFill>
          </p:spPr>
        </p:sp>
        <p:sp>
          <p:nvSpPr>
            <p:cNvPr name="TextBox 16" id="16"/>
            <p:cNvSpPr txBox="true"/>
            <p:nvPr/>
          </p:nvSpPr>
          <p:spPr>
            <a:xfrm>
              <a:off x="0" y="-85725"/>
              <a:ext cx="2404800" cy="2654053"/>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import java.util.Scanner;</a:t>
              </a:r>
            </a:p>
            <a:p>
              <a:pPr algn="l">
                <a:lnSpc>
                  <a:spcPts val="2800"/>
                </a:lnSpc>
              </a:pPr>
            </a:p>
            <a:p>
              <a:pPr algn="l">
                <a:lnSpc>
                  <a:spcPts val="2800"/>
                </a:lnSpc>
              </a:pPr>
              <a:r>
                <a:rPr lang="en-US" sz="2000" b="true">
                  <a:solidFill>
                    <a:srgbClr val="FFFFFF"/>
                  </a:solidFill>
                  <a:latin typeface="Consolas Bold"/>
                  <a:ea typeface="Consolas Bold"/>
                  <a:cs typeface="Consolas Bold"/>
                  <a:sym typeface="Consolas Bold"/>
                </a:rPr>
                <a:t>public class ScannerExample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public static void main(String[] args)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 Create Scanner object</a:t>
              </a:r>
            </a:p>
            <a:p>
              <a:pPr algn="ctr">
                <a:lnSpc>
                  <a:spcPts val="2800"/>
                </a:lnSpc>
              </a:pPr>
              <a:r>
                <a:rPr lang="en-US" sz="2000">
                  <a:solidFill>
                    <a:srgbClr val="FFFFFF"/>
                  </a:solidFill>
                  <a:latin typeface="Consolas"/>
                  <a:ea typeface="Consolas"/>
                  <a:cs typeface="Consolas"/>
                  <a:sym typeface="Consolas"/>
                </a:rPr>
                <a:t> </a:t>
              </a:r>
              <a:r>
                <a:rPr lang="en-US" sz="2000" b="true">
                  <a:solidFill>
                    <a:srgbClr val="FFFFFF"/>
                  </a:solidFill>
                  <a:latin typeface="Consolas Bold"/>
                  <a:ea typeface="Consolas Bold"/>
                  <a:cs typeface="Consolas Bold"/>
                  <a:sym typeface="Consolas Bold"/>
                </a:rPr>
                <a:t>Scanner scanner = new  Scanner(System.in);</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   // Reading integer input</a:t>
              </a:r>
            </a:p>
            <a:p>
              <a:pPr algn="l">
                <a:lnSpc>
                  <a:spcPts val="2800"/>
                </a:lnSpc>
              </a:pPr>
              <a:r>
                <a:rPr lang="en-US" sz="2000" b="true">
                  <a:solidFill>
                    <a:srgbClr val="FFFFFF"/>
                  </a:solidFill>
                  <a:latin typeface="Consolas Bold"/>
                  <a:ea typeface="Consolas Bold"/>
                  <a:cs typeface="Consolas Bold"/>
                  <a:sym typeface="Consolas Bold"/>
                </a:rPr>
                <a:t>   System.out.print("Enter an integer: ");</a:t>
              </a:r>
            </a:p>
            <a:p>
              <a:pPr algn="l">
                <a:lnSpc>
                  <a:spcPts val="2800"/>
                </a:lnSpc>
              </a:pPr>
              <a:r>
                <a:rPr lang="en-US" sz="2000" b="true">
                  <a:solidFill>
                    <a:srgbClr val="FFFFFF"/>
                  </a:solidFill>
                  <a:latin typeface="Consolas Bold"/>
                  <a:ea typeface="Consolas Bold"/>
                  <a:cs typeface="Consolas Bold"/>
                  <a:sym typeface="Consolas Bold"/>
                </a:rPr>
                <a:t>   int number = scanner.nextInt();</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   // Consume newline after int input</a:t>
              </a:r>
            </a:p>
            <a:p>
              <a:pPr algn="l">
                <a:lnSpc>
                  <a:spcPts val="2800"/>
                </a:lnSpc>
              </a:pPr>
              <a:r>
                <a:rPr lang="en-US" sz="2000" b="true">
                  <a:solidFill>
                    <a:srgbClr val="FFFFFF"/>
                  </a:solidFill>
                  <a:latin typeface="Consolas Bold"/>
                  <a:ea typeface="Consolas Bold"/>
                  <a:cs typeface="Consolas Bold"/>
                  <a:sym typeface="Consolas Bold"/>
                </a:rPr>
                <a:t>   scanner.nextLine(); </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   // Reading string input</a:t>
              </a:r>
            </a:p>
            <a:p>
              <a:pPr algn="l">
                <a:lnSpc>
                  <a:spcPts val="2800"/>
                </a:lnSpc>
              </a:pPr>
              <a:r>
                <a:rPr lang="en-US" sz="2000" b="true">
                  <a:solidFill>
                    <a:srgbClr val="FFFFFF"/>
                  </a:solidFill>
                  <a:latin typeface="Consolas Bold"/>
                  <a:ea typeface="Consolas Bold"/>
                  <a:cs typeface="Consolas Bold"/>
                  <a:sym typeface="Consolas Bold"/>
                </a:rPr>
                <a:t>   System.out.print("Enter your name: ");</a:t>
              </a:r>
            </a:p>
            <a:p>
              <a:pPr algn="l">
                <a:lnSpc>
                  <a:spcPts val="2800"/>
                </a:lnSpc>
              </a:pPr>
              <a:r>
                <a:rPr lang="en-US" sz="2000" b="true">
                  <a:solidFill>
                    <a:srgbClr val="FFFFFF"/>
                  </a:solidFill>
                  <a:latin typeface="Consolas Bold"/>
                  <a:ea typeface="Consolas Bold"/>
                  <a:cs typeface="Consolas Bold"/>
                  <a:sym typeface="Consolas Bold"/>
                </a:rPr>
                <a:t>   String name = scanner.nextLine();</a:t>
              </a:r>
            </a:p>
            <a:p>
              <a:pPr algn="l">
                <a:lnSpc>
                  <a:spcPts val="2800"/>
                </a:lnSpc>
              </a:pPr>
              <a:r>
                <a:rPr lang="en-US" sz="2000" b="true">
                  <a:solidFill>
                    <a:srgbClr val="FFFFFF"/>
                  </a:solidFill>
                  <a:latin typeface="Consolas Bold"/>
                  <a:ea typeface="Consolas Bold"/>
                  <a:cs typeface="Consolas Bold"/>
                  <a:sym typeface="Consolas Bold"/>
                </a:rPr>
                <a:t>        </a:t>
              </a:r>
            </a:p>
          </p:txBody>
        </p:sp>
      </p:grpSp>
      <p:sp>
        <p:nvSpPr>
          <p:cNvPr name="TextBox 17" id="17"/>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8" id="18"/>
          <p:cNvSpPr txBox="true"/>
          <p:nvPr/>
        </p:nvSpPr>
        <p:spPr>
          <a:xfrm rot="0">
            <a:off x="1287435" y="1122781"/>
            <a:ext cx="3468390"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 Example Program 📜</a:t>
            </a:r>
          </a:p>
        </p:txBody>
      </p:sp>
    </p:spTree>
  </p:cSld>
  <p:clrMapOvr>
    <a:masterClrMapping/>
  </p:clrMapOvr>
</p:sld>
</file>

<file path=ppt/slides/slide15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428611" y="1209605"/>
            <a:ext cx="6723732" cy="2927094"/>
            <a:chOff x="0" y="0"/>
            <a:chExt cx="2409634" cy="1049005"/>
          </a:xfrm>
        </p:grpSpPr>
        <p:sp>
          <p:nvSpPr>
            <p:cNvPr name="Freeform 15" id="15"/>
            <p:cNvSpPr/>
            <p:nvPr/>
          </p:nvSpPr>
          <p:spPr>
            <a:xfrm flipH="false" flipV="false" rot="0">
              <a:off x="0" y="0"/>
              <a:ext cx="2409634" cy="1049004"/>
            </a:xfrm>
            <a:custGeom>
              <a:avLst/>
              <a:gdLst/>
              <a:ahLst/>
              <a:cxnLst/>
              <a:rect r="r" b="b" t="t" l="l"/>
              <a:pathLst>
                <a:path h="1049004" w="2409634">
                  <a:moveTo>
                    <a:pt x="0" y="0"/>
                  </a:moveTo>
                  <a:lnTo>
                    <a:pt x="2409634" y="0"/>
                  </a:lnTo>
                  <a:lnTo>
                    <a:pt x="2409634" y="1049004"/>
                  </a:lnTo>
                  <a:lnTo>
                    <a:pt x="0" y="1049004"/>
                  </a:lnTo>
                  <a:close/>
                </a:path>
              </a:pathLst>
            </a:custGeom>
            <a:solidFill>
              <a:srgbClr val="1C2120"/>
            </a:solidFill>
          </p:spPr>
        </p:sp>
        <p:sp>
          <p:nvSpPr>
            <p:cNvPr name="TextBox 16" id="16"/>
            <p:cNvSpPr txBox="true"/>
            <p:nvPr/>
          </p:nvSpPr>
          <p:spPr>
            <a:xfrm>
              <a:off x="0" y="-9525"/>
              <a:ext cx="2409634" cy="1058530"/>
            </a:xfrm>
            <a:prstGeom prst="rect">
              <a:avLst/>
            </a:prstGeom>
          </p:spPr>
          <p:txBody>
            <a:bodyPr anchor="ctr" rtlCol="false" tIns="50800" lIns="50800" bIns="50800" rIns="50800"/>
            <a:lstStyle/>
            <a:p>
              <a:pPr algn="l">
                <a:lnSpc>
                  <a:spcPts val="140"/>
                </a:lnSpc>
              </a:pPr>
            </a:p>
            <a:p>
              <a:pPr algn="l">
                <a:lnSpc>
                  <a:spcPts val="2800"/>
                </a:lnSpc>
              </a:pPr>
              <a:r>
                <a:rPr lang="en-US" sz="2000" b="true">
                  <a:solidFill>
                    <a:srgbClr val="FFFFFF"/>
                  </a:solidFill>
                  <a:latin typeface="Consolas Bold"/>
                  <a:ea typeface="Consolas Bold"/>
                  <a:cs typeface="Consolas Bold"/>
                  <a:sym typeface="Consolas Bold"/>
                </a:rPr>
                <a:t> // Display input values</a:t>
              </a:r>
            </a:p>
            <a:p>
              <a:pPr algn="l">
                <a:lnSpc>
                  <a:spcPts val="2800"/>
                </a:lnSpc>
              </a:pPr>
              <a:r>
                <a:rPr lang="en-US" sz="2000" b="true">
                  <a:solidFill>
                    <a:srgbClr val="FFFFFF"/>
                  </a:solidFill>
                  <a:latin typeface="Consolas Bold"/>
                  <a:ea typeface="Consolas Bold"/>
                  <a:cs typeface="Consolas Bold"/>
                  <a:sym typeface="Consolas Bold"/>
                </a:rPr>
                <a:t> System.out.println("Number: " + number);</a:t>
              </a:r>
            </a:p>
            <a:p>
              <a:pPr algn="l">
                <a:lnSpc>
                  <a:spcPts val="2800"/>
                </a:lnSpc>
              </a:pPr>
              <a:r>
                <a:rPr lang="en-US" sz="2000" b="true">
                  <a:solidFill>
                    <a:srgbClr val="FFFFFF"/>
                  </a:solidFill>
                  <a:latin typeface="Consolas Bold"/>
                  <a:ea typeface="Consolas Bold"/>
                  <a:cs typeface="Consolas Bold"/>
                  <a:sym typeface="Consolas Bold"/>
                </a:rPr>
                <a:t> System.out.println("Name: " + name);</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 // Close the scanner resource</a:t>
              </a:r>
            </a:p>
            <a:p>
              <a:pPr algn="l">
                <a:lnSpc>
                  <a:spcPts val="2800"/>
                </a:lnSpc>
              </a:pPr>
              <a:r>
                <a:rPr lang="en-US" sz="2000" b="true">
                  <a:solidFill>
                    <a:srgbClr val="FFFFFF"/>
                  </a:solidFill>
                  <a:latin typeface="Consolas Bold"/>
                  <a:ea typeface="Consolas Bold"/>
                  <a:cs typeface="Consolas Bold"/>
                  <a:sym typeface="Consolas Bold"/>
                </a:rPr>
                <a:t> scanner.close();</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a:t>
              </a:r>
            </a:p>
          </p:txBody>
        </p:sp>
      </p:grpSp>
      <p:grpSp>
        <p:nvGrpSpPr>
          <p:cNvPr name="Group 17" id="17"/>
          <p:cNvGrpSpPr/>
          <p:nvPr/>
        </p:nvGrpSpPr>
        <p:grpSpPr>
          <a:xfrm rot="0">
            <a:off x="457843" y="5213708"/>
            <a:ext cx="3332635" cy="1538798"/>
            <a:chOff x="0" y="0"/>
            <a:chExt cx="1194341" cy="551471"/>
          </a:xfrm>
        </p:grpSpPr>
        <p:sp>
          <p:nvSpPr>
            <p:cNvPr name="Freeform 18" id="18"/>
            <p:cNvSpPr/>
            <p:nvPr/>
          </p:nvSpPr>
          <p:spPr>
            <a:xfrm flipH="false" flipV="false" rot="0">
              <a:off x="0" y="0"/>
              <a:ext cx="1194341" cy="551471"/>
            </a:xfrm>
            <a:custGeom>
              <a:avLst/>
              <a:gdLst/>
              <a:ahLst/>
              <a:cxnLst/>
              <a:rect r="r" b="b" t="t" l="l"/>
              <a:pathLst>
                <a:path h="551471" w="1194341">
                  <a:moveTo>
                    <a:pt x="0" y="0"/>
                  </a:moveTo>
                  <a:lnTo>
                    <a:pt x="1194341" y="0"/>
                  </a:lnTo>
                  <a:lnTo>
                    <a:pt x="1194341" y="551471"/>
                  </a:lnTo>
                  <a:lnTo>
                    <a:pt x="0" y="551471"/>
                  </a:lnTo>
                  <a:close/>
                </a:path>
              </a:pathLst>
            </a:custGeom>
            <a:solidFill>
              <a:srgbClr val="1C2120"/>
            </a:solidFill>
          </p:spPr>
        </p:sp>
        <p:sp>
          <p:nvSpPr>
            <p:cNvPr name="TextBox 19" id="19"/>
            <p:cNvSpPr txBox="true"/>
            <p:nvPr/>
          </p:nvSpPr>
          <p:spPr>
            <a:xfrm>
              <a:off x="0" y="-85725"/>
              <a:ext cx="1194341" cy="637196"/>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Enter an integer: 10</a:t>
              </a:r>
            </a:p>
            <a:p>
              <a:pPr algn="l">
                <a:lnSpc>
                  <a:spcPts val="2800"/>
                </a:lnSpc>
              </a:pPr>
              <a:r>
                <a:rPr lang="en-US" sz="2000" b="true">
                  <a:solidFill>
                    <a:srgbClr val="FFFFFF"/>
                  </a:solidFill>
                  <a:latin typeface="Consolas Bold"/>
                  <a:ea typeface="Consolas Bold"/>
                  <a:cs typeface="Consolas Bold"/>
                  <a:sym typeface="Consolas Bold"/>
                </a:rPr>
                <a:t>Enter your name: John</a:t>
              </a:r>
            </a:p>
            <a:p>
              <a:pPr algn="l">
                <a:lnSpc>
                  <a:spcPts val="2800"/>
                </a:lnSpc>
              </a:pPr>
              <a:r>
                <a:rPr lang="en-US" sz="2000" b="true">
                  <a:solidFill>
                    <a:srgbClr val="FFFFFF"/>
                  </a:solidFill>
                  <a:latin typeface="Consolas Bold"/>
                  <a:ea typeface="Consolas Bold"/>
                  <a:cs typeface="Consolas Bold"/>
                  <a:sym typeface="Consolas Bold"/>
                </a:rPr>
                <a:t>Number: 10</a:t>
              </a:r>
            </a:p>
            <a:p>
              <a:pPr algn="l">
                <a:lnSpc>
                  <a:spcPts val="2800"/>
                </a:lnSpc>
              </a:pPr>
              <a:r>
                <a:rPr lang="en-US" sz="2000" b="true">
                  <a:solidFill>
                    <a:srgbClr val="FFFFFF"/>
                  </a:solidFill>
                  <a:latin typeface="Consolas Bold"/>
                  <a:ea typeface="Consolas Bold"/>
                  <a:cs typeface="Consolas Bold"/>
                  <a:sym typeface="Consolas Bold"/>
                </a:rPr>
                <a:t>Name: John</a:t>
              </a:r>
            </a:p>
          </p:txBody>
        </p:sp>
      </p:grpSp>
      <p:sp>
        <p:nvSpPr>
          <p:cNvPr name="TextBox 20" id="20"/>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21" id="21"/>
          <p:cNvSpPr txBox="true"/>
          <p:nvPr/>
        </p:nvSpPr>
        <p:spPr>
          <a:xfrm rot="0">
            <a:off x="457843" y="4440253"/>
            <a:ext cx="2362101"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 Execution 🚀</a:t>
            </a:r>
          </a:p>
        </p:txBody>
      </p:sp>
      <p:sp>
        <p:nvSpPr>
          <p:cNvPr name="TextBox 22" id="22"/>
          <p:cNvSpPr txBox="true"/>
          <p:nvPr/>
        </p:nvSpPr>
        <p:spPr>
          <a:xfrm rot="0">
            <a:off x="2089128" y="7143032"/>
            <a:ext cx="2300486"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FF0000"/>
                </a:solidFill>
                <a:latin typeface="Walls Bold"/>
                <a:ea typeface="Walls Bold"/>
                <a:cs typeface="Walls Bold"/>
                <a:sym typeface="Walls Bold"/>
              </a:rPr>
              <a:t>💡 Conclusion 💡</a:t>
            </a:r>
          </a:p>
        </p:txBody>
      </p:sp>
      <p:sp>
        <p:nvSpPr>
          <p:cNvPr name="TextBox 23" id="23"/>
          <p:cNvSpPr txBox="true"/>
          <p:nvPr/>
        </p:nvSpPr>
        <p:spPr>
          <a:xfrm rot="0">
            <a:off x="602496" y="7969239"/>
            <a:ext cx="6201504" cy="1397000"/>
          </a:xfrm>
          <a:prstGeom prst="rect">
            <a:avLst/>
          </a:prstGeom>
        </p:spPr>
        <p:txBody>
          <a:bodyPr anchor="t" rtlCol="false" tIns="0" lIns="0" bIns="0" rIns="0">
            <a:spAutoFit/>
          </a:bodyPr>
          <a:lstStyle/>
          <a:p>
            <a:pPr algn="l">
              <a:lnSpc>
                <a:spcPts val="2800"/>
              </a:lnSpc>
              <a:spcBef>
                <a:spcPct val="0"/>
              </a:spcBef>
            </a:pPr>
            <a:r>
              <a:rPr lang="en-US" sz="2000">
                <a:solidFill>
                  <a:srgbClr val="000000"/>
                </a:solidFill>
                <a:latin typeface="Walls"/>
                <a:ea typeface="Walls"/>
                <a:cs typeface="Walls"/>
                <a:sym typeface="Walls"/>
              </a:rPr>
              <a:t>The Scanner class in Java offers a powerful and simple way to get user input, handling multiple data types with ease. It's crucial to remember to close resources when finished and properly manage input to avoid runtime issues.</a:t>
            </a:r>
          </a:p>
        </p:txBody>
      </p:sp>
    </p:spTree>
  </p:cSld>
  <p:clrMapOvr>
    <a:masterClrMapping/>
  </p:clrMapOvr>
</p:sld>
</file>

<file path=ppt/slides/slide15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Freeform 13" id="13"/>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5" id="15"/>
          <p:cNvSpPr txBox="true"/>
          <p:nvPr/>
        </p:nvSpPr>
        <p:spPr>
          <a:xfrm rot="0">
            <a:off x="421625" y="1036007"/>
            <a:ext cx="6597454" cy="1749425"/>
          </a:xfrm>
          <a:prstGeom prst="rect">
            <a:avLst/>
          </a:prstGeom>
        </p:spPr>
        <p:txBody>
          <a:bodyPr anchor="t" rtlCol="false" tIns="0" lIns="0" bIns="0" rIns="0">
            <a:spAutoFit/>
          </a:bodyPr>
          <a:lstStyle/>
          <a:p>
            <a:pPr algn="ctr">
              <a:lnSpc>
                <a:spcPts val="7000"/>
              </a:lnSpc>
              <a:spcBef>
                <a:spcPct val="0"/>
              </a:spcBef>
            </a:pPr>
            <a:r>
              <a:rPr lang="en-US" b="true" sz="5000">
                <a:solidFill>
                  <a:srgbClr val="FF0000"/>
                </a:solidFill>
                <a:latin typeface="Walls Bold"/>
                <a:ea typeface="Walls Bold"/>
                <a:cs typeface="Walls Bold"/>
                <a:sym typeface="Walls Bold"/>
              </a:rPr>
              <a:t>🖥️ Objects Count in Java 🖥️</a:t>
            </a:r>
          </a:p>
        </p:txBody>
      </p:sp>
      <p:sp>
        <p:nvSpPr>
          <p:cNvPr name="TextBox 16" id="16"/>
          <p:cNvSpPr txBox="true"/>
          <p:nvPr/>
        </p:nvSpPr>
        <p:spPr>
          <a:xfrm rot="0">
            <a:off x="421625" y="2880682"/>
            <a:ext cx="6294252" cy="1397000"/>
          </a:xfrm>
          <a:prstGeom prst="rect">
            <a:avLst/>
          </a:prstGeom>
        </p:spPr>
        <p:txBody>
          <a:bodyPr anchor="t" rtlCol="false" tIns="0" lIns="0" bIns="0" rIns="0">
            <a:spAutoFit/>
          </a:bodyPr>
          <a:lstStyle/>
          <a:p>
            <a:pPr algn="l">
              <a:lnSpc>
                <a:spcPts val="2800"/>
              </a:lnSpc>
              <a:spcBef>
                <a:spcPct val="0"/>
              </a:spcBef>
            </a:pPr>
            <a:r>
              <a:rPr lang="en-US" sz="2000">
                <a:solidFill>
                  <a:srgbClr val="000000"/>
                </a:solidFill>
                <a:latin typeface="Walls"/>
                <a:ea typeface="Walls"/>
                <a:cs typeface="Walls"/>
                <a:sym typeface="Walls"/>
              </a:rPr>
              <a:t>In Java, static and non-static members behave differently in terms of object creation and memory allocation. Understanding how these members are handled within objects is crucial for efficient programming.</a:t>
            </a:r>
          </a:p>
        </p:txBody>
      </p:sp>
      <p:sp>
        <p:nvSpPr>
          <p:cNvPr name="TextBox 17" id="17"/>
          <p:cNvSpPr txBox="true"/>
          <p:nvPr/>
        </p:nvSpPr>
        <p:spPr>
          <a:xfrm rot="0">
            <a:off x="405947" y="4563432"/>
            <a:ext cx="6237982"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1E90FF"/>
                </a:solidFill>
                <a:latin typeface="Walls Bold"/>
                <a:ea typeface="Walls Bold"/>
                <a:cs typeface="Walls Bold"/>
                <a:sym typeface="Walls Bold"/>
              </a:rPr>
              <a:t>✨ Key Concepts of Objects and Static Members ✨</a:t>
            </a:r>
          </a:p>
        </p:txBody>
      </p:sp>
      <p:sp>
        <p:nvSpPr>
          <p:cNvPr name="TextBox 18" id="18"/>
          <p:cNvSpPr txBox="true"/>
          <p:nvPr/>
        </p:nvSpPr>
        <p:spPr>
          <a:xfrm rot="0">
            <a:off x="531553" y="5221927"/>
            <a:ext cx="6487526" cy="4023360"/>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Walls Bold"/>
                <a:ea typeface="Walls Bold"/>
                <a:cs typeface="Walls Bold"/>
                <a:sym typeface="Walls Bold"/>
              </a:rPr>
              <a:t>1. Static Members and Object Reference:</a:t>
            </a:r>
          </a:p>
          <a:p>
            <a:pPr algn="l">
              <a:lnSpc>
                <a:spcPts val="1400"/>
              </a:lnSpc>
              <a:spcBef>
                <a:spcPct val="0"/>
              </a:spcBef>
            </a:pPr>
          </a:p>
          <a:p>
            <a:pPr algn="l">
              <a:lnSpc>
                <a:spcPts val="2800"/>
              </a:lnSpc>
              <a:spcBef>
                <a:spcPct val="0"/>
              </a:spcBef>
            </a:pPr>
            <a:r>
              <a:rPr lang="en-US" sz="2000">
                <a:solidFill>
                  <a:srgbClr val="000000"/>
                </a:solidFill>
                <a:latin typeface="Walls"/>
                <a:ea typeface="Walls"/>
                <a:cs typeface="Walls"/>
                <a:sym typeface="Walls"/>
              </a:rPr>
              <a:t>All static members of a class are part of every object of that class.</a:t>
            </a:r>
          </a:p>
          <a:p>
            <a:pPr algn="l">
              <a:lnSpc>
                <a:spcPts val="2800"/>
              </a:lnSpc>
              <a:spcBef>
                <a:spcPct val="0"/>
              </a:spcBef>
            </a:pPr>
            <a:r>
              <a:rPr lang="en-US" sz="2000">
                <a:solidFill>
                  <a:srgbClr val="000000"/>
                </a:solidFill>
                <a:latin typeface="Walls"/>
                <a:ea typeface="Walls"/>
                <a:cs typeface="Walls"/>
                <a:sym typeface="Walls"/>
              </a:rPr>
              <a:t>Static members can be accessed using the object reference of the class or the class name directly.</a:t>
            </a:r>
          </a:p>
          <a:p>
            <a:pPr algn="l">
              <a:lnSpc>
                <a:spcPts val="2800"/>
              </a:lnSpc>
              <a:spcBef>
                <a:spcPct val="0"/>
              </a:spcBef>
            </a:pPr>
          </a:p>
          <a:p>
            <a:pPr algn="l">
              <a:lnSpc>
                <a:spcPts val="3079"/>
              </a:lnSpc>
              <a:spcBef>
                <a:spcPct val="0"/>
              </a:spcBef>
            </a:pPr>
            <a:r>
              <a:rPr lang="en-US" b="true" sz="2199">
                <a:solidFill>
                  <a:srgbClr val="000000"/>
                </a:solidFill>
                <a:latin typeface="Walls Bold"/>
                <a:ea typeface="Walls Bold"/>
                <a:cs typeface="Walls Bold"/>
                <a:sym typeface="Walls Bold"/>
              </a:rPr>
              <a:t>2. Same Copy for All Objects:</a:t>
            </a:r>
          </a:p>
          <a:p>
            <a:pPr algn="l">
              <a:lnSpc>
                <a:spcPts val="2100"/>
              </a:lnSpc>
              <a:spcBef>
                <a:spcPct val="0"/>
              </a:spcBef>
            </a:pPr>
          </a:p>
          <a:p>
            <a:pPr algn="l">
              <a:lnSpc>
                <a:spcPts val="2800"/>
              </a:lnSpc>
              <a:spcBef>
                <a:spcPct val="0"/>
              </a:spcBef>
            </a:pPr>
            <a:r>
              <a:rPr lang="en-US" sz="2000">
                <a:solidFill>
                  <a:srgbClr val="000000"/>
                </a:solidFill>
                <a:latin typeface="Walls"/>
                <a:ea typeface="Walls"/>
                <a:cs typeface="Walls"/>
                <a:sym typeface="Walls"/>
              </a:rPr>
              <a:t>There is only one copy of static members for all objects of a class. Any changes to static members will be reflected across all objects.</a:t>
            </a:r>
          </a:p>
        </p:txBody>
      </p:sp>
    </p:spTree>
  </p:cSld>
  <p:clrMapOvr>
    <a:masterClrMapping/>
  </p:clrMapOvr>
</p:sld>
</file>

<file path=ppt/slides/slide15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Freeform 13" id="13"/>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5" id="15"/>
          <p:cNvSpPr txBox="true"/>
          <p:nvPr/>
        </p:nvSpPr>
        <p:spPr>
          <a:xfrm rot="0">
            <a:off x="114494" y="1204892"/>
            <a:ext cx="7445506" cy="86042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 Difference Between Static and Non-Static Members 📜</a:t>
            </a:r>
          </a:p>
        </p:txBody>
      </p:sp>
      <p:sp>
        <p:nvSpPr>
          <p:cNvPr name="TextBox 16" id="16"/>
          <p:cNvSpPr txBox="true"/>
          <p:nvPr/>
        </p:nvSpPr>
        <p:spPr>
          <a:xfrm rot="0">
            <a:off x="660591" y="2265342"/>
            <a:ext cx="6363030" cy="4642485"/>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Walls Bold"/>
                <a:ea typeface="Walls Bold"/>
                <a:cs typeface="Walls Bold"/>
                <a:sym typeface="Walls Bold"/>
              </a:rPr>
              <a:t>3. Non-Static Members:</a:t>
            </a:r>
          </a:p>
          <a:p>
            <a:pPr algn="l">
              <a:lnSpc>
                <a:spcPts val="2800"/>
              </a:lnSpc>
              <a:spcBef>
                <a:spcPct val="0"/>
              </a:spcBef>
            </a:pPr>
          </a:p>
          <a:p>
            <a:pPr algn="l">
              <a:lnSpc>
                <a:spcPts val="2800"/>
              </a:lnSpc>
              <a:spcBef>
                <a:spcPct val="0"/>
              </a:spcBef>
            </a:pPr>
            <a:r>
              <a:rPr lang="en-US" sz="2000">
                <a:solidFill>
                  <a:srgbClr val="000000"/>
                </a:solidFill>
                <a:latin typeface="Walls"/>
                <a:ea typeface="Walls"/>
                <a:cs typeface="Walls"/>
                <a:sym typeface="Walls"/>
              </a:rPr>
              <a:t>Non-static members (instance variables) have a separate copy for each object.</a:t>
            </a:r>
          </a:p>
          <a:p>
            <a:pPr algn="l">
              <a:lnSpc>
                <a:spcPts val="2800"/>
              </a:lnSpc>
              <a:spcBef>
                <a:spcPct val="0"/>
              </a:spcBef>
            </a:pPr>
            <a:r>
              <a:rPr lang="en-US" sz="2000">
                <a:solidFill>
                  <a:srgbClr val="000000"/>
                </a:solidFill>
                <a:latin typeface="Walls"/>
                <a:ea typeface="Walls"/>
                <a:cs typeface="Walls"/>
                <a:sym typeface="Walls"/>
              </a:rPr>
              <a:t>Every time a new object is created, a new copy of non-static members is initialized with default values.</a:t>
            </a:r>
          </a:p>
          <a:p>
            <a:pPr algn="l">
              <a:lnSpc>
                <a:spcPts val="2800"/>
              </a:lnSpc>
              <a:spcBef>
                <a:spcPct val="0"/>
              </a:spcBef>
            </a:pPr>
          </a:p>
          <a:p>
            <a:pPr algn="l">
              <a:lnSpc>
                <a:spcPts val="3079"/>
              </a:lnSpc>
              <a:spcBef>
                <a:spcPct val="0"/>
              </a:spcBef>
            </a:pPr>
            <a:r>
              <a:rPr lang="en-US" b="true" sz="2199">
                <a:solidFill>
                  <a:srgbClr val="000000"/>
                </a:solidFill>
                <a:latin typeface="Walls Bold"/>
                <a:ea typeface="Walls Bold"/>
                <a:cs typeface="Walls Bold"/>
                <a:sym typeface="Walls Bold"/>
              </a:rPr>
              <a:t>4. Static Members:</a:t>
            </a:r>
          </a:p>
          <a:p>
            <a:pPr algn="l">
              <a:lnSpc>
                <a:spcPts val="2800"/>
              </a:lnSpc>
              <a:spcBef>
                <a:spcPct val="0"/>
              </a:spcBef>
            </a:pPr>
          </a:p>
          <a:p>
            <a:pPr algn="l">
              <a:lnSpc>
                <a:spcPts val="2800"/>
              </a:lnSpc>
              <a:spcBef>
                <a:spcPct val="0"/>
              </a:spcBef>
            </a:pPr>
            <a:r>
              <a:rPr lang="en-US" sz="2000">
                <a:solidFill>
                  <a:srgbClr val="000000"/>
                </a:solidFill>
                <a:latin typeface="Walls"/>
                <a:ea typeface="Walls"/>
                <a:cs typeface="Walls"/>
                <a:sym typeface="Walls"/>
              </a:rPr>
              <a:t>In contrast, static members are shared across all objects of the class.</a:t>
            </a:r>
          </a:p>
          <a:p>
            <a:pPr algn="l">
              <a:lnSpc>
                <a:spcPts val="2800"/>
              </a:lnSpc>
              <a:spcBef>
                <a:spcPct val="0"/>
              </a:spcBef>
            </a:pPr>
            <a:r>
              <a:rPr lang="en-US" sz="2000">
                <a:solidFill>
                  <a:srgbClr val="000000"/>
                </a:solidFill>
                <a:latin typeface="Walls"/>
                <a:ea typeface="Walls"/>
                <a:cs typeface="Walls"/>
                <a:sym typeface="Walls"/>
              </a:rPr>
              <a:t>Changes to static members affect all objects, as they point to the same memory location.</a:t>
            </a:r>
          </a:p>
        </p:txBody>
      </p:sp>
    </p:spTree>
  </p:cSld>
  <p:clrMapOvr>
    <a:masterClrMapping/>
  </p:clrMapOvr>
</p:sld>
</file>

<file path=ppt/slides/slide15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405947" y="1764566"/>
            <a:ext cx="6739411" cy="7664676"/>
            <a:chOff x="0" y="0"/>
            <a:chExt cx="2415253" cy="2746847"/>
          </a:xfrm>
        </p:grpSpPr>
        <p:sp>
          <p:nvSpPr>
            <p:cNvPr name="Freeform 15" id="15"/>
            <p:cNvSpPr/>
            <p:nvPr/>
          </p:nvSpPr>
          <p:spPr>
            <a:xfrm flipH="false" flipV="false" rot="0">
              <a:off x="0" y="0"/>
              <a:ext cx="2415253" cy="2746847"/>
            </a:xfrm>
            <a:custGeom>
              <a:avLst/>
              <a:gdLst/>
              <a:ahLst/>
              <a:cxnLst/>
              <a:rect r="r" b="b" t="t" l="l"/>
              <a:pathLst>
                <a:path h="2746847" w="2415253">
                  <a:moveTo>
                    <a:pt x="0" y="0"/>
                  </a:moveTo>
                  <a:lnTo>
                    <a:pt x="2415253" y="0"/>
                  </a:lnTo>
                  <a:lnTo>
                    <a:pt x="2415253" y="2746847"/>
                  </a:lnTo>
                  <a:lnTo>
                    <a:pt x="0" y="2746847"/>
                  </a:lnTo>
                  <a:close/>
                </a:path>
              </a:pathLst>
            </a:custGeom>
            <a:solidFill>
              <a:srgbClr val="1C2120"/>
            </a:solidFill>
          </p:spPr>
        </p:sp>
        <p:sp>
          <p:nvSpPr>
            <p:cNvPr name="TextBox 16" id="16"/>
            <p:cNvSpPr txBox="true"/>
            <p:nvPr/>
          </p:nvSpPr>
          <p:spPr>
            <a:xfrm>
              <a:off x="0" y="-85725"/>
              <a:ext cx="2415253" cy="2832572"/>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public class ExampleClass </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    static int staticCount = 0;  </a:t>
              </a:r>
            </a:p>
            <a:p>
              <a:pPr algn="l">
                <a:lnSpc>
                  <a:spcPts val="2800"/>
                </a:lnSpc>
              </a:pPr>
              <a:r>
                <a:rPr lang="en-US" sz="2000" b="true">
                  <a:solidFill>
                    <a:srgbClr val="FFFFFF"/>
                  </a:solidFill>
                  <a:latin typeface="Consolas Bold"/>
                  <a:ea typeface="Consolas Bold"/>
                  <a:cs typeface="Consolas Bold"/>
                  <a:sym typeface="Consolas Bold"/>
                </a:rPr>
                <a:t>    // Static member</a:t>
              </a:r>
            </a:p>
            <a:p>
              <a:pPr algn="l">
                <a:lnSpc>
                  <a:spcPts val="2800"/>
                </a:lnSpc>
              </a:pPr>
              <a:r>
                <a:rPr lang="en-US" sz="2000" b="true">
                  <a:solidFill>
                    <a:srgbClr val="FFFFFF"/>
                  </a:solidFill>
                  <a:latin typeface="Consolas Bold"/>
                  <a:ea typeface="Consolas Bold"/>
                  <a:cs typeface="Consolas Bold"/>
                  <a:sym typeface="Consolas Bold"/>
                </a:rPr>
                <a:t>    int instanceCount = 0;       </a:t>
              </a:r>
            </a:p>
            <a:p>
              <a:pPr algn="l">
                <a:lnSpc>
                  <a:spcPts val="2800"/>
                </a:lnSpc>
              </a:pPr>
              <a:r>
                <a:rPr lang="en-US" sz="2000" b="true">
                  <a:solidFill>
                    <a:srgbClr val="FFFFFF"/>
                  </a:solidFill>
                  <a:latin typeface="Consolas Bold"/>
                  <a:ea typeface="Consolas Bold"/>
                  <a:cs typeface="Consolas Bold"/>
                  <a:sym typeface="Consolas Bold"/>
                </a:rPr>
                <a:t>    // Non-static member</a:t>
              </a:r>
            </a:p>
            <a:p>
              <a:pPr algn="l">
                <a:lnSpc>
                  <a:spcPts val="2800"/>
                </a:lnSpc>
              </a:pPr>
              <a:r>
                <a:rPr lang="en-US" sz="2000" b="true">
                  <a:solidFill>
                    <a:srgbClr val="FFFFFF"/>
                  </a:solidFill>
                  <a:latin typeface="Consolas Bold"/>
                  <a:ea typeface="Consolas Bold"/>
                  <a:cs typeface="Consolas Bold"/>
                  <a:sym typeface="Consolas Bold"/>
                </a:rPr>
                <a:t>    // Constructor</a:t>
              </a:r>
            </a:p>
            <a:p>
              <a:pPr algn="l">
                <a:lnSpc>
                  <a:spcPts val="2800"/>
                </a:lnSpc>
              </a:pPr>
              <a:r>
                <a:rPr lang="en-US" sz="2000" b="true">
                  <a:solidFill>
                    <a:srgbClr val="FFFFFF"/>
                  </a:solidFill>
                  <a:latin typeface="Consolas Bold"/>
                  <a:ea typeface="Consolas Bold"/>
                  <a:cs typeface="Consolas Bold"/>
                  <a:sym typeface="Consolas Bold"/>
                </a:rPr>
                <a:t>    public ExampleClass() </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    staticCount++;</a:t>
              </a:r>
            </a:p>
            <a:p>
              <a:pPr algn="l">
                <a:lnSpc>
                  <a:spcPts val="2800"/>
                </a:lnSpc>
              </a:pPr>
              <a:r>
                <a:rPr lang="en-US" sz="2000" b="true">
                  <a:solidFill>
                    <a:srgbClr val="FFFFFF"/>
                  </a:solidFill>
                  <a:latin typeface="Consolas Bold"/>
                  <a:ea typeface="Consolas Bold"/>
                  <a:cs typeface="Consolas Bold"/>
                  <a:sym typeface="Consolas Bold"/>
                </a:rPr>
                <a:t>    instanceCount++;</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    public static void main(String[] args)</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    ExampleClass obj1 = new ExampleClass();</a:t>
              </a:r>
            </a:p>
            <a:p>
              <a:pPr algn="l">
                <a:lnSpc>
                  <a:spcPts val="2800"/>
                </a:lnSpc>
              </a:pPr>
              <a:r>
                <a:rPr lang="en-US" sz="2000" b="true">
                  <a:solidFill>
                    <a:srgbClr val="FFFFFF"/>
                  </a:solidFill>
                  <a:latin typeface="Consolas Bold"/>
                  <a:ea typeface="Consolas Bold"/>
                  <a:cs typeface="Consolas Bold"/>
                  <a:sym typeface="Consolas Bold"/>
                </a:rPr>
                <a:t>    ExampleClass obj2 = new ExampleClass();</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   // Display static and instance counts</a:t>
              </a:r>
            </a:p>
            <a:p>
              <a:pPr algn="ctr">
                <a:lnSpc>
                  <a:spcPts val="2800"/>
                </a:lnSpc>
              </a:pPr>
              <a:r>
                <a:rPr lang="en-US" b="true" sz="2000">
                  <a:solidFill>
                    <a:srgbClr val="FFFFFF"/>
                  </a:solidFill>
                  <a:latin typeface="Consolas Bold"/>
                  <a:ea typeface="Consolas Bold"/>
                  <a:cs typeface="Consolas Bold"/>
                  <a:sym typeface="Consolas Bold"/>
                </a:rPr>
                <a:t>System.out.println("Static Count: " +         staticCount); </a:t>
              </a:r>
            </a:p>
          </p:txBody>
        </p:sp>
      </p:grpSp>
      <p:sp>
        <p:nvSpPr>
          <p:cNvPr name="TextBox 17" id="17"/>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8" id="18"/>
          <p:cNvSpPr txBox="true"/>
          <p:nvPr/>
        </p:nvSpPr>
        <p:spPr>
          <a:xfrm rot="0">
            <a:off x="781909" y="1152584"/>
            <a:ext cx="2175768"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 Example 🚀</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405947" y="1208947"/>
            <a:ext cx="5719048" cy="372745"/>
          </a:xfrm>
          <a:prstGeom prst="rect">
            <a:avLst/>
          </a:prstGeom>
        </p:spPr>
        <p:txBody>
          <a:bodyPr anchor="t" rtlCol="false" tIns="0" lIns="0" bIns="0" rIns="0">
            <a:spAutoFit/>
          </a:bodyPr>
          <a:lstStyle/>
          <a:p>
            <a:pPr algn="l">
              <a:lnSpc>
                <a:spcPts val="3079"/>
              </a:lnSpc>
            </a:pPr>
            <a:r>
              <a:rPr lang="en-US" b="true" sz="2199" spc="219">
                <a:solidFill>
                  <a:srgbClr val="1E90FF"/>
                </a:solidFill>
                <a:latin typeface="Walls Bold"/>
                <a:ea typeface="Walls Bold"/>
                <a:cs typeface="Walls Bold"/>
                <a:sym typeface="Walls Bold"/>
              </a:rPr>
              <a:t>6. MULTI-THREADED PROGRAMMING 🔄</a:t>
            </a:r>
          </a:p>
        </p:txBody>
      </p:sp>
      <p:sp>
        <p:nvSpPr>
          <p:cNvPr name="TextBox 14" id="14"/>
          <p:cNvSpPr txBox="true"/>
          <p:nvPr/>
        </p:nvSpPr>
        <p:spPr>
          <a:xfrm rot="0">
            <a:off x="421625" y="1687284"/>
            <a:ext cx="6715602" cy="6321425"/>
          </a:xfrm>
          <a:prstGeom prst="rect">
            <a:avLst/>
          </a:prstGeom>
        </p:spPr>
        <p:txBody>
          <a:bodyPr anchor="t" rtlCol="false" tIns="0" lIns="0" bIns="0" rIns="0">
            <a:spAutoFit/>
          </a:bodyPr>
          <a:lstStyle/>
          <a:p>
            <a:pPr algn="just" marL="431799" indent="-215899" lvl="1">
              <a:lnSpc>
                <a:spcPts val="2799"/>
              </a:lnSpc>
              <a:buFont typeface="Arial"/>
              <a:buChar char="•"/>
            </a:pPr>
            <a:r>
              <a:rPr lang="en-US" b="true" sz="1999">
                <a:solidFill>
                  <a:srgbClr val="000000"/>
                </a:solidFill>
                <a:latin typeface="Walls Bold"/>
                <a:ea typeface="Walls Bold"/>
                <a:cs typeface="Walls Bold"/>
                <a:sym typeface="Walls Bold"/>
              </a:rPr>
              <a:t>Enhancing Efficiency:</a:t>
            </a:r>
          </a:p>
          <a:p>
            <a:pPr algn="just" marL="863598" indent="-287866" lvl="2">
              <a:lnSpc>
                <a:spcPts val="2799"/>
              </a:lnSpc>
              <a:buFont typeface="Arial"/>
              <a:buChar char="⚬"/>
            </a:pPr>
            <a:r>
              <a:rPr lang="en-US" sz="1999">
                <a:solidFill>
                  <a:srgbClr val="000000"/>
                </a:solidFill>
                <a:latin typeface="Walls"/>
                <a:ea typeface="Walls"/>
                <a:cs typeface="Walls"/>
                <a:sym typeface="Walls"/>
              </a:rPr>
              <a:t>Java supports </a:t>
            </a:r>
            <a:r>
              <a:rPr lang="en-US" b="true" sz="1999">
                <a:solidFill>
                  <a:srgbClr val="000000"/>
                </a:solidFill>
                <a:latin typeface="Walls Bold"/>
                <a:ea typeface="Walls Bold"/>
                <a:cs typeface="Walls Bold"/>
                <a:sym typeface="Walls Bold"/>
              </a:rPr>
              <a:t>multi-threading</a:t>
            </a:r>
            <a:r>
              <a:rPr lang="en-US" sz="1999">
                <a:solidFill>
                  <a:srgbClr val="000000"/>
                </a:solidFill>
                <a:latin typeface="Walls"/>
                <a:ea typeface="Walls"/>
                <a:cs typeface="Walls"/>
                <a:sym typeface="Walls"/>
              </a:rPr>
              <a:t>, allowing multiple threads to run simultaneously.</a:t>
            </a:r>
          </a:p>
          <a:p>
            <a:pPr algn="just" marL="863598" indent="-287866" lvl="2">
              <a:lnSpc>
                <a:spcPts val="2799"/>
              </a:lnSpc>
              <a:buFont typeface="Arial"/>
              <a:buChar char="⚬"/>
            </a:pPr>
            <a:r>
              <a:rPr lang="en-US" sz="1999">
                <a:solidFill>
                  <a:srgbClr val="000000"/>
                </a:solidFill>
                <a:latin typeface="Walls"/>
                <a:ea typeface="Walls"/>
                <a:cs typeface="Walls"/>
                <a:sym typeface="Walls"/>
              </a:rPr>
              <a:t>Improves </a:t>
            </a:r>
            <a:r>
              <a:rPr lang="en-US" b="true" sz="1999">
                <a:solidFill>
                  <a:srgbClr val="000000"/>
                </a:solidFill>
                <a:latin typeface="Walls Bold"/>
                <a:ea typeface="Walls Bold"/>
                <a:cs typeface="Walls Bold"/>
                <a:sym typeface="Walls Bold"/>
              </a:rPr>
              <a:t>CPU utilization</a:t>
            </a:r>
            <a:r>
              <a:rPr lang="en-US" sz="1999">
                <a:solidFill>
                  <a:srgbClr val="000000"/>
                </a:solidFill>
                <a:latin typeface="Walls"/>
                <a:ea typeface="Walls"/>
                <a:cs typeface="Walls"/>
                <a:sym typeface="Walls"/>
              </a:rPr>
              <a:t> and enables </a:t>
            </a:r>
            <a:r>
              <a:rPr lang="en-US" b="true" sz="1999">
                <a:solidFill>
                  <a:srgbClr val="000000"/>
                </a:solidFill>
                <a:latin typeface="Walls Bold"/>
                <a:ea typeface="Walls Bold"/>
                <a:cs typeface="Walls Bold"/>
                <a:sym typeface="Walls Bold"/>
              </a:rPr>
              <a:t>parallel execution</a:t>
            </a:r>
            <a:r>
              <a:rPr lang="en-US" sz="1999">
                <a:solidFill>
                  <a:srgbClr val="000000"/>
                </a:solidFill>
                <a:latin typeface="Walls"/>
                <a:ea typeface="Walls"/>
                <a:cs typeface="Walls"/>
                <a:sym typeface="Walls"/>
              </a:rPr>
              <a:t> of tasks.</a:t>
            </a:r>
          </a:p>
          <a:p>
            <a:pPr algn="just">
              <a:lnSpc>
                <a:spcPts val="2799"/>
              </a:lnSpc>
            </a:pPr>
          </a:p>
          <a:p>
            <a:pPr algn="just" marL="431799" indent="-215899" lvl="1">
              <a:lnSpc>
                <a:spcPts val="2799"/>
              </a:lnSpc>
              <a:buFont typeface="Arial"/>
              <a:buChar char="•"/>
            </a:pPr>
            <a:r>
              <a:rPr lang="en-US" b="true" sz="1999">
                <a:solidFill>
                  <a:srgbClr val="000000"/>
                </a:solidFill>
                <a:latin typeface="Walls Bold"/>
                <a:ea typeface="Walls Bold"/>
                <a:cs typeface="Walls Bold"/>
                <a:sym typeface="Walls Bold"/>
              </a:rPr>
              <a:t>Benefits:</a:t>
            </a:r>
          </a:p>
          <a:p>
            <a:pPr algn="just" marL="863598" indent="-287866" lvl="2">
              <a:lnSpc>
                <a:spcPts val="2799"/>
              </a:lnSpc>
              <a:buFont typeface="Arial"/>
              <a:buChar char="⚬"/>
            </a:pPr>
            <a:r>
              <a:rPr lang="en-US" b="true" sz="1999">
                <a:solidFill>
                  <a:srgbClr val="000000"/>
                </a:solidFill>
                <a:latin typeface="Walls Bold"/>
                <a:ea typeface="Walls Bold"/>
                <a:cs typeface="Walls Bold"/>
                <a:sym typeface="Walls Bold"/>
              </a:rPr>
              <a:t>Faster Performance:</a:t>
            </a:r>
            <a:r>
              <a:rPr lang="en-US" sz="1999">
                <a:solidFill>
                  <a:srgbClr val="000000"/>
                </a:solidFill>
                <a:latin typeface="Walls"/>
                <a:ea typeface="Walls"/>
                <a:cs typeface="Walls"/>
                <a:sym typeface="Walls"/>
              </a:rPr>
              <a:t> Efficiently handles multiple tasks at the same time.</a:t>
            </a:r>
          </a:p>
          <a:p>
            <a:pPr algn="just" marL="863598" indent="-287866" lvl="2">
              <a:lnSpc>
                <a:spcPts val="2799"/>
              </a:lnSpc>
              <a:buFont typeface="Arial"/>
              <a:buChar char="⚬"/>
            </a:pPr>
            <a:r>
              <a:rPr lang="en-US" b="true" sz="1999">
                <a:solidFill>
                  <a:srgbClr val="000000"/>
                </a:solidFill>
                <a:latin typeface="Walls Bold"/>
                <a:ea typeface="Walls Bold"/>
                <a:cs typeface="Walls Bold"/>
                <a:sym typeface="Walls Bold"/>
              </a:rPr>
              <a:t>Responsive Applications:</a:t>
            </a:r>
            <a:r>
              <a:rPr lang="en-US" sz="1999">
                <a:solidFill>
                  <a:srgbClr val="000000"/>
                </a:solidFill>
                <a:latin typeface="Walls"/>
                <a:ea typeface="Walls"/>
                <a:cs typeface="Walls"/>
                <a:sym typeface="Walls"/>
              </a:rPr>
              <a:t> Enhances the responsiveness of applications, especially in GUI and server environments.</a:t>
            </a:r>
          </a:p>
          <a:p>
            <a:pPr algn="just">
              <a:lnSpc>
                <a:spcPts val="2799"/>
              </a:lnSpc>
            </a:pPr>
          </a:p>
          <a:p>
            <a:pPr algn="just" marL="431799" indent="-215899" lvl="1">
              <a:lnSpc>
                <a:spcPts val="2799"/>
              </a:lnSpc>
              <a:buFont typeface="Arial"/>
              <a:buChar char="•"/>
            </a:pPr>
            <a:r>
              <a:rPr lang="en-US" b="true" sz="1999">
                <a:solidFill>
                  <a:srgbClr val="000000"/>
                </a:solidFill>
                <a:latin typeface="Walls Bold"/>
                <a:ea typeface="Walls Bold"/>
                <a:cs typeface="Walls Bold"/>
                <a:sym typeface="Walls Bold"/>
              </a:rPr>
              <a:t>Comparison with C:</a:t>
            </a:r>
          </a:p>
          <a:p>
            <a:pPr algn="just" marL="863598" indent="-287866" lvl="2">
              <a:lnSpc>
                <a:spcPts val="2799"/>
              </a:lnSpc>
              <a:buFont typeface="Arial"/>
              <a:buChar char="⚬"/>
            </a:pPr>
            <a:r>
              <a:rPr lang="en-US" b="true" sz="1999">
                <a:solidFill>
                  <a:srgbClr val="000000"/>
                </a:solidFill>
                <a:latin typeface="Walls Bold"/>
                <a:ea typeface="Walls Bold"/>
                <a:cs typeface="Walls Bold"/>
                <a:sym typeface="Walls Bold"/>
              </a:rPr>
              <a:t>C</a:t>
            </a:r>
            <a:r>
              <a:rPr lang="en-US" sz="1999">
                <a:solidFill>
                  <a:srgbClr val="000000"/>
                </a:solidFill>
                <a:latin typeface="Walls"/>
                <a:ea typeface="Walls"/>
                <a:cs typeface="Walls"/>
                <a:sym typeface="Walls"/>
              </a:rPr>
              <a:t> does not natively support multi-threaded programming, requiring additional libraries and more complex implementations.</a:t>
            </a:r>
          </a:p>
          <a:p>
            <a:pPr algn="just">
              <a:lnSpc>
                <a:spcPts val="2799"/>
              </a:lnSpc>
            </a:pPr>
          </a:p>
        </p:txBody>
      </p:sp>
      <p:sp>
        <p:nvSpPr>
          <p:cNvPr name="Freeform 15" id="15"/>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6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277140" y="1532782"/>
            <a:ext cx="7026674" cy="3289871"/>
            <a:chOff x="0" y="0"/>
            <a:chExt cx="2518201" cy="1179015"/>
          </a:xfrm>
        </p:grpSpPr>
        <p:sp>
          <p:nvSpPr>
            <p:cNvPr name="Freeform 15" id="15"/>
            <p:cNvSpPr/>
            <p:nvPr/>
          </p:nvSpPr>
          <p:spPr>
            <a:xfrm flipH="false" flipV="false" rot="0">
              <a:off x="0" y="0"/>
              <a:ext cx="2518202" cy="1179015"/>
            </a:xfrm>
            <a:custGeom>
              <a:avLst/>
              <a:gdLst/>
              <a:ahLst/>
              <a:cxnLst/>
              <a:rect r="r" b="b" t="t" l="l"/>
              <a:pathLst>
                <a:path h="1179015" w="2518202">
                  <a:moveTo>
                    <a:pt x="0" y="0"/>
                  </a:moveTo>
                  <a:lnTo>
                    <a:pt x="2518202" y="0"/>
                  </a:lnTo>
                  <a:lnTo>
                    <a:pt x="2518202" y="1179015"/>
                  </a:lnTo>
                  <a:lnTo>
                    <a:pt x="0" y="1179015"/>
                  </a:lnTo>
                  <a:close/>
                </a:path>
              </a:pathLst>
            </a:custGeom>
            <a:solidFill>
              <a:srgbClr val="1C2120"/>
            </a:solidFill>
          </p:spPr>
        </p:sp>
        <p:sp>
          <p:nvSpPr>
            <p:cNvPr name="TextBox 16" id="16"/>
            <p:cNvSpPr txBox="true"/>
            <p:nvPr/>
          </p:nvSpPr>
          <p:spPr>
            <a:xfrm>
              <a:off x="0" y="-85725"/>
              <a:ext cx="2518201" cy="1264740"/>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     // Shared across all objects</a:t>
              </a:r>
            </a:p>
            <a:p>
              <a:pPr algn="ctr">
                <a:lnSpc>
                  <a:spcPts val="2800"/>
                </a:lnSpc>
              </a:pPr>
              <a:r>
                <a:rPr lang="en-US" sz="2000" b="true">
                  <a:solidFill>
                    <a:srgbClr val="FFFFFF"/>
                  </a:solidFill>
                  <a:latin typeface="Consolas Bold"/>
                  <a:ea typeface="Consolas Bold"/>
                  <a:cs typeface="Consolas Bold"/>
                  <a:sym typeface="Consolas Bold"/>
                </a:rPr>
                <a:t>    System.out.println("Instance Count for obj1: " + obj1.instanceCount); // Separate for each object</a:t>
              </a:r>
            </a:p>
            <a:p>
              <a:pPr algn="ctr">
                <a:lnSpc>
                  <a:spcPts val="2800"/>
                </a:lnSpc>
              </a:pPr>
              <a:r>
                <a:rPr lang="en-US" sz="2000" b="true">
                  <a:solidFill>
                    <a:srgbClr val="FFFFFF"/>
                  </a:solidFill>
                  <a:latin typeface="Consolas Bold"/>
                  <a:ea typeface="Consolas Bold"/>
                  <a:cs typeface="Consolas Bold"/>
                  <a:sym typeface="Consolas Bold"/>
                </a:rPr>
                <a:t> System.out.println("Instance Count for obj2: " + obj2.instanceCount);</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a:solidFill>
                    <a:srgbClr val="FFFFFF"/>
                  </a:solidFill>
                  <a:latin typeface="Consolas"/>
                  <a:ea typeface="Consolas"/>
                  <a:cs typeface="Consolas"/>
                  <a:sym typeface="Consolas"/>
                </a:rPr>
                <a:t> </a:t>
              </a:r>
              <a:r>
                <a:rPr lang="en-US" b="true" sz="2000">
                  <a:solidFill>
                    <a:srgbClr val="FFFFFF"/>
                  </a:solidFill>
                  <a:latin typeface="Consolas Bold"/>
                  <a:ea typeface="Consolas Bold"/>
                  <a:cs typeface="Consolas Bold"/>
                  <a:sym typeface="Consolas Bold"/>
                </a:rPr>
                <a:t>} </a:t>
              </a:r>
            </a:p>
          </p:txBody>
        </p:sp>
      </p:grpSp>
      <p:sp>
        <p:nvSpPr>
          <p:cNvPr name="TextBox 17" id="17"/>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8" id="18"/>
          <p:cNvSpPr txBox="true"/>
          <p:nvPr/>
        </p:nvSpPr>
        <p:spPr>
          <a:xfrm rot="0">
            <a:off x="570091" y="5432700"/>
            <a:ext cx="2835374"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 Key Takeaways 💡</a:t>
            </a:r>
          </a:p>
        </p:txBody>
      </p:sp>
      <p:sp>
        <p:nvSpPr>
          <p:cNvPr name="TextBox 19" id="19"/>
          <p:cNvSpPr txBox="true"/>
          <p:nvPr/>
        </p:nvSpPr>
        <p:spPr>
          <a:xfrm rot="0">
            <a:off x="482587" y="6313099"/>
            <a:ext cx="6072796" cy="1397000"/>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Walls"/>
                <a:ea typeface="Walls"/>
                <a:cs typeface="Walls"/>
                <a:sym typeface="Walls"/>
              </a:rPr>
              <a:t>Static members are shared and only one copy exists across all objects.</a:t>
            </a:r>
          </a:p>
          <a:p>
            <a:pPr algn="ctr">
              <a:lnSpc>
                <a:spcPts val="2800"/>
              </a:lnSpc>
              <a:spcBef>
                <a:spcPct val="0"/>
              </a:spcBef>
            </a:pPr>
            <a:r>
              <a:rPr lang="en-US" sz="2000">
                <a:solidFill>
                  <a:srgbClr val="000000"/>
                </a:solidFill>
                <a:latin typeface="Walls"/>
                <a:ea typeface="Walls"/>
                <a:cs typeface="Walls"/>
                <a:sym typeface="Walls"/>
              </a:rPr>
              <a:t>Non-static members are unique to each object and are created every time a new object is instantiated.</a:t>
            </a:r>
          </a:p>
        </p:txBody>
      </p:sp>
    </p:spTree>
  </p:cSld>
  <p:clrMapOvr>
    <a:masterClrMapping/>
  </p:clrMapOvr>
</p:sld>
</file>

<file path=ppt/slides/slide16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Freeform 13" id="13"/>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5" id="15"/>
          <p:cNvSpPr txBox="true"/>
          <p:nvPr/>
        </p:nvSpPr>
        <p:spPr>
          <a:xfrm rot="0">
            <a:off x="378000" y="1035435"/>
            <a:ext cx="6804000" cy="1749425"/>
          </a:xfrm>
          <a:prstGeom prst="rect">
            <a:avLst/>
          </a:prstGeom>
        </p:spPr>
        <p:txBody>
          <a:bodyPr anchor="t" rtlCol="false" tIns="0" lIns="0" bIns="0" rIns="0">
            <a:spAutoFit/>
          </a:bodyPr>
          <a:lstStyle/>
          <a:p>
            <a:pPr algn="ctr">
              <a:lnSpc>
                <a:spcPts val="7000"/>
              </a:lnSpc>
              <a:spcBef>
                <a:spcPct val="0"/>
              </a:spcBef>
            </a:pPr>
            <a:r>
              <a:rPr lang="en-US" b="true" sz="5000">
                <a:solidFill>
                  <a:srgbClr val="FF0000"/>
                </a:solidFill>
                <a:latin typeface="Walls Bold"/>
                <a:ea typeface="Walls Bold"/>
                <a:cs typeface="Walls Bold"/>
                <a:sym typeface="Walls Bold"/>
              </a:rPr>
              <a:t>🖥️ Objects Count in Java 🖥️</a:t>
            </a:r>
          </a:p>
        </p:txBody>
      </p:sp>
      <p:sp>
        <p:nvSpPr>
          <p:cNvPr name="TextBox 16" id="16"/>
          <p:cNvSpPr txBox="true"/>
          <p:nvPr/>
        </p:nvSpPr>
        <p:spPr>
          <a:xfrm rot="0">
            <a:off x="739574" y="3013460"/>
            <a:ext cx="6205065" cy="1397000"/>
          </a:xfrm>
          <a:prstGeom prst="rect">
            <a:avLst/>
          </a:prstGeom>
        </p:spPr>
        <p:txBody>
          <a:bodyPr anchor="t" rtlCol="false" tIns="0" lIns="0" bIns="0" rIns="0">
            <a:spAutoFit/>
          </a:bodyPr>
          <a:lstStyle/>
          <a:p>
            <a:pPr algn="l">
              <a:lnSpc>
                <a:spcPts val="2800"/>
              </a:lnSpc>
              <a:spcBef>
                <a:spcPct val="0"/>
              </a:spcBef>
            </a:pPr>
            <a:r>
              <a:rPr lang="en-US" sz="2000">
                <a:solidFill>
                  <a:srgbClr val="000000"/>
                </a:solidFill>
                <a:latin typeface="Walls"/>
                <a:ea typeface="Walls"/>
                <a:cs typeface="Walls"/>
                <a:sym typeface="Walls"/>
              </a:rPr>
              <a:t>In Java, static and non-static members behave differently in terms of object creation and memory allocation. Understanding how these members are handled within objects is crucial for efficient programming.</a:t>
            </a:r>
          </a:p>
        </p:txBody>
      </p:sp>
      <p:sp>
        <p:nvSpPr>
          <p:cNvPr name="TextBox 17" id="17"/>
          <p:cNvSpPr txBox="true"/>
          <p:nvPr/>
        </p:nvSpPr>
        <p:spPr>
          <a:xfrm rot="0">
            <a:off x="235608" y="4787280"/>
            <a:ext cx="7088783"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 Key Concepts of Objects and Static Members ✨</a:t>
            </a:r>
          </a:p>
        </p:txBody>
      </p:sp>
      <p:sp>
        <p:nvSpPr>
          <p:cNvPr name="TextBox 18" id="18"/>
          <p:cNvSpPr txBox="true"/>
          <p:nvPr/>
        </p:nvSpPr>
        <p:spPr>
          <a:xfrm rot="0">
            <a:off x="648283" y="5595900"/>
            <a:ext cx="6533717" cy="3815060"/>
          </a:xfrm>
          <a:prstGeom prst="rect">
            <a:avLst/>
          </a:prstGeom>
        </p:spPr>
        <p:txBody>
          <a:bodyPr anchor="t" rtlCol="false" tIns="0" lIns="0" bIns="0" rIns="0">
            <a:spAutoFit/>
          </a:bodyPr>
          <a:lstStyle/>
          <a:p>
            <a:pPr algn="l">
              <a:lnSpc>
                <a:spcPts val="3080"/>
              </a:lnSpc>
              <a:spcBef>
                <a:spcPct val="0"/>
              </a:spcBef>
            </a:pPr>
            <a:r>
              <a:rPr lang="en-US" b="true" sz="2200">
                <a:solidFill>
                  <a:srgbClr val="000000"/>
                </a:solidFill>
                <a:latin typeface="Walls Bold"/>
                <a:ea typeface="Walls Bold"/>
                <a:cs typeface="Walls Bold"/>
                <a:sym typeface="Walls Bold"/>
              </a:rPr>
              <a:t>1. Static Members and Object Reference:</a:t>
            </a:r>
          </a:p>
          <a:p>
            <a:pPr algn="l">
              <a:lnSpc>
                <a:spcPts val="1260"/>
              </a:lnSpc>
              <a:spcBef>
                <a:spcPct val="0"/>
              </a:spcBef>
            </a:pPr>
          </a:p>
          <a:p>
            <a:pPr algn="l">
              <a:lnSpc>
                <a:spcPts val="2800"/>
              </a:lnSpc>
              <a:spcBef>
                <a:spcPct val="0"/>
              </a:spcBef>
            </a:pPr>
            <a:r>
              <a:rPr lang="en-US" sz="2000">
                <a:solidFill>
                  <a:srgbClr val="000000"/>
                </a:solidFill>
                <a:latin typeface="Walls"/>
                <a:ea typeface="Walls"/>
                <a:cs typeface="Walls"/>
                <a:sym typeface="Walls"/>
              </a:rPr>
              <a:t>All static members of a class are part of every object of that class.</a:t>
            </a:r>
          </a:p>
          <a:p>
            <a:pPr algn="l">
              <a:lnSpc>
                <a:spcPts val="2800"/>
              </a:lnSpc>
              <a:spcBef>
                <a:spcPct val="0"/>
              </a:spcBef>
            </a:pPr>
            <a:r>
              <a:rPr lang="en-US" sz="2000">
                <a:solidFill>
                  <a:srgbClr val="000000"/>
                </a:solidFill>
                <a:latin typeface="Walls"/>
                <a:ea typeface="Walls"/>
                <a:cs typeface="Walls"/>
                <a:sym typeface="Walls"/>
              </a:rPr>
              <a:t>Static members can be accessed using the object reference of the class or the class name directly.</a:t>
            </a:r>
          </a:p>
          <a:p>
            <a:pPr algn="l">
              <a:lnSpc>
                <a:spcPts val="2800"/>
              </a:lnSpc>
              <a:spcBef>
                <a:spcPct val="0"/>
              </a:spcBef>
            </a:pPr>
          </a:p>
          <a:p>
            <a:pPr algn="l">
              <a:lnSpc>
                <a:spcPts val="3080"/>
              </a:lnSpc>
              <a:spcBef>
                <a:spcPct val="0"/>
              </a:spcBef>
            </a:pPr>
            <a:r>
              <a:rPr lang="en-US" b="true" sz="2200">
                <a:solidFill>
                  <a:srgbClr val="000000"/>
                </a:solidFill>
                <a:latin typeface="Walls Bold"/>
                <a:ea typeface="Walls Bold"/>
                <a:cs typeface="Walls Bold"/>
                <a:sym typeface="Walls Bold"/>
              </a:rPr>
              <a:t>2. Same Copy for All Objects:</a:t>
            </a:r>
          </a:p>
          <a:p>
            <a:pPr algn="l">
              <a:lnSpc>
                <a:spcPts val="980"/>
              </a:lnSpc>
              <a:spcBef>
                <a:spcPct val="0"/>
              </a:spcBef>
            </a:pPr>
          </a:p>
          <a:p>
            <a:pPr algn="l">
              <a:lnSpc>
                <a:spcPts val="2800"/>
              </a:lnSpc>
              <a:spcBef>
                <a:spcPct val="0"/>
              </a:spcBef>
            </a:pPr>
            <a:r>
              <a:rPr lang="en-US" sz="2000">
                <a:solidFill>
                  <a:srgbClr val="000000"/>
                </a:solidFill>
                <a:latin typeface="Walls"/>
                <a:ea typeface="Walls"/>
                <a:cs typeface="Walls"/>
                <a:sym typeface="Walls"/>
              </a:rPr>
              <a:t>There is only one copy of static members for all objects of a class. Any changes to static members will be reflected across all objects.</a:t>
            </a:r>
          </a:p>
        </p:txBody>
      </p:sp>
    </p:spTree>
  </p:cSld>
  <p:clrMapOvr>
    <a:masterClrMapping/>
  </p:clrMapOvr>
</p:sld>
</file>

<file path=ppt/slides/slide16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Freeform 13" id="13"/>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5" id="15"/>
          <p:cNvSpPr txBox="true"/>
          <p:nvPr/>
        </p:nvSpPr>
        <p:spPr>
          <a:xfrm rot="0">
            <a:off x="378000" y="1136926"/>
            <a:ext cx="6804000" cy="86042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 Difference Between Static and Non-Static Members 📜</a:t>
            </a:r>
          </a:p>
        </p:txBody>
      </p:sp>
      <p:sp>
        <p:nvSpPr>
          <p:cNvPr name="TextBox 16" id="16"/>
          <p:cNvSpPr txBox="true"/>
          <p:nvPr/>
        </p:nvSpPr>
        <p:spPr>
          <a:xfrm rot="0">
            <a:off x="552353" y="2264051"/>
            <a:ext cx="6579507" cy="4394835"/>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Walls Bold"/>
                <a:ea typeface="Walls Bold"/>
                <a:cs typeface="Walls Bold"/>
                <a:sym typeface="Walls Bold"/>
              </a:rPr>
              <a:t>3. Non-Static Members:</a:t>
            </a:r>
          </a:p>
          <a:p>
            <a:pPr algn="l">
              <a:lnSpc>
                <a:spcPts val="1680"/>
              </a:lnSpc>
              <a:spcBef>
                <a:spcPct val="0"/>
              </a:spcBef>
            </a:pPr>
          </a:p>
          <a:p>
            <a:pPr algn="l">
              <a:lnSpc>
                <a:spcPts val="2800"/>
              </a:lnSpc>
              <a:spcBef>
                <a:spcPct val="0"/>
              </a:spcBef>
            </a:pPr>
            <a:r>
              <a:rPr lang="en-US" sz="2000">
                <a:solidFill>
                  <a:srgbClr val="000000"/>
                </a:solidFill>
                <a:latin typeface="Walls"/>
                <a:ea typeface="Walls"/>
                <a:cs typeface="Walls"/>
                <a:sym typeface="Walls"/>
              </a:rPr>
              <a:t>Non-static members (instance variables) have a separate copy for each object.</a:t>
            </a:r>
          </a:p>
          <a:p>
            <a:pPr algn="l">
              <a:lnSpc>
                <a:spcPts val="2800"/>
              </a:lnSpc>
              <a:spcBef>
                <a:spcPct val="0"/>
              </a:spcBef>
            </a:pPr>
            <a:r>
              <a:rPr lang="en-US" sz="2000">
                <a:solidFill>
                  <a:srgbClr val="000000"/>
                </a:solidFill>
                <a:latin typeface="Walls"/>
                <a:ea typeface="Walls"/>
                <a:cs typeface="Walls"/>
                <a:sym typeface="Walls"/>
              </a:rPr>
              <a:t>Every time a new object is created, a new copy of non-static members is initialized with default values.</a:t>
            </a:r>
          </a:p>
          <a:p>
            <a:pPr algn="l">
              <a:lnSpc>
                <a:spcPts val="2800"/>
              </a:lnSpc>
              <a:spcBef>
                <a:spcPct val="0"/>
              </a:spcBef>
            </a:pPr>
          </a:p>
          <a:p>
            <a:pPr algn="l">
              <a:lnSpc>
                <a:spcPts val="3079"/>
              </a:lnSpc>
              <a:spcBef>
                <a:spcPct val="0"/>
              </a:spcBef>
            </a:pPr>
            <a:r>
              <a:rPr lang="en-US" b="true" sz="2199">
                <a:solidFill>
                  <a:srgbClr val="000000"/>
                </a:solidFill>
                <a:latin typeface="Walls Bold"/>
                <a:ea typeface="Walls Bold"/>
                <a:cs typeface="Walls Bold"/>
                <a:sym typeface="Walls Bold"/>
              </a:rPr>
              <a:t>4. Static Members:</a:t>
            </a:r>
          </a:p>
          <a:p>
            <a:pPr algn="l">
              <a:lnSpc>
                <a:spcPts val="1960"/>
              </a:lnSpc>
              <a:spcBef>
                <a:spcPct val="0"/>
              </a:spcBef>
            </a:pPr>
          </a:p>
          <a:p>
            <a:pPr algn="l">
              <a:lnSpc>
                <a:spcPts val="2800"/>
              </a:lnSpc>
              <a:spcBef>
                <a:spcPct val="0"/>
              </a:spcBef>
            </a:pPr>
            <a:r>
              <a:rPr lang="en-US" sz="2000">
                <a:solidFill>
                  <a:srgbClr val="000000"/>
                </a:solidFill>
                <a:latin typeface="Walls"/>
                <a:ea typeface="Walls"/>
                <a:cs typeface="Walls"/>
                <a:sym typeface="Walls"/>
              </a:rPr>
              <a:t>In contrast, static members are shared across all objects of the class.</a:t>
            </a:r>
          </a:p>
          <a:p>
            <a:pPr algn="l">
              <a:lnSpc>
                <a:spcPts val="2800"/>
              </a:lnSpc>
              <a:spcBef>
                <a:spcPct val="0"/>
              </a:spcBef>
            </a:pPr>
            <a:r>
              <a:rPr lang="en-US" sz="2000">
                <a:solidFill>
                  <a:srgbClr val="000000"/>
                </a:solidFill>
                <a:latin typeface="Walls"/>
                <a:ea typeface="Walls"/>
                <a:cs typeface="Walls"/>
                <a:sym typeface="Walls"/>
              </a:rPr>
              <a:t>Changes to static members affect all objects, as they point to the same memory location.</a:t>
            </a:r>
          </a:p>
        </p:txBody>
      </p:sp>
    </p:spTree>
  </p:cSld>
  <p:clrMapOvr>
    <a:masterClrMapping/>
  </p:clrMapOvr>
</p:sld>
</file>

<file path=ppt/slides/slide16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442677" y="1669913"/>
            <a:ext cx="6695601" cy="7871396"/>
            <a:chOff x="0" y="0"/>
            <a:chExt cx="2399552" cy="2820930"/>
          </a:xfrm>
        </p:grpSpPr>
        <p:sp>
          <p:nvSpPr>
            <p:cNvPr name="Freeform 15" id="15"/>
            <p:cNvSpPr/>
            <p:nvPr/>
          </p:nvSpPr>
          <p:spPr>
            <a:xfrm flipH="false" flipV="false" rot="0">
              <a:off x="0" y="0"/>
              <a:ext cx="2399552" cy="2820931"/>
            </a:xfrm>
            <a:custGeom>
              <a:avLst/>
              <a:gdLst/>
              <a:ahLst/>
              <a:cxnLst/>
              <a:rect r="r" b="b" t="t" l="l"/>
              <a:pathLst>
                <a:path h="2820931" w="2399552">
                  <a:moveTo>
                    <a:pt x="0" y="0"/>
                  </a:moveTo>
                  <a:lnTo>
                    <a:pt x="2399552" y="0"/>
                  </a:lnTo>
                  <a:lnTo>
                    <a:pt x="2399552" y="2820931"/>
                  </a:lnTo>
                  <a:lnTo>
                    <a:pt x="0" y="2820931"/>
                  </a:lnTo>
                  <a:close/>
                </a:path>
              </a:pathLst>
            </a:custGeom>
            <a:solidFill>
              <a:srgbClr val="1C2120"/>
            </a:solidFill>
          </p:spPr>
        </p:sp>
        <p:sp>
          <p:nvSpPr>
            <p:cNvPr name="TextBox 16" id="16"/>
            <p:cNvSpPr txBox="true"/>
            <p:nvPr/>
          </p:nvSpPr>
          <p:spPr>
            <a:xfrm>
              <a:off x="0" y="-85725"/>
              <a:ext cx="2399552" cy="2906655"/>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public class ExampleClass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static int staticCount = 0;  </a:t>
              </a:r>
            </a:p>
            <a:p>
              <a:pPr algn="l">
                <a:lnSpc>
                  <a:spcPts val="2800"/>
                </a:lnSpc>
              </a:pPr>
              <a:r>
                <a:rPr lang="en-US" sz="2000" b="true">
                  <a:solidFill>
                    <a:srgbClr val="FFFFFF"/>
                  </a:solidFill>
                  <a:latin typeface="Consolas Bold"/>
                  <a:ea typeface="Consolas Bold"/>
                  <a:cs typeface="Consolas Bold"/>
                  <a:sym typeface="Consolas Bold"/>
                </a:rPr>
                <a:t>    // Static member</a:t>
              </a:r>
            </a:p>
            <a:p>
              <a:pPr algn="l">
                <a:lnSpc>
                  <a:spcPts val="2800"/>
                </a:lnSpc>
              </a:pPr>
              <a:r>
                <a:rPr lang="en-US" sz="2000" b="true">
                  <a:solidFill>
                    <a:srgbClr val="FFFFFF"/>
                  </a:solidFill>
                  <a:latin typeface="Consolas Bold"/>
                  <a:ea typeface="Consolas Bold"/>
                  <a:cs typeface="Consolas Bold"/>
                  <a:sym typeface="Consolas Bold"/>
                </a:rPr>
                <a:t>    int instanceCount = 0;       </a:t>
              </a:r>
            </a:p>
            <a:p>
              <a:pPr algn="l">
                <a:lnSpc>
                  <a:spcPts val="2800"/>
                </a:lnSpc>
              </a:pPr>
              <a:r>
                <a:rPr lang="en-US" sz="2000" b="true">
                  <a:solidFill>
                    <a:srgbClr val="FFFFFF"/>
                  </a:solidFill>
                  <a:latin typeface="Consolas Bold"/>
                  <a:ea typeface="Consolas Bold"/>
                  <a:cs typeface="Consolas Bold"/>
                  <a:sym typeface="Consolas Bold"/>
                </a:rPr>
                <a:t>    // Non-static member</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    // Constructor</a:t>
              </a:r>
            </a:p>
            <a:p>
              <a:pPr algn="l">
                <a:lnSpc>
                  <a:spcPts val="2800"/>
                </a:lnSpc>
              </a:pPr>
              <a:r>
                <a:rPr lang="en-US" sz="2000" b="true">
                  <a:solidFill>
                    <a:srgbClr val="FFFFFF"/>
                  </a:solidFill>
                  <a:latin typeface="Consolas Bold"/>
                  <a:ea typeface="Consolas Bold"/>
                  <a:cs typeface="Consolas Bold"/>
                  <a:sym typeface="Consolas Bold"/>
                </a:rPr>
                <a:t>    public ExampleClass() </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    staticCount++;</a:t>
              </a:r>
            </a:p>
            <a:p>
              <a:pPr algn="l">
                <a:lnSpc>
                  <a:spcPts val="2800"/>
                </a:lnSpc>
              </a:pPr>
              <a:r>
                <a:rPr lang="en-US" sz="2000" b="true">
                  <a:solidFill>
                    <a:srgbClr val="FFFFFF"/>
                  </a:solidFill>
                  <a:latin typeface="Consolas Bold"/>
                  <a:ea typeface="Consolas Bold"/>
                  <a:cs typeface="Consolas Bold"/>
                  <a:sym typeface="Consolas Bold"/>
                </a:rPr>
                <a:t>    instanceCount++;</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    public static void main(String[] args) </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    ExampleClass obj1 = new ExampleClass();</a:t>
              </a:r>
            </a:p>
            <a:p>
              <a:pPr algn="l">
                <a:lnSpc>
                  <a:spcPts val="2800"/>
                </a:lnSpc>
              </a:pPr>
              <a:r>
                <a:rPr lang="en-US" sz="2000" b="true">
                  <a:solidFill>
                    <a:srgbClr val="FFFFFF"/>
                  </a:solidFill>
                  <a:latin typeface="Consolas Bold"/>
                  <a:ea typeface="Consolas Bold"/>
                  <a:cs typeface="Consolas Bold"/>
                  <a:sym typeface="Consolas Bold"/>
                </a:rPr>
                <a:t>    ExampleClass obj2 = new ExampleClass();</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    // Display static and instance counts</a:t>
              </a:r>
            </a:p>
            <a:p>
              <a:pPr algn="ctr">
                <a:lnSpc>
                  <a:spcPts val="2800"/>
                </a:lnSpc>
              </a:pPr>
              <a:r>
                <a:rPr lang="en-US" b="true" sz="2000">
                  <a:solidFill>
                    <a:srgbClr val="FFFFFF"/>
                  </a:solidFill>
                  <a:latin typeface="Consolas Bold"/>
                  <a:ea typeface="Consolas Bold"/>
                  <a:cs typeface="Consolas Bold"/>
                  <a:sym typeface="Consolas Bold"/>
                </a:rPr>
                <a:t>    System.out.println("Static Count: " + staticCount); </a:t>
              </a:r>
            </a:p>
          </p:txBody>
        </p:sp>
      </p:grpSp>
      <p:sp>
        <p:nvSpPr>
          <p:cNvPr name="TextBox 17" id="17"/>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8" id="18"/>
          <p:cNvSpPr txBox="true"/>
          <p:nvPr/>
        </p:nvSpPr>
        <p:spPr>
          <a:xfrm rot="0">
            <a:off x="574451" y="1104763"/>
            <a:ext cx="2175768"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 Example 🚀</a:t>
            </a:r>
          </a:p>
        </p:txBody>
      </p:sp>
    </p:spTree>
  </p:cSld>
  <p:clrMapOvr>
    <a:masterClrMapping/>
  </p:clrMapOvr>
</p:sld>
</file>

<file path=ppt/slides/slide16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421625" y="1275139"/>
            <a:ext cx="6851666" cy="3139223"/>
            <a:chOff x="0" y="0"/>
            <a:chExt cx="2455482" cy="1125027"/>
          </a:xfrm>
        </p:grpSpPr>
        <p:sp>
          <p:nvSpPr>
            <p:cNvPr name="Freeform 15" id="15"/>
            <p:cNvSpPr/>
            <p:nvPr/>
          </p:nvSpPr>
          <p:spPr>
            <a:xfrm flipH="false" flipV="false" rot="0">
              <a:off x="0" y="0"/>
              <a:ext cx="2455482" cy="1125027"/>
            </a:xfrm>
            <a:custGeom>
              <a:avLst/>
              <a:gdLst/>
              <a:ahLst/>
              <a:cxnLst/>
              <a:rect r="r" b="b" t="t" l="l"/>
              <a:pathLst>
                <a:path h="1125027" w="2455482">
                  <a:moveTo>
                    <a:pt x="0" y="0"/>
                  </a:moveTo>
                  <a:lnTo>
                    <a:pt x="2455482" y="0"/>
                  </a:lnTo>
                  <a:lnTo>
                    <a:pt x="2455482" y="1125027"/>
                  </a:lnTo>
                  <a:lnTo>
                    <a:pt x="0" y="1125027"/>
                  </a:lnTo>
                  <a:close/>
                </a:path>
              </a:pathLst>
            </a:custGeom>
            <a:solidFill>
              <a:srgbClr val="1C2120"/>
            </a:solidFill>
          </p:spPr>
        </p:sp>
        <p:sp>
          <p:nvSpPr>
            <p:cNvPr name="TextBox 16" id="16"/>
            <p:cNvSpPr txBox="true"/>
            <p:nvPr/>
          </p:nvSpPr>
          <p:spPr>
            <a:xfrm>
              <a:off x="0" y="-85725"/>
              <a:ext cx="2455482" cy="1210752"/>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    // Shared across all objects</a:t>
              </a:r>
            </a:p>
            <a:p>
              <a:pPr algn="ctr">
                <a:lnSpc>
                  <a:spcPts val="2800"/>
                </a:lnSpc>
              </a:pPr>
              <a:r>
                <a:rPr lang="en-US" sz="2000" b="true">
                  <a:solidFill>
                    <a:srgbClr val="FFFFFF"/>
                  </a:solidFill>
                  <a:latin typeface="Consolas Bold"/>
                  <a:ea typeface="Consolas Bold"/>
                  <a:cs typeface="Consolas Bold"/>
                  <a:sym typeface="Consolas Bold"/>
                </a:rPr>
                <a:t>    System.out.println("Instance Count for     obj1: " + obj1.instanceCount); </a:t>
              </a:r>
            </a:p>
            <a:p>
              <a:pPr algn="l">
                <a:lnSpc>
                  <a:spcPts val="2800"/>
                </a:lnSpc>
              </a:pPr>
              <a:r>
                <a:rPr lang="en-US" sz="2000" b="true">
                  <a:solidFill>
                    <a:srgbClr val="FFFFFF"/>
                  </a:solidFill>
                  <a:latin typeface="Consolas Bold"/>
                  <a:ea typeface="Consolas Bold"/>
                  <a:cs typeface="Consolas Bold"/>
                  <a:sym typeface="Consolas Bold"/>
                </a:rPr>
                <a:t>   // Separate for each object</a:t>
              </a:r>
            </a:p>
            <a:p>
              <a:pPr algn="ctr">
                <a:lnSpc>
                  <a:spcPts val="2800"/>
                </a:lnSpc>
              </a:pPr>
              <a:r>
                <a:rPr lang="en-US" sz="2000" b="true">
                  <a:solidFill>
                    <a:srgbClr val="FFFFFF"/>
                  </a:solidFill>
                  <a:latin typeface="Consolas Bold"/>
                  <a:ea typeface="Consolas Bold"/>
                  <a:cs typeface="Consolas Bold"/>
                  <a:sym typeface="Consolas Bold"/>
                </a:rPr>
                <a:t>   System.out.println("Instance Count for obj2: " + obj2.instanceCount);</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a:solidFill>
                    <a:srgbClr val="FFFFFF"/>
                  </a:solidFill>
                  <a:latin typeface="Consolas"/>
                  <a:ea typeface="Consolas"/>
                  <a:cs typeface="Consolas"/>
                  <a:sym typeface="Consolas"/>
                </a:rPr>
                <a:t> </a:t>
              </a:r>
              <a:r>
                <a:rPr lang="en-US" sz="2000" b="true">
                  <a:solidFill>
                    <a:srgbClr val="FFFFFF"/>
                  </a:solidFill>
                  <a:latin typeface="Consolas Bold"/>
                  <a:ea typeface="Consolas Bold"/>
                  <a:cs typeface="Consolas Bold"/>
                  <a:sym typeface="Consolas Bold"/>
                </a:rPr>
                <a:t>}</a:t>
              </a:r>
            </a:p>
            <a:p>
              <a:pPr algn="ctr">
                <a:lnSpc>
                  <a:spcPts val="1656"/>
                </a:lnSpc>
              </a:pPr>
            </a:p>
          </p:txBody>
        </p:sp>
      </p:grpSp>
      <p:sp>
        <p:nvSpPr>
          <p:cNvPr name="TextBox 17" id="17"/>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8" id="18"/>
          <p:cNvSpPr txBox="true"/>
          <p:nvPr/>
        </p:nvSpPr>
        <p:spPr>
          <a:xfrm rot="0">
            <a:off x="670206" y="4823937"/>
            <a:ext cx="2835374"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 Key Takeaways 💡</a:t>
            </a:r>
          </a:p>
        </p:txBody>
      </p:sp>
      <p:sp>
        <p:nvSpPr>
          <p:cNvPr name="TextBox 19" id="19"/>
          <p:cNvSpPr txBox="true"/>
          <p:nvPr/>
        </p:nvSpPr>
        <p:spPr>
          <a:xfrm rot="0">
            <a:off x="693714" y="5476236"/>
            <a:ext cx="6307488" cy="1749425"/>
          </a:xfrm>
          <a:prstGeom prst="rect">
            <a:avLst/>
          </a:prstGeom>
        </p:spPr>
        <p:txBody>
          <a:bodyPr anchor="t" rtlCol="false" tIns="0" lIns="0" bIns="0" rIns="0">
            <a:spAutoFit/>
          </a:bodyPr>
          <a:lstStyle/>
          <a:p>
            <a:pPr algn="l">
              <a:lnSpc>
                <a:spcPts val="2800"/>
              </a:lnSpc>
              <a:spcBef>
                <a:spcPct val="0"/>
              </a:spcBef>
            </a:pPr>
            <a:r>
              <a:rPr lang="en-US" sz="2000">
                <a:solidFill>
                  <a:srgbClr val="000000"/>
                </a:solidFill>
                <a:latin typeface="Walls"/>
                <a:ea typeface="Walls"/>
                <a:cs typeface="Walls"/>
                <a:sym typeface="Walls"/>
              </a:rPr>
              <a:t>Static members are shared and only one copy exists across all objects.</a:t>
            </a:r>
          </a:p>
          <a:p>
            <a:pPr algn="l">
              <a:lnSpc>
                <a:spcPts val="2800"/>
              </a:lnSpc>
              <a:spcBef>
                <a:spcPct val="0"/>
              </a:spcBef>
            </a:pPr>
          </a:p>
          <a:p>
            <a:pPr algn="l">
              <a:lnSpc>
                <a:spcPts val="2800"/>
              </a:lnSpc>
              <a:spcBef>
                <a:spcPct val="0"/>
              </a:spcBef>
            </a:pPr>
            <a:r>
              <a:rPr lang="en-US" sz="2000">
                <a:solidFill>
                  <a:srgbClr val="000000"/>
                </a:solidFill>
                <a:latin typeface="Walls"/>
                <a:ea typeface="Walls"/>
                <a:cs typeface="Walls"/>
                <a:sym typeface="Walls"/>
              </a:rPr>
              <a:t>Non-static members are unique to each object and are created every time a new object is instantiated.</a:t>
            </a:r>
          </a:p>
        </p:txBody>
      </p:sp>
    </p:spTree>
  </p:cSld>
  <p:clrMapOvr>
    <a:masterClrMapping/>
  </p:clrMapOvr>
</p:sld>
</file>

<file path=ppt/slides/slide16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Freeform 13" id="13"/>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5" id="15"/>
          <p:cNvSpPr txBox="true"/>
          <p:nvPr/>
        </p:nvSpPr>
        <p:spPr>
          <a:xfrm rot="0">
            <a:off x="405947" y="905727"/>
            <a:ext cx="6287928" cy="1749425"/>
          </a:xfrm>
          <a:prstGeom prst="rect">
            <a:avLst/>
          </a:prstGeom>
        </p:spPr>
        <p:txBody>
          <a:bodyPr anchor="t" rtlCol="false" tIns="0" lIns="0" bIns="0" rIns="0">
            <a:spAutoFit/>
          </a:bodyPr>
          <a:lstStyle/>
          <a:p>
            <a:pPr algn="ctr">
              <a:lnSpc>
                <a:spcPts val="7000"/>
              </a:lnSpc>
              <a:spcBef>
                <a:spcPct val="0"/>
              </a:spcBef>
            </a:pPr>
            <a:r>
              <a:rPr lang="en-US" b="true" sz="5000">
                <a:solidFill>
                  <a:srgbClr val="FF0000"/>
                </a:solidFill>
                <a:latin typeface="Walls Bold"/>
                <a:ea typeface="Walls Bold"/>
                <a:cs typeface="Walls Bold"/>
                <a:sym typeface="Walls Bold"/>
              </a:rPr>
              <a:t>🖥️ Inheritance in Java 🖥️</a:t>
            </a:r>
          </a:p>
        </p:txBody>
      </p:sp>
      <p:sp>
        <p:nvSpPr>
          <p:cNvPr name="TextBox 16" id="16"/>
          <p:cNvSpPr txBox="true"/>
          <p:nvPr/>
        </p:nvSpPr>
        <p:spPr>
          <a:xfrm rot="0">
            <a:off x="388478" y="2817077"/>
            <a:ext cx="6804000" cy="1397000"/>
          </a:xfrm>
          <a:prstGeom prst="rect">
            <a:avLst/>
          </a:prstGeom>
        </p:spPr>
        <p:txBody>
          <a:bodyPr anchor="t" rtlCol="false" tIns="0" lIns="0" bIns="0" rIns="0">
            <a:spAutoFit/>
          </a:bodyPr>
          <a:lstStyle/>
          <a:p>
            <a:pPr algn="l">
              <a:lnSpc>
                <a:spcPts val="2800"/>
              </a:lnSpc>
              <a:spcBef>
                <a:spcPct val="0"/>
              </a:spcBef>
            </a:pPr>
            <a:r>
              <a:rPr lang="en-US" sz="2000">
                <a:solidFill>
                  <a:srgbClr val="000000"/>
                </a:solidFill>
                <a:latin typeface="Walls"/>
                <a:ea typeface="Walls"/>
                <a:cs typeface="Walls"/>
                <a:sym typeface="Walls"/>
              </a:rPr>
              <a:t>Inheritance in Java is a fundamental object-oriented programming concept that allows a class to inherit properties and behaviors from another class. This promotes code reusability and establishes relationships between classes.</a:t>
            </a:r>
          </a:p>
        </p:txBody>
      </p:sp>
      <p:sp>
        <p:nvSpPr>
          <p:cNvPr name="TextBox 17" id="17"/>
          <p:cNvSpPr txBox="true"/>
          <p:nvPr/>
        </p:nvSpPr>
        <p:spPr>
          <a:xfrm rot="0">
            <a:off x="1121696" y="4646094"/>
            <a:ext cx="4235351" cy="422275"/>
          </a:xfrm>
          <a:prstGeom prst="rect">
            <a:avLst/>
          </a:prstGeom>
        </p:spPr>
        <p:txBody>
          <a:bodyPr anchor="t" rtlCol="false" tIns="0" lIns="0" bIns="0" rIns="0">
            <a:spAutoFit/>
          </a:bodyPr>
          <a:lstStyle/>
          <a:p>
            <a:pPr algn="ctr">
              <a:lnSpc>
                <a:spcPts val="3499"/>
              </a:lnSpc>
              <a:spcBef>
                <a:spcPct val="0"/>
              </a:spcBef>
            </a:pPr>
            <a:r>
              <a:rPr lang="en-US" sz="2499">
                <a:solidFill>
                  <a:srgbClr val="1E90FF"/>
                </a:solidFill>
                <a:latin typeface="Walls"/>
                <a:ea typeface="Walls"/>
                <a:cs typeface="Walls"/>
                <a:sym typeface="Walls"/>
              </a:rPr>
              <a:t>📜 Definition of Inheritance 📜</a:t>
            </a:r>
          </a:p>
        </p:txBody>
      </p:sp>
      <p:sp>
        <p:nvSpPr>
          <p:cNvPr name="TextBox 18" id="18"/>
          <p:cNvSpPr txBox="true"/>
          <p:nvPr/>
        </p:nvSpPr>
        <p:spPr>
          <a:xfrm rot="0">
            <a:off x="583461" y="5506520"/>
            <a:ext cx="6517291" cy="3318510"/>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Walls Bold"/>
                <a:ea typeface="Walls Bold"/>
                <a:cs typeface="Walls Bold"/>
                <a:sym typeface="Walls Bold"/>
              </a:rPr>
              <a:t>Inheritance: </a:t>
            </a:r>
          </a:p>
          <a:p>
            <a:pPr algn="l">
              <a:lnSpc>
                <a:spcPts val="1400"/>
              </a:lnSpc>
              <a:spcBef>
                <a:spcPct val="0"/>
              </a:spcBef>
            </a:pPr>
          </a:p>
          <a:p>
            <a:pPr algn="l">
              <a:lnSpc>
                <a:spcPts val="2800"/>
              </a:lnSpc>
              <a:spcBef>
                <a:spcPct val="0"/>
              </a:spcBef>
            </a:pPr>
            <a:r>
              <a:rPr lang="en-US" sz="2000">
                <a:solidFill>
                  <a:srgbClr val="000000"/>
                </a:solidFill>
                <a:latin typeface="Walls"/>
                <a:ea typeface="Walls"/>
                <a:cs typeface="Walls"/>
                <a:sym typeface="Walls"/>
              </a:rPr>
              <a:t>The process of acquiring the properties (variables) and behaviors (methods) of another class (known as the super class, parent class, or base class).</a:t>
            </a:r>
          </a:p>
          <a:p>
            <a:pPr algn="l">
              <a:lnSpc>
                <a:spcPts val="2800"/>
              </a:lnSpc>
              <a:spcBef>
                <a:spcPct val="0"/>
              </a:spcBef>
            </a:pPr>
          </a:p>
          <a:p>
            <a:pPr algn="l">
              <a:lnSpc>
                <a:spcPts val="3079"/>
              </a:lnSpc>
              <a:spcBef>
                <a:spcPct val="0"/>
              </a:spcBef>
            </a:pPr>
            <a:r>
              <a:rPr lang="en-US" b="true" sz="2199">
                <a:solidFill>
                  <a:srgbClr val="000000"/>
                </a:solidFill>
                <a:latin typeface="Walls Bold"/>
                <a:ea typeface="Walls Bold"/>
                <a:cs typeface="Walls Bold"/>
                <a:sym typeface="Walls Bold"/>
              </a:rPr>
              <a:t>Advantage:</a:t>
            </a:r>
          </a:p>
          <a:p>
            <a:pPr algn="l">
              <a:lnSpc>
                <a:spcPts val="2100"/>
              </a:lnSpc>
              <a:spcBef>
                <a:spcPct val="0"/>
              </a:spcBef>
            </a:pPr>
          </a:p>
          <a:p>
            <a:pPr algn="l">
              <a:lnSpc>
                <a:spcPts val="2800"/>
              </a:lnSpc>
              <a:spcBef>
                <a:spcPct val="0"/>
              </a:spcBef>
            </a:pPr>
            <a:r>
              <a:rPr lang="en-US" sz="2000">
                <a:solidFill>
                  <a:srgbClr val="000000"/>
                </a:solidFill>
                <a:latin typeface="Walls"/>
                <a:ea typeface="Walls"/>
                <a:cs typeface="Walls"/>
                <a:sym typeface="Walls"/>
              </a:rPr>
              <a:t>Code Reusability: Inheritance allows code written in one class to be reused in other classes, thus avoiding redundancy.</a:t>
            </a:r>
          </a:p>
        </p:txBody>
      </p:sp>
    </p:spTree>
  </p:cSld>
  <p:clrMapOvr>
    <a:masterClrMapping/>
  </p:clrMapOvr>
</p:sld>
</file>

<file path=ppt/slides/slide16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436476" y="2900189"/>
            <a:ext cx="6690075" cy="1880171"/>
            <a:chOff x="0" y="0"/>
            <a:chExt cx="2397572" cy="673811"/>
          </a:xfrm>
        </p:grpSpPr>
        <p:sp>
          <p:nvSpPr>
            <p:cNvPr name="Freeform 15" id="15"/>
            <p:cNvSpPr/>
            <p:nvPr/>
          </p:nvSpPr>
          <p:spPr>
            <a:xfrm flipH="false" flipV="false" rot="0">
              <a:off x="0" y="0"/>
              <a:ext cx="2397572" cy="673811"/>
            </a:xfrm>
            <a:custGeom>
              <a:avLst/>
              <a:gdLst/>
              <a:ahLst/>
              <a:cxnLst/>
              <a:rect r="r" b="b" t="t" l="l"/>
              <a:pathLst>
                <a:path h="673811" w="2397572">
                  <a:moveTo>
                    <a:pt x="0" y="0"/>
                  </a:moveTo>
                  <a:lnTo>
                    <a:pt x="2397572" y="0"/>
                  </a:lnTo>
                  <a:lnTo>
                    <a:pt x="2397572" y="673811"/>
                  </a:lnTo>
                  <a:lnTo>
                    <a:pt x="0" y="673811"/>
                  </a:lnTo>
                  <a:close/>
                </a:path>
              </a:pathLst>
            </a:custGeom>
            <a:solidFill>
              <a:srgbClr val="1C2120"/>
            </a:solidFill>
          </p:spPr>
        </p:sp>
        <p:sp>
          <p:nvSpPr>
            <p:cNvPr name="TextBox 16" id="16"/>
            <p:cNvSpPr txBox="true"/>
            <p:nvPr/>
          </p:nvSpPr>
          <p:spPr>
            <a:xfrm>
              <a:off x="0" y="-85725"/>
              <a:ext cx="2397572" cy="759536"/>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class ChildClass extends ParentClass </a:t>
              </a:r>
            </a:p>
            <a:p>
              <a:pPr algn="l">
                <a:lnSpc>
                  <a:spcPts val="2800"/>
                </a:lnSpc>
              </a:pPr>
              <a:r>
                <a:rPr lang="en-US" sz="2000" b="true">
                  <a:solidFill>
                    <a:srgbClr val="FFFFFF"/>
                  </a:solidFill>
                  <a:latin typeface="Consolas Bold"/>
                  <a:ea typeface="Consolas Bold"/>
                  <a:cs typeface="Consolas Bold"/>
                  <a:sym typeface="Consolas Bold"/>
                </a:rPr>
                <a:t> {</a:t>
              </a:r>
            </a:p>
            <a:p>
              <a:pPr algn="ctr">
                <a:lnSpc>
                  <a:spcPts val="2800"/>
                </a:lnSpc>
              </a:pPr>
              <a:r>
                <a:rPr lang="en-US" sz="2000" b="true">
                  <a:solidFill>
                    <a:srgbClr val="FFFFFF"/>
                  </a:solidFill>
                  <a:latin typeface="Consolas Bold"/>
                  <a:ea typeface="Consolas Bold"/>
                  <a:cs typeface="Consolas Bold"/>
                  <a:sym typeface="Consolas Bold"/>
                </a:rPr>
                <a:t>    // Child class inherits properties and behaviors of Parent class</a:t>
              </a:r>
            </a:p>
            <a:p>
              <a:pPr algn="l">
                <a:lnSpc>
                  <a:spcPts val="2800"/>
                </a:lnSpc>
              </a:pPr>
              <a:r>
                <a:rPr lang="en-US" sz="2000">
                  <a:solidFill>
                    <a:srgbClr val="FFFFFF"/>
                  </a:solidFill>
                  <a:latin typeface="Consolas"/>
                  <a:ea typeface="Consolas"/>
                  <a:cs typeface="Consolas"/>
                  <a:sym typeface="Consolas"/>
                </a:rPr>
                <a:t> </a:t>
              </a:r>
              <a:r>
                <a:rPr lang="en-US" sz="2000" b="true">
                  <a:solidFill>
                    <a:srgbClr val="FFFFFF"/>
                  </a:solidFill>
                  <a:latin typeface="Consolas Bold"/>
                  <a:ea typeface="Consolas Bold"/>
                  <a:cs typeface="Consolas Bold"/>
                  <a:sym typeface="Consolas Bold"/>
                </a:rPr>
                <a:t>}</a:t>
              </a:r>
            </a:p>
          </p:txBody>
        </p:sp>
      </p:grpSp>
      <p:sp>
        <p:nvSpPr>
          <p:cNvPr name="TextBox 17" id="17"/>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8" id="18"/>
          <p:cNvSpPr txBox="true"/>
          <p:nvPr/>
        </p:nvSpPr>
        <p:spPr>
          <a:xfrm rot="0">
            <a:off x="756000" y="1252364"/>
            <a:ext cx="1684338"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 Syntax 💡</a:t>
            </a:r>
          </a:p>
        </p:txBody>
      </p:sp>
      <p:sp>
        <p:nvSpPr>
          <p:cNvPr name="TextBox 19" id="19"/>
          <p:cNvSpPr txBox="true"/>
          <p:nvPr/>
        </p:nvSpPr>
        <p:spPr>
          <a:xfrm rot="0">
            <a:off x="436476" y="1922290"/>
            <a:ext cx="5762972" cy="692150"/>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Walls"/>
                <a:ea typeface="Walls"/>
                <a:cs typeface="Walls"/>
                <a:sym typeface="Walls"/>
              </a:rPr>
              <a:t>We achieve inheritance between classes using the extends keyword.</a:t>
            </a:r>
          </a:p>
        </p:txBody>
      </p:sp>
      <p:sp>
        <p:nvSpPr>
          <p:cNvPr name="TextBox 20" id="20"/>
          <p:cNvSpPr txBox="true"/>
          <p:nvPr/>
        </p:nvSpPr>
        <p:spPr>
          <a:xfrm rot="0">
            <a:off x="756000" y="5111050"/>
            <a:ext cx="4890492"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 Types of Inheritance in Java 🔍</a:t>
            </a:r>
          </a:p>
        </p:txBody>
      </p:sp>
      <p:sp>
        <p:nvSpPr>
          <p:cNvPr name="TextBox 21" id="21"/>
          <p:cNvSpPr txBox="true"/>
          <p:nvPr/>
        </p:nvSpPr>
        <p:spPr>
          <a:xfrm rot="0">
            <a:off x="1039357" y="5914827"/>
            <a:ext cx="3717826" cy="2527935"/>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Walls Bold"/>
                <a:ea typeface="Walls Bold"/>
                <a:cs typeface="Walls Bold"/>
                <a:sym typeface="Walls Bold"/>
              </a:rPr>
              <a:t>1. Single Inheritance:</a:t>
            </a:r>
          </a:p>
          <a:p>
            <a:pPr algn="l" marL="431801" indent="-215900" lvl="1">
              <a:lnSpc>
                <a:spcPts val="2800"/>
              </a:lnSpc>
              <a:buFont typeface="Arial"/>
              <a:buChar char="•"/>
            </a:pPr>
            <a:r>
              <a:rPr lang="en-US" sz="2000">
                <a:solidFill>
                  <a:srgbClr val="000000"/>
                </a:solidFill>
                <a:latin typeface="Walls"/>
                <a:ea typeface="Walls"/>
                <a:cs typeface="Walls"/>
                <a:sym typeface="Walls"/>
              </a:rPr>
              <a:t>One class extends another class.</a:t>
            </a:r>
          </a:p>
          <a:p>
            <a:pPr algn="l">
              <a:lnSpc>
                <a:spcPts val="2800"/>
              </a:lnSpc>
              <a:spcBef>
                <a:spcPct val="0"/>
              </a:spcBef>
            </a:pPr>
          </a:p>
          <a:p>
            <a:pPr algn="l">
              <a:lnSpc>
                <a:spcPts val="3079"/>
              </a:lnSpc>
              <a:spcBef>
                <a:spcPct val="0"/>
              </a:spcBef>
            </a:pPr>
            <a:r>
              <a:rPr lang="en-US" b="true" sz="2199">
                <a:solidFill>
                  <a:srgbClr val="000000"/>
                </a:solidFill>
                <a:latin typeface="Walls Bold"/>
                <a:ea typeface="Walls Bold"/>
                <a:cs typeface="Walls Bold"/>
                <a:sym typeface="Walls Bold"/>
              </a:rPr>
              <a:t>Example:</a:t>
            </a:r>
          </a:p>
          <a:p>
            <a:pPr algn="l">
              <a:lnSpc>
                <a:spcPts val="2800"/>
              </a:lnSpc>
              <a:spcBef>
                <a:spcPct val="0"/>
              </a:spcBef>
            </a:pPr>
          </a:p>
          <a:p>
            <a:pPr algn="l">
              <a:lnSpc>
                <a:spcPts val="2800"/>
              </a:lnSpc>
              <a:spcBef>
                <a:spcPct val="0"/>
              </a:spcBef>
            </a:pPr>
            <a:r>
              <a:rPr lang="en-US" sz="2000">
                <a:solidFill>
                  <a:srgbClr val="000000"/>
                </a:solidFill>
                <a:latin typeface="Walls"/>
                <a:ea typeface="Walls"/>
                <a:cs typeface="Walls"/>
                <a:sym typeface="Walls"/>
              </a:rPr>
              <a:t>class A {}</a:t>
            </a:r>
          </a:p>
          <a:p>
            <a:pPr algn="l">
              <a:lnSpc>
                <a:spcPts val="2800"/>
              </a:lnSpc>
              <a:spcBef>
                <a:spcPct val="0"/>
              </a:spcBef>
            </a:pPr>
            <a:r>
              <a:rPr lang="en-US" sz="2000">
                <a:solidFill>
                  <a:srgbClr val="000000"/>
                </a:solidFill>
                <a:latin typeface="Walls"/>
                <a:ea typeface="Walls"/>
                <a:cs typeface="Walls"/>
                <a:sym typeface="Walls"/>
              </a:rPr>
              <a:t>class B extends A {}</a:t>
            </a:r>
          </a:p>
        </p:txBody>
      </p:sp>
    </p:spTree>
  </p:cSld>
  <p:clrMapOvr>
    <a:masterClrMapping/>
  </p:clrMapOvr>
</p:sld>
</file>

<file path=ppt/slides/slide16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Freeform 13" id="13"/>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5" id="15"/>
          <p:cNvSpPr txBox="true"/>
          <p:nvPr/>
        </p:nvSpPr>
        <p:spPr>
          <a:xfrm rot="0">
            <a:off x="460267" y="1600403"/>
            <a:ext cx="6639466" cy="2834036"/>
          </a:xfrm>
          <a:prstGeom prst="rect">
            <a:avLst/>
          </a:prstGeom>
        </p:spPr>
        <p:txBody>
          <a:bodyPr anchor="t" rtlCol="false" tIns="0" lIns="0" bIns="0" rIns="0">
            <a:spAutoFit/>
          </a:bodyPr>
          <a:lstStyle/>
          <a:p>
            <a:pPr algn="l">
              <a:lnSpc>
                <a:spcPts val="3080"/>
              </a:lnSpc>
              <a:spcBef>
                <a:spcPct val="0"/>
              </a:spcBef>
            </a:pPr>
            <a:r>
              <a:rPr lang="en-US" b="true" sz="2200">
                <a:solidFill>
                  <a:srgbClr val="000000"/>
                </a:solidFill>
                <a:latin typeface="Walls Bold"/>
                <a:ea typeface="Walls Bold"/>
                <a:cs typeface="Walls Bold"/>
                <a:sym typeface="Walls Bold"/>
              </a:rPr>
              <a:t>2. Multi-Level Inheritance:</a:t>
            </a:r>
          </a:p>
          <a:p>
            <a:pPr algn="l" marL="431801" indent="-215900" lvl="1">
              <a:lnSpc>
                <a:spcPts val="2800"/>
              </a:lnSpc>
              <a:buFont typeface="Arial"/>
              <a:buChar char="•"/>
            </a:pPr>
            <a:r>
              <a:rPr lang="en-US" sz="2000">
                <a:solidFill>
                  <a:srgbClr val="000000"/>
                </a:solidFill>
                <a:latin typeface="Walls"/>
                <a:ea typeface="Walls"/>
                <a:cs typeface="Walls"/>
                <a:sym typeface="Walls"/>
              </a:rPr>
              <a:t>A class extends another class, which in turn extends another class, forming a chain.</a:t>
            </a:r>
          </a:p>
          <a:p>
            <a:pPr algn="l">
              <a:lnSpc>
                <a:spcPts val="1960"/>
              </a:lnSpc>
              <a:spcBef>
                <a:spcPct val="0"/>
              </a:spcBef>
            </a:pPr>
          </a:p>
          <a:p>
            <a:pPr algn="l">
              <a:lnSpc>
                <a:spcPts val="3080"/>
              </a:lnSpc>
              <a:spcBef>
                <a:spcPct val="0"/>
              </a:spcBef>
            </a:pPr>
            <a:r>
              <a:rPr lang="en-US" b="true" sz="2200">
                <a:solidFill>
                  <a:srgbClr val="000000"/>
                </a:solidFill>
                <a:latin typeface="Walls Bold"/>
                <a:ea typeface="Walls Bold"/>
                <a:cs typeface="Walls Bold"/>
                <a:sym typeface="Walls Bold"/>
              </a:rPr>
              <a:t>Example:</a:t>
            </a:r>
          </a:p>
          <a:p>
            <a:pPr algn="l">
              <a:lnSpc>
                <a:spcPts val="560"/>
              </a:lnSpc>
              <a:spcBef>
                <a:spcPct val="0"/>
              </a:spcBef>
            </a:pPr>
          </a:p>
          <a:p>
            <a:pPr algn="l">
              <a:lnSpc>
                <a:spcPts val="2800"/>
              </a:lnSpc>
              <a:spcBef>
                <a:spcPct val="0"/>
              </a:spcBef>
            </a:pPr>
            <a:r>
              <a:rPr lang="en-US" sz="2000">
                <a:solidFill>
                  <a:srgbClr val="000000"/>
                </a:solidFill>
                <a:latin typeface="Walls"/>
                <a:ea typeface="Walls"/>
                <a:cs typeface="Walls"/>
                <a:sym typeface="Walls"/>
              </a:rPr>
              <a:t>class A {}</a:t>
            </a:r>
          </a:p>
          <a:p>
            <a:pPr algn="l">
              <a:lnSpc>
                <a:spcPts val="2800"/>
              </a:lnSpc>
              <a:spcBef>
                <a:spcPct val="0"/>
              </a:spcBef>
            </a:pPr>
            <a:r>
              <a:rPr lang="en-US" sz="2000">
                <a:solidFill>
                  <a:srgbClr val="000000"/>
                </a:solidFill>
                <a:latin typeface="Walls"/>
                <a:ea typeface="Walls"/>
                <a:cs typeface="Walls"/>
                <a:sym typeface="Walls"/>
              </a:rPr>
              <a:t>class B extends A {}</a:t>
            </a:r>
          </a:p>
          <a:p>
            <a:pPr algn="l">
              <a:lnSpc>
                <a:spcPts val="2800"/>
              </a:lnSpc>
              <a:spcBef>
                <a:spcPct val="0"/>
              </a:spcBef>
            </a:pPr>
            <a:r>
              <a:rPr lang="en-US" sz="2000">
                <a:solidFill>
                  <a:srgbClr val="000000"/>
                </a:solidFill>
                <a:latin typeface="Walls"/>
                <a:ea typeface="Walls"/>
                <a:cs typeface="Walls"/>
                <a:sym typeface="Walls"/>
              </a:rPr>
              <a:t>class C extends B {}</a:t>
            </a:r>
          </a:p>
        </p:txBody>
      </p:sp>
      <p:sp>
        <p:nvSpPr>
          <p:cNvPr name="TextBox 16" id="16"/>
          <p:cNvSpPr txBox="true"/>
          <p:nvPr/>
        </p:nvSpPr>
        <p:spPr>
          <a:xfrm rot="0">
            <a:off x="522374" y="5159732"/>
            <a:ext cx="5468640" cy="2575560"/>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Walls Bold"/>
                <a:ea typeface="Walls Bold"/>
                <a:cs typeface="Walls Bold"/>
                <a:sym typeface="Walls Bold"/>
              </a:rPr>
              <a:t>3. Hierarchical Inheritance:</a:t>
            </a:r>
          </a:p>
          <a:p>
            <a:pPr algn="l" marL="431801" indent="-215900" lvl="1">
              <a:lnSpc>
                <a:spcPts val="2800"/>
              </a:lnSpc>
              <a:buFont typeface="Arial"/>
              <a:buChar char="•"/>
            </a:pPr>
            <a:r>
              <a:rPr lang="en-US" sz="2000">
                <a:solidFill>
                  <a:srgbClr val="000000"/>
                </a:solidFill>
                <a:latin typeface="Walls"/>
                <a:ea typeface="Walls"/>
                <a:cs typeface="Walls"/>
                <a:sym typeface="Walls"/>
              </a:rPr>
              <a:t>Two or more classes extend a single parent class.</a:t>
            </a:r>
          </a:p>
          <a:p>
            <a:pPr algn="l">
              <a:lnSpc>
                <a:spcPts val="1820"/>
              </a:lnSpc>
              <a:spcBef>
                <a:spcPct val="0"/>
              </a:spcBef>
            </a:pPr>
          </a:p>
          <a:p>
            <a:pPr algn="l">
              <a:lnSpc>
                <a:spcPts val="3079"/>
              </a:lnSpc>
              <a:spcBef>
                <a:spcPct val="0"/>
              </a:spcBef>
            </a:pPr>
            <a:r>
              <a:rPr lang="en-US" b="true" sz="2199">
                <a:solidFill>
                  <a:srgbClr val="000000"/>
                </a:solidFill>
                <a:latin typeface="Walls Bold"/>
                <a:ea typeface="Walls Bold"/>
                <a:cs typeface="Walls Bold"/>
                <a:sym typeface="Walls Bold"/>
              </a:rPr>
              <a:t>Example:</a:t>
            </a:r>
          </a:p>
          <a:p>
            <a:pPr algn="l">
              <a:lnSpc>
                <a:spcPts val="1400"/>
              </a:lnSpc>
              <a:spcBef>
                <a:spcPct val="0"/>
              </a:spcBef>
            </a:pPr>
          </a:p>
          <a:p>
            <a:pPr algn="l">
              <a:lnSpc>
                <a:spcPts val="2800"/>
              </a:lnSpc>
              <a:spcBef>
                <a:spcPct val="0"/>
              </a:spcBef>
            </a:pPr>
            <a:r>
              <a:rPr lang="en-US" sz="2000">
                <a:solidFill>
                  <a:srgbClr val="000000"/>
                </a:solidFill>
                <a:latin typeface="Walls"/>
                <a:ea typeface="Walls"/>
                <a:cs typeface="Walls"/>
                <a:sym typeface="Walls"/>
              </a:rPr>
              <a:t>class A {}</a:t>
            </a:r>
          </a:p>
          <a:p>
            <a:pPr algn="l">
              <a:lnSpc>
                <a:spcPts val="2800"/>
              </a:lnSpc>
              <a:spcBef>
                <a:spcPct val="0"/>
              </a:spcBef>
            </a:pPr>
            <a:r>
              <a:rPr lang="en-US" sz="2000">
                <a:solidFill>
                  <a:srgbClr val="000000"/>
                </a:solidFill>
                <a:latin typeface="Walls"/>
                <a:ea typeface="Walls"/>
                <a:cs typeface="Walls"/>
                <a:sym typeface="Walls"/>
              </a:rPr>
              <a:t>class B extends A {}</a:t>
            </a:r>
          </a:p>
          <a:p>
            <a:pPr algn="l">
              <a:lnSpc>
                <a:spcPts val="2800"/>
              </a:lnSpc>
              <a:spcBef>
                <a:spcPct val="0"/>
              </a:spcBef>
            </a:pPr>
            <a:r>
              <a:rPr lang="en-US" sz="2000">
                <a:solidFill>
                  <a:srgbClr val="000000"/>
                </a:solidFill>
                <a:latin typeface="Walls"/>
                <a:ea typeface="Walls"/>
                <a:cs typeface="Walls"/>
                <a:sym typeface="Walls"/>
              </a:rPr>
              <a:t>class C extends A {}</a:t>
            </a:r>
          </a:p>
        </p:txBody>
      </p:sp>
    </p:spTree>
  </p:cSld>
  <p:clrMapOvr>
    <a:masterClrMapping/>
  </p:clrMapOvr>
</p:sld>
</file>

<file path=ppt/slides/slide16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Freeform 13" id="13"/>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5" id="15"/>
          <p:cNvSpPr txBox="true"/>
          <p:nvPr/>
        </p:nvSpPr>
        <p:spPr>
          <a:xfrm rot="0">
            <a:off x="421625" y="1187754"/>
            <a:ext cx="6398053" cy="3909060"/>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Walls Bold"/>
                <a:ea typeface="Walls Bold"/>
                <a:cs typeface="Walls Bold"/>
                <a:sym typeface="Walls Bold"/>
              </a:rPr>
              <a:t>4. Hybrid Inheritance (Diamond Problem):</a:t>
            </a:r>
          </a:p>
          <a:p>
            <a:pPr algn="l">
              <a:lnSpc>
                <a:spcPts val="1400"/>
              </a:lnSpc>
              <a:spcBef>
                <a:spcPct val="0"/>
              </a:spcBef>
            </a:pPr>
          </a:p>
          <a:p>
            <a:pPr algn="l" marL="431801" indent="-215900" lvl="1">
              <a:lnSpc>
                <a:spcPts val="2800"/>
              </a:lnSpc>
              <a:buFont typeface="Arial"/>
              <a:buChar char="•"/>
            </a:pPr>
            <a:r>
              <a:rPr lang="en-US" sz="2000">
                <a:solidFill>
                  <a:srgbClr val="000000"/>
                </a:solidFill>
                <a:latin typeface="Walls"/>
                <a:ea typeface="Walls"/>
                <a:cs typeface="Walls"/>
                <a:sym typeface="Walls"/>
              </a:rPr>
              <a:t>This occurs when a class attempts to extend two classes, leading to ambiguity. Java does not support hybrid inheritance with classes due to the Diamond Problem. This is handled through interfaces.</a:t>
            </a:r>
          </a:p>
          <a:p>
            <a:pPr algn="l">
              <a:lnSpc>
                <a:spcPts val="2800"/>
              </a:lnSpc>
              <a:spcBef>
                <a:spcPct val="0"/>
              </a:spcBef>
            </a:pPr>
          </a:p>
          <a:p>
            <a:pPr algn="l">
              <a:lnSpc>
                <a:spcPts val="3079"/>
              </a:lnSpc>
              <a:spcBef>
                <a:spcPct val="0"/>
              </a:spcBef>
            </a:pPr>
            <a:r>
              <a:rPr lang="en-US" b="true" sz="2199">
                <a:solidFill>
                  <a:srgbClr val="000000"/>
                </a:solidFill>
                <a:latin typeface="Walls Bold"/>
                <a:ea typeface="Walls Bold"/>
                <a:cs typeface="Walls Bold"/>
                <a:sym typeface="Walls Bold"/>
              </a:rPr>
              <a:t>5. Multiple Inheritance:</a:t>
            </a:r>
          </a:p>
          <a:p>
            <a:pPr algn="l">
              <a:lnSpc>
                <a:spcPts val="1260"/>
              </a:lnSpc>
              <a:spcBef>
                <a:spcPct val="0"/>
              </a:spcBef>
            </a:pPr>
          </a:p>
          <a:p>
            <a:pPr algn="l" marL="431801" indent="-215900" lvl="1">
              <a:lnSpc>
                <a:spcPts val="2800"/>
              </a:lnSpc>
              <a:buFont typeface="Arial"/>
              <a:buChar char="•"/>
            </a:pPr>
            <a:r>
              <a:rPr lang="en-US" sz="2000">
                <a:solidFill>
                  <a:srgbClr val="000000"/>
                </a:solidFill>
                <a:latin typeface="Walls"/>
                <a:ea typeface="Walls"/>
                <a:cs typeface="Walls"/>
                <a:sym typeface="Walls"/>
              </a:rPr>
              <a:t>One class extending two classes is not allowed in Java to avoid ambiguity. However, multiple inheritance is possible through interfaces.</a:t>
            </a:r>
          </a:p>
        </p:txBody>
      </p:sp>
      <p:sp>
        <p:nvSpPr>
          <p:cNvPr name="TextBox 16" id="16"/>
          <p:cNvSpPr txBox="true"/>
          <p:nvPr/>
        </p:nvSpPr>
        <p:spPr>
          <a:xfrm rot="0">
            <a:off x="421625" y="5401614"/>
            <a:ext cx="6553200"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 Why Multiple Inheritance Is Not Allowed 🚫</a:t>
            </a:r>
          </a:p>
        </p:txBody>
      </p:sp>
      <p:sp>
        <p:nvSpPr>
          <p:cNvPr name="TextBox 17" id="17"/>
          <p:cNvSpPr txBox="true"/>
          <p:nvPr/>
        </p:nvSpPr>
        <p:spPr>
          <a:xfrm rot="0">
            <a:off x="421625" y="6195364"/>
            <a:ext cx="6048000" cy="1784985"/>
          </a:xfrm>
          <a:prstGeom prst="rect">
            <a:avLst/>
          </a:prstGeom>
        </p:spPr>
        <p:txBody>
          <a:bodyPr anchor="t" rtlCol="false" tIns="0" lIns="0" bIns="0" rIns="0">
            <a:spAutoFit/>
          </a:bodyPr>
          <a:lstStyle/>
          <a:p>
            <a:pPr algn="l">
              <a:lnSpc>
                <a:spcPts val="3079"/>
              </a:lnSpc>
            </a:pPr>
            <a:r>
              <a:rPr lang="en-US" b="true" sz="2199">
                <a:solidFill>
                  <a:srgbClr val="000000"/>
                </a:solidFill>
                <a:latin typeface="Walls Bold"/>
                <a:ea typeface="Walls Bold"/>
                <a:cs typeface="Walls Bold"/>
                <a:sym typeface="Walls Bold"/>
              </a:rPr>
              <a:t>Ambiguity: </a:t>
            </a:r>
          </a:p>
          <a:p>
            <a:pPr algn="l" marL="431801" indent="-215900" lvl="1">
              <a:lnSpc>
                <a:spcPts val="2800"/>
              </a:lnSpc>
              <a:buFont typeface="Arial"/>
              <a:buChar char="•"/>
            </a:pPr>
            <a:r>
              <a:rPr lang="en-US" sz="2000">
                <a:solidFill>
                  <a:srgbClr val="000000"/>
                </a:solidFill>
                <a:latin typeface="Walls"/>
                <a:ea typeface="Walls"/>
                <a:cs typeface="Walls"/>
                <a:sym typeface="Walls"/>
              </a:rPr>
              <a:t>If a class were to extend multiple classes, it would lead to confusion when methods with the same name exist in both parent classes. This problem is known as the Diamond Problem.</a:t>
            </a:r>
          </a:p>
        </p:txBody>
      </p:sp>
    </p:spTree>
  </p:cSld>
  <p:clrMapOvr>
    <a:masterClrMapping/>
  </p:clrMapOvr>
</p:sld>
</file>

<file path=ppt/slides/slide16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409676" y="9965493"/>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Freeform 13" id="13"/>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5" id="15"/>
          <p:cNvSpPr txBox="true"/>
          <p:nvPr/>
        </p:nvSpPr>
        <p:spPr>
          <a:xfrm rot="0">
            <a:off x="582838" y="2295147"/>
            <a:ext cx="6543700" cy="4642485"/>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Walls Bold"/>
                <a:ea typeface="Walls Bold"/>
                <a:cs typeface="Walls Bold"/>
                <a:sym typeface="Walls Bold"/>
              </a:rPr>
              <a:t>1. Implicit super() Call:</a:t>
            </a:r>
          </a:p>
          <a:p>
            <a:pPr algn="l">
              <a:lnSpc>
                <a:spcPts val="1960"/>
              </a:lnSpc>
              <a:spcBef>
                <a:spcPct val="0"/>
              </a:spcBef>
            </a:pPr>
          </a:p>
          <a:p>
            <a:pPr algn="l" marL="431801" indent="-215900" lvl="1">
              <a:lnSpc>
                <a:spcPts val="2800"/>
              </a:lnSpc>
              <a:spcBef>
                <a:spcPct val="0"/>
              </a:spcBef>
              <a:buFont typeface="Arial"/>
              <a:buChar char="•"/>
            </a:pPr>
            <a:r>
              <a:rPr lang="en-US" sz="2000">
                <a:solidFill>
                  <a:srgbClr val="000000"/>
                </a:solidFill>
                <a:latin typeface="Walls"/>
                <a:ea typeface="Walls"/>
                <a:cs typeface="Walls"/>
                <a:sym typeface="Walls"/>
              </a:rPr>
              <a:t>In the constructor of a child class, the compiler automatically inserts super(); as the first statement if it is not explicitly mentioned.</a:t>
            </a:r>
          </a:p>
          <a:p>
            <a:pPr algn="l">
              <a:lnSpc>
                <a:spcPts val="2800"/>
              </a:lnSpc>
              <a:spcBef>
                <a:spcPct val="0"/>
              </a:spcBef>
            </a:pPr>
          </a:p>
          <a:p>
            <a:pPr algn="l">
              <a:lnSpc>
                <a:spcPts val="3079"/>
              </a:lnSpc>
              <a:spcBef>
                <a:spcPct val="0"/>
              </a:spcBef>
            </a:pPr>
            <a:r>
              <a:rPr lang="en-US" b="true" sz="2199">
                <a:solidFill>
                  <a:srgbClr val="000000"/>
                </a:solidFill>
                <a:latin typeface="Walls Bold"/>
                <a:ea typeface="Walls Bold"/>
                <a:cs typeface="Walls Bold"/>
                <a:sym typeface="Walls Bold"/>
              </a:rPr>
              <a:t>2. Explicit super() Call:</a:t>
            </a:r>
          </a:p>
          <a:p>
            <a:pPr algn="l">
              <a:lnSpc>
                <a:spcPts val="1400"/>
              </a:lnSpc>
              <a:spcBef>
                <a:spcPct val="0"/>
              </a:spcBef>
            </a:pPr>
          </a:p>
          <a:p>
            <a:pPr algn="l">
              <a:lnSpc>
                <a:spcPts val="2800"/>
              </a:lnSpc>
              <a:spcBef>
                <a:spcPct val="0"/>
              </a:spcBef>
            </a:pPr>
            <a:r>
              <a:rPr lang="en-US" sz="2000">
                <a:solidFill>
                  <a:srgbClr val="000000"/>
                </a:solidFill>
                <a:latin typeface="Walls"/>
                <a:ea typeface="Walls"/>
                <a:cs typeface="Walls"/>
                <a:sym typeface="Walls"/>
              </a:rPr>
              <a:t>If super(); is provided explicitly, the compiler will not insert the call.</a:t>
            </a:r>
          </a:p>
          <a:p>
            <a:pPr algn="l">
              <a:lnSpc>
                <a:spcPts val="2800"/>
              </a:lnSpc>
              <a:spcBef>
                <a:spcPct val="0"/>
              </a:spcBef>
            </a:pPr>
          </a:p>
          <a:p>
            <a:pPr algn="l">
              <a:lnSpc>
                <a:spcPts val="3079"/>
              </a:lnSpc>
              <a:spcBef>
                <a:spcPct val="0"/>
              </a:spcBef>
            </a:pPr>
            <a:r>
              <a:rPr lang="en-US" b="true" sz="2199">
                <a:solidFill>
                  <a:srgbClr val="000000"/>
                </a:solidFill>
                <a:latin typeface="Walls Bold"/>
                <a:ea typeface="Walls Bold"/>
                <a:cs typeface="Walls Bold"/>
                <a:sym typeface="Walls Bold"/>
              </a:rPr>
              <a:t>3. Calling Super Class Constructor:</a:t>
            </a:r>
          </a:p>
          <a:p>
            <a:pPr algn="l">
              <a:lnSpc>
                <a:spcPts val="1960"/>
              </a:lnSpc>
              <a:spcBef>
                <a:spcPct val="0"/>
              </a:spcBef>
            </a:pPr>
          </a:p>
          <a:p>
            <a:pPr algn="l">
              <a:lnSpc>
                <a:spcPts val="2800"/>
              </a:lnSpc>
              <a:spcBef>
                <a:spcPct val="0"/>
              </a:spcBef>
            </a:pPr>
            <a:r>
              <a:rPr lang="en-US" sz="2000">
                <a:solidFill>
                  <a:srgbClr val="000000"/>
                </a:solidFill>
                <a:latin typeface="Walls"/>
                <a:ea typeface="Walls"/>
                <a:cs typeface="Walls"/>
                <a:sym typeface="Walls"/>
              </a:rPr>
              <a:t>super(); calls the no-argument constructor of the parent class.</a:t>
            </a:r>
          </a:p>
        </p:txBody>
      </p:sp>
      <p:sp>
        <p:nvSpPr>
          <p:cNvPr name="TextBox 16" id="16"/>
          <p:cNvSpPr txBox="true"/>
          <p:nvPr/>
        </p:nvSpPr>
        <p:spPr>
          <a:xfrm rot="0">
            <a:off x="405947" y="1215647"/>
            <a:ext cx="5347449" cy="86042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 Constructor Behavior with Inheritance 🛠️</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353748" y="1208947"/>
            <a:ext cx="5719048" cy="372745"/>
          </a:xfrm>
          <a:prstGeom prst="rect">
            <a:avLst/>
          </a:prstGeom>
        </p:spPr>
        <p:txBody>
          <a:bodyPr anchor="t" rtlCol="false" tIns="0" lIns="0" bIns="0" rIns="0">
            <a:spAutoFit/>
          </a:bodyPr>
          <a:lstStyle/>
          <a:p>
            <a:pPr algn="l">
              <a:lnSpc>
                <a:spcPts val="3079"/>
              </a:lnSpc>
            </a:pPr>
            <a:r>
              <a:rPr lang="en-US" b="true" sz="2199" spc="219">
                <a:solidFill>
                  <a:srgbClr val="1E90FF"/>
                </a:solidFill>
                <a:latin typeface="Walls Bold"/>
                <a:ea typeface="Walls Bold"/>
                <a:cs typeface="Walls Bold"/>
                <a:sym typeface="Walls Bold"/>
              </a:rPr>
              <a:t>7. HIGH PERFORMANCE 🚀</a:t>
            </a:r>
          </a:p>
        </p:txBody>
      </p:sp>
      <p:sp>
        <p:nvSpPr>
          <p:cNvPr name="TextBox 14" id="14"/>
          <p:cNvSpPr txBox="true"/>
          <p:nvPr/>
        </p:nvSpPr>
        <p:spPr>
          <a:xfrm rot="0">
            <a:off x="353748" y="1659886"/>
            <a:ext cx="6828405" cy="3854450"/>
          </a:xfrm>
          <a:prstGeom prst="rect">
            <a:avLst/>
          </a:prstGeom>
        </p:spPr>
        <p:txBody>
          <a:bodyPr anchor="t" rtlCol="false" tIns="0" lIns="0" bIns="0" rIns="0">
            <a:spAutoFit/>
          </a:bodyPr>
          <a:lstStyle/>
          <a:p>
            <a:pPr algn="just" marL="431799" indent="-215899" lvl="1">
              <a:lnSpc>
                <a:spcPts val="2799"/>
              </a:lnSpc>
              <a:buFont typeface="Arial"/>
              <a:buChar char="•"/>
            </a:pPr>
            <a:r>
              <a:rPr lang="en-US" b="true" sz="1999">
                <a:solidFill>
                  <a:srgbClr val="000000"/>
                </a:solidFill>
                <a:latin typeface="Walls Bold"/>
                <a:ea typeface="Walls Bold"/>
                <a:cs typeface="Walls Bold"/>
                <a:sym typeface="Walls Bold"/>
              </a:rPr>
              <a:t>Just-In-Time (JIT) Compiler:</a:t>
            </a:r>
          </a:p>
          <a:p>
            <a:pPr algn="just" marL="863598" indent="-287866" lvl="2">
              <a:lnSpc>
                <a:spcPts val="2799"/>
              </a:lnSpc>
              <a:buFont typeface="Arial"/>
              <a:buChar char="⚬"/>
            </a:pPr>
            <a:r>
              <a:rPr lang="en-US" sz="1999">
                <a:solidFill>
                  <a:srgbClr val="000000"/>
                </a:solidFill>
                <a:latin typeface="Walls"/>
                <a:ea typeface="Walls"/>
                <a:cs typeface="Walls"/>
                <a:sym typeface="Walls"/>
              </a:rPr>
              <a:t>Java uses the </a:t>
            </a:r>
            <a:r>
              <a:rPr lang="en-US" b="true" sz="1999">
                <a:solidFill>
                  <a:srgbClr val="000000"/>
                </a:solidFill>
                <a:latin typeface="Walls Bold"/>
                <a:ea typeface="Walls Bold"/>
                <a:cs typeface="Walls Bold"/>
                <a:sym typeface="Walls Bold"/>
              </a:rPr>
              <a:t>JIT compiler </a:t>
            </a:r>
            <a:r>
              <a:rPr lang="en-US" sz="1999">
                <a:solidFill>
                  <a:srgbClr val="000000"/>
                </a:solidFill>
                <a:latin typeface="Walls"/>
                <a:ea typeface="Walls"/>
                <a:cs typeface="Walls"/>
                <a:sym typeface="Walls"/>
              </a:rPr>
              <a:t>to convert bytecode into native machine code at runtime.</a:t>
            </a:r>
          </a:p>
          <a:p>
            <a:pPr algn="just" marL="863598" indent="-287866" lvl="2">
              <a:lnSpc>
                <a:spcPts val="2799"/>
              </a:lnSpc>
              <a:buFont typeface="Arial"/>
              <a:buChar char="⚬"/>
            </a:pPr>
            <a:r>
              <a:rPr lang="en-US" b="true" sz="1999">
                <a:solidFill>
                  <a:srgbClr val="000000"/>
                </a:solidFill>
                <a:latin typeface="Walls Bold"/>
                <a:ea typeface="Walls Bold"/>
                <a:cs typeface="Walls Bold"/>
                <a:sym typeface="Walls Bold"/>
              </a:rPr>
              <a:t>Boosts Performance:</a:t>
            </a:r>
            <a:r>
              <a:rPr lang="en-US" sz="1999">
                <a:solidFill>
                  <a:srgbClr val="000000"/>
                </a:solidFill>
                <a:latin typeface="Walls"/>
                <a:ea typeface="Walls"/>
                <a:cs typeface="Walls"/>
                <a:sym typeface="Walls"/>
              </a:rPr>
              <a:t> Compiled code runs faster as it’s optimized for the specific machine it’s running on.</a:t>
            </a:r>
          </a:p>
          <a:p>
            <a:pPr algn="just">
              <a:lnSpc>
                <a:spcPts val="2799"/>
              </a:lnSpc>
            </a:pPr>
          </a:p>
          <a:p>
            <a:pPr algn="just" marL="431799" indent="-215899" lvl="1">
              <a:lnSpc>
                <a:spcPts val="2799"/>
              </a:lnSpc>
              <a:buFont typeface="Arial"/>
              <a:buChar char="•"/>
            </a:pPr>
            <a:r>
              <a:rPr lang="en-US" b="true" sz="1999">
                <a:solidFill>
                  <a:srgbClr val="000000"/>
                </a:solidFill>
                <a:latin typeface="Walls Bold"/>
                <a:ea typeface="Walls Bold"/>
                <a:cs typeface="Walls Bold"/>
                <a:sym typeface="Walls Bold"/>
              </a:rPr>
              <a:t>Efficiency:</a:t>
            </a:r>
          </a:p>
          <a:p>
            <a:pPr algn="just" marL="863598" indent="-287866" lvl="2">
              <a:lnSpc>
                <a:spcPts val="2799"/>
              </a:lnSpc>
              <a:buFont typeface="Arial"/>
              <a:buChar char="⚬"/>
            </a:pPr>
            <a:r>
              <a:rPr lang="en-US" sz="1999">
                <a:solidFill>
                  <a:srgbClr val="000000"/>
                </a:solidFill>
                <a:latin typeface="Walls"/>
                <a:ea typeface="Walls"/>
                <a:cs typeface="Walls"/>
                <a:sym typeface="Walls"/>
              </a:rPr>
              <a:t>Combines the benefits of both compiled and interpreted languages.</a:t>
            </a:r>
          </a:p>
          <a:p>
            <a:pPr algn="just" marL="863598" indent="-287866" lvl="2">
              <a:lnSpc>
                <a:spcPts val="2799"/>
              </a:lnSpc>
              <a:buFont typeface="Arial"/>
              <a:buChar char="⚬"/>
            </a:pPr>
            <a:r>
              <a:rPr lang="en-US" sz="1999">
                <a:solidFill>
                  <a:srgbClr val="000000"/>
                </a:solidFill>
                <a:latin typeface="Walls"/>
                <a:ea typeface="Walls"/>
                <a:cs typeface="Walls"/>
                <a:sym typeface="Walls"/>
              </a:rPr>
              <a:t>Ensures Java applications run swiftly and efficiently.</a:t>
            </a:r>
          </a:p>
          <a:p>
            <a:pPr algn="just">
              <a:lnSpc>
                <a:spcPts val="2799"/>
              </a:lnSpc>
            </a:pPr>
          </a:p>
        </p:txBody>
      </p:sp>
      <p:sp>
        <p:nvSpPr>
          <p:cNvPr name="Freeform 15" id="15"/>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7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Freeform 13" id="13"/>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5" id="15"/>
          <p:cNvSpPr txBox="true"/>
          <p:nvPr/>
        </p:nvSpPr>
        <p:spPr>
          <a:xfrm rot="0">
            <a:off x="421625" y="2253803"/>
            <a:ext cx="6642594" cy="7223760"/>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Walls Bold"/>
                <a:ea typeface="Walls Bold"/>
                <a:cs typeface="Walls Bold"/>
                <a:sym typeface="Walls Bold"/>
              </a:rPr>
              <a:t>1. Default Parent Class:</a:t>
            </a:r>
          </a:p>
          <a:p>
            <a:pPr algn="l">
              <a:lnSpc>
                <a:spcPts val="2800"/>
              </a:lnSpc>
              <a:spcBef>
                <a:spcPct val="0"/>
              </a:spcBef>
            </a:pPr>
            <a:r>
              <a:rPr lang="en-US" sz="2000">
                <a:solidFill>
                  <a:srgbClr val="000000"/>
                </a:solidFill>
                <a:latin typeface="Walls"/>
                <a:ea typeface="Walls"/>
                <a:cs typeface="Walls"/>
                <a:sym typeface="Walls"/>
              </a:rPr>
              <a:t>If a class does not explicitly extend another class, it implicitly extends the Object class.</a:t>
            </a:r>
          </a:p>
          <a:p>
            <a:pPr algn="l">
              <a:lnSpc>
                <a:spcPts val="2800"/>
              </a:lnSpc>
              <a:spcBef>
                <a:spcPct val="0"/>
              </a:spcBef>
            </a:pPr>
          </a:p>
          <a:p>
            <a:pPr algn="l">
              <a:lnSpc>
                <a:spcPts val="3079"/>
              </a:lnSpc>
              <a:spcBef>
                <a:spcPct val="0"/>
              </a:spcBef>
            </a:pPr>
            <a:r>
              <a:rPr lang="en-US" b="true" sz="2199">
                <a:solidFill>
                  <a:srgbClr val="000000"/>
                </a:solidFill>
                <a:latin typeface="Walls Bold"/>
                <a:ea typeface="Walls Bold"/>
                <a:cs typeface="Walls Bold"/>
                <a:sym typeface="Walls Bold"/>
              </a:rPr>
              <a:t>2. Super-Most Class:</a:t>
            </a:r>
          </a:p>
          <a:p>
            <a:pPr algn="l">
              <a:lnSpc>
                <a:spcPts val="2800"/>
              </a:lnSpc>
              <a:spcBef>
                <a:spcPct val="0"/>
              </a:spcBef>
            </a:pPr>
            <a:r>
              <a:rPr lang="en-US" sz="2000">
                <a:solidFill>
                  <a:srgbClr val="000000"/>
                </a:solidFill>
                <a:latin typeface="Walls"/>
                <a:ea typeface="Walls"/>
                <a:cs typeface="Walls"/>
                <a:sym typeface="Walls"/>
              </a:rPr>
              <a:t>The Object class is the super-most class in Java, and every class, directly or indirectly, extends it.</a:t>
            </a:r>
          </a:p>
          <a:p>
            <a:pPr algn="l">
              <a:lnSpc>
                <a:spcPts val="2800"/>
              </a:lnSpc>
              <a:spcBef>
                <a:spcPct val="0"/>
              </a:spcBef>
            </a:pPr>
          </a:p>
          <a:p>
            <a:pPr algn="l">
              <a:lnSpc>
                <a:spcPts val="3079"/>
              </a:lnSpc>
              <a:spcBef>
                <a:spcPct val="0"/>
              </a:spcBef>
            </a:pPr>
            <a:r>
              <a:rPr lang="en-US" b="true" sz="2199">
                <a:solidFill>
                  <a:srgbClr val="000000"/>
                </a:solidFill>
                <a:latin typeface="Walls Bold"/>
                <a:ea typeface="Walls Bold"/>
                <a:cs typeface="Walls Bold"/>
                <a:sym typeface="Walls Bold"/>
              </a:rPr>
              <a:t>3. No-Arg Constructor in Object Class:</a:t>
            </a:r>
          </a:p>
          <a:p>
            <a:pPr algn="l">
              <a:lnSpc>
                <a:spcPts val="2800"/>
              </a:lnSpc>
              <a:spcBef>
                <a:spcPct val="0"/>
              </a:spcBef>
            </a:pPr>
            <a:r>
              <a:rPr lang="en-US" sz="2000">
                <a:solidFill>
                  <a:srgbClr val="000000"/>
                </a:solidFill>
                <a:latin typeface="Walls"/>
                <a:ea typeface="Walls"/>
                <a:cs typeface="Walls"/>
                <a:sym typeface="Walls"/>
              </a:rPr>
              <a:t>The Object class contains a no-argument constructor, which does not contain any statements.</a:t>
            </a:r>
          </a:p>
          <a:p>
            <a:pPr algn="l">
              <a:lnSpc>
                <a:spcPts val="2800"/>
              </a:lnSpc>
              <a:spcBef>
                <a:spcPct val="0"/>
              </a:spcBef>
            </a:pPr>
          </a:p>
          <a:p>
            <a:pPr algn="l">
              <a:lnSpc>
                <a:spcPts val="3079"/>
              </a:lnSpc>
              <a:spcBef>
                <a:spcPct val="0"/>
              </a:spcBef>
            </a:pPr>
            <a:r>
              <a:rPr lang="en-US" b="true" sz="2199">
                <a:solidFill>
                  <a:srgbClr val="000000"/>
                </a:solidFill>
                <a:latin typeface="Walls Bold"/>
                <a:ea typeface="Walls Bold"/>
                <a:cs typeface="Walls Bold"/>
                <a:sym typeface="Walls Bold"/>
              </a:rPr>
              <a:t>4. Object Class in java.lang:</a:t>
            </a:r>
          </a:p>
          <a:p>
            <a:pPr algn="l">
              <a:lnSpc>
                <a:spcPts val="2800"/>
              </a:lnSpc>
              <a:spcBef>
                <a:spcPct val="0"/>
              </a:spcBef>
            </a:pPr>
            <a:r>
              <a:rPr lang="en-US" sz="2000">
                <a:solidFill>
                  <a:srgbClr val="000000"/>
                </a:solidFill>
                <a:latin typeface="Walls"/>
                <a:ea typeface="Walls"/>
                <a:cs typeface="Walls"/>
                <a:sym typeface="Walls"/>
              </a:rPr>
              <a:t>The Object class is part of the java.lang package, so it doesn't need to be imported explicitly.</a:t>
            </a:r>
          </a:p>
          <a:p>
            <a:pPr algn="l">
              <a:lnSpc>
                <a:spcPts val="2800"/>
              </a:lnSpc>
              <a:spcBef>
                <a:spcPct val="0"/>
              </a:spcBef>
            </a:pPr>
          </a:p>
          <a:p>
            <a:pPr algn="l">
              <a:lnSpc>
                <a:spcPts val="3079"/>
              </a:lnSpc>
              <a:spcBef>
                <a:spcPct val="0"/>
              </a:spcBef>
            </a:pPr>
            <a:r>
              <a:rPr lang="en-US" b="true" sz="2199">
                <a:solidFill>
                  <a:srgbClr val="000000"/>
                </a:solidFill>
                <a:latin typeface="Walls Bold"/>
                <a:ea typeface="Walls Bold"/>
                <a:cs typeface="Walls Bold"/>
                <a:sym typeface="Walls Bold"/>
              </a:rPr>
              <a:t>5. Inheritance Chain:</a:t>
            </a:r>
          </a:p>
          <a:p>
            <a:pPr algn="l">
              <a:lnSpc>
                <a:spcPts val="2800"/>
              </a:lnSpc>
              <a:spcBef>
                <a:spcPct val="0"/>
              </a:spcBef>
            </a:pPr>
            <a:r>
              <a:rPr lang="en-US" sz="2000">
                <a:solidFill>
                  <a:srgbClr val="000000"/>
                </a:solidFill>
                <a:latin typeface="Walls"/>
                <a:ea typeface="Walls"/>
                <a:cs typeface="Walls"/>
                <a:sym typeface="Walls"/>
              </a:rPr>
              <a:t>Whether specified or not, every class in Java extends the Object class directly or indirectly.</a:t>
            </a:r>
          </a:p>
          <a:p>
            <a:pPr algn="l">
              <a:lnSpc>
                <a:spcPts val="2800"/>
              </a:lnSpc>
              <a:spcBef>
                <a:spcPct val="0"/>
              </a:spcBef>
            </a:pPr>
          </a:p>
        </p:txBody>
      </p:sp>
      <p:sp>
        <p:nvSpPr>
          <p:cNvPr name="TextBox 16" id="16"/>
          <p:cNvSpPr txBox="true"/>
          <p:nvPr/>
        </p:nvSpPr>
        <p:spPr>
          <a:xfrm rot="0">
            <a:off x="281564" y="1453096"/>
            <a:ext cx="6072796"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 Object Class and Inheritance 🏛️</a:t>
            </a:r>
          </a:p>
        </p:txBody>
      </p:sp>
    </p:spTree>
  </p:cSld>
  <p:clrMapOvr>
    <a:masterClrMapping/>
  </p:clrMapOvr>
</p:sld>
</file>

<file path=ppt/slides/slide17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430426" y="1805187"/>
            <a:ext cx="6720104" cy="7871396"/>
            <a:chOff x="0" y="0"/>
            <a:chExt cx="2408333" cy="2820930"/>
          </a:xfrm>
        </p:grpSpPr>
        <p:sp>
          <p:nvSpPr>
            <p:cNvPr name="Freeform 15" id="15"/>
            <p:cNvSpPr/>
            <p:nvPr/>
          </p:nvSpPr>
          <p:spPr>
            <a:xfrm flipH="false" flipV="false" rot="0">
              <a:off x="0" y="0"/>
              <a:ext cx="2408333" cy="2820931"/>
            </a:xfrm>
            <a:custGeom>
              <a:avLst/>
              <a:gdLst/>
              <a:ahLst/>
              <a:cxnLst/>
              <a:rect r="r" b="b" t="t" l="l"/>
              <a:pathLst>
                <a:path h="2820931" w="2408333">
                  <a:moveTo>
                    <a:pt x="0" y="0"/>
                  </a:moveTo>
                  <a:lnTo>
                    <a:pt x="2408333" y="0"/>
                  </a:lnTo>
                  <a:lnTo>
                    <a:pt x="2408333" y="2820931"/>
                  </a:lnTo>
                  <a:lnTo>
                    <a:pt x="0" y="2820931"/>
                  </a:lnTo>
                  <a:close/>
                </a:path>
              </a:pathLst>
            </a:custGeom>
            <a:solidFill>
              <a:srgbClr val="1C2120"/>
            </a:solidFill>
          </p:spPr>
        </p:sp>
        <p:sp>
          <p:nvSpPr>
            <p:cNvPr name="TextBox 16" id="16"/>
            <p:cNvSpPr txBox="true"/>
            <p:nvPr/>
          </p:nvSpPr>
          <p:spPr>
            <a:xfrm>
              <a:off x="0" y="-85725"/>
              <a:ext cx="2408333" cy="2906655"/>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class Parent </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     void display() </a:t>
              </a:r>
            </a:p>
            <a:p>
              <a:pPr algn="l">
                <a:lnSpc>
                  <a:spcPts val="2800"/>
                </a:lnSpc>
              </a:pPr>
              <a:r>
                <a:rPr lang="en-US" sz="2000" b="true">
                  <a:solidFill>
                    <a:srgbClr val="FFFFFF"/>
                  </a:solidFill>
                  <a:latin typeface="Consolas Bold"/>
                  <a:ea typeface="Consolas Bold"/>
                  <a:cs typeface="Consolas Bold"/>
                  <a:sym typeface="Consolas Bold"/>
                </a:rPr>
                <a:t> {</a:t>
              </a:r>
            </a:p>
            <a:p>
              <a:pPr algn="ctr">
                <a:lnSpc>
                  <a:spcPts val="2800"/>
                </a:lnSpc>
              </a:pPr>
              <a:r>
                <a:rPr lang="en-US" sz="2000" b="true">
                  <a:solidFill>
                    <a:srgbClr val="FFFFFF"/>
                  </a:solidFill>
                  <a:latin typeface="Consolas Bold"/>
                  <a:ea typeface="Consolas Bold"/>
                  <a:cs typeface="Consolas Bold"/>
                  <a:sym typeface="Consolas Bold"/>
                </a:rPr>
                <a:t>System.out.println("This is the Parent class.");</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a:solidFill>
                    <a:srgbClr val="FFFFFF"/>
                  </a:solidFill>
                  <a:latin typeface="Consolas"/>
                  <a:ea typeface="Consolas"/>
                  <a:cs typeface="Consolas"/>
                  <a:sym typeface="Consolas"/>
                </a:rPr>
                <a:t> </a:t>
              </a:r>
              <a:r>
                <a:rPr lang="en-US" sz="2000" b="true">
                  <a:solidFill>
                    <a:srgbClr val="FFFFFF"/>
                  </a:solidFill>
                  <a:latin typeface="Consolas Bold"/>
                  <a:ea typeface="Consolas Bold"/>
                  <a:cs typeface="Consolas Bold"/>
                  <a:sym typeface="Consolas Bold"/>
                </a:rPr>
                <a:t>}</a:t>
              </a:r>
            </a:p>
            <a:p>
              <a:pPr algn="l">
                <a:lnSpc>
                  <a:spcPts val="2800"/>
                </a:lnSpc>
              </a:pPr>
              <a:r>
                <a:rPr lang="en-US" sz="2000">
                  <a:solidFill>
                    <a:srgbClr val="FFFFFF"/>
                  </a:solidFill>
                  <a:latin typeface="Consolas"/>
                  <a:ea typeface="Consolas"/>
                  <a:cs typeface="Consolas"/>
                  <a:sym typeface="Consolas"/>
                </a:rPr>
                <a:t>     </a:t>
              </a:r>
              <a:r>
                <a:rPr lang="en-US" sz="2000" b="true">
                  <a:solidFill>
                    <a:srgbClr val="FFFFFF"/>
                  </a:solidFill>
                  <a:latin typeface="Consolas Bold"/>
                  <a:ea typeface="Consolas Bold"/>
                  <a:cs typeface="Consolas Bold"/>
                  <a:sym typeface="Consolas Bold"/>
                </a:rPr>
                <a:t>class Child extends Parent </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     void show() </a:t>
              </a:r>
            </a:p>
            <a:p>
              <a:pPr algn="l">
                <a:lnSpc>
                  <a:spcPts val="2800"/>
                </a:lnSpc>
              </a:pPr>
              <a:r>
                <a:rPr lang="en-US" sz="2000" b="true">
                  <a:solidFill>
                    <a:srgbClr val="FFFFFF"/>
                  </a:solidFill>
                  <a:latin typeface="Consolas Bold"/>
                  <a:ea typeface="Consolas Bold"/>
                  <a:cs typeface="Consolas Bold"/>
                  <a:sym typeface="Consolas Bold"/>
                </a:rPr>
                <a:t> {</a:t>
              </a:r>
            </a:p>
            <a:p>
              <a:pPr algn="ctr">
                <a:lnSpc>
                  <a:spcPts val="2800"/>
                </a:lnSpc>
              </a:pPr>
              <a:r>
                <a:rPr lang="en-US" sz="2000">
                  <a:solidFill>
                    <a:srgbClr val="FFFFFF"/>
                  </a:solidFill>
                  <a:latin typeface="Consolas"/>
                  <a:ea typeface="Consolas"/>
                  <a:cs typeface="Consolas"/>
                  <a:sym typeface="Consolas"/>
                </a:rPr>
                <a:t> </a:t>
              </a:r>
              <a:r>
                <a:rPr lang="en-US" sz="2000" b="true">
                  <a:solidFill>
                    <a:srgbClr val="FFFFFF"/>
                  </a:solidFill>
                  <a:latin typeface="Consolas Bold"/>
                  <a:ea typeface="Consolas Bold"/>
                  <a:cs typeface="Consolas Bold"/>
                  <a:sym typeface="Consolas Bold"/>
                </a:rPr>
                <a:t>System.out.println("This is the Child class.");</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a:solidFill>
                    <a:srgbClr val="FFFFFF"/>
                  </a:solidFill>
                  <a:latin typeface="Consolas"/>
                  <a:ea typeface="Consolas"/>
                  <a:cs typeface="Consolas"/>
                  <a:sym typeface="Consolas"/>
                </a:rPr>
                <a:t> </a:t>
              </a: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public class Main </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    public static void main(String[] args) </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p>
          </p:txBody>
        </p:sp>
      </p:grpSp>
      <p:sp>
        <p:nvSpPr>
          <p:cNvPr name="TextBox 17" id="17"/>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8" id="18"/>
          <p:cNvSpPr txBox="true"/>
          <p:nvPr/>
        </p:nvSpPr>
        <p:spPr>
          <a:xfrm rot="0">
            <a:off x="652229" y="1173362"/>
            <a:ext cx="4220071"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 Example of Inheritance 🚀</a:t>
            </a:r>
          </a:p>
        </p:txBody>
      </p:sp>
    </p:spTree>
  </p:cSld>
  <p:clrMapOvr>
    <a:masterClrMapping/>
  </p:clrMapOvr>
</p:sld>
</file>

<file path=ppt/slides/slide17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356805" y="1229007"/>
            <a:ext cx="6867345" cy="2906459"/>
            <a:chOff x="0" y="0"/>
            <a:chExt cx="2461101" cy="1041609"/>
          </a:xfrm>
        </p:grpSpPr>
        <p:sp>
          <p:nvSpPr>
            <p:cNvPr name="Freeform 15" id="15"/>
            <p:cNvSpPr/>
            <p:nvPr/>
          </p:nvSpPr>
          <p:spPr>
            <a:xfrm flipH="false" flipV="false" rot="0">
              <a:off x="0" y="0"/>
              <a:ext cx="2461101" cy="1041609"/>
            </a:xfrm>
            <a:custGeom>
              <a:avLst/>
              <a:gdLst/>
              <a:ahLst/>
              <a:cxnLst/>
              <a:rect r="r" b="b" t="t" l="l"/>
              <a:pathLst>
                <a:path h="1041609" w="2461101">
                  <a:moveTo>
                    <a:pt x="0" y="0"/>
                  </a:moveTo>
                  <a:lnTo>
                    <a:pt x="2461101" y="0"/>
                  </a:lnTo>
                  <a:lnTo>
                    <a:pt x="2461101" y="1041609"/>
                  </a:lnTo>
                  <a:lnTo>
                    <a:pt x="0" y="1041609"/>
                  </a:lnTo>
                  <a:close/>
                </a:path>
              </a:pathLst>
            </a:custGeom>
            <a:solidFill>
              <a:srgbClr val="1C2120"/>
            </a:solidFill>
          </p:spPr>
        </p:sp>
        <p:sp>
          <p:nvSpPr>
            <p:cNvPr name="TextBox 16" id="16"/>
            <p:cNvSpPr txBox="true"/>
            <p:nvPr/>
          </p:nvSpPr>
          <p:spPr>
            <a:xfrm>
              <a:off x="0" y="-85725"/>
              <a:ext cx="2461101" cy="1127334"/>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      </a:t>
              </a:r>
              <a:r>
                <a:rPr lang="en-US" sz="2000" b="true">
                  <a:solidFill>
                    <a:srgbClr val="FFFFFF"/>
                  </a:solidFill>
                  <a:latin typeface="Consolas Bold"/>
                  <a:ea typeface="Consolas Bold"/>
                  <a:cs typeface="Consolas Bold"/>
                  <a:sym typeface="Consolas Bold"/>
                </a:rPr>
                <a:t>Child childObj = new Child();</a:t>
              </a:r>
            </a:p>
            <a:p>
              <a:pPr algn="ctr">
                <a:lnSpc>
                  <a:spcPts val="2800"/>
                </a:lnSpc>
              </a:pPr>
              <a:r>
                <a:rPr lang="en-US" sz="2000" b="true">
                  <a:solidFill>
                    <a:srgbClr val="FFFFFF"/>
                  </a:solidFill>
                  <a:latin typeface="Consolas Bold"/>
                  <a:ea typeface="Consolas Bold"/>
                  <a:cs typeface="Consolas Bold"/>
                  <a:sym typeface="Consolas Bold"/>
                </a:rPr>
                <a:t> childObj.display(); </a:t>
              </a:r>
            </a:p>
            <a:p>
              <a:pPr algn="ctr">
                <a:lnSpc>
                  <a:spcPts val="2800"/>
                </a:lnSpc>
              </a:pPr>
              <a:r>
                <a:rPr lang="en-US" sz="2000" b="true">
                  <a:solidFill>
                    <a:srgbClr val="FFFFFF"/>
                  </a:solidFill>
                  <a:latin typeface="Consolas Bold"/>
                  <a:ea typeface="Consolas Bold"/>
                  <a:cs typeface="Consolas Bold"/>
                  <a:sym typeface="Consolas Bold"/>
                </a:rPr>
                <a:t>// Inherited method from Parent</a:t>
              </a:r>
            </a:p>
            <a:p>
              <a:pPr algn="ctr">
                <a:lnSpc>
                  <a:spcPts val="2800"/>
                </a:lnSpc>
              </a:pPr>
              <a:r>
                <a:rPr lang="en-US" sz="2000" b="true">
                  <a:solidFill>
                    <a:srgbClr val="FFFFFF"/>
                  </a:solidFill>
                  <a:latin typeface="Consolas Bold"/>
                  <a:ea typeface="Consolas Bold"/>
                  <a:cs typeface="Consolas Bold"/>
                  <a:sym typeface="Consolas Bold"/>
                </a:rPr>
                <a:t> childObj.show(); </a:t>
              </a:r>
            </a:p>
            <a:p>
              <a:pPr algn="ctr">
                <a:lnSpc>
                  <a:spcPts val="2800"/>
                </a:lnSpc>
              </a:pPr>
              <a:r>
                <a:rPr lang="en-US" sz="2000" b="true">
                  <a:solidFill>
                    <a:srgbClr val="FFFFFF"/>
                  </a:solidFill>
                  <a:latin typeface="Consolas Bold"/>
                  <a:ea typeface="Consolas Bold"/>
                  <a:cs typeface="Consolas Bold"/>
                  <a:sym typeface="Consolas Bold"/>
                </a:rPr>
                <a:t>// Method of Child class</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a:t>
              </a:r>
            </a:p>
            <a:p>
              <a:pPr algn="ctr">
                <a:lnSpc>
                  <a:spcPts val="1656"/>
                </a:lnSpc>
              </a:pPr>
            </a:p>
          </p:txBody>
        </p:sp>
      </p:grpSp>
      <p:sp>
        <p:nvSpPr>
          <p:cNvPr name="TextBox 17" id="17"/>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8" id="18"/>
          <p:cNvSpPr txBox="true"/>
          <p:nvPr/>
        </p:nvSpPr>
        <p:spPr>
          <a:xfrm rot="0">
            <a:off x="756000" y="4572945"/>
            <a:ext cx="2835374"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 Key Takeaways 💡</a:t>
            </a:r>
          </a:p>
        </p:txBody>
      </p:sp>
      <p:sp>
        <p:nvSpPr>
          <p:cNvPr name="TextBox 19" id="19"/>
          <p:cNvSpPr txBox="true"/>
          <p:nvPr/>
        </p:nvSpPr>
        <p:spPr>
          <a:xfrm rot="0">
            <a:off x="459749" y="5442225"/>
            <a:ext cx="6813542" cy="3863975"/>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000000"/>
                </a:solidFill>
                <a:latin typeface="Walls"/>
                <a:ea typeface="Walls"/>
                <a:cs typeface="Walls"/>
                <a:sym typeface="Walls"/>
              </a:rPr>
              <a:t>Inheritance allows a class to acquire properties and behaviors of another class.</a:t>
            </a:r>
          </a:p>
          <a:p>
            <a:pPr algn="l">
              <a:lnSpc>
                <a:spcPts val="2800"/>
              </a:lnSpc>
            </a:pPr>
          </a:p>
          <a:p>
            <a:pPr algn="l" marL="431801" indent="-215900" lvl="1">
              <a:lnSpc>
                <a:spcPts val="2800"/>
              </a:lnSpc>
              <a:buFont typeface="Arial"/>
              <a:buChar char="•"/>
            </a:pPr>
            <a:r>
              <a:rPr lang="en-US" sz="2000">
                <a:solidFill>
                  <a:srgbClr val="000000"/>
                </a:solidFill>
                <a:latin typeface="Walls"/>
                <a:ea typeface="Walls"/>
                <a:cs typeface="Walls"/>
                <a:sym typeface="Walls"/>
              </a:rPr>
              <a:t>Java supports single, multi-level, and hierarchical inheritance with classes.</a:t>
            </a:r>
          </a:p>
          <a:p>
            <a:pPr algn="l">
              <a:lnSpc>
                <a:spcPts val="2800"/>
              </a:lnSpc>
            </a:pPr>
          </a:p>
          <a:p>
            <a:pPr algn="l" marL="431801" indent="-215900" lvl="1">
              <a:lnSpc>
                <a:spcPts val="2800"/>
              </a:lnSpc>
              <a:buFont typeface="Arial"/>
              <a:buChar char="•"/>
            </a:pPr>
            <a:r>
              <a:rPr lang="en-US" sz="2000">
                <a:solidFill>
                  <a:srgbClr val="000000"/>
                </a:solidFill>
                <a:latin typeface="Walls"/>
                <a:ea typeface="Walls"/>
                <a:cs typeface="Walls"/>
                <a:sym typeface="Walls"/>
              </a:rPr>
              <a:t>Multiple inheritance with classes is not supported in Java due to the Diamond Problem.</a:t>
            </a:r>
          </a:p>
          <a:p>
            <a:pPr algn="l">
              <a:lnSpc>
                <a:spcPts val="2800"/>
              </a:lnSpc>
            </a:pPr>
          </a:p>
          <a:p>
            <a:pPr algn="l" marL="431801" indent="-215900" lvl="1">
              <a:lnSpc>
                <a:spcPts val="2800"/>
              </a:lnSpc>
              <a:buFont typeface="Arial"/>
              <a:buChar char="•"/>
            </a:pPr>
            <a:r>
              <a:rPr lang="en-US" sz="2000">
                <a:solidFill>
                  <a:srgbClr val="000000"/>
                </a:solidFill>
                <a:latin typeface="Walls"/>
                <a:ea typeface="Walls"/>
                <a:cs typeface="Walls"/>
                <a:sym typeface="Walls"/>
              </a:rPr>
              <a:t>The Object class is the default parent class for all Java classes, either directly or indirectly.</a:t>
            </a:r>
          </a:p>
        </p:txBody>
      </p:sp>
    </p:spTree>
  </p:cSld>
  <p:clrMapOvr>
    <a:masterClrMapping/>
  </p:clrMapOvr>
</p:sld>
</file>

<file path=ppt/slides/slide17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Freeform 13" id="13"/>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5" id="15"/>
          <p:cNvSpPr txBox="true"/>
          <p:nvPr/>
        </p:nvSpPr>
        <p:spPr>
          <a:xfrm rot="0">
            <a:off x="982438" y="1075797"/>
            <a:ext cx="5090358" cy="1749425"/>
          </a:xfrm>
          <a:prstGeom prst="rect">
            <a:avLst/>
          </a:prstGeom>
        </p:spPr>
        <p:txBody>
          <a:bodyPr anchor="t" rtlCol="false" tIns="0" lIns="0" bIns="0" rIns="0">
            <a:spAutoFit/>
          </a:bodyPr>
          <a:lstStyle/>
          <a:p>
            <a:pPr algn="ctr">
              <a:lnSpc>
                <a:spcPts val="7000"/>
              </a:lnSpc>
              <a:spcBef>
                <a:spcPct val="0"/>
              </a:spcBef>
            </a:pPr>
            <a:r>
              <a:rPr lang="en-US" b="true" sz="5000">
                <a:solidFill>
                  <a:srgbClr val="FF0000"/>
                </a:solidFill>
                <a:latin typeface="Walls Bold"/>
                <a:ea typeface="Walls Bold"/>
                <a:cs typeface="Walls Bold"/>
                <a:sym typeface="Walls Bold"/>
              </a:rPr>
              <a:t>🏗️ Constructor Chaining 🏗️</a:t>
            </a:r>
          </a:p>
        </p:txBody>
      </p:sp>
      <p:sp>
        <p:nvSpPr>
          <p:cNvPr name="TextBox 16" id="16"/>
          <p:cNvSpPr txBox="true"/>
          <p:nvPr/>
        </p:nvSpPr>
        <p:spPr>
          <a:xfrm rot="0">
            <a:off x="582647" y="3149072"/>
            <a:ext cx="6221353" cy="2137410"/>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Walls Bold"/>
                <a:ea typeface="Walls Bold"/>
                <a:cs typeface="Walls Bold"/>
                <a:sym typeface="Walls Bold"/>
              </a:rPr>
              <a:t>Definition:</a:t>
            </a:r>
          </a:p>
          <a:p>
            <a:pPr algn="l">
              <a:lnSpc>
                <a:spcPts val="2800"/>
              </a:lnSpc>
              <a:spcBef>
                <a:spcPct val="0"/>
              </a:spcBef>
            </a:pPr>
            <a:r>
              <a:rPr lang="en-US" sz="2000">
                <a:solidFill>
                  <a:srgbClr val="000000"/>
                </a:solidFill>
                <a:latin typeface="Walls"/>
                <a:ea typeface="Walls"/>
                <a:cs typeface="Walls"/>
                <a:sym typeface="Walls"/>
              </a:rPr>
              <a:t>Constructor Chaining is the process where one constructor calls another constructor, either from the same class (current class) or from its super class. This process can be carried out in a sequence or chain of events, hence the term Constructor Chaining.</a:t>
            </a:r>
          </a:p>
        </p:txBody>
      </p:sp>
      <p:sp>
        <p:nvSpPr>
          <p:cNvPr name="TextBox 17" id="17"/>
          <p:cNvSpPr txBox="true"/>
          <p:nvPr/>
        </p:nvSpPr>
        <p:spPr>
          <a:xfrm rot="0">
            <a:off x="582647" y="5600807"/>
            <a:ext cx="5562799"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 How Constructor Chaining Works 🔗</a:t>
            </a:r>
          </a:p>
        </p:txBody>
      </p:sp>
      <p:sp>
        <p:nvSpPr>
          <p:cNvPr name="TextBox 18" id="18"/>
          <p:cNvSpPr txBox="true"/>
          <p:nvPr/>
        </p:nvSpPr>
        <p:spPr>
          <a:xfrm rot="0">
            <a:off x="880828" y="6008185"/>
            <a:ext cx="6679172" cy="2454275"/>
          </a:xfrm>
          <a:prstGeom prst="rect">
            <a:avLst/>
          </a:prstGeom>
        </p:spPr>
        <p:txBody>
          <a:bodyPr anchor="t" rtlCol="false" tIns="0" lIns="0" bIns="0" rIns="0">
            <a:spAutoFit/>
          </a:bodyPr>
          <a:lstStyle/>
          <a:p>
            <a:pPr algn="l">
              <a:lnSpc>
                <a:spcPts val="2800"/>
              </a:lnSpc>
              <a:spcBef>
                <a:spcPct val="0"/>
              </a:spcBef>
            </a:pPr>
            <a:r>
              <a:rPr lang="en-US" sz="2000">
                <a:solidFill>
                  <a:srgbClr val="000000"/>
                </a:solidFill>
                <a:latin typeface="Walls"/>
                <a:ea typeface="Walls"/>
                <a:cs typeface="Walls"/>
                <a:sym typeface="Walls"/>
              </a:rPr>
              <a:t>1. Within the Same Class:</a:t>
            </a:r>
          </a:p>
          <a:p>
            <a:pPr algn="l">
              <a:lnSpc>
                <a:spcPts val="2800"/>
              </a:lnSpc>
              <a:spcBef>
                <a:spcPct val="0"/>
              </a:spcBef>
            </a:pPr>
            <a:r>
              <a:rPr lang="en-US" sz="2000">
                <a:solidFill>
                  <a:srgbClr val="000000"/>
                </a:solidFill>
                <a:latin typeface="Walls"/>
                <a:ea typeface="Walls"/>
                <a:cs typeface="Walls"/>
                <a:sym typeface="Walls"/>
              </a:rPr>
              <a:t>A constructor can invoke another constructor of the same class using the this() keyword.</a:t>
            </a:r>
          </a:p>
          <a:p>
            <a:pPr algn="l">
              <a:lnSpc>
                <a:spcPts val="2800"/>
              </a:lnSpc>
              <a:spcBef>
                <a:spcPct val="0"/>
              </a:spcBef>
            </a:pPr>
          </a:p>
          <a:p>
            <a:pPr algn="l">
              <a:lnSpc>
                <a:spcPts val="2800"/>
              </a:lnSpc>
              <a:spcBef>
                <a:spcPct val="0"/>
              </a:spcBef>
            </a:pPr>
            <a:r>
              <a:rPr lang="en-US" sz="2000">
                <a:solidFill>
                  <a:srgbClr val="000000"/>
                </a:solidFill>
                <a:latin typeface="Walls"/>
                <a:ea typeface="Walls"/>
                <a:cs typeface="Walls"/>
                <a:sym typeface="Walls"/>
              </a:rPr>
              <a:t>2. From the Super Class:</a:t>
            </a:r>
          </a:p>
          <a:p>
            <a:pPr algn="l">
              <a:lnSpc>
                <a:spcPts val="2800"/>
              </a:lnSpc>
              <a:spcBef>
                <a:spcPct val="0"/>
              </a:spcBef>
            </a:pPr>
            <a:r>
              <a:rPr lang="en-US" sz="2000">
                <a:solidFill>
                  <a:srgbClr val="000000"/>
                </a:solidFill>
                <a:latin typeface="Walls"/>
                <a:ea typeface="Walls"/>
                <a:cs typeface="Walls"/>
                <a:sym typeface="Walls"/>
              </a:rPr>
              <a:t>A constructor can invoke the parent (super class) constructor using the super() keyword.</a:t>
            </a:r>
          </a:p>
        </p:txBody>
      </p:sp>
    </p:spTree>
  </p:cSld>
  <p:clrMapOvr>
    <a:masterClrMapping/>
  </p:clrMapOvr>
</p:sld>
</file>

<file path=ppt/slides/slide17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354167" y="6670790"/>
            <a:ext cx="6851666" cy="2446940"/>
            <a:chOff x="0" y="0"/>
            <a:chExt cx="2455482" cy="876928"/>
          </a:xfrm>
        </p:grpSpPr>
        <p:sp>
          <p:nvSpPr>
            <p:cNvPr name="Freeform 15" id="15"/>
            <p:cNvSpPr/>
            <p:nvPr/>
          </p:nvSpPr>
          <p:spPr>
            <a:xfrm flipH="false" flipV="false" rot="0">
              <a:off x="0" y="0"/>
              <a:ext cx="2455482" cy="876928"/>
            </a:xfrm>
            <a:custGeom>
              <a:avLst/>
              <a:gdLst/>
              <a:ahLst/>
              <a:cxnLst/>
              <a:rect r="r" b="b" t="t" l="l"/>
              <a:pathLst>
                <a:path h="876928" w="2455482">
                  <a:moveTo>
                    <a:pt x="0" y="0"/>
                  </a:moveTo>
                  <a:lnTo>
                    <a:pt x="2455482" y="0"/>
                  </a:lnTo>
                  <a:lnTo>
                    <a:pt x="2455482" y="876928"/>
                  </a:lnTo>
                  <a:lnTo>
                    <a:pt x="0" y="876928"/>
                  </a:lnTo>
                  <a:close/>
                </a:path>
              </a:pathLst>
            </a:custGeom>
            <a:solidFill>
              <a:srgbClr val="211D1D"/>
            </a:solidFill>
          </p:spPr>
        </p:sp>
        <p:sp>
          <p:nvSpPr>
            <p:cNvPr name="TextBox 16" id="16"/>
            <p:cNvSpPr txBox="true"/>
            <p:nvPr/>
          </p:nvSpPr>
          <p:spPr>
            <a:xfrm>
              <a:off x="0" y="-85725"/>
              <a:ext cx="2455482" cy="962653"/>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class Demo </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    Demo()</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  this(10);  // Calls parameterized constructor</a:t>
              </a:r>
            </a:p>
            <a:p>
              <a:pPr algn="ctr">
                <a:lnSpc>
                  <a:spcPts val="2800"/>
                </a:lnSpc>
              </a:pPr>
              <a:r>
                <a:rPr lang="en-US" b="true" sz="2000">
                  <a:solidFill>
                    <a:srgbClr val="FFFFFF"/>
                  </a:solidFill>
                  <a:latin typeface="Consolas Bold"/>
                  <a:ea typeface="Consolas Bold"/>
                  <a:cs typeface="Consolas Bold"/>
                  <a:sym typeface="Consolas Bold"/>
                </a:rPr>
                <a:t>  System.out.println("No-argument constructor");</a:t>
              </a:r>
            </a:p>
          </p:txBody>
        </p:sp>
      </p:grpSp>
      <p:sp>
        <p:nvSpPr>
          <p:cNvPr name="TextBox 17" id="17"/>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8" id="18"/>
          <p:cNvSpPr txBox="true"/>
          <p:nvPr/>
        </p:nvSpPr>
        <p:spPr>
          <a:xfrm rot="0">
            <a:off x="598928" y="1266940"/>
            <a:ext cx="4952901"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 Rules for Constructor Chaining 🚦</a:t>
            </a:r>
          </a:p>
        </p:txBody>
      </p:sp>
      <p:sp>
        <p:nvSpPr>
          <p:cNvPr name="TextBox 19" id="19"/>
          <p:cNvSpPr txBox="true"/>
          <p:nvPr/>
        </p:nvSpPr>
        <p:spPr>
          <a:xfrm rot="0">
            <a:off x="583461" y="1955915"/>
            <a:ext cx="6517291" cy="3159125"/>
          </a:xfrm>
          <a:prstGeom prst="rect">
            <a:avLst/>
          </a:prstGeom>
        </p:spPr>
        <p:txBody>
          <a:bodyPr anchor="t" rtlCol="false" tIns="0" lIns="0" bIns="0" rIns="0">
            <a:spAutoFit/>
          </a:bodyPr>
          <a:lstStyle/>
          <a:p>
            <a:pPr algn="l">
              <a:lnSpc>
                <a:spcPts val="2800"/>
              </a:lnSpc>
              <a:spcBef>
                <a:spcPct val="0"/>
              </a:spcBef>
            </a:pPr>
            <a:r>
              <a:rPr lang="en-US" sz="2000">
                <a:solidFill>
                  <a:srgbClr val="000000"/>
                </a:solidFill>
                <a:latin typeface="Walls"/>
                <a:ea typeface="Walls"/>
                <a:cs typeface="Walls"/>
                <a:sym typeface="Walls"/>
              </a:rPr>
              <a:t>1. The call to another constructor (either this() or super()) must be the first statement inside the constructor.</a:t>
            </a:r>
          </a:p>
          <a:p>
            <a:pPr algn="l">
              <a:lnSpc>
                <a:spcPts val="2800"/>
              </a:lnSpc>
              <a:spcBef>
                <a:spcPct val="0"/>
              </a:spcBef>
            </a:pPr>
          </a:p>
          <a:p>
            <a:pPr algn="l">
              <a:lnSpc>
                <a:spcPts val="2800"/>
              </a:lnSpc>
              <a:spcBef>
                <a:spcPct val="0"/>
              </a:spcBef>
            </a:pPr>
            <a:r>
              <a:rPr lang="en-US" sz="2000">
                <a:solidFill>
                  <a:srgbClr val="000000"/>
                </a:solidFill>
                <a:latin typeface="Walls"/>
                <a:ea typeface="Walls"/>
                <a:cs typeface="Walls"/>
                <a:sym typeface="Walls"/>
              </a:rPr>
              <a:t>2. You cannot use both this() and super() in the same constructor, as both must be the first statement.</a:t>
            </a:r>
          </a:p>
          <a:p>
            <a:pPr algn="l">
              <a:lnSpc>
                <a:spcPts val="2800"/>
              </a:lnSpc>
              <a:spcBef>
                <a:spcPct val="0"/>
              </a:spcBef>
            </a:pPr>
          </a:p>
          <a:p>
            <a:pPr algn="l">
              <a:lnSpc>
                <a:spcPts val="2800"/>
              </a:lnSpc>
              <a:spcBef>
                <a:spcPct val="0"/>
              </a:spcBef>
            </a:pPr>
            <a:r>
              <a:rPr lang="en-US" sz="2000">
                <a:solidFill>
                  <a:srgbClr val="000000"/>
                </a:solidFill>
                <a:latin typeface="Walls"/>
                <a:ea typeface="Walls"/>
                <a:cs typeface="Walls"/>
                <a:sym typeface="Walls"/>
              </a:rPr>
              <a:t>3. Implicit chaining occurs when you do not explicitly call super() or this(). The compiler inserts a call to the no-argument constructor of the superclass (if it exists).</a:t>
            </a:r>
          </a:p>
        </p:txBody>
      </p:sp>
      <p:sp>
        <p:nvSpPr>
          <p:cNvPr name="TextBox 20" id="20"/>
          <p:cNvSpPr txBox="true"/>
          <p:nvPr/>
        </p:nvSpPr>
        <p:spPr>
          <a:xfrm rot="0">
            <a:off x="583461" y="5562715"/>
            <a:ext cx="5943602" cy="860425"/>
          </a:xfrm>
          <a:prstGeom prst="rect">
            <a:avLst/>
          </a:prstGeom>
        </p:spPr>
        <p:txBody>
          <a:bodyPr anchor="t" rtlCol="false" tIns="0" lIns="0" bIns="0" rIns="0">
            <a:spAutoFit/>
          </a:bodyPr>
          <a:lstStyle/>
          <a:p>
            <a:pPr algn="ctr">
              <a:lnSpc>
                <a:spcPts val="3499"/>
              </a:lnSpc>
              <a:spcBef>
                <a:spcPct val="0"/>
              </a:spcBef>
            </a:pPr>
            <a:r>
              <a:rPr lang="en-US" sz="2499">
                <a:solidFill>
                  <a:srgbClr val="1E90FF"/>
                </a:solidFill>
                <a:latin typeface="Walls"/>
                <a:ea typeface="Walls"/>
                <a:cs typeface="Walls"/>
                <a:sym typeface="Walls"/>
              </a:rPr>
              <a:t>🛠️ Example: Constructor Chaining in the Same Class 🛠️</a:t>
            </a:r>
          </a:p>
        </p:txBody>
      </p:sp>
    </p:spTree>
  </p:cSld>
  <p:clrMapOvr>
    <a:masterClrMapping/>
  </p:clrMapOvr>
</p:sld>
</file>

<file path=ppt/slides/slide17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421625" y="1223530"/>
            <a:ext cx="6715396" cy="6109271"/>
            <a:chOff x="0" y="0"/>
            <a:chExt cx="2406646" cy="2189425"/>
          </a:xfrm>
        </p:grpSpPr>
        <p:sp>
          <p:nvSpPr>
            <p:cNvPr name="Freeform 15" id="15"/>
            <p:cNvSpPr/>
            <p:nvPr/>
          </p:nvSpPr>
          <p:spPr>
            <a:xfrm flipH="false" flipV="false" rot="0">
              <a:off x="0" y="0"/>
              <a:ext cx="2406646" cy="2189425"/>
            </a:xfrm>
            <a:custGeom>
              <a:avLst/>
              <a:gdLst/>
              <a:ahLst/>
              <a:cxnLst/>
              <a:rect r="r" b="b" t="t" l="l"/>
              <a:pathLst>
                <a:path h="2189425" w="2406646">
                  <a:moveTo>
                    <a:pt x="0" y="0"/>
                  </a:moveTo>
                  <a:lnTo>
                    <a:pt x="2406646" y="0"/>
                  </a:lnTo>
                  <a:lnTo>
                    <a:pt x="2406646" y="2189425"/>
                  </a:lnTo>
                  <a:lnTo>
                    <a:pt x="0" y="2189425"/>
                  </a:lnTo>
                  <a:close/>
                </a:path>
              </a:pathLst>
            </a:custGeom>
            <a:solidFill>
              <a:srgbClr val="1C2120"/>
            </a:solidFill>
          </p:spPr>
        </p:sp>
        <p:sp>
          <p:nvSpPr>
            <p:cNvPr name="TextBox 16" id="16"/>
            <p:cNvSpPr txBox="true"/>
            <p:nvPr/>
          </p:nvSpPr>
          <p:spPr>
            <a:xfrm>
              <a:off x="0" y="-85725"/>
              <a:ext cx="2406646" cy="2275150"/>
            </a:xfrm>
            <a:prstGeom prst="rect">
              <a:avLst/>
            </a:prstGeom>
          </p:spPr>
          <p:txBody>
            <a:bodyPr anchor="ctr" rtlCol="false" tIns="50800" lIns="50800" bIns="50800" rIns="50800"/>
            <a:lstStyle/>
            <a:p>
              <a:pPr algn="l">
                <a:lnSpc>
                  <a:spcPts val="2800"/>
                </a:lnSpc>
              </a:pPr>
              <a:r>
                <a:rPr lang="en-US" sz="2000">
                  <a:solidFill>
                    <a:srgbClr val="FFFFFF"/>
                  </a:solidFill>
                  <a:latin typeface="Consolas"/>
                  <a:ea typeface="Consolas"/>
                  <a:cs typeface="Consolas"/>
                  <a:sym typeface="Consolas"/>
                </a:rPr>
                <a:t> }</a:t>
              </a:r>
            </a:p>
            <a:p>
              <a:pPr algn="l">
                <a:lnSpc>
                  <a:spcPts val="2800"/>
                </a:lnSpc>
              </a:pPr>
              <a:r>
                <a:rPr lang="en-US" sz="2000">
                  <a:solidFill>
                    <a:srgbClr val="FFFFFF"/>
                  </a:solidFill>
                  <a:latin typeface="Consolas"/>
                  <a:ea typeface="Consolas"/>
                  <a:cs typeface="Consolas"/>
                  <a:sym typeface="Consolas"/>
                </a:rPr>
                <a:t>    Demo(int x) </a:t>
              </a:r>
            </a:p>
            <a:p>
              <a:pPr algn="l">
                <a:lnSpc>
                  <a:spcPts val="2800"/>
                </a:lnSpc>
              </a:pPr>
              <a:r>
                <a:rPr lang="en-US" sz="2000">
                  <a:solidFill>
                    <a:srgbClr val="FFFFFF"/>
                  </a:solidFill>
                  <a:latin typeface="Consolas"/>
                  <a:ea typeface="Consolas"/>
                  <a:cs typeface="Consolas"/>
                  <a:sym typeface="Consolas"/>
                </a:rPr>
                <a:t> {</a:t>
              </a:r>
            </a:p>
            <a:p>
              <a:pPr algn="ctr">
                <a:lnSpc>
                  <a:spcPts val="2800"/>
                </a:lnSpc>
              </a:pPr>
              <a:r>
                <a:rPr lang="en-US" sz="2000">
                  <a:solidFill>
                    <a:srgbClr val="FFFFFF"/>
                  </a:solidFill>
                  <a:latin typeface="Consolas"/>
                  <a:ea typeface="Consolas"/>
                  <a:cs typeface="Consolas"/>
                  <a:sym typeface="Consolas"/>
                </a:rPr>
                <a:t>  </a:t>
              </a:r>
              <a:r>
                <a:rPr lang="en-US" sz="2000">
                  <a:solidFill>
                    <a:srgbClr val="FFFFFF"/>
                  </a:solidFill>
                  <a:latin typeface="Consolas"/>
                  <a:ea typeface="Consolas"/>
                  <a:cs typeface="Consolas"/>
                  <a:sym typeface="Consolas"/>
                </a:rPr>
                <a:t> System.out.println("Parameterized constructor with value: " + x);</a:t>
              </a:r>
            </a:p>
            <a:p>
              <a:pPr algn="l">
                <a:lnSpc>
                  <a:spcPts val="2800"/>
                </a:lnSpc>
              </a:pPr>
              <a:r>
                <a:rPr lang="en-US" sz="2000">
                  <a:solidFill>
                    <a:srgbClr val="FFFFFF"/>
                  </a:solidFill>
                  <a:latin typeface="Consolas"/>
                  <a:ea typeface="Consolas"/>
                  <a:cs typeface="Consolas"/>
                  <a:sym typeface="Consolas"/>
                </a:rPr>
                <a:t> }</a:t>
              </a:r>
            </a:p>
            <a:p>
              <a:pPr algn="l">
                <a:lnSpc>
                  <a:spcPts val="2800"/>
                </a:lnSpc>
              </a:pPr>
              <a:r>
                <a:rPr lang="en-US" sz="2000">
                  <a:solidFill>
                    <a:srgbClr val="FFFFFF"/>
                  </a:solidFill>
                  <a:latin typeface="Consolas"/>
                  <a:ea typeface="Consolas"/>
                  <a:cs typeface="Consolas"/>
                  <a:sym typeface="Consolas"/>
                </a:rPr>
                <a:t> }</a:t>
              </a:r>
            </a:p>
            <a:p>
              <a:pPr algn="l">
                <a:lnSpc>
                  <a:spcPts val="2800"/>
                </a:lnSpc>
              </a:pPr>
              <a:r>
                <a:rPr lang="en-US" sz="2000">
                  <a:solidFill>
                    <a:srgbClr val="FFFFFF"/>
                  </a:solidFill>
                  <a:latin typeface="Consolas"/>
                  <a:ea typeface="Consolas"/>
                  <a:cs typeface="Consolas"/>
                  <a:sym typeface="Consolas"/>
                </a:rPr>
                <a:t>    public class Main </a:t>
              </a:r>
            </a:p>
            <a:p>
              <a:pPr algn="l">
                <a:lnSpc>
                  <a:spcPts val="2800"/>
                </a:lnSpc>
              </a:pPr>
              <a:r>
                <a:rPr lang="en-US" sz="2000">
                  <a:solidFill>
                    <a:srgbClr val="FFFFFF"/>
                  </a:solidFill>
                  <a:latin typeface="Consolas"/>
                  <a:ea typeface="Consolas"/>
                  <a:cs typeface="Consolas"/>
                  <a:sym typeface="Consolas"/>
                </a:rPr>
                <a:t> {</a:t>
              </a:r>
            </a:p>
            <a:p>
              <a:pPr algn="l">
                <a:lnSpc>
                  <a:spcPts val="2800"/>
                </a:lnSpc>
              </a:pPr>
              <a:r>
                <a:rPr lang="en-US" sz="2000">
                  <a:solidFill>
                    <a:srgbClr val="FFFFFF"/>
                  </a:solidFill>
                  <a:latin typeface="Consolas"/>
                  <a:ea typeface="Consolas"/>
                  <a:cs typeface="Consolas"/>
                  <a:sym typeface="Consolas"/>
                </a:rPr>
                <a:t>    public static void main(String[] args) </a:t>
              </a:r>
            </a:p>
            <a:p>
              <a:pPr algn="l">
                <a:lnSpc>
                  <a:spcPts val="2800"/>
                </a:lnSpc>
              </a:pPr>
              <a:r>
                <a:rPr lang="en-US" sz="2000">
                  <a:solidFill>
                    <a:srgbClr val="FFFFFF"/>
                  </a:solidFill>
                  <a:latin typeface="Consolas"/>
                  <a:ea typeface="Consolas"/>
                  <a:cs typeface="Consolas"/>
                  <a:sym typeface="Consolas"/>
                </a:rPr>
                <a:t> {</a:t>
              </a:r>
            </a:p>
            <a:p>
              <a:pPr algn="l">
                <a:lnSpc>
                  <a:spcPts val="2800"/>
                </a:lnSpc>
              </a:pPr>
              <a:r>
                <a:rPr lang="en-US" sz="2000">
                  <a:solidFill>
                    <a:srgbClr val="FFFFFF"/>
                  </a:solidFill>
                  <a:latin typeface="Consolas"/>
                  <a:ea typeface="Consolas"/>
                  <a:cs typeface="Consolas"/>
                  <a:sym typeface="Consolas"/>
                </a:rPr>
                <a:t>    new Demo();  </a:t>
              </a:r>
            </a:p>
            <a:p>
              <a:pPr algn="ctr">
                <a:lnSpc>
                  <a:spcPts val="2800"/>
                </a:lnSpc>
              </a:pPr>
              <a:r>
                <a:rPr lang="en-US" sz="2000">
                  <a:solidFill>
                    <a:srgbClr val="FFFFFF"/>
                  </a:solidFill>
                  <a:latin typeface="Consolas"/>
                  <a:ea typeface="Consolas"/>
                  <a:cs typeface="Consolas"/>
                  <a:sym typeface="Consolas"/>
                </a:rPr>
                <a:t>// Output: Parameterized constructor with value: 10</a:t>
              </a:r>
            </a:p>
            <a:p>
              <a:pPr algn="l">
                <a:lnSpc>
                  <a:spcPts val="2800"/>
                </a:lnSpc>
              </a:pPr>
              <a:r>
                <a:rPr lang="en-US" sz="2000">
                  <a:solidFill>
                    <a:srgbClr val="FFFFFF"/>
                  </a:solidFill>
                  <a:latin typeface="Consolas"/>
                  <a:ea typeface="Consolas"/>
                  <a:cs typeface="Consolas"/>
                  <a:sym typeface="Consolas"/>
                </a:rPr>
                <a:t>   //No-argument constructor</a:t>
              </a:r>
            </a:p>
            <a:p>
              <a:pPr algn="l">
                <a:lnSpc>
                  <a:spcPts val="2800"/>
                </a:lnSpc>
              </a:pPr>
              <a:r>
                <a:rPr lang="en-US" sz="2000">
                  <a:solidFill>
                    <a:srgbClr val="FFFFFF"/>
                  </a:solidFill>
                  <a:latin typeface="Consolas"/>
                  <a:ea typeface="Consolas"/>
                  <a:cs typeface="Consolas"/>
                  <a:sym typeface="Consolas"/>
                </a:rPr>
                <a:t> }</a:t>
              </a:r>
            </a:p>
            <a:p>
              <a:pPr algn="l">
                <a:lnSpc>
                  <a:spcPts val="2800"/>
                </a:lnSpc>
              </a:pPr>
              <a:r>
                <a:rPr lang="en-US" sz="2000">
                  <a:solidFill>
                    <a:srgbClr val="FFFFFF"/>
                  </a:solidFill>
                  <a:latin typeface="Consolas"/>
                  <a:ea typeface="Consolas"/>
                  <a:cs typeface="Consolas"/>
                  <a:sym typeface="Consolas"/>
                </a:rPr>
                <a:t> }</a:t>
              </a:r>
            </a:p>
          </p:txBody>
        </p:sp>
      </p:grpSp>
      <p:sp>
        <p:nvSpPr>
          <p:cNvPr name="TextBox 17" id="17"/>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8" id="18"/>
          <p:cNvSpPr txBox="true"/>
          <p:nvPr/>
        </p:nvSpPr>
        <p:spPr>
          <a:xfrm rot="0">
            <a:off x="605287" y="7704276"/>
            <a:ext cx="6389538" cy="692150"/>
          </a:xfrm>
          <a:prstGeom prst="rect">
            <a:avLst/>
          </a:prstGeom>
        </p:spPr>
        <p:txBody>
          <a:bodyPr anchor="t" rtlCol="false" tIns="0" lIns="0" bIns="0" rIns="0">
            <a:spAutoFit/>
          </a:bodyPr>
          <a:lstStyle/>
          <a:p>
            <a:pPr algn="l">
              <a:lnSpc>
                <a:spcPts val="2800"/>
              </a:lnSpc>
              <a:spcBef>
                <a:spcPct val="0"/>
              </a:spcBef>
            </a:pPr>
            <a:r>
              <a:rPr lang="en-US" sz="2000">
                <a:solidFill>
                  <a:srgbClr val="211D1D"/>
                </a:solidFill>
                <a:latin typeface="Walls"/>
                <a:ea typeface="Walls"/>
                <a:cs typeface="Walls"/>
                <a:sym typeface="Walls"/>
              </a:rPr>
              <a:t>In this example, the no-argument constructor calls the parameterized constructor using this(10);.</a:t>
            </a:r>
          </a:p>
        </p:txBody>
      </p:sp>
    </p:spTree>
  </p:cSld>
  <p:clrMapOvr>
    <a:masterClrMapping/>
  </p:clrMapOvr>
</p:sld>
</file>

<file path=ppt/slides/slide17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421625" y="2397663"/>
            <a:ext cx="6851666" cy="6461696"/>
            <a:chOff x="0" y="0"/>
            <a:chExt cx="2455482" cy="2315726"/>
          </a:xfrm>
        </p:grpSpPr>
        <p:sp>
          <p:nvSpPr>
            <p:cNvPr name="Freeform 15" id="15"/>
            <p:cNvSpPr/>
            <p:nvPr/>
          </p:nvSpPr>
          <p:spPr>
            <a:xfrm flipH="false" flipV="false" rot="0">
              <a:off x="0" y="0"/>
              <a:ext cx="2455482" cy="2315726"/>
            </a:xfrm>
            <a:custGeom>
              <a:avLst/>
              <a:gdLst/>
              <a:ahLst/>
              <a:cxnLst/>
              <a:rect r="r" b="b" t="t" l="l"/>
              <a:pathLst>
                <a:path h="2315726" w="2455482">
                  <a:moveTo>
                    <a:pt x="0" y="0"/>
                  </a:moveTo>
                  <a:lnTo>
                    <a:pt x="2455482" y="0"/>
                  </a:lnTo>
                  <a:lnTo>
                    <a:pt x="2455482" y="2315726"/>
                  </a:lnTo>
                  <a:lnTo>
                    <a:pt x="0" y="2315726"/>
                  </a:lnTo>
                  <a:close/>
                </a:path>
              </a:pathLst>
            </a:custGeom>
            <a:solidFill>
              <a:srgbClr val="1C2120"/>
            </a:solidFill>
          </p:spPr>
        </p:sp>
        <p:sp>
          <p:nvSpPr>
            <p:cNvPr name="TextBox 16" id="16"/>
            <p:cNvSpPr txBox="true"/>
            <p:nvPr/>
          </p:nvSpPr>
          <p:spPr>
            <a:xfrm>
              <a:off x="0" y="-85725"/>
              <a:ext cx="2455482" cy="2401451"/>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class Parent </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      Parent() </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System.out.println("Parent class constructor");</a:t>
              </a:r>
            </a:p>
            <a:p>
              <a:pPr algn="l">
                <a:lnSpc>
                  <a:spcPts val="2800"/>
                </a:lnSpc>
              </a:pPr>
              <a:r>
                <a:rPr lang="en-US" sz="2000">
                  <a:solidFill>
                    <a:srgbClr val="FFFFFF"/>
                  </a:solidFill>
                  <a:latin typeface="Consolas"/>
                  <a:ea typeface="Consolas"/>
                  <a:cs typeface="Consolas"/>
                  <a:sym typeface="Consolas"/>
                </a:rPr>
                <a:t>  </a:t>
              </a:r>
              <a:r>
                <a:rPr lang="en-US" sz="2000" b="true">
                  <a:solidFill>
                    <a:srgbClr val="FFFFFF"/>
                  </a:solidFill>
                  <a:latin typeface="Consolas Bold"/>
                  <a:ea typeface="Consolas Bold"/>
                  <a:cs typeface="Consolas Bold"/>
                  <a:sym typeface="Consolas Bold"/>
                </a:rPr>
                <a:t>}</a:t>
              </a:r>
            </a:p>
            <a:p>
              <a:pPr algn="l">
                <a:lnSpc>
                  <a:spcPts val="2800"/>
                </a:lnSpc>
              </a:pPr>
              <a:r>
                <a:rPr lang="en-US" sz="2000">
                  <a:solidFill>
                    <a:srgbClr val="FFFFFF"/>
                  </a:solidFill>
                  <a:latin typeface="Consolas"/>
                  <a:ea typeface="Consolas"/>
                  <a:cs typeface="Consolas"/>
                  <a:sym typeface="Consolas"/>
                </a:rPr>
                <a:t>  </a:t>
              </a:r>
              <a:r>
                <a:rPr lang="en-US" sz="2000" b="true">
                  <a:solidFill>
                    <a:srgbClr val="FFFFFF"/>
                  </a:solidFill>
                  <a:latin typeface="Consolas Bold"/>
                  <a:ea typeface="Consolas Bold"/>
                  <a:cs typeface="Consolas Bold"/>
                  <a:sym typeface="Consolas Bold"/>
                </a:rPr>
                <a:t>}</a:t>
              </a:r>
            </a:p>
            <a:p>
              <a:pPr algn="l">
                <a:lnSpc>
                  <a:spcPts val="2800"/>
                </a:lnSpc>
              </a:pPr>
              <a:r>
                <a:rPr lang="en-US" sz="2000">
                  <a:solidFill>
                    <a:srgbClr val="FFFFFF"/>
                  </a:solidFill>
                  <a:latin typeface="Consolas"/>
                  <a:ea typeface="Consolas"/>
                  <a:cs typeface="Consolas"/>
                  <a:sym typeface="Consolas"/>
                </a:rPr>
                <a:t>      </a:t>
              </a:r>
              <a:r>
                <a:rPr lang="en-US" sz="2000" b="true">
                  <a:solidFill>
                    <a:srgbClr val="FFFFFF"/>
                  </a:solidFill>
                  <a:latin typeface="Consolas Bold"/>
                  <a:ea typeface="Consolas Bold"/>
                  <a:cs typeface="Consolas Bold"/>
                  <a:sym typeface="Consolas Bold"/>
                </a:rPr>
                <a:t>class Child extends Parent </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      Child() </a:t>
              </a:r>
            </a:p>
            <a:p>
              <a:pPr algn="l">
                <a:lnSpc>
                  <a:spcPts val="2800"/>
                </a:lnSpc>
              </a:pPr>
              <a:r>
                <a:rPr lang="en-US" sz="2000" b="true">
                  <a:solidFill>
                    <a:srgbClr val="FFFFFF"/>
                  </a:solidFill>
                  <a:latin typeface="Consolas Bold"/>
                  <a:ea typeface="Consolas Bold"/>
                  <a:cs typeface="Consolas Bold"/>
                  <a:sym typeface="Consolas Bold"/>
                </a:rPr>
                <a:t>  { </a:t>
              </a:r>
            </a:p>
            <a:p>
              <a:pPr algn="l">
                <a:lnSpc>
                  <a:spcPts val="2800"/>
                </a:lnSpc>
              </a:pPr>
              <a:r>
                <a:rPr lang="en-US" sz="2000" b="true">
                  <a:solidFill>
                    <a:srgbClr val="FFFFFF"/>
                  </a:solidFill>
                  <a:latin typeface="Consolas Bold"/>
                  <a:ea typeface="Consolas Bold"/>
                  <a:cs typeface="Consolas Bold"/>
                  <a:sym typeface="Consolas Bold"/>
                </a:rPr>
                <a:t>      super();  </a:t>
              </a:r>
            </a:p>
            <a:p>
              <a:pPr algn="l">
                <a:lnSpc>
                  <a:spcPts val="2800"/>
                </a:lnSpc>
              </a:pPr>
              <a:r>
                <a:rPr lang="en-US" sz="2000" b="true">
                  <a:solidFill>
                    <a:srgbClr val="FFFFFF"/>
                  </a:solidFill>
                  <a:latin typeface="Consolas Bold"/>
                  <a:ea typeface="Consolas Bold"/>
                  <a:cs typeface="Consolas Bold"/>
                  <a:sym typeface="Consolas Bold"/>
                </a:rPr>
                <a:t>      // Calls the Parent class constructor        System.out.println("Child class constructor");</a:t>
              </a:r>
            </a:p>
            <a:p>
              <a:pPr algn="l">
                <a:lnSpc>
                  <a:spcPts val="2800"/>
                </a:lnSpc>
              </a:pPr>
              <a:r>
                <a:rPr lang="en-US" sz="2000">
                  <a:solidFill>
                    <a:srgbClr val="FFFFFF"/>
                  </a:solidFill>
                  <a:latin typeface="Consolas"/>
                  <a:ea typeface="Consolas"/>
                  <a:cs typeface="Consolas"/>
                  <a:sym typeface="Consolas"/>
                </a:rPr>
                <a:t>  </a:t>
              </a:r>
              <a:r>
                <a:rPr lang="en-US" sz="2000" b="true">
                  <a:solidFill>
                    <a:srgbClr val="FFFFFF"/>
                  </a:solidFill>
                  <a:latin typeface="Consolas Bold"/>
                  <a:ea typeface="Consolas Bold"/>
                  <a:cs typeface="Consolas Bold"/>
                  <a:sym typeface="Consolas Bold"/>
                </a:rPr>
                <a:t>}</a:t>
              </a:r>
            </a:p>
            <a:p>
              <a:pPr algn="l">
                <a:lnSpc>
                  <a:spcPts val="2800"/>
                </a:lnSpc>
              </a:pPr>
              <a:r>
                <a:rPr lang="en-US" sz="2000">
                  <a:solidFill>
                    <a:srgbClr val="FFFFFF"/>
                  </a:solidFill>
                  <a:latin typeface="Consolas"/>
                  <a:ea typeface="Consolas"/>
                  <a:cs typeface="Consolas"/>
                  <a:sym typeface="Consolas"/>
                </a:rPr>
                <a:t>  </a:t>
              </a:r>
              <a:r>
                <a:rPr lang="en-US" sz="2000" b="true">
                  <a:solidFill>
                    <a:srgbClr val="FFFFFF"/>
                  </a:solidFill>
                  <a:latin typeface="Consolas Bold"/>
                  <a:ea typeface="Consolas Bold"/>
                  <a:cs typeface="Consolas Bold"/>
                  <a:sym typeface="Consolas Bold"/>
                </a:rPr>
                <a:t>}</a:t>
              </a:r>
            </a:p>
            <a:p>
              <a:pPr algn="l">
                <a:lnSpc>
                  <a:spcPts val="2800"/>
                </a:lnSpc>
              </a:pPr>
            </a:p>
          </p:txBody>
        </p:sp>
      </p:grpSp>
      <p:sp>
        <p:nvSpPr>
          <p:cNvPr name="TextBox 17" id="17"/>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8" id="18"/>
          <p:cNvSpPr txBox="true"/>
          <p:nvPr/>
        </p:nvSpPr>
        <p:spPr>
          <a:xfrm rot="0">
            <a:off x="421625" y="1188435"/>
            <a:ext cx="6072796" cy="86042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 Example: Constructor Chaining with Super Class 🛠️</a:t>
            </a:r>
          </a:p>
        </p:txBody>
      </p:sp>
    </p:spTree>
  </p:cSld>
  <p:clrMapOvr>
    <a:masterClrMapping/>
  </p:clrMapOvr>
</p:sld>
</file>

<file path=ppt/slides/slide17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421625" y="1254251"/>
            <a:ext cx="6431455" cy="3491648"/>
            <a:chOff x="0" y="0"/>
            <a:chExt cx="2304888" cy="1251328"/>
          </a:xfrm>
        </p:grpSpPr>
        <p:sp>
          <p:nvSpPr>
            <p:cNvPr name="Freeform 15" id="15"/>
            <p:cNvSpPr/>
            <p:nvPr/>
          </p:nvSpPr>
          <p:spPr>
            <a:xfrm flipH="false" flipV="false" rot="0">
              <a:off x="0" y="0"/>
              <a:ext cx="2304888" cy="1251328"/>
            </a:xfrm>
            <a:custGeom>
              <a:avLst/>
              <a:gdLst/>
              <a:ahLst/>
              <a:cxnLst/>
              <a:rect r="r" b="b" t="t" l="l"/>
              <a:pathLst>
                <a:path h="1251328" w="2304888">
                  <a:moveTo>
                    <a:pt x="0" y="0"/>
                  </a:moveTo>
                  <a:lnTo>
                    <a:pt x="2304888" y="0"/>
                  </a:lnTo>
                  <a:lnTo>
                    <a:pt x="2304888" y="1251328"/>
                  </a:lnTo>
                  <a:lnTo>
                    <a:pt x="0" y="1251328"/>
                  </a:lnTo>
                  <a:close/>
                </a:path>
              </a:pathLst>
            </a:custGeom>
            <a:solidFill>
              <a:srgbClr val="1C2120"/>
            </a:solidFill>
          </p:spPr>
        </p:sp>
        <p:sp>
          <p:nvSpPr>
            <p:cNvPr name="TextBox 16" id="16"/>
            <p:cNvSpPr txBox="true"/>
            <p:nvPr/>
          </p:nvSpPr>
          <p:spPr>
            <a:xfrm>
              <a:off x="0" y="-85725"/>
              <a:ext cx="2304888" cy="1337053"/>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public class Main </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   public static void main(String[] args) </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   new Child(); </a:t>
              </a:r>
            </a:p>
            <a:p>
              <a:pPr algn="l">
                <a:lnSpc>
                  <a:spcPts val="2800"/>
                </a:lnSpc>
              </a:pPr>
              <a:r>
                <a:rPr lang="en-US" sz="2000" b="true">
                  <a:solidFill>
                    <a:srgbClr val="FFFFFF"/>
                  </a:solidFill>
                  <a:latin typeface="Consolas Bold"/>
                  <a:ea typeface="Consolas Bold"/>
                  <a:cs typeface="Consolas Bold"/>
                  <a:sym typeface="Consolas Bold"/>
                </a:rPr>
                <a:t>   // Output: Parent class constructor</a:t>
              </a:r>
            </a:p>
            <a:p>
              <a:pPr algn="l">
                <a:lnSpc>
                  <a:spcPts val="2800"/>
                </a:lnSpc>
              </a:pPr>
              <a:r>
                <a:rPr lang="en-US" sz="2000">
                  <a:solidFill>
                    <a:srgbClr val="FFFFFF"/>
                  </a:solidFill>
                  <a:latin typeface="Consolas"/>
                  <a:ea typeface="Consolas"/>
                  <a:cs typeface="Consolas"/>
                  <a:sym typeface="Consolas"/>
                </a:rPr>
                <a:t>   </a:t>
              </a:r>
              <a:r>
                <a:rPr lang="en-US" sz="2000" b="true">
                  <a:solidFill>
                    <a:srgbClr val="FFFFFF"/>
                  </a:solidFill>
                  <a:latin typeface="Consolas Bold"/>
                  <a:ea typeface="Consolas Bold"/>
                  <a:cs typeface="Consolas Bold"/>
                  <a:sym typeface="Consolas Bold"/>
                </a:rPr>
                <a:t>// Child class constructor</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a:solidFill>
                    <a:srgbClr val="FFFFFF"/>
                  </a:solidFill>
                  <a:latin typeface="Consolas"/>
                  <a:ea typeface="Consolas"/>
                  <a:cs typeface="Consolas"/>
                  <a:sym typeface="Consolas"/>
                </a:rPr>
                <a:t> </a:t>
              </a:r>
              <a:r>
                <a:rPr lang="en-US" sz="2000" b="true">
                  <a:solidFill>
                    <a:srgbClr val="FFFFFF"/>
                  </a:solidFill>
                  <a:latin typeface="Consolas Bold"/>
                  <a:ea typeface="Consolas Bold"/>
                  <a:cs typeface="Consolas Bold"/>
                  <a:sym typeface="Consolas Bold"/>
                </a:rPr>
                <a:t>}</a:t>
              </a:r>
            </a:p>
            <a:p>
              <a:pPr algn="ctr">
                <a:lnSpc>
                  <a:spcPts val="1656"/>
                </a:lnSpc>
              </a:pPr>
            </a:p>
          </p:txBody>
        </p:sp>
      </p:grpSp>
      <p:sp>
        <p:nvSpPr>
          <p:cNvPr name="TextBox 17" id="17"/>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8" id="18"/>
          <p:cNvSpPr txBox="true"/>
          <p:nvPr/>
        </p:nvSpPr>
        <p:spPr>
          <a:xfrm rot="0">
            <a:off x="393189" y="5088799"/>
            <a:ext cx="6410811" cy="692150"/>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Walls"/>
                <a:ea typeface="Walls"/>
                <a:cs typeface="Walls"/>
                <a:sym typeface="Walls"/>
              </a:rPr>
              <a:t>Here, the Child class constructor calls the Parent class constructor using super().</a:t>
            </a:r>
          </a:p>
        </p:txBody>
      </p:sp>
    </p:spTree>
  </p:cSld>
  <p:clrMapOvr>
    <a:masterClrMapping/>
  </p:clrMapOvr>
</p:sld>
</file>

<file path=ppt/slides/slide17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Freeform 13" id="13"/>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5" id="15"/>
          <p:cNvSpPr txBox="true"/>
          <p:nvPr/>
        </p:nvSpPr>
        <p:spPr>
          <a:xfrm rot="0">
            <a:off x="486643" y="1357197"/>
            <a:ext cx="6317357"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 Key Points About Constructor Chaining 📜</a:t>
            </a:r>
          </a:p>
        </p:txBody>
      </p:sp>
      <p:sp>
        <p:nvSpPr>
          <p:cNvPr name="TextBox 16" id="16"/>
          <p:cNvSpPr txBox="true"/>
          <p:nvPr/>
        </p:nvSpPr>
        <p:spPr>
          <a:xfrm rot="0">
            <a:off x="546336" y="2274772"/>
            <a:ext cx="6257664" cy="3863975"/>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000000"/>
                </a:solidFill>
                <a:latin typeface="Walls"/>
                <a:ea typeface="Walls"/>
                <a:cs typeface="Walls"/>
                <a:sym typeface="Walls"/>
              </a:rPr>
              <a:t>this() is used to call a constructor from the same class.</a:t>
            </a:r>
          </a:p>
          <a:p>
            <a:pPr algn="l">
              <a:lnSpc>
                <a:spcPts val="2800"/>
              </a:lnSpc>
            </a:pPr>
          </a:p>
          <a:p>
            <a:pPr algn="l" marL="431801" indent="-215900" lvl="1">
              <a:lnSpc>
                <a:spcPts val="2800"/>
              </a:lnSpc>
              <a:buFont typeface="Arial"/>
              <a:buChar char="•"/>
            </a:pPr>
            <a:r>
              <a:rPr lang="en-US" sz="2000">
                <a:solidFill>
                  <a:srgbClr val="000000"/>
                </a:solidFill>
                <a:latin typeface="Walls"/>
                <a:ea typeface="Walls"/>
                <a:cs typeface="Walls"/>
                <a:sym typeface="Walls"/>
              </a:rPr>
              <a:t>super() is used to call a constructor from the super class.</a:t>
            </a:r>
          </a:p>
          <a:p>
            <a:pPr algn="l">
              <a:lnSpc>
                <a:spcPts val="2800"/>
              </a:lnSpc>
            </a:pPr>
          </a:p>
          <a:p>
            <a:pPr algn="l" marL="431801" indent="-215900" lvl="1">
              <a:lnSpc>
                <a:spcPts val="2800"/>
              </a:lnSpc>
              <a:buFont typeface="Arial"/>
              <a:buChar char="•"/>
            </a:pPr>
            <a:r>
              <a:rPr lang="en-US" sz="2000">
                <a:solidFill>
                  <a:srgbClr val="000000"/>
                </a:solidFill>
                <a:latin typeface="Walls"/>
                <a:ea typeface="Walls"/>
                <a:cs typeface="Walls"/>
                <a:sym typeface="Walls"/>
              </a:rPr>
              <a:t>Constructor chaining ensures that the initialization process is completed properly, from the top of the inheritance chain down to the current class.</a:t>
            </a:r>
          </a:p>
          <a:p>
            <a:pPr algn="l">
              <a:lnSpc>
                <a:spcPts val="2800"/>
              </a:lnSpc>
            </a:pPr>
          </a:p>
          <a:p>
            <a:pPr algn="l" marL="431801" indent="-215900" lvl="1">
              <a:lnSpc>
                <a:spcPts val="2800"/>
              </a:lnSpc>
              <a:buFont typeface="Arial"/>
              <a:buChar char="•"/>
            </a:pPr>
            <a:r>
              <a:rPr lang="en-US" sz="2000">
                <a:solidFill>
                  <a:srgbClr val="000000"/>
                </a:solidFill>
                <a:latin typeface="Walls"/>
                <a:ea typeface="Walls"/>
                <a:cs typeface="Walls"/>
                <a:sym typeface="Walls"/>
              </a:rPr>
              <a:t>Constructor chaining provides flexibility in constructor design and reduces code duplication.</a:t>
            </a:r>
          </a:p>
        </p:txBody>
      </p:sp>
    </p:spTree>
  </p:cSld>
  <p:clrMapOvr>
    <a:masterClrMapping/>
  </p:clrMapOvr>
</p:sld>
</file>

<file path=ppt/slides/slide17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Freeform 13" id="13"/>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5" id="15"/>
          <p:cNvSpPr txBox="true"/>
          <p:nvPr/>
        </p:nvSpPr>
        <p:spPr>
          <a:xfrm rot="0">
            <a:off x="756000" y="1169799"/>
            <a:ext cx="5657244" cy="1749425"/>
          </a:xfrm>
          <a:prstGeom prst="rect">
            <a:avLst/>
          </a:prstGeom>
        </p:spPr>
        <p:txBody>
          <a:bodyPr anchor="t" rtlCol="false" tIns="0" lIns="0" bIns="0" rIns="0">
            <a:spAutoFit/>
          </a:bodyPr>
          <a:lstStyle/>
          <a:p>
            <a:pPr algn="ctr">
              <a:lnSpc>
                <a:spcPts val="7000"/>
              </a:lnSpc>
              <a:spcBef>
                <a:spcPct val="0"/>
              </a:spcBef>
            </a:pPr>
            <a:r>
              <a:rPr lang="en-US" b="true" sz="5000">
                <a:solidFill>
                  <a:srgbClr val="FF0000"/>
                </a:solidFill>
                <a:latin typeface="Walls Bold"/>
                <a:ea typeface="Walls Bold"/>
                <a:cs typeface="Walls Bold"/>
                <a:sym typeface="Walls Bold"/>
              </a:rPr>
              <a:t>🟢 this() Calling Statement 🟢</a:t>
            </a:r>
          </a:p>
        </p:txBody>
      </p:sp>
      <p:sp>
        <p:nvSpPr>
          <p:cNvPr name="TextBox 16" id="16"/>
          <p:cNvSpPr txBox="true"/>
          <p:nvPr/>
        </p:nvSpPr>
        <p:spPr>
          <a:xfrm rot="0">
            <a:off x="421625" y="3147824"/>
            <a:ext cx="6413244" cy="1784985"/>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Walls Bold"/>
                <a:ea typeface="Walls Bold"/>
                <a:cs typeface="Walls Bold"/>
                <a:sym typeface="Walls Bold"/>
              </a:rPr>
              <a:t>Definition:</a:t>
            </a:r>
          </a:p>
          <a:p>
            <a:pPr algn="l">
              <a:lnSpc>
                <a:spcPts val="2800"/>
              </a:lnSpc>
              <a:spcBef>
                <a:spcPct val="0"/>
              </a:spcBef>
            </a:pPr>
            <a:r>
              <a:rPr lang="en-US" sz="2000">
                <a:solidFill>
                  <a:srgbClr val="000000"/>
                </a:solidFill>
                <a:latin typeface="Walls"/>
                <a:ea typeface="Walls"/>
                <a:cs typeface="Walls"/>
                <a:sym typeface="Walls"/>
              </a:rPr>
              <a:t>The this() calling statement in Java is used to invoke another constructor within the same class. It allows constructor chaining within a class, enabling code reusability and reducing redundancy in constructor logic</a:t>
            </a:r>
          </a:p>
        </p:txBody>
      </p:sp>
      <p:sp>
        <p:nvSpPr>
          <p:cNvPr name="TextBox 17" id="17"/>
          <p:cNvSpPr txBox="true"/>
          <p:nvPr/>
        </p:nvSpPr>
        <p:spPr>
          <a:xfrm rot="0">
            <a:off x="456579" y="5217348"/>
            <a:ext cx="6667798"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 Key Points About this() Calling Statement 📜</a:t>
            </a:r>
          </a:p>
        </p:txBody>
      </p:sp>
      <p:sp>
        <p:nvSpPr>
          <p:cNvPr name="TextBox 18" id="18"/>
          <p:cNvSpPr txBox="true"/>
          <p:nvPr/>
        </p:nvSpPr>
        <p:spPr>
          <a:xfrm rot="0">
            <a:off x="405947" y="5868223"/>
            <a:ext cx="6485795" cy="3623310"/>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Walls Bold"/>
                <a:ea typeface="Walls Bold"/>
                <a:cs typeface="Walls Bold"/>
                <a:sym typeface="Walls Bold"/>
              </a:rPr>
              <a:t>1. Calling Statement:</a:t>
            </a:r>
          </a:p>
          <a:p>
            <a:pPr algn="l">
              <a:lnSpc>
                <a:spcPts val="2800"/>
              </a:lnSpc>
              <a:spcBef>
                <a:spcPct val="0"/>
              </a:spcBef>
            </a:pPr>
            <a:r>
              <a:rPr lang="en-US" sz="2000">
                <a:solidFill>
                  <a:srgbClr val="000000"/>
                </a:solidFill>
                <a:latin typeface="Walls"/>
                <a:ea typeface="Walls"/>
                <a:cs typeface="Walls"/>
                <a:sym typeface="Walls"/>
              </a:rPr>
              <a:t>this() is a calling statement used to invoke a constructor from the same class.</a:t>
            </a:r>
          </a:p>
          <a:p>
            <a:pPr algn="l">
              <a:lnSpc>
                <a:spcPts val="2800"/>
              </a:lnSpc>
              <a:spcBef>
                <a:spcPct val="0"/>
              </a:spcBef>
            </a:pPr>
          </a:p>
          <a:p>
            <a:pPr algn="l">
              <a:lnSpc>
                <a:spcPts val="3079"/>
              </a:lnSpc>
              <a:spcBef>
                <a:spcPct val="0"/>
              </a:spcBef>
            </a:pPr>
            <a:r>
              <a:rPr lang="en-US" b="true" sz="2199">
                <a:solidFill>
                  <a:srgbClr val="000000"/>
                </a:solidFill>
                <a:latin typeface="Walls Bold"/>
                <a:ea typeface="Walls Bold"/>
                <a:cs typeface="Walls Bold"/>
                <a:sym typeface="Walls Bold"/>
              </a:rPr>
              <a:t>2. Keyword in Java:</a:t>
            </a:r>
          </a:p>
          <a:p>
            <a:pPr algn="l">
              <a:lnSpc>
                <a:spcPts val="2800"/>
              </a:lnSpc>
              <a:spcBef>
                <a:spcPct val="0"/>
              </a:spcBef>
            </a:pPr>
            <a:r>
              <a:rPr lang="en-US" sz="2000">
                <a:solidFill>
                  <a:srgbClr val="000000"/>
                </a:solidFill>
                <a:latin typeface="Walls"/>
                <a:ea typeface="Walls"/>
                <a:cs typeface="Walls"/>
                <a:sym typeface="Walls"/>
              </a:rPr>
              <a:t>this is a keyword in Java, representing the current object.</a:t>
            </a:r>
          </a:p>
          <a:p>
            <a:pPr algn="l">
              <a:lnSpc>
                <a:spcPts val="2800"/>
              </a:lnSpc>
              <a:spcBef>
                <a:spcPct val="0"/>
              </a:spcBef>
            </a:pPr>
          </a:p>
          <a:p>
            <a:pPr algn="l">
              <a:lnSpc>
                <a:spcPts val="3079"/>
              </a:lnSpc>
              <a:spcBef>
                <a:spcPct val="0"/>
              </a:spcBef>
            </a:pPr>
            <a:r>
              <a:rPr lang="en-US" b="true" sz="2199">
                <a:solidFill>
                  <a:srgbClr val="000000"/>
                </a:solidFill>
                <a:latin typeface="Walls Bold"/>
                <a:ea typeface="Walls Bold"/>
                <a:cs typeface="Walls Bold"/>
                <a:sym typeface="Walls Bold"/>
              </a:rPr>
              <a:t>3. Arguments:</a:t>
            </a:r>
          </a:p>
          <a:p>
            <a:pPr algn="l">
              <a:lnSpc>
                <a:spcPts val="2800"/>
              </a:lnSpc>
              <a:spcBef>
                <a:spcPct val="0"/>
              </a:spcBef>
            </a:pPr>
            <a:r>
              <a:rPr lang="en-US" sz="2000">
                <a:solidFill>
                  <a:srgbClr val="000000"/>
                </a:solidFill>
                <a:latin typeface="Walls"/>
                <a:ea typeface="Walls"/>
                <a:cs typeface="Walls"/>
                <a:sym typeface="Walls"/>
              </a:rPr>
              <a:t>this() can accept any number of arguments, including no-argument (no-arg) calls.</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324505" y="1195469"/>
            <a:ext cx="2237561" cy="372745"/>
          </a:xfrm>
          <a:prstGeom prst="rect">
            <a:avLst/>
          </a:prstGeom>
        </p:spPr>
        <p:txBody>
          <a:bodyPr anchor="t" rtlCol="false" tIns="0" lIns="0" bIns="0" rIns="0">
            <a:spAutoFit/>
          </a:bodyPr>
          <a:lstStyle/>
          <a:p>
            <a:pPr algn="l">
              <a:lnSpc>
                <a:spcPts val="3079"/>
              </a:lnSpc>
            </a:pPr>
            <a:r>
              <a:rPr lang="en-US" b="true" sz="2199" spc="219">
                <a:solidFill>
                  <a:srgbClr val="1E90FF"/>
                </a:solidFill>
                <a:latin typeface="Walls Bold"/>
                <a:ea typeface="Walls Bold"/>
                <a:cs typeface="Walls Bold"/>
                <a:sym typeface="Walls Bold"/>
              </a:rPr>
              <a:t>8. PORTABLE 🧳</a:t>
            </a:r>
          </a:p>
        </p:txBody>
      </p:sp>
      <p:sp>
        <p:nvSpPr>
          <p:cNvPr name="TextBox 14" id="14"/>
          <p:cNvSpPr txBox="true"/>
          <p:nvPr/>
        </p:nvSpPr>
        <p:spPr>
          <a:xfrm rot="0">
            <a:off x="324505" y="1660865"/>
            <a:ext cx="6847127" cy="4559300"/>
          </a:xfrm>
          <a:prstGeom prst="rect">
            <a:avLst/>
          </a:prstGeom>
        </p:spPr>
        <p:txBody>
          <a:bodyPr anchor="t" rtlCol="false" tIns="0" lIns="0" bIns="0" rIns="0">
            <a:spAutoFit/>
          </a:bodyPr>
          <a:lstStyle/>
          <a:p>
            <a:pPr algn="just" marL="431799" indent="-215899" lvl="1">
              <a:lnSpc>
                <a:spcPts val="2799"/>
              </a:lnSpc>
              <a:buFont typeface="Arial"/>
              <a:buChar char="•"/>
            </a:pPr>
            <a:r>
              <a:rPr lang="en-US" b="true" sz="1999">
                <a:solidFill>
                  <a:srgbClr val="000000"/>
                </a:solidFill>
                <a:latin typeface="Walls Bold"/>
                <a:ea typeface="Walls Bold"/>
                <a:cs typeface="Walls Bold"/>
                <a:sym typeface="Walls Bold"/>
              </a:rPr>
              <a:t>Architecture Neutrality:</a:t>
            </a:r>
          </a:p>
          <a:p>
            <a:pPr algn="just" marL="863598" indent="-287866" lvl="2">
              <a:lnSpc>
                <a:spcPts val="2799"/>
              </a:lnSpc>
              <a:buFont typeface="Arial"/>
              <a:buChar char="⚬"/>
            </a:pPr>
            <a:r>
              <a:rPr lang="en-US" sz="1999">
                <a:solidFill>
                  <a:srgbClr val="000000"/>
                </a:solidFill>
                <a:latin typeface="Walls"/>
                <a:ea typeface="Walls"/>
                <a:cs typeface="Walls"/>
                <a:sym typeface="Walls"/>
              </a:rPr>
              <a:t>Java’s bytecode can be easily transported and executed on any platform with a JVM.</a:t>
            </a:r>
          </a:p>
          <a:p>
            <a:pPr algn="just">
              <a:lnSpc>
                <a:spcPts val="2799"/>
              </a:lnSpc>
            </a:pPr>
          </a:p>
          <a:p>
            <a:pPr algn="just" marL="431799" indent="-215899" lvl="1">
              <a:lnSpc>
                <a:spcPts val="2799"/>
              </a:lnSpc>
              <a:buFont typeface="Arial"/>
              <a:buChar char="•"/>
            </a:pPr>
            <a:r>
              <a:rPr lang="en-US" b="true" sz="1999">
                <a:solidFill>
                  <a:srgbClr val="000000"/>
                </a:solidFill>
                <a:latin typeface="Walls Bold"/>
                <a:ea typeface="Walls Bold"/>
                <a:cs typeface="Walls Bold"/>
                <a:sym typeface="Walls Bold"/>
              </a:rPr>
              <a:t>Business Applications:</a:t>
            </a:r>
          </a:p>
          <a:p>
            <a:pPr algn="just" marL="863598" indent="-287866" lvl="2">
              <a:lnSpc>
                <a:spcPts val="2799"/>
              </a:lnSpc>
              <a:buFont typeface="Arial"/>
              <a:buChar char="⚬"/>
            </a:pPr>
            <a:r>
              <a:rPr lang="en-US" b="true" sz="1999">
                <a:solidFill>
                  <a:srgbClr val="000000"/>
                </a:solidFill>
                <a:latin typeface="Walls Bold"/>
                <a:ea typeface="Walls Bold"/>
                <a:cs typeface="Walls Bold"/>
                <a:sym typeface="Walls Bold"/>
              </a:rPr>
              <a:t>Widely Adopted:</a:t>
            </a:r>
            <a:r>
              <a:rPr lang="en-US" sz="1999">
                <a:solidFill>
                  <a:srgbClr val="000000"/>
                </a:solidFill>
                <a:latin typeface="Walls"/>
                <a:ea typeface="Walls"/>
                <a:cs typeface="Walls"/>
                <a:sym typeface="Walls"/>
              </a:rPr>
              <a:t> Many companies choose Java for building scalable and portable business applications.</a:t>
            </a:r>
          </a:p>
          <a:p>
            <a:pPr algn="just">
              <a:lnSpc>
                <a:spcPts val="2799"/>
              </a:lnSpc>
            </a:pPr>
          </a:p>
          <a:p>
            <a:pPr algn="just" marL="431799" indent="-215899" lvl="1">
              <a:lnSpc>
                <a:spcPts val="2799"/>
              </a:lnSpc>
              <a:buFont typeface="Arial"/>
              <a:buChar char="•"/>
            </a:pPr>
            <a:r>
              <a:rPr lang="en-US" b="true" sz="1999">
                <a:solidFill>
                  <a:srgbClr val="000000"/>
                </a:solidFill>
                <a:latin typeface="Walls Bold"/>
                <a:ea typeface="Walls Bold"/>
                <a:cs typeface="Walls Bold"/>
                <a:sym typeface="Walls Bold"/>
              </a:rPr>
              <a:t>Key Point:</a:t>
            </a:r>
          </a:p>
          <a:p>
            <a:pPr algn="just" marL="863598" indent="-287866" lvl="2">
              <a:lnSpc>
                <a:spcPts val="2799"/>
              </a:lnSpc>
              <a:buFont typeface="Arial"/>
              <a:buChar char="⚬"/>
            </a:pPr>
            <a:r>
              <a:rPr lang="en-US" b="true" sz="1999">
                <a:solidFill>
                  <a:srgbClr val="000000"/>
                </a:solidFill>
                <a:latin typeface="Walls Bold"/>
                <a:ea typeface="Walls Bold"/>
                <a:cs typeface="Walls Bold"/>
                <a:sym typeface="Walls Bold"/>
              </a:rPr>
              <a:t>Portability</a:t>
            </a:r>
            <a:r>
              <a:rPr lang="en-US" sz="1999">
                <a:solidFill>
                  <a:srgbClr val="000000"/>
                </a:solidFill>
                <a:latin typeface="Walls"/>
                <a:ea typeface="Walls"/>
                <a:cs typeface="Walls"/>
                <a:sym typeface="Walls"/>
              </a:rPr>
              <a:t> ensures that Java applications can move seamlessly across different environments without modification.</a:t>
            </a:r>
          </a:p>
          <a:p>
            <a:pPr algn="just">
              <a:lnSpc>
                <a:spcPts val="2799"/>
              </a:lnSpc>
            </a:pPr>
          </a:p>
        </p:txBody>
      </p:sp>
      <p:sp>
        <p:nvSpPr>
          <p:cNvPr name="Freeform 15" id="15"/>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18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Freeform 13" id="13"/>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5" id="15"/>
          <p:cNvSpPr txBox="true"/>
          <p:nvPr/>
        </p:nvSpPr>
        <p:spPr>
          <a:xfrm rot="0">
            <a:off x="508657" y="1198335"/>
            <a:ext cx="6295343" cy="5035550"/>
          </a:xfrm>
          <a:prstGeom prst="rect">
            <a:avLst/>
          </a:prstGeom>
        </p:spPr>
        <p:txBody>
          <a:bodyPr anchor="t" rtlCol="false" tIns="0" lIns="0" bIns="0" rIns="0">
            <a:spAutoFit/>
          </a:bodyPr>
          <a:lstStyle/>
          <a:p>
            <a:pPr algn="l">
              <a:lnSpc>
                <a:spcPts val="2800"/>
              </a:lnSpc>
              <a:spcBef>
                <a:spcPct val="0"/>
              </a:spcBef>
            </a:pPr>
            <a:r>
              <a:rPr lang="en-US" b="true" sz="2000">
                <a:solidFill>
                  <a:srgbClr val="000000"/>
                </a:solidFill>
                <a:latin typeface="Walls Bold"/>
                <a:ea typeface="Walls Bold"/>
                <a:cs typeface="Walls Bold"/>
                <a:sym typeface="Walls Bold"/>
              </a:rPr>
              <a:t>4. Within Methods and Constructors:</a:t>
            </a:r>
          </a:p>
          <a:p>
            <a:pPr algn="l">
              <a:lnSpc>
                <a:spcPts val="2800"/>
              </a:lnSpc>
              <a:spcBef>
                <a:spcPct val="0"/>
              </a:spcBef>
            </a:pPr>
            <a:r>
              <a:rPr lang="en-US" sz="2000">
                <a:solidFill>
                  <a:srgbClr val="000000"/>
                </a:solidFill>
                <a:latin typeface="Walls"/>
                <a:ea typeface="Walls"/>
                <a:cs typeface="Walls"/>
                <a:sym typeface="Walls"/>
              </a:rPr>
              <a:t>this() can be used within a method and within a constructor.</a:t>
            </a:r>
          </a:p>
          <a:p>
            <a:pPr algn="l">
              <a:lnSpc>
                <a:spcPts val="2800"/>
              </a:lnSpc>
              <a:spcBef>
                <a:spcPct val="0"/>
              </a:spcBef>
            </a:pPr>
          </a:p>
          <a:p>
            <a:pPr algn="l">
              <a:lnSpc>
                <a:spcPts val="3079"/>
              </a:lnSpc>
              <a:spcBef>
                <a:spcPct val="0"/>
              </a:spcBef>
            </a:pPr>
            <a:r>
              <a:rPr lang="en-US" b="true" sz="2199">
                <a:solidFill>
                  <a:srgbClr val="000000"/>
                </a:solidFill>
                <a:latin typeface="Walls Bold"/>
                <a:ea typeface="Walls Bold"/>
                <a:cs typeface="Walls Bold"/>
                <a:sym typeface="Walls Bold"/>
              </a:rPr>
              <a:t>5. First Statement in Constructor:</a:t>
            </a:r>
          </a:p>
          <a:p>
            <a:pPr algn="l">
              <a:lnSpc>
                <a:spcPts val="2800"/>
              </a:lnSpc>
              <a:spcBef>
                <a:spcPct val="0"/>
              </a:spcBef>
            </a:pPr>
            <a:r>
              <a:rPr lang="en-US" sz="2000">
                <a:solidFill>
                  <a:srgbClr val="000000"/>
                </a:solidFill>
                <a:latin typeface="Walls"/>
                <a:ea typeface="Walls"/>
                <a:cs typeface="Walls"/>
                <a:sym typeface="Walls"/>
              </a:rPr>
              <a:t>If used in a constructor, this() must be the first statement in the constructor body.</a:t>
            </a:r>
          </a:p>
          <a:p>
            <a:pPr algn="l">
              <a:lnSpc>
                <a:spcPts val="2800"/>
              </a:lnSpc>
              <a:spcBef>
                <a:spcPct val="0"/>
              </a:spcBef>
            </a:pPr>
          </a:p>
          <a:p>
            <a:pPr algn="l">
              <a:lnSpc>
                <a:spcPts val="3079"/>
              </a:lnSpc>
              <a:spcBef>
                <a:spcPct val="0"/>
              </a:spcBef>
            </a:pPr>
            <a:r>
              <a:rPr lang="en-US" b="true" sz="2199">
                <a:solidFill>
                  <a:srgbClr val="000000"/>
                </a:solidFill>
                <a:latin typeface="Walls Bold"/>
                <a:ea typeface="Walls Bold"/>
                <a:cs typeface="Walls Bold"/>
                <a:sym typeface="Walls Bold"/>
              </a:rPr>
              <a:t>6. Interaction with super():</a:t>
            </a:r>
          </a:p>
          <a:p>
            <a:pPr algn="l">
              <a:lnSpc>
                <a:spcPts val="2800"/>
              </a:lnSpc>
              <a:spcBef>
                <a:spcPct val="0"/>
              </a:spcBef>
            </a:pPr>
            <a:r>
              <a:rPr lang="en-US" sz="2000">
                <a:solidFill>
                  <a:srgbClr val="000000"/>
                </a:solidFill>
                <a:latin typeface="Walls"/>
                <a:ea typeface="Walls"/>
                <a:cs typeface="Walls"/>
                <a:sym typeface="Walls"/>
              </a:rPr>
              <a:t>If this() is the first statement in a constructor, the compiler will not add the super() call automatically.</a:t>
            </a:r>
          </a:p>
          <a:p>
            <a:pPr algn="l">
              <a:lnSpc>
                <a:spcPts val="2800"/>
              </a:lnSpc>
              <a:spcBef>
                <a:spcPct val="0"/>
              </a:spcBef>
            </a:pPr>
          </a:p>
          <a:p>
            <a:pPr algn="l">
              <a:lnSpc>
                <a:spcPts val="3079"/>
              </a:lnSpc>
              <a:spcBef>
                <a:spcPct val="0"/>
              </a:spcBef>
            </a:pPr>
            <a:r>
              <a:rPr lang="en-US" b="true" sz="2199">
                <a:solidFill>
                  <a:srgbClr val="000000"/>
                </a:solidFill>
                <a:latin typeface="Walls Bold"/>
                <a:ea typeface="Walls Bold"/>
                <a:cs typeface="Walls Bold"/>
                <a:sym typeface="Walls Bold"/>
              </a:rPr>
              <a:t>7. Current Class Constructor:</a:t>
            </a:r>
          </a:p>
          <a:p>
            <a:pPr algn="l">
              <a:lnSpc>
                <a:spcPts val="2800"/>
              </a:lnSpc>
              <a:spcBef>
                <a:spcPct val="0"/>
              </a:spcBef>
            </a:pPr>
            <a:r>
              <a:rPr lang="en-US" sz="2000">
                <a:solidFill>
                  <a:srgbClr val="000000"/>
                </a:solidFill>
                <a:latin typeface="Walls"/>
                <a:ea typeface="Walls"/>
                <a:cs typeface="Walls"/>
                <a:sym typeface="Walls"/>
              </a:rPr>
              <a:t>this() always invokes a constructor within the same class, based on the arguments passed.</a:t>
            </a:r>
          </a:p>
        </p:txBody>
      </p:sp>
    </p:spTree>
  </p:cSld>
  <p:clrMapOvr>
    <a:masterClrMapping/>
  </p:clrMapOvr>
</p:sld>
</file>

<file path=ppt/slides/slide18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346328" y="1706789"/>
            <a:ext cx="6867345" cy="7720748"/>
            <a:chOff x="0" y="0"/>
            <a:chExt cx="2461101" cy="2766942"/>
          </a:xfrm>
        </p:grpSpPr>
        <p:sp>
          <p:nvSpPr>
            <p:cNvPr name="Freeform 15" id="15"/>
            <p:cNvSpPr/>
            <p:nvPr/>
          </p:nvSpPr>
          <p:spPr>
            <a:xfrm flipH="false" flipV="false" rot="0">
              <a:off x="0" y="0"/>
              <a:ext cx="2461101" cy="2766942"/>
            </a:xfrm>
            <a:custGeom>
              <a:avLst/>
              <a:gdLst/>
              <a:ahLst/>
              <a:cxnLst/>
              <a:rect r="r" b="b" t="t" l="l"/>
              <a:pathLst>
                <a:path h="2766942" w="2461101">
                  <a:moveTo>
                    <a:pt x="0" y="0"/>
                  </a:moveTo>
                  <a:lnTo>
                    <a:pt x="2461101" y="0"/>
                  </a:lnTo>
                  <a:lnTo>
                    <a:pt x="2461101" y="2766942"/>
                  </a:lnTo>
                  <a:lnTo>
                    <a:pt x="0" y="2766942"/>
                  </a:lnTo>
                  <a:close/>
                </a:path>
              </a:pathLst>
            </a:custGeom>
            <a:solidFill>
              <a:srgbClr val="1C2120"/>
            </a:solidFill>
          </p:spPr>
        </p:sp>
        <p:sp>
          <p:nvSpPr>
            <p:cNvPr name="TextBox 16" id="16"/>
            <p:cNvSpPr txBox="true"/>
            <p:nvPr/>
          </p:nvSpPr>
          <p:spPr>
            <a:xfrm>
              <a:off x="0" y="-85725"/>
              <a:ext cx="2461101" cy="2852667"/>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class Example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Example()</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a:solidFill>
                    <a:srgbClr val="FFFFFF"/>
                  </a:solidFill>
                  <a:latin typeface="Consolas"/>
                  <a:ea typeface="Consolas"/>
                  <a:cs typeface="Consolas"/>
                  <a:sym typeface="Consolas"/>
                </a:rPr>
                <a:t>   </a:t>
              </a:r>
              <a:r>
                <a:rPr lang="en-US" sz="2000" b="true">
                  <a:solidFill>
                    <a:srgbClr val="FFFFFF"/>
                  </a:solidFill>
                  <a:latin typeface="Consolas Bold"/>
                  <a:ea typeface="Consolas Bold"/>
                  <a:cs typeface="Consolas Bold"/>
                  <a:sym typeface="Consolas Bold"/>
                </a:rPr>
                <a:t>this(5); </a:t>
              </a:r>
            </a:p>
            <a:p>
              <a:pPr algn="l">
                <a:lnSpc>
                  <a:spcPts val="2800"/>
                </a:lnSpc>
              </a:pPr>
              <a:r>
                <a:rPr lang="en-US" sz="2000" b="true">
                  <a:solidFill>
                    <a:srgbClr val="FFFFFF"/>
                  </a:solidFill>
                  <a:latin typeface="Consolas Bold"/>
                  <a:ea typeface="Consolas Bold"/>
                  <a:cs typeface="Consolas Bold"/>
                  <a:sym typeface="Consolas Bold"/>
                </a:rPr>
                <a:t>   // Calls the parameterized constructor</a:t>
              </a:r>
            </a:p>
            <a:p>
              <a:pPr algn="ctr">
                <a:lnSpc>
                  <a:spcPts val="2800"/>
                </a:lnSpc>
              </a:pPr>
              <a:r>
                <a:rPr lang="en-US" sz="2000" b="true">
                  <a:solidFill>
                    <a:srgbClr val="FFFFFF"/>
                  </a:solidFill>
                  <a:latin typeface="Consolas Bold"/>
                  <a:ea typeface="Consolas Bold"/>
                  <a:cs typeface="Consolas Bold"/>
                  <a:sym typeface="Consolas Bold"/>
                </a:rPr>
                <a:t>   System.out.println("No-arg constructor called");</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p>
            <a:p>
              <a:pPr algn="l">
                <a:lnSpc>
                  <a:spcPts val="2800"/>
                </a:lnSpc>
              </a:pPr>
              <a:r>
                <a:rPr lang="en-US" sz="2000" b="true">
                  <a:solidFill>
                    <a:srgbClr val="FFFFFF"/>
                  </a:solidFill>
                  <a:latin typeface="Consolas Bold"/>
                  <a:ea typeface="Consolas Bold"/>
                  <a:cs typeface="Consolas Bold"/>
                  <a:sym typeface="Consolas Bold"/>
                </a:rPr>
                <a:t>   Example(int x) </a:t>
              </a:r>
            </a:p>
            <a:p>
              <a:pPr algn="l">
                <a:lnSpc>
                  <a:spcPts val="2800"/>
                </a:lnSpc>
              </a:pPr>
              <a:r>
                <a:rPr lang="en-US" sz="2000" b="true">
                  <a:solidFill>
                    <a:srgbClr val="FFFFFF"/>
                  </a:solidFill>
                  <a:latin typeface="Consolas Bold"/>
                  <a:ea typeface="Consolas Bold"/>
                  <a:cs typeface="Consolas Bold"/>
                  <a:sym typeface="Consolas Bold"/>
                </a:rPr>
                <a:t>{</a:t>
              </a:r>
            </a:p>
            <a:p>
              <a:pPr algn="ctr">
                <a:lnSpc>
                  <a:spcPts val="2800"/>
                </a:lnSpc>
              </a:pPr>
              <a:r>
                <a:rPr lang="en-US" sz="2000" b="true">
                  <a:solidFill>
                    <a:srgbClr val="FFFFFF"/>
                  </a:solidFill>
                  <a:latin typeface="Consolas Bold"/>
                  <a:ea typeface="Consolas Bold"/>
                  <a:cs typeface="Consolas Bold"/>
                  <a:sym typeface="Consolas Bold"/>
                </a:rPr>
                <a:t>   System.out.println("Parameterized constructor called with value: " + x);</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p>
            <a:p>
              <a:pPr algn="l">
                <a:lnSpc>
                  <a:spcPts val="2800"/>
                </a:lnSpc>
              </a:pPr>
              <a:r>
                <a:rPr lang="en-US" sz="2000">
                  <a:solidFill>
                    <a:srgbClr val="FFFFFF"/>
                  </a:solidFill>
                  <a:latin typeface="Consolas"/>
                  <a:ea typeface="Consolas"/>
                  <a:cs typeface="Consolas"/>
                  <a:sym typeface="Consolas"/>
                </a:rPr>
                <a:t>   </a:t>
              </a:r>
              <a:r>
                <a:rPr lang="en-US" sz="2000" b="true">
                  <a:solidFill>
                    <a:srgbClr val="FFFFFF"/>
                  </a:solidFill>
                  <a:latin typeface="Consolas Bold"/>
                  <a:ea typeface="Consolas Bold"/>
                  <a:cs typeface="Consolas Bold"/>
                  <a:sym typeface="Consolas Bold"/>
                </a:rPr>
                <a:t>public class Main</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public static void main(String[] args) </a:t>
              </a:r>
            </a:p>
            <a:p>
              <a:pPr algn="l">
                <a:lnSpc>
                  <a:spcPts val="2800"/>
                </a:lnSpc>
              </a:pPr>
              <a:r>
                <a:rPr lang="en-US" sz="2000" b="true">
                  <a:solidFill>
                    <a:srgbClr val="FFFFFF"/>
                  </a:solidFill>
                  <a:latin typeface="Consolas Bold"/>
                  <a:ea typeface="Consolas Bold"/>
                  <a:cs typeface="Consolas Bold"/>
                  <a:sym typeface="Consolas Bold"/>
                </a:rPr>
                <a:t>{ </a:t>
              </a:r>
            </a:p>
            <a:p>
              <a:pPr algn="ctr">
                <a:lnSpc>
                  <a:spcPts val="1656"/>
                </a:lnSpc>
              </a:pPr>
            </a:p>
          </p:txBody>
        </p:sp>
      </p:grpSp>
      <p:sp>
        <p:nvSpPr>
          <p:cNvPr name="TextBox 17" id="17"/>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8" id="18"/>
          <p:cNvSpPr txBox="true"/>
          <p:nvPr/>
        </p:nvSpPr>
        <p:spPr>
          <a:xfrm rot="0">
            <a:off x="616298" y="1170381"/>
            <a:ext cx="5912941"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 Example of this() Calling Statement 🛠️</a:t>
            </a:r>
          </a:p>
        </p:txBody>
      </p:sp>
    </p:spTree>
  </p:cSld>
  <p:clrMapOvr>
    <a:masterClrMapping/>
  </p:clrMapOvr>
</p:sld>
</file>

<file path=ppt/slides/slide18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346328" y="1198131"/>
            <a:ext cx="6867345" cy="2296980"/>
            <a:chOff x="0" y="0"/>
            <a:chExt cx="2461101" cy="823186"/>
          </a:xfrm>
        </p:grpSpPr>
        <p:sp>
          <p:nvSpPr>
            <p:cNvPr name="Freeform 15" id="15"/>
            <p:cNvSpPr/>
            <p:nvPr/>
          </p:nvSpPr>
          <p:spPr>
            <a:xfrm flipH="false" flipV="false" rot="0">
              <a:off x="0" y="0"/>
              <a:ext cx="2461101" cy="823186"/>
            </a:xfrm>
            <a:custGeom>
              <a:avLst/>
              <a:gdLst/>
              <a:ahLst/>
              <a:cxnLst/>
              <a:rect r="r" b="b" t="t" l="l"/>
              <a:pathLst>
                <a:path h="823186" w="2461101">
                  <a:moveTo>
                    <a:pt x="0" y="0"/>
                  </a:moveTo>
                  <a:lnTo>
                    <a:pt x="2461101" y="0"/>
                  </a:lnTo>
                  <a:lnTo>
                    <a:pt x="2461101" y="823186"/>
                  </a:lnTo>
                  <a:lnTo>
                    <a:pt x="0" y="823186"/>
                  </a:lnTo>
                  <a:close/>
                </a:path>
              </a:pathLst>
            </a:custGeom>
            <a:solidFill>
              <a:srgbClr val="1C2120"/>
            </a:solidFill>
          </p:spPr>
        </p:sp>
        <p:sp>
          <p:nvSpPr>
            <p:cNvPr name="TextBox 16" id="16"/>
            <p:cNvSpPr txBox="true"/>
            <p:nvPr/>
          </p:nvSpPr>
          <p:spPr>
            <a:xfrm>
              <a:off x="0" y="-85725"/>
              <a:ext cx="2461101" cy="908911"/>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     </a:t>
              </a:r>
              <a:r>
                <a:rPr lang="en-US" sz="2000" b="true">
                  <a:solidFill>
                    <a:srgbClr val="FFFFFF"/>
                  </a:solidFill>
                  <a:latin typeface="Consolas Bold"/>
                  <a:ea typeface="Consolas Bold"/>
                  <a:cs typeface="Consolas Bold"/>
                  <a:sym typeface="Consolas Bold"/>
                </a:rPr>
                <a:t>new Example(); </a:t>
              </a:r>
            </a:p>
            <a:p>
              <a:pPr algn="ctr">
                <a:lnSpc>
                  <a:spcPts val="2800"/>
                </a:lnSpc>
              </a:pPr>
              <a:r>
                <a:rPr lang="en-US" sz="2000" b="true">
                  <a:solidFill>
                    <a:srgbClr val="FFFFFF"/>
                  </a:solidFill>
                  <a:latin typeface="Consolas Bold"/>
                  <a:ea typeface="Consolas Bold"/>
                  <a:cs typeface="Consolas Bold"/>
                  <a:sym typeface="Consolas Bold"/>
                </a:rPr>
                <a:t>    // Output: Parameterized constructor called with value: 5</a:t>
              </a:r>
            </a:p>
            <a:p>
              <a:pPr algn="l">
                <a:lnSpc>
                  <a:spcPts val="2800"/>
                </a:lnSpc>
              </a:pPr>
              <a:r>
                <a:rPr lang="en-US" sz="2000" b="true">
                  <a:solidFill>
                    <a:srgbClr val="FFFFFF"/>
                  </a:solidFill>
                  <a:latin typeface="Consolas Bold"/>
                  <a:ea typeface="Consolas Bold"/>
                  <a:cs typeface="Consolas Bold"/>
                  <a:sym typeface="Consolas Bold"/>
                </a:rPr>
                <a:t>    // No-arg constructor called</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b="true" sz="2000">
                  <a:solidFill>
                    <a:srgbClr val="FFFFFF"/>
                  </a:solidFill>
                  <a:latin typeface="Consolas Bold"/>
                  <a:ea typeface="Consolas Bold"/>
                  <a:cs typeface="Consolas Bold"/>
                  <a:sym typeface="Consolas Bold"/>
                </a:rPr>
                <a:t>}</a:t>
              </a:r>
            </a:p>
          </p:txBody>
        </p:sp>
      </p:grpSp>
      <p:sp>
        <p:nvSpPr>
          <p:cNvPr name="TextBox 17" id="17"/>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8" id="18"/>
          <p:cNvSpPr txBox="true"/>
          <p:nvPr/>
        </p:nvSpPr>
        <p:spPr>
          <a:xfrm rot="0">
            <a:off x="421625" y="3780861"/>
            <a:ext cx="6429650" cy="692150"/>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Walls"/>
                <a:ea typeface="Walls"/>
                <a:cs typeface="Walls"/>
                <a:sym typeface="Walls"/>
              </a:rPr>
              <a:t>Here, this(5) calls the parameterized constructor from the no-arg constructor.</a:t>
            </a:r>
          </a:p>
        </p:txBody>
      </p:sp>
      <p:sp>
        <p:nvSpPr>
          <p:cNvPr name="TextBox 19" id="19"/>
          <p:cNvSpPr txBox="true"/>
          <p:nvPr/>
        </p:nvSpPr>
        <p:spPr>
          <a:xfrm rot="0">
            <a:off x="1230251" y="4806386"/>
            <a:ext cx="2914154" cy="422275"/>
          </a:xfrm>
          <a:prstGeom prst="rect">
            <a:avLst/>
          </a:prstGeom>
        </p:spPr>
        <p:txBody>
          <a:bodyPr anchor="t" rtlCol="false" tIns="0" lIns="0" bIns="0" rIns="0">
            <a:spAutoFit/>
          </a:bodyPr>
          <a:lstStyle/>
          <a:p>
            <a:pPr algn="ctr">
              <a:lnSpc>
                <a:spcPts val="3499"/>
              </a:lnSpc>
              <a:spcBef>
                <a:spcPct val="0"/>
              </a:spcBef>
            </a:pPr>
            <a:r>
              <a:rPr lang="en-US" sz="2499">
                <a:solidFill>
                  <a:srgbClr val="1E90FF"/>
                </a:solidFill>
                <a:latin typeface="Walls"/>
                <a:ea typeface="Walls"/>
                <a:cs typeface="Walls"/>
                <a:sym typeface="Walls"/>
              </a:rPr>
              <a:t>⚠️ Important Notes ⚠️</a:t>
            </a:r>
          </a:p>
        </p:txBody>
      </p:sp>
      <p:sp>
        <p:nvSpPr>
          <p:cNvPr name="TextBox 20" id="20"/>
          <p:cNvSpPr txBox="true"/>
          <p:nvPr/>
        </p:nvSpPr>
        <p:spPr>
          <a:xfrm rot="0">
            <a:off x="507618" y="5498400"/>
            <a:ext cx="6257664" cy="1604010"/>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Walls Bold"/>
                <a:ea typeface="Walls Bold"/>
                <a:cs typeface="Walls Bold"/>
                <a:sym typeface="Walls Bold"/>
              </a:rPr>
              <a:t>1. Super-Class Constructor:</a:t>
            </a:r>
          </a:p>
          <a:p>
            <a:pPr algn="l">
              <a:lnSpc>
                <a:spcPts val="1400"/>
              </a:lnSpc>
              <a:spcBef>
                <a:spcPct val="0"/>
              </a:spcBef>
            </a:pPr>
          </a:p>
          <a:p>
            <a:pPr algn="l">
              <a:lnSpc>
                <a:spcPts val="2800"/>
              </a:lnSpc>
              <a:spcBef>
                <a:spcPct val="0"/>
              </a:spcBef>
            </a:pPr>
            <a:r>
              <a:rPr lang="en-US" sz="2000">
                <a:solidFill>
                  <a:srgbClr val="000000"/>
                </a:solidFill>
                <a:latin typeface="Walls"/>
                <a:ea typeface="Walls"/>
                <a:cs typeface="Walls"/>
                <a:sym typeface="Walls"/>
              </a:rPr>
              <a:t>If you don’t explicitly call this() or super(), the compiler adds super() by default to call the no-argument constructor of the parent class.</a:t>
            </a:r>
          </a:p>
        </p:txBody>
      </p:sp>
      <p:sp>
        <p:nvSpPr>
          <p:cNvPr name="TextBox 21" id="21"/>
          <p:cNvSpPr txBox="true"/>
          <p:nvPr/>
        </p:nvSpPr>
        <p:spPr>
          <a:xfrm rot="0">
            <a:off x="487041" y="7445310"/>
            <a:ext cx="6126832" cy="1642110"/>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Walls Bold"/>
                <a:ea typeface="Walls Bold"/>
                <a:cs typeface="Walls Bold"/>
                <a:sym typeface="Walls Bold"/>
              </a:rPr>
              <a:t>2. No-Arg Constructor:</a:t>
            </a:r>
          </a:p>
          <a:p>
            <a:pPr algn="l">
              <a:lnSpc>
                <a:spcPts val="1680"/>
              </a:lnSpc>
              <a:spcBef>
                <a:spcPct val="0"/>
              </a:spcBef>
            </a:pPr>
          </a:p>
          <a:p>
            <a:pPr algn="l">
              <a:lnSpc>
                <a:spcPts val="2800"/>
              </a:lnSpc>
              <a:spcBef>
                <a:spcPct val="0"/>
              </a:spcBef>
            </a:pPr>
            <a:r>
              <a:rPr lang="en-US" sz="2000">
                <a:solidFill>
                  <a:srgbClr val="000000"/>
                </a:solidFill>
                <a:latin typeface="Walls"/>
                <a:ea typeface="Walls"/>
                <a:cs typeface="Walls"/>
                <a:sym typeface="Walls"/>
              </a:rPr>
              <a:t>If the super class does not have a no-arg constructor and the sub-class tries to call it, it will result in a compilation error (CE).</a:t>
            </a:r>
          </a:p>
        </p:txBody>
      </p:sp>
    </p:spTree>
  </p:cSld>
  <p:clrMapOvr>
    <a:masterClrMapping/>
  </p:clrMapOvr>
</p:sld>
</file>

<file path=ppt/slides/slide18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5" id="15"/>
          <p:cNvSpPr txBox="true"/>
          <p:nvPr/>
        </p:nvSpPr>
        <p:spPr>
          <a:xfrm rot="0">
            <a:off x="581363" y="1237788"/>
            <a:ext cx="6314182" cy="1623060"/>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Walls Bold"/>
                <a:ea typeface="Walls Bold"/>
                <a:cs typeface="Walls Bold"/>
                <a:sym typeface="Walls Bold"/>
              </a:rPr>
              <a:t>3. Inheritance and Static Methods:</a:t>
            </a:r>
          </a:p>
          <a:p>
            <a:pPr algn="l">
              <a:lnSpc>
                <a:spcPts val="1540"/>
              </a:lnSpc>
              <a:spcBef>
                <a:spcPct val="0"/>
              </a:spcBef>
            </a:pPr>
          </a:p>
          <a:p>
            <a:pPr algn="l">
              <a:lnSpc>
                <a:spcPts val="2800"/>
              </a:lnSpc>
              <a:spcBef>
                <a:spcPct val="0"/>
              </a:spcBef>
            </a:pPr>
            <a:r>
              <a:rPr lang="en-US" sz="2000">
                <a:solidFill>
                  <a:srgbClr val="000000"/>
                </a:solidFill>
                <a:latin typeface="Walls"/>
                <a:ea typeface="Walls"/>
                <a:cs typeface="Walls"/>
                <a:sym typeface="Walls"/>
              </a:rPr>
              <a:t>The main method is not inherited by subclasses, even though the class uses the extends keyword.</a:t>
            </a:r>
          </a:p>
          <a:p>
            <a:pPr algn="l">
              <a:lnSpc>
                <a:spcPts val="2800"/>
              </a:lnSpc>
              <a:spcBef>
                <a:spcPct val="0"/>
              </a:spcBef>
            </a:pPr>
            <a:r>
              <a:rPr lang="en-US" sz="2000">
                <a:solidFill>
                  <a:srgbClr val="000000"/>
                </a:solidFill>
                <a:latin typeface="Walls"/>
                <a:ea typeface="Walls"/>
                <a:cs typeface="Walls"/>
                <a:sym typeface="Walls"/>
              </a:rPr>
              <a:t>Other static methods are inherited as usual.</a:t>
            </a:r>
          </a:p>
        </p:txBody>
      </p:sp>
      <p:sp>
        <p:nvSpPr>
          <p:cNvPr name="TextBox 16" id="16"/>
          <p:cNvSpPr txBox="true"/>
          <p:nvPr/>
        </p:nvSpPr>
        <p:spPr>
          <a:xfrm rot="0">
            <a:off x="567788" y="3079923"/>
            <a:ext cx="3274318"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 Common Use Cases 🚦</a:t>
            </a:r>
          </a:p>
        </p:txBody>
      </p:sp>
      <p:sp>
        <p:nvSpPr>
          <p:cNvPr name="TextBox 17" id="17"/>
          <p:cNvSpPr txBox="true"/>
          <p:nvPr/>
        </p:nvSpPr>
        <p:spPr>
          <a:xfrm rot="0">
            <a:off x="438463" y="3730798"/>
            <a:ext cx="6683074" cy="2566035"/>
          </a:xfrm>
          <a:prstGeom prst="rect">
            <a:avLst/>
          </a:prstGeom>
        </p:spPr>
        <p:txBody>
          <a:bodyPr anchor="t" rtlCol="false" tIns="0" lIns="0" bIns="0" rIns="0">
            <a:spAutoFit/>
          </a:bodyPr>
          <a:lstStyle/>
          <a:p>
            <a:pPr algn="l">
              <a:lnSpc>
                <a:spcPts val="3079"/>
              </a:lnSpc>
            </a:pPr>
            <a:r>
              <a:rPr lang="en-US" b="true" sz="2199">
                <a:solidFill>
                  <a:srgbClr val="000000"/>
                </a:solidFill>
                <a:latin typeface="Walls Bold"/>
                <a:ea typeface="Walls Bold"/>
                <a:cs typeface="Walls Bold"/>
                <a:sym typeface="Walls Bold"/>
              </a:rPr>
              <a:t>Constructor Overloading:</a:t>
            </a:r>
          </a:p>
          <a:p>
            <a:pPr algn="l" marL="431801" indent="-215900" lvl="1">
              <a:lnSpc>
                <a:spcPts val="2800"/>
              </a:lnSpc>
              <a:buFont typeface="Arial"/>
              <a:buChar char="•"/>
            </a:pPr>
            <a:r>
              <a:rPr lang="en-US" sz="2000">
                <a:solidFill>
                  <a:srgbClr val="000000"/>
                </a:solidFill>
                <a:latin typeface="Walls"/>
                <a:ea typeface="Walls"/>
                <a:cs typeface="Walls"/>
                <a:sym typeface="Walls"/>
              </a:rPr>
              <a:t>To avoid code duplication when overloading constructors, use this() to chain constructors with varying parameters.</a:t>
            </a:r>
          </a:p>
          <a:p>
            <a:pPr algn="l">
              <a:lnSpc>
                <a:spcPts val="3079"/>
              </a:lnSpc>
            </a:pPr>
          </a:p>
          <a:p>
            <a:pPr algn="l">
              <a:lnSpc>
                <a:spcPts val="3079"/>
              </a:lnSpc>
            </a:pPr>
            <a:r>
              <a:rPr lang="en-US" b="true" sz="2199">
                <a:solidFill>
                  <a:srgbClr val="000000"/>
                </a:solidFill>
                <a:latin typeface="Walls Bold"/>
                <a:ea typeface="Walls Bold"/>
                <a:cs typeface="Walls Bold"/>
                <a:sym typeface="Walls Bold"/>
              </a:rPr>
              <a:t>Initialization Logic:</a:t>
            </a:r>
          </a:p>
          <a:p>
            <a:pPr algn="l" marL="431801" indent="-215900" lvl="1">
              <a:lnSpc>
                <a:spcPts val="2800"/>
              </a:lnSpc>
              <a:buFont typeface="Arial"/>
              <a:buChar char="•"/>
            </a:pPr>
            <a:r>
              <a:rPr lang="en-US" sz="2000">
                <a:solidFill>
                  <a:srgbClr val="000000"/>
                </a:solidFill>
                <a:latin typeface="Walls"/>
                <a:ea typeface="Walls"/>
                <a:cs typeface="Walls"/>
                <a:sym typeface="Walls"/>
              </a:rPr>
              <a:t>You can consolidate initialization logic within one constructor and call it from other constructors using this().</a:t>
            </a:r>
          </a:p>
        </p:txBody>
      </p:sp>
      <p:sp>
        <p:nvSpPr>
          <p:cNvPr name="TextBox 18" id="18"/>
          <p:cNvSpPr txBox="true"/>
          <p:nvPr/>
        </p:nvSpPr>
        <p:spPr>
          <a:xfrm rot="0">
            <a:off x="567788" y="6706408"/>
            <a:ext cx="2523034"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 Conclusion 📝</a:t>
            </a:r>
          </a:p>
        </p:txBody>
      </p:sp>
      <p:sp>
        <p:nvSpPr>
          <p:cNvPr name="TextBox 19" id="19"/>
          <p:cNvSpPr txBox="true"/>
          <p:nvPr/>
        </p:nvSpPr>
        <p:spPr>
          <a:xfrm rot="0">
            <a:off x="405947" y="7490633"/>
            <a:ext cx="6665015" cy="2101850"/>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000000"/>
                </a:solidFill>
                <a:latin typeface="Walls"/>
                <a:ea typeface="Walls"/>
                <a:cs typeface="Walls"/>
                <a:sym typeface="Walls"/>
              </a:rPr>
              <a:t>this() simplifies constructor chaining, making the code more efficient and less redundant.</a:t>
            </a:r>
          </a:p>
          <a:p>
            <a:pPr algn="l">
              <a:lnSpc>
                <a:spcPts val="2800"/>
              </a:lnSpc>
            </a:pPr>
          </a:p>
          <a:p>
            <a:pPr algn="l" marL="431801" indent="-215900" lvl="1">
              <a:lnSpc>
                <a:spcPts val="2800"/>
              </a:lnSpc>
              <a:buFont typeface="Arial"/>
              <a:buChar char="•"/>
            </a:pPr>
            <a:r>
              <a:rPr lang="en-US" sz="2000">
                <a:solidFill>
                  <a:srgbClr val="000000"/>
                </a:solidFill>
                <a:latin typeface="Walls"/>
                <a:ea typeface="Walls"/>
                <a:cs typeface="Walls"/>
                <a:sym typeface="Walls"/>
              </a:rPr>
              <a:t>It always calls a constructor of the current class and ensures proper initialization in constructor overloading scenarios.</a:t>
            </a:r>
          </a:p>
        </p:txBody>
      </p:sp>
    </p:spTree>
  </p:cSld>
  <p:clrMapOvr>
    <a:masterClrMapping/>
  </p:clrMapOvr>
</p:sld>
</file>

<file path=ppt/slides/slide18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5" id="15"/>
          <p:cNvSpPr txBox="true"/>
          <p:nvPr/>
        </p:nvSpPr>
        <p:spPr>
          <a:xfrm rot="0">
            <a:off x="105779" y="1005428"/>
            <a:ext cx="7300714" cy="863600"/>
          </a:xfrm>
          <a:prstGeom prst="rect">
            <a:avLst/>
          </a:prstGeom>
        </p:spPr>
        <p:txBody>
          <a:bodyPr anchor="t" rtlCol="false" tIns="0" lIns="0" bIns="0" rIns="0">
            <a:spAutoFit/>
          </a:bodyPr>
          <a:lstStyle/>
          <a:p>
            <a:pPr algn="ctr">
              <a:lnSpc>
                <a:spcPts val="7000"/>
              </a:lnSpc>
              <a:spcBef>
                <a:spcPct val="0"/>
              </a:spcBef>
            </a:pPr>
            <a:r>
              <a:rPr lang="en-US" b="true" sz="5000">
                <a:solidFill>
                  <a:srgbClr val="FF0000"/>
                </a:solidFill>
                <a:latin typeface="Walls Bold"/>
                <a:ea typeface="Walls Bold"/>
                <a:cs typeface="Walls Bold"/>
                <a:sym typeface="Walls Bold"/>
              </a:rPr>
              <a:t>🟢 Has-a Relationship 🟢</a:t>
            </a:r>
          </a:p>
        </p:txBody>
      </p:sp>
      <p:sp>
        <p:nvSpPr>
          <p:cNvPr name="TextBox 16" id="16"/>
          <p:cNvSpPr txBox="true"/>
          <p:nvPr/>
        </p:nvSpPr>
        <p:spPr>
          <a:xfrm rot="0">
            <a:off x="610938" y="2297052"/>
            <a:ext cx="6048000" cy="1432560"/>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Walls Bold"/>
                <a:ea typeface="Walls Bold"/>
                <a:cs typeface="Walls Bold"/>
                <a:sym typeface="Walls Bold"/>
              </a:rPr>
              <a:t>Definition:</a:t>
            </a:r>
          </a:p>
          <a:p>
            <a:pPr algn="l">
              <a:lnSpc>
                <a:spcPts val="2800"/>
              </a:lnSpc>
              <a:spcBef>
                <a:spcPct val="0"/>
              </a:spcBef>
            </a:pPr>
            <a:r>
              <a:rPr lang="en-US" sz="2000">
                <a:solidFill>
                  <a:srgbClr val="000000"/>
                </a:solidFill>
                <a:latin typeface="Walls"/>
                <a:ea typeface="Walls"/>
                <a:cs typeface="Walls"/>
                <a:sym typeface="Walls"/>
              </a:rPr>
              <a:t>The Has-a relationship in Java refers to the relationship where one class contains a reference to another class. This is also known as composition or aggregation.</a:t>
            </a:r>
          </a:p>
        </p:txBody>
      </p:sp>
      <p:sp>
        <p:nvSpPr>
          <p:cNvPr name="TextBox 17" id="17"/>
          <p:cNvSpPr txBox="true"/>
          <p:nvPr/>
        </p:nvSpPr>
        <p:spPr>
          <a:xfrm rot="0">
            <a:off x="834705" y="4549313"/>
            <a:ext cx="4809331" cy="339725"/>
          </a:xfrm>
          <a:prstGeom prst="rect">
            <a:avLst/>
          </a:prstGeom>
        </p:spPr>
        <p:txBody>
          <a:bodyPr anchor="t" rtlCol="false" tIns="0" lIns="0" bIns="0" rIns="0">
            <a:spAutoFit/>
          </a:bodyPr>
          <a:lstStyle/>
          <a:p>
            <a:pPr algn="ctr">
              <a:lnSpc>
                <a:spcPts val="2800"/>
              </a:lnSpc>
              <a:spcBef>
                <a:spcPct val="0"/>
              </a:spcBef>
            </a:pPr>
            <a:r>
              <a:rPr lang="en-US" b="true" sz="2000">
                <a:solidFill>
                  <a:srgbClr val="1E90FF"/>
                </a:solidFill>
                <a:latin typeface="Walls Bold"/>
                <a:ea typeface="Walls Bold"/>
                <a:cs typeface="Walls Bold"/>
                <a:sym typeface="Walls Bold"/>
              </a:rPr>
              <a:t>📜 Key Points About Has-a Relationship 📜</a:t>
            </a:r>
          </a:p>
        </p:txBody>
      </p:sp>
      <p:sp>
        <p:nvSpPr>
          <p:cNvPr name="TextBox 18" id="18"/>
          <p:cNvSpPr txBox="true"/>
          <p:nvPr/>
        </p:nvSpPr>
        <p:spPr>
          <a:xfrm rot="0">
            <a:off x="550167" y="5476236"/>
            <a:ext cx="6411937" cy="3466851"/>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Walls Bold"/>
                <a:ea typeface="Walls Bold"/>
                <a:cs typeface="Walls Bold"/>
                <a:sym typeface="Walls Bold"/>
              </a:rPr>
              <a:t>1. Difference from Inheritance:</a:t>
            </a:r>
          </a:p>
          <a:p>
            <a:pPr algn="l">
              <a:lnSpc>
                <a:spcPts val="980"/>
              </a:lnSpc>
              <a:spcBef>
                <a:spcPct val="0"/>
              </a:spcBef>
            </a:pPr>
          </a:p>
          <a:p>
            <a:pPr algn="l">
              <a:lnSpc>
                <a:spcPts val="2800"/>
              </a:lnSpc>
              <a:spcBef>
                <a:spcPct val="0"/>
              </a:spcBef>
            </a:pPr>
            <a:r>
              <a:rPr lang="en-US" sz="2000">
                <a:solidFill>
                  <a:srgbClr val="000000"/>
                </a:solidFill>
                <a:latin typeface="Walls"/>
                <a:ea typeface="Walls"/>
                <a:cs typeface="Walls"/>
                <a:sym typeface="Walls"/>
              </a:rPr>
              <a:t>Has-a relationship is distinct from inheritance. In inheritance, a class acquires the properties of another class, but in a Has-a relationship, a class owns or contains another class.</a:t>
            </a:r>
          </a:p>
          <a:p>
            <a:pPr algn="l">
              <a:lnSpc>
                <a:spcPts val="2800"/>
              </a:lnSpc>
              <a:spcBef>
                <a:spcPct val="0"/>
              </a:spcBef>
            </a:pPr>
          </a:p>
          <a:p>
            <a:pPr algn="l">
              <a:lnSpc>
                <a:spcPts val="3079"/>
              </a:lnSpc>
              <a:spcBef>
                <a:spcPct val="0"/>
              </a:spcBef>
            </a:pPr>
            <a:r>
              <a:rPr lang="en-US" b="true" sz="2199">
                <a:solidFill>
                  <a:srgbClr val="000000"/>
                </a:solidFill>
                <a:latin typeface="Walls Bold"/>
                <a:ea typeface="Walls Bold"/>
                <a:cs typeface="Walls Bold"/>
                <a:sym typeface="Walls Bold"/>
              </a:rPr>
              <a:t>2. No extends Keyword:</a:t>
            </a:r>
          </a:p>
          <a:p>
            <a:pPr algn="l">
              <a:lnSpc>
                <a:spcPts val="1260"/>
              </a:lnSpc>
              <a:spcBef>
                <a:spcPct val="0"/>
              </a:spcBef>
            </a:pPr>
          </a:p>
          <a:p>
            <a:pPr algn="l">
              <a:lnSpc>
                <a:spcPts val="2800"/>
              </a:lnSpc>
              <a:spcBef>
                <a:spcPct val="0"/>
              </a:spcBef>
            </a:pPr>
            <a:r>
              <a:rPr lang="en-US" sz="2000">
                <a:solidFill>
                  <a:srgbClr val="000000"/>
                </a:solidFill>
                <a:latin typeface="Walls"/>
                <a:ea typeface="Walls"/>
                <a:cs typeface="Walls"/>
                <a:sym typeface="Walls"/>
              </a:rPr>
              <a:t>Unlike inheritance, where we use the extends keyword, in a Has-a relationship, we use a reference of another class instead.</a:t>
            </a:r>
          </a:p>
        </p:txBody>
      </p:sp>
    </p:spTree>
  </p:cSld>
  <p:clrMapOvr>
    <a:masterClrMapping/>
  </p:clrMapOvr>
</p:sld>
</file>

<file path=ppt/slides/slide18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5" id="15"/>
          <p:cNvSpPr txBox="true"/>
          <p:nvPr/>
        </p:nvSpPr>
        <p:spPr>
          <a:xfrm rot="0">
            <a:off x="405947" y="1144383"/>
            <a:ext cx="6517291" cy="5255861"/>
          </a:xfrm>
          <a:prstGeom prst="rect">
            <a:avLst/>
          </a:prstGeom>
        </p:spPr>
        <p:txBody>
          <a:bodyPr anchor="t" rtlCol="false" tIns="0" lIns="0" bIns="0" rIns="0">
            <a:spAutoFit/>
          </a:bodyPr>
          <a:lstStyle/>
          <a:p>
            <a:pPr algn="l">
              <a:lnSpc>
                <a:spcPts val="3080"/>
              </a:lnSpc>
              <a:spcBef>
                <a:spcPct val="0"/>
              </a:spcBef>
            </a:pPr>
            <a:r>
              <a:rPr lang="en-US" b="true" sz="2200">
                <a:solidFill>
                  <a:srgbClr val="000000"/>
                </a:solidFill>
                <a:latin typeface="Walls Bold"/>
                <a:ea typeface="Walls Bold"/>
                <a:cs typeface="Walls Bold"/>
                <a:sym typeface="Walls Bold"/>
              </a:rPr>
              <a:t>3. Reference Usage:</a:t>
            </a:r>
          </a:p>
          <a:p>
            <a:pPr algn="l">
              <a:lnSpc>
                <a:spcPts val="420"/>
              </a:lnSpc>
              <a:spcBef>
                <a:spcPct val="0"/>
              </a:spcBef>
            </a:pPr>
          </a:p>
          <a:p>
            <a:pPr algn="l">
              <a:lnSpc>
                <a:spcPts val="2800"/>
              </a:lnSpc>
              <a:spcBef>
                <a:spcPct val="0"/>
              </a:spcBef>
            </a:pPr>
            <a:r>
              <a:rPr lang="en-US" sz="2000">
                <a:solidFill>
                  <a:srgbClr val="000000"/>
                </a:solidFill>
                <a:latin typeface="Walls"/>
                <a:ea typeface="Walls"/>
                <a:cs typeface="Walls"/>
                <a:sym typeface="Walls"/>
              </a:rPr>
              <a:t>The reference of the other class in a Has-a relationship can be non-static, meaning that it belongs to a specific instance of the class.</a:t>
            </a:r>
          </a:p>
          <a:p>
            <a:pPr algn="l">
              <a:lnSpc>
                <a:spcPts val="2800"/>
              </a:lnSpc>
              <a:spcBef>
                <a:spcPct val="0"/>
              </a:spcBef>
            </a:pPr>
          </a:p>
          <a:p>
            <a:pPr algn="l">
              <a:lnSpc>
                <a:spcPts val="3080"/>
              </a:lnSpc>
              <a:spcBef>
                <a:spcPct val="0"/>
              </a:spcBef>
            </a:pPr>
            <a:r>
              <a:rPr lang="en-US" b="true" sz="2200">
                <a:solidFill>
                  <a:srgbClr val="000000"/>
                </a:solidFill>
                <a:latin typeface="Walls Bold"/>
                <a:ea typeface="Walls Bold"/>
                <a:cs typeface="Walls Bold"/>
                <a:sym typeface="Walls Bold"/>
              </a:rPr>
              <a:t>4. this() vs this Keyword:</a:t>
            </a:r>
          </a:p>
          <a:p>
            <a:pPr algn="l">
              <a:lnSpc>
                <a:spcPts val="700"/>
              </a:lnSpc>
              <a:spcBef>
                <a:spcPct val="0"/>
              </a:spcBef>
            </a:pPr>
          </a:p>
          <a:p>
            <a:pPr algn="l">
              <a:lnSpc>
                <a:spcPts val="2800"/>
              </a:lnSpc>
              <a:spcBef>
                <a:spcPct val="0"/>
              </a:spcBef>
            </a:pPr>
            <a:r>
              <a:rPr lang="en-US" sz="2000">
                <a:solidFill>
                  <a:srgbClr val="000000"/>
                </a:solidFill>
                <a:latin typeface="Walls"/>
                <a:ea typeface="Walls"/>
                <a:cs typeface="Walls"/>
                <a:sym typeface="Walls"/>
              </a:rPr>
              <a:t>The this() calling statement is used to invoke a constructor within the same class, while the this keyword points to the current object of the class.</a:t>
            </a:r>
          </a:p>
          <a:p>
            <a:pPr algn="l">
              <a:lnSpc>
                <a:spcPts val="2800"/>
              </a:lnSpc>
              <a:spcBef>
                <a:spcPct val="0"/>
              </a:spcBef>
            </a:pPr>
          </a:p>
          <a:p>
            <a:pPr algn="l">
              <a:lnSpc>
                <a:spcPts val="3080"/>
              </a:lnSpc>
              <a:spcBef>
                <a:spcPct val="0"/>
              </a:spcBef>
            </a:pPr>
            <a:r>
              <a:rPr lang="en-US" b="true" sz="2200">
                <a:solidFill>
                  <a:srgbClr val="000000"/>
                </a:solidFill>
                <a:latin typeface="Walls Bold"/>
                <a:ea typeface="Walls Bold"/>
                <a:cs typeface="Walls Bold"/>
                <a:sym typeface="Walls Bold"/>
              </a:rPr>
              <a:t>5. Default Value of References:</a:t>
            </a:r>
          </a:p>
          <a:p>
            <a:pPr algn="l">
              <a:lnSpc>
                <a:spcPts val="700"/>
              </a:lnSpc>
              <a:spcBef>
                <a:spcPct val="0"/>
              </a:spcBef>
            </a:pPr>
          </a:p>
          <a:p>
            <a:pPr algn="l">
              <a:lnSpc>
                <a:spcPts val="2800"/>
              </a:lnSpc>
              <a:spcBef>
                <a:spcPct val="0"/>
              </a:spcBef>
            </a:pPr>
            <a:r>
              <a:rPr lang="en-US" sz="2000">
                <a:solidFill>
                  <a:srgbClr val="000000"/>
                </a:solidFill>
                <a:latin typeface="Walls"/>
                <a:ea typeface="Walls"/>
                <a:cs typeface="Walls"/>
                <a:sym typeface="Walls"/>
              </a:rPr>
              <a:t>When objects are created in a Has-a relationship, the references are initialized with the default value null until they are explicitly assigned.</a:t>
            </a:r>
          </a:p>
        </p:txBody>
      </p:sp>
    </p:spTree>
  </p:cSld>
  <p:clrMapOvr>
    <a:masterClrMapping/>
  </p:clrMapOvr>
</p:sld>
</file>

<file path=ppt/slides/slide18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142731" y="9936000"/>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405947" y="1711268"/>
            <a:ext cx="6867345" cy="7871396"/>
            <a:chOff x="0" y="0"/>
            <a:chExt cx="2461101" cy="2820930"/>
          </a:xfrm>
        </p:grpSpPr>
        <p:sp>
          <p:nvSpPr>
            <p:cNvPr name="Freeform 15" id="15"/>
            <p:cNvSpPr/>
            <p:nvPr/>
          </p:nvSpPr>
          <p:spPr>
            <a:xfrm flipH="false" flipV="false" rot="0">
              <a:off x="0" y="0"/>
              <a:ext cx="2461101" cy="2820931"/>
            </a:xfrm>
            <a:custGeom>
              <a:avLst/>
              <a:gdLst/>
              <a:ahLst/>
              <a:cxnLst/>
              <a:rect r="r" b="b" t="t" l="l"/>
              <a:pathLst>
                <a:path h="2820931" w="2461101">
                  <a:moveTo>
                    <a:pt x="0" y="0"/>
                  </a:moveTo>
                  <a:lnTo>
                    <a:pt x="2461101" y="0"/>
                  </a:lnTo>
                  <a:lnTo>
                    <a:pt x="2461101" y="2820931"/>
                  </a:lnTo>
                  <a:lnTo>
                    <a:pt x="0" y="2820931"/>
                  </a:lnTo>
                  <a:close/>
                </a:path>
              </a:pathLst>
            </a:custGeom>
            <a:solidFill>
              <a:srgbClr val="1C2120"/>
            </a:solidFill>
          </p:spPr>
        </p:sp>
        <p:sp>
          <p:nvSpPr>
            <p:cNvPr name="TextBox 16" id="16"/>
            <p:cNvSpPr txBox="true"/>
            <p:nvPr/>
          </p:nvSpPr>
          <p:spPr>
            <a:xfrm>
              <a:off x="0" y="-85725"/>
              <a:ext cx="2461101" cy="2906655"/>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class Engine </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    void start() </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    System.out.println("Engine started");</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a:solidFill>
                    <a:srgbClr val="FFFFFF"/>
                  </a:solidFill>
                  <a:latin typeface="Consolas"/>
                  <a:ea typeface="Consolas"/>
                  <a:cs typeface="Consolas"/>
                  <a:sym typeface="Consolas"/>
                </a:rPr>
                <a:t> </a:t>
              </a:r>
              <a:r>
                <a:rPr lang="en-US" sz="2000" b="true">
                  <a:solidFill>
                    <a:srgbClr val="FFFFFF"/>
                  </a:solidFill>
                  <a:latin typeface="Consolas Bold"/>
                  <a:ea typeface="Consolas Bold"/>
                  <a:cs typeface="Consolas Bold"/>
                  <a:sym typeface="Consolas Bold"/>
                </a:rPr>
                <a:t>}</a:t>
              </a:r>
            </a:p>
            <a:p>
              <a:pPr algn="l">
                <a:lnSpc>
                  <a:spcPts val="2800"/>
                </a:lnSpc>
              </a:pPr>
              <a:r>
                <a:rPr lang="en-US" sz="2000">
                  <a:solidFill>
                    <a:srgbClr val="FFFFFF"/>
                  </a:solidFill>
                  <a:latin typeface="Consolas"/>
                  <a:ea typeface="Consolas"/>
                  <a:cs typeface="Consolas"/>
                  <a:sym typeface="Consolas"/>
                </a:rPr>
                <a:t>    </a:t>
              </a:r>
              <a:r>
                <a:rPr lang="en-US" sz="2000" b="true">
                  <a:solidFill>
                    <a:srgbClr val="FFFFFF"/>
                  </a:solidFill>
                  <a:latin typeface="Consolas Bold"/>
                  <a:ea typeface="Consolas Bold"/>
                  <a:cs typeface="Consolas Bold"/>
                  <a:sym typeface="Consolas Bold"/>
                </a:rPr>
                <a:t>class Car </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    Engine engine = new Engine();  </a:t>
              </a:r>
            </a:p>
            <a:p>
              <a:pPr algn="l">
                <a:lnSpc>
                  <a:spcPts val="2800"/>
                </a:lnSpc>
              </a:pPr>
              <a:r>
                <a:rPr lang="en-US" sz="2000" b="true">
                  <a:solidFill>
                    <a:srgbClr val="FFFFFF"/>
                  </a:solidFill>
                  <a:latin typeface="Consolas Bold"/>
                  <a:ea typeface="Consolas Bold"/>
                  <a:cs typeface="Consolas Bold"/>
                  <a:sym typeface="Consolas Bold"/>
                </a:rPr>
                <a:t>    // Has-a relationship with Engine class</a:t>
              </a:r>
            </a:p>
            <a:p>
              <a:pPr algn="l">
                <a:lnSpc>
                  <a:spcPts val="2800"/>
                </a:lnSpc>
              </a:pPr>
            </a:p>
            <a:p>
              <a:pPr algn="l">
                <a:lnSpc>
                  <a:spcPts val="2800"/>
                </a:lnSpc>
              </a:pPr>
              <a:r>
                <a:rPr lang="en-US" sz="2000" b="true">
                  <a:solidFill>
                    <a:srgbClr val="FFFFFF"/>
                  </a:solidFill>
                  <a:latin typeface="Consolas Bold"/>
                  <a:ea typeface="Consolas Bold"/>
                  <a:cs typeface="Consolas Bold"/>
                  <a:sym typeface="Consolas Bold"/>
                </a:rPr>
                <a:t>    void drive() </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    engine.start();  </a:t>
              </a:r>
            </a:p>
            <a:p>
              <a:pPr algn="l">
                <a:lnSpc>
                  <a:spcPts val="2800"/>
                </a:lnSpc>
              </a:pPr>
              <a:r>
                <a:rPr lang="en-US" sz="2000" b="true">
                  <a:solidFill>
                    <a:srgbClr val="FFFFFF"/>
                  </a:solidFill>
                  <a:latin typeface="Consolas Bold"/>
                  <a:ea typeface="Consolas Bold"/>
                  <a:cs typeface="Consolas Bold"/>
                  <a:sym typeface="Consolas Bold"/>
                </a:rPr>
                <a:t>    // Using the reference of Engine class</a:t>
              </a:r>
            </a:p>
            <a:p>
              <a:pPr algn="l">
                <a:lnSpc>
                  <a:spcPts val="2800"/>
                </a:lnSpc>
              </a:pPr>
              <a:r>
                <a:rPr lang="en-US" sz="2000" b="true">
                  <a:solidFill>
                    <a:srgbClr val="FFFFFF"/>
                  </a:solidFill>
                  <a:latin typeface="Consolas Bold"/>
                  <a:ea typeface="Consolas Bold"/>
                  <a:cs typeface="Consolas Bold"/>
                  <a:sym typeface="Consolas Bold"/>
                </a:rPr>
                <a:t>    System.out.println("Car is driving");</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a:solidFill>
                    <a:srgbClr val="FFFFFF"/>
                  </a:solidFill>
                  <a:latin typeface="Consolas"/>
                  <a:ea typeface="Consolas"/>
                  <a:cs typeface="Consolas"/>
                  <a:sym typeface="Consolas"/>
                </a:rPr>
                <a:t> </a:t>
              </a:r>
              <a:r>
                <a:rPr lang="en-US" sz="2000" b="true">
                  <a:solidFill>
                    <a:srgbClr val="FFFFFF"/>
                  </a:solidFill>
                  <a:latin typeface="Consolas Bold"/>
                  <a:ea typeface="Consolas Bold"/>
                  <a:cs typeface="Consolas Bold"/>
                  <a:sym typeface="Consolas Bold"/>
                </a:rPr>
                <a:t>}</a:t>
              </a:r>
            </a:p>
            <a:p>
              <a:pPr algn="l">
                <a:lnSpc>
                  <a:spcPts val="2800"/>
                </a:lnSpc>
              </a:pPr>
              <a:r>
                <a:rPr lang="en-US" sz="2000">
                  <a:solidFill>
                    <a:srgbClr val="FFFFFF"/>
                  </a:solidFill>
                  <a:latin typeface="Consolas"/>
                  <a:ea typeface="Consolas"/>
                  <a:cs typeface="Consolas"/>
                  <a:sym typeface="Consolas"/>
                </a:rPr>
                <a:t>    </a:t>
              </a:r>
              <a:r>
                <a:rPr lang="en-US" sz="2000" b="true">
                  <a:solidFill>
                    <a:srgbClr val="FFFFFF"/>
                  </a:solidFill>
                  <a:latin typeface="Consolas Bold"/>
                  <a:ea typeface="Consolas Bold"/>
                  <a:cs typeface="Consolas Bold"/>
                  <a:sym typeface="Consolas Bold"/>
                </a:rPr>
                <a:t>public class Main </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    public static void main(String[] args)</a:t>
              </a:r>
            </a:p>
          </p:txBody>
        </p:sp>
      </p:grpSp>
      <p:sp>
        <p:nvSpPr>
          <p:cNvPr name="TextBox 17" id="17"/>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8" id="18"/>
          <p:cNvSpPr txBox="true"/>
          <p:nvPr/>
        </p:nvSpPr>
        <p:spPr>
          <a:xfrm rot="0">
            <a:off x="1357079" y="1127068"/>
            <a:ext cx="5255518"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 Example of Has-a Relationship 🛠️</a:t>
            </a:r>
          </a:p>
        </p:txBody>
      </p:sp>
    </p:spTree>
  </p:cSld>
  <p:clrMapOvr>
    <a:masterClrMapping/>
  </p:clrMapOvr>
</p:sld>
</file>

<file path=ppt/slides/slide18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405947" y="1187885"/>
            <a:ext cx="6733267" cy="3289871"/>
            <a:chOff x="0" y="0"/>
            <a:chExt cx="2413051" cy="1179015"/>
          </a:xfrm>
        </p:grpSpPr>
        <p:sp>
          <p:nvSpPr>
            <p:cNvPr name="Freeform 15" id="15"/>
            <p:cNvSpPr/>
            <p:nvPr/>
          </p:nvSpPr>
          <p:spPr>
            <a:xfrm flipH="false" flipV="false" rot="0">
              <a:off x="0" y="0"/>
              <a:ext cx="2413051" cy="1179015"/>
            </a:xfrm>
            <a:custGeom>
              <a:avLst/>
              <a:gdLst/>
              <a:ahLst/>
              <a:cxnLst/>
              <a:rect r="r" b="b" t="t" l="l"/>
              <a:pathLst>
                <a:path h="1179015" w="2413051">
                  <a:moveTo>
                    <a:pt x="0" y="0"/>
                  </a:moveTo>
                  <a:lnTo>
                    <a:pt x="2413051" y="0"/>
                  </a:lnTo>
                  <a:lnTo>
                    <a:pt x="2413051" y="1179015"/>
                  </a:lnTo>
                  <a:lnTo>
                    <a:pt x="0" y="1179015"/>
                  </a:lnTo>
                  <a:close/>
                </a:path>
              </a:pathLst>
            </a:custGeom>
            <a:solidFill>
              <a:srgbClr val="1C2120"/>
            </a:solidFill>
          </p:spPr>
        </p:sp>
        <p:sp>
          <p:nvSpPr>
            <p:cNvPr name="TextBox 16" id="16"/>
            <p:cNvSpPr txBox="true"/>
            <p:nvPr/>
          </p:nvSpPr>
          <p:spPr>
            <a:xfrm>
              <a:off x="0" y="-85725"/>
              <a:ext cx="2413051" cy="1264740"/>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   Car car = new Car(); </a:t>
              </a:r>
            </a:p>
            <a:p>
              <a:pPr algn="l">
                <a:lnSpc>
                  <a:spcPts val="2800"/>
                </a:lnSpc>
              </a:pPr>
              <a:r>
                <a:rPr lang="en-US" sz="2000" b="true">
                  <a:solidFill>
                    <a:srgbClr val="FFFFFF"/>
                  </a:solidFill>
                  <a:latin typeface="Consolas Bold"/>
                  <a:ea typeface="Consolas Bold"/>
                  <a:cs typeface="Consolas Bold"/>
                  <a:sym typeface="Consolas Bold"/>
                </a:rPr>
                <a:t>   // Creating Car object</a:t>
              </a:r>
            </a:p>
            <a:p>
              <a:pPr algn="l">
                <a:lnSpc>
                  <a:spcPts val="2800"/>
                </a:lnSpc>
              </a:pPr>
              <a:r>
                <a:rPr lang="en-US" sz="2000" b="true">
                  <a:solidFill>
                    <a:srgbClr val="FFFFFF"/>
                  </a:solidFill>
                  <a:latin typeface="Consolas Bold"/>
                  <a:ea typeface="Consolas Bold"/>
                  <a:cs typeface="Consolas Bold"/>
                  <a:sym typeface="Consolas Bold"/>
                </a:rPr>
                <a:t>   car.drive(); </a:t>
              </a:r>
            </a:p>
            <a:p>
              <a:pPr algn="l">
                <a:lnSpc>
                  <a:spcPts val="2800"/>
                </a:lnSpc>
              </a:pPr>
              <a:r>
                <a:rPr lang="en-US" sz="2000" b="true">
                  <a:solidFill>
                    <a:srgbClr val="FFFFFF"/>
                  </a:solidFill>
                  <a:latin typeface="Consolas Bold"/>
                  <a:ea typeface="Consolas Bold"/>
                  <a:cs typeface="Consolas Bold"/>
                  <a:sym typeface="Consolas Bold"/>
                </a:rPr>
                <a:t>   // Output: Engine started</a:t>
              </a:r>
            </a:p>
            <a:p>
              <a:pPr algn="l">
                <a:lnSpc>
                  <a:spcPts val="2800"/>
                </a:lnSpc>
              </a:pPr>
              <a:r>
                <a:rPr lang="en-US" sz="2000" b="true">
                  <a:solidFill>
                    <a:srgbClr val="FFFFFF"/>
                  </a:solidFill>
                  <a:latin typeface="Consolas Bold"/>
                  <a:ea typeface="Consolas Bold"/>
                  <a:cs typeface="Consolas Bold"/>
                  <a:sym typeface="Consolas Bold"/>
                </a:rPr>
                <a:t>   // Car is driving</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a:solidFill>
                    <a:srgbClr val="FFFFFF"/>
                  </a:solidFill>
                  <a:latin typeface="Consolas"/>
                  <a:ea typeface="Consolas"/>
                  <a:cs typeface="Consolas"/>
                  <a:sym typeface="Consolas"/>
                </a:rPr>
                <a:t> </a:t>
              </a:r>
              <a:r>
                <a:rPr lang="en-US" b="true" sz="2000">
                  <a:solidFill>
                    <a:srgbClr val="FFFFFF"/>
                  </a:solidFill>
                  <a:latin typeface="Consolas Bold"/>
                  <a:ea typeface="Consolas Bold"/>
                  <a:cs typeface="Consolas Bold"/>
                  <a:sym typeface="Consolas Bold"/>
                </a:rPr>
                <a:t>}</a:t>
              </a:r>
            </a:p>
          </p:txBody>
        </p:sp>
      </p:grpSp>
      <p:sp>
        <p:nvSpPr>
          <p:cNvPr name="TextBox 17" id="17"/>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8" id="18"/>
          <p:cNvSpPr txBox="true"/>
          <p:nvPr/>
        </p:nvSpPr>
        <p:spPr>
          <a:xfrm rot="0">
            <a:off x="495641" y="4653850"/>
            <a:ext cx="6308359" cy="692150"/>
          </a:xfrm>
          <a:prstGeom prst="rect">
            <a:avLst/>
          </a:prstGeom>
        </p:spPr>
        <p:txBody>
          <a:bodyPr anchor="t" rtlCol="false" tIns="0" lIns="0" bIns="0" rIns="0">
            <a:spAutoFit/>
          </a:bodyPr>
          <a:lstStyle/>
          <a:p>
            <a:pPr algn="l">
              <a:lnSpc>
                <a:spcPts val="2800"/>
              </a:lnSpc>
              <a:spcBef>
                <a:spcPct val="0"/>
              </a:spcBef>
            </a:pPr>
            <a:r>
              <a:rPr lang="en-US" sz="2000">
                <a:solidFill>
                  <a:srgbClr val="000000"/>
                </a:solidFill>
                <a:latin typeface="Walls"/>
                <a:ea typeface="Walls"/>
                <a:cs typeface="Walls"/>
                <a:sym typeface="Walls"/>
              </a:rPr>
              <a:t>In this example, the Car class has a Has-a relationship with the Engine class by using a reference of the Engine class.</a:t>
            </a:r>
          </a:p>
        </p:txBody>
      </p:sp>
      <p:sp>
        <p:nvSpPr>
          <p:cNvPr name="TextBox 19" id="19"/>
          <p:cNvSpPr txBox="true"/>
          <p:nvPr/>
        </p:nvSpPr>
        <p:spPr>
          <a:xfrm rot="0">
            <a:off x="2088018" y="5612700"/>
            <a:ext cx="3123605"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 Important Points ⚠️</a:t>
            </a:r>
          </a:p>
        </p:txBody>
      </p:sp>
      <p:sp>
        <p:nvSpPr>
          <p:cNvPr name="TextBox 20" id="20"/>
          <p:cNvSpPr txBox="true"/>
          <p:nvPr/>
        </p:nvSpPr>
        <p:spPr>
          <a:xfrm rot="0">
            <a:off x="521834" y="6368350"/>
            <a:ext cx="6282166" cy="3081502"/>
          </a:xfrm>
          <a:prstGeom prst="rect">
            <a:avLst/>
          </a:prstGeom>
        </p:spPr>
        <p:txBody>
          <a:bodyPr anchor="t" rtlCol="false" tIns="0" lIns="0" bIns="0" rIns="0">
            <a:spAutoFit/>
          </a:bodyPr>
          <a:lstStyle/>
          <a:p>
            <a:pPr algn="l">
              <a:lnSpc>
                <a:spcPts val="3080"/>
              </a:lnSpc>
              <a:spcBef>
                <a:spcPct val="0"/>
              </a:spcBef>
            </a:pPr>
            <a:r>
              <a:rPr lang="en-US" b="true" sz="2200">
                <a:solidFill>
                  <a:srgbClr val="000000"/>
                </a:solidFill>
                <a:latin typeface="Walls Bold"/>
                <a:ea typeface="Walls Bold"/>
                <a:cs typeface="Walls Bold"/>
                <a:sym typeface="Walls Bold"/>
              </a:rPr>
              <a:t>1. Reference Pointing to Current Object:</a:t>
            </a:r>
          </a:p>
          <a:p>
            <a:pPr algn="l">
              <a:lnSpc>
                <a:spcPts val="980"/>
              </a:lnSpc>
              <a:spcBef>
                <a:spcPct val="0"/>
              </a:spcBef>
            </a:pPr>
          </a:p>
          <a:p>
            <a:pPr algn="l">
              <a:lnSpc>
                <a:spcPts val="2800"/>
              </a:lnSpc>
              <a:spcBef>
                <a:spcPct val="0"/>
              </a:spcBef>
            </a:pPr>
            <a:r>
              <a:rPr lang="en-US" sz="2000">
                <a:solidFill>
                  <a:srgbClr val="000000"/>
                </a:solidFill>
                <a:latin typeface="Walls"/>
                <a:ea typeface="Walls"/>
                <a:cs typeface="Walls"/>
                <a:sym typeface="Walls"/>
              </a:rPr>
              <a:t>The this keyword is used to refer to the current object. It can be used to access instance variables and methods of the class.</a:t>
            </a:r>
          </a:p>
          <a:p>
            <a:pPr algn="l">
              <a:lnSpc>
                <a:spcPts val="2800"/>
              </a:lnSpc>
              <a:spcBef>
                <a:spcPct val="0"/>
              </a:spcBef>
            </a:pPr>
          </a:p>
          <a:p>
            <a:pPr algn="l">
              <a:lnSpc>
                <a:spcPts val="3080"/>
              </a:lnSpc>
              <a:spcBef>
                <a:spcPct val="0"/>
              </a:spcBef>
            </a:pPr>
            <a:r>
              <a:rPr lang="en-US" b="true" sz="2200">
                <a:solidFill>
                  <a:srgbClr val="000000"/>
                </a:solidFill>
                <a:latin typeface="Walls Bold"/>
                <a:ea typeface="Walls Bold"/>
                <a:cs typeface="Walls Bold"/>
                <a:sym typeface="Walls Bold"/>
              </a:rPr>
              <a:t>2. this() for Constructor:</a:t>
            </a:r>
          </a:p>
          <a:p>
            <a:pPr algn="l">
              <a:lnSpc>
                <a:spcPts val="980"/>
              </a:lnSpc>
              <a:spcBef>
                <a:spcPct val="0"/>
              </a:spcBef>
            </a:pPr>
          </a:p>
          <a:p>
            <a:pPr algn="l">
              <a:lnSpc>
                <a:spcPts val="2800"/>
              </a:lnSpc>
              <a:spcBef>
                <a:spcPct val="0"/>
              </a:spcBef>
            </a:pPr>
            <a:r>
              <a:rPr lang="en-US" sz="2000">
                <a:solidFill>
                  <a:srgbClr val="000000"/>
                </a:solidFill>
                <a:latin typeface="Walls"/>
                <a:ea typeface="Walls"/>
                <a:cs typeface="Walls"/>
                <a:sym typeface="Walls"/>
              </a:rPr>
              <a:t>this() is used to call another constructor in the same class, while this is used for referring to the current object.</a:t>
            </a:r>
          </a:p>
        </p:txBody>
      </p:sp>
    </p:spTree>
  </p:cSld>
  <p:clrMapOvr>
    <a:masterClrMapping/>
  </p:clrMapOvr>
</p:sld>
</file>

<file path=ppt/slides/slide18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5" id="15"/>
          <p:cNvSpPr txBox="true"/>
          <p:nvPr/>
        </p:nvSpPr>
        <p:spPr>
          <a:xfrm rot="0">
            <a:off x="421625" y="1171946"/>
            <a:ext cx="6419155" cy="1533179"/>
          </a:xfrm>
          <a:prstGeom prst="rect">
            <a:avLst/>
          </a:prstGeom>
        </p:spPr>
        <p:txBody>
          <a:bodyPr anchor="t" rtlCol="false" tIns="0" lIns="0" bIns="0" rIns="0">
            <a:spAutoFit/>
          </a:bodyPr>
          <a:lstStyle/>
          <a:p>
            <a:pPr algn="l">
              <a:lnSpc>
                <a:spcPts val="3080"/>
              </a:lnSpc>
              <a:spcBef>
                <a:spcPct val="0"/>
              </a:spcBef>
            </a:pPr>
            <a:r>
              <a:rPr lang="en-US" b="true" sz="2200">
                <a:solidFill>
                  <a:srgbClr val="000000"/>
                </a:solidFill>
                <a:latin typeface="Walls Bold"/>
                <a:ea typeface="Walls Bold"/>
                <a:cs typeface="Walls Bold"/>
                <a:sym typeface="Walls Bold"/>
              </a:rPr>
              <a:t>3. Initialization of References:</a:t>
            </a:r>
          </a:p>
          <a:p>
            <a:pPr algn="l">
              <a:lnSpc>
                <a:spcPts val="980"/>
              </a:lnSpc>
              <a:spcBef>
                <a:spcPct val="0"/>
              </a:spcBef>
            </a:pPr>
          </a:p>
          <a:p>
            <a:pPr algn="l">
              <a:lnSpc>
                <a:spcPts val="2800"/>
              </a:lnSpc>
              <a:spcBef>
                <a:spcPct val="0"/>
              </a:spcBef>
            </a:pPr>
            <a:r>
              <a:rPr lang="en-US" sz="2000">
                <a:solidFill>
                  <a:srgbClr val="000000"/>
                </a:solidFill>
                <a:latin typeface="Walls"/>
                <a:ea typeface="Walls"/>
                <a:cs typeface="Walls"/>
                <a:sym typeface="Walls"/>
              </a:rPr>
              <a:t>When an object is created, the reference fields (objects of other classes) are initialized to null until they are explicitly instantiated.</a:t>
            </a:r>
          </a:p>
        </p:txBody>
      </p:sp>
      <p:sp>
        <p:nvSpPr>
          <p:cNvPr name="TextBox 16" id="16"/>
          <p:cNvSpPr txBox="true"/>
          <p:nvPr/>
        </p:nvSpPr>
        <p:spPr>
          <a:xfrm rot="0">
            <a:off x="1869794" y="2990875"/>
            <a:ext cx="3274318"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 Common Use Cases 🚦</a:t>
            </a:r>
          </a:p>
        </p:txBody>
      </p:sp>
      <p:sp>
        <p:nvSpPr>
          <p:cNvPr name="TextBox 17" id="17"/>
          <p:cNvSpPr txBox="true"/>
          <p:nvPr/>
        </p:nvSpPr>
        <p:spPr>
          <a:xfrm rot="0">
            <a:off x="486755" y="3575075"/>
            <a:ext cx="6288896" cy="2880360"/>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Walls Bold"/>
                <a:ea typeface="Walls Bold"/>
                <a:cs typeface="Walls Bold"/>
                <a:sym typeface="Walls Bold"/>
              </a:rPr>
              <a:t>Object Composition:</a:t>
            </a:r>
          </a:p>
          <a:p>
            <a:pPr algn="l">
              <a:lnSpc>
                <a:spcPts val="2800"/>
              </a:lnSpc>
              <a:spcBef>
                <a:spcPct val="0"/>
              </a:spcBef>
            </a:pPr>
            <a:r>
              <a:rPr lang="en-US" sz="2000">
                <a:solidFill>
                  <a:srgbClr val="000000"/>
                </a:solidFill>
                <a:latin typeface="Walls"/>
                <a:ea typeface="Walls"/>
                <a:cs typeface="Walls"/>
                <a:sym typeface="Walls"/>
              </a:rPr>
              <a:t>You use Has-a relationships to create complex objects from simpler ones. For example, a Car has an Engine, a Door, etc.</a:t>
            </a:r>
          </a:p>
          <a:p>
            <a:pPr algn="l">
              <a:lnSpc>
                <a:spcPts val="2800"/>
              </a:lnSpc>
              <a:spcBef>
                <a:spcPct val="0"/>
              </a:spcBef>
            </a:pPr>
          </a:p>
          <a:p>
            <a:pPr algn="l">
              <a:lnSpc>
                <a:spcPts val="3079"/>
              </a:lnSpc>
              <a:spcBef>
                <a:spcPct val="0"/>
              </a:spcBef>
            </a:pPr>
            <a:r>
              <a:rPr lang="en-US" b="true" sz="2199">
                <a:solidFill>
                  <a:srgbClr val="000000"/>
                </a:solidFill>
                <a:latin typeface="Walls Bold"/>
                <a:ea typeface="Walls Bold"/>
                <a:cs typeface="Walls Bold"/>
                <a:sym typeface="Walls Bold"/>
              </a:rPr>
              <a:t>Encapsulation:</a:t>
            </a:r>
          </a:p>
          <a:p>
            <a:pPr algn="l">
              <a:lnSpc>
                <a:spcPts val="2800"/>
              </a:lnSpc>
              <a:spcBef>
                <a:spcPct val="0"/>
              </a:spcBef>
            </a:pPr>
            <a:r>
              <a:rPr lang="en-US" sz="2000">
                <a:solidFill>
                  <a:srgbClr val="000000"/>
                </a:solidFill>
                <a:latin typeface="Walls"/>
                <a:ea typeface="Walls"/>
                <a:cs typeface="Walls"/>
                <a:sym typeface="Walls"/>
              </a:rPr>
              <a:t>The Has-a relationship helps in encapsulation, where one class manages the functionality of another without exposing its internal workings.</a:t>
            </a:r>
          </a:p>
        </p:txBody>
      </p:sp>
      <p:sp>
        <p:nvSpPr>
          <p:cNvPr name="TextBox 18" id="18"/>
          <p:cNvSpPr txBox="true"/>
          <p:nvPr/>
        </p:nvSpPr>
        <p:spPr>
          <a:xfrm rot="0">
            <a:off x="2056445" y="6674510"/>
            <a:ext cx="2523034"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 Conclusion 📝</a:t>
            </a:r>
          </a:p>
        </p:txBody>
      </p:sp>
      <p:sp>
        <p:nvSpPr>
          <p:cNvPr name="TextBox 19" id="19"/>
          <p:cNvSpPr txBox="true"/>
          <p:nvPr/>
        </p:nvSpPr>
        <p:spPr>
          <a:xfrm rot="0">
            <a:off x="421625" y="7325385"/>
            <a:ext cx="6188186" cy="1939925"/>
          </a:xfrm>
          <a:prstGeom prst="rect">
            <a:avLst/>
          </a:prstGeom>
        </p:spPr>
        <p:txBody>
          <a:bodyPr anchor="t" rtlCol="false" tIns="0" lIns="0" bIns="0" rIns="0">
            <a:spAutoFit/>
          </a:bodyPr>
          <a:lstStyle/>
          <a:p>
            <a:pPr algn="l">
              <a:lnSpc>
                <a:spcPts val="2800"/>
              </a:lnSpc>
              <a:spcBef>
                <a:spcPct val="0"/>
              </a:spcBef>
            </a:pPr>
            <a:r>
              <a:rPr lang="en-US" sz="2000">
                <a:solidFill>
                  <a:srgbClr val="000000"/>
                </a:solidFill>
                <a:latin typeface="Walls"/>
                <a:ea typeface="Walls"/>
                <a:cs typeface="Walls"/>
                <a:sym typeface="Walls"/>
              </a:rPr>
              <a:t>A Has-a relationship emphasizes containment rather than inheritance.</a:t>
            </a:r>
          </a:p>
          <a:p>
            <a:pPr algn="l">
              <a:lnSpc>
                <a:spcPts val="1540"/>
              </a:lnSpc>
              <a:spcBef>
                <a:spcPct val="0"/>
              </a:spcBef>
            </a:pPr>
          </a:p>
          <a:p>
            <a:pPr algn="l">
              <a:lnSpc>
                <a:spcPts val="2800"/>
              </a:lnSpc>
              <a:spcBef>
                <a:spcPct val="0"/>
              </a:spcBef>
            </a:pPr>
            <a:r>
              <a:rPr lang="en-US" sz="2000">
                <a:solidFill>
                  <a:srgbClr val="000000"/>
                </a:solidFill>
                <a:latin typeface="Walls"/>
                <a:ea typeface="Walls"/>
                <a:cs typeface="Walls"/>
                <a:sym typeface="Walls"/>
              </a:rPr>
              <a:t>It helps create modular, reusable components by combining classes instead of creating complex class hierarchies through inheritance.</a:t>
            </a:r>
          </a:p>
        </p:txBody>
      </p:sp>
    </p:spTree>
  </p:cSld>
  <p:clrMapOvr>
    <a:masterClrMapping/>
  </p:clrMapOvr>
</p:sld>
</file>

<file path=ppt/slides/slide18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5" id="15"/>
          <p:cNvSpPr txBox="true"/>
          <p:nvPr/>
        </p:nvSpPr>
        <p:spPr>
          <a:xfrm rot="0">
            <a:off x="879935" y="1145673"/>
            <a:ext cx="5800130"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 Packages and Access Levels in Java 🔓</a:t>
            </a:r>
          </a:p>
        </p:txBody>
      </p:sp>
      <p:sp>
        <p:nvSpPr>
          <p:cNvPr name="TextBox 16" id="16"/>
          <p:cNvSpPr txBox="true"/>
          <p:nvPr/>
        </p:nvSpPr>
        <p:spPr>
          <a:xfrm rot="0">
            <a:off x="513028" y="1901323"/>
            <a:ext cx="6167037" cy="4067175"/>
          </a:xfrm>
          <a:prstGeom prst="rect">
            <a:avLst/>
          </a:prstGeom>
        </p:spPr>
        <p:txBody>
          <a:bodyPr anchor="t" rtlCol="false" tIns="0" lIns="0" bIns="0" rIns="0">
            <a:spAutoFit/>
          </a:bodyPr>
          <a:lstStyle/>
          <a:p>
            <a:pPr algn="l">
              <a:lnSpc>
                <a:spcPts val="3499"/>
              </a:lnSpc>
              <a:spcBef>
                <a:spcPct val="0"/>
              </a:spcBef>
            </a:pPr>
            <a:r>
              <a:rPr lang="en-US" b="true" sz="2499">
                <a:solidFill>
                  <a:srgbClr val="000000"/>
                </a:solidFill>
                <a:latin typeface="Walls Bold"/>
                <a:ea typeface="Walls Bold"/>
                <a:cs typeface="Walls Bold"/>
                <a:sym typeface="Walls Bold"/>
              </a:rPr>
              <a:t>📂 Understanding Packages</a:t>
            </a:r>
          </a:p>
          <a:p>
            <a:pPr algn="l" marL="474979" indent="-237490" lvl="1">
              <a:lnSpc>
                <a:spcPts val="3079"/>
              </a:lnSpc>
              <a:buFont typeface="Arial"/>
              <a:buChar char="•"/>
            </a:pPr>
            <a:r>
              <a:rPr lang="en-US" b="true" sz="2199">
                <a:solidFill>
                  <a:srgbClr val="000000"/>
                </a:solidFill>
                <a:latin typeface="Walls Bold"/>
                <a:ea typeface="Walls Bold"/>
                <a:cs typeface="Walls Bold"/>
                <a:sym typeface="Walls Bold"/>
              </a:rPr>
              <a:t>What are Packages?: </a:t>
            </a:r>
          </a:p>
          <a:p>
            <a:pPr algn="ctr">
              <a:lnSpc>
                <a:spcPts val="2800"/>
              </a:lnSpc>
            </a:pPr>
            <a:r>
              <a:rPr lang="en-US" sz="2000">
                <a:solidFill>
                  <a:srgbClr val="000000"/>
                </a:solidFill>
                <a:latin typeface="Walls"/>
                <a:ea typeface="Walls"/>
                <a:cs typeface="Walls"/>
                <a:sym typeface="Walls"/>
              </a:rPr>
              <a:t>In programming, folders are called packages or directories.</a:t>
            </a:r>
          </a:p>
          <a:p>
            <a:pPr algn="l" marL="474979" indent="-237490" lvl="1">
              <a:lnSpc>
                <a:spcPts val="3079"/>
              </a:lnSpc>
              <a:buFont typeface="Arial"/>
              <a:buChar char="•"/>
            </a:pPr>
            <a:r>
              <a:rPr lang="en-US" b="true" sz="2199">
                <a:solidFill>
                  <a:srgbClr val="000000"/>
                </a:solidFill>
                <a:latin typeface="Walls Bold"/>
                <a:ea typeface="Walls Bold"/>
                <a:cs typeface="Walls Bold"/>
                <a:sym typeface="Walls Bold"/>
              </a:rPr>
              <a:t>Using the Command Prompt: </a:t>
            </a:r>
          </a:p>
          <a:p>
            <a:pPr algn="ctr">
              <a:lnSpc>
                <a:spcPts val="2800"/>
              </a:lnSpc>
            </a:pPr>
            <a:r>
              <a:rPr lang="en-US" sz="2000">
                <a:solidFill>
                  <a:srgbClr val="000000"/>
                </a:solidFill>
                <a:latin typeface="Walls"/>
                <a:ea typeface="Walls"/>
                <a:cs typeface="Walls"/>
                <a:sym typeface="Walls"/>
              </a:rPr>
              <a:t>Under the src (source) folder, you can create numerous packages and sub-packages effortlessly.</a:t>
            </a:r>
          </a:p>
          <a:p>
            <a:pPr algn="l" marL="474979" indent="-237490" lvl="1">
              <a:lnSpc>
                <a:spcPts val="3079"/>
              </a:lnSpc>
              <a:buFont typeface="Arial"/>
              <a:buChar char="•"/>
            </a:pPr>
            <a:r>
              <a:rPr lang="en-US" b="true" sz="2199">
                <a:solidFill>
                  <a:srgbClr val="000000"/>
                </a:solidFill>
                <a:latin typeface="Walls Bold"/>
                <a:ea typeface="Walls Bold"/>
                <a:cs typeface="Walls Bold"/>
                <a:sym typeface="Walls Bold"/>
              </a:rPr>
              <a:t>Why Use Packages?:</a:t>
            </a:r>
          </a:p>
          <a:p>
            <a:pPr algn="ctr">
              <a:lnSpc>
                <a:spcPts val="2800"/>
              </a:lnSpc>
            </a:pPr>
            <a:r>
              <a:rPr lang="en-US" sz="2000">
                <a:solidFill>
                  <a:srgbClr val="000000"/>
                </a:solidFill>
                <a:latin typeface="Walls"/>
                <a:ea typeface="Walls"/>
                <a:cs typeface="Walls"/>
                <a:sym typeface="Walls"/>
              </a:rPr>
              <a:t> They help separate files by category, making it easy to manage and use them as needed by the main or related classes within a project.</a:t>
            </a:r>
          </a:p>
        </p:txBody>
      </p:sp>
      <p:sp>
        <p:nvSpPr>
          <p:cNvPr name="TextBox 17" id="17"/>
          <p:cNvSpPr txBox="true"/>
          <p:nvPr/>
        </p:nvSpPr>
        <p:spPr>
          <a:xfrm rot="0">
            <a:off x="563798" y="6440509"/>
            <a:ext cx="6116267" cy="2619375"/>
          </a:xfrm>
          <a:prstGeom prst="rect">
            <a:avLst/>
          </a:prstGeom>
        </p:spPr>
        <p:txBody>
          <a:bodyPr anchor="t" rtlCol="false" tIns="0" lIns="0" bIns="0" rIns="0">
            <a:spAutoFit/>
          </a:bodyPr>
          <a:lstStyle/>
          <a:p>
            <a:pPr algn="l">
              <a:lnSpc>
                <a:spcPts val="3499"/>
              </a:lnSpc>
              <a:spcBef>
                <a:spcPct val="0"/>
              </a:spcBef>
            </a:pPr>
            <a:r>
              <a:rPr lang="en-US" sz="2499">
                <a:solidFill>
                  <a:srgbClr val="000000"/>
                </a:solidFill>
                <a:latin typeface="Walls"/>
                <a:ea typeface="Walls"/>
                <a:cs typeface="Walls"/>
                <a:sym typeface="Walls"/>
              </a:rPr>
              <a:t> </a:t>
            </a:r>
            <a:r>
              <a:rPr lang="en-US" b="true" sz="2499">
                <a:solidFill>
                  <a:srgbClr val="000000"/>
                </a:solidFill>
                <a:latin typeface="Walls Bold"/>
                <a:ea typeface="Walls Bold"/>
                <a:cs typeface="Walls Bold"/>
                <a:sym typeface="Walls Bold"/>
              </a:rPr>
              <a:t>🏗️ Creating Packages</a:t>
            </a:r>
          </a:p>
          <a:p>
            <a:pPr algn="l" marL="474979" indent="-237490" lvl="1">
              <a:lnSpc>
                <a:spcPts val="3079"/>
              </a:lnSpc>
              <a:buFont typeface="Arial"/>
              <a:buChar char="•"/>
            </a:pPr>
            <a:r>
              <a:rPr lang="en-US" b="true" sz="2199">
                <a:solidFill>
                  <a:srgbClr val="000000"/>
                </a:solidFill>
                <a:latin typeface="Walls Bold"/>
                <a:ea typeface="Walls Bold"/>
                <a:cs typeface="Walls Bold"/>
                <a:sym typeface="Walls Bold"/>
              </a:rPr>
              <a:t>In IDEs:</a:t>
            </a:r>
          </a:p>
          <a:p>
            <a:pPr algn="ctr">
              <a:lnSpc>
                <a:spcPts val="2800"/>
              </a:lnSpc>
            </a:pPr>
            <a:r>
              <a:rPr lang="en-US" sz="2000">
                <a:solidFill>
                  <a:srgbClr val="000000"/>
                </a:solidFill>
                <a:latin typeface="Walls"/>
                <a:ea typeface="Walls"/>
                <a:cs typeface="Walls"/>
                <a:sym typeface="Walls"/>
              </a:rPr>
              <a:t>   Creating packages and sub-packages is       straightforward in Integrated Development </a:t>
            </a:r>
          </a:p>
          <a:p>
            <a:pPr algn="ctr">
              <a:lnSpc>
                <a:spcPts val="2800"/>
              </a:lnSpc>
            </a:pPr>
            <a:r>
              <a:rPr lang="en-US" sz="2000">
                <a:solidFill>
                  <a:srgbClr val="000000"/>
                </a:solidFill>
                <a:latin typeface="Walls"/>
                <a:ea typeface="Walls"/>
                <a:cs typeface="Walls"/>
                <a:sym typeface="Walls"/>
              </a:rPr>
              <a:t>Environments like Eclipse and IntelliJ.</a:t>
            </a:r>
          </a:p>
          <a:p>
            <a:pPr algn="l" marL="474979" indent="-237490" lvl="1">
              <a:lnSpc>
                <a:spcPts val="3079"/>
              </a:lnSpc>
              <a:buFont typeface="Arial"/>
              <a:buChar char="•"/>
            </a:pPr>
            <a:r>
              <a:rPr lang="en-US" b="true" sz="2199">
                <a:solidFill>
                  <a:srgbClr val="000000"/>
                </a:solidFill>
                <a:latin typeface="Walls Bold"/>
                <a:ea typeface="Walls Bold"/>
                <a:cs typeface="Walls Bold"/>
                <a:sym typeface="Walls Bold"/>
              </a:rPr>
              <a:t>Keyword Alert: </a:t>
            </a:r>
          </a:p>
          <a:p>
            <a:pPr algn="ctr">
              <a:lnSpc>
                <a:spcPts val="2800"/>
              </a:lnSpc>
            </a:pPr>
            <a:r>
              <a:rPr lang="en-US" sz="2000">
                <a:solidFill>
                  <a:srgbClr val="000000"/>
                </a:solidFill>
                <a:latin typeface="Walls"/>
                <a:ea typeface="Walls"/>
                <a:cs typeface="Walls"/>
                <a:sym typeface="Walls"/>
              </a:rPr>
              <a:t>The term package is a reserved keyword in Java.</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682207" y="1436527"/>
            <a:ext cx="2054910" cy="372745"/>
          </a:xfrm>
          <a:prstGeom prst="rect">
            <a:avLst/>
          </a:prstGeom>
        </p:spPr>
        <p:txBody>
          <a:bodyPr anchor="t" rtlCol="false" tIns="0" lIns="0" bIns="0" rIns="0">
            <a:spAutoFit/>
          </a:bodyPr>
          <a:lstStyle/>
          <a:p>
            <a:pPr algn="l">
              <a:lnSpc>
                <a:spcPts val="3079"/>
              </a:lnSpc>
            </a:pPr>
            <a:r>
              <a:rPr lang="en-US" b="true" sz="2199" spc="219">
                <a:solidFill>
                  <a:srgbClr val="1E90FF"/>
                </a:solidFill>
                <a:latin typeface="Walls Bold"/>
                <a:ea typeface="Walls Bold"/>
                <a:cs typeface="Walls Bold"/>
                <a:sym typeface="Walls Bold"/>
              </a:rPr>
              <a:t>📚 SUMMARY</a:t>
            </a:r>
          </a:p>
        </p:txBody>
      </p:sp>
      <p:sp>
        <p:nvSpPr>
          <p:cNvPr name="TextBox 14" id="14"/>
          <p:cNvSpPr txBox="true"/>
          <p:nvPr/>
        </p:nvSpPr>
        <p:spPr>
          <a:xfrm rot="0">
            <a:off x="405947" y="1925056"/>
            <a:ext cx="6729955" cy="3854450"/>
          </a:xfrm>
          <a:prstGeom prst="rect">
            <a:avLst/>
          </a:prstGeom>
        </p:spPr>
        <p:txBody>
          <a:bodyPr anchor="t" rtlCol="false" tIns="0" lIns="0" bIns="0" rIns="0">
            <a:spAutoFit/>
          </a:bodyPr>
          <a:lstStyle/>
          <a:p>
            <a:pPr algn="just" marL="431799" indent="-215899" lvl="1">
              <a:lnSpc>
                <a:spcPts val="2799"/>
              </a:lnSpc>
              <a:buFont typeface="Arial"/>
              <a:buChar char="•"/>
            </a:pPr>
            <a:r>
              <a:rPr lang="en-US" b="true" sz="1999">
                <a:solidFill>
                  <a:srgbClr val="000000"/>
                </a:solidFill>
                <a:latin typeface="Walls Bold"/>
                <a:ea typeface="Walls Bold"/>
                <a:cs typeface="Walls Bold"/>
                <a:sym typeface="Walls Bold"/>
              </a:rPr>
              <a:t>Java</a:t>
            </a:r>
            <a:r>
              <a:rPr lang="en-US" sz="1999">
                <a:solidFill>
                  <a:srgbClr val="000000"/>
                </a:solidFill>
                <a:latin typeface="Walls"/>
                <a:ea typeface="Walls"/>
                <a:cs typeface="Walls"/>
                <a:sym typeface="Walls"/>
              </a:rPr>
              <a:t> stands out with its </a:t>
            </a:r>
            <a:r>
              <a:rPr lang="en-US" b="true" sz="1999">
                <a:solidFill>
                  <a:srgbClr val="000000"/>
                </a:solidFill>
                <a:latin typeface="Walls Bold"/>
                <a:ea typeface="Walls Bold"/>
                <a:cs typeface="Walls Bold"/>
                <a:sym typeface="Walls Bold"/>
              </a:rPr>
              <a:t>object-oriented</a:t>
            </a:r>
            <a:r>
              <a:rPr lang="en-US" sz="1999">
                <a:solidFill>
                  <a:srgbClr val="000000"/>
                </a:solidFill>
                <a:latin typeface="Walls"/>
                <a:ea typeface="Walls"/>
                <a:cs typeface="Walls"/>
                <a:sym typeface="Walls"/>
              </a:rPr>
              <a:t> nature, </a:t>
            </a:r>
            <a:r>
              <a:rPr lang="en-US" b="true" sz="1999">
                <a:solidFill>
                  <a:srgbClr val="000000"/>
                </a:solidFill>
                <a:latin typeface="Walls Bold"/>
                <a:ea typeface="Walls Bold"/>
                <a:cs typeface="Walls Bold"/>
                <a:sym typeface="Walls Bold"/>
              </a:rPr>
              <a:t>platform independence</a:t>
            </a:r>
            <a:r>
              <a:rPr lang="en-US" sz="1999">
                <a:solidFill>
                  <a:srgbClr val="000000"/>
                </a:solidFill>
                <a:latin typeface="Walls"/>
                <a:ea typeface="Walls"/>
                <a:cs typeface="Walls"/>
                <a:sym typeface="Walls"/>
              </a:rPr>
              <a:t>, and </a:t>
            </a:r>
            <a:r>
              <a:rPr lang="en-US" b="true" sz="1999">
                <a:solidFill>
                  <a:srgbClr val="000000"/>
                </a:solidFill>
                <a:latin typeface="Walls Bold"/>
                <a:ea typeface="Walls Bold"/>
                <a:cs typeface="Walls Bold"/>
                <a:sym typeface="Walls Bold"/>
              </a:rPr>
              <a:t>robust security</a:t>
            </a:r>
            <a:r>
              <a:rPr lang="en-US" sz="1999">
                <a:solidFill>
                  <a:srgbClr val="000000"/>
                </a:solidFill>
                <a:latin typeface="Walls"/>
                <a:ea typeface="Walls"/>
                <a:cs typeface="Walls"/>
                <a:sym typeface="Walls"/>
              </a:rPr>
              <a:t> features.</a:t>
            </a:r>
          </a:p>
          <a:p>
            <a:pPr algn="just">
              <a:lnSpc>
                <a:spcPts val="2799"/>
              </a:lnSpc>
            </a:pPr>
          </a:p>
          <a:p>
            <a:pPr algn="just" marL="431799" indent="-215899" lvl="1">
              <a:lnSpc>
                <a:spcPts val="2799"/>
              </a:lnSpc>
              <a:buFont typeface="Arial"/>
              <a:buChar char="•"/>
            </a:pPr>
            <a:r>
              <a:rPr lang="en-US" b="true" sz="1999">
                <a:solidFill>
                  <a:srgbClr val="000000"/>
                </a:solidFill>
                <a:latin typeface="Walls Bold"/>
                <a:ea typeface="Walls Bold"/>
                <a:cs typeface="Walls Bold"/>
                <a:sym typeface="Walls Bold"/>
              </a:rPr>
              <a:t>Auto memory management</a:t>
            </a:r>
            <a:r>
              <a:rPr lang="en-US" sz="1999">
                <a:solidFill>
                  <a:srgbClr val="000000"/>
                </a:solidFill>
                <a:latin typeface="Walls"/>
                <a:ea typeface="Walls"/>
                <a:cs typeface="Walls"/>
                <a:sym typeface="Walls"/>
              </a:rPr>
              <a:t> and </a:t>
            </a:r>
            <a:r>
              <a:rPr lang="en-US" b="true" sz="1999">
                <a:solidFill>
                  <a:srgbClr val="000000"/>
                </a:solidFill>
                <a:latin typeface="Walls Bold"/>
                <a:ea typeface="Walls Bold"/>
                <a:cs typeface="Walls Bold"/>
                <a:sym typeface="Walls Bold"/>
              </a:rPr>
              <a:t>exception handling</a:t>
            </a:r>
            <a:r>
              <a:rPr lang="en-US" sz="1999">
                <a:solidFill>
                  <a:srgbClr val="000000"/>
                </a:solidFill>
                <a:latin typeface="Walls"/>
                <a:ea typeface="Walls"/>
                <a:cs typeface="Walls"/>
                <a:sym typeface="Walls"/>
              </a:rPr>
              <a:t> simplify development and enhance application reliability.</a:t>
            </a:r>
          </a:p>
          <a:p>
            <a:pPr algn="just">
              <a:lnSpc>
                <a:spcPts val="2799"/>
              </a:lnSpc>
            </a:pPr>
          </a:p>
          <a:p>
            <a:pPr algn="just" marL="431799" indent="-215899" lvl="1">
              <a:lnSpc>
                <a:spcPts val="2799"/>
              </a:lnSpc>
              <a:buFont typeface="Arial"/>
              <a:buChar char="•"/>
            </a:pPr>
            <a:r>
              <a:rPr lang="en-US" b="true" sz="1999">
                <a:solidFill>
                  <a:srgbClr val="000000"/>
                </a:solidFill>
                <a:latin typeface="Walls Bold"/>
                <a:ea typeface="Walls Bold"/>
                <a:cs typeface="Walls Bold"/>
                <a:sym typeface="Walls Bold"/>
              </a:rPr>
              <a:t>Multi-threading</a:t>
            </a:r>
            <a:r>
              <a:rPr lang="en-US" sz="1999">
                <a:solidFill>
                  <a:srgbClr val="000000"/>
                </a:solidFill>
                <a:latin typeface="Walls"/>
                <a:ea typeface="Walls"/>
                <a:cs typeface="Walls"/>
                <a:sym typeface="Walls"/>
              </a:rPr>
              <a:t> and </a:t>
            </a:r>
            <a:r>
              <a:rPr lang="en-US" b="true" sz="1999">
                <a:solidFill>
                  <a:srgbClr val="000000"/>
                </a:solidFill>
                <a:latin typeface="Walls Bold"/>
                <a:ea typeface="Walls Bold"/>
                <a:cs typeface="Walls Bold"/>
                <a:sym typeface="Walls Bold"/>
              </a:rPr>
              <a:t>high performance</a:t>
            </a:r>
            <a:r>
              <a:rPr lang="en-US" sz="1999">
                <a:solidFill>
                  <a:srgbClr val="000000"/>
                </a:solidFill>
                <a:latin typeface="Walls"/>
                <a:ea typeface="Walls"/>
                <a:cs typeface="Walls"/>
                <a:sym typeface="Walls"/>
              </a:rPr>
              <a:t> ensure efficient and fast-running applications.</a:t>
            </a:r>
          </a:p>
          <a:p>
            <a:pPr algn="just">
              <a:lnSpc>
                <a:spcPts val="2799"/>
              </a:lnSpc>
            </a:pPr>
          </a:p>
          <a:p>
            <a:pPr algn="just" marL="431799" indent="-215899" lvl="1">
              <a:lnSpc>
                <a:spcPts val="2799"/>
              </a:lnSpc>
              <a:buFont typeface="Arial"/>
              <a:buChar char="•"/>
            </a:pPr>
            <a:r>
              <a:rPr lang="en-US" b="true" sz="1999">
                <a:solidFill>
                  <a:srgbClr val="000000"/>
                </a:solidFill>
                <a:latin typeface="Walls Bold"/>
                <a:ea typeface="Walls Bold"/>
                <a:cs typeface="Walls Bold"/>
                <a:sym typeface="Walls Bold"/>
              </a:rPr>
              <a:t>Portability</a:t>
            </a:r>
            <a:r>
              <a:rPr lang="en-US" sz="1999">
                <a:solidFill>
                  <a:srgbClr val="000000"/>
                </a:solidFill>
                <a:latin typeface="Walls"/>
                <a:ea typeface="Walls"/>
                <a:cs typeface="Walls"/>
                <a:sym typeface="Walls"/>
              </a:rPr>
              <a:t> makes Java a go-to choice for building versatile and scalable business solutions.</a:t>
            </a:r>
          </a:p>
        </p:txBody>
      </p:sp>
      <p:sp>
        <p:nvSpPr>
          <p:cNvPr name="Freeform 15" id="15"/>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477129" y="6217656"/>
            <a:ext cx="6729955" cy="1739900"/>
          </a:xfrm>
          <a:prstGeom prst="rect">
            <a:avLst/>
          </a:prstGeom>
        </p:spPr>
        <p:txBody>
          <a:bodyPr anchor="t" rtlCol="false" tIns="0" lIns="0" bIns="0" rIns="0">
            <a:spAutoFit/>
          </a:bodyPr>
          <a:lstStyle/>
          <a:p>
            <a:pPr algn="just">
              <a:lnSpc>
                <a:spcPts val="2799"/>
              </a:lnSpc>
            </a:pPr>
          </a:p>
          <a:p>
            <a:pPr algn="just">
              <a:lnSpc>
                <a:spcPts val="2799"/>
              </a:lnSpc>
            </a:pPr>
            <a:r>
              <a:rPr lang="en-US" sz="1999">
                <a:solidFill>
                  <a:srgbClr val="000000"/>
                </a:solidFill>
                <a:latin typeface="Walls"/>
                <a:ea typeface="Walls"/>
                <a:cs typeface="Walls"/>
                <a:sym typeface="Walls"/>
              </a:rPr>
              <a:t>Java’s comprehensive feature set makes it a powerful and flexible language, suitable for a wide range of applications from mobile development to large-scale enterprise systems.</a:t>
            </a:r>
          </a:p>
          <a:p>
            <a:pPr algn="just">
              <a:lnSpc>
                <a:spcPts val="2799"/>
              </a:lnSpc>
            </a:pPr>
          </a:p>
        </p:txBody>
      </p:sp>
    </p:spTree>
  </p:cSld>
  <p:clrMapOvr>
    <a:masterClrMapping/>
  </p:clrMapOvr>
</p:sld>
</file>

<file path=ppt/slides/slide19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142731" y="9936000"/>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5" id="15"/>
          <p:cNvSpPr txBox="true"/>
          <p:nvPr/>
        </p:nvSpPr>
        <p:spPr>
          <a:xfrm rot="0">
            <a:off x="642166" y="1080109"/>
            <a:ext cx="6161834" cy="3826510"/>
          </a:xfrm>
          <a:prstGeom prst="rect">
            <a:avLst/>
          </a:prstGeom>
        </p:spPr>
        <p:txBody>
          <a:bodyPr anchor="t" rtlCol="false" tIns="0" lIns="0" bIns="0" rIns="0">
            <a:spAutoFit/>
          </a:bodyPr>
          <a:lstStyle/>
          <a:p>
            <a:pPr algn="l">
              <a:lnSpc>
                <a:spcPts val="3499"/>
              </a:lnSpc>
              <a:spcBef>
                <a:spcPct val="0"/>
              </a:spcBef>
            </a:pPr>
            <a:r>
              <a:rPr lang="en-US" b="true" sz="2499">
                <a:solidFill>
                  <a:srgbClr val="000000"/>
                </a:solidFill>
                <a:latin typeface="Walls Bold"/>
                <a:ea typeface="Walls Bold"/>
                <a:cs typeface="Walls Bold"/>
                <a:sym typeface="Walls Bold"/>
              </a:rPr>
              <a:t> 🧭 Navigating Packages</a:t>
            </a:r>
          </a:p>
          <a:p>
            <a:pPr algn="l" marL="474979" indent="-237490" lvl="1">
              <a:lnSpc>
                <a:spcPts val="3079"/>
              </a:lnSpc>
              <a:buFont typeface="Arial"/>
              <a:buChar char="•"/>
            </a:pPr>
            <a:r>
              <a:rPr lang="en-US" b="true" sz="2199">
                <a:solidFill>
                  <a:srgbClr val="000000"/>
                </a:solidFill>
                <a:latin typeface="Walls Bold"/>
                <a:ea typeface="Walls Bold"/>
                <a:cs typeface="Walls Bold"/>
                <a:sym typeface="Walls Bold"/>
              </a:rPr>
              <a:t>Current Directory: </a:t>
            </a:r>
          </a:p>
          <a:p>
            <a:pPr algn="ctr">
              <a:lnSpc>
                <a:spcPts val="2800"/>
              </a:lnSpc>
            </a:pPr>
            <a:r>
              <a:rPr lang="en-US" sz="2000">
                <a:solidFill>
                  <a:srgbClr val="000000"/>
                </a:solidFill>
                <a:latin typeface="Walls"/>
                <a:ea typeface="Walls"/>
                <a:cs typeface="Walls"/>
                <a:sym typeface="Walls"/>
              </a:rPr>
              <a:t>  </a:t>
            </a:r>
            <a:r>
              <a:rPr lang="en-US" sz="2000">
                <a:solidFill>
                  <a:srgbClr val="000000"/>
                </a:solidFill>
                <a:latin typeface="Walls"/>
                <a:ea typeface="Walls"/>
                <a:cs typeface="Walls"/>
                <a:sym typeface="Walls"/>
              </a:rPr>
              <a:t>The . symbol refers to the current directory or         package.</a:t>
            </a:r>
          </a:p>
          <a:p>
            <a:pPr algn="l" marL="474979" indent="-237490" lvl="1">
              <a:lnSpc>
                <a:spcPts val="3079"/>
              </a:lnSpc>
              <a:buFont typeface="Arial"/>
              <a:buChar char="•"/>
            </a:pPr>
            <a:r>
              <a:rPr lang="en-US" b="true" sz="2199">
                <a:solidFill>
                  <a:srgbClr val="000000"/>
                </a:solidFill>
                <a:latin typeface="Walls Bold"/>
                <a:ea typeface="Walls Bold"/>
                <a:cs typeface="Walls Bold"/>
                <a:sym typeface="Walls Bold"/>
              </a:rPr>
              <a:t>Start Naming:</a:t>
            </a:r>
            <a:r>
              <a:rPr lang="en-US" sz="2199">
                <a:solidFill>
                  <a:srgbClr val="000000"/>
                </a:solidFill>
                <a:latin typeface="Walls"/>
                <a:ea typeface="Walls"/>
                <a:cs typeface="Walls"/>
                <a:sym typeface="Walls"/>
              </a:rPr>
              <a:t> </a:t>
            </a:r>
          </a:p>
          <a:p>
            <a:pPr algn="l">
              <a:lnSpc>
                <a:spcPts val="3079"/>
              </a:lnSpc>
            </a:pPr>
            <a:r>
              <a:rPr lang="en-US" sz="2199">
                <a:solidFill>
                  <a:srgbClr val="000000"/>
                </a:solidFill>
                <a:latin typeface="Walls"/>
                <a:ea typeface="Walls"/>
                <a:cs typeface="Walls"/>
                <a:sym typeface="Walls"/>
              </a:rPr>
              <a:t>             Begin naming packages from the src folder.</a:t>
            </a:r>
          </a:p>
          <a:p>
            <a:pPr algn="l" marL="474979" indent="-237490" lvl="1">
              <a:lnSpc>
                <a:spcPts val="3079"/>
              </a:lnSpc>
              <a:buFont typeface="Arial"/>
              <a:buChar char="•"/>
            </a:pPr>
            <a:r>
              <a:rPr lang="en-US" b="true" sz="2199">
                <a:solidFill>
                  <a:srgbClr val="000000"/>
                </a:solidFill>
                <a:latin typeface="Walls Bold"/>
                <a:ea typeface="Walls Bold"/>
                <a:cs typeface="Walls Bold"/>
                <a:sym typeface="Walls Bold"/>
              </a:rPr>
              <a:t>Compilation Command: </a:t>
            </a:r>
          </a:p>
          <a:p>
            <a:pPr algn="l">
              <a:lnSpc>
                <a:spcPts val="2800"/>
              </a:lnSpc>
            </a:pPr>
            <a:r>
              <a:rPr lang="en-US" sz="2000">
                <a:solidFill>
                  <a:srgbClr val="000000"/>
                </a:solidFill>
                <a:latin typeface="Walls"/>
                <a:ea typeface="Walls"/>
                <a:cs typeface="Walls"/>
                <a:sym typeface="Walls"/>
              </a:rPr>
              <a:t>              javac -d ../classes com/rst/C.java </a:t>
            </a:r>
          </a:p>
          <a:p>
            <a:pPr algn="l" marL="474979" indent="-237490" lvl="1">
              <a:lnSpc>
                <a:spcPts val="3079"/>
              </a:lnSpc>
              <a:buFont typeface="Arial"/>
              <a:buChar char="•"/>
            </a:pPr>
            <a:r>
              <a:rPr lang="en-US" b="true" sz="2199">
                <a:solidFill>
                  <a:srgbClr val="000000"/>
                </a:solidFill>
                <a:latin typeface="Walls Bold"/>
                <a:ea typeface="Walls Bold"/>
                <a:cs typeface="Walls Bold"/>
                <a:sym typeface="Walls Bold"/>
              </a:rPr>
              <a:t>Execution Command:</a:t>
            </a:r>
            <a:r>
              <a:rPr lang="en-US" sz="2199">
                <a:solidFill>
                  <a:srgbClr val="000000"/>
                </a:solidFill>
                <a:latin typeface="Walls"/>
                <a:ea typeface="Walls"/>
                <a:cs typeface="Walls"/>
                <a:sym typeface="Walls"/>
              </a:rPr>
              <a:t> </a:t>
            </a:r>
          </a:p>
          <a:p>
            <a:pPr algn="l">
              <a:lnSpc>
                <a:spcPts val="3079"/>
              </a:lnSpc>
            </a:pPr>
            <a:r>
              <a:rPr lang="en-US" sz="2199">
                <a:solidFill>
                  <a:srgbClr val="000000"/>
                </a:solidFill>
                <a:latin typeface="Walls"/>
                <a:ea typeface="Walls"/>
                <a:cs typeface="Walls"/>
                <a:sym typeface="Walls"/>
              </a:rPr>
              <a:t>            java -cp ../classes com.rst.C</a:t>
            </a:r>
          </a:p>
        </p:txBody>
      </p:sp>
      <p:sp>
        <p:nvSpPr>
          <p:cNvPr name="TextBox 16" id="16"/>
          <p:cNvSpPr txBox="true"/>
          <p:nvPr/>
        </p:nvSpPr>
        <p:spPr>
          <a:xfrm rot="0">
            <a:off x="642166" y="5116170"/>
            <a:ext cx="5813237" cy="1485900"/>
          </a:xfrm>
          <a:prstGeom prst="rect">
            <a:avLst/>
          </a:prstGeom>
        </p:spPr>
        <p:txBody>
          <a:bodyPr anchor="t" rtlCol="false" tIns="0" lIns="0" bIns="0" rIns="0">
            <a:spAutoFit/>
          </a:bodyPr>
          <a:lstStyle/>
          <a:p>
            <a:pPr algn="l">
              <a:lnSpc>
                <a:spcPts val="3499"/>
              </a:lnSpc>
              <a:spcBef>
                <a:spcPct val="0"/>
              </a:spcBef>
            </a:pPr>
            <a:r>
              <a:rPr lang="en-US" b="true" sz="2499">
                <a:solidFill>
                  <a:srgbClr val="000000"/>
                </a:solidFill>
                <a:latin typeface="Walls Bold"/>
                <a:ea typeface="Walls Bold"/>
                <a:cs typeface="Walls Bold"/>
                <a:sym typeface="Walls Bold"/>
              </a:rPr>
              <a:t>🏢 Package Structure</a:t>
            </a:r>
          </a:p>
          <a:p>
            <a:pPr algn="l">
              <a:lnSpc>
                <a:spcPts val="2800"/>
              </a:lnSpc>
              <a:spcBef>
                <a:spcPct val="0"/>
              </a:spcBef>
            </a:pPr>
            <a:r>
              <a:rPr lang="en-US" b="true" sz="2000">
                <a:solidFill>
                  <a:srgbClr val="000000"/>
                </a:solidFill>
                <a:latin typeface="Walls Bold"/>
                <a:ea typeface="Walls Bold"/>
                <a:cs typeface="Walls Bold"/>
                <a:sym typeface="Walls Bold"/>
              </a:rPr>
              <a:t>Mirroring Structure: </a:t>
            </a:r>
          </a:p>
          <a:p>
            <a:pPr algn="ctr" marL="431801" indent="-215900" lvl="1">
              <a:lnSpc>
                <a:spcPts val="2800"/>
              </a:lnSpc>
              <a:buFont typeface="Arial"/>
              <a:buChar char="•"/>
            </a:pPr>
            <a:r>
              <a:rPr lang="en-US" sz="2000">
                <a:solidFill>
                  <a:srgbClr val="000000"/>
                </a:solidFill>
                <a:latin typeface="Walls"/>
                <a:ea typeface="Walls"/>
                <a:cs typeface="Walls"/>
                <a:sym typeface="Walls"/>
              </a:rPr>
              <a:t>The package declaration ensures that the structure in the src folder is mirrored in the classes folder.</a:t>
            </a:r>
          </a:p>
        </p:txBody>
      </p:sp>
      <p:sp>
        <p:nvSpPr>
          <p:cNvPr name="TextBox 17" id="17"/>
          <p:cNvSpPr txBox="true"/>
          <p:nvPr/>
        </p:nvSpPr>
        <p:spPr>
          <a:xfrm rot="0">
            <a:off x="642166" y="6811620"/>
            <a:ext cx="5871992" cy="2619375"/>
          </a:xfrm>
          <a:prstGeom prst="rect">
            <a:avLst/>
          </a:prstGeom>
        </p:spPr>
        <p:txBody>
          <a:bodyPr anchor="t" rtlCol="false" tIns="0" lIns="0" bIns="0" rIns="0">
            <a:spAutoFit/>
          </a:bodyPr>
          <a:lstStyle/>
          <a:p>
            <a:pPr algn="l">
              <a:lnSpc>
                <a:spcPts val="3499"/>
              </a:lnSpc>
              <a:spcBef>
                <a:spcPct val="0"/>
              </a:spcBef>
            </a:pPr>
            <a:r>
              <a:rPr lang="en-US" sz="2499">
                <a:solidFill>
                  <a:srgbClr val="000000"/>
                </a:solidFill>
                <a:latin typeface="Walls"/>
                <a:ea typeface="Walls"/>
                <a:cs typeface="Walls"/>
                <a:sym typeface="Walls"/>
              </a:rPr>
              <a:t> </a:t>
            </a:r>
            <a:r>
              <a:rPr lang="en-US" b="true" sz="2499">
                <a:solidFill>
                  <a:srgbClr val="000000"/>
                </a:solidFill>
                <a:latin typeface="Walls Bold"/>
                <a:ea typeface="Walls Bold"/>
                <a:cs typeface="Walls Bold"/>
                <a:sym typeface="Walls Bold"/>
              </a:rPr>
              <a:t>🔐 Access Specifiers</a:t>
            </a:r>
          </a:p>
          <a:p>
            <a:pPr algn="l">
              <a:lnSpc>
                <a:spcPts val="3079"/>
              </a:lnSpc>
              <a:spcBef>
                <a:spcPct val="0"/>
              </a:spcBef>
            </a:pPr>
            <a:r>
              <a:rPr lang="en-US" b="true" sz="2199">
                <a:solidFill>
                  <a:srgbClr val="000000"/>
                </a:solidFill>
                <a:latin typeface="Walls Bold"/>
                <a:ea typeface="Walls Bold"/>
                <a:cs typeface="Walls Bold"/>
                <a:sym typeface="Walls Bold"/>
              </a:rPr>
              <a:t>Types:</a:t>
            </a:r>
            <a:r>
              <a:rPr lang="en-US" sz="2199">
                <a:solidFill>
                  <a:srgbClr val="000000"/>
                </a:solidFill>
                <a:latin typeface="Walls"/>
                <a:ea typeface="Walls"/>
                <a:cs typeface="Walls"/>
                <a:sym typeface="Walls"/>
              </a:rPr>
              <a:t> </a:t>
            </a:r>
          </a:p>
          <a:p>
            <a:pPr algn="l">
              <a:lnSpc>
                <a:spcPts val="2800"/>
              </a:lnSpc>
              <a:spcBef>
                <a:spcPct val="0"/>
              </a:spcBef>
            </a:pPr>
            <a:r>
              <a:rPr lang="en-US" sz="2000">
                <a:solidFill>
                  <a:srgbClr val="000000"/>
                </a:solidFill>
                <a:latin typeface="Walls"/>
                <a:ea typeface="Walls"/>
                <a:cs typeface="Walls"/>
                <a:sym typeface="Walls"/>
              </a:rPr>
              <a:t>Java has four access specifiers: private, protected, default, and public.</a:t>
            </a:r>
          </a:p>
          <a:p>
            <a:pPr algn="l">
              <a:lnSpc>
                <a:spcPts val="3079"/>
              </a:lnSpc>
              <a:spcBef>
                <a:spcPct val="0"/>
              </a:spcBef>
            </a:pPr>
            <a:r>
              <a:rPr lang="en-US" b="true" sz="2199">
                <a:solidFill>
                  <a:srgbClr val="000000"/>
                </a:solidFill>
                <a:latin typeface="Walls Bold"/>
                <a:ea typeface="Walls Bold"/>
                <a:cs typeface="Walls Bold"/>
                <a:sym typeface="Walls Bold"/>
              </a:rPr>
              <a:t> Private:</a:t>
            </a:r>
            <a:r>
              <a:rPr lang="en-US" sz="2199">
                <a:solidFill>
                  <a:srgbClr val="000000"/>
                </a:solidFill>
                <a:latin typeface="Walls"/>
                <a:ea typeface="Walls"/>
                <a:cs typeface="Walls"/>
                <a:sym typeface="Walls"/>
              </a:rPr>
              <a:t> </a:t>
            </a:r>
          </a:p>
          <a:p>
            <a:pPr algn="l">
              <a:lnSpc>
                <a:spcPts val="2800"/>
              </a:lnSpc>
              <a:spcBef>
                <a:spcPct val="0"/>
              </a:spcBef>
            </a:pPr>
            <a:r>
              <a:rPr lang="en-US" sz="2000">
                <a:solidFill>
                  <a:srgbClr val="000000"/>
                </a:solidFill>
                <a:latin typeface="Walls"/>
                <a:ea typeface="Walls"/>
                <a:cs typeface="Walls"/>
                <a:sym typeface="Walls"/>
              </a:rPr>
              <a:t>🚪🔒 Most restrictive; access is limited to the class itself.</a:t>
            </a:r>
          </a:p>
        </p:txBody>
      </p:sp>
    </p:spTree>
  </p:cSld>
  <p:clrMapOvr>
    <a:masterClrMapping/>
  </p:clrMapOvr>
</p:sld>
</file>

<file path=ppt/slides/slide19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5" id="15"/>
          <p:cNvSpPr txBox="true"/>
          <p:nvPr/>
        </p:nvSpPr>
        <p:spPr>
          <a:xfrm rot="0">
            <a:off x="507427" y="1157636"/>
            <a:ext cx="6140263" cy="2566035"/>
          </a:xfrm>
          <a:prstGeom prst="rect">
            <a:avLst/>
          </a:prstGeom>
        </p:spPr>
        <p:txBody>
          <a:bodyPr anchor="t" rtlCol="false" tIns="0" lIns="0" bIns="0" rIns="0">
            <a:spAutoFit/>
          </a:bodyPr>
          <a:lstStyle/>
          <a:p>
            <a:pPr algn="l" marL="474979" indent="-237490" lvl="1">
              <a:lnSpc>
                <a:spcPts val="3079"/>
              </a:lnSpc>
              <a:buFont typeface="Arial"/>
              <a:buChar char="•"/>
            </a:pPr>
            <a:r>
              <a:rPr lang="en-US" b="true" sz="2199">
                <a:solidFill>
                  <a:srgbClr val="000000"/>
                </a:solidFill>
                <a:latin typeface="Walls Bold"/>
                <a:ea typeface="Walls Bold"/>
                <a:cs typeface="Walls Bold"/>
                <a:sym typeface="Walls Bold"/>
              </a:rPr>
              <a:t>Public: </a:t>
            </a:r>
          </a:p>
          <a:p>
            <a:pPr algn="l">
              <a:lnSpc>
                <a:spcPts val="2800"/>
              </a:lnSpc>
              <a:spcBef>
                <a:spcPct val="0"/>
              </a:spcBef>
            </a:pPr>
            <a:r>
              <a:rPr lang="en-US" sz="2000">
                <a:solidFill>
                  <a:srgbClr val="000000"/>
                </a:solidFill>
                <a:latin typeface="Walls"/>
                <a:ea typeface="Walls"/>
                <a:cs typeface="Walls"/>
                <a:sym typeface="Walls"/>
              </a:rPr>
              <a:t>        🌍 Most permissive; access is widely available.</a:t>
            </a:r>
          </a:p>
          <a:p>
            <a:pPr algn="l" marL="474979" indent="-237490" lvl="1">
              <a:lnSpc>
                <a:spcPts val="3079"/>
              </a:lnSpc>
              <a:buFont typeface="Arial"/>
              <a:buChar char="•"/>
            </a:pPr>
            <a:r>
              <a:rPr lang="en-US" sz="2199">
                <a:solidFill>
                  <a:srgbClr val="000000"/>
                </a:solidFill>
                <a:latin typeface="Walls"/>
                <a:ea typeface="Walls"/>
                <a:cs typeface="Walls"/>
                <a:sym typeface="Walls"/>
              </a:rPr>
              <a:t> </a:t>
            </a:r>
            <a:r>
              <a:rPr lang="en-US" b="true" sz="2199">
                <a:solidFill>
                  <a:srgbClr val="000000"/>
                </a:solidFill>
                <a:latin typeface="Walls Bold"/>
                <a:ea typeface="Walls Bold"/>
                <a:cs typeface="Walls Bold"/>
                <a:sym typeface="Walls Bold"/>
              </a:rPr>
              <a:t>Default:</a:t>
            </a:r>
            <a:r>
              <a:rPr lang="en-US" sz="2199">
                <a:solidFill>
                  <a:srgbClr val="000000"/>
                </a:solidFill>
                <a:latin typeface="Walls"/>
                <a:ea typeface="Walls"/>
                <a:cs typeface="Walls"/>
                <a:sym typeface="Walls"/>
              </a:rPr>
              <a:t> </a:t>
            </a:r>
          </a:p>
          <a:p>
            <a:pPr algn="ctr">
              <a:lnSpc>
                <a:spcPts val="2800"/>
              </a:lnSpc>
              <a:spcBef>
                <a:spcPct val="0"/>
              </a:spcBef>
            </a:pPr>
            <a:r>
              <a:rPr lang="en-US" sz="2000">
                <a:solidFill>
                  <a:srgbClr val="000000"/>
                </a:solidFill>
                <a:latin typeface="Walls"/>
                <a:ea typeface="Walls"/>
                <a:cs typeface="Walls"/>
                <a:sym typeface="Walls"/>
              </a:rPr>
              <a:t>    🌐 Also known as "friendly" or "package-level" access.</a:t>
            </a:r>
          </a:p>
          <a:p>
            <a:pPr algn="l" marL="474979" indent="-237490" lvl="1">
              <a:lnSpc>
                <a:spcPts val="3079"/>
              </a:lnSpc>
              <a:buFont typeface="Arial"/>
              <a:buChar char="•"/>
            </a:pPr>
            <a:r>
              <a:rPr lang="en-US" b="true" sz="2199">
                <a:solidFill>
                  <a:srgbClr val="000000"/>
                </a:solidFill>
                <a:latin typeface="Walls Bold"/>
                <a:ea typeface="Walls Bold"/>
                <a:cs typeface="Walls Bold"/>
                <a:sym typeface="Walls Bold"/>
              </a:rPr>
              <a:t> Protected: </a:t>
            </a:r>
          </a:p>
          <a:p>
            <a:pPr algn="ctr">
              <a:lnSpc>
                <a:spcPts val="2800"/>
              </a:lnSpc>
            </a:pPr>
            <a:r>
              <a:rPr lang="en-US" sz="2000">
                <a:solidFill>
                  <a:srgbClr val="000000"/>
                </a:solidFill>
                <a:latin typeface="Walls"/>
                <a:ea typeface="Walls"/>
                <a:cs typeface="Walls"/>
                <a:sym typeface="Walls"/>
              </a:rPr>
              <a:t>🔒🔓 Accessible within the same package and by subclasses outside the package.</a:t>
            </a:r>
          </a:p>
        </p:txBody>
      </p:sp>
      <p:sp>
        <p:nvSpPr>
          <p:cNvPr name="TextBox 16" id="16"/>
          <p:cNvSpPr txBox="true"/>
          <p:nvPr/>
        </p:nvSpPr>
        <p:spPr>
          <a:xfrm rot="0">
            <a:off x="585582" y="3996673"/>
            <a:ext cx="6334270" cy="3714750"/>
          </a:xfrm>
          <a:prstGeom prst="rect">
            <a:avLst/>
          </a:prstGeom>
        </p:spPr>
        <p:txBody>
          <a:bodyPr anchor="t" rtlCol="false" tIns="0" lIns="0" bIns="0" rIns="0">
            <a:spAutoFit/>
          </a:bodyPr>
          <a:lstStyle/>
          <a:p>
            <a:pPr algn="l">
              <a:lnSpc>
                <a:spcPts val="3499"/>
              </a:lnSpc>
              <a:spcBef>
                <a:spcPct val="0"/>
              </a:spcBef>
            </a:pPr>
            <a:r>
              <a:rPr lang="en-US" sz="2499">
                <a:solidFill>
                  <a:srgbClr val="000000"/>
                </a:solidFill>
                <a:latin typeface="Walls"/>
                <a:ea typeface="Walls"/>
                <a:cs typeface="Walls"/>
                <a:sym typeface="Walls"/>
              </a:rPr>
              <a:t> </a:t>
            </a:r>
            <a:r>
              <a:rPr lang="en-US" b="true" sz="2499">
                <a:solidFill>
                  <a:srgbClr val="000000"/>
                </a:solidFill>
                <a:latin typeface="Walls Bold"/>
                <a:ea typeface="Walls Bold"/>
                <a:cs typeface="Walls Bold"/>
                <a:sym typeface="Walls Bold"/>
              </a:rPr>
              <a:t>🚪🔒 Private Access</a:t>
            </a:r>
          </a:p>
          <a:p>
            <a:pPr algn="l" marL="474979" indent="-237490" lvl="1">
              <a:lnSpc>
                <a:spcPts val="3079"/>
              </a:lnSpc>
              <a:buFont typeface="Arial"/>
              <a:buChar char="•"/>
            </a:pPr>
            <a:r>
              <a:rPr lang="en-US" b="true" sz="2199">
                <a:solidFill>
                  <a:srgbClr val="000000"/>
                </a:solidFill>
                <a:latin typeface="Walls Bold"/>
                <a:ea typeface="Walls Bold"/>
                <a:cs typeface="Walls Bold"/>
                <a:sym typeface="Walls Bold"/>
              </a:rPr>
              <a:t>Scope:</a:t>
            </a:r>
          </a:p>
          <a:p>
            <a:pPr algn="ctr">
              <a:lnSpc>
                <a:spcPts val="2800"/>
              </a:lnSpc>
            </a:pPr>
            <a:r>
              <a:rPr lang="en-US" sz="2000">
                <a:solidFill>
                  <a:srgbClr val="000000"/>
                </a:solidFill>
                <a:latin typeface="Walls"/>
                <a:ea typeface="Walls"/>
                <a:cs typeface="Walls"/>
                <a:sym typeface="Walls"/>
              </a:rPr>
              <a:t>  Private members are confined to the class they are declared in and are not inherited by subclasses.</a:t>
            </a:r>
          </a:p>
          <a:p>
            <a:pPr algn="l" marL="474979" indent="-237490" lvl="1">
              <a:lnSpc>
                <a:spcPts val="3079"/>
              </a:lnSpc>
              <a:buFont typeface="Arial"/>
              <a:buChar char="•"/>
            </a:pPr>
            <a:r>
              <a:rPr lang="en-US" b="true" sz="2199">
                <a:solidFill>
                  <a:srgbClr val="000000"/>
                </a:solidFill>
                <a:latin typeface="Walls Bold"/>
                <a:ea typeface="Walls Bold"/>
                <a:cs typeface="Walls Bold"/>
                <a:sym typeface="Walls Bold"/>
              </a:rPr>
              <a:t>Application:</a:t>
            </a:r>
            <a:r>
              <a:rPr lang="en-US" sz="2199">
                <a:solidFill>
                  <a:srgbClr val="000000"/>
                </a:solidFill>
                <a:latin typeface="Walls"/>
                <a:ea typeface="Walls"/>
                <a:cs typeface="Walls"/>
                <a:sym typeface="Walls"/>
              </a:rPr>
              <a:t> </a:t>
            </a:r>
          </a:p>
          <a:p>
            <a:pPr algn="ctr">
              <a:lnSpc>
                <a:spcPts val="2800"/>
              </a:lnSpc>
            </a:pPr>
            <a:r>
              <a:rPr lang="en-US" sz="2000">
                <a:solidFill>
                  <a:srgbClr val="000000"/>
                </a:solidFill>
                <a:latin typeface="Walls"/>
                <a:ea typeface="Walls"/>
                <a:cs typeface="Walls"/>
                <a:sym typeface="Walls"/>
              </a:rPr>
              <a:t>      </a:t>
            </a:r>
            <a:r>
              <a:rPr lang="en-US" sz="2000">
                <a:solidFill>
                  <a:srgbClr val="000000"/>
                </a:solidFill>
                <a:latin typeface="Walls"/>
                <a:ea typeface="Walls"/>
                <a:cs typeface="Walls"/>
                <a:sym typeface="Walls"/>
              </a:rPr>
              <a:t>Can be applied to class variables (static or non-static) and methods (static or non-static).</a:t>
            </a:r>
          </a:p>
          <a:p>
            <a:pPr algn="l" marL="474979" indent="-237490" lvl="1">
              <a:lnSpc>
                <a:spcPts val="3079"/>
              </a:lnSpc>
              <a:buFont typeface="Arial"/>
              <a:buChar char="•"/>
            </a:pPr>
            <a:r>
              <a:rPr lang="en-US" b="true" sz="2199">
                <a:solidFill>
                  <a:srgbClr val="000000"/>
                </a:solidFill>
                <a:latin typeface="Walls Bold"/>
                <a:ea typeface="Walls Bold"/>
                <a:cs typeface="Walls Bold"/>
                <a:sym typeface="Walls Bold"/>
              </a:rPr>
              <a:t>Local Variables:</a:t>
            </a:r>
          </a:p>
          <a:p>
            <a:pPr algn="ctr">
              <a:lnSpc>
                <a:spcPts val="2800"/>
              </a:lnSpc>
            </a:pPr>
            <a:r>
              <a:rPr lang="en-US" sz="2000">
                <a:solidFill>
                  <a:srgbClr val="000000"/>
                </a:solidFill>
                <a:latin typeface="Walls"/>
                <a:ea typeface="Walls"/>
                <a:cs typeface="Walls"/>
                <a:sym typeface="Walls"/>
              </a:rPr>
              <a:t>    Access specifiers are not applicable to local variables; attempting to do so will result in an error.</a:t>
            </a:r>
          </a:p>
        </p:txBody>
      </p:sp>
    </p:spTree>
  </p:cSld>
  <p:clrMapOvr>
    <a:masterClrMapping/>
  </p:clrMapOvr>
</p:sld>
</file>

<file path=ppt/slides/slide19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5" id="15"/>
          <p:cNvSpPr txBox="true"/>
          <p:nvPr/>
        </p:nvSpPr>
        <p:spPr>
          <a:xfrm rot="0">
            <a:off x="580301" y="1214818"/>
            <a:ext cx="6399399" cy="6391275"/>
          </a:xfrm>
          <a:prstGeom prst="rect">
            <a:avLst/>
          </a:prstGeom>
        </p:spPr>
        <p:txBody>
          <a:bodyPr anchor="t" rtlCol="false" tIns="0" lIns="0" bIns="0" rIns="0">
            <a:spAutoFit/>
          </a:bodyPr>
          <a:lstStyle/>
          <a:p>
            <a:pPr algn="l">
              <a:lnSpc>
                <a:spcPts val="3499"/>
              </a:lnSpc>
              <a:spcBef>
                <a:spcPct val="0"/>
              </a:spcBef>
            </a:pPr>
            <a:r>
              <a:rPr lang="en-US" sz="2499">
                <a:solidFill>
                  <a:srgbClr val="000000"/>
                </a:solidFill>
                <a:latin typeface="Walls"/>
                <a:ea typeface="Walls"/>
                <a:cs typeface="Walls"/>
                <a:sym typeface="Walls"/>
              </a:rPr>
              <a:t> 🌐 Default Access</a:t>
            </a:r>
          </a:p>
          <a:p>
            <a:pPr algn="l" marL="474979" indent="-237490" lvl="1">
              <a:lnSpc>
                <a:spcPts val="3079"/>
              </a:lnSpc>
              <a:buFont typeface="Arial"/>
              <a:buChar char="•"/>
            </a:pPr>
            <a:r>
              <a:rPr lang="en-US" b="true" sz="2199">
                <a:solidFill>
                  <a:srgbClr val="000000"/>
                </a:solidFill>
                <a:latin typeface="Walls Bold"/>
                <a:ea typeface="Walls Bold"/>
                <a:cs typeface="Walls Bold"/>
                <a:sym typeface="Walls Bold"/>
              </a:rPr>
              <a:t>Usage: </a:t>
            </a:r>
          </a:p>
          <a:p>
            <a:pPr algn="ctr">
              <a:lnSpc>
                <a:spcPts val="2800"/>
              </a:lnSpc>
            </a:pPr>
            <a:r>
              <a:rPr lang="en-US" sz="2000">
                <a:solidFill>
                  <a:srgbClr val="000000"/>
                </a:solidFill>
                <a:latin typeface="Walls"/>
                <a:ea typeface="Walls"/>
                <a:cs typeface="Walls"/>
                <a:sym typeface="Walls"/>
              </a:rPr>
              <a:t>Default members can be used outside the class but only within the same package.</a:t>
            </a:r>
          </a:p>
          <a:p>
            <a:pPr algn="l" marL="474979" indent="-237490" lvl="1">
              <a:lnSpc>
                <a:spcPts val="3079"/>
              </a:lnSpc>
              <a:buFont typeface="Arial"/>
              <a:buChar char="•"/>
            </a:pPr>
            <a:r>
              <a:rPr lang="en-US" b="true" sz="2199">
                <a:solidFill>
                  <a:srgbClr val="000000"/>
                </a:solidFill>
                <a:latin typeface="Walls Bold"/>
                <a:ea typeface="Walls Bold"/>
                <a:cs typeface="Walls Bold"/>
                <a:sym typeface="Walls Bold"/>
              </a:rPr>
              <a:t>Inheritance: </a:t>
            </a:r>
          </a:p>
          <a:p>
            <a:pPr algn="l">
              <a:lnSpc>
                <a:spcPts val="2800"/>
              </a:lnSpc>
            </a:pPr>
            <a:r>
              <a:rPr lang="en-US" sz="2000">
                <a:solidFill>
                  <a:srgbClr val="000000"/>
                </a:solidFill>
                <a:latin typeface="Walls"/>
                <a:ea typeface="Walls"/>
                <a:cs typeface="Walls"/>
                <a:sym typeface="Walls"/>
              </a:rPr>
              <a:t>       They are inherited by subclasses within the same package.</a:t>
            </a:r>
          </a:p>
          <a:p>
            <a:pPr algn="l" marL="474979" indent="-237490" lvl="1">
              <a:lnSpc>
                <a:spcPts val="3079"/>
              </a:lnSpc>
              <a:buFont typeface="Arial"/>
              <a:buChar char="•"/>
            </a:pPr>
            <a:r>
              <a:rPr lang="en-US" b="true" sz="2199">
                <a:solidFill>
                  <a:srgbClr val="000000"/>
                </a:solidFill>
                <a:latin typeface="Walls Bold"/>
                <a:ea typeface="Walls Bold"/>
                <a:cs typeface="Walls Bold"/>
                <a:sym typeface="Walls Bold"/>
              </a:rPr>
              <a:t>Access Levels: </a:t>
            </a:r>
          </a:p>
          <a:p>
            <a:pPr algn="ctr">
              <a:lnSpc>
                <a:spcPts val="2800"/>
              </a:lnSpc>
            </a:pPr>
            <a:r>
              <a:rPr lang="en-US" b="true" sz="2000">
                <a:solidFill>
                  <a:srgbClr val="000000"/>
                </a:solidFill>
                <a:latin typeface="Walls Bold"/>
                <a:ea typeface="Walls Bold"/>
                <a:cs typeface="Walls Bold"/>
                <a:sym typeface="Walls Bold"/>
              </a:rPr>
              <a:t>  </a:t>
            </a:r>
            <a:r>
              <a:rPr lang="en-US" sz="2000">
                <a:solidFill>
                  <a:srgbClr val="000000"/>
                </a:solidFill>
                <a:latin typeface="Walls"/>
                <a:ea typeface="Walls"/>
                <a:cs typeface="Walls"/>
                <a:sym typeface="Walls"/>
              </a:rPr>
              <a:t>Accessible within the same class, non-subclass same package, and subclass same package.</a:t>
            </a:r>
          </a:p>
          <a:p>
            <a:pPr algn="ctr">
              <a:lnSpc>
                <a:spcPts val="2800"/>
              </a:lnSpc>
              <a:spcBef>
                <a:spcPct val="0"/>
              </a:spcBef>
            </a:pPr>
          </a:p>
          <a:p>
            <a:pPr algn="l">
              <a:lnSpc>
                <a:spcPts val="3499"/>
              </a:lnSpc>
              <a:spcBef>
                <a:spcPct val="0"/>
              </a:spcBef>
            </a:pPr>
            <a:r>
              <a:rPr lang="en-US" sz="2499">
                <a:solidFill>
                  <a:srgbClr val="000000"/>
                </a:solidFill>
                <a:latin typeface="Walls"/>
                <a:ea typeface="Walls"/>
                <a:cs typeface="Walls"/>
                <a:sym typeface="Walls"/>
              </a:rPr>
              <a:t> </a:t>
            </a:r>
            <a:r>
              <a:rPr lang="en-US" b="true" sz="2499">
                <a:solidFill>
                  <a:srgbClr val="000000"/>
                </a:solidFill>
                <a:latin typeface="Walls Bold"/>
                <a:ea typeface="Walls Bold"/>
                <a:cs typeface="Walls Bold"/>
                <a:sym typeface="Walls Bold"/>
              </a:rPr>
              <a:t>📝 Order of Statements</a:t>
            </a:r>
          </a:p>
          <a:p>
            <a:pPr algn="l" marL="474979" indent="-237490" lvl="1">
              <a:lnSpc>
                <a:spcPts val="3079"/>
              </a:lnSpc>
              <a:buFont typeface="Arial"/>
              <a:buChar char="•"/>
            </a:pPr>
            <a:r>
              <a:rPr lang="en-US" b="true" sz="2199">
                <a:solidFill>
                  <a:srgbClr val="000000"/>
                </a:solidFill>
                <a:latin typeface="Walls Bold"/>
                <a:ea typeface="Walls Bold"/>
                <a:cs typeface="Walls Bold"/>
                <a:sym typeface="Walls Bold"/>
              </a:rPr>
              <a:t>Structure:</a:t>
            </a:r>
            <a:r>
              <a:rPr lang="en-US" sz="2199">
                <a:solidFill>
                  <a:srgbClr val="000000"/>
                </a:solidFill>
                <a:latin typeface="Walls"/>
                <a:ea typeface="Walls"/>
                <a:cs typeface="Walls"/>
                <a:sym typeface="Walls"/>
              </a:rPr>
              <a:t> </a:t>
            </a:r>
          </a:p>
          <a:p>
            <a:pPr algn="ctr">
              <a:lnSpc>
                <a:spcPts val="2800"/>
              </a:lnSpc>
              <a:spcBef>
                <a:spcPct val="0"/>
              </a:spcBef>
            </a:pPr>
            <a:r>
              <a:rPr lang="en-US" sz="2000">
                <a:solidFill>
                  <a:srgbClr val="000000"/>
                </a:solidFill>
                <a:latin typeface="Walls"/>
                <a:ea typeface="Walls"/>
                <a:cs typeface="Walls"/>
                <a:sym typeface="Walls"/>
              </a:rPr>
              <a:t>   </a:t>
            </a:r>
            <a:r>
              <a:rPr lang="en-US" sz="2000">
                <a:solidFill>
                  <a:srgbClr val="000000"/>
                </a:solidFill>
                <a:latin typeface="Walls"/>
                <a:ea typeface="Walls"/>
                <a:cs typeface="Walls"/>
                <a:sym typeface="Walls"/>
              </a:rPr>
              <a:t>The package statement should precede the import statement in a Java file.</a:t>
            </a:r>
          </a:p>
          <a:p>
            <a:pPr algn="l" marL="539748" indent="-269874" lvl="1">
              <a:lnSpc>
                <a:spcPts val="3499"/>
              </a:lnSpc>
              <a:buFont typeface="Arial"/>
              <a:buChar char="•"/>
            </a:pPr>
            <a:r>
              <a:rPr lang="en-US" b="true" sz="2499">
                <a:solidFill>
                  <a:srgbClr val="000000"/>
                </a:solidFill>
                <a:latin typeface="Walls Bold"/>
                <a:ea typeface="Walls Bold"/>
                <a:cs typeface="Walls Bold"/>
                <a:sym typeface="Walls Bold"/>
              </a:rPr>
              <a:t>Import: </a:t>
            </a:r>
          </a:p>
          <a:p>
            <a:pPr algn="ctr">
              <a:lnSpc>
                <a:spcPts val="2800"/>
              </a:lnSpc>
            </a:pPr>
            <a:r>
              <a:rPr lang="en-US" sz="2000">
                <a:solidFill>
                  <a:srgbClr val="000000"/>
                </a:solidFill>
                <a:latin typeface="Walls"/>
                <a:ea typeface="Walls"/>
                <a:cs typeface="Walls"/>
                <a:sym typeface="Walls"/>
              </a:rPr>
              <a:t>           </a:t>
            </a:r>
            <a:r>
              <a:rPr lang="en-US" sz="2000">
                <a:solidFill>
                  <a:srgbClr val="000000"/>
                </a:solidFill>
                <a:latin typeface="Walls"/>
                <a:ea typeface="Walls"/>
                <a:cs typeface="Walls"/>
                <a:sym typeface="Walls"/>
              </a:rPr>
              <a:t>The term import is a keyword. Import only the necessary members to reduce unnecessary load.</a:t>
            </a:r>
          </a:p>
        </p:txBody>
      </p:sp>
    </p:spTree>
  </p:cSld>
  <p:clrMapOvr>
    <a:masterClrMapping/>
  </p:clrMapOvr>
</p:sld>
</file>

<file path=ppt/slides/slide19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142731" y="9936000"/>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5" id="15"/>
          <p:cNvSpPr txBox="true"/>
          <p:nvPr/>
        </p:nvSpPr>
        <p:spPr>
          <a:xfrm rot="0">
            <a:off x="623286" y="1137715"/>
            <a:ext cx="6313428" cy="5248275"/>
          </a:xfrm>
          <a:prstGeom prst="rect">
            <a:avLst/>
          </a:prstGeom>
        </p:spPr>
        <p:txBody>
          <a:bodyPr anchor="t" rtlCol="false" tIns="0" lIns="0" bIns="0" rIns="0">
            <a:spAutoFit/>
          </a:bodyPr>
          <a:lstStyle/>
          <a:p>
            <a:pPr algn="l">
              <a:lnSpc>
                <a:spcPts val="3499"/>
              </a:lnSpc>
              <a:spcBef>
                <a:spcPct val="0"/>
              </a:spcBef>
            </a:pPr>
            <a:r>
              <a:rPr lang="en-US" sz="2499">
                <a:solidFill>
                  <a:srgbClr val="000000"/>
                </a:solidFill>
                <a:latin typeface="Walls"/>
                <a:ea typeface="Walls"/>
                <a:cs typeface="Walls"/>
                <a:sym typeface="Walls"/>
              </a:rPr>
              <a:t> </a:t>
            </a:r>
            <a:r>
              <a:rPr lang="en-US" b="true" sz="2499">
                <a:solidFill>
                  <a:srgbClr val="000000"/>
                </a:solidFill>
                <a:latin typeface="Walls Bold"/>
                <a:ea typeface="Walls Bold"/>
                <a:cs typeface="Walls Bold"/>
                <a:sym typeface="Walls Bold"/>
              </a:rPr>
              <a:t>🎯 Purpose of Access Specifiers</a:t>
            </a:r>
          </a:p>
          <a:p>
            <a:pPr algn="l">
              <a:lnSpc>
                <a:spcPts val="3079"/>
              </a:lnSpc>
              <a:spcBef>
                <a:spcPct val="0"/>
              </a:spcBef>
            </a:pPr>
            <a:r>
              <a:rPr lang="en-US" b="true" sz="2199">
                <a:solidFill>
                  <a:srgbClr val="000000"/>
                </a:solidFill>
                <a:latin typeface="Walls Bold"/>
                <a:ea typeface="Walls Bold"/>
                <a:cs typeface="Walls Bold"/>
                <a:sym typeface="Walls Bold"/>
              </a:rPr>
              <a:t>Control Access: </a:t>
            </a:r>
          </a:p>
          <a:p>
            <a:pPr algn="l" marL="431801" indent="-215900" lvl="1">
              <a:lnSpc>
                <a:spcPts val="2800"/>
              </a:lnSpc>
              <a:buFont typeface="Arial"/>
              <a:buChar char="•"/>
            </a:pPr>
            <a:r>
              <a:rPr lang="en-US" sz="2000">
                <a:solidFill>
                  <a:srgbClr val="000000"/>
                </a:solidFill>
                <a:latin typeface="Walls"/>
                <a:ea typeface="Walls"/>
                <a:cs typeface="Walls"/>
                <a:sym typeface="Walls"/>
              </a:rPr>
              <a:t>They are used to control access to members within projects, ensuring unnecessary access is restricted.</a:t>
            </a:r>
          </a:p>
          <a:p>
            <a:pPr algn="l">
              <a:lnSpc>
                <a:spcPts val="2800"/>
              </a:lnSpc>
            </a:pPr>
          </a:p>
          <a:p>
            <a:pPr algn="l">
              <a:lnSpc>
                <a:spcPts val="3079"/>
              </a:lnSpc>
              <a:spcBef>
                <a:spcPct val="0"/>
              </a:spcBef>
            </a:pPr>
            <a:r>
              <a:rPr lang="en-US" b="true" sz="2199">
                <a:solidFill>
                  <a:srgbClr val="000000"/>
                </a:solidFill>
                <a:latin typeface="Walls Bold"/>
                <a:ea typeface="Walls Bold"/>
                <a:cs typeface="Walls Bold"/>
                <a:sym typeface="Walls Bold"/>
              </a:rPr>
              <a:t> 🔒🔓 Protected Access</a:t>
            </a:r>
          </a:p>
          <a:p>
            <a:pPr algn="l">
              <a:lnSpc>
                <a:spcPts val="3079"/>
              </a:lnSpc>
              <a:spcBef>
                <a:spcPct val="0"/>
              </a:spcBef>
            </a:pPr>
            <a:r>
              <a:rPr lang="en-US" b="true" sz="2199">
                <a:solidFill>
                  <a:srgbClr val="000000"/>
                </a:solidFill>
                <a:latin typeface="Walls Bold"/>
                <a:ea typeface="Walls Bold"/>
                <a:cs typeface="Walls Bold"/>
                <a:sym typeface="Walls Bold"/>
              </a:rPr>
              <a:t>Scope: </a:t>
            </a:r>
          </a:p>
          <a:p>
            <a:pPr algn="l" marL="431801" indent="-215900" lvl="1">
              <a:lnSpc>
                <a:spcPts val="2800"/>
              </a:lnSpc>
              <a:buFont typeface="Arial"/>
              <a:buChar char="•"/>
            </a:pPr>
            <a:r>
              <a:rPr lang="en-US" sz="2000">
                <a:solidFill>
                  <a:srgbClr val="000000"/>
                </a:solidFill>
                <a:latin typeface="Walls"/>
                <a:ea typeface="Walls"/>
                <a:cs typeface="Walls"/>
                <a:sym typeface="Walls"/>
              </a:rPr>
              <a:t>Protected access allows members to be accessible outside the package but only in immediate subclasses.</a:t>
            </a:r>
          </a:p>
          <a:p>
            <a:pPr algn="l">
              <a:lnSpc>
                <a:spcPts val="2800"/>
              </a:lnSpc>
              <a:spcBef>
                <a:spcPct val="0"/>
              </a:spcBef>
            </a:pPr>
          </a:p>
          <a:p>
            <a:pPr algn="l">
              <a:lnSpc>
                <a:spcPts val="3499"/>
              </a:lnSpc>
              <a:spcBef>
                <a:spcPct val="0"/>
              </a:spcBef>
            </a:pPr>
            <a:r>
              <a:rPr lang="en-US" b="true" sz="2499">
                <a:solidFill>
                  <a:srgbClr val="000000"/>
                </a:solidFill>
                <a:latin typeface="Walls Bold"/>
                <a:ea typeface="Walls Bold"/>
                <a:cs typeface="Walls Bold"/>
                <a:sym typeface="Walls Bold"/>
              </a:rPr>
              <a:t>🛠️ Constructors and Access Specifiers</a:t>
            </a:r>
          </a:p>
          <a:p>
            <a:pPr algn="l">
              <a:lnSpc>
                <a:spcPts val="3079"/>
              </a:lnSpc>
              <a:spcBef>
                <a:spcPct val="0"/>
              </a:spcBef>
            </a:pPr>
            <a:r>
              <a:rPr lang="en-US" b="true" sz="2199">
                <a:solidFill>
                  <a:srgbClr val="000000"/>
                </a:solidFill>
                <a:latin typeface="Walls Bold"/>
                <a:ea typeface="Walls Bold"/>
                <a:cs typeface="Walls Bold"/>
                <a:sym typeface="Walls Bold"/>
              </a:rPr>
              <a:t>Constructors: </a:t>
            </a:r>
          </a:p>
          <a:p>
            <a:pPr algn="l" marL="431801" indent="-215900" lvl="1">
              <a:lnSpc>
                <a:spcPts val="2800"/>
              </a:lnSpc>
              <a:buFont typeface="Arial"/>
              <a:buChar char="•"/>
            </a:pPr>
            <a:r>
              <a:rPr lang="en-US" sz="2000">
                <a:solidFill>
                  <a:srgbClr val="000000"/>
                </a:solidFill>
                <a:latin typeface="Walls"/>
                <a:ea typeface="Walls"/>
                <a:cs typeface="Walls"/>
                <a:sym typeface="Walls"/>
              </a:rPr>
              <a:t>Constructors can also have access specifiers, controlling where they can be accessed from.</a:t>
            </a:r>
          </a:p>
        </p:txBody>
      </p:sp>
    </p:spTree>
  </p:cSld>
  <p:clrMapOvr>
    <a:masterClrMapping/>
  </p:clrMapOvr>
</p:sld>
</file>

<file path=ppt/slides/slide19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142731" y="9936000"/>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5" id="15"/>
          <p:cNvSpPr txBox="true"/>
          <p:nvPr/>
        </p:nvSpPr>
        <p:spPr>
          <a:xfrm rot="0">
            <a:off x="421625" y="1968218"/>
            <a:ext cx="6048000" cy="3975735"/>
          </a:xfrm>
          <a:prstGeom prst="rect">
            <a:avLst/>
          </a:prstGeom>
        </p:spPr>
        <p:txBody>
          <a:bodyPr anchor="t" rtlCol="false" tIns="0" lIns="0" bIns="0" rIns="0">
            <a:spAutoFit/>
          </a:bodyPr>
          <a:lstStyle/>
          <a:p>
            <a:pPr algn="l" marL="474979" indent="-237490" lvl="1">
              <a:lnSpc>
                <a:spcPts val="3079"/>
              </a:lnSpc>
              <a:buFont typeface="Arial"/>
              <a:buChar char="•"/>
            </a:pPr>
            <a:r>
              <a:rPr lang="en-US" b="true" sz="2199">
                <a:solidFill>
                  <a:srgbClr val="000000"/>
                </a:solidFill>
                <a:latin typeface="Walls Bold"/>
                <a:ea typeface="Walls Bold"/>
                <a:cs typeface="Walls Bold"/>
                <a:sym typeface="Walls Bold"/>
              </a:rPr>
              <a:t>Default Specifier:</a:t>
            </a:r>
          </a:p>
          <a:p>
            <a:pPr algn="ctr">
              <a:lnSpc>
                <a:spcPts val="2800"/>
              </a:lnSpc>
              <a:spcBef>
                <a:spcPct val="0"/>
              </a:spcBef>
            </a:pPr>
            <a:r>
              <a:rPr lang="en-US" sz="2000">
                <a:solidFill>
                  <a:srgbClr val="000000"/>
                </a:solidFill>
                <a:latin typeface="Walls"/>
                <a:ea typeface="Walls"/>
                <a:cs typeface="Walls"/>
                <a:sym typeface="Walls"/>
              </a:rPr>
              <a:t>   </a:t>
            </a:r>
            <a:r>
              <a:rPr lang="en-US" sz="2000">
                <a:solidFill>
                  <a:srgbClr val="000000"/>
                </a:solidFill>
                <a:latin typeface="Walls"/>
                <a:ea typeface="Walls"/>
                <a:cs typeface="Walls"/>
                <a:sym typeface="Walls"/>
              </a:rPr>
              <a:t> If no access specifier is declared, the member is considered to have default access.</a:t>
            </a:r>
          </a:p>
          <a:p>
            <a:pPr algn="l">
              <a:lnSpc>
                <a:spcPts val="2800"/>
              </a:lnSpc>
              <a:spcBef>
                <a:spcPct val="0"/>
              </a:spcBef>
            </a:pPr>
          </a:p>
          <a:p>
            <a:pPr algn="l" marL="474979" indent="-237490" lvl="1">
              <a:lnSpc>
                <a:spcPts val="3079"/>
              </a:lnSpc>
              <a:buFont typeface="Arial"/>
              <a:buChar char="•"/>
            </a:pPr>
            <a:r>
              <a:rPr lang="en-US" b="true" sz="2199">
                <a:solidFill>
                  <a:srgbClr val="000000"/>
                </a:solidFill>
                <a:latin typeface="Walls Bold"/>
                <a:ea typeface="Walls Bold"/>
                <a:cs typeface="Walls Bold"/>
                <a:sym typeface="Walls Bold"/>
              </a:rPr>
              <a:t>Inheritance: </a:t>
            </a:r>
          </a:p>
          <a:p>
            <a:pPr algn="ctr">
              <a:lnSpc>
                <a:spcPts val="2800"/>
              </a:lnSpc>
            </a:pPr>
            <a:r>
              <a:rPr lang="en-US" sz="2000">
                <a:solidFill>
                  <a:srgbClr val="000000"/>
                </a:solidFill>
                <a:latin typeface="Walls"/>
                <a:ea typeface="Walls"/>
                <a:cs typeface="Walls"/>
                <a:sym typeface="Walls"/>
              </a:rPr>
              <a:t>Default members are inherited by subclasses within the same package.</a:t>
            </a:r>
          </a:p>
          <a:p>
            <a:pPr algn="l">
              <a:lnSpc>
                <a:spcPts val="2800"/>
              </a:lnSpc>
            </a:pPr>
          </a:p>
          <a:p>
            <a:pPr algn="l" marL="474979" indent="-237490" lvl="1">
              <a:lnSpc>
                <a:spcPts val="3079"/>
              </a:lnSpc>
              <a:buFont typeface="Arial"/>
              <a:buChar char="•"/>
            </a:pPr>
            <a:r>
              <a:rPr lang="en-US" b="true" sz="2199">
                <a:solidFill>
                  <a:srgbClr val="000000"/>
                </a:solidFill>
                <a:latin typeface="Walls Bold"/>
                <a:ea typeface="Walls Bold"/>
                <a:cs typeface="Walls Bold"/>
                <a:sym typeface="Walls Bold"/>
              </a:rPr>
              <a:t>Efficiency Tip:</a:t>
            </a:r>
          </a:p>
          <a:p>
            <a:pPr algn="ctr">
              <a:lnSpc>
                <a:spcPts val="2800"/>
              </a:lnSpc>
            </a:pPr>
            <a:r>
              <a:rPr lang="en-US" sz="2000">
                <a:solidFill>
                  <a:srgbClr val="000000"/>
                </a:solidFill>
                <a:latin typeface="Walls"/>
                <a:ea typeface="Walls"/>
                <a:cs typeface="Walls"/>
                <a:sym typeface="Walls"/>
              </a:rPr>
              <a:t> Use specific imports rather than wildcard .* to enhance performance and reduce unnecessary load.</a:t>
            </a:r>
          </a:p>
        </p:txBody>
      </p:sp>
      <p:sp>
        <p:nvSpPr>
          <p:cNvPr name="TextBox 16" id="16"/>
          <p:cNvSpPr txBox="true"/>
          <p:nvPr/>
        </p:nvSpPr>
        <p:spPr>
          <a:xfrm rot="0">
            <a:off x="756000" y="1340828"/>
            <a:ext cx="1038027"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FF0000"/>
                </a:solidFill>
                <a:latin typeface="Walls Bold"/>
                <a:ea typeface="Walls Bold"/>
                <a:cs typeface="Walls Bold"/>
                <a:sym typeface="Walls Bold"/>
              </a:rPr>
              <a:t>⚠️ Note</a:t>
            </a:r>
          </a:p>
        </p:txBody>
      </p:sp>
      <p:sp>
        <p:nvSpPr>
          <p:cNvPr name="TextBox 17" id="17"/>
          <p:cNvSpPr txBox="true"/>
          <p:nvPr/>
        </p:nvSpPr>
        <p:spPr>
          <a:xfrm rot="0">
            <a:off x="469291" y="6467828"/>
            <a:ext cx="6654389" cy="1876425"/>
          </a:xfrm>
          <a:prstGeom prst="rect">
            <a:avLst/>
          </a:prstGeom>
        </p:spPr>
        <p:txBody>
          <a:bodyPr anchor="t" rtlCol="false" tIns="0" lIns="0" bIns="0" rIns="0">
            <a:spAutoFit/>
          </a:bodyPr>
          <a:lstStyle/>
          <a:p>
            <a:pPr algn="l">
              <a:lnSpc>
                <a:spcPts val="3499"/>
              </a:lnSpc>
              <a:spcBef>
                <a:spcPct val="0"/>
              </a:spcBef>
            </a:pPr>
            <a:r>
              <a:rPr lang="en-US" b="true" sz="2499">
                <a:solidFill>
                  <a:srgbClr val="000000"/>
                </a:solidFill>
                <a:latin typeface="Walls Bold"/>
                <a:ea typeface="Walls Bold"/>
                <a:cs typeface="Walls Bold"/>
                <a:sym typeface="Walls Bold"/>
              </a:rPr>
              <a:t>*✨ Remember:</a:t>
            </a:r>
          </a:p>
          <a:p>
            <a:pPr algn="l">
              <a:lnSpc>
                <a:spcPts val="3079"/>
              </a:lnSpc>
              <a:spcBef>
                <a:spcPct val="0"/>
              </a:spcBef>
            </a:pPr>
          </a:p>
          <a:p>
            <a:pPr algn="l">
              <a:lnSpc>
                <a:spcPts val="2800"/>
              </a:lnSpc>
              <a:spcBef>
                <a:spcPct val="0"/>
              </a:spcBef>
            </a:pPr>
            <a:r>
              <a:rPr lang="en-US" sz="2000">
                <a:solidFill>
                  <a:srgbClr val="000000"/>
                </a:solidFill>
                <a:latin typeface="Walls"/>
                <a:ea typeface="Walls"/>
                <a:cs typeface="Walls"/>
                <a:sym typeface="Walls"/>
              </a:rPr>
              <a:t> Organizing your code with packages and using access specifiers wisely will help maintain a clean and efficient project structure! 🌟🚀</a:t>
            </a:r>
          </a:p>
        </p:txBody>
      </p:sp>
    </p:spTree>
  </p:cSld>
  <p:clrMapOvr>
    <a:masterClrMapping/>
  </p:clrMapOvr>
</p:sld>
</file>

<file path=ppt/slides/slide19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142731" y="9936000"/>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5" id="15"/>
          <p:cNvSpPr txBox="true"/>
          <p:nvPr/>
        </p:nvSpPr>
        <p:spPr>
          <a:xfrm rot="0">
            <a:off x="994709" y="1165867"/>
            <a:ext cx="5694796" cy="1749425"/>
          </a:xfrm>
          <a:prstGeom prst="rect">
            <a:avLst/>
          </a:prstGeom>
        </p:spPr>
        <p:txBody>
          <a:bodyPr anchor="t" rtlCol="false" tIns="0" lIns="0" bIns="0" rIns="0">
            <a:spAutoFit/>
          </a:bodyPr>
          <a:lstStyle/>
          <a:p>
            <a:pPr algn="ctr">
              <a:lnSpc>
                <a:spcPts val="7000"/>
              </a:lnSpc>
              <a:spcBef>
                <a:spcPct val="0"/>
              </a:spcBef>
            </a:pPr>
            <a:r>
              <a:rPr lang="en-US" b="true" sz="5000">
                <a:solidFill>
                  <a:srgbClr val="FF0000"/>
                </a:solidFill>
                <a:latin typeface="Walls Bold"/>
                <a:ea typeface="Walls Bold"/>
                <a:cs typeface="Walls Bold"/>
                <a:sym typeface="Walls Bold"/>
              </a:rPr>
              <a:t>🔒 Encapsulation in Java 🛡️</a:t>
            </a:r>
          </a:p>
        </p:txBody>
      </p:sp>
      <p:sp>
        <p:nvSpPr>
          <p:cNvPr name="TextBox 16" id="16"/>
          <p:cNvSpPr txBox="true"/>
          <p:nvPr/>
        </p:nvSpPr>
        <p:spPr>
          <a:xfrm rot="0">
            <a:off x="756000" y="2877192"/>
            <a:ext cx="5793576" cy="2892425"/>
          </a:xfrm>
          <a:prstGeom prst="rect">
            <a:avLst/>
          </a:prstGeom>
        </p:spPr>
        <p:txBody>
          <a:bodyPr anchor="t" rtlCol="false" tIns="0" lIns="0" bIns="0" rIns="0">
            <a:spAutoFit/>
          </a:bodyPr>
          <a:lstStyle/>
          <a:p>
            <a:pPr algn="l">
              <a:lnSpc>
                <a:spcPts val="2800"/>
              </a:lnSpc>
              <a:spcBef>
                <a:spcPct val="0"/>
              </a:spcBef>
            </a:pPr>
          </a:p>
          <a:p>
            <a:pPr algn="l">
              <a:lnSpc>
                <a:spcPts val="3499"/>
              </a:lnSpc>
              <a:spcBef>
                <a:spcPct val="0"/>
              </a:spcBef>
            </a:pPr>
            <a:r>
              <a:rPr lang="en-US" b="true" sz="2499">
                <a:solidFill>
                  <a:srgbClr val="000000"/>
                </a:solidFill>
                <a:latin typeface="Walls Bold"/>
                <a:ea typeface="Walls Bold"/>
                <a:cs typeface="Walls Bold"/>
                <a:sym typeface="Walls Bold"/>
              </a:rPr>
              <a:t>📦 What is Encapsulation?</a:t>
            </a:r>
          </a:p>
          <a:p>
            <a:pPr algn="l" marL="431801" indent="-215900" lvl="1">
              <a:lnSpc>
                <a:spcPts val="2800"/>
              </a:lnSpc>
              <a:buFont typeface="Arial"/>
              <a:buChar char="•"/>
            </a:pPr>
            <a:r>
              <a:rPr lang="en-US" b="true" sz="2000">
                <a:solidFill>
                  <a:srgbClr val="000000"/>
                </a:solidFill>
                <a:latin typeface="Walls Bold"/>
                <a:ea typeface="Walls Bold"/>
                <a:cs typeface="Walls Bold"/>
                <a:sym typeface="Walls Bold"/>
              </a:rPr>
              <a:t>Definition:</a:t>
            </a:r>
            <a:r>
              <a:rPr lang="en-US" sz="2000">
                <a:solidFill>
                  <a:srgbClr val="000000"/>
                </a:solidFill>
                <a:latin typeface="Walls"/>
                <a:ea typeface="Walls"/>
                <a:cs typeface="Walls"/>
                <a:sym typeface="Walls"/>
              </a:rPr>
              <a:t> Encapsulation is the process of binding data and code together as a single unit within a class.</a:t>
            </a:r>
          </a:p>
          <a:p>
            <a:pPr algn="l" marL="431801" indent="-215900" lvl="1">
              <a:lnSpc>
                <a:spcPts val="2800"/>
              </a:lnSpc>
              <a:buFont typeface="Arial"/>
              <a:buChar char="•"/>
            </a:pPr>
            <a:r>
              <a:rPr lang="en-US" b="true" sz="2000">
                <a:solidFill>
                  <a:srgbClr val="000000"/>
                </a:solidFill>
                <a:latin typeface="Walls Bold"/>
                <a:ea typeface="Walls Bold"/>
                <a:cs typeface="Walls Bold"/>
                <a:sym typeface="Walls Bold"/>
              </a:rPr>
              <a:t>Components:</a:t>
            </a:r>
          </a:p>
          <a:p>
            <a:pPr algn="l" marL="431801" indent="-215900" lvl="1">
              <a:lnSpc>
                <a:spcPts val="2800"/>
              </a:lnSpc>
              <a:buFont typeface="Arial"/>
              <a:buChar char="•"/>
            </a:pPr>
            <a:r>
              <a:rPr lang="en-US" b="true" sz="2000">
                <a:solidFill>
                  <a:srgbClr val="000000"/>
                </a:solidFill>
                <a:latin typeface="Walls Bold"/>
                <a:ea typeface="Walls Bold"/>
                <a:cs typeface="Walls Bold"/>
                <a:sym typeface="Walls Bold"/>
              </a:rPr>
              <a:t> Data:</a:t>
            </a:r>
            <a:r>
              <a:rPr lang="en-US" sz="2000">
                <a:solidFill>
                  <a:srgbClr val="000000"/>
                </a:solidFill>
                <a:latin typeface="Walls"/>
                <a:ea typeface="Walls"/>
                <a:cs typeface="Walls"/>
                <a:sym typeface="Walls"/>
              </a:rPr>
              <a:t> Represented by variables.</a:t>
            </a:r>
          </a:p>
          <a:p>
            <a:pPr algn="l" marL="431801" indent="-215900" lvl="1">
              <a:lnSpc>
                <a:spcPts val="2800"/>
              </a:lnSpc>
              <a:buFont typeface="Arial"/>
              <a:buChar char="•"/>
            </a:pPr>
            <a:r>
              <a:rPr lang="en-US" sz="2000">
                <a:solidFill>
                  <a:srgbClr val="000000"/>
                </a:solidFill>
                <a:latin typeface="Walls"/>
                <a:ea typeface="Walls"/>
                <a:cs typeface="Walls"/>
                <a:sym typeface="Walls"/>
              </a:rPr>
              <a:t> </a:t>
            </a:r>
            <a:r>
              <a:rPr lang="en-US" b="true" sz="2000">
                <a:solidFill>
                  <a:srgbClr val="000000"/>
                </a:solidFill>
                <a:latin typeface="Walls Bold"/>
                <a:ea typeface="Walls Bold"/>
                <a:cs typeface="Walls Bold"/>
                <a:sym typeface="Walls Bold"/>
              </a:rPr>
              <a:t>Code:</a:t>
            </a:r>
            <a:r>
              <a:rPr lang="en-US" sz="2000">
                <a:solidFill>
                  <a:srgbClr val="000000"/>
                </a:solidFill>
                <a:latin typeface="Walls"/>
                <a:ea typeface="Walls"/>
                <a:cs typeface="Walls"/>
                <a:sym typeface="Walls"/>
              </a:rPr>
              <a:t> Represented by methods.</a:t>
            </a:r>
          </a:p>
        </p:txBody>
      </p:sp>
      <p:sp>
        <p:nvSpPr>
          <p:cNvPr name="TextBox 17" id="17"/>
          <p:cNvSpPr txBox="true"/>
          <p:nvPr/>
        </p:nvSpPr>
        <p:spPr>
          <a:xfrm rot="0">
            <a:off x="756000" y="6217374"/>
            <a:ext cx="6048000" cy="2971800"/>
          </a:xfrm>
          <a:prstGeom prst="rect">
            <a:avLst/>
          </a:prstGeom>
        </p:spPr>
        <p:txBody>
          <a:bodyPr anchor="t" rtlCol="false" tIns="0" lIns="0" bIns="0" rIns="0">
            <a:spAutoFit/>
          </a:bodyPr>
          <a:lstStyle/>
          <a:p>
            <a:pPr algn="l">
              <a:lnSpc>
                <a:spcPts val="3499"/>
              </a:lnSpc>
              <a:spcBef>
                <a:spcPct val="0"/>
              </a:spcBef>
            </a:pPr>
            <a:r>
              <a:rPr lang="en-US" b="true" sz="2499">
                <a:solidFill>
                  <a:srgbClr val="000000"/>
                </a:solidFill>
                <a:latin typeface="Walls Bold"/>
                <a:ea typeface="Walls Bold"/>
                <a:cs typeface="Walls Bold"/>
                <a:sym typeface="Walls Bold"/>
              </a:rPr>
              <a:t>🔍 Purpose of Encapsulation</a:t>
            </a:r>
          </a:p>
          <a:p>
            <a:pPr algn="l" marL="474979" indent="-237490" lvl="1">
              <a:lnSpc>
                <a:spcPts val="3079"/>
              </a:lnSpc>
              <a:buFont typeface="Arial"/>
              <a:buChar char="•"/>
            </a:pPr>
            <a:r>
              <a:rPr lang="en-US" b="true" sz="2199">
                <a:solidFill>
                  <a:srgbClr val="000000"/>
                </a:solidFill>
                <a:latin typeface="Walls Bold"/>
                <a:ea typeface="Walls Bold"/>
                <a:cs typeface="Walls Bold"/>
                <a:sym typeface="Walls Bold"/>
              </a:rPr>
              <a:t>Isolation:</a:t>
            </a:r>
            <a:r>
              <a:rPr lang="en-US" sz="2199">
                <a:solidFill>
                  <a:srgbClr val="000000"/>
                </a:solidFill>
                <a:latin typeface="Walls"/>
                <a:ea typeface="Walls"/>
                <a:cs typeface="Walls"/>
                <a:sym typeface="Walls"/>
              </a:rPr>
              <a:t> </a:t>
            </a:r>
          </a:p>
          <a:p>
            <a:pPr algn="ctr">
              <a:lnSpc>
                <a:spcPts val="2800"/>
              </a:lnSpc>
            </a:pPr>
            <a:r>
              <a:rPr lang="en-US" sz="2000">
                <a:solidFill>
                  <a:srgbClr val="000000"/>
                </a:solidFill>
                <a:latin typeface="Walls"/>
                <a:ea typeface="Walls"/>
                <a:cs typeface="Walls"/>
                <a:sym typeface="Walls"/>
              </a:rPr>
              <a:t>It provides a kind of isolation by keeping the data safe from outside interference and misuse.</a:t>
            </a:r>
          </a:p>
          <a:p>
            <a:pPr algn="ctr">
              <a:lnSpc>
                <a:spcPts val="2800"/>
              </a:lnSpc>
            </a:pPr>
          </a:p>
          <a:p>
            <a:pPr algn="l" marL="474979" indent="-237490" lvl="1">
              <a:lnSpc>
                <a:spcPts val="3079"/>
              </a:lnSpc>
              <a:buFont typeface="Arial"/>
              <a:buChar char="•"/>
            </a:pPr>
            <a:r>
              <a:rPr lang="en-US" b="true" sz="2199">
                <a:solidFill>
                  <a:srgbClr val="000000"/>
                </a:solidFill>
                <a:latin typeface="Walls Bold"/>
                <a:ea typeface="Walls Bold"/>
                <a:cs typeface="Walls Bold"/>
                <a:sym typeface="Walls Bold"/>
              </a:rPr>
              <a:t>Security:</a:t>
            </a:r>
          </a:p>
          <a:p>
            <a:pPr algn="ctr">
              <a:lnSpc>
                <a:spcPts val="2800"/>
              </a:lnSpc>
            </a:pPr>
            <a:r>
              <a:rPr lang="en-US" sz="2000">
                <a:solidFill>
                  <a:srgbClr val="000000"/>
                </a:solidFill>
                <a:latin typeface="Walls"/>
                <a:ea typeface="Walls"/>
                <a:cs typeface="Walls"/>
                <a:sym typeface="Walls"/>
              </a:rPr>
              <a:t> By making variables private, they cannot be accessed directly from outside the class, enhancing security.</a:t>
            </a:r>
          </a:p>
        </p:txBody>
      </p:sp>
    </p:spTree>
  </p:cSld>
  <p:clrMapOvr>
    <a:masterClrMapping/>
  </p:clrMapOvr>
</p:sld>
</file>

<file path=ppt/slides/slide19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142731" y="9936000"/>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5" id="15"/>
          <p:cNvSpPr txBox="true"/>
          <p:nvPr/>
        </p:nvSpPr>
        <p:spPr>
          <a:xfrm rot="0">
            <a:off x="596160" y="1554377"/>
            <a:ext cx="6367681" cy="2895600"/>
          </a:xfrm>
          <a:prstGeom prst="rect">
            <a:avLst/>
          </a:prstGeom>
        </p:spPr>
        <p:txBody>
          <a:bodyPr anchor="t" rtlCol="false" tIns="0" lIns="0" bIns="0" rIns="0">
            <a:spAutoFit/>
          </a:bodyPr>
          <a:lstStyle/>
          <a:p>
            <a:pPr algn="l">
              <a:lnSpc>
                <a:spcPts val="3499"/>
              </a:lnSpc>
              <a:spcBef>
                <a:spcPct val="0"/>
              </a:spcBef>
            </a:pPr>
            <a:r>
              <a:rPr lang="en-US" sz="2499">
                <a:solidFill>
                  <a:srgbClr val="000000"/>
                </a:solidFill>
                <a:latin typeface="Walls"/>
                <a:ea typeface="Walls"/>
                <a:cs typeface="Walls"/>
                <a:sym typeface="Walls"/>
              </a:rPr>
              <a:t> </a:t>
            </a:r>
            <a:r>
              <a:rPr lang="en-US" b="true" sz="2499">
                <a:solidFill>
                  <a:srgbClr val="000000"/>
                </a:solidFill>
                <a:latin typeface="Walls Bold"/>
                <a:ea typeface="Walls Bold"/>
                <a:cs typeface="Walls Bold"/>
                <a:sym typeface="Walls Bold"/>
              </a:rPr>
              <a:t>🚪 Accessing Private Members</a:t>
            </a:r>
          </a:p>
          <a:p>
            <a:pPr algn="l" marL="431801" indent="-215900" lvl="1">
              <a:lnSpc>
                <a:spcPts val="2800"/>
              </a:lnSpc>
              <a:buFont typeface="Arial"/>
              <a:buChar char="•"/>
            </a:pPr>
            <a:r>
              <a:rPr lang="en-US" b="true" sz="2000">
                <a:solidFill>
                  <a:srgbClr val="000000"/>
                </a:solidFill>
                <a:latin typeface="Walls Bold"/>
                <a:ea typeface="Walls Bold"/>
                <a:cs typeface="Walls Bold"/>
                <a:sym typeface="Walls Bold"/>
              </a:rPr>
              <a:t>Indirect Access</a:t>
            </a:r>
            <a:r>
              <a:rPr lang="en-US" sz="2000">
                <a:solidFill>
                  <a:srgbClr val="000000"/>
                </a:solidFill>
                <a:latin typeface="Walls"/>
                <a:ea typeface="Walls"/>
                <a:cs typeface="Walls"/>
                <a:sym typeface="Walls"/>
              </a:rPr>
              <a:t>: If another class needs to access these private members, it can do so indirectly using getter and setter methods.</a:t>
            </a:r>
          </a:p>
          <a:p>
            <a:pPr algn="l">
              <a:lnSpc>
                <a:spcPts val="2800"/>
              </a:lnSpc>
            </a:pPr>
          </a:p>
          <a:p>
            <a:pPr algn="l" marL="431801" indent="-215900" lvl="1">
              <a:lnSpc>
                <a:spcPts val="2800"/>
              </a:lnSpc>
              <a:buFont typeface="Arial"/>
              <a:buChar char="•"/>
            </a:pPr>
            <a:r>
              <a:rPr lang="en-US" b="true" sz="2000">
                <a:solidFill>
                  <a:srgbClr val="000000"/>
                </a:solidFill>
                <a:latin typeface="Walls Bold"/>
                <a:ea typeface="Walls Bold"/>
                <a:cs typeface="Walls Bold"/>
                <a:sym typeface="Walls Bold"/>
              </a:rPr>
              <a:t>Getter and Setter Methods: </a:t>
            </a:r>
            <a:r>
              <a:rPr lang="en-US" sz="2000">
                <a:solidFill>
                  <a:srgbClr val="000000"/>
                </a:solidFill>
                <a:latin typeface="Walls"/>
                <a:ea typeface="Walls"/>
                <a:cs typeface="Walls"/>
                <a:sym typeface="Walls"/>
              </a:rPr>
              <a:t>These methods should be public, allowing controlled access to the private variables.</a:t>
            </a:r>
          </a:p>
        </p:txBody>
      </p:sp>
      <p:sp>
        <p:nvSpPr>
          <p:cNvPr name="TextBox 16" id="16"/>
          <p:cNvSpPr txBox="true"/>
          <p:nvPr/>
        </p:nvSpPr>
        <p:spPr>
          <a:xfrm rot="0">
            <a:off x="596160" y="4993853"/>
            <a:ext cx="6367681" cy="2190750"/>
          </a:xfrm>
          <a:prstGeom prst="rect">
            <a:avLst/>
          </a:prstGeom>
        </p:spPr>
        <p:txBody>
          <a:bodyPr anchor="t" rtlCol="false" tIns="0" lIns="0" bIns="0" rIns="0">
            <a:spAutoFit/>
          </a:bodyPr>
          <a:lstStyle/>
          <a:p>
            <a:pPr algn="l">
              <a:lnSpc>
                <a:spcPts val="3499"/>
              </a:lnSpc>
              <a:spcBef>
                <a:spcPct val="0"/>
              </a:spcBef>
            </a:pPr>
            <a:r>
              <a:rPr lang="en-US" b="true" sz="2499">
                <a:solidFill>
                  <a:srgbClr val="000000"/>
                </a:solidFill>
                <a:latin typeface="Walls Bold"/>
                <a:ea typeface="Walls Bold"/>
                <a:cs typeface="Walls Bold"/>
                <a:sym typeface="Walls Bold"/>
              </a:rPr>
              <a:t>🛠️ How Encapsulation Works</a:t>
            </a:r>
          </a:p>
          <a:p>
            <a:pPr algn="l" marL="431801" indent="-215900" lvl="1">
              <a:lnSpc>
                <a:spcPts val="2800"/>
              </a:lnSpc>
              <a:buFont typeface="Arial"/>
              <a:buChar char="•"/>
            </a:pPr>
            <a:r>
              <a:rPr lang="en-US" b="true" sz="2000">
                <a:solidFill>
                  <a:srgbClr val="000000"/>
                </a:solidFill>
                <a:latin typeface="Walls Bold"/>
                <a:ea typeface="Walls Bold"/>
                <a:cs typeface="Walls Bold"/>
                <a:sym typeface="Walls Bold"/>
              </a:rPr>
              <a:t>Private Variables:</a:t>
            </a:r>
            <a:r>
              <a:rPr lang="en-US" sz="2000">
                <a:solidFill>
                  <a:srgbClr val="000000"/>
                </a:solidFill>
                <a:latin typeface="Walls"/>
                <a:ea typeface="Walls"/>
                <a:cs typeface="Walls"/>
                <a:sym typeface="Walls"/>
              </a:rPr>
              <a:t> Declare class variables as private to restrict direct access.</a:t>
            </a:r>
          </a:p>
          <a:p>
            <a:pPr algn="l">
              <a:lnSpc>
                <a:spcPts val="2800"/>
              </a:lnSpc>
            </a:pPr>
          </a:p>
          <a:p>
            <a:pPr algn="l" marL="431801" indent="-215900" lvl="1">
              <a:lnSpc>
                <a:spcPts val="2800"/>
              </a:lnSpc>
              <a:buFont typeface="Arial"/>
              <a:buChar char="•"/>
            </a:pPr>
            <a:r>
              <a:rPr lang="en-US" b="true" sz="2000">
                <a:solidFill>
                  <a:srgbClr val="000000"/>
                </a:solidFill>
                <a:latin typeface="Walls Bold"/>
                <a:ea typeface="Walls Bold"/>
                <a:cs typeface="Walls Bold"/>
                <a:sym typeface="Walls Bold"/>
              </a:rPr>
              <a:t>Public Methods:</a:t>
            </a:r>
            <a:r>
              <a:rPr lang="en-US" sz="2000">
                <a:solidFill>
                  <a:srgbClr val="000000"/>
                </a:solidFill>
                <a:latin typeface="Walls"/>
                <a:ea typeface="Walls"/>
                <a:cs typeface="Walls"/>
                <a:sym typeface="Walls"/>
              </a:rPr>
              <a:t> Use public getter and setter methods to read and modify the private variables.</a:t>
            </a:r>
          </a:p>
        </p:txBody>
      </p:sp>
    </p:spTree>
  </p:cSld>
  <p:clrMapOvr>
    <a:masterClrMapping/>
  </p:clrMapOvr>
</p:sld>
</file>

<file path=ppt/slides/slide19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142731" y="9936000"/>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5" id="15"/>
          <p:cNvSpPr txBox="true"/>
          <p:nvPr/>
        </p:nvSpPr>
        <p:spPr>
          <a:xfrm rot="0">
            <a:off x="482248" y="1354213"/>
            <a:ext cx="6321752" cy="3600450"/>
          </a:xfrm>
          <a:prstGeom prst="rect">
            <a:avLst/>
          </a:prstGeom>
        </p:spPr>
        <p:txBody>
          <a:bodyPr anchor="t" rtlCol="false" tIns="0" lIns="0" bIns="0" rIns="0">
            <a:spAutoFit/>
          </a:bodyPr>
          <a:lstStyle/>
          <a:p>
            <a:pPr algn="l">
              <a:lnSpc>
                <a:spcPts val="3499"/>
              </a:lnSpc>
              <a:spcBef>
                <a:spcPct val="0"/>
              </a:spcBef>
            </a:pPr>
            <a:r>
              <a:rPr lang="en-US" sz="2499">
                <a:solidFill>
                  <a:srgbClr val="000000"/>
                </a:solidFill>
                <a:latin typeface="Walls"/>
                <a:ea typeface="Walls"/>
                <a:cs typeface="Walls"/>
                <a:sym typeface="Walls"/>
              </a:rPr>
              <a:t> </a:t>
            </a:r>
            <a:r>
              <a:rPr lang="en-US" b="true" sz="2499">
                <a:solidFill>
                  <a:srgbClr val="000000"/>
                </a:solidFill>
                <a:latin typeface="Walls Bold"/>
                <a:ea typeface="Walls Bold"/>
                <a:cs typeface="Walls Bold"/>
                <a:sym typeface="Walls Bold"/>
              </a:rPr>
              <a:t>⚙️ Benefits of Encapsulation</a:t>
            </a:r>
          </a:p>
          <a:p>
            <a:pPr algn="l" marL="431801" indent="-215900" lvl="1">
              <a:lnSpc>
                <a:spcPts val="2800"/>
              </a:lnSpc>
              <a:buFont typeface="Arial"/>
              <a:buChar char="•"/>
            </a:pPr>
            <a:r>
              <a:rPr lang="en-US" b="true" sz="2000">
                <a:solidFill>
                  <a:srgbClr val="000000"/>
                </a:solidFill>
                <a:latin typeface="Walls Bold"/>
                <a:ea typeface="Walls Bold"/>
                <a:cs typeface="Walls Bold"/>
                <a:sym typeface="Walls Bold"/>
              </a:rPr>
              <a:t>Control:</a:t>
            </a:r>
            <a:r>
              <a:rPr lang="en-US" sz="2000">
                <a:solidFill>
                  <a:srgbClr val="000000"/>
                </a:solidFill>
                <a:latin typeface="Walls"/>
                <a:ea typeface="Walls"/>
                <a:cs typeface="Walls"/>
                <a:sym typeface="Walls"/>
              </a:rPr>
              <a:t> Provides control over the data by allowing changes through methods only.</a:t>
            </a:r>
          </a:p>
          <a:p>
            <a:pPr algn="l">
              <a:lnSpc>
                <a:spcPts val="2800"/>
              </a:lnSpc>
            </a:pPr>
          </a:p>
          <a:p>
            <a:pPr algn="l" marL="431801" indent="-215900" lvl="1">
              <a:lnSpc>
                <a:spcPts val="2800"/>
              </a:lnSpc>
              <a:buFont typeface="Arial"/>
              <a:buChar char="•"/>
            </a:pPr>
            <a:r>
              <a:rPr lang="en-US" b="true" sz="2000">
                <a:solidFill>
                  <a:srgbClr val="000000"/>
                </a:solidFill>
                <a:latin typeface="Walls Bold"/>
                <a:ea typeface="Walls Bold"/>
                <a:cs typeface="Walls Bold"/>
                <a:sym typeface="Walls Bold"/>
              </a:rPr>
              <a:t>Flexibility:</a:t>
            </a:r>
            <a:r>
              <a:rPr lang="en-US" sz="2000">
                <a:solidFill>
                  <a:srgbClr val="000000"/>
                </a:solidFill>
                <a:latin typeface="Walls"/>
                <a:ea typeface="Walls"/>
                <a:cs typeface="Walls"/>
                <a:sym typeface="Walls"/>
              </a:rPr>
              <a:t> Makes the code more flexible and easy to maintain.</a:t>
            </a:r>
          </a:p>
          <a:p>
            <a:pPr algn="l">
              <a:lnSpc>
                <a:spcPts val="2800"/>
              </a:lnSpc>
            </a:pPr>
          </a:p>
          <a:p>
            <a:pPr algn="l" marL="431801" indent="-215900" lvl="1">
              <a:lnSpc>
                <a:spcPts val="2800"/>
              </a:lnSpc>
              <a:buFont typeface="Arial"/>
              <a:buChar char="•"/>
            </a:pPr>
            <a:r>
              <a:rPr lang="en-US" b="true" sz="2000">
                <a:solidFill>
                  <a:srgbClr val="000000"/>
                </a:solidFill>
                <a:latin typeface="Walls Bold"/>
                <a:ea typeface="Walls Bold"/>
                <a:cs typeface="Walls Bold"/>
                <a:sym typeface="Walls Bold"/>
              </a:rPr>
              <a:t>Reusability:</a:t>
            </a:r>
            <a:r>
              <a:rPr lang="en-US" sz="2000">
                <a:solidFill>
                  <a:srgbClr val="000000"/>
                </a:solidFill>
                <a:latin typeface="Walls"/>
                <a:ea typeface="Walls"/>
                <a:cs typeface="Walls"/>
                <a:sym typeface="Walls"/>
              </a:rPr>
              <a:t> Enhances code reusability by allowing classes to be used in different programs without exposing sensitive data.</a:t>
            </a:r>
          </a:p>
        </p:txBody>
      </p:sp>
      <p:sp>
        <p:nvSpPr>
          <p:cNvPr name="TextBox 16" id="16"/>
          <p:cNvSpPr txBox="true"/>
          <p:nvPr/>
        </p:nvSpPr>
        <p:spPr>
          <a:xfrm rot="0">
            <a:off x="551140" y="5307900"/>
            <a:ext cx="6252860" cy="1835150"/>
          </a:xfrm>
          <a:prstGeom prst="rect">
            <a:avLst/>
          </a:prstGeom>
        </p:spPr>
        <p:txBody>
          <a:bodyPr anchor="t" rtlCol="false" tIns="0" lIns="0" bIns="0" rIns="0">
            <a:spAutoFit/>
          </a:bodyPr>
          <a:lstStyle/>
          <a:p>
            <a:pPr algn="l">
              <a:lnSpc>
                <a:spcPts val="2800"/>
              </a:lnSpc>
              <a:spcBef>
                <a:spcPct val="0"/>
              </a:spcBef>
            </a:pPr>
          </a:p>
          <a:p>
            <a:pPr algn="l">
              <a:lnSpc>
                <a:spcPts val="3499"/>
              </a:lnSpc>
              <a:spcBef>
                <a:spcPct val="0"/>
              </a:spcBef>
            </a:pPr>
            <a:r>
              <a:rPr lang="en-US" b="true" sz="2499">
                <a:solidFill>
                  <a:srgbClr val="000000"/>
                </a:solidFill>
                <a:latin typeface="Walls Bold"/>
                <a:ea typeface="Walls Bold"/>
                <a:cs typeface="Walls Bold"/>
                <a:sym typeface="Walls Bold"/>
              </a:rPr>
              <a:t>✨ Note: </a:t>
            </a:r>
          </a:p>
          <a:p>
            <a:pPr algn="l">
              <a:lnSpc>
                <a:spcPts val="2800"/>
              </a:lnSpc>
              <a:spcBef>
                <a:spcPct val="0"/>
              </a:spcBef>
            </a:pPr>
            <a:r>
              <a:rPr lang="en-US" sz="2000">
                <a:solidFill>
                  <a:srgbClr val="000000"/>
                </a:solidFill>
                <a:latin typeface="Walls"/>
                <a:ea typeface="Walls"/>
                <a:cs typeface="Walls"/>
                <a:sym typeface="Walls"/>
              </a:rPr>
              <a:t>Encapsulation is essential for maintaining the integrity and security of data while allowing flexibility and control through public methods. 🎯📈</a:t>
            </a:r>
          </a:p>
        </p:txBody>
      </p:sp>
    </p:spTree>
  </p:cSld>
  <p:clrMapOvr>
    <a:masterClrMapping/>
  </p:clrMapOvr>
</p:sld>
</file>

<file path=ppt/slides/slide19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142731" y="9936000"/>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954784" y="5403571"/>
            <a:ext cx="9210433" cy="153507"/>
          </a:xfrm>
          <a:custGeom>
            <a:avLst/>
            <a:gdLst/>
            <a:ahLst/>
            <a:cxnLst/>
            <a:rect r="r" b="b" t="t" l="l"/>
            <a:pathLst>
              <a:path h="153507" w="9210433">
                <a:moveTo>
                  <a:pt x="0" y="0"/>
                </a:moveTo>
                <a:lnTo>
                  <a:pt x="9210432" y="0"/>
                </a:lnTo>
                <a:lnTo>
                  <a:pt x="9210432"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5" id="15"/>
          <p:cNvSpPr txBox="true"/>
          <p:nvPr/>
        </p:nvSpPr>
        <p:spPr>
          <a:xfrm rot="0">
            <a:off x="378000" y="1096382"/>
            <a:ext cx="6804000" cy="1749425"/>
          </a:xfrm>
          <a:prstGeom prst="rect">
            <a:avLst/>
          </a:prstGeom>
        </p:spPr>
        <p:txBody>
          <a:bodyPr anchor="t" rtlCol="false" tIns="0" lIns="0" bIns="0" rIns="0">
            <a:spAutoFit/>
          </a:bodyPr>
          <a:lstStyle/>
          <a:p>
            <a:pPr algn="ctr">
              <a:lnSpc>
                <a:spcPts val="7000"/>
              </a:lnSpc>
              <a:spcBef>
                <a:spcPct val="0"/>
              </a:spcBef>
            </a:pPr>
            <a:r>
              <a:rPr lang="en-US" b="true" sz="5000">
                <a:solidFill>
                  <a:srgbClr val="FF0000"/>
                </a:solidFill>
                <a:latin typeface="Walls Bold"/>
                <a:ea typeface="Walls Bold"/>
                <a:cs typeface="Walls Bold"/>
                <a:sym typeface="Walls Bold"/>
              </a:rPr>
              <a:t>🟢Type-Casting (Type-Conversion)🟢</a:t>
            </a:r>
          </a:p>
        </p:txBody>
      </p:sp>
      <p:sp>
        <p:nvSpPr>
          <p:cNvPr name="TextBox 16" id="16"/>
          <p:cNvSpPr txBox="true"/>
          <p:nvPr/>
        </p:nvSpPr>
        <p:spPr>
          <a:xfrm rot="0">
            <a:off x="632245" y="3198232"/>
            <a:ext cx="6549755" cy="1080135"/>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Walls Bold"/>
                <a:ea typeface="Walls Bold"/>
                <a:cs typeface="Walls Bold"/>
                <a:sym typeface="Walls Bold"/>
              </a:rPr>
              <a:t>Definition:  </a:t>
            </a:r>
          </a:p>
          <a:p>
            <a:pPr algn="l">
              <a:lnSpc>
                <a:spcPts val="2800"/>
              </a:lnSpc>
              <a:spcBef>
                <a:spcPct val="0"/>
              </a:spcBef>
            </a:pPr>
            <a:r>
              <a:rPr lang="en-US" b="true" sz="2000">
                <a:solidFill>
                  <a:srgbClr val="000000"/>
                </a:solidFill>
                <a:latin typeface="Walls Bold"/>
                <a:ea typeface="Walls Bold"/>
                <a:cs typeface="Walls Bold"/>
                <a:sym typeface="Walls Bold"/>
              </a:rPr>
              <a:t>Type-casting</a:t>
            </a:r>
            <a:r>
              <a:rPr lang="en-US" sz="2000">
                <a:solidFill>
                  <a:srgbClr val="000000"/>
                </a:solidFill>
                <a:latin typeface="Walls"/>
                <a:ea typeface="Walls"/>
                <a:cs typeface="Walls"/>
                <a:sym typeface="Walls"/>
              </a:rPr>
              <a:t> is the process of converting a value from one </a:t>
            </a:r>
            <a:r>
              <a:rPr lang="en-US" b="true" sz="2000">
                <a:solidFill>
                  <a:srgbClr val="000000"/>
                </a:solidFill>
                <a:latin typeface="Walls Bold"/>
                <a:ea typeface="Walls Bold"/>
                <a:cs typeface="Walls Bold"/>
                <a:sym typeface="Walls Bold"/>
              </a:rPr>
              <a:t>data type</a:t>
            </a:r>
            <a:r>
              <a:rPr lang="en-US" sz="2000">
                <a:solidFill>
                  <a:srgbClr val="000000"/>
                </a:solidFill>
                <a:latin typeface="Walls"/>
                <a:ea typeface="Walls"/>
                <a:cs typeface="Walls"/>
                <a:sym typeface="Walls"/>
              </a:rPr>
              <a:t> to another in Java</a:t>
            </a:r>
          </a:p>
        </p:txBody>
      </p:sp>
      <p:sp>
        <p:nvSpPr>
          <p:cNvPr name="TextBox 17" id="17"/>
          <p:cNvSpPr txBox="true"/>
          <p:nvPr/>
        </p:nvSpPr>
        <p:spPr>
          <a:xfrm rot="0">
            <a:off x="1281176" y="4630792"/>
            <a:ext cx="4997648"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1E90FF"/>
                </a:solidFill>
                <a:latin typeface="Walls Bold"/>
                <a:ea typeface="Walls Bold"/>
                <a:cs typeface="Walls Bold"/>
                <a:sym typeface="Walls Bold"/>
              </a:rPr>
              <a:t>📜 Types of Type-Conversions in Java📜</a:t>
            </a:r>
          </a:p>
        </p:txBody>
      </p:sp>
      <p:sp>
        <p:nvSpPr>
          <p:cNvPr name="TextBox 18" id="18"/>
          <p:cNvSpPr txBox="true"/>
          <p:nvPr/>
        </p:nvSpPr>
        <p:spPr>
          <a:xfrm rot="0">
            <a:off x="726094" y="5355962"/>
            <a:ext cx="6455906" cy="2175510"/>
          </a:xfrm>
          <a:prstGeom prst="rect">
            <a:avLst/>
          </a:prstGeom>
        </p:spPr>
        <p:txBody>
          <a:bodyPr anchor="t" rtlCol="false" tIns="0" lIns="0" bIns="0" rIns="0">
            <a:spAutoFit/>
          </a:bodyPr>
          <a:lstStyle/>
          <a:p>
            <a:pPr algn="l">
              <a:lnSpc>
                <a:spcPts val="3079"/>
              </a:lnSpc>
              <a:spcBef>
                <a:spcPct val="0"/>
              </a:spcBef>
            </a:pPr>
            <a:r>
              <a:rPr lang="en-US" sz="2199">
                <a:solidFill>
                  <a:srgbClr val="000000"/>
                </a:solidFill>
                <a:latin typeface="Walls"/>
                <a:ea typeface="Walls"/>
                <a:cs typeface="Walls"/>
                <a:sym typeface="Walls"/>
              </a:rPr>
              <a:t>1.</a:t>
            </a:r>
            <a:r>
              <a:rPr lang="en-US" b="true" sz="2199">
                <a:solidFill>
                  <a:srgbClr val="000000"/>
                </a:solidFill>
                <a:latin typeface="Walls Bold"/>
                <a:ea typeface="Walls Bold"/>
                <a:cs typeface="Walls Bold"/>
                <a:sym typeface="Walls Bold"/>
              </a:rPr>
              <a:t> Primitive Type-Casting </a:t>
            </a:r>
          </a:p>
          <a:p>
            <a:pPr algn="l" marL="431801" indent="-215900" lvl="1">
              <a:lnSpc>
                <a:spcPts val="2800"/>
              </a:lnSpc>
              <a:buFont typeface="Arial"/>
              <a:buChar char="•"/>
            </a:pPr>
            <a:r>
              <a:rPr lang="en-US" sz="2000">
                <a:solidFill>
                  <a:srgbClr val="000000"/>
                </a:solidFill>
                <a:latin typeface="Walls"/>
                <a:ea typeface="Walls"/>
                <a:cs typeface="Walls"/>
                <a:sym typeface="Walls"/>
              </a:rPr>
              <a:t>   Converting between *primitive data types* like int, float, double, etc.</a:t>
            </a:r>
          </a:p>
          <a:p>
            <a:pPr algn="l">
              <a:lnSpc>
                <a:spcPts val="2800"/>
              </a:lnSpc>
              <a:spcBef>
                <a:spcPct val="0"/>
              </a:spcBef>
            </a:pPr>
            <a:r>
              <a:rPr lang="en-US" sz="2000">
                <a:solidFill>
                  <a:srgbClr val="000000"/>
                </a:solidFill>
                <a:latin typeface="Walls"/>
                <a:ea typeface="Walls"/>
                <a:cs typeface="Walls"/>
                <a:sym typeface="Walls"/>
              </a:rPr>
              <a:t>   </a:t>
            </a:r>
          </a:p>
          <a:p>
            <a:pPr algn="l">
              <a:lnSpc>
                <a:spcPts val="3079"/>
              </a:lnSpc>
              <a:spcBef>
                <a:spcPct val="0"/>
              </a:spcBef>
            </a:pPr>
            <a:r>
              <a:rPr lang="en-US" sz="2199">
                <a:solidFill>
                  <a:srgbClr val="000000"/>
                </a:solidFill>
                <a:latin typeface="Walls"/>
                <a:ea typeface="Walls"/>
                <a:cs typeface="Walls"/>
                <a:sym typeface="Walls"/>
              </a:rPr>
              <a:t>2. </a:t>
            </a:r>
            <a:r>
              <a:rPr lang="en-US" b="true" sz="2199">
                <a:solidFill>
                  <a:srgbClr val="000000"/>
                </a:solidFill>
                <a:latin typeface="Walls Bold"/>
                <a:ea typeface="Walls Bold"/>
                <a:cs typeface="Walls Bold"/>
                <a:sym typeface="Walls Bold"/>
              </a:rPr>
              <a:t>Non-Primitive Type-Casting (Reference Casting)</a:t>
            </a:r>
          </a:p>
          <a:p>
            <a:pPr algn="l" marL="431801" indent="-215900" lvl="1">
              <a:lnSpc>
                <a:spcPts val="2800"/>
              </a:lnSpc>
              <a:buFont typeface="Arial"/>
              <a:buChar char="•"/>
            </a:pPr>
            <a:r>
              <a:rPr lang="en-US" sz="2000">
                <a:solidFill>
                  <a:srgbClr val="000000"/>
                </a:solidFill>
                <a:latin typeface="Walls"/>
                <a:ea typeface="Walls"/>
                <a:cs typeface="Walls"/>
                <a:sym typeface="Walls"/>
              </a:rPr>
              <a:t>   Converting between *object references* (i.e., class types).</a:t>
            </a:r>
          </a:p>
        </p:txBody>
      </p:sp>
    </p:spTree>
  </p:cSld>
  <p:clrMapOvr>
    <a:masterClrMapping/>
  </p:clrMapOvr>
</p:sld>
</file>

<file path=ppt/slides/slide19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142731" y="9936000"/>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954784" y="5403571"/>
            <a:ext cx="9210433" cy="153507"/>
          </a:xfrm>
          <a:custGeom>
            <a:avLst/>
            <a:gdLst/>
            <a:ahLst/>
            <a:cxnLst/>
            <a:rect r="r" b="b" t="t" l="l"/>
            <a:pathLst>
              <a:path h="153507" w="9210433">
                <a:moveTo>
                  <a:pt x="0" y="0"/>
                </a:moveTo>
                <a:lnTo>
                  <a:pt x="9210432" y="0"/>
                </a:lnTo>
                <a:lnTo>
                  <a:pt x="9210432"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5" id="15"/>
          <p:cNvSpPr txBox="true"/>
          <p:nvPr/>
        </p:nvSpPr>
        <p:spPr>
          <a:xfrm rot="0">
            <a:off x="711562" y="1123240"/>
            <a:ext cx="4160738"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 ⚙️ Primitive Type-Casting⚙️</a:t>
            </a:r>
          </a:p>
        </p:txBody>
      </p:sp>
      <p:sp>
        <p:nvSpPr>
          <p:cNvPr name="TextBox 16" id="16"/>
          <p:cNvSpPr txBox="true"/>
          <p:nvPr/>
        </p:nvSpPr>
        <p:spPr>
          <a:xfrm rot="0">
            <a:off x="587393" y="1669340"/>
            <a:ext cx="5819477" cy="2806700"/>
          </a:xfrm>
          <a:prstGeom prst="rect">
            <a:avLst/>
          </a:prstGeom>
        </p:spPr>
        <p:txBody>
          <a:bodyPr anchor="t" rtlCol="false" tIns="0" lIns="0" bIns="0" rIns="0">
            <a:spAutoFit/>
          </a:bodyPr>
          <a:lstStyle/>
          <a:p>
            <a:pPr algn="ctr">
              <a:lnSpc>
                <a:spcPts val="2800"/>
              </a:lnSpc>
            </a:pPr>
            <a:r>
              <a:rPr lang="en-US" sz="2000">
                <a:solidFill>
                  <a:srgbClr val="000000"/>
                </a:solidFill>
                <a:latin typeface="Walls"/>
                <a:ea typeface="Walls"/>
                <a:cs typeface="Walls"/>
                <a:sym typeface="Walls"/>
              </a:rPr>
              <a:t>The primitive types that can be used in type-casting are:</a:t>
            </a:r>
          </a:p>
          <a:p>
            <a:pPr algn="l" marL="431801" indent="-215900" lvl="1">
              <a:lnSpc>
                <a:spcPts val="2800"/>
              </a:lnSpc>
              <a:buFont typeface="Arial"/>
              <a:buChar char="•"/>
            </a:pPr>
            <a:r>
              <a:rPr lang="en-US" sz="2000">
                <a:solidFill>
                  <a:srgbClr val="000000"/>
                </a:solidFill>
                <a:latin typeface="Walls"/>
                <a:ea typeface="Walls"/>
                <a:cs typeface="Walls"/>
                <a:sym typeface="Walls"/>
              </a:rPr>
              <a:t> byte</a:t>
            </a:r>
          </a:p>
          <a:p>
            <a:pPr algn="l" marL="431801" indent="-215900" lvl="1">
              <a:lnSpc>
                <a:spcPts val="2800"/>
              </a:lnSpc>
              <a:buFont typeface="Arial"/>
              <a:buChar char="•"/>
            </a:pPr>
            <a:r>
              <a:rPr lang="en-US" sz="2000">
                <a:solidFill>
                  <a:srgbClr val="000000"/>
                </a:solidFill>
                <a:latin typeface="Walls"/>
                <a:ea typeface="Walls"/>
                <a:cs typeface="Walls"/>
                <a:sym typeface="Walls"/>
              </a:rPr>
              <a:t> short</a:t>
            </a:r>
          </a:p>
          <a:p>
            <a:pPr algn="l" marL="431801" indent="-215900" lvl="1">
              <a:lnSpc>
                <a:spcPts val="2800"/>
              </a:lnSpc>
              <a:buFont typeface="Arial"/>
              <a:buChar char="•"/>
            </a:pPr>
            <a:r>
              <a:rPr lang="en-US" sz="2000">
                <a:solidFill>
                  <a:srgbClr val="000000"/>
                </a:solidFill>
                <a:latin typeface="Walls"/>
                <a:ea typeface="Walls"/>
                <a:cs typeface="Walls"/>
                <a:sym typeface="Walls"/>
              </a:rPr>
              <a:t>int</a:t>
            </a:r>
          </a:p>
          <a:p>
            <a:pPr algn="l" marL="431801" indent="-215900" lvl="1">
              <a:lnSpc>
                <a:spcPts val="2800"/>
              </a:lnSpc>
              <a:buFont typeface="Arial"/>
              <a:buChar char="•"/>
            </a:pPr>
            <a:r>
              <a:rPr lang="en-US" sz="2000">
                <a:solidFill>
                  <a:srgbClr val="000000"/>
                </a:solidFill>
                <a:latin typeface="Walls"/>
                <a:ea typeface="Walls"/>
                <a:cs typeface="Walls"/>
                <a:sym typeface="Walls"/>
              </a:rPr>
              <a:t> long</a:t>
            </a:r>
          </a:p>
          <a:p>
            <a:pPr algn="l" marL="431801" indent="-215900" lvl="1">
              <a:lnSpc>
                <a:spcPts val="2800"/>
              </a:lnSpc>
              <a:buFont typeface="Arial"/>
              <a:buChar char="•"/>
            </a:pPr>
            <a:r>
              <a:rPr lang="en-US" sz="2000">
                <a:solidFill>
                  <a:srgbClr val="000000"/>
                </a:solidFill>
                <a:latin typeface="Walls"/>
                <a:ea typeface="Walls"/>
                <a:cs typeface="Walls"/>
                <a:sym typeface="Walls"/>
              </a:rPr>
              <a:t>float</a:t>
            </a:r>
          </a:p>
          <a:p>
            <a:pPr algn="l" marL="431801" indent="-215900" lvl="1">
              <a:lnSpc>
                <a:spcPts val="2800"/>
              </a:lnSpc>
              <a:buFont typeface="Arial"/>
              <a:buChar char="•"/>
            </a:pPr>
            <a:r>
              <a:rPr lang="en-US" sz="2000">
                <a:solidFill>
                  <a:srgbClr val="000000"/>
                </a:solidFill>
                <a:latin typeface="Walls"/>
                <a:ea typeface="Walls"/>
                <a:cs typeface="Walls"/>
                <a:sym typeface="Walls"/>
              </a:rPr>
              <a:t> double</a:t>
            </a:r>
          </a:p>
          <a:p>
            <a:pPr algn="l" marL="431801" indent="-215900" lvl="1">
              <a:lnSpc>
                <a:spcPts val="2800"/>
              </a:lnSpc>
              <a:buFont typeface="Arial"/>
              <a:buChar char="•"/>
            </a:pPr>
            <a:r>
              <a:rPr lang="en-US" sz="2000">
                <a:solidFill>
                  <a:srgbClr val="000000"/>
                </a:solidFill>
                <a:latin typeface="Walls"/>
                <a:ea typeface="Walls"/>
                <a:cs typeface="Walls"/>
                <a:sym typeface="Walls"/>
              </a:rPr>
              <a:t> char</a:t>
            </a:r>
          </a:p>
        </p:txBody>
      </p:sp>
      <p:sp>
        <p:nvSpPr>
          <p:cNvPr name="TextBox 17" id="17"/>
          <p:cNvSpPr txBox="true"/>
          <p:nvPr/>
        </p:nvSpPr>
        <p:spPr>
          <a:xfrm rot="0">
            <a:off x="1469477" y="4723690"/>
            <a:ext cx="3287415"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Type-Casting Hierarchy</a:t>
            </a:r>
          </a:p>
        </p:txBody>
      </p:sp>
      <p:sp>
        <p:nvSpPr>
          <p:cNvPr name="TextBox 18" id="18"/>
          <p:cNvSpPr txBox="true"/>
          <p:nvPr/>
        </p:nvSpPr>
        <p:spPr>
          <a:xfrm rot="0">
            <a:off x="830766" y="5460290"/>
            <a:ext cx="4974391" cy="1044575"/>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Walls"/>
                <a:ea typeface="Walls"/>
                <a:cs typeface="Walls"/>
                <a:sym typeface="Walls"/>
              </a:rPr>
              <a:t>___________________&gt; Upcasting (Automatic)</a:t>
            </a:r>
          </a:p>
          <a:p>
            <a:pPr algn="ctr">
              <a:lnSpc>
                <a:spcPts val="2800"/>
              </a:lnSpc>
              <a:spcBef>
                <a:spcPct val="0"/>
              </a:spcBef>
            </a:pPr>
            <a:r>
              <a:rPr lang="en-US" sz="2000">
                <a:solidFill>
                  <a:srgbClr val="000000"/>
                </a:solidFill>
                <a:latin typeface="Walls"/>
                <a:ea typeface="Walls"/>
                <a:cs typeface="Walls"/>
                <a:sym typeface="Walls"/>
              </a:rPr>
              <a:t>byte &lt; short &lt; int &lt; long &lt; float &lt; double</a:t>
            </a:r>
          </a:p>
          <a:p>
            <a:pPr algn="ctr">
              <a:lnSpc>
                <a:spcPts val="2800"/>
              </a:lnSpc>
              <a:spcBef>
                <a:spcPct val="0"/>
              </a:spcBef>
            </a:pPr>
            <a:r>
              <a:rPr lang="en-US" sz="2000">
                <a:solidFill>
                  <a:srgbClr val="000000"/>
                </a:solidFill>
                <a:latin typeface="Walls"/>
                <a:ea typeface="Walls"/>
                <a:cs typeface="Walls"/>
                <a:sym typeface="Walls"/>
              </a:rPr>
              <a:t>Downcasting (Explicit) &lt;__________________</a:t>
            </a:r>
          </a:p>
        </p:txBody>
      </p:sp>
      <p:sp>
        <p:nvSpPr>
          <p:cNvPr name="TextBox 19" id="19"/>
          <p:cNvSpPr txBox="true"/>
          <p:nvPr/>
        </p:nvSpPr>
        <p:spPr>
          <a:xfrm rot="0">
            <a:off x="373696" y="6819190"/>
            <a:ext cx="6889361" cy="1080135"/>
          </a:xfrm>
          <a:prstGeom prst="rect">
            <a:avLst/>
          </a:prstGeom>
        </p:spPr>
        <p:txBody>
          <a:bodyPr anchor="t" rtlCol="false" tIns="0" lIns="0" bIns="0" rIns="0">
            <a:spAutoFit/>
          </a:bodyPr>
          <a:lstStyle/>
          <a:p>
            <a:pPr algn="l" marL="474979" indent="-237490" lvl="1">
              <a:lnSpc>
                <a:spcPts val="3079"/>
              </a:lnSpc>
              <a:buFont typeface="Arial"/>
              <a:buChar char="•"/>
            </a:pPr>
            <a:r>
              <a:rPr lang="en-US" b="true" sz="2199">
                <a:solidFill>
                  <a:srgbClr val="000000"/>
                </a:solidFill>
                <a:latin typeface="Walls Bold"/>
                <a:ea typeface="Walls Bold"/>
                <a:cs typeface="Walls Bold"/>
                <a:sym typeface="Walls Bold"/>
              </a:rPr>
              <a:t>Upcasting (Implicit):  </a:t>
            </a:r>
          </a:p>
          <a:p>
            <a:pPr algn="ctr">
              <a:lnSpc>
                <a:spcPts val="2800"/>
              </a:lnSpc>
              <a:spcBef>
                <a:spcPct val="0"/>
              </a:spcBef>
            </a:pPr>
            <a:r>
              <a:rPr lang="en-US" sz="2000">
                <a:solidFill>
                  <a:srgbClr val="000000"/>
                </a:solidFill>
                <a:latin typeface="Walls"/>
                <a:ea typeface="Walls"/>
                <a:cs typeface="Walls"/>
                <a:sym typeface="Walls"/>
              </a:rPr>
              <a:t>  Converting a smaller data type to a bigger data type automatically.</a:t>
            </a:r>
          </a:p>
        </p:txBody>
      </p:sp>
      <p:sp>
        <p:nvSpPr>
          <p:cNvPr name="TextBox 20" id="20"/>
          <p:cNvSpPr txBox="true"/>
          <p:nvPr/>
        </p:nvSpPr>
        <p:spPr>
          <a:xfrm rot="0">
            <a:off x="411391" y="8213650"/>
            <a:ext cx="6851666" cy="1080135"/>
          </a:xfrm>
          <a:prstGeom prst="rect">
            <a:avLst/>
          </a:prstGeom>
        </p:spPr>
        <p:txBody>
          <a:bodyPr anchor="t" rtlCol="false" tIns="0" lIns="0" bIns="0" rIns="0">
            <a:spAutoFit/>
          </a:bodyPr>
          <a:lstStyle/>
          <a:p>
            <a:pPr algn="l" marL="474979" indent="-237490" lvl="1">
              <a:lnSpc>
                <a:spcPts val="3079"/>
              </a:lnSpc>
              <a:buFont typeface="Arial"/>
              <a:buChar char="•"/>
            </a:pPr>
            <a:r>
              <a:rPr lang="en-US" b="true" sz="2199">
                <a:solidFill>
                  <a:srgbClr val="000000"/>
                </a:solidFill>
                <a:latin typeface="Walls Bold"/>
                <a:ea typeface="Walls Bold"/>
                <a:cs typeface="Walls Bold"/>
                <a:sym typeface="Walls Bold"/>
              </a:rPr>
              <a:t>Downcasting (Explicit):  </a:t>
            </a:r>
          </a:p>
          <a:p>
            <a:pPr algn="ctr">
              <a:lnSpc>
                <a:spcPts val="2800"/>
              </a:lnSpc>
              <a:spcBef>
                <a:spcPct val="0"/>
              </a:spcBef>
            </a:pPr>
            <a:r>
              <a:rPr lang="en-US" sz="2000">
                <a:solidFill>
                  <a:srgbClr val="000000"/>
                </a:solidFill>
                <a:latin typeface="Walls"/>
                <a:ea typeface="Walls"/>
                <a:cs typeface="Walls"/>
                <a:sym typeface="Walls"/>
              </a:rPr>
              <a:t>  Converting a bigger data type to a smaller data type explicitly, which requires manual intervention due to potential data loss.</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353270" y="1134070"/>
            <a:ext cx="3289073" cy="422275"/>
          </a:xfrm>
          <a:prstGeom prst="rect">
            <a:avLst/>
          </a:prstGeom>
        </p:spPr>
        <p:txBody>
          <a:bodyPr anchor="t" rtlCol="false" tIns="0" lIns="0" bIns="0" rIns="0">
            <a:spAutoFit/>
          </a:bodyPr>
          <a:lstStyle/>
          <a:p>
            <a:pPr algn="l">
              <a:lnSpc>
                <a:spcPts val="3500"/>
              </a:lnSpc>
            </a:pPr>
            <a:r>
              <a:rPr lang="en-US" b="true" sz="2500" spc="125">
                <a:solidFill>
                  <a:srgbClr val="1E90FF"/>
                </a:solidFill>
                <a:latin typeface="Walls Bold"/>
                <a:ea typeface="Walls Bold"/>
                <a:cs typeface="Walls Bold"/>
                <a:sym typeface="Walls Bold"/>
              </a:rPr>
              <a:t>WHY LEARN JAVA?</a:t>
            </a:r>
          </a:p>
        </p:txBody>
      </p:sp>
      <p:sp>
        <p:nvSpPr>
          <p:cNvPr name="Freeform 14" id="14"/>
          <p:cNvSpPr/>
          <p:nvPr/>
        </p:nvSpPr>
        <p:spPr>
          <a:xfrm flipH="false" flipV="false" rot="0">
            <a:off x="3134873" y="1181695"/>
            <a:ext cx="366176" cy="343290"/>
          </a:xfrm>
          <a:custGeom>
            <a:avLst/>
            <a:gdLst/>
            <a:ahLst/>
            <a:cxnLst/>
            <a:rect r="r" b="b" t="t" l="l"/>
            <a:pathLst>
              <a:path h="343290" w="366176">
                <a:moveTo>
                  <a:pt x="0" y="0"/>
                </a:moveTo>
                <a:lnTo>
                  <a:pt x="366177" y="0"/>
                </a:lnTo>
                <a:lnTo>
                  <a:pt x="366177" y="343290"/>
                </a:lnTo>
                <a:lnTo>
                  <a:pt x="0" y="34329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0">
            <a:off x="353270" y="1824051"/>
            <a:ext cx="216345" cy="216345"/>
          </a:xfrm>
          <a:custGeom>
            <a:avLst/>
            <a:gdLst/>
            <a:ahLst/>
            <a:cxnLst/>
            <a:rect r="r" b="b" t="t" l="l"/>
            <a:pathLst>
              <a:path h="216345" w="216345">
                <a:moveTo>
                  <a:pt x="0" y="0"/>
                </a:moveTo>
                <a:lnTo>
                  <a:pt x="216346" y="0"/>
                </a:lnTo>
                <a:lnTo>
                  <a:pt x="216346" y="216346"/>
                </a:lnTo>
                <a:lnTo>
                  <a:pt x="0" y="21634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6" id="16"/>
          <p:cNvSpPr txBox="true"/>
          <p:nvPr/>
        </p:nvSpPr>
        <p:spPr>
          <a:xfrm rot="0">
            <a:off x="673076" y="1724959"/>
            <a:ext cx="6600215" cy="682625"/>
          </a:xfrm>
          <a:prstGeom prst="rect">
            <a:avLst/>
          </a:prstGeom>
        </p:spPr>
        <p:txBody>
          <a:bodyPr anchor="t" rtlCol="false" tIns="0" lIns="0" bIns="0" rIns="0">
            <a:spAutoFit/>
          </a:bodyPr>
          <a:lstStyle/>
          <a:p>
            <a:pPr algn="just">
              <a:lnSpc>
                <a:spcPts val="2799"/>
              </a:lnSpc>
            </a:pPr>
            <a:r>
              <a:rPr lang="en-US" sz="1999" b="true">
                <a:solidFill>
                  <a:srgbClr val="1C2120"/>
                </a:solidFill>
                <a:latin typeface="Walls Bold"/>
                <a:ea typeface="Walls Bold"/>
                <a:cs typeface="Walls Bold"/>
                <a:sym typeface="Walls Bold"/>
              </a:rPr>
              <a:t>Versatile: </a:t>
            </a:r>
            <a:r>
              <a:rPr lang="en-US" sz="1999">
                <a:solidFill>
                  <a:srgbClr val="1C2120"/>
                </a:solidFill>
                <a:latin typeface="Walls"/>
                <a:ea typeface="Walls"/>
                <a:cs typeface="Walls"/>
                <a:sym typeface="Walls"/>
              </a:rPr>
              <a:t>Java is a general-purpose programming language used in everything from mobile apps to large-scale systems.</a:t>
            </a:r>
          </a:p>
        </p:txBody>
      </p:sp>
      <p:sp>
        <p:nvSpPr>
          <p:cNvPr name="Freeform 17" id="17"/>
          <p:cNvSpPr/>
          <p:nvPr/>
        </p:nvSpPr>
        <p:spPr>
          <a:xfrm flipH="false" flipV="false" rot="0">
            <a:off x="353270" y="2586448"/>
            <a:ext cx="216345" cy="216345"/>
          </a:xfrm>
          <a:custGeom>
            <a:avLst/>
            <a:gdLst/>
            <a:ahLst/>
            <a:cxnLst/>
            <a:rect r="r" b="b" t="t" l="l"/>
            <a:pathLst>
              <a:path h="216345" w="216345">
                <a:moveTo>
                  <a:pt x="0" y="0"/>
                </a:moveTo>
                <a:lnTo>
                  <a:pt x="216346" y="0"/>
                </a:lnTo>
                <a:lnTo>
                  <a:pt x="216346" y="216345"/>
                </a:lnTo>
                <a:lnTo>
                  <a:pt x="0" y="21634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8" id="18"/>
          <p:cNvSpPr txBox="true"/>
          <p:nvPr/>
        </p:nvSpPr>
        <p:spPr>
          <a:xfrm rot="0">
            <a:off x="673076" y="2557873"/>
            <a:ext cx="6600215" cy="682625"/>
          </a:xfrm>
          <a:prstGeom prst="rect">
            <a:avLst/>
          </a:prstGeom>
        </p:spPr>
        <p:txBody>
          <a:bodyPr anchor="t" rtlCol="false" tIns="0" lIns="0" bIns="0" rIns="0">
            <a:spAutoFit/>
          </a:bodyPr>
          <a:lstStyle/>
          <a:p>
            <a:pPr algn="just">
              <a:lnSpc>
                <a:spcPts val="2799"/>
              </a:lnSpc>
            </a:pPr>
            <a:r>
              <a:rPr lang="en-US" sz="1999" b="true">
                <a:solidFill>
                  <a:srgbClr val="1C2120"/>
                </a:solidFill>
                <a:latin typeface="Walls Bold"/>
                <a:ea typeface="Walls Bold"/>
                <a:cs typeface="Walls Bold"/>
                <a:sym typeface="Walls Bold"/>
              </a:rPr>
              <a:t>Global Reach: </a:t>
            </a:r>
            <a:r>
              <a:rPr lang="en-US" sz="1999">
                <a:solidFill>
                  <a:srgbClr val="1C2120"/>
                </a:solidFill>
                <a:latin typeface="Walls"/>
                <a:ea typeface="Walls"/>
                <a:cs typeface="Walls"/>
                <a:sym typeface="Walls"/>
              </a:rPr>
              <a:t>It’s estimated that </a:t>
            </a:r>
            <a:r>
              <a:rPr lang="en-US" sz="1999">
                <a:solidFill>
                  <a:srgbClr val="FF0000"/>
                </a:solidFill>
                <a:latin typeface="Walls"/>
                <a:ea typeface="Walls"/>
                <a:cs typeface="Walls"/>
                <a:sym typeface="Walls"/>
              </a:rPr>
              <a:t>3 billion devices</a:t>
            </a:r>
            <a:r>
              <a:rPr lang="en-US" sz="1999">
                <a:solidFill>
                  <a:srgbClr val="1C2120"/>
                </a:solidFill>
                <a:latin typeface="Walls"/>
                <a:ea typeface="Walls"/>
                <a:cs typeface="Walls"/>
                <a:sym typeface="Walls"/>
              </a:rPr>
              <a:t> run on Java, from smartphones to servers.</a:t>
            </a:r>
          </a:p>
        </p:txBody>
      </p:sp>
      <p:sp>
        <p:nvSpPr>
          <p:cNvPr name="TextBox 19" id="19"/>
          <p:cNvSpPr txBox="true"/>
          <p:nvPr/>
        </p:nvSpPr>
        <p:spPr>
          <a:xfrm rot="0">
            <a:off x="76754" y="4761958"/>
            <a:ext cx="7196538" cy="4911725"/>
          </a:xfrm>
          <a:prstGeom prst="rect">
            <a:avLst/>
          </a:prstGeom>
        </p:spPr>
        <p:txBody>
          <a:bodyPr anchor="t" rtlCol="false" tIns="0" lIns="0" bIns="0" rIns="0">
            <a:spAutoFit/>
          </a:bodyPr>
          <a:lstStyle/>
          <a:p>
            <a:pPr algn="just" marL="431799" indent="-215899" lvl="1">
              <a:lnSpc>
                <a:spcPts val="2799"/>
              </a:lnSpc>
              <a:buAutoNum type="arabicPeriod" startAt="1"/>
            </a:pPr>
            <a:r>
              <a:rPr lang="en-US" b="true" sz="1999">
                <a:solidFill>
                  <a:srgbClr val="000000"/>
                </a:solidFill>
                <a:latin typeface="Walls Bold"/>
                <a:ea typeface="Walls Bold"/>
                <a:cs typeface="Walls Bold"/>
                <a:sym typeface="Walls Bold"/>
              </a:rPr>
              <a:t>Mobile Applications 📱: </a:t>
            </a:r>
            <a:r>
              <a:rPr lang="en-US" sz="1999">
                <a:solidFill>
                  <a:srgbClr val="000000"/>
                </a:solidFill>
                <a:latin typeface="Walls"/>
                <a:ea typeface="Walls"/>
                <a:cs typeface="Walls"/>
                <a:sym typeface="Walls"/>
              </a:rPr>
              <a:t>Powering Android apps and mobile solutions.</a:t>
            </a:r>
          </a:p>
          <a:p>
            <a:pPr algn="just" marL="431799" indent="-215899" lvl="1">
              <a:lnSpc>
                <a:spcPts val="2799"/>
              </a:lnSpc>
              <a:buAutoNum type="arabicPeriod" startAt="1"/>
            </a:pPr>
            <a:r>
              <a:rPr lang="en-US" b="true" sz="1999">
                <a:solidFill>
                  <a:srgbClr val="000000"/>
                </a:solidFill>
                <a:latin typeface="Walls Bold"/>
                <a:ea typeface="Walls Bold"/>
                <a:cs typeface="Walls Bold"/>
                <a:sym typeface="Walls Bold"/>
              </a:rPr>
              <a:t>Enterprise Web Applications 🌐:</a:t>
            </a:r>
            <a:r>
              <a:rPr lang="en-US" sz="1999">
                <a:solidFill>
                  <a:srgbClr val="000000"/>
                </a:solidFill>
                <a:latin typeface="Walls"/>
                <a:ea typeface="Walls"/>
                <a:cs typeface="Walls"/>
                <a:sym typeface="Walls"/>
              </a:rPr>
              <a:t> Backend systems for large-scale companies.</a:t>
            </a:r>
          </a:p>
          <a:p>
            <a:pPr algn="just" marL="431799" indent="-215899" lvl="1">
              <a:lnSpc>
                <a:spcPts val="2799"/>
              </a:lnSpc>
              <a:buAutoNum type="arabicPeriod" startAt="1"/>
            </a:pPr>
            <a:r>
              <a:rPr lang="en-US" b="true" sz="1999">
                <a:solidFill>
                  <a:srgbClr val="000000"/>
                </a:solidFill>
                <a:latin typeface="Walls Bold"/>
                <a:ea typeface="Walls Bold"/>
                <a:cs typeface="Walls Bold"/>
                <a:sym typeface="Walls Bold"/>
              </a:rPr>
              <a:t>Embedded Systems ⚙️:</a:t>
            </a:r>
            <a:r>
              <a:rPr lang="en-US" sz="1999">
                <a:solidFill>
                  <a:srgbClr val="000000"/>
                </a:solidFill>
                <a:latin typeface="Walls"/>
                <a:ea typeface="Walls"/>
                <a:cs typeface="Walls"/>
                <a:sym typeface="Walls"/>
              </a:rPr>
              <a:t> Used in devices like </a:t>
            </a:r>
            <a:r>
              <a:rPr lang="en-US" b="true" sz="1999">
                <a:solidFill>
                  <a:srgbClr val="000000"/>
                </a:solidFill>
                <a:latin typeface="Walls Bold"/>
                <a:ea typeface="Walls Bold"/>
                <a:cs typeface="Walls Bold"/>
                <a:sym typeface="Walls Bold"/>
              </a:rPr>
              <a:t>elevators, washing machines</a:t>
            </a:r>
            <a:r>
              <a:rPr lang="en-US" sz="1999">
                <a:solidFill>
                  <a:srgbClr val="000000"/>
                </a:solidFill>
                <a:latin typeface="Walls"/>
                <a:ea typeface="Walls"/>
                <a:cs typeface="Walls"/>
                <a:sym typeface="Walls"/>
              </a:rPr>
              <a:t>, and </a:t>
            </a:r>
            <a:r>
              <a:rPr lang="en-US" b="true" sz="1999">
                <a:solidFill>
                  <a:srgbClr val="000000"/>
                </a:solidFill>
                <a:latin typeface="Walls Bold"/>
                <a:ea typeface="Walls Bold"/>
                <a:cs typeface="Walls Bold"/>
                <a:sym typeface="Walls Bold"/>
              </a:rPr>
              <a:t>car</a:t>
            </a:r>
            <a:r>
              <a:rPr lang="en-US" sz="1999">
                <a:solidFill>
                  <a:srgbClr val="000000"/>
                </a:solidFill>
                <a:latin typeface="Walls"/>
                <a:ea typeface="Walls"/>
                <a:cs typeface="Walls"/>
                <a:sym typeface="Walls"/>
              </a:rPr>
              <a:t> music players.</a:t>
            </a:r>
          </a:p>
          <a:p>
            <a:pPr algn="just" marL="431799" indent="-215899" lvl="1">
              <a:lnSpc>
                <a:spcPts val="2799"/>
              </a:lnSpc>
              <a:buAutoNum type="arabicPeriod" startAt="1"/>
            </a:pPr>
            <a:r>
              <a:rPr lang="en-US" b="true" sz="1999">
                <a:solidFill>
                  <a:srgbClr val="000000"/>
                </a:solidFill>
                <a:latin typeface="Walls Bold"/>
                <a:ea typeface="Walls Bold"/>
                <a:cs typeface="Walls Bold"/>
                <a:sym typeface="Walls Bold"/>
              </a:rPr>
              <a:t>Desktop Applications 🖥️:</a:t>
            </a:r>
            <a:r>
              <a:rPr lang="en-US" sz="1999">
                <a:solidFill>
                  <a:srgbClr val="000000"/>
                </a:solidFill>
                <a:latin typeface="Walls"/>
                <a:ea typeface="Walls"/>
                <a:cs typeface="Walls"/>
                <a:sym typeface="Walls"/>
              </a:rPr>
              <a:t> Developing software for personal computers.</a:t>
            </a:r>
          </a:p>
          <a:p>
            <a:pPr algn="just" marL="431799" indent="-215899" lvl="1">
              <a:lnSpc>
                <a:spcPts val="2799"/>
              </a:lnSpc>
              <a:buAutoNum type="arabicPeriod" startAt="1"/>
            </a:pPr>
            <a:r>
              <a:rPr lang="en-US" b="true" sz="1999">
                <a:solidFill>
                  <a:srgbClr val="000000"/>
                </a:solidFill>
                <a:latin typeface="Walls Bold"/>
                <a:ea typeface="Walls Bold"/>
                <a:cs typeface="Walls Bold"/>
                <a:sym typeface="Walls Bold"/>
              </a:rPr>
              <a:t>Big Data Technologies 📊:</a:t>
            </a:r>
            <a:r>
              <a:rPr lang="en-US" sz="1999">
                <a:solidFill>
                  <a:srgbClr val="000000"/>
                </a:solidFill>
                <a:latin typeface="Walls"/>
                <a:ea typeface="Walls"/>
                <a:cs typeface="Walls"/>
                <a:sym typeface="Walls"/>
              </a:rPr>
              <a:t> Java is essential in </a:t>
            </a:r>
            <a:r>
              <a:rPr lang="en-US" b="true" sz="1999">
                <a:solidFill>
                  <a:srgbClr val="000000"/>
                </a:solidFill>
                <a:latin typeface="Walls Bold"/>
                <a:ea typeface="Walls Bold"/>
                <a:cs typeface="Walls Bold"/>
                <a:sym typeface="Walls Bold"/>
              </a:rPr>
              <a:t>data processing</a:t>
            </a:r>
            <a:r>
              <a:rPr lang="en-US" sz="1999">
                <a:solidFill>
                  <a:srgbClr val="000000"/>
                </a:solidFill>
                <a:latin typeface="Walls"/>
                <a:ea typeface="Walls"/>
                <a:cs typeface="Walls"/>
                <a:sym typeface="Walls"/>
              </a:rPr>
              <a:t> using </a:t>
            </a:r>
            <a:r>
              <a:rPr lang="en-US" b="true" sz="1999">
                <a:solidFill>
                  <a:srgbClr val="000000"/>
                </a:solidFill>
                <a:latin typeface="Walls Bold"/>
                <a:ea typeface="Walls Bold"/>
                <a:cs typeface="Walls Bold"/>
                <a:sym typeface="Walls Bold"/>
              </a:rPr>
              <a:t>Apache Hadoop</a:t>
            </a:r>
            <a:r>
              <a:rPr lang="en-US" sz="1999">
                <a:solidFill>
                  <a:srgbClr val="000000"/>
                </a:solidFill>
                <a:latin typeface="Walls"/>
                <a:ea typeface="Walls"/>
                <a:cs typeface="Walls"/>
                <a:sym typeface="Walls"/>
              </a:rPr>
              <a:t> and </a:t>
            </a:r>
            <a:r>
              <a:rPr lang="en-US" b="true" sz="1999">
                <a:solidFill>
                  <a:srgbClr val="000000"/>
                </a:solidFill>
                <a:latin typeface="Walls Bold"/>
                <a:ea typeface="Walls Bold"/>
                <a:cs typeface="Walls Bold"/>
                <a:sym typeface="Walls Bold"/>
              </a:rPr>
              <a:t>Apache Spark</a:t>
            </a:r>
            <a:r>
              <a:rPr lang="en-US" sz="1999">
                <a:solidFill>
                  <a:srgbClr val="000000"/>
                </a:solidFill>
                <a:latin typeface="Walls"/>
                <a:ea typeface="Walls"/>
                <a:cs typeface="Walls"/>
                <a:sym typeface="Walls"/>
              </a:rPr>
              <a:t>.</a:t>
            </a:r>
          </a:p>
          <a:p>
            <a:pPr algn="just" marL="431799" indent="-215899" lvl="1">
              <a:lnSpc>
                <a:spcPts val="2799"/>
              </a:lnSpc>
              <a:buAutoNum type="arabicPeriod" startAt="1"/>
            </a:pPr>
            <a:r>
              <a:rPr lang="en-US" b="true" sz="1999">
                <a:solidFill>
                  <a:srgbClr val="000000"/>
                </a:solidFill>
                <a:latin typeface="Walls Bold"/>
                <a:ea typeface="Walls Bold"/>
                <a:cs typeface="Walls Bold"/>
                <a:sym typeface="Walls Bold"/>
              </a:rPr>
              <a:t>Scientific Applications 🔬:</a:t>
            </a:r>
            <a:r>
              <a:rPr lang="en-US" sz="1999">
                <a:solidFill>
                  <a:srgbClr val="000000"/>
                </a:solidFill>
                <a:latin typeface="Walls"/>
                <a:ea typeface="Walls"/>
                <a:cs typeface="Walls"/>
                <a:sym typeface="Walls"/>
              </a:rPr>
              <a:t> Popular in mathematical and scientific computations.</a:t>
            </a:r>
          </a:p>
          <a:p>
            <a:pPr algn="just" marL="431799" indent="-215899" lvl="1">
              <a:lnSpc>
                <a:spcPts val="2799"/>
              </a:lnSpc>
              <a:buAutoNum type="arabicPeriod" startAt="1"/>
            </a:pPr>
            <a:r>
              <a:rPr lang="en-US" b="true" sz="1999">
                <a:solidFill>
                  <a:srgbClr val="000000"/>
                </a:solidFill>
                <a:latin typeface="Walls Bold"/>
                <a:ea typeface="Walls Bold"/>
                <a:cs typeface="Walls Bold"/>
                <a:sym typeface="Walls Bold"/>
              </a:rPr>
              <a:t>Game Development 🎮:</a:t>
            </a:r>
            <a:r>
              <a:rPr lang="en-US" sz="1999">
                <a:solidFill>
                  <a:srgbClr val="000000"/>
                </a:solidFill>
                <a:latin typeface="Walls"/>
                <a:ea typeface="Walls"/>
                <a:cs typeface="Walls"/>
                <a:sym typeface="Walls"/>
              </a:rPr>
              <a:t> Creating 2D/3D games using Java engines.</a:t>
            </a:r>
          </a:p>
        </p:txBody>
      </p:sp>
      <p:sp>
        <p:nvSpPr>
          <p:cNvPr name="TextBox 20" id="20"/>
          <p:cNvSpPr txBox="true"/>
          <p:nvPr/>
        </p:nvSpPr>
        <p:spPr>
          <a:xfrm rot="0">
            <a:off x="353270" y="3411948"/>
            <a:ext cx="4116300" cy="422275"/>
          </a:xfrm>
          <a:prstGeom prst="rect">
            <a:avLst/>
          </a:prstGeom>
        </p:spPr>
        <p:txBody>
          <a:bodyPr anchor="t" rtlCol="false" tIns="0" lIns="0" bIns="0" rIns="0">
            <a:spAutoFit/>
          </a:bodyPr>
          <a:lstStyle/>
          <a:p>
            <a:pPr algn="l">
              <a:lnSpc>
                <a:spcPts val="3500"/>
              </a:lnSpc>
            </a:pPr>
            <a:r>
              <a:rPr lang="en-US" b="true" sz="2500" spc="125">
                <a:solidFill>
                  <a:srgbClr val="1E90FF"/>
                </a:solidFill>
                <a:latin typeface="Walls Bold"/>
                <a:ea typeface="Walls Bold"/>
                <a:cs typeface="Walls Bold"/>
                <a:sym typeface="Walls Bold"/>
              </a:rPr>
              <a:t>APPLICATIONS OF JAVA</a:t>
            </a:r>
          </a:p>
        </p:txBody>
      </p:sp>
      <p:sp>
        <p:nvSpPr>
          <p:cNvPr name="TextBox 21" id="21"/>
          <p:cNvSpPr txBox="true"/>
          <p:nvPr/>
        </p:nvSpPr>
        <p:spPr>
          <a:xfrm rot="0">
            <a:off x="353270" y="3888833"/>
            <a:ext cx="6137870" cy="682625"/>
          </a:xfrm>
          <a:prstGeom prst="rect">
            <a:avLst/>
          </a:prstGeom>
        </p:spPr>
        <p:txBody>
          <a:bodyPr anchor="t" rtlCol="false" tIns="0" lIns="0" bIns="0" rIns="0">
            <a:spAutoFit/>
          </a:bodyPr>
          <a:lstStyle/>
          <a:p>
            <a:pPr algn="just">
              <a:lnSpc>
                <a:spcPts val="2799"/>
              </a:lnSpc>
            </a:pPr>
            <a:r>
              <a:rPr lang="en-US" sz="1999">
                <a:solidFill>
                  <a:srgbClr val="000000"/>
                </a:solidFill>
                <a:latin typeface="Walls"/>
                <a:ea typeface="Walls"/>
                <a:cs typeface="Walls"/>
                <a:sym typeface="Walls"/>
              </a:rPr>
              <a:t>Java is an incredibly versatile language used in a wide range of applications:</a:t>
            </a:r>
          </a:p>
        </p:txBody>
      </p:sp>
      <p:sp>
        <p:nvSpPr>
          <p:cNvPr name="Freeform 22" id="22"/>
          <p:cNvSpPr/>
          <p:nvPr/>
        </p:nvSpPr>
        <p:spPr>
          <a:xfrm flipH="false" flipV="false" rot="-5400000">
            <a:off x="-4528463"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23" id="23"/>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405947" y="1127559"/>
            <a:ext cx="4653904" cy="372661"/>
          </a:xfrm>
          <a:prstGeom prst="rect">
            <a:avLst/>
          </a:prstGeom>
        </p:spPr>
        <p:txBody>
          <a:bodyPr anchor="t" rtlCol="false" tIns="0" lIns="0" bIns="0" rIns="0">
            <a:spAutoFit/>
          </a:bodyPr>
          <a:lstStyle/>
          <a:p>
            <a:pPr algn="l">
              <a:lnSpc>
                <a:spcPts val="3084"/>
              </a:lnSpc>
            </a:pPr>
            <a:r>
              <a:rPr lang="en-US" b="true" sz="2203" spc="220">
                <a:solidFill>
                  <a:srgbClr val="1E90FF"/>
                </a:solidFill>
                <a:latin typeface="Walls Bold"/>
                <a:ea typeface="Walls Bold"/>
                <a:cs typeface="Walls Bold"/>
                <a:sym typeface="Walls Bold"/>
              </a:rPr>
              <a:t>JAVA VERSIONS OVERVIEW ☕💻</a:t>
            </a:r>
          </a:p>
        </p:txBody>
      </p:sp>
      <p:sp>
        <p:nvSpPr>
          <p:cNvPr name="TextBox 14" id="14"/>
          <p:cNvSpPr txBox="true"/>
          <p:nvPr/>
        </p:nvSpPr>
        <p:spPr>
          <a:xfrm rot="0">
            <a:off x="421625" y="1566442"/>
            <a:ext cx="6727227" cy="1387475"/>
          </a:xfrm>
          <a:prstGeom prst="rect">
            <a:avLst/>
          </a:prstGeom>
        </p:spPr>
        <p:txBody>
          <a:bodyPr anchor="t" rtlCol="false" tIns="0" lIns="0" bIns="0" rIns="0">
            <a:spAutoFit/>
          </a:bodyPr>
          <a:lstStyle/>
          <a:p>
            <a:pPr algn="just">
              <a:lnSpc>
                <a:spcPts val="2799"/>
              </a:lnSpc>
            </a:pPr>
            <a:r>
              <a:rPr lang="en-US" sz="1999">
                <a:solidFill>
                  <a:srgbClr val="000000"/>
                </a:solidFill>
                <a:latin typeface="Walls"/>
                <a:ea typeface="Walls"/>
                <a:cs typeface="Walls"/>
                <a:sym typeface="Walls"/>
              </a:rPr>
              <a:t>As of </a:t>
            </a:r>
            <a:r>
              <a:rPr lang="en-US" sz="1999" b="true">
                <a:solidFill>
                  <a:srgbClr val="000000"/>
                </a:solidFill>
                <a:latin typeface="Walls Bold"/>
                <a:ea typeface="Walls Bold"/>
                <a:cs typeface="Walls Bold"/>
                <a:sym typeface="Walls Bold"/>
              </a:rPr>
              <a:t>07-2024</a:t>
            </a:r>
            <a:r>
              <a:rPr lang="en-US" sz="1999">
                <a:solidFill>
                  <a:srgbClr val="000000"/>
                </a:solidFill>
                <a:latin typeface="Walls"/>
                <a:ea typeface="Walls"/>
                <a:cs typeface="Walls"/>
                <a:sym typeface="Walls"/>
              </a:rPr>
              <a:t>, the latest version of Java is </a:t>
            </a:r>
            <a:r>
              <a:rPr lang="en-US" sz="1999" b="true">
                <a:solidFill>
                  <a:srgbClr val="000000"/>
                </a:solidFill>
                <a:latin typeface="Walls Bold"/>
                <a:ea typeface="Walls Bold"/>
                <a:cs typeface="Walls Bold"/>
                <a:sym typeface="Walls Bold"/>
              </a:rPr>
              <a:t>Java 22</a:t>
            </a:r>
            <a:r>
              <a:rPr lang="en-US" sz="1999">
                <a:solidFill>
                  <a:srgbClr val="000000"/>
                </a:solidFill>
                <a:latin typeface="Walls"/>
                <a:ea typeface="Walls"/>
                <a:cs typeface="Walls"/>
                <a:sym typeface="Walls"/>
              </a:rPr>
              <a:t>. However, there are a few key points to consider when working with different versions of Java in a development or production environment.</a:t>
            </a:r>
          </a:p>
        </p:txBody>
      </p:sp>
      <p:sp>
        <p:nvSpPr>
          <p:cNvPr name="TextBox 15" id="15"/>
          <p:cNvSpPr txBox="true"/>
          <p:nvPr/>
        </p:nvSpPr>
        <p:spPr>
          <a:xfrm rot="0">
            <a:off x="423073" y="3068217"/>
            <a:ext cx="6725779" cy="372661"/>
          </a:xfrm>
          <a:prstGeom prst="rect">
            <a:avLst/>
          </a:prstGeom>
        </p:spPr>
        <p:txBody>
          <a:bodyPr anchor="t" rtlCol="false" tIns="0" lIns="0" bIns="0" rIns="0">
            <a:spAutoFit/>
          </a:bodyPr>
          <a:lstStyle/>
          <a:p>
            <a:pPr algn="l">
              <a:lnSpc>
                <a:spcPts val="3084"/>
              </a:lnSpc>
            </a:pPr>
            <a:r>
              <a:rPr lang="en-US" b="true" sz="2203" spc="220">
                <a:solidFill>
                  <a:srgbClr val="1E90FF"/>
                </a:solidFill>
                <a:latin typeface="Walls Bold"/>
                <a:ea typeface="Walls Bold"/>
                <a:cs typeface="Walls Bold"/>
                <a:sym typeface="Walls Bold"/>
              </a:rPr>
              <a:t>WHY JAVA 8 IS STILL THE INDUSTRY STANDARD </a:t>
            </a:r>
          </a:p>
        </p:txBody>
      </p:sp>
      <p:sp>
        <p:nvSpPr>
          <p:cNvPr name="TextBox 16" id="16"/>
          <p:cNvSpPr txBox="true"/>
          <p:nvPr/>
        </p:nvSpPr>
        <p:spPr>
          <a:xfrm rot="0">
            <a:off x="405947" y="3564702"/>
            <a:ext cx="6742905" cy="2092325"/>
          </a:xfrm>
          <a:prstGeom prst="rect">
            <a:avLst/>
          </a:prstGeom>
        </p:spPr>
        <p:txBody>
          <a:bodyPr anchor="t" rtlCol="false" tIns="0" lIns="0" bIns="0" rIns="0">
            <a:spAutoFit/>
          </a:bodyPr>
          <a:lstStyle/>
          <a:p>
            <a:pPr algn="just" marL="431799" indent="-215899" lvl="1">
              <a:lnSpc>
                <a:spcPts val="2799"/>
              </a:lnSpc>
              <a:buFont typeface="Arial"/>
              <a:buChar char="•"/>
            </a:pPr>
            <a:r>
              <a:rPr lang="en-US" b="true" sz="1999">
                <a:solidFill>
                  <a:srgbClr val="000000"/>
                </a:solidFill>
                <a:latin typeface="Walls Bold"/>
                <a:ea typeface="Walls Bold"/>
                <a:cs typeface="Walls Bold"/>
                <a:sym typeface="Walls Bold"/>
              </a:rPr>
              <a:t>Java 8</a:t>
            </a:r>
            <a:r>
              <a:rPr lang="en-US" sz="1999">
                <a:solidFill>
                  <a:srgbClr val="000000"/>
                </a:solidFill>
                <a:latin typeface="Walls"/>
                <a:ea typeface="Walls"/>
                <a:cs typeface="Walls"/>
                <a:sym typeface="Walls"/>
              </a:rPr>
              <a:t> remains widely supported across major cloud platforms like </a:t>
            </a:r>
            <a:r>
              <a:rPr lang="en-US" b="true" sz="1999">
                <a:solidFill>
                  <a:srgbClr val="000000"/>
                </a:solidFill>
                <a:latin typeface="Walls Bold"/>
                <a:ea typeface="Walls Bold"/>
                <a:cs typeface="Walls Bold"/>
                <a:sym typeface="Walls Bold"/>
              </a:rPr>
              <a:t>AWS</a:t>
            </a:r>
            <a:r>
              <a:rPr lang="en-US" sz="1999">
                <a:solidFill>
                  <a:srgbClr val="000000"/>
                </a:solidFill>
                <a:latin typeface="Walls"/>
                <a:ea typeface="Walls"/>
                <a:cs typeface="Walls"/>
                <a:sym typeface="Walls"/>
              </a:rPr>
              <a:t>, </a:t>
            </a:r>
            <a:r>
              <a:rPr lang="en-US" b="true" sz="1999">
                <a:solidFill>
                  <a:srgbClr val="000000"/>
                </a:solidFill>
                <a:latin typeface="Walls Bold"/>
                <a:ea typeface="Walls Bold"/>
                <a:cs typeface="Walls Bold"/>
                <a:sym typeface="Walls Bold"/>
              </a:rPr>
              <a:t>Azure</a:t>
            </a:r>
            <a:r>
              <a:rPr lang="en-US" sz="1999">
                <a:solidFill>
                  <a:srgbClr val="000000"/>
                </a:solidFill>
                <a:latin typeface="Walls"/>
                <a:ea typeface="Walls"/>
                <a:cs typeface="Walls"/>
                <a:sym typeface="Walls"/>
              </a:rPr>
              <a:t>, and </a:t>
            </a:r>
            <a:r>
              <a:rPr lang="en-US" b="true" sz="1999">
                <a:solidFill>
                  <a:srgbClr val="000000"/>
                </a:solidFill>
                <a:latin typeface="Walls Bold"/>
                <a:ea typeface="Walls Bold"/>
                <a:cs typeface="Walls Bold"/>
                <a:sym typeface="Walls Bold"/>
              </a:rPr>
              <a:t>Google Cloud</a:t>
            </a:r>
            <a:r>
              <a:rPr lang="en-US" sz="1999">
                <a:solidFill>
                  <a:srgbClr val="000000"/>
                </a:solidFill>
                <a:latin typeface="Walls"/>
                <a:ea typeface="Walls"/>
                <a:cs typeface="Walls"/>
                <a:sym typeface="Walls"/>
              </a:rPr>
              <a:t>.</a:t>
            </a:r>
          </a:p>
          <a:p>
            <a:pPr algn="just">
              <a:lnSpc>
                <a:spcPts val="2799"/>
              </a:lnSpc>
            </a:pPr>
          </a:p>
          <a:p>
            <a:pPr algn="just" marL="431799" indent="-215899" lvl="1">
              <a:lnSpc>
                <a:spcPts val="2799"/>
              </a:lnSpc>
              <a:buFont typeface="Arial"/>
              <a:buChar char="•"/>
            </a:pPr>
            <a:r>
              <a:rPr lang="en-US" sz="1999">
                <a:solidFill>
                  <a:srgbClr val="000000"/>
                </a:solidFill>
                <a:latin typeface="Walls"/>
                <a:ea typeface="Walls"/>
                <a:cs typeface="Walls"/>
                <a:sym typeface="Walls"/>
              </a:rPr>
              <a:t>Even though </a:t>
            </a:r>
            <a:r>
              <a:rPr lang="en-US" b="true" sz="1999">
                <a:solidFill>
                  <a:srgbClr val="000000"/>
                </a:solidFill>
                <a:latin typeface="Walls Bold"/>
                <a:ea typeface="Walls Bold"/>
                <a:cs typeface="Walls Bold"/>
                <a:sym typeface="Walls Bold"/>
              </a:rPr>
              <a:t>Java 22</a:t>
            </a:r>
            <a:r>
              <a:rPr lang="en-US" sz="1999">
                <a:solidFill>
                  <a:srgbClr val="000000"/>
                </a:solidFill>
                <a:latin typeface="Walls"/>
                <a:ea typeface="Walls"/>
                <a:cs typeface="Walls"/>
                <a:sym typeface="Walls"/>
              </a:rPr>
              <a:t> offers new features, many industries continue to rely on </a:t>
            </a:r>
            <a:r>
              <a:rPr lang="en-US" b="true" sz="1999">
                <a:solidFill>
                  <a:srgbClr val="000000"/>
                </a:solidFill>
                <a:latin typeface="Walls Bold"/>
                <a:ea typeface="Walls Bold"/>
                <a:cs typeface="Walls Bold"/>
                <a:sym typeface="Walls Bold"/>
              </a:rPr>
              <a:t>Java 8</a:t>
            </a:r>
            <a:r>
              <a:rPr lang="en-US" sz="1999">
                <a:solidFill>
                  <a:srgbClr val="000000"/>
                </a:solidFill>
                <a:latin typeface="Walls"/>
                <a:ea typeface="Walls"/>
                <a:cs typeface="Walls"/>
                <a:sym typeface="Walls"/>
              </a:rPr>
              <a:t> for stability and compatibility.</a:t>
            </a:r>
          </a:p>
          <a:p>
            <a:pPr algn="just">
              <a:lnSpc>
                <a:spcPts val="2799"/>
              </a:lnSpc>
            </a:pPr>
          </a:p>
        </p:txBody>
      </p:sp>
      <p:sp>
        <p:nvSpPr>
          <p:cNvPr name="TextBox 17" id="17"/>
          <p:cNvSpPr txBox="true"/>
          <p:nvPr/>
        </p:nvSpPr>
        <p:spPr>
          <a:xfrm rot="0">
            <a:off x="423073" y="5771328"/>
            <a:ext cx="3795379" cy="372661"/>
          </a:xfrm>
          <a:prstGeom prst="rect">
            <a:avLst/>
          </a:prstGeom>
        </p:spPr>
        <p:txBody>
          <a:bodyPr anchor="t" rtlCol="false" tIns="0" lIns="0" bIns="0" rIns="0">
            <a:spAutoFit/>
          </a:bodyPr>
          <a:lstStyle/>
          <a:p>
            <a:pPr algn="l">
              <a:lnSpc>
                <a:spcPts val="3084"/>
              </a:lnSpc>
            </a:pPr>
            <a:r>
              <a:rPr lang="en-US" b="true" sz="2203" spc="220">
                <a:solidFill>
                  <a:srgbClr val="1E90FF"/>
                </a:solidFill>
                <a:latin typeface="Walls Bold"/>
                <a:ea typeface="Walls Bold"/>
                <a:cs typeface="Walls Bold"/>
                <a:sym typeface="Walls Bold"/>
              </a:rPr>
              <a:t>WORKING WITH JAVA 8 ⚙️</a:t>
            </a:r>
          </a:p>
        </p:txBody>
      </p:sp>
      <p:sp>
        <p:nvSpPr>
          <p:cNvPr name="TextBox 18" id="18"/>
          <p:cNvSpPr txBox="true"/>
          <p:nvPr/>
        </p:nvSpPr>
        <p:spPr>
          <a:xfrm rot="0">
            <a:off x="405947" y="6210663"/>
            <a:ext cx="6742905" cy="2092325"/>
          </a:xfrm>
          <a:prstGeom prst="rect">
            <a:avLst/>
          </a:prstGeom>
        </p:spPr>
        <p:txBody>
          <a:bodyPr anchor="t" rtlCol="false" tIns="0" lIns="0" bIns="0" rIns="0">
            <a:spAutoFit/>
          </a:bodyPr>
          <a:lstStyle/>
          <a:p>
            <a:pPr algn="just" marL="431799" indent="-215899" lvl="1">
              <a:lnSpc>
                <a:spcPts val="2799"/>
              </a:lnSpc>
              <a:buFont typeface="Arial"/>
              <a:buChar char="•"/>
            </a:pPr>
            <a:r>
              <a:rPr lang="en-US" sz="1999">
                <a:solidFill>
                  <a:srgbClr val="000000"/>
                </a:solidFill>
                <a:latin typeface="Walls"/>
                <a:ea typeface="Walls"/>
                <a:cs typeface="Walls"/>
                <a:sym typeface="Walls"/>
              </a:rPr>
              <a:t>In our course, we'll download, install, and work with</a:t>
            </a:r>
            <a:r>
              <a:rPr lang="en-US" b="true" sz="1999">
                <a:solidFill>
                  <a:srgbClr val="000000"/>
                </a:solidFill>
                <a:latin typeface="Walls Bold"/>
                <a:ea typeface="Walls Bold"/>
                <a:cs typeface="Walls Bold"/>
                <a:sym typeface="Walls Bold"/>
              </a:rPr>
              <a:t> Java 8</a:t>
            </a:r>
            <a:r>
              <a:rPr lang="en-US" sz="1999">
                <a:solidFill>
                  <a:srgbClr val="000000"/>
                </a:solidFill>
                <a:latin typeface="Walls"/>
                <a:ea typeface="Walls"/>
                <a:cs typeface="Walls"/>
                <a:sym typeface="Walls"/>
              </a:rPr>
              <a:t> due to its strong </a:t>
            </a:r>
            <a:r>
              <a:rPr lang="en-US" b="true" sz="1999">
                <a:solidFill>
                  <a:srgbClr val="000000"/>
                </a:solidFill>
                <a:latin typeface="Walls Bold"/>
                <a:ea typeface="Walls Bold"/>
                <a:cs typeface="Walls Bold"/>
                <a:sym typeface="Walls Bold"/>
              </a:rPr>
              <a:t>industry support</a:t>
            </a:r>
            <a:r>
              <a:rPr lang="en-US" sz="1999">
                <a:solidFill>
                  <a:srgbClr val="000000"/>
                </a:solidFill>
                <a:latin typeface="Walls"/>
                <a:ea typeface="Walls"/>
                <a:cs typeface="Walls"/>
                <a:sym typeface="Walls"/>
              </a:rPr>
              <a:t>.</a:t>
            </a:r>
          </a:p>
          <a:p>
            <a:pPr algn="just" marL="431799" indent="-215899" lvl="1">
              <a:lnSpc>
                <a:spcPts val="2799"/>
              </a:lnSpc>
              <a:buFont typeface="Arial"/>
              <a:buChar char="•"/>
            </a:pPr>
            <a:r>
              <a:rPr lang="en-US" sz="1999">
                <a:solidFill>
                  <a:srgbClr val="000000"/>
                </a:solidFill>
                <a:latin typeface="Walls"/>
                <a:ea typeface="Walls"/>
                <a:cs typeface="Walls"/>
                <a:sym typeface="Walls"/>
              </a:rPr>
              <a:t>However, we’ll also cover the </a:t>
            </a:r>
            <a:r>
              <a:rPr lang="en-US" b="true" sz="1999">
                <a:solidFill>
                  <a:srgbClr val="000000"/>
                </a:solidFill>
                <a:latin typeface="Walls Bold"/>
                <a:ea typeface="Walls Bold"/>
                <a:cs typeface="Walls Bold"/>
                <a:sym typeface="Walls Bold"/>
              </a:rPr>
              <a:t>new features</a:t>
            </a:r>
            <a:r>
              <a:rPr lang="en-US" sz="1999">
                <a:solidFill>
                  <a:srgbClr val="000000"/>
                </a:solidFill>
                <a:latin typeface="Walls"/>
                <a:ea typeface="Walls"/>
                <a:cs typeface="Walls"/>
                <a:sym typeface="Walls"/>
              </a:rPr>
              <a:t> introduced in the latest editions, so you’ll be up-to-date with current advancements.</a:t>
            </a:r>
          </a:p>
          <a:p>
            <a:pPr algn="just">
              <a:lnSpc>
                <a:spcPts val="2799"/>
              </a:lnSpc>
            </a:pPr>
          </a:p>
        </p:txBody>
      </p:sp>
      <p:sp>
        <p:nvSpPr>
          <p:cNvPr name="Freeform 19" id="19"/>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0" id="20"/>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0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142731" y="9936000"/>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954784" y="5403571"/>
            <a:ext cx="9210433" cy="153507"/>
          </a:xfrm>
          <a:custGeom>
            <a:avLst/>
            <a:gdLst/>
            <a:ahLst/>
            <a:cxnLst/>
            <a:rect r="r" b="b" t="t" l="l"/>
            <a:pathLst>
              <a:path h="153507" w="9210433">
                <a:moveTo>
                  <a:pt x="0" y="0"/>
                </a:moveTo>
                <a:lnTo>
                  <a:pt x="9210432" y="0"/>
                </a:lnTo>
                <a:lnTo>
                  <a:pt x="9210432"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523294" y="4692493"/>
            <a:ext cx="6280706" cy="2268000"/>
            <a:chOff x="0" y="0"/>
            <a:chExt cx="2250863" cy="812800"/>
          </a:xfrm>
        </p:grpSpPr>
        <p:sp>
          <p:nvSpPr>
            <p:cNvPr name="Freeform 15" id="15"/>
            <p:cNvSpPr/>
            <p:nvPr/>
          </p:nvSpPr>
          <p:spPr>
            <a:xfrm flipH="false" flipV="false" rot="0">
              <a:off x="0" y="0"/>
              <a:ext cx="2250863" cy="812800"/>
            </a:xfrm>
            <a:custGeom>
              <a:avLst/>
              <a:gdLst/>
              <a:ahLst/>
              <a:cxnLst/>
              <a:rect r="r" b="b" t="t" l="l"/>
              <a:pathLst>
                <a:path h="812800" w="2250863">
                  <a:moveTo>
                    <a:pt x="0" y="0"/>
                  </a:moveTo>
                  <a:lnTo>
                    <a:pt x="2250863" y="0"/>
                  </a:lnTo>
                  <a:lnTo>
                    <a:pt x="2250863" y="812800"/>
                  </a:lnTo>
                  <a:lnTo>
                    <a:pt x="0" y="812800"/>
                  </a:lnTo>
                  <a:close/>
                </a:path>
              </a:pathLst>
            </a:custGeom>
            <a:solidFill>
              <a:srgbClr val="000000"/>
            </a:solidFill>
          </p:spPr>
        </p:sp>
        <p:sp>
          <p:nvSpPr>
            <p:cNvPr name="TextBox 16" id="16"/>
            <p:cNvSpPr txBox="true"/>
            <p:nvPr/>
          </p:nvSpPr>
          <p:spPr>
            <a:xfrm>
              <a:off x="0" y="-85725"/>
              <a:ext cx="2250863" cy="898525"/>
            </a:xfrm>
            <a:prstGeom prst="rect">
              <a:avLst/>
            </a:prstGeom>
          </p:spPr>
          <p:txBody>
            <a:bodyPr anchor="ctr" rtlCol="false" tIns="50800" lIns="50800" bIns="50800" rIns="50800"/>
            <a:lstStyle/>
            <a:p>
              <a:pPr algn="ctr">
                <a:lnSpc>
                  <a:spcPts val="2800"/>
                </a:lnSpc>
              </a:pPr>
              <a:r>
                <a:rPr lang="en-US" sz="2000" b="true">
                  <a:solidFill>
                    <a:srgbClr val="FFFFFF"/>
                  </a:solidFill>
                  <a:latin typeface="Consolas Bold"/>
                  <a:ea typeface="Consolas Bold"/>
                  <a:cs typeface="Consolas Bold"/>
                  <a:sym typeface="Consolas Bold"/>
                </a:rPr>
                <a:t> Example:  </a:t>
              </a:r>
            </a:p>
            <a:p>
              <a:pPr algn="l">
                <a:lnSpc>
                  <a:spcPts val="2800"/>
                </a:lnSpc>
              </a:pPr>
              <a:r>
                <a:rPr lang="en-US" sz="2000" b="true">
                  <a:solidFill>
                    <a:srgbClr val="FFFFFF"/>
                  </a:solidFill>
                  <a:latin typeface="Consolas Bold"/>
                  <a:ea typeface="Consolas Bold"/>
                  <a:cs typeface="Consolas Bold"/>
                  <a:sym typeface="Consolas Bold"/>
                </a:rPr>
                <a:t>  java</a:t>
              </a:r>
            </a:p>
            <a:p>
              <a:pPr algn="l">
                <a:lnSpc>
                  <a:spcPts val="2800"/>
                </a:lnSpc>
              </a:pPr>
              <a:r>
                <a:rPr lang="en-US" sz="2000" b="true">
                  <a:solidFill>
                    <a:srgbClr val="FFFFFF"/>
                  </a:solidFill>
                  <a:latin typeface="Consolas Bold"/>
                  <a:ea typeface="Consolas Bold"/>
                  <a:cs typeface="Consolas Bold"/>
                  <a:sym typeface="Consolas Bold"/>
                </a:rPr>
                <a:t>  int a = 5;</a:t>
              </a:r>
            </a:p>
            <a:p>
              <a:pPr algn="l">
                <a:lnSpc>
                  <a:spcPts val="2800"/>
                </a:lnSpc>
              </a:pPr>
              <a:r>
                <a:rPr lang="en-US" sz="2000" b="true">
                  <a:solidFill>
                    <a:srgbClr val="FFFFFF"/>
                  </a:solidFill>
                  <a:latin typeface="Consolas Bold"/>
                  <a:ea typeface="Consolas Bold"/>
                  <a:cs typeface="Consolas Bold"/>
                  <a:sym typeface="Consolas Bold"/>
                </a:rPr>
                <a:t>  double d = a;  </a:t>
              </a:r>
            </a:p>
            <a:p>
              <a:pPr algn="l">
                <a:lnSpc>
                  <a:spcPts val="2800"/>
                </a:lnSpc>
              </a:pPr>
              <a:r>
                <a:rPr lang="en-US" sz="2000" b="true">
                  <a:solidFill>
                    <a:srgbClr val="FFFFFF"/>
                  </a:solidFill>
                  <a:latin typeface="Consolas Bold"/>
                  <a:ea typeface="Consolas Bold"/>
                  <a:cs typeface="Consolas Bold"/>
                  <a:sym typeface="Consolas Bold"/>
                </a:rPr>
                <a:t>// Implicit casting from int to double</a:t>
              </a:r>
            </a:p>
            <a:p>
              <a:pPr algn="ctr">
                <a:lnSpc>
                  <a:spcPts val="1656"/>
                </a:lnSpc>
              </a:pPr>
              <a:r>
                <a:rPr lang="en-US" b="true" sz="1183">
                  <a:solidFill>
                    <a:srgbClr val="FFFFFF"/>
                  </a:solidFill>
                  <a:latin typeface="Walls Bold"/>
                  <a:ea typeface="Walls Bold"/>
                  <a:cs typeface="Walls Bold"/>
                  <a:sym typeface="Walls Bold"/>
                </a:rPr>
                <a:t>  </a:t>
              </a:r>
            </a:p>
          </p:txBody>
        </p:sp>
      </p:grpSp>
      <p:sp>
        <p:nvSpPr>
          <p:cNvPr name="TextBox 17" id="17"/>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8" id="18"/>
          <p:cNvSpPr txBox="true"/>
          <p:nvPr/>
        </p:nvSpPr>
        <p:spPr>
          <a:xfrm rot="0">
            <a:off x="847387" y="1281273"/>
            <a:ext cx="5989439" cy="727710"/>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Walls Bold"/>
                <a:ea typeface="Walls Bold"/>
                <a:cs typeface="Walls Bold"/>
                <a:sym typeface="Walls Bold"/>
              </a:rPr>
              <a:t>Note:  </a:t>
            </a:r>
          </a:p>
          <a:p>
            <a:pPr algn="ctr">
              <a:lnSpc>
                <a:spcPts val="2800"/>
              </a:lnSpc>
              <a:spcBef>
                <a:spcPct val="0"/>
              </a:spcBef>
            </a:pPr>
            <a:r>
              <a:rPr lang="en-US" sz="2000">
                <a:solidFill>
                  <a:srgbClr val="000000"/>
                </a:solidFill>
                <a:latin typeface="Walls"/>
                <a:ea typeface="Walls"/>
                <a:cs typeface="Walls"/>
                <a:sym typeface="Walls"/>
              </a:rPr>
              <a:t>       </a:t>
            </a:r>
            <a:r>
              <a:rPr lang="en-US" b="true" sz="2000">
                <a:solidFill>
                  <a:srgbClr val="000000"/>
                </a:solidFill>
                <a:latin typeface="Walls Bold"/>
                <a:ea typeface="Walls Bold"/>
                <a:cs typeface="Walls Bold"/>
                <a:sym typeface="Walls Bold"/>
              </a:rPr>
              <a:t> </a:t>
            </a:r>
            <a:r>
              <a:rPr lang="en-US" b="true" sz="2000">
                <a:solidFill>
                  <a:srgbClr val="000000"/>
                </a:solidFill>
                <a:latin typeface="Walls Bold"/>
                <a:ea typeface="Walls Bold"/>
                <a:cs typeface="Walls Bold"/>
                <a:sym typeface="Walls Bold"/>
              </a:rPr>
              <a:t>boolean</a:t>
            </a:r>
            <a:r>
              <a:rPr lang="en-US" sz="2000">
                <a:solidFill>
                  <a:srgbClr val="000000"/>
                </a:solidFill>
                <a:latin typeface="Walls"/>
                <a:ea typeface="Walls"/>
                <a:cs typeface="Walls"/>
                <a:sym typeface="Walls"/>
              </a:rPr>
              <a:t> type cannot be used for type casting in Java.</a:t>
            </a:r>
          </a:p>
        </p:txBody>
      </p:sp>
      <p:sp>
        <p:nvSpPr>
          <p:cNvPr name="TextBox 19" id="19"/>
          <p:cNvSpPr txBox="true"/>
          <p:nvPr/>
        </p:nvSpPr>
        <p:spPr>
          <a:xfrm rot="0">
            <a:off x="593982" y="2266158"/>
            <a:ext cx="6242844" cy="422275"/>
          </a:xfrm>
          <a:prstGeom prst="rect">
            <a:avLst/>
          </a:prstGeom>
        </p:spPr>
        <p:txBody>
          <a:bodyPr anchor="t" rtlCol="false" tIns="0" lIns="0" bIns="0" rIns="0">
            <a:spAutoFit/>
          </a:bodyPr>
          <a:lstStyle/>
          <a:p>
            <a:pPr algn="ctr">
              <a:lnSpc>
                <a:spcPts val="3499"/>
              </a:lnSpc>
              <a:spcBef>
                <a:spcPct val="0"/>
              </a:spcBef>
            </a:pPr>
            <a:r>
              <a:rPr lang="en-US" sz="2499">
                <a:solidFill>
                  <a:srgbClr val="1E90FF"/>
                </a:solidFill>
                <a:latin typeface="Walls"/>
                <a:ea typeface="Walls"/>
                <a:cs typeface="Walls"/>
                <a:sym typeface="Walls"/>
              </a:rPr>
              <a:t> 📝 Key Points About Primitive Type-Casting 📝</a:t>
            </a:r>
          </a:p>
        </p:txBody>
      </p:sp>
      <p:sp>
        <p:nvSpPr>
          <p:cNvPr name="TextBox 20" id="20"/>
          <p:cNvSpPr txBox="true"/>
          <p:nvPr/>
        </p:nvSpPr>
        <p:spPr>
          <a:xfrm rot="0">
            <a:off x="523294" y="2955133"/>
            <a:ext cx="6590165" cy="1432560"/>
          </a:xfrm>
          <a:prstGeom prst="rect">
            <a:avLst/>
          </a:prstGeom>
        </p:spPr>
        <p:txBody>
          <a:bodyPr anchor="t" rtlCol="false" tIns="0" lIns="0" bIns="0" rIns="0">
            <a:spAutoFit/>
          </a:bodyPr>
          <a:lstStyle/>
          <a:p>
            <a:pPr algn="l" marL="474979" indent="-237490" lvl="1">
              <a:lnSpc>
                <a:spcPts val="3079"/>
              </a:lnSpc>
              <a:buFont typeface="Arial"/>
              <a:buChar char="•"/>
            </a:pPr>
            <a:r>
              <a:rPr lang="en-US" b="true" sz="2199">
                <a:solidFill>
                  <a:srgbClr val="000000"/>
                </a:solidFill>
                <a:latin typeface="Walls Bold"/>
                <a:ea typeface="Walls Bold"/>
                <a:cs typeface="Walls Bold"/>
                <a:sym typeface="Walls Bold"/>
              </a:rPr>
              <a:t>Upcasting: </a:t>
            </a:r>
            <a:r>
              <a:rPr lang="en-US" sz="2199">
                <a:solidFill>
                  <a:srgbClr val="000000"/>
                </a:solidFill>
                <a:latin typeface="Walls"/>
                <a:ea typeface="Walls"/>
                <a:cs typeface="Walls"/>
                <a:sym typeface="Walls"/>
              </a:rPr>
              <a:t> </a:t>
            </a:r>
          </a:p>
          <a:p>
            <a:pPr algn="ctr">
              <a:lnSpc>
                <a:spcPts val="2800"/>
              </a:lnSpc>
              <a:spcBef>
                <a:spcPct val="0"/>
              </a:spcBef>
            </a:pPr>
            <a:r>
              <a:rPr lang="en-US" sz="2000">
                <a:solidFill>
                  <a:srgbClr val="000000"/>
                </a:solidFill>
                <a:latin typeface="Walls"/>
                <a:ea typeface="Walls"/>
                <a:cs typeface="Walls"/>
                <a:sym typeface="Walls"/>
              </a:rPr>
              <a:t>  Converting a </a:t>
            </a:r>
            <a:r>
              <a:rPr lang="en-US" b="true" sz="2000">
                <a:solidFill>
                  <a:srgbClr val="000000"/>
                </a:solidFill>
                <a:latin typeface="Walls Bold"/>
                <a:ea typeface="Walls Bold"/>
                <a:cs typeface="Walls Bold"/>
                <a:sym typeface="Walls Bold"/>
              </a:rPr>
              <a:t>smaller range</a:t>
            </a:r>
            <a:r>
              <a:rPr lang="en-US" sz="2000">
                <a:solidFill>
                  <a:srgbClr val="000000"/>
                </a:solidFill>
                <a:latin typeface="Walls"/>
                <a:ea typeface="Walls"/>
                <a:cs typeface="Walls"/>
                <a:sym typeface="Walls"/>
              </a:rPr>
              <a:t> to a</a:t>
            </a:r>
            <a:r>
              <a:rPr lang="en-US" b="true" sz="2000">
                <a:solidFill>
                  <a:srgbClr val="000000"/>
                </a:solidFill>
                <a:latin typeface="Walls Bold"/>
                <a:ea typeface="Walls Bold"/>
                <a:cs typeface="Walls Bold"/>
                <a:sym typeface="Walls Bold"/>
              </a:rPr>
              <a:t> larger range</a:t>
            </a:r>
            <a:r>
              <a:rPr lang="en-US" sz="2000">
                <a:solidFill>
                  <a:srgbClr val="000000"/>
                </a:solidFill>
                <a:latin typeface="Walls"/>
                <a:ea typeface="Walls"/>
                <a:cs typeface="Walls"/>
                <a:sym typeface="Walls"/>
              </a:rPr>
              <a:t> is handled by the compiler automatically. This is called </a:t>
            </a:r>
            <a:r>
              <a:rPr lang="en-US" b="true" sz="2000">
                <a:solidFill>
                  <a:srgbClr val="000000"/>
                </a:solidFill>
                <a:latin typeface="Walls Bold"/>
                <a:ea typeface="Walls Bold"/>
                <a:cs typeface="Walls Bold"/>
                <a:sym typeface="Walls Bold"/>
              </a:rPr>
              <a:t>implicit casting</a:t>
            </a:r>
            <a:r>
              <a:rPr lang="en-US" sz="2000">
                <a:solidFill>
                  <a:srgbClr val="000000"/>
                </a:solidFill>
                <a:latin typeface="Walls"/>
                <a:ea typeface="Walls"/>
                <a:cs typeface="Walls"/>
                <a:sym typeface="Walls"/>
              </a:rPr>
              <a:t> or </a:t>
            </a:r>
            <a:r>
              <a:rPr lang="en-US" b="true" sz="2000">
                <a:solidFill>
                  <a:srgbClr val="000000"/>
                </a:solidFill>
                <a:latin typeface="Walls Bold"/>
                <a:ea typeface="Walls Bold"/>
                <a:cs typeface="Walls Bold"/>
                <a:sym typeface="Walls Bold"/>
              </a:rPr>
              <a:t>auto-upcasting.</a:t>
            </a:r>
          </a:p>
        </p:txBody>
      </p:sp>
      <p:sp>
        <p:nvSpPr>
          <p:cNvPr name="TextBox 21" id="21"/>
          <p:cNvSpPr txBox="true"/>
          <p:nvPr/>
        </p:nvSpPr>
        <p:spPr>
          <a:xfrm rot="0">
            <a:off x="348360" y="7427218"/>
            <a:ext cx="6630575" cy="1432560"/>
          </a:xfrm>
          <a:prstGeom prst="rect">
            <a:avLst/>
          </a:prstGeom>
        </p:spPr>
        <p:txBody>
          <a:bodyPr anchor="t" rtlCol="false" tIns="0" lIns="0" bIns="0" rIns="0">
            <a:spAutoFit/>
          </a:bodyPr>
          <a:lstStyle/>
          <a:p>
            <a:pPr algn="l" marL="474979" indent="-237490" lvl="1">
              <a:lnSpc>
                <a:spcPts val="3079"/>
              </a:lnSpc>
              <a:buFont typeface="Arial"/>
              <a:buChar char="•"/>
            </a:pPr>
            <a:r>
              <a:rPr lang="en-US" b="true" sz="2199">
                <a:solidFill>
                  <a:srgbClr val="000000"/>
                </a:solidFill>
                <a:latin typeface="Walls Bold"/>
                <a:ea typeface="Walls Bold"/>
                <a:cs typeface="Walls Bold"/>
                <a:sym typeface="Walls Bold"/>
              </a:rPr>
              <a:t> Down casting: </a:t>
            </a:r>
            <a:r>
              <a:rPr lang="en-US" sz="2199">
                <a:solidFill>
                  <a:srgbClr val="000000"/>
                </a:solidFill>
                <a:latin typeface="Walls"/>
                <a:ea typeface="Walls"/>
                <a:cs typeface="Walls"/>
                <a:sym typeface="Walls"/>
              </a:rPr>
              <a:t> </a:t>
            </a:r>
          </a:p>
          <a:p>
            <a:pPr algn="ctr">
              <a:lnSpc>
                <a:spcPts val="2800"/>
              </a:lnSpc>
              <a:spcBef>
                <a:spcPct val="0"/>
              </a:spcBef>
            </a:pPr>
            <a:r>
              <a:rPr lang="en-US" sz="2000">
                <a:solidFill>
                  <a:srgbClr val="000000"/>
                </a:solidFill>
                <a:latin typeface="Walls"/>
                <a:ea typeface="Walls"/>
                <a:cs typeface="Walls"/>
                <a:sym typeface="Walls"/>
              </a:rPr>
              <a:t>  Converting a</a:t>
            </a:r>
            <a:r>
              <a:rPr lang="en-US" b="true" sz="2000">
                <a:solidFill>
                  <a:srgbClr val="000000"/>
                </a:solidFill>
                <a:latin typeface="Walls Bold"/>
                <a:ea typeface="Walls Bold"/>
                <a:cs typeface="Walls Bold"/>
                <a:sym typeface="Walls Bold"/>
              </a:rPr>
              <a:t> larger range</a:t>
            </a:r>
            <a:r>
              <a:rPr lang="en-US" sz="2000">
                <a:solidFill>
                  <a:srgbClr val="000000"/>
                </a:solidFill>
                <a:latin typeface="Walls"/>
                <a:ea typeface="Walls"/>
                <a:cs typeface="Walls"/>
                <a:sym typeface="Walls"/>
              </a:rPr>
              <a:t> to a </a:t>
            </a:r>
            <a:r>
              <a:rPr lang="en-US" b="true" sz="2000">
                <a:solidFill>
                  <a:srgbClr val="000000"/>
                </a:solidFill>
                <a:latin typeface="Walls Bold"/>
                <a:ea typeface="Walls Bold"/>
                <a:cs typeface="Walls Bold"/>
                <a:sym typeface="Walls Bold"/>
              </a:rPr>
              <a:t>smaller range</a:t>
            </a:r>
            <a:r>
              <a:rPr lang="en-US" sz="2000">
                <a:solidFill>
                  <a:srgbClr val="000000"/>
                </a:solidFill>
                <a:latin typeface="Walls"/>
                <a:ea typeface="Walls"/>
                <a:cs typeface="Walls"/>
                <a:sym typeface="Walls"/>
              </a:rPr>
              <a:t> requires </a:t>
            </a:r>
            <a:r>
              <a:rPr lang="en-US" b="true" sz="2000">
                <a:solidFill>
                  <a:srgbClr val="000000"/>
                </a:solidFill>
                <a:latin typeface="Walls Bold"/>
                <a:ea typeface="Walls Bold"/>
                <a:cs typeface="Walls Bold"/>
                <a:sym typeface="Walls Bold"/>
              </a:rPr>
              <a:t>explicit casting</a:t>
            </a:r>
            <a:r>
              <a:rPr lang="en-US" sz="2000">
                <a:solidFill>
                  <a:srgbClr val="000000"/>
                </a:solidFill>
                <a:latin typeface="Walls"/>
                <a:ea typeface="Walls"/>
                <a:cs typeface="Walls"/>
                <a:sym typeface="Walls"/>
              </a:rPr>
              <a:t>. This is mandatory because it may result in </a:t>
            </a:r>
            <a:r>
              <a:rPr lang="en-US" b="true" sz="2000">
                <a:solidFill>
                  <a:srgbClr val="000000"/>
                </a:solidFill>
                <a:latin typeface="Walls Bold"/>
                <a:ea typeface="Walls Bold"/>
                <a:cs typeface="Walls Bold"/>
                <a:sym typeface="Walls Bold"/>
              </a:rPr>
              <a:t>data loss.</a:t>
            </a:r>
          </a:p>
        </p:txBody>
      </p:sp>
    </p:spTree>
  </p:cSld>
  <p:clrMapOvr>
    <a:masterClrMapping/>
  </p:clrMapOvr>
</p:sld>
</file>

<file path=ppt/slides/slide20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142731" y="9936000"/>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954784" y="5403571"/>
            <a:ext cx="9210433" cy="153507"/>
          </a:xfrm>
          <a:custGeom>
            <a:avLst/>
            <a:gdLst/>
            <a:ahLst/>
            <a:cxnLst/>
            <a:rect r="r" b="b" t="t" l="l"/>
            <a:pathLst>
              <a:path h="153507" w="9210433">
                <a:moveTo>
                  <a:pt x="0" y="0"/>
                </a:moveTo>
                <a:lnTo>
                  <a:pt x="9210432" y="0"/>
                </a:lnTo>
                <a:lnTo>
                  <a:pt x="9210432"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421625" y="1617012"/>
            <a:ext cx="6714913" cy="2268000"/>
            <a:chOff x="0" y="0"/>
            <a:chExt cx="2406473" cy="812800"/>
          </a:xfrm>
        </p:grpSpPr>
        <p:sp>
          <p:nvSpPr>
            <p:cNvPr name="Freeform 15" id="15"/>
            <p:cNvSpPr/>
            <p:nvPr/>
          </p:nvSpPr>
          <p:spPr>
            <a:xfrm flipH="false" flipV="false" rot="0">
              <a:off x="0" y="0"/>
              <a:ext cx="2406473" cy="812800"/>
            </a:xfrm>
            <a:custGeom>
              <a:avLst/>
              <a:gdLst/>
              <a:ahLst/>
              <a:cxnLst/>
              <a:rect r="r" b="b" t="t" l="l"/>
              <a:pathLst>
                <a:path h="812800" w="2406473">
                  <a:moveTo>
                    <a:pt x="0" y="0"/>
                  </a:moveTo>
                  <a:lnTo>
                    <a:pt x="2406473" y="0"/>
                  </a:lnTo>
                  <a:lnTo>
                    <a:pt x="2406473" y="812800"/>
                  </a:lnTo>
                  <a:lnTo>
                    <a:pt x="0" y="812800"/>
                  </a:lnTo>
                  <a:close/>
                </a:path>
              </a:pathLst>
            </a:custGeom>
            <a:solidFill>
              <a:srgbClr val="1C2120"/>
            </a:solidFill>
          </p:spPr>
        </p:sp>
        <p:sp>
          <p:nvSpPr>
            <p:cNvPr name="TextBox 16" id="16"/>
            <p:cNvSpPr txBox="true"/>
            <p:nvPr/>
          </p:nvSpPr>
          <p:spPr>
            <a:xfrm>
              <a:off x="0" y="-85725"/>
              <a:ext cx="2406473" cy="898525"/>
            </a:xfrm>
            <a:prstGeom prst="rect">
              <a:avLst/>
            </a:prstGeom>
          </p:spPr>
          <p:txBody>
            <a:bodyPr anchor="ctr" rtlCol="false" tIns="50800" lIns="50800" bIns="50800" rIns="50800"/>
            <a:lstStyle/>
            <a:p>
              <a:pPr algn="ctr">
                <a:lnSpc>
                  <a:spcPts val="2800"/>
                </a:lnSpc>
              </a:pPr>
              <a:r>
                <a:rPr lang="en-US" sz="2000" b="true">
                  <a:solidFill>
                    <a:srgbClr val="FFFFFF"/>
                  </a:solidFill>
                  <a:latin typeface="Consolas Bold"/>
                  <a:ea typeface="Consolas Bold"/>
                  <a:cs typeface="Consolas Bold"/>
                  <a:sym typeface="Consolas Bold"/>
                </a:rPr>
                <a:t> Example:  </a:t>
              </a:r>
            </a:p>
            <a:p>
              <a:pPr algn="l">
                <a:lnSpc>
                  <a:spcPts val="2800"/>
                </a:lnSpc>
              </a:pPr>
              <a:r>
                <a:rPr lang="en-US" sz="2000" b="true">
                  <a:solidFill>
                    <a:srgbClr val="FFFFFF"/>
                  </a:solidFill>
                  <a:latin typeface="Consolas Bold"/>
                  <a:ea typeface="Consolas Bold"/>
                  <a:cs typeface="Consolas Bold"/>
                  <a:sym typeface="Consolas Bold"/>
                </a:rPr>
                <a:t>  java</a:t>
              </a:r>
            </a:p>
            <a:p>
              <a:pPr algn="l">
                <a:lnSpc>
                  <a:spcPts val="2800"/>
                </a:lnSpc>
              </a:pPr>
              <a:r>
                <a:rPr lang="en-US" sz="2000" b="true">
                  <a:solidFill>
                    <a:srgbClr val="FFFFFF"/>
                  </a:solidFill>
                  <a:latin typeface="Consolas Bold"/>
                  <a:ea typeface="Consolas Bold"/>
                  <a:cs typeface="Consolas Bold"/>
                  <a:sym typeface="Consolas Bold"/>
                </a:rPr>
                <a:t>  double d = 9.7;</a:t>
              </a:r>
            </a:p>
            <a:p>
              <a:pPr algn="l">
                <a:lnSpc>
                  <a:spcPts val="2800"/>
                </a:lnSpc>
              </a:pPr>
              <a:r>
                <a:rPr lang="en-US" sz="2000" b="true">
                  <a:solidFill>
                    <a:srgbClr val="FFFFFF"/>
                  </a:solidFill>
                  <a:latin typeface="Consolas Bold"/>
                  <a:ea typeface="Consolas Bold"/>
                  <a:cs typeface="Consolas Bold"/>
                  <a:sym typeface="Consolas Bold"/>
                </a:rPr>
                <a:t>  int a = (int) d;  </a:t>
              </a:r>
            </a:p>
            <a:p>
              <a:pPr algn="l">
                <a:lnSpc>
                  <a:spcPts val="2800"/>
                </a:lnSpc>
              </a:pPr>
              <a:r>
                <a:rPr lang="en-US" sz="2000" b="true">
                  <a:solidFill>
                    <a:srgbClr val="FFFFFF"/>
                  </a:solidFill>
                  <a:latin typeface="Consolas Bold"/>
                  <a:ea typeface="Consolas Bold"/>
                  <a:cs typeface="Consolas Bold"/>
                  <a:sym typeface="Consolas Bold"/>
                </a:rPr>
                <a:t>// Explicit casting from double to </a:t>
              </a:r>
            </a:p>
            <a:p>
              <a:pPr algn="l">
                <a:lnSpc>
                  <a:spcPts val="2800"/>
                </a:lnSpc>
              </a:pPr>
              <a:r>
                <a:rPr lang="en-US" sz="2000" b="true">
                  <a:solidFill>
                    <a:srgbClr val="FFFFFF"/>
                  </a:solidFill>
                  <a:latin typeface="Consolas Bold"/>
                  <a:ea typeface="Consolas Bold"/>
                  <a:cs typeface="Consolas Bold"/>
                  <a:sym typeface="Consolas Bold"/>
                </a:rPr>
                <a:t>int</a:t>
              </a:r>
            </a:p>
          </p:txBody>
        </p:sp>
      </p:grpSp>
      <p:sp>
        <p:nvSpPr>
          <p:cNvPr name="TextBox 17" id="17"/>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8" id="18"/>
          <p:cNvSpPr txBox="true"/>
          <p:nvPr/>
        </p:nvSpPr>
        <p:spPr>
          <a:xfrm rot="0">
            <a:off x="293962" y="4081776"/>
            <a:ext cx="6048000" cy="1432560"/>
          </a:xfrm>
          <a:prstGeom prst="rect">
            <a:avLst/>
          </a:prstGeom>
        </p:spPr>
        <p:txBody>
          <a:bodyPr anchor="t" rtlCol="false" tIns="0" lIns="0" bIns="0" rIns="0">
            <a:spAutoFit/>
          </a:bodyPr>
          <a:lstStyle/>
          <a:p>
            <a:pPr algn="l" marL="474979" indent="-237490" lvl="1">
              <a:lnSpc>
                <a:spcPts val="3079"/>
              </a:lnSpc>
              <a:buFont typeface="Arial"/>
              <a:buChar char="•"/>
            </a:pPr>
            <a:r>
              <a:rPr lang="en-US" b="true" sz="2199">
                <a:solidFill>
                  <a:srgbClr val="000000"/>
                </a:solidFill>
                <a:latin typeface="Walls Bold"/>
                <a:ea typeface="Walls Bold"/>
                <a:cs typeface="Walls Bold"/>
                <a:sym typeface="Walls Bold"/>
              </a:rPr>
              <a:t>Data Loss in Down casting:</a:t>
            </a:r>
            <a:r>
              <a:rPr lang="en-US" sz="2199">
                <a:solidFill>
                  <a:srgbClr val="000000"/>
                </a:solidFill>
                <a:latin typeface="Walls"/>
                <a:ea typeface="Walls"/>
                <a:cs typeface="Walls"/>
                <a:sym typeface="Walls"/>
              </a:rPr>
              <a:t>  </a:t>
            </a:r>
          </a:p>
          <a:p>
            <a:pPr algn="ctr">
              <a:lnSpc>
                <a:spcPts val="2800"/>
              </a:lnSpc>
              <a:spcBef>
                <a:spcPct val="0"/>
              </a:spcBef>
            </a:pPr>
            <a:r>
              <a:rPr lang="en-US" sz="2000">
                <a:solidFill>
                  <a:srgbClr val="000000"/>
                </a:solidFill>
                <a:latin typeface="Walls"/>
                <a:ea typeface="Walls"/>
                <a:cs typeface="Walls"/>
                <a:sym typeface="Walls"/>
              </a:rPr>
              <a:t>  When casting from a larger range to a smaller range (e.g., double to int), *data loss* may occur due to the truncation of decimal points.</a:t>
            </a:r>
          </a:p>
        </p:txBody>
      </p:sp>
      <p:sp>
        <p:nvSpPr>
          <p:cNvPr name="TextBox 19" id="19"/>
          <p:cNvSpPr txBox="true"/>
          <p:nvPr/>
        </p:nvSpPr>
        <p:spPr>
          <a:xfrm rot="0">
            <a:off x="421625" y="5829622"/>
            <a:ext cx="6197853" cy="2543175"/>
          </a:xfrm>
          <a:prstGeom prst="rect">
            <a:avLst/>
          </a:prstGeom>
        </p:spPr>
        <p:txBody>
          <a:bodyPr anchor="t" rtlCol="false" tIns="0" lIns="0" bIns="0" rIns="0">
            <a:spAutoFit/>
          </a:bodyPr>
          <a:lstStyle/>
          <a:p>
            <a:pPr algn="l">
              <a:lnSpc>
                <a:spcPts val="3499"/>
              </a:lnSpc>
              <a:spcBef>
                <a:spcPct val="0"/>
              </a:spcBef>
            </a:pPr>
            <a:r>
              <a:rPr lang="en-US" b="true" sz="2499">
                <a:solidFill>
                  <a:srgbClr val="000000"/>
                </a:solidFill>
                <a:latin typeface="Walls Bold"/>
                <a:ea typeface="Walls Bold"/>
                <a:cs typeface="Walls Bold"/>
                <a:sym typeface="Walls Bold"/>
              </a:rPr>
              <a:t>Important Notes:</a:t>
            </a:r>
          </a:p>
          <a:p>
            <a:pPr algn="l" marL="431801" indent="-215900" lvl="1">
              <a:lnSpc>
                <a:spcPts val="2800"/>
              </a:lnSpc>
              <a:buFont typeface="Arial"/>
              <a:buChar char="•"/>
            </a:pPr>
            <a:r>
              <a:rPr lang="en-US" b="true" sz="2000">
                <a:solidFill>
                  <a:srgbClr val="000000"/>
                </a:solidFill>
                <a:latin typeface="Walls Bold"/>
                <a:ea typeface="Walls Bold"/>
                <a:cs typeface="Walls Bold"/>
                <a:sym typeface="Walls Bold"/>
              </a:rPr>
              <a:t>Implicit Upcasting</a:t>
            </a:r>
            <a:r>
              <a:rPr lang="en-US" sz="2000">
                <a:solidFill>
                  <a:srgbClr val="000000"/>
                </a:solidFill>
                <a:latin typeface="Walls"/>
                <a:ea typeface="Walls"/>
                <a:cs typeface="Walls"/>
                <a:sym typeface="Walls"/>
              </a:rPr>
              <a:t> does not require explicit syntax; the </a:t>
            </a:r>
            <a:r>
              <a:rPr lang="en-US" b="true" sz="2000">
                <a:solidFill>
                  <a:srgbClr val="000000"/>
                </a:solidFill>
                <a:latin typeface="Walls Bold"/>
                <a:ea typeface="Walls Bold"/>
                <a:cs typeface="Walls Bold"/>
                <a:sym typeface="Walls Bold"/>
              </a:rPr>
              <a:t>compiler handles it.</a:t>
            </a:r>
          </a:p>
          <a:p>
            <a:pPr algn="l">
              <a:lnSpc>
                <a:spcPts val="2800"/>
              </a:lnSpc>
            </a:pPr>
          </a:p>
          <a:p>
            <a:pPr algn="l" marL="431801" indent="-215900" lvl="1">
              <a:lnSpc>
                <a:spcPts val="2800"/>
              </a:lnSpc>
              <a:buFont typeface="Arial"/>
              <a:buChar char="•"/>
            </a:pPr>
            <a:r>
              <a:rPr lang="en-US" b="true" sz="2000">
                <a:solidFill>
                  <a:srgbClr val="000000"/>
                </a:solidFill>
                <a:latin typeface="Walls Bold"/>
                <a:ea typeface="Walls Bold"/>
                <a:cs typeface="Walls Bold"/>
                <a:sym typeface="Walls Bold"/>
              </a:rPr>
              <a:t>Explicit Downcasting</a:t>
            </a:r>
            <a:r>
              <a:rPr lang="en-US" sz="2000">
                <a:solidFill>
                  <a:srgbClr val="000000"/>
                </a:solidFill>
                <a:latin typeface="Walls"/>
                <a:ea typeface="Walls"/>
                <a:cs typeface="Walls"/>
                <a:sym typeface="Walls"/>
              </a:rPr>
              <a:t> is required when going from a larger data type to a smaller one, as the compiler does not automatically handle it.</a:t>
            </a:r>
          </a:p>
        </p:txBody>
      </p:sp>
    </p:spTree>
  </p:cSld>
  <p:clrMapOvr>
    <a:masterClrMapping/>
  </p:clrMapOvr>
</p:sld>
</file>

<file path=ppt/slides/slide20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142731" y="9936000"/>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954784" y="5403571"/>
            <a:ext cx="9210433" cy="153507"/>
          </a:xfrm>
          <a:custGeom>
            <a:avLst/>
            <a:gdLst/>
            <a:ahLst/>
            <a:cxnLst/>
            <a:rect r="r" b="b" t="t" l="l"/>
            <a:pathLst>
              <a:path h="153507" w="9210433">
                <a:moveTo>
                  <a:pt x="0" y="0"/>
                </a:moveTo>
                <a:lnTo>
                  <a:pt x="9210432" y="0"/>
                </a:lnTo>
                <a:lnTo>
                  <a:pt x="9210432"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405947" y="2589525"/>
            <a:ext cx="6455045" cy="2268000"/>
            <a:chOff x="0" y="0"/>
            <a:chExt cx="2313342" cy="812800"/>
          </a:xfrm>
        </p:grpSpPr>
        <p:sp>
          <p:nvSpPr>
            <p:cNvPr name="Freeform 15" id="15"/>
            <p:cNvSpPr/>
            <p:nvPr/>
          </p:nvSpPr>
          <p:spPr>
            <a:xfrm flipH="false" flipV="false" rot="0">
              <a:off x="0" y="0"/>
              <a:ext cx="2313342" cy="812800"/>
            </a:xfrm>
            <a:custGeom>
              <a:avLst/>
              <a:gdLst/>
              <a:ahLst/>
              <a:cxnLst/>
              <a:rect r="r" b="b" t="t" l="l"/>
              <a:pathLst>
                <a:path h="812800" w="2313342">
                  <a:moveTo>
                    <a:pt x="0" y="0"/>
                  </a:moveTo>
                  <a:lnTo>
                    <a:pt x="2313342" y="0"/>
                  </a:lnTo>
                  <a:lnTo>
                    <a:pt x="2313342" y="812800"/>
                  </a:lnTo>
                  <a:lnTo>
                    <a:pt x="0" y="812800"/>
                  </a:lnTo>
                  <a:close/>
                </a:path>
              </a:pathLst>
            </a:custGeom>
            <a:solidFill>
              <a:srgbClr val="000000"/>
            </a:solidFill>
          </p:spPr>
        </p:sp>
        <p:sp>
          <p:nvSpPr>
            <p:cNvPr name="TextBox 16" id="16"/>
            <p:cNvSpPr txBox="true"/>
            <p:nvPr/>
          </p:nvSpPr>
          <p:spPr>
            <a:xfrm>
              <a:off x="0" y="-85725"/>
              <a:ext cx="2313342" cy="898525"/>
            </a:xfrm>
            <a:prstGeom prst="rect">
              <a:avLst/>
            </a:prstGeom>
          </p:spPr>
          <p:txBody>
            <a:bodyPr anchor="ctr" rtlCol="false" tIns="50800" lIns="50800" bIns="50800" rIns="50800"/>
            <a:lstStyle/>
            <a:p>
              <a:pPr algn="ctr">
                <a:lnSpc>
                  <a:spcPts val="2800"/>
                </a:lnSpc>
              </a:pPr>
              <a:r>
                <a:rPr lang="en-US" sz="2000" b="true">
                  <a:solidFill>
                    <a:srgbClr val="FFFFFF"/>
                  </a:solidFill>
                  <a:latin typeface="Consolas Bold"/>
                  <a:ea typeface="Consolas Bold"/>
                  <a:cs typeface="Consolas Bold"/>
                  <a:sym typeface="Consolas Bold"/>
                </a:rPr>
                <a:t> Example:  </a:t>
              </a:r>
            </a:p>
            <a:p>
              <a:pPr algn="l">
                <a:lnSpc>
                  <a:spcPts val="2800"/>
                </a:lnSpc>
              </a:pPr>
              <a:r>
                <a:rPr lang="en-US" sz="2000" b="true">
                  <a:solidFill>
                    <a:srgbClr val="FFFFFF"/>
                  </a:solidFill>
                  <a:latin typeface="Consolas Bold"/>
                  <a:ea typeface="Consolas Bold"/>
                  <a:cs typeface="Consolas Bold"/>
                  <a:sym typeface="Consolas Bold"/>
                </a:rPr>
                <a:t>  java</a:t>
              </a:r>
            </a:p>
            <a:p>
              <a:pPr algn="l">
                <a:lnSpc>
                  <a:spcPts val="2800"/>
                </a:lnSpc>
              </a:pPr>
              <a:r>
                <a:rPr lang="en-US" sz="2000" b="true">
                  <a:solidFill>
                    <a:srgbClr val="FFFFFF"/>
                  </a:solidFill>
                  <a:latin typeface="Consolas Bold"/>
                  <a:ea typeface="Consolas Bold"/>
                  <a:cs typeface="Consolas Bold"/>
                  <a:sym typeface="Consolas Bold"/>
                </a:rPr>
                <a:t>  char c = 'A';</a:t>
              </a:r>
            </a:p>
            <a:p>
              <a:pPr algn="l">
                <a:lnSpc>
                  <a:spcPts val="2800"/>
                </a:lnSpc>
              </a:pPr>
              <a:r>
                <a:rPr lang="en-US" sz="2000" b="true">
                  <a:solidFill>
                    <a:srgbClr val="FFFFFF"/>
                  </a:solidFill>
                  <a:latin typeface="Consolas Bold"/>
                  <a:ea typeface="Consolas Bold"/>
                  <a:cs typeface="Consolas Bold"/>
                  <a:sym typeface="Consolas Bold"/>
                </a:rPr>
                <a:t>  int ascii = c;  // 'A' corresponds to ASCII value 65</a:t>
              </a:r>
            </a:p>
          </p:txBody>
        </p:sp>
      </p:grpSp>
      <p:grpSp>
        <p:nvGrpSpPr>
          <p:cNvPr name="Group 17" id="17"/>
          <p:cNvGrpSpPr/>
          <p:nvPr/>
        </p:nvGrpSpPr>
        <p:grpSpPr>
          <a:xfrm rot="0">
            <a:off x="405947" y="6928260"/>
            <a:ext cx="6636889" cy="2268000"/>
            <a:chOff x="0" y="0"/>
            <a:chExt cx="2378511" cy="812800"/>
          </a:xfrm>
        </p:grpSpPr>
        <p:sp>
          <p:nvSpPr>
            <p:cNvPr name="Freeform 18" id="18"/>
            <p:cNvSpPr/>
            <p:nvPr/>
          </p:nvSpPr>
          <p:spPr>
            <a:xfrm flipH="false" flipV="false" rot="0">
              <a:off x="0" y="0"/>
              <a:ext cx="2378511" cy="812800"/>
            </a:xfrm>
            <a:custGeom>
              <a:avLst/>
              <a:gdLst/>
              <a:ahLst/>
              <a:cxnLst/>
              <a:rect r="r" b="b" t="t" l="l"/>
              <a:pathLst>
                <a:path h="812800" w="2378511">
                  <a:moveTo>
                    <a:pt x="0" y="0"/>
                  </a:moveTo>
                  <a:lnTo>
                    <a:pt x="2378511" y="0"/>
                  </a:lnTo>
                  <a:lnTo>
                    <a:pt x="2378511" y="812800"/>
                  </a:lnTo>
                  <a:lnTo>
                    <a:pt x="0" y="812800"/>
                  </a:lnTo>
                  <a:close/>
                </a:path>
              </a:pathLst>
            </a:custGeom>
            <a:solidFill>
              <a:srgbClr val="000000"/>
            </a:solidFill>
          </p:spPr>
        </p:sp>
        <p:sp>
          <p:nvSpPr>
            <p:cNvPr name="TextBox 19" id="19"/>
            <p:cNvSpPr txBox="true"/>
            <p:nvPr/>
          </p:nvSpPr>
          <p:spPr>
            <a:xfrm>
              <a:off x="0" y="-85725"/>
              <a:ext cx="2378511" cy="898525"/>
            </a:xfrm>
            <a:prstGeom prst="rect">
              <a:avLst/>
            </a:prstGeom>
          </p:spPr>
          <p:txBody>
            <a:bodyPr anchor="ctr" rtlCol="false" tIns="50800" lIns="50800" bIns="50800" rIns="50800"/>
            <a:lstStyle/>
            <a:p>
              <a:pPr algn="ctr">
                <a:lnSpc>
                  <a:spcPts val="2800"/>
                </a:lnSpc>
              </a:pPr>
              <a:r>
                <a:rPr lang="en-US" sz="2000" b="true">
                  <a:solidFill>
                    <a:srgbClr val="FFFFFF"/>
                  </a:solidFill>
                  <a:latin typeface="Consolas Bold"/>
                  <a:ea typeface="Consolas Bold"/>
                  <a:cs typeface="Consolas Bold"/>
                  <a:sym typeface="Consolas Bold"/>
                </a:rPr>
                <a:t>Example:  </a:t>
              </a:r>
            </a:p>
            <a:p>
              <a:pPr algn="l">
                <a:lnSpc>
                  <a:spcPts val="2800"/>
                </a:lnSpc>
              </a:pPr>
              <a:r>
                <a:rPr lang="en-US" sz="2000" b="true">
                  <a:solidFill>
                    <a:srgbClr val="FFFFFF"/>
                  </a:solidFill>
                  <a:latin typeface="Consolas Bold"/>
                  <a:ea typeface="Consolas Bold"/>
                  <a:cs typeface="Consolas Bold"/>
                  <a:sym typeface="Consolas Bold"/>
                </a:rPr>
                <a:t>  java</a:t>
              </a:r>
            </a:p>
            <a:p>
              <a:pPr algn="l">
                <a:lnSpc>
                  <a:spcPts val="2800"/>
                </a:lnSpc>
              </a:pPr>
              <a:r>
                <a:rPr lang="en-US" sz="2000" b="true">
                  <a:solidFill>
                    <a:srgbClr val="FFFFFF"/>
                  </a:solidFill>
                  <a:latin typeface="Consolas Bold"/>
                  <a:ea typeface="Consolas Bold"/>
                  <a:cs typeface="Consolas Bold"/>
                  <a:sym typeface="Consolas Bold"/>
                </a:rPr>
                <a:t>  int ascii = 65;</a:t>
              </a:r>
            </a:p>
            <a:p>
              <a:pPr algn="l">
                <a:lnSpc>
                  <a:spcPts val="2800"/>
                </a:lnSpc>
              </a:pPr>
              <a:r>
                <a:rPr lang="en-US" sz="2000" b="true">
                  <a:solidFill>
                    <a:srgbClr val="FFFFFF"/>
                  </a:solidFill>
                  <a:latin typeface="Consolas Bold"/>
                  <a:ea typeface="Consolas Bold"/>
                  <a:cs typeface="Consolas Bold"/>
                  <a:sym typeface="Consolas Bold"/>
                </a:rPr>
                <a:t>  char c = (char) ascii;  </a:t>
              </a:r>
            </a:p>
            <a:p>
              <a:pPr algn="l">
                <a:lnSpc>
                  <a:spcPts val="2800"/>
                </a:lnSpc>
              </a:pPr>
              <a:r>
                <a:rPr lang="en-US" sz="2000" b="true">
                  <a:solidFill>
                    <a:srgbClr val="FFFFFF"/>
                  </a:solidFill>
                  <a:latin typeface="Consolas Bold"/>
                  <a:ea typeface="Consolas Bold"/>
                  <a:cs typeface="Consolas Bold"/>
                  <a:sym typeface="Consolas Bold"/>
                </a:rPr>
                <a:t>// Explicit casting from int to char</a:t>
              </a:r>
            </a:p>
          </p:txBody>
        </p:sp>
      </p:grpSp>
      <p:sp>
        <p:nvSpPr>
          <p:cNvPr name="TextBox 20" id="20"/>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21" id="21"/>
          <p:cNvSpPr txBox="true"/>
          <p:nvPr/>
        </p:nvSpPr>
        <p:spPr>
          <a:xfrm rot="0">
            <a:off x="505122" y="1242690"/>
            <a:ext cx="6298878" cy="1080135"/>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Walls Bold"/>
                <a:ea typeface="Walls Bold"/>
                <a:cs typeface="Walls Bold"/>
                <a:sym typeface="Walls Bold"/>
              </a:rPr>
              <a:t>char to int: </a:t>
            </a:r>
            <a:r>
              <a:rPr lang="en-US" sz="2199">
                <a:solidFill>
                  <a:srgbClr val="000000"/>
                </a:solidFill>
                <a:latin typeface="Walls"/>
                <a:ea typeface="Walls"/>
                <a:cs typeface="Walls"/>
                <a:sym typeface="Walls"/>
              </a:rPr>
              <a:t> </a:t>
            </a:r>
          </a:p>
          <a:p>
            <a:pPr algn="l">
              <a:lnSpc>
                <a:spcPts val="2800"/>
              </a:lnSpc>
              <a:spcBef>
                <a:spcPct val="0"/>
              </a:spcBef>
            </a:pPr>
            <a:r>
              <a:rPr lang="en-US" sz="2000">
                <a:solidFill>
                  <a:srgbClr val="000000"/>
                </a:solidFill>
                <a:latin typeface="Walls"/>
                <a:ea typeface="Walls"/>
                <a:cs typeface="Walls"/>
                <a:sym typeface="Walls"/>
              </a:rPr>
              <a:t>  No explicit casting is required when converting from char to int. The </a:t>
            </a:r>
            <a:r>
              <a:rPr lang="en-US" b="true" sz="2000">
                <a:solidFill>
                  <a:srgbClr val="000000"/>
                </a:solidFill>
                <a:latin typeface="Walls Bold"/>
                <a:ea typeface="Walls Bold"/>
                <a:cs typeface="Walls Bold"/>
                <a:sym typeface="Walls Bold"/>
              </a:rPr>
              <a:t>ASCII value</a:t>
            </a:r>
            <a:r>
              <a:rPr lang="en-US" sz="2000">
                <a:solidFill>
                  <a:srgbClr val="000000"/>
                </a:solidFill>
                <a:latin typeface="Walls"/>
                <a:ea typeface="Walls"/>
                <a:cs typeface="Walls"/>
                <a:sym typeface="Walls"/>
              </a:rPr>
              <a:t> of the character is returned.</a:t>
            </a:r>
          </a:p>
        </p:txBody>
      </p:sp>
      <p:sp>
        <p:nvSpPr>
          <p:cNvPr name="TextBox 22" id="22"/>
          <p:cNvSpPr txBox="true"/>
          <p:nvPr/>
        </p:nvSpPr>
        <p:spPr>
          <a:xfrm rot="0">
            <a:off x="505122" y="5229000"/>
            <a:ext cx="5902311" cy="1432560"/>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Walls Bold"/>
                <a:ea typeface="Walls Bold"/>
                <a:cs typeface="Walls Bold"/>
                <a:sym typeface="Walls Bold"/>
              </a:rPr>
              <a:t>int to char:  </a:t>
            </a:r>
          </a:p>
          <a:p>
            <a:pPr algn="l">
              <a:lnSpc>
                <a:spcPts val="2800"/>
              </a:lnSpc>
              <a:spcBef>
                <a:spcPct val="0"/>
              </a:spcBef>
            </a:pPr>
            <a:r>
              <a:rPr lang="en-US" sz="2000">
                <a:solidFill>
                  <a:srgbClr val="000000"/>
                </a:solidFill>
                <a:latin typeface="Walls"/>
                <a:ea typeface="Walls"/>
                <a:cs typeface="Walls"/>
                <a:sym typeface="Walls"/>
              </a:rPr>
              <a:t>  Explicit casting is required when converting an int to a char. This retrieves the </a:t>
            </a:r>
            <a:r>
              <a:rPr lang="en-US" b="true" sz="2000">
                <a:solidFill>
                  <a:srgbClr val="000000"/>
                </a:solidFill>
                <a:latin typeface="Walls Bold"/>
                <a:ea typeface="Walls Bold"/>
                <a:cs typeface="Walls Bold"/>
                <a:sym typeface="Walls Bold"/>
              </a:rPr>
              <a:t>character equivalent</a:t>
            </a:r>
            <a:r>
              <a:rPr lang="en-US" sz="2000">
                <a:solidFill>
                  <a:srgbClr val="000000"/>
                </a:solidFill>
                <a:latin typeface="Walls"/>
                <a:ea typeface="Walls"/>
                <a:cs typeface="Walls"/>
                <a:sym typeface="Walls"/>
              </a:rPr>
              <a:t> of the integer.</a:t>
            </a:r>
          </a:p>
        </p:txBody>
      </p:sp>
    </p:spTree>
  </p:cSld>
  <p:clrMapOvr>
    <a:masterClrMapping/>
  </p:clrMapOvr>
</p:sld>
</file>

<file path=ppt/slides/slide20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142731" y="9936000"/>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954784" y="5403571"/>
            <a:ext cx="9210433" cy="153507"/>
          </a:xfrm>
          <a:custGeom>
            <a:avLst/>
            <a:gdLst/>
            <a:ahLst/>
            <a:cxnLst/>
            <a:rect r="r" b="b" t="t" l="l"/>
            <a:pathLst>
              <a:path h="153507" w="9210433">
                <a:moveTo>
                  <a:pt x="0" y="0"/>
                </a:moveTo>
                <a:lnTo>
                  <a:pt x="9210432" y="0"/>
                </a:lnTo>
                <a:lnTo>
                  <a:pt x="9210432"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504281" y="3696480"/>
            <a:ext cx="6551439" cy="2268000"/>
            <a:chOff x="0" y="0"/>
            <a:chExt cx="2347888" cy="812800"/>
          </a:xfrm>
        </p:grpSpPr>
        <p:sp>
          <p:nvSpPr>
            <p:cNvPr name="Freeform 15" id="15"/>
            <p:cNvSpPr/>
            <p:nvPr/>
          </p:nvSpPr>
          <p:spPr>
            <a:xfrm flipH="false" flipV="false" rot="0">
              <a:off x="0" y="0"/>
              <a:ext cx="2347888" cy="812800"/>
            </a:xfrm>
            <a:custGeom>
              <a:avLst/>
              <a:gdLst/>
              <a:ahLst/>
              <a:cxnLst/>
              <a:rect r="r" b="b" t="t" l="l"/>
              <a:pathLst>
                <a:path h="812800" w="2347888">
                  <a:moveTo>
                    <a:pt x="0" y="0"/>
                  </a:moveTo>
                  <a:lnTo>
                    <a:pt x="2347888" y="0"/>
                  </a:lnTo>
                  <a:lnTo>
                    <a:pt x="2347888" y="812800"/>
                  </a:lnTo>
                  <a:lnTo>
                    <a:pt x="0" y="812800"/>
                  </a:lnTo>
                  <a:close/>
                </a:path>
              </a:pathLst>
            </a:custGeom>
            <a:solidFill>
              <a:srgbClr val="000000"/>
            </a:solidFill>
          </p:spPr>
        </p:sp>
        <p:sp>
          <p:nvSpPr>
            <p:cNvPr name="TextBox 16" id="16"/>
            <p:cNvSpPr txBox="true"/>
            <p:nvPr/>
          </p:nvSpPr>
          <p:spPr>
            <a:xfrm>
              <a:off x="0" y="-85725"/>
              <a:ext cx="2347888" cy="898525"/>
            </a:xfrm>
            <a:prstGeom prst="rect">
              <a:avLst/>
            </a:prstGeom>
          </p:spPr>
          <p:txBody>
            <a:bodyPr anchor="ctr" rtlCol="false" tIns="50800" lIns="50800" bIns="50800" rIns="50800"/>
            <a:lstStyle/>
            <a:p>
              <a:pPr algn="ctr">
                <a:lnSpc>
                  <a:spcPts val="2800"/>
                </a:lnSpc>
              </a:pPr>
              <a:r>
                <a:rPr lang="en-US" sz="2000" b="true">
                  <a:solidFill>
                    <a:srgbClr val="FFFFFF"/>
                  </a:solidFill>
                  <a:latin typeface="Consolas Bold"/>
                  <a:ea typeface="Consolas Bold"/>
                  <a:cs typeface="Consolas Bold"/>
                  <a:sym typeface="Consolas Bold"/>
                </a:rPr>
                <a:t>  Example:  </a:t>
              </a:r>
            </a:p>
            <a:p>
              <a:pPr algn="l">
                <a:lnSpc>
                  <a:spcPts val="2800"/>
                </a:lnSpc>
              </a:pPr>
              <a:r>
                <a:rPr lang="en-US" sz="2000" b="true">
                  <a:solidFill>
                    <a:srgbClr val="FFFFFF"/>
                  </a:solidFill>
                  <a:latin typeface="Consolas Bold"/>
                  <a:ea typeface="Consolas Bold"/>
                  <a:cs typeface="Consolas Bold"/>
                  <a:sym typeface="Consolas Bold"/>
                </a:rPr>
                <a:t>   java</a:t>
              </a:r>
            </a:p>
            <a:p>
              <a:pPr algn="l">
                <a:lnSpc>
                  <a:spcPts val="2800"/>
                </a:lnSpc>
              </a:pPr>
              <a:r>
                <a:rPr lang="en-US" sz="2000" b="true">
                  <a:solidFill>
                    <a:srgbClr val="FFFFFF"/>
                  </a:solidFill>
                  <a:latin typeface="Consolas Bold"/>
                  <a:ea typeface="Consolas Bold"/>
                  <a:cs typeface="Consolas Bold"/>
                  <a:sym typeface="Consolas Bold"/>
                </a:rPr>
                <a:t>   Animal a = new Dog();  </a:t>
              </a:r>
            </a:p>
            <a:p>
              <a:pPr algn="l">
                <a:lnSpc>
                  <a:spcPts val="2800"/>
                </a:lnSpc>
              </a:pPr>
              <a:r>
                <a:rPr lang="en-US" sz="2000" b="true">
                  <a:solidFill>
                    <a:srgbClr val="FFFFFF"/>
                  </a:solidFill>
                  <a:latin typeface="Consolas Bold"/>
                  <a:ea typeface="Consolas Bold"/>
                  <a:cs typeface="Consolas Bold"/>
                  <a:sym typeface="Consolas Bold"/>
                </a:rPr>
                <a:t>// Implicit upcasting (Animal is the superclass)</a:t>
              </a:r>
            </a:p>
          </p:txBody>
        </p:sp>
      </p:grpSp>
      <p:sp>
        <p:nvSpPr>
          <p:cNvPr name="TextBox 17" id="17"/>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8" id="18"/>
          <p:cNvSpPr txBox="true"/>
          <p:nvPr/>
        </p:nvSpPr>
        <p:spPr>
          <a:xfrm rot="0">
            <a:off x="952304" y="1240336"/>
            <a:ext cx="4731314" cy="86042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 Non-Primitive Type-Casting (Reference Casting)⚙️</a:t>
            </a:r>
          </a:p>
        </p:txBody>
      </p:sp>
      <p:sp>
        <p:nvSpPr>
          <p:cNvPr name="TextBox 19" id="19"/>
          <p:cNvSpPr txBox="true"/>
          <p:nvPr/>
        </p:nvSpPr>
        <p:spPr>
          <a:xfrm rot="0">
            <a:off x="756000" y="2340120"/>
            <a:ext cx="5753345" cy="1080135"/>
          </a:xfrm>
          <a:prstGeom prst="rect">
            <a:avLst/>
          </a:prstGeom>
        </p:spPr>
        <p:txBody>
          <a:bodyPr anchor="t" rtlCol="false" tIns="0" lIns="0" bIns="0" rIns="0">
            <a:spAutoFit/>
          </a:bodyPr>
          <a:lstStyle/>
          <a:p>
            <a:pPr algn="l">
              <a:lnSpc>
                <a:spcPts val="3079"/>
              </a:lnSpc>
              <a:spcBef>
                <a:spcPct val="0"/>
              </a:spcBef>
            </a:pPr>
            <a:r>
              <a:rPr lang="en-US" sz="2199">
                <a:solidFill>
                  <a:srgbClr val="000000"/>
                </a:solidFill>
                <a:latin typeface="Walls"/>
                <a:ea typeface="Walls"/>
                <a:cs typeface="Walls"/>
                <a:sym typeface="Walls"/>
              </a:rPr>
              <a:t>1</a:t>
            </a:r>
            <a:r>
              <a:rPr lang="en-US" b="true" sz="2199">
                <a:solidFill>
                  <a:srgbClr val="000000"/>
                </a:solidFill>
                <a:latin typeface="Walls Bold"/>
                <a:ea typeface="Walls Bold"/>
                <a:cs typeface="Walls Bold"/>
                <a:sym typeface="Walls Bold"/>
              </a:rPr>
              <a:t>. Upcasting with References:  </a:t>
            </a:r>
          </a:p>
          <a:p>
            <a:pPr algn="l">
              <a:lnSpc>
                <a:spcPts val="2800"/>
              </a:lnSpc>
              <a:spcBef>
                <a:spcPct val="0"/>
              </a:spcBef>
            </a:pPr>
            <a:r>
              <a:rPr lang="en-US" sz="2000">
                <a:solidFill>
                  <a:srgbClr val="000000"/>
                </a:solidFill>
                <a:latin typeface="Walls"/>
                <a:ea typeface="Walls"/>
                <a:cs typeface="Walls"/>
                <a:sym typeface="Walls"/>
              </a:rPr>
              <a:t>   A </a:t>
            </a:r>
            <a:r>
              <a:rPr lang="en-US" b="true" sz="2000">
                <a:solidFill>
                  <a:srgbClr val="000000"/>
                </a:solidFill>
                <a:latin typeface="Walls Bold"/>
                <a:ea typeface="Walls Bold"/>
                <a:cs typeface="Walls Bold"/>
                <a:sym typeface="Walls Bold"/>
              </a:rPr>
              <a:t>superclass reference</a:t>
            </a:r>
            <a:r>
              <a:rPr lang="en-US" sz="2000">
                <a:solidFill>
                  <a:srgbClr val="000000"/>
                </a:solidFill>
                <a:latin typeface="Walls"/>
                <a:ea typeface="Walls"/>
                <a:cs typeface="Walls"/>
                <a:sym typeface="Walls"/>
              </a:rPr>
              <a:t> can point to a</a:t>
            </a:r>
            <a:r>
              <a:rPr lang="en-US" b="true" sz="2000">
                <a:solidFill>
                  <a:srgbClr val="000000"/>
                </a:solidFill>
                <a:latin typeface="Walls Bold"/>
                <a:ea typeface="Walls Bold"/>
                <a:cs typeface="Walls Bold"/>
                <a:sym typeface="Walls Bold"/>
              </a:rPr>
              <a:t> subclass object</a:t>
            </a:r>
            <a:r>
              <a:rPr lang="en-US" sz="2000">
                <a:solidFill>
                  <a:srgbClr val="000000"/>
                </a:solidFill>
                <a:latin typeface="Walls"/>
                <a:ea typeface="Walls"/>
                <a:cs typeface="Walls"/>
                <a:sym typeface="Walls"/>
              </a:rPr>
              <a:t> automatically, as this is </a:t>
            </a:r>
            <a:r>
              <a:rPr lang="en-US" b="true" sz="2000">
                <a:solidFill>
                  <a:srgbClr val="000000"/>
                </a:solidFill>
                <a:latin typeface="Walls Bold"/>
                <a:ea typeface="Walls Bold"/>
                <a:cs typeface="Walls Bold"/>
                <a:sym typeface="Walls Bold"/>
              </a:rPr>
              <a:t>implicit upcasting.</a:t>
            </a:r>
          </a:p>
        </p:txBody>
      </p:sp>
      <p:sp>
        <p:nvSpPr>
          <p:cNvPr name="TextBox 20" id="20"/>
          <p:cNvSpPr txBox="true"/>
          <p:nvPr/>
        </p:nvSpPr>
        <p:spPr>
          <a:xfrm rot="0">
            <a:off x="566387" y="6402630"/>
            <a:ext cx="6551439" cy="1080135"/>
          </a:xfrm>
          <a:prstGeom prst="rect">
            <a:avLst/>
          </a:prstGeom>
        </p:spPr>
        <p:txBody>
          <a:bodyPr anchor="t" rtlCol="false" tIns="0" lIns="0" bIns="0" rIns="0">
            <a:spAutoFit/>
          </a:bodyPr>
          <a:lstStyle/>
          <a:p>
            <a:pPr algn="l">
              <a:lnSpc>
                <a:spcPts val="3079"/>
              </a:lnSpc>
              <a:spcBef>
                <a:spcPct val="0"/>
              </a:spcBef>
            </a:pPr>
            <a:r>
              <a:rPr lang="en-US" sz="2199">
                <a:solidFill>
                  <a:srgbClr val="000000"/>
                </a:solidFill>
                <a:latin typeface="Walls"/>
                <a:ea typeface="Walls"/>
                <a:cs typeface="Walls"/>
                <a:sym typeface="Walls"/>
              </a:rPr>
              <a:t>2. </a:t>
            </a:r>
            <a:r>
              <a:rPr lang="en-US" b="true" sz="2199">
                <a:solidFill>
                  <a:srgbClr val="000000"/>
                </a:solidFill>
                <a:latin typeface="Walls Bold"/>
                <a:ea typeface="Walls Bold"/>
                <a:cs typeface="Walls Bold"/>
                <a:sym typeface="Walls Bold"/>
              </a:rPr>
              <a:t>Down casting with References: </a:t>
            </a:r>
            <a:r>
              <a:rPr lang="en-US" sz="2199">
                <a:solidFill>
                  <a:srgbClr val="000000"/>
                </a:solidFill>
                <a:latin typeface="Walls"/>
                <a:ea typeface="Walls"/>
                <a:cs typeface="Walls"/>
                <a:sym typeface="Walls"/>
              </a:rPr>
              <a:t> </a:t>
            </a:r>
          </a:p>
          <a:p>
            <a:pPr algn="l">
              <a:lnSpc>
                <a:spcPts val="2800"/>
              </a:lnSpc>
              <a:spcBef>
                <a:spcPct val="0"/>
              </a:spcBef>
            </a:pPr>
            <a:r>
              <a:rPr lang="en-US" sz="2000">
                <a:solidFill>
                  <a:srgbClr val="000000"/>
                </a:solidFill>
                <a:latin typeface="Walls"/>
                <a:ea typeface="Walls"/>
                <a:cs typeface="Walls"/>
                <a:sym typeface="Walls"/>
              </a:rPr>
              <a:t>   A </a:t>
            </a:r>
            <a:r>
              <a:rPr lang="en-US" b="true" sz="2000">
                <a:solidFill>
                  <a:srgbClr val="000000"/>
                </a:solidFill>
                <a:latin typeface="Walls Bold"/>
                <a:ea typeface="Walls Bold"/>
                <a:cs typeface="Walls Bold"/>
                <a:sym typeface="Walls Bold"/>
              </a:rPr>
              <a:t>subclass reference</a:t>
            </a:r>
            <a:r>
              <a:rPr lang="en-US" sz="2000">
                <a:solidFill>
                  <a:srgbClr val="000000"/>
                </a:solidFill>
                <a:latin typeface="Walls"/>
                <a:ea typeface="Walls"/>
                <a:cs typeface="Walls"/>
                <a:sym typeface="Walls"/>
              </a:rPr>
              <a:t> cannot directly point to a </a:t>
            </a:r>
            <a:r>
              <a:rPr lang="en-US" b="true" sz="2000">
                <a:solidFill>
                  <a:srgbClr val="000000"/>
                </a:solidFill>
                <a:latin typeface="Walls Bold"/>
                <a:ea typeface="Walls Bold"/>
                <a:cs typeface="Walls Bold"/>
                <a:sym typeface="Walls Bold"/>
              </a:rPr>
              <a:t>superclass object.</a:t>
            </a:r>
            <a:r>
              <a:rPr lang="en-US" sz="2000">
                <a:solidFill>
                  <a:srgbClr val="000000"/>
                </a:solidFill>
                <a:latin typeface="Walls"/>
                <a:ea typeface="Walls"/>
                <a:cs typeface="Walls"/>
                <a:sym typeface="Walls"/>
              </a:rPr>
              <a:t> This requires </a:t>
            </a:r>
            <a:r>
              <a:rPr lang="en-US" b="true" sz="2000">
                <a:solidFill>
                  <a:srgbClr val="000000"/>
                </a:solidFill>
                <a:latin typeface="Walls Bold"/>
                <a:ea typeface="Walls Bold"/>
                <a:cs typeface="Walls Bold"/>
                <a:sym typeface="Walls Bold"/>
              </a:rPr>
              <a:t>explicit downcasting.</a:t>
            </a:r>
          </a:p>
        </p:txBody>
      </p:sp>
    </p:spTree>
  </p:cSld>
  <p:clrMapOvr>
    <a:masterClrMapping/>
  </p:clrMapOvr>
</p:sld>
</file>

<file path=ppt/slides/slide20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142731" y="9936000"/>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954784" y="5403571"/>
            <a:ext cx="9210433" cy="153507"/>
          </a:xfrm>
          <a:custGeom>
            <a:avLst/>
            <a:gdLst/>
            <a:ahLst/>
            <a:cxnLst/>
            <a:rect r="r" b="b" t="t" l="l"/>
            <a:pathLst>
              <a:path h="153507" w="9210433">
                <a:moveTo>
                  <a:pt x="0" y="0"/>
                </a:moveTo>
                <a:lnTo>
                  <a:pt x="9210432" y="0"/>
                </a:lnTo>
                <a:lnTo>
                  <a:pt x="9210432"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354167" y="1167940"/>
            <a:ext cx="6851666" cy="1880171"/>
            <a:chOff x="0" y="0"/>
            <a:chExt cx="2455482" cy="673811"/>
          </a:xfrm>
        </p:grpSpPr>
        <p:sp>
          <p:nvSpPr>
            <p:cNvPr name="Freeform 15" id="15"/>
            <p:cNvSpPr/>
            <p:nvPr/>
          </p:nvSpPr>
          <p:spPr>
            <a:xfrm flipH="false" flipV="false" rot="0">
              <a:off x="0" y="0"/>
              <a:ext cx="2455482" cy="673811"/>
            </a:xfrm>
            <a:custGeom>
              <a:avLst/>
              <a:gdLst/>
              <a:ahLst/>
              <a:cxnLst/>
              <a:rect r="r" b="b" t="t" l="l"/>
              <a:pathLst>
                <a:path h="673811" w="2455482">
                  <a:moveTo>
                    <a:pt x="0" y="0"/>
                  </a:moveTo>
                  <a:lnTo>
                    <a:pt x="2455482" y="0"/>
                  </a:lnTo>
                  <a:lnTo>
                    <a:pt x="2455482" y="673811"/>
                  </a:lnTo>
                  <a:lnTo>
                    <a:pt x="0" y="673811"/>
                  </a:lnTo>
                  <a:close/>
                </a:path>
              </a:pathLst>
            </a:custGeom>
            <a:solidFill>
              <a:srgbClr val="1C2120"/>
            </a:solidFill>
          </p:spPr>
        </p:sp>
        <p:sp>
          <p:nvSpPr>
            <p:cNvPr name="TextBox 16" id="16"/>
            <p:cNvSpPr txBox="true"/>
            <p:nvPr/>
          </p:nvSpPr>
          <p:spPr>
            <a:xfrm>
              <a:off x="0" y="-85725"/>
              <a:ext cx="2455482" cy="759536"/>
            </a:xfrm>
            <a:prstGeom prst="rect">
              <a:avLst/>
            </a:prstGeom>
          </p:spPr>
          <p:txBody>
            <a:bodyPr anchor="ctr" rtlCol="false" tIns="50800" lIns="50800" bIns="50800" rIns="50800"/>
            <a:lstStyle/>
            <a:p>
              <a:pPr algn="ctr">
                <a:lnSpc>
                  <a:spcPts val="2800"/>
                </a:lnSpc>
              </a:pPr>
              <a:r>
                <a:rPr lang="en-US" sz="2000" b="true">
                  <a:solidFill>
                    <a:srgbClr val="FFFFFF"/>
                  </a:solidFill>
                  <a:latin typeface="Consolas Bold"/>
                  <a:ea typeface="Consolas Bold"/>
                  <a:cs typeface="Consolas Bold"/>
                  <a:sym typeface="Consolas Bold"/>
                </a:rPr>
                <a:t> </a:t>
              </a:r>
              <a:r>
                <a:rPr lang="en-US" sz="2000">
                  <a:solidFill>
                    <a:srgbClr val="FFFFFF"/>
                  </a:solidFill>
                  <a:latin typeface="Consolas"/>
                  <a:ea typeface="Consolas"/>
                  <a:cs typeface="Consolas"/>
                  <a:sym typeface="Consolas"/>
                </a:rPr>
                <a:t>Example:  </a:t>
              </a:r>
            </a:p>
            <a:p>
              <a:pPr algn="l">
                <a:lnSpc>
                  <a:spcPts val="2800"/>
                </a:lnSpc>
              </a:pPr>
              <a:r>
                <a:rPr lang="en-US" sz="2000">
                  <a:solidFill>
                    <a:srgbClr val="FFFFFF"/>
                  </a:solidFill>
                  <a:latin typeface="Consolas"/>
                  <a:ea typeface="Consolas"/>
                  <a:cs typeface="Consolas"/>
                  <a:sym typeface="Consolas"/>
                </a:rPr>
                <a:t>   java</a:t>
              </a:r>
            </a:p>
            <a:p>
              <a:pPr algn="l">
                <a:lnSpc>
                  <a:spcPts val="2800"/>
                </a:lnSpc>
              </a:pPr>
              <a:r>
                <a:rPr lang="en-US" sz="2000">
                  <a:solidFill>
                    <a:srgbClr val="FFFFFF"/>
                  </a:solidFill>
                  <a:latin typeface="Consolas"/>
                  <a:ea typeface="Consolas"/>
                  <a:cs typeface="Consolas"/>
                  <a:sym typeface="Consolas"/>
                </a:rPr>
                <a:t>   Animal a = new Dog();</a:t>
              </a:r>
            </a:p>
            <a:p>
              <a:pPr algn="l">
                <a:lnSpc>
                  <a:spcPts val="2800"/>
                </a:lnSpc>
              </a:pPr>
              <a:r>
                <a:rPr lang="en-US" sz="2000">
                  <a:solidFill>
                    <a:srgbClr val="FFFFFF"/>
                  </a:solidFill>
                  <a:latin typeface="Consolas"/>
                  <a:ea typeface="Consolas"/>
                  <a:cs typeface="Consolas"/>
                  <a:sym typeface="Consolas"/>
                </a:rPr>
                <a:t>   Dog d = (Dog) a; </a:t>
              </a:r>
            </a:p>
            <a:p>
              <a:pPr algn="l">
                <a:lnSpc>
                  <a:spcPts val="2800"/>
                </a:lnSpc>
              </a:pPr>
              <a:r>
                <a:rPr lang="en-US" sz="2000">
                  <a:solidFill>
                    <a:srgbClr val="FFFFFF"/>
                  </a:solidFill>
                  <a:latin typeface="Consolas"/>
                  <a:ea typeface="Consolas"/>
                  <a:cs typeface="Consolas"/>
                  <a:sym typeface="Consolas"/>
                </a:rPr>
                <a:t>  // Explicit downcasting</a:t>
              </a:r>
            </a:p>
          </p:txBody>
        </p:sp>
      </p:grpSp>
      <p:grpSp>
        <p:nvGrpSpPr>
          <p:cNvPr name="Group 17" id="17"/>
          <p:cNvGrpSpPr/>
          <p:nvPr/>
        </p:nvGrpSpPr>
        <p:grpSpPr>
          <a:xfrm rot="0">
            <a:off x="465423" y="5019877"/>
            <a:ext cx="6650109" cy="2585021"/>
            <a:chOff x="0" y="0"/>
            <a:chExt cx="2383249" cy="926413"/>
          </a:xfrm>
        </p:grpSpPr>
        <p:sp>
          <p:nvSpPr>
            <p:cNvPr name="Freeform 18" id="18"/>
            <p:cNvSpPr/>
            <p:nvPr/>
          </p:nvSpPr>
          <p:spPr>
            <a:xfrm flipH="false" flipV="false" rot="0">
              <a:off x="0" y="0"/>
              <a:ext cx="2383249" cy="926413"/>
            </a:xfrm>
            <a:custGeom>
              <a:avLst/>
              <a:gdLst/>
              <a:ahLst/>
              <a:cxnLst/>
              <a:rect r="r" b="b" t="t" l="l"/>
              <a:pathLst>
                <a:path h="926413" w="2383249">
                  <a:moveTo>
                    <a:pt x="0" y="0"/>
                  </a:moveTo>
                  <a:lnTo>
                    <a:pt x="2383249" y="0"/>
                  </a:lnTo>
                  <a:lnTo>
                    <a:pt x="2383249" y="926413"/>
                  </a:lnTo>
                  <a:lnTo>
                    <a:pt x="0" y="926413"/>
                  </a:lnTo>
                  <a:close/>
                </a:path>
              </a:pathLst>
            </a:custGeom>
            <a:solidFill>
              <a:srgbClr val="000000"/>
            </a:solidFill>
          </p:spPr>
        </p:sp>
        <p:sp>
          <p:nvSpPr>
            <p:cNvPr name="TextBox 19" id="19"/>
            <p:cNvSpPr txBox="true"/>
            <p:nvPr/>
          </p:nvSpPr>
          <p:spPr>
            <a:xfrm>
              <a:off x="0" y="-85725"/>
              <a:ext cx="2383249" cy="1012138"/>
            </a:xfrm>
            <a:prstGeom prst="rect">
              <a:avLst/>
            </a:prstGeom>
          </p:spPr>
          <p:txBody>
            <a:bodyPr anchor="ctr" rtlCol="false" tIns="50800" lIns="50800" bIns="50800" rIns="50800"/>
            <a:lstStyle/>
            <a:p>
              <a:pPr algn="ctr">
                <a:lnSpc>
                  <a:spcPts val="2800"/>
                </a:lnSpc>
              </a:pPr>
              <a:r>
                <a:rPr lang="en-US" sz="2000" b="true">
                  <a:solidFill>
                    <a:srgbClr val="FFFFFF"/>
                  </a:solidFill>
                  <a:latin typeface="Consolas Bold"/>
                  <a:ea typeface="Consolas Bold"/>
                  <a:cs typeface="Consolas Bold"/>
                  <a:sym typeface="Consolas Bold"/>
                </a:rPr>
                <a:t>  Example:  </a:t>
              </a:r>
            </a:p>
            <a:p>
              <a:pPr algn="l">
                <a:lnSpc>
                  <a:spcPts val="2800"/>
                </a:lnSpc>
              </a:pPr>
              <a:r>
                <a:rPr lang="en-US" sz="2000" b="true">
                  <a:solidFill>
                    <a:srgbClr val="FFFFFF"/>
                  </a:solidFill>
                  <a:latin typeface="Consolas Bold"/>
                  <a:ea typeface="Consolas Bold"/>
                  <a:cs typeface="Consolas Bold"/>
                  <a:sym typeface="Consolas Bold"/>
                </a:rPr>
                <a:t>   java</a:t>
              </a:r>
            </a:p>
            <a:p>
              <a:pPr algn="l">
                <a:lnSpc>
                  <a:spcPts val="2800"/>
                </a:lnSpc>
              </a:pPr>
              <a:r>
                <a:rPr lang="en-US" sz="2000" b="true">
                  <a:solidFill>
                    <a:srgbClr val="FFFFFF"/>
                  </a:solidFill>
                  <a:latin typeface="Consolas Bold"/>
                  <a:ea typeface="Consolas Bold"/>
                  <a:cs typeface="Consolas Bold"/>
                  <a:sym typeface="Consolas Bold"/>
                </a:rPr>
                <a:t>   if (a instanceof Dog) </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       Dog d = (Dog) a;  </a:t>
              </a:r>
            </a:p>
            <a:p>
              <a:pPr algn="l">
                <a:lnSpc>
                  <a:spcPts val="2800"/>
                </a:lnSpc>
              </a:pPr>
              <a:r>
                <a:rPr lang="en-US" sz="2000" b="true">
                  <a:solidFill>
                    <a:srgbClr val="FFFFFF"/>
                  </a:solidFill>
                  <a:latin typeface="Consolas Bold"/>
                  <a:ea typeface="Consolas Bold"/>
                  <a:cs typeface="Consolas Bold"/>
                  <a:sym typeface="Consolas Bold"/>
                </a:rPr>
                <a:t>       // Safe downcasting</a:t>
              </a:r>
            </a:p>
            <a:p>
              <a:pPr algn="l">
                <a:lnSpc>
                  <a:spcPts val="2800"/>
                </a:lnSpc>
              </a:pPr>
              <a:r>
                <a:rPr lang="en-US" sz="2000" b="true">
                  <a:solidFill>
                    <a:srgbClr val="FFFFFF"/>
                  </a:solidFill>
                  <a:latin typeface="Consolas Bold"/>
                  <a:ea typeface="Consolas Bold"/>
                  <a:cs typeface="Consolas Bold"/>
                  <a:sym typeface="Consolas Bold"/>
                </a:rPr>
                <a:t>  }</a:t>
              </a:r>
            </a:p>
          </p:txBody>
        </p:sp>
      </p:grpSp>
      <p:sp>
        <p:nvSpPr>
          <p:cNvPr name="TextBox 20" id="20"/>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21" id="21"/>
          <p:cNvSpPr txBox="true"/>
          <p:nvPr/>
        </p:nvSpPr>
        <p:spPr>
          <a:xfrm rot="0">
            <a:off x="465423" y="3298664"/>
            <a:ext cx="6248276" cy="1432560"/>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Walls Bold"/>
                <a:ea typeface="Walls Bold"/>
                <a:cs typeface="Walls Bold"/>
                <a:sym typeface="Walls Bold"/>
              </a:rPr>
              <a:t>3. instanceof Operator: </a:t>
            </a:r>
            <a:r>
              <a:rPr lang="en-US" sz="2199">
                <a:solidFill>
                  <a:srgbClr val="000000"/>
                </a:solidFill>
                <a:latin typeface="Walls"/>
                <a:ea typeface="Walls"/>
                <a:cs typeface="Walls"/>
                <a:sym typeface="Walls"/>
              </a:rPr>
              <a:t> </a:t>
            </a:r>
          </a:p>
          <a:p>
            <a:pPr algn="l">
              <a:lnSpc>
                <a:spcPts val="2800"/>
              </a:lnSpc>
              <a:spcBef>
                <a:spcPct val="0"/>
              </a:spcBef>
            </a:pPr>
            <a:r>
              <a:rPr lang="en-US" sz="2000">
                <a:solidFill>
                  <a:srgbClr val="000000"/>
                </a:solidFill>
                <a:latin typeface="Walls"/>
                <a:ea typeface="Walls"/>
                <a:cs typeface="Walls"/>
                <a:sym typeface="Walls"/>
              </a:rPr>
              <a:t>   To prevent ClassCastException, use the instanceof operator before performing downcasting. It checks if an object is an instance of a particular class or subclass.</a:t>
            </a:r>
          </a:p>
        </p:txBody>
      </p:sp>
      <p:sp>
        <p:nvSpPr>
          <p:cNvPr name="TextBox 22" id="22"/>
          <p:cNvSpPr txBox="true"/>
          <p:nvPr/>
        </p:nvSpPr>
        <p:spPr>
          <a:xfrm rot="0">
            <a:off x="465423" y="7919222"/>
            <a:ext cx="6432078" cy="1784985"/>
          </a:xfrm>
          <a:prstGeom prst="rect">
            <a:avLst/>
          </a:prstGeom>
        </p:spPr>
        <p:txBody>
          <a:bodyPr anchor="t" rtlCol="false" tIns="0" lIns="0" bIns="0" rIns="0">
            <a:spAutoFit/>
          </a:bodyPr>
          <a:lstStyle/>
          <a:p>
            <a:pPr algn="l">
              <a:lnSpc>
                <a:spcPts val="3079"/>
              </a:lnSpc>
              <a:spcBef>
                <a:spcPct val="0"/>
              </a:spcBef>
            </a:pPr>
            <a:r>
              <a:rPr lang="en-US" sz="2199">
                <a:solidFill>
                  <a:srgbClr val="000000"/>
                </a:solidFill>
                <a:latin typeface="Walls"/>
                <a:ea typeface="Walls"/>
                <a:cs typeface="Walls"/>
                <a:sym typeface="Walls"/>
              </a:rPr>
              <a:t>I</a:t>
            </a:r>
            <a:r>
              <a:rPr lang="en-US" b="true" sz="2199">
                <a:solidFill>
                  <a:srgbClr val="000000"/>
                </a:solidFill>
                <a:latin typeface="Walls Bold"/>
                <a:ea typeface="Walls Bold"/>
                <a:cs typeface="Walls Bold"/>
                <a:sym typeface="Walls Bold"/>
              </a:rPr>
              <a:t>mportant Notes:</a:t>
            </a:r>
          </a:p>
          <a:p>
            <a:pPr algn="l" marL="431801" indent="-215900" lvl="1">
              <a:lnSpc>
                <a:spcPts val="2800"/>
              </a:lnSpc>
              <a:buFont typeface="Arial"/>
              <a:buChar char="•"/>
            </a:pPr>
            <a:r>
              <a:rPr lang="en-US" sz="2000">
                <a:solidFill>
                  <a:srgbClr val="000000"/>
                </a:solidFill>
                <a:latin typeface="Walls"/>
                <a:ea typeface="Walls"/>
                <a:cs typeface="Walls"/>
                <a:sym typeface="Walls"/>
              </a:rPr>
              <a:t> A reference can hold a *null value, which is the default value for a reference type.</a:t>
            </a:r>
          </a:p>
          <a:p>
            <a:pPr algn="l" marL="431801" indent="-215900" lvl="1">
              <a:lnSpc>
                <a:spcPts val="2800"/>
              </a:lnSpc>
              <a:buFont typeface="Arial"/>
              <a:buChar char="•"/>
            </a:pPr>
            <a:r>
              <a:rPr lang="en-US" sz="2000">
                <a:solidFill>
                  <a:srgbClr val="000000"/>
                </a:solidFill>
                <a:latin typeface="Walls"/>
                <a:ea typeface="Walls"/>
                <a:cs typeface="Walls"/>
                <a:sym typeface="Walls"/>
              </a:rPr>
              <a:t> Down casting without proper checking using the instance of operator can lead to *runtime errors*.</a:t>
            </a:r>
          </a:p>
        </p:txBody>
      </p:sp>
    </p:spTree>
  </p:cSld>
  <p:clrMapOvr>
    <a:masterClrMapping/>
  </p:clrMapOvr>
</p:sld>
</file>

<file path=ppt/slides/slide20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142731" y="9936000"/>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954784" y="5403571"/>
            <a:ext cx="9210433" cy="153507"/>
          </a:xfrm>
          <a:custGeom>
            <a:avLst/>
            <a:gdLst/>
            <a:ahLst/>
            <a:cxnLst/>
            <a:rect r="r" b="b" t="t" l="l"/>
            <a:pathLst>
              <a:path h="153507" w="9210433">
                <a:moveTo>
                  <a:pt x="0" y="0"/>
                </a:moveTo>
                <a:lnTo>
                  <a:pt x="9210432" y="0"/>
                </a:lnTo>
                <a:lnTo>
                  <a:pt x="9210432"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249190" y="1826566"/>
            <a:ext cx="7061621" cy="6663473"/>
            <a:chOff x="0" y="0"/>
            <a:chExt cx="2530726" cy="2388038"/>
          </a:xfrm>
        </p:grpSpPr>
        <p:sp>
          <p:nvSpPr>
            <p:cNvPr name="Freeform 15" id="15"/>
            <p:cNvSpPr/>
            <p:nvPr/>
          </p:nvSpPr>
          <p:spPr>
            <a:xfrm flipH="false" flipV="false" rot="0">
              <a:off x="0" y="0"/>
              <a:ext cx="2530726" cy="2388038"/>
            </a:xfrm>
            <a:custGeom>
              <a:avLst/>
              <a:gdLst/>
              <a:ahLst/>
              <a:cxnLst/>
              <a:rect r="r" b="b" t="t" l="l"/>
              <a:pathLst>
                <a:path h="2388038" w="2530726">
                  <a:moveTo>
                    <a:pt x="0" y="0"/>
                  </a:moveTo>
                  <a:lnTo>
                    <a:pt x="2530726" y="0"/>
                  </a:lnTo>
                  <a:lnTo>
                    <a:pt x="2530726" y="2388038"/>
                  </a:lnTo>
                  <a:lnTo>
                    <a:pt x="0" y="2388038"/>
                  </a:lnTo>
                  <a:close/>
                </a:path>
              </a:pathLst>
            </a:custGeom>
            <a:solidFill>
              <a:srgbClr val="1C2120"/>
            </a:solidFill>
          </p:spPr>
        </p:sp>
        <p:sp>
          <p:nvSpPr>
            <p:cNvPr name="TextBox 16" id="16"/>
            <p:cNvSpPr txBox="true"/>
            <p:nvPr/>
          </p:nvSpPr>
          <p:spPr>
            <a:xfrm>
              <a:off x="0" y="-85725"/>
              <a:ext cx="2530726" cy="2473763"/>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java</a:t>
              </a:r>
            </a:p>
            <a:p>
              <a:pPr algn="l">
                <a:lnSpc>
                  <a:spcPts val="2800"/>
                </a:lnSpc>
              </a:pPr>
              <a:r>
                <a:rPr lang="en-US" sz="2000" b="true">
                  <a:solidFill>
                    <a:srgbClr val="FFFFFF"/>
                  </a:solidFill>
                  <a:latin typeface="Consolas Bold"/>
                  <a:ea typeface="Consolas Bold"/>
                  <a:cs typeface="Consolas Bold"/>
                  <a:sym typeface="Consolas Bold"/>
                </a:rPr>
                <a:t>public class TypeCastingExample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public static void main(String[] args)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 Primitive Type-Casting (Upcasting)</a:t>
              </a:r>
            </a:p>
            <a:p>
              <a:pPr algn="l">
                <a:lnSpc>
                  <a:spcPts val="2800"/>
                </a:lnSpc>
              </a:pPr>
              <a:r>
                <a:rPr lang="en-US" sz="2000" b="true">
                  <a:solidFill>
                    <a:srgbClr val="FFFFFF"/>
                  </a:solidFill>
                  <a:latin typeface="Consolas Bold"/>
                  <a:ea typeface="Consolas Bold"/>
                  <a:cs typeface="Consolas Bold"/>
                  <a:sym typeface="Consolas Bold"/>
                </a:rPr>
                <a:t>        int i = 100;</a:t>
              </a:r>
            </a:p>
            <a:p>
              <a:pPr algn="l">
                <a:lnSpc>
                  <a:spcPts val="2800"/>
                </a:lnSpc>
              </a:pPr>
              <a:r>
                <a:rPr lang="en-US" sz="2000" b="true">
                  <a:solidFill>
                    <a:srgbClr val="FFFFFF"/>
                  </a:solidFill>
                  <a:latin typeface="Consolas Bold"/>
                  <a:ea typeface="Consolas Bold"/>
                  <a:cs typeface="Consolas Bold"/>
                  <a:sym typeface="Consolas Bold"/>
                </a:rPr>
                <a:t>        double d = i;  </a:t>
              </a:r>
            </a:p>
            <a:p>
              <a:pPr algn="l">
                <a:lnSpc>
                  <a:spcPts val="2800"/>
                </a:lnSpc>
              </a:pPr>
              <a:r>
                <a:rPr lang="en-US" sz="2000" b="true">
                  <a:solidFill>
                    <a:srgbClr val="FFFFFF"/>
                  </a:solidFill>
                  <a:latin typeface="Consolas Bold"/>
                  <a:ea typeface="Consolas Bold"/>
                  <a:cs typeface="Consolas Bold"/>
                  <a:sym typeface="Consolas Bold"/>
                </a:rPr>
                <a:t>        // Implicit casting (auto-upcasting)</a:t>
              </a:r>
            </a:p>
            <a:p>
              <a:pPr algn="ctr">
                <a:lnSpc>
                  <a:spcPts val="2800"/>
                </a:lnSpc>
              </a:pPr>
              <a:r>
                <a:rPr lang="en-US" sz="2000" b="true">
                  <a:solidFill>
                    <a:srgbClr val="FFFFFF"/>
                  </a:solidFill>
                  <a:latin typeface="Consolas Bold"/>
                  <a:ea typeface="Consolas Bold"/>
                  <a:cs typeface="Consolas Bold"/>
                  <a:sym typeface="Consolas Bold"/>
                </a:rPr>
                <a:t>        System.out.println("int to double: " + d);        // Output: 100.0</a:t>
              </a:r>
            </a:p>
            <a:p>
              <a:pPr algn="l">
                <a:lnSpc>
                  <a:spcPts val="2800"/>
                </a:lnSpc>
              </a:pPr>
            </a:p>
            <a:p>
              <a:pPr algn="l">
                <a:lnSpc>
                  <a:spcPts val="2800"/>
                </a:lnSpc>
              </a:pPr>
              <a:r>
                <a:rPr lang="en-US" sz="2000" b="true">
                  <a:solidFill>
                    <a:srgbClr val="FFFFFF"/>
                  </a:solidFill>
                  <a:latin typeface="Consolas Bold"/>
                  <a:ea typeface="Consolas Bold"/>
                  <a:cs typeface="Consolas Bold"/>
                  <a:sym typeface="Consolas Bold"/>
                </a:rPr>
                <a:t>        // Primitive Type-Casting (Downcasting)</a:t>
              </a:r>
            </a:p>
            <a:p>
              <a:pPr algn="l">
                <a:lnSpc>
                  <a:spcPts val="2800"/>
                </a:lnSpc>
              </a:pPr>
              <a:r>
                <a:rPr lang="en-US" sz="2000" b="true">
                  <a:solidFill>
                    <a:srgbClr val="FFFFFF"/>
                  </a:solidFill>
                  <a:latin typeface="Consolas Bold"/>
                  <a:ea typeface="Consolas Bold"/>
                  <a:cs typeface="Consolas Bold"/>
                  <a:sym typeface="Consolas Bold"/>
                </a:rPr>
                <a:t>        double x = 99.99;</a:t>
              </a:r>
            </a:p>
            <a:p>
              <a:pPr algn="l">
                <a:lnSpc>
                  <a:spcPts val="2800"/>
                </a:lnSpc>
              </a:pPr>
              <a:r>
                <a:rPr lang="en-US" sz="2000" b="true">
                  <a:solidFill>
                    <a:srgbClr val="FFFFFF"/>
                  </a:solidFill>
                  <a:latin typeface="Consolas Bold"/>
                  <a:ea typeface="Consolas Bold"/>
                  <a:cs typeface="Consolas Bold"/>
                  <a:sym typeface="Consolas Bold"/>
                </a:rPr>
                <a:t>        int y = (int) x;  </a:t>
              </a:r>
            </a:p>
            <a:p>
              <a:pPr algn="l">
                <a:lnSpc>
                  <a:spcPts val="2800"/>
                </a:lnSpc>
              </a:pPr>
              <a:r>
                <a:rPr lang="en-US" sz="2000" b="true">
                  <a:solidFill>
                    <a:srgbClr val="FFFFFF"/>
                  </a:solidFill>
                  <a:latin typeface="Consolas Bold"/>
                  <a:ea typeface="Consolas Bold"/>
                  <a:cs typeface="Consolas Bold"/>
                  <a:sym typeface="Consolas Bold"/>
                </a:rPr>
                <a:t>        // Explicit casting (downcasting)</a:t>
              </a:r>
            </a:p>
            <a:p>
              <a:pPr algn="ctr">
                <a:lnSpc>
                  <a:spcPts val="2800"/>
                </a:lnSpc>
              </a:pPr>
              <a:r>
                <a:rPr lang="en-US" sz="2000" b="true">
                  <a:solidFill>
                    <a:srgbClr val="FFFFFF"/>
                  </a:solidFill>
                  <a:latin typeface="Consolas Bold"/>
                  <a:ea typeface="Consolas Bold"/>
                  <a:cs typeface="Consolas Bold"/>
                  <a:sym typeface="Consolas Bold"/>
                </a:rPr>
                <a:t>        System.out.println("double to int: " + y);       // Output: 99</a:t>
              </a:r>
            </a:p>
            <a:p>
              <a:pPr algn="ctr">
                <a:lnSpc>
                  <a:spcPts val="1656"/>
                </a:lnSpc>
              </a:pPr>
            </a:p>
          </p:txBody>
        </p:sp>
      </p:grpSp>
      <p:sp>
        <p:nvSpPr>
          <p:cNvPr name="TextBox 17" id="17"/>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8" id="18"/>
          <p:cNvSpPr txBox="true"/>
          <p:nvPr/>
        </p:nvSpPr>
        <p:spPr>
          <a:xfrm rot="0">
            <a:off x="1355779" y="1185216"/>
            <a:ext cx="4389934"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 Example of Type-Casting🛠️</a:t>
            </a:r>
          </a:p>
        </p:txBody>
      </p:sp>
    </p:spTree>
  </p:cSld>
  <p:clrMapOvr>
    <a:masterClrMapping/>
  </p:clrMapOvr>
</p:sld>
</file>

<file path=ppt/slides/slide20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142731" y="9936000"/>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954784" y="5403571"/>
            <a:ext cx="9210433" cy="153507"/>
          </a:xfrm>
          <a:custGeom>
            <a:avLst/>
            <a:gdLst/>
            <a:ahLst/>
            <a:cxnLst/>
            <a:rect r="r" b="b" t="t" l="l"/>
            <a:pathLst>
              <a:path h="153507" w="9210433">
                <a:moveTo>
                  <a:pt x="0" y="0"/>
                </a:moveTo>
                <a:lnTo>
                  <a:pt x="9210432" y="0"/>
                </a:lnTo>
                <a:lnTo>
                  <a:pt x="9210432"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356805" y="1274248"/>
            <a:ext cx="6867345" cy="6109271"/>
            <a:chOff x="0" y="0"/>
            <a:chExt cx="2461101" cy="2189425"/>
          </a:xfrm>
        </p:grpSpPr>
        <p:sp>
          <p:nvSpPr>
            <p:cNvPr name="Freeform 15" id="15"/>
            <p:cNvSpPr/>
            <p:nvPr/>
          </p:nvSpPr>
          <p:spPr>
            <a:xfrm flipH="false" flipV="false" rot="0">
              <a:off x="0" y="0"/>
              <a:ext cx="2461101" cy="2189425"/>
            </a:xfrm>
            <a:custGeom>
              <a:avLst/>
              <a:gdLst/>
              <a:ahLst/>
              <a:cxnLst/>
              <a:rect r="r" b="b" t="t" l="l"/>
              <a:pathLst>
                <a:path h="2189425" w="2461101">
                  <a:moveTo>
                    <a:pt x="0" y="0"/>
                  </a:moveTo>
                  <a:lnTo>
                    <a:pt x="2461101" y="0"/>
                  </a:lnTo>
                  <a:lnTo>
                    <a:pt x="2461101" y="2189425"/>
                  </a:lnTo>
                  <a:lnTo>
                    <a:pt x="0" y="2189425"/>
                  </a:lnTo>
                  <a:close/>
                </a:path>
              </a:pathLst>
            </a:custGeom>
            <a:solidFill>
              <a:srgbClr val="1C2120"/>
            </a:solidFill>
          </p:spPr>
        </p:sp>
        <p:sp>
          <p:nvSpPr>
            <p:cNvPr name="TextBox 16" id="16"/>
            <p:cNvSpPr txBox="true"/>
            <p:nvPr/>
          </p:nvSpPr>
          <p:spPr>
            <a:xfrm>
              <a:off x="0" y="-85725"/>
              <a:ext cx="2461101" cy="2275150"/>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      // Reference Type-Casting (Upcasting)</a:t>
              </a:r>
            </a:p>
            <a:p>
              <a:pPr algn="l">
                <a:lnSpc>
                  <a:spcPts val="2800"/>
                </a:lnSpc>
              </a:pPr>
              <a:r>
                <a:rPr lang="en-US" sz="2000" b="true">
                  <a:solidFill>
                    <a:srgbClr val="FFFFFF"/>
                  </a:solidFill>
                  <a:latin typeface="Consolas Bold"/>
                  <a:ea typeface="Consolas Bold"/>
                  <a:cs typeface="Consolas Bold"/>
                  <a:sym typeface="Consolas Bold"/>
                </a:rPr>
                <a:t>      Animal animal = new Dog();  </a:t>
              </a:r>
            </a:p>
            <a:p>
              <a:pPr algn="l">
                <a:lnSpc>
                  <a:spcPts val="2800"/>
                </a:lnSpc>
              </a:pPr>
              <a:r>
                <a:rPr lang="en-US" sz="2000" b="true">
                  <a:solidFill>
                    <a:srgbClr val="FFFFFF"/>
                  </a:solidFill>
                  <a:latin typeface="Consolas Bold"/>
                  <a:ea typeface="Consolas Bold"/>
                  <a:cs typeface="Consolas Bold"/>
                  <a:sym typeface="Consolas Bold"/>
                </a:rPr>
                <a:t>      // Implicit upcasting</a:t>
              </a:r>
            </a:p>
            <a:p>
              <a:pPr algn="l">
                <a:lnSpc>
                  <a:spcPts val="2800"/>
                </a:lnSpc>
              </a:pPr>
            </a:p>
            <a:p>
              <a:pPr algn="ctr">
                <a:lnSpc>
                  <a:spcPts val="2800"/>
                </a:lnSpc>
              </a:pPr>
              <a:r>
                <a:rPr lang="en-US" sz="2000" b="true">
                  <a:solidFill>
                    <a:srgbClr val="FFFFFF"/>
                  </a:solidFill>
                  <a:latin typeface="Consolas Bold"/>
                  <a:ea typeface="Consolas Bold"/>
                  <a:cs typeface="Consolas Bold"/>
                  <a:sym typeface="Consolas Bold"/>
                </a:rPr>
                <a:t>     // Reference Type-Casting (Downcasting with instanceof)</a:t>
              </a:r>
            </a:p>
            <a:p>
              <a:pPr algn="l">
                <a:lnSpc>
                  <a:spcPts val="2800"/>
                </a:lnSpc>
              </a:pPr>
              <a:r>
                <a:rPr lang="en-US" sz="2000" b="true">
                  <a:solidFill>
                    <a:srgbClr val="FFFFFF"/>
                  </a:solidFill>
                  <a:latin typeface="Consolas Bold"/>
                  <a:ea typeface="Consolas Bold"/>
                  <a:cs typeface="Consolas Bold"/>
                  <a:sym typeface="Consolas Bold"/>
                </a:rPr>
                <a:t>     if (animal instanceof Dog)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Dog dog = (Dog) animal;  </a:t>
              </a:r>
            </a:p>
            <a:p>
              <a:pPr algn="l">
                <a:lnSpc>
                  <a:spcPts val="2800"/>
                </a:lnSpc>
              </a:pPr>
              <a:r>
                <a:rPr lang="en-US" sz="2000" b="true">
                  <a:solidFill>
                    <a:srgbClr val="FFFFFF"/>
                  </a:solidFill>
                  <a:latin typeface="Consolas Bold"/>
                  <a:ea typeface="Consolas Bold"/>
                  <a:cs typeface="Consolas Bold"/>
                  <a:sym typeface="Consolas Bold"/>
                </a:rPr>
                <a:t>     // Safe downcasting</a:t>
              </a:r>
            </a:p>
            <a:p>
              <a:pPr algn="l">
                <a:lnSpc>
                  <a:spcPts val="2800"/>
                </a:lnSpc>
              </a:pPr>
              <a:r>
                <a:rPr lang="en-US" sz="2000" b="true">
                  <a:solidFill>
                    <a:srgbClr val="FFFFFF"/>
                  </a:solidFill>
                  <a:latin typeface="Consolas Bold"/>
                  <a:ea typeface="Consolas Bold"/>
                  <a:cs typeface="Consolas Bold"/>
                  <a:sym typeface="Consolas Bold"/>
                </a:rPr>
                <a:t>     System.out.println("Downcasted to Dog");</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p>
            <a:p>
              <a:pPr algn="l">
                <a:lnSpc>
                  <a:spcPts val="2800"/>
                </a:lnSpc>
              </a:pPr>
              <a:r>
                <a:rPr lang="en-US" sz="2000" b="true">
                  <a:solidFill>
                    <a:srgbClr val="FFFFFF"/>
                  </a:solidFill>
                  <a:latin typeface="Consolas Bold"/>
                  <a:ea typeface="Consolas Bold"/>
                  <a:cs typeface="Consolas Bold"/>
                  <a:sym typeface="Consolas Bold"/>
                </a:rPr>
                <a:t>class Animal { }</a:t>
              </a:r>
            </a:p>
            <a:p>
              <a:pPr algn="l">
                <a:lnSpc>
                  <a:spcPts val="2800"/>
                </a:lnSpc>
              </a:pPr>
              <a:r>
                <a:rPr lang="en-US" sz="2000" b="true">
                  <a:solidFill>
                    <a:srgbClr val="FFFFFF"/>
                  </a:solidFill>
                  <a:latin typeface="Consolas Bold"/>
                  <a:ea typeface="Consolas Bold"/>
                  <a:cs typeface="Consolas Bold"/>
                  <a:sym typeface="Consolas Bold"/>
                </a:rPr>
                <a:t>class Dog extends Animal { }</a:t>
              </a:r>
            </a:p>
          </p:txBody>
        </p:sp>
      </p:grpSp>
      <p:sp>
        <p:nvSpPr>
          <p:cNvPr name="TextBox 17" id="17"/>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Tree>
  </p:cSld>
  <p:clrMapOvr>
    <a:masterClrMapping/>
  </p:clrMapOvr>
</p:sld>
</file>

<file path=ppt/slides/slide20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142731" y="9936000"/>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954784" y="5403571"/>
            <a:ext cx="9210433" cy="153507"/>
          </a:xfrm>
          <a:custGeom>
            <a:avLst/>
            <a:gdLst/>
            <a:ahLst/>
            <a:cxnLst/>
            <a:rect r="r" b="b" t="t" l="l"/>
            <a:pathLst>
              <a:path h="153507" w="9210433">
                <a:moveTo>
                  <a:pt x="0" y="0"/>
                </a:moveTo>
                <a:lnTo>
                  <a:pt x="9210432" y="0"/>
                </a:lnTo>
                <a:lnTo>
                  <a:pt x="9210432"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5" id="15"/>
          <p:cNvSpPr txBox="true"/>
          <p:nvPr/>
        </p:nvSpPr>
        <p:spPr>
          <a:xfrm rot="0">
            <a:off x="2073242" y="1333678"/>
            <a:ext cx="2586534"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 📝 Conclusion 📝</a:t>
            </a:r>
          </a:p>
        </p:txBody>
      </p:sp>
      <p:sp>
        <p:nvSpPr>
          <p:cNvPr name="TextBox 16" id="16"/>
          <p:cNvSpPr txBox="true"/>
          <p:nvPr/>
        </p:nvSpPr>
        <p:spPr>
          <a:xfrm rot="0">
            <a:off x="405947" y="2088653"/>
            <a:ext cx="6517291" cy="2454275"/>
          </a:xfrm>
          <a:prstGeom prst="rect">
            <a:avLst/>
          </a:prstGeom>
        </p:spPr>
        <p:txBody>
          <a:bodyPr anchor="t" rtlCol="false" tIns="0" lIns="0" bIns="0" rIns="0">
            <a:spAutoFit/>
          </a:bodyPr>
          <a:lstStyle/>
          <a:p>
            <a:pPr algn="l" marL="431801" indent="-215900" lvl="1">
              <a:lnSpc>
                <a:spcPts val="2800"/>
              </a:lnSpc>
              <a:buFont typeface="Arial"/>
              <a:buChar char="•"/>
            </a:pPr>
            <a:r>
              <a:rPr lang="en-US" b="true" sz="2000">
                <a:solidFill>
                  <a:srgbClr val="000000"/>
                </a:solidFill>
                <a:latin typeface="Walls Bold"/>
                <a:ea typeface="Walls Bold"/>
                <a:cs typeface="Walls Bold"/>
                <a:sym typeface="Walls Bold"/>
              </a:rPr>
              <a:t>Primitive Type-Casting:</a:t>
            </a:r>
            <a:r>
              <a:rPr lang="en-US" sz="2000">
                <a:solidFill>
                  <a:srgbClr val="000000"/>
                </a:solidFill>
                <a:latin typeface="Walls"/>
                <a:ea typeface="Walls"/>
                <a:cs typeface="Walls"/>
                <a:sym typeface="Walls"/>
              </a:rPr>
              <a:t> Deals with converting primitive data types like int, float, double, etc.</a:t>
            </a:r>
          </a:p>
          <a:p>
            <a:pPr algn="l" marL="431801" indent="-215900" lvl="1">
              <a:lnSpc>
                <a:spcPts val="2800"/>
              </a:lnSpc>
              <a:buFont typeface="Arial"/>
              <a:buChar char="•"/>
            </a:pPr>
            <a:r>
              <a:rPr lang="en-US" b="true" sz="2000">
                <a:solidFill>
                  <a:srgbClr val="000000"/>
                </a:solidFill>
                <a:latin typeface="Walls Bold"/>
                <a:ea typeface="Walls Bold"/>
                <a:cs typeface="Walls Bold"/>
                <a:sym typeface="Walls Bold"/>
              </a:rPr>
              <a:t>Non-Primitive Type-Casting:</a:t>
            </a:r>
            <a:r>
              <a:rPr lang="en-US" sz="2000">
                <a:solidFill>
                  <a:srgbClr val="000000"/>
                </a:solidFill>
                <a:latin typeface="Walls"/>
                <a:ea typeface="Walls"/>
                <a:cs typeface="Walls"/>
                <a:sym typeface="Walls"/>
              </a:rPr>
              <a:t> Deals with converting object references.</a:t>
            </a:r>
          </a:p>
          <a:p>
            <a:pPr algn="l" marL="431801" indent="-215900" lvl="1">
              <a:lnSpc>
                <a:spcPts val="2800"/>
              </a:lnSpc>
              <a:buFont typeface="Arial"/>
              <a:buChar char="•"/>
            </a:pPr>
            <a:r>
              <a:rPr lang="en-US" b="true" sz="2000">
                <a:solidFill>
                  <a:srgbClr val="000000"/>
                </a:solidFill>
                <a:latin typeface="Walls Bold"/>
                <a:ea typeface="Walls Bold"/>
                <a:cs typeface="Walls Bold"/>
                <a:sym typeface="Walls Bold"/>
              </a:rPr>
              <a:t>Upcasting</a:t>
            </a:r>
            <a:r>
              <a:rPr lang="en-US" sz="2000">
                <a:solidFill>
                  <a:srgbClr val="000000"/>
                </a:solidFill>
                <a:latin typeface="Walls"/>
                <a:ea typeface="Walls"/>
                <a:cs typeface="Walls"/>
                <a:sym typeface="Walls"/>
              </a:rPr>
              <a:t> is implicit and safe, but </a:t>
            </a:r>
            <a:r>
              <a:rPr lang="en-US" b="true" sz="2000">
                <a:solidFill>
                  <a:srgbClr val="000000"/>
                </a:solidFill>
                <a:latin typeface="Walls Bold"/>
                <a:ea typeface="Walls Bold"/>
                <a:cs typeface="Walls Bold"/>
                <a:sym typeface="Walls Bold"/>
              </a:rPr>
              <a:t>downcasting</a:t>
            </a:r>
            <a:r>
              <a:rPr lang="en-US" sz="2000">
                <a:solidFill>
                  <a:srgbClr val="000000"/>
                </a:solidFill>
                <a:latin typeface="Walls"/>
                <a:ea typeface="Walls"/>
                <a:cs typeface="Walls"/>
                <a:sym typeface="Walls"/>
              </a:rPr>
              <a:t> requires explicit casting and care due to potential data loss or </a:t>
            </a:r>
            <a:r>
              <a:rPr lang="en-US" b="true" sz="2000">
                <a:solidFill>
                  <a:srgbClr val="000000"/>
                </a:solidFill>
                <a:latin typeface="Walls Bold"/>
                <a:ea typeface="Walls Bold"/>
                <a:cs typeface="Walls Bold"/>
                <a:sym typeface="Walls Bold"/>
              </a:rPr>
              <a:t>ClassCastException</a:t>
            </a:r>
            <a:r>
              <a:rPr lang="en-US" sz="2000">
                <a:solidFill>
                  <a:srgbClr val="000000"/>
                </a:solidFill>
                <a:latin typeface="Walls"/>
                <a:ea typeface="Walls"/>
                <a:cs typeface="Walls"/>
                <a:sym typeface="Walls"/>
              </a:rPr>
              <a:t>.</a:t>
            </a:r>
          </a:p>
        </p:txBody>
      </p:sp>
      <p:sp>
        <p:nvSpPr>
          <p:cNvPr name="TextBox 17" id="17"/>
          <p:cNvSpPr txBox="true"/>
          <p:nvPr/>
        </p:nvSpPr>
        <p:spPr>
          <a:xfrm rot="0">
            <a:off x="511414" y="5068220"/>
            <a:ext cx="6661386" cy="1044575"/>
          </a:xfrm>
          <a:prstGeom prst="rect">
            <a:avLst/>
          </a:prstGeom>
        </p:spPr>
        <p:txBody>
          <a:bodyPr anchor="t" rtlCol="false" tIns="0" lIns="0" bIns="0" rIns="0">
            <a:spAutoFit/>
          </a:bodyPr>
          <a:lstStyle/>
          <a:p>
            <a:pPr algn="l">
              <a:lnSpc>
                <a:spcPts val="2800"/>
              </a:lnSpc>
              <a:spcBef>
                <a:spcPct val="0"/>
              </a:spcBef>
            </a:pPr>
            <a:r>
              <a:rPr lang="en-US" sz="2000">
                <a:solidFill>
                  <a:srgbClr val="000000"/>
                </a:solidFill>
                <a:latin typeface="Walls"/>
                <a:ea typeface="Walls"/>
                <a:cs typeface="Walls"/>
                <a:sym typeface="Walls"/>
              </a:rPr>
              <a:t>Here are a few additional points and clarifications to make the topic on Type-Casting (Type-Conversion)* in Java more comprehensive:</a:t>
            </a:r>
          </a:p>
        </p:txBody>
      </p:sp>
      <p:sp>
        <p:nvSpPr>
          <p:cNvPr name="TextBox 18" id="18"/>
          <p:cNvSpPr txBox="true"/>
          <p:nvPr/>
        </p:nvSpPr>
        <p:spPr>
          <a:xfrm rot="0">
            <a:off x="1869794" y="6503319"/>
            <a:ext cx="2993430"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1E90FF"/>
                </a:solidFill>
                <a:latin typeface="Walls Bold"/>
                <a:ea typeface="Walls Bold"/>
                <a:cs typeface="Walls Bold"/>
                <a:sym typeface="Walls Bold"/>
              </a:rPr>
              <a:t>🔧 Additional Points 🔧</a:t>
            </a:r>
          </a:p>
        </p:txBody>
      </p:sp>
      <p:sp>
        <p:nvSpPr>
          <p:cNvPr name="TextBox 19" id="19"/>
          <p:cNvSpPr txBox="true"/>
          <p:nvPr/>
        </p:nvSpPr>
        <p:spPr>
          <a:xfrm rot="0">
            <a:off x="531555" y="7265173"/>
            <a:ext cx="6621103" cy="1784985"/>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Walls Bold"/>
                <a:ea typeface="Walls Bold"/>
                <a:cs typeface="Walls Bold"/>
                <a:sym typeface="Walls Bold"/>
              </a:rPr>
              <a:t>1. Casting Between Primitive and Wrapper Classes:  </a:t>
            </a:r>
          </a:p>
          <a:p>
            <a:pPr algn="l">
              <a:lnSpc>
                <a:spcPts val="2800"/>
              </a:lnSpc>
              <a:spcBef>
                <a:spcPct val="0"/>
              </a:spcBef>
            </a:pPr>
            <a:r>
              <a:rPr lang="en-US" sz="2000">
                <a:solidFill>
                  <a:srgbClr val="000000"/>
                </a:solidFill>
                <a:latin typeface="Walls"/>
                <a:ea typeface="Walls"/>
                <a:cs typeface="Walls"/>
                <a:sym typeface="Walls"/>
              </a:rPr>
              <a:t>   Java provides wrapper classes (Integer, Float, Double, etc.) for each primitive type. Conversion between *primitives* and *wrapper objects* is called *boxing* (primitive to wrapper) and *unboxing* (wrapper to primitive).</a:t>
            </a:r>
          </a:p>
        </p:txBody>
      </p:sp>
    </p:spTree>
  </p:cSld>
  <p:clrMapOvr>
    <a:masterClrMapping/>
  </p:clrMapOvr>
</p:sld>
</file>

<file path=ppt/slides/slide20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142731" y="9936000"/>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954784" y="5403571"/>
            <a:ext cx="9210433" cy="153507"/>
          </a:xfrm>
          <a:custGeom>
            <a:avLst/>
            <a:gdLst/>
            <a:ahLst/>
            <a:cxnLst/>
            <a:rect r="r" b="b" t="t" l="l"/>
            <a:pathLst>
              <a:path h="153507" w="9210433">
                <a:moveTo>
                  <a:pt x="0" y="0"/>
                </a:moveTo>
                <a:lnTo>
                  <a:pt x="9210432" y="0"/>
                </a:lnTo>
                <a:lnTo>
                  <a:pt x="9210432"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511697" y="1299816"/>
            <a:ext cx="6536607" cy="2937446"/>
            <a:chOff x="0" y="0"/>
            <a:chExt cx="2342572" cy="1052714"/>
          </a:xfrm>
        </p:grpSpPr>
        <p:sp>
          <p:nvSpPr>
            <p:cNvPr name="Freeform 15" id="15"/>
            <p:cNvSpPr/>
            <p:nvPr/>
          </p:nvSpPr>
          <p:spPr>
            <a:xfrm flipH="false" flipV="false" rot="0">
              <a:off x="0" y="0"/>
              <a:ext cx="2342572" cy="1052714"/>
            </a:xfrm>
            <a:custGeom>
              <a:avLst/>
              <a:gdLst/>
              <a:ahLst/>
              <a:cxnLst/>
              <a:rect r="r" b="b" t="t" l="l"/>
              <a:pathLst>
                <a:path h="1052714" w="2342572">
                  <a:moveTo>
                    <a:pt x="0" y="0"/>
                  </a:moveTo>
                  <a:lnTo>
                    <a:pt x="2342572" y="0"/>
                  </a:lnTo>
                  <a:lnTo>
                    <a:pt x="2342572" y="1052714"/>
                  </a:lnTo>
                  <a:lnTo>
                    <a:pt x="0" y="1052714"/>
                  </a:lnTo>
                  <a:close/>
                </a:path>
              </a:pathLst>
            </a:custGeom>
            <a:solidFill>
              <a:srgbClr val="000000"/>
            </a:solidFill>
          </p:spPr>
        </p:sp>
        <p:sp>
          <p:nvSpPr>
            <p:cNvPr name="TextBox 16" id="16"/>
            <p:cNvSpPr txBox="true"/>
            <p:nvPr/>
          </p:nvSpPr>
          <p:spPr>
            <a:xfrm>
              <a:off x="0" y="-85725"/>
              <a:ext cx="2342572" cy="1138439"/>
            </a:xfrm>
            <a:prstGeom prst="rect">
              <a:avLst/>
            </a:prstGeom>
          </p:spPr>
          <p:txBody>
            <a:bodyPr anchor="ctr" rtlCol="false" tIns="50800" lIns="50800" bIns="50800" rIns="50800"/>
            <a:lstStyle/>
            <a:p>
              <a:pPr algn="ctr">
                <a:lnSpc>
                  <a:spcPts val="2800"/>
                </a:lnSpc>
              </a:pPr>
              <a:r>
                <a:rPr lang="en-US" sz="2000" b="true">
                  <a:solidFill>
                    <a:srgbClr val="FFFFFF"/>
                  </a:solidFill>
                  <a:latin typeface="Consolas Bold"/>
                  <a:ea typeface="Consolas Bold"/>
                  <a:cs typeface="Consolas Bold"/>
                  <a:sym typeface="Consolas Bold"/>
                </a:rPr>
                <a:t> Example:</a:t>
              </a:r>
            </a:p>
            <a:p>
              <a:pPr algn="l">
                <a:lnSpc>
                  <a:spcPts val="2800"/>
                </a:lnSpc>
              </a:pPr>
              <a:r>
                <a:rPr lang="en-US" sz="2000" b="true">
                  <a:solidFill>
                    <a:srgbClr val="FFFFFF"/>
                  </a:solidFill>
                  <a:latin typeface="Consolas Bold"/>
                  <a:ea typeface="Consolas Bold"/>
                  <a:cs typeface="Consolas Bold"/>
                  <a:sym typeface="Consolas Bold"/>
                </a:rPr>
                <a:t>   java</a:t>
              </a:r>
            </a:p>
            <a:p>
              <a:pPr algn="l">
                <a:lnSpc>
                  <a:spcPts val="2800"/>
                </a:lnSpc>
              </a:pPr>
              <a:r>
                <a:rPr lang="en-US" sz="2000" b="true">
                  <a:solidFill>
                    <a:srgbClr val="FFFFFF"/>
                  </a:solidFill>
                  <a:latin typeface="Consolas Bold"/>
                  <a:ea typeface="Consolas Bold"/>
                  <a:cs typeface="Consolas Bold"/>
                  <a:sym typeface="Consolas Bold"/>
                </a:rPr>
                <a:t>   int i = 10;</a:t>
              </a:r>
            </a:p>
            <a:p>
              <a:pPr algn="l">
                <a:lnSpc>
                  <a:spcPts val="2800"/>
                </a:lnSpc>
              </a:pPr>
              <a:r>
                <a:rPr lang="en-US" sz="2000" b="true">
                  <a:solidFill>
                    <a:srgbClr val="FFFFFF"/>
                  </a:solidFill>
                  <a:latin typeface="Consolas Bold"/>
                  <a:ea typeface="Consolas Bold"/>
                  <a:cs typeface="Consolas Bold"/>
                  <a:sym typeface="Consolas Bold"/>
                </a:rPr>
                <a:t>   Integer obj = i;  </a:t>
              </a:r>
            </a:p>
            <a:p>
              <a:pPr algn="l">
                <a:lnSpc>
                  <a:spcPts val="2800"/>
                </a:lnSpc>
              </a:pPr>
              <a:r>
                <a:rPr lang="en-US" sz="2000" b="true">
                  <a:solidFill>
                    <a:srgbClr val="FFFFFF"/>
                  </a:solidFill>
                  <a:latin typeface="Consolas Bold"/>
                  <a:ea typeface="Consolas Bold"/>
                  <a:cs typeface="Consolas Bold"/>
                  <a:sym typeface="Consolas Bold"/>
                </a:rPr>
                <a:t>   // Auto-boxing: primitive to wrapper</a:t>
              </a:r>
            </a:p>
            <a:p>
              <a:pPr algn="l">
                <a:lnSpc>
                  <a:spcPts val="2800"/>
                </a:lnSpc>
              </a:pPr>
              <a:r>
                <a:rPr lang="en-US" sz="2000" b="true">
                  <a:solidFill>
                    <a:srgbClr val="FFFFFF"/>
                  </a:solidFill>
                  <a:latin typeface="Consolas Bold"/>
                  <a:ea typeface="Consolas Bold"/>
                  <a:cs typeface="Consolas Bold"/>
                  <a:sym typeface="Consolas Bold"/>
                </a:rPr>
                <a:t>   Integer num = 20;</a:t>
              </a:r>
            </a:p>
            <a:p>
              <a:pPr algn="l">
                <a:lnSpc>
                  <a:spcPts val="2800"/>
                </a:lnSpc>
              </a:pPr>
              <a:r>
                <a:rPr lang="en-US" sz="2000" b="true">
                  <a:solidFill>
                    <a:srgbClr val="FFFFFF"/>
                  </a:solidFill>
                  <a:latin typeface="Consolas Bold"/>
                  <a:ea typeface="Consolas Bold"/>
                  <a:cs typeface="Consolas Bold"/>
                  <a:sym typeface="Consolas Bold"/>
                </a:rPr>
                <a:t>   int x = num; </a:t>
              </a:r>
            </a:p>
            <a:p>
              <a:pPr algn="l">
                <a:lnSpc>
                  <a:spcPts val="2800"/>
                </a:lnSpc>
              </a:pPr>
              <a:r>
                <a:rPr lang="en-US" sz="2000" b="true">
                  <a:solidFill>
                    <a:srgbClr val="FFFFFF"/>
                  </a:solidFill>
                  <a:latin typeface="Consolas Bold"/>
                  <a:ea typeface="Consolas Bold"/>
                  <a:cs typeface="Consolas Bold"/>
                  <a:sym typeface="Consolas Bold"/>
                </a:rPr>
                <a:t>   // Auto-unboxing: wrapper to primitive</a:t>
              </a:r>
            </a:p>
          </p:txBody>
        </p:sp>
      </p:grpSp>
      <p:sp>
        <p:nvSpPr>
          <p:cNvPr name="TextBox 17" id="17"/>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8" id="18"/>
          <p:cNvSpPr txBox="true"/>
          <p:nvPr/>
        </p:nvSpPr>
        <p:spPr>
          <a:xfrm rot="0">
            <a:off x="672225" y="4627786"/>
            <a:ext cx="6292303" cy="2842260"/>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Walls Bold"/>
                <a:ea typeface="Walls Bold"/>
                <a:cs typeface="Walls Bold"/>
                <a:sym typeface="Walls Bold"/>
              </a:rPr>
              <a:t>2. Widening and Narrowing in Primitive Casting:</a:t>
            </a:r>
          </a:p>
          <a:p>
            <a:pPr algn="l" marL="431801" indent="-215900" lvl="1">
              <a:lnSpc>
                <a:spcPts val="2800"/>
              </a:lnSpc>
              <a:buFont typeface="Arial"/>
              <a:buChar char="•"/>
            </a:pPr>
            <a:r>
              <a:rPr lang="en-US" sz="2000">
                <a:solidFill>
                  <a:srgbClr val="000000"/>
                </a:solidFill>
                <a:latin typeface="Walls"/>
                <a:ea typeface="Walls"/>
                <a:cs typeface="Walls"/>
                <a:sym typeface="Walls"/>
              </a:rPr>
              <a:t> </a:t>
            </a:r>
            <a:r>
              <a:rPr lang="en-US" b="true" sz="2000">
                <a:solidFill>
                  <a:srgbClr val="000000"/>
                </a:solidFill>
                <a:latin typeface="Walls Bold"/>
                <a:ea typeface="Walls Bold"/>
                <a:cs typeface="Walls Bold"/>
                <a:sym typeface="Walls Bold"/>
              </a:rPr>
              <a:t> Widening:</a:t>
            </a:r>
            <a:r>
              <a:rPr lang="en-US" sz="2000">
                <a:solidFill>
                  <a:srgbClr val="000000"/>
                </a:solidFill>
                <a:latin typeface="Walls"/>
                <a:ea typeface="Walls"/>
                <a:cs typeface="Walls"/>
                <a:sym typeface="Walls"/>
              </a:rPr>
              <a:t> This is another term for upcasting, where a </a:t>
            </a:r>
            <a:r>
              <a:rPr lang="en-US" b="true" sz="2000">
                <a:solidFill>
                  <a:srgbClr val="000000"/>
                </a:solidFill>
                <a:latin typeface="Walls Bold"/>
                <a:ea typeface="Walls Bold"/>
                <a:cs typeface="Walls Bold"/>
                <a:sym typeface="Walls Bold"/>
              </a:rPr>
              <a:t>smaller </a:t>
            </a:r>
            <a:r>
              <a:rPr lang="en-US" sz="2000">
                <a:solidFill>
                  <a:srgbClr val="000000"/>
                </a:solidFill>
                <a:latin typeface="Walls"/>
                <a:ea typeface="Walls"/>
                <a:cs typeface="Walls"/>
                <a:sym typeface="Walls"/>
              </a:rPr>
              <a:t>data type (like int) is converted to a larger data type (like double) automatically.</a:t>
            </a:r>
          </a:p>
          <a:p>
            <a:pPr algn="l" marL="431801" indent="-215900" lvl="1">
              <a:lnSpc>
                <a:spcPts val="2800"/>
              </a:lnSpc>
              <a:buFont typeface="Arial"/>
              <a:buChar char="•"/>
            </a:pPr>
            <a:r>
              <a:rPr lang="en-US" sz="2000">
                <a:solidFill>
                  <a:srgbClr val="000000"/>
                </a:solidFill>
                <a:latin typeface="Walls"/>
                <a:ea typeface="Walls"/>
                <a:cs typeface="Walls"/>
                <a:sym typeface="Walls"/>
              </a:rPr>
              <a:t> </a:t>
            </a:r>
            <a:r>
              <a:rPr lang="en-US" b="true" sz="2000">
                <a:solidFill>
                  <a:srgbClr val="000000"/>
                </a:solidFill>
                <a:latin typeface="Walls Bold"/>
                <a:ea typeface="Walls Bold"/>
                <a:cs typeface="Walls Bold"/>
                <a:sym typeface="Walls Bold"/>
              </a:rPr>
              <a:t> Narrowing:</a:t>
            </a:r>
            <a:r>
              <a:rPr lang="en-US" sz="2000">
                <a:solidFill>
                  <a:srgbClr val="000000"/>
                </a:solidFill>
                <a:latin typeface="Walls"/>
                <a:ea typeface="Walls"/>
                <a:cs typeface="Walls"/>
                <a:sym typeface="Walls"/>
              </a:rPr>
              <a:t> This is another term for downcasting, where a </a:t>
            </a:r>
            <a:r>
              <a:rPr lang="en-US" b="true" sz="2000">
                <a:solidFill>
                  <a:srgbClr val="000000"/>
                </a:solidFill>
                <a:latin typeface="Walls Bold"/>
                <a:ea typeface="Walls Bold"/>
                <a:cs typeface="Walls Bold"/>
                <a:sym typeface="Walls Bold"/>
              </a:rPr>
              <a:t>larger</a:t>
            </a:r>
            <a:r>
              <a:rPr lang="en-US" sz="2000">
                <a:solidFill>
                  <a:srgbClr val="000000"/>
                </a:solidFill>
                <a:latin typeface="Walls"/>
                <a:ea typeface="Walls"/>
                <a:cs typeface="Walls"/>
                <a:sym typeface="Walls"/>
              </a:rPr>
              <a:t> data type (like double) is explicitly converted to a </a:t>
            </a:r>
            <a:r>
              <a:rPr lang="en-US" b="true" sz="2000">
                <a:solidFill>
                  <a:srgbClr val="000000"/>
                </a:solidFill>
                <a:latin typeface="Walls Bold"/>
                <a:ea typeface="Walls Bold"/>
                <a:cs typeface="Walls Bold"/>
                <a:sym typeface="Walls Bold"/>
              </a:rPr>
              <a:t>smaller</a:t>
            </a:r>
            <a:r>
              <a:rPr lang="en-US" sz="2000">
                <a:solidFill>
                  <a:srgbClr val="000000"/>
                </a:solidFill>
                <a:latin typeface="Walls"/>
                <a:ea typeface="Walls"/>
                <a:cs typeface="Walls"/>
                <a:sym typeface="Walls"/>
              </a:rPr>
              <a:t> data type (like int), which may lead to </a:t>
            </a:r>
            <a:r>
              <a:rPr lang="en-US" b="true" sz="2000">
                <a:solidFill>
                  <a:srgbClr val="000000"/>
                </a:solidFill>
                <a:latin typeface="Walls Bold"/>
                <a:ea typeface="Walls Bold"/>
                <a:cs typeface="Walls Bold"/>
                <a:sym typeface="Walls Bold"/>
              </a:rPr>
              <a:t>data loss</a:t>
            </a:r>
            <a:r>
              <a:rPr lang="en-US" sz="2000">
                <a:solidFill>
                  <a:srgbClr val="000000"/>
                </a:solidFill>
                <a:latin typeface="Walls"/>
                <a:ea typeface="Walls"/>
                <a:cs typeface="Walls"/>
                <a:sym typeface="Walls"/>
              </a:rPr>
              <a:t>.</a:t>
            </a:r>
          </a:p>
        </p:txBody>
      </p:sp>
      <p:sp>
        <p:nvSpPr>
          <p:cNvPr name="TextBox 19" id="19"/>
          <p:cNvSpPr txBox="true"/>
          <p:nvPr/>
        </p:nvSpPr>
        <p:spPr>
          <a:xfrm rot="0">
            <a:off x="682703" y="7985473"/>
            <a:ext cx="6281826" cy="1432560"/>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Walls Bold"/>
                <a:ea typeface="Walls Bold"/>
                <a:cs typeface="Walls Bold"/>
                <a:sym typeface="Walls Bold"/>
              </a:rPr>
              <a:t>3. No Casting for boolean:  </a:t>
            </a:r>
          </a:p>
          <a:p>
            <a:pPr algn="l" marL="431801" indent="-215900" lvl="1">
              <a:lnSpc>
                <a:spcPts val="2800"/>
              </a:lnSpc>
              <a:buFont typeface="Arial"/>
              <a:buChar char="•"/>
            </a:pPr>
            <a:r>
              <a:rPr lang="en-US" sz="2000">
                <a:solidFill>
                  <a:srgbClr val="000000"/>
                </a:solidFill>
                <a:latin typeface="Walls"/>
                <a:ea typeface="Walls"/>
                <a:cs typeface="Walls"/>
                <a:sym typeface="Walls"/>
              </a:rPr>
              <a:t>   boolean is the only primitive type that does not participate in type-casting. You cannot convert between boolean and any other type.</a:t>
            </a:r>
          </a:p>
        </p:txBody>
      </p:sp>
    </p:spTree>
  </p:cSld>
  <p:clrMapOvr>
    <a:masterClrMapping/>
  </p:clrMapOvr>
</p:sld>
</file>

<file path=ppt/slides/slide20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142731" y="9936000"/>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954784" y="5403571"/>
            <a:ext cx="9210433" cy="153507"/>
          </a:xfrm>
          <a:custGeom>
            <a:avLst/>
            <a:gdLst/>
            <a:ahLst/>
            <a:cxnLst/>
            <a:rect r="r" b="b" t="t" l="l"/>
            <a:pathLst>
              <a:path h="153507" w="9210433">
                <a:moveTo>
                  <a:pt x="0" y="0"/>
                </a:moveTo>
                <a:lnTo>
                  <a:pt x="9210432" y="0"/>
                </a:lnTo>
                <a:lnTo>
                  <a:pt x="9210432"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580973" y="1318066"/>
            <a:ext cx="6398053" cy="2268000"/>
            <a:chOff x="0" y="0"/>
            <a:chExt cx="2292918" cy="812800"/>
          </a:xfrm>
        </p:grpSpPr>
        <p:sp>
          <p:nvSpPr>
            <p:cNvPr name="Freeform 15" id="15"/>
            <p:cNvSpPr/>
            <p:nvPr/>
          </p:nvSpPr>
          <p:spPr>
            <a:xfrm flipH="false" flipV="false" rot="0">
              <a:off x="0" y="0"/>
              <a:ext cx="2292918" cy="812800"/>
            </a:xfrm>
            <a:custGeom>
              <a:avLst/>
              <a:gdLst/>
              <a:ahLst/>
              <a:cxnLst/>
              <a:rect r="r" b="b" t="t" l="l"/>
              <a:pathLst>
                <a:path h="812800" w="2292918">
                  <a:moveTo>
                    <a:pt x="0" y="0"/>
                  </a:moveTo>
                  <a:lnTo>
                    <a:pt x="2292918" y="0"/>
                  </a:lnTo>
                  <a:lnTo>
                    <a:pt x="2292918" y="812800"/>
                  </a:lnTo>
                  <a:lnTo>
                    <a:pt x="0" y="812800"/>
                  </a:lnTo>
                  <a:close/>
                </a:path>
              </a:pathLst>
            </a:custGeom>
            <a:solidFill>
              <a:srgbClr val="000000"/>
            </a:solidFill>
          </p:spPr>
        </p:sp>
        <p:sp>
          <p:nvSpPr>
            <p:cNvPr name="TextBox 16" id="16"/>
            <p:cNvSpPr txBox="true"/>
            <p:nvPr/>
          </p:nvSpPr>
          <p:spPr>
            <a:xfrm>
              <a:off x="0" y="-85725"/>
              <a:ext cx="2292918" cy="898525"/>
            </a:xfrm>
            <a:prstGeom prst="rect">
              <a:avLst/>
            </a:prstGeom>
          </p:spPr>
          <p:txBody>
            <a:bodyPr anchor="ctr" rtlCol="false" tIns="50800" lIns="50800" bIns="50800" rIns="50800"/>
            <a:lstStyle/>
            <a:p>
              <a:pPr algn="ctr">
                <a:lnSpc>
                  <a:spcPts val="2800"/>
                </a:lnSpc>
              </a:pPr>
              <a:r>
                <a:rPr lang="en-US" sz="2000" b="true">
                  <a:solidFill>
                    <a:srgbClr val="FFFFFF"/>
                  </a:solidFill>
                  <a:latin typeface="Consolas Bold"/>
                  <a:ea typeface="Consolas Bold"/>
                  <a:cs typeface="Consolas Bold"/>
                  <a:sym typeface="Consolas Bold"/>
                </a:rPr>
                <a:t>Example:</a:t>
              </a:r>
            </a:p>
            <a:p>
              <a:pPr algn="l">
                <a:lnSpc>
                  <a:spcPts val="2800"/>
                </a:lnSpc>
              </a:pPr>
              <a:r>
                <a:rPr lang="en-US" sz="2000" b="true">
                  <a:solidFill>
                    <a:srgbClr val="FFFFFF"/>
                  </a:solidFill>
                  <a:latin typeface="Consolas Bold"/>
                  <a:ea typeface="Consolas Bold"/>
                  <a:cs typeface="Consolas Bold"/>
                  <a:sym typeface="Consolas Bold"/>
                </a:rPr>
                <a:t>   java</a:t>
              </a:r>
            </a:p>
            <a:p>
              <a:pPr algn="l">
                <a:lnSpc>
                  <a:spcPts val="2800"/>
                </a:lnSpc>
              </a:pPr>
              <a:r>
                <a:rPr lang="en-US" sz="2000" b="true">
                  <a:solidFill>
                    <a:srgbClr val="FFFFFF"/>
                  </a:solidFill>
                  <a:latin typeface="Consolas Bold"/>
                  <a:ea typeface="Consolas Bold"/>
                  <a:cs typeface="Consolas Bold"/>
                  <a:sym typeface="Consolas Bold"/>
                </a:rPr>
                <a:t>   boolean flag = true;</a:t>
              </a:r>
            </a:p>
            <a:p>
              <a:pPr algn="l">
                <a:lnSpc>
                  <a:spcPts val="2800"/>
                </a:lnSpc>
              </a:pPr>
              <a:r>
                <a:rPr lang="en-US" sz="2000" b="true">
                  <a:solidFill>
                    <a:srgbClr val="FFFFFF"/>
                  </a:solidFill>
                  <a:latin typeface="Consolas Bold"/>
                  <a:ea typeface="Consolas Bold"/>
                  <a:cs typeface="Consolas Bold"/>
                  <a:sym typeface="Consolas Bold"/>
                </a:rPr>
                <a:t>   // int x = (int) flag;  </a:t>
              </a:r>
            </a:p>
            <a:p>
              <a:pPr algn="l">
                <a:lnSpc>
                  <a:spcPts val="2800"/>
                </a:lnSpc>
              </a:pPr>
              <a:r>
                <a:rPr lang="en-US" sz="2000" b="true">
                  <a:solidFill>
                    <a:srgbClr val="FFFFFF"/>
                  </a:solidFill>
                  <a:latin typeface="Consolas Bold"/>
                  <a:ea typeface="Consolas Bold"/>
                  <a:cs typeface="Consolas Bold"/>
                  <a:sym typeface="Consolas Bold"/>
                </a:rPr>
                <a:t>   // Not allowed in Java</a:t>
              </a:r>
            </a:p>
          </p:txBody>
        </p:sp>
      </p:grpSp>
      <p:grpSp>
        <p:nvGrpSpPr>
          <p:cNvPr name="Group 17" id="17"/>
          <p:cNvGrpSpPr/>
          <p:nvPr/>
        </p:nvGrpSpPr>
        <p:grpSpPr>
          <a:xfrm rot="0">
            <a:off x="580973" y="5875876"/>
            <a:ext cx="6398053" cy="1880171"/>
            <a:chOff x="0" y="0"/>
            <a:chExt cx="2292918" cy="673811"/>
          </a:xfrm>
        </p:grpSpPr>
        <p:sp>
          <p:nvSpPr>
            <p:cNvPr name="Freeform 18" id="18"/>
            <p:cNvSpPr/>
            <p:nvPr/>
          </p:nvSpPr>
          <p:spPr>
            <a:xfrm flipH="false" flipV="false" rot="0">
              <a:off x="0" y="0"/>
              <a:ext cx="2292918" cy="673811"/>
            </a:xfrm>
            <a:custGeom>
              <a:avLst/>
              <a:gdLst/>
              <a:ahLst/>
              <a:cxnLst/>
              <a:rect r="r" b="b" t="t" l="l"/>
              <a:pathLst>
                <a:path h="673811" w="2292918">
                  <a:moveTo>
                    <a:pt x="0" y="0"/>
                  </a:moveTo>
                  <a:lnTo>
                    <a:pt x="2292918" y="0"/>
                  </a:lnTo>
                  <a:lnTo>
                    <a:pt x="2292918" y="673811"/>
                  </a:lnTo>
                  <a:lnTo>
                    <a:pt x="0" y="673811"/>
                  </a:lnTo>
                  <a:close/>
                </a:path>
              </a:pathLst>
            </a:custGeom>
            <a:solidFill>
              <a:srgbClr val="000000"/>
            </a:solidFill>
          </p:spPr>
        </p:sp>
        <p:sp>
          <p:nvSpPr>
            <p:cNvPr name="TextBox 19" id="19"/>
            <p:cNvSpPr txBox="true"/>
            <p:nvPr/>
          </p:nvSpPr>
          <p:spPr>
            <a:xfrm>
              <a:off x="0" y="-85725"/>
              <a:ext cx="2292918" cy="759536"/>
            </a:xfrm>
            <a:prstGeom prst="rect">
              <a:avLst/>
            </a:prstGeom>
          </p:spPr>
          <p:txBody>
            <a:bodyPr anchor="ctr" rtlCol="false" tIns="50800" lIns="50800" bIns="50800" rIns="50800"/>
            <a:lstStyle/>
            <a:p>
              <a:pPr algn="ctr">
                <a:lnSpc>
                  <a:spcPts val="2800"/>
                </a:lnSpc>
              </a:pPr>
              <a:r>
                <a:rPr lang="en-US" sz="2000" b="true">
                  <a:solidFill>
                    <a:srgbClr val="FFFFFF"/>
                  </a:solidFill>
                  <a:latin typeface="Consolas Bold"/>
                  <a:ea typeface="Consolas Bold"/>
                  <a:cs typeface="Consolas Bold"/>
                  <a:sym typeface="Consolas Bold"/>
                </a:rPr>
                <a:t>Example:</a:t>
              </a:r>
            </a:p>
            <a:p>
              <a:pPr algn="l">
                <a:lnSpc>
                  <a:spcPts val="2800"/>
                </a:lnSpc>
              </a:pPr>
              <a:r>
                <a:rPr lang="en-US" sz="2000" b="true">
                  <a:solidFill>
                    <a:srgbClr val="FFFFFF"/>
                  </a:solidFill>
                  <a:latin typeface="Consolas Bold"/>
                  <a:ea typeface="Consolas Bold"/>
                  <a:cs typeface="Consolas Bold"/>
                  <a:sym typeface="Consolas Bold"/>
                </a:rPr>
                <a:t>   java</a:t>
              </a:r>
            </a:p>
            <a:p>
              <a:pPr algn="l">
                <a:lnSpc>
                  <a:spcPts val="2800"/>
                </a:lnSpc>
              </a:pPr>
              <a:r>
                <a:rPr lang="en-US" sz="2000" b="true">
                  <a:solidFill>
                    <a:srgbClr val="FFFFFF"/>
                  </a:solidFill>
                  <a:latin typeface="Consolas Bold"/>
                  <a:ea typeface="Consolas Bold"/>
                  <a:cs typeface="Consolas Bold"/>
                  <a:sym typeface="Consolas Bold"/>
                </a:rPr>
                <a:t>   byte b = 65;</a:t>
              </a:r>
            </a:p>
            <a:p>
              <a:pPr algn="l">
                <a:lnSpc>
                  <a:spcPts val="2800"/>
                </a:lnSpc>
              </a:pPr>
              <a:r>
                <a:rPr lang="en-US" sz="2000" b="true">
                  <a:solidFill>
                    <a:srgbClr val="FFFFFF"/>
                  </a:solidFill>
                  <a:latin typeface="Consolas Bold"/>
                  <a:ea typeface="Consolas Bold"/>
                  <a:cs typeface="Consolas Bold"/>
                  <a:sym typeface="Consolas Bold"/>
                </a:rPr>
                <a:t>   char c = (char) b;  </a:t>
              </a:r>
            </a:p>
            <a:p>
              <a:pPr algn="l">
                <a:lnSpc>
                  <a:spcPts val="2800"/>
                </a:lnSpc>
              </a:pPr>
              <a:r>
                <a:rPr lang="en-US" sz="2000" b="true">
                  <a:solidFill>
                    <a:srgbClr val="FFFFFF"/>
                  </a:solidFill>
                  <a:latin typeface="Consolas Bold"/>
                  <a:ea typeface="Consolas Bold"/>
                  <a:cs typeface="Consolas Bold"/>
                  <a:sym typeface="Consolas Bold"/>
                </a:rPr>
                <a:t>   // Convert via int</a:t>
              </a:r>
            </a:p>
          </p:txBody>
        </p:sp>
      </p:grpSp>
      <p:sp>
        <p:nvSpPr>
          <p:cNvPr name="TextBox 20" id="20"/>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21" id="21"/>
          <p:cNvSpPr txBox="true"/>
          <p:nvPr/>
        </p:nvSpPr>
        <p:spPr>
          <a:xfrm rot="0">
            <a:off x="580973" y="3995641"/>
            <a:ext cx="6223027" cy="1432560"/>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Walls Bold"/>
                <a:ea typeface="Walls Bold"/>
                <a:cs typeface="Walls Bold"/>
                <a:sym typeface="Walls Bold"/>
              </a:rPr>
              <a:t>4. Byte to Character Conversion:  </a:t>
            </a:r>
          </a:p>
          <a:p>
            <a:pPr algn="l">
              <a:lnSpc>
                <a:spcPts val="2800"/>
              </a:lnSpc>
              <a:spcBef>
                <a:spcPct val="0"/>
              </a:spcBef>
            </a:pPr>
            <a:r>
              <a:rPr lang="en-US" sz="2000">
                <a:solidFill>
                  <a:srgbClr val="000000"/>
                </a:solidFill>
                <a:latin typeface="Walls"/>
                <a:ea typeface="Walls"/>
                <a:cs typeface="Walls"/>
                <a:sym typeface="Walls"/>
              </a:rPr>
              <a:t>   *Direct conversion* from byte to char is not possible in Java because they are *incompatible types. This conversion needs to go through *int** or another intermediary type.</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441429" y="1220187"/>
            <a:ext cx="5595885" cy="372745"/>
          </a:xfrm>
          <a:prstGeom prst="rect">
            <a:avLst/>
          </a:prstGeom>
        </p:spPr>
        <p:txBody>
          <a:bodyPr anchor="t" rtlCol="false" tIns="0" lIns="0" bIns="0" rIns="0">
            <a:spAutoFit/>
          </a:bodyPr>
          <a:lstStyle/>
          <a:p>
            <a:pPr algn="l">
              <a:lnSpc>
                <a:spcPts val="3079"/>
              </a:lnSpc>
            </a:pPr>
            <a:r>
              <a:rPr lang="en-US" b="true" sz="2199" spc="219">
                <a:solidFill>
                  <a:srgbClr val="1E90FF"/>
                </a:solidFill>
                <a:latin typeface="Walls Bold"/>
                <a:ea typeface="Walls Bold"/>
                <a:cs typeface="Walls Bold"/>
                <a:sym typeface="Walls Bold"/>
              </a:rPr>
              <a:t>JAVA SE DEVELOPMENT KIT 8U371 🛠️</a:t>
            </a:r>
          </a:p>
        </p:txBody>
      </p:sp>
      <p:sp>
        <p:nvSpPr>
          <p:cNvPr name="TextBox 14" id="14"/>
          <p:cNvSpPr txBox="true"/>
          <p:nvPr/>
        </p:nvSpPr>
        <p:spPr>
          <a:xfrm rot="0">
            <a:off x="441429" y="1703162"/>
            <a:ext cx="6740028" cy="3502025"/>
          </a:xfrm>
          <a:prstGeom prst="rect">
            <a:avLst/>
          </a:prstGeom>
        </p:spPr>
        <p:txBody>
          <a:bodyPr anchor="t" rtlCol="false" tIns="0" lIns="0" bIns="0" rIns="0">
            <a:spAutoFit/>
          </a:bodyPr>
          <a:lstStyle/>
          <a:p>
            <a:pPr algn="just">
              <a:lnSpc>
                <a:spcPts val="2799"/>
              </a:lnSpc>
            </a:pPr>
            <a:r>
              <a:rPr lang="en-US" sz="1999">
                <a:solidFill>
                  <a:srgbClr val="000000"/>
                </a:solidFill>
                <a:latin typeface="Walls"/>
                <a:ea typeface="Walls"/>
                <a:cs typeface="Walls"/>
                <a:sym typeface="Walls"/>
              </a:rPr>
              <a:t>The version we’ll be working with is </a:t>
            </a:r>
            <a:r>
              <a:rPr lang="en-US" sz="1999" b="true">
                <a:solidFill>
                  <a:srgbClr val="000000"/>
                </a:solidFill>
                <a:latin typeface="Walls Bold"/>
                <a:ea typeface="Walls Bold"/>
                <a:cs typeface="Walls Bold"/>
                <a:sym typeface="Walls Bold"/>
              </a:rPr>
              <a:t>JDK 8u371</a:t>
            </a:r>
            <a:r>
              <a:rPr lang="en-US" sz="1999">
                <a:solidFill>
                  <a:srgbClr val="000000"/>
                </a:solidFill>
                <a:latin typeface="Walls"/>
                <a:ea typeface="Walls"/>
                <a:cs typeface="Walls"/>
                <a:sym typeface="Walls"/>
              </a:rPr>
              <a:t>.</a:t>
            </a:r>
          </a:p>
          <a:p>
            <a:pPr algn="just">
              <a:lnSpc>
                <a:spcPts val="2799"/>
              </a:lnSpc>
            </a:pPr>
          </a:p>
          <a:p>
            <a:pPr algn="just" marL="431799" indent="-215899" lvl="1">
              <a:lnSpc>
                <a:spcPts val="2799"/>
              </a:lnSpc>
              <a:buFont typeface="Arial"/>
              <a:buChar char="•"/>
            </a:pPr>
            <a:r>
              <a:rPr lang="en-US" b="true" sz="1999">
                <a:solidFill>
                  <a:srgbClr val="000000"/>
                </a:solidFill>
                <a:latin typeface="Walls Bold"/>
                <a:ea typeface="Walls Bold"/>
                <a:cs typeface="Walls Bold"/>
                <a:sym typeface="Walls Bold"/>
              </a:rPr>
              <a:t>u</a:t>
            </a:r>
            <a:r>
              <a:rPr lang="en-US" sz="1999">
                <a:solidFill>
                  <a:srgbClr val="000000"/>
                </a:solidFill>
                <a:latin typeface="Walls"/>
                <a:ea typeface="Walls"/>
                <a:cs typeface="Walls"/>
                <a:sym typeface="Walls"/>
              </a:rPr>
              <a:t> == </a:t>
            </a:r>
            <a:r>
              <a:rPr lang="en-US" b="true" sz="1999">
                <a:solidFill>
                  <a:srgbClr val="000000"/>
                </a:solidFill>
                <a:latin typeface="Walls Bold"/>
                <a:ea typeface="Walls Bold"/>
                <a:cs typeface="Walls Bold"/>
                <a:sym typeface="Walls Bold"/>
              </a:rPr>
              <a:t>update</a:t>
            </a:r>
            <a:r>
              <a:rPr lang="en-US" sz="1999">
                <a:solidFill>
                  <a:srgbClr val="000000"/>
                </a:solidFill>
                <a:latin typeface="Walls"/>
                <a:ea typeface="Walls"/>
                <a:cs typeface="Walls"/>
                <a:sym typeface="Walls"/>
              </a:rPr>
              <a:t> → This refers to the update number for the version.</a:t>
            </a:r>
          </a:p>
          <a:p>
            <a:pPr algn="just">
              <a:lnSpc>
                <a:spcPts val="2799"/>
              </a:lnSpc>
            </a:pPr>
          </a:p>
          <a:p>
            <a:pPr algn="just" marL="431799" indent="-215899" lvl="1">
              <a:lnSpc>
                <a:spcPts val="2799"/>
              </a:lnSpc>
              <a:buFont typeface="Arial"/>
              <a:buChar char="•"/>
            </a:pPr>
            <a:r>
              <a:rPr lang="en-US" sz="1999">
                <a:solidFill>
                  <a:srgbClr val="000000"/>
                </a:solidFill>
                <a:latin typeface="Walls"/>
                <a:ea typeface="Walls"/>
                <a:cs typeface="Walls"/>
                <a:sym typeface="Walls"/>
              </a:rPr>
              <a:t>Available for:</a:t>
            </a:r>
          </a:p>
          <a:p>
            <a:pPr algn="just" marL="863598" indent="-287866" lvl="2">
              <a:lnSpc>
                <a:spcPts val="2799"/>
              </a:lnSpc>
              <a:buFont typeface="Arial"/>
              <a:buChar char="⚬"/>
            </a:pPr>
            <a:r>
              <a:rPr lang="en-US" sz="1999">
                <a:solidFill>
                  <a:srgbClr val="000000"/>
                </a:solidFill>
                <a:latin typeface="Walls"/>
                <a:ea typeface="Walls"/>
                <a:cs typeface="Walls"/>
                <a:sym typeface="Walls"/>
              </a:rPr>
              <a:t>Linux</a:t>
            </a:r>
          </a:p>
          <a:p>
            <a:pPr algn="just" marL="863598" indent="-287866" lvl="2">
              <a:lnSpc>
                <a:spcPts val="2799"/>
              </a:lnSpc>
              <a:buFont typeface="Arial"/>
              <a:buChar char="⚬"/>
            </a:pPr>
            <a:r>
              <a:rPr lang="en-US" sz="1999">
                <a:solidFill>
                  <a:srgbClr val="000000"/>
                </a:solidFill>
                <a:latin typeface="Walls"/>
                <a:ea typeface="Walls"/>
                <a:cs typeface="Walls"/>
                <a:sym typeface="Walls"/>
              </a:rPr>
              <a:t>macOS</a:t>
            </a:r>
          </a:p>
          <a:p>
            <a:pPr algn="just" marL="863598" indent="-287866" lvl="2">
              <a:lnSpc>
                <a:spcPts val="2799"/>
              </a:lnSpc>
              <a:buFont typeface="Arial"/>
              <a:buChar char="⚬"/>
            </a:pPr>
            <a:r>
              <a:rPr lang="en-US" sz="1999">
                <a:solidFill>
                  <a:srgbClr val="000000"/>
                </a:solidFill>
                <a:latin typeface="Walls"/>
                <a:ea typeface="Walls"/>
                <a:cs typeface="Walls"/>
                <a:sym typeface="Walls"/>
              </a:rPr>
              <a:t>Solaris</a:t>
            </a:r>
          </a:p>
          <a:p>
            <a:pPr algn="just" marL="863598" indent="-287866" lvl="2">
              <a:lnSpc>
                <a:spcPts val="2799"/>
              </a:lnSpc>
              <a:buFont typeface="Arial"/>
              <a:buChar char="⚬"/>
            </a:pPr>
            <a:r>
              <a:rPr lang="en-US" sz="1999">
                <a:solidFill>
                  <a:srgbClr val="000000"/>
                </a:solidFill>
                <a:latin typeface="Walls"/>
                <a:ea typeface="Walls"/>
                <a:cs typeface="Walls"/>
                <a:sym typeface="Walls"/>
              </a:rPr>
              <a:t>Windows</a:t>
            </a:r>
          </a:p>
        </p:txBody>
      </p:sp>
      <p:sp>
        <p:nvSpPr>
          <p:cNvPr name="TextBox 15" id="15"/>
          <p:cNvSpPr txBox="true"/>
          <p:nvPr/>
        </p:nvSpPr>
        <p:spPr>
          <a:xfrm rot="0">
            <a:off x="405947" y="5414738"/>
            <a:ext cx="6344077" cy="692150"/>
          </a:xfrm>
          <a:prstGeom prst="rect">
            <a:avLst/>
          </a:prstGeom>
        </p:spPr>
        <p:txBody>
          <a:bodyPr anchor="t" rtlCol="false" tIns="0" lIns="0" bIns="0" rIns="0">
            <a:spAutoFit/>
          </a:bodyPr>
          <a:lstStyle/>
          <a:p>
            <a:pPr algn="l">
              <a:lnSpc>
                <a:spcPts val="2800"/>
              </a:lnSpc>
            </a:pPr>
            <a:r>
              <a:rPr lang="en-US" b="true" sz="2000" spc="200">
                <a:solidFill>
                  <a:srgbClr val="1E90FF"/>
                </a:solidFill>
                <a:latin typeface="Walls Bold"/>
                <a:ea typeface="Walls Bold"/>
                <a:cs typeface="Walls Bold"/>
                <a:sym typeface="Walls Bold"/>
              </a:rPr>
              <a:t>CHOOSING THE RIGHT INSTALLER BASED ON SYSTEM ARCHITECTURE 🖥️</a:t>
            </a:r>
          </a:p>
        </p:txBody>
      </p:sp>
      <p:sp>
        <p:nvSpPr>
          <p:cNvPr name="TextBox 16" id="16"/>
          <p:cNvSpPr txBox="true"/>
          <p:nvPr/>
        </p:nvSpPr>
        <p:spPr>
          <a:xfrm rot="0">
            <a:off x="405947" y="6211663"/>
            <a:ext cx="6775510" cy="3511550"/>
          </a:xfrm>
          <a:prstGeom prst="rect">
            <a:avLst/>
          </a:prstGeom>
        </p:spPr>
        <p:txBody>
          <a:bodyPr anchor="t" rtlCol="false" tIns="0" lIns="0" bIns="0" rIns="0">
            <a:spAutoFit/>
          </a:bodyPr>
          <a:lstStyle/>
          <a:p>
            <a:pPr algn="just" marL="431801" indent="-215900" lvl="1">
              <a:lnSpc>
                <a:spcPts val="2800"/>
              </a:lnSpc>
              <a:buFont typeface="Arial"/>
              <a:buChar char="•"/>
            </a:pPr>
            <a:r>
              <a:rPr lang="en-US" b="true" sz="2000">
                <a:solidFill>
                  <a:srgbClr val="000000"/>
                </a:solidFill>
                <a:latin typeface="Walls Bold"/>
                <a:ea typeface="Walls Bold"/>
                <a:cs typeface="Walls Bold"/>
                <a:sym typeface="Walls Bold"/>
              </a:rPr>
              <a:t>How to Check:</a:t>
            </a:r>
          </a:p>
          <a:p>
            <a:pPr algn="just" marL="863601" indent="-287867" lvl="2">
              <a:lnSpc>
                <a:spcPts val="2800"/>
              </a:lnSpc>
              <a:buAutoNum type="alphaLcPeriod" startAt="1"/>
            </a:pPr>
            <a:r>
              <a:rPr lang="en-US" b="true" sz="2000">
                <a:solidFill>
                  <a:srgbClr val="000000"/>
                </a:solidFill>
                <a:latin typeface="Walls Bold"/>
                <a:ea typeface="Walls Bold"/>
                <a:cs typeface="Walls Bold"/>
                <a:sym typeface="Walls Bold"/>
              </a:rPr>
              <a:t>Right-click </a:t>
            </a:r>
            <a:r>
              <a:rPr lang="en-US" sz="2000">
                <a:solidFill>
                  <a:srgbClr val="000000"/>
                </a:solidFill>
                <a:latin typeface="Walls"/>
                <a:ea typeface="Walls"/>
                <a:cs typeface="Walls"/>
                <a:sym typeface="Walls"/>
              </a:rPr>
              <a:t>on "This PC".</a:t>
            </a:r>
          </a:p>
          <a:p>
            <a:pPr algn="just" marL="863601" indent="-287867" lvl="2">
              <a:lnSpc>
                <a:spcPts val="2800"/>
              </a:lnSpc>
              <a:buAutoNum type="alphaLcPeriod" startAt="1"/>
            </a:pPr>
            <a:r>
              <a:rPr lang="en-US" sz="2000">
                <a:solidFill>
                  <a:srgbClr val="000000"/>
                </a:solidFill>
                <a:latin typeface="Walls"/>
                <a:ea typeface="Walls"/>
                <a:cs typeface="Walls"/>
                <a:sym typeface="Walls"/>
              </a:rPr>
              <a:t>Select </a:t>
            </a:r>
            <a:r>
              <a:rPr lang="en-US" b="true" sz="2000">
                <a:solidFill>
                  <a:srgbClr val="000000"/>
                </a:solidFill>
                <a:latin typeface="Walls Bold"/>
                <a:ea typeface="Walls Bold"/>
                <a:cs typeface="Walls Bold"/>
                <a:sym typeface="Walls Bold"/>
              </a:rPr>
              <a:t>Properties</a:t>
            </a:r>
            <a:r>
              <a:rPr lang="en-US" sz="2000">
                <a:solidFill>
                  <a:srgbClr val="000000"/>
                </a:solidFill>
                <a:latin typeface="Walls"/>
                <a:ea typeface="Walls"/>
                <a:cs typeface="Walls"/>
                <a:sym typeface="Walls"/>
              </a:rPr>
              <a:t>.</a:t>
            </a:r>
          </a:p>
          <a:p>
            <a:pPr algn="just" marL="863601" indent="-287867" lvl="2">
              <a:lnSpc>
                <a:spcPts val="2800"/>
              </a:lnSpc>
              <a:buAutoNum type="alphaLcPeriod" startAt="1"/>
            </a:pPr>
            <a:r>
              <a:rPr lang="en-US" sz="2000">
                <a:solidFill>
                  <a:srgbClr val="000000"/>
                </a:solidFill>
                <a:latin typeface="Walls"/>
                <a:ea typeface="Walls"/>
                <a:cs typeface="Walls"/>
                <a:sym typeface="Walls"/>
              </a:rPr>
              <a:t>Under </a:t>
            </a:r>
            <a:r>
              <a:rPr lang="en-US" b="true" sz="2000">
                <a:solidFill>
                  <a:srgbClr val="000000"/>
                </a:solidFill>
                <a:latin typeface="Walls Bold"/>
                <a:ea typeface="Walls Bold"/>
                <a:cs typeface="Walls Bold"/>
                <a:sym typeface="Walls Bold"/>
              </a:rPr>
              <a:t>System Type</a:t>
            </a:r>
            <a:r>
              <a:rPr lang="en-US" sz="2000">
                <a:solidFill>
                  <a:srgbClr val="000000"/>
                </a:solidFill>
                <a:latin typeface="Walls"/>
                <a:ea typeface="Walls"/>
                <a:cs typeface="Walls"/>
                <a:sym typeface="Walls"/>
              </a:rPr>
              <a:t>, you’ll find whether your system is 32-bit (x86) or 64-bit (x64).</a:t>
            </a:r>
          </a:p>
          <a:p>
            <a:pPr algn="just">
              <a:lnSpc>
                <a:spcPts val="2800"/>
              </a:lnSpc>
            </a:pPr>
          </a:p>
          <a:p>
            <a:pPr algn="just" marL="431801" indent="-215900" lvl="1">
              <a:lnSpc>
                <a:spcPts val="2800"/>
              </a:lnSpc>
              <a:buFont typeface="Arial"/>
              <a:buChar char="•"/>
            </a:pPr>
            <a:r>
              <a:rPr lang="en-US" sz="2000">
                <a:solidFill>
                  <a:srgbClr val="000000"/>
                </a:solidFill>
                <a:latin typeface="Walls"/>
                <a:ea typeface="Walls"/>
                <a:cs typeface="Walls"/>
                <a:sym typeface="Walls"/>
              </a:rPr>
              <a:t>If your system is:</a:t>
            </a:r>
          </a:p>
          <a:p>
            <a:pPr algn="just" marL="863601" indent="-287867" lvl="2">
              <a:lnSpc>
                <a:spcPts val="2800"/>
              </a:lnSpc>
              <a:buFont typeface="Arial"/>
              <a:buChar char="⚬"/>
            </a:pPr>
            <a:r>
              <a:rPr lang="en-US" b="true" sz="2000">
                <a:solidFill>
                  <a:srgbClr val="000000"/>
                </a:solidFill>
                <a:latin typeface="Walls Bold"/>
                <a:ea typeface="Walls Bold"/>
                <a:cs typeface="Walls Bold"/>
                <a:sym typeface="Walls Bold"/>
              </a:rPr>
              <a:t>32-bit (x86)</a:t>
            </a:r>
            <a:r>
              <a:rPr lang="en-US" sz="2000">
                <a:solidFill>
                  <a:srgbClr val="000000"/>
                </a:solidFill>
                <a:latin typeface="Walls"/>
                <a:ea typeface="Walls"/>
                <a:cs typeface="Walls"/>
                <a:sym typeface="Walls"/>
              </a:rPr>
              <a:t> → Download jdk-8u371-windows-x86.exe</a:t>
            </a:r>
          </a:p>
          <a:p>
            <a:pPr algn="just" marL="863601" indent="-287867" lvl="2">
              <a:lnSpc>
                <a:spcPts val="2800"/>
              </a:lnSpc>
              <a:buFont typeface="Arial"/>
              <a:buChar char="⚬"/>
            </a:pPr>
            <a:r>
              <a:rPr lang="en-US" b="true" sz="2000">
                <a:solidFill>
                  <a:srgbClr val="000000"/>
                </a:solidFill>
                <a:latin typeface="Walls Bold"/>
                <a:ea typeface="Walls Bold"/>
                <a:cs typeface="Walls Bold"/>
                <a:sym typeface="Walls Bold"/>
              </a:rPr>
              <a:t>64-bit (x64)</a:t>
            </a:r>
            <a:r>
              <a:rPr lang="en-US" sz="2000">
                <a:solidFill>
                  <a:srgbClr val="000000"/>
                </a:solidFill>
                <a:latin typeface="Walls"/>
                <a:ea typeface="Walls"/>
                <a:cs typeface="Walls"/>
                <a:sym typeface="Walls"/>
              </a:rPr>
              <a:t> → D</a:t>
            </a:r>
            <a:r>
              <a:rPr lang="en-US" sz="2000">
                <a:solidFill>
                  <a:srgbClr val="000000"/>
                </a:solidFill>
                <a:latin typeface="Walls"/>
                <a:ea typeface="Walls"/>
                <a:cs typeface="Walls"/>
                <a:sym typeface="Walls"/>
              </a:rPr>
              <a:t>ownload jdk-8u371-windows-x64.exe</a:t>
            </a:r>
          </a:p>
          <a:p>
            <a:pPr algn="just">
              <a:lnSpc>
                <a:spcPts val="2800"/>
              </a:lnSpc>
            </a:pPr>
          </a:p>
        </p:txBody>
      </p:sp>
      <p:sp>
        <p:nvSpPr>
          <p:cNvPr name="Freeform 17" id="17"/>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142731" y="9936000"/>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954784" y="5403571"/>
            <a:ext cx="9210433" cy="153507"/>
          </a:xfrm>
          <a:custGeom>
            <a:avLst/>
            <a:gdLst/>
            <a:ahLst/>
            <a:cxnLst/>
            <a:rect r="r" b="b" t="t" l="l"/>
            <a:pathLst>
              <a:path h="153507" w="9210433">
                <a:moveTo>
                  <a:pt x="0" y="0"/>
                </a:moveTo>
                <a:lnTo>
                  <a:pt x="9210432" y="0"/>
                </a:lnTo>
                <a:lnTo>
                  <a:pt x="9210432"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384704" y="3550142"/>
            <a:ext cx="6867345" cy="3289871"/>
            <a:chOff x="0" y="0"/>
            <a:chExt cx="2461101" cy="1179015"/>
          </a:xfrm>
        </p:grpSpPr>
        <p:sp>
          <p:nvSpPr>
            <p:cNvPr name="Freeform 15" id="15"/>
            <p:cNvSpPr/>
            <p:nvPr/>
          </p:nvSpPr>
          <p:spPr>
            <a:xfrm flipH="false" flipV="false" rot="0">
              <a:off x="0" y="0"/>
              <a:ext cx="2461101" cy="1179015"/>
            </a:xfrm>
            <a:custGeom>
              <a:avLst/>
              <a:gdLst/>
              <a:ahLst/>
              <a:cxnLst/>
              <a:rect r="r" b="b" t="t" l="l"/>
              <a:pathLst>
                <a:path h="1179015" w="2461101">
                  <a:moveTo>
                    <a:pt x="0" y="0"/>
                  </a:moveTo>
                  <a:lnTo>
                    <a:pt x="2461101" y="0"/>
                  </a:lnTo>
                  <a:lnTo>
                    <a:pt x="2461101" y="1179015"/>
                  </a:lnTo>
                  <a:lnTo>
                    <a:pt x="0" y="1179015"/>
                  </a:lnTo>
                  <a:close/>
                </a:path>
              </a:pathLst>
            </a:custGeom>
            <a:solidFill>
              <a:srgbClr val="000000"/>
            </a:solidFill>
          </p:spPr>
        </p:sp>
        <p:sp>
          <p:nvSpPr>
            <p:cNvPr name="TextBox 16" id="16"/>
            <p:cNvSpPr txBox="true"/>
            <p:nvPr/>
          </p:nvSpPr>
          <p:spPr>
            <a:xfrm>
              <a:off x="0" y="-85725"/>
              <a:ext cx="2461101" cy="1264740"/>
            </a:xfrm>
            <a:prstGeom prst="rect">
              <a:avLst/>
            </a:prstGeom>
          </p:spPr>
          <p:txBody>
            <a:bodyPr anchor="ctr" rtlCol="false" tIns="50800" lIns="50800" bIns="50800" rIns="50800"/>
            <a:lstStyle/>
            <a:p>
              <a:pPr algn="ctr">
                <a:lnSpc>
                  <a:spcPts val="2800"/>
                </a:lnSpc>
              </a:pPr>
              <a:r>
                <a:rPr lang="en-US" sz="2000" b="true">
                  <a:solidFill>
                    <a:srgbClr val="FFFFFF"/>
                  </a:solidFill>
                  <a:latin typeface="Consolas Bold"/>
                  <a:ea typeface="Consolas Bold"/>
                  <a:cs typeface="Consolas Bold"/>
                  <a:sym typeface="Consolas Bold"/>
                </a:rPr>
                <a:t> Example:</a:t>
              </a:r>
            </a:p>
            <a:p>
              <a:pPr algn="l">
                <a:lnSpc>
                  <a:spcPts val="2800"/>
                </a:lnSpc>
              </a:pPr>
              <a:r>
                <a:rPr lang="en-US" sz="2000" b="true">
                  <a:solidFill>
                    <a:srgbClr val="FFFFFF"/>
                  </a:solidFill>
                  <a:latin typeface="Consolas Bold"/>
                  <a:ea typeface="Consolas Bold"/>
                  <a:cs typeface="Consolas Bold"/>
                  <a:sym typeface="Consolas Bold"/>
                </a:rPr>
                <a:t>   java</a:t>
              </a:r>
            </a:p>
            <a:p>
              <a:pPr algn="l">
                <a:lnSpc>
                  <a:spcPts val="2800"/>
                </a:lnSpc>
              </a:pPr>
              <a:r>
                <a:rPr lang="en-US" sz="2000" b="true">
                  <a:solidFill>
                    <a:srgbClr val="FFFFFF"/>
                  </a:solidFill>
                  <a:latin typeface="Consolas Bold"/>
                  <a:ea typeface="Consolas Bold"/>
                  <a:cs typeface="Consolas Bold"/>
                  <a:sym typeface="Consolas Bold"/>
                </a:rPr>
                <a:t>   interface Animal { }</a:t>
              </a:r>
            </a:p>
            <a:p>
              <a:pPr algn="l">
                <a:lnSpc>
                  <a:spcPts val="2800"/>
                </a:lnSpc>
              </a:pPr>
              <a:r>
                <a:rPr lang="en-US" sz="2000" b="true">
                  <a:solidFill>
                    <a:srgbClr val="FFFFFF"/>
                  </a:solidFill>
                  <a:latin typeface="Consolas Bold"/>
                  <a:ea typeface="Consolas Bold"/>
                  <a:cs typeface="Consolas Bold"/>
                  <a:sym typeface="Consolas Bold"/>
                </a:rPr>
                <a:t>   class Dog implements Animal { }</a:t>
              </a:r>
            </a:p>
            <a:p>
              <a:pPr algn="l">
                <a:lnSpc>
                  <a:spcPts val="2800"/>
                </a:lnSpc>
              </a:pPr>
            </a:p>
            <a:p>
              <a:pPr algn="l">
                <a:lnSpc>
                  <a:spcPts val="2800"/>
                </a:lnSpc>
              </a:pPr>
              <a:r>
                <a:rPr lang="en-US" sz="2000" b="true">
                  <a:solidFill>
                    <a:srgbClr val="FFFFFF"/>
                  </a:solidFill>
                  <a:latin typeface="Consolas Bold"/>
                  <a:ea typeface="Consolas Bold"/>
                  <a:cs typeface="Consolas Bold"/>
                  <a:sym typeface="Consolas Bold"/>
                </a:rPr>
                <a:t>   Animal animal = new Dog(); </a:t>
              </a:r>
            </a:p>
            <a:p>
              <a:pPr algn="l">
                <a:lnSpc>
                  <a:spcPts val="2800"/>
                </a:lnSpc>
              </a:pPr>
              <a:r>
                <a:rPr lang="en-US" sz="2000" b="true">
                  <a:solidFill>
                    <a:srgbClr val="FFFFFF"/>
                  </a:solidFill>
                  <a:latin typeface="Consolas Bold"/>
                  <a:ea typeface="Consolas Bold"/>
                  <a:cs typeface="Consolas Bold"/>
                  <a:sym typeface="Consolas Bold"/>
                </a:rPr>
                <a:t>   // Upcasting to interface</a:t>
              </a:r>
            </a:p>
            <a:p>
              <a:pPr algn="l">
                <a:lnSpc>
                  <a:spcPts val="2800"/>
                </a:lnSpc>
              </a:pPr>
              <a:r>
                <a:rPr lang="en-US" sz="2000" b="true">
                  <a:solidFill>
                    <a:srgbClr val="FFFFFF"/>
                  </a:solidFill>
                  <a:latin typeface="Consolas Bold"/>
                  <a:ea typeface="Consolas Bold"/>
                  <a:cs typeface="Consolas Bold"/>
                  <a:sym typeface="Consolas Bold"/>
                </a:rPr>
                <a:t>   Dog dog = (Dog) animal;  </a:t>
              </a:r>
            </a:p>
            <a:p>
              <a:pPr algn="l">
                <a:lnSpc>
                  <a:spcPts val="2800"/>
                </a:lnSpc>
              </a:pPr>
              <a:r>
                <a:rPr lang="en-US" sz="2000" b="true">
                  <a:solidFill>
                    <a:srgbClr val="FFFFFF"/>
                  </a:solidFill>
                  <a:latin typeface="Consolas Bold"/>
                  <a:ea typeface="Consolas Bold"/>
                  <a:cs typeface="Consolas Bold"/>
                  <a:sym typeface="Consolas Bold"/>
                </a:rPr>
                <a:t>   // Downcasting back to Dog</a:t>
              </a:r>
            </a:p>
          </p:txBody>
        </p:sp>
      </p:grpSp>
      <p:sp>
        <p:nvSpPr>
          <p:cNvPr name="TextBox 17" id="17"/>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8" id="18"/>
          <p:cNvSpPr txBox="true"/>
          <p:nvPr/>
        </p:nvSpPr>
        <p:spPr>
          <a:xfrm rot="0">
            <a:off x="722048" y="1259819"/>
            <a:ext cx="6192657" cy="2101850"/>
          </a:xfrm>
          <a:prstGeom prst="rect">
            <a:avLst/>
          </a:prstGeom>
        </p:spPr>
        <p:txBody>
          <a:bodyPr anchor="t" rtlCol="false" tIns="0" lIns="0" bIns="0" rIns="0">
            <a:spAutoFit/>
          </a:bodyPr>
          <a:lstStyle/>
          <a:p>
            <a:pPr algn="l">
              <a:lnSpc>
                <a:spcPts val="2800"/>
              </a:lnSpc>
              <a:spcBef>
                <a:spcPct val="0"/>
              </a:spcBef>
            </a:pPr>
            <a:r>
              <a:rPr lang="en-US" b="true" sz="2000">
                <a:solidFill>
                  <a:srgbClr val="000000"/>
                </a:solidFill>
                <a:latin typeface="Walls Bold"/>
                <a:ea typeface="Walls Bold"/>
                <a:cs typeface="Walls Bold"/>
                <a:sym typeface="Walls Bold"/>
              </a:rPr>
              <a:t>5. Casting Between Interfaces and Classes:</a:t>
            </a:r>
          </a:p>
          <a:p>
            <a:pPr algn="l" marL="431801" indent="-215900" lvl="1">
              <a:lnSpc>
                <a:spcPts val="2800"/>
              </a:lnSpc>
              <a:buFont typeface="Arial"/>
              <a:buChar char="•"/>
            </a:pPr>
            <a:r>
              <a:rPr lang="en-US" sz="2000">
                <a:solidFill>
                  <a:srgbClr val="000000"/>
                </a:solidFill>
                <a:latin typeface="Walls"/>
                <a:ea typeface="Walls"/>
                <a:cs typeface="Walls"/>
                <a:sym typeface="Walls"/>
              </a:rPr>
              <a:t>    You can cast an object to an *interface* that the object's class implements. This is commonly used in cases where a class implements multiple interfaces, and you want to treat an object as an instance of one of those interfaces.</a:t>
            </a:r>
          </a:p>
        </p:txBody>
      </p:sp>
      <p:sp>
        <p:nvSpPr>
          <p:cNvPr name="TextBox 19" id="19"/>
          <p:cNvSpPr txBox="true"/>
          <p:nvPr/>
        </p:nvSpPr>
        <p:spPr>
          <a:xfrm rot="0">
            <a:off x="616629" y="7287688"/>
            <a:ext cx="6326742" cy="1784985"/>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Walls Bold"/>
                <a:ea typeface="Walls Bold"/>
                <a:cs typeface="Walls Bold"/>
                <a:sym typeface="Walls Bold"/>
              </a:rPr>
              <a:t>6. Generic Type Casting:</a:t>
            </a:r>
          </a:p>
          <a:p>
            <a:pPr algn="ctr">
              <a:lnSpc>
                <a:spcPts val="2800"/>
              </a:lnSpc>
            </a:pPr>
            <a:r>
              <a:rPr lang="en-US" sz="2000">
                <a:solidFill>
                  <a:srgbClr val="000000"/>
                </a:solidFill>
                <a:latin typeface="Walls"/>
                <a:ea typeface="Walls"/>
                <a:cs typeface="Walls"/>
                <a:sym typeface="Walls"/>
              </a:rPr>
              <a:t>   - Generics in Java can lead to </a:t>
            </a:r>
            <a:r>
              <a:rPr lang="en-US" b="true" sz="2000">
                <a:solidFill>
                  <a:srgbClr val="000000"/>
                </a:solidFill>
                <a:latin typeface="Walls Bold"/>
                <a:ea typeface="Walls Bold"/>
                <a:cs typeface="Walls Bold"/>
                <a:sym typeface="Walls Bold"/>
              </a:rPr>
              <a:t>implicit casting</a:t>
            </a:r>
            <a:r>
              <a:rPr lang="en-US" sz="2000">
                <a:solidFill>
                  <a:srgbClr val="000000"/>
                </a:solidFill>
                <a:latin typeface="Walls"/>
                <a:ea typeface="Walls"/>
                <a:cs typeface="Walls"/>
                <a:sym typeface="Walls"/>
              </a:rPr>
              <a:t> when dealing with </a:t>
            </a:r>
            <a:r>
              <a:rPr lang="en-US" b="true" sz="2000">
                <a:solidFill>
                  <a:srgbClr val="000000"/>
                </a:solidFill>
                <a:latin typeface="Walls Bold"/>
                <a:ea typeface="Walls Bold"/>
                <a:cs typeface="Walls Bold"/>
                <a:sym typeface="Walls Bold"/>
              </a:rPr>
              <a:t>collections</a:t>
            </a:r>
            <a:r>
              <a:rPr lang="en-US" sz="2000">
                <a:solidFill>
                  <a:srgbClr val="000000"/>
                </a:solidFill>
                <a:latin typeface="Walls"/>
                <a:ea typeface="Walls"/>
                <a:cs typeface="Walls"/>
                <a:sym typeface="Walls"/>
              </a:rPr>
              <a:t> or generic types. This can sometimes result in </a:t>
            </a:r>
            <a:r>
              <a:rPr lang="en-US" b="true" sz="2000">
                <a:solidFill>
                  <a:srgbClr val="000000"/>
                </a:solidFill>
                <a:latin typeface="Walls Bold"/>
                <a:ea typeface="Walls Bold"/>
                <a:cs typeface="Walls Bold"/>
                <a:sym typeface="Walls Bold"/>
              </a:rPr>
              <a:t>runtime errors</a:t>
            </a:r>
            <a:r>
              <a:rPr lang="en-US" sz="2000">
                <a:solidFill>
                  <a:srgbClr val="000000"/>
                </a:solidFill>
                <a:latin typeface="Walls"/>
                <a:ea typeface="Walls"/>
                <a:cs typeface="Walls"/>
                <a:sym typeface="Walls"/>
              </a:rPr>
              <a:t>, such as Class Cast Exception, if not handled carefully.</a:t>
            </a:r>
          </a:p>
        </p:txBody>
      </p:sp>
    </p:spTree>
  </p:cSld>
  <p:clrMapOvr>
    <a:masterClrMapping/>
  </p:clrMapOvr>
</p:sld>
</file>

<file path=ppt/slides/slide2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142731" y="9936000"/>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954784" y="5403571"/>
            <a:ext cx="9210433" cy="153507"/>
          </a:xfrm>
          <a:custGeom>
            <a:avLst/>
            <a:gdLst/>
            <a:ahLst/>
            <a:cxnLst/>
            <a:rect r="r" b="b" t="t" l="l"/>
            <a:pathLst>
              <a:path h="153507" w="9210433">
                <a:moveTo>
                  <a:pt x="0" y="0"/>
                </a:moveTo>
                <a:lnTo>
                  <a:pt x="9210432" y="0"/>
                </a:lnTo>
                <a:lnTo>
                  <a:pt x="9210432"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437486" y="1172201"/>
            <a:ext cx="6685028" cy="2689796"/>
            <a:chOff x="0" y="0"/>
            <a:chExt cx="2395763" cy="963962"/>
          </a:xfrm>
        </p:grpSpPr>
        <p:sp>
          <p:nvSpPr>
            <p:cNvPr name="Freeform 15" id="15"/>
            <p:cNvSpPr/>
            <p:nvPr/>
          </p:nvSpPr>
          <p:spPr>
            <a:xfrm flipH="false" flipV="false" rot="0">
              <a:off x="0" y="0"/>
              <a:ext cx="2395763" cy="963962"/>
            </a:xfrm>
            <a:custGeom>
              <a:avLst/>
              <a:gdLst/>
              <a:ahLst/>
              <a:cxnLst/>
              <a:rect r="r" b="b" t="t" l="l"/>
              <a:pathLst>
                <a:path h="963962" w="2395763">
                  <a:moveTo>
                    <a:pt x="0" y="0"/>
                  </a:moveTo>
                  <a:lnTo>
                    <a:pt x="2395763" y="0"/>
                  </a:lnTo>
                  <a:lnTo>
                    <a:pt x="2395763" y="963962"/>
                  </a:lnTo>
                  <a:lnTo>
                    <a:pt x="0" y="963962"/>
                  </a:lnTo>
                  <a:close/>
                </a:path>
              </a:pathLst>
            </a:custGeom>
            <a:solidFill>
              <a:srgbClr val="1C2120"/>
            </a:solidFill>
          </p:spPr>
        </p:sp>
        <p:sp>
          <p:nvSpPr>
            <p:cNvPr name="TextBox 16" id="16"/>
            <p:cNvSpPr txBox="true"/>
            <p:nvPr/>
          </p:nvSpPr>
          <p:spPr>
            <a:xfrm>
              <a:off x="0" y="-85725"/>
              <a:ext cx="2395763" cy="1049687"/>
            </a:xfrm>
            <a:prstGeom prst="rect">
              <a:avLst/>
            </a:prstGeom>
          </p:spPr>
          <p:txBody>
            <a:bodyPr anchor="ctr" rtlCol="false" tIns="50800" lIns="50800" bIns="50800" rIns="50800"/>
            <a:lstStyle/>
            <a:p>
              <a:pPr algn="ctr">
                <a:lnSpc>
                  <a:spcPts val="2800"/>
                </a:lnSpc>
              </a:pPr>
              <a:r>
                <a:rPr lang="en-US" sz="2000" b="true">
                  <a:solidFill>
                    <a:srgbClr val="FFFFFF"/>
                  </a:solidFill>
                  <a:latin typeface="Consolas Bold"/>
                  <a:ea typeface="Consolas Bold"/>
                  <a:cs typeface="Consolas Bold"/>
                  <a:sym typeface="Consolas Bold"/>
                </a:rPr>
                <a:t> Example:</a:t>
              </a:r>
            </a:p>
            <a:p>
              <a:pPr algn="l">
                <a:lnSpc>
                  <a:spcPts val="2800"/>
                </a:lnSpc>
              </a:pPr>
              <a:r>
                <a:rPr lang="en-US" sz="2000" b="true">
                  <a:solidFill>
                    <a:srgbClr val="FFFFFF"/>
                  </a:solidFill>
                  <a:latin typeface="Consolas Bold"/>
                  <a:ea typeface="Consolas Bold"/>
                  <a:cs typeface="Consolas Bold"/>
                  <a:sym typeface="Consolas Bold"/>
                </a:rPr>
                <a:t>   java</a:t>
              </a:r>
            </a:p>
            <a:p>
              <a:pPr algn="l">
                <a:lnSpc>
                  <a:spcPts val="2800"/>
                </a:lnSpc>
              </a:pPr>
              <a:r>
                <a:rPr lang="en-US" sz="2000" b="true">
                  <a:solidFill>
                    <a:srgbClr val="FFFFFF"/>
                  </a:solidFill>
                  <a:latin typeface="Consolas Bold"/>
                  <a:ea typeface="Consolas Bold"/>
                  <a:cs typeface="Consolas Bold"/>
                  <a:sym typeface="Consolas Bold"/>
                </a:rPr>
                <a:t>   List&lt;String&gt; list = new ArrayList&lt;&gt;();</a:t>
              </a:r>
            </a:p>
            <a:p>
              <a:pPr algn="l">
                <a:lnSpc>
                  <a:spcPts val="2800"/>
                </a:lnSpc>
              </a:pPr>
              <a:r>
                <a:rPr lang="en-US" sz="2000" b="true">
                  <a:solidFill>
                    <a:srgbClr val="FFFFFF"/>
                  </a:solidFill>
                  <a:latin typeface="Consolas Bold"/>
                  <a:ea typeface="Consolas Bold"/>
                  <a:cs typeface="Consolas Bold"/>
                  <a:sym typeface="Consolas Bold"/>
                </a:rPr>
                <a:t>   Object obj = list;  </a:t>
              </a:r>
            </a:p>
            <a:p>
              <a:pPr algn="l">
                <a:lnSpc>
                  <a:spcPts val="2800"/>
                </a:lnSpc>
              </a:pPr>
              <a:r>
                <a:rPr lang="en-US" sz="2000" b="true">
                  <a:solidFill>
                    <a:srgbClr val="FFFFFF"/>
                  </a:solidFill>
                  <a:latin typeface="Consolas Bold"/>
                  <a:ea typeface="Consolas Bold"/>
                  <a:cs typeface="Consolas Bold"/>
                  <a:sym typeface="Consolas Bold"/>
                </a:rPr>
                <a:t>   // Implicit upcasting to Object</a:t>
              </a:r>
            </a:p>
            <a:p>
              <a:pPr algn="l">
                <a:lnSpc>
                  <a:spcPts val="840"/>
                </a:lnSpc>
              </a:pPr>
            </a:p>
            <a:p>
              <a:pPr algn="l">
                <a:lnSpc>
                  <a:spcPts val="2800"/>
                </a:lnSpc>
              </a:pPr>
              <a:r>
                <a:rPr lang="en-US" sz="2000" b="true">
                  <a:solidFill>
                    <a:srgbClr val="FFFFFF"/>
                  </a:solidFill>
                  <a:latin typeface="Consolas Bold"/>
                  <a:ea typeface="Consolas Bold"/>
                  <a:cs typeface="Consolas Bold"/>
                  <a:sym typeface="Consolas Bold"/>
                </a:rPr>
                <a:t>   List&lt;Integer&gt; intList = (List&lt;Integer&gt;) obj; </a:t>
              </a:r>
            </a:p>
            <a:p>
              <a:pPr algn="l">
                <a:lnSpc>
                  <a:spcPts val="2800"/>
                </a:lnSpc>
              </a:pPr>
              <a:r>
                <a:rPr lang="en-US" sz="2000" b="true">
                  <a:solidFill>
                    <a:srgbClr val="FFFFFF"/>
                  </a:solidFill>
                  <a:latin typeface="Consolas Bold"/>
                  <a:ea typeface="Consolas Bold"/>
                  <a:cs typeface="Consolas Bold"/>
                  <a:sym typeface="Consolas Bold"/>
                </a:rPr>
                <a:t>   // Explicit downcasting</a:t>
              </a:r>
            </a:p>
          </p:txBody>
        </p:sp>
      </p:grpSp>
      <p:grpSp>
        <p:nvGrpSpPr>
          <p:cNvPr name="Group 17" id="17"/>
          <p:cNvGrpSpPr/>
          <p:nvPr/>
        </p:nvGrpSpPr>
        <p:grpSpPr>
          <a:xfrm rot="0">
            <a:off x="447964" y="5214341"/>
            <a:ext cx="6685028" cy="2268000"/>
            <a:chOff x="0" y="0"/>
            <a:chExt cx="2395763" cy="812800"/>
          </a:xfrm>
        </p:grpSpPr>
        <p:sp>
          <p:nvSpPr>
            <p:cNvPr name="Freeform 18" id="18"/>
            <p:cNvSpPr/>
            <p:nvPr/>
          </p:nvSpPr>
          <p:spPr>
            <a:xfrm flipH="false" flipV="false" rot="0">
              <a:off x="0" y="0"/>
              <a:ext cx="2395763" cy="812800"/>
            </a:xfrm>
            <a:custGeom>
              <a:avLst/>
              <a:gdLst/>
              <a:ahLst/>
              <a:cxnLst/>
              <a:rect r="r" b="b" t="t" l="l"/>
              <a:pathLst>
                <a:path h="812800" w="2395763">
                  <a:moveTo>
                    <a:pt x="0" y="0"/>
                  </a:moveTo>
                  <a:lnTo>
                    <a:pt x="2395763" y="0"/>
                  </a:lnTo>
                  <a:lnTo>
                    <a:pt x="2395763" y="812800"/>
                  </a:lnTo>
                  <a:lnTo>
                    <a:pt x="0" y="812800"/>
                  </a:lnTo>
                  <a:close/>
                </a:path>
              </a:pathLst>
            </a:custGeom>
            <a:solidFill>
              <a:srgbClr val="000000"/>
            </a:solidFill>
          </p:spPr>
        </p:sp>
        <p:sp>
          <p:nvSpPr>
            <p:cNvPr name="TextBox 19" id="19"/>
            <p:cNvSpPr txBox="true"/>
            <p:nvPr/>
          </p:nvSpPr>
          <p:spPr>
            <a:xfrm>
              <a:off x="0" y="-85725"/>
              <a:ext cx="2395763" cy="898525"/>
            </a:xfrm>
            <a:prstGeom prst="rect">
              <a:avLst/>
            </a:prstGeom>
          </p:spPr>
          <p:txBody>
            <a:bodyPr anchor="ctr" rtlCol="false" tIns="50800" lIns="50800" bIns="50800" rIns="50800"/>
            <a:lstStyle/>
            <a:p>
              <a:pPr algn="ctr">
                <a:lnSpc>
                  <a:spcPts val="2800"/>
                </a:lnSpc>
              </a:pPr>
              <a:r>
                <a:rPr lang="en-US" sz="2000" b="true">
                  <a:solidFill>
                    <a:srgbClr val="FFFFFF"/>
                  </a:solidFill>
                  <a:latin typeface="Consolas Bold"/>
                  <a:ea typeface="Consolas Bold"/>
                  <a:cs typeface="Consolas Bold"/>
                  <a:sym typeface="Consolas Bold"/>
                </a:rPr>
                <a:t> Example:</a:t>
              </a:r>
            </a:p>
            <a:p>
              <a:pPr algn="l">
                <a:lnSpc>
                  <a:spcPts val="2800"/>
                </a:lnSpc>
              </a:pPr>
              <a:r>
                <a:rPr lang="en-US" sz="2000" b="true">
                  <a:solidFill>
                    <a:srgbClr val="FFFFFF"/>
                  </a:solidFill>
                  <a:latin typeface="Consolas Bold"/>
                  <a:ea typeface="Consolas Bold"/>
                  <a:cs typeface="Consolas Bold"/>
                  <a:sym typeface="Consolas Bold"/>
                </a:rPr>
                <a:t>   java</a:t>
              </a:r>
            </a:p>
            <a:p>
              <a:pPr algn="l">
                <a:lnSpc>
                  <a:spcPts val="2800"/>
                </a:lnSpc>
              </a:pPr>
              <a:r>
                <a:rPr lang="en-US" sz="2000" b="true">
                  <a:solidFill>
                    <a:srgbClr val="FFFFFF"/>
                  </a:solidFill>
                  <a:latin typeface="Consolas Bold"/>
                  <a:ea typeface="Consolas Bold"/>
                  <a:cs typeface="Consolas Bold"/>
                  <a:sym typeface="Consolas Bold"/>
                </a:rPr>
                <a:t>   Object[] objArray = new String[10];  </a:t>
              </a:r>
            </a:p>
            <a:p>
              <a:pPr algn="l">
                <a:lnSpc>
                  <a:spcPts val="2800"/>
                </a:lnSpc>
              </a:pPr>
              <a:r>
                <a:rPr lang="en-US" sz="2000" b="true">
                  <a:solidFill>
                    <a:srgbClr val="FFFFFF"/>
                  </a:solidFill>
                  <a:latin typeface="Consolas Bold"/>
                  <a:ea typeface="Consolas Bold"/>
                  <a:cs typeface="Consolas Bold"/>
                  <a:sym typeface="Consolas Bold"/>
                </a:rPr>
                <a:t>   // Upcasting</a:t>
              </a:r>
            </a:p>
            <a:p>
              <a:pPr algn="l">
                <a:lnSpc>
                  <a:spcPts val="2800"/>
                </a:lnSpc>
              </a:pPr>
              <a:r>
                <a:rPr lang="en-US" sz="2000" b="true">
                  <a:solidFill>
                    <a:srgbClr val="FFFFFF"/>
                  </a:solidFill>
                  <a:latin typeface="Consolas Bold"/>
                  <a:ea typeface="Consolas Bold"/>
                  <a:cs typeface="Consolas Bold"/>
                  <a:sym typeface="Consolas Bold"/>
                </a:rPr>
                <a:t>   String[] strArray = (String[]) objArray; </a:t>
              </a:r>
            </a:p>
            <a:p>
              <a:pPr algn="l">
                <a:lnSpc>
                  <a:spcPts val="2800"/>
                </a:lnSpc>
              </a:pPr>
              <a:r>
                <a:rPr lang="en-US" sz="2000" b="true">
                  <a:solidFill>
                    <a:srgbClr val="FFFFFF"/>
                  </a:solidFill>
                  <a:latin typeface="Consolas Bold"/>
                  <a:ea typeface="Consolas Bold"/>
                  <a:cs typeface="Consolas Bold"/>
                  <a:sym typeface="Consolas Bold"/>
                </a:rPr>
                <a:t>   // Downcasting</a:t>
              </a:r>
            </a:p>
          </p:txBody>
        </p:sp>
      </p:grpSp>
      <p:sp>
        <p:nvSpPr>
          <p:cNvPr name="TextBox 20" id="20"/>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21" id="21"/>
          <p:cNvSpPr txBox="true"/>
          <p:nvPr/>
        </p:nvSpPr>
        <p:spPr>
          <a:xfrm rot="0">
            <a:off x="685356" y="3985821"/>
            <a:ext cx="6118644" cy="1044575"/>
          </a:xfrm>
          <a:prstGeom prst="rect">
            <a:avLst/>
          </a:prstGeom>
        </p:spPr>
        <p:txBody>
          <a:bodyPr anchor="t" rtlCol="false" tIns="0" lIns="0" bIns="0" rIns="0">
            <a:spAutoFit/>
          </a:bodyPr>
          <a:lstStyle/>
          <a:p>
            <a:pPr algn="l">
              <a:lnSpc>
                <a:spcPts val="2800"/>
              </a:lnSpc>
              <a:spcBef>
                <a:spcPct val="0"/>
              </a:spcBef>
            </a:pPr>
            <a:r>
              <a:rPr lang="en-US" b="true" sz="2000">
                <a:solidFill>
                  <a:srgbClr val="000000"/>
                </a:solidFill>
                <a:latin typeface="Walls Bold"/>
                <a:ea typeface="Walls Bold"/>
                <a:cs typeface="Walls Bold"/>
                <a:sym typeface="Walls Bold"/>
              </a:rPr>
              <a:t>7. Casting Between Arrays:</a:t>
            </a:r>
          </a:p>
          <a:p>
            <a:pPr algn="l">
              <a:lnSpc>
                <a:spcPts val="2800"/>
              </a:lnSpc>
            </a:pPr>
            <a:r>
              <a:rPr lang="en-US" sz="2000">
                <a:solidFill>
                  <a:srgbClr val="000000"/>
                </a:solidFill>
                <a:latin typeface="Walls"/>
                <a:ea typeface="Walls"/>
                <a:cs typeface="Walls"/>
                <a:sym typeface="Walls"/>
              </a:rPr>
              <a:t>    You can cast </a:t>
            </a:r>
            <a:r>
              <a:rPr lang="en-US" b="true" sz="2000">
                <a:solidFill>
                  <a:srgbClr val="000000"/>
                </a:solidFill>
                <a:latin typeface="Walls Bold"/>
                <a:ea typeface="Walls Bold"/>
                <a:cs typeface="Walls Bold"/>
                <a:sym typeface="Walls Bold"/>
              </a:rPr>
              <a:t>arrays</a:t>
            </a:r>
            <a:r>
              <a:rPr lang="en-US" sz="2000">
                <a:solidFill>
                  <a:srgbClr val="000000"/>
                </a:solidFill>
                <a:latin typeface="Walls"/>
                <a:ea typeface="Walls"/>
                <a:cs typeface="Walls"/>
                <a:sym typeface="Walls"/>
              </a:rPr>
              <a:t> of objects, as long as the cast is valid for the type of object contained in the array.</a:t>
            </a:r>
          </a:p>
        </p:txBody>
      </p:sp>
      <p:sp>
        <p:nvSpPr>
          <p:cNvPr name="TextBox 22" id="22"/>
          <p:cNvSpPr txBox="true"/>
          <p:nvPr/>
        </p:nvSpPr>
        <p:spPr>
          <a:xfrm rot="0">
            <a:off x="447964" y="7628186"/>
            <a:ext cx="6360283" cy="2101850"/>
          </a:xfrm>
          <a:prstGeom prst="rect">
            <a:avLst/>
          </a:prstGeom>
        </p:spPr>
        <p:txBody>
          <a:bodyPr anchor="t" rtlCol="false" tIns="0" lIns="0" bIns="0" rIns="0">
            <a:spAutoFit/>
          </a:bodyPr>
          <a:lstStyle/>
          <a:p>
            <a:pPr algn="l">
              <a:lnSpc>
                <a:spcPts val="2800"/>
              </a:lnSpc>
              <a:spcBef>
                <a:spcPct val="0"/>
              </a:spcBef>
            </a:pPr>
            <a:r>
              <a:rPr lang="en-US" b="true" sz="2000">
                <a:solidFill>
                  <a:srgbClr val="000000"/>
                </a:solidFill>
                <a:latin typeface="Walls Bold"/>
                <a:ea typeface="Walls Bold"/>
                <a:cs typeface="Walls Bold"/>
                <a:sym typeface="Walls Bold"/>
              </a:rPr>
              <a:t>8. Default Values During Type-Casting:</a:t>
            </a:r>
          </a:p>
          <a:p>
            <a:pPr algn="ctr">
              <a:lnSpc>
                <a:spcPts val="2800"/>
              </a:lnSpc>
              <a:spcBef>
                <a:spcPct val="0"/>
              </a:spcBef>
            </a:pPr>
            <a:r>
              <a:rPr lang="en-US" sz="2000">
                <a:solidFill>
                  <a:srgbClr val="000000"/>
                </a:solidFill>
                <a:latin typeface="Walls"/>
                <a:ea typeface="Walls"/>
                <a:cs typeface="Walls"/>
                <a:sym typeface="Walls"/>
              </a:rPr>
              <a:t>   </a:t>
            </a:r>
            <a:r>
              <a:rPr lang="en-US" b="true" sz="2000">
                <a:solidFill>
                  <a:srgbClr val="000000"/>
                </a:solidFill>
                <a:latin typeface="Walls Bold"/>
                <a:ea typeface="Walls Bold"/>
                <a:cs typeface="Walls Bold"/>
                <a:sym typeface="Walls Bold"/>
              </a:rPr>
              <a:t>Default values</a:t>
            </a:r>
            <a:r>
              <a:rPr lang="en-US" sz="2000">
                <a:solidFill>
                  <a:srgbClr val="000000"/>
                </a:solidFill>
                <a:latin typeface="Walls"/>
                <a:ea typeface="Walls"/>
                <a:cs typeface="Walls"/>
                <a:sym typeface="Walls"/>
              </a:rPr>
              <a:t> come into play when type-casting is used in the context of </a:t>
            </a:r>
            <a:r>
              <a:rPr lang="en-US" b="true" sz="2000">
                <a:solidFill>
                  <a:srgbClr val="000000"/>
                </a:solidFill>
                <a:latin typeface="Walls Bold"/>
                <a:ea typeface="Walls Bold"/>
                <a:cs typeface="Walls Bold"/>
                <a:sym typeface="Walls Bold"/>
              </a:rPr>
              <a:t>arrays</a:t>
            </a:r>
            <a:r>
              <a:rPr lang="en-US" sz="2000">
                <a:solidFill>
                  <a:srgbClr val="000000"/>
                </a:solidFill>
                <a:latin typeface="Walls"/>
                <a:ea typeface="Walls"/>
                <a:cs typeface="Walls"/>
                <a:sym typeface="Walls"/>
              </a:rPr>
              <a:t> or </a:t>
            </a:r>
            <a:r>
              <a:rPr lang="en-US" b="true" sz="2000">
                <a:solidFill>
                  <a:srgbClr val="000000"/>
                </a:solidFill>
                <a:latin typeface="Walls Bold"/>
                <a:ea typeface="Walls Bold"/>
                <a:cs typeface="Walls Bold"/>
                <a:sym typeface="Walls Bold"/>
              </a:rPr>
              <a:t>object initialization</a:t>
            </a:r>
            <a:r>
              <a:rPr lang="en-US" sz="2000">
                <a:solidFill>
                  <a:srgbClr val="000000"/>
                </a:solidFill>
                <a:latin typeface="Walls"/>
                <a:ea typeface="Walls"/>
                <a:cs typeface="Walls"/>
                <a:sym typeface="Walls"/>
              </a:rPr>
              <a:t>. For example, when an array of primitive types is created, each element is initialized to the </a:t>
            </a:r>
            <a:r>
              <a:rPr lang="en-US" b="true" sz="2000">
                <a:solidFill>
                  <a:srgbClr val="000000"/>
                </a:solidFill>
                <a:latin typeface="Walls Bold"/>
                <a:ea typeface="Walls Bold"/>
                <a:cs typeface="Walls Bold"/>
                <a:sym typeface="Walls Bold"/>
              </a:rPr>
              <a:t>default value</a:t>
            </a:r>
            <a:r>
              <a:rPr lang="en-US" sz="2000">
                <a:solidFill>
                  <a:srgbClr val="000000"/>
                </a:solidFill>
                <a:latin typeface="Walls"/>
                <a:ea typeface="Walls"/>
                <a:cs typeface="Walls"/>
                <a:sym typeface="Walls"/>
              </a:rPr>
              <a:t> for that type (0 for integers, 0.0 for floats/doubles, false for booleans).</a:t>
            </a:r>
          </a:p>
        </p:txBody>
      </p:sp>
    </p:spTree>
  </p:cSld>
  <p:clrMapOvr>
    <a:masterClrMapping/>
  </p:clrMapOvr>
</p:sld>
</file>

<file path=ppt/slides/slide2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142731" y="9936000"/>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954784" y="5403571"/>
            <a:ext cx="9210433" cy="153507"/>
          </a:xfrm>
          <a:custGeom>
            <a:avLst/>
            <a:gdLst/>
            <a:ahLst/>
            <a:cxnLst/>
            <a:rect r="r" b="b" t="t" l="l"/>
            <a:pathLst>
              <a:path h="153507" w="9210433">
                <a:moveTo>
                  <a:pt x="0" y="0"/>
                </a:moveTo>
                <a:lnTo>
                  <a:pt x="9210432" y="0"/>
                </a:lnTo>
                <a:lnTo>
                  <a:pt x="9210432"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434207" y="4186324"/>
            <a:ext cx="6712541" cy="5051996"/>
            <a:chOff x="0" y="0"/>
            <a:chExt cx="2405623" cy="1810521"/>
          </a:xfrm>
        </p:grpSpPr>
        <p:sp>
          <p:nvSpPr>
            <p:cNvPr name="Freeform 15" id="15"/>
            <p:cNvSpPr/>
            <p:nvPr/>
          </p:nvSpPr>
          <p:spPr>
            <a:xfrm flipH="false" flipV="false" rot="0">
              <a:off x="0" y="0"/>
              <a:ext cx="2405623" cy="1810521"/>
            </a:xfrm>
            <a:custGeom>
              <a:avLst/>
              <a:gdLst/>
              <a:ahLst/>
              <a:cxnLst/>
              <a:rect r="r" b="b" t="t" l="l"/>
              <a:pathLst>
                <a:path h="1810521" w="2405623">
                  <a:moveTo>
                    <a:pt x="0" y="0"/>
                  </a:moveTo>
                  <a:lnTo>
                    <a:pt x="2405623" y="0"/>
                  </a:lnTo>
                  <a:lnTo>
                    <a:pt x="2405623" y="1810521"/>
                  </a:lnTo>
                  <a:lnTo>
                    <a:pt x="0" y="1810521"/>
                  </a:lnTo>
                  <a:close/>
                </a:path>
              </a:pathLst>
            </a:custGeom>
            <a:solidFill>
              <a:srgbClr val="000000"/>
            </a:solidFill>
          </p:spPr>
        </p:sp>
        <p:sp>
          <p:nvSpPr>
            <p:cNvPr name="TextBox 16" id="16"/>
            <p:cNvSpPr txBox="true"/>
            <p:nvPr/>
          </p:nvSpPr>
          <p:spPr>
            <a:xfrm>
              <a:off x="0" y="-85725"/>
              <a:ext cx="2405623" cy="1896246"/>
            </a:xfrm>
            <a:prstGeom prst="rect">
              <a:avLst/>
            </a:prstGeom>
          </p:spPr>
          <p:txBody>
            <a:bodyPr anchor="ctr" rtlCol="false" tIns="50800" lIns="50800" bIns="50800" rIns="50800"/>
            <a:lstStyle/>
            <a:p>
              <a:pPr algn="ctr">
                <a:lnSpc>
                  <a:spcPts val="2800"/>
                </a:lnSpc>
              </a:pPr>
              <a:r>
                <a:rPr lang="en-US" sz="2000" b="true">
                  <a:solidFill>
                    <a:srgbClr val="FFFFFF"/>
                  </a:solidFill>
                  <a:latin typeface="Consolas Bold"/>
                  <a:ea typeface="Consolas Bold"/>
                  <a:cs typeface="Consolas Bold"/>
                  <a:sym typeface="Consolas Bold"/>
                </a:rPr>
                <a:t>Example:</a:t>
              </a:r>
            </a:p>
            <a:p>
              <a:pPr algn="l">
                <a:lnSpc>
                  <a:spcPts val="2800"/>
                </a:lnSpc>
              </a:pPr>
              <a:r>
                <a:rPr lang="en-US" sz="2000" b="true">
                  <a:solidFill>
                    <a:srgbClr val="FFFFFF"/>
                  </a:solidFill>
                  <a:latin typeface="Consolas Bold"/>
                  <a:ea typeface="Consolas Bold"/>
                  <a:cs typeface="Consolas Bold"/>
                  <a:sym typeface="Consolas Bold"/>
                </a:rPr>
                <a:t> </a:t>
              </a:r>
              <a:r>
                <a:rPr lang="en-US" sz="2000">
                  <a:solidFill>
                    <a:srgbClr val="FFFFFF"/>
                  </a:solidFill>
                  <a:latin typeface="Consolas"/>
                  <a:ea typeface="Consolas"/>
                  <a:cs typeface="Consolas"/>
                  <a:sym typeface="Consolas"/>
                </a:rPr>
                <a:t> java</a:t>
              </a:r>
            </a:p>
            <a:p>
              <a:pPr algn="l">
                <a:lnSpc>
                  <a:spcPts val="2800"/>
                </a:lnSpc>
              </a:pPr>
              <a:r>
                <a:rPr lang="en-US" sz="2000">
                  <a:solidFill>
                    <a:srgbClr val="FFFFFF"/>
                  </a:solidFill>
                  <a:latin typeface="Consolas"/>
                  <a:ea typeface="Consolas"/>
                  <a:cs typeface="Consolas"/>
                  <a:sym typeface="Consolas"/>
                </a:rPr>
                <a:t>  Animal animal = new Animal();  </a:t>
              </a:r>
            </a:p>
            <a:p>
              <a:pPr algn="l">
                <a:lnSpc>
                  <a:spcPts val="2800"/>
                </a:lnSpc>
              </a:pPr>
              <a:r>
                <a:rPr lang="en-US" sz="2000">
                  <a:solidFill>
                    <a:srgbClr val="FFFFFF"/>
                  </a:solidFill>
                  <a:latin typeface="Consolas"/>
                  <a:ea typeface="Consolas"/>
                  <a:cs typeface="Consolas"/>
                  <a:sym typeface="Consolas"/>
                </a:rPr>
                <a:t>  // Superclass object</a:t>
              </a:r>
            </a:p>
            <a:p>
              <a:pPr algn="l">
                <a:lnSpc>
                  <a:spcPts val="2800"/>
                </a:lnSpc>
              </a:pPr>
              <a:r>
                <a:rPr lang="en-US" sz="2000">
                  <a:solidFill>
                    <a:srgbClr val="FFFFFF"/>
                  </a:solidFill>
                  <a:latin typeface="Consolas"/>
                  <a:ea typeface="Consolas"/>
                  <a:cs typeface="Consolas"/>
                  <a:sym typeface="Consolas"/>
                </a:rPr>
                <a:t>  if (animal instanceof Dog) </a:t>
              </a:r>
            </a:p>
            <a:p>
              <a:pPr algn="l">
                <a:lnSpc>
                  <a:spcPts val="2800"/>
                </a:lnSpc>
              </a:pPr>
              <a:r>
                <a:rPr lang="en-US" sz="2000">
                  <a:solidFill>
                    <a:srgbClr val="FFFFFF"/>
                  </a:solidFill>
                  <a:latin typeface="Consolas"/>
                  <a:ea typeface="Consolas"/>
                  <a:cs typeface="Consolas"/>
                  <a:sym typeface="Consolas"/>
                </a:rPr>
                <a:t>{</a:t>
              </a:r>
            </a:p>
            <a:p>
              <a:pPr algn="l">
                <a:lnSpc>
                  <a:spcPts val="2800"/>
                </a:lnSpc>
              </a:pPr>
              <a:r>
                <a:rPr lang="en-US" sz="2000">
                  <a:solidFill>
                    <a:srgbClr val="FFFFFF"/>
                  </a:solidFill>
                  <a:latin typeface="Consolas"/>
                  <a:ea typeface="Consolas"/>
                  <a:cs typeface="Consolas"/>
                  <a:sym typeface="Consolas"/>
                </a:rPr>
                <a:t>  Dog dog = (Dog) animal;  </a:t>
              </a:r>
            </a:p>
            <a:p>
              <a:pPr algn="l">
                <a:lnSpc>
                  <a:spcPts val="2800"/>
                </a:lnSpc>
              </a:pPr>
              <a:r>
                <a:rPr lang="en-US" sz="2000">
                  <a:solidFill>
                    <a:srgbClr val="FFFFFF"/>
                  </a:solidFill>
                  <a:latin typeface="Consolas"/>
                  <a:ea typeface="Consolas"/>
                  <a:cs typeface="Consolas"/>
                  <a:sym typeface="Consolas"/>
                </a:rPr>
                <a:t>  // Downcast only if it's a Dog</a:t>
              </a:r>
            </a:p>
            <a:p>
              <a:pPr algn="l">
                <a:lnSpc>
                  <a:spcPts val="2800"/>
                </a:lnSpc>
              </a:pPr>
              <a:r>
                <a:rPr lang="en-US" sz="2000">
                  <a:solidFill>
                    <a:srgbClr val="FFFFFF"/>
                  </a:solidFill>
                  <a:latin typeface="Consolas"/>
                  <a:ea typeface="Consolas"/>
                  <a:cs typeface="Consolas"/>
                  <a:sym typeface="Consolas"/>
                </a:rPr>
                <a:t>}</a:t>
              </a:r>
            </a:p>
            <a:p>
              <a:pPr algn="l">
                <a:lnSpc>
                  <a:spcPts val="2800"/>
                </a:lnSpc>
              </a:pPr>
              <a:r>
                <a:rPr lang="en-US" sz="2000">
                  <a:solidFill>
                    <a:srgbClr val="FFFFFF"/>
                  </a:solidFill>
                  <a:latin typeface="Consolas"/>
                  <a:ea typeface="Consolas"/>
                  <a:cs typeface="Consolas"/>
                  <a:sym typeface="Consolas"/>
                </a:rPr>
                <a:t> else </a:t>
              </a:r>
            </a:p>
            <a:p>
              <a:pPr algn="l">
                <a:lnSpc>
                  <a:spcPts val="2800"/>
                </a:lnSpc>
              </a:pPr>
              <a:r>
                <a:rPr lang="en-US" sz="2000">
                  <a:solidFill>
                    <a:srgbClr val="FFFFFF"/>
                  </a:solidFill>
                  <a:latin typeface="Consolas"/>
                  <a:ea typeface="Consolas"/>
                  <a:cs typeface="Consolas"/>
                  <a:sym typeface="Consolas"/>
                </a:rPr>
                <a:t>{</a:t>
              </a:r>
            </a:p>
            <a:p>
              <a:pPr algn="l">
                <a:lnSpc>
                  <a:spcPts val="2800"/>
                </a:lnSpc>
              </a:pPr>
              <a:r>
                <a:rPr lang="en-US" sz="2000">
                  <a:solidFill>
                    <a:srgbClr val="FFFFFF"/>
                  </a:solidFill>
                  <a:latin typeface="Consolas"/>
                  <a:ea typeface="Consolas"/>
                  <a:cs typeface="Consolas"/>
                  <a:sym typeface="Consolas"/>
                </a:rPr>
                <a:t>  System.out.println("Cannot cast Animal to      Dog");</a:t>
              </a:r>
            </a:p>
            <a:p>
              <a:pPr algn="l">
                <a:lnSpc>
                  <a:spcPts val="2800"/>
                </a:lnSpc>
              </a:pPr>
              <a:r>
                <a:rPr lang="en-US" sz="2000">
                  <a:solidFill>
                    <a:srgbClr val="FFFFFF"/>
                  </a:solidFill>
                  <a:latin typeface="Consolas"/>
                  <a:ea typeface="Consolas"/>
                  <a:cs typeface="Consolas"/>
                  <a:sym typeface="Consolas"/>
                </a:rPr>
                <a:t>}</a:t>
              </a:r>
            </a:p>
          </p:txBody>
        </p:sp>
      </p:grpSp>
      <p:sp>
        <p:nvSpPr>
          <p:cNvPr name="TextBox 17" id="17"/>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8" id="18"/>
          <p:cNvSpPr txBox="true"/>
          <p:nvPr/>
        </p:nvSpPr>
        <p:spPr>
          <a:xfrm rot="0">
            <a:off x="1082550" y="1207763"/>
            <a:ext cx="5415855"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 Clarifications on Existing Points 🔍</a:t>
            </a:r>
          </a:p>
        </p:txBody>
      </p:sp>
      <p:sp>
        <p:nvSpPr>
          <p:cNvPr name="TextBox 19" id="19"/>
          <p:cNvSpPr txBox="true"/>
          <p:nvPr/>
        </p:nvSpPr>
        <p:spPr>
          <a:xfrm rot="0">
            <a:off x="756000" y="1836824"/>
            <a:ext cx="5716297" cy="2101850"/>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000000"/>
                </a:solidFill>
                <a:latin typeface="Walls"/>
                <a:ea typeface="Walls"/>
                <a:cs typeface="Walls"/>
                <a:sym typeface="Walls"/>
              </a:rPr>
              <a:t>Non-Primitive Casting:  </a:t>
            </a:r>
          </a:p>
          <a:p>
            <a:pPr algn="l">
              <a:lnSpc>
                <a:spcPts val="2800"/>
              </a:lnSpc>
              <a:spcBef>
                <a:spcPct val="0"/>
              </a:spcBef>
            </a:pPr>
            <a:r>
              <a:rPr lang="en-US" sz="2000">
                <a:solidFill>
                  <a:srgbClr val="000000"/>
                </a:solidFill>
                <a:latin typeface="Walls"/>
                <a:ea typeface="Walls"/>
                <a:cs typeface="Walls"/>
                <a:sym typeface="Walls"/>
              </a:rPr>
              <a:t>   When performing </a:t>
            </a:r>
            <a:r>
              <a:rPr lang="en-US" b="true" sz="2000">
                <a:solidFill>
                  <a:srgbClr val="000000"/>
                </a:solidFill>
                <a:latin typeface="Walls Bold"/>
                <a:ea typeface="Walls Bold"/>
                <a:cs typeface="Walls Bold"/>
                <a:sym typeface="Walls Bold"/>
              </a:rPr>
              <a:t>down casting</a:t>
            </a:r>
            <a:r>
              <a:rPr lang="en-US" sz="2000">
                <a:solidFill>
                  <a:srgbClr val="000000"/>
                </a:solidFill>
                <a:latin typeface="Walls"/>
                <a:ea typeface="Walls"/>
                <a:cs typeface="Walls"/>
                <a:sym typeface="Walls"/>
              </a:rPr>
              <a:t> from a superclass to a subclass, Java will throw a </a:t>
            </a:r>
            <a:r>
              <a:rPr lang="en-US" b="true" sz="2000">
                <a:solidFill>
                  <a:srgbClr val="000000"/>
                </a:solidFill>
                <a:latin typeface="Walls Bold"/>
                <a:ea typeface="Walls Bold"/>
                <a:cs typeface="Walls Bold"/>
                <a:sym typeface="Walls Bold"/>
              </a:rPr>
              <a:t>Class Cast Exception</a:t>
            </a:r>
            <a:r>
              <a:rPr lang="en-US" sz="2000">
                <a:solidFill>
                  <a:srgbClr val="000000"/>
                </a:solidFill>
                <a:latin typeface="Walls"/>
                <a:ea typeface="Walls"/>
                <a:cs typeface="Walls"/>
                <a:sym typeface="Walls"/>
              </a:rPr>
              <a:t> at runtime if the object being cast is </a:t>
            </a:r>
            <a:r>
              <a:rPr lang="en-US" b="true" sz="2000">
                <a:solidFill>
                  <a:srgbClr val="000000"/>
                </a:solidFill>
                <a:latin typeface="Walls Bold"/>
                <a:ea typeface="Walls Bold"/>
                <a:cs typeface="Walls Bold"/>
                <a:sym typeface="Walls Bold"/>
              </a:rPr>
              <a:t>not an instance </a:t>
            </a:r>
            <a:r>
              <a:rPr lang="en-US" sz="2000">
                <a:solidFill>
                  <a:srgbClr val="000000"/>
                </a:solidFill>
                <a:latin typeface="Walls"/>
                <a:ea typeface="Walls"/>
                <a:cs typeface="Walls"/>
                <a:sym typeface="Walls"/>
              </a:rPr>
              <a:t>of the subclass. Always use the </a:t>
            </a:r>
            <a:r>
              <a:rPr lang="en-US" b="true" sz="2000">
                <a:solidFill>
                  <a:srgbClr val="000000"/>
                </a:solidFill>
                <a:latin typeface="Walls Bold"/>
                <a:ea typeface="Walls Bold"/>
                <a:cs typeface="Walls Bold"/>
                <a:sym typeface="Walls Bold"/>
              </a:rPr>
              <a:t>instance of</a:t>
            </a:r>
            <a:r>
              <a:rPr lang="en-US" sz="2000">
                <a:solidFill>
                  <a:srgbClr val="000000"/>
                </a:solidFill>
                <a:latin typeface="Walls"/>
                <a:ea typeface="Walls"/>
                <a:cs typeface="Walls"/>
                <a:sym typeface="Walls"/>
              </a:rPr>
              <a:t> operator to check the type before down casting.</a:t>
            </a:r>
          </a:p>
        </p:txBody>
      </p:sp>
    </p:spTree>
  </p:cSld>
  <p:clrMapOvr>
    <a:masterClrMapping/>
  </p:clrMapOvr>
</p:sld>
</file>

<file path=ppt/slides/slide2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142731" y="9936000"/>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5400000">
            <a:off x="2954784" y="5403571"/>
            <a:ext cx="9210433" cy="153507"/>
          </a:xfrm>
          <a:custGeom>
            <a:avLst/>
            <a:gdLst/>
            <a:ahLst/>
            <a:cxnLst/>
            <a:rect r="r" b="b" t="t" l="l"/>
            <a:pathLst>
              <a:path h="153507" w="9210433">
                <a:moveTo>
                  <a:pt x="0" y="0"/>
                </a:moveTo>
                <a:lnTo>
                  <a:pt x="9210432" y="0"/>
                </a:lnTo>
                <a:lnTo>
                  <a:pt x="9210432" y="153508"/>
                </a:lnTo>
                <a:lnTo>
                  <a:pt x="0" y="15350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3" id="13"/>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4" id="14"/>
          <p:cNvSpPr txBox="true"/>
          <p:nvPr/>
        </p:nvSpPr>
        <p:spPr>
          <a:xfrm rot="0">
            <a:off x="565384" y="1153228"/>
            <a:ext cx="6429232" cy="2101850"/>
          </a:xfrm>
          <a:prstGeom prst="rect">
            <a:avLst/>
          </a:prstGeom>
        </p:spPr>
        <p:txBody>
          <a:bodyPr anchor="t" rtlCol="false" tIns="0" lIns="0" bIns="0" rIns="0">
            <a:spAutoFit/>
          </a:bodyPr>
          <a:lstStyle/>
          <a:p>
            <a:pPr algn="l" marL="431801" indent="-215900" lvl="1">
              <a:lnSpc>
                <a:spcPts val="2800"/>
              </a:lnSpc>
              <a:buFont typeface="Arial"/>
              <a:buChar char="•"/>
            </a:pPr>
            <a:r>
              <a:rPr lang="en-US" b="true" sz="2000">
                <a:solidFill>
                  <a:srgbClr val="000000"/>
                </a:solidFill>
                <a:latin typeface="Walls Bold"/>
                <a:ea typeface="Walls Bold"/>
                <a:cs typeface="Walls Bold"/>
                <a:sym typeface="Walls Bold"/>
              </a:rPr>
              <a:t>Automatic Upcasting:  </a:t>
            </a:r>
          </a:p>
          <a:p>
            <a:pPr algn="ctr">
              <a:lnSpc>
                <a:spcPts val="2800"/>
              </a:lnSpc>
              <a:spcBef>
                <a:spcPct val="0"/>
              </a:spcBef>
            </a:pPr>
            <a:r>
              <a:rPr lang="en-US" sz="2000">
                <a:solidFill>
                  <a:srgbClr val="000000"/>
                </a:solidFill>
                <a:latin typeface="Walls"/>
                <a:ea typeface="Walls"/>
                <a:cs typeface="Walls"/>
                <a:sym typeface="Walls"/>
              </a:rPr>
              <a:t>  Upcasting is </a:t>
            </a:r>
            <a:r>
              <a:rPr lang="en-US" b="true" sz="2000">
                <a:solidFill>
                  <a:srgbClr val="000000"/>
                </a:solidFill>
                <a:latin typeface="Walls Bold"/>
                <a:ea typeface="Walls Bold"/>
                <a:cs typeface="Walls Bold"/>
                <a:sym typeface="Walls Bold"/>
              </a:rPr>
              <a:t>implicit</a:t>
            </a:r>
            <a:r>
              <a:rPr lang="en-US" sz="2000">
                <a:solidFill>
                  <a:srgbClr val="000000"/>
                </a:solidFill>
                <a:latin typeface="Walls"/>
                <a:ea typeface="Walls"/>
                <a:cs typeface="Walls"/>
                <a:sym typeface="Walls"/>
              </a:rPr>
              <a:t> and </a:t>
            </a:r>
            <a:r>
              <a:rPr lang="en-US" b="true" sz="2000">
                <a:solidFill>
                  <a:srgbClr val="000000"/>
                </a:solidFill>
                <a:latin typeface="Walls Bold"/>
                <a:ea typeface="Walls Bold"/>
                <a:cs typeface="Walls Bold"/>
                <a:sym typeface="Walls Bold"/>
              </a:rPr>
              <a:t>safe</a:t>
            </a:r>
            <a:r>
              <a:rPr lang="en-US" sz="2000">
                <a:solidFill>
                  <a:srgbClr val="000000"/>
                </a:solidFill>
                <a:latin typeface="Walls"/>
                <a:ea typeface="Walls"/>
                <a:cs typeface="Walls"/>
                <a:sym typeface="Walls"/>
              </a:rPr>
              <a:t> because a subclass inherits all properties and methods from the superclass, so treating a subclass as a superclass will not lead to errors. However, the reverse (down casting) is </a:t>
            </a:r>
            <a:r>
              <a:rPr lang="en-US" b="true" sz="2000">
                <a:solidFill>
                  <a:srgbClr val="000000"/>
                </a:solidFill>
                <a:latin typeface="Walls Bold"/>
                <a:ea typeface="Walls Bold"/>
                <a:cs typeface="Walls Bold"/>
                <a:sym typeface="Walls Bold"/>
              </a:rPr>
              <a:t>risky</a:t>
            </a:r>
            <a:r>
              <a:rPr lang="en-US" sz="2000">
                <a:solidFill>
                  <a:srgbClr val="000000"/>
                </a:solidFill>
                <a:latin typeface="Walls"/>
                <a:ea typeface="Walls"/>
                <a:cs typeface="Walls"/>
                <a:sym typeface="Walls"/>
              </a:rPr>
              <a:t> as a superclass may not have the same specific properties as the subclass.</a:t>
            </a:r>
          </a:p>
        </p:txBody>
      </p:sp>
      <p:sp>
        <p:nvSpPr>
          <p:cNvPr name="TextBox 15" id="15"/>
          <p:cNvSpPr txBox="true"/>
          <p:nvPr/>
        </p:nvSpPr>
        <p:spPr>
          <a:xfrm rot="0">
            <a:off x="673261" y="3779927"/>
            <a:ext cx="5592188" cy="1749425"/>
          </a:xfrm>
          <a:prstGeom prst="rect">
            <a:avLst/>
          </a:prstGeom>
        </p:spPr>
        <p:txBody>
          <a:bodyPr anchor="t" rtlCol="false" tIns="0" lIns="0" bIns="0" rIns="0">
            <a:spAutoFit/>
          </a:bodyPr>
          <a:lstStyle/>
          <a:p>
            <a:pPr algn="l" marL="431801" indent="-215900" lvl="1">
              <a:lnSpc>
                <a:spcPts val="2800"/>
              </a:lnSpc>
              <a:buFont typeface="Arial"/>
              <a:buChar char="•"/>
            </a:pPr>
            <a:r>
              <a:rPr lang="en-US" b="true" sz="2000">
                <a:solidFill>
                  <a:srgbClr val="000000"/>
                </a:solidFill>
                <a:latin typeface="Walls Bold"/>
                <a:ea typeface="Walls Bold"/>
                <a:cs typeface="Walls Bold"/>
                <a:sym typeface="Walls Bold"/>
              </a:rPr>
              <a:t> null in Reference Casting: </a:t>
            </a:r>
            <a:r>
              <a:rPr lang="en-US" sz="2000">
                <a:solidFill>
                  <a:srgbClr val="000000"/>
                </a:solidFill>
                <a:latin typeface="Walls"/>
                <a:ea typeface="Walls"/>
                <a:cs typeface="Walls"/>
                <a:sym typeface="Walls"/>
              </a:rPr>
              <a:t> </a:t>
            </a:r>
          </a:p>
          <a:p>
            <a:pPr algn="l">
              <a:lnSpc>
                <a:spcPts val="2800"/>
              </a:lnSpc>
              <a:spcBef>
                <a:spcPct val="0"/>
              </a:spcBef>
            </a:pPr>
            <a:r>
              <a:rPr lang="en-US" sz="2000">
                <a:solidFill>
                  <a:srgbClr val="000000"/>
                </a:solidFill>
                <a:latin typeface="Walls"/>
                <a:ea typeface="Walls"/>
                <a:cs typeface="Walls"/>
                <a:sym typeface="Walls"/>
              </a:rPr>
              <a:t>  Both superclass and subclass references can hold a </a:t>
            </a:r>
            <a:r>
              <a:rPr lang="en-US" b="true" sz="2000">
                <a:solidFill>
                  <a:srgbClr val="000000"/>
                </a:solidFill>
                <a:latin typeface="Walls Bold"/>
                <a:ea typeface="Walls Bold"/>
                <a:cs typeface="Walls Bold"/>
                <a:sym typeface="Walls Bold"/>
              </a:rPr>
              <a:t>null</a:t>
            </a:r>
            <a:r>
              <a:rPr lang="en-US" sz="2000">
                <a:solidFill>
                  <a:srgbClr val="000000"/>
                </a:solidFill>
                <a:latin typeface="Walls"/>
                <a:ea typeface="Walls"/>
                <a:cs typeface="Walls"/>
                <a:sym typeface="Walls"/>
              </a:rPr>
              <a:t> value without any exceptions. If you attempt to </a:t>
            </a:r>
            <a:r>
              <a:rPr lang="en-US" b="true" sz="2000">
                <a:solidFill>
                  <a:srgbClr val="000000"/>
                </a:solidFill>
                <a:latin typeface="Walls Bold"/>
                <a:ea typeface="Walls Bold"/>
                <a:cs typeface="Walls Bold"/>
                <a:sym typeface="Walls Bold"/>
              </a:rPr>
              <a:t>downcast</a:t>
            </a:r>
            <a:r>
              <a:rPr lang="en-US" sz="2000">
                <a:solidFill>
                  <a:srgbClr val="000000"/>
                </a:solidFill>
                <a:latin typeface="Walls"/>
                <a:ea typeface="Walls"/>
                <a:cs typeface="Walls"/>
                <a:sym typeface="Walls"/>
              </a:rPr>
              <a:t> a null reference, it won't throw a Class Cast Exception but will remain null.</a:t>
            </a:r>
          </a:p>
        </p:txBody>
      </p:sp>
      <p:sp>
        <p:nvSpPr>
          <p:cNvPr name="TextBox 16" id="16"/>
          <p:cNvSpPr txBox="true"/>
          <p:nvPr/>
        </p:nvSpPr>
        <p:spPr>
          <a:xfrm rot="0">
            <a:off x="517119" y="6053227"/>
            <a:ext cx="6525761" cy="1044575"/>
          </a:xfrm>
          <a:prstGeom prst="rect">
            <a:avLst/>
          </a:prstGeom>
        </p:spPr>
        <p:txBody>
          <a:bodyPr anchor="t" rtlCol="false" tIns="0" lIns="0" bIns="0" rIns="0">
            <a:spAutoFit/>
          </a:bodyPr>
          <a:lstStyle/>
          <a:p>
            <a:pPr algn="ctr" marL="431801" indent="-215900" lvl="1">
              <a:lnSpc>
                <a:spcPts val="2800"/>
              </a:lnSpc>
              <a:buFont typeface="Arial"/>
              <a:buChar char="•"/>
            </a:pPr>
            <a:r>
              <a:rPr lang="en-US" sz="2000">
                <a:solidFill>
                  <a:srgbClr val="000000"/>
                </a:solidFill>
                <a:latin typeface="Walls"/>
                <a:ea typeface="Walls"/>
                <a:cs typeface="Walls"/>
                <a:sym typeface="Walls"/>
              </a:rPr>
              <a:t>With these additional points, you have a complete and thorough understanding of </a:t>
            </a:r>
            <a:r>
              <a:rPr lang="en-US" b="true" sz="2000">
                <a:solidFill>
                  <a:srgbClr val="000000"/>
                </a:solidFill>
                <a:latin typeface="Walls Bold"/>
                <a:ea typeface="Walls Bold"/>
                <a:cs typeface="Walls Bold"/>
                <a:sym typeface="Walls Bold"/>
              </a:rPr>
              <a:t>Type-Casting</a:t>
            </a:r>
            <a:r>
              <a:rPr lang="en-US" sz="2000">
                <a:solidFill>
                  <a:srgbClr val="000000"/>
                </a:solidFill>
                <a:latin typeface="Walls"/>
                <a:ea typeface="Walls"/>
                <a:cs typeface="Walls"/>
                <a:sym typeface="Walls"/>
              </a:rPr>
              <a:t> in Java, including all edge cases, best practices, and precautions.</a:t>
            </a:r>
          </a:p>
        </p:txBody>
      </p:sp>
    </p:spTree>
  </p:cSld>
  <p:clrMapOvr>
    <a:masterClrMapping/>
  </p:clrMapOvr>
</p:sld>
</file>

<file path=ppt/slides/slide2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142731" y="9936000"/>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954784" y="5403571"/>
            <a:ext cx="9210433" cy="153507"/>
          </a:xfrm>
          <a:custGeom>
            <a:avLst/>
            <a:gdLst/>
            <a:ahLst/>
            <a:cxnLst/>
            <a:rect r="r" b="b" t="t" l="l"/>
            <a:pathLst>
              <a:path h="153507" w="9210433">
                <a:moveTo>
                  <a:pt x="0" y="0"/>
                </a:moveTo>
                <a:lnTo>
                  <a:pt x="9210432" y="0"/>
                </a:lnTo>
                <a:lnTo>
                  <a:pt x="9210432"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5" id="15"/>
          <p:cNvSpPr txBox="true"/>
          <p:nvPr/>
        </p:nvSpPr>
        <p:spPr>
          <a:xfrm rot="0">
            <a:off x="112280" y="1029041"/>
            <a:ext cx="7370967" cy="863600"/>
          </a:xfrm>
          <a:prstGeom prst="rect">
            <a:avLst/>
          </a:prstGeom>
        </p:spPr>
        <p:txBody>
          <a:bodyPr anchor="t" rtlCol="false" tIns="0" lIns="0" bIns="0" rIns="0">
            <a:spAutoFit/>
          </a:bodyPr>
          <a:lstStyle/>
          <a:p>
            <a:pPr algn="ctr">
              <a:lnSpc>
                <a:spcPts val="7000"/>
              </a:lnSpc>
              <a:spcBef>
                <a:spcPct val="0"/>
              </a:spcBef>
            </a:pPr>
            <a:r>
              <a:rPr lang="en-US" b="true" sz="5000">
                <a:solidFill>
                  <a:srgbClr val="FF0000"/>
                </a:solidFill>
                <a:latin typeface="Walls Bold"/>
                <a:ea typeface="Walls Bold"/>
                <a:cs typeface="Walls Bold"/>
                <a:sym typeface="Walls Bold"/>
              </a:rPr>
              <a:t>🌟 Abstraction in Java 🌟</a:t>
            </a:r>
          </a:p>
        </p:txBody>
      </p:sp>
      <p:sp>
        <p:nvSpPr>
          <p:cNvPr name="TextBox 16" id="16"/>
          <p:cNvSpPr txBox="true"/>
          <p:nvPr/>
        </p:nvSpPr>
        <p:spPr>
          <a:xfrm rot="0">
            <a:off x="756000" y="1987891"/>
            <a:ext cx="5842847" cy="1997921"/>
          </a:xfrm>
          <a:prstGeom prst="rect">
            <a:avLst/>
          </a:prstGeom>
        </p:spPr>
        <p:txBody>
          <a:bodyPr anchor="t" rtlCol="false" tIns="0" lIns="0" bIns="0" rIns="0">
            <a:spAutoFit/>
          </a:bodyPr>
          <a:lstStyle/>
          <a:p>
            <a:pPr algn="l">
              <a:lnSpc>
                <a:spcPts val="1656"/>
              </a:lnSpc>
              <a:spcBef>
                <a:spcPct val="0"/>
              </a:spcBef>
            </a:pPr>
          </a:p>
          <a:p>
            <a:pPr algn="l">
              <a:lnSpc>
                <a:spcPts val="3079"/>
              </a:lnSpc>
              <a:spcBef>
                <a:spcPct val="0"/>
              </a:spcBef>
            </a:pPr>
            <a:r>
              <a:rPr lang="en-US" b="true" sz="2199">
                <a:solidFill>
                  <a:srgbClr val="000000"/>
                </a:solidFill>
                <a:latin typeface="Walls Bold"/>
                <a:ea typeface="Walls Bold"/>
                <a:cs typeface="Walls Bold"/>
                <a:sym typeface="Walls Bold"/>
              </a:rPr>
              <a:t>🚀 Definition:  </a:t>
            </a:r>
          </a:p>
          <a:p>
            <a:pPr algn="l">
              <a:lnSpc>
                <a:spcPts val="2800"/>
              </a:lnSpc>
              <a:spcBef>
                <a:spcPct val="0"/>
              </a:spcBef>
            </a:pPr>
            <a:r>
              <a:rPr lang="en-US" sz="2000">
                <a:solidFill>
                  <a:srgbClr val="000000"/>
                </a:solidFill>
                <a:latin typeface="Walls"/>
                <a:ea typeface="Walls"/>
                <a:cs typeface="Walls"/>
                <a:sym typeface="Walls"/>
              </a:rPr>
              <a:t>Abstraction is the process of *hiding the implementation details* and </a:t>
            </a:r>
            <a:r>
              <a:rPr lang="en-US" b="true" sz="2000">
                <a:solidFill>
                  <a:srgbClr val="000000"/>
                </a:solidFill>
                <a:latin typeface="Walls Bold"/>
                <a:ea typeface="Walls Bold"/>
                <a:cs typeface="Walls Bold"/>
                <a:sym typeface="Walls Bold"/>
              </a:rPr>
              <a:t>showing only the functionality</a:t>
            </a:r>
            <a:r>
              <a:rPr lang="en-US" sz="2000">
                <a:solidFill>
                  <a:srgbClr val="000000"/>
                </a:solidFill>
                <a:latin typeface="Walls"/>
                <a:ea typeface="Walls"/>
                <a:cs typeface="Walls"/>
                <a:sym typeface="Walls"/>
              </a:rPr>
              <a:t> to the user. This helps to focus on *what an object does* rather than *how it does it*.</a:t>
            </a:r>
          </a:p>
        </p:txBody>
      </p:sp>
      <p:sp>
        <p:nvSpPr>
          <p:cNvPr name="TextBox 17" id="17"/>
          <p:cNvSpPr txBox="true"/>
          <p:nvPr/>
        </p:nvSpPr>
        <p:spPr>
          <a:xfrm rot="0">
            <a:off x="471297" y="4301425"/>
            <a:ext cx="6332703" cy="1044575"/>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Walls"/>
                <a:ea typeface="Walls"/>
                <a:cs typeface="Walls"/>
                <a:sym typeface="Walls"/>
              </a:rPr>
              <a:t>Think of a car 🚗—you just need to know how to drive it (start, steer, accelerate), without needing to know how the engine works under the hood! 🛠️</a:t>
            </a:r>
          </a:p>
        </p:txBody>
      </p:sp>
      <p:sp>
        <p:nvSpPr>
          <p:cNvPr name="TextBox 18" id="18"/>
          <p:cNvSpPr txBox="true"/>
          <p:nvPr/>
        </p:nvSpPr>
        <p:spPr>
          <a:xfrm rot="0">
            <a:off x="1664490" y="5612700"/>
            <a:ext cx="4534396"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 📌 Key Points of Abstraction 📌</a:t>
            </a:r>
          </a:p>
        </p:txBody>
      </p:sp>
      <p:sp>
        <p:nvSpPr>
          <p:cNvPr name="TextBox 19" id="19"/>
          <p:cNvSpPr txBox="true"/>
          <p:nvPr/>
        </p:nvSpPr>
        <p:spPr>
          <a:xfrm rot="0">
            <a:off x="666739" y="6349300"/>
            <a:ext cx="6226521" cy="2842260"/>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Walls Bold"/>
                <a:ea typeface="Walls Bold"/>
                <a:cs typeface="Walls Bold"/>
                <a:sym typeface="Walls Bold"/>
              </a:rPr>
              <a:t>1. 🏛️ Abstract Classes:</a:t>
            </a:r>
          </a:p>
          <a:p>
            <a:pPr algn="l" marL="431801" indent="-215900" lvl="1">
              <a:lnSpc>
                <a:spcPts val="2800"/>
              </a:lnSpc>
              <a:buFont typeface="Arial"/>
              <a:buChar char="•"/>
            </a:pPr>
            <a:r>
              <a:rPr lang="en-US" sz="2000">
                <a:solidFill>
                  <a:srgbClr val="000000"/>
                </a:solidFill>
                <a:latin typeface="Walls"/>
                <a:ea typeface="Walls"/>
                <a:cs typeface="Walls"/>
                <a:sym typeface="Walls"/>
              </a:rPr>
              <a:t>   A class can be declared as *abstract* using the abstract keyword.</a:t>
            </a:r>
          </a:p>
          <a:p>
            <a:pPr algn="l" marL="431801" indent="-215900" lvl="1">
              <a:lnSpc>
                <a:spcPts val="2800"/>
              </a:lnSpc>
              <a:buFont typeface="Arial"/>
              <a:buChar char="•"/>
            </a:pPr>
            <a:r>
              <a:rPr lang="en-US" sz="2000">
                <a:solidFill>
                  <a:srgbClr val="000000"/>
                </a:solidFill>
                <a:latin typeface="Walls"/>
                <a:ea typeface="Walls"/>
                <a:cs typeface="Walls"/>
                <a:sym typeface="Walls"/>
              </a:rPr>
              <a:t>  An abstract class *cannot be instantiated* directly. You can’t create an object of it, but you can use it as a blueprint.</a:t>
            </a:r>
          </a:p>
          <a:p>
            <a:pPr algn="l" marL="431801" indent="-215900" lvl="1">
              <a:lnSpc>
                <a:spcPts val="2800"/>
              </a:lnSpc>
              <a:buFont typeface="Arial"/>
              <a:buChar char="•"/>
            </a:pPr>
            <a:r>
              <a:rPr lang="en-US" sz="2000">
                <a:solidFill>
                  <a:srgbClr val="000000"/>
                </a:solidFill>
                <a:latin typeface="Walls"/>
                <a:ea typeface="Walls"/>
                <a:cs typeface="Walls"/>
                <a:sym typeface="Walls"/>
              </a:rPr>
              <a:t>  An abstract class is </a:t>
            </a:r>
            <a:r>
              <a:rPr lang="en-US" b="true" sz="2000">
                <a:solidFill>
                  <a:srgbClr val="000000"/>
                </a:solidFill>
                <a:latin typeface="Walls Bold"/>
                <a:ea typeface="Walls Bold"/>
                <a:cs typeface="Walls Bold"/>
                <a:sym typeface="Walls Bold"/>
              </a:rPr>
              <a:t>part of the .java file</a:t>
            </a:r>
            <a:r>
              <a:rPr lang="en-US" sz="2000">
                <a:solidFill>
                  <a:srgbClr val="000000"/>
                </a:solidFill>
                <a:latin typeface="Walls"/>
                <a:ea typeface="Walls"/>
                <a:cs typeface="Walls"/>
                <a:sym typeface="Walls"/>
              </a:rPr>
              <a:t> and will have a corresponding .</a:t>
            </a:r>
            <a:r>
              <a:rPr lang="en-US" b="true" sz="2000">
                <a:solidFill>
                  <a:srgbClr val="000000"/>
                </a:solidFill>
                <a:latin typeface="Walls Bold"/>
                <a:ea typeface="Walls Bold"/>
                <a:cs typeface="Walls Bold"/>
                <a:sym typeface="Walls Bold"/>
              </a:rPr>
              <a:t>class file</a:t>
            </a:r>
            <a:r>
              <a:rPr lang="en-US" sz="2000">
                <a:solidFill>
                  <a:srgbClr val="000000"/>
                </a:solidFill>
                <a:latin typeface="Walls"/>
                <a:ea typeface="Walls"/>
                <a:cs typeface="Walls"/>
                <a:sym typeface="Walls"/>
              </a:rPr>
              <a:t> after compilation.</a:t>
            </a:r>
          </a:p>
        </p:txBody>
      </p:sp>
    </p:spTree>
  </p:cSld>
  <p:clrMapOvr>
    <a:masterClrMapping/>
  </p:clrMapOvr>
</p:sld>
</file>

<file path=ppt/slides/slide2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142731" y="9936000"/>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954784" y="5403571"/>
            <a:ext cx="9210433" cy="153507"/>
          </a:xfrm>
          <a:custGeom>
            <a:avLst/>
            <a:gdLst/>
            <a:ahLst/>
            <a:cxnLst/>
            <a:rect r="r" b="b" t="t" l="l"/>
            <a:pathLst>
              <a:path h="153507" w="9210433">
                <a:moveTo>
                  <a:pt x="0" y="0"/>
                </a:moveTo>
                <a:lnTo>
                  <a:pt x="9210432" y="0"/>
                </a:lnTo>
                <a:lnTo>
                  <a:pt x="9210432"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5" id="15"/>
          <p:cNvSpPr txBox="true"/>
          <p:nvPr/>
        </p:nvSpPr>
        <p:spPr>
          <a:xfrm rot="0">
            <a:off x="656469" y="1449297"/>
            <a:ext cx="6247062" cy="3194685"/>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Walls Bold"/>
                <a:ea typeface="Walls Bold"/>
                <a:cs typeface="Walls Bold"/>
                <a:sym typeface="Walls Bold"/>
              </a:rPr>
              <a:t>2. 🧑‍💻 Abstract Methods:</a:t>
            </a:r>
          </a:p>
          <a:p>
            <a:pPr algn="l" marL="431801" indent="-215900" lvl="1">
              <a:lnSpc>
                <a:spcPts val="2800"/>
              </a:lnSpc>
              <a:buFont typeface="Arial"/>
              <a:buChar char="•"/>
            </a:pPr>
            <a:r>
              <a:rPr lang="en-US" sz="2000">
                <a:solidFill>
                  <a:srgbClr val="000000"/>
                </a:solidFill>
                <a:latin typeface="Walls"/>
                <a:ea typeface="Walls"/>
                <a:cs typeface="Walls"/>
                <a:sym typeface="Walls"/>
              </a:rPr>
              <a:t>  An abstract method is a method that </a:t>
            </a:r>
            <a:r>
              <a:rPr lang="en-US" b="true" sz="2000">
                <a:solidFill>
                  <a:srgbClr val="000000"/>
                </a:solidFill>
                <a:latin typeface="Walls Bold"/>
                <a:ea typeface="Walls Bold"/>
                <a:cs typeface="Walls Bold"/>
                <a:sym typeface="Walls Bold"/>
              </a:rPr>
              <a:t>doesn’t have a body</a:t>
            </a:r>
            <a:r>
              <a:rPr lang="en-US" sz="2000">
                <a:solidFill>
                  <a:srgbClr val="000000"/>
                </a:solidFill>
                <a:latin typeface="Walls"/>
                <a:ea typeface="Walls"/>
                <a:cs typeface="Walls"/>
                <a:sym typeface="Walls"/>
              </a:rPr>
              <a:t>. It only declares the method signature (name, return type, parameters) and leaves the implementation to the subclasses.</a:t>
            </a:r>
          </a:p>
          <a:p>
            <a:pPr algn="l" marL="431801" indent="-215900" lvl="1">
              <a:lnSpc>
                <a:spcPts val="2800"/>
              </a:lnSpc>
              <a:buFont typeface="Arial"/>
              <a:buChar char="•"/>
            </a:pPr>
            <a:r>
              <a:rPr lang="en-US" sz="2000">
                <a:solidFill>
                  <a:srgbClr val="000000"/>
                </a:solidFill>
                <a:latin typeface="Walls"/>
                <a:ea typeface="Walls"/>
                <a:cs typeface="Walls"/>
                <a:sym typeface="Walls"/>
              </a:rPr>
              <a:t>  If a class contains </a:t>
            </a:r>
            <a:r>
              <a:rPr lang="en-US" b="true" sz="2000">
                <a:solidFill>
                  <a:srgbClr val="000000"/>
                </a:solidFill>
                <a:latin typeface="Walls Bold"/>
                <a:ea typeface="Walls Bold"/>
                <a:cs typeface="Walls Bold"/>
                <a:sym typeface="Walls Bold"/>
              </a:rPr>
              <a:t>at least one abstract method, the class must be declared as abstract</a:t>
            </a:r>
            <a:r>
              <a:rPr lang="en-US" sz="2000">
                <a:solidFill>
                  <a:srgbClr val="000000"/>
                </a:solidFill>
                <a:latin typeface="Walls"/>
                <a:ea typeface="Walls"/>
                <a:cs typeface="Walls"/>
                <a:sym typeface="Walls"/>
              </a:rPr>
              <a:t>.</a:t>
            </a:r>
          </a:p>
          <a:p>
            <a:pPr algn="l" marL="431801" indent="-215900" lvl="1">
              <a:lnSpc>
                <a:spcPts val="2800"/>
              </a:lnSpc>
              <a:buFont typeface="Arial"/>
              <a:buChar char="•"/>
            </a:pPr>
            <a:r>
              <a:rPr lang="en-US" sz="2000">
                <a:solidFill>
                  <a:srgbClr val="000000"/>
                </a:solidFill>
                <a:latin typeface="Walls"/>
                <a:ea typeface="Walls"/>
                <a:cs typeface="Walls"/>
                <a:sym typeface="Walls"/>
              </a:rPr>
              <a:t>  The method with a body {} is called a </a:t>
            </a:r>
            <a:r>
              <a:rPr lang="en-US" b="true" sz="2000">
                <a:solidFill>
                  <a:srgbClr val="000000"/>
                </a:solidFill>
                <a:latin typeface="Walls Bold"/>
                <a:ea typeface="Walls Bold"/>
                <a:cs typeface="Walls Bold"/>
                <a:sym typeface="Walls Bold"/>
              </a:rPr>
              <a:t>concrete method</a:t>
            </a:r>
            <a:r>
              <a:rPr lang="en-US" sz="2000">
                <a:solidFill>
                  <a:srgbClr val="000000"/>
                </a:solidFill>
                <a:latin typeface="Walls"/>
                <a:ea typeface="Walls"/>
                <a:cs typeface="Walls"/>
                <a:sym typeface="Walls"/>
              </a:rPr>
              <a:t>.</a:t>
            </a:r>
          </a:p>
        </p:txBody>
      </p:sp>
      <p:sp>
        <p:nvSpPr>
          <p:cNvPr name="TextBox 16" id="16"/>
          <p:cNvSpPr txBox="true"/>
          <p:nvPr/>
        </p:nvSpPr>
        <p:spPr>
          <a:xfrm rot="0">
            <a:off x="613648" y="5082132"/>
            <a:ext cx="6332703" cy="2137410"/>
          </a:xfrm>
          <a:prstGeom prst="rect">
            <a:avLst/>
          </a:prstGeom>
        </p:spPr>
        <p:txBody>
          <a:bodyPr anchor="t" rtlCol="false" tIns="0" lIns="0" bIns="0" rIns="0">
            <a:spAutoFit/>
          </a:bodyPr>
          <a:lstStyle/>
          <a:p>
            <a:pPr algn="l">
              <a:lnSpc>
                <a:spcPts val="3079"/>
              </a:lnSpc>
            </a:pPr>
            <a:r>
              <a:rPr lang="en-US" b="true" sz="2199">
                <a:solidFill>
                  <a:srgbClr val="000000"/>
                </a:solidFill>
                <a:latin typeface="Walls Bold"/>
                <a:ea typeface="Walls Bold"/>
                <a:cs typeface="Walls Bold"/>
                <a:sym typeface="Walls Bold"/>
              </a:rPr>
              <a:t>3. 💯 Levels of Abstraction: </a:t>
            </a:r>
          </a:p>
          <a:p>
            <a:pPr algn="l" marL="431801" indent="-215900" lvl="1">
              <a:lnSpc>
                <a:spcPts val="2800"/>
              </a:lnSpc>
              <a:buFont typeface="Arial"/>
              <a:buChar char="•"/>
            </a:pPr>
            <a:r>
              <a:rPr lang="en-US" sz="2000">
                <a:solidFill>
                  <a:srgbClr val="000000"/>
                </a:solidFill>
                <a:latin typeface="Walls"/>
                <a:ea typeface="Walls"/>
                <a:cs typeface="Walls"/>
                <a:sym typeface="Walls"/>
              </a:rPr>
              <a:t>  Abstract classes can provide 0% to 100% abstraction. You can include both abstract and non-abstract methods in the same abstract class.</a:t>
            </a:r>
          </a:p>
          <a:p>
            <a:pPr algn="l" marL="431801" indent="-215900" lvl="1">
              <a:lnSpc>
                <a:spcPts val="2800"/>
              </a:lnSpc>
              <a:buFont typeface="Arial"/>
              <a:buChar char="•"/>
            </a:pPr>
            <a:r>
              <a:rPr lang="en-US" sz="2000">
                <a:solidFill>
                  <a:srgbClr val="000000"/>
                </a:solidFill>
                <a:latin typeface="Walls"/>
                <a:ea typeface="Walls"/>
                <a:cs typeface="Walls"/>
                <a:sym typeface="Walls"/>
              </a:rPr>
              <a:t>  This makes abstract classes partially abstract, unlike interfaces, which are meant to be </a:t>
            </a:r>
            <a:r>
              <a:rPr lang="en-US" b="true" sz="2000">
                <a:solidFill>
                  <a:srgbClr val="000000"/>
                </a:solidFill>
                <a:latin typeface="Walls Bold"/>
                <a:ea typeface="Walls Bold"/>
                <a:cs typeface="Walls Bold"/>
                <a:sym typeface="Walls Bold"/>
              </a:rPr>
              <a:t>fully abstract</a:t>
            </a:r>
            <a:r>
              <a:rPr lang="en-US" sz="2000">
                <a:solidFill>
                  <a:srgbClr val="000000"/>
                </a:solidFill>
                <a:latin typeface="Walls"/>
                <a:ea typeface="Walls"/>
                <a:cs typeface="Walls"/>
                <a:sym typeface="Walls"/>
              </a:rPr>
              <a:t> in Java.</a:t>
            </a:r>
          </a:p>
        </p:txBody>
      </p:sp>
    </p:spTree>
  </p:cSld>
  <p:clrMapOvr>
    <a:masterClrMapping/>
  </p:clrMapOvr>
</p:sld>
</file>

<file path=ppt/slides/slide2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142731" y="9936000"/>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954784" y="5403571"/>
            <a:ext cx="9210433" cy="153507"/>
          </a:xfrm>
          <a:custGeom>
            <a:avLst/>
            <a:gdLst/>
            <a:ahLst/>
            <a:cxnLst/>
            <a:rect r="r" b="b" t="t" l="l"/>
            <a:pathLst>
              <a:path h="153507" w="9210433">
                <a:moveTo>
                  <a:pt x="0" y="0"/>
                </a:moveTo>
                <a:lnTo>
                  <a:pt x="9210432" y="0"/>
                </a:lnTo>
                <a:lnTo>
                  <a:pt x="9210432"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333690" y="3418824"/>
            <a:ext cx="6969373" cy="6461696"/>
            <a:chOff x="0" y="0"/>
            <a:chExt cx="2497666" cy="2315726"/>
          </a:xfrm>
        </p:grpSpPr>
        <p:sp>
          <p:nvSpPr>
            <p:cNvPr name="Freeform 15" id="15"/>
            <p:cNvSpPr/>
            <p:nvPr/>
          </p:nvSpPr>
          <p:spPr>
            <a:xfrm flipH="false" flipV="false" rot="0">
              <a:off x="0" y="0"/>
              <a:ext cx="2497666" cy="2315726"/>
            </a:xfrm>
            <a:custGeom>
              <a:avLst/>
              <a:gdLst/>
              <a:ahLst/>
              <a:cxnLst/>
              <a:rect r="r" b="b" t="t" l="l"/>
              <a:pathLst>
                <a:path h="2315726" w="2497666">
                  <a:moveTo>
                    <a:pt x="0" y="0"/>
                  </a:moveTo>
                  <a:lnTo>
                    <a:pt x="2497666" y="0"/>
                  </a:lnTo>
                  <a:lnTo>
                    <a:pt x="2497666" y="2315726"/>
                  </a:lnTo>
                  <a:lnTo>
                    <a:pt x="0" y="2315726"/>
                  </a:lnTo>
                  <a:close/>
                </a:path>
              </a:pathLst>
            </a:custGeom>
            <a:solidFill>
              <a:srgbClr val="000000"/>
            </a:solidFill>
          </p:spPr>
        </p:sp>
        <p:sp>
          <p:nvSpPr>
            <p:cNvPr name="TextBox 16" id="16"/>
            <p:cNvSpPr txBox="true"/>
            <p:nvPr/>
          </p:nvSpPr>
          <p:spPr>
            <a:xfrm>
              <a:off x="0" y="-85725"/>
              <a:ext cx="2497666" cy="2401451"/>
            </a:xfrm>
            <a:prstGeom prst="rect">
              <a:avLst/>
            </a:prstGeom>
          </p:spPr>
          <p:txBody>
            <a:bodyPr anchor="ctr" rtlCol="false" tIns="50800" lIns="50800" bIns="50800" rIns="50800"/>
            <a:lstStyle/>
            <a:p>
              <a:pPr algn="l">
                <a:lnSpc>
                  <a:spcPts val="2800"/>
                </a:lnSpc>
              </a:pPr>
              <a:r>
                <a:rPr lang="en-US" sz="2000">
                  <a:solidFill>
                    <a:srgbClr val="FFFFFF"/>
                  </a:solidFill>
                  <a:latin typeface="Consolas"/>
                  <a:ea typeface="Consolas"/>
                  <a:cs typeface="Consolas"/>
                  <a:sym typeface="Consolas"/>
                </a:rPr>
                <a:t>   java</a:t>
              </a:r>
            </a:p>
            <a:p>
              <a:pPr algn="l">
                <a:lnSpc>
                  <a:spcPts val="2800"/>
                </a:lnSpc>
              </a:pPr>
              <a:r>
                <a:rPr lang="en-US" sz="2000">
                  <a:solidFill>
                    <a:srgbClr val="FFFFFF"/>
                  </a:solidFill>
                  <a:latin typeface="Consolas"/>
                  <a:ea typeface="Consolas"/>
                  <a:cs typeface="Consolas"/>
                  <a:sym typeface="Consolas"/>
                </a:rPr>
                <a:t>   abstract class Vehicle </a:t>
              </a:r>
            </a:p>
            <a:p>
              <a:pPr algn="l">
                <a:lnSpc>
                  <a:spcPts val="2800"/>
                </a:lnSpc>
              </a:pPr>
              <a:r>
                <a:rPr lang="en-US" sz="2000">
                  <a:solidFill>
                    <a:srgbClr val="FFFFFF"/>
                  </a:solidFill>
                  <a:latin typeface="Consolas"/>
                  <a:ea typeface="Consolas"/>
                  <a:cs typeface="Consolas"/>
                  <a:sym typeface="Consolas"/>
                </a:rPr>
                <a:t>{</a:t>
              </a:r>
            </a:p>
            <a:p>
              <a:pPr algn="l">
                <a:lnSpc>
                  <a:spcPts val="2800"/>
                </a:lnSpc>
              </a:pPr>
              <a:r>
                <a:rPr lang="en-US" sz="2000">
                  <a:solidFill>
                    <a:srgbClr val="FFFFFF"/>
                  </a:solidFill>
                  <a:latin typeface="Consolas"/>
                  <a:ea typeface="Consolas"/>
                  <a:cs typeface="Consolas"/>
                  <a:sym typeface="Consolas"/>
                </a:rPr>
                <a:t>   abstract void start();  </a:t>
              </a:r>
            </a:p>
            <a:p>
              <a:pPr algn="l">
                <a:lnSpc>
                  <a:spcPts val="2800"/>
                </a:lnSpc>
              </a:pPr>
              <a:r>
                <a:rPr lang="en-US" sz="2000">
                  <a:solidFill>
                    <a:srgbClr val="FFFFFF"/>
                  </a:solidFill>
                  <a:latin typeface="Consolas"/>
                  <a:ea typeface="Consolas"/>
                  <a:cs typeface="Consolas"/>
                  <a:sym typeface="Consolas"/>
                </a:rPr>
                <a:t>   // Abstract method</a:t>
              </a:r>
            </a:p>
            <a:p>
              <a:pPr algn="l">
                <a:lnSpc>
                  <a:spcPts val="2800"/>
                </a:lnSpc>
              </a:pPr>
              <a:r>
                <a:rPr lang="en-US" sz="2000">
                  <a:solidFill>
                    <a:srgbClr val="FFFFFF"/>
                  </a:solidFill>
                  <a:latin typeface="Consolas"/>
                  <a:ea typeface="Consolas"/>
                  <a:cs typeface="Consolas"/>
                  <a:sym typeface="Consolas"/>
                </a:rPr>
                <a:t>   void stop()</a:t>
              </a:r>
            </a:p>
            <a:p>
              <a:pPr algn="l">
                <a:lnSpc>
                  <a:spcPts val="2800"/>
                </a:lnSpc>
              </a:pPr>
              <a:r>
                <a:rPr lang="en-US" sz="2000">
                  <a:solidFill>
                    <a:srgbClr val="FFFFFF"/>
                  </a:solidFill>
                  <a:latin typeface="Consolas"/>
                  <a:ea typeface="Consolas"/>
                  <a:cs typeface="Consolas"/>
                  <a:sym typeface="Consolas"/>
                </a:rPr>
                <a:t> {           </a:t>
              </a:r>
            </a:p>
            <a:p>
              <a:pPr algn="l">
                <a:lnSpc>
                  <a:spcPts val="2800"/>
                </a:lnSpc>
              </a:pPr>
              <a:r>
                <a:rPr lang="en-US" sz="2000">
                  <a:solidFill>
                    <a:srgbClr val="FFFFFF"/>
                  </a:solidFill>
                  <a:latin typeface="Consolas"/>
                  <a:ea typeface="Consolas"/>
                  <a:cs typeface="Consolas"/>
                  <a:sym typeface="Consolas"/>
                </a:rPr>
                <a:t>    // Concrete method</a:t>
              </a:r>
            </a:p>
            <a:p>
              <a:pPr algn="l">
                <a:lnSpc>
                  <a:spcPts val="2800"/>
                </a:lnSpc>
              </a:pPr>
              <a:r>
                <a:rPr lang="en-US" sz="2000">
                  <a:solidFill>
                    <a:srgbClr val="FFFFFF"/>
                  </a:solidFill>
                  <a:latin typeface="Consolas"/>
                  <a:ea typeface="Consolas"/>
                  <a:cs typeface="Consolas"/>
                  <a:sym typeface="Consolas"/>
                </a:rPr>
                <a:t>    System.out.println("Vehicle stopped.");</a:t>
              </a:r>
            </a:p>
            <a:p>
              <a:pPr algn="l">
                <a:lnSpc>
                  <a:spcPts val="2800"/>
                </a:lnSpc>
              </a:pPr>
              <a:r>
                <a:rPr lang="en-US" sz="2000">
                  <a:solidFill>
                    <a:srgbClr val="FFFFFF"/>
                  </a:solidFill>
                  <a:latin typeface="Consolas"/>
                  <a:ea typeface="Consolas"/>
                  <a:cs typeface="Consolas"/>
                  <a:sym typeface="Consolas"/>
                </a:rPr>
                <a:t>  }</a:t>
              </a:r>
            </a:p>
            <a:p>
              <a:pPr algn="l">
                <a:lnSpc>
                  <a:spcPts val="2800"/>
                </a:lnSpc>
              </a:pPr>
              <a:r>
                <a:rPr lang="en-US" sz="2000">
                  <a:solidFill>
                    <a:srgbClr val="FFFFFF"/>
                  </a:solidFill>
                  <a:latin typeface="Consolas"/>
                  <a:ea typeface="Consolas"/>
                  <a:cs typeface="Consolas"/>
                  <a:sym typeface="Consolas"/>
                </a:rPr>
                <a:t>  }</a:t>
              </a:r>
            </a:p>
            <a:p>
              <a:pPr algn="l">
                <a:lnSpc>
                  <a:spcPts val="2800"/>
                </a:lnSpc>
              </a:pPr>
              <a:r>
                <a:rPr lang="en-US" sz="2000">
                  <a:solidFill>
                    <a:srgbClr val="FFFFFF"/>
                  </a:solidFill>
                  <a:latin typeface="Consolas"/>
                  <a:ea typeface="Consolas"/>
                  <a:cs typeface="Consolas"/>
                  <a:sym typeface="Consolas"/>
                </a:rPr>
                <a:t>   class Car extends Vehicle </a:t>
              </a:r>
            </a:p>
            <a:p>
              <a:pPr algn="l">
                <a:lnSpc>
                  <a:spcPts val="2800"/>
                </a:lnSpc>
              </a:pPr>
              <a:r>
                <a:rPr lang="en-US" sz="2000">
                  <a:solidFill>
                    <a:srgbClr val="FFFFFF"/>
                  </a:solidFill>
                  <a:latin typeface="Consolas"/>
                  <a:ea typeface="Consolas"/>
                  <a:cs typeface="Consolas"/>
                  <a:sym typeface="Consolas"/>
                </a:rPr>
                <a:t>{</a:t>
              </a:r>
            </a:p>
            <a:p>
              <a:pPr algn="l">
                <a:lnSpc>
                  <a:spcPts val="2800"/>
                </a:lnSpc>
              </a:pPr>
              <a:r>
                <a:rPr lang="en-US" sz="2000">
                  <a:solidFill>
                    <a:srgbClr val="FFFFFF"/>
                  </a:solidFill>
                  <a:latin typeface="Consolas"/>
                  <a:ea typeface="Consolas"/>
                  <a:cs typeface="Consolas"/>
                  <a:sym typeface="Consolas"/>
                </a:rPr>
                <a:t>   void start() </a:t>
              </a:r>
            </a:p>
            <a:p>
              <a:pPr algn="l">
                <a:lnSpc>
                  <a:spcPts val="2800"/>
                </a:lnSpc>
              </a:pPr>
              <a:r>
                <a:rPr lang="en-US" sz="2000">
                  <a:solidFill>
                    <a:srgbClr val="FFFFFF"/>
                  </a:solidFill>
                  <a:latin typeface="Consolas"/>
                  <a:ea typeface="Consolas"/>
                  <a:cs typeface="Consolas"/>
                  <a:sym typeface="Consolas"/>
                </a:rPr>
                <a:t>{</a:t>
              </a:r>
            </a:p>
            <a:p>
              <a:pPr algn="l">
                <a:lnSpc>
                  <a:spcPts val="2800"/>
                </a:lnSpc>
              </a:pPr>
              <a:r>
                <a:rPr lang="en-US" sz="2000">
                  <a:solidFill>
                    <a:srgbClr val="FFFFFF"/>
                  </a:solidFill>
                  <a:latin typeface="Consolas"/>
                  <a:ea typeface="Consolas"/>
                  <a:cs typeface="Consolas"/>
                  <a:sym typeface="Consolas"/>
                </a:rPr>
                <a:t>    System.out.println("Car started.");</a:t>
              </a:r>
            </a:p>
            <a:p>
              <a:pPr algn="l">
                <a:lnSpc>
                  <a:spcPts val="2800"/>
                </a:lnSpc>
              </a:pPr>
              <a:r>
                <a:rPr lang="en-US" sz="2000">
                  <a:solidFill>
                    <a:srgbClr val="FFFFFF"/>
                  </a:solidFill>
                  <a:latin typeface="Consolas"/>
                  <a:ea typeface="Consolas"/>
                  <a:cs typeface="Consolas"/>
                  <a:sym typeface="Consolas"/>
                </a:rPr>
                <a:t>       }</a:t>
              </a:r>
            </a:p>
            <a:p>
              <a:pPr algn="l">
                <a:lnSpc>
                  <a:spcPts val="2800"/>
                </a:lnSpc>
              </a:pPr>
              <a:r>
                <a:rPr lang="en-US" sz="2000">
                  <a:solidFill>
                    <a:srgbClr val="FFFFFF"/>
                  </a:solidFill>
                  <a:latin typeface="Consolas"/>
                  <a:ea typeface="Consolas"/>
                  <a:cs typeface="Consolas"/>
                  <a:sym typeface="Consolas"/>
                </a:rPr>
                <a:t>   }</a:t>
              </a:r>
            </a:p>
          </p:txBody>
        </p:sp>
      </p:grpSp>
      <p:sp>
        <p:nvSpPr>
          <p:cNvPr name="TextBox 17" id="17"/>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8" id="18"/>
          <p:cNvSpPr txBox="true"/>
          <p:nvPr/>
        </p:nvSpPr>
        <p:spPr>
          <a:xfrm rot="0">
            <a:off x="474274" y="1669399"/>
            <a:ext cx="6629299" cy="1749425"/>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000000"/>
                </a:solidFill>
                <a:latin typeface="Walls"/>
                <a:ea typeface="Walls"/>
                <a:cs typeface="Walls"/>
                <a:sym typeface="Walls"/>
              </a:rPr>
              <a:t> </a:t>
            </a:r>
            <a:r>
              <a:rPr lang="en-US" sz="2000">
                <a:solidFill>
                  <a:srgbClr val="000000"/>
                </a:solidFill>
                <a:latin typeface="Walls"/>
                <a:ea typeface="Walls"/>
                <a:cs typeface="Walls"/>
                <a:sym typeface="Walls"/>
              </a:rPr>
              <a:t>Abstract classes can have both abstract methods (without implementation) and concrete methods (with implementation).</a:t>
            </a:r>
          </a:p>
          <a:p>
            <a:pPr algn="l" marL="431801" indent="-215900" lvl="1">
              <a:lnSpc>
                <a:spcPts val="2800"/>
              </a:lnSpc>
              <a:buFont typeface="Arial"/>
              <a:buChar char="•"/>
            </a:pPr>
            <a:r>
              <a:rPr lang="en-US" sz="2000">
                <a:solidFill>
                  <a:srgbClr val="000000"/>
                </a:solidFill>
                <a:latin typeface="Walls"/>
                <a:ea typeface="Walls"/>
                <a:cs typeface="Walls"/>
                <a:sym typeface="Walls"/>
              </a:rPr>
              <a:t>Abstraction provides </a:t>
            </a:r>
            <a:r>
              <a:rPr lang="en-US" b="true" sz="2000">
                <a:solidFill>
                  <a:srgbClr val="000000"/>
                </a:solidFill>
                <a:latin typeface="Walls Bold"/>
                <a:ea typeface="Walls Bold"/>
                <a:cs typeface="Walls Bold"/>
                <a:sym typeface="Walls Bold"/>
              </a:rPr>
              <a:t>data hiding</a:t>
            </a:r>
            <a:r>
              <a:rPr lang="en-US" sz="2000">
                <a:solidFill>
                  <a:srgbClr val="000000"/>
                </a:solidFill>
                <a:latin typeface="Walls"/>
                <a:ea typeface="Walls"/>
                <a:cs typeface="Walls"/>
                <a:sym typeface="Walls"/>
              </a:rPr>
              <a:t> . The user interacts with the essential methods, and internal complexity is hidden.</a:t>
            </a:r>
          </a:p>
        </p:txBody>
      </p:sp>
      <p:sp>
        <p:nvSpPr>
          <p:cNvPr name="TextBox 19" id="19"/>
          <p:cNvSpPr txBox="true"/>
          <p:nvPr/>
        </p:nvSpPr>
        <p:spPr>
          <a:xfrm rot="0">
            <a:off x="1013707" y="1123299"/>
            <a:ext cx="5295206"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 How Abstraction Works in Java 🔑</a:t>
            </a:r>
          </a:p>
        </p:txBody>
      </p:sp>
    </p:spTree>
  </p:cSld>
  <p:clrMapOvr>
    <a:masterClrMapping/>
  </p:clrMapOvr>
</p:sld>
</file>

<file path=ppt/slides/slide2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142731" y="9936000"/>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954784" y="5403571"/>
            <a:ext cx="9210433" cy="153507"/>
          </a:xfrm>
          <a:custGeom>
            <a:avLst/>
            <a:gdLst/>
            <a:ahLst/>
            <a:cxnLst/>
            <a:rect r="r" b="b" t="t" l="l"/>
            <a:pathLst>
              <a:path h="153507" w="9210433">
                <a:moveTo>
                  <a:pt x="0" y="0"/>
                </a:moveTo>
                <a:lnTo>
                  <a:pt x="9210432" y="0"/>
                </a:lnTo>
                <a:lnTo>
                  <a:pt x="9210432"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aphicFrame>
        <p:nvGraphicFramePr>
          <p:cNvPr name="Table 14" id="14"/>
          <p:cNvGraphicFramePr>
            <a:graphicFrameLocks noGrp="true"/>
          </p:cNvGraphicFramePr>
          <p:nvPr/>
        </p:nvGraphicFramePr>
        <p:xfrm>
          <a:off x="421625" y="1927902"/>
          <a:ext cx="6851666" cy="7496175"/>
        </p:xfrm>
        <a:graphic>
          <a:graphicData uri="http://schemas.openxmlformats.org/drawingml/2006/table">
            <a:tbl>
              <a:tblPr/>
              <a:tblGrid>
                <a:gridCol w="3392283"/>
                <a:gridCol w="3459383"/>
              </a:tblGrid>
              <a:tr h="563407">
                <a:tc>
                  <a:txBody>
                    <a:bodyPr anchor="t" rtlCol="false"/>
                    <a:lstStyle/>
                    <a:p>
                      <a:pPr algn="l">
                        <a:lnSpc>
                          <a:spcPts val="2380"/>
                        </a:lnSpc>
                        <a:defRPr/>
                      </a:pPr>
                      <a:r>
                        <a:rPr lang="en-US" sz="1700">
                          <a:solidFill>
                            <a:srgbClr val="000000"/>
                          </a:solidFill>
                          <a:latin typeface="Walls"/>
                          <a:ea typeface="Walls"/>
                          <a:cs typeface="Walls"/>
                          <a:sym typeface="Walls"/>
                        </a:rPr>
                        <a:t>Encapsulation 🛑</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80"/>
                        </a:lnSpc>
                        <a:defRPr/>
                      </a:pPr>
                      <a:r>
                        <a:rPr lang="en-US" sz="1700">
                          <a:solidFill>
                            <a:srgbClr val="000000"/>
                          </a:solidFill>
                          <a:latin typeface="Walls"/>
                          <a:ea typeface="Walls"/>
                          <a:cs typeface="Walls"/>
                          <a:sym typeface="Walls"/>
                        </a:rPr>
                        <a:t>Abstraction 🚦</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55461">
                <a:tc>
                  <a:txBody>
                    <a:bodyPr anchor="t" rtlCol="false"/>
                    <a:lstStyle/>
                    <a:p>
                      <a:pPr algn="l">
                        <a:lnSpc>
                          <a:spcPts val="2380"/>
                        </a:lnSpc>
                        <a:defRPr/>
                      </a:pPr>
                      <a:r>
                        <a:rPr lang="en-US" sz="1700">
                          <a:solidFill>
                            <a:srgbClr val="000000"/>
                          </a:solidFill>
                          <a:latin typeface="Walls"/>
                          <a:ea typeface="Walls"/>
                          <a:cs typeface="Walls"/>
                          <a:sym typeface="Walls"/>
                        </a:rPr>
                        <a:t>Hides data by making class members private and controlling access through methods.</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80"/>
                        </a:lnSpc>
                        <a:defRPr/>
                      </a:pPr>
                      <a:r>
                        <a:rPr lang="en-US" sz="1700">
                          <a:solidFill>
                            <a:srgbClr val="000000"/>
                          </a:solidFill>
                          <a:latin typeface="Walls"/>
                          <a:ea typeface="Walls"/>
                          <a:cs typeface="Walls"/>
                          <a:sym typeface="Walls"/>
                        </a:rPr>
                        <a:t>Hides implementation details but shows only essential features and functionality.</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55461">
                <a:tc>
                  <a:txBody>
                    <a:bodyPr anchor="t" rtlCol="false"/>
                    <a:lstStyle/>
                    <a:p>
                      <a:pPr algn="l">
                        <a:lnSpc>
                          <a:spcPts val="2380"/>
                        </a:lnSpc>
                        <a:defRPr/>
                      </a:pPr>
                      <a:r>
                        <a:rPr lang="en-US" sz="1700">
                          <a:solidFill>
                            <a:srgbClr val="000000"/>
                          </a:solidFill>
                          <a:latin typeface="Walls"/>
                          <a:ea typeface="Walls"/>
                          <a:cs typeface="Walls"/>
                          <a:sym typeface="Walls"/>
                        </a:rPr>
                        <a:t>Controls how data is accessed or modified (e.g., through getters and setters).</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80"/>
                        </a:lnSpc>
                        <a:defRPr/>
                      </a:pPr>
                      <a:r>
                        <a:rPr lang="en-US" sz="1700">
                          <a:solidFill>
                            <a:srgbClr val="000000"/>
                          </a:solidFill>
                          <a:latin typeface="Walls"/>
                          <a:ea typeface="Walls"/>
                          <a:cs typeface="Walls"/>
                          <a:sym typeface="Walls"/>
                        </a:rPr>
                        <a:t>Simplifies complex systems by showing only the necessary components or interactions.</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55461">
                <a:tc>
                  <a:txBody>
                    <a:bodyPr anchor="t" rtlCol="false"/>
                    <a:lstStyle/>
                    <a:p>
                      <a:pPr algn="l">
                        <a:lnSpc>
                          <a:spcPts val="2380"/>
                        </a:lnSpc>
                        <a:defRPr/>
                      </a:pPr>
                      <a:r>
                        <a:rPr lang="en-US" sz="1700">
                          <a:solidFill>
                            <a:srgbClr val="000000"/>
                          </a:solidFill>
                          <a:latin typeface="Walls"/>
                          <a:ea typeface="Walls"/>
                          <a:cs typeface="Walls"/>
                          <a:sym typeface="Walls"/>
                        </a:rPr>
                        <a:t>Focuses on protecting the object's state from unauthorized changes.</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80"/>
                        </a:lnSpc>
                        <a:defRPr/>
                      </a:pPr>
                      <a:r>
                        <a:rPr lang="en-US" sz="1700">
                          <a:solidFill>
                            <a:srgbClr val="000000"/>
                          </a:solidFill>
                          <a:latin typeface="Walls"/>
                          <a:ea typeface="Walls"/>
                          <a:cs typeface="Walls"/>
                          <a:sym typeface="Walls"/>
                        </a:rPr>
                        <a:t>Focuses on reducing complexity by hiding irrelevant implementation details.</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55461">
                <a:tc>
                  <a:txBody>
                    <a:bodyPr anchor="t" rtlCol="false"/>
                    <a:lstStyle/>
                    <a:p>
                      <a:pPr algn="l">
                        <a:lnSpc>
                          <a:spcPts val="2380"/>
                        </a:lnSpc>
                        <a:defRPr/>
                      </a:pPr>
                      <a:r>
                        <a:rPr lang="en-US" sz="1700">
                          <a:solidFill>
                            <a:srgbClr val="000000"/>
                          </a:solidFill>
                          <a:latin typeface="Walls"/>
                          <a:ea typeface="Walls"/>
                          <a:cs typeface="Walls"/>
                          <a:sym typeface="Walls"/>
                        </a:rPr>
                        <a:t>Achieves data security by restricting access to class members.</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80"/>
                        </a:lnSpc>
                        <a:defRPr/>
                      </a:pPr>
                      <a:r>
                        <a:rPr lang="en-US" sz="1700">
                          <a:solidFill>
                            <a:srgbClr val="000000"/>
                          </a:solidFill>
                          <a:latin typeface="Walls"/>
                          <a:ea typeface="Walls"/>
                          <a:cs typeface="Walls"/>
                          <a:sym typeface="Walls"/>
                        </a:rPr>
                        <a:t>Achieves simplicity by providing abstract methods or interfaces to be implemented in subclasses.</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55461">
                <a:tc>
                  <a:txBody>
                    <a:bodyPr anchor="t" rtlCol="false"/>
                    <a:lstStyle/>
                    <a:p>
                      <a:pPr algn="l">
                        <a:lnSpc>
                          <a:spcPts val="2380"/>
                        </a:lnSpc>
                        <a:defRPr/>
                      </a:pPr>
                      <a:r>
                        <a:rPr lang="en-US" sz="1700">
                          <a:solidFill>
                            <a:srgbClr val="000000"/>
                          </a:solidFill>
                          <a:latin typeface="Walls"/>
                          <a:ea typeface="Walls"/>
                          <a:cs typeface="Walls"/>
                          <a:sym typeface="Walls"/>
                        </a:rPr>
                        <a:t>Primarily concerned with how data is stored and who can access or modify it.</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80"/>
                        </a:lnSpc>
                        <a:defRPr/>
                      </a:pPr>
                      <a:r>
                        <a:rPr lang="en-US" sz="1700">
                          <a:solidFill>
                            <a:srgbClr val="000000"/>
                          </a:solidFill>
                          <a:latin typeface="Walls"/>
                          <a:ea typeface="Walls"/>
                          <a:cs typeface="Walls"/>
                          <a:sym typeface="Walls"/>
                        </a:rPr>
                        <a:t>Primarily concerned with what a system does, not how it does it.</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55461">
                <a:tc>
                  <a:txBody>
                    <a:bodyPr anchor="t" rtlCol="false"/>
                    <a:lstStyle/>
                    <a:p>
                      <a:pPr algn="l">
                        <a:lnSpc>
                          <a:spcPts val="2380"/>
                        </a:lnSpc>
                        <a:defRPr/>
                      </a:pPr>
                      <a:r>
                        <a:rPr lang="en-US" sz="1700">
                          <a:solidFill>
                            <a:srgbClr val="000000"/>
                          </a:solidFill>
                          <a:latin typeface="Walls"/>
                          <a:ea typeface="Walls"/>
                          <a:cs typeface="Walls"/>
                          <a:sym typeface="Walls"/>
                        </a:rPr>
                        <a:t>🗝️ Applied through access modifiers like private, protected, and public.</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2380"/>
                        </a:lnSpc>
                        <a:defRPr/>
                      </a:pPr>
                      <a:r>
                        <a:rPr lang="en-US" sz="1700">
                          <a:solidFill>
                            <a:srgbClr val="000000"/>
                          </a:solidFill>
                          <a:latin typeface="Walls"/>
                          <a:ea typeface="Walls"/>
                          <a:cs typeface="Walls"/>
                          <a:sym typeface="Walls"/>
                        </a:rPr>
                        <a:t>🎨 Implemented using abstract classes and interfaces.</a:t>
                      </a:r>
                      <a:endParaRPr lang="en-US" sz="1100"/>
                    </a:p>
                  </a:txBody>
                  <a:tcPr marL="104775" marR="104775" marT="104775" marB="104775"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TextBox 15" id="15"/>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6" id="16"/>
          <p:cNvSpPr txBox="true"/>
          <p:nvPr/>
        </p:nvSpPr>
        <p:spPr>
          <a:xfrm rot="0">
            <a:off x="1120378" y="1315978"/>
            <a:ext cx="5089525"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 ⚖️ Encapsulation vs Abstraction ⚖️</a:t>
            </a:r>
          </a:p>
        </p:txBody>
      </p:sp>
    </p:spTree>
  </p:cSld>
  <p:clrMapOvr>
    <a:masterClrMapping/>
  </p:clrMapOvr>
</p:sld>
</file>

<file path=ppt/slides/slide2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142731" y="9936000"/>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954784" y="5403571"/>
            <a:ext cx="9210433" cy="153507"/>
          </a:xfrm>
          <a:custGeom>
            <a:avLst/>
            <a:gdLst/>
            <a:ahLst/>
            <a:cxnLst/>
            <a:rect r="r" b="b" t="t" l="l"/>
            <a:pathLst>
              <a:path h="153507" w="9210433">
                <a:moveTo>
                  <a:pt x="0" y="0"/>
                </a:moveTo>
                <a:lnTo>
                  <a:pt x="9210432" y="0"/>
                </a:lnTo>
                <a:lnTo>
                  <a:pt x="9210432"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5" id="15"/>
          <p:cNvSpPr txBox="true"/>
          <p:nvPr/>
        </p:nvSpPr>
        <p:spPr>
          <a:xfrm rot="0">
            <a:off x="1111164" y="1427827"/>
            <a:ext cx="4961632"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 🏗️ Features of Abstract Classes 🏗️</a:t>
            </a:r>
          </a:p>
        </p:txBody>
      </p:sp>
      <p:sp>
        <p:nvSpPr>
          <p:cNvPr name="TextBox 16" id="16"/>
          <p:cNvSpPr txBox="true"/>
          <p:nvPr/>
        </p:nvSpPr>
        <p:spPr>
          <a:xfrm rot="0">
            <a:off x="624944" y="2412345"/>
            <a:ext cx="6434326" cy="4994910"/>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Walls Bold"/>
                <a:ea typeface="Walls Bold"/>
                <a:cs typeface="Walls Bold"/>
                <a:sym typeface="Walls Bold"/>
              </a:rPr>
              <a:t>1. Abstract Classes Can Have Constructors 🛠️:  </a:t>
            </a:r>
          </a:p>
          <a:p>
            <a:pPr algn="l">
              <a:lnSpc>
                <a:spcPts val="2800"/>
              </a:lnSpc>
              <a:spcBef>
                <a:spcPct val="0"/>
              </a:spcBef>
            </a:pPr>
            <a:r>
              <a:rPr lang="en-US" sz="2000">
                <a:solidFill>
                  <a:srgbClr val="000000"/>
                </a:solidFill>
                <a:latin typeface="Walls"/>
                <a:ea typeface="Walls"/>
                <a:cs typeface="Walls"/>
                <a:sym typeface="Walls"/>
              </a:rPr>
              <a:t>   Even though *abstract classes can't be instantiated, they can contain constructors. These constructors are called when **subclass objects* are created to initialize fields of the abstract class.</a:t>
            </a:r>
          </a:p>
          <a:p>
            <a:pPr algn="l">
              <a:lnSpc>
                <a:spcPts val="2800"/>
              </a:lnSpc>
              <a:spcBef>
                <a:spcPct val="0"/>
              </a:spcBef>
            </a:pPr>
          </a:p>
          <a:p>
            <a:pPr algn="l">
              <a:lnSpc>
                <a:spcPts val="3079"/>
              </a:lnSpc>
              <a:spcBef>
                <a:spcPct val="0"/>
              </a:spcBef>
            </a:pPr>
            <a:r>
              <a:rPr lang="en-US" b="true" sz="2199">
                <a:solidFill>
                  <a:srgbClr val="000000"/>
                </a:solidFill>
                <a:latin typeface="Walls Bold"/>
                <a:ea typeface="Walls Bold"/>
                <a:cs typeface="Walls Bold"/>
                <a:sym typeface="Walls Bold"/>
              </a:rPr>
              <a:t>2. Multiple Inheritance is Not Allowed ⚠️:  </a:t>
            </a:r>
          </a:p>
          <a:p>
            <a:pPr algn="l">
              <a:lnSpc>
                <a:spcPts val="2800"/>
              </a:lnSpc>
              <a:spcBef>
                <a:spcPct val="0"/>
              </a:spcBef>
            </a:pPr>
            <a:r>
              <a:rPr lang="en-US" sz="2000">
                <a:solidFill>
                  <a:srgbClr val="000000"/>
                </a:solidFill>
                <a:latin typeface="Walls"/>
                <a:ea typeface="Walls"/>
                <a:cs typeface="Walls"/>
                <a:sym typeface="Walls"/>
              </a:rPr>
              <a:t>   Java doesn’t support multiple inheritance for classes (i.e., a class cannot extend more than one class). This applies to *abstract classes* as well.</a:t>
            </a:r>
          </a:p>
          <a:p>
            <a:pPr algn="l">
              <a:lnSpc>
                <a:spcPts val="2800"/>
              </a:lnSpc>
              <a:spcBef>
                <a:spcPct val="0"/>
              </a:spcBef>
            </a:pPr>
          </a:p>
          <a:p>
            <a:pPr algn="l">
              <a:lnSpc>
                <a:spcPts val="2800"/>
              </a:lnSpc>
              <a:spcBef>
                <a:spcPct val="0"/>
              </a:spcBef>
            </a:pPr>
            <a:r>
              <a:rPr lang="en-US" b="true" sz="2000">
                <a:solidFill>
                  <a:srgbClr val="000000"/>
                </a:solidFill>
                <a:latin typeface="Walls Bold"/>
                <a:ea typeface="Walls Bold"/>
                <a:cs typeface="Walls Bold"/>
                <a:sym typeface="Walls Bold"/>
              </a:rPr>
              <a:t>3. Abstract Methods Must Not Have Bodies *{}* 🚫:  </a:t>
            </a:r>
          </a:p>
          <a:p>
            <a:pPr algn="l">
              <a:lnSpc>
                <a:spcPts val="2800"/>
              </a:lnSpc>
              <a:spcBef>
                <a:spcPct val="0"/>
              </a:spcBef>
            </a:pPr>
            <a:r>
              <a:rPr lang="en-US" sz="2000">
                <a:solidFill>
                  <a:srgbClr val="000000"/>
                </a:solidFill>
                <a:latin typeface="Walls"/>
                <a:ea typeface="Walls"/>
                <a:cs typeface="Walls"/>
                <a:sym typeface="Walls"/>
              </a:rPr>
              <a:t>   If a method has a body, it‘s considered a concrete method and not abstract.</a:t>
            </a:r>
          </a:p>
        </p:txBody>
      </p:sp>
    </p:spTree>
  </p:cSld>
  <p:clrMapOvr>
    <a:masterClrMapping/>
  </p:clrMapOvr>
</p:sld>
</file>

<file path=ppt/slides/slide2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142731" y="9936000"/>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954784" y="5403571"/>
            <a:ext cx="9210433" cy="153507"/>
          </a:xfrm>
          <a:custGeom>
            <a:avLst/>
            <a:gdLst/>
            <a:ahLst/>
            <a:cxnLst/>
            <a:rect r="r" b="b" t="t" l="l"/>
            <a:pathLst>
              <a:path h="153507" w="9210433">
                <a:moveTo>
                  <a:pt x="0" y="0"/>
                </a:moveTo>
                <a:lnTo>
                  <a:pt x="9210432" y="0"/>
                </a:lnTo>
                <a:lnTo>
                  <a:pt x="9210432"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5" id="15"/>
          <p:cNvSpPr txBox="true"/>
          <p:nvPr/>
        </p:nvSpPr>
        <p:spPr>
          <a:xfrm rot="0">
            <a:off x="1212879" y="1687744"/>
            <a:ext cx="4676577"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 📚 Advantages of Abstraction 📚</a:t>
            </a:r>
          </a:p>
        </p:txBody>
      </p:sp>
      <p:sp>
        <p:nvSpPr>
          <p:cNvPr name="TextBox 16" id="16"/>
          <p:cNvSpPr txBox="true"/>
          <p:nvPr/>
        </p:nvSpPr>
        <p:spPr>
          <a:xfrm rot="0">
            <a:off x="485412" y="2796787"/>
            <a:ext cx="6589176" cy="5328976"/>
          </a:xfrm>
          <a:prstGeom prst="rect">
            <a:avLst/>
          </a:prstGeom>
        </p:spPr>
        <p:txBody>
          <a:bodyPr anchor="t" rtlCol="false" tIns="0" lIns="0" bIns="0" rIns="0">
            <a:spAutoFit/>
          </a:bodyPr>
          <a:lstStyle/>
          <a:p>
            <a:pPr algn="l" marL="431800" indent="-215900" lvl="1">
              <a:lnSpc>
                <a:spcPts val="2800"/>
              </a:lnSpc>
              <a:buFont typeface="Arial"/>
              <a:buChar char="•"/>
            </a:pPr>
            <a:r>
              <a:rPr lang="en-US" b="true" sz="2000">
                <a:solidFill>
                  <a:srgbClr val="000000"/>
                </a:solidFill>
                <a:latin typeface="Walls Bold"/>
                <a:ea typeface="Walls Bold"/>
                <a:cs typeface="Walls Bold"/>
                <a:sym typeface="Walls Bold"/>
              </a:rPr>
              <a:t>💡 Reduces Complexity: </a:t>
            </a:r>
          </a:p>
          <a:p>
            <a:pPr algn="ctr">
              <a:lnSpc>
                <a:spcPts val="2800"/>
              </a:lnSpc>
            </a:pPr>
            <a:r>
              <a:rPr lang="en-US" sz="2000">
                <a:solidFill>
                  <a:srgbClr val="000000"/>
                </a:solidFill>
                <a:latin typeface="Walls"/>
                <a:ea typeface="Walls"/>
                <a:cs typeface="Walls"/>
                <a:sym typeface="Walls"/>
              </a:rPr>
              <a:t>By hiding unnecessary details and focusing on essential operations, abstraction helps manage large and complex codebases.</a:t>
            </a:r>
          </a:p>
          <a:p>
            <a:pPr algn="l">
              <a:lnSpc>
                <a:spcPts val="980"/>
              </a:lnSpc>
            </a:pPr>
            <a:r>
              <a:rPr lang="en-US" sz="700">
                <a:solidFill>
                  <a:srgbClr val="000000"/>
                </a:solidFill>
                <a:latin typeface="Walls"/>
                <a:ea typeface="Walls"/>
                <a:cs typeface="Walls"/>
                <a:sym typeface="Walls"/>
              </a:rPr>
              <a:t>  </a:t>
            </a:r>
          </a:p>
          <a:p>
            <a:pPr algn="l" marL="431800" indent="-215900" lvl="1">
              <a:lnSpc>
                <a:spcPts val="2800"/>
              </a:lnSpc>
              <a:buFont typeface="Arial"/>
              <a:buChar char="•"/>
            </a:pPr>
            <a:r>
              <a:rPr lang="en-US" b="true" sz="2000">
                <a:solidFill>
                  <a:srgbClr val="000000"/>
                </a:solidFill>
                <a:latin typeface="Walls Bold"/>
                <a:ea typeface="Walls Bold"/>
                <a:cs typeface="Walls Bold"/>
                <a:sym typeface="Walls Bold"/>
              </a:rPr>
              <a:t>👀 Improves Readability:</a:t>
            </a:r>
          </a:p>
          <a:p>
            <a:pPr algn="ctr">
              <a:lnSpc>
                <a:spcPts val="2800"/>
              </a:lnSpc>
            </a:pPr>
            <a:r>
              <a:rPr lang="en-US" sz="2000">
                <a:solidFill>
                  <a:srgbClr val="000000"/>
                </a:solidFill>
                <a:latin typeface="Walls"/>
                <a:ea typeface="Walls"/>
                <a:cs typeface="Walls"/>
                <a:sym typeface="Walls"/>
              </a:rPr>
              <a:t>     Clear separation between what the class does and how it does it.</a:t>
            </a:r>
          </a:p>
          <a:p>
            <a:pPr algn="l">
              <a:lnSpc>
                <a:spcPts val="1120"/>
              </a:lnSpc>
            </a:pPr>
            <a:r>
              <a:rPr lang="en-US" sz="800">
                <a:solidFill>
                  <a:srgbClr val="000000"/>
                </a:solidFill>
                <a:latin typeface="Walls"/>
                <a:ea typeface="Walls"/>
                <a:cs typeface="Walls"/>
                <a:sym typeface="Walls"/>
              </a:rPr>
              <a:t>  </a:t>
            </a:r>
          </a:p>
          <a:p>
            <a:pPr algn="l" marL="431800" indent="-215900" lvl="1">
              <a:lnSpc>
                <a:spcPts val="2800"/>
              </a:lnSpc>
              <a:buFont typeface="Arial"/>
              <a:buChar char="•"/>
            </a:pPr>
            <a:r>
              <a:rPr lang="en-US" b="true" sz="2000">
                <a:solidFill>
                  <a:srgbClr val="000000"/>
                </a:solidFill>
                <a:latin typeface="Walls Bold"/>
                <a:ea typeface="Walls Bold"/>
                <a:cs typeface="Walls Bold"/>
                <a:sym typeface="Walls Bold"/>
              </a:rPr>
              <a:t>🔄 Code Reusability:</a:t>
            </a:r>
            <a:r>
              <a:rPr lang="en-US" sz="2000">
                <a:solidFill>
                  <a:srgbClr val="000000"/>
                </a:solidFill>
                <a:latin typeface="Walls"/>
                <a:ea typeface="Walls"/>
                <a:cs typeface="Walls"/>
                <a:sym typeface="Walls"/>
              </a:rPr>
              <a:t> </a:t>
            </a:r>
          </a:p>
          <a:p>
            <a:pPr algn="ctr">
              <a:lnSpc>
                <a:spcPts val="2800"/>
              </a:lnSpc>
            </a:pPr>
            <a:r>
              <a:rPr lang="en-US" sz="2000">
                <a:solidFill>
                  <a:srgbClr val="000000"/>
                </a:solidFill>
                <a:latin typeface="Walls"/>
                <a:ea typeface="Walls"/>
                <a:cs typeface="Walls"/>
                <a:sym typeface="Walls"/>
              </a:rPr>
              <a:t> </a:t>
            </a:r>
            <a:r>
              <a:rPr lang="en-US" sz="2000">
                <a:solidFill>
                  <a:srgbClr val="000000"/>
                </a:solidFill>
                <a:latin typeface="Walls"/>
                <a:ea typeface="Walls"/>
                <a:cs typeface="Walls"/>
                <a:sym typeface="Walls"/>
              </a:rPr>
              <a:t>The abstract class provides a common structure for all subclasses to follow. Subclasses are free to implement the behavior as required.</a:t>
            </a:r>
          </a:p>
          <a:p>
            <a:pPr algn="l">
              <a:lnSpc>
                <a:spcPts val="1680"/>
              </a:lnSpc>
            </a:pPr>
            <a:r>
              <a:rPr lang="en-US" sz="1200">
                <a:solidFill>
                  <a:srgbClr val="000000"/>
                </a:solidFill>
                <a:latin typeface="Walls"/>
                <a:ea typeface="Walls"/>
                <a:cs typeface="Walls"/>
                <a:sym typeface="Walls"/>
              </a:rPr>
              <a:t>  </a:t>
            </a:r>
          </a:p>
          <a:p>
            <a:pPr algn="l" marL="431800" indent="-215900" lvl="1">
              <a:lnSpc>
                <a:spcPts val="2800"/>
              </a:lnSpc>
              <a:buFont typeface="Arial"/>
              <a:buChar char="•"/>
            </a:pPr>
            <a:r>
              <a:rPr lang="en-US" b="true" sz="2000">
                <a:solidFill>
                  <a:srgbClr val="000000"/>
                </a:solidFill>
                <a:latin typeface="Walls Bold"/>
                <a:ea typeface="Walls Bold"/>
                <a:cs typeface="Walls Bold"/>
                <a:sym typeface="Walls Bold"/>
              </a:rPr>
              <a:t>🔍 Better Maintainability: </a:t>
            </a:r>
          </a:p>
          <a:p>
            <a:pPr algn="ctr">
              <a:lnSpc>
                <a:spcPts val="2800"/>
              </a:lnSpc>
            </a:pPr>
            <a:r>
              <a:rPr lang="en-US" sz="2000">
                <a:solidFill>
                  <a:srgbClr val="000000"/>
                </a:solidFill>
                <a:latin typeface="Walls"/>
                <a:ea typeface="Walls"/>
                <a:cs typeface="Walls"/>
                <a:sym typeface="Walls"/>
              </a:rPr>
              <a:t>         </a:t>
            </a:r>
            <a:r>
              <a:rPr lang="en-US" sz="2000">
                <a:solidFill>
                  <a:srgbClr val="000000"/>
                </a:solidFill>
                <a:latin typeface="Walls"/>
                <a:ea typeface="Walls"/>
                <a:cs typeface="Walls"/>
                <a:sym typeface="Walls"/>
              </a:rPr>
              <a:t>Changes made in the implementation do not affect the user, as only the essential details are exposed.</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405947" y="1125102"/>
            <a:ext cx="6761499" cy="692150"/>
          </a:xfrm>
          <a:prstGeom prst="rect">
            <a:avLst/>
          </a:prstGeom>
        </p:spPr>
        <p:txBody>
          <a:bodyPr anchor="t" rtlCol="false" tIns="0" lIns="0" bIns="0" rIns="0">
            <a:spAutoFit/>
          </a:bodyPr>
          <a:lstStyle/>
          <a:p>
            <a:pPr algn="l">
              <a:lnSpc>
                <a:spcPts val="2800"/>
              </a:lnSpc>
            </a:pPr>
            <a:r>
              <a:rPr lang="en-US" b="true" sz="2000" spc="200">
                <a:solidFill>
                  <a:srgbClr val="1E90FF"/>
                </a:solidFill>
                <a:latin typeface="Walls Bold"/>
                <a:ea typeface="Walls Bold"/>
                <a:cs typeface="Walls Bold"/>
                <a:sym typeface="Walls Bold"/>
              </a:rPr>
              <a:t>JDK, JRE, AND JVM: WHAT’S THE DIFFERENCE? 🤔</a:t>
            </a:r>
          </a:p>
          <a:p>
            <a:pPr algn="l">
              <a:lnSpc>
                <a:spcPts val="2800"/>
              </a:lnSpc>
            </a:pPr>
          </a:p>
        </p:txBody>
      </p:sp>
      <p:sp>
        <p:nvSpPr>
          <p:cNvPr name="TextBox 14" id="14"/>
          <p:cNvSpPr txBox="true"/>
          <p:nvPr/>
        </p:nvSpPr>
        <p:spPr>
          <a:xfrm rot="0">
            <a:off x="421625" y="1941077"/>
            <a:ext cx="6745820" cy="4911725"/>
          </a:xfrm>
          <a:prstGeom prst="rect">
            <a:avLst/>
          </a:prstGeom>
        </p:spPr>
        <p:txBody>
          <a:bodyPr anchor="t" rtlCol="false" tIns="0" lIns="0" bIns="0" rIns="0">
            <a:spAutoFit/>
          </a:bodyPr>
          <a:lstStyle/>
          <a:p>
            <a:pPr algn="just" marL="431799" indent="-215899" lvl="1">
              <a:lnSpc>
                <a:spcPts val="2799"/>
              </a:lnSpc>
              <a:buFont typeface="Arial"/>
              <a:buChar char="•"/>
            </a:pPr>
            <a:r>
              <a:rPr lang="en-US" b="true" sz="1999">
                <a:solidFill>
                  <a:srgbClr val="000000"/>
                </a:solidFill>
                <a:latin typeface="Walls Bold"/>
                <a:ea typeface="Walls Bold"/>
                <a:cs typeface="Walls Bold"/>
                <a:sym typeface="Walls Bold"/>
              </a:rPr>
              <a:t>JDK (Java Development Kit):</a:t>
            </a:r>
          </a:p>
          <a:p>
            <a:pPr algn="just" marL="863598" indent="-287866" lvl="2">
              <a:lnSpc>
                <a:spcPts val="2799"/>
              </a:lnSpc>
              <a:buFont typeface="Arial"/>
              <a:buChar char="⚬"/>
            </a:pPr>
            <a:r>
              <a:rPr lang="en-US" b="true" sz="1999">
                <a:solidFill>
                  <a:srgbClr val="000000"/>
                </a:solidFill>
                <a:latin typeface="Walls Bold"/>
                <a:ea typeface="Walls Bold"/>
                <a:cs typeface="Walls Bold"/>
                <a:sym typeface="Walls Bold"/>
              </a:rPr>
              <a:t>Purpose:</a:t>
            </a:r>
            <a:r>
              <a:rPr lang="en-US" sz="1999">
                <a:solidFill>
                  <a:srgbClr val="000000"/>
                </a:solidFill>
                <a:latin typeface="Walls"/>
                <a:ea typeface="Walls"/>
                <a:cs typeface="Walls"/>
                <a:sym typeface="Walls"/>
              </a:rPr>
              <a:t> Used for development, including writing, compiling, and</a:t>
            </a:r>
            <a:r>
              <a:rPr lang="en-US" sz="1999">
                <a:solidFill>
                  <a:srgbClr val="000000"/>
                </a:solidFill>
                <a:latin typeface="Walls"/>
                <a:ea typeface="Walls"/>
                <a:cs typeface="Walls"/>
                <a:sym typeface="Walls"/>
              </a:rPr>
              <a:t> </a:t>
            </a:r>
            <a:r>
              <a:rPr lang="en-US" sz="1999">
                <a:solidFill>
                  <a:srgbClr val="000000"/>
                </a:solidFill>
                <a:latin typeface="Walls"/>
                <a:ea typeface="Walls"/>
                <a:cs typeface="Walls"/>
                <a:sym typeface="Walls"/>
              </a:rPr>
              <a:t>deb</a:t>
            </a:r>
            <a:r>
              <a:rPr lang="en-US" sz="1999">
                <a:solidFill>
                  <a:srgbClr val="000000"/>
                </a:solidFill>
                <a:latin typeface="Walls"/>
                <a:ea typeface="Walls"/>
                <a:cs typeface="Walls"/>
                <a:sym typeface="Walls"/>
              </a:rPr>
              <a:t>u</a:t>
            </a:r>
            <a:r>
              <a:rPr lang="en-US" sz="1999">
                <a:solidFill>
                  <a:srgbClr val="000000"/>
                </a:solidFill>
                <a:latin typeface="Walls"/>
                <a:ea typeface="Walls"/>
                <a:cs typeface="Walls"/>
                <a:sym typeface="Walls"/>
              </a:rPr>
              <a:t>gging Java applications.</a:t>
            </a:r>
          </a:p>
          <a:p>
            <a:pPr algn="just">
              <a:lnSpc>
                <a:spcPts val="2799"/>
              </a:lnSpc>
            </a:pPr>
          </a:p>
          <a:p>
            <a:pPr algn="just" marL="431799" indent="-215899" lvl="1">
              <a:lnSpc>
                <a:spcPts val="2799"/>
              </a:lnSpc>
              <a:buFont typeface="Arial"/>
              <a:buChar char="•"/>
            </a:pPr>
            <a:r>
              <a:rPr lang="en-US" b="true" sz="1999">
                <a:solidFill>
                  <a:srgbClr val="000000"/>
                </a:solidFill>
                <a:latin typeface="Walls Bold"/>
                <a:ea typeface="Walls Bold"/>
                <a:cs typeface="Walls Bold"/>
                <a:sym typeface="Walls Bold"/>
              </a:rPr>
              <a:t>JRE (Java Runtime Environment):</a:t>
            </a:r>
          </a:p>
          <a:p>
            <a:pPr algn="just" marL="863598" indent="-287866" lvl="2">
              <a:lnSpc>
                <a:spcPts val="2799"/>
              </a:lnSpc>
              <a:buFont typeface="Arial"/>
              <a:buChar char="⚬"/>
            </a:pPr>
            <a:r>
              <a:rPr lang="en-US" b="true" sz="1999">
                <a:solidFill>
                  <a:srgbClr val="000000"/>
                </a:solidFill>
                <a:latin typeface="Walls Bold"/>
                <a:ea typeface="Walls Bold"/>
                <a:cs typeface="Walls Bold"/>
                <a:sym typeface="Walls Bold"/>
              </a:rPr>
              <a:t>Purpose:</a:t>
            </a:r>
            <a:r>
              <a:rPr lang="en-US" sz="1999">
                <a:solidFill>
                  <a:srgbClr val="000000"/>
                </a:solidFill>
                <a:latin typeface="Walls"/>
                <a:ea typeface="Walls"/>
                <a:cs typeface="Walls"/>
                <a:sym typeface="Walls"/>
              </a:rPr>
              <a:t> Needed for r</a:t>
            </a:r>
            <a:r>
              <a:rPr lang="en-US" sz="1999">
                <a:solidFill>
                  <a:srgbClr val="000000"/>
                </a:solidFill>
                <a:latin typeface="Walls"/>
                <a:ea typeface="Walls"/>
                <a:cs typeface="Walls"/>
                <a:sym typeface="Walls"/>
              </a:rPr>
              <a:t>u</a:t>
            </a:r>
            <a:r>
              <a:rPr lang="en-US" sz="1999">
                <a:solidFill>
                  <a:srgbClr val="000000"/>
                </a:solidFill>
                <a:latin typeface="Walls"/>
                <a:ea typeface="Walls"/>
                <a:cs typeface="Walls"/>
                <a:sym typeface="Walls"/>
              </a:rPr>
              <a:t>nning Java a</a:t>
            </a:r>
            <a:r>
              <a:rPr lang="en-US" sz="1999">
                <a:solidFill>
                  <a:srgbClr val="000000"/>
                </a:solidFill>
                <a:latin typeface="Walls"/>
                <a:ea typeface="Walls"/>
                <a:cs typeface="Walls"/>
                <a:sym typeface="Walls"/>
              </a:rPr>
              <a:t>p</a:t>
            </a:r>
            <a:r>
              <a:rPr lang="en-US" sz="1999">
                <a:solidFill>
                  <a:srgbClr val="000000"/>
                </a:solidFill>
                <a:latin typeface="Walls"/>
                <a:ea typeface="Walls"/>
                <a:cs typeface="Walls"/>
                <a:sym typeface="Walls"/>
              </a:rPr>
              <a:t>plications. It inclu</a:t>
            </a:r>
            <a:r>
              <a:rPr lang="en-US" sz="1999">
                <a:solidFill>
                  <a:srgbClr val="000000"/>
                </a:solidFill>
                <a:latin typeface="Walls"/>
                <a:ea typeface="Walls"/>
                <a:cs typeface="Walls"/>
                <a:sym typeface="Walls"/>
              </a:rPr>
              <a:t>d</a:t>
            </a:r>
            <a:r>
              <a:rPr lang="en-US" sz="1999">
                <a:solidFill>
                  <a:srgbClr val="000000"/>
                </a:solidFill>
                <a:latin typeface="Walls"/>
                <a:ea typeface="Walls"/>
                <a:cs typeface="Walls"/>
                <a:sym typeface="Walls"/>
              </a:rPr>
              <a:t>es the JVM </a:t>
            </a:r>
            <a:r>
              <a:rPr lang="en-US" sz="1999">
                <a:solidFill>
                  <a:srgbClr val="000000"/>
                </a:solidFill>
                <a:latin typeface="Walls"/>
                <a:ea typeface="Walls"/>
                <a:cs typeface="Walls"/>
                <a:sym typeface="Walls"/>
              </a:rPr>
              <a:t>a</a:t>
            </a:r>
            <a:r>
              <a:rPr lang="en-US" sz="1999">
                <a:solidFill>
                  <a:srgbClr val="000000"/>
                </a:solidFill>
                <a:latin typeface="Walls"/>
                <a:ea typeface="Walls"/>
                <a:cs typeface="Walls"/>
                <a:sym typeface="Walls"/>
              </a:rPr>
              <a:t>nd o</a:t>
            </a:r>
            <a:r>
              <a:rPr lang="en-US" sz="1999">
                <a:solidFill>
                  <a:srgbClr val="000000"/>
                </a:solidFill>
                <a:latin typeface="Walls"/>
                <a:ea typeface="Walls"/>
                <a:cs typeface="Walls"/>
                <a:sym typeface="Walls"/>
              </a:rPr>
              <a:t>t</a:t>
            </a:r>
            <a:r>
              <a:rPr lang="en-US" sz="1999">
                <a:solidFill>
                  <a:srgbClr val="000000"/>
                </a:solidFill>
                <a:latin typeface="Walls"/>
                <a:ea typeface="Walls"/>
                <a:cs typeface="Walls"/>
                <a:sym typeface="Walls"/>
              </a:rPr>
              <a:t>h</a:t>
            </a:r>
            <a:r>
              <a:rPr lang="en-US" sz="1999">
                <a:solidFill>
                  <a:srgbClr val="000000"/>
                </a:solidFill>
                <a:latin typeface="Walls"/>
                <a:ea typeface="Walls"/>
                <a:cs typeface="Walls"/>
                <a:sym typeface="Walls"/>
              </a:rPr>
              <a:t>e</a:t>
            </a:r>
            <a:r>
              <a:rPr lang="en-US" sz="1999">
                <a:solidFill>
                  <a:srgbClr val="000000"/>
                </a:solidFill>
                <a:latin typeface="Walls"/>
                <a:ea typeface="Walls"/>
                <a:cs typeface="Walls"/>
                <a:sym typeface="Walls"/>
              </a:rPr>
              <a:t>r libraries.</a:t>
            </a:r>
          </a:p>
          <a:p>
            <a:pPr algn="just">
              <a:lnSpc>
                <a:spcPts val="2799"/>
              </a:lnSpc>
            </a:pPr>
          </a:p>
          <a:p>
            <a:pPr algn="just" marL="431799" indent="-215899" lvl="1">
              <a:lnSpc>
                <a:spcPts val="2799"/>
              </a:lnSpc>
              <a:buFont typeface="Arial"/>
              <a:buChar char="•"/>
            </a:pPr>
            <a:r>
              <a:rPr lang="en-US" b="true" sz="1999">
                <a:solidFill>
                  <a:srgbClr val="000000"/>
                </a:solidFill>
                <a:latin typeface="Walls Bold"/>
                <a:ea typeface="Walls Bold"/>
                <a:cs typeface="Walls Bold"/>
                <a:sym typeface="Walls Bold"/>
              </a:rPr>
              <a:t>JVM (Java Virtual Machine):</a:t>
            </a:r>
          </a:p>
          <a:p>
            <a:pPr algn="just" marL="863598" indent="-287866" lvl="2">
              <a:lnSpc>
                <a:spcPts val="2799"/>
              </a:lnSpc>
              <a:buFont typeface="Arial"/>
              <a:buChar char="⚬"/>
            </a:pPr>
            <a:r>
              <a:rPr lang="en-US" b="true" sz="1999">
                <a:solidFill>
                  <a:srgbClr val="000000"/>
                </a:solidFill>
                <a:latin typeface="Walls Bold"/>
                <a:ea typeface="Walls Bold"/>
                <a:cs typeface="Walls Bold"/>
                <a:sym typeface="Walls Bold"/>
              </a:rPr>
              <a:t>Purpose: </a:t>
            </a:r>
            <a:r>
              <a:rPr lang="en-US" sz="1999">
                <a:solidFill>
                  <a:srgbClr val="000000"/>
                </a:solidFill>
                <a:latin typeface="Walls"/>
                <a:ea typeface="Walls"/>
                <a:cs typeface="Walls"/>
                <a:sym typeface="Walls"/>
              </a:rPr>
              <a:t>Provides an environment to execute Java bytecode, which makes Java </a:t>
            </a:r>
            <a:r>
              <a:rPr lang="en-US" b="true" sz="1999">
                <a:solidFill>
                  <a:srgbClr val="000000"/>
                </a:solidFill>
                <a:latin typeface="Walls Bold"/>
                <a:ea typeface="Walls Bold"/>
                <a:cs typeface="Walls Bold"/>
                <a:sym typeface="Walls Bold"/>
              </a:rPr>
              <a:t>platform-independent</a:t>
            </a:r>
            <a:r>
              <a:rPr lang="en-US" sz="1999">
                <a:solidFill>
                  <a:srgbClr val="000000"/>
                </a:solidFill>
                <a:latin typeface="Walls"/>
                <a:ea typeface="Walls"/>
                <a:cs typeface="Walls"/>
                <a:sym typeface="Walls"/>
              </a:rPr>
              <a:t>.</a:t>
            </a:r>
          </a:p>
          <a:p>
            <a:pPr algn="just" marL="863598" indent="-287866" lvl="2">
              <a:lnSpc>
                <a:spcPts val="2799"/>
              </a:lnSpc>
              <a:buFont typeface="Arial"/>
              <a:buChar char="⚬"/>
            </a:pPr>
            <a:r>
              <a:rPr lang="en-US" b="true" sz="1999">
                <a:solidFill>
                  <a:srgbClr val="000000"/>
                </a:solidFill>
                <a:latin typeface="Walls Bold"/>
                <a:ea typeface="Walls Bold"/>
                <a:cs typeface="Walls Bold"/>
                <a:sym typeface="Walls Bold"/>
              </a:rPr>
              <a:t>Inside the JRE</a:t>
            </a:r>
            <a:r>
              <a:rPr lang="en-US" sz="1999">
                <a:solidFill>
                  <a:srgbClr val="000000"/>
                </a:solidFill>
                <a:latin typeface="Walls"/>
                <a:ea typeface="Walls"/>
                <a:cs typeface="Walls"/>
                <a:sym typeface="Walls"/>
              </a:rPr>
              <a:t>, the JVM is responsible for executing your Java programs.</a:t>
            </a:r>
          </a:p>
          <a:p>
            <a:pPr algn="just">
              <a:lnSpc>
                <a:spcPts val="2799"/>
              </a:lnSpc>
            </a:pPr>
          </a:p>
        </p:txBody>
      </p:sp>
      <p:sp>
        <p:nvSpPr>
          <p:cNvPr name="Freeform 15" id="15"/>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142731" y="9936000"/>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954784" y="5403571"/>
            <a:ext cx="9210433" cy="153507"/>
          </a:xfrm>
          <a:custGeom>
            <a:avLst/>
            <a:gdLst/>
            <a:ahLst/>
            <a:cxnLst/>
            <a:rect r="r" b="b" t="t" l="l"/>
            <a:pathLst>
              <a:path h="153507" w="9210433">
                <a:moveTo>
                  <a:pt x="0" y="0"/>
                </a:moveTo>
                <a:lnTo>
                  <a:pt x="9210432" y="0"/>
                </a:lnTo>
                <a:lnTo>
                  <a:pt x="9210432"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439329" y="4042388"/>
            <a:ext cx="6546461" cy="5404421"/>
            <a:chOff x="0" y="0"/>
            <a:chExt cx="2346104" cy="1936822"/>
          </a:xfrm>
        </p:grpSpPr>
        <p:sp>
          <p:nvSpPr>
            <p:cNvPr name="Freeform 15" id="15"/>
            <p:cNvSpPr/>
            <p:nvPr/>
          </p:nvSpPr>
          <p:spPr>
            <a:xfrm flipH="false" flipV="false" rot="0">
              <a:off x="0" y="0"/>
              <a:ext cx="2346104" cy="1936822"/>
            </a:xfrm>
            <a:custGeom>
              <a:avLst/>
              <a:gdLst/>
              <a:ahLst/>
              <a:cxnLst/>
              <a:rect r="r" b="b" t="t" l="l"/>
              <a:pathLst>
                <a:path h="1936822" w="2346104">
                  <a:moveTo>
                    <a:pt x="0" y="0"/>
                  </a:moveTo>
                  <a:lnTo>
                    <a:pt x="2346104" y="0"/>
                  </a:lnTo>
                  <a:lnTo>
                    <a:pt x="2346104" y="1936822"/>
                  </a:lnTo>
                  <a:lnTo>
                    <a:pt x="0" y="1936822"/>
                  </a:lnTo>
                  <a:close/>
                </a:path>
              </a:pathLst>
            </a:custGeom>
            <a:solidFill>
              <a:srgbClr val="000000"/>
            </a:solidFill>
          </p:spPr>
        </p:sp>
        <p:sp>
          <p:nvSpPr>
            <p:cNvPr name="TextBox 16" id="16"/>
            <p:cNvSpPr txBox="true"/>
            <p:nvPr/>
          </p:nvSpPr>
          <p:spPr>
            <a:xfrm>
              <a:off x="0" y="-85725"/>
              <a:ext cx="2346104" cy="2022547"/>
            </a:xfrm>
            <a:prstGeom prst="rect">
              <a:avLst/>
            </a:prstGeom>
          </p:spPr>
          <p:txBody>
            <a:bodyPr anchor="ctr" rtlCol="false" tIns="50800" lIns="50800" bIns="50800" rIns="50800"/>
            <a:lstStyle/>
            <a:p>
              <a:pPr algn="l">
                <a:lnSpc>
                  <a:spcPts val="2800"/>
                </a:lnSpc>
              </a:pPr>
              <a:r>
                <a:rPr lang="en-US" sz="2000">
                  <a:solidFill>
                    <a:srgbClr val="FFFFFF"/>
                  </a:solidFill>
                  <a:latin typeface="Consolas"/>
                  <a:ea typeface="Consolas"/>
                  <a:cs typeface="Consolas"/>
                  <a:sym typeface="Consolas"/>
                </a:rPr>
                <a:t>java</a:t>
              </a:r>
            </a:p>
            <a:p>
              <a:pPr algn="l">
                <a:lnSpc>
                  <a:spcPts val="2800"/>
                </a:lnSpc>
              </a:pPr>
              <a:r>
                <a:rPr lang="en-US" sz="2000">
                  <a:solidFill>
                    <a:srgbClr val="FFFFFF"/>
                  </a:solidFill>
                  <a:latin typeface="Consolas"/>
                  <a:ea typeface="Consolas"/>
                  <a:cs typeface="Consolas"/>
                  <a:sym typeface="Consolas"/>
                </a:rPr>
                <a:t>abstract class Payment </a:t>
              </a:r>
            </a:p>
            <a:p>
              <a:pPr algn="l">
                <a:lnSpc>
                  <a:spcPts val="2800"/>
                </a:lnSpc>
              </a:pPr>
              <a:r>
                <a:rPr lang="en-US" sz="2000">
                  <a:solidFill>
                    <a:srgbClr val="FFFFFF"/>
                  </a:solidFill>
                  <a:latin typeface="Consolas"/>
                  <a:ea typeface="Consolas"/>
                  <a:cs typeface="Consolas"/>
                  <a:sym typeface="Consolas"/>
                </a:rPr>
                <a:t>{</a:t>
              </a:r>
            </a:p>
            <a:p>
              <a:pPr algn="l">
                <a:lnSpc>
                  <a:spcPts val="2800"/>
                </a:lnSpc>
              </a:pPr>
              <a:r>
                <a:rPr lang="en-US" sz="2000">
                  <a:solidFill>
                    <a:srgbClr val="FFFFFF"/>
                  </a:solidFill>
                  <a:latin typeface="Consolas"/>
                  <a:ea typeface="Consolas"/>
                  <a:cs typeface="Consolas"/>
                  <a:sym typeface="Consolas"/>
                </a:rPr>
                <a:t>    abstract void pay(double amount); </a:t>
              </a:r>
            </a:p>
            <a:p>
              <a:pPr algn="l">
                <a:lnSpc>
                  <a:spcPts val="2800"/>
                </a:lnSpc>
              </a:pPr>
              <a:r>
                <a:rPr lang="en-US" sz="2000">
                  <a:solidFill>
                    <a:srgbClr val="FFFFFF"/>
                  </a:solidFill>
                  <a:latin typeface="Consolas"/>
                  <a:ea typeface="Consolas"/>
                  <a:cs typeface="Consolas"/>
                  <a:sym typeface="Consolas"/>
                </a:rPr>
                <a:t>    // Abstract method</a:t>
              </a:r>
            </a:p>
            <a:p>
              <a:pPr algn="l">
                <a:lnSpc>
                  <a:spcPts val="2800"/>
                </a:lnSpc>
              </a:pPr>
              <a:r>
                <a:rPr lang="en-US" sz="2000">
                  <a:solidFill>
                    <a:srgbClr val="FFFFFF"/>
                  </a:solidFill>
                  <a:latin typeface="Consolas"/>
                  <a:ea typeface="Consolas"/>
                  <a:cs typeface="Consolas"/>
                  <a:sym typeface="Consolas"/>
                </a:rPr>
                <a:t>}</a:t>
              </a:r>
            </a:p>
            <a:p>
              <a:pPr algn="l">
                <a:lnSpc>
                  <a:spcPts val="2800"/>
                </a:lnSpc>
              </a:pPr>
            </a:p>
            <a:p>
              <a:pPr algn="l">
                <a:lnSpc>
                  <a:spcPts val="2800"/>
                </a:lnSpc>
              </a:pPr>
              <a:r>
                <a:rPr lang="en-US" sz="2000">
                  <a:solidFill>
                    <a:srgbClr val="FFFFFF"/>
                  </a:solidFill>
                  <a:latin typeface="Consolas"/>
                  <a:ea typeface="Consolas"/>
                  <a:cs typeface="Consolas"/>
                  <a:sym typeface="Consolas"/>
                </a:rPr>
                <a:t>    class CreditCardPayment extends Payment</a:t>
              </a:r>
            </a:p>
            <a:p>
              <a:pPr algn="l">
                <a:lnSpc>
                  <a:spcPts val="2800"/>
                </a:lnSpc>
              </a:pPr>
              <a:r>
                <a:rPr lang="en-US" sz="2000">
                  <a:solidFill>
                    <a:srgbClr val="FFFFFF"/>
                  </a:solidFill>
                  <a:latin typeface="Consolas"/>
                  <a:ea typeface="Consolas"/>
                  <a:cs typeface="Consolas"/>
                  <a:sym typeface="Consolas"/>
                </a:rPr>
                <a:t> {</a:t>
              </a:r>
            </a:p>
            <a:p>
              <a:pPr algn="l">
                <a:lnSpc>
                  <a:spcPts val="2800"/>
                </a:lnSpc>
              </a:pPr>
              <a:r>
                <a:rPr lang="en-US" sz="2000">
                  <a:solidFill>
                    <a:srgbClr val="FFFFFF"/>
                  </a:solidFill>
                  <a:latin typeface="Consolas"/>
                  <a:ea typeface="Consolas"/>
                  <a:cs typeface="Consolas"/>
                  <a:sym typeface="Consolas"/>
                </a:rPr>
                <a:t>    void pay(double amount) </a:t>
              </a:r>
            </a:p>
            <a:p>
              <a:pPr algn="l">
                <a:lnSpc>
                  <a:spcPts val="2800"/>
                </a:lnSpc>
              </a:pPr>
              <a:r>
                <a:rPr lang="en-US" sz="2000">
                  <a:solidFill>
                    <a:srgbClr val="FFFFFF"/>
                  </a:solidFill>
                  <a:latin typeface="Consolas"/>
                  <a:ea typeface="Consolas"/>
                  <a:cs typeface="Consolas"/>
                  <a:sym typeface="Consolas"/>
                </a:rPr>
                <a:t>{</a:t>
              </a:r>
            </a:p>
            <a:p>
              <a:pPr algn="ctr">
                <a:lnSpc>
                  <a:spcPts val="2800"/>
                </a:lnSpc>
              </a:pPr>
              <a:r>
                <a:rPr lang="en-US" sz="2000">
                  <a:solidFill>
                    <a:srgbClr val="FFFFFF"/>
                  </a:solidFill>
                  <a:latin typeface="Consolas"/>
                  <a:ea typeface="Consolas"/>
                  <a:cs typeface="Consolas"/>
                  <a:sym typeface="Consolas"/>
                </a:rPr>
                <a:t>   System.out.println("Paid " + amount + " using Credit Card.");</a:t>
              </a:r>
            </a:p>
            <a:p>
              <a:pPr algn="l">
                <a:lnSpc>
                  <a:spcPts val="2800"/>
                </a:lnSpc>
              </a:pPr>
              <a:r>
                <a:rPr lang="en-US" sz="2000">
                  <a:solidFill>
                    <a:srgbClr val="FFFFFF"/>
                  </a:solidFill>
                  <a:latin typeface="Consolas"/>
                  <a:ea typeface="Consolas"/>
                  <a:cs typeface="Consolas"/>
                  <a:sym typeface="Consolas"/>
                </a:rPr>
                <a:t>    }</a:t>
              </a:r>
            </a:p>
            <a:p>
              <a:pPr algn="l">
                <a:lnSpc>
                  <a:spcPts val="2800"/>
                </a:lnSpc>
              </a:pPr>
              <a:r>
                <a:rPr lang="en-US" sz="2000">
                  <a:solidFill>
                    <a:srgbClr val="FFFFFF"/>
                  </a:solidFill>
                  <a:latin typeface="Consolas"/>
                  <a:ea typeface="Consolas"/>
                  <a:cs typeface="Consolas"/>
                  <a:sym typeface="Consolas"/>
                </a:rPr>
                <a:t>}</a:t>
              </a:r>
            </a:p>
          </p:txBody>
        </p:sp>
      </p:grpSp>
      <p:sp>
        <p:nvSpPr>
          <p:cNvPr name="TextBox 17" id="17"/>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8" id="18"/>
          <p:cNvSpPr txBox="true"/>
          <p:nvPr/>
        </p:nvSpPr>
        <p:spPr>
          <a:xfrm rot="0">
            <a:off x="984313" y="1184888"/>
            <a:ext cx="5591374"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 Practical Example of Abstraction ⚙️</a:t>
            </a:r>
          </a:p>
        </p:txBody>
      </p:sp>
      <p:sp>
        <p:nvSpPr>
          <p:cNvPr name="TextBox 19" id="19"/>
          <p:cNvSpPr txBox="true"/>
          <p:nvPr/>
        </p:nvSpPr>
        <p:spPr>
          <a:xfrm rot="0">
            <a:off x="621118" y="1931013"/>
            <a:ext cx="6182882" cy="1749425"/>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Walls"/>
                <a:ea typeface="Walls"/>
                <a:cs typeface="Walls"/>
                <a:sym typeface="Walls"/>
              </a:rPr>
              <a:t>Imagine you are building different types of payment systems, such as Credit Card Payment,</a:t>
            </a:r>
            <a:r>
              <a:rPr lang="en-US" b="true" sz="2000">
                <a:solidFill>
                  <a:srgbClr val="000000"/>
                </a:solidFill>
                <a:latin typeface="Walls Bold"/>
                <a:ea typeface="Walls Bold"/>
                <a:cs typeface="Walls Bold"/>
                <a:sym typeface="Walls Bold"/>
              </a:rPr>
              <a:t> PayPal</a:t>
            </a:r>
            <a:r>
              <a:rPr lang="en-US" sz="2000">
                <a:solidFill>
                  <a:srgbClr val="000000"/>
                </a:solidFill>
                <a:latin typeface="Walls"/>
                <a:ea typeface="Walls"/>
                <a:cs typeface="Walls"/>
                <a:sym typeface="Walls"/>
              </a:rPr>
              <a:t>, and </a:t>
            </a:r>
            <a:r>
              <a:rPr lang="en-US" b="true" sz="2000">
                <a:solidFill>
                  <a:srgbClr val="000000"/>
                </a:solidFill>
                <a:latin typeface="Walls Bold"/>
                <a:ea typeface="Walls Bold"/>
                <a:cs typeface="Walls Bold"/>
                <a:sym typeface="Walls Bold"/>
              </a:rPr>
              <a:t>Google Pay</a:t>
            </a:r>
            <a:r>
              <a:rPr lang="en-US" sz="2000">
                <a:solidFill>
                  <a:srgbClr val="000000"/>
                </a:solidFill>
                <a:latin typeface="Walls"/>
                <a:ea typeface="Walls"/>
                <a:cs typeface="Walls"/>
                <a:sym typeface="Walls"/>
              </a:rPr>
              <a:t>. You can create an abstract class </a:t>
            </a:r>
            <a:r>
              <a:rPr lang="en-US" b="true" sz="2000">
                <a:solidFill>
                  <a:srgbClr val="000000"/>
                </a:solidFill>
                <a:latin typeface="Walls Bold"/>
                <a:ea typeface="Walls Bold"/>
                <a:cs typeface="Walls Bold"/>
                <a:sym typeface="Walls Bold"/>
              </a:rPr>
              <a:t>Payment</a:t>
            </a:r>
            <a:r>
              <a:rPr lang="en-US" sz="2000">
                <a:solidFill>
                  <a:srgbClr val="000000"/>
                </a:solidFill>
                <a:latin typeface="Walls"/>
                <a:ea typeface="Walls"/>
                <a:cs typeface="Walls"/>
                <a:sym typeface="Walls"/>
              </a:rPr>
              <a:t> that will define the </a:t>
            </a:r>
            <a:r>
              <a:rPr lang="en-US" b="true" sz="2000">
                <a:solidFill>
                  <a:srgbClr val="000000"/>
                </a:solidFill>
                <a:latin typeface="Walls Bold"/>
                <a:ea typeface="Walls Bold"/>
                <a:cs typeface="Walls Bold"/>
                <a:sym typeface="Walls Bold"/>
              </a:rPr>
              <a:t>pay()</a:t>
            </a:r>
            <a:r>
              <a:rPr lang="en-US" sz="2000">
                <a:solidFill>
                  <a:srgbClr val="000000"/>
                </a:solidFill>
                <a:latin typeface="Walls"/>
                <a:ea typeface="Walls"/>
                <a:cs typeface="Walls"/>
                <a:sym typeface="Walls"/>
              </a:rPr>
              <a:t> method, and each payment type will implement this method in its own way:</a:t>
            </a:r>
          </a:p>
        </p:txBody>
      </p:sp>
    </p:spTree>
  </p:cSld>
  <p:clrMapOvr>
    <a:masterClrMapping/>
  </p:clrMapOvr>
</p:sld>
</file>

<file path=ppt/slides/slide2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142731" y="9936000"/>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954784" y="5403571"/>
            <a:ext cx="9210433" cy="153507"/>
          </a:xfrm>
          <a:custGeom>
            <a:avLst/>
            <a:gdLst/>
            <a:ahLst/>
            <a:cxnLst/>
            <a:rect r="r" b="b" t="t" l="l"/>
            <a:pathLst>
              <a:path h="153507" w="9210433">
                <a:moveTo>
                  <a:pt x="0" y="0"/>
                </a:moveTo>
                <a:lnTo>
                  <a:pt x="9210432" y="0"/>
                </a:lnTo>
                <a:lnTo>
                  <a:pt x="9210432"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466937" y="1253944"/>
            <a:ext cx="6626127" cy="3139223"/>
            <a:chOff x="0" y="0"/>
            <a:chExt cx="2374654" cy="1125027"/>
          </a:xfrm>
        </p:grpSpPr>
        <p:sp>
          <p:nvSpPr>
            <p:cNvPr name="Freeform 15" id="15"/>
            <p:cNvSpPr/>
            <p:nvPr/>
          </p:nvSpPr>
          <p:spPr>
            <a:xfrm flipH="false" flipV="false" rot="0">
              <a:off x="0" y="0"/>
              <a:ext cx="2374654" cy="1125027"/>
            </a:xfrm>
            <a:custGeom>
              <a:avLst/>
              <a:gdLst/>
              <a:ahLst/>
              <a:cxnLst/>
              <a:rect r="r" b="b" t="t" l="l"/>
              <a:pathLst>
                <a:path h="1125027" w="2374654">
                  <a:moveTo>
                    <a:pt x="0" y="0"/>
                  </a:moveTo>
                  <a:lnTo>
                    <a:pt x="2374654" y="0"/>
                  </a:lnTo>
                  <a:lnTo>
                    <a:pt x="2374654" y="1125027"/>
                  </a:lnTo>
                  <a:lnTo>
                    <a:pt x="0" y="1125027"/>
                  </a:lnTo>
                  <a:close/>
                </a:path>
              </a:pathLst>
            </a:custGeom>
            <a:solidFill>
              <a:srgbClr val="1C2120"/>
            </a:solidFill>
          </p:spPr>
        </p:sp>
        <p:sp>
          <p:nvSpPr>
            <p:cNvPr name="TextBox 16" id="16"/>
            <p:cNvSpPr txBox="true"/>
            <p:nvPr/>
          </p:nvSpPr>
          <p:spPr>
            <a:xfrm>
              <a:off x="0" y="-85725"/>
              <a:ext cx="2374654" cy="1210752"/>
            </a:xfrm>
            <a:prstGeom prst="rect">
              <a:avLst/>
            </a:prstGeom>
          </p:spPr>
          <p:txBody>
            <a:bodyPr anchor="ctr" rtlCol="false" tIns="50800" lIns="50800" bIns="50800" rIns="50800"/>
            <a:lstStyle/>
            <a:p>
              <a:pPr algn="l">
                <a:lnSpc>
                  <a:spcPts val="2800"/>
                </a:lnSpc>
              </a:pPr>
              <a:r>
                <a:rPr lang="en-US" sz="2000">
                  <a:solidFill>
                    <a:srgbClr val="FFFFFF"/>
                  </a:solidFill>
                  <a:latin typeface="Consolas"/>
                  <a:ea typeface="Consolas"/>
                  <a:cs typeface="Consolas"/>
                  <a:sym typeface="Consolas"/>
                </a:rPr>
                <a:t>class PayPalPayment extends Payment </a:t>
              </a:r>
            </a:p>
            <a:p>
              <a:pPr algn="l">
                <a:lnSpc>
                  <a:spcPts val="2800"/>
                </a:lnSpc>
              </a:pPr>
              <a:r>
                <a:rPr lang="en-US" sz="2000">
                  <a:solidFill>
                    <a:srgbClr val="FFFFFF"/>
                  </a:solidFill>
                  <a:latin typeface="Consolas"/>
                  <a:ea typeface="Consolas"/>
                  <a:cs typeface="Consolas"/>
                  <a:sym typeface="Consolas"/>
                </a:rPr>
                <a:t>{</a:t>
              </a:r>
            </a:p>
            <a:p>
              <a:pPr algn="l">
                <a:lnSpc>
                  <a:spcPts val="2800"/>
                </a:lnSpc>
              </a:pPr>
              <a:r>
                <a:rPr lang="en-US" sz="2000">
                  <a:solidFill>
                    <a:srgbClr val="FFFFFF"/>
                  </a:solidFill>
                  <a:latin typeface="Consolas"/>
                  <a:ea typeface="Consolas"/>
                  <a:cs typeface="Consolas"/>
                  <a:sym typeface="Consolas"/>
                </a:rPr>
                <a:t> void pay(double amount) </a:t>
              </a:r>
            </a:p>
            <a:p>
              <a:pPr algn="l">
                <a:lnSpc>
                  <a:spcPts val="2800"/>
                </a:lnSpc>
              </a:pPr>
              <a:r>
                <a:rPr lang="en-US" sz="2000">
                  <a:solidFill>
                    <a:srgbClr val="FFFFFF"/>
                  </a:solidFill>
                  <a:latin typeface="Consolas"/>
                  <a:ea typeface="Consolas"/>
                  <a:cs typeface="Consolas"/>
                  <a:sym typeface="Consolas"/>
                </a:rPr>
                <a:t>{</a:t>
              </a:r>
            </a:p>
            <a:p>
              <a:pPr algn="ctr">
                <a:lnSpc>
                  <a:spcPts val="2800"/>
                </a:lnSpc>
              </a:pPr>
              <a:r>
                <a:rPr lang="en-US" sz="2000">
                  <a:solidFill>
                    <a:srgbClr val="FFFFFF"/>
                  </a:solidFill>
                  <a:latin typeface="Consolas"/>
                  <a:ea typeface="Consolas"/>
                  <a:cs typeface="Consolas"/>
                  <a:sym typeface="Consolas"/>
                </a:rPr>
                <a:t> System.out.println("Paid " + amount + " using PayPal.");</a:t>
              </a:r>
            </a:p>
            <a:p>
              <a:pPr algn="l">
                <a:lnSpc>
                  <a:spcPts val="2800"/>
                </a:lnSpc>
              </a:pPr>
              <a:r>
                <a:rPr lang="en-US" sz="2000">
                  <a:solidFill>
                    <a:srgbClr val="FFFFFF"/>
                  </a:solidFill>
                  <a:latin typeface="Consolas"/>
                  <a:ea typeface="Consolas"/>
                  <a:cs typeface="Consolas"/>
                  <a:sym typeface="Consolas"/>
                </a:rPr>
                <a:t> }</a:t>
              </a:r>
            </a:p>
            <a:p>
              <a:pPr algn="l">
                <a:lnSpc>
                  <a:spcPts val="2800"/>
                </a:lnSpc>
              </a:pPr>
              <a:r>
                <a:rPr lang="en-US" sz="2000">
                  <a:solidFill>
                    <a:srgbClr val="FFFFFF"/>
                  </a:solidFill>
                  <a:latin typeface="Consolas"/>
                  <a:ea typeface="Consolas"/>
                  <a:cs typeface="Consolas"/>
                  <a:sym typeface="Consolas"/>
                </a:rPr>
                <a:t>}</a:t>
              </a:r>
            </a:p>
            <a:p>
              <a:pPr algn="ctr">
                <a:lnSpc>
                  <a:spcPts val="1656"/>
                </a:lnSpc>
              </a:pPr>
            </a:p>
          </p:txBody>
        </p:sp>
      </p:grpSp>
      <p:sp>
        <p:nvSpPr>
          <p:cNvPr name="TextBox 17" id="17"/>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8" id="18"/>
          <p:cNvSpPr txBox="true"/>
          <p:nvPr/>
        </p:nvSpPr>
        <p:spPr>
          <a:xfrm rot="0">
            <a:off x="1869794" y="5111050"/>
            <a:ext cx="3150989" cy="422275"/>
          </a:xfrm>
          <a:prstGeom prst="rect">
            <a:avLst/>
          </a:prstGeom>
        </p:spPr>
        <p:txBody>
          <a:bodyPr anchor="t" rtlCol="false" tIns="0" lIns="0" bIns="0" rIns="0">
            <a:spAutoFit/>
          </a:bodyPr>
          <a:lstStyle/>
          <a:p>
            <a:pPr algn="ctr">
              <a:lnSpc>
                <a:spcPts val="3499"/>
              </a:lnSpc>
              <a:spcBef>
                <a:spcPct val="0"/>
              </a:spcBef>
            </a:pPr>
            <a:r>
              <a:rPr lang="en-US" sz="2499">
                <a:solidFill>
                  <a:srgbClr val="1E90FF"/>
                </a:solidFill>
                <a:latin typeface="Walls"/>
                <a:ea typeface="Walls"/>
                <a:cs typeface="Walls"/>
                <a:sym typeface="Walls"/>
              </a:rPr>
              <a:t>📝 Important Notes 📝</a:t>
            </a:r>
          </a:p>
        </p:txBody>
      </p:sp>
      <p:sp>
        <p:nvSpPr>
          <p:cNvPr name="TextBox 19" id="19"/>
          <p:cNvSpPr txBox="true"/>
          <p:nvPr/>
        </p:nvSpPr>
        <p:spPr>
          <a:xfrm rot="0">
            <a:off x="756000" y="6155780"/>
            <a:ext cx="6048000" cy="2806700"/>
          </a:xfrm>
          <a:prstGeom prst="rect">
            <a:avLst/>
          </a:prstGeom>
        </p:spPr>
        <p:txBody>
          <a:bodyPr anchor="t" rtlCol="false" tIns="0" lIns="0" bIns="0" rIns="0">
            <a:spAutoFit/>
          </a:bodyPr>
          <a:lstStyle/>
          <a:p>
            <a:pPr algn="l" marL="431801" indent="-215900" lvl="1">
              <a:lnSpc>
                <a:spcPts val="2800"/>
              </a:lnSpc>
              <a:buFont typeface="Arial"/>
              <a:buChar char="•"/>
            </a:pPr>
            <a:r>
              <a:rPr lang="en-US" b="true" sz="2000">
                <a:solidFill>
                  <a:srgbClr val="000000"/>
                </a:solidFill>
                <a:latin typeface="Walls Bold"/>
                <a:ea typeface="Walls Bold"/>
                <a:cs typeface="Walls Bold"/>
                <a:sym typeface="Walls Bold"/>
              </a:rPr>
              <a:t>📌 Avoid marking</a:t>
            </a:r>
            <a:r>
              <a:rPr lang="en-US" sz="2000">
                <a:solidFill>
                  <a:srgbClr val="000000"/>
                </a:solidFill>
                <a:latin typeface="Walls"/>
                <a:ea typeface="Walls"/>
                <a:cs typeface="Walls"/>
                <a:sym typeface="Walls"/>
              </a:rPr>
              <a:t> a class as abstract unless there is a real need for *abstract methods*. Declaring a class abstract unnecessarily means you can't create objects from that class.</a:t>
            </a:r>
          </a:p>
          <a:p>
            <a:pPr algn="l">
              <a:lnSpc>
                <a:spcPts val="2800"/>
              </a:lnSpc>
              <a:spcBef>
                <a:spcPct val="0"/>
              </a:spcBef>
            </a:pPr>
          </a:p>
          <a:p>
            <a:pPr algn="l" marL="431801" indent="-215900" lvl="1">
              <a:lnSpc>
                <a:spcPts val="2800"/>
              </a:lnSpc>
              <a:buFont typeface="Arial"/>
              <a:buChar char="•"/>
            </a:pPr>
            <a:r>
              <a:rPr lang="en-US" b="true" sz="2000">
                <a:solidFill>
                  <a:srgbClr val="000000"/>
                </a:solidFill>
                <a:latin typeface="Walls Bold"/>
                <a:ea typeface="Walls Bold"/>
                <a:cs typeface="Walls Bold"/>
                <a:sym typeface="Walls Bold"/>
              </a:rPr>
              <a:t>📌 Abstract Class with No Abstract Methods:  </a:t>
            </a:r>
          </a:p>
          <a:p>
            <a:pPr algn="l">
              <a:lnSpc>
                <a:spcPts val="2800"/>
              </a:lnSpc>
              <a:spcBef>
                <a:spcPct val="0"/>
              </a:spcBef>
            </a:pPr>
            <a:r>
              <a:rPr lang="en-US" sz="2000">
                <a:solidFill>
                  <a:srgbClr val="000000"/>
                </a:solidFill>
                <a:latin typeface="Walls"/>
                <a:ea typeface="Walls"/>
                <a:cs typeface="Walls"/>
                <a:sym typeface="Walls"/>
              </a:rPr>
              <a:t>   It is legal in Java to have an abstract class without any abstract methods, though this is rarely useful.</a:t>
            </a:r>
          </a:p>
        </p:txBody>
      </p:sp>
    </p:spTree>
  </p:cSld>
  <p:clrMapOvr>
    <a:masterClrMapping/>
  </p:clrMapOvr>
</p:sld>
</file>

<file path=ppt/slides/slide2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142731" y="9936000"/>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954784" y="5403571"/>
            <a:ext cx="9210433" cy="153507"/>
          </a:xfrm>
          <a:custGeom>
            <a:avLst/>
            <a:gdLst/>
            <a:ahLst/>
            <a:cxnLst/>
            <a:rect r="r" b="b" t="t" l="l"/>
            <a:pathLst>
              <a:path h="153507" w="9210433">
                <a:moveTo>
                  <a:pt x="0" y="0"/>
                </a:moveTo>
                <a:lnTo>
                  <a:pt x="9210432" y="0"/>
                </a:lnTo>
                <a:lnTo>
                  <a:pt x="9210432"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574677" y="1331723"/>
            <a:ext cx="6534859" cy="3289871"/>
            <a:chOff x="0" y="0"/>
            <a:chExt cx="2341946" cy="1179015"/>
          </a:xfrm>
        </p:grpSpPr>
        <p:sp>
          <p:nvSpPr>
            <p:cNvPr name="Freeform 15" id="15"/>
            <p:cNvSpPr/>
            <p:nvPr/>
          </p:nvSpPr>
          <p:spPr>
            <a:xfrm flipH="false" flipV="false" rot="0">
              <a:off x="0" y="0"/>
              <a:ext cx="2341946" cy="1179015"/>
            </a:xfrm>
            <a:custGeom>
              <a:avLst/>
              <a:gdLst/>
              <a:ahLst/>
              <a:cxnLst/>
              <a:rect r="r" b="b" t="t" l="l"/>
              <a:pathLst>
                <a:path h="1179015" w="2341946">
                  <a:moveTo>
                    <a:pt x="0" y="0"/>
                  </a:moveTo>
                  <a:lnTo>
                    <a:pt x="2341946" y="0"/>
                  </a:lnTo>
                  <a:lnTo>
                    <a:pt x="2341946" y="1179015"/>
                  </a:lnTo>
                  <a:lnTo>
                    <a:pt x="0" y="1179015"/>
                  </a:lnTo>
                  <a:close/>
                </a:path>
              </a:pathLst>
            </a:custGeom>
            <a:solidFill>
              <a:srgbClr val="1C2120"/>
            </a:solidFill>
          </p:spPr>
        </p:sp>
        <p:sp>
          <p:nvSpPr>
            <p:cNvPr name="TextBox 16" id="16"/>
            <p:cNvSpPr txBox="true"/>
            <p:nvPr/>
          </p:nvSpPr>
          <p:spPr>
            <a:xfrm>
              <a:off x="0" y="-85725"/>
              <a:ext cx="2341946" cy="1264740"/>
            </a:xfrm>
            <a:prstGeom prst="rect">
              <a:avLst/>
            </a:prstGeom>
          </p:spPr>
          <p:txBody>
            <a:bodyPr anchor="ctr" rtlCol="false" tIns="50800" lIns="50800" bIns="50800" rIns="50800"/>
            <a:lstStyle/>
            <a:p>
              <a:pPr algn="ctr">
                <a:lnSpc>
                  <a:spcPts val="2800"/>
                </a:lnSpc>
              </a:pPr>
              <a:r>
                <a:rPr lang="en-US" sz="2000" b="true">
                  <a:solidFill>
                    <a:srgbClr val="FFFFFF"/>
                  </a:solidFill>
                  <a:latin typeface="Consolas Bold"/>
                  <a:ea typeface="Consolas Bold"/>
                  <a:cs typeface="Consolas Bold"/>
                  <a:sym typeface="Consolas Bold"/>
                </a:rPr>
                <a:t>Example:</a:t>
              </a:r>
            </a:p>
            <a:p>
              <a:pPr algn="l">
                <a:lnSpc>
                  <a:spcPts val="2800"/>
                </a:lnSpc>
              </a:pPr>
              <a:r>
                <a:rPr lang="en-US" sz="2000" b="true">
                  <a:solidFill>
                    <a:srgbClr val="FFFFFF"/>
                  </a:solidFill>
                  <a:latin typeface="Consolas Bold"/>
                  <a:ea typeface="Consolas Bold"/>
                  <a:cs typeface="Consolas Bold"/>
                  <a:sym typeface="Consolas Bold"/>
                </a:rPr>
                <a:t>   java</a:t>
              </a:r>
            </a:p>
            <a:p>
              <a:pPr algn="l">
                <a:lnSpc>
                  <a:spcPts val="2800"/>
                </a:lnSpc>
              </a:pPr>
              <a:r>
                <a:rPr lang="en-US" sz="2000" b="true">
                  <a:solidFill>
                    <a:srgbClr val="FFFFFF"/>
                  </a:solidFill>
                  <a:latin typeface="Consolas Bold"/>
                  <a:ea typeface="Consolas Bold"/>
                  <a:cs typeface="Consolas Bold"/>
                  <a:sym typeface="Consolas Bold"/>
                </a:rPr>
                <a:t>   abstract class Shape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void draw()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System.out.println("Drawing a shape");</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a:t>
              </a:r>
            </a:p>
          </p:txBody>
        </p:sp>
      </p:grpSp>
      <p:sp>
        <p:nvSpPr>
          <p:cNvPr name="TextBox 17" id="17"/>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8" id="18"/>
          <p:cNvSpPr txBox="true"/>
          <p:nvPr/>
        </p:nvSpPr>
        <p:spPr>
          <a:xfrm rot="0">
            <a:off x="670154" y="5078794"/>
            <a:ext cx="6219693" cy="1432560"/>
          </a:xfrm>
          <a:prstGeom prst="rect">
            <a:avLst/>
          </a:prstGeom>
        </p:spPr>
        <p:txBody>
          <a:bodyPr anchor="t" rtlCol="false" tIns="0" lIns="0" bIns="0" rIns="0">
            <a:spAutoFit/>
          </a:bodyPr>
          <a:lstStyle/>
          <a:p>
            <a:pPr algn="l">
              <a:lnSpc>
                <a:spcPts val="3079"/>
              </a:lnSpc>
            </a:pPr>
            <a:r>
              <a:rPr lang="en-US" b="true" sz="2199">
                <a:solidFill>
                  <a:srgbClr val="000000"/>
                </a:solidFill>
                <a:latin typeface="Walls Bold"/>
                <a:ea typeface="Walls Bold"/>
                <a:cs typeface="Walls Bold"/>
                <a:sym typeface="Walls Bold"/>
              </a:rPr>
              <a:t>⚠️ Subclasses Must Implement Abstract Methods:  </a:t>
            </a:r>
          </a:p>
          <a:p>
            <a:pPr algn="ctr">
              <a:lnSpc>
                <a:spcPts val="2800"/>
              </a:lnSpc>
              <a:spcBef>
                <a:spcPct val="0"/>
              </a:spcBef>
            </a:pPr>
            <a:r>
              <a:rPr lang="en-US" sz="2000">
                <a:solidFill>
                  <a:srgbClr val="000000"/>
                </a:solidFill>
                <a:latin typeface="Walls"/>
                <a:ea typeface="Walls"/>
                <a:cs typeface="Walls"/>
                <a:sym typeface="Walls"/>
              </a:rPr>
              <a:t>   Any subclass that extends an abstract class must provide implementations for </a:t>
            </a:r>
            <a:r>
              <a:rPr lang="en-US" b="true" sz="2000">
                <a:solidFill>
                  <a:srgbClr val="000000"/>
                </a:solidFill>
                <a:latin typeface="Walls Bold"/>
                <a:ea typeface="Walls Bold"/>
                <a:cs typeface="Walls Bold"/>
                <a:sym typeface="Walls Bold"/>
              </a:rPr>
              <a:t>all abstract methods</a:t>
            </a:r>
            <a:r>
              <a:rPr lang="en-US" sz="2000">
                <a:solidFill>
                  <a:srgbClr val="000000"/>
                </a:solidFill>
                <a:latin typeface="Walls"/>
                <a:ea typeface="Walls"/>
                <a:cs typeface="Walls"/>
                <a:sym typeface="Walls"/>
              </a:rPr>
              <a:t>, or it must be declared abstract itself.</a:t>
            </a:r>
          </a:p>
        </p:txBody>
      </p:sp>
      <p:sp>
        <p:nvSpPr>
          <p:cNvPr name="TextBox 19" id="19"/>
          <p:cNvSpPr txBox="true"/>
          <p:nvPr/>
        </p:nvSpPr>
        <p:spPr>
          <a:xfrm rot="0">
            <a:off x="2056445" y="6711379"/>
            <a:ext cx="2523034"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 Conclusion 📢</a:t>
            </a:r>
          </a:p>
        </p:txBody>
      </p:sp>
      <p:sp>
        <p:nvSpPr>
          <p:cNvPr name="TextBox 20" id="20"/>
          <p:cNvSpPr txBox="true"/>
          <p:nvPr/>
        </p:nvSpPr>
        <p:spPr>
          <a:xfrm rot="0">
            <a:off x="775117" y="7343204"/>
            <a:ext cx="6176836" cy="2101850"/>
          </a:xfrm>
          <a:prstGeom prst="rect">
            <a:avLst/>
          </a:prstGeom>
        </p:spPr>
        <p:txBody>
          <a:bodyPr anchor="t" rtlCol="false" tIns="0" lIns="0" bIns="0" rIns="0">
            <a:spAutoFit/>
          </a:bodyPr>
          <a:lstStyle/>
          <a:p>
            <a:pPr algn="l">
              <a:lnSpc>
                <a:spcPts val="2800"/>
              </a:lnSpc>
              <a:spcBef>
                <a:spcPct val="0"/>
              </a:spcBef>
            </a:pPr>
            <a:r>
              <a:rPr lang="en-US" sz="2000">
                <a:solidFill>
                  <a:srgbClr val="000000"/>
                </a:solidFill>
                <a:latin typeface="Walls"/>
                <a:ea typeface="Walls"/>
                <a:cs typeface="Walls"/>
                <a:sym typeface="Walls"/>
              </a:rPr>
              <a:t>Abstraction is a powerful concept in Java that allows you to design your programs with clarity, separating the </a:t>
            </a:r>
            <a:r>
              <a:rPr lang="en-US" b="true" sz="2000">
                <a:solidFill>
                  <a:srgbClr val="000000"/>
                </a:solidFill>
                <a:latin typeface="Walls Bold"/>
                <a:ea typeface="Walls Bold"/>
                <a:cs typeface="Walls Bold"/>
                <a:sym typeface="Walls Bold"/>
              </a:rPr>
              <a:t>essential operations</a:t>
            </a:r>
            <a:r>
              <a:rPr lang="en-US" sz="2000">
                <a:solidFill>
                  <a:srgbClr val="000000"/>
                </a:solidFill>
                <a:latin typeface="Walls"/>
                <a:ea typeface="Walls"/>
                <a:cs typeface="Walls"/>
                <a:sym typeface="Walls"/>
              </a:rPr>
              <a:t> from the underlying implementation details. It helps manage large applications by keeping the complexity under control, making your code more </a:t>
            </a:r>
            <a:r>
              <a:rPr lang="en-US" b="true" sz="2000">
                <a:solidFill>
                  <a:srgbClr val="000000"/>
                </a:solidFill>
                <a:latin typeface="Walls Bold"/>
                <a:ea typeface="Walls Bold"/>
                <a:cs typeface="Walls Bold"/>
                <a:sym typeface="Walls Bold"/>
              </a:rPr>
              <a:t>maintainable</a:t>
            </a:r>
            <a:r>
              <a:rPr lang="en-US" sz="2000">
                <a:solidFill>
                  <a:srgbClr val="000000"/>
                </a:solidFill>
                <a:latin typeface="Walls"/>
                <a:ea typeface="Walls"/>
                <a:cs typeface="Walls"/>
                <a:sym typeface="Walls"/>
              </a:rPr>
              <a:t>,</a:t>
            </a:r>
            <a:r>
              <a:rPr lang="en-US" b="true" sz="2000">
                <a:solidFill>
                  <a:srgbClr val="000000"/>
                </a:solidFill>
                <a:latin typeface="Walls Bold"/>
                <a:ea typeface="Walls Bold"/>
                <a:cs typeface="Walls Bold"/>
                <a:sym typeface="Walls Bold"/>
              </a:rPr>
              <a:t> readable</a:t>
            </a:r>
            <a:r>
              <a:rPr lang="en-US" sz="2000">
                <a:solidFill>
                  <a:srgbClr val="000000"/>
                </a:solidFill>
                <a:latin typeface="Walls"/>
                <a:ea typeface="Walls"/>
                <a:cs typeface="Walls"/>
                <a:sym typeface="Walls"/>
              </a:rPr>
              <a:t>, and </a:t>
            </a:r>
            <a:r>
              <a:rPr lang="en-US" b="true" sz="2000">
                <a:solidFill>
                  <a:srgbClr val="000000"/>
                </a:solidFill>
                <a:latin typeface="Walls Bold"/>
                <a:ea typeface="Walls Bold"/>
                <a:cs typeface="Walls Bold"/>
                <a:sym typeface="Walls Bold"/>
              </a:rPr>
              <a:t>modular</a:t>
            </a:r>
            <a:r>
              <a:rPr lang="en-US" sz="2000">
                <a:solidFill>
                  <a:srgbClr val="000000"/>
                </a:solidFill>
                <a:latin typeface="Walls"/>
                <a:ea typeface="Walls"/>
                <a:cs typeface="Walls"/>
                <a:sym typeface="Walls"/>
              </a:rPr>
              <a:t>. 🎯</a:t>
            </a:r>
          </a:p>
        </p:txBody>
      </p:sp>
    </p:spTree>
  </p:cSld>
  <p:clrMapOvr>
    <a:masterClrMapping/>
  </p:clrMapOvr>
</p:sld>
</file>

<file path=ppt/slides/slide2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142731" y="9936000"/>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954784" y="5403571"/>
            <a:ext cx="9210433" cy="153507"/>
          </a:xfrm>
          <a:custGeom>
            <a:avLst/>
            <a:gdLst/>
            <a:ahLst/>
            <a:cxnLst/>
            <a:rect r="r" b="b" t="t" l="l"/>
            <a:pathLst>
              <a:path h="153507" w="9210433">
                <a:moveTo>
                  <a:pt x="0" y="0"/>
                </a:moveTo>
                <a:lnTo>
                  <a:pt x="9210432" y="0"/>
                </a:lnTo>
                <a:lnTo>
                  <a:pt x="9210432"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5" id="15"/>
          <p:cNvSpPr txBox="true"/>
          <p:nvPr/>
        </p:nvSpPr>
        <p:spPr>
          <a:xfrm rot="0">
            <a:off x="494945" y="1085766"/>
            <a:ext cx="6646863" cy="863600"/>
          </a:xfrm>
          <a:prstGeom prst="rect">
            <a:avLst/>
          </a:prstGeom>
        </p:spPr>
        <p:txBody>
          <a:bodyPr anchor="t" rtlCol="false" tIns="0" lIns="0" bIns="0" rIns="0">
            <a:spAutoFit/>
          </a:bodyPr>
          <a:lstStyle/>
          <a:p>
            <a:pPr algn="ctr">
              <a:lnSpc>
                <a:spcPts val="7000"/>
              </a:lnSpc>
              <a:spcBef>
                <a:spcPct val="0"/>
              </a:spcBef>
            </a:pPr>
            <a:r>
              <a:rPr lang="en-US" b="true" sz="5000">
                <a:solidFill>
                  <a:srgbClr val="FF0000"/>
                </a:solidFill>
                <a:latin typeface="Walls Bold"/>
                <a:ea typeface="Walls Bold"/>
                <a:cs typeface="Walls Bold"/>
                <a:sym typeface="Walls Bold"/>
              </a:rPr>
              <a:t>🌐 Interface in Java 🌐</a:t>
            </a:r>
          </a:p>
        </p:txBody>
      </p:sp>
      <p:sp>
        <p:nvSpPr>
          <p:cNvPr name="TextBox 16" id="16"/>
          <p:cNvSpPr txBox="true"/>
          <p:nvPr/>
        </p:nvSpPr>
        <p:spPr>
          <a:xfrm rot="0">
            <a:off x="558253" y="2187022"/>
            <a:ext cx="6583555" cy="1749425"/>
          </a:xfrm>
          <a:prstGeom prst="rect">
            <a:avLst/>
          </a:prstGeom>
        </p:spPr>
        <p:txBody>
          <a:bodyPr anchor="t" rtlCol="false" tIns="0" lIns="0" bIns="0" rIns="0">
            <a:spAutoFit/>
          </a:bodyPr>
          <a:lstStyle/>
          <a:p>
            <a:pPr algn="l">
              <a:lnSpc>
                <a:spcPts val="2800"/>
              </a:lnSpc>
              <a:spcBef>
                <a:spcPct val="0"/>
              </a:spcBef>
            </a:pPr>
            <a:r>
              <a:rPr lang="en-US" sz="2000">
                <a:solidFill>
                  <a:srgbClr val="000000"/>
                </a:solidFill>
                <a:latin typeface="Walls"/>
                <a:ea typeface="Walls"/>
                <a:cs typeface="Walls"/>
                <a:sym typeface="Walls"/>
              </a:rPr>
              <a:t>🔗 Achieving 100% Abstraction through interfaces!  </a:t>
            </a:r>
          </a:p>
          <a:p>
            <a:pPr algn="l">
              <a:lnSpc>
                <a:spcPts val="2800"/>
              </a:lnSpc>
              <a:spcBef>
                <a:spcPct val="0"/>
              </a:spcBef>
            </a:pPr>
            <a:r>
              <a:rPr lang="en-US" sz="2000">
                <a:solidFill>
                  <a:srgbClr val="000000"/>
                </a:solidFill>
                <a:latin typeface="Walls"/>
                <a:ea typeface="Walls"/>
                <a:cs typeface="Walls"/>
                <a:sym typeface="Walls"/>
              </a:rPr>
              <a:t>An interface is a </a:t>
            </a:r>
            <a:r>
              <a:rPr lang="en-US" b="true" sz="2000">
                <a:solidFill>
                  <a:srgbClr val="000000"/>
                </a:solidFill>
                <a:latin typeface="Walls Bold"/>
                <a:ea typeface="Walls Bold"/>
                <a:cs typeface="Walls Bold"/>
                <a:sym typeface="Walls Bold"/>
              </a:rPr>
              <a:t>contract</a:t>
            </a:r>
            <a:r>
              <a:rPr lang="en-US" sz="2000">
                <a:solidFill>
                  <a:srgbClr val="000000"/>
                </a:solidFill>
                <a:latin typeface="Walls"/>
                <a:ea typeface="Walls"/>
                <a:cs typeface="Walls"/>
                <a:sym typeface="Walls"/>
              </a:rPr>
              <a:t> where classes promise to </a:t>
            </a:r>
            <a:r>
              <a:rPr lang="en-US" b="true" sz="2000">
                <a:solidFill>
                  <a:srgbClr val="000000"/>
                </a:solidFill>
                <a:latin typeface="Walls Bold"/>
                <a:ea typeface="Walls Bold"/>
                <a:cs typeface="Walls Bold"/>
                <a:sym typeface="Walls Bold"/>
              </a:rPr>
              <a:t>implement</a:t>
            </a:r>
            <a:r>
              <a:rPr lang="en-US" sz="2000">
                <a:solidFill>
                  <a:srgbClr val="000000"/>
                </a:solidFill>
                <a:latin typeface="Walls"/>
                <a:ea typeface="Walls"/>
                <a:cs typeface="Walls"/>
                <a:sym typeface="Walls"/>
              </a:rPr>
              <a:t> the provided methods. It's your go-to solution when you want to hide all internal complexities and just showcase the essential details. 🛠️</a:t>
            </a:r>
          </a:p>
        </p:txBody>
      </p:sp>
      <p:sp>
        <p:nvSpPr>
          <p:cNvPr name="TextBox 17" id="17"/>
          <p:cNvSpPr txBox="true"/>
          <p:nvPr/>
        </p:nvSpPr>
        <p:spPr>
          <a:xfrm rot="0">
            <a:off x="1297735" y="4164579"/>
            <a:ext cx="4599583"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 Key Features of Interfaces:</a:t>
            </a:r>
          </a:p>
        </p:txBody>
      </p:sp>
      <p:sp>
        <p:nvSpPr>
          <p:cNvPr name="TextBox 18" id="18"/>
          <p:cNvSpPr txBox="true"/>
          <p:nvPr/>
        </p:nvSpPr>
        <p:spPr>
          <a:xfrm rot="0">
            <a:off x="494945" y="4827800"/>
            <a:ext cx="6826894" cy="4914894"/>
          </a:xfrm>
          <a:prstGeom prst="rect">
            <a:avLst/>
          </a:prstGeom>
        </p:spPr>
        <p:txBody>
          <a:bodyPr anchor="t" rtlCol="false" tIns="0" lIns="0" bIns="0" rIns="0">
            <a:spAutoFit/>
          </a:bodyPr>
          <a:lstStyle/>
          <a:p>
            <a:pPr algn="l">
              <a:lnSpc>
                <a:spcPts val="2799"/>
              </a:lnSpc>
              <a:spcBef>
                <a:spcPct val="0"/>
              </a:spcBef>
            </a:pPr>
            <a:r>
              <a:rPr lang="en-US" b="true" sz="1999">
                <a:solidFill>
                  <a:srgbClr val="000000"/>
                </a:solidFill>
                <a:latin typeface="Walls Bold"/>
                <a:ea typeface="Walls Bold"/>
                <a:cs typeface="Walls Bold"/>
                <a:sym typeface="Walls Bold"/>
              </a:rPr>
              <a:t>💡 Interface as a Class Substitute  </a:t>
            </a:r>
          </a:p>
          <a:p>
            <a:pPr algn="l">
              <a:lnSpc>
                <a:spcPts val="2799"/>
              </a:lnSpc>
              <a:spcBef>
                <a:spcPct val="0"/>
              </a:spcBef>
            </a:pPr>
            <a:r>
              <a:rPr lang="en-US" sz="1999">
                <a:solidFill>
                  <a:srgbClr val="000000"/>
                </a:solidFill>
                <a:latin typeface="Walls"/>
                <a:ea typeface="Walls"/>
                <a:cs typeface="Walls"/>
                <a:sym typeface="Walls"/>
              </a:rPr>
              <a:t> An interface can be thought of like a class, but with a very special functionality. It's designed to outline what methods a class must implement, not how they work. 💬</a:t>
            </a:r>
          </a:p>
          <a:p>
            <a:pPr algn="l">
              <a:lnSpc>
                <a:spcPts val="980"/>
              </a:lnSpc>
              <a:spcBef>
                <a:spcPct val="0"/>
              </a:spcBef>
            </a:pPr>
          </a:p>
          <a:p>
            <a:pPr algn="l">
              <a:lnSpc>
                <a:spcPts val="2799"/>
              </a:lnSpc>
              <a:spcBef>
                <a:spcPct val="0"/>
              </a:spcBef>
            </a:pPr>
            <a:r>
              <a:rPr lang="en-US" b="true" sz="1999">
                <a:solidFill>
                  <a:srgbClr val="000000"/>
                </a:solidFill>
                <a:latin typeface="Walls Bold"/>
                <a:ea typeface="Walls Bold"/>
                <a:cs typeface="Walls Bold"/>
                <a:sym typeface="Walls Bold"/>
              </a:rPr>
              <a:t>📝 Compiling Interfaces  </a:t>
            </a:r>
          </a:p>
          <a:p>
            <a:pPr algn="l">
              <a:lnSpc>
                <a:spcPts val="2799"/>
              </a:lnSpc>
              <a:spcBef>
                <a:spcPct val="0"/>
              </a:spcBef>
            </a:pPr>
            <a:r>
              <a:rPr lang="en-US" sz="1999">
                <a:solidFill>
                  <a:srgbClr val="000000"/>
                </a:solidFill>
                <a:latin typeface="Walls"/>
                <a:ea typeface="Walls"/>
                <a:cs typeface="Walls"/>
                <a:sym typeface="Walls"/>
              </a:rPr>
              <a:t>Just like a class, when you compile an interface, the Java compiler generates a .class file for it. 🎯</a:t>
            </a:r>
          </a:p>
          <a:p>
            <a:pPr algn="l">
              <a:lnSpc>
                <a:spcPts val="419"/>
              </a:lnSpc>
              <a:spcBef>
                <a:spcPct val="0"/>
              </a:spcBef>
            </a:pPr>
          </a:p>
          <a:p>
            <a:pPr algn="l">
              <a:lnSpc>
                <a:spcPts val="2799"/>
              </a:lnSpc>
              <a:spcBef>
                <a:spcPct val="0"/>
              </a:spcBef>
            </a:pPr>
            <a:r>
              <a:rPr lang="en-US" b="true" sz="1999">
                <a:solidFill>
                  <a:srgbClr val="000000"/>
                </a:solidFill>
                <a:latin typeface="Walls Bold"/>
                <a:ea typeface="Walls Bold"/>
                <a:cs typeface="Walls Bold"/>
                <a:sym typeface="Walls Bold"/>
              </a:rPr>
              <a:t>🔑 Default Properties </a:t>
            </a:r>
          </a:p>
          <a:p>
            <a:pPr algn="l" marL="431799" indent="-215900" lvl="1">
              <a:lnSpc>
                <a:spcPts val="2799"/>
              </a:lnSpc>
              <a:buFont typeface="Arial"/>
              <a:buChar char="•"/>
            </a:pPr>
            <a:r>
              <a:rPr lang="en-US" sz="1999">
                <a:solidFill>
                  <a:srgbClr val="000000"/>
                </a:solidFill>
                <a:latin typeface="Walls"/>
                <a:ea typeface="Walls"/>
                <a:cs typeface="Walls"/>
                <a:sym typeface="Walls"/>
              </a:rPr>
              <a:t> All methods in an interface are by default </a:t>
            </a:r>
            <a:r>
              <a:rPr lang="en-US" b="true" sz="1999">
                <a:solidFill>
                  <a:srgbClr val="000000"/>
                </a:solidFill>
                <a:latin typeface="Walls Bold"/>
                <a:ea typeface="Walls Bold"/>
                <a:cs typeface="Walls Bold"/>
                <a:sym typeface="Walls Bold"/>
              </a:rPr>
              <a:t>abstract</a:t>
            </a:r>
            <a:r>
              <a:rPr lang="en-US" sz="1999">
                <a:solidFill>
                  <a:srgbClr val="000000"/>
                </a:solidFill>
                <a:latin typeface="Walls"/>
                <a:ea typeface="Walls"/>
                <a:cs typeface="Walls"/>
                <a:sym typeface="Walls"/>
              </a:rPr>
              <a:t> and public. You don't need to explicitly specify these keywords. 🗝️</a:t>
            </a:r>
          </a:p>
          <a:p>
            <a:pPr algn="l">
              <a:lnSpc>
                <a:spcPts val="1120"/>
              </a:lnSpc>
            </a:pPr>
            <a:r>
              <a:rPr lang="en-US" sz="800">
                <a:solidFill>
                  <a:srgbClr val="000000"/>
                </a:solidFill>
                <a:latin typeface="Walls"/>
                <a:ea typeface="Walls"/>
                <a:cs typeface="Walls"/>
                <a:sym typeface="Walls"/>
              </a:rPr>
              <a:t>  </a:t>
            </a:r>
          </a:p>
          <a:p>
            <a:pPr algn="l" marL="431799" indent="-215900" lvl="1">
              <a:lnSpc>
                <a:spcPts val="2799"/>
              </a:lnSpc>
              <a:buFont typeface="Arial"/>
              <a:buChar char="•"/>
            </a:pPr>
            <a:r>
              <a:rPr lang="en-US" sz="1999">
                <a:solidFill>
                  <a:srgbClr val="000000"/>
                </a:solidFill>
                <a:latin typeface="Walls"/>
                <a:ea typeface="Walls"/>
                <a:cs typeface="Walls"/>
                <a:sym typeface="Walls"/>
              </a:rPr>
              <a:t>Any variables declared inside an interface are public, static, and final by default. Meaning, these variables are constants and shared among all implementing classes. 🔄</a:t>
            </a:r>
          </a:p>
        </p:txBody>
      </p:sp>
    </p:spTree>
  </p:cSld>
  <p:clrMapOvr>
    <a:masterClrMapping/>
  </p:clrMapOvr>
</p:sld>
</file>

<file path=ppt/slides/slide2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142731" y="9936000"/>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954784" y="5403571"/>
            <a:ext cx="9210433" cy="153507"/>
          </a:xfrm>
          <a:custGeom>
            <a:avLst/>
            <a:gdLst/>
            <a:ahLst/>
            <a:cxnLst/>
            <a:rect r="r" b="b" t="t" l="l"/>
            <a:pathLst>
              <a:path h="153507" w="9210433">
                <a:moveTo>
                  <a:pt x="0" y="0"/>
                </a:moveTo>
                <a:lnTo>
                  <a:pt x="9210432" y="0"/>
                </a:lnTo>
                <a:lnTo>
                  <a:pt x="9210432"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5" id="15"/>
          <p:cNvSpPr txBox="true"/>
          <p:nvPr/>
        </p:nvSpPr>
        <p:spPr>
          <a:xfrm rot="0">
            <a:off x="756000" y="1489995"/>
            <a:ext cx="5937704" cy="2137410"/>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Walls Bold"/>
                <a:ea typeface="Walls Bold"/>
                <a:cs typeface="Walls Bold"/>
                <a:sym typeface="Walls Bold"/>
              </a:rPr>
              <a:t>🏛️ Interface &amp; Multiple Inheritance  </a:t>
            </a:r>
          </a:p>
          <a:p>
            <a:pPr algn="l" marL="431801" indent="-215900" lvl="1">
              <a:lnSpc>
                <a:spcPts val="2800"/>
              </a:lnSpc>
              <a:buFont typeface="Arial"/>
              <a:buChar char="•"/>
            </a:pPr>
            <a:r>
              <a:rPr lang="en-US" sz="2000">
                <a:solidFill>
                  <a:srgbClr val="000000"/>
                </a:solidFill>
                <a:latin typeface="Walls"/>
                <a:ea typeface="Walls"/>
                <a:cs typeface="Walls"/>
                <a:sym typeface="Walls"/>
              </a:rPr>
              <a:t>Java does not allow multiple inheritance in classes, but you can achieve this by implementing multiple interfaces. 🌐  </a:t>
            </a:r>
          </a:p>
          <a:p>
            <a:pPr algn="l" marL="431801" indent="-215900" lvl="1">
              <a:lnSpc>
                <a:spcPts val="2800"/>
              </a:lnSpc>
              <a:buFont typeface="Arial"/>
              <a:buChar char="•"/>
            </a:pPr>
            <a:r>
              <a:rPr lang="en-US" sz="2000">
                <a:solidFill>
                  <a:srgbClr val="000000"/>
                </a:solidFill>
                <a:latin typeface="Walls"/>
                <a:ea typeface="Walls"/>
                <a:cs typeface="Walls"/>
                <a:sym typeface="Walls"/>
              </a:rPr>
              <a:t>This makes interfaces an excellent tool for building large, modular systems. 🧩</a:t>
            </a:r>
          </a:p>
        </p:txBody>
      </p:sp>
      <p:sp>
        <p:nvSpPr>
          <p:cNvPr name="TextBox 16" id="16"/>
          <p:cNvSpPr txBox="true"/>
          <p:nvPr/>
        </p:nvSpPr>
        <p:spPr>
          <a:xfrm rot="0">
            <a:off x="1835660" y="4097372"/>
            <a:ext cx="3888681"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 Methods in an Interface:</a:t>
            </a:r>
          </a:p>
        </p:txBody>
      </p:sp>
      <p:sp>
        <p:nvSpPr>
          <p:cNvPr name="TextBox 17" id="17"/>
          <p:cNvSpPr txBox="true"/>
          <p:nvPr/>
        </p:nvSpPr>
        <p:spPr>
          <a:xfrm rot="0">
            <a:off x="617250" y="4995897"/>
            <a:ext cx="6656041" cy="3937635"/>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Walls Bold"/>
                <a:ea typeface="Walls Bold"/>
                <a:cs typeface="Walls Bold"/>
                <a:sym typeface="Walls Bold"/>
              </a:rPr>
              <a:t>🛠️ Abstract Methods </a:t>
            </a:r>
            <a:r>
              <a:rPr lang="en-US" sz="2199">
                <a:solidFill>
                  <a:srgbClr val="000000"/>
                </a:solidFill>
                <a:latin typeface="Walls"/>
                <a:ea typeface="Walls"/>
                <a:cs typeface="Walls"/>
                <a:sym typeface="Walls"/>
              </a:rPr>
              <a:t> </a:t>
            </a:r>
          </a:p>
          <a:p>
            <a:pPr algn="l" marL="431801" indent="-215900" lvl="1">
              <a:lnSpc>
                <a:spcPts val="2800"/>
              </a:lnSpc>
              <a:buFont typeface="Arial"/>
              <a:buChar char="•"/>
            </a:pPr>
            <a:r>
              <a:rPr lang="en-US" sz="2000">
                <a:solidFill>
                  <a:srgbClr val="000000"/>
                </a:solidFill>
                <a:latin typeface="Walls"/>
                <a:ea typeface="Walls"/>
                <a:cs typeface="Walls"/>
                <a:sym typeface="Walls"/>
              </a:rPr>
              <a:t> By default, methods are </a:t>
            </a:r>
            <a:r>
              <a:rPr lang="en-US" b="true" sz="2000">
                <a:solidFill>
                  <a:srgbClr val="000000"/>
                </a:solidFill>
                <a:latin typeface="Walls Bold"/>
                <a:ea typeface="Walls Bold"/>
                <a:cs typeface="Walls Bold"/>
                <a:sym typeface="Walls Bold"/>
              </a:rPr>
              <a:t>abstract</a:t>
            </a:r>
            <a:r>
              <a:rPr lang="en-US" sz="2000">
                <a:solidFill>
                  <a:srgbClr val="000000"/>
                </a:solidFill>
                <a:latin typeface="Walls"/>
                <a:ea typeface="Walls"/>
                <a:cs typeface="Walls"/>
                <a:sym typeface="Walls"/>
              </a:rPr>
              <a:t> in an interface, meaning the </a:t>
            </a:r>
            <a:r>
              <a:rPr lang="en-US" b="true" sz="2000">
                <a:solidFill>
                  <a:srgbClr val="000000"/>
                </a:solidFill>
                <a:latin typeface="Walls Bold"/>
                <a:ea typeface="Walls Bold"/>
                <a:cs typeface="Walls Bold"/>
                <a:sym typeface="Walls Bold"/>
              </a:rPr>
              <a:t>implementation</a:t>
            </a:r>
            <a:r>
              <a:rPr lang="en-US" sz="2000">
                <a:solidFill>
                  <a:srgbClr val="000000"/>
                </a:solidFill>
                <a:latin typeface="Walls"/>
                <a:ea typeface="Walls"/>
                <a:cs typeface="Walls"/>
                <a:sym typeface="Walls"/>
              </a:rPr>
              <a:t> is defined elsewhere—in a class that implements the interface. 🚀  </a:t>
            </a:r>
          </a:p>
          <a:p>
            <a:pPr algn="l" marL="431801" indent="-215900" lvl="1">
              <a:lnSpc>
                <a:spcPts val="2800"/>
              </a:lnSpc>
              <a:buFont typeface="Arial"/>
              <a:buChar char="•"/>
            </a:pPr>
            <a:r>
              <a:rPr lang="en-US" sz="2000">
                <a:solidFill>
                  <a:srgbClr val="000000"/>
                </a:solidFill>
                <a:latin typeface="Walls"/>
                <a:ea typeface="Walls"/>
                <a:cs typeface="Walls"/>
                <a:sym typeface="Walls"/>
              </a:rPr>
              <a:t>The </a:t>
            </a:r>
            <a:r>
              <a:rPr lang="en-US" b="true" sz="2000">
                <a:solidFill>
                  <a:srgbClr val="000000"/>
                </a:solidFill>
                <a:latin typeface="Walls Bold"/>
                <a:ea typeface="Walls Bold"/>
                <a:cs typeface="Walls Bold"/>
                <a:sym typeface="Walls Bold"/>
              </a:rPr>
              <a:t>abstract keyword</a:t>
            </a:r>
            <a:r>
              <a:rPr lang="en-US" sz="2000">
                <a:solidFill>
                  <a:srgbClr val="000000"/>
                </a:solidFill>
                <a:latin typeface="Walls"/>
                <a:ea typeface="Walls"/>
                <a:cs typeface="Walls"/>
                <a:sym typeface="Walls"/>
              </a:rPr>
              <a:t> is optional, but the </a:t>
            </a:r>
            <a:r>
              <a:rPr lang="en-US" b="true" sz="2000">
                <a:solidFill>
                  <a:srgbClr val="000000"/>
                </a:solidFill>
                <a:latin typeface="Walls Bold"/>
                <a:ea typeface="Walls Bold"/>
                <a:cs typeface="Walls Bold"/>
                <a:sym typeface="Walls Bold"/>
              </a:rPr>
              <a:t>method body is not allowed.</a:t>
            </a:r>
          </a:p>
          <a:p>
            <a:pPr algn="l">
              <a:lnSpc>
                <a:spcPts val="2800"/>
              </a:lnSpc>
              <a:spcBef>
                <a:spcPct val="0"/>
              </a:spcBef>
            </a:pPr>
          </a:p>
          <a:p>
            <a:pPr algn="l">
              <a:lnSpc>
                <a:spcPts val="3079"/>
              </a:lnSpc>
              <a:spcBef>
                <a:spcPct val="0"/>
              </a:spcBef>
            </a:pPr>
            <a:r>
              <a:rPr lang="en-US" b="true" sz="2199">
                <a:solidFill>
                  <a:srgbClr val="000000"/>
                </a:solidFill>
                <a:latin typeface="Walls Bold"/>
                <a:ea typeface="Walls Bold"/>
                <a:cs typeface="Walls Bold"/>
                <a:sym typeface="Walls Bold"/>
              </a:rPr>
              <a:t>🚫 No Constructors or Static Blocks </a:t>
            </a:r>
            <a:r>
              <a:rPr lang="en-US" sz="2199">
                <a:solidFill>
                  <a:srgbClr val="000000"/>
                </a:solidFill>
                <a:latin typeface="Walls"/>
                <a:ea typeface="Walls"/>
                <a:cs typeface="Walls"/>
                <a:sym typeface="Walls"/>
              </a:rPr>
              <a:t> </a:t>
            </a:r>
          </a:p>
          <a:p>
            <a:pPr algn="l" marL="431801" indent="-215900" lvl="1">
              <a:lnSpc>
                <a:spcPts val="2800"/>
              </a:lnSpc>
              <a:buFont typeface="Arial"/>
              <a:buChar char="•"/>
            </a:pPr>
            <a:r>
              <a:rPr lang="en-US" sz="2000">
                <a:solidFill>
                  <a:srgbClr val="000000"/>
                </a:solidFill>
                <a:latin typeface="Walls"/>
                <a:ea typeface="Walls"/>
                <a:cs typeface="Walls"/>
                <a:sym typeface="Walls"/>
              </a:rPr>
              <a:t>Since interfaces cannot hold state or concrete data, they </a:t>
            </a:r>
            <a:r>
              <a:rPr lang="en-US" b="true" sz="2000">
                <a:solidFill>
                  <a:srgbClr val="000000"/>
                </a:solidFill>
                <a:latin typeface="Walls Bold"/>
                <a:ea typeface="Walls Bold"/>
                <a:cs typeface="Walls Bold"/>
                <a:sym typeface="Walls Bold"/>
              </a:rPr>
              <a:t>cannot have constructors</a:t>
            </a:r>
            <a:r>
              <a:rPr lang="en-US" sz="2000">
                <a:solidFill>
                  <a:srgbClr val="000000"/>
                </a:solidFill>
                <a:latin typeface="Walls"/>
                <a:ea typeface="Walls"/>
                <a:cs typeface="Walls"/>
                <a:sym typeface="Walls"/>
              </a:rPr>
              <a:t> or any blocks like static or instance initializer blocks. ⚠️</a:t>
            </a:r>
          </a:p>
        </p:txBody>
      </p:sp>
    </p:spTree>
  </p:cSld>
  <p:clrMapOvr>
    <a:masterClrMapping/>
  </p:clrMapOvr>
</p:sld>
</file>

<file path=ppt/slides/slide2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142731" y="9936000"/>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954784" y="5403571"/>
            <a:ext cx="9210433" cy="153507"/>
          </a:xfrm>
          <a:custGeom>
            <a:avLst/>
            <a:gdLst/>
            <a:ahLst/>
            <a:cxnLst/>
            <a:rect r="r" b="b" t="t" l="l"/>
            <a:pathLst>
              <a:path h="153507" w="9210433">
                <a:moveTo>
                  <a:pt x="0" y="0"/>
                </a:moveTo>
                <a:lnTo>
                  <a:pt x="9210432" y="0"/>
                </a:lnTo>
                <a:lnTo>
                  <a:pt x="9210432"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5" id="15"/>
          <p:cNvSpPr txBox="true"/>
          <p:nvPr/>
        </p:nvSpPr>
        <p:spPr>
          <a:xfrm rot="0">
            <a:off x="453482" y="1270523"/>
            <a:ext cx="6777249" cy="3585210"/>
          </a:xfrm>
          <a:prstGeom prst="rect">
            <a:avLst/>
          </a:prstGeom>
        </p:spPr>
        <p:txBody>
          <a:bodyPr anchor="t" rtlCol="false" tIns="0" lIns="0" bIns="0" rIns="0">
            <a:spAutoFit/>
          </a:bodyPr>
          <a:lstStyle/>
          <a:p>
            <a:pPr algn="l">
              <a:lnSpc>
                <a:spcPts val="3079"/>
              </a:lnSpc>
            </a:pPr>
            <a:r>
              <a:rPr lang="en-US" b="true" sz="2199">
                <a:solidFill>
                  <a:srgbClr val="000000"/>
                </a:solidFill>
                <a:latin typeface="Walls Bold"/>
                <a:ea typeface="Walls Bold"/>
                <a:cs typeface="Walls Bold"/>
                <a:sym typeface="Walls Bold"/>
              </a:rPr>
              <a:t>📛 Cannot Instantiate  </a:t>
            </a:r>
          </a:p>
          <a:p>
            <a:pPr algn="l" marL="431801" indent="-215900" lvl="1">
              <a:lnSpc>
                <a:spcPts val="2800"/>
              </a:lnSpc>
              <a:buFont typeface="Arial"/>
              <a:buChar char="•"/>
            </a:pPr>
            <a:r>
              <a:rPr lang="en-US" sz="2000">
                <a:solidFill>
                  <a:srgbClr val="000000"/>
                </a:solidFill>
                <a:latin typeface="Walls"/>
                <a:ea typeface="Walls"/>
                <a:cs typeface="Walls"/>
                <a:sym typeface="Walls"/>
              </a:rPr>
              <a:t> Interfaces cannot be instantiated—you can't create an object from an interface. However, you can have reference variables of an interface type. These references can point to objects of </a:t>
            </a:r>
            <a:r>
              <a:rPr lang="en-US" b="true" sz="2000">
                <a:solidFill>
                  <a:srgbClr val="000000"/>
                </a:solidFill>
                <a:latin typeface="Walls Bold"/>
                <a:ea typeface="Walls Bold"/>
                <a:cs typeface="Walls Bold"/>
                <a:sym typeface="Walls Bold"/>
              </a:rPr>
              <a:t>implementing classes</a:t>
            </a:r>
            <a:r>
              <a:rPr lang="en-US" sz="2000">
                <a:solidFill>
                  <a:srgbClr val="000000"/>
                </a:solidFill>
                <a:latin typeface="Walls"/>
                <a:ea typeface="Walls"/>
                <a:cs typeface="Walls"/>
                <a:sym typeface="Walls"/>
              </a:rPr>
              <a:t>. ✍️</a:t>
            </a:r>
          </a:p>
          <a:p>
            <a:pPr algn="l">
              <a:lnSpc>
                <a:spcPts val="2800"/>
              </a:lnSpc>
            </a:pPr>
          </a:p>
          <a:p>
            <a:pPr algn="l">
              <a:lnSpc>
                <a:spcPts val="3079"/>
              </a:lnSpc>
            </a:pPr>
            <a:r>
              <a:rPr lang="en-US" b="true" sz="2199">
                <a:solidFill>
                  <a:srgbClr val="000000"/>
                </a:solidFill>
                <a:latin typeface="Walls Bold"/>
                <a:ea typeface="Walls Bold"/>
                <a:cs typeface="Walls Bold"/>
                <a:sym typeface="Walls Bold"/>
              </a:rPr>
              <a:t>💻 Method Signatures Must Match </a:t>
            </a:r>
          </a:p>
          <a:p>
            <a:pPr algn="l" marL="431801" indent="-215900" lvl="1">
              <a:lnSpc>
                <a:spcPts val="2800"/>
              </a:lnSpc>
              <a:buFont typeface="Arial"/>
              <a:buChar char="•"/>
            </a:pPr>
            <a:r>
              <a:rPr lang="en-US" sz="2000">
                <a:solidFill>
                  <a:srgbClr val="000000"/>
                </a:solidFill>
                <a:latin typeface="Walls"/>
                <a:ea typeface="Walls"/>
                <a:cs typeface="Walls"/>
                <a:sym typeface="Walls"/>
              </a:rPr>
              <a:t> When you implement an interface in a class, ensure that the method signature (arguments, return types) matches exactly as defined in the interface. No deviations allowed! 📏</a:t>
            </a:r>
          </a:p>
        </p:txBody>
      </p:sp>
      <p:sp>
        <p:nvSpPr>
          <p:cNvPr name="TextBox 16" id="16"/>
          <p:cNvSpPr txBox="true"/>
          <p:nvPr/>
        </p:nvSpPr>
        <p:spPr>
          <a:xfrm rot="0">
            <a:off x="548359" y="5255783"/>
            <a:ext cx="6255641" cy="2527935"/>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Walls Bold"/>
                <a:ea typeface="Walls Bold"/>
                <a:cs typeface="Walls Bold"/>
                <a:sym typeface="Walls Bold"/>
              </a:rPr>
              <a:t>🌐 Interface Usage 🌐</a:t>
            </a:r>
          </a:p>
          <a:p>
            <a:pPr algn="l">
              <a:lnSpc>
                <a:spcPts val="2800"/>
              </a:lnSpc>
              <a:spcBef>
                <a:spcPct val="0"/>
              </a:spcBef>
            </a:pPr>
          </a:p>
          <a:p>
            <a:pPr algn="l">
              <a:lnSpc>
                <a:spcPts val="3079"/>
              </a:lnSpc>
              <a:spcBef>
                <a:spcPct val="0"/>
              </a:spcBef>
            </a:pPr>
            <a:r>
              <a:rPr lang="en-US" b="true" sz="2199">
                <a:solidFill>
                  <a:srgbClr val="000000"/>
                </a:solidFill>
                <a:latin typeface="Walls Bold"/>
                <a:ea typeface="Walls Bold"/>
                <a:cs typeface="Walls Bold"/>
                <a:sym typeface="Walls Bold"/>
              </a:rPr>
              <a:t>📖 Relational Keywords  </a:t>
            </a:r>
          </a:p>
          <a:p>
            <a:pPr algn="l" marL="431801" indent="-215900" lvl="1">
              <a:lnSpc>
                <a:spcPts val="2800"/>
              </a:lnSpc>
              <a:buFont typeface="Arial"/>
              <a:buChar char="•"/>
            </a:pPr>
            <a:r>
              <a:rPr lang="en-US" sz="2000">
                <a:solidFill>
                  <a:srgbClr val="000000"/>
                </a:solidFill>
                <a:latin typeface="Walls"/>
                <a:ea typeface="Walls"/>
                <a:cs typeface="Walls"/>
                <a:sym typeface="Walls"/>
              </a:rPr>
              <a:t>class TO class ⇒ extends  </a:t>
            </a:r>
          </a:p>
          <a:p>
            <a:pPr algn="l" marL="431801" indent="-215900" lvl="1">
              <a:lnSpc>
                <a:spcPts val="2800"/>
              </a:lnSpc>
              <a:buFont typeface="Arial"/>
              <a:buChar char="•"/>
            </a:pPr>
            <a:r>
              <a:rPr lang="en-US" sz="2000">
                <a:solidFill>
                  <a:srgbClr val="000000"/>
                </a:solidFill>
                <a:latin typeface="Walls"/>
                <a:ea typeface="Walls"/>
                <a:cs typeface="Walls"/>
                <a:sym typeface="Walls"/>
              </a:rPr>
              <a:t>class TO interface ⇒ implements  </a:t>
            </a:r>
          </a:p>
          <a:p>
            <a:pPr algn="l" marL="431801" indent="-215900" lvl="1">
              <a:lnSpc>
                <a:spcPts val="2800"/>
              </a:lnSpc>
              <a:buFont typeface="Arial"/>
              <a:buChar char="•"/>
            </a:pPr>
            <a:r>
              <a:rPr lang="en-US" sz="2000">
                <a:solidFill>
                  <a:srgbClr val="000000"/>
                </a:solidFill>
                <a:latin typeface="Walls"/>
                <a:ea typeface="Walls"/>
                <a:cs typeface="Walls"/>
                <a:sym typeface="Walls"/>
              </a:rPr>
              <a:t>interface TO interface ⇒ extends (Yes, an interface can extend multiple interfaces!)</a:t>
            </a:r>
          </a:p>
        </p:txBody>
      </p:sp>
    </p:spTree>
  </p:cSld>
  <p:clrMapOvr>
    <a:masterClrMapping/>
  </p:clrMapOvr>
</p:sld>
</file>

<file path=ppt/slides/slide2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142731" y="9936000"/>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954784" y="5403571"/>
            <a:ext cx="9210433" cy="153507"/>
          </a:xfrm>
          <a:custGeom>
            <a:avLst/>
            <a:gdLst/>
            <a:ahLst/>
            <a:cxnLst/>
            <a:rect r="r" b="b" t="t" l="l"/>
            <a:pathLst>
              <a:path h="153507" w="9210433">
                <a:moveTo>
                  <a:pt x="0" y="0"/>
                </a:moveTo>
                <a:lnTo>
                  <a:pt x="9210432" y="0"/>
                </a:lnTo>
                <a:lnTo>
                  <a:pt x="9210432"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5" id="15"/>
          <p:cNvSpPr txBox="true"/>
          <p:nvPr/>
        </p:nvSpPr>
        <p:spPr>
          <a:xfrm rot="0">
            <a:off x="981159" y="1214110"/>
            <a:ext cx="5274568" cy="422275"/>
          </a:xfrm>
          <a:prstGeom prst="rect">
            <a:avLst/>
          </a:prstGeom>
        </p:spPr>
        <p:txBody>
          <a:bodyPr anchor="t" rtlCol="false" tIns="0" lIns="0" bIns="0" rIns="0">
            <a:spAutoFit/>
          </a:bodyPr>
          <a:lstStyle/>
          <a:p>
            <a:pPr algn="ctr">
              <a:lnSpc>
                <a:spcPts val="3499"/>
              </a:lnSpc>
              <a:spcBef>
                <a:spcPct val="0"/>
              </a:spcBef>
            </a:pPr>
            <a:r>
              <a:rPr lang="en-US" sz="2499">
                <a:solidFill>
                  <a:srgbClr val="1E90FF"/>
                </a:solidFill>
                <a:latin typeface="Walls"/>
                <a:ea typeface="Walls"/>
                <a:cs typeface="Walls"/>
                <a:sym typeface="Walls"/>
              </a:rPr>
              <a:t> 🛠️ Java 8 Enhancements for Interfaces:</a:t>
            </a:r>
          </a:p>
        </p:txBody>
      </p:sp>
      <p:sp>
        <p:nvSpPr>
          <p:cNvPr name="TextBox 16" id="16"/>
          <p:cNvSpPr txBox="true"/>
          <p:nvPr/>
        </p:nvSpPr>
        <p:spPr>
          <a:xfrm rot="0">
            <a:off x="683536" y="2137310"/>
            <a:ext cx="6589755" cy="4251960"/>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Walls Bold"/>
                <a:ea typeface="Walls Bold"/>
                <a:cs typeface="Walls Bold"/>
                <a:sym typeface="Walls Bold"/>
              </a:rPr>
              <a:t>1️⃣ Default Methods  </a:t>
            </a:r>
          </a:p>
          <a:p>
            <a:pPr algn="l">
              <a:lnSpc>
                <a:spcPts val="2800"/>
              </a:lnSpc>
            </a:pPr>
            <a:r>
              <a:rPr lang="en-US" sz="2000">
                <a:solidFill>
                  <a:srgbClr val="000000"/>
                </a:solidFill>
                <a:latin typeface="Walls"/>
                <a:ea typeface="Walls"/>
                <a:cs typeface="Walls"/>
                <a:sym typeface="Walls"/>
              </a:rPr>
              <a:t>   In Java 8, we gained the ability to add default methods in interfaces. These methods </a:t>
            </a:r>
            <a:r>
              <a:rPr lang="en-US" b="true" sz="2000">
                <a:solidFill>
                  <a:srgbClr val="000000"/>
                </a:solidFill>
                <a:latin typeface="Walls Bold"/>
                <a:ea typeface="Walls Bold"/>
                <a:cs typeface="Walls Bold"/>
                <a:sym typeface="Walls Bold"/>
              </a:rPr>
              <a:t>can</a:t>
            </a:r>
            <a:r>
              <a:rPr lang="en-US" sz="2000">
                <a:solidFill>
                  <a:srgbClr val="000000"/>
                </a:solidFill>
                <a:latin typeface="Walls"/>
                <a:ea typeface="Walls"/>
                <a:cs typeface="Walls"/>
                <a:sym typeface="Walls"/>
              </a:rPr>
              <a:t> have a </a:t>
            </a:r>
            <a:r>
              <a:rPr lang="en-US" b="true" sz="2000">
                <a:solidFill>
                  <a:srgbClr val="000000"/>
                </a:solidFill>
                <a:latin typeface="Walls Bold"/>
                <a:ea typeface="Walls Bold"/>
                <a:cs typeface="Walls Bold"/>
                <a:sym typeface="Walls Bold"/>
              </a:rPr>
              <a:t>body</a:t>
            </a:r>
            <a:r>
              <a:rPr lang="en-US" sz="2000">
                <a:solidFill>
                  <a:srgbClr val="000000"/>
                </a:solidFill>
                <a:latin typeface="Walls"/>
                <a:ea typeface="Walls"/>
                <a:cs typeface="Walls"/>
                <a:sym typeface="Walls"/>
              </a:rPr>
              <a:t> and </a:t>
            </a:r>
            <a:r>
              <a:rPr lang="en-US" b="true" sz="2000">
                <a:solidFill>
                  <a:srgbClr val="000000"/>
                </a:solidFill>
                <a:latin typeface="Walls Bold"/>
                <a:ea typeface="Walls Bold"/>
                <a:cs typeface="Walls Bold"/>
                <a:sym typeface="Walls Bold"/>
              </a:rPr>
              <a:t>can</a:t>
            </a:r>
            <a:r>
              <a:rPr lang="en-US" sz="2000">
                <a:solidFill>
                  <a:srgbClr val="000000"/>
                </a:solidFill>
                <a:latin typeface="Walls"/>
                <a:ea typeface="Walls"/>
                <a:cs typeface="Walls"/>
                <a:sym typeface="Walls"/>
              </a:rPr>
              <a:t> be overridden by implementing classes. This allows</a:t>
            </a:r>
            <a:r>
              <a:rPr lang="en-US" b="true" sz="2000">
                <a:solidFill>
                  <a:srgbClr val="000000"/>
                </a:solidFill>
                <a:latin typeface="Walls Bold"/>
                <a:ea typeface="Walls Bold"/>
                <a:cs typeface="Walls Bold"/>
                <a:sym typeface="Walls Bold"/>
              </a:rPr>
              <a:t> backward compatibility</a:t>
            </a:r>
            <a:r>
              <a:rPr lang="en-US" sz="2000">
                <a:solidFill>
                  <a:srgbClr val="000000"/>
                </a:solidFill>
                <a:latin typeface="Walls"/>
                <a:ea typeface="Walls"/>
                <a:cs typeface="Walls"/>
                <a:sym typeface="Walls"/>
              </a:rPr>
              <a:t> and keeps older implementations working seamlessly while adding new functionalities. ⚙️💡</a:t>
            </a:r>
          </a:p>
          <a:p>
            <a:pPr algn="l">
              <a:lnSpc>
                <a:spcPts val="2800"/>
              </a:lnSpc>
              <a:spcBef>
                <a:spcPct val="0"/>
              </a:spcBef>
            </a:pPr>
          </a:p>
          <a:p>
            <a:pPr algn="l">
              <a:lnSpc>
                <a:spcPts val="2800"/>
              </a:lnSpc>
              <a:spcBef>
                <a:spcPct val="0"/>
              </a:spcBef>
            </a:pPr>
            <a:r>
              <a:rPr lang="en-US" sz="2000">
                <a:solidFill>
                  <a:srgbClr val="000000"/>
                </a:solidFill>
                <a:latin typeface="Walls"/>
                <a:ea typeface="Walls"/>
                <a:cs typeface="Walls"/>
                <a:sym typeface="Walls"/>
              </a:rPr>
              <a:t>2️⃣ Static Methods </a:t>
            </a:r>
          </a:p>
          <a:p>
            <a:pPr algn="l">
              <a:lnSpc>
                <a:spcPts val="2800"/>
              </a:lnSpc>
              <a:spcBef>
                <a:spcPct val="0"/>
              </a:spcBef>
            </a:pPr>
            <a:r>
              <a:rPr lang="en-US" sz="2000">
                <a:solidFill>
                  <a:srgbClr val="000000"/>
                </a:solidFill>
                <a:latin typeface="Walls"/>
                <a:ea typeface="Walls"/>
                <a:cs typeface="Walls"/>
                <a:sym typeface="Walls"/>
              </a:rPr>
              <a:t>    Interface methods can now be static! This is particularly helpful for creating utility methods that are shared among all implementations without needing to create an instance of a class. 🛠️</a:t>
            </a:r>
          </a:p>
        </p:txBody>
      </p:sp>
      <p:sp>
        <p:nvSpPr>
          <p:cNvPr name="TextBox 17" id="17"/>
          <p:cNvSpPr txBox="true"/>
          <p:nvPr/>
        </p:nvSpPr>
        <p:spPr>
          <a:xfrm rot="0">
            <a:off x="592583" y="6884570"/>
            <a:ext cx="6680709" cy="2581275"/>
          </a:xfrm>
          <a:prstGeom prst="rect">
            <a:avLst/>
          </a:prstGeom>
        </p:spPr>
        <p:txBody>
          <a:bodyPr anchor="t" rtlCol="false" tIns="0" lIns="0" bIns="0" rIns="0">
            <a:spAutoFit/>
          </a:bodyPr>
          <a:lstStyle/>
          <a:p>
            <a:pPr algn="l">
              <a:lnSpc>
                <a:spcPts val="3499"/>
              </a:lnSpc>
              <a:spcBef>
                <a:spcPct val="0"/>
              </a:spcBef>
            </a:pPr>
            <a:r>
              <a:rPr lang="en-US" b="true" sz="2499">
                <a:solidFill>
                  <a:srgbClr val="000000"/>
                </a:solidFill>
                <a:latin typeface="Walls Bold"/>
                <a:ea typeface="Walls Bold"/>
                <a:cs typeface="Walls Bold"/>
                <a:sym typeface="Walls Bold"/>
              </a:rPr>
              <a:t>Access Modifiers in Interfaces:</a:t>
            </a:r>
          </a:p>
          <a:p>
            <a:pPr algn="l">
              <a:lnSpc>
                <a:spcPts val="2800"/>
              </a:lnSpc>
              <a:spcBef>
                <a:spcPct val="0"/>
              </a:spcBef>
            </a:pPr>
          </a:p>
          <a:p>
            <a:pPr algn="l">
              <a:lnSpc>
                <a:spcPts val="3079"/>
              </a:lnSpc>
              <a:spcBef>
                <a:spcPct val="0"/>
              </a:spcBef>
            </a:pPr>
            <a:r>
              <a:rPr lang="en-US" b="true" sz="2199">
                <a:solidFill>
                  <a:srgbClr val="000000"/>
                </a:solidFill>
                <a:latin typeface="Walls Bold"/>
                <a:ea typeface="Walls Bold"/>
                <a:cs typeface="Walls Bold"/>
                <a:sym typeface="Walls Bold"/>
              </a:rPr>
              <a:t>🔑 Public &amp; Default  </a:t>
            </a:r>
          </a:p>
          <a:p>
            <a:pPr algn="l" marL="431801" indent="-215900" lvl="1">
              <a:lnSpc>
                <a:spcPts val="2800"/>
              </a:lnSpc>
              <a:buFont typeface="Arial"/>
              <a:buChar char="•"/>
            </a:pPr>
            <a:r>
              <a:rPr lang="en-US" sz="2000">
                <a:solidFill>
                  <a:srgbClr val="000000"/>
                </a:solidFill>
                <a:latin typeface="Walls"/>
                <a:ea typeface="Walls"/>
                <a:cs typeface="Walls"/>
                <a:sym typeface="Walls"/>
              </a:rPr>
              <a:t> Interface methods can only have </a:t>
            </a:r>
            <a:r>
              <a:rPr lang="en-US" b="true" sz="2000">
                <a:solidFill>
                  <a:srgbClr val="000000"/>
                </a:solidFill>
                <a:latin typeface="Walls Bold"/>
                <a:ea typeface="Walls Bold"/>
                <a:cs typeface="Walls Bold"/>
                <a:sym typeface="Walls Bold"/>
              </a:rPr>
              <a:t>public</a:t>
            </a:r>
            <a:r>
              <a:rPr lang="en-US" sz="2000">
                <a:solidFill>
                  <a:srgbClr val="000000"/>
                </a:solidFill>
                <a:latin typeface="Walls"/>
                <a:ea typeface="Walls"/>
                <a:cs typeface="Walls"/>
                <a:sym typeface="Walls"/>
              </a:rPr>
              <a:t> or </a:t>
            </a:r>
            <a:r>
              <a:rPr lang="en-US" b="true" sz="2000">
                <a:solidFill>
                  <a:srgbClr val="000000"/>
                </a:solidFill>
                <a:latin typeface="Walls Bold"/>
                <a:ea typeface="Walls Bold"/>
                <a:cs typeface="Walls Bold"/>
                <a:sym typeface="Walls Bold"/>
              </a:rPr>
              <a:t>default access</a:t>
            </a:r>
            <a:r>
              <a:rPr lang="en-US" sz="2000">
                <a:solidFill>
                  <a:srgbClr val="000000"/>
                </a:solidFill>
                <a:latin typeface="Walls"/>
                <a:ea typeface="Walls"/>
                <a:cs typeface="Walls"/>
                <a:sym typeface="Walls"/>
              </a:rPr>
              <a:t>.  </a:t>
            </a:r>
          </a:p>
          <a:p>
            <a:pPr algn="l" marL="431801" indent="-215900" lvl="1">
              <a:lnSpc>
                <a:spcPts val="2800"/>
              </a:lnSpc>
              <a:buFont typeface="Arial"/>
              <a:buChar char="•"/>
            </a:pPr>
            <a:r>
              <a:rPr lang="en-US" sz="2000">
                <a:solidFill>
                  <a:srgbClr val="000000"/>
                </a:solidFill>
                <a:latin typeface="Walls"/>
                <a:ea typeface="Walls"/>
                <a:cs typeface="Walls"/>
                <a:sym typeface="Walls"/>
              </a:rPr>
              <a:t>Protected or </a:t>
            </a:r>
            <a:r>
              <a:rPr lang="en-US" b="true" sz="2000">
                <a:solidFill>
                  <a:srgbClr val="000000"/>
                </a:solidFill>
                <a:latin typeface="Walls Bold"/>
                <a:ea typeface="Walls Bold"/>
                <a:cs typeface="Walls Bold"/>
                <a:sym typeface="Walls Bold"/>
              </a:rPr>
              <a:t>private</a:t>
            </a:r>
            <a:r>
              <a:rPr lang="en-US" sz="2000">
                <a:solidFill>
                  <a:srgbClr val="000000"/>
                </a:solidFill>
                <a:latin typeface="Walls"/>
                <a:ea typeface="Walls"/>
                <a:cs typeface="Walls"/>
                <a:sym typeface="Walls"/>
              </a:rPr>
              <a:t> methods are not allowed. This ensures that interface methods are accessible to any class that </a:t>
            </a:r>
            <a:r>
              <a:rPr lang="en-US" b="true" sz="2000">
                <a:solidFill>
                  <a:srgbClr val="000000"/>
                </a:solidFill>
                <a:latin typeface="Walls Bold"/>
                <a:ea typeface="Walls Bold"/>
                <a:cs typeface="Walls Bold"/>
                <a:sym typeface="Walls Bold"/>
              </a:rPr>
              <a:t>implements </a:t>
            </a:r>
            <a:r>
              <a:rPr lang="en-US" sz="2000">
                <a:solidFill>
                  <a:srgbClr val="000000"/>
                </a:solidFill>
                <a:latin typeface="Walls"/>
                <a:ea typeface="Walls"/>
                <a:cs typeface="Walls"/>
                <a:sym typeface="Walls"/>
              </a:rPr>
              <a:t>them.</a:t>
            </a:r>
          </a:p>
        </p:txBody>
      </p:sp>
    </p:spTree>
  </p:cSld>
  <p:clrMapOvr>
    <a:masterClrMapping/>
  </p:clrMapOvr>
</p:sld>
</file>

<file path=ppt/slides/slide2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142731" y="9936000"/>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954784" y="5403571"/>
            <a:ext cx="9210433" cy="153507"/>
          </a:xfrm>
          <a:custGeom>
            <a:avLst/>
            <a:gdLst/>
            <a:ahLst/>
            <a:cxnLst/>
            <a:rect r="r" b="b" t="t" l="l"/>
            <a:pathLst>
              <a:path h="153507" w="9210433">
                <a:moveTo>
                  <a:pt x="0" y="0"/>
                </a:moveTo>
                <a:lnTo>
                  <a:pt x="9210432" y="0"/>
                </a:lnTo>
                <a:lnTo>
                  <a:pt x="9210432"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489902" y="5943718"/>
            <a:ext cx="6704410" cy="3289871"/>
            <a:chOff x="0" y="0"/>
            <a:chExt cx="2402709" cy="1179015"/>
          </a:xfrm>
        </p:grpSpPr>
        <p:sp>
          <p:nvSpPr>
            <p:cNvPr name="Freeform 15" id="15"/>
            <p:cNvSpPr/>
            <p:nvPr/>
          </p:nvSpPr>
          <p:spPr>
            <a:xfrm flipH="false" flipV="false" rot="0">
              <a:off x="0" y="0"/>
              <a:ext cx="2402709" cy="1179015"/>
            </a:xfrm>
            <a:custGeom>
              <a:avLst/>
              <a:gdLst/>
              <a:ahLst/>
              <a:cxnLst/>
              <a:rect r="r" b="b" t="t" l="l"/>
              <a:pathLst>
                <a:path h="1179015" w="2402709">
                  <a:moveTo>
                    <a:pt x="0" y="0"/>
                  </a:moveTo>
                  <a:lnTo>
                    <a:pt x="2402709" y="0"/>
                  </a:lnTo>
                  <a:lnTo>
                    <a:pt x="2402709" y="1179015"/>
                  </a:lnTo>
                  <a:lnTo>
                    <a:pt x="0" y="1179015"/>
                  </a:lnTo>
                  <a:close/>
                </a:path>
              </a:pathLst>
            </a:custGeom>
            <a:solidFill>
              <a:srgbClr val="000000"/>
            </a:solidFill>
          </p:spPr>
        </p:sp>
        <p:sp>
          <p:nvSpPr>
            <p:cNvPr name="TextBox 16" id="16"/>
            <p:cNvSpPr txBox="true"/>
            <p:nvPr/>
          </p:nvSpPr>
          <p:spPr>
            <a:xfrm>
              <a:off x="0" y="-85725"/>
              <a:ext cx="2402709" cy="1264740"/>
            </a:xfrm>
            <a:prstGeom prst="rect">
              <a:avLst/>
            </a:prstGeom>
          </p:spPr>
          <p:txBody>
            <a:bodyPr anchor="ctr" rtlCol="false" tIns="50800" lIns="50800" bIns="50800" rIns="50800"/>
            <a:lstStyle/>
            <a:p>
              <a:pPr algn="ctr">
                <a:lnSpc>
                  <a:spcPts val="2800"/>
                </a:lnSpc>
              </a:pPr>
              <a:r>
                <a:rPr lang="en-US" sz="2000" b="true">
                  <a:solidFill>
                    <a:srgbClr val="FFFFFF"/>
                  </a:solidFill>
                  <a:latin typeface="Consolas Bold"/>
                  <a:ea typeface="Consolas Bold"/>
                  <a:cs typeface="Consolas Bold"/>
                  <a:sym typeface="Consolas Bold"/>
                </a:rPr>
                <a:t> Example:  </a:t>
              </a:r>
            </a:p>
            <a:p>
              <a:pPr algn="l">
                <a:lnSpc>
                  <a:spcPts val="2800"/>
                </a:lnSpc>
              </a:pPr>
              <a:r>
                <a:rPr lang="en-US" sz="2000" b="true">
                  <a:solidFill>
                    <a:srgbClr val="FFFFFF"/>
                  </a:solidFill>
                  <a:latin typeface="Consolas Bold"/>
                  <a:ea typeface="Consolas Bold"/>
                  <a:cs typeface="Consolas Bold"/>
                  <a:sym typeface="Consolas Bold"/>
                </a:rPr>
                <a:t>  java</a:t>
              </a:r>
            </a:p>
            <a:p>
              <a:pPr algn="l">
                <a:lnSpc>
                  <a:spcPts val="2800"/>
                </a:lnSpc>
              </a:pPr>
              <a:r>
                <a:rPr lang="en-US" sz="2000" b="true">
                  <a:solidFill>
                    <a:srgbClr val="FFFFFF"/>
                  </a:solidFill>
                  <a:latin typeface="Consolas Bold"/>
                  <a:ea typeface="Consolas Bold"/>
                  <a:cs typeface="Consolas Bold"/>
                  <a:sym typeface="Consolas Bold"/>
                </a:rPr>
                <a:t>  public interface Logger</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static void log(String message)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System.out.println(message);</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a:t>
              </a:r>
            </a:p>
          </p:txBody>
        </p:sp>
      </p:grpSp>
      <p:sp>
        <p:nvSpPr>
          <p:cNvPr name="TextBox 17" id="17"/>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8" id="18"/>
          <p:cNvSpPr txBox="true"/>
          <p:nvPr/>
        </p:nvSpPr>
        <p:spPr>
          <a:xfrm rot="0">
            <a:off x="568881" y="1277354"/>
            <a:ext cx="6137047" cy="2454275"/>
          </a:xfrm>
          <a:prstGeom prst="rect">
            <a:avLst/>
          </a:prstGeom>
        </p:spPr>
        <p:txBody>
          <a:bodyPr anchor="t" rtlCol="false" tIns="0" lIns="0" bIns="0" rIns="0">
            <a:spAutoFit/>
          </a:bodyPr>
          <a:lstStyle/>
          <a:p>
            <a:pPr algn="l">
              <a:lnSpc>
                <a:spcPts val="2800"/>
              </a:lnSpc>
              <a:spcBef>
                <a:spcPct val="0"/>
              </a:spcBef>
            </a:pPr>
            <a:r>
              <a:rPr lang="en-US" b="true" sz="2000">
                <a:solidFill>
                  <a:srgbClr val="000000"/>
                </a:solidFill>
                <a:latin typeface="Walls Bold"/>
                <a:ea typeface="Walls Bold"/>
                <a:cs typeface="Walls Bold"/>
                <a:sym typeface="Walls Bold"/>
              </a:rPr>
              <a:t>🔍 Scope  </a:t>
            </a:r>
          </a:p>
          <a:p>
            <a:pPr algn="l" marL="431801" indent="-215900" lvl="1">
              <a:lnSpc>
                <a:spcPts val="2800"/>
              </a:lnSpc>
              <a:buFont typeface="Arial"/>
              <a:buChar char="•"/>
            </a:pPr>
            <a:r>
              <a:rPr lang="en-US" sz="2000">
                <a:solidFill>
                  <a:srgbClr val="000000"/>
                </a:solidFill>
                <a:latin typeface="Walls"/>
                <a:ea typeface="Walls"/>
                <a:cs typeface="Walls"/>
                <a:sym typeface="Walls"/>
              </a:rPr>
              <a:t> By default, an interface is package-private, meaning it is accessible only within its own package unless you explicitly declare it public. 🌍  </a:t>
            </a:r>
          </a:p>
          <a:p>
            <a:pPr algn="l" marL="431801" indent="-215900" lvl="1">
              <a:lnSpc>
                <a:spcPts val="2800"/>
              </a:lnSpc>
              <a:buFont typeface="Arial"/>
              <a:buChar char="•"/>
            </a:pPr>
            <a:r>
              <a:rPr lang="en-US" sz="2000">
                <a:solidFill>
                  <a:srgbClr val="000000"/>
                </a:solidFill>
                <a:latin typeface="Walls"/>
                <a:ea typeface="Walls"/>
                <a:cs typeface="Walls"/>
                <a:sym typeface="Walls"/>
              </a:rPr>
              <a:t>Class members (methods/variables) are package-private by default, but interface members are always public. 📦</a:t>
            </a:r>
          </a:p>
        </p:txBody>
      </p:sp>
      <p:sp>
        <p:nvSpPr>
          <p:cNvPr name="TextBox 19" id="19"/>
          <p:cNvSpPr txBox="true"/>
          <p:nvPr/>
        </p:nvSpPr>
        <p:spPr>
          <a:xfrm rot="0">
            <a:off x="662441" y="4434201"/>
            <a:ext cx="5949929" cy="1080135"/>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Walls Bold"/>
                <a:ea typeface="Walls Bold"/>
                <a:cs typeface="Walls Bold"/>
                <a:sym typeface="Walls Bold"/>
              </a:rPr>
              <a:t>🛡️ Why Use Static and Default Methods?  </a:t>
            </a:r>
          </a:p>
          <a:p>
            <a:pPr algn="ctr">
              <a:lnSpc>
                <a:spcPts val="2800"/>
              </a:lnSpc>
              <a:spcBef>
                <a:spcPct val="0"/>
              </a:spcBef>
            </a:pPr>
            <a:r>
              <a:rPr lang="en-US" sz="2000">
                <a:solidFill>
                  <a:srgbClr val="000000"/>
                </a:solidFill>
                <a:latin typeface="Walls"/>
                <a:ea typeface="Walls"/>
                <a:cs typeface="Walls"/>
                <a:sym typeface="Walls"/>
              </a:rPr>
              <a:t>      </a:t>
            </a:r>
            <a:r>
              <a:rPr lang="en-US" sz="2000">
                <a:solidFill>
                  <a:srgbClr val="000000"/>
                </a:solidFill>
                <a:latin typeface="Walls"/>
                <a:ea typeface="Walls"/>
                <a:cs typeface="Walls"/>
                <a:sym typeface="Walls"/>
              </a:rPr>
              <a:t>Static Methods: These are useful for </a:t>
            </a:r>
            <a:r>
              <a:rPr lang="en-US" b="true" sz="2000">
                <a:solidFill>
                  <a:srgbClr val="000000"/>
                </a:solidFill>
                <a:latin typeface="Walls Bold"/>
                <a:ea typeface="Walls Bold"/>
                <a:cs typeface="Walls Bold"/>
                <a:sym typeface="Walls Bold"/>
              </a:rPr>
              <a:t>utility operations</a:t>
            </a:r>
            <a:r>
              <a:rPr lang="en-US" sz="2000">
                <a:solidFill>
                  <a:srgbClr val="000000"/>
                </a:solidFill>
                <a:latin typeface="Walls"/>
                <a:ea typeface="Walls"/>
                <a:cs typeface="Walls"/>
                <a:sym typeface="Walls"/>
              </a:rPr>
              <a:t> directly related to the interface. 🎯</a:t>
            </a:r>
          </a:p>
        </p:txBody>
      </p:sp>
    </p:spTree>
  </p:cSld>
  <p:clrMapOvr>
    <a:masterClrMapping/>
  </p:clrMapOvr>
</p:sld>
</file>

<file path=ppt/slides/slide2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142731" y="9936000"/>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954784" y="5403571"/>
            <a:ext cx="9210433" cy="153507"/>
          </a:xfrm>
          <a:custGeom>
            <a:avLst/>
            <a:gdLst/>
            <a:ahLst/>
            <a:cxnLst/>
            <a:rect r="r" b="b" t="t" l="l"/>
            <a:pathLst>
              <a:path h="153507" w="9210433">
                <a:moveTo>
                  <a:pt x="0" y="0"/>
                </a:moveTo>
                <a:lnTo>
                  <a:pt x="9210432" y="0"/>
                </a:lnTo>
                <a:lnTo>
                  <a:pt x="9210432"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649756" y="3250911"/>
            <a:ext cx="6260488" cy="3642296"/>
            <a:chOff x="0" y="0"/>
            <a:chExt cx="2243617" cy="1305317"/>
          </a:xfrm>
        </p:grpSpPr>
        <p:sp>
          <p:nvSpPr>
            <p:cNvPr name="Freeform 15" id="15"/>
            <p:cNvSpPr/>
            <p:nvPr/>
          </p:nvSpPr>
          <p:spPr>
            <a:xfrm flipH="false" flipV="false" rot="0">
              <a:off x="0" y="0"/>
              <a:ext cx="2243618" cy="1305317"/>
            </a:xfrm>
            <a:custGeom>
              <a:avLst/>
              <a:gdLst/>
              <a:ahLst/>
              <a:cxnLst/>
              <a:rect r="r" b="b" t="t" l="l"/>
              <a:pathLst>
                <a:path h="1305317" w="2243618">
                  <a:moveTo>
                    <a:pt x="0" y="0"/>
                  </a:moveTo>
                  <a:lnTo>
                    <a:pt x="2243618" y="0"/>
                  </a:lnTo>
                  <a:lnTo>
                    <a:pt x="2243618" y="1305317"/>
                  </a:lnTo>
                  <a:lnTo>
                    <a:pt x="0" y="1305317"/>
                  </a:lnTo>
                  <a:close/>
                </a:path>
              </a:pathLst>
            </a:custGeom>
            <a:solidFill>
              <a:srgbClr val="000000"/>
            </a:solidFill>
          </p:spPr>
        </p:sp>
        <p:sp>
          <p:nvSpPr>
            <p:cNvPr name="TextBox 16" id="16"/>
            <p:cNvSpPr txBox="true"/>
            <p:nvPr/>
          </p:nvSpPr>
          <p:spPr>
            <a:xfrm>
              <a:off x="0" y="-85725"/>
              <a:ext cx="2243617" cy="1391042"/>
            </a:xfrm>
            <a:prstGeom prst="rect">
              <a:avLst/>
            </a:prstGeom>
          </p:spPr>
          <p:txBody>
            <a:bodyPr anchor="ctr" rtlCol="false" tIns="50800" lIns="50800" bIns="50800" rIns="50800"/>
            <a:lstStyle/>
            <a:p>
              <a:pPr algn="ctr">
                <a:lnSpc>
                  <a:spcPts val="2800"/>
                </a:lnSpc>
              </a:pPr>
              <a:r>
                <a:rPr lang="en-US" sz="2000" b="true">
                  <a:solidFill>
                    <a:srgbClr val="FFFFFF"/>
                  </a:solidFill>
                  <a:latin typeface="Consolas Bold"/>
                  <a:ea typeface="Consolas Bold"/>
                  <a:cs typeface="Consolas Bold"/>
                  <a:sym typeface="Consolas Bold"/>
                </a:rPr>
                <a:t> Example:  </a:t>
              </a:r>
            </a:p>
            <a:p>
              <a:pPr algn="l">
                <a:lnSpc>
                  <a:spcPts val="2800"/>
                </a:lnSpc>
              </a:pPr>
              <a:r>
                <a:rPr lang="en-US" sz="2000" b="true">
                  <a:solidFill>
                    <a:srgbClr val="FFFFFF"/>
                  </a:solidFill>
                  <a:latin typeface="Consolas Bold"/>
                  <a:ea typeface="Consolas Bold"/>
                  <a:cs typeface="Consolas Bold"/>
                  <a:sym typeface="Consolas Bold"/>
                </a:rPr>
                <a:t>  java</a:t>
              </a:r>
            </a:p>
            <a:p>
              <a:pPr algn="l">
                <a:lnSpc>
                  <a:spcPts val="2800"/>
                </a:lnSpc>
              </a:pPr>
              <a:r>
                <a:rPr lang="en-US" sz="2000" b="true">
                  <a:solidFill>
                    <a:srgbClr val="FFFFFF"/>
                  </a:solidFill>
                  <a:latin typeface="Consolas Bold"/>
                  <a:ea typeface="Consolas Bold"/>
                  <a:cs typeface="Consolas Bold"/>
                  <a:sym typeface="Consolas Bold"/>
                </a:rPr>
                <a:t>  public interface Vehicle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default void start() </a:t>
              </a:r>
            </a:p>
            <a:p>
              <a:pPr algn="l">
                <a:lnSpc>
                  <a:spcPts val="2800"/>
                </a:lnSpc>
              </a:pPr>
              <a:r>
                <a:rPr lang="en-US" sz="2000" b="true">
                  <a:solidFill>
                    <a:srgbClr val="FFFFFF"/>
                  </a:solidFill>
                  <a:latin typeface="Consolas Bold"/>
                  <a:ea typeface="Consolas Bold"/>
                  <a:cs typeface="Consolas Bold"/>
                  <a:sym typeface="Consolas Bold"/>
                </a:rPr>
                <a:t>{</a:t>
              </a:r>
            </a:p>
            <a:p>
              <a:pPr algn="ctr">
                <a:lnSpc>
                  <a:spcPts val="2800"/>
                </a:lnSpc>
              </a:pPr>
              <a:r>
                <a:rPr lang="en-US" sz="2000" b="true">
                  <a:solidFill>
                    <a:srgbClr val="FFFFFF"/>
                  </a:solidFill>
                  <a:latin typeface="Consolas Bold"/>
                  <a:ea typeface="Consolas Bold"/>
                  <a:cs typeface="Consolas Bold"/>
                  <a:sym typeface="Consolas Bold"/>
                </a:rPr>
                <a:t>System.out.println("Vehicle is starting...");</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 }</a:t>
              </a:r>
            </a:p>
          </p:txBody>
        </p:sp>
      </p:grpSp>
      <p:sp>
        <p:nvSpPr>
          <p:cNvPr name="TextBox 17" id="17"/>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8" id="18"/>
          <p:cNvSpPr txBox="true"/>
          <p:nvPr/>
        </p:nvSpPr>
        <p:spPr>
          <a:xfrm rot="0">
            <a:off x="634189" y="1395377"/>
            <a:ext cx="6415835" cy="1432560"/>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Walls Bold"/>
                <a:ea typeface="Walls Bold"/>
                <a:cs typeface="Walls Bold"/>
                <a:sym typeface="Walls Bold"/>
              </a:rPr>
              <a:t>Default Methods: </a:t>
            </a:r>
          </a:p>
          <a:p>
            <a:pPr algn="ctr">
              <a:lnSpc>
                <a:spcPts val="2800"/>
              </a:lnSpc>
              <a:spcBef>
                <a:spcPct val="0"/>
              </a:spcBef>
            </a:pPr>
            <a:r>
              <a:rPr lang="en-US" sz="2000">
                <a:solidFill>
                  <a:srgbClr val="000000"/>
                </a:solidFill>
                <a:latin typeface="Walls"/>
                <a:ea typeface="Walls"/>
                <a:cs typeface="Walls"/>
                <a:sym typeface="Walls"/>
              </a:rPr>
              <a:t>They ensure backward </a:t>
            </a:r>
            <a:r>
              <a:rPr lang="en-US" b="true" sz="2000">
                <a:solidFill>
                  <a:srgbClr val="000000"/>
                </a:solidFill>
                <a:latin typeface="Walls Bold"/>
                <a:ea typeface="Walls Bold"/>
                <a:cs typeface="Walls Bold"/>
                <a:sym typeface="Walls Bold"/>
              </a:rPr>
              <a:t>compatibility</a:t>
            </a:r>
            <a:r>
              <a:rPr lang="en-US" sz="2000">
                <a:solidFill>
                  <a:srgbClr val="000000"/>
                </a:solidFill>
                <a:latin typeface="Walls"/>
                <a:ea typeface="Walls"/>
                <a:cs typeface="Walls"/>
                <a:sym typeface="Walls"/>
              </a:rPr>
              <a:t> and </a:t>
            </a:r>
            <a:r>
              <a:rPr lang="en-US" b="true" sz="2000">
                <a:solidFill>
                  <a:srgbClr val="000000"/>
                </a:solidFill>
                <a:latin typeface="Walls Bold"/>
                <a:ea typeface="Walls Bold"/>
                <a:cs typeface="Walls Bold"/>
                <a:sym typeface="Walls Bold"/>
              </a:rPr>
              <a:t>flexibility</a:t>
            </a:r>
            <a:r>
              <a:rPr lang="en-US" sz="2000">
                <a:solidFill>
                  <a:srgbClr val="000000"/>
                </a:solidFill>
                <a:latin typeface="Walls"/>
                <a:ea typeface="Walls"/>
                <a:cs typeface="Walls"/>
                <a:sym typeface="Walls"/>
              </a:rPr>
              <a:t>. Any new method added to an interface is automatically implemented without breaking older code. ⚙️</a:t>
            </a:r>
          </a:p>
        </p:txBody>
      </p:sp>
      <p:sp>
        <p:nvSpPr>
          <p:cNvPr name="TextBox 19" id="19"/>
          <p:cNvSpPr txBox="true"/>
          <p:nvPr/>
        </p:nvSpPr>
        <p:spPr>
          <a:xfrm rot="0">
            <a:off x="600652" y="7477576"/>
            <a:ext cx="6072796" cy="1432560"/>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Walls Bold"/>
                <a:ea typeface="Walls Bold"/>
                <a:cs typeface="Walls Bold"/>
                <a:sym typeface="Walls Bold"/>
              </a:rPr>
              <a:t>🛠️ Best Practices for Default Methods </a:t>
            </a:r>
          </a:p>
          <a:p>
            <a:pPr algn="ctr" marL="431801" indent="-215900" lvl="1">
              <a:lnSpc>
                <a:spcPts val="2800"/>
              </a:lnSpc>
              <a:buFont typeface="Arial"/>
              <a:buChar char="•"/>
            </a:pPr>
            <a:r>
              <a:rPr lang="en-US" sz="2000">
                <a:solidFill>
                  <a:srgbClr val="000000"/>
                </a:solidFill>
                <a:latin typeface="Walls"/>
                <a:ea typeface="Walls"/>
                <a:cs typeface="Walls"/>
                <a:sym typeface="Walls"/>
              </a:rPr>
              <a:t>Use default methods to extend interface functionality without breaking existing code.</a:t>
            </a:r>
          </a:p>
          <a:p>
            <a:pPr algn="ctr" marL="431801" indent="-215900" lvl="1">
              <a:lnSpc>
                <a:spcPts val="2800"/>
              </a:lnSpc>
              <a:buFont typeface="Arial"/>
              <a:buChar char="•"/>
            </a:pPr>
            <a:r>
              <a:rPr lang="en-US" sz="2000">
                <a:solidFill>
                  <a:srgbClr val="000000"/>
                </a:solidFill>
                <a:latin typeface="Walls"/>
                <a:ea typeface="Walls"/>
                <a:cs typeface="Walls"/>
                <a:sym typeface="Walls"/>
              </a:rPr>
              <a:t> They allow interfaces to evolve </a:t>
            </a:r>
            <a:r>
              <a:rPr lang="en-US" b="true" sz="2000">
                <a:solidFill>
                  <a:srgbClr val="000000"/>
                </a:solidFill>
                <a:latin typeface="Walls Bold"/>
                <a:ea typeface="Walls Bold"/>
                <a:cs typeface="Walls Bold"/>
                <a:sym typeface="Walls Bold"/>
              </a:rPr>
              <a:t>safely</a:t>
            </a:r>
            <a:r>
              <a:rPr lang="en-US" sz="2000">
                <a:solidFill>
                  <a:srgbClr val="000000"/>
                </a:solidFill>
                <a:latin typeface="Walls"/>
                <a:ea typeface="Walls"/>
                <a:cs typeface="Walls"/>
                <a:sym typeface="Walls"/>
              </a:rPr>
              <a:t> over time.</a:t>
            </a:r>
          </a:p>
        </p:txBody>
      </p:sp>
    </p:spTree>
  </p:cSld>
  <p:clrMapOvr>
    <a:masterClrMapping/>
  </p:clrMapOvr>
</p:sld>
</file>

<file path=ppt/slides/slide2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142731" y="9936000"/>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954784" y="5403571"/>
            <a:ext cx="9210433" cy="153507"/>
          </a:xfrm>
          <a:custGeom>
            <a:avLst/>
            <a:gdLst/>
            <a:ahLst/>
            <a:cxnLst/>
            <a:rect r="r" b="b" t="t" l="l"/>
            <a:pathLst>
              <a:path h="153507" w="9210433">
                <a:moveTo>
                  <a:pt x="0" y="0"/>
                </a:moveTo>
                <a:lnTo>
                  <a:pt x="9210432" y="0"/>
                </a:lnTo>
                <a:lnTo>
                  <a:pt x="9210432"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5" id="15"/>
          <p:cNvSpPr txBox="true"/>
          <p:nvPr/>
        </p:nvSpPr>
        <p:spPr>
          <a:xfrm rot="0">
            <a:off x="378000" y="1171263"/>
            <a:ext cx="6804000" cy="3248025"/>
          </a:xfrm>
          <a:prstGeom prst="rect">
            <a:avLst/>
          </a:prstGeom>
        </p:spPr>
        <p:txBody>
          <a:bodyPr anchor="t" rtlCol="false" tIns="0" lIns="0" bIns="0" rIns="0">
            <a:spAutoFit/>
          </a:bodyPr>
          <a:lstStyle/>
          <a:p>
            <a:pPr algn="l">
              <a:lnSpc>
                <a:spcPts val="3499"/>
              </a:lnSpc>
              <a:spcBef>
                <a:spcPct val="0"/>
              </a:spcBef>
            </a:pPr>
            <a:r>
              <a:rPr lang="en-US" b="true" sz="2499">
                <a:solidFill>
                  <a:srgbClr val="000000"/>
                </a:solidFill>
                <a:latin typeface="Walls Bold"/>
                <a:ea typeface="Walls Bold"/>
                <a:cs typeface="Walls Bold"/>
                <a:sym typeface="Walls Bold"/>
              </a:rPr>
              <a:t>🚫 Illegal Combinations</a:t>
            </a:r>
          </a:p>
          <a:p>
            <a:pPr algn="l">
              <a:lnSpc>
                <a:spcPts val="2800"/>
              </a:lnSpc>
              <a:spcBef>
                <a:spcPct val="0"/>
              </a:spcBef>
            </a:pPr>
          </a:p>
          <a:p>
            <a:pPr algn="l">
              <a:lnSpc>
                <a:spcPts val="2800"/>
              </a:lnSpc>
              <a:spcBef>
                <a:spcPct val="0"/>
              </a:spcBef>
            </a:pPr>
            <a:r>
              <a:rPr lang="en-US" b="true" sz="2000">
                <a:solidFill>
                  <a:srgbClr val="000000"/>
                </a:solidFill>
                <a:latin typeface="Walls Bold"/>
                <a:ea typeface="Walls Bold"/>
                <a:cs typeface="Walls Bold"/>
                <a:sym typeface="Walls Bold"/>
              </a:rPr>
              <a:t>❌ Abstract + Static = Incompatible </a:t>
            </a:r>
          </a:p>
          <a:p>
            <a:pPr algn="l" marL="431801" indent="-215900" lvl="1">
              <a:lnSpc>
                <a:spcPts val="2800"/>
              </a:lnSpc>
              <a:buFont typeface="Arial"/>
              <a:buChar char="•"/>
            </a:pPr>
            <a:r>
              <a:rPr lang="en-US" sz="2000">
                <a:solidFill>
                  <a:srgbClr val="000000"/>
                </a:solidFill>
                <a:latin typeface="Walls"/>
                <a:ea typeface="Walls"/>
                <a:cs typeface="Walls"/>
                <a:sym typeface="Walls"/>
              </a:rPr>
              <a:t> A method cannot be both *abstract* and *static*. Why?  </a:t>
            </a:r>
          </a:p>
          <a:p>
            <a:pPr algn="l" marL="431801" indent="-215900" lvl="1">
              <a:lnSpc>
                <a:spcPts val="2800"/>
              </a:lnSpc>
              <a:buFont typeface="Arial"/>
              <a:buChar char="•"/>
            </a:pPr>
            <a:r>
              <a:rPr lang="en-US" sz="2000">
                <a:solidFill>
                  <a:srgbClr val="000000"/>
                </a:solidFill>
                <a:latin typeface="Walls"/>
                <a:ea typeface="Walls"/>
                <a:cs typeface="Walls"/>
                <a:sym typeface="Walls"/>
              </a:rPr>
              <a:t> Abstract methods are meant to be *implemented by subclasses.  </a:t>
            </a:r>
          </a:p>
          <a:p>
            <a:pPr algn="l" marL="431801" indent="-215900" lvl="1">
              <a:lnSpc>
                <a:spcPts val="2800"/>
              </a:lnSpc>
              <a:buFont typeface="Arial"/>
              <a:buChar char="•"/>
            </a:pPr>
            <a:r>
              <a:rPr lang="en-US" sz="2000">
                <a:solidFill>
                  <a:srgbClr val="000000"/>
                </a:solidFill>
                <a:latin typeface="Walls"/>
                <a:ea typeface="Walls"/>
                <a:cs typeface="Walls"/>
                <a:sym typeface="Walls"/>
              </a:rPr>
              <a:t> Static methods belong to the class itself and do not depend on any instance or subclass.</a:t>
            </a:r>
          </a:p>
          <a:p>
            <a:pPr algn="l" marL="431801" indent="-215900" lvl="1">
              <a:lnSpc>
                <a:spcPts val="2800"/>
              </a:lnSpc>
              <a:buFont typeface="Arial"/>
              <a:buChar char="•"/>
            </a:pPr>
            <a:r>
              <a:rPr lang="en-US" sz="2000">
                <a:solidFill>
                  <a:srgbClr val="000000"/>
                </a:solidFill>
                <a:latin typeface="Walls"/>
                <a:ea typeface="Walls"/>
                <a:cs typeface="Walls"/>
                <a:sym typeface="Walls"/>
              </a:rPr>
              <a:t> The combination of these two keywords creates a </a:t>
            </a:r>
            <a:r>
              <a:rPr lang="en-US" b="true" sz="2000">
                <a:solidFill>
                  <a:srgbClr val="000000"/>
                </a:solidFill>
                <a:latin typeface="Walls Bold"/>
                <a:ea typeface="Walls Bold"/>
                <a:cs typeface="Walls Bold"/>
                <a:sym typeface="Walls Bold"/>
              </a:rPr>
              <a:t>conflict</a:t>
            </a:r>
            <a:r>
              <a:rPr lang="en-US" sz="2000">
                <a:solidFill>
                  <a:srgbClr val="000000"/>
                </a:solidFill>
                <a:latin typeface="Walls"/>
                <a:ea typeface="Walls"/>
                <a:cs typeface="Walls"/>
                <a:sym typeface="Walls"/>
              </a:rPr>
              <a:t>.  </a:t>
            </a:r>
          </a:p>
        </p:txBody>
      </p:sp>
      <p:sp>
        <p:nvSpPr>
          <p:cNvPr name="TextBox 16" id="16"/>
          <p:cNvSpPr txBox="true"/>
          <p:nvPr/>
        </p:nvSpPr>
        <p:spPr>
          <a:xfrm rot="0">
            <a:off x="642802" y="4855132"/>
            <a:ext cx="5350319" cy="3105150"/>
          </a:xfrm>
          <a:prstGeom prst="rect">
            <a:avLst/>
          </a:prstGeom>
        </p:spPr>
        <p:txBody>
          <a:bodyPr anchor="t" rtlCol="false" tIns="0" lIns="0" bIns="0" rIns="0">
            <a:spAutoFit/>
          </a:bodyPr>
          <a:lstStyle/>
          <a:p>
            <a:pPr algn="l">
              <a:lnSpc>
                <a:spcPts val="3499"/>
              </a:lnSpc>
              <a:spcBef>
                <a:spcPct val="0"/>
              </a:spcBef>
            </a:pPr>
            <a:r>
              <a:rPr lang="en-US" b="true" sz="2499">
                <a:solidFill>
                  <a:srgbClr val="000000"/>
                </a:solidFill>
                <a:latin typeface="Walls Bold"/>
                <a:ea typeface="Walls Bold"/>
                <a:cs typeface="Walls Bold"/>
                <a:sym typeface="Walls Bold"/>
              </a:rPr>
              <a:t>🛡️ Summing Up 🛡️</a:t>
            </a:r>
          </a:p>
          <a:p>
            <a:pPr algn="l">
              <a:lnSpc>
                <a:spcPts val="1680"/>
              </a:lnSpc>
              <a:spcBef>
                <a:spcPct val="0"/>
              </a:spcBef>
            </a:pPr>
          </a:p>
          <a:p>
            <a:pPr algn="l">
              <a:lnSpc>
                <a:spcPts val="2800"/>
              </a:lnSpc>
              <a:spcBef>
                <a:spcPct val="0"/>
              </a:spcBef>
            </a:pPr>
            <a:r>
              <a:rPr lang="en-US" sz="2000">
                <a:solidFill>
                  <a:srgbClr val="000000"/>
                </a:solidFill>
                <a:latin typeface="Walls"/>
                <a:ea typeface="Walls"/>
                <a:cs typeface="Walls"/>
                <a:sym typeface="Walls"/>
              </a:rPr>
              <a:t>💡 Interface = 100% Abstraction  </a:t>
            </a:r>
          </a:p>
          <a:p>
            <a:pPr algn="l">
              <a:lnSpc>
                <a:spcPts val="2800"/>
              </a:lnSpc>
              <a:spcBef>
                <a:spcPct val="0"/>
              </a:spcBef>
            </a:pPr>
            <a:r>
              <a:rPr lang="en-US" sz="2000">
                <a:solidFill>
                  <a:srgbClr val="000000"/>
                </a:solidFill>
                <a:latin typeface="Walls"/>
                <a:ea typeface="Walls"/>
                <a:cs typeface="Walls"/>
                <a:sym typeface="Walls"/>
              </a:rPr>
              <a:t>📏 Can’t hold state (no instance variables)  </a:t>
            </a:r>
          </a:p>
          <a:p>
            <a:pPr algn="l">
              <a:lnSpc>
                <a:spcPts val="2800"/>
              </a:lnSpc>
              <a:spcBef>
                <a:spcPct val="0"/>
              </a:spcBef>
            </a:pPr>
            <a:r>
              <a:rPr lang="en-US" sz="2000">
                <a:solidFill>
                  <a:srgbClr val="000000"/>
                </a:solidFill>
                <a:latin typeface="Walls"/>
                <a:ea typeface="Walls"/>
                <a:cs typeface="Walls"/>
                <a:sym typeface="Walls"/>
              </a:rPr>
              <a:t>🚀 Multiple Inheritance Possible  </a:t>
            </a:r>
          </a:p>
          <a:p>
            <a:pPr algn="l">
              <a:lnSpc>
                <a:spcPts val="2800"/>
              </a:lnSpc>
              <a:spcBef>
                <a:spcPct val="0"/>
              </a:spcBef>
            </a:pPr>
            <a:r>
              <a:rPr lang="en-US" sz="2000">
                <a:solidFill>
                  <a:srgbClr val="000000"/>
                </a:solidFill>
                <a:latin typeface="Walls"/>
                <a:ea typeface="Walls"/>
                <a:cs typeface="Walls"/>
                <a:sym typeface="Walls"/>
              </a:rPr>
              <a:t>🛠️ Static and Default Methods (from Java 8) </a:t>
            </a:r>
          </a:p>
          <a:p>
            <a:pPr algn="l">
              <a:lnSpc>
                <a:spcPts val="2800"/>
              </a:lnSpc>
              <a:spcBef>
                <a:spcPct val="0"/>
              </a:spcBef>
            </a:pPr>
            <a:r>
              <a:rPr lang="en-US" sz="2000">
                <a:solidFill>
                  <a:srgbClr val="000000"/>
                </a:solidFill>
                <a:latin typeface="Walls"/>
                <a:ea typeface="Walls"/>
                <a:cs typeface="Walls"/>
                <a:sym typeface="Walls"/>
              </a:rPr>
              <a:t>🎯 Cannot have constructors or static/instance blocks  </a:t>
            </a:r>
          </a:p>
          <a:p>
            <a:pPr algn="l">
              <a:lnSpc>
                <a:spcPts val="2800"/>
              </a:lnSpc>
              <a:spcBef>
                <a:spcPct val="0"/>
              </a:spcBef>
            </a:pPr>
            <a:r>
              <a:rPr lang="en-US" sz="2000">
                <a:solidFill>
                  <a:srgbClr val="000000"/>
                </a:solidFill>
                <a:latin typeface="Walls"/>
                <a:ea typeface="Walls"/>
                <a:cs typeface="Walls"/>
                <a:sym typeface="Walls"/>
              </a:rPr>
              <a:t>🔗Relational Keywords: extends &amp; implements</a:t>
            </a:r>
          </a:p>
        </p:txBody>
      </p:sp>
      <p:sp>
        <p:nvSpPr>
          <p:cNvPr name="TextBox 17" id="17"/>
          <p:cNvSpPr txBox="true"/>
          <p:nvPr/>
        </p:nvSpPr>
        <p:spPr>
          <a:xfrm rot="0">
            <a:off x="564212" y="8407957"/>
            <a:ext cx="6459768" cy="1044575"/>
          </a:xfrm>
          <a:prstGeom prst="rect">
            <a:avLst/>
          </a:prstGeom>
        </p:spPr>
        <p:txBody>
          <a:bodyPr anchor="t" rtlCol="false" tIns="0" lIns="0" bIns="0" rIns="0">
            <a:spAutoFit/>
          </a:bodyPr>
          <a:lstStyle/>
          <a:p>
            <a:pPr algn="ctr">
              <a:lnSpc>
                <a:spcPts val="2800"/>
              </a:lnSpc>
              <a:spcBef>
                <a:spcPct val="0"/>
              </a:spcBef>
            </a:pPr>
            <a:r>
              <a:rPr lang="en-US" b="true" sz="2000">
                <a:solidFill>
                  <a:srgbClr val="000000"/>
                </a:solidFill>
                <a:latin typeface="Walls Bold"/>
                <a:ea typeface="Walls Bold"/>
                <a:cs typeface="Walls Bold"/>
                <a:sym typeface="Walls Bold"/>
              </a:rPr>
              <a:t>Interfaces are the ultimate tool for decoupling code, achieving   multiple inheritance, and allowing  Java APIs to evolve over time! 🌟</a:t>
            </a: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405947" y="1262754"/>
            <a:ext cx="6091990" cy="372745"/>
          </a:xfrm>
          <a:prstGeom prst="rect">
            <a:avLst/>
          </a:prstGeom>
        </p:spPr>
        <p:txBody>
          <a:bodyPr anchor="t" rtlCol="false" tIns="0" lIns="0" bIns="0" rIns="0">
            <a:spAutoFit/>
          </a:bodyPr>
          <a:lstStyle/>
          <a:p>
            <a:pPr algn="l">
              <a:lnSpc>
                <a:spcPts val="3079"/>
              </a:lnSpc>
            </a:pPr>
            <a:r>
              <a:rPr lang="en-US" b="true" sz="2199" spc="219">
                <a:solidFill>
                  <a:srgbClr val="1E90FF"/>
                </a:solidFill>
                <a:latin typeface="Walls Bold"/>
                <a:ea typeface="Walls Bold"/>
                <a:cs typeface="Walls Bold"/>
                <a:sym typeface="Walls Bold"/>
              </a:rPr>
              <a:t>JAVA’S IMPORTANCE IN DEVELOPMENT 🚀</a:t>
            </a:r>
          </a:p>
        </p:txBody>
      </p:sp>
      <p:sp>
        <p:nvSpPr>
          <p:cNvPr name="TextBox 14" id="14"/>
          <p:cNvSpPr txBox="true"/>
          <p:nvPr/>
        </p:nvSpPr>
        <p:spPr>
          <a:xfrm rot="0">
            <a:off x="405947" y="1759581"/>
            <a:ext cx="6778830" cy="2797175"/>
          </a:xfrm>
          <a:prstGeom prst="rect">
            <a:avLst/>
          </a:prstGeom>
        </p:spPr>
        <p:txBody>
          <a:bodyPr anchor="t" rtlCol="false" tIns="0" lIns="0" bIns="0" rIns="0">
            <a:spAutoFit/>
          </a:bodyPr>
          <a:lstStyle/>
          <a:p>
            <a:pPr algn="just" marL="431799" indent="-215899" lvl="1">
              <a:lnSpc>
                <a:spcPts val="2799"/>
              </a:lnSpc>
              <a:buFont typeface="Arial"/>
              <a:buChar char="•"/>
            </a:pPr>
            <a:r>
              <a:rPr lang="en-US" b="true" sz="1999">
                <a:solidFill>
                  <a:srgbClr val="000000"/>
                </a:solidFill>
                <a:latin typeface="Walls Bold"/>
                <a:ea typeface="Walls Bold"/>
                <a:cs typeface="Walls Bold"/>
                <a:sym typeface="Walls Bold"/>
              </a:rPr>
              <a:t>Java is the No.1 Development Platform</a:t>
            </a:r>
            <a:r>
              <a:rPr lang="en-US" sz="1999">
                <a:solidFill>
                  <a:srgbClr val="000000"/>
                </a:solidFill>
                <a:latin typeface="Walls"/>
                <a:ea typeface="Walls"/>
                <a:cs typeface="Walls"/>
                <a:sym typeface="Walls"/>
              </a:rPr>
              <a:t> for:</a:t>
            </a:r>
          </a:p>
          <a:p>
            <a:pPr algn="just" marL="863598" indent="-287866" lvl="2">
              <a:lnSpc>
                <a:spcPts val="2799"/>
              </a:lnSpc>
              <a:buFont typeface="Arial"/>
              <a:buChar char="⚬"/>
            </a:pPr>
            <a:r>
              <a:rPr lang="en-US" sz="1999">
                <a:solidFill>
                  <a:srgbClr val="000000"/>
                </a:solidFill>
                <a:latin typeface="Walls"/>
                <a:ea typeface="Walls"/>
                <a:cs typeface="Walls"/>
                <a:sym typeface="Walls"/>
              </a:rPr>
              <a:t>Business and Banking Applications 💼💳</a:t>
            </a:r>
          </a:p>
          <a:p>
            <a:pPr algn="just" marL="863598" indent="-287866" lvl="2">
              <a:lnSpc>
                <a:spcPts val="2799"/>
              </a:lnSpc>
              <a:buFont typeface="Arial"/>
              <a:buChar char="⚬"/>
            </a:pPr>
            <a:r>
              <a:rPr lang="en-US" sz="1999">
                <a:solidFill>
                  <a:srgbClr val="000000"/>
                </a:solidFill>
                <a:latin typeface="Walls"/>
                <a:ea typeface="Walls"/>
                <a:cs typeface="Walls"/>
                <a:sym typeface="Walls"/>
              </a:rPr>
              <a:t>Embedded Systems such as:</a:t>
            </a:r>
          </a:p>
          <a:p>
            <a:pPr algn="just" marL="1295397" indent="-323849" lvl="3">
              <a:lnSpc>
                <a:spcPts val="2799"/>
              </a:lnSpc>
              <a:buFont typeface="Arial"/>
              <a:buChar char="￭"/>
            </a:pPr>
            <a:r>
              <a:rPr lang="en-US" sz="1999">
                <a:solidFill>
                  <a:srgbClr val="000000"/>
                </a:solidFill>
                <a:latin typeface="Walls"/>
                <a:ea typeface="Walls"/>
                <a:cs typeface="Walls"/>
                <a:sym typeface="Walls"/>
              </a:rPr>
              <a:t>Car Music Systems 🎵</a:t>
            </a:r>
          </a:p>
          <a:p>
            <a:pPr algn="just" marL="1295397" indent="-323849" lvl="3">
              <a:lnSpc>
                <a:spcPts val="2799"/>
              </a:lnSpc>
              <a:buFont typeface="Arial"/>
              <a:buChar char="￭"/>
            </a:pPr>
            <a:r>
              <a:rPr lang="en-US" sz="1999">
                <a:solidFill>
                  <a:srgbClr val="000000"/>
                </a:solidFill>
                <a:latin typeface="Walls"/>
                <a:ea typeface="Walls"/>
                <a:cs typeface="Walls"/>
                <a:sym typeface="Walls"/>
              </a:rPr>
              <a:t>Lifts 🚟</a:t>
            </a:r>
          </a:p>
          <a:p>
            <a:pPr algn="just" marL="1295397" indent="-323849" lvl="3">
              <a:lnSpc>
                <a:spcPts val="2799"/>
              </a:lnSpc>
              <a:buFont typeface="Arial"/>
              <a:buChar char="￭"/>
            </a:pPr>
            <a:r>
              <a:rPr lang="en-US" sz="1999">
                <a:solidFill>
                  <a:srgbClr val="000000"/>
                </a:solidFill>
                <a:latin typeface="Walls"/>
                <a:ea typeface="Walls"/>
                <a:cs typeface="Walls"/>
                <a:sym typeface="Walls"/>
              </a:rPr>
              <a:t>Washing Machines 🧺</a:t>
            </a:r>
          </a:p>
          <a:p>
            <a:pPr algn="just" marL="1295397" indent="-323849" lvl="3">
              <a:lnSpc>
                <a:spcPts val="2799"/>
              </a:lnSpc>
              <a:buFont typeface="Arial"/>
              <a:buChar char="￭"/>
            </a:pPr>
            <a:r>
              <a:rPr lang="en-US" sz="1999">
                <a:solidFill>
                  <a:srgbClr val="000000"/>
                </a:solidFill>
                <a:latin typeface="Walls"/>
                <a:ea typeface="Walls"/>
                <a:cs typeface="Walls"/>
                <a:sym typeface="Walls"/>
              </a:rPr>
              <a:t>Android TVs 📺</a:t>
            </a:r>
          </a:p>
          <a:p>
            <a:pPr algn="just" marL="1295397" indent="-323849" lvl="3">
              <a:lnSpc>
                <a:spcPts val="2799"/>
              </a:lnSpc>
              <a:buFont typeface="Arial"/>
              <a:buChar char="￭"/>
            </a:pPr>
            <a:r>
              <a:rPr lang="en-US" sz="1999">
                <a:solidFill>
                  <a:srgbClr val="000000"/>
                </a:solidFill>
                <a:latin typeface="Walls"/>
                <a:ea typeface="Walls"/>
                <a:cs typeface="Walls"/>
                <a:sym typeface="Walls"/>
              </a:rPr>
              <a:t>Smartphones 📱</a:t>
            </a:r>
          </a:p>
        </p:txBody>
      </p:sp>
      <p:sp>
        <p:nvSpPr>
          <p:cNvPr name="Freeform 15" id="15"/>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390585" y="5013956"/>
            <a:ext cx="6778830" cy="682625"/>
          </a:xfrm>
          <a:prstGeom prst="rect">
            <a:avLst/>
          </a:prstGeom>
        </p:spPr>
        <p:txBody>
          <a:bodyPr anchor="t" rtlCol="false" tIns="0" lIns="0" bIns="0" rIns="0">
            <a:spAutoFit/>
          </a:bodyPr>
          <a:lstStyle/>
          <a:p>
            <a:pPr algn="just">
              <a:lnSpc>
                <a:spcPts val="2799"/>
              </a:lnSpc>
            </a:pPr>
            <a:r>
              <a:rPr lang="en-US" sz="1999">
                <a:solidFill>
                  <a:srgbClr val="000000"/>
                </a:solidFill>
                <a:latin typeface="Walls"/>
                <a:ea typeface="Walls"/>
                <a:cs typeface="Walls"/>
                <a:sym typeface="Walls"/>
              </a:rPr>
              <a:t>So many devices today are powered by Java due to its versatility and reliability.</a:t>
            </a:r>
          </a:p>
        </p:txBody>
      </p:sp>
    </p:spTree>
  </p:cSld>
  <p:clrMapOvr>
    <a:masterClrMapping/>
  </p:clrMapOvr>
</p:sld>
</file>

<file path=ppt/slides/slide2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42731" y="9936000"/>
            <a:ext cx="7969676" cy="797905"/>
            <a:chOff x="0" y="0"/>
            <a:chExt cx="2856152" cy="285951"/>
          </a:xfrm>
        </p:grpSpPr>
        <p:sp>
          <p:nvSpPr>
            <p:cNvPr name="Freeform 8" id="8"/>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9" id="9"/>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0" id="10"/>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4"/>
            <a:stretch>
              <a:fillRect l="0" t="-291960" r="0" b="-119700"/>
            </a:stretch>
          </a:blipFill>
        </p:spPr>
      </p:sp>
      <p:sp>
        <p:nvSpPr>
          <p:cNvPr name="Freeform 11" id="11"/>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2" id="12"/>
          <p:cNvSpPr/>
          <p:nvPr/>
        </p:nvSpPr>
        <p:spPr>
          <a:xfrm flipH="false" flipV="false" rot="-5400000">
            <a:off x="2954784" y="5403571"/>
            <a:ext cx="9210433" cy="153507"/>
          </a:xfrm>
          <a:custGeom>
            <a:avLst/>
            <a:gdLst/>
            <a:ahLst/>
            <a:cxnLst/>
            <a:rect r="r" b="b" t="t" l="l"/>
            <a:pathLst>
              <a:path h="153507" w="9210433">
                <a:moveTo>
                  <a:pt x="0" y="0"/>
                </a:moveTo>
                <a:lnTo>
                  <a:pt x="9210432" y="0"/>
                </a:lnTo>
                <a:lnTo>
                  <a:pt x="9210432" y="153508"/>
                </a:lnTo>
                <a:lnTo>
                  <a:pt x="0" y="153508"/>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3" id="13"/>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4" id="14"/>
          <p:cNvSpPr txBox="true"/>
          <p:nvPr/>
        </p:nvSpPr>
        <p:spPr>
          <a:xfrm rot="0">
            <a:off x="0" y="1276142"/>
            <a:ext cx="7265858" cy="1749425"/>
          </a:xfrm>
          <a:prstGeom prst="rect">
            <a:avLst/>
          </a:prstGeom>
        </p:spPr>
        <p:txBody>
          <a:bodyPr anchor="t" rtlCol="false" tIns="0" lIns="0" bIns="0" rIns="0">
            <a:spAutoFit/>
          </a:bodyPr>
          <a:lstStyle/>
          <a:p>
            <a:pPr algn="ctr">
              <a:lnSpc>
                <a:spcPts val="7000"/>
              </a:lnSpc>
              <a:spcBef>
                <a:spcPct val="0"/>
              </a:spcBef>
            </a:pPr>
            <a:r>
              <a:rPr lang="en-US" b="true" sz="5000">
                <a:solidFill>
                  <a:srgbClr val="FF0000"/>
                </a:solidFill>
                <a:latin typeface="Walls Bold"/>
                <a:ea typeface="Walls Bold"/>
                <a:cs typeface="Walls Bold"/>
                <a:sym typeface="Walls Bold"/>
              </a:rPr>
              <a:t>🌟 POLYMORPHISM in Java 🌟</a:t>
            </a:r>
          </a:p>
        </p:txBody>
      </p:sp>
      <p:sp>
        <p:nvSpPr>
          <p:cNvPr name="TextBox 15" id="15"/>
          <p:cNvSpPr txBox="true"/>
          <p:nvPr/>
        </p:nvSpPr>
        <p:spPr>
          <a:xfrm rot="0">
            <a:off x="585266" y="3170423"/>
            <a:ext cx="6602696" cy="1044575"/>
          </a:xfrm>
          <a:prstGeom prst="rect">
            <a:avLst/>
          </a:prstGeom>
        </p:spPr>
        <p:txBody>
          <a:bodyPr anchor="t" rtlCol="false" tIns="0" lIns="0" bIns="0" rIns="0">
            <a:spAutoFit/>
          </a:bodyPr>
          <a:lstStyle/>
          <a:p>
            <a:pPr algn="l">
              <a:lnSpc>
                <a:spcPts val="2800"/>
              </a:lnSpc>
              <a:spcBef>
                <a:spcPct val="0"/>
              </a:spcBef>
            </a:pPr>
            <a:r>
              <a:rPr lang="en-US" b="true" sz="2000">
                <a:solidFill>
                  <a:srgbClr val="000000"/>
                </a:solidFill>
                <a:latin typeface="Walls Bold"/>
                <a:ea typeface="Walls Bold"/>
                <a:cs typeface="Walls Bold"/>
                <a:sym typeface="Walls Bold"/>
              </a:rPr>
              <a:t>Polymorphism</a:t>
            </a:r>
            <a:r>
              <a:rPr lang="en-US" sz="2000">
                <a:solidFill>
                  <a:srgbClr val="000000"/>
                </a:solidFill>
                <a:latin typeface="Walls"/>
                <a:ea typeface="Walls"/>
                <a:cs typeface="Walls"/>
                <a:sym typeface="Walls"/>
              </a:rPr>
              <a:t> is a key concept in Object-Oriented Programming (OOP) that enables objects to take on many forms. Derived from Greek, it breaks down as:</a:t>
            </a:r>
          </a:p>
        </p:txBody>
      </p:sp>
      <p:sp>
        <p:nvSpPr>
          <p:cNvPr name="TextBox 16" id="16"/>
          <p:cNvSpPr txBox="true"/>
          <p:nvPr/>
        </p:nvSpPr>
        <p:spPr>
          <a:xfrm rot="0">
            <a:off x="957684" y="4415022"/>
            <a:ext cx="3292376" cy="692150"/>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000000"/>
                </a:solidFill>
                <a:latin typeface="Walls"/>
                <a:ea typeface="Walls"/>
                <a:cs typeface="Walls"/>
                <a:sym typeface="Walls"/>
              </a:rPr>
              <a:t>Poly: Many  </a:t>
            </a:r>
          </a:p>
          <a:p>
            <a:pPr algn="l" marL="431801" indent="-215900" lvl="1">
              <a:lnSpc>
                <a:spcPts val="2800"/>
              </a:lnSpc>
              <a:buFont typeface="Arial"/>
              <a:buChar char="•"/>
            </a:pPr>
            <a:r>
              <a:rPr lang="en-US" sz="2000">
                <a:solidFill>
                  <a:srgbClr val="000000"/>
                </a:solidFill>
                <a:latin typeface="Walls"/>
                <a:ea typeface="Walls"/>
                <a:cs typeface="Walls"/>
                <a:sym typeface="Walls"/>
              </a:rPr>
              <a:t>Morphism: Forms or Shapes</a:t>
            </a:r>
          </a:p>
        </p:txBody>
      </p:sp>
      <p:sp>
        <p:nvSpPr>
          <p:cNvPr name="TextBox 17" id="17"/>
          <p:cNvSpPr txBox="true"/>
          <p:nvPr/>
        </p:nvSpPr>
        <p:spPr>
          <a:xfrm rot="0">
            <a:off x="496251" y="5327511"/>
            <a:ext cx="6222419" cy="1044575"/>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Walls"/>
                <a:ea typeface="Walls"/>
                <a:cs typeface="Walls"/>
                <a:sym typeface="Walls"/>
              </a:rPr>
              <a:t>Essentially, polymorphism allows one interface or method to represent different underlying forms, helping in code reusability, flexibility, and extensibility</a:t>
            </a:r>
          </a:p>
        </p:txBody>
      </p:sp>
      <p:sp>
        <p:nvSpPr>
          <p:cNvPr name="TextBox 18" id="18"/>
          <p:cNvSpPr txBox="true"/>
          <p:nvPr/>
        </p:nvSpPr>
        <p:spPr>
          <a:xfrm rot="0">
            <a:off x="1169408" y="6753086"/>
            <a:ext cx="4876106" cy="422275"/>
          </a:xfrm>
          <a:prstGeom prst="rect">
            <a:avLst/>
          </a:prstGeom>
        </p:spPr>
        <p:txBody>
          <a:bodyPr anchor="t" rtlCol="false" tIns="0" lIns="0" bIns="0" rIns="0">
            <a:spAutoFit/>
          </a:bodyPr>
          <a:lstStyle/>
          <a:p>
            <a:pPr algn="l">
              <a:lnSpc>
                <a:spcPts val="3499"/>
              </a:lnSpc>
              <a:spcBef>
                <a:spcPct val="0"/>
              </a:spcBef>
            </a:pPr>
            <a:r>
              <a:rPr lang="en-US" b="true" sz="2499">
                <a:solidFill>
                  <a:srgbClr val="1E90FF"/>
                </a:solidFill>
                <a:latin typeface="Walls Bold"/>
                <a:ea typeface="Walls Bold"/>
                <a:cs typeface="Walls Bold"/>
                <a:sym typeface="Walls Bold"/>
              </a:rPr>
              <a:t>🧑‍🏫 Core Concept: Polymorphism</a:t>
            </a:r>
          </a:p>
        </p:txBody>
      </p:sp>
      <p:sp>
        <p:nvSpPr>
          <p:cNvPr name="TextBox 19" id="19"/>
          <p:cNvSpPr txBox="true"/>
          <p:nvPr/>
        </p:nvSpPr>
        <p:spPr>
          <a:xfrm rot="0">
            <a:off x="604215" y="7375387"/>
            <a:ext cx="6257664" cy="1044575"/>
          </a:xfrm>
          <a:prstGeom prst="rect">
            <a:avLst/>
          </a:prstGeom>
        </p:spPr>
        <p:txBody>
          <a:bodyPr anchor="t" rtlCol="false" tIns="0" lIns="0" bIns="0" rIns="0">
            <a:spAutoFit/>
          </a:bodyPr>
          <a:lstStyle/>
          <a:p>
            <a:pPr algn="l">
              <a:lnSpc>
                <a:spcPts val="2800"/>
              </a:lnSpc>
              <a:spcBef>
                <a:spcPct val="0"/>
              </a:spcBef>
            </a:pPr>
            <a:r>
              <a:rPr lang="en-US" sz="2000">
                <a:solidFill>
                  <a:srgbClr val="000000"/>
                </a:solidFill>
                <a:latin typeface="Walls"/>
                <a:ea typeface="Walls"/>
                <a:cs typeface="Walls"/>
                <a:sym typeface="Walls"/>
              </a:rPr>
              <a:t>Polymorphism is one of the four fundamental pillars of OOP, alongside encapsulation,  inheritance, and abstraction.  </a:t>
            </a:r>
          </a:p>
          <a:p>
            <a:pPr algn="l">
              <a:lnSpc>
                <a:spcPts val="2800"/>
              </a:lnSpc>
              <a:spcBef>
                <a:spcPct val="0"/>
              </a:spcBef>
            </a:pPr>
            <a:r>
              <a:rPr lang="en-US" sz="2000">
                <a:solidFill>
                  <a:srgbClr val="000000"/>
                </a:solidFill>
                <a:latin typeface="Walls"/>
                <a:ea typeface="Walls"/>
                <a:cs typeface="Walls"/>
                <a:sym typeface="Walls"/>
              </a:rPr>
              <a:t>In Java, polymorphism is primarily achieved through:</a:t>
            </a:r>
          </a:p>
        </p:txBody>
      </p:sp>
      <p:sp>
        <p:nvSpPr>
          <p:cNvPr name="TextBox 20" id="20"/>
          <p:cNvSpPr txBox="true"/>
          <p:nvPr/>
        </p:nvSpPr>
        <p:spPr>
          <a:xfrm rot="0">
            <a:off x="932917" y="8619987"/>
            <a:ext cx="5523508" cy="692150"/>
          </a:xfrm>
          <a:prstGeom prst="rect">
            <a:avLst/>
          </a:prstGeom>
        </p:spPr>
        <p:txBody>
          <a:bodyPr anchor="t" rtlCol="false" tIns="0" lIns="0" bIns="0" rIns="0">
            <a:spAutoFit/>
          </a:bodyPr>
          <a:lstStyle/>
          <a:p>
            <a:pPr algn="just">
              <a:lnSpc>
                <a:spcPts val="2800"/>
              </a:lnSpc>
              <a:spcBef>
                <a:spcPct val="0"/>
              </a:spcBef>
            </a:pPr>
            <a:r>
              <a:rPr lang="en-US" sz="2000">
                <a:solidFill>
                  <a:srgbClr val="000000"/>
                </a:solidFill>
                <a:latin typeface="Walls"/>
                <a:ea typeface="Walls"/>
                <a:cs typeface="Walls"/>
                <a:sym typeface="Walls"/>
              </a:rPr>
              <a:t>1. Method Overloading (Compile-time polymorphism)</a:t>
            </a:r>
          </a:p>
          <a:p>
            <a:pPr algn="just">
              <a:lnSpc>
                <a:spcPts val="2800"/>
              </a:lnSpc>
              <a:spcBef>
                <a:spcPct val="0"/>
              </a:spcBef>
            </a:pPr>
            <a:r>
              <a:rPr lang="en-US" sz="2000">
                <a:solidFill>
                  <a:srgbClr val="000000"/>
                </a:solidFill>
                <a:latin typeface="Walls"/>
                <a:ea typeface="Walls"/>
                <a:cs typeface="Walls"/>
                <a:sym typeface="Walls"/>
              </a:rPr>
              <a:t>2. Method Overriding (Run-time polymorphism)</a:t>
            </a:r>
          </a:p>
        </p:txBody>
      </p:sp>
      <p:sp>
        <p:nvSpPr>
          <p:cNvPr name="Freeform 21" id="21"/>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7"/>
            <a:stretch>
              <a:fillRect l="0" t="0" r="0" b="-98886"/>
            </a:stretch>
          </a:blipFill>
        </p:spPr>
      </p:sp>
    </p:spTree>
  </p:cSld>
  <p:clrMapOvr>
    <a:masterClrMapping/>
  </p:clrMapOvr>
</p:sld>
</file>

<file path=ppt/slides/slide2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142731" y="9936000"/>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954784" y="5403571"/>
            <a:ext cx="9210433" cy="153507"/>
          </a:xfrm>
          <a:custGeom>
            <a:avLst/>
            <a:gdLst/>
            <a:ahLst/>
            <a:cxnLst/>
            <a:rect r="r" b="b" t="t" l="l"/>
            <a:pathLst>
              <a:path h="153507" w="9210433">
                <a:moveTo>
                  <a:pt x="0" y="0"/>
                </a:moveTo>
                <a:lnTo>
                  <a:pt x="9210432" y="0"/>
                </a:lnTo>
                <a:lnTo>
                  <a:pt x="9210432"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5" id="15"/>
          <p:cNvSpPr txBox="true"/>
          <p:nvPr/>
        </p:nvSpPr>
        <p:spPr>
          <a:xfrm rot="0">
            <a:off x="553142" y="1551134"/>
            <a:ext cx="6577930" cy="2543175"/>
          </a:xfrm>
          <a:prstGeom prst="rect">
            <a:avLst/>
          </a:prstGeom>
        </p:spPr>
        <p:txBody>
          <a:bodyPr anchor="t" rtlCol="false" tIns="0" lIns="0" bIns="0" rIns="0">
            <a:spAutoFit/>
          </a:bodyPr>
          <a:lstStyle/>
          <a:p>
            <a:pPr algn="l">
              <a:lnSpc>
                <a:spcPts val="3499"/>
              </a:lnSpc>
              <a:spcBef>
                <a:spcPct val="0"/>
              </a:spcBef>
            </a:pPr>
            <a:r>
              <a:rPr lang="en-US" b="true" sz="2499">
                <a:solidFill>
                  <a:srgbClr val="000000"/>
                </a:solidFill>
                <a:latin typeface="Walls Bold"/>
                <a:ea typeface="Walls Bold"/>
                <a:cs typeface="Walls Bold"/>
                <a:sym typeface="Walls Bold"/>
              </a:rPr>
              <a:t>🔍 Simple Analogy:</a:t>
            </a:r>
          </a:p>
          <a:p>
            <a:pPr algn="l">
              <a:lnSpc>
                <a:spcPts val="2800"/>
              </a:lnSpc>
              <a:spcBef>
                <a:spcPct val="0"/>
              </a:spcBef>
            </a:pPr>
            <a:r>
              <a:rPr lang="en-US" sz="2000">
                <a:solidFill>
                  <a:srgbClr val="000000"/>
                </a:solidFill>
                <a:latin typeface="Walls"/>
                <a:ea typeface="Walls"/>
                <a:cs typeface="Walls"/>
                <a:sym typeface="Walls"/>
              </a:rPr>
              <a:t>Imagine you have a pet named Buddy. Buddy can be a dog, a cat, or a bird. Despite its different forms, you still call it by the same name. The pet’s behavior (e.g., barking, meowing, chirping) depends on its </a:t>
            </a:r>
            <a:r>
              <a:rPr lang="en-US" b="true" sz="2000">
                <a:solidFill>
                  <a:srgbClr val="000000"/>
                </a:solidFill>
                <a:latin typeface="Walls Bold"/>
                <a:ea typeface="Walls Bold"/>
                <a:cs typeface="Walls Bold"/>
                <a:sym typeface="Walls Bold"/>
              </a:rPr>
              <a:t>actual form</a:t>
            </a:r>
            <a:r>
              <a:rPr lang="en-US" sz="2000">
                <a:solidFill>
                  <a:srgbClr val="000000"/>
                </a:solidFill>
                <a:latin typeface="Walls"/>
                <a:ea typeface="Walls"/>
                <a:cs typeface="Walls"/>
                <a:sym typeface="Walls"/>
              </a:rPr>
              <a:t> (dog, cat, or bird). Similarly, polymorphism allows a class to represent </a:t>
            </a:r>
            <a:r>
              <a:rPr lang="en-US" b="true" sz="2000">
                <a:solidFill>
                  <a:srgbClr val="000000"/>
                </a:solidFill>
                <a:latin typeface="Walls Bold"/>
                <a:ea typeface="Walls Bold"/>
                <a:cs typeface="Walls Bold"/>
                <a:sym typeface="Walls Bold"/>
              </a:rPr>
              <a:t>multiple behaviors</a:t>
            </a:r>
            <a:r>
              <a:rPr lang="en-US" sz="2000">
                <a:solidFill>
                  <a:srgbClr val="000000"/>
                </a:solidFill>
                <a:latin typeface="Walls"/>
                <a:ea typeface="Walls"/>
                <a:cs typeface="Walls"/>
                <a:sym typeface="Walls"/>
              </a:rPr>
              <a:t> based on its context.</a:t>
            </a:r>
          </a:p>
        </p:txBody>
      </p:sp>
      <p:sp>
        <p:nvSpPr>
          <p:cNvPr name="TextBox 16" id="16"/>
          <p:cNvSpPr txBox="true"/>
          <p:nvPr/>
        </p:nvSpPr>
        <p:spPr>
          <a:xfrm rot="0">
            <a:off x="1214645" y="4634941"/>
            <a:ext cx="5254923"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 Types of Polymorphism in Java 🧩</a:t>
            </a:r>
          </a:p>
        </p:txBody>
      </p:sp>
      <p:sp>
        <p:nvSpPr>
          <p:cNvPr name="TextBox 17" id="17"/>
          <p:cNvSpPr txBox="true"/>
          <p:nvPr/>
        </p:nvSpPr>
        <p:spPr>
          <a:xfrm rot="0">
            <a:off x="686590" y="5476236"/>
            <a:ext cx="6586701" cy="2454275"/>
          </a:xfrm>
          <a:prstGeom prst="rect">
            <a:avLst/>
          </a:prstGeom>
        </p:spPr>
        <p:txBody>
          <a:bodyPr anchor="t" rtlCol="false" tIns="0" lIns="0" bIns="0" rIns="0">
            <a:spAutoFit/>
          </a:bodyPr>
          <a:lstStyle/>
          <a:p>
            <a:pPr algn="l">
              <a:lnSpc>
                <a:spcPts val="2800"/>
              </a:lnSpc>
              <a:spcBef>
                <a:spcPct val="0"/>
              </a:spcBef>
            </a:pPr>
            <a:r>
              <a:rPr lang="en-US" sz="2000">
                <a:solidFill>
                  <a:srgbClr val="000000"/>
                </a:solidFill>
                <a:latin typeface="Walls"/>
                <a:ea typeface="Walls"/>
                <a:cs typeface="Walls"/>
                <a:sym typeface="Walls"/>
              </a:rPr>
              <a:t> 1️⃣ Compile-Time Polymorphism (Method Overloading) </a:t>
            </a:r>
          </a:p>
          <a:p>
            <a:pPr algn="l">
              <a:lnSpc>
                <a:spcPts val="2800"/>
              </a:lnSpc>
              <a:spcBef>
                <a:spcPct val="0"/>
              </a:spcBef>
            </a:pPr>
            <a:r>
              <a:rPr lang="en-US" sz="2000">
                <a:solidFill>
                  <a:srgbClr val="000000"/>
                </a:solidFill>
                <a:latin typeface="Walls"/>
                <a:ea typeface="Walls"/>
                <a:cs typeface="Walls"/>
                <a:sym typeface="Walls"/>
              </a:rPr>
              <a:t>Method overloading allows a class to have multiple methods with the same name but different parameters. The </a:t>
            </a:r>
            <a:r>
              <a:rPr lang="en-US" b="true" sz="2000">
                <a:solidFill>
                  <a:srgbClr val="000000"/>
                </a:solidFill>
                <a:latin typeface="Walls Bold"/>
                <a:ea typeface="Walls Bold"/>
                <a:cs typeface="Walls Bold"/>
                <a:sym typeface="Walls Bold"/>
              </a:rPr>
              <a:t>compiler</a:t>
            </a:r>
            <a:r>
              <a:rPr lang="en-US" sz="2000">
                <a:solidFill>
                  <a:srgbClr val="000000"/>
                </a:solidFill>
                <a:latin typeface="Walls"/>
                <a:ea typeface="Walls"/>
                <a:cs typeface="Walls"/>
                <a:sym typeface="Walls"/>
              </a:rPr>
              <a:t> determines which method to invoke based on the method signature (name + parameters). This decision happens at compile time, which is why it's called compile-time polymorphism.</a:t>
            </a:r>
          </a:p>
        </p:txBody>
      </p:sp>
    </p:spTree>
  </p:cSld>
  <p:clrMapOvr>
    <a:masterClrMapping/>
  </p:clrMapOvr>
</p:sld>
</file>

<file path=ppt/slides/slide2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142731" y="9936000"/>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954784" y="5403571"/>
            <a:ext cx="9210433" cy="153507"/>
          </a:xfrm>
          <a:custGeom>
            <a:avLst/>
            <a:gdLst/>
            <a:ahLst/>
            <a:cxnLst/>
            <a:rect r="r" b="b" t="t" l="l"/>
            <a:pathLst>
              <a:path h="153507" w="9210433">
                <a:moveTo>
                  <a:pt x="0" y="0"/>
                </a:moveTo>
                <a:lnTo>
                  <a:pt x="9210432" y="0"/>
                </a:lnTo>
                <a:lnTo>
                  <a:pt x="9210432"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604070" y="4988261"/>
            <a:ext cx="6669221" cy="4347146"/>
            <a:chOff x="0" y="0"/>
            <a:chExt cx="2390098" cy="1557919"/>
          </a:xfrm>
        </p:grpSpPr>
        <p:sp>
          <p:nvSpPr>
            <p:cNvPr name="Freeform 15" id="15"/>
            <p:cNvSpPr/>
            <p:nvPr/>
          </p:nvSpPr>
          <p:spPr>
            <a:xfrm flipH="false" flipV="false" rot="0">
              <a:off x="0" y="0"/>
              <a:ext cx="2390098" cy="1557919"/>
            </a:xfrm>
            <a:custGeom>
              <a:avLst/>
              <a:gdLst/>
              <a:ahLst/>
              <a:cxnLst/>
              <a:rect r="r" b="b" t="t" l="l"/>
              <a:pathLst>
                <a:path h="1557919" w="2390098">
                  <a:moveTo>
                    <a:pt x="0" y="0"/>
                  </a:moveTo>
                  <a:lnTo>
                    <a:pt x="2390098" y="0"/>
                  </a:lnTo>
                  <a:lnTo>
                    <a:pt x="2390098" y="1557919"/>
                  </a:lnTo>
                  <a:lnTo>
                    <a:pt x="0" y="1557919"/>
                  </a:lnTo>
                  <a:close/>
                </a:path>
              </a:pathLst>
            </a:custGeom>
            <a:solidFill>
              <a:srgbClr val="1C2120"/>
            </a:solidFill>
          </p:spPr>
        </p:sp>
        <p:sp>
          <p:nvSpPr>
            <p:cNvPr name="TextBox 16" id="16"/>
            <p:cNvSpPr txBox="true"/>
            <p:nvPr/>
          </p:nvSpPr>
          <p:spPr>
            <a:xfrm>
              <a:off x="0" y="-85725"/>
              <a:ext cx="2390098" cy="1643644"/>
            </a:xfrm>
            <a:prstGeom prst="rect">
              <a:avLst/>
            </a:prstGeom>
          </p:spPr>
          <p:txBody>
            <a:bodyPr anchor="ctr" rtlCol="false" tIns="50800" lIns="50800" bIns="50800" rIns="50800"/>
            <a:lstStyle/>
            <a:p>
              <a:pPr algn="ctr">
                <a:lnSpc>
                  <a:spcPts val="2800"/>
                </a:lnSpc>
              </a:pPr>
              <a:r>
                <a:rPr lang="en-US" sz="2000" b="true">
                  <a:solidFill>
                    <a:srgbClr val="FFFFFF"/>
                  </a:solidFill>
                  <a:latin typeface="Consolas Bold"/>
                  <a:ea typeface="Consolas Bold"/>
                  <a:cs typeface="Consolas Bold"/>
                  <a:sym typeface="Consolas Bold"/>
                </a:rPr>
                <a:t>Example:</a:t>
              </a:r>
            </a:p>
            <a:p>
              <a:pPr algn="l">
                <a:lnSpc>
                  <a:spcPts val="2800"/>
                </a:lnSpc>
              </a:pPr>
              <a:r>
                <a:rPr lang="en-US" sz="2000" b="true">
                  <a:solidFill>
                    <a:srgbClr val="FFFFFF"/>
                  </a:solidFill>
                  <a:latin typeface="Consolas Bold"/>
                  <a:ea typeface="Consolas Bold"/>
                  <a:cs typeface="Consolas Bold"/>
                  <a:sym typeface="Consolas Bold"/>
                </a:rPr>
                <a:t>java</a:t>
              </a:r>
            </a:p>
            <a:p>
              <a:pPr algn="l">
                <a:lnSpc>
                  <a:spcPts val="2800"/>
                </a:lnSpc>
              </a:pPr>
              <a:r>
                <a:rPr lang="en-US" sz="2000" b="true">
                  <a:solidFill>
                    <a:srgbClr val="FFFFFF"/>
                  </a:solidFill>
                  <a:latin typeface="Consolas Bold"/>
                  <a:ea typeface="Consolas Bold"/>
                  <a:cs typeface="Consolas Bold"/>
                  <a:sym typeface="Consolas Bold"/>
                </a:rPr>
                <a:t>class Calculator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 Method 1: Adding two integers</a:t>
              </a:r>
            </a:p>
            <a:p>
              <a:pPr algn="l">
                <a:lnSpc>
                  <a:spcPts val="2800"/>
                </a:lnSpc>
              </a:pPr>
              <a:r>
                <a:rPr lang="en-US" sz="2000" b="true">
                  <a:solidFill>
                    <a:srgbClr val="FFFFFF"/>
                  </a:solidFill>
                  <a:latin typeface="Consolas Bold"/>
                  <a:ea typeface="Consolas Bold"/>
                  <a:cs typeface="Consolas Bold"/>
                  <a:sym typeface="Consolas Bold"/>
                </a:rPr>
                <a:t>    int add(int a, int b)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return a + b;</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p>
            <a:p>
              <a:pPr algn="l">
                <a:lnSpc>
                  <a:spcPts val="2800"/>
                </a:lnSpc>
              </a:pPr>
              <a:r>
                <a:rPr lang="en-US" sz="2000" b="true">
                  <a:solidFill>
                    <a:srgbClr val="FFFFFF"/>
                  </a:solidFill>
                  <a:latin typeface="Consolas Bold"/>
                  <a:ea typeface="Consolas Bold"/>
                  <a:cs typeface="Consolas Bold"/>
                  <a:sym typeface="Consolas Bold"/>
                </a:rPr>
                <a:t>    // Method 2: Adding two doubles</a:t>
              </a:r>
            </a:p>
            <a:p>
              <a:pPr algn="l">
                <a:lnSpc>
                  <a:spcPts val="2800"/>
                </a:lnSpc>
              </a:pPr>
              <a:r>
                <a:rPr lang="en-US" sz="2000" b="true">
                  <a:solidFill>
                    <a:srgbClr val="FFFFFF"/>
                  </a:solidFill>
                  <a:latin typeface="Consolas Bold"/>
                  <a:ea typeface="Consolas Bold"/>
                  <a:cs typeface="Consolas Bold"/>
                  <a:sym typeface="Consolas Bold"/>
                </a:rPr>
                <a:t>    double add(double a, double b) </a:t>
              </a:r>
            </a:p>
          </p:txBody>
        </p:sp>
      </p:grpSp>
      <p:sp>
        <p:nvSpPr>
          <p:cNvPr name="TextBox 17" id="17"/>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8" id="18"/>
          <p:cNvSpPr txBox="true"/>
          <p:nvPr/>
        </p:nvSpPr>
        <p:spPr>
          <a:xfrm rot="0">
            <a:off x="604070" y="1382989"/>
            <a:ext cx="6351860" cy="3194685"/>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Walls Bold"/>
                <a:ea typeface="Walls Bold"/>
                <a:cs typeface="Walls Bold"/>
                <a:sym typeface="Walls Bold"/>
              </a:rPr>
              <a:t>Rules for Method Overloading:</a:t>
            </a:r>
          </a:p>
          <a:p>
            <a:pPr algn="l" marL="431801" indent="-215900" lvl="1">
              <a:lnSpc>
                <a:spcPts val="2800"/>
              </a:lnSpc>
              <a:buFont typeface="Arial"/>
              <a:buChar char="•"/>
            </a:pPr>
            <a:r>
              <a:rPr lang="en-US" sz="2000">
                <a:solidFill>
                  <a:srgbClr val="000000"/>
                </a:solidFill>
                <a:latin typeface="Walls"/>
                <a:ea typeface="Walls"/>
                <a:cs typeface="Walls"/>
                <a:sym typeface="Walls"/>
              </a:rPr>
              <a:t> Same method name, but  different parameters.</a:t>
            </a:r>
          </a:p>
          <a:p>
            <a:pPr algn="l" marL="431801" indent="-215900" lvl="1">
              <a:lnSpc>
                <a:spcPts val="2800"/>
              </a:lnSpc>
              <a:buFont typeface="Arial"/>
              <a:buChar char="•"/>
            </a:pPr>
            <a:r>
              <a:rPr lang="en-US" sz="2000">
                <a:solidFill>
                  <a:srgbClr val="000000"/>
                </a:solidFill>
                <a:latin typeface="Walls"/>
                <a:ea typeface="Walls"/>
                <a:cs typeface="Walls"/>
                <a:sym typeface="Walls"/>
              </a:rPr>
              <a:t> The number of arguments can differ.</a:t>
            </a:r>
          </a:p>
          <a:p>
            <a:pPr algn="l" marL="431801" indent="-215900" lvl="1">
              <a:lnSpc>
                <a:spcPts val="2800"/>
              </a:lnSpc>
              <a:buFont typeface="Arial"/>
              <a:buChar char="•"/>
            </a:pPr>
            <a:r>
              <a:rPr lang="en-US" sz="2000">
                <a:solidFill>
                  <a:srgbClr val="000000"/>
                </a:solidFill>
                <a:latin typeface="Walls"/>
                <a:ea typeface="Walls"/>
                <a:cs typeface="Walls"/>
                <a:sym typeface="Walls"/>
              </a:rPr>
              <a:t> Data types of arguments must differ if the number of arguments is the same.</a:t>
            </a:r>
          </a:p>
          <a:p>
            <a:pPr algn="l" marL="431801" indent="-215900" lvl="1">
              <a:lnSpc>
                <a:spcPts val="2800"/>
              </a:lnSpc>
              <a:buFont typeface="Arial"/>
              <a:buChar char="•"/>
            </a:pPr>
            <a:r>
              <a:rPr lang="en-US" sz="2000">
                <a:solidFill>
                  <a:srgbClr val="000000"/>
                </a:solidFill>
                <a:latin typeface="Walls"/>
                <a:ea typeface="Walls"/>
                <a:cs typeface="Walls"/>
                <a:sym typeface="Walls"/>
              </a:rPr>
              <a:t>The return type can be the same or different.</a:t>
            </a:r>
          </a:p>
          <a:p>
            <a:pPr algn="l" marL="431801" indent="-215900" lvl="1">
              <a:lnSpc>
                <a:spcPts val="2800"/>
              </a:lnSpc>
              <a:buFont typeface="Arial"/>
              <a:buChar char="•"/>
            </a:pPr>
            <a:r>
              <a:rPr lang="en-US" sz="2000">
                <a:solidFill>
                  <a:srgbClr val="000000"/>
                </a:solidFill>
                <a:latin typeface="Walls"/>
                <a:ea typeface="Walls"/>
                <a:cs typeface="Walls"/>
                <a:sym typeface="Walls"/>
              </a:rPr>
              <a:t> Access modifiers  can be the same or different.</a:t>
            </a:r>
          </a:p>
          <a:p>
            <a:pPr algn="l" marL="431801" indent="-215900" lvl="1">
              <a:lnSpc>
                <a:spcPts val="2800"/>
              </a:lnSpc>
              <a:buFont typeface="Arial"/>
              <a:buChar char="•"/>
            </a:pPr>
            <a:r>
              <a:rPr lang="en-US" sz="2000">
                <a:solidFill>
                  <a:srgbClr val="000000"/>
                </a:solidFill>
                <a:latin typeface="Walls"/>
                <a:ea typeface="Walls"/>
                <a:cs typeface="Walls"/>
                <a:sym typeface="Walls"/>
              </a:rPr>
              <a:t> Overloading is typically done within the same class, though it can also be achieved in a subclass.</a:t>
            </a:r>
          </a:p>
        </p:txBody>
      </p:sp>
    </p:spTree>
  </p:cSld>
  <p:clrMapOvr>
    <a:masterClrMapping/>
  </p:clrMapOvr>
</p:sld>
</file>

<file path=ppt/slides/slide2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142731" y="9936000"/>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954784" y="5403571"/>
            <a:ext cx="9210433" cy="153507"/>
          </a:xfrm>
          <a:custGeom>
            <a:avLst/>
            <a:gdLst/>
            <a:ahLst/>
            <a:cxnLst/>
            <a:rect r="r" b="b" t="t" l="l"/>
            <a:pathLst>
              <a:path h="153507" w="9210433">
                <a:moveTo>
                  <a:pt x="0" y="0"/>
                </a:moveTo>
                <a:lnTo>
                  <a:pt x="9210432" y="0"/>
                </a:lnTo>
                <a:lnTo>
                  <a:pt x="9210432"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722482" y="1366942"/>
            <a:ext cx="6239249" cy="3844073"/>
            <a:chOff x="0" y="0"/>
            <a:chExt cx="2236006" cy="1377629"/>
          </a:xfrm>
        </p:grpSpPr>
        <p:sp>
          <p:nvSpPr>
            <p:cNvPr name="Freeform 15" id="15"/>
            <p:cNvSpPr/>
            <p:nvPr/>
          </p:nvSpPr>
          <p:spPr>
            <a:xfrm flipH="false" flipV="false" rot="0">
              <a:off x="0" y="0"/>
              <a:ext cx="2236006" cy="1377629"/>
            </a:xfrm>
            <a:custGeom>
              <a:avLst/>
              <a:gdLst/>
              <a:ahLst/>
              <a:cxnLst/>
              <a:rect r="r" b="b" t="t" l="l"/>
              <a:pathLst>
                <a:path h="1377629" w="2236006">
                  <a:moveTo>
                    <a:pt x="0" y="0"/>
                  </a:moveTo>
                  <a:lnTo>
                    <a:pt x="2236006" y="0"/>
                  </a:lnTo>
                  <a:lnTo>
                    <a:pt x="2236006" y="1377629"/>
                  </a:lnTo>
                  <a:lnTo>
                    <a:pt x="0" y="1377629"/>
                  </a:lnTo>
                  <a:close/>
                </a:path>
              </a:pathLst>
            </a:custGeom>
            <a:solidFill>
              <a:srgbClr val="1C2120"/>
            </a:solidFill>
          </p:spPr>
        </p:sp>
        <p:sp>
          <p:nvSpPr>
            <p:cNvPr name="TextBox 16" id="16"/>
            <p:cNvSpPr txBox="true"/>
            <p:nvPr/>
          </p:nvSpPr>
          <p:spPr>
            <a:xfrm>
              <a:off x="0" y="-85725"/>
              <a:ext cx="2236006" cy="1463354"/>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  return a + b;</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p>
            <a:p>
              <a:pPr algn="l">
                <a:lnSpc>
                  <a:spcPts val="2800"/>
                </a:lnSpc>
              </a:pPr>
              <a:r>
                <a:rPr lang="en-US" sz="2000" b="true">
                  <a:solidFill>
                    <a:srgbClr val="FFFFFF"/>
                  </a:solidFill>
                  <a:latin typeface="Consolas Bold"/>
                  <a:ea typeface="Consolas Bold"/>
                  <a:cs typeface="Consolas Bold"/>
                  <a:sym typeface="Consolas Bold"/>
                </a:rPr>
                <a:t>  // Method 3: Adding three integers</a:t>
              </a:r>
            </a:p>
            <a:p>
              <a:pPr algn="l">
                <a:lnSpc>
                  <a:spcPts val="2800"/>
                </a:lnSpc>
              </a:pPr>
              <a:r>
                <a:rPr lang="en-US" sz="2000" b="true">
                  <a:solidFill>
                    <a:srgbClr val="FFFFFF"/>
                  </a:solidFill>
                  <a:latin typeface="Consolas Bold"/>
                  <a:ea typeface="Consolas Bold"/>
                  <a:cs typeface="Consolas Bold"/>
                  <a:sym typeface="Consolas Bold"/>
                </a:rPr>
                <a:t>  int add(int a, int b, int c) </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  return a + b + c;</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a:solidFill>
                    <a:srgbClr val="FFFFFF"/>
                  </a:solidFill>
                  <a:latin typeface="Consolas"/>
                  <a:ea typeface="Consolas"/>
                  <a:cs typeface="Consolas"/>
                  <a:sym typeface="Consolas"/>
                </a:rPr>
                <a:t> </a:t>
              </a:r>
              <a:r>
                <a:rPr lang="en-US" sz="2000" b="true">
                  <a:solidFill>
                    <a:srgbClr val="FFFFFF"/>
                  </a:solidFill>
                  <a:latin typeface="Consolas Bold"/>
                  <a:ea typeface="Consolas Bold"/>
                  <a:cs typeface="Consolas Bold"/>
                  <a:sym typeface="Consolas Bold"/>
                </a:rPr>
                <a:t>}</a:t>
              </a:r>
            </a:p>
            <a:p>
              <a:pPr algn="ctr">
                <a:lnSpc>
                  <a:spcPts val="1656"/>
                </a:lnSpc>
              </a:pPr>
            </a:p>
          </p:txBody>
        </p:sp>
      </p:grpSp>
      <p:sp>
        <p:nvSpPr>
          <p:cNvPr name="TextBox 17" id="17"/>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8" id="18"/>
          <p:cNvSpPr txBox="true"/>
          <p:nvPr/>
        </p:nvSpPr>
        <p:spPr>
          <a:xfrm rot="0">
            <a:off x="421625" y="5529355"/>
            <a:ext cx="6410811" cy="692150"/>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Walls"/>
                <a:ea typeface="Walls"/>
                <a:cs typeface="Walls"/>
                <a:sym typeface="Walls"/>
              </a:rPr>
              <a:t>Here, all methods have the same name add, but their arguments differ, demonstrating method overloading.</a:t>
            </a:r>
          </a:p>
        </p:txBody>
      </p:sp>
      <p:sp>
        <p:nvSpPr>
          <p:cNvPr name="TextBox 19" id="19"/>
          <p:cNvSpPr txBox="true"/>
          <p:nvPr/>
        </p:nvSpPr>
        <p:spPr>
          <a:xfrm rot="0">
            <a:off x="550920" y="6588217"/>
            <a:ext cx="6773339" cy="2454275"/>
          </a:xfrm>
          <a:prstGeom prst="rect">
            <a:avLst/>
          </a:prstGeom>
        </p:spPr>
        <p:txBody>
          <a:bodyPr anchor="t" rtlCol="false" tIns="0" lIns="0" bIns="0" rIns="0">
            <a:spAutoFit/>
          </a:bodyPr>
          <a:lstStyle/>
          <a:p>
            <a:pPr algn="l">
              <a:lnSpc>
                <a:spcPts val="2800"/>
              </a:lnSpc>
              <a:spcBef>
                <a:spcPct val="0"/>
              </a:spcBef>
            </a:pPr>
            <a:r>
              <a:rPr lang="en-US" sz="2000">
                <a:solidFill>
                  <a:srgbClr val="000000"/>
                </a:solidFill>
                <a:latin typeface="Walls"/>
                <a:ea typeface="Walls"/>
                <a:cs typeface="Walls"/>
                <a:sym typeface="Walls"/>
              </a:rPr>
              <a:t> 2️⃣ Run-Time Polymorphism (Method Overriding)  </a:t>
            </a:r>
          </a:p>
          <a:p>
            <a:pPr algn="l">
              <a:lnSpc>
                <a:spcPts val="2800"/>
              </a:lnSpc>
              <a:spcBef>
                <a:spcPct val="0"/>
              </a:spcBef>
            </a:pPr>
            <a:r>
              <a:rPr lang="en-US" sz="2000">
                <a:solidFill>
                  <a:srgbClr val="000000"/>
                </a:solidFill>
                <a:latin typeface="Walls"/>
                <a:ea typeface="Walls"/>
                <a:cs typeface="Walls"/>
                <a:sym typeface="Walls"/>
              </a:rPr>
              <a:t>Method overriding allows a subclass to provide a specific implementation of a method that is already defined in its *superclass. The method name, return type, and parameters must be the same in both the superclass and the subclass. The decision to call the appropriate method is made at runtime, hence run-time polymorphism.</a:t>
            </a:r>
          </a:p>
        </p:txBody>
      </p:sp>
    </p:spTree>
  </p:cSld>
  <p:clrMapOvr>
    <a:masterClrMapping/>
  </p:clrMapOvr>
</p:sld>
</file>

<file path=ppt/slides/slide2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142731" y="9936000"/>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954784" y="5403571"/>
            <a:ext cx="9210433" cy="153507"/>
          </a:xfrm>
          <a:custGeom>
            <a:avLst/>
            <a:gdLst/>
            <a:ahLst/>
            <a:cxnLst/>
            <a:rect r="r" b="b" t="t" l="l"/>
            <a:pathLst>
              <a:path h="153507" w="9210433">
                <a:moveTo>
                  <a:pt x="0" y="0"/>
                </a:moveTo>
                <a:lnTo>
                  <a:pt x="9210432" y="0"/>
                </a:lnTo>
                <a:lnTo>
                  <a:pt x="9210432"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704067" y="4664871"/>
            <a:ext cx="6228620" cy="5051996"/>
            <a:chOff x="0" y="0"/>
            <a:chExt cx="2232197" cy="1810521"/>
          </a:xfrm>
        </p:grpSpPr>
        <p:sp>
          <p:nvSpPr>
            <p:cNvPr name="Freeform 15" id="15"/>
            <p:cNvSpPr/>
            <p:nvPr/>
          </p:nvSpPr>
          <p:spPr>
            <a:xfrm flipH="false" flipV="false" rot="0">
              <a:off x="0" y="0"/>
              <a:ext cx="2232197" cy="1810521"/>
            </a:xfrm>
            <a:custGeom>
              <a:avLst/>
              <a:gdLst/>
              <a:ahLst/>
              <a:cxnLst/>
              <a:rect r="r" b="b" t="t" l="l"/>
              <a:pathLst>
                <a:path h="1810521" w="2232197">
                  <a:moveTo>
                    <a:pt x="0" y="0"/>
                  </a:moveTo>
                  <a:lnTo>
                    <a:pt x="2232197" y="0"/>
                  </a:lnTo>
                  <a:lnTo>
                    <a:pt x="2232197" y="1810521"/>
                  </a:lnTo>
                  <a:lnTo>
                    <a:pt x="0" y="1810521"/>
                  </a:lnTo>
                  <a:close/>
                </a:path>
              </a:pathLst>
            </a:custGeom>
            <a:solidFill>
              <a:srgbClr val="000000"/>
            </a:solidFill>
          </p:spPr>
        </p:sp>
        <p:sp>
          <p:nvSpPr>
            <p:cNvPr name="TextBox 16" id="16"/>
            <p:cNvSpPr txBox="true"/>
            <p:nvPr/>
          </p:nvSpPr>
          <p:spPr>
            <a:xfrm>
              <a:off x="0" y="-85725"/>
              <a:ext cx="2232197" cy="1896246"/>
            </a:xfrm>
            <a:prstGeom prst="rect">
              <a:avLst/>
            </a:prstGeom>
          </p:spPr>
          <p:txBody>
            <a:bodyPr anchor="ctr" rtlCol="false" tIns="50800" lIns="50800" bIns="50800" rIns="50800"/>
            <a:lstStyle/>
            <a:p>
              <a:pPr algn="ctr">
                <a:lnSpc>
                  <a:spcPts val="2800"/>
                </a:lnSpc>
              </a:pPr>
              <a:r>
                <a:rPr lang="en-US" sz="2000" b="true">
                  <a:solidFill>
                    <a:srgbClr val="FFFFFF"/>
                  </a:solidFill>
                  <a:latin typeface="Consolas Bold"/>
                  <a:ea typeface="Consolas Bold"/>
                  <a:cs typeface="Consolas Bold"/>
                  <a:sym typeface="Consolas Bold"/>
                </a:rPr>
                <a:t>Example:</a:t>
              </a:r>
            </a:p>
            <a:p>
              <a:pPr algn="l">
                <a:lnSpc>
                  <a:spcPts val="2800"/>
                </a:lnSpc>
              </a:pPr>
              <a:r>
                <a:rPr lang="en-US" sz="2000" b="true">
                  <a:solidFill>
                    <a:srgbClr val="FFFFFF"/>
                  </a:solidFill>
                  <a:latin typeface="Consolas Bold"/>
                  <a:ea typeface="Consolas Bold"/>
                  <a:cs typeface="Consolas Bold"/>
                  <a:sym typeface="Consolas Bold"/>
                </a:rPr>
                <a:t>java</a:t>
              </a:r>
            </a:p>
            <a:p>
              <a:pPr algn="l">
                <a:lnSpc>
                  <a:spcPts val="2800"/>
                </a:lnSpc>
              </a:pPr>
              <a:r>
                <a:rPr lang="en-US" sz="2000" b="true">
                  <a:solidFill>
                    <a:srgbClr val="FFFFFF"/>
                  </a:solidFill>
                  <a:latin typeface="Consolas Bold"/>
                  <a:ea typeface="Consolas Bold"/>
                  <a:cs typeface="Consolas Bold"/>
                  <a:sym typeface="Consolas Bold"/>
                </a:rPr>
                <a:t>class Animal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void sound() </a:t>
              </a:r>
            </a:p>
            <a:p>
              <a:pPr algn="l">
                <a:lnSpc>
                  <a:spcPts val="2800"/>
                </a:lnSpc>
              </a:pPr>
              <a:r>
                <a:rPr lang="en-US" sz="2000" b="true">
                  <a:solidFill>
                    <a:srgbClr val="FFFFFF"/>
                  </a:solidFill>
                  <a:latin typeface="Consolas Bold"/>
                  <a:ea typeface="Consolas Bold"/>
                  <a:cs typeface="Consolas Bold"/>
                  <a:sym typeface="Consolas Bold"/>
                </a:rPr>
                <a:t>{</a:t>
              </a:r>
            </a:p>
            <a:p>
              <a:pPr algn="ctr">
                <a:lnSpc>
                  <a:spcPts val="2800"/>
                </a:lnSpc>
              </a:pPr>
              <a:r>
                <a:rPr lang="en-US" sz="2000" b="true">
                  <a:solidFill>
                    <a:srgbClr val="FFFFFF"/>
                  </a:solidFill>
                  <a:latin typeface="Consolas Bold"/>
                  <a:ea typeface="Consolas Bold"/>
                  <a:cs typeface="Consolas Bold"/>
                  <a:sym typeface="Consolas Bold"/>
                </a:rPr>
                <a:t>    System.out.println("The animal makes a sound");</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a:solidFill>
                    <a:srgbClr val="FFFFFF"/>
                  </a:solidFill>
                  <a:latin typeface="Consolas"/>
                  <a:ea typeface="Consolas"/>
                  <a:cs typeface="Consolas"/>
                  <a:sym typeface="Consolas"/>
                </a:rPr>
                <a:t>   </a:t>
              </a:r>
              <a:r>
                <a:rPr lang="en-US" sz="2000" b="true">
                  <a:solidFill>
                    <a:srgbClr val="FFFFFF"/>
                  </a:solidFill>
                  <a:latin typeface="Consolas Bold"/>
                  <a:ea typeface="Consolas Bold"/>
                  <a:cs typeface="Consolas Bold"/>
                  <a:sym typeface="Consolas Bold"/>
                </a:rPr>
                <a:t>class Dog extends Animal </a:t>
              </a:r>
            </a:p>
            <a:p>
              <a:pPr algn="l">
                <a:lnSpc>
                  <a:spcPts val="2800"/>
                </a:lnSpc>
              </a:pPr>
              <a:r>
                <a:rPr lang="en-US" sz="2000" b="true">
                  <a:solidFill>
                    <a:srgbClr val="FFFFFF"/>
                  </a:solidFill>
                  <a:latin typeface="Consolas Bold"/>
                  <a:ea typeface="Consolas Bold"/>
                  <a:cs typeface="Consolas Bold"/>
                  <a:sym typeface="Consolas Bold"/>
                </a:rPr>
                <a:t>{</a:t>
              </a:r>
            </a:p>
            <a:p>
              <a:pPr algn="ctr">
                <a:lnSpc>
                  <a:spcPts val="2800"/>
                </a:lnSpc>
              </a:pPr>
              <a:r>
                <a:rPr lang="en-US" b="true" sz="2000">
                  <a:solidFill>
                    <a:srgbClr val="FFFFFF"/>
                  </a:solidFill>
                  <a:latin typeface="Consolas Bold"/>
                  <a:ea typeface="Consolas Bold"/>
                  <a:cs typeface="Consolas Bold"/>
                  <a:sym typeface="Consolas Bold"/>
                </a:rPr>
                <a:t>    // Overriding the sound() method in Animal class</a:t>
              </a:r>
            </a:p>
          </p:txBody>
        </p:sp>
      </p:grpSp>
      <p:sp>
        <p:nvSpPr>
          <p:cNvPr name="TextBox 17" id="17"/>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8" id="18"/>
          <p:cNvSpPr txBox="true"/>
          <p:nvPr/>
        </p:nvSpPr>
        <p:spPr>
          <a:xfrm rot="0">
            <a:off x="416377" y="1251052"/>
            <a:ext cx="6804000" cy="3194685"/>
          </a:xfrm>
          <a:prstGeom prst="rect">
            <a:avLst/>
          </a:prstGeom>
        </p:spPr>
        <p:txBody>
          <a:bodyPr anchor="t" rtlCol="false" tIns="0" lIns="0" bIns="0" rIns="0">
            <a:spAutoFit/>
          </a:bodyPr>
          <a:lstStyle/>
          <a:p>
            <a:pPr algn="l">
              <a:lnSpc>
                <a:spcPts val="3079"/>
              </a:lnSpc>
            </a:pPr>
            <a:r>
              <a:rPr lang="en-US" sz="2199">
                <a:solidFill>
                  <a:srgbClr val="000000"/>
                </a:solidFill>
                <a:latin typeface="Walls"/>
                <a:ea typeface="Walls"/>
                <a:cs typeface="Walls"/>
                <a:sym typeface="Walls"/>
              </a:rPr>
              <a:t> </a:t>
            </a:r>
            <a:r>
              <a:rPr lang="en-US" b="true" sz="2199">
                <a:solidFill>
                  <a:srgbClr val="000000"/>
                </a:solidFill>
                <a:latin typeface="Walls Bold"/>
                <a:ea typeface="Walls Bold"/>
                <a:cs typeface="Walls Bold"/>
                <a:sym typeface="Walls Bold"/>
              </a:rPr>
              <a:t>Rules for Method Overriding:</a:t>
            </a:r>
          </a:p>
          <a:p>
            <a:pPr algn="l" marL="431801" indent="-215900" lvl="1">
              <a:lnSpc>
                <a:spcPts val="2800"/>
              </a:lnSpc>
              <a:buFont typeface="Arial"/>
              <a:buChar char="•"/>
            </a:pPr>
            <a:r>
              <a:rPr lang="en-US" sz="2000">
                <a:solidFill>
                  <a:srgbClr val="000000"/>
                </a:solidFill>
                <a:latin typeface="Walls"/>
                <a:ea typeface="Walls"/>
                <a:cs typeface="Walls"/>
                <a:sym typeface="Walls"/>
              </a:rPr>
              <a:t> Method name must be the same in both superclass and subclass.</a:t>
            </a:r>
          </a:p>
          <a:p>
            <a:pPr algn="l" marL="431801" indent="-215900" lvl="1">
              <a:lnSpc>
                <a:spcPts val="2800"/>
              </a:lnSpc>
              <a:buFont typeface="Arial"/>
              <a:buChar char="•"/>
            </a:pPr>
            <a:r>
              <a:rPr lang="en-US" sz="2000">
                <a:solidFill>
                  <a:srgbClr val="000000"/>
                </a:solidFill>
                <a:latin typeface="Walls"/>
                <a:ea typeface="Walls"/>
                <a:cs typeface="Walls"/>
                <a:sym typeface="Walls"/>
              </a:rPr>
              <a:t>The arguments must be identical.</a:t>
            </a:r>
          </a:p>
          <a:p>
            <a:pPr algn="l" marL="431801" indent="-215900" lvl="1">
              <a:lnSpc>
                <a:spcPts val="2800"/>
              </a:lnSpc>
              <a:buFont typeface="Arial"/>
              <a:buChar char="•"/>
            </a:pPr>
            <a:r>
              <a:rPr lang="en-US" sz="2000">
                <a:solidFill>
                  <a:srgbClr val="000000"/>
                </a:solidFill>
                <a:latin typeface="Walls"/>
                <a:ea typeface="Walls"/>
                <a:cs typeface="Walls"/>
                <a:sym typeface="Walls"/>
              </a:rPr>
              <a:t>The return type must also be identical or covariant (for object return types).</a:t>
            </a:r>
          </a:p>
          <a:p>
            <a:pPr algn="l" marL="431801" indent="-215900" lvl="1">
              <a:lnSpc>
                <a:spcPts val="2800"/>
              </a:lnSpc>
              <a:buFont typeface="Arial"/>
              <a:buChar char="•"/>
            </a:pPr>
            <a:r>
              <a:rPr lang="en-US" sz="2000">
                <a:solidFill>
                  <a:srgbClr val="000000"/>
                </a:solidFill>
                <a:latin typeface="Walls"/>
                <a:ea typeface="Walls"/>
                <a:cs typeface="Walls"/>
                <a:sym typeface="Walls"/>
              </a:rPr>
              <a:t>The access specifier in the overriding method should be the same </a:t>
            </a:r>
            <a:r>
              <a:rPr lang="en-US" b="true" sz="2000">
                <a:solidFill>
                  <a:srgbClr val="000000"/>
                </a:solidFill>
                <a:latin typeface="Walls Bold"/>
                <a:ea typeface="Walls Bold"/>
                <a:cs typeface="Walls Bold"/>
                <a:sym typeface="Walls Bold"/>
              </a:rPr>
              <a:t>or</a:t>
            </a:r>
            <a:r>
              <a:rPr lang="en-US" sz="2000">
                <a:solidFill>
                  <a:srgbClr val="000000"/>
                </a:solidFill>
                <a:latin typeface="Walls"/>
                <a:ea typeface="Walls"/>
                <a:cs typeface="Walls"/>
                <a:sym typeface="Walls"/>
              </a:rPr>
              <a:t> more accessible than the method in the superclass.</a:t>
            </a:r>
          </a:p>
          <a:p>
            <a:pPr algn="l" marL="431801" indent="-215900" lvl="1">
              <a:lnSpc>
                <a:spcPts val="2800"/>
              </a:lnSpc>
              <a:buFont typeface="Arial"/>
              <a:buChar char="•"/>
            </a:pPr>
            <a:r>
              <a:rPr lang="en-US" sz="2000">
                <a:solidFill>
                  <a:srgbClr val="000000"/>
                </a:solidFill>
                <a:latin typeface="Walls"/>
                <a:ea typeface="Walls"/>
                <a:cs typeface="Walls"/>
                <a:sym typeface="Walls"/>
              </a:rPr>
              <a:t>Final, static, and private methods cannot be overridden.</a:t>
            </a:r>
          </a:p>
        </p:txBody>
      </p:sp>
    </p:spTree>
  </p:cSld>
  <p:clrMapOvr>
    <a:masterClrMapping/>
  </p:clrMapOvr>
</p:sld>
</file>

<file path=ppt/slides/slide2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142731" y="9936000"/>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954784" y="5403571"/>
            <a:ext cx="9210433" cy="153507"/>
          </a:xfrm>
          <a:custGeom>
            <a:avLst/>
            <a:gdLst/>
            <a:ahLst/>
            <a:cxnLst/>
            <a:rect r="r" b="b" t="t" l="l"/>
            <a:pathLst>
              <a:path h="153507" w="9210433">
                <a:moveTo>
                  <a:pt x="0" y="0"/>
                </a:moveTo>
                <a:lnTo>
                  <a:pt x="9210432" y="0"/>
                </a:lnTo>
                <a:lnTo>
                  <a:pt x="9210432"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618447" y="1185128"/>
            <a:ext cx="6399861" cy="8576246"/>
            <a:chOff x="0" y="0"/>
            <a:chExt cx="2293566" cy="3073533"/>
          </a:xfrm>
        </p:grpSpPr>
        <p:sp>
          <p:nvSpPr>
            <p:cNvPr name="Freeform 15" id="15"/>
            <p:cNvSpPr/>
            <p:nvPr/>
          </p:nvSpPr>
          <p:spPr>
            <a:xfrm flipH="false" flipV="false" rot="0">
              <a:off x="0" y="0"/>
              <a:ext cx="2293566" cy="3073533"/>
            </a:xfrm>
            <a:custGeom>
              <a:avLst/>
              <a:gdLst/>
              <a:ahLst/>
              <a:cxnLst/>
              <a:rect r="r" b="b" t="t" l="l"/>
              <a:pathLst>
                <a:path h="3073533" w="2293566">
                  <a:moveTo>
                    <a:pt x="0" y="0"/>
                  </a:moveTo>
                  <a:lnTo>
                    <a:pt x="2293566" y="0"/>
                  </a:lnTo>
                  <a:lnTo>
                    <a:pt x="2293566" y="3073533"/>
                  </a:lnTo>
                  <a:lnTo>
                    <a:pt x="0" y="3073533"/>
                  </a:lnTo>
                  <a:close/>
                </a:path>
              </a:pathLst>
            </a:custGeom>
            <a:solidFill>
              <a:srgbClr val="1C2120"/>
            </a:solidFill>
          </p:spPr>
        </p:sp>
        <p:sp>
          <p:nvSpPr>
            <p:cNvPr name="TextBox 16" id="16"/>
            <p:cNvSpPr txBox="true"/>
            <p:nvPr/>
          </p:nvSpPr>
          <p:spPr>
            <a:xfrm>
              <a:off x="0" y="-85725"/>
              <a:ext cx="2293566" cy="3159258"/>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@Override</a:t>
              </a:r>
            </a:p>
            <a:p>
              <a:pPr algn="l">
                <a:lnSpc>
                  <a:spcPts val="2800"/>
                </a:lnSpc>
              </a:pPr>
              <a:r>
                <a:rPr lang="en-US" sz="2000" b="true">
                  <a:solidFill>
                    <a:srgbClr val="FFFFFF"/>
                  </a:solidFill>
                  <a:latin typeface="Consolas Bold"/>
                  <a:ea typeface="Consolas Bold"/>
                  <a:cs typeface="Consolas Bold"/>
                  <a:sym typeface="Consolas Bold"/>
                </a:rPr>
                <a:t>    void sound()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System.out.println("The dog barks");</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p>
            <a:p>
              <a:pPr algn="l">
                <a:lnSpc>
                  <a:spcPts val="2800"/>
                </a:lnSpc>
              </a:pPr>
              <a:r>
                <a:rPr lang="en-US" sz="2000" b="true">
                  <a:solidFill>
                    <a:srgbClr val="FFFFFF"/>
                  </a:solidFill>
                  <a:latin typeface="Consolas Bold"/>
                  <a:ea typeface="Consolas Bold"/>
                  <a:cs typeface="Consolas Bold"/>
                  <a:sym typeface="Consolas Bold"/>
                </a:rPr>
                <a:t>class Cat extends Animal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@Override</a:t>
              </a:r>
            </a:p>
            <a:p>
              <a:pPr algn="l">
                <a:lnSpc>
                  <a:spcPts val="2800"/>
                </a:lnSpc>
              </a:pPr>
              <a:r>
                <a:rPr lang="en-US" sz="2000" b="true">
                  <a:solidFill>
                    <a:srgbClr val="FFFFFF"/>
                  </a:solidFill>
                  <a:latin typeface="Consolas Bold"/>
                  <a:ea typeface="Consolas Bold"/>
                  <a:cs typeface="Consolas Bold"/>
                  <a:sym typeface="Consolas Bold"/>
                </a:rPr>
                <a:t>    void sound()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System.out.println("The cat meows");</a:t>
              </a:r>
            </a:p>
            <a:p>
              <a:pPr algn="l">
                <a:lnSpc>
                  <a:spcPts val="2800"/>
                </a:lnSpc>
              </a:pPr>
              <a:r>
                <a:rPr lang="en-US" sz="2000">
                  <a:solidFill>
                    <a:srgbClr val="FFFFFF"/>
                  </a:solidFill>
                  <a:latin typeface="Consolas"/>
                  <a:ea typeface="Consolas"/>
                  <a:cs typeface="Consolas"/>
                  <a:sym typeface="Consolas"/>
                </a:rPr>
                <a:t> </a:t>
              </a: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p>
            <a:p>
              <a:pPr algn="l">
                <a:lnSpc>
                  <a:spcPts val="2800"/>
                </a:lnSpc>
              </a:pPr>
              <a:r>
                <a:rPr lang="en-US" sz="2000">
                  <a:solidFill>
                    <a:srgbClr val="FFFFFF"/>
                  </a:solidFill>
                  <a:latin typeface="Consolas"/>
                  <a:ea typeface="Consolas"/>
                  <a:cs typeface="Consolas"/>
                  <a:sym typeface="Consolas"/>
                </a:rPr>
                <a:t>    </a:t>
              </a:r>
              <a:r>
                <a:rPr lang="en-US" sz="2000" b="true">
                  <a:solidFill>
                    <a:srgbClr val="FFFFFF"/>
                  </a:solidFill>
                  <a:latin typeface="Consolas Bold"/>
                  <a:ea typeface="Consolas Bold"/>
                  <a:cs typeface="Consolas Bold"/>
                  <a:sym typeface="Consolas Bold"/>
                </a:rPr>
                <a:t>public class Main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public static void main(String[] args)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Animal myDog = new Dog(); </a:t>
              </a:r>
            </a:p>
            <a:p>
              <a:pPr algn="l">
                <a:lnSpc>
                  <a:spcPts val="2800"/>
                </a:lnSpc>
              </a:pPr>
              <a:r>
                <a:rPr lang="en-US" sz="2000" b="true">
                  <a:solidFill>
                    <a:srgbClr val="FFFFFF"/>
                  </a:solidFill>
                  <a:latin typeface="Consolas Bold"/>
                  <a:ea typeface="Consolas Bold"/>
                  <a:cs typeface="Consolas Bold"/>
                  <a:sym typeface="Consolas Bold"/>
                </a:rPr>
                <a:t>    // Dog object referenced as Animal</a:t>
              </a:r>
            </a:p>
            <a:p>
              <a:pPr algn="l">
                <a:lnSpc>
                  <a:spcPts val="2800"/>
                </a:lnSpc>
              </a:pPr>
              <a:r>
                <a:rPr lang="en-US" sz="2000" b="true">
                  <a:solidFill>
                    <a:srgbClr val="FFFFFF"/>
                  </a:solidFill>
                  <a:latin typeface="Consolas Bold"/>
                  <a:ea typeface="Consolas Bold"/>
                  <a:cs typeface="Consolas Bold"/>
                  <a:sym typeface="Consolas Bold"/>
                </a:rPr>
                <a:t>        Animal myCat = new Cat(); </a:t>
              </a:r>
            </a:p>
            <a:p>
              <a:pPr algn="l">
                <a:lnSpc>
                  <a:spcPts val="2800"/>
                </a:lnSpc>
              </a:pPr>
              <a:r>
                <a:rPr lang="en-US" b="true" sz="2000">
                  <a:solidFill>
                    <a:srgbClr val="FFFFFF"/>
                  </a:solidFill>
                  <a:latin typeface="Consolas Bold"/>
                  <a:ea typeface="Consolas Bold"/>
                  <a:cs typeface="Consolas Bold"/>
                  <a:sym typeface="Consolas Bold"/>
                </a:rPr>
                <a:t>    // Cat object referenced as Animal   </a:t>
              </a:r>
            </a:p>
          </p:txBody>
        </p:sp>
      </p:grpSp>
      <p:sp>
        <p:nvSpPr>
          <p:cNvPr name="TextBox 17" id="17"/>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Tree>
  </p:cSld>
  <p:clrMapOvr>
    <a:masterClrMapping/>
  </p:clrMapOvr>
</p:sld>
</file>

<file path=ppt/slides/slide23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142731" y="9936000"/>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954784" y="5403571"/>
            <a:ext cx="9210433" cy="153507"/>
          </a:xfrm>
          <a:custGeom>
            <a:avLst/>
            <a:gdLst/>
            <a:ahLst/>
            <a:cxnLst/>
            <a:rect r="r" b="b" t="t" l="l"/>
            <a:pathLst>
              <a:path h="153507" w="9210433">
                <a:moveTo>
                  <a:pt x="0" y="0"/>
                </a:moveTo>
                <a:lnTo>
                  <a:pt x="9210432" y="0"/>
                </a:lnTo>
                <a:lnTo>
                  <a:pt x="9210432"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700369" y="1331886"/>
            <a:ext cx="6236015" cy="2268000"/>
            <a:chOff x="0" y="0"/>
            <a:chExt cx="2234847" cy="812800"/>
          </a:xfrm>
        </p:grpSpPr>
        <p:sp>
          <p:nvSpPr>
            <p:cNvPr name="Freeform 15" id="15"/>
            <p:cNvSpPr/>
            <p:nvPr/>
          </p:nvSpPr>
          <p:spPr>
            <a:xfrm flipH="false" flipV="false" rot="0">
              <a:off x="0" y="0"/>
              <a:ext cx="2234847" cy="812800"/>
            </a:xfrm>
            <a:custGeom>
              <a:avLst/>
              <a:gdLst/>
              <a:ahLst/>
              <a:cxnLst/>
              <a:rect r="r" b="b" t="t" l="l"/>
              <a:pathLst>
                <a:path h="812800" w="2234847">
                  <a:moveTo>
                    <a:pt x="0" y="0"/>
                  </a:moveTo>
                  <a:lnTo>
                    <a:pt x="2234847" y="0"/>
                  </a:lnTo>
                  <a:lnTo>
                    <a:pt x="2234847" y="812800"/>
                  </a:lnTo>
                  <a:lnTo>
                    <a:pt x="0" y="812800"/>
                  </a:lnTo>
                  <a:close/>
                </a:path>
              </a:pathLst>
            </a:custGeom>
            <a:solidFill>
              <a:srgbClr val="1C2120"/>
            </a:solidFill>
          </p:spPr>
        </p:sp>
        <p:sp>
          <p:nvSpPr>
            <p:cNvPr name="TextBox 16" id="16"/>
            <p:cNvSpPr txBox="true"/>
            <p:nvPr/>
          </p:nvSpPr>
          <p:spPr>
            <a:xfrm>
              <a:off x="0" y="-85725"/>
              <a:ext cx="2234847" cy="898525"/>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 myDog.sound(); </a:t>
              </a:r>
            </a:p>
            <a:p>
              <a:pPr algn="l">
                <a:lnSpc>
                  <a:spcPts val="2800"/>
                </a:lnSpc>
              </a:pPr>
              <a:r>
                <a:rPr lang="en-US" sz="2000" b="true">
                  <a:solidFill>
                    <a:srgbClr val="FFFFFF"/>
                  </a:solidFill>
                  <a:latin typeface="Consolas Bold"/>
                  <a:ea typeface="Consolas Bold"/>
                  <a:cs typeface="Consolas Bold"/>
                  <a:sym typeface="Consolas Bold"/>
                </a:rPr>
                <a:t> // Outputs: The dog barks</a:t>
              </a:r>
            </a:p>
            <a:p>
              <a:pPr algn="l">
                <a:lnSpc>
                  <a:spcPts val="2800"/>
                </a:lnSpc>
              </a:pPr>
              <a:r>
                <a:rPr lang="en-US" sz="2000" b="true">
                  <a:solidFill>
                    <a:srgbClr val="FFFFFF"/>
                  </a:solidFill>
                  <a:latin typeface="Consolas Bold"/>
                  <a:ea typeface="Consolas Bold"/>
                  <a:cs typeface="Consolas Bold"/>
                  <a:sym typeface="Consolas Bold"/>
                </a:rPr>
                <a:t> myCat.sound(); </a:t>
              </a:r>
            </a:p>
            <a:p>
              <a:pPr algn="l">
                <a:lnSpc>
                  <a:spcPts val="2800"/>
                </a:lnSpc>
              </a:pPr>
              <a:r>
                <a:rPr lang="en-US" sz="2000" b="true">
                  <a:solidFill>
                    <a:srgbClr val="FFFFFF"/>
                  </a:solidFill>
                  <a:latin typeface="Consolas Bold"/>
                  <a:ea typeface="Consolas Bold"/>
                  <a:cs typeface="Consolas Bold"/>
                  <a:sym typeface="Consolas Bold"/>
                </a:rPr>
                <a:t> // Outputs: The cat meows</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a:t>
              </a:r>
            </a:p>
          </p:txBody>
        </p:sp>
      </p:grpSp>
      <p:sp>
        <p:nvSpPr>
          <p:cNvPr name="TextBox 17" id="17"/>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8" id="18"/>
          <p:cNvSpPr txBox="true"/>
          <p:nvPr/>
        </p:nvSpPr>
        <p:spPr>
          <a:xfrm rot="0">
            <a:off x="378000" y="3885636"/>
            <a:ext cx="6804000" cy="1044575"/>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Walls"/>
                <a:ea typeface="Walls"/>
                <a:cs typeface="Walls"/>
                <a:sym typeface="Walls"/>
              </a:rPr>
              <a:t>Here, the method sound() is overridden in the subclass Dog and Cat, allowing different behaviors while maintaining the same method signature.</a:t>
            </a:r>
          </a:p>
        </p:txBody>
      </p:sp>
      <p:sp>
        <p:nvSpPr>
          <p:cNvPr name="TextBox 19" id="19"/>
          <p:cNvSpPr txBox="true"/>
          <p:nvPr/>
        </p:nvSpPr>
        <p:spPr>
          <a:xfrm rot="0">
            <a:off x="509356" y="5476236"/>
            <a:ext cx="6618042" cy="3194685"/>
          </a:xfrm>
          <a:prstGeom prst="rect">
            <a:avLst/>
          </a:prstGeom>
        </p:spPr>
        <p:txBody>
          <a:bodyPr anchor="t" rtlCol="false" tIns="0" lIns="0" bIns="0" rIns="0">
            <a:spAutoFit/>
          </a:bodyPr>
          <a:lstStyle/>
          <a:p>
            <a:pPr algn="l">
              <a:lnSpc>
                <a:spcPts val="3079"/>
              </a:lnSpc>
            </a:pPr>
            <a:r>
              <a:rPr lang="en-US" b="true" sz="2199">
                <a:solidFill>
                  <a:srgbClr val="000000"/>
                </a:solidFill>
                <a:latin typeface="Walls Bold"/>
                <a:ea typeface="Walls Bold"/>
                <a:cs typeface="Walls Bold"/>
                <a:sym typeface="Walls Bold"/>
              </a:rPr>
              <a:t>🌟 Key Benefits of Polymorphism 🌟</a:t>
            </a:r>
          </a:p>
          <a:p>
            <a:pPr algn="l">
              <a:lnSpc>
                <a:spcPts val="2800"/>
              </a:lnSpc>
            </a:pPr>
          </a:p>
          <a:p>
            <a:pPr algn="l" marL="431801" indent="-215900" lvl="1">
              <a:lnSpc>
                <a:spcPts val="2800"/>
              </a:lnSpc>
              <a:buFont typeface="Arial"/>
              <a:buChar char="•"/>
            </a:pPr>
            <a:r>
              <a:rPr lang="en-US" b="true" sz="2000">
                <a:solidFill>
                  <a:srgbClr val="000000"/>
                </a:solidFill>
                <a:latin typeface="Walls Bold"/>
                <a:ea typeface="Walls Bold"/>
                <a:cs typeface="Walls Bold"/>
                <a:sym typeface="Walls Bold"/>
              </a:rPr>
              <a:t>Code Reusability:</a:t>
            </a:r>
            <a:r>
              <a:rPr lang="en-US" sz="2000">
                <a:solidFill>
                  <a:srgbClr val="000000"/>
                </a:solidFill>
                <a:latin typeface="Walls"/>
                <a:ea typeface="Walls"/>
                <a:cs typeface="Walls"/>
                <a:sym typeface="Walls"/>
              </a:rPr>
              <a:t> You write the method once in the superclass, and reuse it in the subclass by overriding it based on your need.</a:t>
            </a:r>
          </a:p>
          <a:p>
            <a:pPr algn="l" marL="431801" indent="-215900" lvl="1">
              <a:lnSpc>
                <a:spcPts val="2800"/>
              </a:lnSpc>
              <a:buFont typeface="Arial"/>
              <a:buChar char="•"/>
            </a:pPr>
            <a:r>
              <a:rPr lang="en-US" b="true" sz="2000">
                <a:solidFill>
                  <a:srgbClr val="000000"/>
                </a:solidFill>
                <a:latin typeface="Walls Bold"/>
                <a:ea typeface="Walls Bold"/>
                <a:cs typeface="Walls Bold"/>
                <a:sym typeface="Walls Bold"/>
              </a:rPr>
              <a:t>Flexibility:</a:t>
            </a:r>
            <a:r>
              <a:rPr lang="en-US" sz="2000">
                <a:solidFill>
                  <a:srgbClr val="000000"/>
                </a:solidFill>
                <a:latin typeface="Walls"/>
                <a:ea typeface="Walls"/>
                <a:cs typeface="Walls"/>
                <a:sym typeface="Walls"/>
              </a:rPr>
              <a:t> You can switch between different object types at runtime, enhancing your program's flexibility.</a:t>
            </a:r>
          </a:p>
          <a:p>
            <a:pPr algn="l" marL="431801" indent="-215900" lvl="1">
              <a:lnSpc>
                <a:spcPts val="2800"/>
              </a:lnSpc>
              <a:buFont typeface="Arial"/>
              <a:buChar char="•"/>
            </a:pPr>
            <a:r>
              <a:rPr lang="en-US" b="true" sz="2000">
                <a:solidFill>
                  <a:srgbClr val="000000"/>
                </a:solidFill>
                <a:latin typeface="Walls Bold"/>
                <a:ea typeface="Walls Bold"/>
                <a:cs typeface="Walls Bold"/>
                <a:sym typeface="Walls Bold"/>
              </a:rPr>
              <a:t>Extensibility: </a:t>
            </a:r>
            <a:r>
              <a:rPr lang="en-US" sz="2000">
                <a:solidFill>
                  <a:srgbClr val="000000"/>
                </a:solidFill>
                <a:latin typeface="Walls"/>
                <a:ea typeface="Walls"/>
                <a:cs typeface="Walls"/>
                <a:sym typeface="Walls"/>
              </a:rPr>
              <a:t>Polymorphism enables the easy extension of existing functionality without altering existing code.</a:t>
            </a:r>
          </a:p>
        </p:txBody>
      </p:sp>
    </p:spTree>
  </p:cSld>
  <p:clrMapOvr>
    <a:masterClrMapping/>
  </p:clrMapOvr>
</p:sld>
</file>

<file path=ppt/slides/slide23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142731" y="9936000"/>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954784" y="5403571"/>
            <a:ext cx="9210433" cy="153507"/>
          </a:xfrm>
          <a:custGeom>
            <a:avLst/>
            <a:gdLst/>
            <a:ahLst/>
            <a:cxnLst/>
            <a:rect r="r" b="b" t="t" l="l"/>
            <a:pathLst>
              <a:path h="153507" w="9210433">
                <a:moveTo>
                  <a:pt x="0" y="0"/>
                </a:moveTo>
                <a:lnTo>
                  <a:pt x="9210432" y="0"/>
                </a:lnTo>
                <a:lnTo>
                  <a:pt x="9210432"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5" id="15"/>
          <p:cNvSpPr txBox="true"/>
          <p:nvPr/>
        </p:nvSpPr>
        <p:spPr>
          <a:xfrm rot="0">
            <a:off x="462617" y="1455060"/>
            <a:ext cx="6655720" cy="3302000"/>
          </a:xfrm>
          <a:prstGeom prst="rect">
            <a:avLst/>
          </a:prstGeom>
        </p:spPr>
        <p:txBody>
          <a:bodyPr anchor="t" rtlCol="false" tIns="0" lIns="0" bIns="0" rIns="0">
            <a:spAutoFit/>
          </a:bodyPr>
          <a:lstStyle/>
          <a:p>
            <a:pPr algn="l">
              <a:lnSpc>
                <a:spcPts val="2940"/>
              </a:lnSpc>
              <a:spcBef>
                <a:spcPct val="0"/>
              </a:spcBef>
            </a:pPr>
            <a:r>
              <a:rPr lang="en-US" b="true" sz="2100">
                <a:solidFill>
                  <a:srgbClr val="000000"/>
                </a:solidFill>
                <a:latin typeface="Walls Bold"/>
                <a:ea typeface="Walls Bold"/>
                <a:cs typeface="Walls Bold"/>
                <a:sym typeface="Walls Bold"/>
              </a:rPr>
              <a:t>Key Takeaways:</a:t>
            </a:r>
          </a:p>
          <a:p>
            <a:pPr algn="l">
              <a:lnSpc>
                <a:spcPts val="2240"/>
              </a:lnSpc>
              <a:spcBef>
                <a:spcPct val="0"/>
              </a:spcBef>
            </a:pPr>
          </a:p>
          <a:p>
            <a:pPr algn="l" marL="410211" indent="-205106" lvl="1">
              <a:lnSpc>
                <a:spcPts val="2660"/>
              </a:lnSpc>
              <a:buFont typeface="Arial"/>
              <a:buChar char="•"/>
            </a:pPr>
            <a:r>
              <a:rPr lang="en-US" sz="1900">
                <a:solidFill>
                  <a:srgbClr val="000000"/>
                </a:solidFill>
                <a:latin typeface="Walls"/>
                <a:ea typeface="Walls"/>
                <a:cs typeface="Walls"/>
                <a:sym typeface="Walls"/>
              </a:rPr>
              <a:t>Polymorphism is essential for making systems scalable and maintainable.</a:t>
            </a:r>
          </a:p>
          <a:p>
            <a:pPr algn="l" marL="410211" indent="-205106" lvl="1">
              <a:lnSpc>
                <a:spcPts val="2660"/>
              </a:lnSpc>
              <a:buFont typeface="Arial"/>
              <a:buChar char="•"/>
            </a:pPr>
            <a:r>
              <a:rPr lang="en-US" sz="1900">
                <a:solidFill>
                  <a:srgbClr val="000000"/>
                </a:solidFill>
                <a:latin typeface="Walls"/>
                <a:ea typeface="Walls"/>
                <a:cs typeface="Walls"/>
                <a:sym typeface="Walls"/>
              </a:rPr>
              <a:t> It can be achieved via method overloading (compile-time) and method overriding (run-time).</a:t>
            </a:r>
          </a:p>
          <a:p>
            <a:pPr algn="l" marL="410211" indent="-205106" lvl="1">
              <a:lnSpc>
                <a:spcPts val="2660"/>
              </a:lnSpc>
              <a:buFont typeface="Arial"/>
              <a:buChar char="•"/>
            </a:pPr>
            <a:r>
              <a:rPr lang="en-US" sz="1900">
                <a:solidFill>
                  <a:srgbClr val="000000"/>
                </a:solidFill>
                <a:latin typeface="Walls"/>
                <a:ea typeface="Walls"/>
                <a:cs typeface="Walls"/>
                <a:sym typeface="Walls"/>
              </a:rPr>
              <a:t>Overloading allows for multiple methods with the same name but different parameters.</a:t>
            </a:r>
          </a:p>
          <a:p>
            <a:pPr algn="l" marL="410211" indent="-205106" lvl="1">
              <a:lnSpc>
                <a:spcPts val="2660"/>
              </a:lnSpc>
              <a:buFont typeface="Arial"/>
              <a:buChar char="•"/>
            </a:pPr>
            <a:r>
              <a:rPr lang="en-US" sz="1900">
                <a:solidFill>
                  <a:srgbClr val="000000"/>
                </a:solidFill>
                <a:latin typeface="Walls"/>
                <a:ea typeface="Walls"/>
                <a:cs typeface="Walls"/>
                <a:sym typeface="Walls"/>
              </a:rPr>
              <a:t>Overriding allows a subclass to modify a method it inherits from a superclass while keeping the same signature.</a:t>
            </a:r>
          </a:p>
        </p:txBody>
      </p:sp>
      <p:sp>
        <p:nvSpPr>
          <p:cNvPr name="TextBox 16" id="16"/>
          <p:cNvSpPr txBox="true"/>
          <p:nvPr/>
        </p:nvSpPr>
        <p:spPr>
          <a:xfrm rot="0">
            <a:off x="348981" y="5298426"/>
            <a:ext cx="6597806" cy="1044575"/>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Walls"/>
                <a:ea typeface="Walls"/>
                <a:cs typeface="Walls"/>
                <a:sym typeface="Walls"/>
              </a:rPr>
              <a:t>Polymorphism is at the heart of object-oriented design, providing the ability to perform the same operation in different ways, depending on the context! 🌍</a:t>
            </a:r>
          </a:p>
        </p:txBody>
      </p:sp>
    </p:spTree>
  </p:cSld>
  <p:clrMapOvr>
    <a:masterClrMapping/>
  </p:clrMapOvr>
</p:sld>
</file>

<file path=ppt/slides/slide23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142731" y="9936000"/>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954784" y="5403571"/>
            <a:ext cx="9210433" cy="153507"/>
          </a:xfrm>
          <a:custGeom>
            <a:avLst/>
            <a:gdLst/>
            <a:ahLst/>
            <a:cxnLst/>
            <a:rect r="r" b="b" t="t" l="l"/>
            <a:pathLst>
              <a:path h="153507" w="9210433">
                <a:moveTo>
                  <a:pt x="0" y="0"/>
                </a:moveTo>
                <a:lnTo>
                  <a:pt x="9210432" y="0"/>
                </a:lnTo>
                <a:lnTo>
                  <a:pt x="9210432"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5" id="15"/>
          <p:cNvSpPr txBox="true"/>
          <p:nvPr/>
        </p:nvSpPr>
        <p:spPr>
          <a:xfrm rot="0">
            <a:off x="1711008" y="4800166"/>
            <a:ext cx="4115197"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 What is an Exception? 🌟  </a:t>
            </a:r>
          </a:p>
        </p:txBody>
      </p:sp>
      <p:sp>
        <p:nvSpPr>
          <p:cNvPr name="TextBox 16" id="16"/>
          <p:cNvSpPr txBox="true"/>
          <p:nvPr/>
        </p:nvSpPr>
        <p:spPr>
          <a:xfrm rot="0">
            <a:off x="575652" y="5476236"/>
            <a:ext cx="6429650" cy="3899535"/>
          </a:xfrm>
          <a:prstGeom prst="rect">
            <a:avLst/>
          </a:prstGeom>
        </p:spPr>
        <p:txBody>
          <a:bodyPr anchor="t" rtlCol="false" tIns="0" lIns="0" bIns="0" rIns="0">
            <a:spAutoFit/>
          </a:bodyPr>
          <a:lstStyle/>
          <a:p>
            <a:pPr algn="l">
              <a:lnSpc>
                <a:spcPts val="3079"/>
              </a:lnSpc>
              <a:spcBef>
                <a:spcPct val="0"/>
              </a:spcBef>
            </a:pPr>
            <a:r>
              <a:rPr lang="en-US" sz="2199">
                <a:solidFill>
                  <a:srgbClr val="000000"/>
                </a:solidFill>
                <a:latin typeface="Walls"/>
                <a:ea typeface="Walls"/>
                <a:cs typeface="Walls"/>
                <a:sym typeface="Walls"/>
              </a:rPr>
              <a:t> </a:t>
            </a:r>
            <a:r>
              <a:rPr lang="en-US" b="true" sz="2199">
                <a:solidFill>
                  <a:srgbClr val="000000"/>
                </a:solidFill>
                <a:latin typeface="Walls Bold"/>
                <a:ea typeface="Walls Bold"/>
                <a:cs typeface="Walls Bold"/>
                <a:sym typeface="Walls Bold"/>
              </a:rPr>
              <a:t>🌟 What is an Exception? 🌟  </a:t>
            </a:r>
          </a:p>
          <a:p>
            <a:pPr algn="l">
              <a:lnSpc>
                <a:spcPts val="2800"/>
              </a:lnSpc>
              <a:spcBef>
                <a:spcPct val="0"/>
              </a:spcBef>
            </a:pPr>
            <a:r>
              <a:rPr lang="en-US" b="true" sz="2000">
                <a:solidFill>
                  <a:srgbClr val="000000"/>
                </a:solidFill>
                <a:latin typeface="Walls Bold"/>
                <a:ea typeface="Walls Bold"/>
                <a:cs typeface="Walls Bold"/>
                <a:sym typeface="Walls Bold"/>
              </a:rPr>
              <a:t>❗ Exception:</a:t>
            </a:r>
            <a:r>
              <a:rPr lang="en-US" sz="2000">
                <a:solidFill>
                  <a:srgbClr val="000000"/>
                </a:solidFill>
                <a:latin typeface="Walls"/>
                <a:ea typeface="Walls"/>
                <a:cs typeface="Walls"/>
                <a:sym typeface="Walls"/>
              </a:rPr>
              <a:t> An abnormal condition that interrupts the </a:t>
            </a:r>
          </a:p>
          <a:p>
            <a:pPr algn="l">
              <a:lnSpc>
                <a:spcPts val="2800"/>
              </a:lnSpc>
              <a:spcBef>
                <a:spcPct val="0"/>
              </a:spcBef>
            </a:pPr>
            <a:r>
              <a:rPr lang="en-US" sz="2000">
                <a:solidFill>
                  <a:srgbClr val="000000"/>
                </a:solidFill>
                <a:latin typeface="Walls"/>
                <a:ea typeface="Walls"/>
                <a:cs typeface="Walls"/>
                <a:sym typeface="Walls"/>
              </a:rPr>
              <a:t>normal flow of a program's execution.  </a:t>
            </a:r>
          </a:p>
          <a:p>
            <a:pPr algn="l">
              <a:lnSpc>
                <a:spcPts val="2800"/>
              </a:lnSpc>
              <a:spcBef>
                <a:spcPct val="0"/>
              </a:spcBef>
            </a:pPr>
            <a:r>
              <a:rPr lang="en-US" sz="2000">
                <a:solidFill>
                  <a:srgbClr val="000000"/>
                </a:solidFill>
                <a:latin typeface="Walls"/>
                <a:ea typeface="Walls"/>
                <a:cs typeface="Walls"/>
                <a:sym typeface="Walls"/>
              </a:rPr>
              <a:t>➡️ In Java, unlike C, we have a dedicated Exception Handling Mechanism 💡.  </a:t>
            </a:r>
          </a:p>
          <a:p>
            <a:pPr algn="l">
              <a:lnSpc>
                <a:spcPts val="2800"/>
              </a:lnSpc>
              <a:spcBef>
                <a:spcPct val="0"/>
              </a:spcBef>
            </a:pPr>
            <a:r>
              <a:rPr lang="en-US" sz="2000">
                <a:solidFill>
                  <a:srgbClr val="000000"/>
                </a:solidFill>
                <a:latin typeface="Walls"/>
                <a:ea typeface="Walls"/>
                <a:cs typeface="Walls"/>
                <a:sym typeface="Walls"/>
              </a:rPr>
              <a:t>💻 Java  allows us to handle exceptions using try and catch blocks.  </a:t>
            </a:r>
          </a:p>
          <a:p>
            <a:pPr algn="l">
              <a:lnSpc>
                <a:spcPts val="2800"/>
              </a:lnSpc>
              <a:spcBef>
                <a:spcPct val="0"/>
              </a:spcBef>
            </a:pPr>
          </a:p>
          <a:p>
            <a:pPr algn="l">
              <a:lnSpc>
                <a:spcPts val="2800"/>
              </a:lnSpc>
            </a:pPr>
            <a:r>
              <a:rPr lang="en-US" b="true" sz="2000">
                <a:solidFill>
                  <a:srgbClr val="000000"/>
                </a:solidFill>
                <a:latin typeface="Walls Bold"/>
                <a:ea typeface="Walls Bold"/>
                <a:cs typeface="Walls Bold"/>
                <a:sym typeface="Walls Bold"/>
              </a:rPr>
              <a:t>🔖 Hierarchy Note:  </a:t>
            </a:r>
          </a:p>
          <a:p>
            <a:pPr algn="l">
              <a:lnSpc>
                <a:spcPts val="2800"/>
              </a:lnSpc>
              <a:spcBef>
                <a:spcPct val="0"/>
              </a:spcBef>
            </a:pPr>
            <a:r>
              <a:rPr lang="en-US" sz="2000">
                <a:solidFill>
                  <a:srgbClr val="000000"/>
                </a:solidFill>
                <a:latin typeface="Walls"/>
                <a:ea typeface="Walls"/>
                <a:cs typeface="Walls"/>
                <a:sym typeface="Walls"/>
              </a:rPr>
              <a:t>At the top of the Exception Handling hierarchy, we have the Throwable class. It’s the root of all exceptions! 🌳</a:t>
            </a:r>
          </a:p>
        </p:txBody>
      </p:sp>
      <p:sp>
        <p:nvSpPr>
          <p:cNvPr name="TextBox 17" id="17"/>
          <p:cNvSpPr txBox="true"/>
          <p:nvPr/>
        </p:nvSpPr>
        <p:spPr>
          <a:xfrm rot="0">
            <a:off x="733213" y="1406691"/>
            <a:ext cx="6070787" cy="1746097"/>
          </a:xfrm>
          <a:prstGeom prst="rect">
            <a:avLst/>
          </a:prstGeom>
        </p:spPr>
        <p:txBody>
          <a:bodyPr anchor="t" rtlCol="false" tIns="0" lIns="0" bIns="0" rIns="0">
            <a:spAutoFit/>
          </a:bodyPr>
          <a:lstStyle/>
          <a:p>
            <a:pPr algn="ctr">
              <a:lnSpc>
                <a:spcPts val="7026"/>
              </a:lnSpc>
              <a:spcBef>
                <a:spcPct val="0"/>
              </a:spcBef>
            </a:pPr>
            <a:r>
              <a:rPr lang="en-US" sz="5018">
                <a:solidFill>
                  <a:srgbClr val="FF0000"/>
                </a:solidFill>
                <a:latin typeface="Walls"/>
                <a:ea typeface="Walls"/>
                <a:cs typeface="Walls"/>
                <a:sym typeface="Walls"/>
              </a:rPr>
              <a:t>🚨 EXCEPTION HANDLING IN JAVA 🚨 </a:t>
            </a:r>
          </a:p>
        </p:txBody>
      </p:sp>
      <p:sp>
        <p:nvSpPr>
          <p:cNvPr name="TextBox 18" id="18"/>
          <p:cNvSpPr txBox="true"/>
          <p:nvPr/>
        </p:nvSpPr>
        <p:spPr>
          <a:xfrm rot="0">
            <a:off x="575652" y="3606126"/>
            <a:ext cx="6312232" cy="1044575"/>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Walls"/>
                <a:ea typeface="Walls"/>
                <a:cs typeface="Walls"/>
                <a:sym typeface="Walls"/>
              </a:rPr>
              <a:t>Get ready to dive into one of the most exciting concepts of Java with a fun and interactive approach, just like Head First!</a:t>
            </a:r>
          </a:p>
        </p:txBody>
      </p:sp>
    </p:spTree>
  </p:cSld>
  <p:clrMapOvr>
    <a:masterClrMapping/>
  </p:clrMapOvr>
</p:sld>
</file>

<file path=ppt/slides/slide23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142731" y="9936000"/>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954784" y="5403571"/>
            <a:ext cx="9210433" cy="153507"/>
          </a:xfrm>
          <a:custGeom>
            <a:avLst/>
            <a:gdLst/>
            <a:ahLst/>
            <a:cxnLst/>
            <a:rect r="r" b="b" t="t" l="l"/>
            <a:pathLst>
              <a:path h="153507" w="9210433">
                <a:moveTo>
                  <a:pt x="0" y="0"/>
                </a:moveTo>
                <a:lnTo>
                  <a:pt x="9210432" y="0"/>
                </a:lnTo>
                <a:lnTo>
                  <a:pt x="9210432"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5" id="15"/>
          <p:cNvSpPr txBox="true"/>
          <p:nvPr/>
        </p:nvSpPr>
        <p:spPr>
          <a:xfrm rot="0">
            <a:off x="651793" y="2261137"/>
            <a:ext cx="6048000" cy="3286125"/>
          </a:xfrm>
          <a:prstGeom prst="rect">
            <a:avLst/>
          </a:prstGeom>
        </p:spPr>
        <p:txBody>
          <a:bodyPr anchor="t" rtlCol="false" tIns="0" lIns="0" bIns="0" rIns="0">
            <a:spAutoFit/>
          </a:bodyPr>
          <a:lstStyle/>
          <a:p>
            <a:pPr algn="l">
              <a:lnSpc>
                <a:spcPts val="3499"/>
              </a:lnSpc>
              <a:spcBef>
                <a:spcPct val="0"/>
              </a:spcBef>
            </a:pPr>
            <a:r>
              <a:rPr lang="en-US" sz="2499">
                <a:solidFill>
                  <a:srgbClr val="000000"/>
                </a:solidFill>
                <a:latin typeface="Walls"/>
                <a:ea typeface="Walls"/>
                <a:cs typeface="Walls"/>
                <a:sym typeface="Walls"/>
              </a:rPr>
              <a:t> </a:t>
            </a:r>
            <a:r>
              <a:rPr lang="en-US" b="true" sz="2499">
                <a:solidFill>
                  <a:srgbClr val="000000"/>
                </a:solidFill>
                <a:latin typeface="Walls Bold"/>
                <a:ea typeface="Walls Bold"/>
                <a:cs typeface="Walls Bold"/>
                <a:sym typeface="Walls Bold"/>
              </a:rPr>
              <a:t>1️⃣ Checked Exceptions  </a:t>
            </a:r>
          </a:p>
          <a:p>
            <a:pPr algn="l">
              <a:lnSpc>
                <a:spcPts val="2800"/>
              </a:lnSpc>
              <a:spcBef>
                <a:spcPct val="0"/>
              </a:spcBef>
            </a:pPr>
            <a:r>
              <a:rPr lang="en-US" sz="2000">
                <a:solidFill>
                  <a:srgbClr val="000000"/>
                </a:solidFill>
                <a:latin typeface="Walls"/>
                <a:ea typeface="Walls"/>
                <a:cs typeface="Walls"/>
                <a:sym typeface="Walls"/>
              </a:rPr>
              <a:t>☑️ What are they?  </a:t>
            </a:r>
          </a:p>
          <a:p>
            <a:pPr algn="l">
              <a:lnSpc>
                <a:spcPts val="2800"/>
              </a:lnSpc>
              <a:spcBef>
                <a:spcPct val="0"/>
              </a:spcBef>
            </a:pPr>
            <a:r>
              <a:rPr lang="en-US" sz="2000">
                <a:solidFill>
                  <a:srgbClr val="000000"/>
                </a:solidFill>
                <a:latin typeface="Walls"/>
                <a:ea typeface="Walls"/>
                <a:cs typeface="Walls"/>
                <a:sym typeface="Walls"/>
              </a:rPr>
              <a:t>These exceptions fall under the Exception class, excluding Runtime Exception.  </a:t>
            </a:r>
          </a:p>
          <a:p>
            <a:pPr algn="l">
              <a:lnSpc>
                <a:spcPts val="2800"/>
              </a:lnSpc>
              <a:spcBef>
                <a:spcPct val="0"/>
              </a:spcBef>
            </a:pPr>
            <a:r>
              <a:rPr lang="en-US" b="true" sz="2000">
                <a:solidFill>
                  <a:srgbClr val="000000"/>
                </a:solidFill>
                <a:latin typeface="Walls Bold"/>
                <a:ea typeface="Walls Bold"/>
                <a:cs typeface="Walls Bold"/>
                <a:sym typeface="Walls Bold"/>
              </a:rPr>
              <a:t>📌 Example: </a:t>
            </a:r>
            <a:r>
              <a:rPr lang="en-US" sz="2000">
                <a:solidFill>
                  <a:srgbClr val="000000"/>
                </a:solidFill>
                <a:latin typeface="Walls"/>
                <a:ea typeface="Walls"/>
                <a:cs typeface="Walls"/>
                <a:sym typeface="Walls"/>
              </a:rPr>
              <a:t>IO Exception, SQL Exception.  </a:t>
            </a:r>
          </a:p>
          <a:p>
            <a:pPr algn="l">
              <a:lnSpc>
                <a:spcPts val="2800"/>
              </a:lnSpc>
              <a:spcBef>
                <a:spcPct val="0"/>
              </a:spcBef>
            </a:pPr>
          </a:p>
          <a:p>
            <a:pPr algn="l">
              <a:lnSpc>
                <a:spcPts val="3079"/>
              </a:lnSpc>
              <a:spcBef>
                <a:spcPct val="0"/>
              </a:spcBef>
            </a:pPr>
            <a:r>
              <a:rPr lang="en-US" b="true" sz="2199">
                <a:solidFill>
                  <a:srgbClr val="000000"/>
                </a:solidFill>
                <a:latin typeface="Walls Bold"/>
                <a:ea typeface="Walls Bold"/>
                <a:cs typeface="Walls Bold"/>
                <a:sym typeface="Walls Bold"/>
              </a:rPr>
              <a:t>📝 Key Point:  </a:t>
            </a:r>
          </a:p>
          <a:p>
            <a:pPr algn="l">
              <a:lnSpc>
                <a:spcPts val="2800"/>
              </a:lnSpc>
              <a:spcBef>
                <a:spcPct val="0"/>
              </a:spcBef>
            </a:pPr>
            <a:r>
              <a:rPr lang="en-US" sz="2000">
                <a:solidFill>
                  <a:srgbClr val="000000"/>
                </a:solidFill>
                <a:latin typeface="Walls"/>
                <a:ea typeface="Walls"/>
                <a:cs typeface="Walls"/>
                <a:sym typeface="Walls"/>
              </a:rPr>
              <a:t>Checked exceptions are recognized at  compile time ⏳. The compiler forces you to handle these!</a:t>
            </a:r>
          </a:p>
        </p:txBody>
      </p:sp>
      <p:sp>
        <p:nvSpPr>
          <p:cNvPr name="TextBox 16" id="16"/>
          <p:cNvSpPr txBox="true"/>
          <p:nvPr/>
        </p:nvSpPr>
        <p:spPr>
          <a:xfrm rot="0">
            <a:off x="651793" y="5899687"/>
            <a:ext cx="6256413" cy="3638550"/>
          </a:xfrm>
          <a:prstGeom prst="rect">
            <a:avLst/>
          </a:prstGeom>
        </p:spPr>
        <p:txBody>
          <a:bodyPr anchor="t" rtlCol="false" tIns="0" lIns="0" bIns="0" rIns="0">
            <a:spAutoFit/>
          </a:bodyPr>
          <a:lstStyle/>
          <a:p>
            <a:pPr algn="l">
              <a:lnSpc>
                <a:spcPts val="3499"/>
              </a:lnSpc>
              <a:spcBef>
                <a:spcPct val="0"/>
              </a:spcBef>
            </a:pPr>
            <a:r>
              <a:rPr lang="en-US" b="true" sz="2499">
                <a:solidFill>
                  <a:srgbClr val="000000"/>
                </a:solidFill>
                <a:latin typeface="Walls Bold"/>
                <a:ea typeface="Walls Bold"/>
                <a:cs typeface="Walls Bold"/>
                <a:sym typeface="Walls Bold"/>
              </a:rPr>
              <a:t> 2️⃣ Unchecked Exceptions  </a:t>
            </a:r>
          </a:p>
          <a:p>
            <a:pPr algn="l">
              <a:lnSpc>
                <a:spcPts val="2800"/>
              </a:lnSpc>
              <a:spcBef>
                <a:spcPct val="0"/>
              </a:spcBef>
            </a:pPr>
            <a:r>
              <a:rPr lang="en-US" sz="2000">
                <a:solidFill>
                  <a:srgbClr val="000000"/>
                </a:solidFill>
                <a:latin typeface="Walls"/>
                <a:ea typeface="Walls"/>
                <a:cs typeface="Walls"/>
                <a:sym typeface="Walls"/>
              </a:rPr>
              <a:t>⚠️ What are they?  </a:t>
            </a:r>
          </a:p>
          <a:p>
            <a:pPr algn="l">
              <a:lnSpc>
                <a:spcPts val="2800"/>
              </a:lnSpc>
              <a:spcBef>
                <a:spcPct val="0"/>
              </a:spcBef>
            </a:pPr>
            <a:r>
              <a:rPr lang="en-US" sz="2000">
                <a:solidFill>
                  <a:srgbClr val="000000"/>
                </a:solidFill>
                <a:latin typeface="Walls"/>
                <a:ea typeface="Walls"/>
                <a:cs typeface="Walls"/>
                <a:sym typeface="Walls"/>
              </a:rPr>
              <a:t>These are exceptions that fall under the RuntimeException class or the Error class.  </a:t>
            </a:r>
          </a:p>
          <a:p>
            <a:pPr algn="l">
              <a:lnSpc>
                <a:spcPts val="2800"/>
              </a:lnSpc>
              <a:spcBef>
                <a:spcPct val="0"/>
              </a:spcBef>
            </a:pPr>
          </a:p>
          <a:p>
            <a:pPr algn="l">
              <a:lnSpc>
                <a:spcPts val="2800"/>
              </a:lnSpc>
              <a:spcBef>
                <a:spcPct val="0"/>
              </a:spcBef>
            </a:pPr>
            <a:r>
              <a:rPr lang="en-US" b="true" sz="2000">
                <a:solidFill>
                  <a:srgbClr val="000000"/>
                </a:solidFill>
                <a:latin typeface="Walls Bold"/>
                <a:ea typeface="Walls Bold"/>
                <a:cs typeface="Walls Bold"/>
                <a:sym typeface="Walls Bold"/>
              </a:rPr>
              <a:t>📌 Examples: </a:t>
            </a:r>
            <a:r>
              <a:rPr lang="en-US" sz="2000">
                <a:solidFill>
                  <a:srgbClr val="000000"/>
                </a:solidFill>
                <a:latin typeface="Walls"/>
                <a:ea typeface="Walls"/>
                <a:cs typeface="Walls"/>
                <a:sym typeface="Walls"/>
              </a:rPr>
              <a:t>NullPointerException, ArrayIndexOutOfBoundsException.  </a:t>
            </a:r>
          </a:p>
          <a:p>
            <a:pPr algn="l">
              <a:lnSpc>
                <a:spcPts val="3079"/>
              </a:lnSpc>
              <a:spcBef>
                <a:spcPct val="0"/>
              </a:spcBef>
            </a:pPr>
            <a:r>
              <a:rPr lang="en-US" b="true" sz="2199">
                <a:solidFill>
                  <a:srgbClr val="000000"/>
                </a:solidFill>
                <a:latin typeface="Walls Bold"/>
                <a:ea typeface="Walls Bold"/>
                <a:cs typeface="Walls Bold"/>
                <a:sym typeface="Walls Bold"/>
              </a:rPr>
              <a:t>📝 Key Point: </a:t>
            </a:r>
            <a:r>
              <a:rPr lang="en-US" sz="2199">
                <a:solidFill>
                  <a:srgbClr val="000000"/>
                </a:solidFill>
                <a:latin typeface="Walls"/>
                <a:ea typeface="Walls"/>
                <a:cs typeface="Walls"/>
                <a:sym typeface="Walls"/>
              </a:rPr>
              <a:t> </a:t>
            </a:r>
          </a:p>
          <a:p>
            <a:pPr algn="l">
              <a:lnSpc>
                <a:spcPts val="2800"/>
              </a:lnSpc>
              <a:spcBef>
                <a:spcPct val="0"/>
              </a:spcBef>
            </a:pPr>
            <a:r>
              <a:rPr lang="en-US" sz="2000">
                <a:solidFill>
                  <a:srgbClr val="000000"/>
                </a:solidFill>
                <a:latin typeface="Walls"/>
                <a:ea typeface="Walls"/>
                <a:cs typeface="Walls"/>
                <a:sym typeface="Walls"/>
              </a:rPr>
              <a:t>Unchecked exceptions are caught during *runtime* 🚀. They are not checked by the compiler.</a:t>
            </a:r>
          </a:p>
        </p:txBody>
      </p:sp>
      <p:sp>
        <p:nvSpPr>
          <p:cNvPr name="TextBox 17" id="17"/>
          <p:cNvSpPr txBox="true"/>
          <p:nvPr/>
        </p:nvSpPr>
        <p:spPr>
          <a:xfrm rot="0">
            <a:off x="627282" y="1266727"/>
            <a:ext cx="5583734" cy="727710"/>
          </a:xfrm>
          <a:prstGeom prst="rect">
            <a:avLst/>
          </a:prstGeom>
        </p:spPr>
        <p:txBody>
          <a:bodyPr anchor="t" rtlCol="false" tIns="0" lIns="0" bIns="0" rIns="0">
            <a:spAutoFit/>
          </a:bodyPr>
          <a:lstStyle/>
          <a:p>
            <a:pPr algn="l">
              <a:lnSpc>
                <a:spcPts val="3079"/>
              </a:lnSpc>
              <a:spcBef>
                <a:spcPct val="0"/>
              </a:spcBef>
            </a:pPr>
            <a:r>
              <a:rPr lang="en-US" sz="2199">
                <a:solidFill>
                  <a:srgbClr val="000000"/>
                </a:solidFill>
                <a:latin typeface="Walls"/>
                <a:ea typeface="Walls"/>
                <a:cs typeface="Walls"/>
                <a:sym typeface="Walls"/>
              </a:rPr>
              <a:t> </a:t>
            </a:r>
            <a:r>
              <a:rPr lang="en-US" b="true" sz="2199">
                <a:solidFill>
                  <a:srgbClr val="000000"/>
                </a:solidFill>
                <a:latin typeface="Walls Bold"/>
                <a:ea typeface="Walls Bold"/>
                <a:cs typeface="Walls Bold"/>
                <a:sym typeface="Walls Bold"/>
              </a:rPr>
              <a:t>🎯 TYPES OF EXCEPTIONS 🎯</a:t>
            </a:r>
            <a:r>
              <a:rPr lang="en-US" sz="2199">
                <a:solidFill>
                  <a:srgbClr val="000000"/>
                </a:solidFill>
                <a:latin typeface="Walls"/>
                <a:ea typeface="Walls"/>
                <a:cs typeface="Walls"/>
                <a:sym typeface="Walls"/>
              </a:rPr>
              <a:t>  </a:t>
            </a:r>
          </a:p>
          <a:p>
            <a:pPr algn="ctr">
              <a:lnSpc>
                <a:spcPts val="2800"/>
              </a:lnSpc>
              <a:spcBef>
                <a:spcPct val="0"/>
              </a:spcBef>
            </a:pPr>
            <a:r>
              <a:rPr lang="en-US" sz="2000">
                <a:solidFill>
                  <a:srgbClr val="000000"/>
                </a:solidFill>
                <a:latin typeface="Walls"/>
                <a:ea typeface="Walls"/>
                <a:cs typeface="Walls"/>
                <a:sym typeface="Walls"/>
              </a:rPr>
              <a:t>There are two broad categories of exceptions in Java:</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0">
            <a:off x="421625" y="2507400"/>
            <a:ext cx="1741424" cy="417942"/>
          </a:xfrm>
          <a:custGeom>
            <a:avLst/>
            <a:gdLst/>
            <a:ahLst/>
            <a:cxnLst/>
            <a:rect r="r" b="b" t="t" l="l"/>
            <a:pathLst>
              <a:path h="417942" w="1741424">
                <a:moveTo>
                  <a:pt x="0" y="0"/>
                </a:moveTo>
                <a:lnTo>
                  <a:pt x="1741425" y="0"/>
                </a:lnTo>
                <a:lnTo>
                  <a:pt x="1741425" y="417942"/>
                </a:lnTo>
                <a:lnTo>
                  <a:pt x="0" y="41794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3" id="13"/>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4" id="14"/>
          <p:cNvSpPr txBox="true"/>
          <p:nvPr/>
        </p:nvSpPr>
        <p:spPr>
          <a:xfrm rot="0">
            <a:off x="405947" y="1326503"/>
            <a:ext cx="6867345" cy="372745"/>
          </a:xfrm>
          <a:prstGeom prst="rect">
            <a:avLst/>
          </a:prstGeom>
        </p:spPr>
        <p:txBody>
          <a:bodyPr anchor="t" rtlCol="false" tIns="0" lIns="0" bIns="0" rIns="0">
            <a:spAutoFit/>
          </a:bodyPr>
          <a:lstStyle/>
          <a:p>
            <a:pPr algn="l">
              <a:lnSpc>
                <a:spcPts val="3079"/>
              </a:lnSpc>
            </a:pPr>
            <a:r>
              <a:rPr lang="en-US" b="true" sz="2199" spc="219">
                <a:solidFill>
                  <a:srgbClr val="1E90FF"/>
                </a:solidFill>
                <a:latin typeface="Walls Bold"/>
                <a:ea typeface="Walls Bold"/>
                <a:cs typeface="Walls Bold"/>
                <a:sym typeface="Walls Bold"/>
              </a:rPr>
              <a:t>CHECKING JAVA VERSION IN YOUR SYSTEM 🧑‍💻</a:t>
            </a:r>
          </a:p>
        </p:txBody>
      </p:sp>
      <p:sp>
        <p:nvSpPr>
          <p:cNvPr name="TextBox 15" id="15"/>
          <p:cNvSpPr txBox="true"/>
          <p:nvPr/>
        </p:nvSpPr>
        <p:spPr>
          <a:xfrm rot="0">
            <a:off x="421625" y="1718298"/>
            <a:ext cx="6500858" cy="682625"/>
          </a:xfrm>
          <a:prstGeom prst="rect">
            <a:avLst/>
          </a:prstGeom>
        </p:spPr>
        <p:txBody>
          <a:bodyPr anchor="t" rtlCol="false" tIns="0" lIns="0" bIns="0" rIns="0">
            <a:spAutoFit/>
          </a:bodyPr>
          <a:lstStyle/>
          <a:p>
            <a:pPr algn="just">
              <a:lnSpc>
                <a:spcPts val="2799"/>
              </a:lnSpc>
            </a:pPr>
            <a:r>
              <a:rPr lang="en-US" sz="1999">
                <a:solidFill>
                  <a:srgbClr val="000000"/>
                </a:solidFill>
                <a:latin typeface="Walls"/>
                <a:ea typeface="Walls"/>
                <a:cs typeface="Walls"/>
                <a:sym typeface="Walls"/>
              </a:rPr>
              <a:t>To check which version of Java is installed on your system, simply open a command prompt or terminal and type:</a:t>
            </a:r>
          </a:p>
        </p:txBody>
      </p:sp>
      <p:sp>
        <p:nvSpPr>
          <p:cNvPr name="TextBox 16" id="16"/>
          <p:cNvSpPr txBox="true"/>
          <p:nvPr/>
        </p:nvSpPr>
        <p:spPr>
          <a:xfrm rot="0">
            <a:off x="493555" y="2505869"/>
            <a:ext cx="1669495" cy="344805"/>
          </a:xfrm>
          <a:prstGeom prst="rect">
            <a:avLst/>
          </a:prstGeom>
        </p:spPr>
        <p:txBody>
          <a:bodyPr anchor="t" rtlCol="false" tIns="0" lIns="0" bIns="0" rIns="0">
            <a:spAutoFit/>
          </a:bodyPr>
          <a:lstStyle/>
          <a:p>
            <a:pPr algn="just">
              <a:lnSpc>
                <a:spcPts val="2520"/>
              </a:lnSpc>
            </a:pPr>
            <a:r>
              <a:rPr lang="en-US" sz="1800" b="true">
                <a:solidFill>
                  <a:srgbClr val="FFFFFF"/>
                </a:solidFill>
                <a:latin typeface="Consolas Bold"/>
                <a:ea typeface="Consolas Bold"/>
                <a:cs typeface="Consolas Bold"/>
                <a:sym typeface="Consolas Bold"/>
              </a:rPr>
              <a:t>java -version</a:t>
            </a:r>
          </a:p>
        </p:txBody>
      </p:sp>
      <p:sp>
        <p:nvSpPr>
          <p:cNvPr name="TextBox 17" id="17"/>
          <p:cNvSpPr txBox="true"/>
          <p:nvPr/>
        </p:nvSpPr>
        <p:spPr>
          <a:xfrm rot="0">
            <a:off x="421625" y="3001542"/>
            <a:ext cx="6739557" cy="1035050"/>
          </a:xfrm>
          <a:prstGeom prst="rect">
            <a:avLst/>
          </a:prstGeom>
        </p:spPr>
        <p:txBody>
          <a:bodyPr anchor="t" rtlCol="false" tIns="0" lIns="0" bIns="0" rIns="0">
            <a:spAutoFit/>
          </a:bodyPr>
          <a:lstStyle/>
          <a:p>
            <a:pPr algn="just">
              <a:lnSpc>
                <a:spcPts val="2799"/>
              </a:lnSpc>
            </a:pPr>
            <a:r>
              <a:rPr lang="en-US" sz="1999">
                <a:solidFill>
                  <a:srgbClr val="000000"/>
                </a:solidFill>
                <a:latin typeface="Walls"/>
                <a:ea typeface="Walls"/>
                <a:cs typeface="Walls"/>
                <a:sym typeface="Walls"/>
              </a:rPr>
              <a:t>This will give you detailed information about the installed version, including major updates and patches. For instance, you might see:</a:t>
            </a:r>
          </a:p>
        </p:txBody>
      </p:sp>
      <p:sp>
        <p:nvSpPr>
          <p:cNvPr name="Freeform 18" id="18"/>
          <p:cNvSpPr/>
          <p:nvPr/>
        </p:nvSpPr>
        <p:spPr>
          <a:xfrm flipH="false" flipV="false" rot="0">
            <a:off x="405947" y="4129620"/>
            <a:ext cx="1455305" cy="349273"/>
          </a:xfrm>
          <a:custGeom>
            <a:avLst/>
            <a:gdLst/>
            <a:ahLst/>
            <a:cxnLst/>
            <a:rect r="r" b="b" t="t" l="l"/>
            <a:pathLst>
              <a:path h="349273" w="1455305">
                <a:moveTo>
                  <a:pt x="0" y="0"/>
                </a:moveTo>
                <a:lnTo>
                  <a:pt x="1455305" y="0"/>
                </a:lnTo>
                <a:lnTo>
                  <a:pt x="1455305" y="349273"/>
                </a:lnTo>
                <a:lnTo>
                  <a:pt x="0" y="3492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9" id="19"/>
          <p:cNvSpPr txBox="true"/>
          <p:nvPr/>
        </p:nvSpPr>
        <p:spPr>
          <a:xfrm rot="0">
            <a:off x="523486" y="4110570"/>
            <a:ext cx="1220226" cy="344805"/>
          </a:xfrm>
          <a:prstGeom prst="rect">
            <a:avLst/>
          </a:prstGeom>
        </p:spPr>
        <p:txBody>
          <a:bodyPr anchor="t" rtlCol="false" tIns="0" lIns="0" bIns="0" rIns="0">
            <a:spAutoFit/>
          </a:bodyPr>
          <a:lstStyle/>
          <a:p>
            <a:pPr algn="just">
              <a:lnSpc>
                <a:spcPts val="2520"/>
              </a:lnSpc>
            </a:pPr>
            <a:r>
              <a:rPr lang="en-US" sz="1800" b="true">
                <a:solidFill>
                  <a:srgbClr val="FFFFFF"/>
                </a:solidFill>
                <a:latin typeface="Consolas Bold"/>
                <a:ea typeface="Consolas Bold"/>
                <a:cs typeface="Consolas Bold"/>
                <a:sym typeface="Consolas Bold"/>
              </a:rPr>
              <a:t>1.8.0_371</a:t>
            </a:r>
          </a:p>
        </p:txBody>
      </p:sp>
      <p:sp>
        <p:nvSpPr>
          <p:cNvPr name="TextBox 20" id="20"/>
          <p:cNvSpPr txBox="true"/>
          <p:nvPr/>
        </p:nvSpPr>
        <p:spPr>
          <a:xfrm rot="0">
            <a:off x="405947" y="4593193"/>
            <a:ext cx="6184588" cy="372745"/>
          </a:xfrm>
          <a:prstGeom prst="rect">
            <a:avLst/>
          </a:prstGeom>
        </p:spPr>
        <p:txBody>
          <a:bodyPr anchor="t" rtlCol="false" tIns="0" lIns="0" bIns="0" rIns="0">
            <a:spAutoFit/>
          </a:bodyPr>
          <a:lstStyle/>
          <a:p>
            <a:pPr algn="l">
              <a:lnSpc>
                <a:spcPts val="3079"/>
              </a:lnSpc>
            </a:pPr>
            <a:r>
              <a:rPr lang="en-US" b="true" sz="2199" spc="219">
                <a:solidFill>
                  <a:srgbClr val="1E90FF"/>
                </a:solidFill>
                <a:latin typeface="Walls Bold"/>
                <a:ea typeface="Walls Bold"/>
                <a:cs typeface="Walls Bold"/>
                <a:sym typeface="Walls Bold"/>
              </a:rPr>
              <a:t>CONCLUSION: WHY STICK WITH JAVA 8?</a:t>
            </a:r>
          </a:p>
        </p:txBody>
      </p:sp>
      <p:sp>
        <p:nvSpPr>
          <p:cNvPr name="TextBox 21" id="21"/>
          <p:cNvSpPr txBox="true"/>
          <p:nvPr/>
        </p:nvSpPr>
        <p:spPr>
          <a:xfrm rot="0">
            <a:off x="421625" y="4984988"/>
            <a:ext cx="6739557" cy="2092325"/>
          </a:xfrm>
          <a:prstGeom prst="rect">
            <a:avLst/>
          </a:prstGeom>
        </p:spPr>
        <p:txBody>
          <a:bodyPr anchor="t" rtlCol="false" tIns="0" lIns="0" bIns="0" rIns="0">
            <a:spAutoFit/>
          </a:bodyPr>
          <a:lstStyle/>
          <a:p>
            <a:pPr algn="just">
              <a:lnSpc>
                <a:spcPts val="2799"/>
              </a:lnSpc>
            </a:pPr>
            <a:r>
              <a:rPr lang="en-US" sz="1999">
                <a:solidFill>
                  <a:srgbClr val="000000"/>
                </a:solidFill>
                <a:latin typeface="Walls"/>
                <a:ea typeface="Walls"/>
                <a:cs typeface="Walls"/>
                <a:sym typeface="Walls"/>
              </a:rPr>
              <a:t>While newer versions like Java 22 bring exciting features, Java 8 remains the go-to version for many businesses due to its widespread platform support and stability. We’ll be focusing on Java 8 but also learning the latest advancements to prepare you for the future of Java development.</a:t>
            </a:r>
          </a:p>
          <a:p>
            <a:pPr algn="just">
              <a:lnSpc>
                <a:spcPts val="2799"/>
              </a:lnSpc>
            </a:pPr>
          </a:p>
        </p:txBody>
      </p:sp>
      <p:sp>
        <p:nvSpPr>
          <p:cNvPr name="Freeform 22" id="2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3" id="23"/>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24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142731" y="9936000"/>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954784" y="5403571"/>
            <a:ext cx="9210433" cy="153507"/>
          </a:xfrm>
          <a:custGeom>
            <a:avLst/>
            <a:gdLst/>
            <a:ahLst/>
            <a:cxnLst/>
            <a:rect r="r" b="b" t="t" l="l"/>
            <a:pathLst>
              <a:path h="153507" w="9210433">
                <a:moveTo>
                  <a:pt x="0" y="0"/>
                </a:moveTo>
                <a:lnTo>
                  <a:pt x="9210432" y="0"/>
                </a:lnTo>
                <a:lnTo>
                  <a:pt x="9210432"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5" id="15"/>
          <p:cNvSpPr txBox="true"/>
          <p:nvPr/>
        </p:nvSpPr>
        <p:spPr>
          <a:xfrm rot="0">
            <a:off x="756000" y="1216626"/>
            <a:ext cx="5791027" cy="2137410"/>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Walls Bold"/>
                <a:ea typeface="Walls Bold"/>
                <a:cs typeface="Walls Bold"/>
                <a:sym typeface="Walls Bold"/>
              </a:rPr>
              <a:t>🔖 Memory Refresher:  </a:t>
            </a:r>
          </a:p>
          <a:p>
            <a:pPr algn="l">
              <a:lnSpc>
                <a:spcPts val="2800"/>
              </a:lnSpc>
              <a:spcBef>
                <a:spcPct val="0"/>
              </a:spcBef>
            </a:pPr>
            <a:r>
              <a:rPr lang="en-US" sz="2000">
                <a:solidFill>
                  <a:srgbClr val="000000"/>
                </a:solidFill>
                <a:latin typeface="Walls"/>
                <a:ea typeface="Walls"/>
                <a:cs typeface="Walls"/>
                <a:sym typeface="Walls"/>
              </a:rPr>
              <a:t>💡 If you reference something that is null, you’ll get a Null Pointer Exception!  </a:t>
            </a:r>
          </a:p>
          <a:p>
            <a:pPr algn="l">
              <a:lnSpc>
                <a:spcPts val="2800"/>
              </a:lnSpc>
              <a:spcBef>
                <a:spcPct val="0"/>
              </a:spcBef>
            </a:pPr>
          </a:p>
          <a:p>
            <a:pPr algn="l">
              <a:lnSpc>
                <a:spcPts val="2800"/>
              </a:lnSpc>
              <a:spcBef>
                <a:spcPct val="0"/>
              </a:spcBef>
            </a:pPr>
            <a:r>
              <a:rPr lang="en-US" sz="2000">
                <a:solidFill>
                  <a:srgbClr val="000000"/>
                </a:solidFill>
                <a:latin typeface="Walls"/>
                <a:ea typeface="Walls"/>
                <a:cs typeface="Walls"/>
                <a:sym typeface="Walls"/>
              </a:rPr>
              <a:t>java</a:t>
            </a:r>
          </a:p>
          <a:p>
            <a:pPr algn="l">
              <a:lnSpc>
                <a:spcPts val="2800"/>
              </a:lnSpc>
              <a:spcBef>
                <a:spcPct val="0"/>
              </a:spcBef>
            </a:pPr>
            <a:r>
              <a:rPr lang="en-US" sz="2000">
                <a:solidFill>
                  <a:srgbClr val="000000"/>
                </a:solidFill>
                <a:latin typeface="Walls"/>
                <a:ea typeface="Walls"/>
                <a:cs typeface="Walls"/>
                <a:sym typeface="Walls"/>
              </a:rPr>
              <a:t>int i = 10 / 0; // Results in Arithmetic Exception 😵</a:t>
            </a:r>
          </a:p>
        </p:txBody>
      </p:sp>
      <p:sp>
        <p:nvSpPr>
          <p:cNvPr name="TextBox 16" id="16"/>
          <p:cNvSpPr txBox="true"/>
          <p:nvPr/>
        </p:nvSpPr>
        <p:spPr>
          <a:xfrm rot="0">
            <a:off x="599769" y="3695553"/>
            <a:ext cx="6517291" cy="2842260"/>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Walls Bold"/>
                <a:ea typeface="Walls Bold"/>
                <a:cs typeface="Walls Bold"/>
                <a:sym typeface="Walls Bold"/>
              </a:rPr>
              <a:t>💼 ADVANTAGES OF EXCEPTION HANDLING  </a:t>
            </a:r>
          </a:p>
          <a:p>
            <a:pPr algn="l">
              <a:lnSpc>
                <a:spcPts val="2800"/>
              </a:lnSpc>
              <a:spcBef>
                <a:spcPct val="0"/>
              </a:spcBef>
            </a:pPr>
            <a:r>
              <a:rPr lang="en-US" sz="2000">
                <a:solidFill>
                  <a:srgbClr val="000000"/>
                </a:solidFill>
                <a:latin typeface="Walls"/>
                <a:ea typeface="Walls"/>
                <a:cs typeface="Walls"/>
                <a:sym typeface="Walls"/>
              </a:rPr>
              <a:t>🛡️ By using Java's exception handling mechanism, we can maintain the normal flow of the application:  </a:t>
            </a:r>
          </a:p>
          <a:p>
            <a:pPr algn="l">
              <a:lnSpc>
                <a:spcPts val="2800"/>
              </a:lnSpc>
              <a:spcBef>
                <a:spcPct val="0"/>
              </a:spcBef>
            </a:pPr>
          </a:p>
          <a:p>
            <a:pPr algn="l">
              <a:lnSpc>
                <a:spcPts val="2800"/>
              </a:lnSpc>
              <a:spcBef>
                <a:spcPct val="0"/>
              </a:spcBef>
            </a:pPr>
            <a:r>
              <a:rPr lang="en-US" sz="2000">
                <a:solidFill>
                  <a:srgbClr val="000000"/>
                </a:solidFill>
                <a:latin typeface="Walls"/>
                <a:ea typeface="Walls"/>
                <a:cs typeface="Walls"/>
                <a:sym typeface="Walls"/>
              </a:rPr>
              <a:t>1️⃣ For abnormal conditions, a corresponding exception object is raised 📢.  </a:t>
            </a:r>
          </a:p>
          <a:p>
            <a:pPr algn="l">
              <a:lnSpc>
                <a:spcPts val="2800"/>
              </a:lnSpc>
              <a:spcBef>
                <a:spcPct val="0"/>
              </a:spcBef>
            </a:pPr>
            <a:r>
              <a:rPr lang="en-US" sz="2000">
                <a:solidFill>
                  <a:srgbClr val="000000"/>
                </a:solidFill>
                <a:latin typeface="Walls"/>
                <a:ea typeface="Walls"/>
                <a:cs typeface="Walls"/>
                <a:sym typeface="Walls"/>
              </a:rPr>
              <a:t>2️⃣ Once the exception is raised, it must be *handled* to continue running the program 🛠️.</a:t>
            </a:r>
          </a:p>
        </p:txBody>
      </p:sp>
      <p:sp>
        <p:nvSpPr>
          <p:cNvPr name="TextBox 17" id="17"/>
          <p:cNvSpPr txBox="true"/>
          <p:nvPr/>
        </p:nvSpPr>
        <p:spPr>
          <a:xfrm rot="0">
            <a:off x="904920" y="6999626"/>
            <a:ext cx="5906988"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 🛠️ HOW DO YOU HANDLE EXCEPTIONS? 🛠️ </a:t>
            </a:r>
          </a:p>
        </p:txBody>
      </p:sp>
      <p:sp>
        <p:nvSpPr>
          <p:cNvPr name="TextBox 18" id="18"/>
          <p:cNvSpPr txBox="true"/>
          <p:nvPr/>
        </p:nvSpPr>
        <p:spPr>
          <a:xfrm rot="0">
            <a:off x="669492" y="7893239"/>
            <a:ext cx="6125468" cy="1749425"/>
          </a:xfrm>
          <a:prstGeom prst="rect">
            <a:avLst/>
          </a:prstGeom>
        </p:spPr>
        <p:txBody>
          <a:bodyPr anchor="t" rtlCol="false" tIns="0" lIns="0" bIns="0" rIns="0">
            <a:spAutoFit/>
          </a:bodyPr>
          <a:lstStyle/>
          <a:p>
            <a:pPr algn="l">
              <a:lnSpc>
                <a:spcPts val="2800"/>
              </a:lnSpc>
              <a:spcBef>
                <a:spcPct val="0"/>
              </a:spcBef>
            </a:pPr>
            <a:r>
              <a:rPr lang="en-US" sz="2000">
                <a:solidFill>
                  <a:srgbClr val="000000"/>
                </a:solidFill>
                <a:latin typeface="Walls"/>
                <a:ea typeface="Walls"/>
                <a:cs typeface="Walls"/>
                <a:sym typeface="Walls"/>
              </a:rPr>
              <a:t>The heart of Java exception handling lies in these keyword:</a:t>
            </a:r>
          </a:p>
          <a:p>
            <a:pPr algn="l">
              <a:lnSpc>
                <a:spcPts val="2100"/>
              </a:lnSpc>
              <a:spcBef>
                <a:spcPct val="0"/>
              </a:spcBef>
            </a:pPr>
          </a:p>
          <a:p>
            <a:pPr algn="l">
              <a:lnSpc>
                <a:spcPts val="3499"/>
              </a:lnSpc>
              <a:spcBef>
                <a:spcPct val="0"/>
              </a:spcBef>
            </a:pPr>
            <a:r>
              <a:rPr lang="en-US" b="true" sz="2499">
                <a:solidFill>
                  <a:srgbClr val="000000"/>
                </a:solidFill>
                <a:latin typeface="Walls Bold"/>
                <a:ea typeface="Walls Bold"/>
                <a:cs typeface="Walls Bold"/>
                <a:sym typeface="Walls Bold"/>
              </a:rPr>
              <a:t>try &amp; catch 🔧  </a:t>
            </a:r>
          </a:p>
          <a:p>
            <a:pPr algn="l">
              <a:lnSpc>
                <a:spcPts val="2800"/>
              </a:lnSpc>
              <a:spcBef>
                <a:spcPct val="0"/>
              </a:spcBef>
            </a:pPr>
            <a:r>
              <a:rPr lang="en-US" sz="2000">
                <a:solidFill>
                  <a:srgbClr val="000000"/>
                </a:solidFill>
                <a:latin typeface="Walls"/>
                <a:ea typeface="Walls"/>
                <a:cs typeface="Walls"/>
                <a:sym typeface="Walls"/>
              </a:rPr>
              <a:t>👉 try: Wraps the code that might throw an exception.  </a:t>
            </a:r>
          </a:p>
          <a:p>
            <a:pPr algn="l">
              <a:lnSpc>
                <a:spcPts val="2800"/>
              </a:lnSpc>
              <a:spcBef>
                <a:spcPct val="0"/>
              </a:spcBef>
            </a:pPr>
            <a:r>
              <a:rPr lang="en-US" sz="2000">
                <a:solidFill>
                  <a:srgbClr val="000000"/>
                </a:solidFill>
                <a:latin typeface="Walls"/>
                <a:ea typeface="Walls"/>
                <a:cs typeface="Walls"/>
                <a:sym typeface="Walls"/>
              </a:rPr>
              <a:t>👉 catch: Catches the exception and handles it 👐.</a:t>
            </a:r>
          </a:p>
        </p:txBody>
      </p:sp>
    </p:spTree>
  </p:cSld>
  <p:clrMapOvr>
    <a:masterClrMapping/>
  </p:clrMapOvr>
</p:sld>
</file>

<file path=ppt/slides/slide24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142731" y="9936000"/>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954784" y="5403571"/>
            <a:ext cx="9210433" cy="153507"/>
          </a:xfrm>
          <a:custGeom>
            <a:avLst/>
            <a:gdLst/>
            <a:ahLst/>
            <a:cxnLst/>
            <a:rect r="r" b="b" t="t" l="l"/>
            <a:pathLst>
              <a:path h="153507" w="9210433">
                <a:moveTo>
                  <a:pt x="0" y="0"/>
                </a:moveTo>
                <a:lnTo>
                  <a:pt x="9210432" y="0"/>
                </a:lnTo>
                <a:lnTo>
                  <a:pt x="9210432"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607291" y="1395592"/>
            <a:ext cx="6422172" cy="3289871"/>
            <a:chOff x="0" y="0"/>
            <a:chExt cx="2301562" cy="1179015"/>
          </a:xfrm>
        </p:grpSpPr>
        <p:sp>
          <p:nvSpPr>
            <p:cNvPr name="Freeform 15" id="15"/>
            <p:cNvSpPr/>
            <p:nvPr/>
          </p:nvSpPr>
          <p:spPr>
            <a:xfrm flipH="false" flipV="false" rot="0">
              <a:off x="0" y="0"/>
              <a:ext cx="2301561" cy="1179015"/>
            </a:xfrm>
            <a:custGeom>
              <a:avLst/>
              <a:gdLst/>
              <a:ahLst/>
              <a:cxnLst/>
              <a:rect r="r" b="b" t="t" l="l"/>
              <a:pathLst>
                <a:path h="1179015" w="2301561">
                  <a:moveTo>
                    <a:pt x="0" y="0"/>
                  </a:moveTo>
                  <a:lnTo>
                    <a:pt x="2301561" y="0"/>
                  </a:lnTo>
                  <a:lnTo>
                    <a:pt x="2301561" y="1179015"/>
                  </a:lnTo>
                  <a:lnTo>
                    <a:pt x="0" y="1179015"/>
                  </a:lnTo>
                  <a:close/>
                </a:path>
              </a:pathLst>
            </a:custGeom>
            <a:solidFill>
              <a:srgbClr val="1C2120"/>
            </a:solidFill>
          </p:spPr>
        </p:sp>
        <p:sp>
          <p:nvSpPr>
            <p:cNvPr name="TextBox 16" id="16"/>
            <p:cNvSpPr txBox="true"/>
            <p:nvPr/>
          </p:nvSpPr>
          <p:spPr>
            <a:xfrm>
              <a:off x="0" y="-85725"/>
              <a:ext cx="2301562" cy="1264740"/>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java</a:t>
              </a:r>
            </a:p>
            <a:p>
              <a:pPr algn="l">
                <a:lnSpc>
                  <a:spcPts val="2800"/>
                </a:lnSpc>
              </a:pPr>
              <a:r>
                <a:rPr lang="en-US" sz="2000" b="true">
                  <a:solidFill>
                    <a:srgbClr val="FFFFFF"/>
                  </a:solidFill>
                  <a:latin typeface="Consolas Bold"/>
                  <a:ea typeface="Consolas Bold"/>
                  <a:cs typeface="Consolas Bold"/>
                  <a:sym typeface="Consolas Bold"/>
                </a:rPr>
                <a:t>try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 Code that might throw an exception</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    catch (ExceptionType e)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 Handle the exception here!</a:t>
              </a:r>
            </a:p>
            <a:p>
              <a:pPr algn="l">
                <a:lnSpc>
                  <a:spcPts val="2800"/>
                </a:lnSpc>
              </a:pPr>
              <a:r>
                <a:rPr lang="en-US" sz="2000" b="true">
                  <a:solidFill>
                    <a:srgbClr val="FFFFFF"/>
                  </a:solidFill>
                  <a:latin typeface="Consolas Bold"/>
                  <a:ea typeface="Consolas Bold"/>
                  <a:cs typeface="Consolas Bold"/>
                  <a:sym typeface="Consolas Bold"/>
                </a:rPr>
                <a:t>}</a:t>
              </a:r>
            </a:p>
          </p:txBody>
        </p:sp>
      </p:grpSp>
      <p:sp>
        <p:nvSpPr>
          <p:cNvPr name="TextBox 17" id="17"/>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8" id="18"/>
          <p:cNvSpPr txBox="true"/>
          <p:nvPr/>
        </p:nvSpPr>
        <p:spPr>
          <a:xfrm rot="0">
            <a:off x="631021" y="5032452"/>
            <a:ext cx="6422172" cy="1433955"/>
          </a:xfrm>
          <a:prstGeom prst="rect">
            <a:avLst/>
          </a:prstGeom>
        </p:spPr>
        <p:txBody>
          <a:bodyPr anchor="t" rtlCol="false" tIns="0" lIns="0" bIns="0" rIns="0">
            <a:spAutoFit/>
          </a:bodyPr>
          <a:lstStyle/>
          <a:p>
            <a:pPr algn="l">
              <a:lnSpc>
                <a:spcPts val="2876"/>
              </a:lnSpc>
              <a:spcBef>
                <a:spcPct val="0"/>
              </a:spcBef>
            </a:pPr>
            <a:r>
              <a:rPr lang="en-US" sz="2054">
                <a:solidFill>
                  <a:srgbClr val="000000"/>
                </a:solidFill>
                <a:latin typeface="Walls"/>
                <a:ea typeface="Walls"/>
                <a:cs typeface="Walls"/>
                <a:sym typeface="Walls"/>
              </a:rPr>
              <a:t>🔍 Understanding Exception Details: printStackTrace()  </a:t>
            </a:r>
          </a:p>
          <a:p>
            <a:pPr algn="l">
              <a:lnSpc>
                <a:spcPts val="2876"/>
              </a:lnSpc>
              <a:spcBef>
                <a:spcPct val="0"/>
              </a:spcBef>
            </a:pPr>
            <a:r>
              <a:rPr lang="en-US" sz="2054">
                <a:solidFill>
                  <a:srgbClr val="000000"/>
                </a:solidFill>
                <a:latin typeface="Walls"/>
                <a:ea typeface="Walls"/>
                <a:cs typeface="Walls"/>
                <a:sym typeface="Walls"/>
              </a:rPr>
              <a:t>This method gives the </a:t>
            </a:r>
            <a:r>
              <a:rPr lang="en-US" b="true" sz="2054">
                <a:solidFill>
                  <a:srgbClr val="000000"/>
                </a:solidFill>
                <a:latin typeface="Walls Bold"/>
                <a:ea typeface="Walls Bold"/>
                <a:cs typeface="Walls Bold"/>
                <a:sym typeface="Walls Bold"/>
              </a:rPr>
              <a:t>exception type</a:t>
            </a:r>
            <a:r>
              <a:rPr lang="en-US" sz="2054">
                <a:solidFill>
                  <a:srgbClr val="000000"/>
                </a:solidFill>
                <a:latin typeface="Walls"/>
                <a:ea typeface="Walls"/>
                <a:cs typeface="Walls"/>
                <a:sym typeface="Walls"/>
              </a:rPr>
              <a:t> and line number where the exception occurred. It’s super useful for debugging 🔍.</a:t>
            </a:r>
          </a:p>
        </p:txBody>
      </p:sp>
      <p:sp>
        <p:nvSpPr>
          <p:cNvPr name="TextBox 19" id="19"/>
          <p:cNvSpPr txBox="true"/>
          <p:nvPr/>
        </p:nvSpPr>
        <p:spPr>
          <a:xfrm rot="0">
            <a:off x="585975" y="6984524"/>
            <a:ext cx="6372238" cy="1838325"/>
          </a:xfrm>
          <a:prstGeom prst="rect">
            <a:avLst/>
          </a:prstGeom>
        </p:spPr>
        <p:txBody>
          <a:bodyPr anchor="t" rtlCol="false" tIns="0" lIns="0" bIns="0" rIns="0">
            <a:spAutoFit/>
          </a:bodyPr>
          <a:lstStyle/>
          <a:p>
            <a:pPr algn="l">
              <a:lnSpc>
                <a:spcPts val="3499"/>
              </a:lnSpc>
              <a:spcBef>
                <a:spcPct val="0"/>
              </a:spcBef>
            </a:pPr>
            <a:r>
              <a:rPr lang="en-US" b="true" sz="2499">
                <a:solidFill>
                  <a:srgbClr val="000000"/>
                </a:solidFill>
                <a:latin typeface="Walls Bold"/>
                <a:ea typeface="Walls Bold"/>
                <a:cs typeface="Walls Bold"/>
                <a:sym typeface="Walls Bold"/>
              </a:rPr>
              <a:t>finally block 🔒  </a:t>
            </a:r>
          </a:p>
          <a:p>
            <a:pPr algn="l">
              <a:lnSpc>
                <a:spcPts val="2800"/>
              </a:lnSpc>
              <a:spcBef>
                <a:spcPct val="0"/>
              </a:spcBef>
            </a:pPr>
            <a:r>
              <a:rPr lang="en-US" sz="2000">
                <a:solidFill>
                  <a:srgbClr val="000000"/>
                </a:solidFill>
                <a:latin typeface="Walls"/>
                <a:ea typeface="Walls"/>
                <a:cs typeface="Walls"/>
                <a:sym typeface="Walls"/>
              </a:rPr>
              <a:t>🔑 The finally block is used to execute important code such as closing resources 🔐.  </a:t>
            </a:r>
          </a:p>
          <a:p>
            <a:pPr algn="l">
              <a:lnSpc>
                <a:spcPts val="2800"/>
              </a:lnSpc>
              <a:spcBef>
                <a:spcPct val="0"/>
              </a:spcBef>
            </a:pPr>
            <a:r>
              <a:rPr lang="en-US" sz="2000">
                <a:solidFill>
                  <a:srgbClr val="000000"/>
                </a:solidFill>
                <a:latin typeface="Walls"/>
                <a:ea typeface="Walls"/>
                <a:cs typeface="Walls"/>
                <a:sym typeface="Walls"/>
              </a:rPr>
              <a:t>It runs no matter what happens—whether the exception was caught or not!</a:t>
            </a:r>
          </a:p>
        </p:txBody>
      </p:sp>
    </p:spTree>
  </p:cSld>
  <p:clrMapOvr>
    <a:masterClrMapping/>
  </p:clrMapOvr>
</p:sld>
</file>

<file path=ppt/slides/slide24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142731" y="9936000"/>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954784" y="5403571"/>
            <a:ext cx="9210433" cy="153507"/>
          </a:xfrm>
          <a:custGeom>
            <a:avLst/>
            <a:gdLst/>
            <a:ahLst/>
            <a:cxnLst/>
            <a:rect r="r" b="b" t="t" l="l"/>
            <a:pathLst>
              <a:path h="153507" w="9210433">
                <a:moveTo>
                  <a:pt x="0" y="0"/>
                </a:moveTo>
                <a:lnTo>
                  <a:pt x="9210432" y="0"/>
                </a:lnTo>
                <a:lnTo>
                  <a:pt x="9210432"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681458" y="1223946"/>
            <a:ext cx="6321297" cy="5051996"/>
            <a:chOff x="0" y="0"/>
            <a:chExt cx="2265410" cy="1810521"/>
          </a:xfrm>
        </p:grpSpPr>
        <p:sp>
          <p:nvSpPr>
            <p:cNvPr name="Freeform 15" id="15"/>
            <p:cNvSpPr/>
            <p:nvPr/>
          </p:nvSpPr>
          <p:spPr>
            <a:xfrm flipH="false" flipV="false" rot="0">
              <a:off x="0" y="0"/>
              <a:ext cx="2265410" cy="1810521"/>
            </a:xfrm>
            <a:custGeom>
              <a:avLst/>
              <a:gdLst/>
              <a:ahLst/>
              <a:cxnLst/>
              <a:rect r="r" b="b" t="t" l="l"/>
              <a:pathLst>
                <a:path h="1810521" w="2265410">
                  <a:moveTo>
                    <a:pt x="0" y="0"/>
                  </a:moveTo>
                  <a:lnTo>
                    <a:pt x="2265410" y="0"/>
                  </a:lnTo>
                  <a:lnTo>
                    <a:pt x="2265410" y="1810521"/>
                  </a:lnTo>
                  <a:lnTo>
                    <a:pt x="0" y="1810521"/>
                  </a:lnTo>
                  <a:close/>
                </a:path>
              </a:pathLst>
            </a:custGeom>
            <a:solidFill>
              <a:srgbClr val="000000"/>
            </a:solidFill>
          </p:spPr>
        </p:sp>
        <p:sp>
          <p:nvSpPr>
            <p:cNvPr name="TextBox 16" id="16"/>
            <p:cNvSpPr txBox="true"/>
            <p:nvPr/>
          </p:nvSpPr>
          <p:spPr>
            <a:xfrm>
              <a:off x="0" y="-85725"/>
              <a:ext cx="2265410" cy="1896246"/>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java</a:t>
              </a:r>
            </a:p>
            <a:p>
              <a:pPr algn="l">
                <a:lnSpc>
                  <a:spcPts val="2800"/>
                </a:lnSpc>
              </a:pPr>
              <a:r>
                <a:rPr lang="en-US" sz="2000" b="true">
                  <a:solidFill>
                    <a:srgbClr val="FFFFFF"/>
                  </a:solidFill>
                  <a:latin typeface="Consolas Bold"/>
                  <a:ea typeface="Consolas Bold"/>
                  <a:cs typeface="Consolas Bold"/>
                  <a:sym typeface="Consolas Bold"/>
                </a:rPr>
                <a:t>try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 Code that might throw exception</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    catch (Exception e)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 Handle exception</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    finally </a:t>
              </a:r>
            </a:p>
            <a:p>
              <a:pPr algn="l">
                <a:lnSpc>
                  <a:spcPts val="2800"/>
                </a:lnSpc>
              </a:pPr>
              <a:r>
                <a:rPr lang="en-US" sz="2000" b="true">
                  <a:solidFill>
                    <a:srgbClr val="FFFFFF"/>
                  </a:solidFill>
                  <a:latin typeface="Consolas Bold"/>
                  <a:ea typeface="Consolas Bold"/>
                  <a:cs typeface="Consolas Bold"/>
                  <a:sym typeface="Consolas Bold"/>
                </a:rPr>
                <a:t>{</a:t>
              </a:r>
            </a:p>
            <a:p>
              <a:pPr algn="ctr">
                <a:lnSpc>
                  <a:spcPts val="2800"/>
                </a:lnSpc>
              </a:pPr>
              <a:r>
                <a:rPr lang="en-US" sz="2000" b="true">
                  <a:solidFill>
                    <a:srgbClr val="FFFFFF"/>
                  </a:solidFill>
                  <a:latin typeface="Consolas Bold"/>
                  <a:ea typeface="Consolas Bold"/>
                  <a:cs typeface="Consolas Bold"/>
                  <a:sym typeface="Consolas Bold"/>
                </a:rPr>
                <a:t>    // Always executed (except in emergency exit)</a:t>
              </a:r>
            </a:p>
            <a:p>
              <a:pPr algn="l">
                <a:lnSpc>
                  <a:spcPts val="2800"/>
                </a:lnSpc>
              </a:pPr>
              <a:r>
                <a:rPr lang="en-US" sz="2000" b="true">
                  <a:solidFill>
                    <a:srgbClr val="FFFFFF"/>
                  </a:solidFill>
                  <a:latin typeface="Consolas Bold"/>
                  <a:ea typeface="Consolas Bold"/>
                  <a:cs typeface="Consolas Bold"/>
                  <a:sym typeface="Consolas Bold"/>
                </a:rPr>
                <a:t>}</a:t>
              </a:r>
            </a:p>
          </p:txBody>
        </p:sp>
      </p:grpSp>
      <p:sp>
        <p:nvSpPr>
          <p:cNvPr name="TextBox 17" id="17"/>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8" id="18"/>
          <p:cNvSpPr txBox="true"/>
          <p:nvPr/>
        </p:nvSpPr>
        <p:spPr>
          <a:xfrm rot="0">
            <a:off x="534341" y="6647417"/>
            <a:ext cx="6615531" cy="692150"/>
          </a:xfrm>
          <a:prstGeom prst="rect">
            <a:avLst/>
          </a:prstGeom>
        </p:spPr>
        <p:txBody>
          <a:bodyPr anchor="t" rtlCol="false" tIns="0" lIns="0" bIns="0" rIns="0">
            <a:spAutoFit/>
          </a:bodyPr>
          <a:lstStyle/>
          <a:p>
            <a:pPr algn="l">
              <a:lnSpc>
                <a:spcPts val="2800"/>
              </a:lnSpc>
              <a:spcBef>
                <a:spcPct val="0"/>
              </a:spcBef>
            </a:pPr>
            <a:r>
              <a:rPr lang="en-US" sz="2000">
                <a:solidFill>
                  <a:srgbClr val="000000"/>
                </a:solidFill>
                <a:latin typeface="Walls"/>
                <a:ea typeface="Walls"/>
                <a:cs typeface="Walls"/>
                <a:sym typeface="Walls"/>
              </a:rPr>
              <a:t>🔴 System.exit(0): If you use this, the program exits immediately, and the finally block will NOT execute! 🚪💨</a:t>
            </a:r>
          </a:p>
        </p:txBody>
      </p:sp>
      <p:sp>
        <p:nvSpPr>
          <p:cNvPr name="TextBox 19" id="19"/>
          <p:cNvSpPr txBox="true"/>
          <p:nvPr/>
        </p:nvSpPr>
        <p:spPr>
          <a:xfrm rot="0">
            <a:off x="681458" y="7567809"/>
            <a:ext cx="3609975" cy="2101850"/>
          </a:xfrm>
          <a:prstGeom prst="rect">
            <a:avLst/>
          </a:prstGeom>
        </p:spPr>
        <p:txBody>
          <a:bodyPr anchor="t" rtlCol="false" tIns="0" lIns="0" bIns="0" rIns="0">
            <a:spAutoFit/>
          </a:bodyPr>
          <a:lstStyle/>
          <a:p>
            <a:pPr algn="l">
              <a:lnSpc>
                <a:spcPts val="2800"/>
              </a:lnSpc>
            </a:pPr>
            <a:r>
              <a:rPr lang="en-US" b="true" sz="2000">
                <a:solidFill>
                  <a:srgbClr val="000000"/>
                </a:solidFill>
                <a:latin typeface="Walls Bold"/>
                <a:ea typeface="Walls Bold"/>
                <a:cs typeface="Walls Bold"/>
                <a:sym typeface="Walls Bold"/>
              </a:rPr>
              <a:t>📑 RULES FOR try-catch-finally</a:t>
            </a:r>
            <a:r>
              <a:rPr lang="en-US" sz="2000">
                <a:solidFill>
                  <a:srgbClr val="000000"/>
                </a:solidFill>
                <a:latin typeface="Walls"/>
                <a:ea typeface="Walls"/>
                <a:cs typeface="Walls"/>
                <a:sym typeface="Walls"/>
              </a:rPr>
              <a:t>  </a:t>
            </a:r>
          </a:p>
          <a:p>
            <a:pPr algn="l">
              <a:lnSpc>
                <a:spcPts val="2800"/>
              </a:lnSpc>
            </a:pPr>
            <a:r>
              <a:rPr lang="en-US" sz="2000">
                <a:solidFill>
                  <a:srgbClr val="000000"/>
                </a:solidFill>
                <a:latin typeface="Walls"/>
                <a:ea typeface="Walls"/>
                <a:cs typeface="Walls"/>
                <a:sym typeface="Walls"/>
              </a:rPr>
              <a:t>✅ Possible combinations:  </a:t>
            </a:r>
          </a:p>
          <a:p>
            <a:pPr algn="l" marL="431801" indent="-215900" lvl="1">
              <a:lnSpc>
                <a:spcPts val="2800"/>
              </a:lnSpc>
              <a:buFont typeface="Arial"/>
              <a:buChar char="•"/>
            </a:pPr>
            <a:r>
              <a:rPr lang="en-US" sz="2000">
                <a:solidFill>
                  <a:srgbClr val="000000"/>
                </a:solidFill>
                <a:latin typeface="Walls"/>
                <a:ea typeface="Walls"/>
                <a:cs typeface="Walls"/>
                <a:sym typeface="Walls"/>
              </a:rPr>
              <a:t>try-catch  </a:t>
            </a:r>
          </a:p>
          <a:p>
            <a:pPr algn="l" marL="431801" indent="-215900" lvl="1">
              <a:lnSpc>
                <a:spcPts val="2800"/>
              </a:lnSpc>
              <a:buFont typeface="Arial"/>
              <a:buChar char="•"/>
            </a:pPr>
            <a:r>
              <a:rPr lang="en-US" sz="2000">
                <a:solidFill>
                  <a:srgbClr val="000000"/>
                </a:solidFill>
                <a:latin typeface="Walls"/>
                <a:ea typeface="Walls"/>
                <a:cs typeface="Walls"/>
                <a:sym typeface="Walls"/>
              </a:rPr>
              <a:t>try-multiple catch blocks  </a:t>
            </a:r>
          </a:p>
          <a:p>
            <a:pPr algn="l" marL="431801" indent="-215900" lvl="1">
              <a:lnSpc>
                <a:spcPts val="2800"/>
              </a:lnSpc>
              <a:buFont typeface="Arial"/>
              <a:buChar char="•"/>
            </a:pPr>
            <a:r>
              <a:rPr lang="en-US" sz="2000">
                <a:solidFill>
                  <a:srgbClr val="000000"/>
                </a:solidFill>
                <a:latin typeface="Walls"/>
                <a:ea typeface="Walls"/>
                <a:cs typeface="Walls"/>
                <a:sym typeface="Walls"/>
              </a:rPr>
              <a:t>try-catch-finally  </a:t>
            </a:r>
          </a:p>
          <a:p>
            <a:pPr algn="l" marL="431801" indent="-215900" lvl="1">
              <a:lnSpc>
                <a:spcPts val="2800"/>
              </a:lnSpc>
              <a:buFont typeface="Arial"/>
              <a:buChar char="•"/>
            </a:pPr>
            <a:r>
              <a:rPr lang="en-US" sz="2000">
                <a:solidFill>
                  <a:srgbClr val="000000"/>
                </a:solidFill>
                <a:latin typeface="Walls"/>
                <a:ea typeface="Walls"/>
                <a:cs typeface="Walls"/>
                <a:sym typeface="Walls"/>
              </a:rPr>
              <a:t>try-finally</a:t>
            </a:r>
          </a:p>
        </p:txBody>
      </p:sp>
    </p:spTree>
  </p:cSld>
  <p:clrMapOvr>
    <a:masterClrMapping/>
  </p:clrMapOvr>
</p:sld>
</file>

<file path=ppt/slides/slide24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142731" y="9936000"/>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954784" y="5403571"/>
            <a:ext cx="9210433" cy="153507"/>
          </a:xfrm>
          <a:custGeom>
            <a:avLst/>
            <a:gdLst/>
            <a:ahLst/>
            <a:cxnLst/>
            <a:rect r="r" b="b" t="t" l="l"/>
            <a:pathLst>
              <a:path h="153507" w="9210433">
                <a:moveTo>
                  <a:pt x="0" y="0"/>
                </a:moveTo>
                <a:lnTo>
                  <a:pt x="9210432" y="0"/>
                </a:lnTo>
                <a:lnTo>
                  <a:pt x="9210432"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527519" y="6691231"/>
            <a:ext cx="6386211" cy="2232596"/>
            <a:chOff x="0" y="0"/>
            <a:chExt cx="2288674" cy="800112"/>
          </a:xfrm>
        </p:grpSpPr>
        <p:sp>
          <p:nvSpPr>
            <p:cNvPr name="Freeform 15" id="15"/>
            <p:cNvSpPr/>
            <p:nvPr/>
          </p:nvSpPr>
          <p:spPr>
            <a:xfrm flipH="false" flipV="false" rot="0">
              <a:off x="0" y="0"/>
              <a:ext cx="2288674" cy="800112"/>
            </a:xfrm>
            <a:custGeom>
              <a:avLst/>
              <a:gdLst/>
              <a:ahLst/>
              <a:cxnLst/>
              <a:rect r="r" b="b" t="t" l="l"/>
              <a:pathLst>
                <a:path h="800112" w="2288674">
                  <a:moveTo>
                    <a:pt x="0" y="0"/>
                  </a:moveTo>
                  <a:lnTo>
                    <a:pt x="2288674" y="0"/>
                  </a:lnTo>
                  <a:lnTo>
                    <a:pt x="2288674" y="800112"/>
                  </a:lnTo>
                  <a:lnTo>
                    <a:pt x="0" y="800112"/>
                  </a:lnTo>
                  <a:close/>
                </a:path>
              </a:pathLst>
            </a:custGeom>
            <a:solidFill>
              <a:srgbClr val="000000"/>
            </a:solidFill>
          </p:spPr>
        </p:sp>
        <p:sp>
          <p:nvSpPr>
            <p:cNvPr name="TextBox 16" id="16"/>
            <p:cNvSpPr txBox="true"/>
            <p:nvPr/>
          </p:nvSpPr>
          <p:spPr>
            <a:xfrm>
              <a:off x="0" y="-85725"/>
              <a:ext cx="2288674" cy="885837"/>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java</a:t>
              </a:r>
            </a:p>
            <a:p>
              <a:pPr algn="l">
                <a:lnSpc>
                  <a:spcPts val="2800"/>
                </a:lnSpc>
              </a:pPr>
              <a:r>
                <a:rPr lang="en-US" sz="2000" b="true">
                  <a:solidFill>
                    <a:srgbClr val="FFFFFF"/>
                  </a:solidFill>
                  <a:latin typeface="Consolas Bold"/>
                  <a:ea typeface="Consolas Bold"/>
                  <a:cs typeface="Consolas Bold"/>
                  <a:sym typeface="Consolas Bold"/>
                </a:rPr>
                <a:t>public void myMethod() </a:t>
              </a:r>
            </a:p>
            <a:p>
              <a:pPr algn="l">
                <a:lnSpc>
                  <a:spcPts val="2800"/>
                </a:lnSpc>
              </a:pPr>
              <a:r>
                <a:rPr lang="en-US" sz="2000" b="true">
                  <a:solidFill>
                    <a:srgbClr val="FFFFFF"/>
                  </a:solidFill>
                  <a:latin typeface="Consolas Bold"/>
                  <a:ea typeface="Consolas Bold"/>
                  <a:cs typeface="Consolas Bold"/>
                  <a:sym typeface="Consolas Bold"/>
                </a:rPr>
                <a:t>throws IOException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 Method might throw IOException</a:t>
              </a:r>
            </a:p>
            <a:p>
              <a:pPr algn="l">
                <a:lnSpc>
                  <a:spcPts val="2800"/>
                </a:lnSpc>
              </a:pPr>
              <a:r>
                <a:rPr lang="en-US" sz="2000" b="true">
                  <a:solidFill>
                    <a:srgbClr val="FFFFFF"/>
                  </a:solidFill>
                  <a:latin typeface="Consolas Bold"/>
                  <a:ea typeface="Consolas Bold"/>
                  <a:cs typeface="Consolas Bold"/>
                  <a:sym typeface="Consolas Bold"/>
                </a:rPr>
                <a:t>}</a:t>
              </a:r>
            </a:p>
          </p:txBody>
        </p:sp>
      </p:grpSp>
      <p:sp>
        <p:nvSpPr>
          <p:cNvPr name="TextBox 17" id="17"/>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8" id="18"/>
          <p:cNvSpPr txBox="true"/>
          <p:nvPr/>
        </p:nvSpPr>
        <p:spPr>
          <a:xfrm rot="0">
            <a:off x="667225" y="1456599"/>
            <a:ext cx="2896692" cy="1397000"/>
          </a:xfrm>
          <a:prstGeom prst="rect">
            <a:avLst/>
          </a:prstGeom>
        </p:spPr>
        <p:txBody>
          <a:bodyPr anchor="t" rtlCol="false" tIns="0" lIns="0" bIns="0" rIns="0">
            <a:spAutoFit/>
          </a:bodyPr>
          <a:lstStyle/>
          <a:p>
            <a:pPr algn="l">
              <a:lnSpc>
                <a:spcPts val="2800"/>
              </a:lnSpc>
            </a:pPr>
            <a:r>
              <a:rPr lang="en-US" b="true" sz="2000">
                <a:solidFill>
                  <a:srgbClr val="000000"/>
                </a:solidFill>
                <a:latin typeface="Walls Bold"/>
                <a:ea typeface="Walls Bold"/>
                <a:cs typeface="Walls Bold"/>
                <a:sym typeface="Walls Bold"/>
              </a:rPr>
              <a:t>❌ Invalid combinations: </a:t>
            </a:r>
            <a:r>
              <a:rPr lang="en-US" sz="2000">
                <a:solidFill>
                  <a:srgbClr val="000000"/>
                </a:solidFill>
                <a:latin typeface="Walls"/>
                <a:ea typeface="Walls"/>
                <a:cs typeface="Walls"/>
                <a:sym typeface="Walls"/>
              </a:rPr>
              <a:t> </a:t>
            </a:r>
          </a:p>
          <a:p>
            <a:pPr algn="l" marL="431801" indent="-215900" lvl="1">
              <a:lnSpc>
                <a:spcPts val="2800"/>
              </a:lnSpc>
              <a:buFont typeface="Arial"/>
              <a:buChar char="•"/>
            </a:pPr>
            <a:r>
              <a:rPr lang="en-US" sz="2000">
                <a:solidFill>
                  <a:srgbClr val="000000"/>
                </a:solidFill>
                <a:latin typeface="Walls"/>
                <a:ea typeface="Walls"/>
                <a:cs typeface="Walls"/>
                <a:sym typeface="Walls"/>
              </a:rPr>
              <a:t>try alone ❌  </a:t>
            </a:r>
          </a:p>
          <a:p>
            <a:pPr algn="l" marL="431801" indent="-215900" lvl="1">
              <a:lnSpc>
                <a:spcPts val="2800"/>
              </a:lnSpc>
              <a:buFont typeface="Arial"/>
              <a:buChar char="•"/>
            </a:pPr>
            <a:r>
              <a:rPr lang="en-US" sz="2000">
                <a:solidFill>
                  <a:srgbClr val="000000"/>
                </a:solidFill>
                <a:latin typeface="Walls"/>
                <a:ea typeface="Walls"/>
                <a:cs typeface="Walls"/>
                <a:sym typeface="Walls"/>
              </a:rPr>
              <a:t>catch alone ❌  </a:t>
            </a:r>
          </a:p>
          <a:p>
            <a:pPr algn="l" marL="431801" indent="-215900" lvl="1">
              <a:lnSpc>
                <a:spcPts val="2800"/>
              </a:lnSpc>
              <a:buFont typeface="Arial"/>
              <a:buChar char="•"/>
            </a:pPr>
            <a:r>
              <a:rPr lang="en-US" sz="2000">
                <a:solidFill>
                  <a:srgbClr val="000000"/>
                </a:solidFill>
                <a:latin typeface="Walls"/>
                <a:ea typeface="Walls"/>
                <a:cs typeface="Walls"/>
                <a:sym typeface="Walls"/>
              </a:rPr>
              <a:t>finally alone ❌</a:t>
            </a:r>
          </a:p>
        </p:txBody>
      </p:sp>
      <p:sp>
        <p:nvSpPr>
          <p:cNvPr name="TextBox 19" id="19"/>
          <p:cNvSpPr txBox="true"/>
          <p:nvPr/>
        </p:nvSpPr>
        <p:spPr>
          <a:xfrm rot="0">
            <a:off x="527519" y="3291749"/>
            <a:ext cx="6072796" cy="1080135"/>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Walls Bold"/>
                <a:ea typeface="Walls Bold"/>
                <a:cs typeface="Walls Bold"/>
                <a:sym typeface="Walls Bold"/>
              </a:rPr>
              <a:t>📝 Important Note:  </a:t>
            </a:r>
          </a:p>
          <a:p>
            <a:pPr algn="ctr">
              <a:lnSpc>
                <a:spcPts val="2800"/>
              </a:lnSpc>
              <a:spcBef>
                <a:spcPct val="0"/>
              </a:spcBef>
            </a:pPr>
            <a:r>
              <a:rPr lang="en-US" sz="2000">
                <a:solidFill>
                  <a:srgbClr val="000000"/>
                </a:solidFill>
                <a:latin typeface="Walls"/>
                <a:ea typeface="Walls"/>
                <a:cs typeface="Walls"/>
                <a:sym typeface="Walls"/>
              </a:rPr>
              <a:t>Even if there’s a return statement before the finally block, the finally block is guaranteed to execute! ✅</a:t>
            </a:r>
          </a:p>
        </p:txBody>
      </p:sp>
      <p:sp>
        <p:nvSpPr>
          <p:cNvPr name="TextBox 20" id="20"/>
          <p:cNvSpPr txBox="true"/>
          <p:nvPr/>
        </p:nvSpPr>
        <p:spPr>
          <a:xfrm rot="0">
            <a:off x="527519" y="4779006"/>
            <a:ext cx="6525918" cy="1432560"/>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Walls Bold"/>
                <a:ea typeface="Walls Bold"/>
                <a:cs typeface="Walls Bold"/>
                <a:sym typeface="Walls Bold"/>
              </a:rPr>
              <a:t>🗂️ throws vs throw </a:t>
            </a:r>
          </a:p>
          <a:p>
            <a:pPr algn="l">
              <a:lnSpc>
                <a:spcPts val="2800"/>
              </a:lnSpc>
              <a:spcBef>
                <a:spcPct val="0"/>
              </a:spcBef>
            </a:pPr>
            <a:r>
              <a:rPr lang="en-US" b="true" sz="2000">
                <a:solidFill>
                  <a:srgbClr val="000000"/>
                </a:solidFill>
                <a:latin typeface="Walls Bold"/>
                <a:ea typeface="Walls Bold"/>
                <a:cs typeface="Walls Bold"/>
                <a:sym typeface="Walls Bold"/>
              </a:rPr>
              <a:t>🛠️throws:  </a:t>
            </a:r>
          </a:p>
          <a:p>
            <a:pPr algn="l">
              <a:lnSpc>
                <a:spcPts val="2800"/>
              </a:lnSpc>
              <a:spcBef>
                <a:spcPct val="0"/>
              </a:spcBef>
            </a:pPr>
            <a:r>
              <a:rPr lang="en-US" sz="2000">
                <a:solidFill>
                  <a:srgbClr val="000000"/>
                </a:solidFill>
                <a:latin typeface="Walls"/>
                <a:ea typeface="Walls"/>
                <a:cs typeface="Walls"/>
                <a:sym typeface="Walls"/>
              </a:rPr>
              <a:t>This keyword is used in method signatures to indicate that the method may throw an exception 💥.  </a:t>
            </a:r>
          </a:p>
        </p:txBody>
      </p:sp>
    </p:spTree>
  </p:cSld>
  <p:clrMapOvr>
    <a:masterClrMapping/>
  </p:clrMapOvr>
</p:sld>
</file>

<file path=ppt/slides/slide24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142731" y="9936000"/>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954784" y="5403571"/>
            <a:ext cx="9210433" cy="153507"/>
          </a:xfrm>
          <a:custGeom>
            <a:avLst/>
            <a:gdLst/>
            <a:ahLst/>
            <a:cxnLst/>
            <a:rect r="r" b="b" t="t" l="l"/>
            <a:pathLst>
              <a:path h="153507" w="9210433">
                <a:moveTo>
                  <a:pt x="0" y="0"/>
                </a:moveTo>
                <a:lnTo>
                  <a:pt x="9210432" y="0"/>
                </a:lnTo>
                <a:lnTo>
                  <a:pt x="9210432"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629522" y="6610943"/>
            <a:ext cx="6425169" cy="2937446"/>
            <a:chOff x="0" y="0"/>
            <a:chExt cx="2302635" cy="1052714"/>
          </a:xfrm>
        </p:grpSpPr>
        <p:sp>
          <p:nvSpPr>
            <p:cNvPr name="Freeform 15" id="15"/>
            <p:cNvSpPr/>
            <p:nvPr/>
          </p:nvSpPr>
          <p:spPr>
            <a:xfrm flipH="false" flipV="false" rot="0">
              <a:off x="0" y="0"/>
              <a:ext cx="2302635" cy="1052714"/>
            </a:xfrm>
            <a:custGeom>
              <a:avLst/>
              <a:gdLst/>
              <a:ahLst/>
              <a:cxnLst/>
              <a:rect r="r" b="b" t="t" l="l"/>
              <a:pathLst>
                <a:path h="1052714" w="2302635">
                  <a:moveTo>
                    <a:pt x="0" y="0"/>
                  </a:moveTo>
                  <a:lnTo>
                    <a:pt x="2302635" y="0"/>
                  </a:lnTo>
                  <a:lnTo>
                    <a:pt x="2302635" y="1052714"/>
                  </a:lnTo>
                  <a:lnTo>
                    <a:pt x="0" y="1052714"/>
                  </a:lnTo>
                  <a:close/>
                </a:path>
              </a:pathLst>
            </a:custGeom>
            <a:solidFill>
              <a:srgbClr val="000000"/>
            </a:solidFill>
          </p:spPr>
        </p:sp>
        <p:sp>
          <p:nvSpPr>
            <p:cNvPr name="TextBox 16" id="16"/>
            <p:cNvSpPr txBox="true"/>
            <p:nvPr/>
          </p:nvSpPr>
          <p:spPr>
            <a:xfrm>
              <a:off x="0" y="-85725"/>
              <a:ext cx="2302635" cy="1138439"/>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java</a:t>
              </a:r>
            </a:p>
            <a:p>
              <a:pPr algn="l">
                <a:lnSpc>
                  <a:spcPts val="2800"/>
                </a:lnSpc>
              </a:pPr>
              <a:r>
                <a:rPr lang="en-US" sz="2000" b="true">
                  <a:solidFill>
                    <a:srgbClr val="FFFFFF"/>
                  </a:solidFill>
                  <a:latin typeface="Consolas Bold"/>
                  <a:ea typeface="Consolas Bold"/>
                  <a:cs typeface="Consolas Bold"/>
                  <a:sym typeface="Consolas Bold"/>
                </a:rPr>
                <a:t>class MyException extends Exception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public MyException(String message)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super(message);</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a:t>
              </a:r>
            </a:p>
          </p:txBody>
        </p:sp>
      </p:grpSp>
      <p:sp>
        <p:nvSpPr>
          <p:cNvPr name="TextBox 17" id="17"/>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8" id="18"/>
          <p:cNvSpPr txBox="true"/>
          <p:nvPr/>
        </p:nvSpPr>
        <p:spPr>
          <a:xfrm rot="0">
            <a:off x="629522" y="1405462"/>
            <a:ext cx="6048000" cy="3248025"/>
          </a:xfrm>
          <a:prstGeom prst="rect">
            <a:avLst/>
          </a:prstGeom>
        </p:spPr>
        <p:txBody>
          <a:bodyPr anchor="t" rtlCol="false" tIns="0" lIns="0" bIns="0" rIns="0">
            <a:spAutoFit/>
          </a:bodyPr>
          <a:lstStyle/>
          <a:p>
            <a:pPr algn="l">
              <a:lnSpc>
                <a:spcPts val="3499"/>
              </a:lnSpc>
              <a:spcBef>
                <a:spcPct val="0"/>
              </a:spcBef>
            </a:pPr>
            <a:r>
              <a:rPr lang="en-US" b="true" sz="2499">
                <a:solidFill>
                  <a:srgbClr val="000000"/>
                </a:solidFill>
                <a:latin typeface="Walls Bold"/>
                <a:ea typeface="Walls Bold"/>
                <a:cs typeface="Walls Bold"/>
                <a:sym typeface="Walls Bold"/>
              </a:rPr>
              <a:t>⚠️ throw: </a:t>
            </a:r>
            <a:r>
              <a:rPr lang="en-US" sz="2499">
                <a:solidFill>
                  <a:srgbClr val="000000"/>
                </a:solidFill>
                <a:latin typeface="Walls"/>
                <a:ea typeface="Walls"/>
                <a:cs typeface="Walls"/>
                <a:sym typeface="Walls"/>
              </a:rPr>
              <a:t> </a:t>
            </a:r>
          </a:p>
          <a:p>
            <a:pPr algn="l">
              <a:lnSpc>
                <a:spcPts val="2800"/>
              </a:lnSpc>
              <a:spcBef>
                <a:spcPct val="0"/>
              </a:spcBef>
            </a:pPr>
            <a:r>
              <a:rPr lang="en-US" sz="2000">
                <a:solidFill>
                  <a:srgbClr val="000000"/>
                </a:solidFill>
                <a:latin typeface="Walls"/>
                <a:ea typeface="Walls"/>
                <a:cs typeface="Walls"/>
                <a:sym typeface="Walls"/>
              </a:rPr>
              <a:t>This is used to explicitly raise an exception inside the method body.  </a:t>
            </a:r>
          </a:p>
          <a:p>
            <a:pPr algn="l">
              <a:lnSpc>
                <a:spcPts val="2800"/>
              </a:lnSpc>
              <a:spcBef>
                <a:spcPct val="0"/>
              </a:spcBef>
            </a:pPr>
            <a:r>
              <a:rPr lang="en-US" sz="2000">
                <a:solidFill>
                  <a:srgbClr val="000000"/>
                </a:solidFill>
                <a:latin typeface="Walls"/>
                <a:ea typeface="Walls"/>
                <a:cs typeface="Walls"/>
                <a:sym typeface="Walls"/>
              </a:rPr>
              <a:t>java</a:t>
            </a:r>
          </a:p>
          <a:p>
            <a:pPr algn="l">
              <a:lnSpc>
                <a:spcPts val="2800"/>
              </a:lnSpc>
              <a:spcBef>
                <a:spcPct val="0"/>
              </a:spcBef>
            </a:pPr>
            <a:r>
              <a:rPr lang="en-US" sz="2000">
                <a:solidFill>
                  <a:srgbClr val="000000"/>
                </a:solidFill>
                <a:latin typeface="Walls"/>
                <a:ea typeface="Walls"/>
                <a:cs typeface="Walls"/>
                <a:sym typeface="Walls"/>
              </a:rPr>
              <a:t>throw new Arithmetic Exception("Cannot divide by zero!"); // Explicitly throwing an exception</a:t>
            </a:r>
          </a:p>
          <a:p>
            <a:pPr algn="l">
              <a:lnSpc>
                <a:spcPts val="2800"/>
              </a:lnSpc>
              <a:spcBef>
                <a:spcPct val="0"/>
              </a:spcBef>
            </a:pPr>
          </a:p>
          <a:p>
            <a:pPr algn="l">
              <a:lnSpc>
                <a:spcPts val="2800"/>
              </a:lnSpc>
              <a:spcBef>
                <a:spcPct val="0"/>
              </a:spcBef>
            </a:pPr>
            <a:r>
              <a:rPr lang="en-US" b="true" sz="2000">
                <a:solidFill>
                  <a:srgbClr val="000000"/>
                </a:solidFill>
                <a:latin typeface="Walls Bold"/>
                <a:ea typeface="Walls Bold"/>
                <a:cs typeface="Walls Bold"/>
                <a:sym typeface="Walls Bold"/>
              </a:rPr>
              <a:t>💡 Pro Tip:</a:t>
            </a:r>
            <a:r>
              <a:rPr lang="en-US" sz="2000">
                <a:solidFill>
                  <a:srgbClr val="000000"/>
                </a:solidFill>
                <a:latin typeface="Walls"/>
                <a:ea typeface="Walls"/>
                <a:cs typeface="Walls"/>
                <a:sym typeface="Walls"/>
              </a:rPr>
              <a:t> throw must always be the last statement in a block.</a:t>
            </a:r>
          </a:p>
        </p:txBody>
      </p:sp>
      <p:sp>
        <p:nvSpPr>
          <p:cNvPr name="TextBox 19" id="19"/>
          <p:cNvSpPr txBox="true"/>
          <p:nvPr/>
        </p:nvSpPr>
        <p:spPr>
          <a:xfrm rot="0">
            <a:off x="469291" y="5057973"/>
            <a:ext cx="6585400" cy="1080135"/>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Walls Bold"/>
                <a:ea typeface="Walls Bold"/>
                <a:cs typeface="Walls Bold"/>
                <a:sym typeface="Walls Bold"/>
              </a:rPr>
              <a:t>🔨 CUSTOM EXCEPTIONS 🔨  </a:t>
            </a:r>
          </a:p>
          <a:p>
            <a:pPr algn="l">
              <a:lnSpc>
                <a:spcPts val="2800"/>
              </a:lnSpc>
              <a:spcBef>
                <a:spcPct val="0"/>
              </a:spcBef>
            </a:pPr>
            <a:r>
              <a:rPr lang="en-US" sz="2000">
                <a:solidFill>
                  <a:srgbClr val="000000"/>
                </a:solidFill>
                <a:latin typeface="Walls"/>
                <a:ea typeface="Walls"/>
                <a:cs typeface="Walls"/>
                <a:sym typeface="Walls"/>
              </a:rPr>
              <a:t>You can even create your own exceptions! 💡 Extend any existing checked or unchecked exception classes to create one:</a:t>
            </a:r>
          </a:p>
        </p:txBody>
      </p:sp>
    </p:spTree>
  </p:cSld>
  <p:clrMapOvr>
    <a:masterClrMapping/>
  </p:clrMapOvr>
</p:sld>
</file>

<file path=ppt/slides/slide24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142731" y="9936000"/>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954784" y="5403571"/>
            <a:ext cx="9210433" cy="153507"/>
          </a:xfrm>
          <a:custGeom>
            <a:avLst/>
            <a:gdLst/>
            <a:ahLst/>
            <a:cxnLst/>
            <a:rect r="r" b="b" t="t" l="l"/>
            <a:pathLst>
              <a:path h="153507" w="9210433">
                <a:moveTo>
                  <a:pt x="0" y="0"/>
                </a:moveTo>
                <a:lnTo>
                  <a:pt x="9210432" y="0"/>
                </a:lnTo>
                <a:lnTo>
                  <a:pt x="9210432"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5" id="15"/>
          <p:cNvSpPr txBox="true"/>
          <p:nvPr/>
        </p:nvSpPr>
        <p:spPr>
          <a:xfrm rot="0">
            <a:off x="583461" y="1374564"/>
            <a:ext cx="6517291" cy="2137410"/>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Walls Bold"/>
                <a:ea typeface="Walls Bold"/>
                <a:cs typeface="Walls Bold"/>
                <a:sym typeface="Walls Bold"/>
              </a:rPr>
              <a:t>Semi-Checked Exceptions 🤔 </a:t>
            </a:r>
            <a:r>
              <a:rPr lang="en-US" sz="2199">
                <a:solidFill>
                  <a:srgbClr val="000000"/>
                </a:solidFill>
                <a:latin typeface="Walls"/>
                <a:ea typeface="Walls"/>
                <a:cs typeface="Walls"/>
                <a:sym typeface="Walls"/>
              </a:rPr>
              <a:t> </a:t>
            </a:r>
          </a:p>
          <a:p>
            <a:pPr algn="l">
              <a:lnSpc>
                <a:spcPts val="2800"/>
              </a:lnSpc>
              <a:spcBef>
                <a:spcPct val="0"/>
              </a:spcBef>
            </a:pPr>
            <a:r>
              <a:rPr lang="en-US" sz="2000">
                <a:solidFill>
                  <a:srgbClr val="000000"/>
                </a:solidFill>
                <a:latin typeface="Walls"/>
                <a:ea typeface="Walls"/>
                <a:cs typeface="Walls"/>
                <a:sym typeface="Walls"/>
              </a:rPr>
              <a:t>💬 Q: What are semi-checked exceptions? </a:t>
            </a:r>
          </a:p>
          <a:p>
            <a:pPr algn="l">
              <a:lnSpc>
                <a:spcPts val="2800"/>
              </a:lnSpc>
              <a:spcBef>
                <a:spcPct val="0"/>
              </a:spcBef>
            </a:pPr>
            <a:r>
              <a:rPr lang="en-US" sz="2000">
                <a:solidFill>
                  <a:srgbClr val="000000"/>
                </a:solidFill>
                <a:latin typeface="Walls"/>
                <a:ea typeface="Walls"/>
                <a:cs typeface="Walls"/>
                <a:sym typeface="Walls"/>
              </a:rPr>
              <a:t>Certain exceptions like Throwable and Exception are called semi-checked because they can be caught both at compile-time (when declared with throws) or ignored at runtime if not handled properly.</a:t>
            </a:r>
          </a:p>
        </p:txBody>
      </p:sp>
      <p:sp>
        <p:nvSpPr>
          <p:cNvPr name="TextBox 16" id="16"/>
          <p:cNvSpPr txBox="true"/>
          <p:nvPr/>
        </p:nvSpPr>
        <p:spPr>
          <a:xfrm rot="0">
            <a:off x="405947" y="3866511"/>
            <a:ext cx="6517291" cy="3248025"/>
          </a:xfrm>
          <a:prstGeom prst="rect">
            <a:avLst/>
          </a:prstGeom>
        </p:spPr>
        <p:txBody>
          <a:bodyPr anchor="t" rtlCol="false" tIns="0" lIns="0" bIns="0" rIns="0">
            <a:spAutoFit/>
          </a:bodyPr>
          <a:lstStyle/>
          <a:p>
            <a:pPr algn="l">
              <a:lnSpc>
                <a:spcPts val="3499"/>
              </a:lnSpc>
              <a:spcBef>
                <a:spcPct val="0"/>
              </a:spcBef>
            </a:pPr>
            <a:r>
              <a:rPr lang="en-US" sz="2499">
                <a:solidFill>
                  <a:srgbClr val="000000"/>
                </a:solidFill>
                <a:latin typeface="Walls"/>
                <a:ea typeface="Walls"/>
                <a:cs typeface="Walls"/>
                <a:sym typeface="Walls"/>
              </a:rPr>
              <a:t> </a:t>
            </a:r>
            <a:r>
              <a:rPr lang="en-US" b="true" sz="2499">
                <a:solidFill>
                  <a:srgbClr val="000000"/>
                </a:solidFill>
                <a:latin typeface="Walls Bold"/>
                <a:ea typeface="Walls Bold"/>
                <a:cs typeface="Walls Bold"/>
                <a:sym typeface="Walls Bold"/>
              </a:rPr>
              <a:t>🚨 Summary of Important Notes 🚨  </a:t>
            </a:r>
          </a:p>
          <a:p>
            <a:pPr algn="l" marL="431801" indent="-215900" lvl="1">
              <a:lnSpc>
                <a:spcPts val="2800"/>
              </a:lnSpc>
              <a:buFont typeface="Arial"/>
              <a:buChar char="•"/>
            </a:pPr>
            <a:r>
              <a:rPr lang="en-US" sz="2000">
                <a:solidFill>
                  <a:srgbClr val="000000"/>
                </a:solidFill>
                <a:latin typeface="Walls"/>
                <a:ea typeface="Walls"/>
                <a:cs typeface="Walls"/>
                <a:sym typeface="Walls"/>
              </a:rPr>
              <a:t>If an unchecked exception occurs, the compiler will </a:t>
            </a:r>
            <a:r>
              <a:rPr lang="en-US" b="true" sz="2000">
                <a:solidFill>
                  <a:srgbClr val="000000"/>
                </a:solidFill>
                <a:latin typeface="Walls Bold"/>
                <a:ea typeface="Walls Bold"/>
                <a:cs typeface="Walls Bold"/>
                <a:sym typeface="Walls Bold"/>
              </a:rPr>
              <a:t>not</a:t>
            </a:r>
            <a:r>
              <a:rPr lang="en-US" sz="2000">
                <a:solidFill>
                  <a:srgbClr val="000000"/>
                </a:solidFill>
                <a:latin typeface="Walls"/>
                <a:ea typeface="Walls"/>
                <a:cs typeface="Walls"/>
                <a:sym typeface="Walls"/>
              </a:rPr>
              <a:t> force you to handle it with try-catch.  </a:t>
            </a:r>
          </a:p>
          <a:p>
            <a:pPr algn="l" marL="431801" indent="-215900" lvl="1">
              <a:lnSpc>
                <a:spcPts val="2800"/>
              </a:lnSpc>
              <a:buFont typeface="Arial"/>
              <a:buChar char="•"/>
            </a:pPr>
            <a:r>
              <a:rPr lang="en-US" sz="2000">
                <a:solidFill>
                  <a:srgbClr val="000000"/>
                </a:solidFill>
                <a:latin typeface="Walls"/>
                <a:ea typeface="Walls"/>
                <a:cs typeface="Walls"/>
                <a:sym typeface="Walls"/>
              </a:rPr>
              <a:t>For checked exceptions, the compiler WILL force you to handle or declare them using throws.  </a:t>
            </a:r>
          </a:p>
          <a:p>
            <a:pPr algn="l" marL="431801" indent="-215900" lvl="1">
              <a:lnSpc>
                <a:spcPts val="2800"/>
              </a:lnSpc>
              <a:buFont typeface="Arial"/>
              <a:buChar char="•"/>
            </a:pPr>
            <a:r>
              <a:rPr lang="en-US" sz="2000">
                <a:solidFill>
                  <a:srgbClr val="000000"/>
                </a:solidFill>
                <a:latin typeface="Walls"/>
                <a:ea typeface="Walls"/>
                <a:cs typeface="Walls"/>
                <a:sym typeface="Walls"/>
              </a:rPr>
              <a:t>The finally block will always execute unless System.exit(0) is called!  </a:t>
            </a:r>
          </a:p>
          <a:p>
            <a:pPr algn="l" marL="431801" indent="-215900" lvl="1">
              <a:lnSpc>
                <a:spcPts val="2800"/>
              </a:lnSpc>
              <a:buFont typeface="Arial"/>
              <a:buChar char="•"/>
            </a:pPr>
            <a:r>
              <a:rPr lang="en-US" sz="2000">
                <a:solidFill>
                  <a:srgbClr val="000000"/>
                </a:solidFill>
                <a:latin typeface="Walls"/>
                <a:ea typeface="Walls"/>
                <a:cs typeface="Walls"/>
                <a:sym typeface="Walls"/>
              </a:rPr>
              <a:t>You can only have one finally block for every try block combination.</a:t>
            </a:r>
          </a:p>
        </p:txBody>
      </p:sp>
    </p:spTree>
  </p:cSld>
  <p:clrMapOvr>
    <a:masterClrMapping/>
  </p:clrMapOvr>
</p:sld>
</file>

<file path=ppt/slides/slide24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142731" y="9936000"/>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954784" y="5403571"/>
            <a:ext cx="9210433" cy="153507"/>
          </a:xfrm>
          <a:custGeom>
            <a:avLst/>
            <a:gdLst/>
            <a:ahLst/>
            <a:cxnLst/>
            <a:rect r="r" b="b" t="t" l="l"/>
            <a:pathLst>
              <a:path h="153507" w="9210433">
                <a:moveTo>
                  <a:pt x="0" y="0"/>
                </a:moveTo>
                <a:lnTo>
                  <a:pt x="9210432" y="0"/>
                </a:lnTo>
                <a:lnTo>
                  <a:pt x="9210432"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5" id="15"/>
          <p:cNvSpPr txBox="true"/>
          <p:nvPr/>
        </p:nvSpPr>
        <p:spPr>
          <a:xfrm rot="0">
            <a:off x="636291" y="905727"/>
            <a:ext cx="6287418" cy="1749425"/>
          </a:xfrm>
          <a:prstGeom prst="rect">
            <a:avLst/>
          </a:prstGeom>
        </p:spPr>
        <p:txBody>
          <a:bodyPr anchor="t" rtlCol="false" tIns="0" lIns="0" bIns="0" rIns="0">
            <a:spAutoFit/>
          </a:bodyPr>
          <a:lstStyle/>
          <a:p>
            <a:pPr algn="ctr">
              <a:lnSpc>
                <a:spcPts val="7000"/>
              </a:lnSpc>
              <a:spcBef>
                <a:spcPct val="0"/>
              </a:spcBef>
            </a:pPr>
            <a:r>
              <a:rPr lang="en-US" b="true" sz="5000">
                <a:solidFill>
                  <a:srgbClr val="FF0000"/>
                </a:solidFill>
                <a:latin typeface="Walls Bold"/>
                <a:ea typeface="Walls Bold"/>
                <a:cs typeface="Walls Bold"/>
                <a:sym typeface="Walls Bold"/>
              </a:rPr>
              <a:t>🌟 Multi Threading in Java🌟</a:t>
            </a:r>
          </a:p>
        </p:txBody>
      </p:sp>
      <p:sp>
        <p:nvSpPr>
          <p:cNvPr name="TextBox 16" id="16"/>
          <p:cNvSpPr txBox="true"/>
          <p:nvPr/>
        </p:nvSpPr>
        <p:spPr>
          <a:xfrm rot="0">
            <a:off x="756000" y="2607527"/>
            <a:ext cx="2766814"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 Multitasking 🖥️</a:t>
            </a:r>
          </a:p>
        </p:txBody>
      </p:sp>
      <p:sp>
        <p:nvSpPr>
          <p:cNvPr name="TextBox 17" id="17"/>
          <p:cNvSpPr txBox="true"/>
          <p:nvPr/>
        </p:nvSpPr>
        <p:spPr>
          <a:xfrm rot="0">
            <a:off x="756000" y="3301484"/>
            <a:ext cx="6138239" cy="4387606"/>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Walls Bold"/>
                <a:ea typeface="Walls Bold"/>
                <a:cs typeface="Walls Bold"/>
                <a:sym typeface="Walls Bold"/>
              </a:rPr>
              <a:t>🤔 What is Multitasking?</a:t>
            </a:r>
          </a:p>
          <a:p>
            <a:pPr algn="l">
              <a:lnSpc>
                <a:spcPts val="1120"/>
              </a:lnSpc>
              <a:spcBef>
                <a:spcPct val="0"/>
              </a:spcBef>
            </a:pPr>
          </a:p>
          <a:p>
            <a:pPr algn="l">
              <a:lnSpc>
                <a:spcPts val="2800"/>
              </a:lnSpc>
              <a:spcBef>
                <a:spcPct val="0"/>
              </a:spcBef>
            </a:pPr>
            <a:r>
              <a:rPr lang="en-US" sz="2000">
                <a:solidFill>
                  <a:srgbClr val="000000"/>
                </a:solidFill>
                <a:latin typeface="Walls"/>
                <a:ea typeface="Walls"/>
                <a:cs typeface="Walls"/>
                <a:sym typeface="Walls"/>
              </a:rPr>
              <a:t>Multitasking is the process of executing </a:t>
            </a:r>
            <a:r>
              <a:rPr lang="en-US" b="true" sz="2000">
                <a:solidFill>
                  <a:srgbClr val="000000"/>
                </a:solidFill>
                <a:latin typeface="Walls Bold"/>
                <a:ea typeface="Walls Bold"/>
                <a:cs typeface="Walls Bold"/>
                <a:sym typeface="Walls Bold"/>
              </a:rPr>
              <a:t>multiple tasks simultaneously </a:t>
            </a:r>
            <a:r>
              <a:rPr lang="en-US" sz="2000">
                <a:solidFill>
                  <a:srgbClr val="000000"/>
                </a:solidFill>
                <a:latin typeface="Walls"/>
                <a:ea typeface="Walls"/>
                <a:cs typeface="Walls"/>
                <a:sym typeface="Walls"/>
              </a:rPr>
              <a:t>to maximize CPU usage 🧠💻. It's like juggling many things at once! 🤹‍♂️</a:t>
            </a:r>
          </a:p>
          <a:p>
            <a:pPr algn="l">
              <a:lnSpc>
                <a:spcPts val="1680"/>
              </a:lnSpc>
              <a:spcBef>
                <a:spcPct val="0"/>
              </a:spcBef>
            </a:pPr>
          </a:p>
          <a:p>
            <a:pPr algn="l">
              <a:lnSpc>
                <a:spcPts val="3079"/>
              </a:lnSpc>
              <a:spcBef>
                <a:spcPct val="0"/>
              </a:spcBef>
            </a:pPr>
            <a:r>
              <a:rPr lang="en-US" b="true" sz="2199">
                <a:solidFill>
                  <a:srgbClr val="000000"/>
                </a:solidFill>
                <a:latin typeface="Walls Bold"/>
                <a:ea typeface="Walls Bold"/>
                <a:cs typeface="Walls Bold"/>
                <a:sym typeface="Walls Bold"/>
              </a:rPr>
              <a:t>💡 Example:</a:t>
            </a:r>
          </a:p>
          <a:p>
            <a:pPr algn="l">
              <a:lnSpc>
                <a:spcPts val="1260"/>
              </a:lnSpc>
              <a:spcBef>
                <a:spcPct val="0"/>
              </a:spcBef>
            </a:pPr>
          </a:p>
          <a:p>
            <a:pPr algn="l">
              <a:lnSpc>
                <a:spcPts val="2800"/>
              </a:lnSpc>
              <a:spcBef>
                <a:spcPct val="0"/>
              </a:spcBef>
            </a:pPr>
            <a:r>
              <a:rPr lang="en-US" sz="2000">
                <a:solidFill>
                  <a:srgbClr val="000000"/>
                </a:solidFill>
                <a:latin typeface="Walls"/>
                <a:ea typeface="Walls"/>
                <a:cs typeface="Walls"/>
                <a:sym typeface="Walls"/>
              </a:rPr>
              <a:t>When you're using your laptop 💻, you can do many things at the same time! Like:</a:t>
            </a:r>
          </a:p>
          <a:p>
            <a:pPr algn="l">
              <a:lnSpc>
                <a:spcPts val="2800"/>
              </a:lnSpc>
              <a:spcBef>
                <a:spcPct val="0"/>
              </a:spcBef>
            </a:pPr>
            <a:r>
              <a:rPr lang="en-US" b="true" sz="2000">
                <a:solidFill>
                  <a:srgbClr val="000000"/>
                </a:solidFill>
                <a:latin typeface="Walls Bold"/>
                <a:ea typeface="Walls Bold"/>
                <a:cs typeface="Walls Bold"/>
                <a:sym typeface="Walls Bold"/>
              </a:rPr>
              <a:t>👨‍💻 Task 1:</a:t>
            </a:r>
            <a:r>
              <a:rPr lang="en-US" sz="2000">
                <a:solidFill>
                  <a:srgbClr val="000000"/>
                </a:solidFill>
                <a:latin typeface="Walls"/>
                <a:ea typeface="Walls"/>
                <a:cs typeface="Walls"/>
                <a:sym typeface="Walls"/>
              </a:rPr>
              <a:t> Writing code</a:t>
            </a:r>
          </a:p>
          <a:p>
            <a:pPr algn="l">
              <a:lnSpc>
                <a:spcPts val="2800"/>
              </a:lnSpc>
              <a:spcBef>
                <a:spcPct val="0"/>
              </a:spcBef>
            </a:pPr>
            <a:r>
              <a:rPr lang="en-US" b="true" sz="2000">
                <a:solidFill>
                  <a:srgbClr val="000000"/>
                </a:solidFill>
                <a:latin typeface="Walls Bold"/>
                <a:ea typeface="Walls Bold"/>
                <a:cs typeface="Walls Bold"/>
                <a:sym typeface="Walls Bold"/>
              </a:rPr>
              <a:t>🎵 Task 2:</a:t>
            </a:r>
            <a:r>
              <a:rPr lang="en-US" sz="2000">
                <a:solidFill>
                  <a:srgbClr val="000000"/>
                </a:solidFill>
                <a:latin typeface="Walls"/>
                <a:ea typeface="Walls"/>
                <a:cs typeface="Walls"/>
                <a:sym typeface="Walls"/>
              </a:rPr>
              <a:t> Listening to music</a:t>
            </a:r>
          </a:p>
          <a:p>
            <a:pPr algn="l">
              <a:lnSpc>
                <a:spcPts val="2800"/>
              </a:lnSpc>
              <a:spcBef>
                <a:spcPct val="0"/>
              </a:spcBef>
            </a:pPr>
            <a:r>
              <a:rPr lang="en-US" b="true" sz="2000">
                <a:solidFill>
                  <a:srgbClr val="000000"/>
                </a:solidFill>
                <a:latin typeface="Walls Bold"/>
                <a:ea typeface="Walls Bold"/>
                <a:cs typeface="Walls Bold"/>
                <a:sym typeface="Walls Bold"/>
              </a:rPr>
              <a:t>⬇️ Task 3:</a:t>
            </a:r>
            <a:r>
              <a:rPr lang="en-US" sz="2000">
                <a:solidFill>
                  <a:srgbClr val="000000"/>
                </a:solidFill>
                <a:latin typeface="Walls"/>
                <a:ea typeface="Walls"/>
                <a:cs typeface="Walls"/>
                <a:sym typeface="Walls"/>
              </a:rPr>
              <a:t> Downloading files from the internet</a:t>
            </a:r>
          </a:p>
          <a:p>
            <a:pPr algn="l">
              <a:lnSpc>
                <a:spcPts val="2800"/>
              </a:lnSpc>
              <a:spcBef>
                <a:spcPct val="0"/>
              </a:spcBef>
            </a:pPr>
            <a:r>
              <a:rPr lang="en-US" b="true" sz="2000">
                <a:solidFill>
                  <a:srgbClr val="000000"/>
                </a:solidFill>
                <a:latin typeface="Walls Bold"/>
                <a:ea typeface="Walls Bold"/>
                <a:cs typeface="Walls Bold"/>
                <a:sym typeface="Walls Bold"/>
              </a:rPr>
              <a:t>📂 Task 4:</a:t>
            </a:r>
            <a:r>
              <a:rPr lang="en-US" sz="2000">
                <a:solidFill>
                  <a:srgbClr val="000000"/>
                </a:solidFill>
                <a:latin typeface="Walls"/>
                <a:ea typeface="Walls"/>
                <a:cs typeface="Walls"/>
                <a:sym typeface="Walls"/>
              </a:rPr>
              <a:t> Copying files from one location to another</a:t>
            </a:r>
          </a:p>
        </p:txBody>
      </p:sp>
      <p:sp>
        <p:nvSpPr>
          <p:cNvPr name="TextBox 18" id="18"/>
          <p:cNvSpPr txBox="true"/>
          <p:nvPr/>
        </p:nvSpPr>
        <p:spPr>
          <a:xfrm rot="0">
            <a:off x="721358" y="8021130"/>
            <a:ext cx="6436774" cy="1460625"/>
          </a:xfrm>
          <a:prstGeom prst="rect">
            <a:avLst/>
          </a:prstGeom>
        </p:spPr>
        <p:txBody>
          <a:bodyPr anchor="t" rtlCol="false" tIns="0" lIns="0" bIns="0" rIns="0">
            <a:spAutoFit/>
          </a:bodyPr>
          <a:lstStyle/>
          <a:p>
            <a:pPr algn="l">
              <a:lnSpc>
                <a:spcPts val="2800"/>
              </a:lnSpc>
              <a:spcBef>
                <a:spcPct val="0"/>
              </a:spcBef>
            </a:pPr>
            <a:r>
              <a:rPr lang="en-US" sz="2000">
                <a:solidFill>
                  <a:srgbClr val="000000"/>
                </a:solidFill>
                <a:latin typeface="Walls"/>
                <a:ea typeface="Walls"/>
                <a:cs typeface="Walls"/>
                <a:sym typeface="Walls"/>
              </a:rPr>
              <a:t>⚡ It feels like everything is happening at once, right?</a:t>
            </a:r>
          </a:p>
          <a:p>
            <a:pPr algn="l">
              <a:lnSpc>
                <a:spcPts val="560"/>
              </a:lnSpc>
              <a:spcBef>
                <a:spcPct val="0"/>
              </a:spcBef>
            </a:pPr>
          </a:p>
          <a:p>
            <a:pPr algn="l">
              <a:lnSpc>
                <a:spcPts val="2800"/>
              </a:lnSpc>
              <a:spcBef>
                <a:spcPct val="0"/>
              </a:spcBef>
            </a:pPr>
            <a:r>
              <a:rPr lang="en-US" sz="2000">
                <a:solidFill>
                  <a:srgbClr val="000000"/>
                </a:solidFill>
                <a:latin typeface="Walls"/>
                <a:ea typeface="Walls"/>
                <a:cs typeface="Walls"/>
                <a:sym typeface="Walls"/>
              </a:rPr>
              <a:t>🛠️ Real-world Example of Multitasking Software:</a:t>
            </a:r>
          </a:p>
          <a:p>
            <a:pPr algn="l">
              <a:lnSpc>
                <a:spcPts val="2800"/>
              </a:lnSpc>
              <a:spcBef>
                <a:spcPct val="0"/>
              </a:spcBef>
            </a:pPr>
            <a:r>
              <a:rPr lang="en-US" sz="2000">
                <a:solidFill>
                  <a:srgbClr val="000000"/>
                </a:solidFill>
                <a:latin typeface="Walls"/>
                <a:ea typeface="Walls"/>
                <a:cs typeface="Walls"/>
                <a:sym typeface="Walls"/>
              </a:rPr>
              <a:t>Eclipse IDE (You write code, and it gets compiled while you're still typing!) 🔄</a:t>
            </a:r>
          </a:p>
        </p:txBody>
      </p:sp>
    </p:spTree>
  </p:cSld>
  <p:clrMapOvr>
    <a:masterClrMapping/>
  </p:clrMapOvr>
</p:sld>
</file>

<file path=ppt/slides/slide24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142731" y="9936000"/>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954784" y="5403571"/>
            <a:ext cx="9210433" cy="153507"/>
          </a:xfrm>
          <a:custGeom>
            <a:avLst/>
            <a:gdLst/>
            <a:ahLst/>
            <a:cxnLst/>
            <a:rect r="r" b="b" t="t" l="l"/>
            <a:pathLst>
              <a:path h="153507" w="9210433">
                <a:moveTo>
                  <a:pt x="0" y="0"/>
                </a:moveTo>
                <a:lnTo>
                  <a:pt x="9210432" y="0"/>
                </a:lnTo>
                <a:lnTo>
                  <a:pt x="9210432"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5" id="15"/>
          <p:cNvSpPr txBox="true"/>
          <p:nvPr/>
        </p:nvSpPr>
        <p:spPr>
          <a:xfrm rot="0">
            <a:off x="1716825" y="1135908"/>
            <a:ext cx="3617317"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 Multitasking Types 🔄</a:t>
            </a:r>
          </a:p>
        </p:txBody>
      </p:sp>
      <p:sp>
        <p:nvSpPr>
          <p:cNvPr name="TextBox 16" id="16"/>
          <p:cNvSpPr txBox="true"/>
          <p:nvPr/>
        </p:nvSpPr>
        <p:spPr>
          <a:xfrm rot="0">
            <a:off x="661702" y="1824883"/>
            <a:ext cx="5212945" cy="1164214"/>
          </a:xfrm>
          <a:prstGeom prst="rect">
            <a:avLst/>
          </a:prstGeom>
        </p:spPr>
        <p:txBody>
          <a:bodyPr anchor="t" rtlCol="false" tIns="0" lIns="0" bIns="0" rIns="0">
            <a:spAutoFit/>
          </a:bodyPr>
          <a:lstStyle/>
          <a:p>
            <a:pPr algn="l">
              <a:lnSpc>
                <a:spcPts val="2800"/>
              </a:lnSpc>
              <a:spcBef>
                <a:spcPct val="0"/>
              </a:spcBef>
            </a:pPr>
            <a:r>
              <a:rPr lang="en-US" sz="2000">
                <a:solidFill>
                  <a:srgbClr val="000000"/>
                </a:solidFill>
                <a:latin typeface="Walls"/>
                <a:ea typeface="Walls"/>
                <a:cs typeface="Walls"/>
                <a:sym typeface="Walls"/>
              </a:rPr>
              <a:t>Multitasking can be achieved in two ways:</a:t>
            </a:r>
          </a:p>
          <a:p>
            <a:pPr algn="l">
              <a:lnSpc>
                <a:spcPts val="1120"/>
              </a:lnSpc>
              <a:spcBef>
                <a:spcPct val="0"/>
              </a:spcBef>
            </a:pPr>
          </a:p>
          <a:p>
            <a:pPr algn="l">
              <a:lnSpc>
                <a:spcPts val="2800"/>
              </a:lnSpc>
              <a:spcBef>
                <a:spcPct val="0"/>
              </a:spcBef>
            </a:pPr>
            <a:r>
              <a:rPr lang="en-US" sz="2000">
                <a:solidFill>
                  <a:srgbClr val="000000"/>
                </a:solidFill>
                <a:latin typeface="Walls"/>
                <a:ea typeface="Walls"/>
                <a:cs typeface="Walls"/>
                <a:sym typeface="Walls"/>
              </a:rPr>
              <a:t>1️⃣ Process-based Multitasking (Multiprocessing)</a:t>
            </a:r>
          </a:p>
          <a:p>
            <a:pPr algn="l">
              <a:lnSpc>
                <a:spcPts val="2800"/>
              </a:lnSpc>
              <a:spcBef>
                <a:spcPct val="0"/>
              </a:spcBef>
            </a:pPr>
            <a:r>
              <a:rPr lang="en-US" sz="2000">
                <a:solidFill>
                  <a:srgbClr val="000000"/>
                </a:solidFill>
                <a:latin typeface="Walls"/>
                <a:ea typeface="Walls"/>
                <a:cs typeface="Walls"/>
                <a:sym typeface="Walls"/>
              </a:rPr>
              <a:t>2️⃣ Thread-based Multitasking (Multithreading)</a:t>
            </a:r>
          </a:p>
        </p:txBody>
      </p:sp>
      <p:sp>
        <p:nvSpPr>
          <p:cNvPr name="TextBox 17" id="17"/>
          <p:cNvSpPr txBox="true"/>
          <p:nvPr/>
        </p:nvSpPr>
        <p:spPr>
          <a:xfrm rot="0">
            <a:off x="689690" y="3412486"/>
            <a:ext cx="6304833" cy="2137410"/>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Walls Bold"/>
                <a:ea typeface="Walls Bold"/>
                <a:cs typeface="Walls Bold"/>
                <a:sym typeface="Walls Bold"/>
              </a:rPr>
              <a:t>1) Process-based Multitasking ⚙️</a:t>
            </a:r>
          </a:p>
          <a:p>
            <a:pPr algn="l" marL="431801" indent="-215900" lvl="1">
              <a:lnSpc>
                <a:spcPts val="2800"/>
              </a:lnSpc>
              <a:buFont typeface="Arial"/>
              <a:buChar char="•"/>
            </a:pPr>
            <a:r>
              <a:rPr lang="en-US" sz="2000">
                <a:solidFill>
                  <a:srgbClr val="000000"/>
                </a:solidFill>
                <a:latin typeface="Walls"/>
                <a:ea typeface="Walls"/>
                <a:cs typeface="Walls"/>
                <a:sym typeface="Walls"/>
              </a:rPr>
              <a:t> Every process has its own address space in memory.</a:t>
            </a:r>
          </a:p>
          <a:p>
            <a:pPr algn="l" marL="431801" indent="-215900" lvl="1">
              <a:lnSpc>
                <a:spcPts val="2800"/>
              </a:lnSpc>
              <a:buFont typeface="Arial"/>
              <a:buChar char="•"/>
            </a:pPr>
            <a:r>
              <a:rPr lang="en-US" sz="2000">
                <a:solidFill>
                  <a:srgbClr val="000000"/>
                </a:solidFill>
                <a:latin typeface="Walls"/>
                <a:ea typeface="Walls"/>
                <a:cs typeface="Walls"/>
                <a:sym typeface="Walls"/>
              </a:rPr>
              <a:t> Processes are considered heavyweight 🏋️‍♂️.</a:t>
            </a:r>
          </a:p>
          <a:p>
            <a:pPr algn="l" marL="431801" indent="-215900" lvl="1">
              <a:lnSpc>
                <a:spcPts val="2800"/>
              </a:lnSpc>
              <a:buFont typeface="Arial"/>
              <a:buChar char="•"/>
            </a:pPr>
            <a:r>
              <a:rPr lang="en-US" sz="2000">
                <a:solidFill>
                  <a:srgbClr val="000000"/>
                </a:solidFill>
                <a:latin typeface="Walls"/>
                <a:ea typeface="Walls"/>
                <a:cs typeface="Walls"/>
                <a:sym typeface="Walls"/>
              </a:rPr>
              <a:t> Communication between processes is slow 💬⏳.</a:t>
            </a:r>
          </a:p>
          <a:p>
            <a:pPr algn="l" marL="431801" indent="-215900" lvl="1">
              <a:lnSpc>
                <a:spcPts val="2800"/>
              </a:lnSpc>
              <a:buFont typeface="Arial"/>
              <a:buChar char="•"/>
            </a:pPr>
            <a:r>
              <a:rPr lang="en-US" sz="2000">
                <a:solidFill>
                  <a:srgbClr val="000000"/>
                </a:solidFill>
                <a:latin typeface="Walls"/>
                <a:ea typeface="Walls"/>
                <a:cs typeface="Walls"/>
                <a:sym typeface="Walls"/>
              </a:rPr>
              <a:t>Switching between processes takes time ⏱️ (saving and loading memory maps, registers, etc.).</a:t>
            </a:r>
          </a:p>
        </p:txBody>
      </p:sp>
      <p:sp>
        <p:nvSpPr>
          <p:cNvPr name="TextBox 18" id="18"/>
          <p:cNvSpPr txBox="true"/>
          <p:nvPr/>
        </p:nvSpPr>
        <p:spPr>
          <a:xfrm rot="0">
            <a:off x="689690" y="5816596"/>
            <a:ext cx="5141813" cy="1432560"/>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Walls Bold"/>
                <a:ea typeface="Walls Bold"/>
                <a:cs typeface="Walls Bold"/>
                <a:sym typeface="Walls Bold"/>
              </a:rPr>
              <a:t>2) Thread-based Multitasking⚡</a:t>
            </a:r>
          </a:p>
          <a:p>
            <a:pPr algn="l" marL="431801" indent="-215900" lvl="1">
              <a:lnSpc>
                <a:spcPts val="2800"/>
              </a:lnSpc>
              <a:buFont typeface="Arial"/>
              <a:buChar char="•"/>
            </a:pPr>
            <a:r>
              <a:rPr lang="en-US" sz="2000">
                <a:solidFill>
                  <a:srgbClr val="000000"/>
                </a:solidFill>
                <a:latin typeface="Walls"/>
                <a:ea typeface="Walls"/>
                <a:cs typeface="Walls"/>
                <a:sym typeface="Walls"/>
              </a:rPr>
              <a:t> Threads share the same memory space 🧠.</a:t>
            </a:r>
          </a:p>
          <a:p>
            <a:pPr algn="l" marL="431801" indent="-215900" lvl="1">
              <a:lnSpc>
                <a:spcPts val="2800"/>
              </a:lnSpc>
              <a:buFont typeface="Arial"/>
              <a:buChar char="•"/>
            </a:pPr>
            <a:r>
              <a:rPr lang="en-US" sz="2000">
                <a:solidFill>
                  <a:srgbClr val="000000"/>
                </a:solidFill>
                <a:latin typeface="Walls"/>
                <a:ea typeface="Walls"/>
                <a:cs typeface="Walls"/>
                <a:sym typeface="Walls"/>
              </a:rPr>
              <a:t> Threads are considered lightweight 🏃‍♂️.</a:t>
            </a:r>
          </a:p>
          <a:p>
            <a:pPr algn="l" marL="431801" indent="-215900" lvl="1">
              <a:lnSpc>
                <a:spcPts val="2800"/>
              </a:lnSpc>
              <a:buFont typeface="Arial"/>
              <a:buChar char="•"/>
            </a:pPr>
            <a:r>
              <a:rPr lang="en-US" sz="2000">
                <a:solidFill>
                  <a:srgbClr val="000000"/>
                </a:solidFill>
                <a:latin typeface="Walls"/>
                <a:ea typeface="Walls"/>
                <a:cs typeface="Walls"/>
                <a:sym typeface="Walls"/>
              </a:rPr>
              <a:t> Communication between threads is quick ⚡.</a:t>
            </a:r>
          </a:p>
        </p:txBody>
      </p:sp>
      <p:sp>
        <p:nvSpPr>
          <p:cNvPr name="TextBox 19" id="19"/>
          <p:cNvSpPr txBox="true"/>
          <p:nvPr/>
        </p:nvSpPr>
        <p:spPr>
          <a:xfrm rot="0">
            <a:off x="661702" y="7515856"/>
            <a:ext cx="5980212" cy="339725"/>
          </a:xfrm>
          <a:prstGeom prst="rect">
            <a:avLst/>
          </a:prstGeom>
        </p:spPr>
        <p:txBody>
          <a:bodyPr anchor="t" rtlCol="false" tIns="0" lIns="0" bIns="0" rIns="0">
            <a:spAutoFit/>
          </a:bodyPr>
          <a:lstStyle/>
          <a:p>
            <a:pPr algn="ctr">
              <a:lnSpc>
                <a:spcPts val="2800"/>
              </a:lnSpc>
              <a:spcBef>
                <a:spcPct val="0"/>
              </a:spcBef>
            </a:pPr>
            <a:r>
              <a:rPr lang="en-US" b="true" sz="2000">
                <a:solidFill>
                  <a:srgbClr val="000000"/>
                </a:solidFill>
                <a:latin typeface="Walls Bold"/>
                <a:ea typeface="Walls Bold"/>
                <a:cs typeface="Walls Bold"/>
                <a:sym typeface="Walls Bold"/>
              </a:rPr>
              <a:t>📝 Note:</a:t>
            </a:r>
            <a:r>
              <a:rPr lang="en-US" sz="2000">
                <a:solidFill>
                  <a:srgbClr val="000000"/>
                </a:solidFill>
                <a:latin typeface="Walls"/>
                <a:ea typeface="Walls"/>
                <a:cs typeface="Walls"/>
                <a:sym typeface="Walls"/>
              </a:rPr>
              <a:t> At least one process is required for each thread.</a:t>
            </a:r>
          </a:p>
        </p:txBody>
      </p:sp>
      <p:sp>
        <p:nvSpPr>
          <p:cNvPr name="TextBox 20" id="20"/>
          <p:cNvSpPr txBox="true"/>
          <p:nvPr/>
        </p:nvSpPr>
        <p:spPr>
          <a:xfrm rot="0">
            <a:off x="604387" y="8178241"/>
            <a:ext cx="6427980" cy="1397000"/>
          </a:xfrm>
          <a:prstGeom prst="rect">
            <a:avLst/>
          </a:prstGeom>
        </p:spPr>
        <p:txBody>
          <a:bodyPr anchor="t" rtlCol="false" tIns="0" lIns="0" bIns="0" rIns="0">
            <a:spAutoFit/>
          </a:bodyPr>
          <a:lstStyle/>
          <a:p>
            <a:pPr algn="l">
              <a:lnSpc>
                <a:spcPts val="2800"/>
              </a:lnSpc>
              <a:spcBef>
                <a:spcPct val="0"/>
              </a:spcBef>
            </a:pPr>
            <a:r>
              <a:rPr lang="en-US" b="true" sz="2000">
                <a:solidFill>
                  <a:srgbClr val="000000"/>
                </a:solidFill>
                <a:latin typeface="Walls Bold"/>
                <a:ea typeface="Walls Bold"/>
                <a:cs typeface="Walls Bold"/>
                <a:sym typeface="Walls Bold"/>
              </a:rPr>
              <a:t>🚀 What is Multithreading in Java? 🚀</a:t>
            </a:r>
          </a:p>
          <a:p>
            <a:pPr algn="l">
              <a:lnSpc>
                <a:spcPts val="2800"/>
              </a:lnSpc>
              <a:spcBef>
                <a:spcPct val="0"/>
              </a:spcBef>
            </a:pPr>
            <a:r>
              <a:rPr lang="en-US" sz="2000">
                <a:solidFill>
                  <a:srgbClr val="000000"/>
                </a:solidFill>
                <a:latin typeface="Walls"/>
                <a:ea typeface="Walls"/>
                <a:cs typeface="Walls"/>
                <a:sym typeface="Walls"/>
              </a:rPr>
              <a:t>Multithreading in Java is the execution of multiple threads at the same time. It's like running many "mini-tasks" all within the same program! 🧵🔗</a:t>
            </a:r>
          </a:p>
        </p:txBody>
      </p:sp>
    </p:spTree>
  </p:cSld>
  <p:clrMapOvr>
    <a:masterClrMapping/>
  </p:clrMapOvr>
</p:sld>
</file>

<file path=ppt/slides/slide24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142731" y="9936000"/>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954784" y="5403571"/>
            <a:ext cx="9210433" cy="153507"/>
          </a:xfrm>
          <a:custGeom>
            <a:avLst/>
            <a:gdLst/>
            <a:ahLst/>
            <a:cxnLst/>
            <a:rect r="r" b="b" t="t" l="l"/>
            <a:pathLst>
              <a:path h="153507" w="9210433">
                <a:moveTo>
                  <a:pt x="0" y="0"/>
                </a:moveTo>
                <a:lnTo>
                  <a:pt x="9210432" y="0"/>
                </a:lnTo>
                <a:lnTo>
                  <a:pt x="9210432"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5" id="15"/>
          <p:cNvSpPr txBox="true"/>
          <p:nvPr/>
        </p:nvSpPr>
        <p:spPr>
          <a:xfrm rot="0">
            <a:off x="660017" y="1132324"/>
            <a:ext cx="6239967"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 Advantages of Multithreading in Java 🎯</a:t>
            </a:r>
          </a:p>
        </p:txBody>
      </p:sp>
      <p:sp>
        <p:nvSpPr>
          <p:cNvPr name="TextBox 16" id="16"/>
          <p:cNvSpPr txBox="true"/>
          <p:nvPr/>
        </p:nvSpPr>
        <p:spPr>
          <a:xfrm rot="0">
            <a:off x="405947" y="1685945"/>
            <a:ext cx="6683107" cy="3623310"/>
          </a:xfrm>
          <a:prstGeom prst="rect">
            <a:avLst/>
          </a:prstGeom>
        </p:spPr>
        <p:txBody>
          <a:bodyPr anchor="t" rtlCol="false" tIns="0" lIns="0" bIns="0" rIns="0">
            <a:spAutoFit/>
          </a:bodyPr>
          <a:lstStyle/>
          <a:p>
            <a:pPr algn="l">
              <a:lnSpc>
                <a:spcPts val="3079"/>
              </a:lnSpc>
              <a:spcBef>
                <a:spcPct val="0"/>
              </a:spcBef>
            </a:pPr>
            <a:r>
              <a:rPr lang="en-US" b="true" sz="2199">
                <a:solidFill>
                  <a:srgbClr val="000000"/>
                </a:solidFill>
                <a:latin typeface="Walls Bold"/>
                <a:ea typeface="Walls Bold"/>
                <a:cs typeface="Walls Bold"/>
                <a:sym typeface="Walls Bold"/>
              </a:rPr>
              <a:t>1️⃣ Non-blocking: </a:t>
            </a:r>
          </a:p>
          <a:p>
            <a:pPr algn="ctr">
              <a:lnSpc>
                <a:spcPts val="2800"/>
              </a:lnSpc>
              <a:spcBef>
                <a:spcPct val="0"/>
              </a:spcBef>
            </a:pPr>
            <a:r>
              <a:rPr lang="en-US" sz="2000">
                <a:solidFill>
                  <a:srgbClr val="000000"/>
                </a:solidFill>
                <a:latin typeface="Walls"/>
                <a:ea typeface="Walls"/>
                <a:cs typeface="Walls"/>
                <a:sym typeface="Walls"/>
              </a:rPr>
              <a:t>Threads are independent, meaning one thread won't block</a:t>
            </a:r>
          </a:p>
          <a:p>
            <a:pPr algn="ctr">
              <a:lnSpc>
                <a:spcPts val="2800"/>
              </a:lnSpc>
              <a:spcBef>
                <a:spcPct val="0"/>
              </a:spcBef>
            </a:pPr>
            <a:r>
              <a:rPr lang="en-US" sz="2000">
                <a:solidFill>
                  <a:srgbClr val="000000"/>
                </a:solidFill>
                <a:latin typeface="Walls"/>
                <a:ea typeface="Walls"/>
                <a:cs typeface="Walls"/>
                <a:sym typeface="Walls"/>
              </a:rPr>
              <a:t>   another. So, you can perform multiple operations together! 🕹️</a:t>
            </a:r>
          </a:p>
          <a:p>
            <a:pPr algn="ctr">
              <a:lnSpc>
                <a:spcPts val="2800"/>
              </a:lnSpc>
              <a:spcBef>
                <a:spcPct val="0"/>
              </a:spcBef>
            </a:pPr>
          </a:p>
          <a:p>
            <a:pPr algn="l">
              <a:lnSpc>
                <a:spcPts val="3079"/>
              </a:lnSpc>
              <a:spcBef>
                <a:spcPct val="0"/>
              </a:spcBef>
            </a:pPr>
            <a:r>
              <a:rPr lang="en-US" b="true" sz="2199">
                <a:solidFill>
                  <a:srgbClr val="000000"/>
                </a:solidFill>
                <a:latin typeface="Walls Bold"/>
                <a:ea typeface="Walls Bold"/>
                <a:cs typeface="Walls Bold"/>
                <a:sym typeface="Walls Bold"/>
              </a:rPr>
              <a:t>2️⃣ Saves Time: </a:t>
            </a:r>
          </a:p>
          <a:p>
            <a:pPr algn="ctr">
              <a:lnSpc>
                <a:spcPts val="2800"/>
              </a:lnSpc>
              <a:spcBef>
                <a:spcPct val="0"/>
              </a:spcBef>
            </a:pPr>
            <a:r>
              <a:rPr lang="en-US" sz="2000">
                <a:solidFill>
                  <a:srgbClr val="000000"/>
                </a:solidFill>
                <a:latin typeface="Walls"/>
                <a:ea typeface="Walls"/>
                <a:cs typeface="Walls"/>
                <a:sym typeface="Walls"/>
              </a:rPr>
              <a:t>     </a:t>
            </a:r>
            <a:r>
              <a:rPr lang="en-US" sz="2000">
                <a:solidFill>
                  <a:srgbClr val="000000"/>
                </a:solidFill>
                <a:latin typeface="Walls"/>
                <a:ea typeface="Walls"/>
                <a:cs typeface="Walls"/>
                <a:sym typeface="Walls"/>
              </a:rPr>
              <a:t>Since operations can happen together, it’s a huge time-saver ⏳.</a:t>
            </a:r>
          </a:p>
          <a:p>
            <a:pPr algn="l">
              <a:lnSpc>
                <a:spcPts val="3079"/>
              </a:lnSpc>
              <a:spcBef>
                <a:spcPct val="0"/>
              </a:spcBef>
            </a:pPr>
            <a:r>
              <a:rPr lang="en-US" b="true" sz="2199">
                <a:solidFill>
                  <a:srgbClr val="000000"/>
                </a:solidFill>
                <a:latin typeface="Walls Bold"/>
                <a:ea typeface="Walls Bold"/>
                <a:cs typeface="Walls Bold"/>
                <a:sym typeface="Walls Bold"/>
              </a:rPr>
              <a:t>3️⃣ Error Isolation: </a:t>
            </a:r>
          </a:p>
          <a:p>
            <a:pPr algn="ctr">
              <a:lnSpc>
                <a:spcPts val="2800"/>
              </a:lnSpc>
              <a:spcBef>
                <a:spcPct val="0"/>
              </a:spcBef>
            </a:pPr>
            <a:r>
              <a:rPr lang="en-US" sz="2000">
                <a:solidFill>
                  <a:srgbClr val="000000"/>
                </a:solidFill>
                <a:latin typeface="Walls"/>
                <a:ea typeface="Walls"/>
                <a:cs typeface="Walls"/>
                <a:sym typeface="Walls"/>
              </a:rPr>
              <a:t> </a:t>
            </a:r>
            <a:r>
              <a:rPr lang="en-US" sz="2000">
                <a:solidFill>
                  <a:srgbClr val="000000"/>
                </a:solidFill>
                <a:latin typeface="Walls"/>
                <a:ea typeface="Walls"/>
                <a:cs typeface="Walls"/>
                <a:sym typeface="Walls"/>
              </a:rPr>
              <a:t>If an exception occurs in one thread, it doesn’t affect the others! 💥➡️🔧</a:t>
            </a:r>
          </a:p>
        </p:txBody>
      </p:sp>
      <p:sp>
        <p:nvSpPr>
          <p:cNvPr name="TextBox 17" id="17"/>
          <p:cNvSpPr txBox="true"/>
          <p:nvPr/>
        </p:nvSpPr>
        <p:spPr>
          <a:xfrm rot="0">
            <a:off x="421625" y="5476236"/>
            <a:ext cx="6423998" cy="1080135"/>
          </a:xfrm>
          <a:prstGeom prst="rect">
            <a:avLst/>
          </a:prstGeom>
        </p:spPr>
        <p:txBody>
          <a:bodyPr anchor="t" rtlCol="false" tIns="0" lIns="0" bIns="0" rIns="0">
            <a:spAutoFit/>
          </a:bodyPr>
          <a:lstStyle/>
          <a:p>
            <a:pPr algn="ctr">
              <a:lnSpc>
                <a:spcPts val="3079"/>
              </a:lnSpc>
              <a:spcBef>
                <a:spcPct val="0"/>
              </a:spcBef>
            </a:pPr>
            <a:r>
              <a:rPr lang="en-US" b="true" sz="2199">
                <a:solidFill>
                  <a:srgbClr val="000000"/>
                </a:solidFill>
                <a:latin typeface="Walls Bold"/>
                <a:ea typeface="Walls Bold"/>
                <a:cs typeface="Walls Bold"/>
                <a:sym typeface="Walls Bold"/>
              </a:rPr>
              <a:t>📝 Note:</a:t>
            </a:r>
            <a:r>
              <a:rPr lang="en-US" sz="2199">
                <a:solidFill>
                  <a:srgbClr val="000000"/>
                </a:solidFill>
                <a:latin typeface="Walls"/>
                <a:ea typeface="Walls"/>
                <a:cs typeface="Walls"/>
                <a:sym typeface="Walls"/>
              </a:rPr>
              <a:t> </a:t>
            </a:r>
          </a:p>
          <a:p>
            <a:pPr algn="ctr">
              <a:lnSpc>
                <a:spcPts val="2800"/>
              </a:lnSpc>
              <a:spcBef>
                <a:spcPct val="0"/>
              </a:spcBef>
            </a:pPr>
            <a:r>
              <a:rPr lang="en-US" sz="2000">
                <a:solidFill>
                  <a:srgbClr val="000000"/>
                </a:solidFill>
                <a:latin typeface="Walls"/>
                <a:ea typeface="Walls"/>
                <a:cs typeface="Walls"/>
                <a:sym typeface="Walls"/>
              </a:rPr>
              <a:t>Multithreading is also called </a:t>
            </a:r>
            <a:r>
              <a:rPr lang="en-US" b="true" sz="2000">
                <a:solidFill>
                  <a:srgbClr val="000000"/>
                </a:solidFill>
                <a:latin typeface="Walls Bold"/>
                <a:ea typeface="Walls Bold"/>
                <a:cs typeface="Walls Bold"/>
                <a:sym typeface="Walls Bold"/>
              </a:rPr>
              <a:t>parallel programming</a:t>
            </a:r>
            <a:r>
              <a:rPr lang="en-US" sz="2000">
                <a:solidFill>
                  <a:srgbClr val="000000"/>
                </a:solidFill>
                <a:latin typeface="Walls"/>
                <a:ea typeface="Walls"/>
                <a:cs typeface="Walls"/>
                <a:sym typeface="Walls"/>
              </a:rPr>
              <a:t> or </a:t>
            </a:r>
            <a:r>
              <a:rPr lang="en-US" b="true" sz="2000">
                <a:solidFill>
                  <a:srgbClr val="000000"/>
                </a:solidFill>
                <a:latin typeface="Walls Bold"/>
                <a:ea typeface="Walls Bold"/>
                <a:cs typeface="Walls Bold"/>
                <a:sym typeface="Walls Bold"/>
              </a:rPr>
              <a:t>concurrent programming! </a:t>
            </a:r>
            <a:r>
              <a:rPr lang="en-US" sz="2000">
                <a:solidFill>
                  <a:srgbClr val="000000"/>
                </a:solidFill>
                <a:latin typeface="Walls"/>
                <a:ea typeface="Walls"/>
                <a:cs typeface="Walls"/>
                <a:sym typeface="Walls"/>
              </a:rPr>
              <a:t>🧠⚙️</a:t>
            </a:r>
          </a:p>
        </p:txBody>
      </p:sp>
      <p:sp>
        <p:nvSpPr>
          <p:cNvPr name="TextBox 18" id="18"/>
          <p:cNvSpPr txBox="true"/>
          <p:nvPr/>
        </p:nvSpPr>
        <p:spPr>
          <a:xfrm rot="0">
            <a:off x="1315218" y="6718296"/>
            <a:ext cx="4454029"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 Creating Threads in Java 🧵</a:t>
            </a:r>
          </a:p>
        </p:txBody>
      </p:sp>
      <p:sp>
        <p:nvSpPr>
          <p:cNvPr name="TextBox 19" id="19"/>
          <p:cNvSpPr txBox="true"/>
          <p:nvPr/>
        </p:nvSpPr>
        <p:spPr>
          <a:xfrm rot="0">
            <a:off x="1162470" y="7273921"/>
            <a:ext cx="4759523" cy="339725"/>
          </a:xfrm>
          <a:prstGeom prst="rect">
            <a:avLst/>
          </a:prstGeom>
        </p:spPr>
        <p:txBody>
          <a:bodyPr anchor="t" rtlCol="false" tIns="0" lIns="0" bIns="0" rIns="0">
            <a:spAutoFit/>
          </a:bodyPr>
          <a:lstStyle/>
          <a:p>
            <a:pPr algn="ctr">
              <a:lnSpc>
                <a:spcPts val="2800"/>
              </a:lnSpc>
              <a:spcBef>
                <a:spcPct val="0"/>
              </a:spcBef>
            </a:pPr>
            <a:r>
              <a:rPr lang="en-US" sz="2000">
                <a:solidFill>
                  <a:srgbClr val="000000"/>
                </a:solidFill>
                <a:latin typeface="Walls"/>
                <a:ea typeface="Walls"/>
                <a:cs typeface="Walls"/>
                <a:sym typeface="Walls"/>
              </a:rPr>
              <a:t>There are </a:t>
            </a:r>
            <a:r>
              <a:rPr lang="en-US" b="true" sz="2000">
                <a:solidFill>
                  <a:srgbClr val="000000"/>
                </a:solidFill>
                <a:latin typeface="Walls Bold"/>
                <a:ea typeface="Walls Bold"/>
                <a:cs typeface="Walls Bold"/>
                <a:sym typeface="Walls Bold"/>
              </a:rPr>
              <a:t>two ways</a:t>
            </a:r>
            <a:r>
              <a:rPr lang="en-US" sz="2000">
                <a:solidFill>
                  <a:srgbClr val="000000"/>
                </a:solidFill>
                <a:latin typeface="Walls"/>
                <a:ea typeface="Walls"/>
                <a:cs typeface="Walls"/>
                <a:sym typeface="Walls"/>
              </a:rPr>
              <a:t> to create threads in Java:</a:t>
            </a:r>
          </a:p>
        </p:txBody>
      </p:sp>
      <p:sp>
        <p:nvSpPr>
          <p:cNvPr name="TextBox 20" id="20"/>
          <p:cNvSpPr txBox="true"/>
          <p:nvPr/>
        </p:nvSpPr>
        <p:spPr>
          <a:xfrm rot="0">
            <a:off x="1021172" y="7746996"/>
            <a:ext cx="4952107" cy="692150"/>
          </a:xfrm>
          <a:prstGeom prst="rect">
            <a:avLst/>
          </a:prstGeom>
        </p:spPr>
        <p:txBody>
          <a:bodyPr anchor="t" rtlCol="false" tIns="0" lIns="0" bIns="0" rIns="0">
            <a:spAutoFit/>
          </a:bodyPr>
          <a:lstStyle/>
          <a:p>
            <a:pPr algn="l">
              <a:lnSpc>
                <a:spcPts val="2800"/>
              </a:lnSpc>
              <a:spcBef>
                <a:spcPct val="0"/>
              </a:spcBef>
            </a:pPr>
            <a:r>
              <a:rPr lang="en-US" sz="2000">
                <a:solidFill>
                  <a:srgbClr val="000000"/>
                </a:solidFill>
                <a:latin typeface="Walls"/>
                <a:ea typeface="Walls"/>
                <a:cs typeface="Walls"/>
                <a:sym typeface="Walls"/>
              </a:rPr>
              <a:t>1️⃣ By Extending the Thread class 🧑‍💻</a:t>
            </a:r>
          </a:p>
          <a:p>
            <a:pPr algn="l">
              <a:lnSpc>
                <a:spcPts val="2800"/>
              </a:lnSpc>
              <a:spcBef>
                <a:spcPct val="0"/>
              </a:spcBef>
            </a:pPr>
            <a:r>
              <a:rPr lang="en-US" sz="2000">
                <a:solidFill>
                  <a:srgbClr val="000000"/>
                </a:solidFill>
                <a:latin typeface="Walls"/>
                <a:ea typeface="Walls"/>
                <a:cs typeface="Walls"/>
                <a:sym typeface="Walls"/>
              </a:rPr>
              <a:t>2️⃣ By Implementing the Runnable interface 🔌</a:t>
            </a:r>
          </a:p>
        </p:txBody>
      </p:sp>
    </p:spTree>
  </p:cSld>
  <p:clrMapOvr>
    <a:masterClrMapping/>
  </p:clrMapOvr>
</p:sld>
</file>

<file path=ppt/slides/slide24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142731" y="9936000"/>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954784" y="5403571"/>
            <a:ext cx="9210433" cy="153507"/>
          </a:xfrm>
          <a:custGeom>
            <a:avLst/>
            <a:gdLst/>
            <a:ahLst/>
            <a:cxnLst/>
            <a:rect r="r" b="b" t="t" l="l"/>
            <a:pathLst>
              <a:path h="153507" w="9210433">
                <a:moveTo>
                  <a:pt x="0" y="0"/>
                </a:moveTo>
                <a:lnTo>
                  <a:pt x="9210432" y="0"/>
                </a:lnTo>
                <a:lnTo>
                  <a:pt x="9210432"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5" id="15"/>
          <p:cNvSpPr txBox="true"/>
          <p:nvPr/>
        </p:nvSpPr>
        <p:spPr>
          <a:xfrm rot="0">
            <a:off x="421625" y="1511373"/>
            <a:ext cx="6648557" cy="2137410"/>
          </a:xfrm>
          <a:prstGeom prst="rect">
            <a:avLst/>
          </a:prstGeom>
        </p:spPr>
        <p:txBody>
          <a:bodyPr anchor="t" rtlCol="false" tIns="0" lIns="0" bIns="0" rIns="0">
            <a:spAutoFit/>
          </a:bodyPr>
          <a:lstStyle/>
          <a:p>
            <a:pPr algn="ctr">
              <a:lnSpc>
                <a:spcPts val="3079"/>
              </a:lnSpc>
              <a:spcBef>
                <a:spcPct val="0"/>
              </a:spcBef>
            </a:pPr>
            <a:r>
              <a:rPr lang="en-US" sz="2199">
                <a:solidFill>
                  <a:srgbClr val="000000"/>
                </a:solidFill>
                <a:latin typeface="Walls"/>
                <a:ea typeface="Walls"/>
                <a:cs typeface="Walls"/>
                <a:sym typeface="Walls"/>
              </a:rPr>
              <a:t> </a:t>
            </a:r>
            <a:r>
              <a:rPr lang="en-US" b="true" sz="2199">
                <a:solidFill>
                  <a:srgbClr val="000000"/>
                </a:solidFill>
                <a:latin typeface="Walls Bold"/>
                <a:ea typeface="Walls Bold"/>
                <a:cs typeface="Walls Bold"/>
                <a:sym typeface="Walls Bold"/>
              </a:rPr>
              <a:t>📝 Key Notes:</a:t>
            </a:r>
          </a:p>
          <a:p>
            <a:pPr algn="l" marL="431801" indent="-215900" lvl="1">
              <a:lnSpc>
                <a:spcPts val="2800"/>
              </a:lnSpc>
              <a:buFont typeface="Arial"/>
              <a:buChar char="•"/>
            </a:pPr>
            <a:r>
              <a:rPr lang="en-US" sz="2000">
                <a:solidFill>
                  <a:srgbClr val="000000"/>
                </a:solidFill>
                <a:latin typeface="Walls"/>
                <a:ea typeface="Walls"/>
                <a:cs typeface="Walls"/>
                <a:sym typeface="Walls"/>
              </a:rPr>
              <a:t> The run() method is where you put the code you want the thread to execute 🏃‍♂️💨.</a:t>
            </a:r>
          </a:p>
          <a:p>
            <a:pPr algn="l" marL="431801" indent="-215900" lvl="1">
              <a:lnSpc>
                <a:spcPts val="2800"/>
              </a:lnSpc>
              <a:buFont typeface="Arial"/>
              <a:buChar char="•"/>
            </a:pPr>
            <a:r>
              <a:rPr lang="en-US" sz="2000">
                <a:solidFill>
                  <a:srgbClr val="000000"/>
                </a:solidFill>
                <a:latin typeface="Walls"/>
                <a:ea typeface="Walls"/>
                <a:cs typeface="Walls"/>
                <a:sym typeface="Walls"/>
              </a:rPr>
              <a:t>You should always call the start() method to begin the thread's execution. Calling run() directly won’t create a new thread 🛑.</a:t>
            </a:r>
          </a:p>
        </p:txBody>
      </p:sp>
      <p:sp>
        <p:nvSpPr>
          <p:cNvPr name="TextBox 16" id="16"/>
          <p:cNvSpPr txBox="true"/>
          <p:nvPr/>
        </p:nvSpPr>
        <p:spPr>
          <a:xfrm rot="0">
            <a:off x="1125947" y="4140128"/>
            <a:ext cx="4946849"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 1. Extending the Thread Class 🏆</a:t>
            </a:r>
          </a:p>
        </p:txBody>
      </p:sp>
      <p:sp>
        <p:nvSpPr>
          <p:cNvPr name="TextBox 17" id="17"/>
          <p:cNvSpPr txBox="true"/>
          <p:nvPr/>
        </p:nvSpPr>
        <p:spPr>
          <a:xfrm rot="0">
            <a:off x="577702" y="5009201"/>
            <a:ext cx="6425552" cy="4216400"/>
          </a:xfrm>
          <a:prstGeom prst="rect">
            <a:avLst/>
          </a:prstGeom>
        </p:spPr>
        <p:txBody>
          <a:bodyPr anchor="t" rtlCol="false" tIns="0" lIns="0" bIns="0" rIns="0">
            <a:spAutoFit/>
          </a:bodyPr>
          <a:lstStyle/>
          <a:p>
            <a:pPr algn="l">
              <a:lnSpc>
                <a:spcPts val="2800"/>
              </a:lnSpc>
              <a:spcBef>
                <a:spcPct val="0"/>
              </a:spcBef>
            </a:pPr>
            <a:r>
              <a:rPr lang="en-US" sz="2000">
                <a:solidFill>
                  <a:srgbClr val="000000"/>
                </a:solidFill>
                <a:latin typeface="Walls"/>
                <a:ea typeface="Walls"/>
                <a:cs typeface="Walls"/>
                <a:sym typeface="Walls"/>
              </a:rPr>
              <a:t>Extending Thread makes your class a </a:t>
            </a:r>
            <a:r>
              <a:rPr lang="en-US" b="true" sz="2000">
                <a:solidFill>
                  <a:srgbClr val="000000"/>
                </a:solidFill>
                <a:latin typeface="Walls Bold"/>
                <a:ea typeface="Walls Bold"/>
                <a:cs typeface="Walls Bold"/>
                <a:sym typeface="Walls Bold"/>
              </a:rPr>
              <a:t> specialized </a:t>
            </a:r>
            <a:r>
              <a:rPr lang="en-US" sz="2000">
                <a:solidFill>
                  <a:srgbClr val="000000"/>
                </a:solidFill>
                <a:latin typeface="Walls"/>
                <a:ea typeface="Walls"/>
                <a:cs typeface="Walls"/>
                <a:sym typeface="Walls"/>
              </a:rPr>
              <a:t>thread class! </a:t>
            </a:r>
          </a:p>
          <a:p>
            <a:pPr algn="l">
              <a:lnSpc>
                <a:spcPts val="2800"/>
              </a:lnSpc>
              <a:spcBef>
                <a:spcPct val="0"/>
              </a:spcBef>
            </a:pPr>
          </a:p>
          <a:p>
            <a:pPr algn="l">
              <a:lnSpc>
                <a:spcPts val="2800"/>
              </a:lnSpc>
              <a:spcBef>
                <a:spcPct val="0"/>
              </a:spcBef>
            </a:pPr>
            <a:r>
              <a:rPr lang="en-US" sz="2000">
                <a:solidFill>
                  <a:srgbClr val="000000"/>
                </a:solidFill>
                <a:latin typeface="Walls"/>
                <a:ea typeface="Walls"/>
                <a:cs typeface="Walls"/>
                <a:sym typeface="Walls"/>
              </a:rPr>
              <a:t>🌟 </a:t>
            </a:r>
            <a:r>
              <a:rPr lang="en-US" b="true" sz="2000">
                <a:solidFill>
                  <a:srgbClr val="000000"/>
                </a:solidFill>
                <a:latin typeface="Walls Bold"/>
                <a:ea typeface="Walls Bold"/>
                <a:cs typeface="Walls Bold"/>
                <a:sym typeface="Walls Bold"/>
              </a:rPr>
              <a:t>Thread Scheduler:</a:t>
            </a:r>
            <a:r>
              <a:rPr lang="en-US" sz="2000">
                <a:solidFill>
                  <a:srgbClr val="000000"/>
                </a:solidFill>
                <a:latin typeface="Walls"/>
                <a:ea typeface="Walls"/>
                <a:cs typeface="Walls"/>
                <a:sym typeface="Walls"/>
              </a:rPr>
              <a:t> When a thread is created, it must be registered with the *Thread Scheduler* 🗓️, which assigns *CPU time* for execution. 🔄</a:t>
            </a:r>
          </a:p>
          <a:p>
            <a:pPr algn="l">
              <a:lnSpc>
                <a:spcPts val="2800"/>
              </a:lnSpc>
              <a:spcBef>
                <a:spcPct val="0"/>
              </a:spcBef>
            </a:pPr>
          </a:p>
          <a:p>
            <a:pPr algn="l">
              <a:lnSpc>
                <a:spcPts val="2800"/>
              </a:lnSpc>
              <a:spcBef>
                <a:spcPct val="0"/>
              </a:spcBef>
            </a:pPr>
            <a:r>
              <a:rPr lang="en-US" b="true" sz="2000">
                <a:solidFill>
                  <a:srgbClr val="000000"/>
                </a:solidFill>
                <a:latin typeface="Walls Bold"/>
                <a:ea typeface="Walls Bold"/>
                <a:cs typeface="Walls Bold"/>
                <a:sym typeface="Walls Bold"/>
              </a:rPr>
              <a:t>🚫 Important:</a:t>
            </a:r>
            <a:r>
              <a:rPr lang="en-US" sz="2000">
                <a:solidFill>
                  <a:srgbClr val="000000"/>
                </a:solidFill>
                <a:latin typeface="Walls"/>
                <a:ea typeface="Walls"/>
                <a:cs typeface="Walls"/>
                <a:sym typeface="Walls"/>
              </a:rPr>
              <a:t> Don’t call run() directly! Instead, call start() and let it handle run() internally. </a:t>
            </a:r>
          </a:p>
          <a:p>
            <a:pPr algn="l">
              <a:lnSpc>
                <a:spcPts val="2800"/>
              </a:lnSpc>
              <a:spcBef>
                <a:spcPct val="0"/>
              </a:spcBef>
            </a:pPr>
          </a:p>
          <a:p>
            <a:pPr algn="l">
              <a:lnSpc>
                <a:spcPts val="2800"/>
              </a:lnSpc>
              <a:spcBef>
                <a:spcPct val="0"/>
              </a:spcBef>
            </a:pPr>
            <a:r>
              <a:rPr lang="en-US" b="true" sz="2000">
                <a:solidFill>
                  <a:srgbClr val="000000"/>
                </a:solidFill>
                <a:latin typeface="Walls Bold"/>
                <a:ea typeface="Walls Bold"/>
                <a:cs typeface="Walls Bold"/>
                <a:sym typeface="Walls Bold"/>
              </a:rPr>
              <a:t>🛑 Note:</a:t>
            </a:r>
            <a:r>
              <a:rPr lang="en-US" sz="2000">
                <a:solidFill>
                  <a:srgbClr val="000000"/>
                </a:solidFill>
                <a:latin typeface="Walls"/>
                <a:ea typeface="Walls"/>
                <a:cs typeface="Walls"/>
                <a:sym typeface="Walls"/>
              </a:rPr>
              <a:t> You can't start a thread twice—you'll get an Illegal Thread State Exception if you try! ⚠️</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388361" y="1201338"/>
            <a:ext cx="5818980" cy="763263"/>
          </a:xfrm>
          <a:prstGeom prst="rect">
            <a:avLst/>
          </a:prstGeom>
        </p:spPr>
        <p:txBody>
          <a:bodyPr anchor="t" rtlCol="false" tIns="0" lIns="0" bIns="0" rIns="0">
            <a:spAutoFit/>
          </a:bodyPr>
          <a:lstStyle/>
          <a:p>
            <a:pPr algn="l">
              <a:lnSpc>
                <a:spcPts val="3080"/>
              </a:lnSpc>
            </a:pPr>
            <a:r>
              <a:rPr lang="en-US" b="true" sz="2200" spc="220">
                <a:solidFill>
                  <a:srgbClr val="1E90FF"/>
                </a:solidFill>
                <a:latin typeface="Walls Bold"/>
                <a:ea typeface="Walls Bold"/>
                <a:cs typeface="Walls Bold"/>
                <a:sym typeface="Walls Bold"/>
              </a:rPr>
              <a:t>POST JDK INSTALLATION: SETTING THE PATH ENVIRONMENT VARIABLE ⚙️💻</a:t>
            </a:r>
          </a:p>
        </p:txBody>
      </p:sp>
      <p:sp>
        <p:nvSpPr>
          <p:cNvPr name="TextBox 14" id="14"/>
          <p:cNvSpPr txBox="true"/>
          <p:nvPr/>
        </p:nvSpPr>
        <p:spPr>
          <a:xfrm rot="0">
            <a:off x="388361" y="1988403"/>
            <a:ext cx="6752208" cy="1387475"/>
          </a:xfrm>
          <a:prstGeom prst="rect">
            <a:avLst/>
          </a:prstGeom>
        </p:spPr>
        <p:txBody>
          <a:bodyPr anchor="t" rtlCol="false" tIns="0" lIns="0" bIns="0" rIns="0">
            <a:spAutoFit/>
          </a:bodyPr>
          <a:lstStyle/>
          <a:p>
            <a:pPr algn="just">
              <a:lnSpc>
                <a:spcPts val="2799"/>
              </a:lnSpc>
            </a:pPr>
            <a:r>
              <a:rPr lang="en-US" sz="1999">
                <a:solidFill>
                  <a:srgbClr val="000000"/>
                </a:solidFill>
                <a:latin typeface="Walls"/>
                <a:ea typeface="Walls"/>
                <a:cs typeface="Walls"/>
                <a:sym typeface="Walls"/>
              </a:rPr>
              <a:t>After installing </a:t>
            </a:r>
            <a:r>
              <a:rPr lang="en-US" sz="1999" b="true">
                <a:solidFill>
                  <a:srgbClr val="000000"/>
                </a:solidFill>
                <a:latin typeface="Walls Bold"/>
                <a:ea typeface="Walls Bold"/>
                <a:cs typeface="Walls Bold"/>
                <a:sym typeface="Walls Bold"/>
              </a:rPr>
              <a:t>JDK</a:t>
            </a:r>
            <a:r>
              <a:rPr lang="en-US" sz="1999">
                <a:solidFill>
                  <a:srgbClr val="000000"/>
                </a:solidFill>
                <a:latin typeface="Walls"/>
                <a:ea typeface="Walls"/>
                <a:cs typeface="Walls"/>
                <a:sym typeface="Walls"/>
              </a:rPr>
              <a:t>, the first critical step is to set or update the </a:t>
            </a:r>
            <a:r>
              <a:rPr lang="en-US" sz="1999" b="true">
                <a:solidFill>
                  <a:srgbClr val="000000"/>
                </a:solidFill>
                <a:latin typeface="Walls Bold"/>
                <a:ea typeface="Walls Bold"/>
                <a:cs typeface="Walls Bold"/>
                <a:sym typeface="Walls Bold"/>
              </a:rPr>
              <a:t>path environment variable</a:t>
            </a:r>
            <a:r>
              <a:rPr lang="en-US" sz="1999">
                <a:solidFill>
                  <a:srgbClr val="000000"/>
                </a:solidFill>
                <a:latin typeface="Walls"/>
                <a:ea typeface="Walls"/>
                <a:cs typeface="Walls"/>
                <a:sym typeface="Walls"/>
              </a:rPr>
              <a:t>. This allows your system to recognize Java-related commands like </a:t>
            </a:r>
            <a:r>
              <a:rPr lang="en-US" sz="1999">
                <a:solidFill>
                  <a:srgbClr val="FFA500"/>
                </a:solidFill>
                <a:latin typeface="Walls"/>
                <a:ea typeface="Walls"/>
                <a:cs typeface="Walls"/>
                <a:sym typeface="Walls"/>
              </a:rPr>
              <a:t>java</a:t>
            </a:r>
            <a:r>
              <a:rPr lang="en-US" sz="1999">
                <a:solidFill>
                  <a:srgbClr val="000000"/>
                </a:solidFill>
                <a:latin typeface="Walls"/>
                <a:ea typeface="Walls"/>
                <a:cs typeface="Walls"/>
                <a:sym typeface="Walls"/>
              </a:rPr>
              <a:t> and </a:t>
            </a:r>
            <a:r>
              <a:rPr lang="en-US" sz="1999">
                <a:solidFill>
                  <a:srgbClr val="FFA500"/>
                </a:solidFill>
                <a:latin typeface="Walls"/>
                <a:ea typeface="Walls"/>
                <a:cs typeface="Walls"/>
                <a:sym typeface="Walls"/>
              </a:rPr>
              <a:t>javac</a:t>
            </a:r>
            <a:r>
              <a:rPr lang="en-US" sz="1999">
                <a:solidFill>
                  <a:srgbClr val="000000"/>
                </a:solidFill>
                <a:latin typeface="Walls"/>
                <a:ea typeface="Walls"/>
                <a:cs typeface="Walls"/>
                <a:sym typeface="Walls"/>
              </a:rPr>
              <a:t> from any directory in the Command Prompt.</a:t>
            </a:r>
          </a:p>
        </p:txBody>
      </p:sp>
      <p:sp>
        <p:nvSpPr>
          <p:cNvPr name="TextBox 15" id="15"/>
          <p:cNvSpPr txBox="true"/>
          <p:nvPr/>
        </p:nvSpPr>
        <p:spPr>
          <a:xfrm rot="0">
            <a:off x="388361" y="3566378"/>
            <a:ext cx="5355848" cy="372675"/>
          </a:xfrm>
          <a:prstGeom prst="rect">
            <a:avLst/>
          </a:prstGeom>
        </p:spPr>
        <p:txBody>
          <a:bodyPr anchor="t" rtlCol="false" tIns="0" lIns="0" bIns="0" rIns="0">
            <a:spAutoFit/>
          </a:bodyPr>
          <a:lstStyle/>
          <a:p>
            <a:pPr algn="l">
              <a:lnSpc>
                <a:spcPts val="3083"/>
              </a:lnSpc>
            </a:pPr>
            <a:r>
              <a:rPr lang="en-US" b="true" sz="2202" spc="220">
                <a:solidFill>
                  <a:srgbClr val="1E90FF"/>
                </a:solidFill>
                <a:latin typeface="Walls Bold"/>
                <a:ea typeface="Walls Bold"/>
                <a:cs typeface="Walls Bold"/>
                <a:sym typeface="Walls Bold"/>
              </a:rPr>
              <a:t>STEPS TO SET THE PATH VARIABLE 🛠️</a:t>
            </a:r>
          </a:p>
        </p:txBody>
      </p:sp>
      <p:sp>
        <p:nvSpPr>
          <p:cNvPr name="TextBox 16" id="16"/>
          <p:cNvSpPr txBox="true"/>
          <p:nvPr/>
        </p:nvSpPr>
        <p:spPr>
          <a:xfrm rot="0">
            <a:off x="388361" y="3958103"/>
            <a:ext cx="6752208" cy="5616575"/>
          </a:xfrm>
          <a:prstGeom prst="rect">
            <a:avLst/>
          </a:prstGeom>
        </p:spPr>
        <p:txBody>
          <a:bodyPr anchor="t" rtlCol="false" tIns="0" lIns="0" bIns="0" rIns="0">
            <a:spAutoFit/>
          </a:bodyPr>
          <a:lstStyle/>
          <a:p>
            <a:pPr algn="just">
              <a:lnSpc>
                <a:spcPts val="2799"/>
              </a:lnSpc>
            </a:pPr>
            <a:r>
              <a:rPr lang="en-US" sz="1999">
                <a:solidFill>
                  <a:srgbClr val="000000"/>
                </a:solidFill>
                <a:latin typeface="Walls"/>
                <a:ea typeface="Walls"/>
                <a:cs typeface="Walls"/>
                <a:sym typeface="Walls"/>
              </a:rPr>
              <a:t>After installing </a:t>
            </a:r>
            <a:r>
              <a:rPr lang="en-US" sz="1999" b="true">
                <a:solidFill>
                  <a:srgbClr val="000000"/>
                </a:solidFill>
                <a:latin typeface="Walls Bold"/>
                <a:ea typeface="Walls Bold"/>
                <a:cs typeface="Walls Bold"/>
                <a:sym typeface="Walls Bold"/>
              </a:rPr>
              <a:t>JDK</a:t>
            </a:r>
            <a:r>
              <a:rPr lang="en-US" sz="1999">
                <a:solidFill>
                  <a:srgbClr val="000000"/>
                </a:solidFill>
                <a:latin typeface="Walls"/>
                <a:ea typeface="Walls"/>
                <a:cs typeface="Walls"/>
                <a:sym typeface="Walls"/>
              </a:rPr>
              <a:t>, the first critical step is to set or update the </a:t>
            </a:r>
            <a:r>
              <a:rPr lang="en-US" sz="1999" b="true">
                <a:solidFill>
                  <a:srgbClr val="000000"/>
                </a:solidFill>
                <a:latin typeface="Walls Bold"/>
                <a:ea typeface="Walls Bold"/>
                <a:cs typeface="Walls Bold"/>
                <a:sym typeface="Walls Bold"/>
              </a:rPr>
              <a:t>path environment variable</a:t>
            </a:r>
            <a:r>
              <a:rPr lang="en-US" sz="1999">
                <a:solidFill>
                  <a:srgbClr val="000000"/>
                </a:solidFill>
                <a:latin typeface="Walls"/>
                <a:ea typeface="Walls"/>
                <a:cs typeface="Walls"/>
                <a:sym typeface="Walls"/>
              </a:rPr>
              <a:t>. This allows your system to recognize Java-related commands like </a:t>
            </a:r>
            <a:r>
              <a:rPr lang="en-US" sz="1999">
                <a:solidFill>
                  <a:srgbClr val="FFA500"/>
                </a:solidFill>
                <a:latin typeface="Walls"/>
                <a:ea typeface="Walls"/>
                <a:cs typeface="Walls"/>
                <a:sym typeface="Walls"/>
              </a:rPr>
              <a:t>java</a:t>
            </a:r>
            <a:r>
              <a:rPr lang="en-US" sz="1999">
                <a:solidFill>
                  <a:srgbClr val="000000"/>
                </a:solidFill>
                <a:latin typeface="Walls"/>
                <a:ea typeface="Walls"/>
                <a:cs typeface="Walls"/>
                <a:sym typeface="Walls"/>
              </a:rPr>
              <a:t> and </a:t>
            </a:r>
            <a:r>
              <a:rPr lang="en-US" sz="1999">
                <a:solidFill>
                  <a:srgbClr val="FFA500"/>
                </a:solidFill>
                <a:latin typeface="Walls"/>
                <a:ea typeface="Walls"/>
                <a:cs typeface="Walls"/>
                <a:sym typeface="Walls"/>
              </a:rPr>
              <a:t>javac</a:t>
            </a:r>
            <a:r>
              <a:rPr lang="en-US" sz="1999">
                <a:solidFill>
                  <a:srgbClr val="000000"/>
                </a:solidFill>
                <a:latin typeface="Walls"/>
                <a:ea typeface="Walls"/>
                <a:cs typeface="Walls"/>
                <a:sym typeface="Walls"/>
              </a:rPr>
              <a:t> from any directory in the Command Prompt.</a:t>
            </a:r>
          </a:p>
          <a:p>
            <a:pPr algn="just">
              <a:lnSpc>
                <a:spcPts val="2799"/>
              </a:lnSpc>
            </a:pPr>
          </a:p>
          <a:p>
            <a:pPr algn="just" marL="431799" indent="-215899" lvl="1">
              <a:lnSpc>
                <a:spcPts val="2799"/>
              </a:lnSpc>
              <a:buAutoNum type="arabicPeriod" startAt="1"/>
            </a:pPr>
            <a:r>
              <a:rPr lang="en-US" b="true" sz="1999">
                <a:solidFill>
                  <a:srgbClr val="000000"/>
                </a:solidFill>
                <a:latin typeface="Walls Bold"/>
                <a:ea typeface="Walls Bold"/>
                <a:cs typeface="Walls Bold"/>
                <a:sym typeface="Walls Bold"/>
              </a:rPr>
              <a:t>Locate the JDK bin Folder:</a:t>
            </a:r>
          </a:p>
          <a:p>
            <a:pPr algn="just" marL="863598" indent="-287866" lvl="2">
              <a:lnSpc>
                <a:spcPts val="2799"/>
              </a:lnSpc>
              <a:buFont typeface="Arial"/>
              <a:buChar char="⚬"/>
            </a:pPr>
            <a:r>
              <a:rPr lang="en-US" sz="1999">
                <a:solidFill>
                  <a:srgbClr val="000000"/>
                </a:solidFill>
                <a:latin typeface="Walls"/>
                <a:ea typeface="Walls"/>
                <a:cs typeface="Walls"/>
                <a:sym typeface="Walls"/>
              </a:rPr>
              <a:t>Go to: </a:t>
            </a:r>
            <a:r>
              <a:rPr lang="en-US" b="true" sz="1999">
                <a:solidFill>
                  <a:srgbClr val="000000"/>
                </a:solidFill>
                <a:latin typeface="Walls Bold"/>
                <a:ea typeface="Walls Bold"/>
                <a:cs typeface="Walls Bold"/>
                <a:sym typeface="Walls Bold"/>
              </a:rPr>
              <a:t>D:\Developmentsoftwares\JDK8\bin</a:t>
            </a:r>
          </a:p>
          <a:p>
            <a:pPr algn="just" marL="863598" indent="-287866" lvl="2">
              <a:lnSpc>
                <a:spcPts val="2799"/>
              </a:lnSpc>
              <a:buFont typeface="Arial"/>
              <a:buChar char="⚬"/>
            </a:pPr>
            <a:r>
              <a:rPr lang="en-US" b="true" sz="1999">
                <a:solidFill>
                  <a:srgbClr val="000000"/>
                </a:solidFill>
                <a:latin typeface="Walls Bold"/>
                <a:ea typeface="Walls Bold"/>
                <a:cs typeface="Walls Bold"/>
                <a:sym typeface="Walls Bold"/>
              </a:rPr>
              <a:t>Copy</a:t>
            </a:r>
            <a:r>
              <a:rPr lang="en-US" sz="1999">
                <a:solidFill>
                  <a:srgbClr val="000000"/>
                </a:solidFill>
                <a:latin typeface="Walls"/>
                <a:ea typeface="Walls"/>
                <a:cs typeface="Walls"/>
                <a:sym typeface="Walls"/>
              </a:rPr>
              <a:t> the folder location from the </a:t>
            </a:r>
            <a:r>
              <a:rPr lang="en-US" b="true" sz="1999">
                <a:solidFill>
                  <a:srgbClr val="000000"/>
                </a:solidFill>
                <a:latin typeface="Walls Bold"/>
                <a:ea typeface="Walls Bold"/>
                <a:cs typeface="Walls Bold"/>
                <a:sym typeface="Walls Bold"/>
              </a:rPr>
              <a:t>address bar</a:t>
            </a:r>
            <a:r>
              <a:rPr lang="en-US" sz="1999">
                <a:solidFill>
                  <a:srgbClr val="000000"/>
                </a:solidFill>
                <a:latin typeface="Walls"/>
                <a:ea typeface="Walls"/>
                <a:cs typeface="Walls"/>
                <a:sym typeface="Walls"/>
              </a:rPr>
              <a:t>.</a:t>
            </a:r>
          </a:p>
          <a:p>
            <a:pPr algn="just" marL="431799" indent="-215899" lvl="1">
              <a:lnSpc>
                <a:spcPts val="2799"/>
              </a:lnSpc>
              <a:buAutoNum type="arabicPeriod" startAt="1"/>
            </a:pPr>
            <a:r>
              <a:rPr lang="en-US" b="true" sz="1999">
                <a:solidFill>
                  <a:srgbClr val="000000"/>
                </a:solidFill>
                <a:latin typeface="Walls Bold"/>
                <a:ea typeface="Walls Bold"/>
                <a:cs typeface="Walls Bold"/>
                <a:sym typeface="Walls Bold"/>
              </a:rPr>
              <a:t>Open System Properties:</a:t>
            </a:r>
          </a:p>
          <a:p>
            <a:pPr algn="just" marL="863598" indent="-287866" lvl="2">
              <a:lnSpc>
                <a:spcPts val="2799"/>
              </a:lnSpc>
              <a:buFont typeface="Arial"/>
              <a:buChar char="⚬"/>
            </a:pPr>
            <a:r>
              <a:rPr lang="en-US" b="true" sz="1999">
                <a:solidFill>
                  <a:srgbClr val="000000"/>
                </a:solidFill>
                <a:latin typeface="Walls Bold"/>
                <a:ea typeface="Walls Bold"/>
                <a:cs typeface="Walls Bold"/>
                <a:sym typeface="Walls Bold"/>
              </a:rPr>
              <a:t>Right-click</a:t>
            </a:r>
            <a:r>
              <a:rPr lang="en-US" sz="1999">
                <a:solidFill>
                  <a:srgbClr val="000000"/>
                </a:solidFill>
                <a:latin typeface="Walls"/>
                <a:ea typeface="Walls"/>
                <a:cs typeface="Walls"/>
                <a:sym typeface="Walls"/>
              </a:rPr>
              <a:t> on </a:t>
            </a:r>
            <a:r>
              <a:rPr lang="en-US" b="true" sz="1999">
                <a:solidFill>
                  <a:srgbClr val="000000"/>
                </a:solidFill>
                <a:latin typeface="Walls Bold"/>
                <a:ea typeface="Walls Bold"/>
                <a:cs typeface="Walls Bold"/>
                <a:sym typeface="Walls Bold"/>
              </a:rPr>
              <a:t>This PC</a:t>
            </a:r>
            <a:r>
              <a:rPr lang="en-US" sz="1999">
                <a:solidFill>
                  <a:srgbClr val="000000"/>
                </a:solidFill>
                <a:latin typeface="Walls"/>
                <a:ea typeface="Walls"/>
                <a:cs typeface="Walls"/>
                <a:sym typeface="Walls"/>
              </a:rPr>
              <a:t> or </a:t>
            </a:r>
            <a:r>
              <a:rPr lang="en-US" b="true" sz="1999">
                <a:solidFill>
                  <a:srgbClr val="000000"/>
                </a:solidFill>
                <a:latin typeface="Walls Bold"/>
                <a:ea typeface="Walls Bold"/>
                <a:cs typeface="Walls Bold"/>
                <a:sym typeface="Walls Bold"/>
              </a:rPr>
              <a:t>My Computer</a:t>
            </a:r>
            <a:r>
              <a:rPr lang="en-US" sz="1999">
                <a:solidFill>
                  <a:srgbClr val="000000"/>
                </a:solidFill>
                <a:latin typeface="Walls"/>
                <a:ea typeface="Walls"/>
                <a:cs typeface="Walls"/>
                <a:sym typeface="Walls"/>
              </a:rPr>
              <a:t>.</a:t>
            </a:r>
          </a:p>
          <a:p>
            <a:pPr algn="just" marL="863598" indent="-287866" lvl="2">
              <a:lnSpc>
                <a:spcPts val="2799"/>
              </a:lnSpc>
              <a:buFont typeface="Arial"/>
              <a:buChar char="⚬"/>
            </a:pPr>
            <a:r>
              <a:rPr lang="en-US" sz="1999">
                <a:solidFill>
                  <a:srgbClr val="000000"/>
                </a:solidFill>
                <a:latin typeface="Walls"/>
                <a:ea typeface="Walls"/>
                <a:cs typeface="Walls"/>
                <a:sym typeface="Walls"/>
              </a:rPr>
              <a:t>Select </a:t>
            </a:r>
            <a:r>
              <a:rPr lang="en-US" b="true" sz="1999">
                <a:solidFill>
                  <a:srgbClr val="000000"/>
                </a:solidFill>
                <a:latin typeface="Walls Bold"/>
                <a:ea typeface="Walls Bold"/>
                <a:cs typeface="Walls Bold"/>
                <a:sym typeface="Walls Bold"/>
              </a:rPr>
              <a:t>Properties</a:t>
            </a:r>
            <a:r>
              <a:rPr lang="en-US" sz="1999">
                <a:solidFill>
                  <a:srgbClr val="000000"/>
                </a:solidFill>
                <a:latin typeface="Walls"/>
                <a:ea typeface="Walls"/>
                <a:cs typeface="Walls"/>
                <a:sym typeface="Walls"/>
              </a:rPr>
              <a:t> → </a:t>
            </a:r>
            <a:r>
              <a:rPr lang="en-US" b="true" sz="1999">
                <a:solidFill>
                  <a:srgbClr val="000000"/>
                </a:solidFill>
                <a:latin typeface="Walls Bold"/>
                <a:ea typeface="Walls Bold"/>
                <a:cs typeface="Walls Bold"/>
                <a:sym typeface="Walls Bold"/>
              </a:rPr>
              <a:t>Advanced System Settings</a:t>
            </a:r>
            <a:r>
              <a:rPr lang="en-US" sz="1999">
                <a:solidFill>
                  <a:srgbClr val="000000"/>
                </a:solidFill>
                <a:latin typeface="Walls"/>
                <a:ea typeface="Walls"/>
                <a:cs typeface="Walls"/>
                <a:sym typeface="Walls"/>
              </a:rPr>
              <a:t>.</a:t>
            </a:r>
          </a:p>
          <a:p>
            <a:pPr algn="just">
              <a:lnSpc>
                <a:spcPts val="2799"/>
              </a:lnSpc>
            </a:pPr>
            <a:r>
              <a:rPr lang="en-US" sz="1999">
                <a:solidFill>
                  <a:srgbClr val="000000"/>
                </a:solidFill>
                <a:latin typeface="Walls"/>
                <a:ea typeface="Walls"/>
                <a:cs typeface="Walls"/>
                <a:sym typeface="Walls"/>
              </a:rPr>
              <a:t>     </a:t>
            </a:r>
            <a:r>
              <a:rPr lang="en-US" sz="1999" b="true">
                <a:solidFill>
                  <a:srgbClr val="000000"/>
                </a:solidFill>
                <a:latin typeface="Walls Bold"/>
                <a:ea typeface="Walls Bold"/>
                <a:cs typeface="Walls Bold"/>
                <a:sym typeface="Walls Bold"/>
              </a:rPr>
              <a:t>3. </a:t>
            </a:r>
            <a:r>
              <a:rPr lang="en-US" sz="1999" b="true">
                <a:solidFill>
                  <a:srgbClr val="000000"/>
                </a:solidFill>
                <a:latin typeface="Walls Bold"/>
                <a:ea typeface="Walls Bold"/>
                <a:cs typeface="Walls Bold"/>
                <a:sym typeface="Walls Bold"/>
              </a:rPr>
              <a:t>Access Environment Variables:</a:t>
            </a:r>
          </a:p>
          <a:p>
            <a:pPr algn="just" marL="863598" indent="-287866" lvl="2">
              <a:lnSpc>
                <a:spcPts val="2799"/>
              </a:lnSpc>
              <a:buFont typeface="Arial"/>
              <a:buChar char="⚬"/>
            </a:pPr>
            <a:r>
              <a:rPr lang="en-US" sz="1999">
                <a:solidFill>
                  <a:srgbClr val="000000"/>
                </a:solidFill>
                <a:latin typeface="Walls"/>
                <a:ea typeface="Walls"/>
                <a:cs typeface="Walls"/>
                <a:sym typeface="Walls"/>
              </a:rPr>
              <a:t>Click on </a:t>
            </a:r>
            <a:r>
              <a:rPr lang="en-US" b="true" sz="1999">
                <a:solidFill>
                  <a:srgbClr val="000000"/>
                </a:solidFill>
                <a:latin typeface="Walls Bold"/>
                <a:ea typeface="Walls Bold"/>
                <a:cs typeface="Walls Bold"/>
                <a:sym typeface="Walls Bold"/>
              </a:rPr>
              <a:t>Environment Variables</a:t>
            </a:r>
            <a:r>
              <a:rPr lang="en-US" sz="1999">
                <a:solidFill>
                  <a:srgbClr val="000000"/>
                </a:solidFill>
                <a:latin typeface="Walls"/>
                <a:ea typeface="Walls"/>
                <a:cs typeface="Walls"/>
                <a:sym typeface="Walls"/>
              </a:rPr>
              <a:t> under the </a:t>
            </a:r>
            <a:r>
              <a:rPr lang="en-US" b="true" sz="1999">
                <a:solidFill>
                  <a:srgbClr val="000000"/>
                </a:solidFill>
                <a:latin typeface="Walls Bold"/>
                <a:ea typeface="Walls Bold"/>
                <a:cs typeface="Walls Bold"/>
                <a:sym typeface="Walls Bold"/>
              </a:rPr>
              <a:t>System Properties</a:t>
            </a:r>
            <a:r>
              <a:rPr lang="en-US" sz="1999">
                <a:solidFill>
                  <a:srgbClr val="000000"/>
                </a:solidFill>
                <a:latin typeface="Walls"/>
                <a:ea typeface="Walls"/>
                <a:cs typeface="Walls"/>
                <a:sym typeface="Walls"/>
              </a:rPr>
              <a:t> window.</a:t>
            </a:r>
          </a:p>
          <a:p>
            <a:pPr algn="just">
              <a:lnSpc>
                <a:spcPts val="2799"/>
              </a:lnSpc>
            </a:pPr>
          </a:p>
          <a:p>
            <a:pPr algn="just">
              <a:lnSpc>
                <a:spcPts val="2799"/>
              </a:lnSpc>
            </a:pPr>
          </a:p>
        </p:txBody>
      </p:sp>
      <p:sp>
        <p:nvSpPr>
          <p:cNvPr name="Freeform 17" id="17"/>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5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142731" y="9936000"/>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954784" y="5403571"/>
            <a:ext cx="9210433" cy="153507"/>
          </a:xfrm>
          <a:custGeom>
            <a:avLst/>
            <a:gdLst/>
            <a:ahLst/>
            <a:cxnLst/>
            <a:rect r="r" b="b" t="t" l="l"/>
            <a:pathLst>
              <a:path h="153507" w="9210433">
                <a:moveTo>
                  <a:pt x="0" y="0"/>
                </a:moveTo>
                <a:lnTo>
                  <a:pt x="9210432" y="0"/>
                </a:lnTo>
                <a:lnTo>
                  <a:pt x="9210432"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5" id="15"/>
          <p:cNvSpPr txBox="true"/>
          <p:nvPr/>
        </p:nvSpPr>
        <p:spPr>
          <a:xfrm rot="0">
            <a:off x="405947" y="1354829"/>
            <a:ext cx="6745883"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 2. Implementing Runnable (The Best Way) 🏅</a:t>
            </a:r>
          </a:p>
        </p:txBody>
      </p:sp>
      <p:sp>
        <p:nvSpPr>
          <p:cNvPr name="TextBox 16" id="16"/>
          <p:cNvSpPr txBox="true"/>
          <p:nvPr/>
        </p:nvSpPr>
        <p:spPr>
          <a:xfrm rot="0">
            <a:off x="484549" y="1914503"/>
            <a:ext cx="6495326" cy="1397000"/>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000000"/>
                </a:solidFill>
                <a:latin typeface="Walls"/>
                <a:ea typeface="Walls"/>
                <a:cs typeface="Walls"/>
                <a:sym typeface="Walls"/>
              </a:rPr>
              <a:t>Runnable is an inbuilt interface 📦.</a:t>
            </a:r>
          </a:p>
          <a:p>
            <a:pPr algn="l" marL="431801" indent="-215900" lvl="1">
              <a:lnSpc>
                <a:spcPts val="2800"/>
              </a:lnSpc>
              <a:buFont typeface="Arial"/>
              <a:buChar char="•"/>
            </a:pPr>
            <a:r>
              <a:rPr lang="en-US" sz="2000">
                <a:solidFill>
                  <a:srgbClr val="000000"/>
                </a:solidFill>
                <a:latin typeface="Walls"/>
                <a:ea typeface="Walls"/>
                <a:cs typeface="Walls"/>
                <a:sym typeface="Walls"/>
              </a:rPr>
              <a:t>Functional Interface: If an interface has only one method (like Runnable's run()), it's called a functional interface 🎯.</a:t>
            </a:r>
          </a:p>
        </p:txBody>
      </p:sp>
      <p:sp>
        <p:nvSpPr>
          <p:cNvPr name="TextBox 17" id="17"/>
          <p:cNvSpPr txBox="true"/>
          <p:nvPr/>
        </p:nvSpPr>
        <p:spPr>
          <a:xfrm rot="0">
            <a:off x="2311347" y="3463903"/>
            <a:ext cx="2233017" cy="422275"/>
          </a:xfrm>
          <a:prstGeom prst="rect">
            <a:avLst/>
          </a:prstGeom>
        </p:spPr>
        <p:txBody>
          <a:bodyPr anchor="t" rtlCol="false" tIns="0" lIns="0" bIns="0" rIns="0">
            <a:spAutoFit/>
          </a:bodyPr>
          <a:lstStyle/>
          <a:p>
            <a:pPr algn="ctr">
              <a:lnSpc>
                <a:spcPts val="3499"/>
              </a:lnSpc>
              <a:spcBef>
                <a:spcPct val="0"/>
              </a:spcBef>
            </a:pPr>
            <a:r>
              <a:rPr lang="en-US" sz="2499">
                <a:solidFill>
                  <a:srgbClr val="1E90FF"/>
                </a:solidFill>
                <a:latin typeface="Walls"/>
                <a:ea typeface="Walls"/>
                <a:cs typeface="Walls"/>
                <a:sym typeface="Walls"/>
              </a:rPr>
              <a:t>💡 Why is it Best?</a:t>
            </a:r>
          </a:p>
        </p:txBody>
      </p:sp>
      <p:sp>
        <p:nvSpPr>
          <p:cNvPr name="TextBox 18" id="18"/>
          <p:cNvSpPr txBox="true"/>
          <p:nvPr/>
        </p:nvSpPr>
        <p:spPr>
          <a:xfrm rot="0">
            <a:off x="865894" y="4048103"/>
            <a:ext cx="5952425" cy="1044575"/>
          </a:xfrm>
          <a:prstGeom prst="rect">
            <a:avLst/>
          </a:prstGeom>
        </p:spPr>
        <p:txBody>
          <a:bodyPr anchor="t" rtlCol="false" tIns="0" lIns="0" bIns="0" rIns="0">
            <a:spAutoFit/>
          </a:bodyPr>
          <a:lstStyle/>
          <a:p>
            <a:pPr algn="l">
              <a:lnSpc>
                <a:spcPts val="2800"/>
              </a:lnSpc>
              <a:spcBef>
                <a:spcPct val="0"/>
              </a:spcBef>
            </a:pPr>
            <a:r>
              <a:rPr lang="en-US" sz="2000">
                <a:solidFill>
                  <a:srgbClr val="000000"/>
                </a:solidFill>
                <a:latin typeface="Walls"/>
                <a:ea typeface="Walls"/>
                <a:cs typeface="Walls"/>
                <a:sym typeface="Walls"/>
              </a:rPr>
              <a:t>When you implement Runnable, you still have the freedom to extend another class (unlike extending Thread!) 💡✨.</a:t>
            </a:r>
          </a:p>
        </p:txBody>
      </p:sp>
      <p:sp>
        <p:nvSpPr>
          <p:cNvPr name="TextBox 19" id="19"/>
          <p:cNvSpPr txBox="true"/>
          <p:nvPr/>
        </p:nvSpPr>
        <p:spPr>
          <a:xfrm rot="0">
            <a:off x="1518457" y="5368903"/>
            <a:ext cx="4554339" cy="422275"/>
          </a:xfrm>
          <a:prstGeom prst="rect">
            <a:avLst/>
          </a:prstGeom>
        </p:spPr>
        <p:txBody>
          <a:bodyPr anchor="t" rtlCol="false" tIns="0" lIns="0" bIns="0" rIns="0">
            <a:spAutoFit/>
          </a:bodyPr>
          <a:lstStyle/>
          <a:p>
            <a:pPr algn="ctr">
              <a:lnSpc>
                <a:spcPts val="3499"/>
              </a:lnSpc>
              <a:spcBef>
                <a:spcPct val="0"/>
              </a:spcBef>
            </a:pPr>
            <a:r>
              <a:rPr lang="en-US" sz="2499">
                <a:solidFill>
                  <a:srgbClr val="1E90FF"/>
                </a:solidFill>
                <a:latin typeface="Walls"/>
                <a:ea typeface="Walls"/>
                <a:cs typeface="Walls"/>
                <a:sym typeface="Walls"/>
              </a:rPr>
              <a:t>🧵 Thread Naming and Priority🧵</a:t>
            </a:r>
          </a:p>
        </p:txBody>
      </p:sp>
      <p:sp>
        <p:nvSpPr>
          <p:cNvPr name="TextBox 20" id="20"/>
          <p:cNvSpPr txBox="true"/>
          <p:nvPr/>
        </p:nvSpPr>
        <p:spPr>
          <a:xfrm rot="0">
            <a:off x="630324" y="5953103"/>
            <a:ext cx="6349551" cy="1044575"/>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000000"/>
                </a:solidFill>
                <a:latin typeface="Walls"/>
                <a:ea typeface="Walls"/>
                <a:cs typeface="Walls"/>
                <a:sym typeface="Walls"/>
              </a:rPr>
              <a:t>getName(): Returns the name of the current thread 🏷️.</a:t>
            </a:r>
          </a:p>
          <a:p>
            <a:pPr algn="l" marL="431801" indent="-215900" lvl="1">
              <a:lnSpc>
                <a:spcPts val="2800"/>
              </a:lnSpc>
              <a:buFont typeface="Arial"/>
              <a:buChar char="•"/>
            </a:pPr>
            <a:r>
              <a:rPr lang="en-US" sz="2000">
                <a:solidFill>
                  <a:srgbClr val="000000"/>
                </a:solidFill>
                <a:latin typeface="Walls"/>
                <a:ea typeface="Walls"/>
                <a:cs typeface="Walls"/>
                <a:sym typeface="Walls"/>
              </a:rPr>
              <a:t>setName(String): You can </a:t>
            </a:r>
            <a:r>
              <a:rPr lang="en-US" b="true" sz="2000">
                <a:solidFill>
                  <a:srgbClr val="000000"/>
                </a:solidFill>
                <a:latin typeface="Walls Bold"/>
                <a:ea typeface="Walls Bold"/>
                <a:cs typeface="Walls Bold"/>
                <a:sym typeface="Walls Bold"/>
              </a:rPr>
              <a:t>rename</a:t>
            </a:r>
            <a:r>
              <a:rPr lang="en-US" sz="2000">
                <a:solidFill>
                  <a:srgbClr val="000000"/>
                </a:solidFill>
                <a:latin typeface="Walls"/>
                <a:ea typeface="Walls"/>
                <a:cs typeface="Walls"/>
                <a:sym typeface="Walls"/>
              </a:rPr>
              <a:t> your thread at any time—even after starting it! ✍️</a:t>
            </a:r>
          </a:p>
        </p:txBody>
      </p:sp>
      <p:sp>
        <p:nvSpPr>
          <p:cNvPr name="TextBox 21" id="21"/>
          <p:cNvSpPr txBox="true"/>
          <p:nvPr/>
        </p:nvSpPr>
        <p:spPr>
          <a:xfrm rot="0">
            <a:off x="2108832" y="7273903"/>
            <a:ext cx="2418259" cy="422275"/>
          </a:xfrm>
          <a:prstGeom prst="rect">
            <a:avLst/>
          </a:prstGeom>
        </p:spPr>
        <p:txBody>
          <a:bodyPr anchor="t" rtlCol="false" tIns="0" lIns="0" bIns="0" rIns="0">
            <a:spAutoFit/>
          </a:bodyPr>
          <a:lstStyle/>
          <a:p>
            <a:pPr algn="ctr">
              <a:lnSpc>
                <a:spcPts val="3499"/>
              </a:lnSpc>
              <a:spcBef>
                <a:spcPct val="0"/>
              </a:spcBef>
            </a:pPr>
            <a:r>
              <a:rPr lang="en-US" sz="2499">
                <a:solidFill>
                  <a:srgbClr val="1E90FF"/>
                </a:solidFill>
                <a:latin typeface="Walls"/>
                <a:ea typeface="Walls"/>
                <a:cs typeface="Walls"/>
                <a:sym typeface="Walls"/>
              </a:rPr>
              <a:t>📝 Priority Levels:</a:t>
            </a:r>
          </a:p>
        </p:txBody>
      </p:sp>
      <p:sp>
        <p:nvSpPr>
          <p:cNvPr name="TextBox 22" id="22"/>
          <p:cNvSpPr txBox="true"/>
          <p:nvPr/>
        </p:nvSpPr>
        <p:spPr>
          <a:xfrm rot="0">
            <a:off x="676744" y="7858103"/>
            <a:ext cx="5721123" cy="1749425"/>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000000"/>
                </a:solidFill>
                <a:latin typeface="Walls"/>
                <a:ea typeface="Walls"/>
                <a:cs typeface="Walls"/>
                <a:sym typeface="Walls"/>
              </a:rPr>
              <a:t>Threads can have priorities between 1 and 10. Default priority is 5 (normal) 🎯.</a:t>
            </a:r>
          </a:p>
          <a:p>
            <a:pPr algn="l" marL="431801" indent="-215900" lvl="1">
              <a:lnSpc>
                <a:spcPts val="2800"/>
              </a:lnSpc>
              <a:buFont typeface="Arial"/>
              <a:buChar char="•"/>
            </a:pPr>
            <a:r>
              <a:rPr lang="en-US" sz="2000">
                <a:solidFill>
                  <a:srgbClr val="000000"/>
                </a:solidFill>
                <a:latin typeface="Walls"/>
                <a:ea typeface="Walls"/>
                <a:cs typeface="Walls"/>
                <a:sym typeface="Walls"/>
              </a:rPr>
              <a:t>Use set Priority (int) to adjust thread priority, but it's up to the *Thread Scheduler* to decide the order of execution ⚙️.</a:t>
            </a:r>
          </a:p>
        </p:txBody>
      </p:sp>
    </p:spTree>
  </p:cSld>
  <p:clrMapOvr>
    <a:masterClrMapping/>
  </p:clrMapOvr>
</p:sld>
</file>

<file path=ppt/slides/slide25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142731" y="9936000"/>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954784" y="5403571"/>
            <a:ext cx="9210433" cy="153507"/>
          </a:xfrm>
          <a:custGeom>
            <a:avLst/>
            <a:gdLst/>
            <a:ahLst/>
            <a:cxnLst/>
            <a:rect r="r" b="b" t="t" l="l"/>
            <a:pathLst>
              <a:path h="153507" w="9210433">
                <a:moveTo>
                  <a:pt x="0" y="0"/>
                </a:moveTo>
                <a:lnTo>
                  <a:pt x="9210432" y="0"/>
                </a:lnTo>
                <a:lnTo>
                  <a:pt x="9210432"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Tree>
  </p:cSld>
  <p:clrMapOvr>
    <a:masterClrMapping/>
  </p:clrMapOvr>
</p:sld>
</file>

<file path=ppt/slides/slide25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142731" y="9936000"/>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954784" y="5403571"/>
            <a:ext cx="9210433" cy="153507"/>
          </a:xfrm>
          <a:custGeom>
            <a:avLst/>
            <a:gdLst/>
            <a:ahLst/>
            <a:cxnLst/>
            <a:rect r="r" b="b" t="t" l="l"/>
            <a:pathLst>
              <a:path h="153507" w="9210433">
                <a:moveTo>
                  <a:pt x="0" y="0"/>
                </a:moveTo>
                <a:lnTo>
                  <a:pt x="9210432" y="0"/>
                </a:lnTo>
                <a:lnTo>
                  <a:pt x="9210432"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Tree>
  </p:cSld>
  <p:clrMapOvr>
    <a:masterClrMapping/>
  </p:clrMapOvr>
</p:sld>
</file>

<file path=ppt/slides/slide25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142731" y="9936000"/>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954784" y="5403571"/>
            <a:ext cx="9210433" cy="153507"/>
          </a:xfrm>
          <a:custGeom>
            <a:avLst/>
            <a:gdLst/>
            <a:ahLst/>
            <a:cxnLst/>
            <a:rect r="r" b="b" t="t" l="l"/>
            <a:pathLst>
              <a:path h="153507" w="9210433">
                <a:moveTo>
                  <a:pt x="0" y="0"/>
                </a:moveTo>
                <a:lnTo>
                  <a:pt x="9210432" y="0"/>
                </a:lnTo>
                <a:lnTo>
                  <a:pt x="9210432"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Tree>
  </p:cSld>
  <p:clrMapOvr>
    <a:masterClrMapping/>
  </p:clrMapOvr>
</p:sld>
</file>

<file path=ppt/slides/slide25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142731" y="9936000"/>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954784" y="5403571"/>
            <a:ext cx="9210433" cy="153507"/>
          </a:xfrm>
          <a:custGeom>
            <a:avLst/>
            <a:gdLst/>
            <a:ahLst/>
            <a:cxnLst/>
            <a:rect r="r" b="b" t="t" l="l"/>
            <a:pathLst>
              <a:path h="153507" w="9210433">
                <a:moveTo>
                  <a:pt x="0" y="0"/>
                </a:moveTo>
                <a:lnTo>
                  <a:pt x="9210432" y="0"/>
                </a:lnTo>
                <a:lnTo>
                  <a:pt x="9210432"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32103" y="1250973"/>
            <a:ext cx="6716749" cy="8190053"/>
            <a:chOff x="0" y="0"/>
            <a:chExt cx="45948357" cy="56027027"/>
          </a:xfrm>
        </p:grpSpPr>
        <p:sp>
          <p:nvSpPr>
            <p:cNvPr name="Freeform 3" id="3"/>
            <p:cNvSpPr/>
            <p:nvPr/>
          </p:nvSpPr>
          <p:spPr>
            <a:xfrm flipH="false" flipV="false" rot="0">
              <a:off x="72390" y="72390"/>
              <a:ext cx="45803579" cy="55882247"/>
            </a:xfrm>
            <a:custGeom>
              <a:avLst/>
              <a:gdLst/>
              <a:ahLst/>
              <a:cxnLst/>
              <a:rect r="r" b="b" t="t" l="l"/>
              <a:pathLst>
                <a:path h="55882247" w="45803579">
                  <a:moveTo>
                    <a:pt x="0" y="0"/>
                  </a:moveTo>
                  <a:lnTo>
                    <a:pt x="45803579" y="0"/>
                  </a:lnTo>
                  <a:lnTo>
                    <a:pt x="45803579" y="55882247"/>
                  </a:lnTo>
                  <a:lnTo>
                    <a:pt x="0" y="55882247"/>
                  </a:lnTo>
                  <a:lnTo>
                    <a:pt x="0" y="0"/>
                  </a:lnTo>
                  <a:close/>
                </a:path>
              </a:pathLst>
            </a:custGeom>
            <a:solidFill>
              <a:srgbClr val="FFFFFF"/>
            </a:solidFill>
          </p:spPr>
        </p:sp>
        <p:sp>
          <p:nvSpPr>
            <p:cNvPr name="Freeform 4" id="4"/>
            <p:cNvSpPr/>
            <p:nvPr/>
          </p:nvSpPr>
          <p:spPr>
            <a:xfrm flipH="false" flipV="false" rot="0">
              <a:off x="0" y="0"/>
              <a:ext cx="45948358" cy="56027030"/>
            </a:xfrm>
            <a:custGeom>
              <a:avLst/>
              <a:gdLst/>
              <a:ahLst/>
              <a:cxnLst/>
              <a:rect r="r" b="b" t="t" l="l"/>
              <a:pathLst>
                <a:path h="56027030" w="45948358">
                  <a:moveTo>
                    <a:pt x="45803576" y="55882245"/>
                  </a:moveTo>
                  <a:lnTo>
                    <a:pt x="45948358" y="55882245"/>
                  </a:lnTo>
                  <a:lnTo>
                    <a:pt x="45948358" y="56027030"/>
                  </a:lnTo>
                  <a:lnTo>
                    <a:pt x="45803576" y="56027030"/>
                  </a:lnTo>
                  <a:lnTo>
                    <a:pt x="45803576" y="55882245"/>
                  </a:lnTo>
                  <a:close/>
                  <a:moveTo>
                    <a:pt x="0" y="144780"/>
                  </a:moveTo>
                  <a:lnTo>
                    <a:pt x="144780" y="144780"/>
                  </a:lnTo>
                  <a:lnTo>
                    <a:pt x="144780" y="55882245"/>
                  </a:lnTo>
                  <a:lnTo>
                    <a:pt x="0" y="55882245"/>
                  </a:lnTo>
                  <a:lnTo>
                    <a:pt x="0" y="144780"/>
                  </a:lnTo>
                  <a:close/>
                  <a:moveTo>
                    <a:pt x="0" y="55882245"/>
                  </a:moveTo>
                  <a:lnTo>
                    <a:pt x="144780" y="55882245"/>
                  </a:lnTo>
                  <a:lnTo>
                    <a:pt x="144780" y="56027030"/>
                  </a:lnTo>
                  <a:lnTo>
                    <a:pt x="0" y="56027030"/>
                  </a:lnTo>
                  <a:lnTo>
                    <a:pt x="0" y="55882245"/>
                  </a:lnTo>
                  <a:close/>
                  <a:moveTo>
                    <a:pt x="45803576" y="144780"/>
                  </a:moveTo>
                  <a:lnTo>
                    <a:pt x="45948358" y="144780"/>
                  </a:lnTo>
                  <a:lnTo>
                    <a:pt x="45948358" y="55882245"/>
                  </a:lnTo>
                  <a:lnTo>
                    <a:pt x="45803576" y="55882245"/>
                  </a:lnTo>
                  <a:lnTo>
                    <a:pt x="45803576" y="144780"/>
                  </a:lnTo>
                  <a:close/>
                  <a:moveTo>
                    <a:pt x="144780" y="55882245"/>
                  </a:moveTo>
                  <a:lnTo>
                    <a:pt x="45803576" y="55882245"/>
                  </a:lnTo>
                  <a:lnTo>
                    <a:pt x="45803576" y="56027030"/>
                  </a:lnTo>
                  <a:lnTo>
                    <a:pt x="144780" y="56027030"/>
                  </a:lnTo>
                  <a:lnTo>
                    <a:pt x="144780" y="55882245"/>
                  </a:lnTo>
                  <a:close/>
                  <a:moveTo>
                    <a:pt x="45803576" y="0"/>
                  </a:moveTo>
                  <a:lnTo>
                    <a:pt x="45948358" y="0"/>
                  </a:lnTo>
                  <a:lnTo>
                    <a:pt x="45948358" y="144780"/>
                  </a:lnTo>
                  <a:lnTo>
                    <a:pt x="45803576" y="144780"/>
                  </a:lnTo>
                  <a:lnTo>
                    <a:pt x="45803576" y="0"/>
                  </a:lnTo>
                  <a:close/>
                  <a:moveTo>
                    <a:pt x="0" y="0"/>
                  </a:moveTo>
                  <a:lnTo>
                    <a:pt x="144780" y="0"/>
                  </a:lnTo>
                  <a:lnTo>
                    <a:pt x="144780" y="144780"/>
                  </a:lnTo>
                  <a:lnTo>
                    <a:pt x="0" y="144780"/>
                  </a:lnTo>
                  <a:lnTo>
                    <a:pt x="0" y="0"/>
                  </a:lnTo>
                  <a:close/>
                  <a:moveTo>
                    <a:pt x="144780" y="0"/>
                  </a:moveTo>
                  <a:lnTo>
                    <a:pt x="45803576" y="0"/>
                  </a:lnTo>
                  <a:lnTo>
                    <a:pt x="45803576" y="144780"/>
                  </a:lnTo>
                  <a:lnTo>
                    <a:pt x="144780" y="144780"/>
                  </a:lnTo>
                  <a:lnTo>
                    <a:pt x="144780" y="0"/>
                  </a:lnTo>
                  <a:close/>
                </a:path>
              </a:pathLst>
            </a:custGeom>
            <a:solidFill>
              <a:srgbClr val="FFFFFF"/>
            </a:solidFill>
          </p:spPr>
        </p:sp>
      </p:grpSp>
      <p:grpSp>
        <p:nvGrpSpPr>
          <p:cNvPr name="Group 5" id="5"/>
          <p:cNvGrpSpPr/>
          <p:nvPr/>
        </p:nvGrpSpPr>
        <p:grpSpPr>
          <a:xfrm rot="0">
            <a:off x="-142731" y="0"/>
            <a:ext cx="7969676" cy="1010502"/>
            <a:chOff x="0" y="0"/>
            <a:chExt cx="2856152" cy="362141"/>
          </a:xfrm>
        </p:grpSpPr>
        <p:sp>
          <p:nvSpPr>
            <p:cNvPr name="Freeform 6" id="6"/>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7" id="7"/>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8" id="8"/>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11" id="11"/>
          <p:cNvGrpSpPr/>
          <p:nvPr/>
        </p:nvGrpSpPr>
        <p:grpSpPr>
          <a:xfrm rot="0">
            <a:off x="0" y="9894095"/>
            <a:ext cx="7969676" cy="797905"/>
            <a:chOff x="0" y="0"/>
            <a:chExt cx="2856152" cy="285951"/>
          </a:xfrm>
        </p:grpSpPr>
        <p:sp>
          <p:nvSpPr>
            <p:cNvPr name="Freeform 12" id="12"/>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3" id="13"/>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4" id="14"/>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5" id="15"/>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6" id="16"/>
          <p:cNvSpPr txBox="true"/>
          <p:nvPr/>
        </p:nvSpPr>
        <p:spPr>
          <a:xfrm rot="0">
            <a:off x="405947" y="1320020"/>
            <a:ext cx="6742905" cy="4568778"/>
          </a:xfrm>
          <a:prstGeom prst="rect">
            <a:avLst/>
          </a:prstGeom>
        </p:spPr>
        <p:txBody>
          <a:bodyPr anchor="t" rtlCol="false" tIns="0" lIns="0" bIns="0" rIns="0">
            <a:spAutoFit/>
          </a:bodyPr>
          <a:lstStyle/>
          <a:p>
            <a:pPr algn="just">
              <a:lnSpc>
                <a:spcPts val="2802"/>
              </a:lnSpc>
            </a:pPr>
            <a:r>
              <a:rPr lang="en-US" sz="2001" b="true">
                <a:solidFill>
                  <a:srgbClr val="000000"/>
                </a:solidFill>
                <a:latin typeface="Walls Bold"/>
                <a:ea typeface="Walls Bold"/>
                <a:cs typeface="Walls Bold"/>
                <a:sym typeface="Walls Bold"/>
              </a:rPr>
              <a:t>    4. User-Level Path:</a:t>
            </a:r>
          </a:p>
          <a:p>
            <a:pPr algn="just" marL="864407" indent="-288136" lvl="2">
              <a:lnSpc>
                <a:spcPts val="2802"/>
              </a:lnSpc>
              <a:buFont typeface="Arial"/>
              <a:buChar char="⚬"/>
            </a:pPr>
            <a:r>
              <a:rPr lang="en-US" sz="2001">
                <a:solidFill>
                  <a:srgbClr val="000000"/>
                </a:solidFill>
                <a:latin typeface="Walls"/>
                <a:ea typeface="Walls"/>
                <a:cs typeface="Walls"/>
                <a:sym typeface="Walls"/>
              </a:rPr>
              <a:t>Under </a:t>
            </a:r>
            <a:r>
              <a:rPr lang="en-US" b="true" sz="2001">
                <a:solidFill>
                  <a:srgbClr val="000000"/>
                </a:solidFill>
                <a:latin typeface="Walls Bold"/>
                <a:ea typeface="Walls Bold"/>
                <a:cs typeface="Walls Bold"/>
                <a:sym typeface="Walls Bold"/>
              </a:rPr>
              <a:t>User Variables</a:t>
            </a:r>
            <a:r>
              <a:rPr lang="en-US" sz="2001">
                <a:solidFill>
                  <a:srgbClr val="000000"/>
                </a:solidFill>
                <a:latin typeface="Walls"/>
                <a:ea typeface="Walls"/>
                <a:cs typeface="Walls"/>
                <a:sym typeface="Walls"/>
              </a:rPr>
              <a:t>, find the existing </a:t>
            </a:r>
            <a:r>
              <a:rPr lang="en-US" b="true" sz="2001">
                <a:solidFill>
                  <a:srgbClr val="000000"/>
                </a:solidFill>
                <a:latin typeface="Walls Bold"/>
                <a:ea typeface="Walls Bold"/>
                <a:cs typeface="Walls Bold"/>
                <a:sym typeface="Walls Bold"/>
              </a:rPr>
              <a:t>Path</a:t>
            </a:r>
            <a:r>
              <a:rPr lang="en-US" sz="2001">
                <a:solidFill>
                  <a:srgbClr val="000000"/>
                </a:solidFill>
                <a:latin typeface="Walls"/>
                <a:ea typeface="Walls"/>
                <a:cs typeface="Walls"/>
                <a:sym typeface="Walls"/>
              </a:rPr>
              <a:t> variable.</a:t>
            </a:r>
          </a:p>
          <a:p>
            <a:pPr algn="just" marL="864407" indent="-288136" lvl="2">
              <a:lnSpc>
                <a:spcPts val="2802"/>
              </a:lnSpc>
              <a:buFont typeface="Arial"/>
              <a:buChar char="⚬"/>
            </a:pPr>
            <a:r>
              <a:rPr lang="en-US" sz="2001">
                <a:solidFill>
                  <a:srgbClr val="000000"/>
                </a:solidFill>
                <a:latin typeface="Walls"/>
                <a:ea typeface="Walls"/>
                <a:cs typeface="Walls"/>
                <a:sym typeface="Walls"/>
              </a:rPr>
              <a:t>If it exists:</a:t>
            </a:r>
          </a:p>
          <a:p>
            <a:pPr algn="just" marL="1296611" indent="-324153" lvl="3">
              <a:lnSpc>
                <a:spcPts val="2802"/>
              </a:lnSpc>
              <a:buFont typeface="Arial"/>
              <a:buChar char="￭"/>
            </a:pPr>
            <a:r>
              <a:rPr lang="en-US" sz="2001">
                <a:solidFill>
                  <a:srgbClr val="000000"/>
                </a:solidFill>
                <a:latin typeface="Walls"/>
                <a:ea typeface="Walls"/>
                <a:cs typeface="Walls"/>
                <a:sym typeface="Walls"/>
              </a:rPr>
              <a:t>Click </a:t>
            </a:r>
            <a:r>
              <a:rPr lang="en-US" b="true" sz="2001">
                <a:solidFill>
                  <a:srgbClr val="000000"/>
                </a:solidFill>
                <a:latin typeface="Walls Bold"/>
                <a:ea typeface="Walls Bold"/>
                <a:cs typeface="Walls Bold"/>
                <a:sym typeface="Walls Bold"/>
              </a:rPr>
              <a:t>Edit</a:t>
            </a:r>
            <a:r>
              <a:rPr lang="en-US" sz="2001">
                <a:solidFill>
                  <a:srgbClr val="000000"/>
                </a:solidFill>
                <a:latin typeface="Walls"/>
                <a:ea typeface="Walls"/>
                <a:cs typeface="Walls"/>
                <a:sym typeface="Walls"/>
              </a:rPr>
              <a:t>.</a:t>
            </a:r>
          </a:p>
          <a:p>
            <a:pPr algn="just" marL="1296611" indent="-324153" lvl="3">
              <a:lnSpc>
                <a:spcPts val="2802"/>
              </a:lnSpc>
              <a:buFont typeface="Arial"/>
              <a:buChar char="￭"/>
            </a:pPr>
            <a:r>
              <a:rPr lang="en-US" sz="2001">
                <a:solidFill>
                  <a:srgbClr val="000000"/>
                </a:solidFill>
                <a:latin typeface="Walls"/>
                <a:ea typeface="Walls"/>
                <a:cs typeface="Walls"/>
                <a:sym typeface="Walls"/>
              </a:rPr>
              <a:t>Click </a:t>
            </a:r>
            <a:r>
              <a:rPr lang="en-US" b="true" sz="2001">
                <a:solidFill>
                  <a:srgbClr val="000000"/>
                </a:solidFill>
                <a:latin typeface="Walls Bold"/>
                <a:ea typeface="Walls Bold"/>
                <a:cs typeface="Walls Bold"/>
                <a:sym typeface="Walls Bold"/>
              </a:rPr>
              <a:t>New</a:t>
            </a:r>
            <a:r>
              <a:rPr lang="en-US" sz="2001">
                <a:solidFill>
                  <a:srgbClr val="000000"/>
                </a:solidFill>
                <a:latin typeface="Walls"/>
                <a:ea typeface="Walls"/>
                <a:cs typeface="Walls"/>
                <a:sym typeface="Walls"/>
              </a:rPr>
              <a:t>, then </a:t>
            </a:r>
            <a:r>
              <a:rPr lang="en-US" b="true" sz="2001">
                <a:solidFill>
                  <a:srgbClr val="000000"/>
                </a:solidFill>
                <a:latin typeface="Walls Bold"/>
                <a:ea typeface="Walls Bold"/>
                <a:cs typeface="Walls Bold"/>
                <a:sym typeface="Walls Bold"/>
              </a:rPr>
              <a:t>Paste</a:t>
            </a:r>
            <a:r>
              <a:rPr lang="en-US" sz="2001">
                <a:solidFill>
                  <a:srgbClr val="000000"/>
                </a:solidFill>
                <a:latin typeface="Walls"/>
                <a:ea typeface="Walls"/>
                <a:cs typeface="Walls"/>
                <a:sym typeface="Walls"/>
              </a:rPr>
              <a:t> the copied </a:t>
            </a:r>
            <a:r>
              <a:rPr lang="en-US" b="true" sz="2001">
                <a:solidFill>
                  <a:srgbClr val="000000"/>
                </a:solidFill>
                <a:latin typeface="Walls Bold"/>
                <a:ea typeface="Walls Bold"/>
                <a:cs typeface="Walls Bold"/>
                <a:sym typeface="Walls Bold"/>
              </a:rPr>
              <a:t>bin</a:t>
            </a:r>
            <a:r>
              <a:rPr lang="en-US" sz="2001">
                <a:solidFill>
                  <a:srgbClr val="000000"/>
                </a:solidFill>
                <a:latin typeface="Walls"/>
                <a:ea typeface="Walls"/>
                <a:cs typeface="Walls"/>
                <a:sym typeface="Walls"/>
              </a:rPr>
              <a:t> folder </a:t>
            </a:r>
            <a:r>
              <a:rPr lang="en-US" sz="2001">
                <a:solidFill>
                  <a:srgbClr val="000000"/>
                </a:solidFill>
                <a:latin typeface="Walls"/>
                <a:ea typeface="Walls"/>
                <a:cs typeface="Walls"/>
                <a:sym typeface="Walls"/>
              </a:rPr>
              <a:t>path</a:t>
            </a:r>
            <a:r>
              <a:rPr lang="en-US" sz="2001">
                <a:solidFill>
                  <a:srgbClr val="000000"/>
                </a:solidFill>
                <a:latin typeface="Walls"/>
                <a:ea typeface="Walls"/>
                <a:cs typeface="Walls"/>
                <a:sym typeface="Walls"/>
              </a:rPr>
              <a:t>.</a:t>
            </a:r>
          </a:p>
          <a:p>
            <a:pPr algn="just">
              <a:lnSpc>
                <a:spcPts val="2802"/>
              </a:lnSpc>
            </a:pPr>
            <a:r>
              <a:rPr lang="en-US" sz="2001" b="true">
                <a:solidFill>
                  <a:srgbClr val="000000"/>
                </a:solidFill>
                <a:latin typeface="Walls Bold"/>
                <a:ea typeface="Walls Bold"/>
                <a:cs typeface="Walls Bold"/>
                <a:sym typeface="Walls Bold"/>
              </a:rPr>
              <a:t>    5. </a:t>
            </a:r>
            <a:r>
              <a:rPr lang="en-US" sz="2001" b="true">
                <a:solidFill>
                  <a:srgbClr val="000000"/>
                </a:solidFill>
                <a:latin typeface="Walls Bold"/>
                <a:ea typeface="Walls Bold"/>
                <a:cs typeface="Walls Bold"/>
                <a:sym typeface="Walls Bold"/>
              </a:rPr>
              <a:t>If no Path variable exists:</a:t>
            </a:r>
          </a:p>
          <a:p>
            <a:pPr algn="just" marL="864407" indent="-288136" lvl="2">
              <a:lnSpc>
                <a:spcPts val="2802"/>
              </a:lnSpc>
              <a:buFont typeface="Arial"/>
              <a:buChar char="⚬"/>
            </a:pPr>
            <a:r>
              <a:rPr lang="en-US" sz="2001">
                <a:solidFill>
                  <a:srgbClr val="000000"/>
                </a:solidFill>
                <a:latin typeface="Walls"/>
                <a:ea typeface="Walls"/>
                <a:cs typeface="Walls"/>
                <a:sym typeface="Walls"/>
              </a:rPr>
              <a:t>Click </a:t>
            </a:r>
            <a:r>
              <a:rPr lang="en-US" b="true" sz="2001">
                <a:solidFill>
                  <a:srgbClr val="000000"/>
                </a:solidFill>
                <a:latin typeface="Walls Bold"/>
                <a:ea typeface="Walls Bold"/>
                <a:cs typeface="Walls Bold"/>
                <a:sym typeface="Walls Bold"/>
              </a:rPr>
              <a:t>New</a:t>
            </a:r>
            <a:r>
              <a:rPr lang="en-US" sz="2001">
                <a:solidFill>
                  <a:srgbClr val="000000"/>
                </a:solidFill>
                <a:latin typeface="Walls"/>
                <a:ea typeface="Walls"/>
                <a:cs typeface="Walls"/>
                <a:sym typeface="Walls"/>
              </a:rPr>
              <a:t> → set </a:t>
            </a:r>
            <a:r>
              <a:rPr lang="en-US" b="true" sz="2001">
                <a:solidFill>
                  <a:srgbClr val="000000"/>
                </a:solidFill>
                <a:latin typeface="Walls Bold"/>
                <a:ea typeface="Walls Bold"/>
                <a:cs typeface="Walls Bold"/>
                <a:sym typeface="Walls Bold"/>
              </a:rPr>
              <a:t>Variable Name</a:t>
            </a:r>
            <a:r>
              <a:rPr lang="en-US" sz="2001">
                <a:solidFill>
                  <a:srgbClr val="000000"/>
                </a:solidFill>
                <a:latin typeface="Walls"/>
                <a:ea typeface="Walls"/>
                <a:cs typeface="Walls"/>
                <a:sym typeface="Walls"/>
              </a:rPr>
              <a:t> to "Path" (</a:t>
            </a:r>
            <a:r>
              <a:rPr lang="en-US" sz="2001">
                <a:solidFill>
                  <a:srgbClr val="000000"/>
                </a:solidFill>
                <a:latin typeface="Walls"/>
                <a:ea typeface="Walls"/>
                <a:cs typeface="Walls"/>
                <a:sym typeface="Walls"/>
              </a:rPr>
              <a:t>c</a:t>
            </a:r>
            <a:r>
              <a:rPr lang="en-US" sz="2001">
                <a:solidFill>
                  <a:srgbClr val="000000"/>
                </a:solidFill>
                <a:latin typeface="Walls"/>
                <a:ea typeface="Walls"/>
                <a:cs typeface="Walls"/>
                <a:sym typeface="Walls"/>
              </a:rPr>
              <a:t>ase insensitive).</a:t>
            </a:r>
          </a:p>
          <a:p>
            <a:pPr algn="just" marL="864407" indent="-288136" lvl="2">
              <a:lnSpc>
                <a:spcPts val="2802"/>
              </a:lnSpc>
              <a:buFont typeface="Arial"/>
              <a:buChar char="⚬"/>
            </a:pPr>
            <a:r>
              <a:rPr lang="en-US" b="true" sz="2001">
                <a:solidFill>
                  <a:srgbClr val="000000"/>
                </a:solidFill>
                <a:latin typeface="Walls Bold"/>
                <a:ea typeface="Walls Bold"/>
                <a:cs typeface="Walls Bold"/>
                <a:sym typeface="Walls Bold"/>
              </a:rPr>
              <a:t>P</a:t>
            </a:r>
            <a:r>
              <a:rPr lang="en-US" b="true" sz="2001">
                <a:solidFill>
                  <a:srgbClr val="000000"/>
                </a:solidFill>
                <a:latin typeface="Walls Bold"/>
                <a:ea typeface="Walls Bold"/>
                <a:cs typeface="Walls Bold"/>
                <a:sym typeface="Walls Bold"/>
              </a:rPr>
              <a:t>aste</a:t>
            </a:r>
            <a:r>
              <a:rPr lang="en-US" sz="2001">
                <a:solidFill>
                  <a:srgbClr val="000000"/>
                </a:solidFill>
                <a:latin typeface="Walls"/>
                <a:ea typeface="Walls"/>
                <a:cs typeface="Walls"/>
                <a:sym typeface="Walls"/>
              </a:rPr>
              <a:t> the </a:t>
            </a:r>
            <a:r>
              <a:rPr lang="en-US" sz="2001">
                <a:solidFill>
                  <a:srgbClr val="000000"/>
                </a:solidFill>
                <a:latin typeface="Walls"/>
                <a:ea typeface="Walls"/>
                <a:cs typeface="Walls"/>
                <a:sym typeface="Walls"/>
              </a:rPr>
              <a:t>bin</a:t>
            </a:r>
            <a:r>
              <a:rPr lang="en-US" sz="2001">
                <a:solidFill>
                  <a:srgbClr val="000000"/>
                </a:solidFill>
                <a:latin typeface="Walls"/>
                <a:ea typeface="Walls"/>
                <a:cs typeface="Walls"/>
                <a:sym typeface="Walls"/>
              </a:rPr>
              <a:t> folder</a:t>
            </a:r>
            <a:r>
              <a:rPr lang="en-US" sz="2001">
                <a:solidFill>
                  <a:srgbClr val="000000"/>
                </a:solidFill>
                <a:latin typeface="Walls"/>
                <a:ea typeface="Walls"/>
                <a:cs typeface="Walls"/>
                <a:sym typeface="Walls"/>
              </a:rPr>
              <a:t> </a:t>
            </a:r>
            <a:r>
              <a:rPr lang="en-US" sz="2001">
                <a:solidFill>
                  <a:srgbClr val="000000"/>
                </a:solidFill>
                <a:latin typeface="Walls"/>
                <a:ea typeface="Walls"/>
                <a:cs typeface="Walls"/>
                <a:sym typeface="Walls"/>
              </a:rPr>
              <a:t>pa</a:t>
            </a:r>
            <a:r>
              <a:rPr lang="en-US" sz="2001">
                <a:solidFill>
                  <a:srgbClr val="000000"/>
                </a:solidFill>
                <a:latin typeface="Walls"/>
                <a:ea typeface="Walls"/>
                <a:cs typeface="Walls"/>
                <a:sym typeface="Walls"/>
              </a:rPr>
              <a:t>th as </a:t>
            </a:r>
            <a:r>
              <a:rPr lang="en-US" b="true" sz="2001">
                <a:solidFill>
                  <a:srgbClr val="000000"/>
                </a:solidFill>
                <a:latin typeface="Walls Bold"/>
                <a:ea typeface="Walls Bold"/>
                <a:cs typeface="Walls Bold"/>
                <a:sym typeface="Walls Bold"/>
              </a:rPr>
              <a:t>Variable Value</a:t>
            </a:r>
            <a:r>
              <a:rPr lang="en-US" sz="2001">
                <a:solidFill>
                  <a:srgbClr val="000000"/>
                </a:solidFill>
                <a:latin typeface="Walls"/>
                <a:ea typeface="Walls"/>
                <a:cs typeface="Walls"/>
                <a:sym typeface="Walls"/>
              </a:rPr>
              <a:t>.</a:t>
            </a:r>
          </a:p>
          <a:p>
            <a:pPr algn="just">
              <a:lnSpc>
                <a:spcPts val="2802"/>
              </a:lnSpc>
            </a:pPr>
            <a:r>
              <a:rPr lang="en-US" sz="2001">
                <a:solidFill>
                  <a:srgbClr val="000000"/>
                </a:solidFill>
                <a:latin typeface="Walls"/>
                <a:ea typeface="Walls"/>
                <a:cs typeface="Walls"/>
                <a:sym typeface="Walls"/>
              </a:rPr>
              <a:t>    6. </a:t>
            </a:r>
            <a:r>
              <a:rPr lang="en-US" sz="2001" b="true">
                <a:solidFill>
                  <a:srgbClr val="000000"/>
                </a:solidFill>
                <a:latin typeface="Walls Bold"/>
                <a:ea typeface="Walls Bold"/>
                <a:cs typeface="Walls Bold"/>
                <a:sym typeface="Walls Bold"/>
              </a:rPr>
              <a:t>Fi</a:t>
            </a:r>
            <a:r>
              <a:rPr lang="en-US" sz="2001" b="true">
                <a:solidFill>
                  <a:srgbClr val="000000"/>
                </a:solidFill>
                <a:latin typeface="Walls Bold"/>
                <a:ea typeface="Walls Bold"/>
                <a:cs typeface="Walls Bold"/>
                <a:sym typeface="Walls Bold"/>
              </a:rPr>
              <a:t>nal Steps:</a:t>
            </a:r>
          </a:p>
          <a:p>
            <a:pPr algn="just" marL="864407" indent="-288136" lvl="2">
              <a:lnSpc>
                <a:spcPts val="2802"/>
              </a:lnSpc>
              <a:buFont typeface="Arial"/>
              <a:buChar char="⚬"/>
            </a:pPr>
            <a:r>
              <a:rPr lang="en-US" sz="2001">
                <a:solidFill>
                  <a:srgbClr val="000000"/>
                </a:solidFill>
                <a:latin typeface="Walls"/>
                <a:ea typeface="Walls"/>
                <a:cs typeface="Walls"/>
                <a:sym typeface="Walls"/>
              </a:rPr>
              <a:t>C</a:t>
            </a:r>
            <a:r>
              <a:rPr lang="en-US" sz="2001">
                <a:solidFill>
                  <a:srgbClr val="000000"/>
                </a:solidFill>
                <a:latin typeface="Walls"/>
                <a:ea typeface="Walls"/>
                <a:cs typeface="Walls"/>
                <a:sym typeface="Walls"/>
              </a:rPr>
              <a:t>lick</a:t>
            </a:r>
            <a:r>
              <a:rPr lang="en-US" sz="2001">
                <a:solidFill>
                  <a:srgbClr val="000000"/>
                </a:solidFill>
                <a:latin typeface="Walls"/>
                <a:ea typeface="Walls"/>
                <a:cs typeface="Walls"/>
                <a:sym typeface="Walls"/>
              </a:rPr>
              <a:t> </a:t>
            </a:r>
            <a:r>
              <a:rPr lang="en-US" b="true" sz="2001">
                <a:solidFill>
                  <a:srgbClr val="000000"/>
                </a:solidFill>
                <a:latin typeface="Walls Bold"/>
                <a:ea typeface="Walls Bold"/>
                <a:cs typeface="Walls Bold"/>
                <a:sym typeface="Walls Bold"/>
              </a:rPr>
              <a:t>OK</a:t>
            </a:r>
            <a:r>
              <a:rPr lang="en-US" sz="2001">
                <a:solidFill>
                  <a:srgbClr val="000000"/>
                </a:solidFill>
                <a:latin typeface="Walls"/>
                <a:ea typeface="Walls"/>
                <a:cs typeface="Walls"/>
                <a:sym typeface="Walls"/>
              </a:rPr>
              <a:t> </a:t>
            </a:r>
            <a:r>
              <a:rPr lang="en-US" sz="2001">
                <a:solidFill>
                  <a:srgbClr val="000000"/>
                </a:solidFill>
                <a:latin typeface="Walls"/>
                <a:ea typeface="Walls"/>
                <a:cs typeface="Walls"/>
                <a:sym typeface="Walls"/>
              </a:rPr>
              <a:t>i</a:t>
            </a:r>
            <a:r>
              <a:rPr lang="en-US" sz="2001">
                <a:solidFill>
                  <a:srgbClr val="000000"/>
                </a:solidFill>
                <a:latin typeface="Walls"/>
                <a:ea typeface="Walls"/>
                <a:cs typeface="Walls"/>
                <a:sym typeface="Walls"/>
              </a:rPr>
              <a:t>n all</a:t>
            </a:r>
            <a:r>
              <a:rPr lang="en-US" sz="2001">
                <a:solidFill>
                  <a:srgbClr val="000000"/>
                </a:solidFill>
                <a:latin typeface="Walls"/>
                <a:ea typeface="Walls"/>
                <a:cs typeface="Walls"/>
                <a:sym typeface="Walls"/>
              </a:rPr>
              <a:t> t</a:t>
            </a:r>
            <a:r>
              <a:rPr lang="en-US" sz="2001">
                <a:solidFill>
                  <a:srgbClr val="000000"/>
                </a:solidFill>
                <a:latin typeface="Walls"/>
                <a:ea typeface="Walls"/>
                <a:cs typeface="Walls"/>
                <a:sym typeface="Walls"/>
              </a:rPr>
              <a:t>he </a:t>
            </a:r>
            <a:r>
              <a:rPr lang="en-US" sz="2001">
                <a:solidFill>
                  <a:srgbClr val="000000"/>
                </a:solidFill>
                <a:latin typeface="Walls"/>
                <a:ea typeface="Walls"/>
                <a:cs typeface="Walls"/>
                <a:sym typeface="Walls"/>
              </a:rPr>
              <a:t>opened </a:t>
            </a:r>
            <a:r>
              <a:rPr lang="en-US" sz="2001">
                <a:solidFill>
                  <a:srgbClr val="000000"/>
                </a:solidFill>
                <a:latin typeface="Walls"/>
                <a:ea typeface="Walls"/>
                <a:cs typeface="Walls"/>
                <a:sym typeface="Walls"/>
              </a:rPr>
              <a:t>w</a:t>
            </a:r>
            <a:r>
              <a:rPr lang="en-US" sz="2001">
                <a:solidFill>
                  <a:srgbClr val="000000"/>
                </a:solidFill>
                <a:latin typeface="Walls"/>
                <a:ea typeface="Walls"/>
                <a:cs typeface="Walls"/>
                <a:sym typeface="Walls"/>
              </a:rPr>
              <a:t>in</a:t>
            </a:r>
            <a:r>
              <a:rPr lang="en-US" sz="2001">
                <a:solidFill>
                  <a:srgbClr val="000000"/>
                </a:solidFill>
                <a:latin typeface="Walls"/>
                <a:ea typeface="Walls"/>
                <a:cs typeface="Walls"/>
                <a:sym typeface="Walls"/>
              </a:rPr>
              <a:t>dow</a:t>
            </a:r>
            <a:r>
              <a:rPr lang="en-US" sz="2001">
                <a:solidFill>
                  <a:srgbClr val="000000"/>
                </a:solidFill>
                <a:latin typeface="Walls"/>
                <a:ea typeface="Walls"/>
                <a:cs typeface="Walls"/>
                <a:sym typeface="Walls"/>
              </a:rPr>
              <a:t>s</a:t>
            </a:r>
            <a:r>
              <a:rPr lang="en-US" sz="2001">
                <a:solidFill>
                  <a:srgbClr val="000000"/>
                </a:solidFill>
                <a:latin typeface="Walls"/>
                <a:ea typeface="Walls"/>
                <a:cs typeface="Walls"/>
                <a:sym typeface="Walls"/>
              </a:rPr>
              <a:t>.</a:t>
            </a:r>
          </a:p>
          <a:p>
            <a:pPr algn="just" marL="864407" indent="-288136" lvl="2">
              <a:lnSpc>
                <a:spcPts val="2802"/>
              </a:lnSpc>
              <a:buFont typeface="Arial"/>
              <a:buChar char="⚬"/>
            </a:pPr>
            <a:r>
              <a:rPr lang="en-US" sz="2001">
                <a:solidFill>
                  <a:srgbClr val="000000"/>
                </a:solidFill>
                <a:latin typeface="Walls"/>
                <a:ea typeface="Walls"/>
                <a:cs typeface="Walls"/>
                <a:sym typeface="Walls"/>
              </a:rPr>
              <a:t>Clos</a:t>
            </a:r>
            <a:r>
              <a:rPr lang="en-US" sz="2001">
                <a:solidFill>
                  <a:srgbClr val="000000"/>
                </a:solidFill>
                <a:latin typeface="Walls"/>
                <a:ea typeface="Walls"/>
                <a:cs typeface="Walls"/>
                <a:sym typeface="Walls"/>
              </a:rPr>
              <a:t>e </a:t>
            </a:r>
            <a:r>
              <a:rPr lang="en-US" sz="2001">
                <a:solidFill>
                  <a:srgbClr val="000000"/>
                </a:solidFill>
                <a:latin typeface="Walls"/>
                <a:ea typeface="Walls"/>
                <a:cs typeface="Walls"/>
                <a:sym typeface="Walls"/>
              </a:rPr>
              <a:t>a</a:t>
            </a:r>
            <a:r>
              <a:rPr lang="en-US" sz="2001">
                <a:solidFill>
                  <a:srgbClr val="000000"/>
                </a:solidFill>
                <a:latin typeface="Walls"/>
                <a:ea typeface="Walls"/>
                <a:cs typeface="Walls"/>
                <a:sym typeface="Walls"/>
              </a:rPr>
              <a:t>n</a:t>
            </a:r>
            <a:r>
              <a:rPr lang="en-US" sz="2001">
                <a:solidFill>
                  <a:srgbClr val="000000"/>
                </a:solidFill>
                <a:latin typeface="Walls"/>
                <a:ea typeface="Walls"/>
                <a:cs typeface="Walls"/>
                <a:sym typeface="Walls"/>
              </a:rPr>
              <a:t>y </a:t>
            </a:r>
            <a:r>
              <a:rPr lang="en-US" b="true" sz="2001">
                <a:solidFill>
                  <a:srgbClr val="000000"/>
                </a:solidFill>
                <a:latin typeface="Walls Bold"/>
                <a:ea typeface="Walls Bold"/>
                <a:cs typeface="Walls Bold"/>
                <a:sym typeface="Walls Bold"/>
              </a:rPr>
              <a:t>Command Prompt</a:t>
            </a:r>
            <a:r>
              <a:rPr lang="en-US" sz="2001">
                <a:solidFill>
                  <a:srgbClr val="000000"/>
                </a:solidFill>
                <a:latin typeface="Walls"/>
                <a:ea typeface="Walls"/>
                <a:cs typeface="Walls"/>
                <a:sym typeface="Walls"/>
              </a:rPr>
              <a:t> </a:t>
            </a:r>
            <a:r>
              <a:rPr lang="en-US" sz="2001">
                <a:solidFill>
                  <a:srgbClr val="000000"/>
                </a:solidFill>
                <a:latin typeface="Walls"/>
                <a:ea typeface="Walls"/>
                <a:cs typeface="Walls"/>
                <a:sym typeface="Walls"/>
              </a:rPr>
              <a:t>w</a:t>
            </a:r>
            <a:r>
              <a:rPr lang="en-US" sz="2001">
                <a:solidFill>
                  <a:srgbClr val="000000"/>
                </a:solidFill>
                <a:latin typeface="Walls"/>
                <a:ea typeface="Walls"/>
                <a:cs typeface="Walls"/>
                <a:sym typeface="Walls"/>
              </a:rPr>
              <a:t>i</a:t>
            </a:r>
            <a:r>
              <a:rPr lang="en-US" sz="2001">
                <a:solidFill>
                  <a:srgbClr val="000000"/>
                </a:solidFill>
                <a:latin typeface="Walls"/>
                <a:ea typeface="Walls"/>
                <a:cs typeface="Walls"/>
                <a:sym typeface="Walls"/>
              </a:rPr>
              <a:t>ndows that wer</a:t>
            </a:r>
            <a:r>
              <a:rPr lang="en-US" sz="2001">
                <a:solidFill>
                  <a:srgbClr val="000000"/>
                </a:solidFill>
                <a:latin typeface="Walls"/>
                <a:ea typeface="Walls"/>
                <a:cs typeface="Walls"/>
                <a:sym typeface="Walls"/>
              </a:rPr>
              <a:t>e ope</a:t>
            </a:r>
            <a:r>
              <a:rPr lang="en-US" sz="2001">
                <a:solidFill>
                  <a:srgbClr val="000000"/>
                </a:solidFill>
                <a:latin typeface="Walls"/>
                <a:ea typeface="Walls"/>
                <a:cs typeface="Walls"/>
                <a:sym typeface="Walls"/>
              </a:rPr>
              <a:t>ned befo</a:t>
            </a:r>
            <a:r>
              <a:rPr lang="en-US" sz="2001">
                <a:solidFill>
                  <a:srgbClr val="000000"/>
                </a:solidFill>
                <a:latin typeface="Walls"/>
                <a:ea typeface="Walls"/>
                <a:cs typeface="Walls"/>
                <a:sym typeface="Walls"/>
              </a:rPr>
              <a:t>r</a:t>
            </a:r>
            <a:r>
              <a:rPr lang="en-US" sz="2001">
                <a:solidFill>
                  <a:srgbClr val="000000"/>
                </a:solidFill>
                <a:latin typeface="Walls"/>
                <a:ea typeface="Walls"/>
                <a:cs typeface="Walls"/>
                <a:sym typeface="Walls"/>
              </a:rPr>
              <a:t>e set</a:t>
            </a:r>
            <a:r>
              <a:rPr lang="en-US" sz="2001">
                <a:solidFill>
                  <a:srgbClr val="000000"/>
                </a:solidFill>
                <a:latin typeface="Walls"/>
                <a:ea typeface="Walls"/>
                <a:cs typeface="Walls"/>
                <a:sym typeface="Walls"/>
              </a:rPr>
              <a:t>ti</a:t>
            </a:r>
            <a:r>
              <a:rPr lang="en-US" sz="2001">
                <a:solidFill>
                  <a:srgbClr val="000000"/>
                </a:solidFill>
                <a:latin typeface="Walls"/>
                <a:ea typeface="Walls"/>
                <a:cs typeface="Walls"/>
                <a:sym typeface="Walls"/>
              </a:rPr>
              <a:t>ng th</a:t>
            </a:r>
            <a:r>
              <a:rPr lang="en-US" sz="2001">
                <a:solidFill>
                  <a:srgbClr val="000000"/>
                </a:solidFill>
                <a:latin typeface="Walls"/>
                <a:ea typeface="Walls"/>
                <a:cs typeface="Walls"/>
                <a:sym typeface="Walls"/>
              </a:rPr>
              <a:t>e</a:t>
            </a:r>
            <a:r>
              <a:rPr lang="en-US" sz="2001">
                <a:solidFill>
                  <a:srgbClr val="000000"/>
                </a:solidFill>
                <a:latin typeface="Walls"/>
                <a:ea typeface="Walls"/>
                <a:cs typeface="Walls"/>
                <a:sym typeface="Walls"/>
              </a:rPr>
              <a:t> path.</a:t>
            </a:r>
          </a:p>
        </p:txBody>
      </p:sp>
      <p:sp>
        <p:nvSpPr>
          <p:cNvPr name="Freeform 17" id="17"/>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32103" y="1250973"/>
            <a:ext cx="6716749" cy="8190053"/>
            <a:chOff x="0" y="0"/>
            <a:chExt cx="45948357" cy="56027027"/>
          </a:xfrm>
        </p:grpSpPr>
        <p:sp>
          <p:nvSpPr>
            <p:cNvPr name="Freeform 3" id="3"/>
            <p:cNvSpPr/>
            <p:nvPr/>
          </p:nvSpPr>
          <p:spPr>
            <a:xfrm flipH="false" flipV="false" rot="0">
              <a:off x="72390" y="72390"/>
              <a:ext cx="45803579" cy="55882247"/>
            </a:xfrm>
            <a:custGeom>
              <a:avLst/>
              <a:gdLst/>
              <a:ahLst/>
              <a:cxnLst/>
              <a:rect r="r" b="b" t="t" l="l"/>
              <a:pathLst>
                <a:path h="55882247" w="45803579">
                  <a:moveTo>
                    <a:pt x="0" y="0"/>
                  </a:moveTo>
                  <a:lnTo>
                    <a:pt x="45803579" y="0"/>
                  </a:lnTo>
                  <a:lnTo>
                    <a:pt x="45803579" y="55882247"/>
                  </a:lnTo>
                  <a:lnTo>
                    <a:pt x="0" y="55882247"/>
                  </a:lnTo>
                  <a:lnTo>
                    <a:pt x="0" y="0"/>
                  </a:lnTo>
                  <a:close/>
                </a:path>
              </a:pathLst>
            </a:custGeom>
            <a:solidFill>
              <a:srgbClr val="FFFFFF"/>
            </a:solidFill>
          </p:spPr>
        </p:sp>
        <p:sp>
          <p:nvSpPr>
            <p:cNvPr name="Freeform 4" id="4"/>
            <p:cNvSpPr/>
            <p:nvPr/>
          </p:nvSpPr>
          <p:spPr>
            <a:xfrm flipH="false" flipV="false" rot="0">
              <a:off x="0" y="0"/>
              <a:ext cx="45948358" cy="56027030"/>
            </a:xfrm>
            <a:custGeom>
              <a:avLst/>
              <a:gdLst/>
              <a:ahLst/>
              <a:cxnLst/>
              <a:rect r="r" b="b" t="t" l="l"/>
              <a:pathLst>
                <a:path h="56027030" w="45948358">
                  <a:moveTo>
                    <a:pt x="45803576" y="55882245"/>
                  </a:moveTo>
                  <a:lnTo>
                    <a:pt x="45948358" y="55882245"/>
                  </a:lnTo>
                  <a:lnTo>
                    <a:pt x="45948358" y="56027030"/>
                  </a:lnTo>
                  <a:lnTo>
                    <a:pt x="45803576" y="56027030"/>
                  </a:lnTo>
                  <a:lnTo>
                    <a:pt x="45803576" y="55882245"/>
                  </a:lnTo>
                  <a:close/>
                  <a:moveTo>
                    <a:pt x="0" y="144780"/>
                  </a:moveTo>
                  <a:lnTo>
                    <a:pt x="144780" y="144780"/>
                  </a:lnTo>
                  <a:lnTo>
                    <a:pt x="144780" y="55882245"/>
                  </a:lnTo>
                  <a:lnTo>
                    <a:pt x="0" y="55882245"/>
                  </a:lnTo>
                  <a:lnTo>
                    <a:pt x="0" y="144780"/>
                  </a:lnTo>
                  <a:close/>
                  <a:moveTo>
                    <a:pt x="0" y="55882245"/>
                  </a:moveTo>
                  <a:lnTo>
                    <a:pt x="144780" y="55882245"/>
                  </a:lnTo>
                  <a:lnTo>
                    <a:pt x="144780" y="56027030"/>
                  </a:lnTo>
                  <a:lnTo>
                    <a:pt x="0" y="56027030"/>
                  </a:lnTo>
                  <a:lnTo>
                    <a:pt x="0" y="55882245"/>
                  </a:lnTo>
                  <a:close/>
                  <a:moveTo>
                    <a:pt x="45803576" y="144780"/>
                  </a:moveTo>
                  <a:lnTo>
                    <a:pt x="45948358" y="144780"/>
                  </a:lnTo>
                  <a:lnTo>
                    <a:pt x="45948358" y="55882245"/>
                  </a:lnTo>
                  <a:lnTo>
                    <a:pt x="45803576" y="55882245"/>
                  </a:lnTo>
                  <a:lnTo>
                    <a:pt x="45803576" y="144780"/>
                  </a:lnTo>
                  <a:close/>
                  <a:moveTo>
                    <a:pt x="144780" y="55882245"/>
                  </a:moveTo>
                  <a:lnTo>
                    <a:pt x="45803576" y="55882245"/>
                  </a:lnTo>
                  <a:lnTo>
                    <a:pt x="45803576" y="56027030"/>
                  </a:lnTo>
                  <a:lnTo>
                    <a:pt x="144780" y="56027030"/>
                  </a:lnTo>
                  <a:lnTo>
                    <a:pt x="144780" y="55882245"/>
                  </a:lnTo>
                  <a:close/>
                  <a:moveTo>
                    <a:pt x="45803576" y="0"/>
                  </a:moveTo>
                  <a:lnTo>
                    <a:pt x="45948358" y="0"/>
                  </a:lnTo>
                  <a:lnTo>
                    <a:pt x="45948358" y="144780"/>
                  </a:lnTo>
                  <a:lnTo>
                    <a:pt x="45803576" y="144780"/>
                  </a:lnTo>
                  <a:lnTo>
                    <a:pt x="45803576" y="0"/>
                  </a:lnTo>
                  <a:close/>
                  <a:moveTo>
                    <a:pt x="0" y="0"/>
                  </a:moveTo>
                  <a:lnTo>
                    <a:pt x="144780" y="0"/>
                  </a:lnTo>
                  <a:lnTo>
                    <a:pt x="144780" y="144780"/>
                  </a:lnTo>
                  <a:lnTo>
                    <a:pt x="0" y="144780"/>
                  </a:lnTo>
                  <a:lnTo>
                    <a:pt x="0" y="0"/>
                  </a:lnTo>
                  <a:close/>
                  <a:moveTo>
                    <a:pt x="144780" y="0"/>
                  </a:moveTo>
                  <a:lnTo>
                    <a:pt x="45803576" y="0"/>
                  </a:lnTo>
                  <a:lnTo>
                    <a:pt x="45803576" y="144780"/>
                  </a:lnTo>
                  <a:lnTo>
                    <a:pt x="144780" y="144780"/>
                  </a:lnTo>
                  <a:lnTo>
                    <a:pt x="144780" y="0"/>
                  </a:lnTo>
                  <a:close/>
                </a:path>
              </a:pathLst>
            </a:custGeom>
            <a:solidFill>
              <a:srgbClr val="FFFFFF"/>
            </a:solidFill>
          </p:spPr>
        </p:sp>
      </p:grpSp>
      <p:grpSp>
        <p:nvGrpSpPr>
          <p:cNvPr name="Group 5" id="5"/>
          <p:cNvGrpSpPr/>
          <p:nvPr/>
        </p:nvGrpSpPr>
        <p:grpSpPr>
          <a:xfrm rot="0">
            <a:off x="-142731" y="0"/>
            <a:ext cx="7969676" cy="1010502"/>
            <a:chOff x="0" y="0"/>
            <a:chExt cx="2856152" cy="362141"/>
          </a:xfrm>
        </p:grpSpPr>
        <p:sp>
          <p:nvSpPr>
            <p:cNvPr name="Freeform 6" id="6"/>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7" id="7"/>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8" id="8"/>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11" id="11"/>
          <p:cNvGrpSpPr/>
          <p:nvPr/>
        </p:nvGrpSpPr>
        <p:grpSpPr>
          <a:xfrm rot="0">
            <a:off x="0" y="9894095"/>
            <a:ext cx="7969676" cy="797905"/>
            <a:chOff x="0" y="0"/>
            <a:chExt cx="2856152" cy="285951"/>
          </a:xfrm>
        </p:grpSpPr>
        <p:sp>
          <p:nvSpPr>
            <p:cNvPr name="Freeform 12" id="12"/>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3" id="13"/>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4" id="14"/>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5" id="15"/>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6" id="16"/>
          <p:cNvSpPr txBox="true"/>
          <p:nvPr/>
        </p:nvSpPr>
        <p:spPr>
          <a:xfrm rot="0">
            <a:off x="432103" y="1373020"/>
            <a:ext cx="4825451" cy="372745"/>
          </a:xfrm>
          <a:prstGeom prst="rect">
            <a:avLst/>
          </a:prstGeom>
        </p:spPr>
        <p:txBody>
          <a:bodyPr anchor="t" rtlCol="false" tIns="0" lIns="0" bIns="0" rIns="0">
            <a:spAutoFit/>
          </a:bodyPr>
          <a:lstStyle/>
          <a:p>
            <a:pPr algn="l">
              <a:lnSpc>
                <a:spcPts val="3079"/>
              </a:lnSpc>
            </a:pPr>
            <a:r>
              <a:rPr lang="en-US" b="true" sz="2199" spc="219">
                <a:solidFill>
                  <a:srgbClr val="1E90FF"/>
                </a:solidFill>
                <a:latin typeface="Walls Bold"/>
                <a:ea typeface="Walls Bold"/>
                <a:cs typeface="Walls Bold"/>
                <a:sym typeface="Walls Bold"/>
              </a:rPr>
              <a:t>WHY SET THE PATH VARIABLE? ❓</a:t>
            </a:r>
          </a:p>
        </p:txBody>
      </p:sp>
      <p:sp>
        <p:nvSpPr>
          <p:cNvPr name="TextBox 17" id="17"/>
          <p:cNvSpPr txBox="true"/>
          <p:nvPr/>
        </p:nvSpPr>
        <p:spPr>
          <a:xfrm rot="0">
            <a:off x="405947" y="1707665"/>
            <a:ext cx="6742905" cy="1249632"/>
          </a:xfrm>
          <a:prstGeom prst="rect">
            <a:avLst/>
          </a:prstGeom>
        </p:spPr>
        <p:txBody>
          <a:bodyPr anchor="t" rtlCol="false" tIns="0" lIns="0" bIns="0" rIns="0">
            <a:spAutoFit/>
          </a:bodyPr>
          <a:lstStyle/>
          <a:p>
            <a:pPr algn="just">
              <a:lnSpc>
                <a:spcPts val="2522"/>
              </a:lnSpc>
            </a:pPr>
            <a:r>
              <a:rPr lang="en-US" sz="1801">
                <a:solidFill>
                  <a:srgbClr val="000000"/>
                </a:solidFill>
                <a:latin typeface="Walls"/>
                <a:ea typeface="Walls"/>
                <a:cs typeface="Walls"/>
                <a:sym typeface="Walls"/>
              </a:rPr>
              <a:t>Setting the </a:t>
            </a:r>
            <a:r>
              <a:rPr lang="en-US" sz="1801" b="true">
                <a:solidFill>
                  <a:srgbClr val="000000"/>
                </a:solidFill>
                <a:latin typeface="Walls Bold"/>
                <a:ea typeface="Walls Bold"/>
                <a:cs typeface="Walls Bold"/>
                <a:sym typeface="Walls Bold"/>
              </a:rPr>
              <a:t>path</a:t>
            </a:r>
            <a:r>
              <a:rPr lang="en-US" sz="1801">
                <a:solidFill>
                  <a:srgbClr val="000000"/>
                </a:solidFill>
                <a:latin typeface="Walls"/>
                <a:ea typeface="Walls"/>
                <a:cs typeface="Walls"/>
                <a:sym typeface="Walls"/>
              </a:rPr>
              <a:t> tells the system where to find the Java commands (like java, javac) when you use them in the </a:t>
            </a:r>
            <a:r>
              <a:rPr lang="en-US" sz="1801" b="true">
                <a:solidFill>
                  <a:srgbClr val="000000"/>
                </a:solidFill>
                <a:latin typeface="Walls Bold"/>
                <a:ea typeface="Walls Bold"/>
                <a:cs typeface="Walls Bold"/>
                <a:sym typeface="Walls Bold"/>
              </a:rPr>
              <a:t>Command Prompt</a:t>
            </a:r>
            <a:r>
              <a:rPr lang="en-US" sz="1801">
                <a:solidFill>
                  <a:srgbClr val="000000"/>
                </a:solidFill>
                <a:latin typeface="Walls"/>
                <a:ea typeface="Walls"/>
                <a:cs typeface="Walls"/>
                <a:sym typeface="Walls"/>
              </a:rPr>
              <a:t>. Without setting the path, you'll have to navigate to the bin folder every time you want to run a Java command.</a:t>
            </a:r>
          </a:p>
        </p:txBody>
      </p:sp>
      <p:sp>
        <p:nvSpPr>
          <p:cNvPr name="TextBox 18" id="18"/>
          <p:cNvSpPr txBox="true"/>
          <p:nvPr/>
        </p:nvSpPr>
        <p:spPr>
          <a:xfrm rot="0">
            <a:off x="432103" y="3164608"/>
            <a:ext cx="6068650" cy="372745"/>
          </a:xfrm>
          <a:prstGeom prst="rect">
            <a:avLst/>
          </a:prstGeom>
        </p:spPr>
        <p:txBody>
          <a:bodyPr anchor="t" rtlCol="false" tIns="0" lIns="0" bIns="0" rIns="0">
            <a:spAutoFit/>
          </a:bodyPr>
          <a:lstStyle/>
          <a:p>
            <a:pPr algn="l">
              <a:lnSpc>
                <a:spcPts val="3079"/>
              </a:lnSpc>
            </a:pPr>
            <a:r>
              <a:rPr lang="en-US" b="true" sz="2199" spc="219">
                <a:solidFill>
                  <a:srgbClr val="1E90FF"/>
                </a:solidFill>
                <a:latin typeface="Walls Bold"/>
                <a:ea typeface="Walls Bold"/>
                <a:cs typeface="Walls Bold"/>
                <a:sym typeface="Walls Bold"/>
              </a:rPr>
              <a:t>VERIFICATION: TESTING THE SETUP ✅</a:t>
            </a:r>
          </a:p>
        </p:txBody>
      </p:sp>
      <p:sp>
        <p:nvSpPr>
          <p:cNvPr name="TextBox 19" id="19"/>
          <p:cNvSpPr txBox="true"/>
          <p:nvPr/>
        </p:nvSpPr>
        <p:spPr>
          <a:xfrm rot="0">
            <a:off x="405947" y="3499253"/>
            <a:ext cx="6742905" cy="2101803"/>
          </a:xfrm>
          <a:prstGeom prst="rect">
            <a:avLst/>
          </a:prstGeom>
        </p:spPr>
        <p:txBody>
          <a:bodyPr anchor="t" rtlCol="false" tIns="0" lIns="0" bIns="0" rIns="0">
            <a:spAutoFit/>
          </a:bodyPr>
          <a:lstStyle/>
          <a:p>
            <a:pPr algn="just" marL="432204" indent="-216102" lvl="1">
              <a:lnSpc>
                <a:spcPts val="2802"/>
              </a:lnSpc>
              <a:buAutoNum type="arabicPeriod" startAt="1"/>
            </a:pPr>
            <a:r>
              <a:rPr lang="en-US" sz="2001">
                <a:solidFill>
                  <a:srgbClr val="000000"/>
                </a:solidFill>
                <a:latin typeface="Walls"/>
                <a:ea typeface="Walls"/>
                <a:cs typeface="Walls"/>
                <a:sym typeface="Walls"/>
              </a:rPr>
              <a:t>After setting the </a:t>
            </a:r>
            <a:r>
              <a:rPr lang="en-US" sz="2001">
                <a:solidFill>
                  <a:srgbClr val="000000"/>
                </a:solidFill>
                <a:latin typeface="Walls"/>
                <a:ea typeface="Walls"/>
                <a:cs typeface="Walls"/>
                <a:sym typeface="Walls"/>
              </a:rPr>
              <a:t>path</a:t>
            </a:r>
            <a:r>
              <a:rPr lang="en-US" sz="2001">
                <a:solidFill>
                  <a:srgbClr val="000000"/>
                </a:solidFill>
                <a:latin typeface="Walls"/>
                <a:ea typeface="Walls"/>
                <a:cs typeface="Walls"/>
                <a:sym typeface="Walls"/>
              </a:rPr>
              <a:t>, close any previously opened </a:t>
            </a:r>
            <a:r>
              <a:rPr lang="en-US" b="true" sz="2001">
                <a:solidFill>
                  <a:srgbClr val="000000"/>
                </a:solidFill>
                <a:latin typeface="Walls Bold"/>
                <a:ea typeface="Walls Bold"/>
                <a:cs typeface="Walls Bold"/>
                <a:sym typeface="Walls Bold"/>
              </a:rPr>
              <a:t>Command Prompt</a:t>
            </a:r>
            <a:r>
              <a:rPr lang="en-US" sz="2001">
                <a:solidFill>
                  <a:srgbClr val="000000"/>
                </a:solidFill>
                <a:latin typeface="Walls"/>
                <a:ea typeface="Walls"/>
                <a:cs typeface="Walls"/>
                <a:sym typeface="Walls"/>
              </a:rPr>
              <a:t> windows.</a:t>
            </a:r>
          </a:p>
          <a:p>
            <a:pPr algn="just" marL="432204" indent="-216102" lvl="1">
              <a:lnSpc>
                <a:spcPts val="2802"/>
              </a:lnSpc>
              <a:buAutoNum type="arabicPeriod" startAt="1"/>
            </a:pPr>
            <a:r>
              <a:rPr lang="en-US" sz="2001">
                <a:solidFill>
                  <a:srgbClr val="000000"/>
                </a:solidFill>
                <a:latin typeface="Walls"/>
                <a:ea typeface="Walls"/>
                <a:cs typeface="Walls"/>
                <a:sym typeface="Walls"/>
              </a:rPr>
              <a:t>Open a </a:t>
            </a:r>
            <a:r>
              <a:rPr lang="en-US" b="true" sz="2001">
                <a:solidFill>
                  <a:srgbClr val="000000"/>
                </a:solidFill>
                <a:latin typeface="Walls Bold"/>
                <a:ea typeface="Walls Bold"/>
                <a:cs typeface="Walls Bold"/>
                <a:sym typeface="Walls Bold"/>
              </a:rPr>
              <a:t>new Command Prompt window</a:t>
            </a:r>
            <a:r>
              <a:rPr lang="en-US" sz="2001">
                <a:solidFill>
                  <a:srgbClr val="000000"/>
                </a:solidFill>
                <a:latin typeface="Walls"/>
                <a:ea typeface="Walls"/>
                <a:cs typeface="Walls"/>
                <a:sym typeface="Walls"/>
              </a:rPr>
              <a:t>.</a:t>
            </a:r>
          </a:p>
          <a:p>
            <a:pPr algn="just" marL="432204" indent="-216102" lvl="1">
              <a:lnSpc>
                <a:spcPts val="2802"/>
              </a:lnSpc>
              <a:buAutoNum type="arabicPeriod" startAt="1"/>
            </a:pPr>
            <a:r>
              <a:rPr lang="en-US" sz="2001">
                <a:solidFill>
                  <a:srgbClr val="000000"/>
                </a:solidFill>
                <a:latin typeface="Walls"/>
                <a:ea typeface="Walls"/>
                <a:cs typeface="Walls"/>
                <a:sym typeface="Walls"/>
              </a:rPr>
              <a:t>Type javac and press </a:t>
            </a:r>
            <a:r>
              <a:rPr lang="en-US" b="true" sz="2001">
                <a:solidFill>
                  <a:srgbClr val="000000"/>
                </a:solidFill>
                <a:latin typeface="Walls Bold"/>
                <a:ea typeface="Walls Bold"/>
                <a:cs typeface="Walls Bold"/>
                <a:sym typeface="Walls Bold"/>
              </a:rPr>
              <a:t>Enter</a:t>
            </a:r>
            <a:r>
              <a:rPr lang="en-US" sz="2001">
                <a:solidFill>
                  <a:srgbClr val="000000"/>
                </a:solidFill>
                <a:latin typeface="Walls"/>
                <a:ea typeface="Walls"/>
                <a:cs typeface="Walls"/>
                <a:sym typeface="Walls"/>
              </a:rPr>
              <a:t>.</a:t>
            </a:r>
          </a:p>
          <a:p>
            <a:pPr algn="just" marL="864407" indent="-288136" lvl="2">
              <a:lnSpc>
                <a:spcPts val="2802"/>
              </a:lnSpc>
              <a:buAutoNum type="alphaLcPeriod" startAt="1"/>
            </a:pPr>
            <a:r>
              <a:rPr lang="en-US" sz="2001">
                <a:solidFill>
                  <a:srgbClr val="000000"/>
                </a:solidFill>
                <a:latin typeface="Walls"/>
                <a:ea typeface="Walls"/>
                <a:cs typeface="Walls"/>
                <a:sym typeface="Walls"/>
              </a:rPr>
              <a:t>If the setup was successful, you should see a list of </a:t>
            </a:r>
            <a:r>
              <a:rPr lang="en-US" b="true" sz="2001">
                <a:solidFill>
                  <a:srgbClr val="000000"/>
                </a:solidFill>
                <a:latin typeface="Walls Bold"/>
                <a:ea typeface="Walls Bold"/>
                <a:cs typeface="Walls Bold"/>
                <a:sym typeface="Walls Bold"/>
              </a:rPr>
              <a:t>javac options</a:t>
            </a:r>
            <a:r>
              <a:rPr lang="en-US" sz="2001">
                <a:solidFill>
                  <a:srgbClr val="000000"/>
                </a:solidFill>
                <a:latin typeface="Walls"/>
                <a:ea typeface="Walls"/>
                <a:cs typeface="Walls"/>
                <a:sym typeface="Walls"/>
              </a:rPr>
              <a:t>.</a:t>
            </a:r>
          </a:p>
        </p:txBody>
      </p:sp>
      <p:sp>
        <p:nvSpPr>
          <p:cNvPr name="Freeform 20" id="20"/>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2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394408" y="3456008"/>
            <a:ext cx="6409592" cy="4921203"/>
          </a:xfrm>
          <a:prstGeom prst="rect">
            <a:avLst/>
          </a:prstGeom>
        </p:spPr>
        <p:txBody>
          <a:bodyPr anchor="t" rtlCol="false" tIns="0" lIns="0" bIns="0" rIns="0">
            <a:spAutoFit/>
          </a:bodyPr>
          <a:lstStyle/>
          <a:p>
            <a:pPr algn="just" marL="432204" indent="-216102" lvl="1">
              <a:lnSpc>
                <a:spcPts val="2802"/>
              </a:lnSpc>
              <a:buAutoNum type="arabicPeriod" startAt="1"/>
            </a:pPr>
            <a:r>
              <a:rPr lang="en-US" b="true" sz="2001">
                <a:solidFill>
                  <a:srgbClr val="000000"/>
                </a:solidFill>
                <a:latin typeface="Walls Bold"/>
                <a:ea typeface="Walls Bold"/>
                <a:cs typeface="Walls Bold"/>
                <a:sym typeface="Walls Bold"/>
              </a:rPr>
              <a:t>Download EditPlus 🌐</a:t>
            </a:r>
          </a:p>
          <a:p>
            <a:pPr algn="just" marL="864407" indent="-288136" lvl="2">
              <a:lnSpc>
                <a:spcPts val="2802"/>
              </a:lnSpc>
              <a:buFont typeface="Arial"/>
              <a:buChar char="⚬"/>
            </a:pPr>
            <a:r>
              <a:rPr lang="en-US" sz="2001">
                <a:solidFill>
                  <a:srgbClr val="000000"/>
                </a:solidFill>
                <a:latin typeface="Walls"/>
                <a:ea typeface="Walls"/>
                <a:cs typeface="Walls"/>
                <a:sym typeface="Walls"/>
              </a:rPr>
              <a:t>Go to </a:t>
            </a:r>
            <a:r>
              <a:rPr lang="en-US" sz="2001" u="sng">
                <a:solidFill>
                  <a:srgbClr val="000000"/>
                </a:solidFill>
                <a:latin typeface="Walls"/>
                <a:ea typeface="Walls"/>
                <a:cs typeface="Walls"/>
                <a:sym typeface="Walls"/>
                <a:hlinkClick r:id="rId6" tooltip="https://www.editplus.com/"/>
              </a:rPr>
              <a:t>EditPlus</a:t>
            </a:r>
            <a:r>
              <a:rPr lang="en-US" sz="2001" u="sng">
                <a:solidFill>
                  <a:srgbClr val="000000"/>
                </a:solidFill>
                <a:latin typeface="Walls"/>
                <a:ea typeface="Walls"/>
                <a:cs typeface="Walls"/>
                <a:sym typeface="Walls"/>
                <a:hlinkClick r:id="rId7" tooltip="https://www.editplus.com/"/>
              </a:rPr>
              <a:t> website</a:t>
            </a:r>
            <a:r>
              <a:rPr lang="en-US" sz="2001">
                <a:solidFill>
                  <a:srgbClr val="000000"/>
                </a:solidFill>
                <a:latin typeface="Walls"/>
                <a:ea typeface="Walls"/>
                <a:cs typeface="Walls"/>
                <a:sym typeface="Walls"/>
              </a:rPr>
              <a:t>.</a:t>
            </a:r>
          </a:p>
          <a:p>
            <a:pPr algn="just" marL="864407" indent="-288136" lvl="2">
              <a:lnSpc>
                <a:spcPts val="2802"/>
              </a:lnSpc>
              <a:buFont typeface="Arial"/>
              <a:buChar char="⚬"/>
            </a:pPr>
            <a:r>
              <a:rPr lang="en-US" sz="2001">
                <a:solidFill>
                  <a:srgbClr val="000000"/>
                </a:solidFill>
                <a:latin typeface="Walls"/>
                <a:ea typeface="Walls"/>
                <a:cs typeface="Walls"/>
                <a:sym typeface="Walls"/>
              </a:rPr>
              <a:t>Click on the Download menu at the top.</a:t>
            </a:r>
          </a:p>
          <a:p>
            <a:pPr algn="just" marL="864407" indent="-288136" lvl="2">
              <a:lnSpc>
                <a:spcPts val="2802"/>
              </a:lnSpc>
              <a:buFont typeface="Arial"/>
              <a:buChar char="⚬"/>
            </a:pPr>
            <a:r>
              <a:rPr lang="en-US" sz="2001">
                <a:solidFill>
                  <a:srgbClr val="000000"/>
                </a:solidFill>
                <a:latin typeface="Walls"/>
                <a:ea typeface="Walls"/>
                <a:cs typeface="Walls"/>
                <a:sym typeface="Walls"/>
              </a:rPr>
              <a:t>Choose the version b</a:t>
            </a:r>
            <a:r>
              <a:rPr lang="en-US" sz="2001">
                <a:solidFill>
                  <a:srgbClr val="000000"/>
                </a:solidFill>
                <a:latin typeface="Walls"/>
                <a:ea typeface="Walls"/>
                <a:cs typeface="Walls"/>
                <a:sym typeface="Walls"/>
              </a:rPr>
              <a:t>a</a:t>
            </a:r>
            <a:r>
              <a:rPr lang="en-US" sz="2001">
                <a:solidFill>
                  <a:srgbClr val="000000"/>
                </a:solidFill>
                <a:latin typeface="Walls"/>
                <a:ea typeface="Walls"/>
                <a:cs typeface="Walls"/>
                <a:sym typeface="Walls"/>
              </a:rPr>
              <a:t>sed</a:t>
            </a:r>
            <a:r>
              <a:rPr lang="en-US" sz="2001">
                <a:solidFill>
                  <a:srgbClr val="000000"/>
                </a:solidFill>
                <a:latin typeface="Walls"/>
                <a:ea typeface="Walls"/>
                <a:cs typeface="Walls"/>
                <a:sym typeface="Walls"/>
              </a:rPr>
              <a:t> on</a:t>
            </a:r>
            <a:r>
              <a:rPr lang="en-US" sz="2001">
                <a:solidFill>
                  <a:srgbClr val="000000"/>
                </a:solidFill>
                <a:latin typeface="Walls"/>
                <a:ea typeface="Walls"/>
                <a:cs typeface="Walls"/>
                <a:sym typeface="Walls"/>
              </a:rPr>
              <a:t> your sys</a:t>
            </a:r>
            <a:r>
              <a:rPr lang="en-US" sz="2001">
                <a:solidFill>
                  <a:srgbClr val="000000"/>
                </a:solidFill>
                <a:latin typeface="Walls"/>
                <a:ea typeface="Walls"/>
                <a:cs typeface="Walls"/>
                <a:sym typeface="Walls"/>
              </a:rPr>
              <a:t>t</a:t>
            </a:r>
            <a:r>
              <a:rPr lang="en-US" sz="2001">
                <a:solidFill>
                  <a:srgbClr val="000000"/>
                </a:solidFill>
                <a:latin typeface="Walls"/>
                <a:ea typeface="Walls"/>
                <a:cs typeface="Walls"/>
                <a:sym typeface="Walls"/>
              </a:rPr>
              <a:t>em'</a:t>
            </a:r>
            <a:r>
              <a:rPr lang="en-US" sz="2001">
                <a:solidFill>
                  <a:srgbClr val="000000"/>
                </a:solidFill>
                <a:latin typeface="Walls"/>
                <a:ea typeface="Walls"/>
                <a:cs typeface="Walls"/>
                <a:sym typeface="Walls"/>
              </a:rPr>
              <a:t>s</a:t>
            </a:r>
            <a:r>
              <a:rPr lang="en-US" sz="2001">
                <a:solidFill>
                  <a:srgbClr val="000000"/>
                </a:solidFill>
                <a:latin typeface="Walls"/>
                <a:ea typeface="Walls"/>
                <a:cs typeface="Walls"/>
                <a:sym typeface="Walls"/>
              </a:rPr>
              <a:t> architecture:</a:t>
            </a:r>
          </a:p>
          <a:p>
            <a:pPr algn="just" marL="1296611" indent="-324153" lvl="3">
              <a:lnSpc>
                <a:spcPts val="2802"/>
              </a:lnSpc>
              <a:buFont typeface="Arial"/>
              <a:buChar char="￭"/>
            </a:pPr>
            <a:r>
              <a:rPr lang="en-US" sz="2001">
                <a:solidFill>
                  <a:srgbClr val="000000"/>
                </a:solidFill>
                <a:latin typeface="Walls"/>
                <a:ea typeface="Walls"/>
                <a:cs typeface="Walls"/>
                <a:sym typeface="Walls"/>
              </a:rPr>
              <a:t>EditPlus 5.7 (64-bit) if your system is 64-bit.</a:t>
            </a:r>
          </a:p>
          <a:p>
            <a:pPr algn="just" marL="1296611" indent="-324153" lvl="3">
              <a:lnSpc>
                <a:spcPts val="2802"/>
              </a:lnSpc>
              <a:buFont typeface="Arial"/>
              <a:buChar char="￭"/>
            </a:pPr>
            <a:r>
              <a:rPr lang="en-US" sz="2001">
                <a:solidFill>
                  <a:srgbClr val="000000"/>
                </a:solidFill>
                <a:latin typeface="Walls"/>
                <a:ea typeface="Walls"/>
                <a:cs typeface="Walls"/>
                <a:sym typeface="Walls"/>
              </a:rPr>
              <a:t>Select More options if your system is 32-bit.</a:t>
            </a:r>
          </a:p>
          <a:p>
            <a:pPr algn="just">
              <a:lnSpc>
                <a:spcPts val="2802"/>
              </a:lnSpc>
            </a:pPr>
          </a:p>
          <a:p>
            <a:pPr algn="just">
              <a:lnSpc>
                <a:spcPts val="2802"/>
              </a:lnSpc>
            </a:pPr>
            <a:r>
              <a:rPr lang="en-US" sz="2001">
                <a:solidFill>
                  <a:srgbClr val="000000"/>
                </a:solidFill>
                <a:latin typeface="Walls"/>
                <a:ea typeface="Walls"/>
                <a:cs typeface="Walls"/>
                <a:sym typeface="Walls"/>
              </a:rPr>
              <a:t>    </a:t>
            </a:r>
            <a:r>
              <a:rPr lang="en-US" sz="2001" b="true">
                <a:solidFill>
                  <a:srgbClr val="000000"/>
                </a:solidFill>
                <a:latin typeface="Walls Bold"/>
                <a:ea typeface="Walls Bold"/>
                <a:cs typeface="Walls Bold"/>
                <a:sym typeface="Walls Bold"/>
              </a:rPr>
              <a:t>  2. </a:t>
            </a:r>
            <a:r>
              <a:rPr lang="en-US" sz="2001" b="true">
                <a:solidFill>
                  <a:srgbClr val="000000"/>
                </a:solidFill>
                <a:latin typeface="Walls Bold"/>
                <a:ea typeface="Walls Bold"/>
                <a:cs typeface="Walls Bold"/>
                <a:sym typeface="Walls Bold"/>
              </a:rPr>
              <a:t>Prepare the Folder 📁</a:t>
            </a:r>
          </a:p>
          <a:p>
            <a:pPr algn="just" marL="864407" indent="-288136" lvl="2">
              <a:lnSpc>
                <a:spcPts val="2802"/>
              </a:lnSpc>
              <a:buFont typeface="Arial"/>
              <a:buChar char="⚬"/>
            </a:pPr>
            <a:r>
              <a:rPr lang="en-US" sz="2001">
                <a:solidFill>
                  <a:srgbClr val="000000"/>
                </a:solidFill>
                <a:latin typeface="Walls"/>
                <a:ea typeface="Walls"/>
                <a:cs typeface="Walls"/>
                <a:sym typeface="Walls"/>
              </a:rPr>
              <a:t>Before installing, create a folder named </a:t>
            </a:r>
            <a:r>
              <a:rPr lang="en-US" b="true" sz="2001">
                <a:solidFill>
                  <a:srgbClr val="000000"/>
                </a:solidFill>
                <a:latin typeface="Walls Bold"/>
                <a:ea typeface="Walls Bold"/>
                <a:cs typeface="Walls Bold"/>
                <a:sym typeface="Walls Bold"/>
              </a:rPr>
              <a:t>EditPlus</a:t>
            </a:r>
            <a:r>
              <a:rPr lang="en-US" sz="2001">
                <a:solidFill>
                  <a:srgbClr val="000000"/>
                </a:solidFill>
                <a:latin typeface="Walls"/>
                <a:ea typeface="Walls"/>
                <a:cs typeface="Walls"/>
                <a:sym typeface="Walls"/>
              </a:rPr>
              <a:t> inside the </a:t>
            </a:r>
            <a:r>
              <a:rPr lang="en-US" b="true" sz="2001">
                <a:solidFill>
                  <a:srgbClr val="000000"/>
                </a:solidFill>
                <a:latin typeface="Walls Bold"/>
                <a:ea typeface="Walls Bold"/>
                <a:cs typeface="Walls Bold"/>
                <a:sym typeface="Walls Bold"/>
              </a:rPr>
              <a:t>D:\DevelopmentSoftwares folder</a:t>
            </a:r>
            <a:r>
              <a:rPr lang="en-US" sz="2001">
                <a:solidFill>
                  <a:srgbClr val="000000"/>
                </a:solidFill>
                <a:latin typeface="Walls"/>
                <a:ea typeface="Walls"/>
                <a:cs typeface="Walls"/>
                <a:sym typeface="Walls"/>
              </a:rPr>
              <a:t>:</a:t>
            </a:r>
          </a:p>
          <a:p>
            <a:pPr algn="just" marL="864407" indent="-288136" lvl="2">
              <a:lnSpc>
                <a:spcPts val="2802"/>
              </a:lnSpc>
              <a:buFont typeface="Arial"/>
              <a:buChar char="⚬"/>
            </a:pPr>
            <a:r>
              <a:rPr lang="en-US" sz="2001">
                <a:solidFill>
                  <a:srgbClr val="000000"/>
                </a:solidFill>
                <a:latin typeface="Walls"/>
                <a:ea typeface="Walls"/>
                <a:cs typeface="Walls"/>
                <a:sym typeface="Walls"/>
              </a:rPr>
              <a:t>Shortcut to create a new folder: </a:t>
            </a:r>
            <a:r>
              <a:rPr lang="en-US" b="true" sz="2001">
                <a:solidFill>
                  <a:srgbClr val="000000"/>
                </a:solidFill>
                <a:latin typeface="Walls Bold"/>
                <a:ea typeface="Walls Bold"/>
                <a:cs typeface="Walls Bold"/>
                <a:sym typeface="Walls Bold"/>
              </a:rPr>
              <a:t>Ctrl + Shift + N</a:t>
            </a:r>
            <a:r>
              <a:rPr lang="en-US" sz="2001">
                <a:solidFill>
                  <a:srgbClr val="000000"/>
                </a:solidFill>
                <a:latin typeface="Walls"/>
                <a:ea typeface="Walls"/>
                <a:cs typeface="Walls"/>
                <a:sym typeface="Walls"/>
              </a:rPr>
              <a:t>.</a:t>
            </a:r>
          </a:p>
          <a:p>
            <a:pPr algn="just" marL="864407" indent="-288136" lvl="2">
              <a:lnSpc>
                <a:spcPts val="2802"/>
              </a:lnSpc>
              <a:buFont typeface="Arial"/>
              <a:buChar char="⚬"/>
            </a:pPr>
            <a:r>
              <a:rPr lang="en-US" sz="2001">
                <a:solidFill>
                  <a:srgbClr val="000000"/>
                </a:solidFill>
                <a:latin typeface="Walls"/>
                <a:ea typeface="Walls"/>
                <a:cs typeface="Walls"/>
                <a:sym typeface="Walls"/>
              </a:rPr>
              <a:t>Follow </a:t>
            </a:r>
            <a:r>
              <a:rPr lang="en-US" b="true" sz="2001">
                <a:solidFill>
                  <a:srgbClr val="000000"/>
                </a:solidFill>
                <a:latin typeface="Walls Bold"/>
                <a:ea typeface="Walls Bold"/>
                <a:cs typeface="Walls Bold"/>
                <a:sym typeface="Walls Bold"/>
              </a:rPr>
              <a:t>CamelCase</a:t>
            </a:r>
            <a:r>
              <a:rPr lang="en-US" sz="2001">
                <a:solidFill>
                  <a:srgbClr val="000000"/>
                </a:solidFill>
                <a:latin typeface="Walls"/>
                <a:ea typeface="Walls"/>
                <a:cs typeface="Walls"/>
                <a:sym typeface="Walls"/>
              </a:rPr>
              <a:t> while naming your folder (e.g., EditPlus—capitalize each word, no spaces).</a:t>
            </a:r>
          </a:p>
        </p:txBody>
      </p:sp>
      <p:sp>
        <p:nvSpPr>
          <p:cNvPr name="TextBox 13" id="13"/>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4" id="14"/>
          <p:cNvSpPr txBox="true"/>
          <p:nvPr/>
        </p:nvSpPr>
        <p:spPr>
          <a:xfrm rot="0">
            <a:off x="421625" y="1257013"/>
            <a:ext cx="6768009" cy="372745"/>
          </a:xfrm>
          <a:prstGeom prst="rect">
            <a:avLst/>
          </a:prstGeom>
        </p:spPr>
        <p:txBody>
          <a:bodyPr anchor="t" rtlCol="false" tIns="0" lIns="0" bIns="0" rIns="0">
            <a:spAutoFit/>
          </a:bodyPr>
          <a:lstStyle/>
          <a:p>
            <a:pPr algn="l">
              <a:lnSpc>
                <a:spcPts val="3079"/>
              </a:lnSpc>
            </a:pPr>
            <a:r>
              <a:rPr lang="en-US" b="true" sz="2199" spc="219">
                <a:solidFill>
                  <a:srgbClr val="1E90FF"/>
                </a:solidFill>
                <a:latin typeface="Walls Bold"/>
                <a:ea typeface="Walls Bold"/>
                <a:cs typeface="Walls Bold"/>
                <a:sym typeface="Walls Bold"/>
              </a:rPr>
              <a:t>INSTALLING EDITPLUS FOR JAVA DEVELOPMENT </a:t>
            </a:r>
          </a:p>
        </p:txBody>
      </p:sp>
      <p:sp>
        <p:nvSpPr>
          <p:cNvPr name="TextBox 15" id="15"/>
          <p:cNvSpPr txBox="true"/>
          <p:nvPr/>
        </p:nvSpPr>
        <p:spPr>
          <a:xfrm rot="0">
            <a:off x="421625" y="1591658"/>
            <a:ext cx="6768009" cy="935307"/>
          </a:xfrm>
          <a:prstGeom prst="rect">
            <a:avLst/>
          </a:prstGeom>
        </p:spPr>
        <p:txBody>
          <a:bodyPr anchor="t" rtlCol="false" tIns="0" lIns="0" bIns="0" rIns="0">
            <a:spAutoFit/>
          </a:bodyPr>
          <a:lstStyle/>
          <a:p>
            <a:pPr algn="just">
              <a:lnSpc>
                <a:spcPts val="2522"/>
              </a:lnSpc>
            </a:pPr>
            <a:r>
              <a:rPr lang="en-US" sz="1801">
                <a:solidFill>
                  <a:srgbClr val="000000"/>
                </a:solidFill>
                <a:latin typeface="Walls"/>
                <a:ea typeface="Walls"/>
                <a:cs typeface="Walls"/>
                <a:sym typeface="Walls"/>
              </a:rPr>
              <a:t>To make your development smoother, we recommend using </a:t>
            </a:r>
            <a:r>
              <a:rPr lang="en-US" sz="1801" b="true">
                <a:solidFill>
                  <a:srgbClr val="000000"/>
                </a:solidFill>
                <a:latin typeface="Walls Bold"/>
                <a:ea typeface="Walls Bold"/>
                <a:cs typeface="Walls Bold"/>
                <a:sym typeface="Walls Bold"/>
              </a:rPr>
              <a:t>EditPlus</a:t>
            </a:r>
            <a:r>
              <a:rPr lang="en-US" sz="1801">
                <a:solidFill>
                  <a:srgbClr val="000000"/>
                </a:solidFill>
                <a:latin typeface="Walls"/>
                <a:ea typeface="Walls"/>
                <a:cs typeface="Walls"/>
                <a:sym typeface="Walls"/>
              </a:rPr>
              <a:t> as your code editor. It simplifies learning </a:t>
            </a:r>
            <a:r>
              <a:rPr lang="en-US" sz="1801" b="true">
                <a:solidFill>
                  <a:srgbClr val="000000"/>
                </a:solidFill>
                <a:latin typeface="Walls Bold"/>
                <a:ea typeface="Walls Bold"/>
                <a:cs typeface="Walls Bold"/>
                <a:sym typeface="Walls Bold"/>
              </a:rPr>
              <a:t>Java concepts</a:t>
            </a:r>
            <a:r>
              <a:rPr lang="en-US" sz="1801">
                <a:solidFill>
                  <a:srgbClr val="000000"/>
                </a:solidFill>
                <a:latin typeface="Walls"/>
                <a:ea typeface="Walls"/>
                <a:cs typeface="Walls"/>
                <a:sym typeface="Walls"/>
              </a:rPr>
              <a:t> and allows you to focus on writing and running programs efficiently.</a:t>
            </a:r>
          </a:p>
        </p:txBody>
      </p:sp>
      <p:sp>
        <p:nvSpPr>
          <p:cNvPr name="TextBox 16" id="16"/>
          <p:cNvSpPr txBox="true"/>
          <p:nvPr/>
        </p:nvSpPr>
        <p:spPr>
          <a:xfrm rot="0">
            <a:off x="421625" y="2989338"/>
            <a:ext cx="6984867" cy="372745"/>
          </a:xfrm>
          <a:prstGeom prst="rect">
            <a:avLst/>
          </a:prstGeom>
        </p:spPr>
        <p:txBody>
          <a:bodyPr anchor="t" rtlCol="false" tIns="0" lIns="0" bIns="0" rIns="0">
            <a:spAutoFit/>
          </a:bodyPr>
          <a:lstStyle/>
          <a:p>
            <a:pPr algn="l">
              <a:lnSpc>
                <a:spcPts val="3079"/>
              </a:lnSpc>
            </a:pPr>
            <a:r>
              <a:rPr lang="en-US" b="true" sz="2199" spc="219">
                <a:solidFill>
                  <a:srgbClr val="1E90FF"/>
                </a:solidFill>
                <a:latin typeface="Walls Bold"/>
                <a:ea typeface="Walls Bold"/>
                <a:cs typeface="Walls Bold"/>
                <a:sym typeface="Walls Bold"/>
              </a:rPr>
              <a:t>STEPS TO DOWNLOAD &amp; INSTALL EDITPLUS 🛠️🖥️</a:t>
            </a:r>
          </a:p>
        </p:txBody>
      </p:sp>
      <p:sp>
        <p:nvSpPr>
          <p:cNvPr name="Freeform 17" id="17"/>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9" id="19"/>
          <p:cNvSpPr txBox="true"/>
          <p:nvPr/>
        </p:nvSpPr>
        <p:spPr>
          <a:xfrm rot="0">
            <a:off x="657414" y="8568540"/>
            <a:ext cx="6146586" cy="1396953"/>
          </a:xfrm>
          <a:prstGeom prst="rect">
            <a:avLst/>
          </a:prstGeom>
        </p:spPr>
        <p:txBody>
          <a:bodyPr anchor="t" rtlCol="false" tIns="0" lIns="0" bIns="0" rIns="0">
            <a:spAutoFit/>
          </a:bodyPr>
          <a:lstStyle/>
          <a:p>
            <a:pPr algn="just">
              <a:lnSpc>
                <a:spcPts val="2802"/>
              </a:lnSpc>
            </a:pPr>
            <a:r>
              <a:rPr lang="en-US" sz="2001">
                <a:solidFill>
                  <a:srgbClr val="000000"/>
                </a:solidFill>
                <a:latin typeface="Walls"/>
                <a:ea typeface="Walls"/>
                <a:cs typeface="Walls"/>
                <a:sym typeface="Walls"/>
              </a:rPr>
              <a:t>     We install development software on the D drive to reduce the load on the OS drive (C), which holds system files.</a:t>
            </a:r>
          </a:p>
          <a:p>
            <a:pPr algn="just">
              <a:lnSpc>
                <a:spcPts val="2802"/>
              </a:lnSpc>
            </a:pPr>
          </a:p>
        </p:txBody>
      </p:sp>
      <p:sp>
        <p:nvSpPr>
          <p:cNvPr name="Freeform 20" id="20"/>
          <p:cNvSpPr/>
          <p:nvPr/>
        </p:nvSpPr>
        <p:spPr>
          <a:xfrm flipH="false" flipV="false" rot="0">
            <a:off x="657414" y="8606640"/>
            <a:ext cx="403543" cy="299356"/>
          </a:xfrm>
          <a:custGeom>
            <a:avLst/>
            <a:gdLst/>
            <a:ahLst/>
            <a:cxnLst/>
            <a:rect r="r" b="b" t="t" l="l"/>
            <a:pathLst>
              <a:path h="299356" w="403543">
                <a:moveTo>
                  <a:pt x="0" y="0"/>
                </a:moveTo>
                <a:lnTo>
                  <a:pt x="403544" y="0"/>
                </a:lnTo>
                <a:lnTo>
                  <a:pt x="403544" y="299356"/>
                </a:lnTo>
                <a:lnTo>
                  <a:pt x="0" y="29935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05947" y="1250777"/>
            <a:ext cx="6775854" cy="8445500"/>
          </a:xfrm>
          <a:prstGeom prst="rect">
            <a:avLst/>
          </a:prstGeom>
        </p:spPr>
        <p:txBody>
          <a:bodyPr anchor="t" rtlCol="false" tIns="0" lIns="0" bIns="0" rIns="0">
            <a:spAutoFit/>
          </a:bodyPr>
          <a:lstStyle/>
          <a:p>
            <a:pPr algn="just">
              <a:lnSpc>
                <a:spcPts val="2800"/>
              </a:lnSpc>
            </a:pPr>
            <a:r>
              <a:rPr lang="en-US" sz="2000" b="true">
                <a:solidFill>
                  <a:srgbClr val="000000"/>
                </a:solidFill>
                <a:latin typeface="Walls Bold"/>
                <a:ea typeface="Walls Bold"/>
                <a:cs typeface="Walls Bold"/>
                <a:sym typeface="Walls Bold"/>
              </a:rPr>
              <a:t>     3. Install EditPlus ⚙️</a:t>
            </a:r>
          </a:p>
          <a:p>
            <a:pPr algn="just" marL="863601" indent="-287867" lvl="2">
              <a:lnSpc>
                <a:spcPts val="2800"/>
              </a:lnSpc>
              <a:buAutoNum type="alphaLcPeriod" startAt="1"/>
            </a:pPr>
            <a:r>
              <a:rPr lang="en-US" sz="2000">
                <a:solidFill>
                  <a:srgbClr val="000000"/>
                </a:solidFill>
                <a:latin typeface="Walls"/>
                <a:ea typeface="Walls"/>
                <a:cs typeface="Walls"/>
                <a:sym typeface="Walls"/>
              </a:rPr>
              <a:t> </a:t>
            </a:r>
            <a:r>
              <a:rPr lang="en-US" sz="2000">
                <a:solidFill>
                  <a:srgbClr val="000000"/>
                </a:solidFill>
                <a:latin typeface="Walls"/>
                <a:ea typeface="Walls"/>
                <a:cs typeface="Walls"/>
                <a:sym typeface="Walls"/>
              </a:rPr>
              <a:t>After downloading, double-click on the </a:t>
            </a:r>
            <a:r>
              <a:rPr lang="en-US" b="true" sz="2000">
                <a:solidFill>
                  <a:srgbClr val="000000"/>
                </a:solidFill>
                <a:latin typeface="Walls Bold"/>
                <a:ea typeface="Walls Bold"/>
                <a:cs typeface="Walls Bold"/>
                <a:sym typeface="Walls Bold"/>
              </a:rPr>
              <a:t>editplus.exe</a:t>
            </a:r>
            <a:r>
              <a:rPr lang="en-US" sz="2000">
                <a:solidFill>
                  <a:srgbClr val="000000"/>
                </a:solidFill>
                <a:latin typeface="Walls"/>
                <a:ea typeface="Walls"/>
                <a:cs typeface="Walls"/>
                <a:sym typeface="Walls"/>
              </a:rPr>
              <a:t> file to start the installation.</a:t>
            </a:r>
          </a:p>
          <a:p>
            <a:pPr algn="just">
              <a:lnSpc>
                <a:spcPts val="2800"/>
              </a:lnSpc>
            </a:pPr>
          </a:p>
          <a:p>
            <a:pPr algn="just">
              <a:lnSpc>
                <a:spcPts val="2800"/>
              </a:lnSpc>
            </a:pPr>
            <a:r>
              <a:rPr lang="en-US" sz="2000" b="true">
                <a:solidFill>
                  <a:srgbClr val="000000"/>
                </a:solidFill>
                <a:latin typeface="Walls Bold"/>
                <a:ea typeface="Walls Bold"/>
                <a:cs typeface="Walls Bold"/>
                <a:sym typeface="Walls Bold"/>
              </a:rPr>
              <a:t>     </a:t>
            </a:r>
            <a:r>
              <a:rPr lang="en-US" sz="2000" b="true">
                <a:solidFill>
                  <a:srgbClr val="000000"/>
                </a:solidFill>
                <a:latin typeface="Walls Bold"/>
                <a:ea typeface="Walls Bold"/>
                <a:cs typeface="Walls Bold"/>
                <a:sym typeface="Walls Bold"/>
              </a:rPr>
              <a:t>4. Installation Steps 🛠️</a:t>
            </a:r>
          </a:p>
          <a:p>
            <a:pPr algn="just" marL="863601" indent="-287867" lvl="2">
              <a:lnSpc>
                <a:spcPts val="2800"/>
              </a:lnSpc>
              <a:buAutoNum type="alphaLcPeriod" startAt="1"/>
            </a:pPr>
            <a:r>
              <a:rPr lang="en-US" b="true" sz="2000">
                <a:solidFill>
                  <a:srgbClr val="000000"/>
                </a:solidFill>
                <a:latin typeface="Walls Bold"/>
                <a:ea typeface="Walls Bold"/>
                <a:cs typeface="Walls Bold"/>
                <a:sym typeface="Walls Bold"/>
              </a:rPr>
              <a:t>License Agreement</a:t>
            </a:r>
            <a:r>
              <a:rPr lang="en-US" sz="2000">
                <a:solidFill>
                  <a:srgbClr val="000000"/>
                </a:solidFill>
                <a:latin typeface="Walls"/>
                <a:ea typeface="Walls"/>
                <a:cs typeface="Walls"/>
                <a:sym typeface="Walls"/>
              </a:rPr>
              <a:t>: Accept the agreement.</a:t>
            </a:r>
          </a:p>
          <a:p>
            <a:pPr algn="just" marL="863601" indent="-287867" lvl="2">
              <a:lnSpc>
                <a:spcPts val="2800"/>
              </a:lnSpc>
              <a:buAutoNum type="alphaLcPeriod" startAt="1"/>
            </a:pPr>
            <a:r>
              <a:rPr lang="en-US" b="true" sz="2000">
                <a:solidFill>
                  <a:srgbClr val="000000"/>
                </a:solidFill>
                <a:latin typeface="Walls Bold"/>
                <a:ea typeface="Walls Bold"/>
                <a:cs typeface="Walls Bold"/>
                <a:sym typeface="Walls Bold"/>
              </a:rPr>
              <a:t>Windows Notification</a:t>
            </a:r>
            <a:r>
              <a:rPr lang="en-US" sz="2000">
                <a:solidFill>
                  <a:srgbClr val="000000"/>
                </a:solidFill>
                <a:latin typeface="Walls"/>
                <a:ea typeface="Walls"/>
                <a:cs typeface="Walls"/>
                <a:sym typeface="Walls"/>
              </a:rPr>
              <a:t>: Click </a:t>
            </a:r>
            <a:r>
              <a:rPr lang="en-US" b="true" sz="2000">
                <a:solidFill>
                  <a:srgbClr val="000000"/>
                </a:solidFill>
                <a:latin typeface="Walls Bold"/>
                <a:ea typeface="Walls Bold"/>
                <a:cs typeface="Walls Bold"/>
                <a:sym typeface="Walls Bold"/>
              </a:rPr>
              <a:t>Yes</a:t>
            </a:r>
            <a:r>
              <a:rPr lang="en-US" sz="2000">
                <a:solidFill>
                  <a:srgbClr val="000000"/>
                </a:solidFill>
                <a:latin typeface="Walls"/>
                <a:ea typeface="Walls"/>
                <a:cs typeface="Walls"/>
                <a:sym typeface="Walls"/>
              </a:rPr>
              <a:t> to allow changes.</a:t>
            </a:r>
          </a:p>
          <a:p>
            <a:pPr algn="just" marL="863601" indent="-287867" lvl="2">
              <a:lnSpc>
                <a:spcPts val="2800"/>
              </a:lnSpc>
              <a:buAutoNum type="alphaLcPeriod" startAt="1"/>
            </a:pPr>
            <a:r>
              <a:rPr lang="en-US" b="true" sz="2000">
                <a:solidFill>
                  <a:srgbClr val="000000"/>
                </a:solidFill>
                <a:latin typeface="Walls Bold"/>
                <a:ea typeface="Walls Bold"/>
                <a:cs typeface="Walls Bold"/>
                <a:sym typeface="Walls Bold"/>
              </a:rPr>
              <a:t>Specify Installation Directory:</a:t>
            </a:r>
          </a:p>
          <a:p>
            <a:pPr algn="just" marL="1295402" indent="-323850" lvl="3">
              <a:lnSpc>
                <a:spcPts val="2800"/>
              </a:lnSpc>
              <a:buAutoNum type="romanLcPeriod" startAt="1"/>
            </a:pPr>
            <a:r>
              <a:rPr lang="en-US" sz="2000">
                <a:solidFill>
                  <a:srgbClr val="000000"/>
                </a:solidFill>
                <a:latin typeface="Walls"/>
                <a:ea typeface="Walls"/>
                <a:cs typeface="Walls"/>
                <a:sym typeface="Walls"/>
              </a:rPr>
              <a:t>By default, it points to </a:t>
            </a:r>
            <a:r>
              <a:rPr lang="en-US" b="true" sz="2000">
                <a:solidFill>
                  <a:srgbClr val="000000"/>
                </a:solidFill>
                <a:latin typeface="Walls Bold"/>
                <a:ea typeface="Walls Bold"/>
                <a:cs typeface="Walls Bold"/>
                <a:sym typeface="Walls Bold"/>
              </a:rPr>
              <a:t>C:\Program Files\EditPlus</a:t>
            </a:r>
            <a:r>
              <a:rPr lang="en-US" sz="2000">
                <a:solidFill>
                  <a:srgbClr val="000000"/>
                </a:solidFill>
                <a:latin typeface="Walls"/>
                <a:ea typeface="Walls"/>
                <a:cs typeface="Walls"/>
                <a:sym typeface="Walls"/>
              </a:rPr>
              <a:t>.</a:t>
            </a:r>
          </a:p>
          <a:p>
            <a:pPr algn="just" marL="1295402" indent="-323850" lvl="3">
              <a:lnSpc>
                <a:spcPts val="2800"/>
              </a:lnSpc>
              <a:buAutoNum type="romanLcPeriod" startAt="1"/>
            </a:pPr>
            <a:r>
              <a:rPr lang="en-US" b="true" sz="2000">
                <a:solidFill>
                  <a:srgbClr val="000000"/>
                </a:solidFill>
                <a:latin typeface="Walls Bold"/>
                <a:ea typeface="Walls Bold"/>
                <a:cs typeface="Walls Bold"/>
                <a:sym typeface="Walls Bold"/>
              </a:rPr>
              <a:t>Change</a:t>
            </a:r>
            <a:r>
              <a:rPr lang="en-US" sz="2000">
                <a:solidFill>
                  <a:srgbClr val="000000"/>
                </a:solidFill>
                <a:latin typeface="Walls"/>
                <a:ea typeface="Walls"/>
                <a:cs typeface="Walls"/>
                <a:sym typeface="Walls"/>
              </a:rPr>
              <a:t> it to the folder you created: D:\DevelopmentSoftwares\EditPlus.</a:t>
            </a:r>
          </a:p>
          <a:p>
            <a:pPr algn="just" marL="1295402" indent="-323850" lvl="3">
              <a:lnSpc>
                <a:spcPts val="2800"/>
              </a:lnSpc>
              <a:buAutoNum type="romanLcPeriod" startAt="1"/>
            </a:pPr>
            <a:r>
              <a:rPr lang="en-US" sz="2000">
                <a:solidFill>
                  <a:srgbClr val="000000"/>
                </a:solidFill>
                <a:latin typeface="Walls"/>
                <a:ea typeface="Walls"/>
                <a:cs typeface="Walls"/>
                <a:sym typeface="Walls"/>
              </a:rPr>
              <a:t>Click on the three dots (...), navigate to </a:t>
            </a:r>
            <a:r>
              <a:rPr lang="en-US" b="true" sz="2000">
                <a:solidFill>
                  <a:srgbClr val="000000"/>
                </a:solidFill>
                <a:latin typeface="Walls Bold"/>
                <a:ea typeface="Walls Bold"/>
                <a:cs typeface="Walls Bold"/>
                <a:sym typeface="Walls Bold"/>
              </a:rPr>
              <a:t>D drive</a:t>
            </a:r>
            <a:r>
              <a:rPr lang="en-US" sz="2000">
                <a:solidFill>
                  <a:srgbClr val="000000"/>
                </a:solidFill>
                <a:latin typeface="Walls"/>
                <a:ea typeface="Walls"/>
                <a:cs typeface="Walls"/>
                <a:sym typeface="Walls"/>
              </a:rPr>
              <a:t> → </a:t>
            </a:r>
            <a:r>
              <a:rPr lang="en-US" b="true" sz="2000">
                <a:solidFill>
                  <a:srgbClr val="000000"/>
                </a:solidFill>
                <a:latin typeface="Walls Bold"/>
                <a:ea typeface="Walls Bold"/>
                <a:cs typeface="Walls Bold"/>
                <a:sym typeface="Walls Bold"/>
              </a:rPr>
              <a:t>DevelopmentSoftwares</a:t>
            </a:r>
            <a:r>
              <a:rPr lang="en-US" sz="2000">
                <a:solidFill>
                  <a:srgbClr val="000000"/>
                </a:solidFill>
                <a:latin typeface="Walls"/>
                <a:ea typeface="Walls"/>
                <a:cs typeface="Walls"/>
                <a:sym typeface="Walls"/>
              </a:rPr>
              <a:t> → </a:t>
            </a:r>
            <a:r>
              <a:rPr lang="en-US" b="true" sz="2000">
                <a:solidFill>
                  <a:srgbClr val="000000"/>
                </a:solidFill>
                <a:latin typeface="Walls Bold"/>
                <a:ea typeface="Walls Bold"/>
                <a:cs typeface="Walls Bold"/>
                <a:sym typeface="Walls Bold"/>
              </a:rPr>
              <a:t>EditPlus</a:t>
            </a:r>
            <a:r>
              <a:rPr lang="en-US" sz="2000">
                <a:solidFill>
                  <a:srgbClr val="000000"/>
                </a:solidFill>
                <a:latin typeface="Walls"/>
                <a:ea typeface="Walls"/>
                <a:cs typeface="Walls"/>
                <a:sym typeface="Walls"/>
              </a:rPr>
              <a:t>, and click </a:t>
            </a:r>
            <a:r>
              <a:rPr lang="en-US" b="true" sz="2000">
                <a:solidFill>
                  <a:srgbClr val="000000"/>
                </a:solidFill>
                <a:latin typeface="Walls Bold"/>
                <a:ea typeface="Walls Bold"/>
                <a:cs typeface="Walls Bold"/>
                <a:sym typeface="Walls Bold"/>
              </a:rPr>
              <a:t>OK</a:t>
            </a:r>
            <a:r>
              <a:rPr lang="en-US" sz="2000">
                <a:solidFill>
                  <a:srgbClr val="000000"/>
                </a:solidFill>
                <a:latin typeface="Walls"/>
                <a:ea typeface="Walls"/>
                <a:cs typeface="Walls"/>
                <a:sym typeface="Walls"/>
              </a:rPr>
              <a:t>.</a:t>
            </a:r>
          </a:p>
          <a:p>
            <a:pPr algn="just" marL="1295402" indent="-323850" lvl="3">
              <a:lnSpc>
                <a:spcPts val="2800"/>
              </a:lnSpc>
              <a:buAutoNum type="romanLcPeriod" startAt="1"/>
            </a:pPr>
            <a:r>
              <a:rPr lang="en-US" sz="2000">
                <a:solidFill>
                  <a:srgbClr val="000000"/>
                </a:solidFill>
                <a:latin typeface="Walls"/>
                <a:ea typeface="Walls"/>
                <a:cs typeface="Walls"/>
                <a:sym typeface="Walls"/>
              </a:rPr>
              <a:t>Click </a:t>
            </a:r>
            <a:r>
              <a:rPr lang="en-US" b="true" sz="2000">
                <a:solidFill>
                  <a:srgbClr val="000000"/>
                </a:solidFill>
                <a:latin typeface="Walls Bold"/>
                <a:ea typeface="Walls Bold"/>
                <a:cs typeface="Walls Bold"/>
                <a:sym typeface="Walls Bold"/>
              </a:rPr>
              <a:t>Start Copy</a:t>
            </a:r>
            <a:r>
              <a:rPr lang="en-US" sz="2000">
                <a:solidFill>
                  <a:srgbClr val="000000"/>
                </a:solidFill>
                <a:latin typeface="Walls"/>
                <a:ea typeface="Walls"/>
                <a:cs typeface="Walls"/>
                <a:sym typeface="Walls"/>
              </a:rPr>
              <a:t> to begin the installation.</a:t>
            </a:r>
          </a:p>
          <a:p>
            <a:pPr algn="just" marL="863601" indent="-287867" lvl="2">
              <a:lnSpc>
                <a:spcPts val="2800"/>
              </a:lnSpc>
              <a:buAutoNum type="alphaLcPeriod" startAt="1"/>
            </a:pPr>
            <a:r>
              <a:rPr lang="en-US" b="true" sz="2000">
                <a:solidFill>
                  <a:srgbClr val="000000"/>
                </a:solidFill>
                <a:latin typeface="Walls Bold"/>
                <a:ea typeface="Walls Bold"/>
                <a:cs typeface="Walls Bold"/>
                <a:sym typeface="Walls Bold"/>
              </a:rPr>
              <a:t>Success Message</a:t>
            </a:r>
            <a:r>
              <a:rPr lang="en-US" sz="2000">
                <a:solidFill>
                  <a:srgbClr val="000000"/>
                </a:solidFill>
                <a:latin typeface="Walls"/>
                <a:ea typeface="Walls"/>
                <a:cs typeface="Walls"/>
                <a:sym typeface="Walls"/>
              </a:rPr>
              <a:t>: Once installed, click </a:t>
            </a:r>
            <a:r>
              <a:rPr lang="en-US" b="true" sz="2000">
                <a:solidFill>
                  <a:srgbClr val="000000"/>
                </a:solidFill>
                <a:latin typeface="Walls Bold"/>
                <a:ea typeface="Walls Bold"/>
                <a:cs typeface="Walls Bold"/>
                <a:sym typeface="Walls Bold"/>
              </a:rPr>
              <a:t>OK</a:t>
            </a:r>
            <a:r>
              <a:rPr lang="en-US" sz="2000">
                <a:solidFill>
                  <a:srgbClr val="000000"/>
                </a:solidFill>
                <a:latin typeface="Walls"/>
                <a:ea typeface="Walls"/>
                <a:cs typeface="Walls"/>
                <a:sym typeface="Walls"/>
              </a:rPr>
              <a:t>.</a:t>
            </a:r>
          </a:p>
          <a:p>
            <a:pPr algn="just">
              <a:lnSpc>
                <a:spcPts val="2800"/>
              </a:lnSpc>
            </a:pPr>
          </a:p>
          <a:p>
            <a:pPr algn="just">
              <a:lnSpc>
                <a:spcPts val="2800"/>
              </a:lnSpc>
            </a:pPr>
            <a:r>
              <a:rPr lang="en-US" sz="2000">
                <a:solidFill>
                  <a:srgbClr val="000000"/>
                </a:solidFill>
                <a:latin typeface="Walls"/>
                <a:ea typeface="Walls"/>
                <a:cs typeface="Walls"/>
                <a:sym typeface="Walls"/>
              </a:rPr>
              <a:t>     </a:t>
            </a:r>
            <a:r>
              <a:rPr lang="en-US" sz="2000" b="true">
                <a:solidFill>
                  <a:srgbClr val="000000"/>
                </a:solidFill>
                <a:latin typeface="Walls Bold"/>
                <a:ea typeface="Walls Bold"/>
                <a:cs typeface="Walls Bold"/>
                <a:sym typeface="Walls Bold"/>
              </a:rPr>
              <a:t>5. Open EditPlus 📝</a:t>
            </a:r>
          </a:p>
          <a:p>
            <a:pPr algn="just" marL="863601" indent="-287867" lvl="2">
              <a:lnSpc>
                <a:spcPts val="2800"/>
              </a:lnSpc>
              <a:buFont typeface="Arial"/>
              <a:buChar char="⚬"/>
            </a:pPr>
            <a:r>
              <a:rPr lang="en-US" sz="2000">
                <a:solidFill>
                  <a:srgbClr val="000000"/>
                </a:solidFill>
                <a:latin typeface="Walls"/>
                <a:ea typeface="Walls"/>
                <a:cs typeface="Walls"/>
                <a:sym typeface="Walls"/>
              </a:rPr>
              <a:t>Minimize all windows using Ctrl + D to go to the desktop.</a:t>
            </a:r>
          </a:p>
          <a:p>
            <a:pPr algn="just" marL="863601" indent="-287867" lvl="2">
              <a:lnSpc>
                <a:spcPts val="2800"/>
              </a:lnSpc>
              <a:buFont typeface="Arial"/>
              <a:buChar char="⚬"/>
            </a:pPr>
            <a:r>
              <a:rPr lang="en-US" sz="2000">
                <a:solidFill>
                  <a:srgbClr val="000000"/>
                </a:solidFill>
                <a:latin typeface="Walls"/>
                <a:ea typeface="Walls"/>
                <a:cs typeface="Walls"/>
                <a:sym typeface="Walls"/>
              </a:rPr>
              <a:t>Double-click the EditPlus shortcut to open the application.</a:t>
            </a:r>
          </a:p>
          <a:p>
            <a:pPr algn="just" marL="863601" indent="-287867" lvl="2">
              <a:lnSpc>
                <a:spcPts val="2800"/>
              </a:lnSpc>
              <a:buFont typeface="Arial"/>
              <a:buChar char="⚬"/>
            </a:pPr>
            <a:r>
              <a:rPr lang="en-US" sz="2000">
                <a:solidFill>
                  <a:srgbClr val="000000"/>
                </a:solidFill>
                <a:latin typeface="Walls"/>
                <a:ea typeface="Walls"/>
                <a:cs typeface="Walls"/>
                <a:sym typeface="Walls"/>
              </a:rPr>
              <a:t>When you see the License Agreement window again, click Yes.</a:t>
            </a:r>
          </a:p>
          <a:p>
            <a:pPr algn="just">
              <a:lnSpc>
                <a:spcPts val="2800"/>
              </a:lnSpc>
            </a:pPr>
          </a:p>
          <a:p>
            <a:pPr algn="just">
              <a:lnSpc>
                <a:spcPts val="2800"/>
              </a:lnSpc>
            </a:pPr>
          </a:p>
        </p:txBody>
      </p:sp>
      <p:sp>
        <p:nvSpPr>
          <p:cNvPr name="TextBox 13" id="13"/>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Freeform 14" id="14"/>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432103" y="9412452"/>
            <a:ext cx="6716749" cy="208068"/>
          </a:xfrm>
          <a:prstGeom prst="rect">
            <a:avLst/>
          </a:prstGeom>
        </p:spPr>
        <p:txBody>
          <a:bodyPr anchor="t" rtlCol="false" tIns="0" lIns="0" bIns="0" rIns="0">
            <a:spAutoFit/>
          </a:bodyPr>
          <a:lstStyle/>
          <a:p>
            <a:pPr algn="ctr">
              <a:lnSpc>
                <a:spcPts val="1656"/>
              </a:lnSpc>
              <a:spcBef>
                <a:spcPct val="0"/>
              </a:spcBef>
            </a:pPr>
          </a:p>
        </p:txBody>
      </p:sp>
      <p:sp>
        <p:nvSpPr>
          <p:cNvPr name="TextBox 14" id="14"/>
          <p:cNvSpPr txBox="true"/>
          <p:nvPr/>
        </p:nvSpPr>
        <p:spPr>
          <a:xfrm rot="0">
            <a:off x="432103" y="1180165"/>
            <a:ext cx="6716749" cy="1387475"/>
          </a:xfrm>
          <a:prstGeom prst="rect">
            <a:avLst/>
          </a:prstGeom>
        </p:spPr>
        <p:txBody>
          <a:bodyPr anchor="t" rtlCol="false" tIns="0" lIns="0" bIns="0" rIns="0">
            <a:spAutoFit/>
          </a:bodyPr>
          <a:lstStyle/>
          <a:p>
            <a:pPr algn="just">
              <a:lnSpc>
                <a:spcPts val="2799"/>
              </a:lnSpc>
            </a:pPr>
            <a:r>
              <a:rPr lang="en-US" sz="1999">
                <a:solidFill>
                  <a:srgbClr val="000000"/>
                </a:solidFill>
                <a:latin typeface="Walls"/>
                <a:ea typeface="Walls"/>
                <a:cs typeface="Walls"/>
                <a:sym typeface="Walls"/>
              </a:rPr>
              <a:t>The </a:t>
            </a:r>
            <a:r>
              <a:rPr lang="en-US" sz="1999" b="true">
                <a:solidFill>
                  <a:srgbClr val="000000"/>
                </a:solidFill>
                <a:latin typeface="Walls Bold"/>
                <a:ea typeface="Walls Bold"/>
                <a:cs typeface="Walls Bold"/>
                <a:sym typeface="Walls Bold"/>
              </a:rPr>
              <a:t>Java programming</a:t>
            </a:r>
            <a:r>
              <a:rPr lang="en-US" sz="1999">
                <a:solidFill>
                  <a:srgbClr val="000000"/>
                </a:solidFill>
                <a:latin typeface="Walls"/>
                <a:ea typeface="Walls"/>
                <a:cs typeface="Walls"/>
                <a:sym typeface="Walls"/>
              </a:rPr>
              <a:t> language is also known as the </a:t>
            </a:r>
            <a:r>
              <a:rPr lang="en-US" sz="1999" b="true">
                <a:solidFill>
                  <a:srgbClr val="000000"/>
                </a:solidFill>
                <a:latin typeface="Walls Bold"/>
                <a:ea typeface="Walls Bold"/>
                <a:cs typeface="Walls Bold"/>
                <a:sym typeface="Walls Bold"/>
              </a:rPr>
              <a:t>Java platform</a:t>
            </a:r>
            <a:r>
              <a:rPr lang="en-US" sz="1999">
                <a:solidFill>
                  <a:srgbClr val="000000"/>
                </a:solidFill>
                <a:latin typeface="Walls"/>
                <a:ea typeface="Walls"/>
                <a:cs typeface="Walls"/>
                <a:sym typeface="Walls"/>
              </a:rPr>
              <a:t> because of its </a:t>
            </a:r>
            <a:r>
              <a:rPr lang="en-US" sz="1999" b="true">
                <a:solidFill>
                  <a:srgbClr val="000000"/>
                </a:solidFill>
                <a:latin typeface="Walls Bold"/>
                <a:ea typeface="Walls Bold"/>
                <a:cs typeface="Walls Bold"/>
                <a:sym typeface="Walls Bold"/>
              </a:rPr>
              <a:t>cross-platform capabilities</a:t>
            </a:r>
            <a:r>
              <a:rPr lang="en-US" sz="1999">
                <a:solidFill>
                  <a:srgbClr val="000000"/>
                </a:solidFill>
                <a:latin typeface="Walls"/>
                <a:ea typeface="Walls"/>
                <a:cs typeface="Walls"/>
                <a:sym typeface="Walls"/>
              </a:rPr>
              <a:t>. It is a </a:t>
            </a:r>
            <a:r>
              <a:rPr lang="en-US" sz="1999" b="true">
                <a:solidFill>
                  <a:srgbClr val="000000"/>
                </a:solidFill>
                <a:latin typeface="Walls Bold"/>
                <a:ea typeface="Walls Bold"/>
                <a:cs typeface="Walls Bold"/>
                <a:sym typeface="Walls Bold"/>
              </a:rPr>
              <a:t>high-level programming language</a:t>
            </a:r>
            <a:r>
              <a:rPr lang="en-US" sz="1999">
                <a:solidFill>
                  <a:srgbClr val="000000"/>
                </a:solidFill>
                <a:latin typeface="Walls"/>
                <a:ea typeface="Walls"/>
                <a:cs typeface="Walls"/>
                <a:sym typeface="Walls"/>
              </a:rPr>
              <a:t>, enabling developers to write code that is closer to human language than machine code.</a:t>
            </a:r>
          </a:p>
        </p:txBody>
      </p:sp>
      <p:sp>
        <p:nvSpPr>
          <p:cNvPr name="TextBox 15" id="15"/>
          <p:cNvSpPr txBox="true"/>
          <p:nvPr/>
        </p:nvSpPr>
        <p:spPr>
          <a:xfrm rot="0">
            <a:off x="432103" y="2747502"/>
            <a:ext cx="4782521" cy="422275"/>
          </a:xfrm>
          <a:prstGeom prst="rect">
            <a:avLst/>
          </a:prstGeom>
        </p:spPr>
        <p:txBody>
          <a:bodyPr anchor="t" rtlCol="false" tIns="0" lIns="0" bIns="0" rIns="0">
            <a:spAutoFit/>
          </a:bodyPr>
          <a:lstStyle/>
          <a:p>
            <a:pPr algn="l">
              <a:lnSpc>
                <a:spcPts val="3500"/>
              </a:lnSpc>
            </a:pPr>
            <a:r>
              <a:rPr lang="en-US" b="true" sz="2500" spc="125">
                <a:solidFill>
                  <a:srgbClr val="1E90FF"/>
                </a:solidFill>
                <a:latin typeface="Walls Bold"/>
                <a:ea typeface="Walls Bold"/>
                <a:cs typeface="Walls Bold"/>
                <a:sym typeface="Walls Bold"/>
              </a:rPr>
              <a:t>OPEN SOURCING OF JAVA 🔓</a:t>
            </a:r>
          </a:p>
        </p:txBody>
      </p:sp>
      <p:sp>
        <p:nvSpPr>
          <p:cNvPr name="TextBox 16" id="16"/>
          <p:cNvSpPr txBox="true"/>
          <p:nvPr/>
        </p:nvSpPr>
        <p:spPr>
          <a:xfrm rot="0">
            <a:off x="432103" y="3217402"/>
            <a:ext cx="6716749" cy="1387475"/>
          </a:xfrm>
          <a:prstGeom prst="rect">
            <a:avLst/>
          </a:prstGeom>
        </p:spPr>
        <p:txBody>
          <a:bodyPr anchor="t" rtlCol="false" tIns="0" lIns="0" bIns="0" rIns="0">
            <a:spAutoFit/>
          </a:bodyPr>
          <a:lstStyle/>
          <a:p>
            <a:pPr algn="just">
              <a:lnSpc>
                <a:spcPts val="2799"/>
              </a:lnSpc>
            </a:pPr>
            <a:r>
              <a:rPr lang="en-US" sz="1999">
                <a:solidFill>
                  <a:srgbClr val="000000"/>
                </a:solidFill>
                <a:latin typeface="Walls"/>
                <a:ea typeface="Walls"/>
                <a:cs typeface="Walls"/>
                <a:sym typeface="Walls"/>
              </a:rPr>
              <a:t>In </a:t>
            </a:r>
            <a:r>
              <a:rPr lang="en-US" sz="1999" b="true">
                <a:solidFill>
                  <a:srgbClr val="000000"/>
                </a:solidFill>
                <a:latin typeface="Walls Bold"/>
                <a:ea typeface="Walls Bold"/>
                <a:cs typeface="Walls Bold"/>
                <a:sym typeface="Walls Bold"/>
              </a:rPr>
              <a:t>2006, Sun Microsystems</a:t>
            </a:r>
            <a:r>
              <a:rPr lang="en-US" sz="1999">
                <a:solidFill>
                  <a:srgbClr val="000000"/>
                </a:solidFill>
                <a:latin typeface="Walls"/>
                <a:ea typeface="Walls"/>
                <a:cs typeface="Walls"/>
                <a:sym typeface="Walls"/>
              </a:rPr>
              <a:t> made a significant move by releasing the source code of </a:t>
            </a:r>
            <a:r>
              <a:rPr lang="en-US" sz="1999" b="true">
                <a:solidFill>
                  <a:srgbClr val="000000"/>
                </a:solidFill>
                <a:latin typeface="Walls Bold"/>
                <a:ea typeface="Walls Bold"/>
                <a:cs typeface="Walls Bold"/>
                <a:sym typeface="Walls Bold"/>
              </a:rPr>
              <a:t>Java</a:t>
            </a:r>
            <a:r>
              <a:rPr lang="en-US" sz="1999">
                <a:solidFill>
                  <a:srgbClr val="000000"/>
                </a:solidFill>
                <a:latin typeface="Walls"/>
                <a:ea typeface="Walls"/>
                <a:cs typeface="Walls"/>
                <a:sym typeface="Walls"/>
              </a:rPr>
              <a:t> under the GNU General Public License (GPL). This led to the creation of OpenJDK, an open-source implementation of the Java platform.</a:t>
            </a:r>
          </a:p>
        </p:txBody>
      </p:sp>
      <p:sp>
        <p:nvSpPr>
          <p:cNvPr name="TextBox 17" id="17"/>
          <p:cNvSpPr txBox="true"/>
          <p:nvPr/>
        </p:nvSpPr>
        <p:spPr>
          <a:xfrm rot="0">
            <a:off x="432103" y="4766802"/>
            <a:ext cx="5237518" cy="372745"/>
          </a:xfrm>
          <a:prstGeom prst="rect">
            <a:avLst/>
          </a:prstGeom>
        </p:spPr>
        <p:txBody>
          <a:bodyPr anchor="t" rtlCol="false" tIns="0" lIns="0" bIns="0" rIns="0">
            <a:spAutoFit/>
          </a:bodyPr>
          <a:lstStyle/>
          <a:p>
            <a:pPr algn="l">
              <a:lnSpc>
                <a:spcPts val="3079"/>
              </a:lnSpc>
            </a:pPr>
            <a:r>
              <a:rPr lang="en-US" b="true" sz="2199" spc="21">
                <a:solidFill>
                  <a:srgbClr val="1E90FF"/>
                </a:solidFill>
                <a:latin typeface="Walls Bold"/>
                <a:ea typeface="Walls Bold"/>
                <a:cs typeface="Walls Bold"/>
                <a:sym typeface="Walls Bold"/>
              </a:rPr>
              <a:t>WHAT DOES THIS MEAN FOR DEVELOPERS?</a:t>
            </a:r>
          </a:p>
        </p:txBody>
      </p:sp>
      <p:sp>
        <p:nvSpPr>
          <p:cNvPr name="TextBox 18" id="18"/>
          <p:cNvSpPr txBox="true"/>
          <p:nvPr/>
        </p:nvSpPr>
        <p:spPr>
          <a:xfrm rot="0">
            <a:off x="432103" y="5188848"/>
            <a:ext cx="6716749" cy="2444750"/>
          </a:xfrm>
          <a:prstGeom prst="rect">
            <a:avLst/>
          </a:prstGeom>
        </p:spPr>
        <p:txBody>
          <a:bodyPr anchor="t" rtlCol="false" tIns="0" lIns="0" bIns="0" rIns="0">
            <a:spAutoFit/>
          </a:bodyPr>
          <a:lstStyle/>
          <a:p>
            <a:pPr algn="just" marL="431799" indent="-215899" lvl="1">
              <a:lnSpc>
                <a:spcPts val="2799"/>
              </a:lnSpc>
              <a:buAutoNum type="arabicPeriod" startAt="1"/>
            </a:pPr>
            <a:r>
              <a:rPr lang="en-US" b="true" sz="1999">
                <a:solidFill>
                  <a:srgbClr val="000000"/>
                </a:solidFill>
                <a:latin typeface="Walls Bold"/>
                <a:ea typeface="Walls Bold"/>
                <a:cs typeface="Walls Bold"/>
                <a:sym typeface="Walls Bold"/>
              </a:rPr>
              <a:t>View the source code 👀:</a:t>
            </a:r>
            <a:r>
              <a:rPr lang="en-US" sz="1999">
                <a:solidFill>
                  <a:srgbClr val="000000"/>
                </a:solidFill>
                <a:latin typeface="Walls"/>
                <a:ea typeface="Walls"/>
                <a:cs typeface="Walls"/>
                <a:sym typeface="Walls"/>
              </a:rPr>
              <a:t> Developers can explore the underlying structure of </a:t>
            </a:r>
            <a:r>
              <a:rPr lang="en-US" sz="1999">
                <a:solidFill>
                  <a:srgbClr val="000000"/>
                </a:solidFill>
                <a:latin typeface="Walls"/>
                <a:ea typeface="Walls"/>
                <a:cs typeface="Walls"/>
                <a:sym typeface="Walls"/>
              </a:rPr>
              <a:t>Java</a:t>
            </a:r>
            <a:r>
              <a:rPr lang="en-US" sz="1999">
                <a:solidFill>
                  <a:srgbClr val="000000"/>
                </a:solidFill>
                <a:latin typeface="Walls"/>
                <a:ea typeface="Walls"/>
                <a:cs typeface="Walls"/>
                <a:sym typeface="Walls"/>
              </a:rPr>
              <a:t>.</a:t>
            </a:r>
          </a:p>
          <a:p>
            <a:pPr algn="just" marL="431799" indent="-215899" lvl="1">
              <a:lnSpc>
                <a:spcPts val="2799"/>
              </a:lnSpc>
              <a:buAutoNum type="arabicPeriod" startAt="1"/>
            </a:pPr>
            <a:r>
              <a:rPr lang="en-US" b="true" sz="1999">
                <a:solidFill>
                  <a:srgbClr val="000000"/>
                </a:solidFill>
                <a:latin typeface="Walls Bold"/>
                <a:ea typeface="Walls Bold"/>
                <a:cs typeface="Walls Bold"/>
                <a:sym typeface="Walls Bold"/>
              </a:rPr>
              <a:t>Modify and customize 🔧:</a:t>
            </a:r>
            <a:r>
              <a:rPr lang="en-US" sz="1999">
                <a:solidFill>
                  <a:srgbClr val="000000"/>
                </a:solidFill>
                <a:latin typeface="Walls"/>
                <a:ea typeface="Walls"/>
                <a:cs typeface="Walls"/>
                <a:sym typeface="Walls"/>
              </a:rPr>
              <a:t> Anyone can modify the code to suit their own projects or innovations.</a:t>
            </a:r>
          </a:p>
          <a:p>
            <a:pPr algn="just" marL="431799" indent="-215899" lvl="1">
              <a:lnSpc>
                <a:spcPts val="2799"/>
              </a:lnSpc>
              <a:buAutoNum type="arabicPeriod" startAt="1"/>
            </a:pPr>
            <a:r>
              <a:rPr lang="en-US" b="true" sz="1999">
                <a:solidFill>
                  <a:srgbClr val="000000"/>
                </a:solidFill>
                <a:latin typeface="Walls Bold"/>
                <a:ea typeface="Walls Bold"/>
                <a:cs typeface="Walls Bold"/>
                <a:sym typeface="Walls Bold"/>
              </a:rPr>
              <a:t>Contribute to the community 🤝:</a:t>
            </a:r>
            <a:r>
              <a:rPr lang="en-US" sz="1999">
                <a:solidFill>
                  <a:srgbClr val="000000"/>
                </a:solidFill>
                <a:latin typeface="Walls"/>
                <a:ea typeface="Walls"/>
                <a:cs typeface="Walls"/>
                <a:sym typeface="Walls"/>
              </a:rPr>
              <a:t> Developers worldwide can contribute improvements to OpenJDK and be part of its evolution.</a:t>
            </a:r>
          </a:p>
        </p:txBody>
      </p:sp>
      <p:sp>
        <p:nvSpPr>
          <p:cNvPr name="TextBox 19" id="19"/>
          <p:cNvSpPr txBox="true"/>
          <p:nvPr/>
        </p:nvSpPr>
        <p:spPr>
          <a:xfrm rot="0">
            <a:off x="432103" y="7805048"/>
            <a:ext cx="6716749" cy="1387475"/>
          </a:xfrm>
          <a:prstGeom prst="rect">
            <a:avLst/>
          </a:prstGeom>
        </p:spPr>
        <p:txBody>
          <a:bodyPr anchor="t" rtlCol="false" tIns="0" lIns="0" bIns="0" rIns="0">
            <a:spAutoFit/>
          </a:bodyPr>
          <a:lstStyle/>
          <a:p>
            <a:pPr algn="just">
              <a:lnSpc>
                <a:spcPts val="2799"/>
              </a:lnSpc>
            </a:pPr>
            <a:r>
              <a:rPr lang="en-US" sz="1999">
                <a:solidFill>
                  <a:srgbClr val="000000"/>
                </a:solidFill>
                <a:latin typeface="Walls"/>
                <a:ea typeface="Walls"/>
                <a:cs typeface="Walls"/>
                <a:sym typeface="Walls"/>
              </a:rPr>
              <a:t>This open-source approach fostered collaboration and innovation, making Java one of the most versatile and widely used languages today.</a:t>
            </a:r>
          </a:p>
          <a:p>
            <a:pPr algn="just">
              <a:lnSpc>
                <a:spcPts val="2799"/>
              </a:lnSpc>
            </a:pPr>
          </a:p>
        </p:txBody>
      </p:sp>
      <p:sp>
        <p:nvSpPr>
          <p:cNvPr name="Freeform 20" id="20"/>
          <p:cNvSpPr/>
          <p:nvPr/>
        </p:nvSpPr>
        <p:spPr>
          <a:xfrm flipH="false" flipV="false" rot="-5400000">
            <a:off x="-4528463" y="5353017"/>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1" id="21"/>
          <p:cNvSpPr/>
          <p:nvPr/>
        </p:nvSpPr>
        <p:spPr>
          <a:xfrm flipH="false" flipV="false" rot="-5400000">
            <a:off x="2877564"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05947" y="1167615"/>
            <a:ext cx="6749435" cy="8445453"/>
          </a:xfrm>
          <a:prstGeom prst="rect">
            <a:avLst/>
          </a:prstGeom>
        </p:spPr>
        <p:txBody>
          <a:bodyPr anchor="t" rtlCol="false" tIns="0" lIns="0" bIns="0" rIns="0">
            <a:spAutoFit/>
          </a:bodyPr>
          <a:lstStyle/>
          <a:p>
            <a:pPr algn="just">
              <a:lnSpc>
                <a:spcPts val="2802"/>
              </a:lnSpc>
            </a:pPr>
            <a:r>
              <a:rPr lang="en-US" b="true" sz="2001">
                <a:solidFill>
                  <a:srgbClr val="000000"/>
                </a:solidFill>
                <a:latin typeface="Walls Bold"/>
                <a:ea typeface="Walls Bold"/>
                <a:cs typeface="Walls Bold"/>
                <a:sym typeface="Walls Bold"/>
              </a:rPr>
              <a:t>6. EditPlus Setup ⚙️</a:t>
            </a:r>
          </a:p>
          <a:p>
            <a:pPr algn="just" marL="864407" indent="-288136" lvl="2">
              <a:lnSpc>
                <a:spcPts val="2802"/>
              </a:lnSpc>
              <a:buAutoNum type="alphaLcPeriod" startAt="1"/>
            </a:pPr>
            <a:r>
              <a:rPr lang="en-US" b="true" sz="2001">
                <a:solidFill>
                  <a:srgbClr val="000000"/>
                </a:solidFill>
                <a:latin typeface="Walls Bold"/>
                <a:ea typeface="Walls Bold"/>
                <a:cs typeface="Walls Bold"/>
                <a:sym typeface="Walls Bold"/>
              </a:rPr>
              <a:t>Se</a:t>
            </a:r>
            <a:r>
              <a:rPr lang="en-US" b="true" sz="2001">
                <a:solidFill>
                  <a:srgbClr val="000000"/>
                </a:solidFill>
                <a:latin typeface="Walls Bold"/>
                <a:ea typeface="Walls Bold"/>
                <a:cs typeface="Walls Bold"/>
                <a:sym typeface="Walls Bold"/>
              </a:rPr>
              <a:t>t Directories:</a:t>
            </a:r>
            <a:r>
              <a:rPr lang="en-US" sz="2001">
                <a:solidFill>
                  <a:srgbClr val="000000"/>
                </a:solidFill>
                <a:latin typeface="Walls"/>
                <a:ea typeface="Walls"/>
                <a:cs typeface="Walls"/>
                <a:sym typeface="Walls"/>
              </a:rPr>
              <a:t> When the S</a:t>
            </a:r>
            <a:r>
              <a:rPr lang="en-US" sz="2001">
                <a:solidFill>
                  <a:srgbClr val="000000"/>
                </a:solidFill>
                <a:latin typeface="Walls"/>
                <a:ea typeface="Walls"/>
                <a:cs typeface="Walls"/>
                <a:sym typeface="Walls"/>
              </a:rPr>
              <a:t>et</a:t>
            </a:r>
            <a:r>
              <a:rPr lang="en-US" sz="2001">
                <a:solidFill>
                  <a:srgbClr val="000000"/>
                </a:solidFill>
                <a:latin typeface="Walls"/>
                <a:ea typeface="Walls"/>
                <a:cs typeface="Walls"/>
                <a:sym typeface="Walls"/>
              </a:rPr>
              <a:t> Directories window</a:t>
            </a:r>
            <a:r>
              <a:rPr lang="en-US" sz="2001">
                <a:solidFill>
                  <a:srgbClr val="000000"/>
                </a:solidFill>
                <a:latin typeface="Walls"/>
                <a:ea typeface="Walls"/>
                <a:cs typeface="Walls"/>
                <a:sym typeface="Walls"/>
              </a:rPr>
              <a:t> </a:t>
            </a:r>
            <a:r>
              <a:rPr lang="en-US" sz="2001">
                <a:solidFill>
                  <a:srgbClr val="000000"/>
                </a:solidFill>
                <a:latin typeface="Walls"/>
                <a:ea typeface="Walls"/>
                <a:cs typeface="Walls"/>
                <a:sym typeface="Walls"/>
              </a:rPr>
              <a:t>p</a:t>
            </a:r>
            <a:r>
              <a:rPr lang="en-US" sz="2001">
                <a:solidFill>
                  <a:srgbClr val="000000"/>
                </a:solidFill>
                <a:latin typeface="Walls"/>
                <a:ea typeface="Walls"/>
                <a:cs typeface="Walls"/>
                <a:sym typeface="Walls"/>
              </a:rPr>
              <a:t>ops </a:t>
            </a:r>
            <a:r>
              <a:rPr lang="en-US" sz="2001">
                <a:solidFill>
                  <a:srgbClr val="000000"/>
                </a:solidFill>
                <a:latin typeface="Walls"/>
                <a:ea typeface="Walls"/>
                <a:cs typeface="Walls"/>
                <a:sym typeface="Walls"/>
              </a:rPr>
              <a:t>up, click </a:t>
            </a:r>
            <a:r>
              <a:rPr lang="en-US" b="true" sz="2001">
                <a:solidFill>
                  <a:srgbClr val="000000"/>
                </a:solidFill>
                <a:latin typeface="Walls Bold"/>
                <a:ea typeface="Walls Bold"/>
                <a:cs typeface="Walls Bold"/>
                <a:sym typeface="Walls Bold"/>
              </a:rPr>
              <a:t>OK</a:t>
            </a:r>
            <a:r>
              <a:rPr lang="en-US" sz="2001">
                <a:solidFill>
                  <a:srgbClr val="000000"/>
                </a:solidFill>
                <a:latin typeface="Walls"/>
                <a:ea typeface="Walls"/>
                <a:cs typeface="Walls"/>
                <a:sym typeface="Walls"/>
              </a:rPr>
              <a:t>.</a:t>
            </a:r>
          </a:p>
          <a:p>
            <a:pPr algn="just" marL="864407" indent="-288136" lvl="2">
              <a:lnSpc>
                <a:spcPts val="2802"/>
              </a:lnSpc>
              <a:buAutoNum type="alphaLcPeriod" startAt="1"/>
            </a:pPr>
            <a:r>
              <a:rPr lang="en-US" b="true" sz="2001">
                <a:solidFill>
                  <a:srgbClr val="000000"/>
                </a:solidFill>
                <a:latin typeface="Walls Bold"/>
                <a:ea typeface="Walls Bold"/>
                <a:cs typeface="Walls Bold"/>
                <a:sym typeface="Walls Bold"/>
              </a:rPr>
              <a:t>Over</a:t>
            </a:r>
            <a:r>
              <a:rPr lang="en-US" b="true" sz="2001">
                <a:solidFill>
                  <a:srgbClr val="000000"/>
                </a:solidFill>
                <a:latin typeface="Walls Bold"/>
                <a:ea typeface="Walls Bold"/>
                <a:cs typeface="Walls Bold"/>
                <a:sym typeface="Walls Bold"/>
              </a:rPr>
              <a:t>write Syntax Files:</a:t>
            </a:r>
            <a:r>
              <a:rPr lang="en-US" sz="2001">
                <a:solidFill>
                  <a:srgbClr val="000000"/>
                </a:solidFill>
                <a:latin typeface="Walls"/>
                <a:ea typeface="Walls"/>
                <a:cs typeface="Walls"/>
                <a:sym typeface="Walls"/>
              </a:rPr>
              <a:t> If you see </a:t>
            </a:r>
            <a:r>
              <a:rPr lang="en-US" sz="2001">
                <a:solidFill>
                  <a:srgbClr val="000000"/>
                </a:solidFill>
                <a:latin typeface="Walls"/>
                <a:ea typeface="Walls"/>
                <a:cs typeface="Walls"/>
                <a:sym typeface="Walls"/>
              </a:rPr>
              <a:t>a </a:t>
            </a:r>
            <a:r>
              <a:rPr lang="en-US" sz="2001">
                <a:solidFill>
                  <a:srgbClr val="000000"/>
                </a:solidFill>
                <a:latin typeface="Walls"/>
                <a:ea typeface="Walls"/>
                <a:cs typeface="Walls"/>
                <a:sym typeface="Walls"/>
              </a:rPr>
              <a:t>m</a:t>
            </a:r>
            <a:r>
              <a:rPr lang="en-US" sz="2001">
                <a:solidFill>
                  <a:srgbClr val="000000"/>
                </a:solidFill>
                <a:latin typeface="Walls"/>
                <a:ea typeface="Walls"/>
                <a:cs typeface="Walls"/>
                <a:sym typeface="Walls"/>
              </a:rPr>
              <a:t>essage</a:t>
            </a:r>
            <a:r>
              <a:rPr lang="en-US" sz="2001">
                <a:solidFill>
                  <a:srgbClr val="000000"/>
                </a:solidFill>
                <a:latin typeface="Walls"/>
                <a:ea typeface="Walls"/>
                <a:cs typeface="Walls"/>
                <a:sym typeface="Walls"/>
              </a:rPr>
              <a:t> asking whether to overwrite syntax files, click </a:t>
            </a:r>
            <a:r>
              <a:rPr lang="en-US" b="true" sz="2001">
                <a:solidFill>
                  <a:srgbClr val="000000"/>
                </a:solidFill>
                <a:latin typeface="Walls Bold"/>
                <a:ea typeface="Walls Bold"/>
                <a:cs typeface="Walls Bold"/>
                <a:sym typeface="Walls Bold"/>
              </a:rPr>
              <a:t>Yes</a:t>
            </a:r>
            <a:r>
              <a:rPr lang="en-US" sz="2001">
                <a:solidFill>
                  <a:srgbClr val="000000"/>
                </a:solidFill>
                <a:latin typeface="Walls"/>
                <a:ea typeface="Walls"/>
                <a:cs typeface="Walls"/>
                <a:sym typeface="Walls"/>
              </a:rPr>
              <a:t>.</a:t>
            </a:r>
          </a:p>
          <a:p>
            <a:pPr algn="just" marL="864407" indent="-288136" lvl="2">
              <a:lnSpc>
                <a:spcPts val="2802"/>
              </a:lnSpc>
              <a:buAutoNum type="alphaLcPeriod" startAt="1"/>
            </a:pPr>
            <a:r>
              <a:rPr lang="en-US" b="true" sz="2001">
                <a:solidFill>
                  <a:srgbClr val="000000"/>
                </a:solidFill>
                <a:latin typeface="Walls Bold"/>
                <a:ea typeface="Walls Bold"/>
                <a:cs typeface="Walls Bold"/>
                <a:sym typeface="Walls Bold"/>
              </a:rPr>
              <a:t>Trial Version:</a:t>
            </a:r>
            <a:r>
              <a:rPr lang="en-US" sz="2001">
                <a:solidFill>
                  <a:srgbClr val="000000"/>
                </a:solidFill>
                <a:latin typeface="Walls"/>
                <a:ea typeface="Walls"/>
                <a:cs typeface="Walls"/>
                <a:sym typeface="Walls"/>
              </a:rPr>
              <a:t> Y</a:t>
            </a:r>
            <a:r>
              <a:rPr lang="en-US" sz="2001">
                <a:solidFill>
                  <a:srgbClr val="000000"/>
                </a:solidFill>
                <a:latin typeface="Walls"/>
                <a:ea typeface="Walls"/>
                <a:cs typeface="Walls"/>
                <a:sym typeface="Walls"/>
              </a:rPr>
              <a:t>o</a:t>
            </a:r>
            <a:r>
              <a:rPr lang="en-US" sz="2001">
                <a:solidFill>
                  <a:srgbClr val="000000"/>
                </a:solidFill>
                <a:latin typeface="Walls"/>
                <a:ea typeface="Walls"/>
                <a:cs typeface="Walls"/>
                <a:sym typeface="Walls"/>
              </a:rPr>
              <a:t>u c</a:t>
            </a:r>
            <a:r>
              <a:rPr lang="en-US" sz="2001">
                <a:solidFill>
                  <a:srgbClr val="000000"/>
                </a:solidFill>
                <a:latin typeface="Walls"/>
                <a:ea typeface="Walls"/>
                <a:cs typeface="Walls"/>
                <a:sym typeface="Walls"/>
              </a:rPr>
              <a:t>a</a:t>
            </a:r>
            <a:r>
              <a:rPr lang="en-US" sz="2001">
                <a:solidFill>
                  <a:srgbClr val="000000"/>
                </a:solidFill>
                <a:latin typeface="Walls"/>
                <a:ea typeface="Walls"/>
                <a:cs typeface="Walls"/>
                <a:sym typeface="Walls"/>
              </a:rPr>
              <a:t>n use </a:t>
            </a:r>
            <a:r>
              <a:rPr lang="en-US" sz="2001">
                <a:solidFill>
                  <a:srgbClr val="000000"/>
                </a:solidFill>
                <a:latin typeface="Walls"/>
                <a:ea typeface="Walls"/>
                <a:cs typeface="Walls"/>
                <a:sym typeface="Walls"/>
              </a:rPr>
              <a:t>EditPlus</a:t>
            </a:r>
            <a:r>
              <a:rPr lang="en-US" sz="2001">
                <a:solidFill>
                  <a:srgbClr val="000000"/>
                </a:solidFill>
                <a:latin typeface="Walls"/>
                <a:ea typeface="Walls"/>
                <a:cs typeface="Walls"/>
                <a:sym typeface="Walls"/>
              </a:rPr>
              <a:t> for free wi</a:t>
            </a:r>
            <a:r>
              <a:rPr lang="en-US" sz="2001">
                <a:solidFill>
                  <a:srgbClr val="000000"/>
                </a:solidFill>
                <a:latin typeface="Walls"/>
                <a:ea typeface="Walls"/>
                <a:cs typeface="Walls"/>
                <a:sym typeface="Walls"/>
              </a:rPr>
              <a:t>t</a:t>
            </a:r>
            <a:r>
              <a:rPr lang="en-US" sz="2001">
                <a:solidFill>
                  <a:srgbClr val="000000"/>
                </a:solidFill>
                <a:latin typeface="Walls"/>
                <a:ea typeface="Walls"/>
                <a:cs typeface="Walls"/>
                <a:sym typeface="Walls"/>
              </a:rPr>
              <a:t>h</a:t>
            </a:r>
            <a:r>
              <a:rPr lang="en-US" sz="2001">
                <a:solidFill>
                  <a:srgbClr val="000000"/>
                </a:solidFill>
                <a:latin typeface="Walls"/>
                <a:ea typeface="Walls"/>
                <a:cs typeface="Walls"/>
                <a:sym typeface="Walls"/>
              </a:rPr>
              <a:t> </a:t>
            </a:r>
            <a:r>
              <a:rPr lang="en-US" sz="2001">
                <a:solidFill>
                  <a:srgbClr val="000000"/>
                </a:solidFill>
                <a:latin typeface="Walls"/>
                <a:ea typeface="Walls"/>
                <a:cs typeface="Walls"/>
                <a:sym typeface="Walls"/>
              </a:rPr>
              <a:t>minor restrictions (evaluation</a:t>
            </a:r>
            <a:r>
              <a:rPr lang="en-US" sz="2001">
                <a:solidFill>
                  <a:srgbClr val="000000"/>
                </a:solidFill>
                <a:latin typeface="Walls"/>
                <a:ea typeface="Walls"/>
                <a:cs typeface="Walls"/>
                <a:sym typeface="Walls"/>
              </a:rPr>
              <a:t> </a:t>
            </a:r>
            <a:r>
              <a:rPr lang="en-US" sz="2001">
                <a:solidFill>
                  <a:srgbClr val="000000"/>
                </a:solidFill>
                <a:latin typeface="Walls"/>
                <a:ea typeface="Walls"/>
                <a:cs typeface="Walls"/>
                <a:sym typeface="Walls"/>
              </a:rPr>
              <a:t>v</a:t>
            </a:r>
            <a:r>
              <a:rPr lang="en-US" sz="2001">
                <a:solidFill>
                  <a:srgbClr val="000000"/>
                </a:solidFill>
                <a:latin typeface="Walls"/>
                <a:ea typeface="Walls"/>
                <a:cs typeface="Walls"/>
                <a:sym typeface="Walls"/>
              </a:rPr>
              <a:t>e</a:t>
            </a:r>
            <a:r>
              <a:rPr lang="en-US" sz="2001">
                <a:solidFill>
                  <a:srgbClr val="000000"/>
                </a:solidFill>
                <a:latin typeface="Walls"/>
                <a:ea typeface="Walls"/>
                <a:cs typeface="Walls"/>
                <a:sym typeface="Walls"/>
              </a:rPr>
              <a:t>r</a:t>
            </a:r>
            <a:r>
              <a:rPr lang="en-US" sz="2001">
                <a:solidFill>
                  <a:srgbClr val="000000"/>
                </a:solidFill>
                <a:latin typeface="Walls"/>
                <a:ea typeface="Walls"/>
                <a:cs typeface="Walls"/>
                <a:sym typeface="Walls"/>
              </a:rPr>
              <a:t>s</a:t>
            </a:r>
            <a:r>
              <a:rPr lang="en-US" sz="2001">
                <a:solidFill>
                  <a:srgbClr val="000000"/>
                </a:solidFill>
                <a:latin typeface="Walls"/>
                <a:ea typeface="Walls"/>
                <a:cs typeface="Walls"/>
                <a:sym typeface="Walls"/>
              </a:rPr>
              <a:t>ion).</a:t>
            </a:r>
          </a:p>
          <a:p>
            <a:pPr algn="just" marL="864407" indent="-288136" lvl="2">
              <a:lnSpc>
                <a:spcPts val="2802"/>
              </a:lnSpc>
              <a:buAutoNum type="alphaLcPeriod" startAt="1"/>
            </a:pPr>
            <a:r>
              <a:rPr lang="en-US" b="true" sz="2001">
                <a:solidFill>
                  <a:srgbClr val="000000"/>
                </a:solidFill>
                <a:latin typeface="Walls Bold"/>
                <a:ea typeface="Walls Bold"/>
                <a:cs typeface="Walls Bold"/>
                <a:sym typeface="Walls Bold"/>
              </a:rPr>
              <a:t>Registration Code:</a:t>
            </a:r>
            <a:r>
              <a:rPr lang="en-US" sz="2001">
                <a:solidFill>
                  <a:srgbClr val="000000"/>
                </a:solidFill>
                <a:latin typeface="Walls"/>
                <a:ea typeface="Walls"/>
                <a:cs typeface="Walls"/>
                <a:sym typeface="Walls"/>
              </a:rPr>
              <a:t> Drag th</a:t>
            </a:r>
            <a:r>
              <a:rPr lang="en-US" sz="2001">
                <a:solidFill>
                  <a:srgbClr val="000000"/>
                </a:solidFill>
                <a:latin typeface="Walls"/>
                <a:ea typeface="Walls"/>
                <a:cs typeface="Walls"/>
                <a:sym typeface="Walls"/>
              </a:rPr>
              <a:t>e </a:t>
            </a:r>
            <a:r>
              <a:rPr lang="en-US" sz="2001">
                <a:solidFill>
                  <a:srgbClr val="000000"/>
                </a:solidFill>
                <a:latin typeface="Walls"/>
                <a:ea typeface="Walls"/>
                <a:cs typeface="Walls"/>
                <a:sym typeface="Walls"/>
              </a:rPr>
              <a:t>eva</a:t>
            </a:r>
            <a:r>
              <a:rPr lang="en-US" sz="2001">
                <a:solidFill>
                  <a:srgbClr val="000000"/>
                </a:solidFill>
                <a:latin typeface="Walls"/>
                <a:ea typeface="Walls"/>
                <a:cs typeface="Walls"/>
                <a:sym typeface="Walls"/>
              </a:rPr>
              <a:t>lu</a:t>
            </a:r>
            <a:r>
              <a:rPr lang="en-US" sz="2001">
                <a:solidFill>
                  <a:srgbClr val="000000"/>
                </a:solidFill>
                <a:latin typeface="Walls"/>
                <a:ea typeface="Walls"/>
                <a:cs typeface="Walls"/>
                <a:sym typeface="Walls"/>
              </a:rPr>
              <a:t>ation window down until it’s out of sight, then maximize the main window.</a:t>
            </a:r>
          </a:p>
          <a:p>
            <a:pPr algn="just">
              <a:lnSpc>
                <a:spcPts val="2802"/>
              </a:lnSpc>
            </a:pPr>
          </a:p>
          <a:p>
            <a:pPr algn="just">
              <a:lnSpc>
                <a:spcPts val="2802"/>
              </a:lnSpc>
            </a:pPr>
            <a:r>
              <a:rPr lang="en-US" sz="2001" b="true">
                <a:solidFill>
                  <a:srgbClr val="000000"/>
                </a:solidFill>
                <a:latin typeface="Walls Bold"/>
                <a:ea typeface="Walls Bold"/>
                <a:cs typeface="Walls Bold"/>
                <a:sym typeface="Walls Bold"/>
              </a:rPr>
              <a:t>7. Configure EditPlus ⚙️</a:t>
            </a:r>
          </a:p>
          <a:p>
            <a:pPr algn="just">
              <a:lnSpc>
                <a:spcPts val="2802"/>
              </a:lnSpc>
            </a:pPr>
            <a:r>
              <a:rPr lang="en-US" sz="2001">
                <a:solidFill>
                  <a:srgbClr val="000000"/>
                </a:solidFill>
                <a:latin typeface="Walls"/>
                <a:ea typeface="Walls"/>
                <a:cs typeface="Walls"/>
                <a:sym typeface="Walls"/>
              </a:rPr>
              <a:t>To make it more developer-friendly:</a:t>
            </a:r>
          </a:p>
          <a:p>
            <a:pPr algn="just" marL="432204" indent="-216102" lvl="1">
              <a:lnSpc>
                <a:spcPts val="2802"/>
              </a:lnSpc>
              <a:buAutoNum type="arabicPeriod" startAt="1"/>
            </a:pPr>
            <a:r>
              <a:rPr lang="en-US" sz="2001">
                <a:solidFill>
                  <a:srgbClr val="000000"/>
                </a:solidFill>
                <a:latin typeface="Walls"/>
                <a:ea typeface="Walls"/>
                <a:cs typeface="Walls"/>
                <a:sym typeface="Walls"/>
              </a:rPr>
              <a:t>Click on </a:t>
            </a:r>
            <a:r>
              <a:rPr lang="en-US" b="true" sz="2001">
                <a:solidFill>
                  <a:srgbClr val="000000"/>
                </a:solidFill>
                <a:latin typeface="Walls Bold"/>
                <a:ea typeface="Walls Bold"/>
                <a:cs typeface="Walls Bold"/>
                <a:sym typeface="Walls Bold"/>
              </a:rPr>
              <a:t>Tools</a:t>
            </a:r>
            <a:r>
              <a:rPr lang="en-US" sz="2001">
                <a:solidFill>
                  <a:srgbClr val="000000"/>
                </a:solidFill>
                <a:latin typeface="Walls"/>
                <a:ea typeface="Walls"/>
                <a:cs typeface="Walls"/>
                <a:sym typeface="Walls"/>
              </a:rPr>
              <a:t> → </a:t>
            </a:r>
            <a:r>
              <a:rPr lang="en-US" b="true" sz="2001">
                <a:solidFill>
                  <a:srgbClr val="000000"/>
                </a:solidFill>
                <a:latin typeface="Walls Bold"/>
                <a:ea typeface="Walls Bold"/>
                <a:cs typeface="Walls Bold"/>
                <a:sym typeface="Walls Bold"/>
              </a:rPr>
              <a:t>Preferences</a:t>
            </a:r>
            <a:r>
              <a:rPr lang="en-US" sz="2001">
                <a:solidFill>
                  <a:srgbClr val="000000"/>
                </a:solidFill>
                <a:latin typeface="Walls"/>
                <a:ea typeface="Walls"/>
                <a:cs typeface="Walls"/>
                <a:sym typeface="Walls"/>
              </a:rPr>
              <a:t>.</a:t>
            </a:r>
          </a:p>
          <a:p>
            <a:pPr algn="just" marL="432204" indent="-216102" lvl="1">
              <a:lnSpc>
                <a:spcPts val="2802"/>
              </a:lnSpc>
              <a:buAutoNum type="arabicPeriod" startAt="1"/>
            </a:pPr>
            <a:r>
              <a:rPr lang="en-US" sz="2001">
                <a:solidFill>
                  <a:srgbClr val="000000"/>
                </a:solidFill>
                <a:latin typeface="Walls"/>
                <a:ea typeface="Walls"/>
                <a:cs typeface="Walls"/>
                <a:sym typeface="Walls"/>
              </a:rPr>
              <a:t>In the </a:t>
            </a:r>
            <a:r>
              <a:rPr lang="en-US" b="true" sz="2001">
                <a:solidFill>
                  <a:srgbClr val="000000"/>
                </a:solidFill>
                <a:latin typeface="Walls Bold"/>
                <a:ea typeface="Walls Bold"/>
                <a:cs typeface="Walls Bold"/>
                <a:sym typeface="Walls Bold"/>
              </a:rPr>
              <a:t>General </a:t>
            </a:r>
            <a:r>
              <a:rPr lang="en-US" sz="2001">
                <a:solidFill>
                  <a:srgbClr val="000000"/>
                </a:solidFill>
                <a:latin typeface="Walls"/>
                <a:ea typeface="Walls"/>
                <a:cs typeface="Walls"/>
                <a:sym typeface="Walls"/>
              </a:rPr>
              <a:t>section, update the </a:t>
            </a:r>
            <a:r>
              <a:rPr lang="en-US" b="true" sz="2001">
                <a:solidFill>
                  <a:srgbClr val="000000"/>
                </a:solidFill>
                <a:latin typeface="Walls Bold"/>
                <a:ea typeface="Walls Bold"/>
                <a:cs typeface="Walls Bold"/>
                <a:sym typeface="Walls Bold"/>
              </a:rPr>
              <a:t>Fonts</a:t>
            </a:r>
            <a:r>
              <a:rPr lang="en-US" sz="2001">
                <a:solidFill>
                  <a:srgbClr val="000000"/>
                </a:solidFill>
                <a:latin typeface="Walls"/>
                <a:ea typeface="Walls"/>
                <a:cs typeface="Walls"/>
                <a:sym typeface="Walls"/>
              </a:rPr>
              <a:t>:</a:t>
            </a:r>
          </a:p>
          <a:p>
            <a:pPr algn="just" marL="864407" indent="-288136" lvl="2">
              <a:lnSpc>
                <a:spcPts val="2802"/>
              </a:lnSpc>
              <a:buFont typeface="Arial"/>
              <a:buChar char="⚬"/>
            </a:pPr>
            <a:r>
              <a:rPr lang="en-US" b="true" sz="2001">
                <a:solidFill>
                  <a:srgbClr val="000000"/>
                </a:solidFill>
                <a:latin typeface="Walls Bold"/>
                <a:ea typeface="Walls Bold"/>
                <a:cs typeface="Walls Bold"/>
                <a:sym typeface="Walls Bold"/>
              </a:rPr>
              <a:t>Font Family</a:t>
            </a:r>
            <a:r>
              <a:rPr lang="en-US" sz="2001">
                <a:solidFill>
                  <a:srgbClr val="000000"/>
                </a:solidFill>
                <a:latin typeface="Walls"/>
                <a:ea typeface="Walls"/>
                <a:cs typeface="Walls"/>
                <a:sym typeface="Walls"/>
              </a:rPr>
              <a:t>: Consolas</a:t>
            </a:r>
          </a:p>
          <a:p>
            <a:pPr algn="just" marL="864407" indent="-288136" lvl="2">
              <a:lnSpc>
                <a:spcPts val="2802"/>
              </a:lnSpc>
              <a:buFont typeface="Arial"/>
              <a:buChar char="⚬"/>
            </a:pPr>
            <a:r>
              <a:rPr lang="en-US" b="true" sz="2001">
                <a:solidFill>
                  <a:srgbClr val="000000"/>
                </a:solidFill>
                <a:latin typeface="Walls Bold"/>
                <a:ea typeface="Walls Bold"/>
                <a:cs typeface="Walls Bold"/>
                <a:sym typeface="Walls Bold"/>
              </a:rPr>
              <a:t>Font Style:</a:t>
            </a:r>
            <a:r>
              <a:rPr lang="en-US" sz="2001">
                <a:solidFill>
                  <a:srgbClr val="000000"/>
                </a:solidFill>
                <a:latin typeface="Walls"/>
                <a:ea typeface="Walls"/>
                <a:cs typeface="Walls"/>
                <a:sym typeface="Walls"/>
              </a:rPr>
              <a:t> Bold</a:t>
            </a:r>
          </a:p>
          <a:p>
            <a:pPr algn="just" marL="864407" indent="-288136" lvl="2">
              <a:lnSpc>
                <a:spcPts val="2802"/>
              </a:lnSpc>
              <a:buFont typeface="Arial"/>
              <a:buChar char="⚬"/>
            </a:pPr>
            <a:r>
              <a:rPr lang="en-US" b="true" sz="2001">
                <a:solidFill>
                  <a:srgbClr val="000000"/>
                </a:solidFill>
                <a:latin typeface="Walls Bold"/>
                <a:ea typeface="Walls Bold"/>
                <a:cs typeface="Walls Bold"/>
                <a:sym typeface="Walls Bold"/>
              </a:rPr>
              <a:t>Font Size:</a:t>
            </a:r>
            <a:r>
              <a:rPr lang="en-US" sz="2001">
                <a:solidFill>
                  <a:srgbClr val="000000"/>
                </a:solidFill>
                <a:latin typeface="Walls"/>
                <a:ea typeface="Walls"/>
                <a:cs typeface="Walls"/>
                <a:sym typeface="Walls"/>
              </a:rPr>
              <a:t> 22</a:t>
            </a:r>
          </a:p>
          <a:p>
            <a:pPr algn="just" marL="432204" indent="-216102" lvl="1">
              <a:lnSpc>
                <a:spcPts val="2802"/>
              </a:lnSpc>
              <a:buAutoNum type="arabicPeriod" startAt="1"/>
            </a:pPr>
            <a:r>
              <a:rPr lang="en-US" sz="2001">
                <a:solidFill>
                  <a:srgbClr val="000000"/>
                </a:solidFill>
                <a:latin typeface="Walls"/>
                <a:ea typeface="Walls"/>
                <a:cs typeface="Walls"/>
                <a:sym typeface="Walls"/>
              </a:rPr>
              <a:t>Go to </a:t>
            </a:r>
            <a:r>
              <a:rPr lang="en-US" b="true" sz="2001">
                <a:solidFill>
                  <a:srgbClr val="000000"/>
                </a:solidFill>
                <a:latin typeface="Walls Bold"/>
                <a:ea typeface="Walls Bold"/>
                <a:cs typeface="Walls Bold"/>
                <a:sym typeface="Walls Bold"/>
              </a:rPr>
              <a:t>File</a:t>
            </a:r>
            <a:r>
              <a:rPr lang="en-US" sz="2001">
                <a:solidFill>
                  <a:srgbClr val="000000"/>
                </a:solidFill>
                <a:latin typeface="Walls"/>
                <a:ea typeface="Walls"/>
                <a:cs typeface="Walls"/>
                <a:sym typeface="Walls"/>
              </a:rPr>
              <a:t> on the left-hand side:</a:t>
            </a:r>
          </a:p>
          <a:p>
            <a:pPr algn="just" marL="864407" indent="-288136" lvl="2">
              <a:lnSpc>
                <a:spcPts val="2802"/>
              </a:lnSpc>
              <a:buFont typeface="Arial"/>
              <a:buChar char="⚬"/>
            </a:pPr>
            <a:r>
              <a:rPr lang="en-US" sz="2001">
                <a:solidFill>
                  <a:srgbClr val="000000"/>
                </a:solidFill>
                <a:latin typeface="Walls"/>
                <a:ea typeface="Walls"/>
                <a:cs typeface="Walls"/>
                <a:sym typeface="Walls"/>
              </a:rPr>
              <a:t>Uncheck </a:t>
            </a:r>
            <a:r>
              <a:rPr lang="en-US" b="true" sz="2001">
                <a:solidFill>
                  <a:srgbClr val="000000"/>
                </a:solidFill>
                <a:latin typeface="Walls Bold"/>
                <a:ea typeface="Walls Bold"/>
                <a:cs typeface="Walls Bold"/>
                <a:sym typeface="Walls Bold"/>
              </a:rPr>
              <a:t>Create a backup file</a:t>
            </a:r>
            <a:r>
              <a:rPr lang="en-US" sz="2001">
                <a:solidFill>
                  <a:srgbClr val="000000"/>
                </a:solidFill>
                <a:latin typeface="Walls"/>
                <a:ea typeface="Walls"/>
                <a:cs typeface="Walls"/>
                <a:sym typeface="Walls"/>
              </a:rPr>
              <a:t> </a:t>
            </a:r>
            <a:r>
              <a:rPr lang="en-US" b="true" sz="2001">
                <a:solidFill>
                  <a:srgbClr val="000000"/>
                </a:solidFill>
                <a:latin typeface="Walls Bold"/>
                <a:ea typeface="Walls Bold"/>
                <a:cs typeface="Walls Bold"/>
                <a:sym typeface="Walls Bold"/>
              </a:rPr>
              <a:t>while saving</a:t>
            </a:r>
            <a:r>
              <a:rPr lang="en-US" sz="2001">
                <a:solidFill>
                  <a:srgbClr val="000000"/>
                </a:solidFill>
                <a:latin typeface="Walls"/>
                <a:ea typeface="Walls"/>
                <a:cs typeface="Walls"/>
                <a:sym typeface="Walls"/>
              </a:rPr>
              <a:t> (this prevents backup files being created every time you save).</a:t>
            </a:r>
          </a:p>
          <a:p>
            <a:pPr algn="just" marL="432204" indent="-216102" lvl="1">
              <a:lnSpc>
                <a:spcPts val="2802"/>
              </a:lnSpc>
              <a:buAutoNum type="arabicPeriod" startAt="1"/>
            </a:pPr>
            <a:r>
              <a:rPr lang="en-US" sz="2001">
                <a:solidFill>
                  <a:srgbClr val="000000"/>
                </a:solidFill>
                <a:latin typeface="Walls"/>
                <a:ea typeface="Walls"/>
                <a:cs typeface="Walls"/>
                <a:sym typeface="Walls"/>
              </a:rPr>
              <a:t>Click </a:t>
            </a:r>
            <a:r>
              <a:rPr lang="en-US" b="true" sz="2001">
                <a:solidFill>
                  <a:srgbClr val="000000"/>
                </a:solidFill>
                <a:latin typeface="Walls Bold"/>
                <a:ea typeface="Walls Bold"/>
                <a:cs typeface="Walls Bold"/>
                <a:sym typeface="Walls Bold"/>
              </a:rPr>
              <a:t>Apply</a:t>
            </a:r>
            <a:r>
              <a:rPr lang="en-US" sz="2001">
                <a:solidFill>
                  <a:srgbClr val="000000"/>
                </a:solidFill>
                <a:latin typeface="Walls"/>
                <a:ea typeface="Walls"/>
                <a:cs typeface="Walls"/>
                <a:sym typeface="Walls"/>
              </a:rPr>
              <a:t>, then </a:t>
            </a:r>
            <a:r>
              <a:rPr lang="en-US" b="true" sz="2001">
                <a:solidFill>
                  <a:srgbClr val="000000"/>
                </a:solidFill>
                <a:latin typeface="Walls Bold"/>
                <a:ea typeface="Walls Bold"/>
                <a:cs typeface="Walls Bold"/>
                <a:sym typeface="Walls Bold"/>
              </a:rPr>
              <a:t>OK </a:t>
            </a:r>
            <a:r>
              <a:rPr lang="en-US" sz="2001">
                <a:solidFill>
                  <a:srgbClr val="000000"/>
                </a:solidFill>
                <a:latin typeface="Walls"/>
                <a:ea typeface="Walls"/>
                <a:cs typeface="Walls"/>
                <a:sym typeface="Walls"/>
              </a:rPr>
              <a:t>to save the changes.</a:t>
            </a:r>
          </a:p>
          <a:p>
            <a:pPr algn="just">
              <a:lnSpc>
                <a:spcPts val="2802"/>
              </a:lnSpc>
            </a:pPr>
          </a:p>
          <a:p>
            <a:pPr algn="just">
              <a:lnSpc>
                <a:spcPts val="2802"/>
              </a:lnSpc>
            </a:pPr>
          </a:p>
        </p:txBody>
      </p:sp>
      <p:sp>
        <p:nvSpPr>
          <p:cNvPr name="TextBox 13" id="13"/>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4" id="14"/>
          <p:cNvSpPr txBox="true"/>
          <p:nvPr/>
        </p:nvSpPr>
        <p:spPr>
          <a:xfrm rot="0">
            <a:off x="657414" y="9074978"/>
            <a:ext cx="6146586" cy="1044575"/>
          </a:xfrm>
          <a:prstGeom prst="rect">
            <a:avLst/>
          </a:prstGeom>
        </p:spPr>
        <p:txBody>
          <a:bodyPr anchor="t" rtlCol="false" tIns="0" lIns="0" bIns="0" rIns="0">
            <a:spAutoFit/>
          </a:bodyPr>
          <a:lstStyle/>
          <a:p>
            <a:pPr algn="just">
              <a:lnSpc>
                <a:spcPts val="2800"/>
              </a:lnSpc>
            </a:pPr>
            <a:r>
              <a:rPr lang="en-US" sz="2000" b="true">
                <a:solidFill>
                  <a:srgbClr val="000000"/>
                </a:solidFill>
                <a:latin typeface="Walls Bold"/>
                <a:ea typeface="Walls Bold"/>
                <a:cs typeface="Walls Bold"/>
                <a:sym typeface="Walls Bold"/>
              </a:rPr>
              <a:t>You're All Set! 🎉</a:t>
            </a:r>
          </a:p>
          <a:p>
            <a:pPr algn="just">
              <a:lnSpc>
                <a:spcPts val="2800"/>
              </a:lnSpc>
            </a:pPr>
            <a:r>
              <a:rPr lang="en-US" sz="2000">
                <a:solidFill>
                  <a:srgbClr val="000000"/>
                </a:solidFill>
                <a:latin typeface="Walls"/>
                <a:ea typeface="Walls"/>
                <a:cs typeface="Walls"/>
                <a:sym typeface="Walls"/>
              </a:rPr>
              <a:t>Now you can use EditPlus for your development needs!</a:t>
            </a:r>
          </a:p>
          <a:p>
            <a:pPr algn="just">
              <a:lnSpc>
                <a:spcPts val="2800"/>
              </a:lnSpc>
            </a:pPr>
          </a:p>
        </p:txBody>
      </p:sp>
      <p:sp>
        <p:nvSpPr>
          <p:cNvPr name="Freeform 15" id="15"/>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4" id="14"/>
          <p:cNvGrpSpPr/>
          <p:nvPr/>
        </p:nvGrpSpPr>
        <p:grpSpPr>
          <a:xfrm rot="0">
            <a:off x="396039" y="5941899"/>
            <a:ext cx="6650493" cy="2756754"/>
            <a:chOff x="0" y="0"/>
            <a:chExt cx="2383386" cy="987958"/>
          </a:xfrm>
        </p:grpSpPr>
        <p:sp>
          <p:nvSpPr>
            <p:cNvPr name="Freeform 15" id="15"/>
            <p:cNvSpPr/>
            <p:nvPr/>
          </p:nvSpPr>
          <p:spPr>
            <a:xfrm flipH="false" flipV="false" rot="0">
              <a:off x="0" y="0"/>
              <a:ext cx="2383386" cy="987958"/>
            </a:xfrm>
            <a:custGeom>
              <a:avLst/>
              <a:gdLst/>
              <a:ahLst/>
              <a:cxnLst/>
              <a:rect r="r" b="b" t="t" l="l"/>
              <a:pathLst>
                <a:path h="987958" w="2383386">
                  <a:moveTo>
                    <a:pt x="0" y="0"/>
                  </a:moveTo>
                  <a:lnTo>
                    <a:pt x="2383386" y="0"/>
                  </a:lnTo>
                  <a:lnTo>
                    <a:pt x="2383386" y="987958"/>
                  </a:lnTo>
                  <a:lnTo>
                    <a:pt x="0" y="987958"/>
                  </a:lnTo>
                  <a:close/>
                </a:path>
              </a:pathLst>
            </a:custGeom>
            <a:solidFill>
              <a:srgbClr val="211D1D"/>
            </a:solidFill>
            <a:ln w="47625" cap="sq">
              <a:solidFill>
                <a:srgbClr val="211D1D"/>
              </a:solidFill>
              <a:prstDash val="solid"/>
              <a:miter/>
            </a:ln>
          </p:spPr>
        </p:sp>
        <p:sp>
          <p:nvSpPr>
            <p:cNvPr name="TextBox 16" id="16"/>
            <p:cNvSpPr txBox="true"/>
            <p:nvPr/>
          </p:nvSpPr>
          <p:spPr>
            <a:xfrm>
              <a:off x="0" y="-28575"/>
              <a:ext cx="2383386" cy="1016533"/>
            </a:xfrm>
            <a:prstGeom prst="rect">
              <a:avLst/>
            </a:prstGeom>
          </p:spPr>
          <p:txBody>
            <a:bodyPr anchor="ctr" rtlCol="false" tIns="50800" lIns="50800" bIns="50800" rIns="50800"/>
            <a:lstStyle/>
            <a:p>
              <a:pPr algn="ctr">
                <a:lnSpc>
                  <a:spcPts val="1656"/>
                </a:lnSpc>
              </a:pPr>
            </a:p>
          </p:txBody>
        </p:sp>
      </p:grpSp>
      <p:sp>
        <p:nvSpPr>
          <p:cNvPr name="TextBox 17" id="17"/>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8" id="18"/>
          <p:cNvSpPr txBox="true"/>
          <p:nvPr/>
        </p:nvSpPr>
        <p:spPr>
          <a:xfrm rot="0">
            <a:off x="405947" y="1222809"/>
            <a:ext cx="6767921" cy="763270"/>
          </a:xfrm>
          <a:prstGeom prst="rect">
            <a:avLst/>
          </a:prstGeom>
        </p:spPr>
        <p:txBody>
          <a:bodyPr anchor="t" rtlCol="false" tIns="0" lIns="0" bIns="0" rIns="0">
            <a:spAutoFit/>
          </a:bodyPr>
          <a:lstStyle/>
          <a:p>
            <a:pPr algn="l">
              <a:lnSpc>
                <a:spcPts val="3079"/>
              </a:lnSpc>
            </a:pPr>
            <a:r>
              <a:rPr lang="en-US" b="true" sz="2199" spc="219">
                <a:solidFill>
                  <a:srgbClr val="1E90FF"/>
                </a:solidFill>
                <a:latin typeface="Walls Bold"/>
                <a:ea typeface="Walls Bold"/>
                <a:cs typeface="Walls Bold"/>
                <a:sym typeface="Walls Bold"/>
              </a:rPr>
              <a:t>STEPS TO DEVELOP YOUR FIRST JAVA PROGRAM USING NOTEPAD 🛠️</a:t>
            </a:r>
          </a:p>
        </p:txBody>
      </p:sp>
      <p:sp>
        <p:nvSpPr>
          <p:cNvPr name="TextBox 19" id="19"/>
          <p:cNvSpPr txBox="true"/>
          <p:nvPr/>
        </p:nvSpPr>
        <p:spPr>
          <a:xfrm rot="0">
            <a:off x="396039" y="2039871"/>
            <a:ext cx="6767921" cy="3511503"/>
          </a:xfrm>
          <a:prstGeom prst="rect">
            <a:avLst/>
          </a:prstGeom>
        </p:spPr>
        <p:txBody>
          <a:bodyPr anchor="t" rtlCol="false" tIns="0" lIns="0" bIns="0" rIns="0">
            <a:spAutoFit/>
          </a:bodyPr>
          <a:lstStyle/>
          <a:p>
            <a:pPr algn="just">
              <a:lnSpc>
                <a:spcPts val="2802"/>
              </a:lnSpc>
            </a:pPr>
            <a:r>
              <a:rPr lang="en-US" sz="2001" b="true">
                <a:solidFill>
                  <a:srgbClr val="000000"/>
                </a:solidFill>
                <a:latin typeface="Walls Bold"/>
                <a:ea typeface="Walls Bold"/>
                <a:cs typeface="Walls Bold"/>
                <a:sym typeface="Walls Bold"/>
              </a:rPr>
              <a:t>1. Create a Folder for Your Program 📁</a:t>
            </a:r>
          </a:p>
          <a:p>
            <a:pPr algn="just" marL="432204" indent="-216102" lvl="1">
              <a:lnSpc>
                <a:spcPts val="2802"/>
              </a:lnSpc>
              <a:buFont typeface="Arial"/>
              <a:buChar char="•"/>
            </a:pPr>
            <a:r>
              <a:rPr lang="en-US" sz="2001">
                <a:solidFill>
                  <a:srgbClr val="000000"/>
                </a:solidFill>
                <a:latin typeface="Walls"/>
                <a:ea typeface="Walls"/>
                <a:cs typeface="Walls"/>
                <a:sym typeface="Walls"/>
              </a:rPr>
              <a:t>On your </a:t>
            </a:r>
            <a:r>
              <a:rPr lang="en-US" b="true" sz="2001">
                <a:solidFill>
                  <a:srgbClr val="000000"/>
                </a:solidFill>
                <a:latin typeface="Walls Bold"/>
                <a:ea typeface="Walls Bold"/>
                <a:cs typeface="Walls Bold"/>
                <a:sym typeface="Walls Bold"/>
              </a:rPr>
              <a:t>Desktop</a:t>
            </a:r>
            <a:r>
              <a:rPr lang="en-US" sz="2001">
                <a:solidFill>
                  <a:srgbClr val="000000"/>
                </a:solidFill>
                <a:latin typeface="Walls"/>
                <a:ea typeface="Walls"/>
                <a:cs typeface="Walls"/>
                <a:sym typeface="Walls"/>
              </a:rPr>
              <a:t>, create a folder named </a:t>
            </a:r>
            <a:r>
              <a:rPr lang="en-US" b="true" sz="2001">
                <a:solidFill>
                  <a:srgbClr val="000000"/>
                </a:solidFill>
                <a:latin typeface="Walls Bold"/>
                <a:ea typeface="Walls Bold"/>
                <a:cs typeface="Walls Bold"/>
                <a:sym typeface="Walls Bold"/>
              </a:rPr>
              <a:t>JavaDemo</a:t>
            </a:r>
            <a:r>
              <a:rPr lang="en-US" sz="2001">
                <a:solidFill>
                  <a:srgbClr val="000000"/>
                </a:solidFill>
                <a:latin typeface="Walls"/>
                <a:ea typeface="Walls"/>
                <a:cs typeface="Walls"/>
                <a:sym typeface="Walls"/>
              </a:rPr>
              <a:t>.</a:t>
            </a:r>
          </a:p>
          <a:p>
            <a:pPr algn="just">
              <a:lnSpc>
                <a:spcPts val="2802"/>
              </a:lnSpc>
            </a:pPr>
            <a:r>
              <a:rPr lang="en-US" sz="2001" b="true">
                <a:solidFill>
                  <a:srgbClr val="000000"/>
                </a:solidFill>
                <a:latin typeface="Walls Bold"/>
                <a:ea typeface="Walls Bold"/>
                <a:cs typeface="Walls Bold"/>
                <a:sym typeface="Walls Bold"/>
              </a:rPr>
              <a:t>2. Open Windows Notepad 📝</a:t>
            </a:r>
          </a:p>
          <a:p>
            <a:pPr algn="just" marL="432204" indent="-216102" lvl="1">
              <a:lnSpc>
                <a:spcPts val="2802"/>
              </a:lnSpc>
              <a:buFont typeface="Arial"/>
              <a:buChar char="•"/>
            </a:pPr>
            <a:r>
              <a:rPr lang="en-US" sz="2001">
                <a:solidFill>
                  <a:srgbClr val="000000"/>
                </a:solidFill>
                <a:latin typeface="Walls"/>
                <a:ea typeface="Walls"/>
                <a:cs typeface="Walls"/>
                <a:sym typeface="Walls"/>
              </a:rPr>
              <a:t>Click on the </a:t>
            </a:r>
            <a:r>
              <a:rPr lang="en-US" b="true" sz="2001">
                <a:solidFill>
                  <a:srgbClr val="000000"/>
                </a:solidFill>
                <a:latin typeface="Walls Bold"/>
                <a:ea typeface="Walls Bold"/>
                <a:cs typeface="Walls Bold"/>
                <a:sym typeface="Walls Bold"/>
              </a:rPr>
              <a:t>Windows</a:t>
            </a:r>
            <a:r>
              <a:rPr lang="en-US" sz="2001">
                <a:solidFill>
                  <a:srgbClr val="000000"/>
                </a:solidFill>
                <a:latin typeface="Walls"/>
                <a:ea typeface="Walls"/>
                <a:cs typeface="Walls"/>
                <a:sym typeface="Walls"/>
              </a:rPr>
              <a:t> icon (bottom-left corner), type </a:t>
            </a:r>
            <a:r>
              <a:rPr lang="en-US" b="true" sz="2001">
                <a:solidFill>
                  <a:srgbClr val="000000"/>
                </a:solidFill>
                <a:latin typeface="Walls Bold"/>
                <a:ea typeface="Walls Bold"/>
                <a:cs typeface="Walls Bold"/>
                <a:sym typeface="Walls Bold"/>
              </a:rPr>
              <a:t>Notepad</a:t>
            </a:r>
            <a:r>
              <a:rPr lang="en-US" sz="2001">
                <a:solidFill>
                  <a:srgbClr val="000000"/>
                </a:solidFill>
                <a:latin typeface="Walls"/>
                <a:ea typeface="Walls"/>
                <a:cs typeface="Walls"/>
                <a:sym typeface="Walls"/>
              </a:rPr>
              <a:t>, and open </a:t>
            </a:r>
            <a:r>
              <a:rPr lang="en-US" sz="2001">
                <a:solidFill>
                  <a:srgbClr val="000000"/>
                </a:solidFill>
                <a:latin typeface="Walls"/>
                <a:ea typeface="Walls"/>
                <a:cs typeface="Walls"/>
                <a:sym typeface="Walls"/>
              </a:rPr>
              <a:t>it</a:t>
            </a:r>
            <a:r>
              <a:rPr lang="en-US" sz="2001">
                <a:solidFill>
                  <a:srgbClr val="000000"/>
                </a:solidFill>
                <a:latin typeface="Walls"/>
                <a:ea typeface="Walls"/>
                <a:cs typeface="Walls"/>
                <a:sym typeface="Walls"/>
              </a:rPr>
              <a:t>.</a:t>
            </a:r>
          </a:p>
          <a:p>
            <a:pPr algn="just" marL="432204" indent="-216102" lvl="1">
              <a:lnSpc>
                <a:spcPts val="2802"/>
              </a:lnSpc>
              <a:buFont typeface="Arial"/>
              <a:buChar char="•"/>
            </a:pPr>
            <a:r>
              <a:rPr lang="en-US" b="true" sz="2001">
                <a:solidFill>
                  <a:srgbClr val="000000"/>
                </a:solidFill>
                <a:latin typeface="Walls Bold"/>
                <a:ea typeface="Walls Bold"/>
                <a:cs typeface="Walls Bold"/>
                <a:sym typeface="Walls Bold"/>
              </a:rPr>
              <a:t>Pin</a:t>
            </a:r>
            <a:r>
              <a:rPr lang="en-US" sz="2001">
                <a:solidFill>
                  <a:srgbClr val="000000"/>
                </a:solidFill>
                <a:latin typeface="Walls"/>
                <a:ea typeface="Walls"/>
                <a:cs typeface="Walls"/>
                <a:sym typeface="Walls"/>
              </a:rPr>
              <a:t> it to your taskbar for easy access.</a:t>
            </a:r>
          </a:p>
          <a:p>
            <a:pPr algn="just" marL="432204" indent="-216102" lvl="1">
              <a:lnSpc>
                <a:spcPts val="2802"/>
              </a:lnSpc>
              <a:buFont typeface="Arial"/>
              <a:buChar char="•"/>
            </a:pPr>
            <a:r>
              <a:rPr lang="en-US" sz="2001">
                <a:solidFill>
                  <a:srgbClr val="000000"/>
                </a:solidFill>
                <a:latin typeface="Walls"/>
                <a:ea typeface="Walls"/>
                <a:cs typeface="Walls"/>
                <a:sym typeface="Walls"/>
              </a:rPr>
              <a:t>To increase the font size, press </a:t>
            </a:r>
            <a:r>
              <a:rPr lang="en-US" b="true" sz="2001">
                <a:solidFill>
                  <a:srgbClr val="000000"/>
                </a:solidFill>
                <a:latin typeface="Walls Bold"/>
                <a:ea typeface="Walls Bold"/>
                <a:cs typeface="Walls Bold"/>
                <a:sym typeface="Walls Bold"/>
              </a:rPr>
              <a:t>Ctrl + Scroll Up</a:t>
            </a:r>
            <a:r>
              <a:rPr lang="en-US" sz="2001">
                <a:solidFill>
                  <a:srgbClr val="000000"/>
                </a:solidFill>
                <a:latin typeface="Walls"/>
                <a:ea typeface="Walls"/>
                <a:cs typeface="Walls"/>
                <a:sym typeface="Walls"/>
              </a:rPr>
              <a:t> with your mouse.</a:t>
            </a:r>
          </a:p>
          <a:p>
            <a:pPr algn="just">
              <a:lnSpc>
                <a:spcPts val="2802"/>
              </a:lnSpc>
            </a:pPr>
            <a:r>
              <a:rPr lang="en-US" sz="2001" b="true">
                <a:solidFill>
                  <a:srgbClr val="000000"/>
                </a:solidFill>
                <a:latin typeface="Walls Bold"/>
                <a:ea typeface="Walls Bold"/>
                <a:cs typeface="Walls Bold"/>
                <a:sym typeface="Walls Bold"/>
              </a:rPr>
              <a:t>3. Write Your First Java Program 💻</a:t>
            </a:r>
          </a:p>
          <a:p>
            <a:pPr algn="just">
              <a:lnSpc>
                <a:spcPts val="2802"/>
              </a:lnSpc>
            </a:pPr>
            <a:r>
              <a:rPr lang="en-US" sz="2001">
                <a:solidFill>
                  <a:srgbClr val="000000"/>
                </a:solidFill>
                <a:latin typeface="Walls"/>
                <a:ea typeface="Walls"/>
                <a:cs typeface="Walls"/>
                <a:sym typeface="Walls"/>
              </a:rPr>
              <a:t> Type the following code into Notepad:</a:t>
            </a:r>
          </a:p>
        </p:txBody>
      </p:sp>
      <p:sp>
        <p:nvSpPr>
          <p:cNvPr name="TextBox 20" id="20"/>
          <p:cNvSpPr txBox="true"/>
          <p:nvPr/>
        </p:nvSpPr>
        <p:spPr>
          <a:xfrm rot="0">
            <a:off x="600877" y="6026487"/>
            <a:ext cx="6767921" cy="2501853"/>
          </a:xfrm>
          <a:prstGeom prst="rect">
            <a:avLst/>
          </a:prstGeom>
        </p:spPr>
        <p:txBody>
          <a:bodyPr anchor="t" rtlCol="false" tIns="0" lIns="0" bIns="0" rIns="0">
            <a:spAutoFit/>
          </a:bodyPr>
          <a:lstStyle/>
          <a:p>
            <a:pPr algn="just">
              <a:lnSpc>
                <a:spcPts val="2802"/>
              </a:lnSpc>
            </a:pPr>
            <a:r>
              <a:rPr lang="en-US" sz="2001" b="true">
                <a:solidFill>
                  <a:srgbClr val="FFFFFF"/>
                </a:solidFill>
                <a:latin typeface="Consolas Bold"/>
                <a:ea typeface="Consolas Bold"/>
                <a:cs typeface="Consolas Bold"/>
                <a:sym typeface="Consolas Bold"/>
              </a:rPr>
              <a:t>class HelloWorld </a:t>
            </a:r>
          </a:p>
          <a:p>
            <a:pPr algn="just">
              <a:lnSpc>
                <a:spcPts val="2802"/>
              </a:lnSpc>
            </a:pPr>
            <a:r>
              <a:rPr lang="en-US" sz="2001" b="true">
                <a:solidFill>
                  <a:srgbClr val="FFFFFF"/>
                </a:solidFill>
                <a:latin typeface="Consolas Bold"/>
                <a:ea typeface="Consolas Bold"/>
                <a:cs typeface="Consolas Bold"/>
                <a:sym typeface="Consolas Bold"/>
              </a:rPr>
              <a:t>{ </a:t>
            </a:r>
          </a:p>
          <a:p>
            <a:pPr algn="just">
              <a:lnSpc>
                <a:spcPts val="2802"/>
              </a:lnSpc>
            </a:pPr>
            <a:r>
              <a:rPr lang="en-US" sz="2001" b="true">
                <a:solidFill>
                  <a:srgbClr val="FFFFFF"/>
                </a:solidFill>
                <a:latin typeface="Consolas Bold"/>
                <a:ea typeface="Consolas Bold"/>
                <a:cs typeface="Consolas Bold"/>
                <a:sym typeface="Consolas Bold"/>
              </a:rPr>
              <a:t>  public static void main(String[] args)</a:t>
            </a:r>
          </a:p>
          <a:p>
            <a:pPr algn="just">
              <a:lnSpc>
                <a:spcPts val="2802"/>
              </a:lnSpc>
            </a:pPr>
            <a:r>
              <a:rPr lang="en-US" sz="2001" b="true">
                <a:solidFill>
                  <a:srgbClr val="FFFFFF"/>
                </a:solidFill>
                <a:latin typeface="Consolas Bold"/>
                <a:ea typeface="Consolas Bold"/>
                <a:cs typeface="Consolas Bold"/>
                <a:sym typeface="Consolas Bold"/>
              </a:rPr>
              <a:t>  { </a:t>
            </a:r>
          </a:p>
          <a:p>
            <a:pPr algn="just">
              <a:lnSpc>
                <a:spcPts val="2802"/>
              </a:lnSpc>
            </a:pPr>
            <a:r>
              <a:rPr lang="en-US" sz="2001" b="true">
                <a:solidFill>
                  <a:srgbClr val="FFFFFF"/>
                </a:solidFill>
                <a:latin typeface="Consolas Bold"/>
                <a:ea typeface="Consolas Bold"/>
                <a:cs typeface="Consolas Bold"/>
                <a:sym typeface="Consolas Bold"/>
              </a:rPr>
              <a:t>     System.out.println("Hello World!");</a:t>
            </a:r>
          </a:p>
          <a:p>
            <a:pPr algn="just">
              <a:lnSpc>
                <a:spcPts val="2802"/>
              </a:lnSpc>
            </a:pPr>
            <a:r>
              <a:rPr lang="en-US" sz="2001" b="true">
                <a:solidFill>
                  <a:srgbClr val="FFFFFF"/>
                </a:solidFill>
                <a:latin typeface="Consolas Bold"/>
                <a:ea typeface="Consolas Bold"/>
                <a:cs typeface="Consolas Bold"/>
                <a:sym typeface="Consolas Bold"/>
              </a:rPr>
              <a:t>  }</a:t>
            </a:r>
          </a:p>
          <a:p>
            <a:pPr algn="just">
              <a:lnSpc>
                <a:spcPts val="2802"/>
              </a:lnSpc>
            </a:pPr>
            <a:r>
              <a:rPr lang="en-US" sz="2001" b="true">
                <a:solidFill>
                  <a:srgbClr val="FFFFFF"/>
                </a:solidFill>
                <a:latin typeface="Consolas Bold"/>
                <a:ea typeface="Consolas Bold"/>
                <a:cs typeface="Consolas Bold"/>
                <a:sym typeface="Consolas Bold"/>
              </a:rPr>
              <a:t>}</a:t>
            </a:r>
          </a:p>
        </p:txBody>
      </p:sp>
    </p:spTree>
  </p:cSld>
  <p:clrMapOvr>
    <a:masterClrMapping/>
  </p:clrMapOvr>
</p:sld>
</file>

<file path=ppt/slides/slide3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Freeform 13" id="13"/>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5" id="15"/>
          <p:cNvSpPr txBox="true"/>
          <p:nvPr/>
        </p:nvSpPr>
        <p:spPr>
          <a:xfrm rot="0">
            <a:off x="396039" y="1156347"/>
            <a:ext cx="6767921" cy="2806653"/>
          </a:xfrm>
          <a:prstGeom prst="rect">
            <a:avLst/>
          </a:prstGeom>
        </p:spPr>
        <p:txBody>
          <a:bodyPr anchor="t" rtlCol="false" tIns="0" lIns="0" bIns="0" rIns="0">
            <a:spAutoFit/>
          </a:bodyPr>
          <a:lstStyle/>
          <a:p>
            <a:pPr algn="just">
              <a:lnSpc>
                <a:spcPts val="2802"/>
              </a:lnSpc>
            </a:pPr>
            <a:r>
              <a:rPr lang="en-US" sz="2001" b="true">
                <a:solidFill>
                  <a:srgbClr val="000000"/>
                </a:solidFill>
                <a:latin typeface="Walls Bold"/>
                <a:ea typeface="Walls Bold"/>
                <a:cs typeface="Walls Bold"/>
                <a:sym typeface="Walls Bold"/>
              </a:rPr>
              <a:t>4. Save the Java File </a:t>
            </a:r>
            <a:r>
              <a:rPr lang="en-US" sz="2001">
                <a:solidFill>
                  <a:srgbClr val="000000"/>
                </a:solidFill>
                <a:latin typeface="Walls"/>
                <a:ea typeface="Walls"/>
                <a:cs typeface="Walls"/>
                <a:sym typeface="Walls"/>
              </a:rPr>
              <a:t>💾</a:t>
            </a:r>
          </a:p>
          <a:p>
            <a:pPr algn="just" marL="432204" indent="-216102" lvl="1">
              <a:lnSpc>
                <a:spcPts val="2802"/>
              </a:lnSpc>
              <a:buFont typeface="Arial"/>
              <a:buChar char="•"/>
            </a:pPr>
            <a:r>
              <a:rPr lang="en-US" sz="2001">
                <a:solidFill>
                  <a:srgbClr val="000000"/>
                </a:solidFill>
                <a:latin typeface="Walls"/>
                <a:ea typeface="Walls"/>
                <a:cs typeface="Walls"/>
                <a:sym typeface="Walls"/>
              </a:rPr>
              <a:t>Copy the class name HelloWorld.</a:t>
            </a:r>
          </a:p>
          <a:p>
            <a:pPr algn="just" marL="432204" indent="-216102" lvl="1">
              <a:lnSpc>
                <a:spcPts val="2802"/>
              </a:lnSpc>
              <a:buFont typeface="Arial"/>
              <a:buChar char="•"/>
            </a:pPr>
            <a:r>
              <a:rPr lang="en-US" sz="2001">
                <a:solidFill>
                  <a:srgbClr val="000000"/>
                </a:solidFill>
                <a:latin typeface="Walls"/>
                <a:ea typeface="Walls"/>
                <a:cs typeface="Walls"/>
                <a:sym typeface="Walls"/>
              </a:rPr>
              <a:t>Go to File → Save As, and navigate to the Desktop &gt; JavaDemo folder.</a:t>
            </a:r>
          </a:p>
          <a:p>
            <a:pPr algn="just" marL="432204" indent="-216102" lvl="1">
              <a:lnSpc>
                <a:spcPts val="2802"/>
              </a:lnSpc>
              <a:buFont typeface="Arial"/>
              <a:buChar char="•"/>
            </a:pPr>
            <a:r>
              <a:rPr lang="en-US" sz="2001">
                <a:solidFill>
                  <a:srgbClr val="000000"/>
                </a:solidFill>
                <a:latin typeface="Walls"/>
                <a:ea typeface="Walls"/>
                <a:cs typeface="Walls"/>
                <a:sym typeface="Walls"/>
              </a:rPr>
              <a:t>Paste the class name and add the .java extension, i.e., HelloWorld.java.</a:t>
            </a:r>
          </a:p>
          <a:p>
            <a:pPr algn="just" marL="432204" indent="-216102" lvl="1">
              <a:lnSpc>
                <a:spcPts val="2802"/>
              </a:lnSpc>
              <a:buFont typeface="Arial"/>
              <a:buChar char="•"/>
            </a:pPr>
            <a:r>
              <a:rPr lang="en-US" sz="2001">
                <a:solidFill>
                  <a:srgbClr val="000000"/>
                </a:solidFill>
                <a:latin typeface="Walls"/>
                <a:ea typeface="Walls"/>
                <a:cs typeface="Walls"/>
                <a:sym typeface="Walls"/>
              </a:rPr>
              <a:t>Click Save.</a:t>
            </a:r>
          </a:p>
          <a:p>
            <a:pPr algn="just">
              <a:lnSpc>
                <a:spcPts val="2802"/>
              </a:lnSpc>
            </a:pPr>
          </a:p>
        </p:txBody>
      </p:sp>
    </p:spTree>
  </p:cSld>
  <p:clrMapOvr>
    <a:masterClrMapping/>
  </p:clrMapOvr>
</p:sld>
</file>

<file path=ppt/slides/slide3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0">
            <a:off x="421625" y="2784349"/>
            <a:ext cx="2667289" cy="640149"/>
          </a:xfrm>
          <a:custGeom>
            <a:avLst/>
            <a:gdLst/>
            <a:ahLst/>
            <a:cxnLst/>
            <a:rect r="r" b="b" t="t" l="l"/>
            <a:pathLst>
              <a:path h="640149" w="2667289">
                <a:moveTo>
                  <a:pt x="0" y="0"/>
                </a:moveTo>
                <a:lnTo>
                  <a:pt x="2667290" y="0"/>
                </a:lnTo>
                <a:lnTo>
                  <a:pt x="2667290" y="640149"/>
                </a:lnTo>
                <a:lnTo>
                  <a:pt x="0" y="64014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421625" y="5022884"/>
            <a:ext cx="2830971" cy="679433"/>
          </a:xfrm>
          <a:custGeom>
            <a:avLst/>
            <a:gdLst/>
            <a:ahLst/>
            <a:cxnLst/>
            <a:rect r="r" b="b" t="t" l="l"/>
            <a:pathLst>
              <a:path h="679433" w="2830971">
                <a:moveTo>
                  <a:pt x="0" y="0"/>
                </a:moveTo>
                <a:lnTo>
                  <a:pt x="2830972" y="0"/>
                </a:lnTo>
                <a:lnTo>
                  <a:pt x="2830972" y="679433"/>
                </a:lnTo>
                <a:lnTo>
                  <a:pt x="0" y="67943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0">
            <a:off x="320217" y="7496097"/>
            <a:ext cx="2174080" cy="521779"/>
          </a:xfrm>
          <a:custGeom>
            <a:avLst/>
            <a:gdLst/>
            <a:ahLst/>
            <a:cxnLst/>
            <a:rect r="r" b="b" t="t" l="l"/>
            <a:pathLst>
              <a:path h="521779" w="2174080">
                <a:moveTo>
                  <a:pt x="0" y="0"/>
                </a:moveTo>
                <a:lnTo>
                  <a:pt x="2174080" y="0"/>
                </a:lnTo>
                <a:lnTo>
                  <a:pt x="2174080" y="521779"/>
                </a:lnTo>
                <a:lnTo>
                  <a:pt x="0" y="52177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5" id="15"/>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6" id="16"/>
          <p:cNvSpPr txBox="true"/>
          <p:nvPr/>
        </p:nvSpPr>
        <p:spPr>
          <a:xfrm rot="0">
            <a:off x="421625" y="1225520"/>
            <a:ext cx="6803183" cy="1397000"/>
          </a:xfrm>
          <a:prstGeom prst="rect">
            <a:avLst/>
          </a:prstGeom>
        </p:spPr>
        <p:txBody>
          <a:bodyPr anchor="t" rtlCol="false" tIns="0" lIns="0" bIns="0" rIns="0">
            <a:spAutoFit/>
          </a:bodyPr>
          <a:lstStyle/>
          <a:p>
            <a:pPr algn="just">
              <a:lnSpc>
                <a:spcPts val="2800"/>
              </a:lnSpc>
            </a:pPr>
            <a:r>
              <a:rPr lang="en-US" sz="2000" b="true">
                <a:solidFill>
                  <a:srgbClr val="000000"/>
                </a:solidFill>
                <a:latin typeface="Walls Bold"/>
                <a:ea typeface="Walls Bold"/>
                <a:cs typeface="Walls Bold"/>
                <a:sym typeface="Walls Bold"/>
              </a:rPr>
              <a:t>Compiling and Running the Program ⚙️</a:t>
            </a:r>
          </a:p>
          <a:p>
            <a:pPr algn="just">
              <a:lnSpc>
                <a:spcPts val="2800"/>
              </a:lnSpc>
            </a:pPr>
            <a:r>
              <a:rPr lang="en-US" sz="2000" b="true">
                <a:solidFill>
                  <a:srgbClr val="000000"/>
                </a:solidFill>
                <a:latin typeface="Walls Bold"/>
                <a:ea typeface="Walls Bold"/>
                <a:cs typeface="Walls Bold"/>
                <a:sym typeface="Walls Bold"/>
              </a:rPr>
              <a:t>5.</a:t>
            </a:r>
            <a:r>
              <a:rPr lang="en-US" sz="2000" b="true">
                <a:solidFill>
                  <a:srgbClr val="000000"/>
                </a:solidFill>
                <a:latin typeface="Walls Bold"/>
                <a:ea typeface="Walls Bold"/>
                <a:cs typeface="Walls Bold"/>
                <a:sym typeface="Walls Bold"/>
              </a:rPr>
              <a:t> Open Command Prompt 📟</a:t>
            </a:r>
          </a:p>
          <a:p>
            <a:pPr algn="just" marL="431801" indent="-215900" lvl="1">
              <a:lnSpc>
                <a:spcPts val="2800"/>
              </a:lnSpc>
              <a:buFont typeface="Arial"/>
              <a:buChar char="•"/>
            </a:pPr>
            <a:r>
              <a:rPr lang="en-US" sz="2000">
                <a:solidFill>
                  <a:srgbClr val="000000"/>
                </a:solidFill>
                <a:latin typeface="Walls"/>
                <a:ea typeface="Walls"/>
                <a:cs typeface="Walls"/>
                <a:sym typeface="Walls"/>
              </a:rPr>
              <a:t>Open Command Prompt.</a:t>
            </a:r>
          </a:p>
          <a:p>
            <a:pPr algn="just" marL="431801" indent="-215900" lvl="1">
              <a:lnSpc>
                <a:spcPts val="2800"/>
              </a:lnSpc>
              <a:buFont typeface="Arial"/>
              <a:buChar char="•"/>
            </a:pPr>
            <a:r>
              <a:rPr lang="en-US" sz="2000">
                <a:solidFill>
                  <a:srgbClr val="000000"/>
                </a:solidFill>
                <a:latin typeface="Walls"/>
                <a:ea typeface="Walls"/>
                <a:cs typeface="Walls"/>
                <a:sym typeface="Walls"/>
              </a:rPr>
              <a:t>N</a:t>
            </a:r>
            <a:r>
              <a:rPr lang="en-US" sz="2000">
                <a:solidFill>
                  <a:srgbClr val="000000"/>
                </a:solidFill>
                <a:latin typeface="Walls"/>
                <a:ea typeface="Walls"/>
                <a:cs typeface="Walls"/>
                <a:sym typeface="Walls"/>
              </a:rPr>
              <a:t>avigate to the </a:t>
            </a:r>
            <a:r>
              <a:rPr lang="en-US" b="true" sz="2000">
                <a:solidFill>
                  <a:srgbClr val="000000"/>
                </a:solidFill>
                <a:latin typeface="Walls Bold"/>
                <a:ea typeface="Walls Bold"/>
                <a:cs typeface="Walls Bold"/>
                <a:sym typeface="Walls Bold"/>
              </a:rPr>
              <a:t>JavaDemo</a:t>
            </a:r>
            <a:r>
              <a:rPr lang="en-US" sz="2000">
                <a:solidFill>
                  <a:srgbClr val="000000"/>
                </a:solidFill>
                <a:latin typeface="Walls"/>
                <a:ea typeface="Walls"/>
                <a:cs typeface="Walls"/>
                <a:sym typeface="Walls"/>
              </a:rPr>
              <a:t> folder by typing:</a:t>
            </a:r>
          </a:p>
        </p:txBody>
      </p:sp>
      <p:sp>
        <p:nvSpPr>
          <p:cNvPr name="TextBox 17" id="17"/>
          <p:cNvSpPr txBox="true"/>
          <p:nvPr/>
        </p:nvSpPr>
        <p:spPr>
          <a:xfrm rot="0">
            <a:off x="534802" y="2917553"/>
            <a:ext cx="2462451" cy="344757"/>
          </a:xfrm>
          <a:prstGeom prst="rect">
            <a:avLst/>
          </a:prstGeom>
        </p:spPr>
        <p:txBody>
          <a:bodyPr anchor="t" rtlCol="false" tIns="0" lIns="0" bIns="0" rIns="0">
            <a:spAutoFit/>
          </a:bodyPr>
          <a:lstStyle/>
          <a:p>
            <a:pPr algn="just">
              <a:lnSpc>
                <a:spcPts val="2522"/>
              </a:lnSpc>
            </a:pPr>
            <a:r>
              <a:rPr lang="en-US" sz="1801" b="true">
                <a:solidFill>
                  <a:srgbClr val="FCFCFC"/>
                </a:solidFill>
                <a:latin typeface="Consolas Bold"/>
                <a:ea typeface="Consolas Bold"/>
                <a:cs typeface="Consolas Bold"/>
                <a:sym typeface="Consolas Bold"/>
              </a:rPr>
              <a:t>cd Desktop/JavaDemo</a:t>
            </a:r>
          </a:p>
        </p:txBody>
      </p:sp>
      <p:sp>
        <p:nvSpPr>
          <p:cNvPr name="TextBox 18" id="18"/>
          <p:cNvSpPr txBox="true"/>
          <p:nvPr/>
        </p:nvSpPr>
        <p:spPr>
          <a:xfrm rot="0">
            <a:off x="320217" y="3629154"/>
            <a:ext cx="7043779" cy="339678"/>
          </a:xfrm>
          <a:prstGeom prst="rect">
            <a:avLst/>
          </a:prstGeom>
        </p:spPr>
        <p:txBody>
          <a:bodyPr anchor="t" rtlCol="false" tIns="0" lIns="0" bIns="0" rIns="0">
            <a:spAutoFit/>
          </a:bodyPr>
          <a:lstStyle/>
          <a:p>
            <a:pPr algn="just">
              <a:lnSpc>
                <a:spcPts val="2802"/>
              </a:lnSpc>
            </a:pPr>
            <a:r>
              <a:rPr lang="en-US" sz="2001">
                <a:solidFill>
                  <a:srgbClr val="000000"/>
                </a:solidFill>
                <a:latin typeface="Walls"/>
                <a:ea typeface="Walls"/>
                <a:cs typeface="Walls"/>
                <a:sym typeface="Walls"/>
              </a:rPr>
              <a:t>If this command doesn't work, try</a:t>
            </a:r>
            <a:r>
              <a:rPr lang="en-US" sz="2001">
                <a:solidFill>
                  <a:srgbClr val="000000"/>
                </a:solidFill>
                <a:latin typeface="Walls"/>
                <a:ea typeface="Walls"/>
                <a:cs typeface="Walls"/>
                <a:sym typeface="Walls"/>
              </a:rPr>
              <a:t> </a:t>
            </a:r>
            <a:r>
              <a:rPr lang="en-US" sz="2001">
                <a:solidFill>
                  <a:srgbClr val="000000"/>
                </a:solidFill>
                <a:latin typeface="Walls"/>
                <a:ea typeface="Walls"/>
                <a:cs typeface="Walls"/>
                <a:sym typeface="Walls"/>
              </a:rPr>
              <a:t>cd OneDrive/Desktop/JavaDemo.</a:t>
            </a:r>
          </a:p>
        </p:txBody>
      </p:sp>
      <p:sp>
        <p:nvSpPr>
          <p:cNvPr name="TextBox 19" id="19"/>
          <p:cNvSpPr txBox="true"/>
          <p:nvPr/>
        </p:nvSpPr>
        <p:spPr>
          <a:xfrm rot="0">
            <a:off x="421625" y="4168857"/>
            <a:ext cx="6048000" cy="692103"/>
          </a:xfrm>
          <a:prstGeom prst="rect">
            <a:avLst/>
          </a:prstGeom>
        </p:spPr>
        <p:txBody>
          <a:bodyPr anchor="t" rtlCol="false" tIns="0" lIns="0" bIns="0" rIns="0">
            <a:spAutoFit/>
          </a:bodyPr>
          <a:lstStyle/>
          <a:p>
            <a:pPr algn="just">
              <a:lnSpc>
                <a:spcPts val="2802"/>
              </a:lnSpc>
            </a:pPr>
            <a:r>
              <a:rPr lang="en-US" sz="2001">
                <a:solidFill>
                  <a:srgbClr val="000000"/>
                </a:solidFill>
                <a:latin typeface="Walls"/>
                <a:ea typeface="Walls"/>
                <a:cs typeface="Walls"/>
                <a:sym typeface="Walls"/>
              </a:rPr>
              <a:t>6. Compile the Java Program 🖥️</a:t>
            </a:r>
          </a:p>
          <a:p>
            <a:pPr algn="just" marL="432204" indent="-216102" lvl="1">
              <a:lnSpc>
                <a:spcPts val="2802"/>
              </a:lnSpc>
              <a:buFont typeface="Arial"/>
              <a:buChar char="•"/>
            </a:pPr>
            <a:r>
              <a:rPr lang="en-US" sz="2001">
                <a:solidFill>
                  <a:srgbClr val="000000"/>
                </a:solidFill>
                <a:latin typeface="Walls"/>
                <a:ea typeface="Walls"/>
                <a:cs typeface="Walls"/>
                <a:sym typeface="Walls"/>
              </a:rPr>
              <a:t>Compile your program by typing:</a:t>
            </a:r>
          </a:p>
        </p:txBody>
      </p:sp>
      <p:sp>
        <p:nvSpPr>
          <p:cNvPr name="TextBox 20" id="20"/>
          <p:cNvSpPr txBox="true"/>
          <p:nvPr/>
        </p:nvSpPr>
        <p:spPr>
          <a:xfrm rot="0">
            <a:off x="534802" y="5176468"/>
            <a:ext cx="2717795" cy="344757"/>
          </a:xfrm>
          <a:prstGeom prst="rect">
            <a:avLst/>
          </a:prstGeom>
        </p:spPr>
        <p:txBody>
          <a:bodyPr anchor="t" rtlCol="false" tIns="0" lIns="0" bIns="0" rIns="0">
            <a:spAutoFit/>
          </a:bodyPr>
          <a:lstStyle/>
          <a:p>
            <a:pPr algn="just">
              <a:lnSpc>
                <a:spcPts val="2522"/>
              </a:lnSpc>
            </a:pPr>
            <a:r>
              <a:rPr lang="en-US" sz="1801" b="true">
                <a:solidFill>
                  <a:srgbClr val="FCFCFC"/>
                </a:solidFill>
                <a:latin typeface="Consolas Bold"/>
                <a:ea typeface="Consolas Bold"/>
                <a:cs typeface="Consolas Bold"/>
                <a:sym typeface="Consolas Bold"/>
              </a:rPr>
              <a:t>javac HelloWorld.java</a:t>
            </a:r>
          </a:p>
        </p:txBody>
      </p:sp>
      <p:sp>
        <p:nvSpPr>
          <p:cNvPr name="TextBox 21" id="21"/>
          <p:cNvSpPr txBox="true"/>
          <p:nvPr/>
        </p:nvSpPr>
        <p:spPr>
          <a:xfrm rot="0">
            <a:off x="320217" y="5826142"/>
            <a:ext cx="6479942" cy="692103"/>
          </a:xfrm>
          <a:prstGeom prst="rect">
            <a:avLst/>
          </a:prstGeom>
        </p:spPr>
        <p:txBody>
          <a:bodyPr anchor="t" rtlCol="false" tIns="0" lIns="0" bIns="0" rIns="0">
            <a:spAutoFit/>
          </a:bodyPr>
          <a:lstStyle/>
          <a:p>
            <a:pPr algn="just" marL="432204" indent="-216102" lvl="1">
              <a:lnSpc>
                <a:spcPts val="2802"/>
              </a:lnSpc>
              <a:buFont typeface="Arial"/>
              <a:buChar char="•"/>
            </a:pPr>
            <a:r>
              <a:rPr lang="en-US" sz="2001">
                <a:solidFill>
                  <a:srgbClr val="000000"/>
                </a:solidFill>
                <a:latin typeface="Walls"/>
                <a:ea typeface="Walls"/>
                <a:cs typeface="Walls"/>
                <a:sym typeface="Walls"/>
              </a:rPr>
              <a:t>If there are no syntax errors, a .class file will be created in the JavaDemo folder.</a:t>
            </a:r>
          </a:p>
        </p:txBody>
      </p:sp>
      <p:sp>
        <p:nvSpPr>
          <p:cNvPr name="TextBox 22" id="22"/>
          <p:cNvSpPr txBox="true"/>
          <p:nvPr/>
        </p:nvSpPr>
        <p:spPr>
          <a:xfrm rot="0">
            <a:off x="320217" y="6642070"/>
            <a:ext cx="6048000" cy="692103"/>
          </a:xfrm>
          <a:prstGeom prst="rect">
            <a:avLst/>
          </a:prstGeom>
        </p:spPr>
        <p:txBody>
          <a:bodyPr anchor="t" rtlCol="false" tIns="0" lIns="0" bIns="0" rIns="0">
            <a:spAutoFit/>
          </a:bodyPr>
          <a:lstStyle/>
          <a:p>
            <a:pPr algn="just">
              <a:lnSpc>
                <a:spcPts val="2802"/>
              </a:lnSpc>
            </a:pPr>
            <a:r>
              <a:rPr lang="en-US" sz="2001">
                <a:solidFill>
                  <a:srgbClr val="000000"/>
                </a:solidFill>
                <a:latin typeface="Walls"/>
                <a:ea typeface="Walls"/>
                <a:cs typeface="Walls"/>
                <a:sym typeface="Walls"/>
              </a:rPr>
              <a:t>7. Execute the Program 🚀</a:t>
            </a:r>
          </a:p>
          <a:p>
            <a:pPr algn="just" marL="432204" indent="-216102" lvl="1">
              <a:lnSpc>
                <a:spcPts val="2802"/>
              </a:lnSpc>
              <a:buFont typeface="Arial"/>
              <a:buChar char="•"/>
            </a:pPr>
            <a:r>
              <a:rPr lang="en-US" sz="2001">
                <a:solidFill>
                  <a:srgbClr val="000000"/>
                </a:solidFill>
                <a:latin typeface="Walls"/>
                <a:ea typeface="Walls"/>
                <a:cs typeface="Walls"/>
                <a:sym typeface="Walls"/>
              </a:rPr>
              <a:t>To run the compiled program, type:</a:t>
            </a:r>
          </a:p>
        </p:txBody>
      </p:sp>
      <p:sp>
        <p:nvSpPr>
          <p:cNvPr name="TextBox 23" id="23"/>
          <p:cNvSpPr txBox="true"/>
          <p:nvPr/>
        </p:nvSpPr>
        <p:spPr>
          <a:xfrm rot="0">
            <a:off x="422636" y="7565558"/>
            <a:ext cx="2073252" cy="344757"/>
          </a:xfrm>
          <a:prstGeom prst="rect">
            <a:avLst/>
          </a:prstGeom>
        </p:spPr>
        <p:txBody>
          <a:bodyPr anchor="t" rtlCol="false" tIns="0" lIns="0" bIns="0" rIns="0">
            <a:spAutoFit/>
          </a:bodyPr>
          <a:lstStyle/>
          <a:p>
            <a:pPr algn="just">
              <a:lnSpc>
                <a:spcPts val="2522"/>
              </a:lnSpc>
            </a:pPr>
            <a:r>
              <a:rPr lang="en-US" sz="1801" b="true">
                <a:solidFill>
                  <a:srgbClr val="FCFCFC"/>
                </a:solidFill>
                <a:latin typeface="Consolas Bold"/>
                <a:ea typeface="Consolas Bold"/>
                <a:cs typeface="Consolas Bold"/>
                <a:sym typeface="Consolas Bold"/>
              </a:rPr>
              <a:t>java HelloWorld</a:t>
            </a:r>
          </a:p>
        </p:txBody>
      </p:sp>
      <p:sp>
        <p:nvSpPr>
          <p:cNvPr name="TextBox 24" id="24"/>
          <p:cNvSpPr txBox="true"/>
          <p:nvPr/>
        </p:nvSpPr>
        <p:spPr>
          <a:xfrm rot="0">
            <a:off x="320217" y="8147086"/>
            <a:ext cx="6479942" cy="339678"/>
          </a:xfrm>
          <a:prstGeom prst="rect">
            <a:avLst/>
          </a:prstGeom>
        </p:spPr>
        <p:txBody>
          <a:bodyPr anchor="t" rtlCol="false" tIns="0" lIns="0" bIns="0" rIns="0">
            <a:spAutoFit/>
          </a:bodyPr>
          <a:lstStyle/>
          <a:p>
            <a:pPr algn="just" marL="432204" indent="-216102" lvl="1">
              <a:lnSpc>
                <a:spcPts val="2802"/>
              </a:lnSpc>
              <a:buFont typeface="Arial"/>
              <a:buChar char="•"/>
            </a:pPr>
            <a:r>
              <a:rPr lang="en-US" sz="2001">
                <a:solidFill>
                  <a:srgbClr val="000000"/>
                </a:solidFill>
                <a:latin typeface="Walls"/>
                <a:ea typeface="Walls"/>
                <a:cs typeface="Walls"/>
                <a:sym typeface="Walls"/>
              </a:rPr>
              <a:t>You should see the output: Hello World!.</a:t>
            </a:r>
          </a:p>
        </p:txBody>
      </p:sp>
      <p:sp>
        <p:nvSpPr>
          <p:cNvPr name="Freeform 25" id="25"/>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6" id="26"/>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7" id="27"/>
          <p:cNvSpPr txBox="true"/>
          <p:nvPr/>
        </p:nvSpPr>
        <p:spPr>
          <a:xfrm rot="0">
            <a:off x="422636" y="8626420"/>
            <a:ext cx="6692935" cy="621030"/>
          </a:xfrm>
          <a:prstGeom prst="rect">
            <a:avLst/>
          </a:prstGeom>
        </p:spPr>
        <p:txBody>
          <a:bodyPr anchor="t" rtlCol="false" tIns="0" lIns="0" bIns="0" rIns="0">
            <a:spAutoFit/>
          </a:bodyPr>
          <a:lstStyle/>
          <a:p>
            <a:pPr algn="l">
              <a:lnSpc>
                <a:spcPts val="2520"/>
              </a:lnSpc>
              <a:spcBef>
                <a:spcPct val="0"/>
              </a:spcBef>
            </a:pPr>
            <a:r>
              <a:rPr lang="en-US" sz="1800">
                <a:solidFill>
                  <a:srgbClr val="000000"/>
                </a:solidFill>
                <a:latin typeface="Walls"/>
                <a:ea typeface="Walls"/>
                <a:cs typeface="Walls"/>
                <a:sym typeface="Walls"/>
              </a:rPr>
              <a:t>     Note: Do not include .class or .java extensions when running the program with the java command.</a:t>
            </a:r>
          </a:p>
        </p:txBody>
      </p:sp>
      <p:sp>
        <p:nvSpPr>
          <p:cNvPr name="Freeform 28" id="28"/>
          <p:cNvSpPr/>
          <p:nvPr/>
        </p:nvSpPr>
        <p:spPr>
          <a:xfrm flipH="false" flipV="false" rot="0">
            <a:off x="320217" y="8664520"/>
            <a:ext cx="313669" cy="232685"/>
          </a:xfrm>
          <a:custGeom>
            <a:avLst/>
            <a:gdLst/>
            <a:ahLst/>
            <a:cxnLst/>
            <a:rect r="r" b="b" t="t" l="l"/>
            <a:pathLst>
              <a:path h="232685" w="313669">
                <a:moveTo>
                  <a:pt x="0" y="0"/>
                </a:moveTo>
                <a:lnTo>
                  <a:pt x="313669" y="0"/>
                </a:lnTo>
                <a:lnTo>
                  <a:pt x="313669" y="232686"/>
                </a:lnTo>
                <a:lnTo>
                  <a:pt x="0" y="23268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3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405947" y="1403920"/>
            <a:ext cx="6767921" cy="1878282"/>
          </a:xfrm>
          <a:prstGeom prst="rect">
            <a:avLst/>
          </a:prstGeom>
        </p:spPr>
        <p:txBody>
          <a:bodyPr anchor="t" rtlCol="false" tIns="0" lIns="0" bIns="0" rIns="0">
            <a:spAutoFit/>
          </a:bodyPr>
          <a:lstStyle/>
          <a:p>
            <a:pPr algn="just">
              <a:lnSpc>
                <a:spcPts val="2522"/>
              </a:lnSpc>
            </a:pPr>
            <a:r>
              <a:rPr lang="en-US" sz="1801" b="true">
                <a:solidFill>
                  <a:srgbClr val="000000"/>
                </a:solidFill>
                <a:latin typeface="Walls Bold"/>
                <a:ea typeface="Walls Bold"/>
                <a:cs typeface="Walls Bold"/>
                <a:sym typeface="Walls Bold"/>
              </a:rPr>
              <a:t>Explanation of the Process</a:t>
            </a:r>
          </a:p>
          <a:p>
            <a:pPr algn="just" marL="389025" indent="-194512" lvl="1">
              <a:lnSpc>
                <a:spcPts val="2522"/>
              </a:lnSpc>
              <a:buFont typeface="Arial"/>
              <a:buChar char="•"/>
            </a:pPr>
            <a:r>
              <a:rPr lang="en-US" b="true" sz="1801">
                <a:solidFill>
                  <a:srgbClr val="000000"/>
                </a:solidFill>
                <a:latin typeface="Walls Bold"/>
                <a:ea typeface="Walls Bold"/>
                <a:cs typeface="Walls Bold"/>
                <a:sym typeface="Walls Bold"/>
              </a:rPr>
              <a:t>Compilation:</a:t>
            </a:r>
            <a:r>
              <a:rPr lang="en-US" sz="1801">
                <a:solidFill>
                  <a:srgbClr val="000000"/>
                </a:solidFill>
                <a:latin typeface="Walls"/>
                <a:ea typeface="Walls"/>
                <a:cs typeface="Walls"/>
                <a:sym typeface="Walls"/>
              </a:rPr>
              <a:t> javac checks the Java file for errors. If everything is correct, it generates a .class file containing bytecode.</a:t>
            </a:r>
          </a:p>
          <a:p>
            <a:pPr algn="just" marL="389025" indent="-194512" lvl="1">
              <a:lnSpc>
                <a:spcPts val="2522"/>
              </a:lnSpc>
              <a:buFont typeface="Arial"/>
              <a:buChar char="•"/>
            </a:pPr>
            <a:r>
              <a:rPr lang="en-US" b="true" sz="1801">
                <a:solidFill>
                  <a:srgbClr val="000000"/>
                </a:solidFill>
                <a:latin typeface="Walls Bold"/>
                <a:ea typeface="Walls Bold"/>
                <a:cs typeface="Walls Bold"/>
                <a:sym typeface="Walls Bold"/>
              </a:rPr>
              <a:t>Execution:</a:t>
            </a:r>
            <a:r>
              <a:rPr lang="en-US" sz="1801">
                <a:solidFill>
                  <a:srgbClr val="000000"/>
                </a:solidFill>
                <a:latin typeface="Walls"/>
                <a:ea typeface="Walls"/>
                <a:cs typeface="Walls"/>
                <a:sym typeface="Walls"/>
              </a:rPr>
              <a:t> j</a:t>
            </a:r>
            <a:r>
              <a:rPr lang="en-US" sz="1801">
                <a:solidFill>
                  <a:srgbClr val="000000"/>
                </a:solidFill>
                <a:latin typeface="Walls"/>
                <a:ea typeface="Walls"/>
                <a:cs typeface="Walls"/>
                <a:sym typeface="Walls"/>
              </a:rPr>
              <a:t>ava invokes the </a:t>
            </a:r>
            <a:r>
              <a:rPr lang="en-US" b="true" sz="1801">
                <a:solidFill>
                  <a:srgbClr val="000000"/>
                </a:solidFill>
                <a:latin typeface="Walls Bold"/>
                <a:ea typeface="Walls Bold"/>
                <a:cs typeface="Walls Bold"/>
                <a:sym typeface="Walls Bold"/>
              </a:rPr>
              <a:t>JVM (Java Virtual Machine)</a:t>
            </a:r>
            <a:r>
              <a:rPr lang="en-US" sz="1801">
                <a:solidFill>
                  <a:srgbClr val="000000"/>
                </a:solidFill>
                <a:latin typeface="Walls"/>
                <a:ea typeface="Walls"/>
                <a:cs typeface="Walls"/>
                <a:sym typeface="Walls"/>
              </a:rPr>
              <a:t>, which runs the bytecode from the .class file, executing the main method and printing Hello World!.</a:t>
            </a:r>
          </a:p>
        </p:txBody>
      </p:sp>
      <p:sp>
        <p:nvSpPr>
          <p:cNvPr name="Freeform 14" id="14"/>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3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390268" y="2263062"/>
            <a:ext cx="6767921" cy="4921203"/>
          </a:xfrm>
          <a:prstGeom prst="rect">
            <a:avLst/>
          </a:prstGeom>
        </p:spPr>
        <p:txBody>
          <a:bodyPr anchor="t" rtlCol="false" tIns="0" lIns="0" bIns="0" rIns="0">
            <a:spAutoFit/>
          </a:bodyPr>
          <a:lstStyle/>
          <a:p>
            <a:pPr algn="just">
              <a:lnSpc>
                <a:spcPts val="2802"/>
              </a:lnSpc>
            </a:pPr>
            <a:r>
              <a:rPr lang="en-US" sz="2001" b="true">
                <a:solidFill>
                  <a:srgbClr val="000000"/>
                </a:solidFill>
                <a:latin typeface="Walls Bold"/>
                <a:ea typeface="Walls Bold"/>
                <a:cs typeface="Walls Bold"/>
                <a:sym typeface="Walls Bold"/>
              </a:rPr>
              <a:t>To improve your coding experience, use EditPlus and apply these configurations:</a:t>
            </a:r>
          </a:p>
          <a:p>
            <a:pPr algn="just">
              <a:lnSpc>
                <a:spcPts val="2802"/>
              </a:lnSpc>
            </a:pPr>
          </a:p>
          <a:p>
            <a:pPr algn="just">
              <a:lnSpc>
                <a:spcPts val="2802"/>
              </a:lnSpc>
            </a:pPr>
            <a:r>
              <a:rPr lang="en-US" sz="2001" b="true">
                <a:solidFill>
                  <a:srgbClr val="000000"/>
                </a:solidFill>
                <a:latin typeface="Walls Bold"/>
                <a:ea typeface="Walls Bold"/>
                <a:cs typeface="Walls Bold"/>
                <a:sym typeface="Walls Bold"/>
              </a:rPr>
              <a:t>1. Turn on Word Wrap 🧾</a:t>
            </a:r>
          </a:p>
          <a:p>
            <a:pPr algn="just" marL="432204" indent="-216102" lvl="1">
              <a:lnSpc>
                <a:spcPts val="2802"/>
              </a:lnSpc>
              <a:buFont typeface="Arial"/>
              <a:buChar char="•"/>
            </a:pPr>
            <a:r>
              <a:rPr lang="en-US" b="true" sz="2001">
                <a:solidFill>
                  <a:srgbClr val="000000"/>
                </a:solidFill>
                <a:latin typeface="Walls Bold"/>
                <a:ea typeface="Walls Bold"/>
                <a:cs typeface="Walls Bold"/>
                <a:sym typeface="Walls Bold"/>
              </a:rPr>
              <a:t>Problem:</a:t>
            </a:r>
            <a:r>
              <a:rPr lang="en-US" sz="2001">
                <a:solidFill>
                  <a:srgbClr val="000000"/>
                </a:solidFill>
                <a:latin typeface="Walls"/>
                <a:ea typeface="Walls"/>
                <a:cs typeface="Walls"/>
                <a:sym typeface="Walls"/>
              </a:rPr>
              <a:t> Long lines of code might require horizontal scrolling.</a:t>
            </a:r>
          </a:p>
          <a:p>
            <a:pPr algn="just" marL="432204" indent="-216102" lvl="1">
              <a:lnSpc>
                <a:spcPts val="2802"/>
              </a:lnSpc>
              <a:buFont typeface="Arial"/>
              <a:buChar char="•"/>
            </a:pPr>
            <a:r>
              <a:rPr lang="en-US" b="true" sz="2001">
                <a:solidFill>
                  <a:srgbClr val="000000"/>
                </a:solidFill>
                <a:latin typeface="Walls Bold"/>
                <a:ea typeface="Walls Bold"/>
                <a:cs typeface="Walls Bold"/>
                <a:sym typeface="Walls Bold"/>
              </a:rPr>
              <a:t>Solution:</a:t>
            </a:r>
            <a:r>
              <a:rPr lang="en-US" sz="2001">
                <a:solidFill>
                  <a:srgbClr val="000000"/>
                </a:solidFill>
                <a:latin typeface="Walls"/>
                <a:ea typeface="Walls"/>
                <a:cs typeface="Walls"/>
                <a:sym typeface="Walls"/>
              </a:rPr>
              <a:t> Go to </a:t>
            </a:r>
            <a:r>
              <a:rPr lang="en-US" b="true" sz="2001">
                <a:solidFill>
                  <a:srgbClr val="000000"/>
                </a:solidFill>
                <a:latin typeface="Walls Bold"/>
                <a:ea typeface="Walls Bold"/>
                <a:cs typeface="Walls Bold"/>
                <a:sym typeface="Walls Bold"/>
              </a:rPr>
              <a:t>Document → Word Wrap</a:t>
            </a:r>
            <a:r>
              <a:rPr lang="en-US" sz="2001">
                <a:solidFill>
                  <a:srgbClr val="000000"/>
                </a:solidFill>
                <a:latin typeface="Walls"/>
                <a:ea typeface="Walls"/>
                <a:cs typeface="Walls"/>
                <a:sym typeface="Walls"/>
              </a:rPr>
              <a:t> to enable word wrapping.</a:t>
            </a:r>
          </a:p>
          <a:p>
            <a:pPr algn="just">
              <a:lnSpc>
                <a:spcPts val="2802"/>
              </a:lnSpc>
            </a:pPr>
            <a:r>
              <a:rPr lang="en-US" sz="2001" b="true">
                <a:solidFill>
                  <a:srgbClr val="000000"/>
                </a:solidFill>
                <a:latin typeface="Walls Bold"/>
                <a:ea typeface="Walls Bold"/>
                <a:cs typeface="Walls Bold"/>
                <a:sym typeface="Walls Bold"/>
              </a:rPr>
              <a:t>2. Hide the Ruler 📏</a:t>
            </a:r>
          </a:p>
          <a:p>
            <a:pPr algn="just" marL="432204" indent="-216102" lvl="1">
              <a:lnSpc>
                <a:spcPts val="2802"/>
              </a:lnSpc>
              <a:buFont typeface="Arial"/>
              <a:buChar char="•"/>
            </a:pPr>
            <a:r>
              <a:rPr lang="en-US" sz="2001">
                <a:solidFill>
                  <a:srgbClr val="000000"/>
                </a:solidFill>
                <a:latin typeface="Walls"/>
                <a:ea typeface="Walls"/>
                <a:cs typeface="Walls"/>
                <a:sym typeface="Walls"/>
              </a:rPr>
              <a:t>Go to </a:t>
            </a:r>
            <a:r>
              <a:rPr lang="en-US" b="true" sz="2001">
                <a:solidFill>
                  <a:srgbClr val="000000"/>
                </a:solidFill>
                <a:latin typeface="Walls Bold"/>
                <a:ea typeface="Walls Bold"/>
                <a:cs typeface="Walls Bold"/>
                <a:sym typeface="Walls Bold"/>
              </a:rPr>
              <a:t>View → Uncheck Ruler</a:t>
            </a:r>
            <a:r>
              <a:rPr lang="en-US" sz="2001">
                <a:solidFill>
                  <a:srgbClr val="000000"/>
                </a:solidFill>
                <a:latin typeface="Walls"/>
                <a:ea typeface="Walls"/>
                <a:cs typeface="Walls"/>
                <a:sym typeface="Walls"/>
              </a:rPr>
              <a:t> to g</a:t>
            </a:r>
            <a:r>
              <a:rPr lang="en-US" sz="2001">
                <a:solidFill>
                  <a:srgbClr val="000000"/>
                </a:solidFill>
                <a:latin typeface="Walls"/>
                <a:ea typeface="Walls"/>
                <a:cs typeface="Walls"/>
                <a:sym typeface="Walls"/>
              </a:rPr>
              <a:t>ain more screen space for coding.</a:t>
            </a:r>
          </a:p>
          <a:p>
            <a:pPr algn="just">
              <a:lnSpc>
                <a:spcPts val="2802"/>
              </a:lnSpc>
            </a:pPr>
            <a:r>
              <a:rPr lang="en-US" sz="2001" b="true">
                <a:solidFill>
                  <a:srgbClr val="000000"/>
                </a:solidFill>
                <a:latin typeface="Walls Bold"/>
                <a:ea typeface="Walls Bold"/>
                <a:cs typeface="Walls Bold"/>
                <a:sym typeface="Walls Bold"/>
              </a:rPr>
              <a:t>3. Full-Screen Mode 📺</a:t>
            </a:r>
          </a:p>
          <a:p>
            <a:pPr algn="just" marL="432204" indent="-216102" lvl="1">
              <a:lnSpc>
                <a:spcPts val="2802"/>
              </a:lnSpc>
              <a:buFont typeface="Arial"/>
              <a:buChar char="•"/>
            </a:pPr>
            <a:r>
              <a:rPr lang="en-US" sz="2001">
                <a:solidFill>
                  <a:srgbClr val="000000"/>
                </a:solidFill>
                <a:latin typeface="Walls"/>
                <a:ea typeface="Walls"/>
                <a:cs typeface="Walls"/>
                <a:sym typeface="Walls"/>
              </a:rPr>
              <a:t>Press </a:t>
            </a:r>
            <a:r>
              <a:rPr lang="en-US" b="true" sz="2001">
                <a:solidFill>
                  <a:srgbClr val="000000"/>
                </a:solidFill>
                <a:latin typeface="Walls Bold"/>
                <a:ea typeface="Walls Bold"/>
                <a:cs typeface="Walls Bold"/>
                <a:sym typeface="Walls Bold"/>
              </a:rPr>
              <a:t>F11</a:t>
            </a:r>
            <a:r>
              <a:rPr lang="en-US" sz="2001">
                <a:solidFill>
                  <a:srgbClr val="000000"/>
                </a:solidFill>
                <a:latin typeface="Walls"/>
                <a:ea typeface="Walls"/>
                <a:cs typeface="Walls"/>
                <a:sym typeface="Walls"/>
              </a:rPr>
              <a:t> to switch to Full-Screen mode for a focused coding environment.</a:t>
            </a:r>
          </a:p>
        </p:txBody>
      </p:sp>
      <p:sp>
        <p:nvSpPr>
          <p:cNvPr name="TextBox 13" id="13"/>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4" id="14"/>
          <p:cNvSpPr txBox="true"/>
          <p:nvPr/>
        </p:nvSpPr>
        <p:spPr>
          <a:xfrm rot="0">
            <a:off x="405947" y="1398074"/>
            <a:ext cx="6752242" cy="763270"/>
          </a:xfrm>
          <a:prstGeom prst="rect">
            <a:avLst/>
          </a:prstGeom>
        </p:spPr>
        <p:txBody>
          <a:bodyPr anchor="t" rtlCol="false" tIns="0" lIns="0" bIns="0" rIns="0">
            <a:spAutoFit/>
          </a:bodyPr>
          <a:lstStyle/>
          <a:p>
            <a:pPr algn="l">
              <a:lnSpc>
                <a:spcPts val="3079"/>
              </a:lnSpc>
            </a:pPr>
            <a:r>
              <a:rPr lang="en-US" b="true" sz="2199" spc="219">
                <a:solidFill>
                  <a:srgbClr val="1E90FF"/>
                </a:solidFill>
                <a:latin typeface="Walls Bold"/>
                <a:ea typeface="Walls Bold"/>
                <a:cs typeface="Walls Bold"/>
                <a:sym typeface="Walls Bold"/>
              </a:rPr>
              <a:t>CONFIGURING EDITPLUS FOR A BETTER EXPERIENCE </a:t>
            </a:r>
          </a:p>
        </p:txBody>
      </p:sp>
      <p:sp>
        <p:nvSpPr>
          <p:cNvPr name="Freeform 15" id="15"/>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520042" y="7604209"/>
            <a:ext cx="6508373" cy="621030"/>
          </a:xfrm>
          <a:prstGeom prst="rect">
            <a:avLst/>
          </a:prstGeom>
        </p:spPr>
        <p:txBody>
          <a:bodyPr anchor="t" rtlCol="false" tIns="0" lIns="0" bIns="0" rIns="0">
            <a:spAutoFit/>
          </a:bodyPr>
          <a:lstStyle/>
          <a:p>
            <a:pPr algn="l">
              <a:lnSpc>
                <a:spcPts val="2520"/>
              </a:lnSpc>
              <a:spcBef>
                <a:spcPct val="0"/>
              </a:spcBef>
            </a:pPr>
            <a:r>
              <a:rPr lang="en-US" sz="1800">
                <a:solidFill>
                  <a:srgbClr val="000000"/>
                </a:solidFill>
                <a:latin typeface="Walls"/>
                <a:ea typeface="Walls"/>
                <a:cs typeface="Walls"/>
                <a:sym typeface="Walls"/>
              </a:rPr>
              <a:t>      Note: If you make any changes to the .java file, you must save it and recompile it before running it again.</a:t>
            </a:r>
          </a:p>
        </p:txBody>
      </p:sp>
      <p:sp>
        <p:nvSpPr>
          <p:cNvPr name="Freeform 18" id="18"/>
          <p:cNvSpPr/>
          <p:nvPr/>
        </p:nvSpPr>
        <p:spPr>
          <a:xfrm flipH="false" flipV="false" rot="0">
            <a:off x="442331" y="7642309"/>
            <a:ext cx="313669" cy="232685"/>
          </a:xfrm>
          <a:custGeom>
            <a:avLst/>
            <a:gdLst/>
            <a:ahLst/>
            <a:cxnLst/>
            <a:rect r="r" b="b" t="t" l="l"/>
            <a:pathLst>
              <a:path h="232685" w="313669">
                <a:moveTo>
                  <a:pt x="0" y="0"/>
                </a:moveTo>
                <a:lnTo>
                  <a:pt x="313669" y="0"/>
                </a:lnTo>
                <a:lnTo>
                  <a:pt x="313669" y="232685"/>
                </a:lnTo>
                <a:lnTo>
                  <a:pt x="0" y="23268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3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05947" y="2030569"/>
            <a:ext cx="6771101" cy="3511503"/>
          </a:xfrm>
          <a:prstGeom prst="rect">
            <a:avLst/>
          </a:prstGeom>
        </p:spPr>
        <p:txBody>
          <a:bodyPr anchor="t" rtlCol="false" tIns="0" lIns="0" bIns="0" rIns="0">
            <a:spAutoFit/>
          </a:bodyPr>
          <a:lstStyle/>
          <a:p>
            <a:pPr algn="just" marL="432204" indent="-216102" lvl="1">
              <a:lnSpc>
                <a:spcPts val="2802"/>
              </a:lnSpc>
              <a:buAutoNum type="arabicPeriod" startAt="1"/>
            </a:pPr>
            <a:r>
              <a:rPr lang="en-US" b="true" sz="2001">
                <a:solidFill>
                  <a:srgbClr val="000000"/>
                </a:solidFill>
                <a:latin typeface="Walls Bold"/>
                <a:ea typeface="Walls Bold"/>
                <a:cs typeface="Walls Bold"/>
                <a:sym typeface="Walls Bold"/>
              </a:rPr>
              <a:t>File Saving:</a:t>
            </a:r>
            <a:r>
              <a:rPr lang="en-US" sz="2001">
                <a:solidFill>
                  <a:srgbClr val="000000"/>
                </a:solidFill>
                <a:latin typeface="Walls"/>
                <a:ea typeface="Walls"/>
                <a:cs typeface="Walls"/>
                <a:sym typeface="Walls"/>
              </a:rPr>
              <a:t> Notepad doesn't automatically add the file extension, so you must manually add .java.</a:t>
            </a:r>
          </a:p>
          <a:p>
            <a:pPr algn="just" marL="432204" indent="-216102" lvl="1">
              <a:lnSpc>
                <a:spcPts val="2802"/>
              </a:lnSpc>
              <a:buAutoNum type="arabicPeriod" startAt="1"/>
            </a:pPr>
            <a:r>
              <a:rPr lang="en-US" b="true" sz="2001">
                <a:solidFill>
                  <a:srgbClr val="000000"/>
                </a:solidFill>
                <a:latin typeface="Walls Bold"/>
                <a:ea typeface="Walls Bold"/>
                <a:cs typeface="Walls Bold"/>
                <a:sym typeface="Walls Bold"/>
              </a:rPr>
              <a:t>Syntax Highlighting:</a:t>
            </a:r>
            <a:r>
              <a:rPr lang="en-US" sz="2001">
                <a:solidFill>
                  <a:srgbClr val="000000"/>
                </a:solidFill>
                <a:latin typeface="Walls"/>
                <a:ea typeface="Walls"/>
                <a:cs typeface="Walls"/>
                <a:sym typeface="Walls"/>
              </a:rPr>
              <a:t> Notepad lacks syntax highlighting,   making it harder to spot errors, whereas EditPlus highlights Java keywords and classes.</a:t>
            </a:r>
          </a:p>
          <a:p>
            <a:pPr algn="just">
              <a:lnSpc>
                <a:spcPts val="2802"/>
              </a:lnSpc>
            </a:pPr>
            <a:r>
              <a:rPr lang="en-US" sz="2001">
                <a:solidFill>
                  <a:srgbClr val="000000"/>
                </a:solidFill>
                <a:latin typeface="Walls"/>
                <a:ea typeface="Walls"/>
                <a:cs typeface="Walls"/>
                <a:sym typeface="Walls"/>
              </a:rPr>
              <a:t>    3. </a:t>
            </a:r>
            <a:r>
              <a:rPr lang="en-US" sz="2001" b="true">
                <a:solidFill>
                  <a:srgbClr val="000000"/>
                </a:solidFill>
                <a:latin typeface="Walls Bold"/>
                <a:ea typeface="Walls Bold"/>
                <a:cs typeface="Walls Bold"/>
                <a:sym typeface="Walls Bold"/>
              </a:rPr>
              <a:t>Additional Features in EditPlus:</a:t>
            </a:r>
          </a:p>
          <a:p>
            <a:pPr algn="just" marL="864407" indent="-288136" lvl="2">
              <a:lnSpc>
                <a:spcPts val="2802"/>
              </a:lnSpc>
              <a:buFont typeface="Arial"/>
              <a:buChar char="⚬"/>
            </a:pPr>
            <a:r>
              <a:rPr lang="en-US" b="true" sz="2001">
                <a:solidFill>
                  <a:srgbClr val="000000"/>
                </a:solidFill>
                <a:latin typeface="Walls Bold"/>
                <a:ea typeface="Walls Bold"/>
                <a:cs typeface="Walls Bold"/>
                <a:sym typeface="Walls Bold"/>
              </a:rPr>
              <a:t>Line Numbers:</a:t>
            </a:r>
            <a:r>
              <a:rPr lang="en-US" b="true" sz="2001">
                <a:solidFill>
                  <a:srgbClr val="000000"/>
                </a:solidFill>
                <a:latin typeface="Walls Bold"/>
                <a:ea typeface="Walls Bold"/>
                <a:cs typeface="Walls Bold"/>
                <a:sym typeface="Walls Bold"/>
              </a:rPr>
              <a:t> </a:t>
            </a:r>
            <a:r>
              <a:rPr lang="en-US" sz="2001">
                <a:solidFill>
                  <a:srgbClr val="000000"/>
                </a:solidFill>
                <a:latin typeface="Walls"/>
                <a:ea typeface="Walls"/>
                <a:cs typeface="Walls"/>
                <a:sym typeface="Walls"/>
              </a:rPr>
              <a:t>Helps with tracking errors.</a:t>
            </a:r>
          </a:p>
          <a:p>
            <a:pPr algn="just" marL="864407" indent="-288136" lvl="2">
              <a:lnSpc>
                <a:spcPts val="2802"/>
              </a:lnSpc>
              <a:buFont typeface="Arial"/>
              <a:buChar char="⚬"/>
            </a:pPr>
            <a:r>
              <a:rPr lang="en-US" b="true" sz="2001">
                <a:solidFill>
                  <a:srgbClr val="000000"/>
                </a:solidFill>
                <a:latin typeface="Walls Bold"/>
                <a:ea typeface="Walls Bold"/>
                <a:cs typeface="Walls Bold"/>
                <a:sym typeface="Walls Bold"/>
              </a:rPr>
              <a:t>Easy Navigation:</a:t>
            </a:r>
            <a:r>
              <a:rPr lang="en-US" sz="2001">
                <a:solidFill>
                  <a:srgbClr val="000000"/>
                </a:solidFill>
                <a:latin typeface="Walls"/>
                <a:ea typeface="Walls"/>
                <a:cs typeface="Walls"/>
                <a:sym typeface="Walls"/>
              </a:rPr>
              <a:t> Switch between files easily.</a:t>
            </a:r>
          </a:p>
          <a:p>
            <a:pPr algn="just" marL="864407" indent="-288136" lvl="2">
              <a:lnSpc>
                <a:spcPts val="2802"/>
              </a:lnSpc>
              <a:buFont typeface="Arial"/>
              <a:buChar char="⚬"/>
            </a:pPr>
            <a:r>
              <a:rPr lang="en-US" b="true" sz="2001">
                <a:solidFill>
                  <a:srgbClr val="000000"/>
                </a:solidFill>
                <a:latin typeface="Walls Bold"/>
                <a:ea typeface="Walls Bold"/>
                <a:cs typeface="Walls Bold"/>
                <a:sym typeface="Walls Bold"/>
              </a:rPr>
              <a:t>Package Explorer:</a:t>
            </a:r>
            <a:r>
              <a:rPr lang="en-US" sz="2001">
                <a:solidFill>
                  <a:srgbClr val="000000"/>
                </a:solidFill>
                <a:latin typeface="Walls"/>
                <a:ea typeface="Walls"/>
                <a:cs typeface="Walls"/>
                <a:sym typeface="Walls"/>
              </a:rPr>
              <a:t> Organize your files for more complex projects.</a:t>
            </a:r>
          </a:p>
        </p:txBody>
      </p:sp>
      <p:sp>
        <p:nvSpPr>
          <p:cNvPr name="TextBox 13" id="13"/>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4" id="14"/>
          <p:cNvSpPr txBox="true"/>
          <p:nvPr/>
        </p:nvSpPr>
        <p:spPr>
          <a:xfrm rot="0">
            <a:off x="421625" y="1211579"/>
            <a:ext cx="6851666" cy="763270"/>
          </a:xfrm>
          <a:prstGeom prst="rect">
            <a:avLst/>
          </a:prstGeom>
        </p:spPr>
        <p:txBody>
          <a:bodyPr anchor="t" rtlCol="false" tIns="0" lIns="0" bIns="0" rIns="0">
            <a:spAutoFit/>
          </a:bodyPr>
          <a:lstStyle/>
          <a:p>
            <a:pPr algn="l">
              <a:lnSpc>
                <a:spcPts val="3079"/>
              </a:lnSpc>
            </a:pPr>
            <a:r>
              <a:rPr lang="en-US" b="true" sz="2199" spc="219">
                <a:solidFill>
                  <a:srgbClr val="1E90FF"/>
                </a:solidFill>
                <a:latin typeface="Walls Bold"/>
                <a:ea typeface="Walls Bold"/>
                <a:cs typeface="Walls Bold"/>
                <a:sym typeface="Walls Bold"/>
              </a:rPr>
              <a:t>DIFFERENCES BETWEEN NOTEPAD AND EDITPLUS 📄</a:t>
            </a:r>
          </a:p>
        </p:txBody>
      </p:sp>
      <p:sp>
        <p:nvSpPr>
          <p:cNvPr name="TextBox 15" id="15"/>
          <p:cNvSpPr txBox="true"/>
          <p:nvPr/>
        </p:nvSpPr>
        <p:spPr>
          <a:xfrm rot="0">
            <a:off x="405947" y="6186219"/>
            <a:ext cx="6771101" cy="2101803"/>
          </a:xfrm>
          <a:prstGeom prst="rect">
            <a:avLst/>
          </a:prstGeom>
        </p:spPr>
        <p:txBody>
          <a:bodyPr anchor="t" rtlCol="false" tIns="0" lIns="0" bIns="0" rIns="0">
            <a:spAutoFit/>
          </a:bodyPr>
          <a:lstStyle/>
          <a:p>
            <a:pPr algn="just">
              <a:lnSpc>
                <a:spcPts val="2802"/>
              </a:lnSpc>
            </a:pPr>
            <a:r>
              <a:rPr lang="en-US" sz="2001">
                <a:solidFill>
                  <a:srgbClr val="000000"/>
                </a:solidFill>
                <a:latin typeface="Walls"/>
                <a:ea typeface="Walls"/>
                <a:cs typeface="Walls"/>
                <a:sym typeface="Walls"/>
              </a:rPr>
              <a:t>Your next task is to create five Java programs, each printing a slightly different message:</a:t>
            </a:r>
          </a:p>
          <a:p>
            <a:pPr algn="just" marL="432204" indent="-216102" lvl="1">
              <a:lnSpc>
                <a:spcPts val="2802"/>
              </a:lnSpc>
              <a:buAutoNum type="arabicPeriod" startAt="1"/>
            </a:pPr>
            <a:r>
              <a:rPr lang="en-US" b="true" sz="2001">
                <a:solidFill>
                  <a:srgbClr val="000000"/>
                </a:solidFill>
                <a:latin typeface="Walls Bold"/>
                <a:ea typeface="Walls Bold"/>
                <a:cs typeface="Walls Bold"/>
                <a:sym typeface="Walls Bold"/>
              </a:rPr>
              <a:t>HelloWorld1:</a:t>
            </a:r>
            <a:r>
              <a:rPr lang="en-US" sz="2001">
                <a:solidFill>
                  <a:srgbClr val="000000"/>
                </a:solidFill>
                <a:latin typeface="Walls"/>
                <a:ea typeface="Walls"/>
                <a:cs typeface="Walls"/>
                <a:sym typeface="Walls"/>
              </a:rPr>
              <a:t> Output should be Hello World 1!</a:t>
            </a:r>
          </a:p>
          <a:p>
            <a:pPr algn="just" marL="432204" indent="-216102" lvl="1">
              <a:lnSpc>
                <a:spcPts val="2802"/>
              </a:lnSpc>
              <a:buAutoNum type="arabicPeriod" startAt="1"/>
            </a:pPr>
            <a:r>
              <a:rPr lang="en-US" b="true" sz="2001">
                <a:solidFill>
                  <a:srgbClr val="000000"/>
                </a:solidFill>
                <a:latin typeface="Walls Bold"/>
                <a:ea typeface="Walls Bold"/>
                <a:cs typeface="Walls Bold"/>
                <a:sym typeface="Walls Bold"/>
              </a:rPr>
              <a:t>HelloWorld2:</a:t>
            </a:r>
            <a:r>
              <a:rPr lang="en-US" sz="2001">
                <a:solidFill>
                  <a:srgbClr val="000000"/>
                </a:solidFill>
                <a:latin typeface="Walls"/>
                <a:ea typeface="Walls"/>
                <a:cs typeface="Walls"/>
                <a:sym typeface="Walls"/>
              </a:rPr>
              <a:t> Output should be Hello World 2!</a:t>
            </a:r>
          </a:p>
          <a:p>
            <a:pPr algn="just" marL="432204" indent="-216102" lvl="1">
              <a:lnSpc>
                <a:spcPts val="2802"/>
              </a:lnSpc>
              <a:buAutoNum type="arabicPeriod" startAt="1"/>
            </a:pPr>
            <a:r>
              <a:rPr lang="en-US" b="true" sz="2001">
                <a:solidFill>
                  <a:srgbClr val="000000"/>
                </a:solidFill>
                <a:latin typeface="Walls Bold"/>
                <a:ea typeface="Walls Bold"/>
                <a:cs typeface="Walls Bold"/>
                <a:sym typeface="Walls Bold"/>
              </a:rPr>
              <a:t>HelloWorld3:</a:t>
            </a:r>
            <a:r>
              <a:rPr lang="en-US" sz="2001">
                <a:solidFill>
                  <a:srgbClr val="000000"/>
                </a:solidFill>
                <a:latin typeface="Walls"/>
                <a:ea typeface="Walls"/>
                <a:cs typeface="Walls"/>
                <a:sym typeface="Walls"/>
              </a:rPr>
              <a:t> Output should be Hello World 3!</a:t>
            </a:r>
          </a:p>
          <a:p>
            <a:pPr algn="just" marL="432204" indent="-216102" lvl="1">
              <a:lnSpc>
                <a:spcPts val="2802"/>
              </a:lnSpc>
              <a:buAutoNum type="arabicPeriod" startAt="1"/>
            </a:pPr>
            <a:r>
              <a:rPr lang="en-US" b="true" sz="2001">
                <a:solidFill>
                  <a:srgbClr val="000000"/>
                </a:solidFill>
                <a:latin typeface="Walls Bold"/>
                <a:ea typeface="Walls Bold"/>
                <a:cs typeface="Walls Bold"/>
                <a:sym typeface="Walls Bold"/>
              </a:rPr>
              <a:t>HelloWorld4:</a:t>
            </a:r>
            <a:r>
              <a:rPr lang="en-US" sz="2001">
                <a:solidFill>
                  <a:srgbClr val="000000"/>
                </a:solidFill>
                <a:latin typeface="Walls"/>
                <a:ea typeface="Walls"/>
                <a:cs typeface="Walls"/>
                <a:sym typeface="Walls"/>
              </a:rPr>
              <a:t> Output should be Hello World 4!</a:t>
            </a:r>
          </a:p>
        </p:txBody>
      </p:sp>
      <p:sp>
        <p:nvSpPr>
          <p:cNvPr name="TextBox 16" id="16"/>
          <p:cNvSpPr txBox="true"/>
          <p:nvPr/>
        </p:nvSpPr>
        <p:spPr>
          <a:xfrm rot="0">
            <a:off x="421625" y="5677773"/>
            <a:ext cx="5396752" cy="372745"/>
          </a:xfrm>
          <a:prstGeom prst="rect">
            <a:avLst/>
          </a:prstGeom>
        </p:spPr>
        <p:txBody>
          <a:bodyPr anchor="t" rtlCol="false" tIns="0" lIns="0" bIns="0" rIns="0">
            <a:spAutoFit/>
          </a:bodyPr>
          <a:lstStyle/>
          <a:p>
            <a:pPr algn="l">
              <a:lnSpc>
                <a:spcPts val="3079"/>
              </a:lnSpc>
            </a:pPr>
            <a:r>
              <a:rPr lang="en-US" b="true" sz="2199" spc="219">
                <a:solidFill>
                  <a:srgbClr val="1E90FF"/>
                </a:solidFill>
                <a:latin typeface="Walls Bold"/>
                <a:ea typeface="Walls Bold"/>
                <a:cs typeface="Walls Bold"/>
                <a:sym typeface="Walls Bold"/>
              </a:rPr>
              <a:t>TASK: DEVELOP 5 JAVA PROGRAMS 🎯</a:t>
            </a:r>
          </a:p>
        </p:txBody>
      </p:sp>
      <p:sp>
        <p:nvSpPr>
          <p:cNvPr name="TextBox 17" id="17"/>
          <p:cNvSpPr txBox="true"/>
          <p:nvPr/>
        </p:nvSpPr>
        <p:spPr>
          <a:xfrm rot="0">
            <a:off x="394449" y="8421371"/>
            <a:ext cx="6708995" cy="1396953"/>
          </a:xfrm>
          <a:prstGeom prst="rect">
            <a:avLst/>
          </a:prstGeom>
        </p:spPr>
        <p:txBody>
          <a:bodyPr anchor="t" rtlCol="false" tIns="0" lIns="0" bIns="0" rIns="0">
            <a:spAutoFit/>
          </a:bodyPr>
          <a:lstStyle/>
          <a:p>
            <a:pPr algn="just">
              <a:lnSpc>
                <a:spcPts val="2802"/>
              </a:lnSpc>
            </a:pPr>
          </a:p>
          <a:p>
            <a:pPr algn="just">
              <a:lnSpc>
                <a:spcPts val="2802"/>
              </a:lnSpc>
            </a:pPr>
            <a:r>
              <a:rPr lang="en-US" sz="2001">
                <a:solidFill>
                  <a:srgbClr val="000000"/>
                </a:solidFill>
                <a:latin typeface="Walls"/>
                <a:ea typeface="Walls"/>
                <a:cs typeface="Walls"/>
                <a:sym typeface="Walls"/>
              </a:rPr>
              <a:t>      Tip: You can use the same Command Prompt session for all programs, no need to close and reopen it each time.</a:t>
            </a:r>
          </a:p>
          <a:p>
            <a:pPr algn="just">
              <a:lnSpc>
                <a:spcPts val="2802"/>
              </a:lnSpc>
            </a:pPr>
          </a:p>
        </p:txBody>
      </p:sp>
      <p:sp>
        <p:nvSpPr>
          <p:cNvPr name="Freeform 18" id="18"/>
          <p:cNvSpPr/>
          <p:nvPr/>
        </p:nvSpPr>
        <p:spPr>
          <a:xfrm flipH="false" flipV="false" rot="0">
            <a:off x="394449" y="8806751"/>
            <a:ext cx="345026" cy="255947"/>
          </a:xfrm>
          <a:custGeom>
            <a:avLst/>
            <a:gdLst/>
            <a:ahLst/>
            <a:cxnLst/>
            <a:rect r="r" b="b" t="t" l="l"/>
            <a:pathLst>
              <a:path h="255947" w="345026">
                <a:moveTo>
                  <a:pt x="0" y="0"/>
                </a:moveTo>
                <a:lnTo>
                  <a:pt x="345027" y="0"/>
                </a:lnTo>
                <a:lnTo>
                  <a:pt x="345027" y="255947"/>
                </a:lnTo>
                <a:lnTo>
                  <a:pt x="0" y="2559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0" id="20"/>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3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05947" y="2194223"/>
            <a:ext cx="6768218" cy="4568778"/>
          </a:xfrm>
          <a:prstGeom prst="rect">
            <a:avLst/>
          </a:prstGeom>
        </p:spPr>
        <p:txBody>
          <a:bodyPr anchor="t" rtlCol="false" tIns="0" lIns="0" bIns="0" rIns="0">
            <a:spAutoFit/>
          </a:bodyPr>
          <a:lstStyle/>
          <a:p>
            <a:pPr algn="just">
              <a:lnSpc>
                <a:spcPts val="2802"/>
              </a:lnSpc>
            </a:pPr>
            <a:r>
              <a:rPr lang="en-US" sz="2001">
                <a:solidFill>
                  <a:srgbClr val="000000"/>
                </a:solidFill>
                <a:latin typeface="Walls"/>
                <a:ea typeface="Walls"/>
                <a:cs typeface="Walls"/>
                <a:sym typeface="Walls"/>
              </a:rPr>
              <a:t>For a more organized approach to Java development, follow this folder structure:</a:t>
            </a:r>
          </a:p>
          <a:p>
            <a:pPr algn="just">
              <a:lnSpc>
                <a:spcPts val="2802"/>
              </a:lnSpc>
            </a:pPr>
          </a:p>
          <a:p>
            <a:pPr algn="just" marL="432204" indent="-216102" lvl="1">
              <a:lnSpc>
                <a:spcPts val="2802"/>
              </a:lnSpc>
              <a:buAutoNum type="arabicPeriod" startAt="1"/>
            </a:pPr>
            <a:r>
              <a:rPr lang="en-US" b="true" sz="2001">
                <a:solidFill>
                  <a:srgbClr val="000000"/>
                </a:solidFill>
                <a:latin typeface="Walls Bold"/>
                <a:ea typeface="Walls Bold"/>
                <a:cs typeface="Walls Bold"/>
                <a:sym typeface="Walls Bold"/>
              </a:rPr>
              <a:t>Create a Main Folder 📁</a:t>
            </a:r>
          </a:p>
          <a:p>
            <a:pPr algn="just" marL="864407" indent="-288136" lvl="2">
              <a:lnSpc>
                <a:spcPts val="2802"/>
              </a:lnSpc>
              <a:buAutoNum type="alphaLcPeriod" startAt="1"/>
            </a:pPr>
            <a:r>
              <a:rPr lang="en-US" sz="2001">
                <a:solidFill>
                  <a:srgbClr val="000000"/>
                </a:solidFill>
                <a:latin typeface="Walls"/>
                <a:ea typeface="Walls"/>
                <a:cs typeface="Walls"/>
                <a:sym typeface="Walls"/>
              </a:rPr>
              <a:t>Create a folder named JavaCourse in a drive other than the OS drive (e.g., D drive).</a:t>
            </a:r>
          </a:p>
          <a:p>
            <a:pPr algn="just" marL="432204" indent="-216102" lvl="1">
              <a:lnSpc>
                <a:spcPts val="2802"/>
              </a:lnSpc>
              <a:buAutoNum type="arabicPeriod" startAt="1"/>
            </a:pPr>
            <a:r>
              <a:rPr lang="en-US" b="true" sz="2001">
                <a:solidFill>
                  <a:srgbClr val="000000"/>
                </a:solidFill>
                <a:latin typeface="Walls Bold"/>
                <a:ea typeface="Walls Bold"/>
                <a:cs typeface="Walls Bold"/>
                <a:sym typeface="Walls Bold"/>
              </a:rPr>
              <a:t>Organize by Project 📂</a:t>
            </a:r>
          </a:p>
          <a:p>
            <a:pPr algn="just" marL="864407" indent="-288136" lvl="2">
              <a:lnSpc>
                <a:spcPts val="2802"/>
              </a:lnSpc>
              <a:buAutoNum type="alphaLcPeriod" startAt="1"/>
            </a:pPr>
            <a:r>
              <a:rPr lang="en-US" sz="2001">
                <a:solidFill>
                  <a:srgbClr val="000000"/>
                </a:solidFill>
                <a:latin typeface="Walls"/>
                <a:ea typeface="Walls"/>
                <a:cs typeface="Walls"/>
                <a:sym typeface="Walls"/>
              </a:rPr>
              <a:t>Inside JavaCourse, create another folder called LanguageFundamentals.</a:t>
            </a:r>
          </a:p>
          <a:p>
            <a:pPr algn="just" marL="864407" indent="-288136" lvl="2">
              <a:lnSpc>
                <a:spcPts val="2802"/>
              </a:lnSpc>
              <a:buAutoNum type="alphaLcPeriod" startAt="1"/>
            </a:pPr>
            <a:r>
              <a:rPr lang="en-US" sz="2001">
                <a:solidFill>
                  <a:srgbClr val="000000"/>
                </a:solidFill>
                <a:latin typeface="Walls"/>
                <a:ea typeface="Walls"/>
                <a:cs typeface="Walls"/>
                <a:sym typeface="Walls"/>
              </a:rPr>
              <a:t>In LanguageFundamentals, create the following folders:</a:t>
            </a:r>
          </a:p>
          <a:p>
            <a:pPr algn="just" marL="864407" indent="-288136" lvl="2">
              <a:lnSpc>
                <a:spcPts val="2802"/>
              </a:lnSpc>
              <a:buAutoNum type="alphaLcPeriod" startAt="1"/>
            </a:pPr>
            <a:r>
              <a:rPr lang="en-US" sz="2001">
                <a:solidFill>
                  <a:srgbClr val="000000"/>
                </a:solidFill>
                <a:latin typeface="Walls"/>
                <a:ea typeface="Walls"/>
                <a:cs typeface="Walls"/>
                <a:sym typeface="Walls"/>
              </a:rPr>
              <a:t>app1</a:t>
            </a:r>
          </a:p>
          <a:p>
            <a:pPr algn="just" marL="1296611" indent="-324153" lvl="3">
              <a:lnSpc>
                <a:spcPts val="2802"/>
              </a:lnSpc>
              <a:buAutoNum type="romanLcPeriod" startAt="1"/>
            </a:pPr>
            <a:r>
              <a:rPr lang="en-US" sz="2001">
                <a:solidFill>
                  <a:srgbClr val="000000"/>
                </a:solidFill>
                <a:latin typeface="Walls"/>
                <a:ea typeface="Walls"/>
                <a:cs typeface="Walls"/>
                <a:sym typeface="Walls"/>
              </a:rPr>
              <a:t>src: For storing .java source code files.</a:t>
            </a:r>
          </a:p>
          <a:p>
            <a:pPr algn="just" marL="1296611" indent="-324153" lvl="3">
              <a:lnSpc>
                <a:spcPts val="2802"/>
              </a:lnSpc>
              <a:buAutoNum type="romanLcPeriod" startAt="1"/>
            </a:pPr>
            <a:r>
              <a:rPr lang="en-US" sz="2001">
                <a:solidFill>
                  <a:srgbClr val="000000"/>
                </a:solidFill>
                <a:latin typeface="Walls"/>
                <a:ea typeface="Walls"/>
                <a:cs typeface="Walls"/>
                <a:sym typeface="Walls"/>
              </a:rPr>
              <a:t>classes: For storing compiled .class files.</a:t>
            </a:r>
          </a:p>
        </p:txBody>
      </p:sp>
      <p:sp>
        <p:nvSpPr>
          <p:cNvPr name="TextBox 13" id="13"/>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4" id="14"/>
          <p:cNvSpPr txBox="true"/>
          <p:nvPr/>
        </p:nvSpPr>
        <p:spPr>
          <a:xfrm rot="0">
            <a:off x="405947" y="1221403"/>
            <a:ext cx="5566147" cy="763270"/>
          </a:xfrm>
          <a:prstGeom prst="rect">
            <a:avLst/>
          </a:prstGeom>
        </p:spPr>
        <p:txBody>
          <a:bodyPr anchor="t" rtlCol="false" tIns="0" lIns="0" bIns="0" rIns="0">
            <a:spAutoFit/>
          </a:bodyPr>
          <a:lstStyle/>
          <a:p>
            <a:pPr algn="l">
              <a:lnSpc>
                <a:spcPts val="3079"/>
              </a:lnSpc>
            </a:pPr>
            <a:r>
              <a:rPr lang="en-US" b="true" sz="2199" spc="219">
                <a:solidFill>
                  <a:srgbClr val="1E90FF"/>
                </a:solidFill>
                <a:latin typeface="Walls Bold"/>
                <a:ea typeface="Walls Bold"/>
                <a:cs typeface="Walls Bold"/>
                <a:sym typeface="Walls Bold"/>
              </a:rPr>
              <a:t>STANDARD WAY OF DEVELOPING JAVA PROGRAMS 🏗️</a:t>
            </a:r>
          </a:p>
        </p:txBody>
      </p:sp>
      <p:sp>
        <p:nvSpPr>
          <p:cNvPr name="TextBox 15" id="15"/>
          <p:cNvSpPr txBox="true"/>
          <p:nvPr/>
        </p:nvSpPr>
        <p:spPr>
          <a:xfrm rot="0">
            <a:off x="849160" y="7172576"/>
            <a:ext cx="6048000" cy="1396953"/>
          </a:xfrm>
          <a:prstGeom prst="rect">
            <a:avLst/>
          </a:prstGeom>
        </p:spPr>
        <p:txBody>
          <a:bodyPr anchor="t" rtlCol="false" tIns="0" lIns="0" bIns="0" rIns="0">
            <a:spAutoFit/>
          </a:bodyPr>
          <a:lstStyle/>
          <a:p>
            <a:pPr algn="just">
              <a:lnSpc>
                <a:spcPts val="2802"/>
              </a:lnSpc>
            </a:pPr>
          </a:p>
          <a:p>
            <a:pPr algn="just">
              <a:lnSpc>
                <a:spcPts val="2802"/>
              </a:lnSpc>
            </a:pPr>
            <a:r>
              <a:rPr lang="en-US" sz="2001">
                <a:solidFill>
                  <a:srgbClr val="000000"/>
                </a:solidFill>
                <a:latin typeface="Walls"/>
                <a:ea typeface="Walls"/>
                <a:cs typeface="Walls"/>
                <a:sym typeface="Walls"/>
              </a:rPr>
              <a:t>      Why? Separating source files from compiled files keeps your project clean and organized. This is standard practice in Java development.</a:t>
            </a:r>
          </a:p>
        </p:txBody>
      </p:sp>
      <p:sp>
        <p:nvSpPr>
          <p:cNvPr name="Freeform 16" id="16"/>
          <p:cNvSpPr/>
          <p:nvPr/>
        </p:nvSpPr>
        <p:spPr>
          <a:xfrm flipH="false" flipV="false" rot="0">
            <a:off x="756000" y="7554898"/>
            <a:ext cx="345026" cy="255947"/>
          </a:xfrm>
          <a:custGeom>
            <a:avLst/>
            <a:gdLst/>
            <a:ahLst/>
            <a:cxnLst/>
            <a:rect r="r" b="b" t="t" l="l"/>
            <a:pathLst>
              <a:path h="255947" w="345026">
                <a:moveTo>
                  <a:pt x="0" y="0"/>
                </a:moveTo>
                <a:lnTo>
                  <a:pt x="345026" y="0"/>
                </a:lnTo>
                <a:lnTo>
                  <a:pt x="345026" y="255947"/>
                </a:lnTo>
                <a:lnTo>
                  <a:pt x="0" y="25594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8" id="18"/>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3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258297" y="1690710"/>
            <a:ext cx="6867345" cy="4921250"/>
          </a:xfrm>
          <a:prstGeom prst="rect">
            <a:avLst/>
          </a:prstGeom>
        </p:spPr>
        <p:txBody>
          <a:bodyPr anchor="t" rtlCol="false" tIns="0" lIns="0" bIns="0" rIns="0">
            <a:spAutoFit/>
          </a:bodyPr>
          <a:lstStyle/>
          <a:p>
            <a:pPr algn="l">
              <a:lnSpc>
                <a:spcPts val="2800"/>
              </a:lnSpc>
              <a:spcBef>
                <a:spcPct val="0"/>
              </a:spcBef>
            </a:pPr>
            <a:r>
              <a:rPr lang="en-US" sz="2000">
                <a:solidFill>
                  <a:srgbClr val="211D1D"/>
                </a:solidFill>
                <a:latin typeface="Walls"/>
                <a:ea typeface="Walls"/>
                <a:cs typeface="Walls"/>
                <a:sym typeface="Walls"/>
              </a:rPr>
              <a:t>1</a:t>
            </a:r>
            <a:r>
              <a:rPr lang="en-US" b="true" sz="2000">
                <a:solidFill>
                  <a:srgbClr val="211D1D"/>
                </a:solidFill>
                <a:latin typeface="Walls Bold"/>
                <a:ea typeface="Walls Bold"/>
                <a:cs typeface="Walls Bold"/>
                <a:sym typeface="Walls Bold"/>
              </a:rPr>
              <a:t>. Navigate to the src Folder :</a:t>
            </a:r>
          </a:p>
          <a:p>
            <a:pPr algn="l">
              <a:lnSpc>
                <a:spcPts val="2800"/>
              </a:lnSpc>
              <a:spcBef>
                <a:spcPct val="0"/>
              </a:spcBef>
            </a:pPr>
            <a:r>
              <a:rPr lang="en-US" sz="2000">
                <a:solidFill>
                  <a:srgbClr val="000000"/>
                </a:solidFill>
                <a:latin typeface="Walls"/>
                <a:ea typeface="Walls"/>
                <a:cs typeface="Walls"/>
                <a:sym typeface="Walls"/>
              </a:rPr>
              <a:t>   </a:t>
            </a:r>
          </a:p>
          <a:p>
            <a:pPr algn="l">
              <a:lnSpc>
                <a:spcPts val="2800"/>
              </a:lnSpc>
              <a:spcBef>
                <a:spcPct val="0"/>
              </a:spcBef>
            </a:pPr>
          </a:p>
          <a:p>
            <a:pPr algn="l">
              <a:lnSpc>
                <a:spcPts val="2800"/>
              </a:lnSpc>
              <a:spcBef>
                <a:spcPct val="0"/>
              </a:spcBef>
            </a:pPr>
          </a:p>
          <a:p>
            <a:pPr algn="l">
              <a:lnSpc>
                <a:spcPts val="2800"/>
              </a:lnSpc>
              <a:spcBef>
                <a:spcPct val="0"/>
              </a:spcBef>
            </a:pPr>
          </a:p>
          <a:p>
            <a:pPr algn="l">
              <a:lnSpc>
                <a:spcPts val="2800"/>
              </a:lnSpc>
              <a:spcBef>
                <a:spcPct val="0"/>
              </a:spcBef>
            </a:pPr>
          </a:p>
          <a:p>
            <a:pPr algn="l">
              <a:lnSpc>
                <a:spcPts val="2800"/>
              </a:lnSpc>
              <a:spcBef>
                <a:spcPct val="0"/>
              </a:spcBef>
            </a:pPr>
          </a:p>
          <a:p>
            <a:pPr algn="l">
              <a:lnSpc>
                <a:spcPts val="2800"/>
              </a:lnSpc>
              <a:spcBef>
                <a:spcPct val="0"/>
              </a:spcBef>
            </a:pPr>
          </a:p>
          <a:p>
            <a:pPr algn="l">
              <a:lnSpc>
                <a:spcPts val="2800"/>
              </a:lnSpc>
              <a:spcBef>
                <a:spcPct val="0"/>
              </a:spcBef>
            </a:pPr>
          </a:p>
          <a:p>
            <a:pPr algn="l">
              <a:lnSpc>
                <a:spcPts val="2800"/>
              </a:lnSpc>
              <a:spcBef>
                <a:spcPct val="0"/>
              </a:spcBef>
            </a:pPr>
          </a:p>
          <a:p>
            <a:pPr algn="l">
              <a:lnSpc>
                <a:spcPts val="2800"/>
              </a:lnSpc>
              <a:spcBef>
                <a:spcPct val="0"/>
              </a:spcBef>
            </a:pPr>
            <a:r>
              <a:rPr lang="en-US" b="true" sz="2000">
                <a:solidFill>
                  <a:srgbClr val="211D1D"/>
                </a:solidFill>
                <a:latin typeface="Walls Bold"/>
                <a:ea typeface="Walls Bold"/>
                <a:cs typeface="Walls Bold"/>
                <a:sym typeface="Walls Bold"/>
              </a:rPr>
              <a:t>2. Create a Java File : </a:t>
            </a:r>
          </a:p>
          <a:p>
            <a:pPr algn="l" marL="431801" indent="-215900" lvl="1">
              <a:lnSpc>
                <a:spcPts val="2800"/>
              </a:lnSpc>
              <a:buFont typeface="Arial"/>
              <a:buChar char="•"/>
            </a:pPr>
            <a:r>
              <a:rPr lang="en-US" sz="2000">
                <a:solidFill>
                  <a:srgbClr val="000000"/>
                </a:solidFill>
                <a:latin typeface="Walls"/>
                <a:ea typeface="Walls"/>
                <a:cs typeface="Walls"/>
                <a:sym typeface="Walls"/>
              </a:rPr>
              <a:t>Open EditPlus: File -&gt; New -&gt; Java. - Clear the default code (use Ctrl + A and backspace) and type your code.</a:t>
            </a:r>
          </a:p>
          <a:p>
            <a:pPr algn="l" marL="431801" indent="-215900" lvl="1">
              <a:lnSpc>
                <a:spcPts val="2800"/>
              </a:lnSpc>
              <a:buFont typeface="Arial"/>
              <a:buChar char="•"/>
            </a:pPr>
            <a:r>
              <a:rPr lang="en-US" sz="2000">
                <a:solidFill>
                  <a:srgbClr val="000000"/>
                </a:solidFill>
                <a:latin typeface="Walls"/>
                <a:ea typeface="Walls"/>
                <a:cs typeface="Walls"/>
                <a:sym typeface="Walls"/>
              </a:rPr>
              <a:t>Save the file in the src folder: File -&gt; Save As -&gt; </a:t>
            </a:r>
          </a:p>
        </p:txBody>
      </p:sp>
      <p:sp>
        <p:nvSpPr>
          <p:cNvPr name="Freeform 13" id="13"/>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5" id="15"/>
          <p:cNvGrpSpPr/>
          <p:nvPr/>
        </p:nvGrpSpPr>
        <p:grpSpPr>
          <a:xfrm rot="0">
            <a:off x="405947" y="2109810"/>
            <a:ext cx="6807726" cy="3065266"/>
            <a:chOff x="0" y="0"/>
            <a:chExt cx="2439735" cy="1098522"/>
          </a:xfrm>
        </p:grpSpPr>
        <p:sp>
          <p:nvSpPr>
            <p:cNvPr name="Freeform 16" id="16"/>
            <p:cNvSpPr/>
            <p:nvPr/>
          </p:nvSpPr>
          <p:spPr>
            <a:xfrm flipH="false" flipV="false" rot="0">
              <a:off x="0" y="0"/>
              <a:ext cx="2439735" cy="1098522"/>
            </a:xfrm>
            <a:custGeom>
              <a:avLst/>
              <a:gdLst/>
              <a:ahLst/>
              <a:cxnLst/>
              <a:rect r="r" b="b" t="t" l="l"/>
              <a:pathLst>
                <a:path h="1098522" w="2439735">
                  <a:moveTo>
                    <a:pt x="0" y="0"/>
                  </a:moveTo>
                  <a:lnTo>
                    <a:pt x="2439735" y="0"/>
                  </a:lnTo>
                  <a:lnTo>
                    <a:pt x="2439735" y="1098522"/>
                  </a:lnTo>
                  <a:lnTo>
                    <a:pt x="0" y="1098522"/>
                  </a:lnTo>
                  <a:close/>
                </a:path>
              </a:pathLst>
            </a:custGeom>
            <a:solidFill>
              <a:srgbClr val="1C2120"/>
            </a:solidFill>
          </p:spPr>
        </p:sp>
        <p:sp>
          <p:nvSpPr>
            <p:cNvPr name="TextBox 17" id="17"/>
            <p:cNvSpPr txBox="true"/>
            <p:nvPr/>
          </p:nvSpPr>
          <p:spPr>
            <a:xfrm>
              <a:off x="0" y="-66675"/>
              <a:ext cx="2439735" cy="1165197"/>
            </a:xfrm>
            <a:prstGeom prst="rect">
              <a:avLst/>
            </a:prstGeom>
          </p:spPr>
          <p:txBody>
            <a:bodyPr anchor="ctr" rtlCol="false" tIns="50800" lIns="50800" bIns="50800" rIns="50800"/>
            <a:lstStyle/>
            <a:p>
              <a:pPr algn="l">
                <a:lnSpc>
                  <a:spcPts val="2356"/>
                </a:lnSpc>
              </a:pPr>
              <a:r>
                <a:rPr lang="en-US" sz="1683" b="true">
                  <a:solidFill>
                    <a:srgbClr val="FFFFFF"/>
                  </a:solidFill>
                  <a:latin typeface="Consolas Bold"/>
                  <a:ea typeface="Consolas Bold"/>
                  <a:cs typeface="Consolas Bold"/>
                  <a:sym typeface="Consolas Bold"/>
                </a:rPr>
                <a:t>C:\Users\YourName&gt;G:</a:t>
              </a:r>
            </a:p>
            <a:p>
              <a:pPr algn="l">
                <a:lnSpc>
                  <a:spcPts val="2356"/>
                </a:lnSpc>
              </a:pPr>
              <a:r>
                <a:rPr lang="en-US" sz="1683" b="true">
                  <a:solidFill>
                    <a:srgbClr val="FFFFFF"/>
                  </a:solidFill>
                  <a:latin typeface="Consolas Bold"/>
                  <a:ea typeface="Consolas Bold"/>
                  <a:cs typeface="Consolas Bold"/>
                  <a:sym typeface="Consolas Bold"/>
                </a:rPr>
                <a:t> G:\&gt;cd SomeFolderName</a:t>
              </a:r>
            </a:p>
            <a:p>
              <a:pPr algn="l">
                <a:lnSpc>
                  <a:spcPts val="2356"/>
                </a:lnSpc>
              </a:pPr>
              <a:r>
                <a:rPr lang="en-US" sz="1683" b="true">
                  <a:solidFill>
                    <a:srgbClr val="FFFFFF"/>
                  </a:solidFill>
                  <a:latin typeface="Consolas Bold"/>
                  <a:ea typeface="Consolas Bold"/>
                  <a:cs typeface="Consolas Bold"/>
                  <a:sym typeface="Consolas Bold"/>
                </a:rPr>
                <a:t> G:\SomeFolderName&gt;cd JavaCourseJune</a:t>
              </a:r>
            </a:p>
            <a:p>
              <a:pPr algn="l">
                <a:lnSpc>
                  <a:spcPts val="2356"/>
                </a:lnSpc>
              </a:pPr>
              <a:r>
                <a:rPr lang="en-US" sz="1683" b="true">
                  <a:solidFill>
                    <a:srgbClr val="FFFFFF"/>
                  </a:solidFill>
                  <a:latin typeface="Consolas Bold"/>
                  <a:ea typeface="Consolas Bold"/>
                  <a:cs typeface="Consolas Bold"/>
                  <a:sym typeface="Consolas Bold"/>
                </a:rPr>
                <a:t> G:\SomeFolderName\JavaCourseJune&gt;cd language fundamentals</a:t>
              </a:r>
            </a:p>
            <a:p>
              <a:pPr algn="l">
                <a:lnSpc>
                  <a:spcPts val="2356"/>
                </a:lnSpc>
              </a:pPr>
              <a:r>
                <a:rPr lang="en-US" sz="1683" b="true">
                  <a:solidFill>
                    <a:srgbClr val="FFFFFF"/>
                  </a:solidFill>
                  <a:latin typeface="Consolas Bold"/>
                  <a:ea typeface="Consolas Bold"/>
                  <a:cs typeface="Consolas Bold"/>
                  <a:sym typeface="Consolas Bold"/>
                </a:rPr>
                <a:t> G:\SomeFolderName\JavaCourseJune\Language</a:t>
              </a:r>
            </a:p>
            <a:p>
              <a:pPr algn="l">
                <a:lnSpc>
                  <a:spcPts val="2356"/>
                </a:lnSpc>
              </a:pPr>
              <a:r>
                <a:rPr lang="en-US" sz="1683" b="true">
                  <a:solidFill>
                    <a:srgbClr val="FFFFFF"/>
                  </a:solidFill>
                  <a:latin typeface="Consolas Bold"/>
                  <a:ea typeface="Consolas Bold"/>
                  <a:cs typeface="Consolas Bold"/>
                  <a:sym typeface="Consolas Bold"/>
                </a:rPr>
                <a:t>Fundamentals&gt;cd applications</a:t>
              </a:r>
            </a:p>
            <a:p>
              <a:pPr algn="l">
                <a:lnSpc>
                  <a:spcPts val="2356"/>
                </a:lnSpc>
              </a:pPr>
              <a:r>
                <a:rPr lang="en-US" sz="1683" b="true">
                  <a:solidFill>
                    <a:srgbClr val="FFFFFF"/>
                  </a:solidFill>
                  <a:latin typeface="Consolas Bold"/>
                  <a:ea typeface="Consolas Bold"/>
                  <a:cs typeface="Consolas Bold"/>
                  <a:sym typeface="Consolas Bold"/>
                </a:rPr>
                <a:t> G:\SomeFolderName\JavaCourseJune\Language</a:t>
              </a:r>
            </a:p>
            <a:p>
              <a:pPr algn="l">
                <a:lnSpc>
                  <a:spcPts val="2356"/>
                </a:lnSpc>
              </a:pPr>
              <a:r>
                <a:rPr lang="en-US" sz="1683" b="true">
                  <a:solidFill>
                    <a:srgbClr val="FFFFFF"/>
                  </a:solidFill>
                  <a:latin typeface="Consolas Bold"/>
                  <a:ea typeface="Consolas Bold"/>
                  <a:cs typeface="Consolas Bold"/>
                  <a:sym typeface="Consolas Bold"/>
                </a:rPr>
                <a:t>Fundamentals\application1&gt;cd src</a:t>
              </a:r>
            </a:p>
            <a:p>
              <a:pPr algn="l">
                <a:lnSpc>
                  <a:spcPts val="2356"/>
                </a:lnSpc>
              </a:pPr>
            </a:p>
          </p:txBody>
        </p:sp>
      </p:grpSp>
      <p:sp>
        <p:nvSpPr>
          <p:cNvPr name="TextBox 18" id="18"/>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grpSp>
        <p:nvGrpSpPr>
          <p:cNvPr name="Group 19" id="19"/>
          <p:cNvGrpSpPr/>
          <p:nvPr/>
        </p:nvGrpSpPr>
        <p:grpSpPr>
          <a:xfrm rot="0">
            <a:off x="382205" y="6611960"/>
            <a:ext cx="6891086" cy="999438"/>
            <a:chOff x="0" y="0"/>
            <a:chExt cx="2469610" cy="358176"/>
          </a:xfrm>
        </p:grpSpPr>
        <p:sp>
          <p:nvSpPr>
            <p:cNvPr name="Freeform 20" id="20"/>
            <p:cNvSpPr/>
            <p:nvPr/>
          </p:nvSpPr>
          <p:spPr>
            <a:xfrm flipH="false" flipV="false" rot="0">
              <a:off x="0" y="0"/>
              <a:ext cx="2469610" cy="358176"/>
            </a:xfrm>
            <a:custGeom>
              <a:avLst/>
              <a:gdLst/>
              <a:ahLst/>
              <a:cxnLst/>
              <a:rect r="r" b="b" t="t" l="l"/>
              <a:pathLst>
                <a:path h="358176" w="2469610">
                  <a:moveTo>
                    <a:pt x="0" y="0"/>
                  </a:moveTo>
                  <a:lnTo>
                    <a:pt x="2469610" y="0"/>
                  </a:lnTo>
                  <a:lnTo>
                    <a:pt x="2469610" y="358176"/>
                  </a:lnTo>
                  <a:lnTo>
                    <a:pt x="0" y="358176"/>
                  </a:lnTo>
                  <a:close/>
                </a:path>
              </a:pathLst>
            </a:custGeom>
            <a:solidFill>
              <a:srgbClr val="1C2120"/>
            </a:solidFill>
          </p:spPr>
        </p:sp>
        <p:sp>
          <p:nvSpPr>
            <p:cNvPr name="TextBox 21" id="21"/>
            <p:cNvSpPr txBox="true"/>
            <p:nvPr/>
          </p:nvSpPr>
          <p:spPr>
            <a:xfrm>
              <a:off x="0" y="-66675"/>
              <a:ext cx="2469610" cy="424851"/>
            </a:xfrm>
            <a:prstGeom prst="rect">
              <a:avLst/>
            </a:prstGeom>
          </p:spPr>
          <p:txBody>
            <a:bodyPr anchor="ctr" rtlCol="false" tIns="50800" lIns="50800" bIns="50800" rIns="50800"/>
            <a:lstStyle/>
            <a:p>
              <a:pPr algn="l">
                <a:lnSpc>
                  <a:spcPts val="2356"/>
                </a:lnSpc>
              </a:pPr>
              <a:r>
                <a:rPr lang="en-US" sz="1683" b="true">
                  <a:solidFill>
                    <a:srgbClr val="FFFFFF"/>
                  </a:solidFill>
                  <a:latin typeface="Consolas Bold"/>
                  <a:ea typeface="Consolas Bold"/>
                  <a:cs typeface="Consolas Bold"/>
                  <a:sym typeface="Consolas Bold"/>
                </a:rPr>
                <a:t>G:\SomeFolderName\JavaCourseJune\Language Fundamentals\application1\src\A.java</a:t>
              </a:r>
            </a:p>
            <a:p>
              <a:pPr algn="l">
                <a:lnSpc>
                  <a:spcPts val="2356"/>
                </a:lnSpc>
              </a:pPr>
            </a:p>
          </p:txBody>
        </p:sp>
      </p:grpSp>
      <p:sp>
        <p:nvSpPr>
          <p:cNvPr name="TextBox 22" id="22"/>
          <p:cNvSpPr txBox="true"/>
          <p:nvPr/>
        </p:nvSpPr>
        <p:spPr>
          <a:xfrm rot="0">
            <a:off x="421625" y="7695329"/>
            <a:ext cx="6362006" cy="339725"/>
          </a:xfrm>
          <a:prstGeom prst="rect">
            <a:avLst/>
          </a:prstGeom>
        </p:spPr>
        <p:txBody>
          <a:bodyPr anchor="t" rtlCol="false" tIns="0" lIns="0" bIns="0" rIns="0">
            <a:spAutoFit/>
          </a:bodyPr>
          <a:lstStyle/>
          <a:p>
            <a:pPr algn="l">
              <a:lnSpc>
                <a:spcPts val="2800"/>
              </a:lnSpc>
              <a:spcBef>
                <a:spcPct val="0"/>
              </a:spcBef>
            </a:pPr>
            <a:r>
              <a:rPr lang="en-US" sz="2000">
                <a:solidFill>
                  <a:srgbClr val="211D1D"/>
                </a:solidFill>
                <a:latin typeface="Walls"/>
                <a:ea typeface="Walls"/>
                <a:cs typeface="Walls"/>
                <a:sym typeface="Walls"/>
              </a:rPr>
              <a:t> (The .java extension is optional since EditPlus autoselects it.) </a:t>
            </a:r>
          </a:p>
        </p:txBody>
      </p:sp>
      <p:sp>
        <p:nvSpPr>
          <p:cNvPr name="TextBox 23" id="23"/>
          <p:cNvSpPr txBox="true"/>
          <p:nvPr/>
        </p:nvSpPr>
        <p:spPr>
          <a:xfrm rot="0">
            <a:off x="452750" y="1207900"/>
            <a:ext cx="2006501"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233DFF"/>
                </a:solidFill>
                <a:latin typeface="Walls Bold"/>
                <a:ea typeface="Walls Bold"/>
                <a:cs typeface="Walls Bold"/>
                <a:sym typeface="Walls Bold"/>
              </a:rPr>
              <a:t>FIRST APPROACH</a:t>
            </a:r>
          </a:p>
        </p:txBody>
      </p:sp>
      <p:sp>
        <p:nvSpPr>
          <p:cNvPr name="TextBox 24" id="24"/>
          <p:cNvSpPr txBox="true"/>
          <p:nvPr/>
        </p:nvSpPr>
        <p:spPr>
          <a:xfrm rot="0">
            <a:off x="2537547" y="1207900"/>
            <a:ext cx="383580"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233DFF"/>
                </a:solidFill>
                <a:latin typeface="Walls Bold"/>
                <a:ea typeface="Walls Bold"/>
                <a:cs typeface="Walls Bold"/>
                <a:sym typeface="Walls Bold"/>
              </a:rPr>
              <a:t>💡</a:t>
            </a:r>
          </a:p>
        </p:txBody>
      </p:sp>
    </p:spTree>
  </p:cSld>
  <p:clrMapOvr>
    <a:masterClrMapping/>
  </p:clrMapOvr>
</p:sld>
</file>

<file path=ppt/slides/slide3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405947" y="1462526"/>
            <a:ext cx="6867345" cy="5634567"/>
          </a:xfrm>
          <a:prstGeom prst="rect">
            <a:avLst/>
          </a:prstGeom>
        </p:spPr>
        <p:txBody>
          <a:bodyPr anchor="t" rtlCol="false" tIns="0" lIns="0" bIns="0" rIns="0">
            <a:spAutoFit/>
          </a:bodyPr>
          <a:lstStyle/>
          <a:p>
            <a:pPr algn="l">
              <a:lnSpc>
                <a:spcPts val="2800"/>
              </a:lnSpc>
              <a:spcBef>
                <a:spcPct val="0"/>
              </a:spcBef>
            </a:pPr>
            <a:r>
              <a:rPr lang="en-US" b="true" sz="2000">
                <a:solidFill>
                  <a:srgbClr val="211D1D"/>
                </a:solidFill>
                <a:latin typeface="Walls Bold"/>
                <a:ea typeface="Walls Bold"/>
                <a:cs typeface="Walls Bold"/>
                <a:sym typeface="Walls Bold"/>
              </a:rPr>
              <a:t>3. Compile the File :</a:t>
            </a:r>
          </a:p>
          <a:p>
            <a:pPr algn="l" marL="431801" indent="-215900" lvl="1">
              <a:lnSpc>
                <a:spcPts val="2800"/>
              </a:lnSpc>
              <a:buFont typeface="Arial"/>
              <a:buChar char="•"/>
            </a:pPr>
            <a:r>
              <a:rPr lang="en-US" sz="2000">
                <a:solidFill>
                  <a:srgbClr val="000000"/>
                </a:solidFill>
                <a:latin typeface="Walls"/>
                <a:ea typeface="Walls"/>
                <a:cs typeface="Walls"/>
                <a:sym typeface="Walls"/>
              </a:rPr>
              <a:t> Use the command: javac A.java.</a:t>
            </a:r>
          </a:p>
          <a:p>
            <a:pPr algn="l" marL="431801" indent="-215900" lvl="1">
              <a:lnSpc>
                <a:spcPts val="2800"/>
              </a:lnSpc>
              <a:buFont typeface="Arial"/>
              <a:buChar char="•"/>
            </a:pPr>
            <a:r>
              <a:rPr lang="en-US" sz="2000">
                <a:solidFill>
                  <a:srgbClr val="000000"/>
                </a:solidFill>
                <a:latin typeface="Walls"/>
                <a:ea typeface="Walls"/>
                <a:cs typeface="Walls"/>
                <a:sym typeface="Walls"/>
              </a:rPr>
              <a:t> If your program has no syntax errors, a .class file will be generated in the src folder.</a:t>
            </a:r>
          </a:p>
          <a:p>
            <a:pPr algn="l">
              <a:lnSpc>
                <a:spcPts val="2800"/>
              </a:lnSpc>
              <a:spcBef>
                <a:spcPct val="0"/>
              </a:spcBef>
            </a:pPr>
          </a:p>
          <a:p>
            <a:pPr algn="l">
              <a:lnSpc>
                <a:spcPts val="2800"/>
              </a:lnSpc>
              <a:spcBef>
                <a:spcPct val="0"/>
              </a:spcBef>
            </a:pPr>
            <a:r>
              <a:rPr lang="en-US" b="true" sz="2000">
                <a:solidFill>
                  <a:srgbClr val="211D1D"/>
                </a:solidFill>
                <a:latin typeface="Walls Bold"/>
                <a:ea typeface="Walls Bold"/>
                <a:cs typeface="Walls Bold"/>
                <a:sym typeface="Walls Bold"/>
              </a:rPr>
              <a:t>4. Show File Extensions in Windows File Explorer: </a:t>
            </a:r>
          </a:p>
          <a:p>
            <a:pPr algn="l" marL="431801" indent="-215900" lvl="1">
              <a:lnSpc>
                <a:spcPts val="2800"/>
              </a:lnSpc>
              <a:buFont typeface="Arial"/>
              <a:buChar char="•"/>
            </a:pPr>
            <a:r>
              <a:rPr lang="en-US" sz="2000">
                <a:solidFill>
                  <a:srgbClr val="000000"/>
                </a:solidFill>
                <a:latin typeface="Walls"/>
                <a:ea typeface="Walls"/>
                <a:cs typeface="Walls"/>
                <a:sym typeface="Walls"/>
              </a:rPr>
              <a:t> Go to View -&gt; Check "File Name Extensions" to see the full file names</a:t>
            </a:r>
          </a:p>
          <a:p>
            <a:pPr algn="l">
              <a:lnSpc>
                <a:spcPts val="2800"/>
              </a:lnSpc>
              <a:spcBef>
                <a:spcPct val="0"/>
              </a:spcBef>
            </a:pPr>
          </a:p>
          <a:p>
            <a:pPr algn="l">
              <a:lnSpc>
                <a:spcPts val="2800"/>
              </a:lnSpc>
              <a:spcBef>
                <a:spcPct val="0"/>
              </a:spcBef>
            </a:pPr>
            <a:r>
              <a:rPr lang="en-US" b="true" sz="2000">
                <a:solidFill>
                  <a:srgbClr val="211D1D"/>
                </a:solidFill>
                <a:latin typeface="Walls Bold"/>
                <a:ea typeface="Walls Bold"/>
                <a:cs typeface="Walls Bold"/>
                <a:sym typeface="Walls Bold"/>
              </a:rPr>
              <a:t>5. File Types :</a:t>
            </a:r>
          </a:p>
          <a:p>
            <a:pPr algn="l" marL="431801" indent="-215900" lvl="1">
              <a:lnSpc>
                <a:spcPts val="2800"/>
              </a:lnSpc>
              <a:buFont typeface="Arial"/>
              <a:buChar char="•"/>
            </a:pPr>
            <a:r>
              <a:rPr lang="en-US" sz="2000">
                <a:solidFill>
                  <a:srgbClr val="000000"/>
                </a:solidFill>
                <a:latin typeface="Walls"/>
                <a:ea typeface="Walls"/>
                <a:cs typeface="Walls"/>
                <a:sym typeface="Walls"/>
              </a:rPr>
              <a:t> .java: Java Source File.</a:t>
            </a:r>
          </a:p>
          <a:p>
            <a:pPr algn="l" marL="431801" indent="-215900" lvl="1">
              <a:lnSpc>
                <a:spcPts val="2800"/>
              </a:lnSpc>
              <a:buFont typeface="Arial"/>
              <a:buChar char="•"/>
            </a:pPr>
            <a:r>
              <a:rPr lang="en-US" sz="2000">
                <a:solidFill>
                  <a:srgbClr val="000000"/>
                </a:solidFill>
                <a:latin typeface="Walls"/>
                <a:ea typeface="Walls"/>
                <a:cs typeface="Walls"/>
                <a:sym typeface="Walls"/>
              </a:rPr>
              <a:t> .class: Compiled Java File (contains bytecode). This file is platform-independent and cannot be read directly, ensuring security.</a:t>
            </a:r>
          </a:p>
          <a:p>
            <a:pPr algn="l">
              <a:lnSpc>
                <a:spcPts val="2800"/>
              </a:lnSpc>
              <a:spcBef>
                <a:spcPct val="0"/>
              </a:spcBef>
            </a:pPr>
          </a:p>
          <a:p>
            <a:pPr algn="l">
              <a:lnSpc>
                <a:spcPts val="2916"/>
              </a:lnSpc>
              <a:spcBef>
                <a:spcPct val="0"/>
              </a:spcBef>
            </a:pPr>
          </a:p>
        </p:txBody>
      </p:sp>
      <p:sp>
        <p:nvSpPr>
          <p:cNvPr name="Freeform 14" id="14"/>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525813" y="6767527"/>
            <a:ext cx="6508373" cy="621030"/>
          </a:xfrm>
          <a:prstGeom prst="rect">
            <a:avLst/>
          </a:prstGeom>
        </p:spPr>
        <p:txBody>
          <a:bodyPr anchor="t" rtlCol="false" tIns="0" lIns="0" bIns="0" rIns="0">
            <a:spAutoFit/>
          </a:bodyPr>
          <a:lstStyle/>
          <a:p>
            <a:pPr algn="l">
              <a:lnSpc>
                <a:spcPts val="2520"/>
              </a:lnSpc>
              <a:spcBef>
                <a:spcPct val="0"/>
              </a:spcBef>
            </a:pPr>
            <a:r>
              <a:rPr lang="en-US" sz="1800">
                <a:solidFill>
                  <a:srgbClr val="000000"/>
                </a:solidFill>
                <a:latin typeface="Walls"/>
                <a:ea typeface="Walls"/>
                <a:cs typeface="Walls"/>
                <a:sym typeface="Walls"/>
              </a:rPr>
              <a:t>      </a:t>
            </a:r>
            <a:r>
              <a:rPr lang="en-US" sz="1800">
                <a:solidFill>
                  <a:srgbClr val="211D1D"/>
                </a:solidFill>
                <a:latin typeface="Walls"/>
                <a:ea typeface="Walls"/>
                <a:cs typeface="Walls"/>
                <a:sym typeface="Walls"/>
              </a:rPr>
              <a:t>Note: Keeping both .java and .class files in the same src folder is not the standard practice.</a:t>
            </a:r>
          </a:p>
        </p:txBody>
      </p:sp>
      <p:sp>
        <p:nvSpPr>
          <p:cNvPr name="Freeform 17" id="17"/>
          <p:cNvSpPr/>
          <p:nvPr/>
        </p:nvSpPr>
        <p:spPr>
          <a:xfrm flipH="false" flipV="false" rot="0">
            <a:off x="457386" y="6805627"/>
            <a:ext cx="298614" cy="221518"/>
          </a:xfrm>
          <a:custGeom>
            <a:avLst/>
            <a:gdLst/>
            <a:ahLst/>
            <a:cxnLst/>
            <a:rect r="r" b="b" t="t" l="l"/>
            <a:pathLst>
              <a:path h="221518" w="298614">
                <a:moveTo>
                  <a:pt x="0" y="0"/>
                </a:moveTo>
                <a:lnTo>
                  <a:pt x="298614" y="0"/>
                </a:lnTo>
                <a:lnTo>
                  <a:pt x="298614" y="221518"/>
                </a:lnTo>
                <a:lnTo>
                  <a:pt x="0" y="2215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432103" y="9412452"/>
            <a:ext cx="6716749" cy="208068"/>
          </a:xfrm>
          <a:prstGeom prst="rect">
            <a:avLst/>
          </a:prstGeom>
        </p:spPr>
        <p:txBody>
          <a:bodyPr anchor="t" rtlCol="false" tIns="0" lIns="0" bIns="0" rIns="0">
            <a:spAutoFit/>
          </a:bodyPr>
          <a:lstStyle/>
          <a:p>
            <a:pPr algn="ctr">
              <a:lnSpc>
                <a:spcPts val="1656"/>
              </a:lnSpc>
              <a:spcBef>
                <a:spcPct val="0"/>
              </a:spcBef>
            </a:pPr>
          </a:p>
        </p:txBody>
      </p:sp>
      <p:sp>
        <p:nvSpPr>
          <p:cNvPr name="TextBox 14" id="14"/>
          <p:cNvSpPr txBox="true"/>
          <p:nvPr/>
        </p:nvSpPr>
        <p:spPr>
          <a:xfrm rot="0">
            <a:off x="405947" y="1169144"/>
            <a:ext cx="6742905" cy="422275"/>
          </a:xfrm>
          <a:prstGeom prst="rect">
            <a:avLst/>
          </a:prstGeom>
        </p:spPr>
        <p:txBody>
          <a:bodyPr anchor="t" rtlCol="false" tIns="0" lIns="0" bIns="0" rIns="0">
            <a:spAutoFit/>
          </a:bodyPr>
          <a:lstStyle/>
          <a:p>
            <a:pPr algn="ctr">
              <a:lnSpc>
                <a:spcPts val="3500"/>
              </a:lnSpc>
            </a:pPr>
            <a:r>
              <a:rPr lang="en-US" b="true" sz="2500" spc="25">
                <a:solidFill>
                  <a:srgbClr val="1E90FF"/>
                </a:solidFill>
                <a:latin typeface="Walls Bold"/>
                <a:ea typeface="Walls Bold"/>
                <a:cs typeface="Walls Bold"/>
                <a:sym typeface="Walls Bold"/>
              </a:rPr>
              <a:t>JAVA: A HIGH-LEVEL PROGRAMMING LANGUAGE </a:t>
            </a:r>
          </a:p>
        </p:txBody>
      </p:sp>
      <p:sp>
        <p:nvSpPr>
          <p:cNvPr name="TextBox 15" id="15"/>
          <p:cNvSpPr txBox="true"/>
          <p:nvPr/>
        </p:nvSpPr>
        <p:spPr>
          <a:xfrm rot="0">
            <a:off x="405947" y="1772394"/>
            <a:ext cx="6742905" cy="5616575"/>
          </a:xfrm>
          <a:prstGeom prst="rect">
            <a:avLst/>
          </a:prstGeom>
        </p:spPr>
        <p:txBody>
          <a:bodyPr anchor="t" rtlCol="false" tIns="0" lIns="0" bIns="0" rIns="0">
            <a:spAutoFit/>
          </a:bodyPr>
          <a:lstStyle/>
          <a:p>
            <a:pPr algn="just">
              <a:lnSpc>
                <a:spcPts val="2799"/>
              </a:lnSpc>
            </a:pPr>
            <a:r>
              <a:rPr lang="en-US" sz="1999">
                <a:solidFill>
                  <a:srgbClr val="000000"/>
                </a:solidFill>
                <a:latin typeface="Walls"/>
                <a:ea typeface="Walls"/>
                <a:cs typeface="Walls"/>
                <a:sym typeface="Walls"/>
              </a:rPr>
              <a:t>Java i</a:t>
            </a:r>
            <a:r>
              <a:rPr lang="en-US" sz="1999">
                <a:solidFill>
                  <a:srgbClr val="000000"/>
                </a:solidFill>
                <a:latin typeface="Walls"/>
                <a:ea typeface="Walls"/>
                <a:cs typeface="Walls"/>
                <a:sym typeface="Walls"/>
              </a:rPr>
              <a:t>s</a:t>
            </a:r>
            <a:r>
              <a:rPr lang="en-US" sz="1999">
                <a:solidFill>
                  <a:srgbClr val="000000"/>
                </a:solidFill>
                <a:latin typeface="Walls"/>
                <a:ea typeface="Walls"/>
                <a:cs typeface="Walls"/>
                <a:sym typeface="Walls"/>
              </a:rPr>
              <a:t> a </a:t>
            </a:r>
            <a:r>
              <a:rPr lang="en-US" sz="1999">
                <a:solidFill>
                  <a:srgbClr val="000000"/>
                </a:solidFill>
                <a:latin typeface="Walls"/>
                <a:ea typeface="Walls"/>
                <a:cs typeface="Walls"/>
                <a:sym typeface="Walls"/>
              </a:rPr>
              <a:t>high-level programming language</a:t>
            </a:r>
            <a:r>
              <a:rPr lang="en-US" sz="1999">
                <a:solidFill>
                  <a:srgbClr val="000000"/>
                </a:solidFill>
                <a:latin typeface="Walls"/>
                <a:ea typeface="Walls"/>
                <a:cs typeface="Walls"/>
                <a:sym typeface="Walls"/>
              </a:rPr>
              <a:t>, which means it’s designed to be easier for humans to work with compared to languages that talk directly to the computer’s hardwa</a:t>
            </a:r>
            <a:r>
              <a:rPr lang="en-US" sz="1999">
                <a:solidFill>
                  <a:srgbClr val="000000"/>
                </a:solidFill>
                <a:latin typeface="Walls"/>
                <a:ea typeface="Walls"/>
                <a:cs typeface="Walls"/>
                <a:sym typeface="Walls"/>
              </a:rPr>
              <a:t>r</a:t>
            </a:r>
            <a:r>
              <a:rPr lang="en-US" sz="1999">
                <a:solidFill>
                  <a:srgbClr val="000000"/>
                </a:solidFill>
                <a:latin typeface="Walls"/>
                <a:ea typeface="Walls"/>
                <a:cs typeface="Walls"/>
                <a:sym typeface="Walls"/>
              </a:rPr>
              <a:t>e. He</a:t>
            </a:r>
            <a:r>
              <a:rPr lang="en-US" sz="1999">
                <a:solidFill>
                  <a:srgbClr val="000000"/>
                </a:solidFill>
                <a:latin typeface="Walls"/>
                <a:ea typeface="Walls"/>
                <a:cs typeface="Walls"/>
                <a:sym typeface="Walls"/>
              </a:rPr>
              <a:t>r</a:t>
            </a:r>
            <a:r>
              <a:rPr lang="en-US" sz="1999">
                <a:solidFill>
                  <a:srgbClr val="000000"/>
                </a:solidFill>
                <a:latin typeface="Walls"/>
                <a:ea typeface="Walls"/>
                <a:cs typeface="Walls"/>
                <a:sym typeface="Walls"/>
              </a:rPr>
              <a:t>e </a:t>
            </a:r>
            <a:r>
              <a:rPr lang="en-US" sz="1999">
                <a:solidFill>
                  <a:srgbClr val="000000"/>
                </a:solidFill>
                <a:latin typeface="Walls"/>
                <a:ea typeface="Walls"/>
                <a:cs typeface="Walls"/>
                <a:sym typeface="Walls"/>
              </a:rPr>
              <a:t>a</a:t>
            </a:r>
            <a:r>
              <a:rPr lang="en-US" sz="1999">
                <a:solidFill>
                  <a:srgbClr val="000000"/>
                </a:solidFill>
                <a:latin typeface="Walls"/>
                <a:ea typeface="Walls"/>
                <a:cs typeface="Walls"/>
                <a:sym typeface="Walls"/>
              </a:rPr>
              <a:t>re so</a:t>
            </a:r>
            <a:r>
              <a:rPr lang="en-US" sz="1999">
                <a:solidFill>
                  <a:srgbClr val="000000"/>
                </a:solidFill>
                <a:latin typeface="Walls"/>
                <a:ea typeface="Walls"/>
                <a:cs typeface="Walls"/>
                <a:sym typeface="Walls"/>
              </a:rPr>
              <a:t>me</a:t>
            </a:r>
            <a:r>
              <a:rPr lang="en-US" sz="1999">
                <a:solidFill>
                  <a:srgbClr val="000000"/>
                </a:solidFill>
                <a:latin typeface="Walls"/>
                <a:ea typeface="Walls"/>
                <a:cs typeface="Walls"/>
                <a:sym typeface="Walls"/>
              </a:rPr>
              <a:t> </a:t>
            </a:r>
            <a:r>
              <a:rPr lang="en-US" sz="1999">
                <a:solidFill>
                  <a:srgbClr val="000000"/>
                </a:solidFill>
                <a:latin typeface="Walls"/>
                <a:ea typeface="Walls"/>
                <a:cs typeface="Walls"/>
                <a:sym typeface="Walls"/>
              </a:rPr>
              <a:t>r</a:t>
            </a:r>
            <a:r>
              <a:rPr lang="en-US" sz="1999">
                <a:solidFill>
                  <a:srgbClr val="000000"/>
                </a:solidFill>
                <a:latin typeface="Walls"/>
                <a:ea typeface="Walls"/>
                <a:cs typeface="Walls"/>
                <a:sym typeface="Walls"/>
              </a:rPr>
              <a:t>easons</a:t>
            </a:r>
            <a:r>
              <a:rPr lang="en-US" sz="1999">
                <a:solidFill>
                  <a:srgbClr val="000000"/>
                </a:solidFill>
                <a:latin typeface="Walls"/>
                <a:ea typeface="Walls"/>
                <a:cs typeface="Walls"/>
                <a:sym typeface="Walls"/>
              </a:rPr>
              <a:t> </a:t>
            </a:r>
            <a:r>
              <a:rPr lang="en-US" sz="1999">
                <a:solidFill>
                  <a:srgbClr val="000000"/>
                </a:solidFill>
                <a:latin typeface="Walls"/>
                <a:ea typeface="Walls"/>
                <a:cs typeface="Walls"/>
                <a:sym typeface="Walls"/>
              </a:rPr>
              <a:t>why people like using Java:</a:t>
            </a:r>
          </a:p>
          <a:p>
            <a:pPr algn="just">
              <a:lnSpc>
                <a:spcPts val="2799"/>
              </a:lnSpc>
            </a:pPr>
          </a:p>
          <a:p>
            <a:pPr algn="just" marL="431799" indent="-215899" lvl="1">
              <a:lnSpc>
                <a:spcPts val="2799"/>
              </a:lnSpc>
              <a:buAutoNum type="arabicPeriod" startAt="1"/>
            </a:pPr>
            <a:r>
              <a:rPr lang="en-US" b="true" sz="1999">
                <a:solidFill>
                  <a:srgbClr val="000000"/>
                </a:solidFill>
                <a:latin typeface="Walls Bold"/>
                <a:ea typeface="Walls Bold"/>
                <a:cs typeface="Walls Bold"/>
                <a:sym typeface="Walls Bold"/>
              </a:rPr>
              <a:t>Developer-Friendly 👨‍💻:</a:t>
            </a:r>
            <a:r>
              <a:rPr lang="en-US" sz="1999">
                <a:solidFill>
                  <a:srgbClr val="000000"/>
                </a:solidFill>
                <a:latin typeface="Walls"/>
                <a:ea typeface="Walls"/>
                <a:cs typeface="Walls"/>
                <a:sym typeface="Walls"/>
              </a:rPr>
              <a:t> </a:t>
            </a:r>
            <a:r>
              <a:rPr lang="en-US" sz="1999">
                <a:solidFill>
                  <a:srgbClr val="000000"/>
                </a:solidFill>
                <a:latin typeface="Walls"/>
                <a:ea typeface="Walls"/>
                <a:cs typeface="Walls"/>
                <a:sym typeface="Walls"/>
              </a:rPr>
              <a:t>Java is made to be easy for programmers to use. The way it's written feels natural, so even if you're new, it's not too hard to get started. For experienced programmers, it makes writing code faster.</a:t>
            </a:r>
          </a:p>
          <a:p>
            <a:pPr algn="just" marL="431799" indent="-215899" lvl="1">
              <a:lnSpc>
                <a:spcPts val="2799"/>
              </a:lnSpc>
              <a:buAutoNum type="arabicPeriod" startAt="1"/>
            </a:pPr>
            <a:r>
              <a:rPr lang="en-US" b="true" sz="1999">
                <a:solidFill>
                  <a:srgbClr val="000000"/>
                </a:solidFill>
                <a:latin typeface="Walls Bold"/>
                <a:ea typeface="Walls Bold"/>
                <a:cs typeface="Walls Bold"/>
                <a:sym typeface="Walls Bold"/>
              </a:rPr>
              <a:t>Simple to Understand 📘:</a:t>
            </a:r>
            <a:r>
              <a:rPr lang="en-US" sz="1999">
                <a:solidFill>
                  <a:srgbClr val="000000"/>
                </a:solidFill>
                <a:latin typeface="Walls"/>
                <a:ea typeface="Walls"/>
                <a:cs typeface="Walls"/>
                <a:sym typeface="Walls"/>
              </a:rPr>
              <a:t> Java uses clear and straightforward language, making it easier to read and write. This helps developers focus more on solving problems rather than worrying about complicated technical details.</a:t>
            </a:r>
          </a:p>
          <a:p>
            <a:pPr algn="just">
              <a:lnSpc>
                <a:spcPts val="2799"/>
              </a:lnSpc>
            </a:pPr>
          </a:p>
          <a:p>
            <a:pPr algn="just">
              <a:lnSpc>
                <a:spcPts val="2799"/>
              </a:lnSpc>
            </a:pPr>
            <a:r>
              <a:rPr lang="en-US" sz="1999" b="true">
                <a:solidFill>
                  <a:srgbClr val="000000"/>
                </a:solidFill>
                <a:latin typeface="Walls Bold"/>
                <a:ea typeface="Walls Bold"/>
                <a:cs typeface="Walls Bold"/>
                <a:sym typeface="Walls Bold"/>
              </a:rPr>
              <a:t>Ex:</a:t>
            </a:r>
            <a:r>
              <a:rPr lang="en-US" sz="1999">
                <a:solidFill>
                  <a:srgbClr val="000000"/>
                </a:solidFill>
                <a:latin typeface="Walls"/>
                <a:ea typeface="Walls"/>
                <a:cs typeface="Walls"/>
                <a:sym typeface="Walls"/>
              </a:rPr>
              <a:t> C++, Java, Python, JavaScript, Ruby</a:t>
            </a:r>
          </a:p>
          <a:p>
            <a:pPr algn="just">
              <a:lnSpc>
                <a:spcPts val="2799"/>
              </a:lnSpc>
            </a:pPr>
          </a:p>
        </p:txBody>
      </p:sp>
      <p:sp>
        <p:nvSpPr>
          <p:cNvPr name="Freeform 16" id="16"/>
          <p:cNvSpPr/>
          <p:nvPr/>
        </p:nvSpPr>
        <p:spPr>
          <a:xfrm flipH="false" flipV="false" rot="-5400000">
            <a:off x="-4528463"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5400000">
            <a:off x="2877564"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4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346328" y="1229962"/>
            <a:ext cx="6867345" cy="1080135"/>
          </a:xfrm>
          <a:prstGeom prst="rect">
            <a:avLst/>
          </a:prstGeom>
        </p:spPr>
        <p:txBody>
          <a:bodyPr anchor="t" rtlCol="false" tIns="0" lIns="0" bIns="0" rIns="0">
            <a:spAutoFit/>
          </a:bodyPr>
          <a:lstStyle/>
          <a:p>
            <a:pPr algn="l">
              <a:lnSpc>
                <a:spcPts val="3079"/>
              </a:lnSpc>
              <a:spcBef>
                <a:spcPct val="0"/>
              </a:spcBef>
            </a:pPr>
            <a:r>
              <a:rPr lang="en-US" b="true" sz="2199">
                <a:solidFill>
                  <a:srgbClr val="233DFF"/>
                </a:solidFill>
                <a:latin typeface="Walls Bold"/>
                <a:ea typeface="Walls Bold"/>
                <a:cs typeface="Walls Bold"/>
                <a:sym typeface="Walls Bold"/>
              </a:rPr>
              <a:t>SECOND APPROACH 🔄</a:t>
            </a:r>
          </a:p>
          <a:p>
            <a:pPr algn="l">
              <a:lnSpc>
                <a:spcPts val="2800"/>
              </a:lnSpc>
              <a:spcBef>
                <a:spcPct val="0"/>
              </a:spcBef>
            </a:pPr>
            <a:r>
              <a:rPr lang="en-US" b="true" sz="2000">
                <a:solidFill>
                  <a:srgbClr val="211D1D"/>
                </a:solidFill>
                <a:latin typeface="Walls Bold"/>
                <a:ea typeface="Walls Bold"/>
                <a:cs typeface="Walls Bold"/>
                <a:sym typeface="Walls Bold"/>
              </a:rPr>
              <a:t>1. Directly Navigate to src :</a:t>
            </a:r>
          </a:p>
          <a:p>
            <a:pPr algn="l">
              <a:lnSpc>
                <a:spcPts val="2800"/>
              </a:lnSpc>
              <a:spcBef>
                <a:spcPct val="0"/>
              </a:spcBef>
            </a:pPr>
            <a:r>
              <a:rPr lang="en-US" sz="2000">
                <a:solidFill>
                  <a:srgbClr val="000000"/>
                </a:solidFill>
                <a:latin typeface="Walls"/>
                <a:ea typeface="Walls"/>
                <a:cs typeface="Walls"/>
                <a:sym typeface="Walls"/>
              </a:rPr>
              <a:t> </a:t>
            </a:r>
          </a:p>
        </p:txBody>
      </p:sp>
      <p:sp>
        <p:nvSpPr>
          <p:cNvPr name="Freeform 14" id="14"/>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283516" y="3467442"/>
            <a:ext cx="6983980" cy="3511550"/>
          </a:xfrm>
          <a:prstGeom prst="rect">
            <a:avLst/>
          </a:prstGeom>
        </p:spPr>
        <p:txBody>
          <a:bodyPr anchor="t" rtlCol="false" tIns="0" lIns="0" bIns="0" rIns="0">
            <a:spAutoFit/>
          </a:bodyPr>
          <a:lstStyle/>
          <a:p>
            <a:pPr algn="l">
              <a:lnSpc>
                <a:spcPts val="2800"/>
              </a:lnSpc>
              <a:spcBef>
                <a:spcPct val="0"/>
              </a:spcBef>
            </a:pPr>
            <a:r>
              <a:rPr lang="en-US" b="true" sz="2000">
                <a:solidFill>
                  <a:srgbClr val="233DFF"/>
                </a:solidFill>
                <a:latin typeface="Walls Bold"/>
                <a:ea typeface="Walls Bold"/>
                <a:cs typeface="Walls Bold"/>
                <a:sym typeface="Walls Bold"/>
              </a:rPr>
              <a:t>THIRD APPROACH ⚡</a:t>
            </a:r>
          </a:p>
          <a:p>
            <a:pPr algn="l">
              <a:lnSpc>
                <a:spcPts val="2799"/>
              </a:lnSpc>
              <a:spcBef>
                <a:spcPct val="0"/>
              </a:spcBef>
            </a:pPr>
            <a:r>
              <a:rPr lang="en-US" b="true" sz="1999">
                <a:solidFill>
                  <a:srgbClr val="211D1D"/>
                </a:solidFill>
                <a:latin typeface="Walls Bold"/>
                <a:ea typeface="Walls Bold"/>
                <a:cs typeface="Walls Bold"/>
                <a:sym typeface="Walls Bold"/>
              </a:rPr>
              <a:t>1. Copy and Paste the Folder Path :</a:t>
            </a:r>
          </a:p>
          <a:p>
            <a:pPr algn="l" marL="431799" indent="-215899" lvl="1">
              <a:lnSpc>
                <a:spcPts val="2799"/>
              </a:lnSpc>
              <a:buAutoNum type="arabicPeriod" startAt="1"/>
            </a:pPr>
            <a:r>
              <a:rPr lang="en-US" sz="1999">
                <a:solidFill>
                  <a:srgbClr val="000000"/>
                </a:solidFill>
                <a:latin typeface="Walls"/>
                <a:ea typeface="Walls"/>
                <a:cs typeface="Walls"/>
                <a:sym typeface="Walls"/>
              </a:rPr>
              <a:t> Copy the address of the src folder from Windows Explorer.</a:t>
            </a:r>
          </a:p>
          <a:p>
            <a:pPr algn="l" marL="431799" indent="-215899" lvl="1">
              <a:lnSpc>
                <a:spcPts val="2799"/>
              </a:lnSpc>
              <a:spcBef>
                <a:spcPct val="0"/>
              </a:spcBef>
              <a:buAutoNum type="arabicPeriod" startAt="1"/>
            </a:pPr>
            <a:r>
              <a:rPr lang="en-US" sz="1999">
                <a:solidFill>
                  <a:srgbClr val="000000"/>
                </a:solidFill>
                <a:latin typeface="Walls"/>
                <a:ea typeface="Walls"/>
                <a:cs typeface="Walls"/>
                <a:sym typeface="Walls"/>
              </a:rPr>
              <a:t> Open a new Command Prompt and type cd, then paste the copied path.</a:t>
            </a:r>
          </a:p>
          <a:p>
            <a:pPr algn="l">
              <a:lnSpc>
                <a:spcPts val="2799"/>
              </a:lnSpc>
              <a:spcBef>
                <a:spcPct val="0"/>
              </a:spcBef>
            </a:pPr>
            <a:r>
              <a:rPr lang="en-US" sz="1999">
                <a:solidFill>
                  <a:srgbClr val="000000"/>
                </a:solidFill>
                <a:latin typeface="Walls"/>
                <a:ea typeface="Walls"/>
                <a:cs typeface="Walls"/>
                <a:sym typeface="Walls"/>
              </a:rPr>
              <a:t>   Example:</a:t>
            </a:r>
          </a:p>
          <a:p>
            <a:pPr algn="l">
              <a:lnSpc>
                <a:spcPts val="2799"/>
              </a:lnSpc>
              <a:spcBef>
                <a:spcPct val="0"/>
              </a:spcBef>
            </a:pPr>
            <a:r>
              <a:rPr lang="en-US" sz="1999">
                <a:solidFill>
                  <a:srgbClr val="000000"/>
                </a:solidFill>
                <a:latin typeface="Walls"/>
                <a:ea typeface="Walls"/>
                <a:cs typeface="Walls"/>
                <a:sym typeface="Walls"/>
              </a:rPr>
              <a:t>  </a:t>
            </a:r>
          </a:p>
          <a:p>
            <a:pPr algn="l">
              <a:lnSpc>
                <a:spcPts val="2799"/>
              </a:lnSpc>
              <a:spcBef>
                <a:spcPct val="0"/>
              </a:spcBef>
            </a:pPr>
            <a:r>
              <a:rPr lang="en-US" sz="1999">
                <a:solidFill>
                  <a:srgbClr val="000000"/>
                </a:solidFill>
                <a:latin typeface="Walls"/>
                <a:ea typeface="Walls"/>
                <a:cs typeface="Walls"/>
                <a:sym typeface="Walls"/>
              </a:rPr>
              <a:t>   </a:t>
            </a:r>
          </a:p>
          <a:p>
            <a:pPr algn="l">
              <a:lnSpc>
                <a:spcPts val="2799"/>
              </a:lnSpc>
              <a:spcBef>
                <a:spcPct val="0"/>
              </a:spcBef>
            </a:pPr>
            <a:r>
              <a:rPr lang="en-US" sz="1999">
                <a:solidFill>
                  <a:srgbClr val="000000"/>
                </a:solidFill>
                <a:latin typeface="Walls"/>
                <a:ea typeface="Walls"/>
                <a:cs typeface="Walls"/>
                <a:sym typeface="Walls"/>
              </a:rPr>
              <a:t>If you're not on the correct drive, type the drive letter followed by a colon, e.g., G:.</a:t>
            </a:r>
          </a:p>
        </p:txBody>
      </p:sp>
      <p:sp>
        <p:nvSpPr>
          <p:cNvPr name="TextBox 17" id="17"/>
          <p:cNvSpPr txBox="true"/>
          <p:nvPr/>
        </p:nvSpPr>
        <p:spPr>
          <a:xfrm rot="0">
            <a:off x="266950" y="7087395"/>
            <a:ext cx="7000546" cy="2806700"/>
          </a:xfrm>
          <a:prstGeom prst="rect">
            <a:avLst/>
          </a:prstGeom>
        </p:spPr>
        <p:txBody>
          <a:bodyPr anchor="t" rtlCol="false" tIns="0" lIns="0" bIns="0" rIns="0">
            <a:spAutoFit/>
          </a:bodyPr>
          <a:lstStyle/>
          <a:p>
            <a:pPr algn="l">
              <a:lnSpc>
                <a:spcPts val="2800"/>
              </a:lnSpc>
              <a:spcBef>
                <a:spcPct val="0"/>
              </a:spcBef>
            </a:pPr>
            <a:r>
              <a:rPr lang="en-US" b="true" sz="2000">
                <a:solidFill>
                  <a:srgbClr val="233DFF"/>
                </a:solidFill>
                <a:latin typeface="Walls Bold"/>
                <a:ea typeface="Walls Bold"/>
                <a:cs typeface="Walls Bold"/>
                <a:sym typeface="Walls Bold"/>
              </a:rPr>
              <a:t>FOURTH APPROACH</a:t>
            </a:r>
            <a:r>
              <a:rPr lang="en-US" sz="2000">
                <a:solidFill>
                  <a:srgbClr val="000000"/>
                </a:solidFill>
                <a:latin typeface="Walls"/>
                <a:ea typeface="Walls"/>
                <a:cs typeface="Walls"/>
                <a:sym typeface="Walls"/>
              </a:rPr>
              <a:t>⌨️</a:t>
            </a:r>
          </a:p>
          <a:p>
            <a:pPr algn="l">
              <a:lnSpc>
                <a:spcPts val="2800"/>
              </a:lnSpc>
              <a:spcBef>
                <a:spcPct val="0"/>
              </a:spcBef>
            </a:pPr>
            <a:r>
              <a:rPr lang="en-US" sz="2000">
                <a:solidFill>
                  <a:srgbClr val="000000"/>
                </a:solidFill>
                <a:latin typeface="Walls"/>
                <a:ea typeface="Walls"/>
                <a:cs typeface="Walls"/>
                <a:sym typeface="Walls"/>
              </a:rPr>
              <a:t>1. Open Command Prompt in the src Folder :</a:t>
            </a:r>
          </a:p>
          <a:p>
            <a:pPr algn="l" marL="431801" indent="-215900" lvl="1">
              <a:lnSpc>
                <a:spcPts val="2800"/>
              </a:lnSpc>
              <a:buFont typeface="Arial"/>
              <a:buChar char="•"/>
            </a:pPr>
            <a:r>
              <a:rPr lang="en-US" sz="2000">
                <a:solidFill>
                  <a:srgbClr val="000000"/>
                </a:solidFill>
                <a:latin typeface="Walls"/>
                <a:ea typeface="Walls"/>
                <a:cs typeface="Walls"/>
                <a:sym typeface="Walls"/>
              </a:rPr>
              <a:t> </a:t>
            </a:r>
            <a:r>
              <a:rPr lang="en-US" sz="2000">
                <a:solidFill>
                  <a:srgbClr val="000000"/>
                </a:solidFill>
                <a:latin typeface="Walls"/>
                <a:ea typeface="Walls"/>
                <a:cs typeface="Walls"/>
                <a:sym typeface="Walls"/>
              </a:rPr>
              <a:t>Go to the src folder in Windows Explorer.</a:t>
            </a:r>
          </a:p>
          <a:p>
            <a:pPr algn="l" marL="431801" indent="-215900" lvl="1">
              <a:lnSpc>
                <a:spcPts val="2800"/>
              </a:lnSpc>
              <a:buFont typeface="Arial"/>
              <a:buChar char="•"/>
            </a:pPr>
            <a:r>
              <a:rPr lang="en-US" sz="2000">
                <a:solidFill>
                  <a:srgbClr val="000000"/>
                </a:solidFill>
                <a:latin typeface="Walls"/>
                <a:ea typeface="Walls"/>
                <a:cs typeface="Walls"/>
                <a:sym typeface="Walls"/>
              </a:rPr>
              <a:t> G:\SomeFolderName\JavaCourseJune\Language Fundamentals\application1\src\A.java. (The .java extension is optional since EditPlus autoselects it.)</a:t>
            </a:r>
          </a:p>
          <a:p>
            <a:pPr algn="l" marL="431801" indent="-215900" lvl="1">
              <a:lnSpc>
                <a:spcPts val="2800"/>
              </a:lnSpc>
              <a:buFont typeface="Arial"/>
              <a:buChar char="•"/>
            </a:pPr>
            <a:r>
              <a:rPr lang="en-US" sz="2000">
                <a:solidFill>
                  <a:srgbClr val="000000"/>
                </a:solidFill>
                <a:latin typeface="Walls"/>
                <a:ea typeface="Walls"/>
                <a:cs typeface="Walls"/>
                <a:sym typeface="Walls"/>
              </a:rPr>
              <a:t>Clear the address bar and type cmd, then press Enter. The Command Prompt will open in that location.</a:t>
            </a:r>
          </a:p>
        </p:txBody>
      </p:sp>
      <p:grpSp>
        <p:nvGrpSpPr>
          <p:cNvPr name="Group 18" id="18"/>
          <p:cNvGrpSpPr/>
          <p:nvPr/>
        </p:nvGrpSpPr>
        <p:grpSpPr>
          <a:xfrm rot="0">
            <a:off x="283516" y="1953655"/>
            <a:ext cx="7117182" cy="1294713"/>
            <a:chOff x="0" y="0"/>
            <a:chExt cx="2550637" cy="463996"/>
          </a:xfrm>
        </p:grpSpPr>
        <p:sp>
          <p:nvSpPr>
            <p:cNvPr name="Freeform 19" id="19"/>
            <p:cNvSpPr/>
            <p:nvPr/>
          </p:nvSpPr>
          <p:spPr>
            <a:xfrm flipH="false" flipV="false" rot="0">
              <a:off x="0" y="0"/>
              <a:ext cx="2550637" cy="463996"/>
            </a:xfrm>
            <a:custGeom>
              <a:avLst/>
              <a:gdLst/>
              <a:ahLst/>
              <a:cxnLst/>
              <a:rect r="r" b="b" t="t" l="l"/>
              <a:pathLst>
                <a:path h="463996" w="2550637">
                  <a:moveTo>
                    <a:pt x="0" y="0"/>
                  </a:moveTo>
                  <a:lnTo>
                    <a:pt x="2550637" y="0"/>
                  </a:lnTo>
                  <a:lnTo>
                    <a:pt x="2550637" y="463996"/>
                  </a:lnTo>
                  <a:lnTo>
                    <a:pt x="0" y="463996"/>
                  </a:lnTo>
                  <a:close/>
                </a:path>
              </a:pathLst>
            </a:custGeom>
            <a:solidFill>
              <a:srgbClr val="1C2120"/>
            </a:solidFill>
          </p:spPr>
        </p:sp>
        <p:sp>
          <p:nvSpPr>
            <p:cNvPr name="TextBox 20" id="20"/>
            <p:cNvSpPr txBox="true"/>
            <p:nvPr/>
          </p:nvSpPr>
          <p:spPr>
            <a:xfrm>
              <a:off x="0" y="-66675"/>
              <a:ext cx="2550637" cy="530671"/>
            </a:xfrm>
            <a:prstGeom prst="rect">
              <a:avLst/>
            </a:prstGeom>
          </p:spPr>
          <p:txBody>
            <a:bodyPr anchor="ctr" rtlCol="false" tIns="50800" lIns="50800" bIns="50800" rIns="50800"/>
            <a:lstStyle/>
            <a:p>
              <a:pPr algn="l">
                <a:lnSpc>
                  <a:spcPts val="2356"/>
                </a:lnSpc>
              </a:pPr>
              <a:r>
                <a:rPr lang="en-US" sz="1683" b="true">
                  <a:solidFill>
                    <a:srgbClr val="FFFFFF"/>
                  </a:solidFill>
                  <a:latin typeface="Consolas Bold"/>
                  <a:ea typeface="Consolas Bold"/>
                  <a:cs typeface="Consolas Bold"/>
                  <a:sym typeface="Consolas Bold"/>
                </a:rPr>
                <a:t>C:\Users\YourName&gt;cd G:\SomeFolderName\JavaCourseJune\LanguageFundamentals\application1\src</a:t>
              </a:r>
            </a:p>
            <a:p>
              <a:pPr algn="l">
                <a:lnSpc>
                  <a:spcPts val="2356"/>
                </a:lnSpc>
              </a:pPr>
            </a:p>
          </p:txBody>
        </p:sp>
      </p:grpSp>
      <p:grpSp>
        <p:nvGrpSpPr>
          <p:cNvPr name="Group 21" id="21"/>
          <p:cNvGrpSpPr/>
          <p:nvPr/>
        </p:nvGrpSpPr>
        <p:grpSpPr>
          <a:xfrm rot="0">
            <a:off x="283516" y="5593491"/>
            <a:ext cx="6891086" cy="701970"/>
            <a:chOff x="0" y="0"/>
            <a:chExt cx="2469610" cy="251570"/>
          </a:xfrm>
        </p:grpSpPr>
        <p:sp>
          <p:nvSpPr>
            <p:cNvPr name="Freeform 22" id="22"/>
            <p:cNvSpPr/>
            <p:nvPr/>
          </p:nvSpPr>
          <p:spPr>
            <a:xfrm flipH="false" flipV="false" rot="0">
              <a:off x="0" y="0"/>
              <a:ext cx="2469610" cy="251570"/>
            </a:xfrm>
            <a:custGeom>
              <a:avLst/>
              <a:gdLst/>
              <a:ahLst/>
              <a:cxnLst/>
              <a:rect r="r" b="b" t="t" l="l"/>
              <a:pathLst>
                <a:path h="251570" w="2469610">
                  <a:moveTo>
                    <a:pt x="0" y="0"/>
                  </a:moveTo>
                  <a:lnTo>
                    <a:pt x="2469610" y="0"/>
                  </a:lnTo>
                  <a:lnTo>
                    <a:pt x="2469610" y="251570"/>
                  </a:lnTo>
                  <a:lnTo>
                    <a:pt x="0" y="251570"/>
                  </a:lnTo>
                  <a:close/>
                </a:path>
              </a:pathLst>
            </a:custGeom>
            <a:solidFill>
              <a:srgbClr val="1C2120"/>
            </a:solidFill>
          </p:spPr>
        </p:sp>
        <p:sp>
          <p:nvSpPr>
            <p:cNvPr name="TextBox 23" id="23"/>
            <p:cNvSpPr txBox="true"/>
            <p:nvPr/>
          </p:nvSpPr>
          <p:spPr>
            <a:xfrm>
              <a:off x="0" y="-66675"/>
              <a:ext cx="2469610" cy="318245"/>
            </a:xfrm>
            <a:prstGeom prst="rect">
              <a:avLst/>
            </a:prstGeom>
          </p:spPr>
          <p:txBody>
            <a:bodyPr anchor="ctr" rtlCol="false" tIns="50800" lIns="50800" bIns="50800" rIns="50800"/>
            <a:lstStyle/>
            <a:p>
              <a:pPr algn="l">
                <a:lnSpc>
                  <a:spcPts val="2356"/>
                </a:lnSpc>
              </a:pPr>
              <a:r>
                <a:rPr lang="en-US" sz="1683" b="true">
                  <a:solidFill>
                    <a:srgbClr val="FFFFFF"/>
                  </a:solidFill>
                  <a:latin typeface="Consolas Bold"/>
                  <a:ea typeface="Consolas Bold"/>
                  <a:cs typeface="Consolas Bold"/>
                  <a:sym typeface="Consolas Bold"/>
                </a:rPr>
                <a:t>cd G:\SomeFolderName\JavaCourseJune\Language</a:t>
              </a:r>
            </a:p>
            <a:p>
              <a:pPr algn="l">
                <a:lnSpc>
                  <a:spcPts val="2356"/>
                </a:lnSpc>
              </a:pPr>
              <a:r>
                <a:rPr lang="en-US" sz="1683" b="true">
                  <a:solidFill>
                    <a:srgbClr val="FFFFFF"/>
                  </a:solidFill>
                  <a:latin typeface="Consolas Bold"/>
                  <a:ea typeface="Consolas Bold"/>
                  <a:cs typeface="Consolas Bold"/>
                  <a:sym typeface="Consolas Bold"/>
                </a:rPr>
                <a:t>Fundamentals\application1\src</a:t>
              </a:r>
            </a:p>
          </p:txBody>
        </p:sp>
      </p:grpSp>
    </p:spTree>
  </p:cSld>
  <p:clrMapOvr>
    <a:masterClrMapping/>
  </p:clrMapOvr>
</p:sld>
</file>

<file path=ppt/slides/slide4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626463" y="1793457"/>
            <a:ext cx="6716749" cy="8190053"/>
            <a:chOff x="0" y="0"/>
            <a:chExt cx="45948357" cy="56027027"/>
          </a:xfrm>
        </p:grpSpPr>
        <p:sp>
          <p:nvSpPr>
            <p:cNvPr name="Freeform 3" id="3"/>
            <p:cNvSpPr/>
            <p:nvPr/>
          </p:nvSpPr>
          <p:spPr>
            <a:xfrm flipH="false" flipV="false" rot="0">
              <a:off x="72390" y="72390"/>
              <a:ext cx="45803579" cy="55882247"/>
            </a:xfrm>
            <a:custGeom>
              <a:avLst/>
              <a:gdLst/>
              <a:ahLst/>
              <a:cxnLst/>
              <a:rect r="r" b="b" t="t" l="l"/>
              <a:pathLst>
                <a:path h="55882247" w="45803579">
                  <a:moveTo>
                    <a:pt x="0" y="0"/>
                  </a:moveTo>
                  <a:lnTo>
                    <a:pt x="45803579" y="0"/>
                  </a:lnTo>
                  <a:lnTo>
                    <a:pt x="45803579" y="55882247"/>
                  </a:lnTo>
                  <a:lnTo>
                    <a:pt x="0" y="55882247"/>
                  </a:lnTo>
                  <a:lnTo>
                    <a:pt x="0" y="0"/>
                  </a:lnTo>
                  <a:close/>
                </a:path>
              </a:pathLst>
            </a:custGeom>
            <a:solidFill>
              <a:srgbClr val="FFFFFF"/>
            </a:solidFill>
          </p:spPr>
        </p:sp>
        <p:sp>
          <p:nvSpPr>
            <p:cNvPr name="Freeform 4" id="4"/>
            <p:cNvSpPr/>
            <p:nvPr/>
          </p:nvSpPr>
          <p:spPr>
            <a:xfrm flipH="false" flipV="false" rot="0">
              <a:off x="0" y="0"/>
              <a:ext cx="45948358" cy="56027030"/>
            </a:xfrm>
            <a:custGeom>
              <a:avLst/>
              <a:gdLst/>
              <a:ahLst/>
              <a:cxnLst/>
              <a:rect r="r" b="b" t="t" l="l"/>
              <a:pathLst>
                <a:path h="56027030" w="45948358">
                  <a:moveTo>
                    <a:pt x="45803576" y="55882245"/>
                  </a:moveTo>
                  <a:lnTo>
                    <a:pt x="45948358" y="55882245"/>
                  </a:lnTo>
                  <a:lnTo>
                    <a:pt x="45948358" y="56027030"/>
                  </a:lnTo>
                  <a:lnTo>
                    <a:pt x="45803576" y="56027030"/>
                  </a:lnTo>
                  <a:lnTo>
                    <a:pt x="45803576" y="55882245"/>
                  </a:lnTo>
                  <a:close/>
                  <a:moveTo>
                    <a:pt x="0" y="144780"/>
                  </a:moveTo>
                  <a:lnTo>
                    <a:pt x="144780" y="144780"/>
                  </a:lnTo>
                  <a:lnTo>
                    <a:pt x="144780" y="55882245"/>
                  </a:lnTo>
                  <a:lnTo>
                    <a:pt x="0" y="55882245"/>
                  </a:lnTo>
                  <a:lnTo>
                    <a:pt x="0" y="144780"/>
                  </a:lnTo>
                  <a:close/>
                  <a:moveTo>
                    <a:pt x="0" y="55882245"/>
                  </a:moveTo>
                  <a:lnTo>
                    <a:pt x="144780" y="55882245"/>
                  </a:lnTo>
                  <a:lnTo>
                    <a:pt x="144780" y="56027030"/>
                  </a:lnTo>
                  <a:lnTo>
                    <a:pt x="0" y="56027030"/>
                  </a:lnTo>
                  <a:lnTo>
                    <a:pt x="0" y="55882245"/>
                  </a:lnTo>
                  <a:close/>
                  <a:moveTo>
                    <a:pt x="45803576" y="144780"/>
                  </a:moveTo>
                  <a:lnTo>
                    <a:pt x="45948358" y="144780"/>
                  </a:lnTo>
                  <a:lnTo>
                    <a:pt x="45948358" y="55882245"/>
                  </a:lnTo>
                  <a:lnTo>
                    <a:pt x="45803576" y="55882245"/>
                  </a:lnTo>
                  <a:lnTo>
                    <a:pt x="45803576" y="144780"/>
                  </a:lnTo>
                  <a:close/>
                  <a:moveTo>
                    <a:pt x="144780" y="55882245"/>
                  </a:moveTo>
                  <a:lnTo>
                    <a:pt x="45803576" y="55882245"/>
                  </a:lnTo>
                  <a:lnTo>
                    <a:pt x="45803576" y="56027030"/>
                  </a:lnTo>
                  <a:lnTo>
                    <a:pt x="144780" y="56027030"/>
                  </a:lnTo>
                  <a:lnTo>
                    <a:pt x="144780" y="55882245"/>
                  </a:lnTo>
                  <a:close/>
                  <a:moveTo>
                    <a:pt x="45803576" y="0"/>
                  </a:moveTo>
                  <a:lnTo>
                    <a:pt x="45948358" y="0"/>
                  </a:lnTo>
                  <a:lnTo>
                    <a:pt x="45948358" y="144780"/>
                  </a:lnTo>
                  <a:lnTo>
                    <a:pt x="45803576" y="144780"/>
                  </a:lnTo>
                  <a:lnTo>
                    <a:pt x="45803576" y="0"/>
                  </a:lnTo>
                  <a:close/>
                  <a:moveTo>
                    <a:pt x="0" y="0"/>
                  </a:moveTo>
                  <a:lnTo>
                    <a:pt x="144780" y="0"/>
                  </a:lnTo>
                  <a:lnTo>
                    <a:pt x="144780" y="144780"/>
                  </a:lnTo>
                  <a:lnTo>
                    <a:pt x="0" y="144780"/>
                  </a:lnTo>
                  <a:lnTo>
                    <a:pt x="0" y="0"/>
                  </a:lnTo>
                  <a:close/>
                  <a:moveTo>
                    <a:pt x="144780" y="0"/>
                  </a:moveTo>
                  <a:lnTo>
                    <a:pt x="45803576" y="0"/>
                  </a:lnTo>
                  <a:lnTo>
                    <a:pt x="45803576" y="144780"/>
                  </a:lnTo>
                  <a:lnTo>
                    <a:pt x="144780" y="144780"/>
                  </a:lnTo>
                  <a:lnTo>
                    <a:pt x="144780" y="0"/>
                  </a:lnTo>
                  <a:close/>
                </a:path>
              </a:pathLst>
            </a:custGeom>
            <a:solidFill>
              <a:srgbClr val="FFFFFF"/>
            </a:solidFill>
          </p:spPr>
        </p:sp>
      </p:grpSp>
      <p:grpSp>
        <p:nvGrpSpPr>
          <p:cNvPr name="Group 5" id="5"/>
          <p:cNvGrpSpPr/>
          <p:nvPr/>
        </p:nvGrpSpPr>
        <p:grpSpPr>
          <a:xfrm rot="0">
            <a:off x="-142731" y="0"/>
            <a:ext cx="7969676" cy="1010502"/>
            <a:chOff x="0" y="0"/>
            <a:chExt cx="2856152" cy="362141"/>
          </a:xfrm>
        </p:grpSpPr>
        <p:sp>
          <p:nvSpPr>
            <p:cNvPr name="Freeform 6" id="6"/>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7" id="7"/>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8" id="8"/>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11" id="11"/>
          <p:cNvGrpSpPr/>
          <p:nvPr/>
        </p:nvGrpSpPr>
        <p:grpSpPr>
          <a:xfrm rot="0">
            <a:off x="0" y="9894095"/>
            <a:ext cx="7969676" cy="797905"/>
            <a:chOff x="0" y="0"/>
            <a:chExt cx="2856152" cy="285951"/>
          </a:xfrm>
        </p:grpSpPr>
        <p:sp>
          <p:nvSpPr>
            <p:cNvPr name="Freeform 12" id="12"/>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3" id="13"/>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4" id="14"/>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5" id="15"/>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6" id="16"/>
          <p:cNvSpPr txBox="true"/>
          <p:nvPr/>
        </p:nvSpPr>
        <p:spPr>
          <a:xfrm rot="0">
            <a:off x="405947" y="972402"/>
            <a:ext cx="6925791" cy="621030"/>
          </a:xfrm>
          <a:prstGeom prst="rect">
            <a:avLst/>
          </a:prstGeom>
        </p:spPr>
        <p:txBody>
          <a:bodyPr anchor="t" rtlCol="false" tIns="0" lIns="0" bIns="0" rIns="0">
            <a:spAutoFit/>
          </a:bodyPr>
          <a:lstStyle/>
          <a:p>
            <a:pPr algn="l">
              <a:lnSpc>
                <a:spcPts val="2520"/>
              </a:lnSpc>
              <a:spcBef>
                <a:spcPct val="0"/>
              </a:spcBef>
            </a:pPr>
          </a:p>
          <a:p>
            <a:pPr algn="l">
              <a:lnSpc>
                <a:spcPts val="2520"/>
              </a:lnSpc>
              <a:spcBef>
                <a:spcPct val="0"/>
              </a:spcBef>
            </a:pPr>
            <a:r>
              <a:rPr lang="en-US" sz="1800">
                <a:solidFill>
                  <a:srgbClr val="000000"/>
                </a:solidFill>
                <a:latin typeface="Walls"/>
                <a:ea typeface="Walls"/>
                <a:cs typeface="Walls"/>
                <a:sym typeface="Walls"/>
              </a:rPr>
              <a:t>       Note: To increase the font size, press Ctrl + scroll up with your mouse.</a:t>
            </a:r>
          </a:p>
        </p:txBody>
      </p:sp>
      <p:sp>
        <p:nvSpPr>
          <p:cNvPr name="Freeform 17" id="17"/>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0">
            <a:off x="421625" y="1336410"/>
            <a:ext cx="298614" cy="221518"/>
          </a:xfrm>
          <a:custGeom>
            <a:avLst/>
            <a:gdLst/>
            <a:ahLst/>
            <a:cxnLst/>
            <a:rect r="r" b="b" t="t" l="l"/>
            <a:pathLst>
              <a:path h="221518" w="298614">
                <a:moveTo>
                  <a:pt x="0" y="0"/>
                </a:moveTo>
                <a:lnTo>
                  <a:pt x="298615" y="0"/>
                </a:lnTo>
                <a:lnTo>
                  <a:pt x="298615" y="221518"/>
                </a:lnTo>
                <a:lnTo>
                  <a:pt x="0" y="2215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0" id="20"/>
          <p:cNvSpPr txBox="true"/>
          <p:nvPr/>
        </p:nvSpPr>
        <p:spPr>
          <a:xfrm rot="0">
            <a:off x="364645" y="4365000"/>
            <a:ext cx="6851666" cy="2101850"/>
          </a:xfrm>
          <a:prstGeom prst="rect">
            <a:avLst/>
          </a:prstGeom>
        </p:spPr>
        <p:txBody>
          <a:bodyPr anchor="t" rtlCol="false" tIns="0" lIns="0" bIns="0" rIns="0">
            <a:spAutoFit/>
          </a:bodyPr>
          <a:lstStyle/>
          <a:p>
            <a:pPr algn="l">
              <a:lnSpc>
                <a:spcPts val="2800"/>
              </a:lnSpc>
              <a:spcBef>
                <a:spcPct val="0"/>
              </a:spcBef>
            </a:pPr>
            <a:r>
              <a:rPr lang="en-US" b="true" sz="2000">
                <a:solidFill>
                  <a:srgbClr val="211D1D"/>
                </a:solidFill>
                <a:latin typeface="Walls Bold"/>
                <a:ea typeface="Walls Bold"/>
                <a:cs typeface="Walls Bold"/>
                <a:sym typeface="Walls Bold"/>
              </a:rPr>
              <a:t>1. Compile with Output to classes Folder : </a:t>
            </a:r>
          </a:p>
          <a:p>
            <a:pPr algn="l">
              <a:lnSpc>
                <a:spcPts val="2800"/>
              </a:lnSpc>
              <a:spcBef>
                <a:spcPct val="0"/>
              </a:spcBef>
            </a:pPr>
            <a:r>
              <a:rPr lang="en-US" sz="2000">
                <a:solidFill>
                  <a:srgbClr val="000000"/>
                </a:solidFill>
                <a:latin typeface="Walls"/>
                <a:ea typeface="Walls"/>
                <a:cs typeface="Walls"/>
                <a:sym typeface="Walls"/>
              </a:rPr>
              <a:t>   javac -d ../classes B.java</a:t>
            </a:r>
          </a:p>
          <a:p>
            <a:pPr algn="l" marL="431801" indent="-215900" lvl="1">
              <a:lnSpc>
                <a:spcPts val="2800"/>
              </a:lnSpc>
              <a:buFont typeface="Arial"/>
              <a:buChar char="•"/>
            </a:pPr>
            <a:r>
              <a:rPr lang="en-US" sz="2000">
                <a:solidFill>
                  <a:srgbClr val="000000"/>
                </a:solidFill>
                <a:latin typeface="Walls"/>
                <a:ea typeface="Walls"/>
                <a:cs typeface="Walls"/>
                <a:sym typeface="Walls"/>
              </a:rPr>
              <a:t> Explanation :</a:t>
            </a:r>
          </a:p>
          <a:p>
            <a:pPr algn="l" marL="431801" indent="-215900" lvl="1">
              <a:lnSpc>
                <a:spcPts val="2800"/>
              </a:lnSpc>
              <a:buFont typeface="Arial"/>
              <a:buChar char="•"/>
            </a:pPr>
            <a:r>
              <a:rPr lang="en-US" sz="2000">
                <a:solidFill>
                  <a:srgbClr val="000000"/>
                </a:solidFill>
                <a:latin typeface="Walls"/>
                <a:ea typeface="Walls"/>
                <a:cs typeface="Walls"/>
                <a:sym typeface="Walls"/>
              </a:rPr>
              <a:t> javac: Java Compiler.</a:t>
            </a:r>
          </a:p>
          <a:p>
            <a:pPr algn="l" marL="431801" indent="-215900" lvl="1">
              <a:lnSpc>
                <a:spcPts val="2800"/>
              </a:lnSpc>
              <a:buFont typeface="Arial"/>
              <a:buChar char="•"/>
            </a:pPr>
            <a:r>
              <a:rPr lang="en-US" sz="2000">
                <a:solidFill>
                  <a:srgbClr val="000000"/>
                </a:solidFill>
                <a:latin typeface="Walls"/>
                <a:ea typeface="Walls"/>
                <a:cs typeface="Walls"/>
                <a:sym typeface="Walls"/>
              </a:rPr>
              <a:t>-d: Option to specify the output directory for compiled files.</a:t>
            </a:r>
          </a:p>
          <a:p>
            <a:pPr algn="l" marL="431801" indent="-215900" lvl="1">
              <a:lnSpc>
                <a:spcPts val="2800"/>
              </a:lnSpc>
              <a:buFont typeface="Arial"/>
              <a:buChar char="•"/>
            </a:pPr>
            <a:r>
              <a:rPr lang="en-US" sz="2000">
                <a:solidFill>
                  <a:srgbClr val="000000"/>
                </a:solidFill>
                <a:latin typeface="Walls"/>
                <a:ea typeface="Walls"/>
                <a:cs typeface="Walls"/>
                <a:sym typeface="Walls"/>
              </a:rPr>
              <a:t>          </a:t>
            </a:r>
          </a:p>
        </p:txBody>
      </p:sp>
      <p:sp>
        <p:nvSpPr>
          <p:cNvPr name="TextBox 21" id="21"/>
          <p:cNvSpPr txBox="true"/>
          <p:nvPr/>
        </p:nvSpPr>
        <p:spPr>
          <a:xfrm rot="0">
            <a:off x="718812" y="6131846"/>
            <a:ext cx="6841188" cy="1044575"/>
          </a:xfrm>
          <a:prstGeom prst="rect">
            <a:avLst/>
          </a:prstGeom>
        </p:spPr>
        <p:txBody>
          <a:bodyPr anchor="t" rtlCol="false" tIns="0" lIns="0" bIns="0" rIns="0">
            <a:spAutoFit/>
          </a:bodyPr>
          <a:lstStyle/>
          <a:p>
            <a:pPr algn="l">
              <a:lnSpc>
                <a:spcPts val="2800"/>
              </a:lnSpc>
              <a:spcBef>
                <a:spcPct val="0"/>
              </a:spcBef>
            </a:pPr>
            <a:r>
              <a:rPr lang="en-US" sz="2000">
                <a:solidFill>
                  <a:srgbClr val="000000"/>
                </a:solidFill>
                <a:latin typeface="Walls"/>
                <a:ea typeface="Walls"/>
                <a:cs typeface="Walls"/>
                <a:sym typeface="Walls"/>
              </a:rPr>
              <a:t> </a:t>
            </a:r>
            <a:r>
              <a:rPr lang="en-US" sz="2000">
                <a:solidFill>
                  <a:srgbClr val="000000"/>
                </a:solidFill>
                <a:latin typeface="Walls"/>
                <a:ea typeface="Walls"/>
                <a:cs typeface="Walls"/>
                <a:sym typeface="Walls"/>
              </a:rPr>
              <a:t> ../classes: Moves up one directory (from src to application1), then places the .class file in the classes folder</a:t>
            </a:r>
          </a:p>
          <a:p>
            <a:pPr algn="l">
              <a:lnSpc>
                <a:spcPts val="2800"/>
              </a:lnSpc>
            </a:pPr>
            <a:r>
              <a:rPr lang="en-US" sz="2000">
                <a:solidFill>
                  <a:srgbClr val="000000"/>
                </a:solidFill>
                <a:latin typeface="Walls"/>
                <a:ea typeface="Walls"/>
                <a:cs typeface="Walls"/>
                <a:sym typeface="Walls"/>
              </a:rPr>
              <a:t>B.java: The file you want to compile.</a:t>
            </a:r>
          </a:p>
        </p:txBody>
      </p:sp>
      <p:sp>
        <p:nvSpPr>
          <p:cNvPr name="TextBox 22" id="22"/>
          <p:cNvSpPr txBox="true"/>
          <p:nvPr/>
        </p:nvSpPr>
        <p:spPr>
          <a:xfrm rot="0">
            <a:off x="640143" y="7939265"/>
            <a:ext cx="6163857" cy="621030"/>
          </a:xfrm>
          <a:prstGeom prst="rect">
            <a:avLst/>
          </a:prstGeom>
        </p:spPr>
        <p:txBody>
          <a:bodyPr anchor="t" rtlCol="false" tIns="0" lIns="0" bIns="0" rIns="0">
            <a:spAutoFit/>
          </a:bodyPr>
          <a:lstStyle/>
          <a:p>
            <a:pPr algn="l">
              <a:lnSpc>
                <a:spcPts val="2520"/>
              </a:lnSpc>
              <a:spcBef>
                <a:spcPct val="0"/>
              </a:spcBef>
            </a:pPr>
          </a:p>
          <a:p>
            <a:pPr algn="l">
              <a:lnSpc>
                <a:spcPts val="2520"/>
              </a:lnSpc>
              <a:spcBef>
                <a:spcPct val="0"/>
              </a:spcBef>
            </a:pPr>
            <a:r>
              <a:rPr lang="en-US" sz="1800">
                <a:solidFill>
                  <a:srgbClr val="000000"/>
                </a:solidFill>
                <a:latin typeface="Walls"/>
                <a:ea typeface="Walls"/>
                <a:cs typeface="Walls"/>
                <a:sym typeface="Walls"/>
              </a:rPr>
              <a:t>       Note: Run this command from the src folder only</a:t>
            </a:r>
          </a:p>
        </p:txBody>
      </p:sp>
      <p:sp>
        <p:nvSpPr>
          <p:cNvPr name="Freeform 23" id="23"/>
          <p:cNvSpPr/>
          <p:nvPr/>
        </p:nvSpPr>
        <p:spPr>
          <a:xfrm flipH="false" flipV="false" rot="0">
            <a:off x="606693" y="8282435"/>
            <a:ext cx="298614" cy="221518"/>
          </a:xfrm>
          <a:custGeom>
            <a:avLst/>
            <a:gdLst/>
            <a:ahLst/>
            <a:cxnLst/>
            <a:rect r="r" b="b" t="t" l="l"/>
            <a:pathLst>
              <a:path h="221518" w="298614">
                <a:moveTo>
                  <a:pt x="0" y="0"/>
                </a:moveTo>
                <a:lnTo>
                  <a:pt x="298614" y="0"/>
                </a:lnTo>
                <a:lnTo>
                  <a:pt x="298614" y="221518"/>
                </a:lnTo>
                <a:lnTo>
                  <a:pt x="0" y="2215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4" id="24"/>
          <p:cNvSpPr txBox="true"/>
          <p:nvPr/>
        </p:nvSpPr>
        <p:spPr>
          <a:xfrm rot="0">
            <a:off x="364645" y="1688682"/>
            <a:ext cx="6851666" cy="2806653"/>
          </a:xfrm>
          <a:prstGeom prst="rect">
            <a:avLst/>
          </a:prstGeom>
        </p:spPr>
        <p:txBody>
          <a:bodyPr anchor="t" rtlCol="false" tIns="0" lIns="0" bIns="0" rIns="0">
            <a:spAutoFit/>
          </a:bodyPr>
          <a:lstStyle/>
          <a:p>
            <a:pPr algn="just">
              <a:lnSpc>
                <a:spcPts val="2802"/>
              </a:lnSpc>
            </a:pPr>
            <a:r>
              <a:rPr lang="en-US" sz="2001" b="true">
                <a:solidFill>
                  <a:srgbClr val="000000"/>
                </a:solidFill>
                <a:latin typeface="Walls Bold"/>
                <a:ea typeface="Walls Bold"/>
                <a:cs typeface="Walls Bold"/>
                <a:sym typeface="Walls Bold"/>
              </a:rPr>
              <a:t>      Tips :</a:t>
            </a:r>
          </a:p>
          <a:p>
            <a:pPr algn="just" marL="432204" indent="-216102" lvl="1">
              <a:lnSpc>
                <a:spcPts val="2802"/>
              </a:lnSpc>
              <a:buFont typeface="Arial"/>
              <a:buChar char="•"/>
            </a:pPr>
            <a:r>
              <a:rPr lang="en-US" sz="2001">
                <a:solidFill>
                  <a:srgbClr val="000000"/>
                </a:solidFill>
                <a:latin typeface="Walls"/>
                <a:ea typeface="Walls"/>
                <a:cs typeface="Walls"/>
                <a:sym typeface="Walls"/>
              </a:rPr>
              <a:t>Create a New Java File: In EditPlus, press Alt + F, then the right arrow, and select Java.</a:t>
            </a:r>
          </a:p>
          <a:p>
            <a:pPr algn="just" marL="432204" indent="-216102" lvl="1">
              <a:lnSpc>
                <a:spcPts val="2802"/>
              </a:lnSpc>
              <a:buFont typeface="Arial"/>
              <a:buChar char="•"/>
            </a:pPr>
            <a:r>
              <a:rPr lang="en-US" sz="2001">
                <a:solidFill>
                  <a:srgbClr val="000000"/>
                </a:solidFill>
                <a:latin typeface="Walls"/>
                <a:ea typeface="Walls"/>
                <a:cs typeface="Walls"/>
                <a:sym typeface="Walls"/>
              </a:rPr>
              <a:t>Save Your File*: Use Ctrl + S.</a:t>
            </a:r>
          </a:p>
          <a:p>
            <a:pPr algn="just" marL="432204" indent="-216102" lvl="1">
              <a:lnSpc>
                <a:spcPts val="2802"/>
              </a:lnSpc>
              <a:buFont typeface="Arial"/>
              <a:buChar char="•"/>
            </a:pPr>
            <a:r>
              <a:rPr lang="en-US" sz="2001">
                <a:solidFill>
                  <a:srgbClr val="000000"/>
                </a:solidFill>
                <a:latin typeface="Walls"/>
                <a:ea typeface="Walls"/>
                <a:cs typeface="Walls"/>
                <a:sym typeface="Walls"/>
              </a:rPr>
              <a:t>Clear the Command Prompt: Use the cls command to clear the screen.</a:t>
            </a:r>
          </a:p>
          <a:p>
            <a:pPr algn="just" marL="432204" indent="-216102" lvl="1">
              <a:lnSpc>
                <a:spcPts val="2802"/>
              </a:lnSpc>
              <a:buFont typeface="Arial"/>
              <a:buChar char="•"/>
            </a:pPr>
            <a:r>
              <a:rPr lang="en-US" sz="2001">
                <a:solidFill>
                  <a:srgbClr val="000000"/>
                </a:solidFill>
                <a:latin typeface="Walls"/>
                <a:ea typeface="Walls"/>
                <a:cs typeface="Walls"/>
                <a:sym typeface="Walls"/>
              </a:rPr>
              <a:t>Separate .class Files from .java Files When Compiling 📂</a:t>
            </a:r>
          </a:p>
          <a:p>
            <a:pPr algn="just">
              <a:lnSpc>
                <a:spcPts val="2802"/>
              </a:lnSpc>
            </a:pPr>
          </a:p>
        </p:txBody>
      </p:sp>
      <p:sp>
        <p:nvSpPr>
          <p:cNvPr name="Freeform 25" id="25"/>
          <p:cNvSpPr/>
          <p:nvPr/>
        </p:nvSpPr>
        <p:spPr>
          <a:xfrm flipH="false" flipV="false" rot="0">
            <a:off x="341528" y="1726782"/>
            <a:ext cx="298614" cy="221518"/>
          </a:xfrm>
          <a:custGeom>
            <a:avLst/>
            <a:gdLst/>
            <a:ahLst/>
            <a:cxnLst/>
            <a:rect r="r" b="b" t="t" l="l"/>
            <a:pathLst>
              <a:path h="221518" w="298614">
                <a:moveTo>
                  <a:pt x="0" y="0"/>
                </a:moveTo>
                <a:lnTo>
                  <a:pt x="298615" y="0"/>
                </a:lnTo>
                <a:lnTo>
                  <a:pt x="298615" y="221518"/>
                </a:lnTo>
                <a:lnTo>
                  <a:pt x="0" y="2215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4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349368" y="1489012"/>
            <a:ext cx="6824195" cy="3248025"/>
          </a:xfrm>
          <a:prstGeom prst="rect">
            <a:avLst/>
          </a:prstGeom>
        </p:spPr>
        <p:txBody>
          <a:bodyPr anchor="t" rtlCol="false" tIns="0" lIns="0" bIns="0" rIns="0">
            <a:spAutoFit/>
          </a:bodyPr>
          <a:lstStyle/>
          <a:p>
            <a:pPr algn="l">
              <a:lnSpc>
                <a:spcPts val="3499"/>
              </a:lnSpc>
              <a:spcBef>
                <a:spcPct val="0"/>
              </a:spcBef>
            </a:pPr>
          </a:p>
          <a:p>
            <a:pPr algn="l">
              <a:lnSpc>
                <a:spcPts val="2800"/>
              </a:lnSpc>
              <a:spcBef>
                <a:spcPct val="0"/>
              </a:spcBef>
            </a:pPr>
            <a:r>
              <a:rPr lang="en-US" b="true" sz="2000">
                <a:solidFill>
                  <a:srgbClr val="211D1D"/>
                </a:solidFill>
                <a:latin typeface="Walls Bold"/>
                <a:ea typeface="Walls Bold"/>
                <a:cs typeface="Walls Bold"/>
                <a:sym typeface="Walls Bold"/>
              </a:rPr>
              <a:t>1. Create a Folder :</a:t>
            </a:r>
            <a:r>
              <a:rPr lang="en-US" sz="2000">
                <a:solidFill>
                  <a:srgbClr val="211D1D"/>
                </a:solidFill>
                <a:latin typeface="Walls"/>
                <a:ea typeface="Walls"/>
                <a:cs typeface="Walls"/>
                <a:sym typeface="Walls"/>
              </a:rPr>
              <a:t> Make a new folder in any drive other than the OS drive. Name it JavaCourse.</a:t>
            </a:r>
          </a:p>
          <a:p>
            <a:pPr algn="l">
              <a:lnSpc>
                <a:spcPts val="2800"/>
              </a:lnSpc>
              <a:spcBef>
                <a:spcPct val="0"/>
              </a:spcBef>
            </a:pPr>
            <a:r>
              <a:rPr lang="en-US" b="true" sz="2000">
                <a:solidFill>
                  <a:srgbClr val="211D1D"/>
                </a:solidFill>
                <a:latin typeface="Walls Bold"/>
                <a:ea typeface="Walls Bold"/>
                <a:cs typeface="Walls Bold"/>
                <a:sym typeface="Walls Bold"/>
              </a:rPr>
              <a:t>2. Organize Your Files :</a:t>
            </a:r>
          </a:p>
          <a:p>
            <a:pPr algn="l" marL="431801" indent="-215900" lvl="1">
              <a:lnSpc>
                <a:spcPts val="2800"/>
              </a:lnSpc>
              <a:buFont typeface="Arial"/>
              <a:buChar char="•"/>
            </a:pPr>
            <a:r>
              <a:rPr lang="en-US" sz="2000">
                <a:solidFill>
                  <a:srgbClr val="211D1D"/>
                </a:solidFill>
                <a:latin typeface="Walls"/>
                <a:ea typeface="Walls"/>
                <a:cs typeface="Walls"/>
                <a:sym typeface="Walls"/>
              </a:rPr>
              <a:t> Inside JavaCourse, create another folder: LanguageFundamentals.</a:t>
            </a:r>
          </a:p>
          <a:p>
            <a:pPr algn="l" marL="431801" indent="-215900" lvl="1">
              <a:lnSpc>
                <a:spcPts val="2800"/>
              </a:lnSpc>
              <a:spcBef>
                <a:spcPct val="0"/>
              </a:spcBef>
              <a:buFont typeface="Arial"/>
              <a:buChar char="•"/>
            </a:pPr>
            <a:r>
              <a:rPr lang="en-US" sz="2000">
                <a:solidFill>
                  <a:srgbClr val="211D1D"/>
                </a:solidFill>
                <a:latin typeface="Walls"/>
                <a:ea typeface="Walls"/>
                <a:cs typeface="Walls"/>
                <a:sym typeface="Walls"/>
              </a:rPr>
              <a:t>Then, within LanguageFundamentals, create: application1, and inside it, two folders: src (for source files) and classes (for compiled files).</a:t>
            </a:r>
          </a:p>
        </p:txBody>
      </p:sp>
      <p:sp>
        <p:nvSpPr>
          <p:cNvPr name="TextBox 14" id="14"/>
          <p:cNvSpPr txBox="true"/>
          <p:nvPr/>
        </p:nvSpPr>
        <p:spPr>
          <a:xfrm rot="0">
            <a:off x="421625" y="4914131"/>
            <a:ext cx="6770472" cy="1044575"/>
          </a:xfrm>
          <a:prstGeom prst="rect">
            <a:avLst/>
          </a:prstGeom>
        </p:spPr>
        <p:txBody>
          <a:bodyPr anchor="t" rtlCol="false" tIns="0" lIns="0" bIns="0" rIns="0">
            <a:spAutoFit/>
          </a:bodyPr>
          <a:lstStyle/>
          <a:p>
            <a:pPr algn="l">
              <a:lnSpc>
                <a:spcPts val="2800"/>
              </a:lnSpc>
              <a:spcBef>
                <a:spcPct val="0"/>
              </a:spcBef>
            </a:pPr>
            <a:r>
              <a:rPr lang="en-US" b="true" sz="2000">
                <a:solidFill>
                  <a:srgbClr val="211D1D"/>
                </a:solidFill>
                <a:latin typeface="Walls Bold"/>
                <a:ea typeface="Walls Bold"/>
                <a:cs typeface="Walls Bold"/>
                <a:sym typeface="Walls Bold"/>
              </a:rPr>
              <a:t>3. Folder Structure :</a:t>
            </a:r>
          </a:p>
          <a:p>
            <a:pPr algn="l" marL="431801" indent="-215900" lvl="1">
              <a:lnSpc>
                <a:spcPts val="2800"/>
              </a:lnSpc>
              <a:buFont typeface="Arial"/>
              <a:buChar char="•"/>
            </a:pPr>
            <a:r>
              <a:rPr lang="en-US" sz="2000">
                <a:solidFill>
                  <a:srgbClr val="000000"/>
                </a:solidFill>
                <a:latin typeface="Walls"/>
                <a:ea typeface="Walls"/>
                <a:cs typeface="Walls"/>
                <a:sym typeface="Walls"/>
              </a:rPr>
              <a:t> src: This folder is for storing .java files (source code).</a:t>
            </a:r>
          </a:p>
          <a:p>
            <a:pPr algn="l" marL="431801" indent="-215900" lvl="1">
              <a:lnSpc>
                <a:spcPts val="2800"/>
              </a:lnSpc>
              <a:buFont typeface="Arial"/>
              <a:buChar char="•"/>
            </a:pPr>
            <a:r>
              <a:rPr lang="en-US" sz="2000">
                <a:solidFill>
                  <a:srgbClr val="000000"/>
                </a:solidFill>
                <a:latin typeface="Walls"/>
                <a:ea typeface="Walls"/>
                <a:cs typeface="Walls"/>
                <a:sym typeface="Walls"/>
              </a:rPr>
              <a:t> classes: This folder is for storing .class files (compiled code).</a:t>
            </a:r>
          </a:p>
        </p:txBody>
      </p:sp>
      <p:sp>
        <p:nvSpPr>
          <p:cNvPr name="Freeform 15" id="15"/>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421625" y="6047264"/>
            <a:ext cx="6543857" cy="1396953"/>
          </a:xfrm>
          <a:prstGeom prst="rect">
            <a:avLst/>
          </a:prstGeom>
        </p:spPr>
        <p:txBody>
          <a:bodyPr anchor="t" rtlCol="false" tIns="0" lIns="0" bIns="0" rIns="0">
            <a:spAutoFit/>
          </a:bodyPr>
          <a:lstStyle/>
          <a:p>
            <a:pPr algn="just">
              <a:lnSpc>
                <a:spcPts val="2802"/>
              </a:lnSpc>
            </a:pPr>
          </a:p>
          <a:p>
            <a:pPr algn="just">
              <a:lnSpc>
                <a:spcPts val="2802"/>
              </a:lnSpc>
            </a:pPr>
            <a:r>
              <a:rPr lang="en-US" sz="2001">
                <a:solidFill>
                  <a:srgbClr val="000000"/>
                </a:solidFill>
                <a:latin typeface="Walls"/>
                <a:ea typeface="Walls"/>
                <a:cs typeface="Walls"/>
                <a:sym typeface="Walls"/>
              </a:rPr>
              <a:t>    Why? We separate .java files from .class files to maintain a clean and organized project structure. This is the standard practice in Java development. 🗂️.</a:t>
            </a:r>
          </a:p>
        </p:txBody>
      </p:sp>
      <p:sp>
        <p:nvSpPr>
          <p:cNvPr name="TextBox 18" id="18"/>
          <p:cNvSpPr txBox="true"/>
          <p:nvPr/>
        </p:nvSpPr>
        <p:spPr>
          <a:xfrm rot="0">
            <a:off x="367903" y="1301687"/>
            <a:ext cx="6824195" cy="422275"/>
          </a:xfrm>
          <a:prstGeom prst="rect">
            <a:avLst/>
          </a:prstGeom>
        </p:spPr>
        <p:txBody>
          <a:bodyPr anchor="t" rtlCol="false" tIns="0" lIns="0" bIns="0" rIns="0">
            <a:spAutoFit/>
          </a:bodyPr>
          <a:lstStyle/>
          <a:p>
            <a:pPr algn="l">
              <a:lnSpc>
                <a:spcPts val="3499"/>
              </a:lnSpc>
              <a:spcBef>
                <a:spcPct val="0"/>
              </a:spcBef>
            </a:pPr>
            <a:r>
              <a:rPr lang="en-US" b="true" sz="2499">
                <a:solidFill>
                  <a:srgbClr val="1E90FF"/>
                </a:solidFill>
                <a:latin typeface="Walls Bold"/>
                <a:ea typeface="Walls Bold"/>
                <a:cs typeface="Walls Bold"/>
                <a:sym typeface="Walls Bold"/>
              </a:rPr>
              <a:t>STANDARD WAY OF DEVELOPING JAVA PROGRAMS </a:t>
            </a:r>
          </a:p>
        </p:txBody>
      </p:sp>
      <p:sp>
        <p:nvSpPr>
          <p:cNvPr name="Freeform 19" id="19"/>
          <p:cNvSpPr/>
          <p:nvPr/>
        </p:nvSpPr>
        <p:spPr>
          <a:xfrm flipH="false" flipV="false" rot="0">
            <a:off x="405947" y="6482581"/>
            <a:ext cx="298614" cy="221518"/>
          </a:xfrm>
          <a:custGeom>
            <a:avLst/>
            <a:gdLst/>
            <a:ahLst/>
            <a:cxnLst/>
            <a:rect r="r" b="b" t="t" l="l"/>
            <a:pathLst>
              <a:path h="221518" w="298614">
                <a:moveTo>
                  <a:pt x="0" y="0"/>
                </a:moveTo>
                <a:lnTo>
                  <a:pt x="298614" y="0"/>
                </a:lnTo>
                <a:lnTo>
                  <a:pt x="298614" y="221518"/>
                </a:lnTo>
                <a:lnTo>
                  <a:pt x="0" y="2215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4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421625" y="333057"/>
            <a:ext cx="6851666" cy="1749425"/>
          </a:xfrm>
          <a:prstGeom prst="rect">
            <a:avLst/>
          </a:prstGeom>
        </p:spPr>
        <p:txBody>
          <a:bodyPr anchor="t" rtlCol="false" tIns="0" lIns="0" bIns="0" rIns="0">
            <a:spAutoFit/>
          </a:bodyPr>
          <a:lstStyle/>
          <a:p>
            <a:pPr algn="l">
              <a:lnSpc>
                <a:spcPts val="2800"/>
              </a:lnSpc>
              <a:spcBef>
                <a:spcPct val="0"/>
              </a:spcBef>
            </a:pPr>
            <a:r>
              <a:rPr lang="en-US" sz="2000">
                <a:solidFill>
                  <a:srgbClr val="000000"/>
                </a:solidFill>
                <a:latin typeface="Walls"/>
                <a:ea typeface="Walls"/>
                <a:cs typeface="Walls"/>
                <a:sym typeface="Walls"/>
              </a:rPr>
              <a:t>. </a:t>
            </a:r>
          </a:p>
          <a:p>
            <a:pPr algn="l">
              <a:lnSpc>
                <a:spcPts val="2800"/>
              </a:lnSpc>
              <a:spcBef>
                <a:spcPct val="0"/>
              </a:spcBef>
            </a:pPr>
          </a:p>
          <a:p>
            <a:pPr algn="l">
              <a:lnSpc>
                <a:spcPts val="2800"/>
              </a:lnSpc>
              <a:spcBef>
                <a:spcPct val="0"/>
              </a:spcBef>
            </a:pPr>
            <a:r>
              <a:rPr lang="en-US" b="true" sz="2000">
                <a:solidFill>
                  <a:srgbClr val="233DFF"/>
                </a:solidFill>
                <a:latin typeface="Walls Bold"/>
                <a:ea typeface="Walls Bold"/>
                <a:cs typeface="Walls Bold"/>
                <a:sym typeface="Walls Bold"/>
              </a:rPr>
              <a:t>FIRST APPOROACH</a:t>
            </a:r>
            <a:r>
              <a:rPr lang="en-US" b="true" sz="2000">
                <a:solidFill>
                  <a:srgbClr val="000000"/>
                </a:solidFill>
                <a:latin typeface="Walls Bold"/>
                <a:ea typeface="Walls Bold"/>
                <a:cs typeface="Walls Bold"/>
                <a:sym typeface="Walls Bold"/>
              </a:rPr>
              <a:t> </a:t>
            </a:r>
            <a:r>
              <a:rPr lang="en-US" sz="2000">
                <a:solidFill>
                  <a:srgbClr val="000000"/>
                </a:solidFill>
                <a:latin typeface="Walls"/>
                <a:ea typeface="Walls"/>
                <a:cs typeface="Walls"/>
                <a:sym typeface="Walls"/>
              </a:rPr>
              <a:t>💡</a:t>
            </a:r>
          </a:p>
          <a:p>
            <a:pPr algn="l">
              <a:lnSpc>
                <a:spcPts val="2800"/>
              </a:lnSpc>
              <a:spcBef>
                <a:spcPct val="0"/>
              </a:spcBef>
            </a:pPr>
            <a:r>
              <a:rPr lang="en-US" b="true" sz="2000">
                <a:solidFill>
                  <a:srgbClr val="211D1D"/>
                </a:solidFill>
                <a:latin typeface="Walls Bold"/>
                <a:ea typeface="Walls Bold"/>
                <a:cs typeface="Walls Bold"/>
                <a:sym typeface="Walls Bold"/>
              </a:rPr>
              <a:t>1. Navigate to the src Folder:</a:t>
            </a:r>
          </a:p>
          <a:p>
            <a:pPr algn="l">
              <a:lnSpc>
                <a:spcPts val="2800"/>
              </a:lnSpc>
              <a:spcBef>
                <a:spcPct val="0"/>
              </a:spcBef>
            </a:pPr>
            <a:r>
              <a:rPr lang="en-US" sz="2000">
                <a:solidFill>
                  <a:srgbClr val="000000"/>
                </a:solidFill>
                <a:latin typeface="Walls"/>
                <a:ea typeface="Walls"/>
                <a:cs typeface="Walls"/>
                <a:sym typeface="Walls"/>
              </a:rPr>
              <a:t>   </a:t>
            </a:r>
          </a:p>
        </p:txBody>
      </p:sp>
      <p:sp>
        <p:nvSpPr>
          <p:cNvPr name="TextBox 14" id="14"/>
          <p:cNvSpPr txBox="true"/>
          <p:nvPr/>
        </p:nvSpPr>
        <p:spPr>
          <a:xfrm rot="0">
            <a:off x="396564" y="4567968"/>
            <a:ext cx="6851666" cy="1397000"/>
          </a:xfrm>
          <a:prstGeom prst="rect">
            <a:avLst/>
          </a:prstGeom>
        </p:spPr>
        <p:txBody>
          <a:bodyPr anchor="t" rtlCol="false" tIns="0" lIns="0" bIns="0" rIns="0">
            <a:spAutoFit/>
          </a:bodyPr>
          <a:lstStyle/>
          <a:p>
            <a:pPr algn="l">
              <a:lnSpc>
                <a:spcPts val="2800"/>
              </a:lnSpc>
              <a:spcBef>
                <a:spcPct val="0"/>
              </a:spcBef>
            </a:pPr>
            <a:r>
              <a:rPr lang="en-US" b="true" sz="2000">
                <a:solidFill>
                  <a:srgbClr val="211D1D"/>
                </a:solidFill>
                <a:latin typeface="Walls Bold"/>
                <a:ea typeface="Walls Bold"/>
                <a:cs typeface="Walls Bold"/>
                <a:sym typeface="Walls Bold"/>
              </a:rPr>
              <a:t>2. Create a Java File :</a:t>
            </a:r>
          </a:p>
          <a:p>
            <a:pPr algn="l" marL="431801" indent="-215900" lvl="1">
              <a:lnSpc>
                <a:spcPts val="2800"/>
              </a:lnSpc>
              <a:buFont typeface="Arial"/>
              <a:buChar char="•"/>
            </a:pPr>
            <a:r>
              <a:rPr lang="en-US" sz="2000">
                <a:solidFill>
                  <a:srgbClr val="000000"/>
                </a:solidFill>
                <a:latin typeface="Walls"/>
                <a:ea typeface="Walls"/>
                <a:cs typeface="Walls"/>
                <a:sym typeface="Walls"/>
              </a:rPr>
              <a:t> Open EditPlus: File -&gt; New -&gt; Java.</a:t>
            </a:r>
          </a:p>
          <a:p>
            <a:pPr algn="l" marL="431801" indent="-215900" lvl="1">
              <a:lnSpc>
                <a:spcPts val="2800"/>
              </a:lnSpc>
              <a:buFont typeface="Arial"/>
              <a:buChar char="•"/>
            </a:pPr>
            <a:r>
              <a:rPr lang="en-US" sz="2000">
                <a:solidFill>
                  <a:srgbClr val="000000"/>
                </a:solidFill>
                <a:latin typeface="Walls"/>
                <a:ea typeface="Walls"/>
                <a:cs typeface="Walls"/>
                <a:sym typeface="Walls"/>
              </a:rPr>
              <a:t> Clear the default code (use Ctrl + A and backspace) and type your own code.</a:t>
            </a:r>
          </a:p>
        </p:txBody>
      </p:sp>
      <p:sp>
        <p:nvSpPr>
          <p:cNvPr name="Freeform 15" id="15"/>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405947" y="5587143"/>
            <a:ext cx="6637807" cy="2101850"/>
          </a:xfrm>
          <a:prstGeom prst="rect">
            <a:avLst/>
          </a:prstGeom>
        </p:spPr>
        <p:txBody>
          <a:bodyPr anchor="t" rtlCol="false" tIns="0" lIns="0" bIns="0" rIns="0">
            <a:spAutoFit/>
          </a:bodyPr>
          <a:lstStyle/>
          <a:p>
            <a:pPr algn="l">
              <a:lnSpc>
                <a:spcPts val="2800"/>
              </a:lnSpc>
              <a:spcBef>
                <a:spcPct val="0"/>
              </a:spcBef>
            </a:pPr>
          </a:p>
          <a:p>
            <a:pPr algn="l" marL="431801" indent="-215900" lvl="1">
              <a:lnSpc>
                <a:spcPts val="2800"/>
              </a:lnSpc>
              <a:buFont typeface="Arial"/>
              <a:buChar char="•"/>
            </a:pPr>
            <a:r>
              <a:rPr lang="en-US" sz="2000">
                <a:solidFill>
                  <a:srgbClr val="000000"/>
                </a:solidFill>
                <a:latin typeface="Walls"/>
                <a:ea typeface="Walls"/>
                <a:cs typeface="Walls"/>
                <a:sym typeface="Walls"/>
              </a:rPr>
              <a:t>  Save the file in the src folder: File -&gt; Save As -&gt; </a:t>
            </a:r>
          </a:p>
          <a:p>
            <a:pPr algn="l">
              <a:lnSpc>
                <a:spcPts val="2800"/>
              </a:lnSpc>
              <a:spcBef>
                <a:spcPct val="0"/>
              </a:spcBef>
            </a:pPr>
          </a:p>
          <a:p>
            <a:pPr algn="l">
              <a:lnSpc>
                <a:spcPts val="2800"/>
              </a:lnSpc>
              <a:spcBef>
                <a:spcPct val="0"/>
              </a:spcBef>
            </a:pPr>
            <a:r>
              <a:rPr lang="en-US" sz="2000">
                <a:solidFill>
                  <a:srgbClr val="000000"/>
                </a:solidFill>
                <a:latin typeface="Walls"/>
                <a:ea typeface="Walls"/>
                <a:cs typeface="Walls"/>
                <a:sym typeface="Walls"/>
              </a:rPr>
              <a:t>     </a:t>
            </a:r>
          </a:p>
          <a:p>
            <a:pPr algn="l">
              <a:lnSpc>
                <a:spcPts val="2800"/>
              </a:lnSpc>
              <a:spcBef>
                <a:spcPct val="0"/>
              </a:spcBef>
            </a:pPr>
          </a:p>
          <a:p>
            <a:pPr algn="l">
              <a:lnSpc>
                <a:spcPts val="2800"/>
              </a:lnSpc>
              <a:spcBef>
                <a:spcPct val="0"/>
              </a:spcBef>
            </a:pPr>
            <a:r>
              <a:rPr lang="en-US" sz="2000">
                <a:solidFill>
                  <a:srgbClr val="000000"/>
                </a:solidFill>
                <a:latin typeface="Walls"/>
                <a:ea typeface="Walls"/>
                <a:cs typeface="Walls"/>
                <a:sym typeface="Walls"/>
              </a:rPr>
              <a:t>(The .java extension is optional since EditPlus auto-selects it.)</a:t>
            </a:r>
          </a:p>
        </p:txBody>
      </p:sp>
      <p:grpSp>
        <p:nvGrpSpPr>
          <p:cNvPr name="Group 18" id="18"/>
          <p:cNvGrpSpPr/>
          <p:nvPr/>
        </p:nvGrpSpPr>
        <p:grpSpPr>
          <a:xfrm rot="0">
            <a:off x="396564" y="1834980"/>
            <a:ext cx="6891086" cy="2769991"/>
            <a:chOff x="0" y="0"/>
            <a:chExt cx="2469610" cy="992702"/>
          </a:xfrm>
        </p:grpSpPr>
        <p:sp>
          <p:nvSpPr>
            <p:cNvPr name="Freeform 19" id="19"/>
            <p:cNvSpPr/>
            <p:nvPr/>
          </p:nvSpPr>
          <p:spPr>
            <a:xfrm flipH="false" flipV="false" rot="0">
              <a:off x="0" y="0"/>
              <a:ext cx="2469610" cy="992702"/>
            </a:xfrm>
            <a:custGeom>
              <a:avLst/>
              <a:gdLst/>
              <a:ahLst/>
              <a:cxnLst/>
              <a:rect r="r" b="b" t="t" l="l"/>
              <a:pathLst>
                <a:path h="992702" w="2469610">
                  <a:moveTo>
                    <a:pt x="0" y="0"/>
                  </a:moveTo>
                  <a:lnTo>
                    <a:pt x="2469610" y="0"/>
                  </a:lnTo>
                  <a:lnTo>
                    <a:pt x="2469610" y="992702"/>
                  </a:lnTo>
                  <a:lnTo>
                    <a:pt x="0" y="992702"/>
                  </a:lnTo>
                  <a:close/>
                </a:path>
              </a:pathLst>
            </a:custGeom>
            <a:solidFill>
              <a:srgbClr val="1C2120"/>
            </a:solidFill>
          </p:spPr>
        </p:sp>
        <p:sp>
          <p:nvSpPr>
            <p:cNvPr name="TextBox 20" id="20"/>
            <p:cNvSpPr txBox="true"/>
            <p:nvPr/>
          </p:nvSpPr>
          <p:spPr>
            <a:xfrm>
              <a:off x="0" y="-66675"/>
              <a:ext cx="2469610" cy="1059377"/>
            </a:xfrm>
            <a:prstGeom prst="rect">
              <a:avLst/>
            </a:prstGeom>
          </p:spPr>
          <p:txBody>
            <a:bodyPr anchor="ctr" rtlCol="false" tIns="50800" lIns="50800" bIns="50800" rIns="50800"/>
            <a:lstStyle/>
            <a:p>
              <a:pPr algn="l">
                <a:lnSpc>
                  <a:spcPts val="2356"/>
                </a:lnSpc>
              </a:pPr>
              <a:r>
                <a:rPr lang="en-US" sz="1683" b="true">
                  <a:solidFill>
                    <a:srgbClr val="FFFFFF"/>
                  </a:solidFill>
                  <a:latin typeface="Consolas Bold"/>
                  <a:ea typeface="Consolas Bold"/>
                  <a:cs typeface="Consolas Bold"/>
                  <a:sym typeface="Consolas Bold"/>
                </a:rPr>
                <a:t>C:\Users\YourName&gt;G:</a:t>
              </a:r>
            </a:p>
            <a:p>
              <a:pPr algn="l">
                <a:lnSpc>
                  <a:spcPts val="2356"/>
                </a:lnSpc>
              </a:pPr>
              <a:r>
                <a:rPr lang="en-US" sz="1683" b="true">
                  <a:solidFill>
                    <a:srgbClr val="FFFFFF"/>
                  </a:solidFill>
                  <a:latin typeface="Consolas Bold"/>
                  <a:ea typeface="Consolas Bold"/>
                  <a:cs typeface="Consolas Bold"/>
                  <a:sym typeface="Consolas Bold"/>
                </a:rPr>
                <a:t> G:\&gt;cd SomeFolderName</a:t>
              </a:r>
            </a:p>
            <a:p>
              <a:pPr algn="l">
                <a:lnSpc>
                  <a:spcPts val="2356"/>
                </a:lnSpc>
              </a:pPr>
              <a:r>
                <a:rPr lang="en-US" sz="1683" b="true">
                  <a:solidFill>
                    <a:srgbClr val="FFFFFF"/>
                  </a:solidFill>
                  <a:latin typeface="Consolas Bold"/>
                  <a:ea typeface="Consolas Bold"/>
                  <a:cs typeface="Consolas Bold"/>
                  <a:sym typeface="Consolas Bold"/>
                </a:rPr>
                <a:t> G:\SomeFolderName&gt;cd JavaCourseJune</a:t>
              </a:r>
            </a:p>
            <a:p>
              <a:pPr algn="l">
                <a:lnSpc>
                  <a:spcPts val="2356"/>
                </a:lnSpc>
              </a:pPr>
              <a:r>
                <a:rPr lang="en-US" sz="1683" b="true">
                  <a:solidFill>
                    <a:srgbClr val="FFFFFF"/>
                  </a:solidFill>
                  <a:latin typeface="Consolas Bold"/>
                  <a:ea typeface="Consolas Bold"/>
                  <a:cs typeface="Consolas Bold"/>
                  <a:sym typeface="Consolas Bold"/>
                </a:rPr>
                <a:t> G:\SomeFolderName\JavaCourseJune&gt;cd LanguageFundamentals</a:t>
              </a:r>
            </a:p>
            <a:p>
              <a:pPr algn="l">
                <a:lnSpc>
                  <a:spcPts val="2356"/>
                </a:lnSpc>
              </a:pPr>
              <a:r>
                <a:rPr lang="en-US" sz="1683" b="true">
                  <a:solidFill>
                    <a:srgbClr val="FFFFFF"/>
                  </a:solidFill>
                  <a:latin typeface="Consolas Bold"/>
                  <a:ea typeface="Consolas Bold"/>
                  <a:cs typeface="Consolas Bold"/>
                  <a:sym typeface="Consolas Bold"/>
                </a:rPr>
                <a:t> G:\SomeFolderName\JavaCourseJune\Language</a:t>
              </a:r>
            </a:p>
            <a:p>
              <a:pPr algn="l">
                <a:lnSpc>
                  <a:spcPts val="2356"/>
                </a:lnSpc>
              </a:pPr>
              <a:r>
                <a:rPr lang="en-US" sz="1683" b="true">
                  <a:solidFill>
                    <a:srgbClr val="FFFFFF"/>
                  </a:solidFill>
                  <a:latin typeface="Consolas Bold"/>
                  <a:ea typeface="Consolas Bold"/>
                  <a:cs typeface="Consolas Bold"/>
                  <a:sym typeface="Consolas Bold"/>
                </a:rPr>
                <a:t>Fundamentals&gt;cd application1</a:t>
              </a:r>
            </a:p>
            <a:p>
              <a:pPr algn="l">
                <a:lnSpc>
                  <a:spcPts val="2356"/>
                </a:lnSpc>
              </a:pPr>
              <a:r>
                <a:rPr lang="en-US" sz="1683" b="true">
                  <a:solidFill>
                    <a:srgbClr val="FFFFFF"/>
                  </a:solidFill>
                  <a:latin typeface="Consolas Bold"/>
                  <a:ea typeface="Consolas Bold"/>
                  <a:cs typeface="Consolas Bold"/>
                  <a:sym typeface="Consolas Bold"/>
                </a:rPr>
                <a:t> G:\SomeFolderName\JavaCourseJune\Language</a:t>
              </a:r>
            </a:p>
            <a:p>
              <a:pPr algn="l">
                <a:lnSpc>
                  <a:spcPts val="2356"/>
                </a:lnSpc>
              </a:pPr>
              <a:r>
                <a:rPr lang="en-US" sz="1683" b="true">
                  <a:solidFill>
                    <a:srgbClr val="FFFFFF"/>
                  </a:solidFill>
                  <a:latin typeface="Consolas Bold"/>
                  <a:ea typeface="Consolas Bold"/>
                  <a:cs typeface="Consolas Bold"/>
                  <a:sym typeface="Consolas Bold"/>
                </a:rPr>
                <a:t>Fundamentals\application1&gt;cd src</a:t>
              </a:r>
            </a:p>
            <a:p>
              <a:pPr algn="l">
                <a:lnSpc>
                  <a:spcPts val="2356"/>
                </a:lnSpc>
              </a:pPr>
            </a:p>
          </p:txBody>
        </p:sp>
      </p:grpSp>
      <p:grpSp>
        <p:nvGrpSpPr>
          <p:cNvPr name="Group 21" id="21"/>
          <p:cNvGrpSpPr/>
          <p:nvPr/>
        </p:nvGrpSpPr>
        <p:grpSpPr>
          <a:xfrm rot="0">
            <a:off x="357143" y="6369999"/>
            <a:ext cx="6891086" cy="803807"/>
            <a:chOff x="0" y="0"/>
            <a:chExt cx="2469610" cy="288066"/>
          </a:xfrm>
        </p:grpSpPr>
        <p:sp>
          <p:nvSpPr>
            <p:cNvPr name="Freeform 22" id="22"/>
            <p:cNvSpPr/>
            <p:nvPr/>
          </p:nvSpPr>
          <p:spPr>
            <a:xfrm flipH="false" flipV="false" rot="0">
              <a:off x="0" y="0"/>
              <a:ext cx="2469610" cy="288066"/>
            </a:xfrm>
            <a:custGeom>
              <a:avLst/>
              <a:gdLst/>
              <a:ahLst/>
              <a:cxnLst/>
              <a:rect r="r" b="b" t="t" l="l"/>
              <a:pathLst>
                <a:path h="288066" w="2469610">
                  <a:moveTo>
                    <a:pt x="0" y="0"/>
                  </a:moveTo>
                  <a:lnTo>
                    <a:pt x="2469610" y="0"/>
                  </a:lnTo>
                  <a:lnTo>
                    <a:pt x="2469610" y="288066"/>
                  </a:lnTo>
                  <a:lnTo>
                    <a:pt x="0" y="288066"/>
                  </a:lnTo>
                  <a:close/>
                </a:path>
              </a:pathLst>
            </a:custGeom>
            <a:solidFill>
              <a:srgbClr val="1C2120"/>
            </a:solidFill>
          </p:spPr>
        </p:sp>
        <p:sp>
          <p:nvSpPr>
            <p:cNvPr name="TextBox 23" id="23"/>
            <p:cNvSpPr txBox="true"/>
            <p:nvPr/>
          </p:nvSpPr>
          <p:spPr>
            <a:xfrm>
              <a:off x="0" y="-66675"/>
              <a:ext cx="2469610" cy="354741"/>
            </a:xfrm>
            <a:prstGeom prst="rect">
              <a:avLst/>
            </a:prstGeom>
          </p:spPr>
          <p:txBody>
            <a:bodyPr anchor="ctr" rtlCol="false" tIns="50800" lIns="50800" bIns="50800" rIns="50800"/>
            <a:lstStyle/>
            <a:p>
              <a:pPr algn="l">
                <a:lnSpc>
                  <a:spcPts val="2356"/>
                </a:lnSpc>
              </a:pPr>
              <a:r>
                <a:rPr lang="en-US" sz="1683" b="true">
                  <a:solidFill>
                    <a:srgbClr val="FFFFFF"/>
                  </a:solidFill>
                  <a:latin typeface="Consolas Bold"/>
                  <a:ea typeface="Consolas Bold"/>
                  <a:cs typeface="Consolas Bold"/>
                  <a:sym typeface="Consolas Bold"/>
                </a:rPr>
                <a:t>G:\SomeFolderName\JavaCourseJune\Language Fundamentals\application1\src\A.java.</a:t>
              </a:r>
            </a:p>
          </p:txBody>
        </p:sp>
      </p:grpSp>
    </p:spTree>
  </p:cSld>
  <p:clrMapOvr>
    <a:masterClrMapping/>
  </p:clrMapOvr>
</p:sld>
</file>

<file path=ppt/slides/slide4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421625" y="1416191"/>
            <a:ext cx="6851666" cy="4921250"/>
          </a:xfrm>
          <a:prstGeom prst="rect">
            <a:avLst/>
          </a:prstGeom>
        </p:spPr>
        <p:txBody>
          <a:bodyPr anchor="t" rtlCol="false" tIns="0" lIns="0" bIns="0" rIns="0">
            <a:spAutoFit/>
          </a:bodyPr>
          <a:lstStyle/>
          <a:p>
            <a:pPr algn="l">
              <a:lnSpc>
                <a:spcPts val="2800"/>
              </a:lnSpc>
              <a:spcBef>
                <a:spcPct val="0"/>
              </a:spcBef>
            </a:pPr>
            <a:r>
              <a:rPr lang="en-US" b="true" sz="2000">
                <a:solidFill>
                  <a:srgbClr val="211D1D"/>
                </a:solidFill>
                <a:latin typeface="Walls Bold"/>
                <a:ea typeface="Walls Bold"/>
                <a:cs typeface="Walls Bold"/>
                <a:sym typeface="Walls Bold"/>
              </a:rPr>
              <a:t>3. Compile the File :</a:t>
            </a:r>
          </a:p>
          <a:p>
            <a:pPr algn="l" marL="431801" indent="-215900" lvl="1">
              <a:lnSpc>
                <a:spcPts val="2800"/>
              </a:lnSpc>
              <a:buFont typeface="Arial"/>
              <a:buChar char="•"/>
            </a:pPr>
            <a:r>
              <a:rPr lang="en-US" sz="2000">
                <a:solidFill>
                  <a:srgbClr val="211D1D"/>
                </a:solidFill>
                <a:latin typeface="Walls"/>
                <a:ea typeface="Walls"/>
                <a:cs typeface="Walls"/>
                <a:sym typeface="Walls"/>
              </a:rPr>
              <a:t>  Use the command: javac A.java.</a:t>
            </a:r>
          </a:p>
          <a:p>
            <a:pPr algn="l" marL="431801" indent="-215900" lvl="1">
              <a:lnSpc>
                <a:spcPts val="2800"/>
              </a:lnSpc>
              <a:spcBef>
                <a:spcPct val="0"/>
              </a:spcBef>
              <a:buFont typeface="Arial"/>
              <a:buChar char="•"/>
            </a:pPr>
            <a:r>
              <a:rPr lang="en-US" sz="2000">
                <a:solidFill>
                  <a:srgbClr val="211D1D"/>
                </a:solidFill>
                <a:latin typeface="Walls"/>
                <a:ea typeface="Walls"/>
                <a:cs typeface="Walls"/>
                <a:sym typeface="Walls"/>
              </a:rPr>
              <a:t>  If your program has no syntax errors, a .class file will be generated in the src folder.</a:t>
            </a:r>
          </a:p>
          <a:p>
            <a:pPr algn="l">
              <a:lnSpc>
                <a:spcPts val="2800"/>
              </a:lnSpc>
              <a:spcBef>
                <a:spcPct val="0"/>
              </a:spcBef>
            </a:pPr>
            <a:r>
              <a:rPr lang="en-US" b="true" sz="2000">
                <a:solidFill>
                  <a:srgbClr val="211D1D"/>
                </a:solidFill>
                <a:latin typeface="Walls Bold"/>
                <a:ea typeface="Walls Bold"/>
                <a:cs typeface="Walls Bold"/>
                <a:sym typeface="Walls Bold"/>
              </a:rPr>
              <a:t>4. Show File Extensions in Windows File Explorer:</a:t>
            </a:r>
          </a:p>
          <a:p>
            <a:pPr algn="l" marL="431801" indent="-215900" lvl="1">
              <a:lnSpc>
                <a:spcPts val="2800"/>
              </a:lnSpc>
              <a:spcBef>
                <a:spcPct val="0"/>
              </a:spcBef>
              <a:buFont typeface="Arial"/>
              <a:buChar char="•"/>
            </a:pPr>
            <a:r>
              <a:rPr lang="en-US" sz="2000">
                <a:solidFill>
                  <a:srgbClr val="211D1D"/>
                </a:solidFill>
                <a:latin typeface="Walls"/>
                <a:ea typeface="Walls"/>
                <a:cs typeface="Walls"/>
                <a:sym typeface="Walls"/>
              </a:rPr>
              <a:t> Go to View -&gt; Check "File Name Extensions" to see the full file names.</a:t>
            </a:r>
          </a:p>
          <a:p>
            <a:pPr algn="l">
              <a:lnSpc>
                <a:spcPts val="2800"/>
              </a:lnSpc>
              <a:spcBef>
                <a:spcPct val="0"/>
              </a:spcBef>
            </a:pPr>
            <a:r>
              <a:rPr lang="en-US" b="true" sz="2000">
                <a:solidFill>
                  <a:srgbClr val="211D1D"/>
                </a:solidFill>
                <a:latin typeface="Walls Bold"/>
                <a:ea typeface="Walls Bold"/>
                <a:cs typeface="Walls Bold"/>
                <a:sym typeface="Walls Bold"/>
              </a:rPr>
              <a:t>5. File Types :</a:t>
            </a:r>
          </a:p>
          <a:p>
            <a:pPr algn="l" marL="431801" indent="-215900" lvl="1">
              <a:lnSpc>
                <a:spcPts val="2800"/>
              </a:lnSpc>
              <a:buFont typeface="Arial"/>
              <a:buChar char="•"/>
            </a:pPr>
            <a:r>
              <a:rPr lang="en-US" sz="2000">
                <a:solidFill>
                  <a:srgbClr val="211D1D"/>
                </a:solidFill>
                <a:latin typeface="Walls"/>
                <a:ea typeface="Walls"/>
                <a:cs typeface="Walls"/>
                <a:sym typeface="Walls"/>
              </a:rPr>
              <a:t>  .java: Java Source File.</a:t>
            </a:r>
          </a:p>
          <a:p>
            <a:pPr algn="l" marL="431801" indent="-215900" lvl="1">
              <a:lnSpc>
                <a:spcPts val="2800"/>
              </a:lnSpc>
              <a:buFont typeface="Arial"/>
              <a:buChar char="•"/>
            </a:pPr>
            <a:r>
              <a:rPr lang="en-US" sz="2000">
                <a:solidFill>
                  <a:srgbClr val="211D1D"/>
                </a:solidFill>
                <a:latin typeface="Walls"/>
                <a:ea typeface="Walls"/>
                <a:cs typeface="Walls"/>
                <a:sym typeface="Walls"/>
              </a:rPr>
              <a:t>  .class: Compiled Java File (contains bytecode). This file is platform-independent and cannot be read directly, ensuring security.</a:t>
            </a:r>
          </a:p>
          <a:p>
            <a:pPr algn="l">
              <a:lnSpc>
                <a:spcPts val="2800"/>
              </a:lnSpc>
              <a:spcBef>
                <a:spcPct val="0"/>
              </a:spcBef>
            </a:pPr>
          </a:p>
          <a:p>
            <a:pPr algn="l">
              <a:lnSpc>
                <a:spcPts val="2800"/>
              </a:lnSpc>
              <a:spcBef>
                <a:spcPct val="0"/>
              </a:spcBef>
            </a:pPr>
          </a:p>
        </p:txBody>
      </p:sp>
      <p:sp>
        <p:nvSpPr>
          <p:cNvPr name="Freeform 14" id="14"/>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640680" y="5476236"/>
            <a:ext cx="6278640" cy="935355"/>
          </a:xfrm>
          <a:prstGeom prst="rect">
            <a:avLst/>
          </a:prstGeom>
        </p:spPr>
        <p:txBody>
          <a:bodyPr anchor="t" rtlCol="false" tIns="0" lIns="0" bIns="0" rIns="0">
            <a:spAutoFit/>
          </a:bodyPr>
          <a:lstStyle/>
          <a:p>
            <a:pPr algn="l">
              <a:lnSpc>
                <a:spcPts val="2520"/>
              </a:lnSpc>
              <a:spcBef>
                <a:spcPct val="0"/>
              </a:spcBef>
            </a:pPr>
          </a:p>
          <a:p>
            <a:pPr algn="l">
              <a:lnSpc>
                <a:spcPts val="2520"/>
              </a:lnSpc>
              <a:spcBef>
                <a:spcPct val="0"/>
              </a:spcBef>
            </a:pPr>
            <a:r>
              <a:rPr lang="en-US" sz="1800">
                <a:solidFill>
                  <a:srgbClr val="000000"/>
                </a:solidFill>
                <a:latin typeface="Walls"/>
                <a:ea typeface="Walls"/>
                <a:cs typeface="Walls"/>
                <a:sym typeface="Walls"/>
              </a:rPr>
              <a:t>      Note: Keeping both  java and class files in the same src folder is not the standard practice</a:t>
            </a:r>
          </a:p>
        </p:txBody>
      </p:sp>
      <p:sp>
        <p:nvSpPr>
          <p:cNvPr name="Freeform 17" id="17"/>
          <p:cNvSpPr/>
          <p:nvPr/>
        </p:nvSpPr>
        <p:spPr>
          <a:xfrm flipH="false" flipV="false" rot="0">
            <a:off x="606693" y="5852205"/>
            <a:ext cx="298614" cy="221518"/>
          </a:xfrm>
          <a:custGeom>
            <a:avLst/>
            <a:gdLst/>
            <a:ahLst/>
            <a:cxnLst/>
            <a:rect r="r" b="b" t="t" l="l"/>
            <a:pathLst>
              <a:path h="221518" w="298614">
                <a:moveTo>
                  <a:pt x="0" y="0"/>
                </a:moveTo>
                <a:lnTo>
                  <a:pt x="298614" y="0"/>
                </a:lnTo>
                <a:lnTo>
                  <a:pt x="298614" y="221518"/>
                </a:lnTo>
                <a:lnTo>
                  <a:pt x="0" y="2215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4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421625" y="1253998"/>
            <a:ext cx="6556794" cy="3511550"/>
          </a:xfrm>
          <a:prstGeom prst="rect">
            <a:avLst/>
          </a:prstGeom>
        </p:spPr>
        <p:txBody>
          <a:bodyPr anchor="t" rtlCol="false" tIns="0" lIns="0" bIns="0" rIns="0">
            <a:spAutoFit/>
          </a:bodyPr>
          <a:lstStyle/>
          <a:p>
            <a:pPr algn="l">
              <a:lnSpc>
                <a:spcPts val="2800"/>
              </a:lnSpc>
              <a:spcBef>
                <a:spcPct val="0"/>
              </a:spcBef>
            </a:pPr>
            <a:r>
              <a:rPr lang="en-US" b="true" sz="2000">
                <a:solidFill>
                  <a:srgbClr val="233DFF"/>
                </a:solidFill>
                <a:latin typeface="Walls Bold"/>
                <a:ea typeface="Walls Bold"/>
                <a:cs typeface="Walls Bold"/>
                <a:sym typeface="Walls Bold"/>
              </a:rPr>
              <a:t>SECOND APPOROACH 🔄</a:t>
            </a:r>
          </a:p>
          <a:p>
            <a:pPr algn="l">
              <a:lnSpc>
                <a:spcPts val="2800"/>
              </a:lnSpc>
              <a:spcBef>
                <a:spcPct val="0"/>
              </a:spcBef>
            </a:pPr>
            <a:r>
              <a:rPr lang="en-US" b="true" sz="2000">
                <a:solidFill>
                  <a:srgbClr val="211D1D"/>
                </a:solidFill>
                <a:latin typeface="Walls Bold"/>
                <a:ea typeface="Walls Bold"/>
                <a:cs typeface="Walls Bold"/>
                <a:sym typeface="Walls Bold"/>
              </a:rPr>
              <a:t>1. Directly Navigate to src :</a:t>
            </a:r>
          </a:p>
          <a:p>
            <a:pPr algn="l">
              <a:lnSpc>
                <a:spcPts val="2800"/>
              </a:lnSpc>
              <a:spcBef>
                <a:spcPct val="0"/>
              </a:spcBef>
            </a:pPr>
            <a:r>
              <a:rPr lang="en-US" sz="2000">
                <a:solidFill>
                  <a:srgbClr val="000000"/>
                </a:solidFill>
                <a:latin typeface="Walls"/>
                <a:ea typeface="Walls"/>
                <a:cs typeface="Walls"/>
                <a:sym typeface="Walls"/>
              </a:rPr>
              <a:t> </a:t>
            </a:r>
          </a:p>
          <a:p>
            <a:pPr algn="l">
              <a:lnSpc>
                <a:spcPts val="2800"/>
              </a:lnSpc>
              <a:spcBef>
                <a:spcPct val="0"/>
              </a:spcBef>
            </a:pPr>
          </a:p>
          <a:p>
            <a:pPr algn="l">
              <a:lnSpc>
                <a:spcPts val="2800"/>
              </a:lnSpc>
              <a:spcBef>
                <a:spcPct val="0"/>
              </a:spcBef>
            </a:pPr>
          </a:p>
          <a:p>
            <a:pPr algn="l">
              <a:lnSpc>
                <a:spcPts val="2800"/>
              </a:lnSpc>
              <a:spcBef>
                <a:spcPct val="0"/>
              </a:spcBef>
            </a:pPr>
          </a:p>
          <a:p>
            <a:pPr algn="l">
              <a:lnSpc>
                <a:spcPts val="2800"/>
              </a:lnSpc>
              <a:spcBef>
                <a:spcPct val="0"/>
              </a:spcBef>
            </a:pPr>
            <a:r>
              <a:rPr lang="en-US" b="true" sz="2000">
                <a:solidFill>
                  <a:srgbClr val="211D1D"/>
                </a:solidFill>
                <a:latin typeface="Walls Bold"/>
                <a:ea typeface="Walls Bold"/>
                <a:cs typeface="Walls Bold"/>
                <a:sym typeface="Walls Bold"/>
              </a:rPr>
              <a:t>2. Switch to the Correct Drive :</a:t>
            </a:r>
          </a:p>
          <a:p>
            <a:pPr algn="l">
              <a:lnSpc>
                <a:spcPts val="2800"/>
              </a:lnSpc>
              <a:spcBef>
                <a:spcPct val="0"/>
              </a:spcBef>
            </a:pPr>
            <a:r>
              <a:rPr lang="en-US" sz="2000">
                <a:solidFill>
                  <a:srgbClr val="000000"/>
                </a:solidFill>
                <a:latin typeface="Walls"/>
                <a:ea typeface="Walls"/>
                <a:cs typeface="Walls"/>
                <a:sym typeface="Walls"/>
              </a:rPr>
              <a:t>   </a:t>
            </a:r>
          </a:p>
          <a:p>
            <a:pPr algn="l">
              <a:lnSpc>
                <a:spcPts val="2800"/>
              </a:lnSpc>
              <a:spcBef>
                <a:spcPct val="0"/>
              </a:spcBef>
            </a:pPr>
          </a:p>
          <a:p>
            <a:pPr algn="l">
              <a:lnSpc>
                <a:spcPts val="2800"/>
              </a:lnSpc>
              <a:spcBef>
                <a:spcPct val="0"/>
              </a:spcBef>
            </a:pPr>
            <a:r>
              <a:rPr lang="en-US" sz="2000">
                <a:solidFill>
                  <a:srgbClr val="000000"/>
                </a:solidFill>
                <a:latin typeface="Walls"/>
                <a:ea typeface="Walls"/>
                <a:cs typeface="Walls"/>
                <a:sym typeface="Walls"/>
              </a:rPr>
              <a:t>   </a:t>
            </a:r>
          </a:p>
        </p:txBody>
      </p:sp>
      <p:sp>
        <p:nvSpPr>
          <p:cNvPr name="TextBox 14" id="14"/>
          <p:cNvSpPr txBox="true"/>
          <p:nvPr/>
        </p:nvSpPr>
        <p:spPr>
          <a:xfrm rot="0">
            <a:off x="344934" y="4858639"/>
            <a:ext cx="6222419" cy="2101850"/>
          </a:xfrm>
          <a:prstGeom prst="rect">
            <a:avLst/>
          </a:prstGeom>
        </p:spPr>
        <p:txBody>
          <a:bodyPr anchor="t" rtlCol="false" tIns="0" lIns="0" bIns="0" rIns="0">
            <a:spAutoFit/>
          </a:bodyPr>
          <a:lstStyle/>
          <a:p>
            <a:pPr algn="l">
              <a:lnSpc>
                <a:spcPts val="2800"/>
              </a:lnSpc>
              <a:spcBef>
                <a:spcPct val="0"/>
              </a:spcBef>
            </a:pPr>
            <a:r>
              <a:rPr lang="en-US" b="true" sz="2000">
                <a:solidFill>
                  <a:srgbClr val="211D1D"/>
                </a:solidFill>
                <a:latin typeface="Walls Bold"/>
                <a:ea typeface="Walls Bold"/>
                <a:cs typeface="Walls Bold"/>
                <a:sym typeface="Walls Bold"/>
              </a:rPr>
              <a:t>1. Copy and Paste the Folder Path :</a:t>
            </a:r>
          </a:p>
          <a:p>
            <a:pPr algn="l" marL="431801" indent="-215900" lvl="1">
              <a:lnSpc>
                <a:spcPts val="2800"/>
              </a:lnSpc>
              <a:buFont typeface="Arial"/>
              <a:buChar char="•"/>
            </a:pPr>
            <a:r>
              <a:rPr lang="en-US" sz="2000">
                <a:solidFill>
                  <a:srgbClr val="000000"/>
                </a:solidFill>
                <a:latin typeface="Walls"/>
                <a:ea typeface="Walls"/>
                <a:cs typeface="Walls"/>
                <a:sym typeface="Walls"/>
              </a:rPr>
              <a:t> Copy the address of the src folder from Windows Explorer.</a:t>
            </a:r>
          </a:p>
          <a:p>
            <a:pPr algn="l" marL="431801" indent="-215900" lvl="1">
              <a:lnSpc>
                <a:spcPts val="2800"/>
              </a:lnSpc>
              <a:buFont typeface="Arial"/>
              <a:buChar char="•"/>
            </a:pPr>
            <a:r>
              <a:rPr lang="en-US" sz="2000">
                <a:solidFill>
                  <a:srgbClr val="000000"/>
                </a:solidFill>
                <a:latin typeface="Walls"/>
                <a:ea typeface="Walls"/>
                <a:cs typeface="Walls"/>
                <a:sym typeface="Walls"/>
              </a:rPr>
              <a:t> Open a new Command Prompt and type cd, then paste the copied path.</a:t>
            </a:r>
          </a:p>
          <a:p>
            <a:pPr algn="l">
              <a:lnSpc>
                <a:spcPts val="2800"/>
              </a:lnSpc>
              <a:spcBef>
                <a:spcPct val="0"/>
              </a:spcBef>
            </a:pPr>
            <a:r>
              <a:rPr lang="en-US" sz="2000">
                <a:solidFill>
                  <a:srgbClr val="000000"/>
                </a:solidFill>
                <a:latin typeface="Walls"/>
                <a:ea typeface="Walls"/>
                <a:cs typeface="Walls"/>
                <a:sym typeface="Walls"/>
              </a:rPr>
              <a:t>   </a:t>
            </a:r>
          </a:p>
        </p:txBody>
      </p:sp>
      <p:sp>
        <p:nvSpPr>
          <p:cNvPr name="TextBox 15" id="15"/>
          <p:cNvSpPr txBox="true"/>
          <p:nvPr/>
        </p:nvSpPr>
        <p:spPr>
          <a:xfrm rot="0">
            <a:off x="344934" y="4532957"/>
            <a:ext cx="6222419" cy="347133"/>
          </a:xfrm>
          <a:prstGeom prst="rect">
            <a:avLst/>
          </a:prstGeom>
        </p:spPr>
        <p:txBody>
          <a:bodyPr anchor="t" rtlCol="false" tIns="0" lIns="0" bIns="0" rIns="0">
            <a:spAutoFit/>
          </a:bodyPr>
          <a:lstStyle/>
          <a:p>
            <a:pPr algn="l">
              <a:lnSpc>
                <a:spcPts val="2916"/>
              </a:lnSpc>
              <a:spcBef>
                <a:spcPct val="0"/>
              </a:spcBef>
            </a:pPr>
            <a:r>
              <a:rPr lang="en-US" b="true" sz="2083">
                <a:solidFill>
                  <a:srgbClr val="233DFF"/>
                </a:solidFill>
                <a:latin typeface="Walls Bold"/>
                <a:ea typeface="Walls Bold"/>
                <a:cs typeface="Walls Bold"/>
                <a:sym typeface="Walls Bold"/>
              </a:rPr>
              <a:t>THIRD APPOROACH⚡</a:t>
            </a:r>
          </a:p>
        </p:txBody>
      </p:sp>
      <p:sp>
        <p:nvSpPr>
          <p:cNvPr name="Freeform 16" id="16"/>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8" id="18"/>
          <p:cNvSpPr txBox="true"/>
          <p:nvPr/>
        </p:nvSpPr>
        <p:spPr>
          <a:xfrm rot="0">
            <a:off x="344934" y="6620764"/>
            <a:ext cx="1684037" cy="339725"/>
          </a:xfrm>
          <a:prstGeom prst="rect">
            <a:avLst/>
          </a:prstGeom>
        </p:spPr>
        <p:txBody>
          <a:bodyPr anchor="t" rtlCol="false" tIns="0" lIns="0" bIns="0" rIns="0">
            <a:spAutoFit/>
          </a:bodyPr>
          <a:lstStyle/>
          <a:p>
            <a:pPr algn="ctr" marL="431801" indent="-215900" lvl="1">
              <a:lnSpc>
                <a:spcPts val="2800"/>
              </a:lnSpc>
              <a:buFont typeface="Arial"/>
              <a:buChar char="•"/>
            </a:pPr>
            <a:r>
              <a:rPr lang="en-US" sz="2000">
                <a:solidFill>
                  <a:srgbClr val="000000"/>
                </a:solidFill>
                <a:latin typeface="Walls"/>
                <a:ea typeface="Walls"/>
                <a:cs typeface="Walls"/>
                <a:sym typeface="Walls"/>
              </a:rPr>
              <a:t>Example: cd </a:t>
            </a:r>
          </a:p>
        </p:txBody>
      </p:sp>
      <p:grpSp>
        <p:nvGrpSpPr>
          <p:cNvPr name="Group 19" id="19"/>
          <p:cNvGrpSpPr/>
          <p:nvPr/>
        </p:nvGrpSpPr>
        <p:grpSpPr>
          <a:xfrm rot="0">
            <a:off x="344934" y="2026118"/>
            <a:ext cx="6891086" cy="1294713"/>
            <a:chOff x="0" y="0"/>
            <a:chExt cx="2469610" cy="463996"/>
          </a:xfrm>
        </p:grpSpPr>
        <p:sp>
          <p:nvSpPr>
            <p:cNvPr name="Freeform 20" id="20"/>
            <p:cNvSpPr/>
            <p:nvPr/>
          </p:nvSpPr>
          <p:spPr>
            <a:xfrm flipH="false" flipV="false" rot="0">
              <a:off x="0" y="0"/>
              <a:ext cx="2469610" cy="463996"/>
            </a:xfrm>
            <a:custGeom>
              <a:avLst/>
              <a:gdLst/>
              <a:ahLst/>
              <a:cxnLst/>
              <a:rect r="r" b="b" t="t" l="l"/>
              <a:pathLst>
                <a:path h="463996" w="2469610">
                  <a:moveTo>
                    <a:pt x="0" y="0"/>
                  </a:moveTo>
                  <a:lnTo>
                    <a:pt x="2469610" y="0"/>
                  </a:lnTo>
                  <a:lnTo>
                    <a:pt x="2469610" y="463996"/>
                  </a:lnTo>
                  <a:lnTo>
                    <a:pt x="0" y="463996"/>
                  </a:lnTo>
                  <a:close/>
                </a:path>
              </a:pathLst>
            </a:custGeom>
            <a:solidFill>
              <a:srgbClr val="1C2120"/>
            </a:solidFill>
          </p:spPr>
        </p:sp>
        <p:sp>
          <p:nvSpPr>
            <p:cNvPr name="TextBox 21" id="21"/>
            <p:cNvSpPr txBox="true"/>
            <p:nvPr/>
          </p:nvSpPr>
          <p:spPr>
            <a:xfrm>
              <a:off x="0" y="-66675"/>
              <a:ext cx="2469610" cy="530671"/>
            </a:xfrm>
            <a:prstGeom prst="rect">
              <a:avLst/>
            </a:prstGeom>
          </p:spPr>
          <p:txBody>
            <a:bodyPr anchor="ctr" rtlCol="false" tIns="50800" lIns="50800" bIns="50800" rIns="50800"/>
            <a:lstStyle/>
            <a:p>
              <a:pPr algn="l">
                <a:lnSpc>
                  <a:spcPts val="2356"/>
                </a:lnSpc>
              </a:pPr>
              <a:r>
                <a:rPr lang="en-US" sz="1683" b="true">
                  <a:solidFill>
                    <a:srgbClr val="FFFFFF"/>
                  </a:solidFill>
                  <a:latin typeface="Consolas Bold"/>
                  <a:ea typeface="Consolas Bold"/>
                  <a:cs typeface="Consolas Bold"/>
                  <a:sym typeface="Consolas Bold"/>
                </a:rPr>
                <a:t>C:\Users\YourName&gt;cd G:\SomeFolderName\JavaCourseJune\Language</a:t>
              </a:r>
            </a:p>
            <a:p>
              <a:pPr algn="l">
                <a:lnSpc>
                  <a:spcPts val="2356"/>
                </a:lnSpc>
              </a:pPr>
              <a:r>
                <a:rPr lang="en-US" sz="1683" b="true">
                  <a:solidFill>
                    <a:srgbClr val="FFFFFF"/>
                  </a:solidFill>
                  <a:latin typeface="Consolas Bold"/>
                  <a:ea typeface="Consolas Bold"/>
                  <a:cs typeface="Consolas Bold"/>
                  <a:sym typeface="Consolas Bold"/>
                </a:rPr>
                <a:t>Fundamentals\application1\src</a:t>
              </a:r>
            </a:p>
            <a:p>
              <a:pPr algn="l">
                <a:lnSpc>
                  <a:spcPts val="2356"/>
                </a:lnSpc>
              </a:pPr>
            </a:p>
          </p:txBody>
        </p:sp>
      </p:grpSp>
      <p:grpSp>
        <p:nvGrpSpPr>
          <p:cNvPr name="Group 22" id="22"/>
          <p:cNvGrpSpPr/>
          <p:nvPr/>
        </p:nvGrpSpPr>
        <p:grpSpPr>
          <a:xfrm rot="0">
            <a:off x="344934" y="3753222"/>
            <a:ext cx="6891086" cy="568768"/>
            <a:chOff x="0" y="0"/>
            <a:chExt cx="2469610" cy="203834"/>
          </a:xfrm>
        </p:grpSpPr>
        <p:sp>
          <p:nvSpPr>
            <p:cNvPr name="Freeform 23" id="23"/>
            <p:cNvSpPr/>
            <p:nvPr/>
          </p:nvSpPr>
          <p:spPr>
            <a:xfrm flipH="false" flipV="false" rot="0">
              <a:off x="0" y="0"/>
              <a:ext cx="2469610" cy="203834"/>
            </a:xfrm>
            <a:custGeom>
              <a:avLst/>
              <a:gdLst/>
              <a:ahLst/>
              <a:cxnLst/>
              <a:rect r="r" b="b" t="t" l="l"/>
              <a:pathLst>
                <a:path h="203834" w="2469610">
                  <a:moveTo>
                    <a:pt x="0" y="0"/>
                  </a:moveTo>
                  <a:lnTo>
                    <a:pt x="2469610" y="0"/>
                  </a:lnTo>
                  <a:lnTo>
                    <a:pt x="2469610" y="203834"/>
                  </a:lnTo>
                  <a:lnTo>
                    <a:pt x="0" y="203834"/>
                  </a:lnTo>
                  <a:close/>
                </a:path>
              </a:pathLst>
            </a:custGeom>
            <a:solidFill>
              <a:srgbClr val="1C2120"/>
            </a:solidFill>
          </p:spPr>
        </p:sp>
        <p:sp>
          <p:nvSpPr>
            <p:cNvPr name="TextBox 24" id="24"/>
            <p:cNvSpPr txBox="true"/>
            <p:nvPr/>
          </p:nvSpPr>
          <p:spPr>
            <a:xfrm>
              <a:off x="0" y="-66675"/>
              <a:ext cx="2469610" cy="270509"/>
            </a:xfrm>
            <a:prstGeom prst="rect">
              <a:avLst/>
            </a:prstGeom>
          </p:spPr>
          <p:txBody>
            <a:bodyPr anchor="ctr" rtlCol="false" tIns="50800" lIns="50800" bIns="50800" rIns="50800"/>
            <a:lstStyle/>
            <a:p>
              <a:pPr algn="l">
                <a:lnSpc>
                  <a:spcPts val="2356"/>
                </a:lnSpc>
              </a:pPr>
              <a:r>
                <a:rPr lang="en-US" sz="1683" b="true">
                  <a:solidFill>
                    <a:srgbClr val="FFFFFF"/>
                  </a:solidFill>
                  <a:latin typeface="Consolas Bold"/>
                  <a:ea typeface="Consolas Bold"/>
                  <a:cs typeface="Consolas Bold"/>
                  <a:sym typeface="Consolas Bold"/>
                </a:rPr>
                <a:t> C:\Users\YourName&gt;G:</a:t>
              </a:r>
            </a:p>
          </p:txBody>
        </p:sp>
      </p:grpSp>
      <p:sp>
        <p:nvSpPr>
          <p:cNvPr name="TextBox 25" id="25"/>
          <p:cNvSpPr txBox="true"/>
          <p:nvPr/>
        </p:nvSpPr>
        <p:spPr>
          <a:xfrm rot="0">
            <a:off x="372802" y="6941439"/>
            <a:ext cx="6814395" cy="1749425"/>
          </a:xfrm>
          <a:prstGeom prst="rect">
            <a:avLst/>
          </a:prstGeom>
        </p:spPr>
        <p:txBody>
          <a:bodyPr anchor="t" rtlCol="false" tIns="0" lIns="0" bIns="0" rIns="0">
            <a:spAutoFit/>
          </a:bodyPr>
          <a:lstStyle/>
          <a:p>
            <a:pPr algn="l">
              <a:lnSpc>
                <a:spcPts val="2800"/>
              </a:lnSpc>
              <a:spcBef>
                <a:spcPct val="0"/>
              </a:spcBef>
            </a:pPr>
            <a:r>
              <a:rPr lang="en-US" sz="2000">
                <a:solidFill>
                  <a:srgbClr val="000000"/>
                </a:solidFill>
                <a:latin typeface="Walls"/>
                <a:ea typeface="Walls"/>
                <a:cs typeface="Walls"/>
                <a:sym typeface="Walls"/>
              </a:rPr>
              <a:t> </a:t>
            </a:r>
          </a:p>
          <a:p>
            <a:pPr algn="l">
              <a:lnSpc>
                <a:spcPts val="2800"/>
              </a:lnSpc>
              <a:spcBef>
                <a:spcPct val="0"/>
              </a:spcBef>
            </a:pPr>
          </a:p>
          <a:p>
            <a:pPr algn="l">
              <a:lnSpc>
                <a:spcPts val="2800"/>
              </a:lnSpc>
              <a:spcBef>
                <a:spcPct val="0"/>
              </a:spcBef>
            </a:pPr>
          </a:p>
          <a:p>
            <a:pPr algn="l" marL="431801" indent="-215900" lvl="1">
              <a:lnSpc>
                <a:spcPts val="2800"/>
              </a:lnSpc>
              <a:buFont typeface="Arial"/>
              <a:buChar char="•"/>
            </a:pPr>
            <a:r>
              <a:rPr lang="en-US" sz="2000">
                <a:solidFill>
                  <a:srgbClr val="000000"/>
                </a:solidFill>
                <a:latin typeface="Walls"/>
                <a:ea typeface="Walls"/>
                <a:cs typeface="Walls"/>
                <a:sym typeface="Walls"/>
              </a:rPr>
              <a:t> If you're not on the correct drive, type the drive letter followed by a colon, e.g., G:.</a:t>
            </a:r>
          </a:p>
        </p:txBody>
      </p:sp>
      <p:grpSp>
        <p:nvGrpSpPr>
          <p:cNvPr name="Group 26" id="26"/>
          <p:cNvGrpSpPr/>
          <p:nvPr/>
        </p:nvGrpSpPr>
        <p:grpSpPr>
          <a:xfrm rot="0">
            <a:off x="268244" y="6979539"/>
            <a:ext cx="6891086" cy="999438"/>
            <a:chOff x="0" y="0"/>
            <a:chExt cx="2469610" cy="358176"/>
          </a:xfrm>
        </p:grpSpPr>
        <p:sp>
          <p:nvSpPr>
            <p:cNvPr name="Freeform 27" id="27"/>
            <p:cNvSpPr/>
            <p:nvPr/>
          </p:nvSpPr>
          <p:spPr>
            <a:xfrm flipH="false" flipV="false" rot="0">
              <a:off x="0" y="0"/>
              <a:ext cx="2469610" cy="358176"/>
            </a:xfrm>
            <a:custGeom>
              <a:avLst/>
              <a:gdLst/>
              <a:ahLst/>
              <a:cxnLst/>
              <a:rect r="r" b="b" t="t" l="l"/>
              <a:pathLst>
                <a:path h="358176" w="2469610">
                  <a:moveTo>
                    <a:pt x="0" y="0"/>
                  </a:moveTo>
                  <a:lnTo>
                    <a:pt x="2469610" y="0"/>
                  </a:lnTo>
                  <a:lnTo>
                    <a:pt x="2469610" y="358176"/>
                  </a:lnTo>
                  <a:lnTo>
                    <a:pt x="0" y="358176"/>
                  </a:lnTo>
                  <a:close/>
                </a:path>
              </a:pathLst>
            </a:custGeom>
            <a:solidFill>
              <a:srgbClr val="1C2120"/>
            </a:solidFill>
          </p:spPr>
        </p:sp>
        <p:sp>
          <p:nvSpPr>
            <p:cNvPr name="TextBox 28" id="28"/>
            <p:cNvSpPr txBox="true"/>
            <p:nvPr/>
          </p:nvSpPr>
          <p:spPr>
            <a:xfrm>
              <a:off x="0" y="-66675"/>
              <a:ext cx="2469610" cy="424851"/>
            </a:xfrm>
            <a:prstGeom prst="rect">
              <a:avLst/>
            </a:prstGeom>
          </p:spPr>
          <p:txBody>
            <a:bodyPr anchor="ctr" rtlCol="false" tIns="50800" lIns="50800" bIns="50800" rIns="50800"/>
            <a:lstStyle/>
            <a:p>
              <a:pPr algn="l">
                <a:lnSpc>
                  <a:spcPts val="2356"/>
                </a:lnSpc>
              </a:pPr>
              <a:r>
                <a:rPr lang="en-US" sz="1683" b="true">
                  <a:solidFill>
                    <a:srgbClr val="FFFFFF"/>
                  </a:solidFill>
                  <a:latin typeface="Consolas Bold"/>
                  <a:ea typeface="Consolas Bold"/>
                  <a:cs typeface="Consolas Bold"/>
                  <a:sym typeface="Consolas Bold"/>
                </a:rPr>
                <a:t> G:\SomeFolderName\JavaCourseJune\LanguageFundamentals\application1\src</a:t>
              </a:r>
            </a:p>
          </p:txBody>
        </p:sp>
      </p:grpSp>
    </p:spTree>
  </p:cSld>
  <p:clrMapOvr>
    <a:masterClrMapping/>
  </p:clrMapOvr>
</p:sld>
</file>

<file path=ppt/slides/slide4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278516" y="2700554"/>
            <a:ext cx="7023924" cy="3159125"/>
          </a:xfrm>
          <a:prstGeom prst="rect">
            <a:avLst/>
          </a:prstGeom>
        </p:spPr>
        <p:txBody>
          <a:bodyPr anchor="t" rtlCol="false" tIns="0" lIns="0" bIns="0" rIns="0">
            <a:spAutoFit/>
          </a:bodyPr>
          <a:lstStyle/>
          <a:p>
            <a:pPr algn="l">
              <a:lnSpc>
                <a:spcPts val="2800"/>
              </a:lnSpc>
              <a:spcBef>
                <a:spcPct val="0"/>
              </a:spcBef>
            </a:pPr>
          </a:p>
          <a:p>
            <a:pPr algn="l">
              <a:lnSpc>
                <a:spcPts val="2800"/>
              </a:lnSpc>
              <a:spcBef>
                <a:spcPct val="0"/>
              </a:spcBef>
            </a:pPr>
            <a:r>
              <a:rPr lang="en-US" b="true" sz="2000">
                <a:solidFill>
                  <a:srgbClr val="233DFF"/>
                </a:solidFill>
                <a:latin typeface="Walls Bold"/>
                <a:ea typeface="Walls Bold"/>
                <a:cs typeface="Walls Bold"/>
                <a:sym typeface="Walls Bold"/>
              </a:rPr>
              <a:t>FOURTH APPOROACH ⌨️</a:t>
            </a:r>
          </a:p>
          <a:p>
            <a:pPr algn="l">
              <a:lnSpc>
                <a:spcPts val="2800"/>
              </a:lnSpc>
              <a:spcBef>
                <a:spcPct val="0"/>
              </a:spcBef>
            </a:pPr>
            <a:r>
              <a:rPr lang="en-US" b="true" sz="2000">
                <a:solidFill>
                  <a:srgbClr val="211D1D"/>
                </a:solidFill>
                <a:latin typeface="Walls Bold"/>
                <a:ea typeface="Walls Bold"/>
                <a:cs typeface="Walls Bold"/>
                <a:sym typeface="Walls Bold"/>
              </a:rPr>
              <a:t>1. Open Command Prompt in the src Folder :</a:t>
            </a:r>
          </a:p>
          <a:p>
            <a:pPr algn="l" marL="431801" indent="-215900" lvl="1">
              <a:lnSpc>
                <a:spcPts val="2800"/>
              </a:lnSpc>
              <a:buFont typeface="Arial"/>
              <a:buChar char="•"/>
            </a:pPr>
            <a:r>
              <a:rPr lang="en-US" sz="2000">
                <a:solidFill>
                  <a:srgbClr val="000000"/>
                </a:solidFill>
                <a:latin typeface="Walls"/>
                <a:ea typeface="Walls"/>
                <a:cs typeface="Walls"/>
                <a:sym typeface="Walls"/>
              </a:rPr>
              <a:t> Go to the src folder in Windows Explorer.</a:t>
            </a:r>
          </a:p>
          <a:p>
            <a:pPr algn="l" marL="431801" indent="-215900" lvl="1">
              <a:lnSpc>
                <a:spcPts val="2800"/>
              </a:lnSpc>
              <a:buFont typeface="Arial"/>
              <a:buChar char="•"/>
            </a:pPr>
            <a:r>
              <a:rPr lang="en-US" sz="2000">
                <a:solidFill>
                  <a:srgbClr val="000000"/>
                </a:solidFill>
                <a:latin typeface="Walls"/>
                <a:ea typeface="Walls"/>
                <a:cs typeface="Walls"/>
                <a:sym typeface="Walls"/>
              </a:rPr>
              <a:t> Clear the address bar and type cmd, then press Enter. The Command Prompt will open in that location.</a:t>
            </a:r>
          </a:p>
          <a:p>
            <a:pPr algn="l">
              <a:lnSpc>
                <a:spcPts val="2800"/>
              </a:lnSpc>
              <a:spcBef>
                <a:spcPct val="0"/>
              </a:spcBef>
            </a:pPr>
            <a:r>
              <a:rPr lang="en-US" b="true" sz="2000">
                <a:solidFill>
                  <a:srgbClr val="211D1D"/>
                </a:solidFill>
                <a:latin typeface="Walls Bold"/>
                <a:ea typeface="Walls Bold"/>
                <a:cs typeface="Walls Bold"/>
                <a:sym typeface="Walls Bold"/>
              </a:rPr>
              <a:t>2. Adjust Command Prompt Font Size:</a:t>
            </a:r>
          </a:p>
          <a:p>
            <a:pPr algn="l" marL="431801" indent="-215900" lvl="1">
              <a:lnSpc>
                <a:spcPts val="2800"/>
              </a:lnSpc>
              <a:buFont typeface="Arial"/>
              <a:buChar char="•"/>
            </a:pPr>
            <a:r>
              <a:rPr lang="en-US" sz="2000">
                <a:solidFill>
                  <a:srgbClr val="000000"/>
                </a:solidFill>
                <a:latin typeface="Walls"/>
                <a:ea typeface="Walls"/>
                <a:cs typeface="Walls"/>
                <a:sym typeface="Walls"/>
              </a:rPr>
              <a:t> To increase the font size, press Ctrl + scroll up with your mouse.</a:t>
            </a:r>
          </a:p>
          <a:p>
            <a:pPr algn="l">
              <a:lnSpc>
                <a:spcPts val="2800"/>
              </a:lnSpc>
              <a:spcBef>
                <a:spcPct val="0"/>
              </a:spcBef>
            </a:pPr>
          </a:p>
        </p:txBody>
      </p:sp>
      <p:sp>
        <p:nvSpPr>
          <p:cNvPr name="Freeform 14" id="14"/>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6" id="16"/>
          <p:cNvGrpSpPr/>
          <p:nvPr/>
        </p:nvGrpSpPr>
        <p:grpSpPr>
          <a:xfrm rot="0">
            <a:off x="334457" y="1132439"/>
            <a:ext cx="6891086" cy="999438"/>
            <a:chOff x="0" y="0"/>
            <a:chExt cx="2469610" cy="358176"/>
          </a:xfrm>
        </p:grpSpPr>
        <p:sp>
          <p:nvSpPr>
            <p:cNvPr name="Freeform 17" id="17"/>
            <p:cNvSpPr/>
            <p:nvPr/>
          </p:nvSpPr>
          <p:spPr>
            <a:xfrm flipH="false" flipV="false" rot="0">
              <a:off x="0" y="0"/>
              <a:ext cx="2469610" cy="358176"/>
            </a:xfrm>
            <a:custGeom>
              <a:avLst/>
              <a:gdLst/>
              <a:ahLst/>
              <a:cxnLst/>
              <a:rect r="r" b="b" t="t" l="l"/>
              <a:pathLst>
                <a:path h="358176" w="2469610">
                  <a:moveTo>
                    <a:pt x="0" y="0"/>
                  </a:moveTo>
                  <a:lnTo>
                    <a:pt x="2469610" y="0"/>
                  </a:lnTo>
                  <a:lnTo>
                    <a:pt x="2469610" y="358176"/>
                  </a:lnTo>
                  <a:lnTo>
                    <a:pt x="0" y="358176"/>
                  </a:lnTo>
                  <a:close/>
                </a:path>
              </a:pathLst>
            </a:custGeom>
            <a:solidFill>
              <a:srgbClr val="1C2120"/>
            </a:solidFill>
          </p:spPr>
        </p:sp>
        <p:sp>
          <p:nvSpPr>
            <p:cNvPr name="TextBox 18" id="18"/>
            <p:cNvSpPr txBox="true"/>
            <p:nvPr/>
          </p:nvSpPr>
          <p:spPr>
            <a:xfrm>
              <a:off x="0" y="-66675"/>
              <a:ext cx="2469610" cy="424851"/>
            </a:xfrm>
            <a:prstGeom prst="rect">
              <a:avLst/>
            </a:prstGeom>
          </p:spPr>
          <p:txBody>
            <a:bodyPr anchor="ctr" rtlCol="false" tIns="50800" lIns="50800" bIns="50800" rIns="50800"/>
            <a:lstStyle/>
            <a:p>
              <a:pPr algn="l">
                <a:lnSpc>
                  <a:spcPts val="2356"/>
                </a:lnSpc>
              </a:pPr>
              <a:r>
                <a:rPr lang="en-US" sz="1683" b="true">
                  <a:solidFill>
                    <a:srgbClr val="FFFFFF"/>
                  </a:solidFill>
                  <a:latin typeface="Consolas Bold"/>
                  <a:ea typeface="Consolas Bold"/>
                  <a:cs typeface="Consolas Bold"/>
                  <a:sym typeface="Consolas Bold"/>
                </a:rPr>
                <a:t> G:\SomeFolderName\JavaCourseJune\LanguageFundamentals\application1\src</a:t>
              </a:r>
            </a:p>
          </p:txBody>
        </p:sp>
      </p:grpSp>
      <p:sp>
        <p:nvSpPr>
          <p:cNvPr name="TextBox 19" id="19"/>
          <p:cNvSpPr txBox="true"/>
          <p:nvPr/>
        </p:nvSpPr>
        <p:spPr>
          <a:xfrm rot="0">
            <a:off x="378041" y="5821579"/>
            <a:ext cx="6803918" cy="3159078"/>
          </a:xfrm>
          <a:prstGeom prst="rect">
            <a:avLst/>
          </a:prstGeom>
        </p:spPr>
        <p:txBody>
          <a:bodyPr anchor="t" rtlCol="false" tIns="0" lIns="0" bIns="0" rIns="0">
            <a:spAutoFit/>
          </a:bodyPr>
          <a:lstStyle/>
          <a:p>
            <a:pPr algn="just">
              <a:lnSpc>
                <a:spcPts val="2802"/>
              </a:lnSpc>
            </a:pPr>
            <a:r>
              <a:rPr lang="en-US" sz="2001" b="true">
                <a:solidFill>
                  <a:srgbClr val="000000"/>
                </a:solidFill>
                <a:latin typeface="Walls Bold"/>
                <a:ea typeface="Walls Bold"/>
                <a:cs typeface="Walls Bold"/>
                <a:sym typeface="Walls Bold"/>
              </a:rPr>
              <a:t>    Tips :</a:t>
            </a:r>
          </a:p>
          <a:p>
            <a:pPr algn="just" marL="432204" indent="-216102" lvl="1">
              <a:lnSpc>
                <a:spcPts val="2802"/>
              </a:lnSpc>
              <a:buFont typeface="Arial"/>
              <a:buChar char="•"/>
            </a:pPr>
            <a:r>
              <a:rPr lang="en-US" sz="2001">
                <a:solidFill>
                  <a:srgbClr val="000000"/>
                </a:solidFill>
                <a:latin typeface="Walls"/>
                <a:ea typeface="Walls"/>
                <a:cs typeface="Walls"/>
                <a:sym typeface="Walls"/>
              </a:rPr>
              <a:t> </a:t>
            </a:r>
            <a:r>
              <a:rPr lang="en-US" sz="2001">
                <a:solidFill>
                  <a:srgbClr val="000000"/>
                </a:solidFill>
                <a:latin typeface="Walls"/>
                <a:ea typeface="Walls"/>
                <a:cs typeface="Walls"/>
                <a:sym typeface="Walls"/>
              </a:rPr>
              <a:t>Create a New Java File : In EditPlus, press Alt + F, then right arrow, and select Java.</a:t>
            </a:r>
          </a:p>
          <a:p>
            <a:pPr algn="just" marL="432204" indent="-216102" lvl="1">
              <a:lnSpc>
                <a:spcPts val="2802"/>
              </a:lnSpc>
              <a:buFont typeface="Arial"/>
              <a:buChar char="•"/>
            </a:pPr>
            <a:r>
              <a:rPr lang="en-US" sz="2001">
                <a:solidFill>
                  <a:srgbClr val="000000"/>
                </a:solidFill>
                <a:latin typeface="Walls"/>
                <a:ea typeface="Walls"/>
                <a:cs typeface="Walls"/>
                <a:sym typeface="Walls"/>
              </a:rPr>
              <a:t>Save Your File : Use Ctrl + S.</a:t>
            </a:r>
          </a:p>
          <a:p>
            <a:pPr algn="just" marL="432204" indent="-216102" lvl="1">
              <a:lnSpc>
                <a:spcPts val="2802"/>
              </a:lnSpc>
              <a:buFont typeface="Arial"/>
              <a:buChar char="•"/>
            </a:pPr>
            <a:r>
              <a:rPr lang="en-US" sz="2001">
                <a:solidFill>
                  <a:srgbClr val="000000"/>
                </a:solidFill>
                <a:latin typeface="Walls"/>
                <a:ea typeface="Walls"/>
                <a:cs typeface="Walls"/>
                <a:sym typeface="Walls"/>
              </a:rPr>
              <a:t>Clear the Command Prompt : Use the cls command to clear the screen.</a:t>
            </a:r>
          </a:p>
          <a:p>
            <a:pPr algn="just">
              <a:lnSpc>
                <a:spcPts val="2802"/>
              </a:lnSpc>
            </a:pPr>
          </a:p>
          <a:p>
            <a:pPr algn="just">
              <a:lnSpc>
                <a:spcPts val="2802"/>
              </a:lnSpc>
            </a:pPr>
          </a:p>
          <a:p>
            <a:pPr algn="just">
              <a:lnSpc>
                <a:spcPts val="2802"/>
              </a:lnSpc>
            </a:pPr>
          </a:p>
        </p:txBody>
      </p:sp>
      <p:sp>
        <p:nvSpPr>
          <p:cNvPr name="Freeform 20" id="20"/>
          <p:cNvSpPr/>
          <p:nvPr/>
        </p:nvSpPr>
        <p:spPr>
          <a:xfrm flipH="false" flipV="false" rot="0">
            <a:off x="272318" y="5859679"/>
            <a:ext cx="298614" cy="221518"/>
          </a:xfrm>
          <a:custGeom>
            <a:avLst/>
            <a:gdLst/>
            <a:ahLst/>
            <a:cxnLst/>
            <a:rect r="r" b="b" t="t" l="l"/>
            <a:pathLst>
              <a:path h="221518" w="298614">
                <a:moveTo>
                  <a:pt x="0" y="0"/>
                </a:moveTo>
                <a:lnTo>
                  <a:pt x="298615" y="0"/>
                </a:lnTo>
                <a:lnTo>
                  <a:pt x="298615" y="221518"/>
                </a:lnTo>
                <a:lnTo>
                  <a:pt x="0" y="2215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1" id="21"/>
          <p:cNvSpPr txBox="true"/>
          <p:nvPr/>
        </p:nvSpPr>
        <p:spPr>
          <a:xfrm rot="0">
            <a:off x="272318" y="2217602"/>
            <a:ext cx="7287682" cy="692150"/>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000000"/>
                </a:solidFill>
                <a:latin typeface="Walls"/>
                <a:ea typeface="Walls"/>
                <a:cs typeface="Walls"/>
                <a:sym typeface="Walls"/>
              </a:rPr>
              <a:t> If you're not on the correct drive, type the drive letter followed by a colon, e.g., G:.</a:t>
            </a:r>
          </a:p>
        </p:txBody>
      </p:sp>
    </p:spTree>
  </p:cSld>
  <p:clrMapOvr>
    <a:masterClrMapping/>
  </p:clrMapOvr>
</p:sld>
</file>

<file path=ppt/slides/slide4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347185" y="777031"/>
            <a:ext cx="7000546" cy="1576917"/>
          </a:xfrm>
          <a:prstGeom prst="rect">
            <a:avLst/>
          </a:prstGeom>
        </p:spPr>
        <p:txBody>
          <a:bodyPr anchor="t" rtlCol="false" tIns="0" lIns="0" bIns="0" rIns="0">
            <a:spAutoFit/>
          </a:bodyPr>
          <a:lstStyle/>
          <a:p>
            <a:pPr algn="l">
              <a:lnSpc>
                <a:spcPts val="2800"/>
              </a:lnSpc>
              <a:spcBef>
                <a:spcPct val="0"/>
              </a:spcBef>
            </a:pPr>
          </a:p>
          <a:p>
            <a:pPr algn="l">
              <a:lnSpc>
                <a:spcPts val="3499"/>
              </a:lnSpc>
              <a:spcBef>
                <a:spcPct val="0"/>
              </a:spcBef>
            </a:pPr>
            <a:r>
              <a:rPr lang="en-US" b="true" sz="2499">
                <a:solidFill>
                  <a:srgbClr val="1E90FF"/>
                </a:solidFill>
                <a:latin typeface="Walls Bold"/>
                <a:ea typeface="Walls Bold"/>
                <a:cs typeface="Walls Bold"/>
                <a:sym typeface="Walls Bold"/>
              </a:rPr>
              <a:t>SEPARATE .CLASS FILES  .JAVA FILES WHEN COMPILING </a:t>
            </a:r>
            <a:r>
              <a:rPr lang="en-US" sz="2499">
                <a:solidFill>
                  <a:srgbClr val="1E90FF"/>
                </a:solidFill>
                <a:latin typeface="Walls"/>
                <a:ea typeface="Walls"/>
                <a:cs typeface="Walls"/>
                <a:sym typeface="Walls"/>
              </a:rPr>
              <a:t>📂</a:t>
            </a:r>
          </a:p>
          <a:p>
            <a:pPr algn="l">
              <a:lnSpc>
                <a:spcPts val="2916"/>
              </a:lnSpc>
              <a:spcBef>
                <a:spcPct val="0"/>
              </a:spcBef>
            </a:pPr>
          </a:p>
        </p:txBody>
      </p:sp>
      <p:sp>
        <p:nvSpPr>
          <p:cNvPr name="TextBox 14" id="14"/>
          <p:cNvSpPr txBox="true"/>
          <p:nvPr/>
        </p:nvSpPr>
        <p:spPr>
          <a:xfrm rot="0">
            <a:off x="364645" y="2027679"/>
            <a:ext cx="6851666" cy="3863975"/>
          </a:xfrm>
          <a:prstGeom prst="rect">
            <a:avLst/>
          </a:prstGeom>
        </p:spPr>
        <p:txBody>
          <a:bodyPr anchor="t" rtlCol="false" tIns="0" lIns="0" bIns="0" rIns="0">
            <a:spAutoFit/>
          </a:bodyPr>
          <a:lstStyle/>
          <a:p>
            <a:pPr algn="l">
              <a:lnSpc>
                <a:spcPts val="2800"/>
              </a:lnSpc>
              <a:spcBef>
                <a:spcPct val="0"/>
              </a:spcBef>
            </a:pPr>
            <a:r>
              <a:rPr lang="en-US" b="true" sz="2000">
                <a:solidFill>
                  <a:srgbClr val="211D1D"/>
                </a:solidFill>
                <a:latin typeface="Walls Bold"/>
                <a:ea typeface="Walls Bold"/>
                <a:cs typeface="Walls Bold"/>
                <a:sym typeface="Walls Bold"/>
              </a:rPr>
              <a:t>1. Compile with Output to classes Folder :</a:t>
            </a:r>
          </a:p>
          <a:p>
            <a:pPr algn="l">
              <a:lnSpc>
                <a:spcPts val="2800"/>
              </a:lnSpc>
              <a:spcBef>
                <a:spcPct val="0"/>
              </a:spcBef>
            </a:pPr>
            <a:r>
              <a:rPr lang="en-US" sz="2000">
                <a:solidFill>
                  <a:srgbClr val="000000"/>
                </a:solidFill>
                <a:latin typeface="Walls"/>
                <a:ea typeface="Walls"/>
                <a:cs typeface="Walls"/>
                <a:sym typeface="Walls"/>
              </a:rPr>
              <a:t>   javac -d ../classes B.java</a:t>
            </a:r>
          </a:p>
          <a:p>
            <a:pPr algn="l" marL="431801" indent="-215900" lvl="1">
              <a:lnSpc>
                <a:spcPts val="2800"/>
              </a:lnSpc>
              <a:buFont typeface="Arial"/>
              <a:buChar char="•"/>
            </a:pPr>
            <a:r>
              <a:rPr lang="en-US" sz="2000">
                <a:solidFill>
                  <a:srgbClr val="000000"/>
                </a:solidFill>
                <a:latin typeface="Walls"/>
                <a:ea typeface="Walls"/>
                <a:cs typeface="Walls"/>
                <a:sym typeface="Walls"/>
              </a:rPr>
              <a:t> Explanation :</a:t>
            </a:r>
          </a:p>
          <a:p>
            <a:pPr algn="l" marL="431801" indent="-215900" lvl="1">
              <a:lnSpc>
                <a:spcPts val="2800"/>
              </a:lnSpc>
              <a:buFont typeface="Arial"/>
              <a:buChar char="•"/>
            </a:pPr>
            <a:r>
              <a:rPr lang="en-US" sz="2000">
                <a:solidFill>
                  <a:srgbClr val="000000"/>
                </a:solidFill>
                <a:latin typeface="Walls"/>
                <a:ea typeface="Walls"/>
                <a:cs typeface="Walls"/>
                <a:sym typeface="Walls"/>
              </a:rPr>
              <a:t> javac: Java Compiler.</a:t>
            </a:r>
          </a:p>
          <a:p>
            <a:pPr algn="l" marL="431801" indent="-215900" lvl="1">
              <a:lnSpc>
                <a:spcPts val="2800"/>
              </a:lnSpc>
              <a:buFont typeface="Arial"/>
              <a:buChar char="•"/>
            </a:pPr>
            <a:r>
              <a:rPr lang="en-US" sz="2000">
                <a:solidFill>
                  <a:srgbClr val="000000"/>
                </a:solidFill>
                <a:latin typeface="Walls"/>
                <a:ea typeface="Walls"/>
                <a:cs typeface="Walls"/>
                <a:sym typeface="Walls"/>
              </a:rPr>
              <a:t> - -d: Option to specify the output directory for compiled files.</a:t>
            </a:r>
          </a:p>
          <a:p>
            <a:pPr algn="l" marL="431801" indent="-215900" lvl="1">
              <a:lnSpc>
                <a:spcPts val="2800"/>
              </a:lnSpc>
              <a:buFont typeface="Arial"/>
              <a:buChar char="•"/>
            </a:pPr>
            <a:r>
              <a:rPr lang="en-US" sz="2000">
                <a:solidFill>
                  <a:srgbClr val="000000"/>
                </a:solidFill>
                <a:latin typeface="Walls"/>
                <a:ea typeface="Walls"/>
                <a:cs typeface="Walls"/>
                <a:sym typeface="Walls"/>
              </a:rPr>
              <a:t> ../classes: Moves up one directory (from src to application1), then places the .class file in the classes folder.</a:t>
            </a:r>
          </a:p>
          <a:p>
            <a:pPr algn="l" marL="431801" indent="-215900" lvl="1">
              <a:lnSpc>
                <a:spcPts val="2800"/>
              </a:lnSpc>
              <a:buFont typeface="Arial"/>
              <a:buChar char="•"/>
            </a:pPr>
            <a:r>
              <a:rPr lang="en-US" sz="2000">
                <a:solidFill>
                  <a:srgbClr val="000000"/>
                </a:solidFill>
                <a:latin typeface="Walls"/>
                <a:ea typeface="Walls"/>
                <a:cs typeface="Walls"/>
                <a:sym typeface="Walls"/>
              </a:rPr>
              <a:t> B.java: The file you want to compile.</a:t>
            </a:r>
          </a:p>
          <a:p>
            <a:pPr algn="l">
              <a:lnSpc>
                <a:spcPts val="2800"/>
              </a:lnSpc>
              <a:spcBef>
                <a:spcPct val="0"/>
              </a:spcBef>
            </a:pPr>
          </a:p>
          <a:p>
            <a:pPr algn="l">
              <a:lnSpc>
                <a:spcPts val="2800"/>
              </a:lnSpc>
              <a:spcBef>
                <a:spcPct val="0"/>
              </a:spcBef>
            </a:pPr>
          </a:p>
        </p:txBody>
      </p:sp>
      <p:sp>
        <p:nvSpPr>
          <p:cNvPr name="Freeform 15" id="15"/>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606693" y="5584949"/>
            <a:ext cx="5835691" cy="306705"/>
          </a:xfrm>
          <a:prstGeom prst="rect">
            <a:avLst/>
          </a:prstGeom>
        </p:spPr>
        <p:txBody>
          <a:bodyPr anchor="t" rtlCol="false" tIns="0" lIns="0" bIns="0" rIns="0">
            <a:spAutoFit/>
          </a:bodyPr>
          <a:lstStyle/>
          <a:p>
            <a:pPr algn="l">
              <a:lnSpc>
                <a:spcPts val="2520"/>
              </a:lnSpc>
              <a:spcBef>
                <a:spcPct val="0"/>
              </a:spcBef>
            </a:pPr>
            <a:r>
              <a:rPr lang="en-US" sz="1800">
                <a:solidFill>
                  <a:srgbClr val="000000"/>
                </a:solidFill>
                <a:latin typeface="Walls"/>
                <a:ea typeface="Walls"/>
                <a:cs typeface="Walls"/>
                <a:sym typeface="Walls"/>
              </a:rPr>
              <a:t>       </a:t>
            </a:r>
            <a:r>
              <a:rPr lang="en-US" b="true" sz="1800">
                <a:solidFill>
                  <a:srgbClr val="211D1D"/>
                </a:solidFill>
                <a:latin typeface="Walls Bold"/>
                <a:ea typeface="Walls Bold"/>
                <a:cs typeface="Walls Bold"/>
                <a:sym typeface="Walls Bold"/>
              </a:rPr>
              <a:t>Note : </a:t>
            </a:r>
            <a:r>
              <a:rPr lang="en-US" sz="1800">
                <a:solidFill>
                  <a:srgbClr val="211D1D"/>
                </a:solidFill>
                <a:latin typeface="Walls"/>
                <a:ea typeface="Walls"/>
                <a:cs typeface="Walls"/>
                <a:sym typeface="Walls"/>
              </a:rPr>
              <a:t>Run this command from the </a:t>
            </a:r>
            <a:r>
              <a:rPr lang="en-US" b="true" sz="1800">
                <a:solidFill>
                  <a:srgbClr val="211D1D"/>
                </a:solidFill>
                <a:latin typeface="Walls Bold"/>
                <a:ea typeface="Walls Bold"/>
                <a:cs typeface="Walls Bold"/>
                <a:sym typeface="Walls Bold"/>
              </a:rPr>
              <a:t>src</a:t>
            </a:r>
            <a:r>
              <a:rPr lang="en-US" sz="1800">
                <a:solidFill>
                  <a:srgbClr val="211D1D"/>
                </a:solidFill>
                <a:latin typeface="Walls"/>
                <a:ea typeface="Walls"/>
                <a:cs typeface="Walls"/>
                <a:sym typeface="Walls"/>
              </a:rPr>
              <a:t> folder only.</a:t>
            </a:r>
          </a:p>
        </p:txBody>
      </p:sp>
      <p:sp>
        <p:nvSpPr>
          <p:cNvPr name="Freeform 18" id="18"/>
          <p:cNvSpPr/>
          <p:nvPr/>
        </p:nvSpPr>
        <p:spPr>
          <a:xfrm flipH="false" flipV="false" rot="0">
            <a:off x="606693" y="5623049"/>
            <a:ext cx="298614" cy="221518"/>
          </a:xfrm>
          <a:custGeom>
            <a:avLst/>
            <a:gdLst/>
            <a:ahLst/>
            <a:cxnLst/>
            <a:rect r="r" b="b" t="t" l="l"/>
            <a:pathLst>
              <a:path h="221518" w="298614">
                <a:moveTo>
                  <a:pt x="0" y="0"/>
                </a:moveTo>
                <a:lnTo>
                  <a:pt x="298614" y="0"/>
                </a:lnTo>
                <a:lnTo>
                  <a:pt x="298614" y="221518"/>
                </a:lnTo>
                <a:lnTo>
                  <a:pt x="0" y="2215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4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421625" y="2912917"/>
            <a:ext cx="6851666" cy="4568825"/>
          </a:xfrm>
          <a:prstGeom prst="rect">
            <a:avLst/>
          </a:prstGeom>
        </p:spPr>
        <p:txBody>
          <a:bodyPr anchor="t" rtlCol="false" tIns="0" lIns="0" bIns="0" rIns="0">
            <a:spAutoFit/>
          </a:bodyPr>
          <a:lstStyle/>
          <a:p>
            <a:pPr algn="l">
              <a:lnSpc>
                <a:spcPts val="2800"/>
              </a:lnSpc>
              <a:spcBef>
                <a:spcPct val="0"/>
              </a:spcBef>
            </a:pPr>
          </a:p>
          <a:p>
            <a:pPr algn="l" marL="431801" indent="-215900" lvl="1">
              <a:lnSpc>
                <a:spcPts val="2800"/>
              </a:lnSpc>
              <a:buFont typeface="Arial"/>
              <a:buChar char="•"/>
            </a:pPr>
            <a:r>
              <a:rPr lang="en-US" sz="2000">
                <a:solidFill>
                  <a:srgbClr val="000000"/>
                </a:solidFill>
                <a:latin typeface="Walls"/>
                <a:ea typeface="Walls"/>
                <a:cs typeface="Walls"/>
                <a:sym typeface="Walls"/>
              </a:rPr>
              <a:t> java B runs the .class file named B.class.</a:t>
            </a:r>
          </a:p>
          <a:p>
            <a:pPr algn="l">
              <a:lnSpc>
                <a:spcPts val="2800"/>
              </a:lnSpc>
              <a:spcBef>
                <a:spcPct val="0"/>
              </a:spcBef>
            </a:pPr>
            <a:r>
              <a:rPr lang="en-US" b="true" sz="2000">
                <a:solidFill>
                  <a:srgbClr val="211D1D"/>
                </a:solidFill>
                <a:latin typeface="Walls Bold"/>
                <a:ea typeface="Walls Bold"/>
                <a:cs typeface="Walls Bold"/>
                <a:sym typeface="Walls Bold"/>
              </a:rPr>
              <a:t>2. Return to the src Folder :</a:t>
            </a:r>
          </a:p>
          <a:p>
            <a:pPr algn="l">
              <a:lnSpc>
                <a:spcPts val="2800"/>
              </a:lnSpc>
              <a:spcBef>
                <a:spcPct val="0"/>
              </a:spcBef>
            </a:pPr>
            <a:r>
              <a:rPr lang="en-US" sz="2000">
                <a:solidFill>
                  <a:srgbClr val="000000"/>
                </a:solidFill>
                <a:latin typeface="Walls"/>
                <a:ea typeface="Walls"/>
                <a:cs typeface="Walls"/>
                <a:sym typeface="Walls"/>
              </a:rPr>
              <a:t>   </a:t>
            </a:r>
          </a:p>
          <a:p>
            <a:pPr algn="l">
              <a:lnSpc>
                <a:spcPts val="2800"/>
              </a:lnSpc>
              <a:spcBef>
                <a:spcPct val="0"/>
              </a:spcBef>
            </a:pPr>
          </a:p>
          <a:p>
            <a:pPr algn="l">
              <a:lnSpc>
                <a:spcPts val="2800"/>
              </a:lnSpc>
              <a:spcBef>
                <a:spcPct val="0"/>
              </a:spcBef>
            </a:pPr>
            <a:r>
              <a:rPr lang="en-US" b="true" sz="2000">
                <a:solidFill>
                  <a:srgbClr val="233DFF"/>
                </a:solidFill>
                <a:latin typeface="Walls Bold"/>
                <a:ea typeface="Walls Bold"/>
                <a:cs typeface="Walls Bold"/>
                <a:sym typeface="Walls Bold"/>
              </a:rPr>
              <a:t>SECOND AND BEST APPOROACH💡</a:t>
            </a:r>
          </a:p>
          <a:p>
            <a:pPr algn="l">
              <a:lnSpc>
                <a:spcPts val="2800"/>
              </a:lnSpc>
              <a:spcBef>
                <a:spcPct val="0"/>
              </a:spcBef>
            </a:pPr>
            <a:r>
              <a:rPr lang="en-US" b="true" sz="2000">
                <a:solidFill>
                  <a:srgbClr val="211D1D"/>
                </a:solidFill>
                <a:latin typeface="Walls Bold"/>
                <a:ea typeface="Walls Bold"/>
                <a:cs typeface="Walls Bold"/>
                <a:sym typeface="Walls Bold"/>
              </a:rPr>
              <a:t>1. Run the .class File Directly from the src Folder :</a:t>
            </a:r>
          </a:p>
          <a:p>
            <a:pPr algn="l">
              <a:lnSpc>
                <a:spcPts val="2800"/>
              </a:lnSpc>
              <a:spcBef>
                <a:spcPct val="0"/>
              </a:spcBef>
            </a:pPr>
            <a:r>
              <a:rPr lang="en-US" sz="2000">
                <a:solidFill>
                  <a:srgbClr val="000000"/>
                </a:solidFill>
                <a:latin typeface="Walls"/>
                <a:ea typeface="Walls"/>
                <a:cs typeface="Walls"/>
                <a:sym typeface="Walls"/>
              </a:rPr>
              <a:t>   </a:t>
            </a:r>
          </a:p>
          <a:p>
            <a:pPr algn="l">
              <a:lnSpc>
                <a:spcPts val="2800"/>
              </a:lnSpc>
              <a:spcBef>
                <a:spcPct val="0"/>
              </a:spcBef>
            </a:pPr>
            <a:r>
              <a:rPr lang="en-US" sz="2000">
                <a:solidFill>
                  <a:srgbClr val="000000"/>
                </a:solidFill>
                <a:latin typeface="Walls"/>
                <a:ea typeface="Walls"/>
                <a:cs typeface="Walls"/>
                <a:sym typeface="Walls"/>
              </a:rPr>
              <a:t>   </a:t>
            </a:r>
          </a:p>
          <a:p>
            <a:pPr algn="l" marL="431801" indent="-215900" lvl="1">
              <a:lnSpc>
                <a:spcPts val="2800"/>
              </a:lnSpc>
              <a:buFont typeface="Arial"/>
              <a:buChar char="•"/>
            </a:pPr>
            <a:r>
              <a:rPr lang="en-US" sz="2000">
                <a:solidFill>
                  <a:srgbClr val="000000"/>
                </a:solidFill>
                <a:latin typeface="Walls"/>
                <a:ea typeface="Walls"/>
                <a:cs typeface="Walls"/>
                <a:sym typeface="Walls"/>
              </a:rPr>
              <a:t> Explanation:</a:t>
            </a:r>
          </a:p>
          <a:p>
            <a:pPr algn="l" marL="431801" indent="-215900" lvl="1">
              <a:lnSpc>
                <a:spcPts val="2800"/>
              </a:lnSpc>
              <a:buFont typeface="Arial"/>
              <a:buChar char="•"/>
            </a:pPr>
            <a:r>
              <a:rPr lang="en-US" sz="2000">
                <a:solidFill>
                  <a:srgbClr val="000000"/>
                </a:solidFill>
                <a:latin typeface="Walls"/>
                <a:ea typeface="Walls"/>
                <a:cs typeface="Walls"/>
                <a:sym typeface="Walls"/>
              </a:rPr>
              <a:t> Command to invoke the Java Virtual Machine (JVM).</a:t>
            </a:r>
          </a:p>
          <a:p>
            <a:pPr algn="l" marL="431801" indent="-215900" lvl="1">
              <a:lnSpc>
                <a:spcPts val="2800"/>
              </a:lnSpc>
              <a:buFont typeface="Arial"/>
              <a:buChar char="•"/>
            </a:pPr>
            <a:r>
              <a:rPr lang="en-US" sz="2000">
                <a:solidFill>
                  <a:srgbClr val="000000"/>
                </a:solidFill>
                <a:latin typeface="Walls"/>
                <a:ea typeface="Walls"/>
                <a:cs typeface="Walls"/>
                <a:sym typeface="Walls"/>
              </a:rPr>
              <a:t> -cp: The classpath option, which tells the JVM where to look for .class files.</a:t>
            </a:r>
          </a:p>
        </p:txBody>
      </p:sp>
      <p:sp>
        <p:nvSpPr>
          <p:cNvPr name="Freeform 14" id="14"/>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421625" y="1078808"/>
            <a:ext cx="6673206" cy="1804035"/>
          </a:xfrm>
          <a:prstGeom prst="rect">
            <a:avLst/>
          </a:prstGeom>
        </p:spPr>
        <p:txBody>
          <a:bodyPr anchor="t" rtlCol="false" tIns="0" lIns="0" bIns="0" rIns="0">
            <a:spAutoFit/>
          </a:bodyPr>
          <a:lstStyle/>
          <a:p>
            <a:pPr algn="l">
              <a:lnSpc>
                <a:spcPts val="3079"/>
              </a:lnSpc>
              <a:spcBef>
                <a:spcPct val="0"/>
              </a:spcBef>
            </a:pPr>
          </a:p>
          <a:p>
            <a:pPr algn="l">
              <a:lnSpc>
                <a:spcPts val="2916"/>
              </a:lnSpc>
              <a:spcBef>
                <a:spcPct val="0"/>
              </a:spcBef>
            </a:pPr>
          </a:p>
          <a:p>
            <a:pPr algn="l">
              <a:lnSpc>
                <a:spcPts val="2916"/>
              </a:lnSpc>
              <a:spcBef>
                <a:spcPct val="0"/>
              </a:spcBef>
            </a:pPr>
            <a:r>
              <a:rPr lang="en-US" b="true" sz="2083">
                <a:solidFill>
                  <a:srgbClr val="233DFF"/>
                </a:solidFill>
                <a:latin typeface="Walls Bold"/>
                <a:ea typeface="Walls Bold"/>
                <a:cs typeface="Walls Bold"/>
                <a:sym typeface="Walls Bold"/>
              </a:rPr>
              <a:t>FIRST APPOROACH</a:t>
            </a:r>
          </a:p>
          <a:p>
            <a:pPr algn="l">
              <a:lnSpc>
                <a:spcPts val="2800"/>
              </a:lnSpc>
              <a:spcBef>
                <a:spcPct val="0"/>
              </a:spcBef>
            </a:pPr>
            <a:r>
              <a:rPr lang="en-US" b="true" sz="2000">
                <a:solidFill>
                  <a:srgbClr val="211D1D"/>
                </a:solidFill>
                <a:latin typeface="Walls Bold"/>
                <a:ea typeface="Walls Bold"/>
                <a:cs typeface="Walls Bold"/>
                <a:sym typeface="Walls Bold"/>
              </a:rPr>
              <a:t>1. Navigate to the classes Folder:</a:t>
            </a:r>
          </a:p>
          <a:p>
            <a:pPr algn="l">
              <a:lnSpc>
                <a:spcPts val="2800"/>
              </a:lnSpc>
              <a:spcBef>
                <a:spcPct val="0"/>
              </a:spcBef>
            </a:pPr>
            <a:r>
              <a:rPr lang="en-US" sz="2000">
                <a:solidFill>
                  <a:srgbClr val="000000"/>
                </a:solidFill>
                <a:latin typeface="Walls"/>
                <a:ea typeface="Walls"/>
                <a:cs typeface="Walls"/>
                <a:sym typeface="Walls"/>
              </a:rPr>
              <a:t>  </a:t>
            </a:r>
          </a:p>
        </p:txBody>
      </p:sp>
      <p:sp>
        <p:nvSpPr>
          <p:cNvPr name="TextBox 17" id="17"/>
          <p:cNvSpPr txBox="true"/>
          <p:nvPr/>
        </p:nvSpPr>
        <p:spPr>
          <a:xfrm rot="0">
            <a:off x="421625" y="1181288"/>
            <a:ext cx="3127276" cy="372745"/>
          </a:xfrm>
          <a:prstGeom prst="rect">
            <a:avLst/>
          </a:prstGeom>
        </p:spPr>
        <p:txBody>
          <a:bodyPr anchor="t" rtlCol="false" tIns="0" lIns="0" bIns="0" rIns="0">
            <a:spAutoFit/>
          </a:bodyPr>
          <a:lstStyle/>
          <a:p>
            <a:pPr algn="l">
              <a:lnSpc>
                <a:spcPts val="3079"/>
              </a:lnSpc>
              <a:spcBef>
                <a:spcPct val="0"/>
              </a:spcBef>
            </a:pPr>
            <a:r>
              <a:rPr lang="en-US" b="true" sz="2199">
                <a:solidFill>
                  <a:srgbClr val="1E90FF"/>
                </a:solidFill>
                <a:latin typeface="Walls Bold"/>
                <a:ea typeface="Walls Bold"/>
                <a:cs typeface="Walls Bold"/>
                <a:sym typeface="Walls Bold"/>
              </a:rPr>
              <a:t>Running the .class File 🚀</a:t>
            </a:r>
          </a:p>
        </p:txBody>
      </p:sp>
      <p:grpSp>
        <p:nvGrpSpPr>
          <p:cNvPr name="Group 18" id="18"/>
          <p:cNvGrpSpPr/>
          <p:nvPr/>
        </p:nvGrpSpPr>
        <p:grpSpPr>
          <a:xfrm rot="0">
            <a:off x="382205" y="2598935"/>
            <a:ext cx="6891086" cy="701970"/>
            <a:chOff x="0" y="0"/>
            <a:chExt cx="2469610" cy="251570"/>
          </a:xfrm>
        </p:grpSpPr>
        <p:sp>
          <p:nvSpPr>
            <p:cNvPr name="Freeform 19" id="19"/>
            <p:cNvSpPr/>
            <p:nvPr/>
          </p:nvSpPr>
          <p:spPr>
            <a:xfrm flipH="false" flipV="false" rot="0">
              <a:off x="0" y="0"/>
              <a:ext cx="2469610" cy="251570"/>
            </a:xfrm>
            <a:custGeom>
              <a:avLst/>
              <a:gdLst/>
              <a:ahLst/>
              <a:cxnLst/>
              <a:rect r="r" b="b" t="t" l="l"/>
              <a:pathLst>
                <a:path h="251570" w="2469610">
                  <a:moveTo>
                    <a:pt x="0" y="0"/>
                  </a:moveTo>
                  <a:lnTo>
                    <a:pt x="2469610" y="0"/>
                  </a:lnTo>
                  <a:lnTo>
                    <a:pt x="2469610" y="251570"/>
                  </a:lnTo>
                  <a:lnTo>
                    <a:pt x="0" y="251570"/>
                  </a:lnTo>
                  <a:close/>
                </a:path>
              </a:pathLst>
            </a:custGeom>
            <a:solidFill>
              <a:srgbClr val="1C2120"/>
            </a:solidFill>
          </p:spPr>
        </p:sp>
        <p:sp>
          <p:nvSpPr>
            <p:cNvPr name="TextBox 20" id="20"/>
            <p:cNvSpPr txBox="true"/>
            <p:nvPr/>
          </p:nvSpPr>
          <p:spPr>
            <a:xfrm>
              <a:off x="0" y="-66675"/>
              <a:ext cx="2469610" cy="318245"/>
            </a:xfrm>
            <a:prstGeom prst="rect">
              <a:avLst/>
            </a:prstGeom>
          </p:spPr>
          <p:txBody>
            <a:bodyPr anchor="ctr" rtlCol="false" tIns="50800" lIns="50800" bIns="50800" rIns="50800"/>
            <a:lstStyle/>
            <a:p>
              <a:pPr algn="l">
                <a:lnSpc>
                  <a:spcPts val="2356"/>
                </a:lnSpc>
              </a:pPr>
              <a:r>
                <a:rPr lang="en-US" sz="1683" b="true">
                  <a:solidFill>
                    <a:srgbClr val="FFFFFF"/>
                  </a:solidFill>
                  <a:latin typeface="Consolas Bold"/>
                  <a:ea typeface="Consolas Bold"/>
                  <a:cs typeface="Consolas Bold"/>
                  <a:sym typeface="Consolas Bold"/>
                </a:rPr>
                <a:t>src&gt;cd ../classes</a:t>
              </a:r>
            </a:p>
            <a:p>
              <a:pPr algn="l">
                <a:lnSpc>
                  <a:spcPts val="2356"/>
                </a:lnSpc>
              </a:pPr>
              <a:r>
                <a:rPr lang="en-US" sz="1683" b="true">
                  <a:solidFill>
                    <a:srgbClr val="FFFFFF"/>
                  </a:solidFill>
                  <a:latin typeface="Consolas Bold"/>
                  <a:ea typeface="Consolas Bold"/>
                  <a:cs typeface="Consolas Bold"/>
                  <a:sym typeface="Consolas Bold"/>
                </a:rPr>
                <a:t>application1\classes&gt;java B</a:t>
              </a:r>
            </a:p>
          </p:txBody>
        </p:sp>
      </p:grpSp>
      <p:grpSp>
        <p:nvGrpSpPr>
          <p:cNvPr name="Group 21" id="21"/>
          <p:cNvGrpSpPr/>
          <p:nvPr/>
        </p:nvGrpSpPr>
        <p:grpSpPr>
          <a:xfrm rot="0">
            <a:off x="382205" y="3962804"/>
            <a:ext cx="6891086" cy="568768"/>
            <a:chOff x="0" y="0"/>
            <a:chExt cx="2469610" cy="203834"/>
          </a:xfrm>
        </p:grpSpPr>
        <p:sp>
          <p:nvSpPr>
            <p:cNvPr name="Freeform 22" id="22"/>
            <p:cNvSpPr/>
            <p:nvPr/>
          </p:nvSpPr>
          <p:spPr>
            <a:xfrm flipH="false" flipV="false" rot="0">
              <a:off x="0" y="0"/>
              <a:ext cx="2469610" cy="203834"/>
            </a:xfrm>
            <a:custGeom>
              <a:avLst/>
              <a:gdLst/>
              <a:ahLst/>
              <a:cxnLst/>
              <a:rect r="r" b="b" t="t" l="l"/>
              <a:pathLst>
                <a:path h="203834" w="2469610">
                  <a:moveTo>
                    <a:pt x="0" y="0"/>
                  </a:moveTo>
                  <a:lnTo>
                    <a:pt x="2469610" y="0"/>
                  </a:lnTo>
                  <a:lnTo>
                    <a:pt x="2469610" y="203834"/>
                  </a:lnTo>
                  <a:lnTo>
                    <a:pt x="0" y="203834"/>
                  </a:lnTo>
                  <a:close/>
                </a:path>
              </a:pathLst>
            </a:custGeom>
            <a:solidFill>
              <a:srgbClr val="1C2120"/>
            </a:solidFill>
          </p:spPr>
        </p:sp>
        <p:sp>
          <p:nvSpPr>
            <p:cNvPr name="TextBox 23" id="23"/>
            <p:cNvSpPr txBox="true"/>
            <p:nvPr/>
          </p:nvSpPr>
          <p:spPr>
            <a:xfrm>
              <a:off x="0" y="-66675"/>
              <a:ext cx="2469610" cy="270509"/>
            </a:xfrm>
            <a:prstGeom prst="rect">
              <a:avLst/>
            </a:prstGeom>
          </p:spPr>
          <p:txBody>
            <a:bodyPr anchor="ctr" rtlCol="false" tIns="50800" lIns="50800" bIns="50800" rIns="50800"/>
            <a:lstStyle/>
            <a:p>
              <a:pPr algn="l">
                <a:lnSpc>
                  <a:spcPts val="2356"/>
                </a:lnSpc>
              </a:pPr>
              <a:r>
                <a:rPr lang="en-US" sz="1683" b="true">
                  <a:solidFill>
                    <a:srgbClr val="FFFFFF"/>
                  </a:solidFill>
                  <a:latin typeface="Consolas Bold"/>
                  <a:ea typeface="Consolas Bold"/>
                  <a:cs typeface="Consolas Bold"/>
                  <a:sym typeface="Consolas Bold"/>
                </a:rPr>
                <a:t>cd ../src</a:t>
              </a:r>
              <a:r>
                <a:rPr lang="en-US" sz="1683" b="true">
                  <a:solidFill>
                    <a:srgbClr val="FFFFFF"/>
                  </a:solidFill>
                  <a:latin typeface="Consolas Bold"/>
                  <a:ea typeface="Consolas Bold"/>
                  <a:cs typeface="Consolas Bold"/>
                  <a:sym typeface="Consolas Bold"/>
                </a:rPr>
                <a:t> </a:t>
              </a:r>
            </a:p>
          </p:txBody>
        </p:sp>
      </p:grpSp>
      <p:grpSp>
        <p:nvGrpSpPr>
          <p:cNvPr name="Group 24" id="24"/>
          <p:cNvGrpSpPr/>
          <p:nvPr/>
        </p:nvGrpSpPr>
        <p:grpSpPr>
          <a:xfrm rot="0">
            <a:off x="382205" y="5480325"/>
            <a:ext cx="6891086" cy="568768"/>
            <a:chOff x="0" y="0"/>
            <a:chExt cx="2469610" cy="203834"/>
          </a:xfrm>
        </p:grpSpPr>
        <p:sp>
          <p:nvSpPr>
            <p:cNvPr name="Freeform 25" id="25"/>
            <p:cNvSpPr/>
            <p:nvPr/>
          </p:nvSpPr>
          <p:spPr>
            <a:xfrm flipH="false" flipV="false" rot="0">
              <a:off x="0" y="0"/>
              <a:ext cx="2469610" cy="203834"/>
            </a:xfrm>
            <a:custGeom>
              <a:avLst/>
              <a:gdLst/>
              <a:ahLst/>
              <a:cxnLst/>
              <a:rect r="r" b="b" t="t" l="l"/>
              <a:pathLst>
                <a:path h="203834" w="2469610">
                  <a:moveTo>
                    <a:pt x="0" y="0"/>
                  </a:moveTo>
                  <a:lnTo>
                    <a:pt x="2469610" y="0"/>
                  </a:lnTo>
                  <a:lnTo>
                    <a:pt x="2469610" y="203834"/>
                  </a:lnTo>
                  <a:lnTo>
                    <a:pt x="0" y="203834"/>
                  </a:lnTo>
                  <a:close/>
                </a:path>
              </a:pathLst>
            </a:custGeom>
            <a:solidFill>
              <a:srgbClr val="1C2120"/>
            </a:solidFill>
          </p:spPr>
        </p:sp>
        <p:sp>
          <p:nvSpPr>
            <p:cNvPr name="TextBox 26" id="26"/>
            <p:cNvSpPr txBox="true"/>
            <p:nvPr/>
          </p:nvSpPr>
          <p:spPr>
            <a:xfrm>
              <a:off x="0" y="-66675"/>
              <a:ext cx="2469610" cy="270509"/>
            </a:xfrm>
            <a:prstGeom prst="rect">
              <a:avLst/>
            </a:prstGeom>
          </p:spPr>
          <p:txBody>
            <a:bodyPr anchor="ctr" rtlCol="false" tIns="50800" lIns="50800" bIns="50800" rIns="50800"/>
            <a:lstStyle/>
            <a:p>
              <a:pPr algn="l">
                <a:lnSpc>
                  <a:spcPts val="2356"/>
                </a:lnSpc>
              </a:pPr>
              <a:r>
                <a:rPr lang="en-US" sz="1683" b="true">
                  <a:solidFill>
                    <a:srgbClr val="FFFFFF"/>
                  </a:solidFill>
                  <a:latin typeface="Consolas Bold"/>
                  <a:ea typeface="Consolas Bold"/>
                  <a:cs typeface="Consolas Bold"/>
                  <a:sym typeface="Consolas Bold"/>
                </a:rPr>
                <a:t>java -cp ../classes B</a:t>
              </a:r>
            </a:p>
          </p:txBody>
        </p:sp>
      </p:grpSp>
      <p:sp>
        <p:nvSpPr>
          <p:cNvPr name="TextBox 27" id="27"/>
          <p:cNvSpPr txBox="true"/>
          <p:nvPr/>
        </p:nvSpPr>
        <p:spPr>
          <a:xfrm rot="0">
            <a:off x="421625" y="7443642"/>
            <a:ext cx="6867345" cy="1044575"/>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000000"/>
                </a:solidFill>
                <a:latin typeface="Walls"/>
                <a:ea typeface="Walls"/>
                <a:cs typeface="Walls"/>
                <a:sym typeface="Walls"/>
              </a:rPr>
              <a:t> ../classes B: This means you're currently in the src folder, and you want to go back to the application1 folder, then into the classes folder to find and run the B.class file.</a:t>
            </a:r>
          </a:p>
        </p:txBody>
      </p:sp>
    </p:spTree>
  </p:cSld>
  <p:clrMapOvr>
    <a:masterClrMapping/>
  </p:clrMapOvr>
</p:sld>
</file>

<file path=ppt/slides/slide4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405947" y="767506"/>
            <a:ext cx="6460160" cy="3275542"/>
          </a:xfrm>
          <a:prstGeom prst="rect">
            <a:avLst/>
          </a:prstGeom>
        </p:spPr>
        <p:txBody>
          <a:bodyPr anchor="t" rtlCol="false" tIns="0" lIns="0" bIns="0" rIns="0">
            <a:spAutoFit/>
          </a:bodyPr>
          <a:lstStyle/>
          <a:p>
            <a:pPr algn="l">
              <a:lnSpc>
                <a:spcPts val="3499"/>
              </a:lnSpc>
              <a:spcBef>
                <a:spcPct val="0"/>
              </a:spcBef>
            </a:pPr>
          </a:p>
          <a:p>
            <a:pPr algn="l">
              <a:lnSpc>
                <a:spcPts val="2916"/>
              </a:lnSpc>
              <a:spcBef>
                <a:spcPct val="0"/>
              </a:spcBef>
            </a:pPr>
          </a:p>
          <a:p>
            <a:pPr algn="l">
              <a:lnSpc>
                <a:spcPts val="2800"/>
              </a:lnSpc>
              <a:spcBef>
                <a:spcPct val="0"/>
              </a:spcBef>
            </a:pPr>
            <a:r>
              <a:rPr lang="en-US" b="true" sz="2000">
                <a:solidFill>
                  <a:srgbClr val="211D1D"/>
                </a:solidFill>
                <a:latin typeface="Walls Bold"/>
                <a:ea typeface="Walls Bold"/>
                <a:cs typeface="Walls Bold"/>
                <a:sym typeface="Walls Bold"/>
              </a:rPr>
              <a:t>Create and Run 4 Java Files  following the steps above:</a:t>
            </a:r>
          </a:p>
          <a:p>
            <a:pPr algn="l">
              <a:lnSpc>
                <a:spcPts val="2800"/>
              </a:lnSpc>
              <a:spcBef>
                <a:spcPct val="0"/>
              </a:spcBef>
            </a:pPr>
            <a:r>
              <a:rPr lang="en-US" sz="2000">
                <a:solidFill>
                  <a:srgbClr val="000000"/>
                </a:solidFill>
                <a:latin typeface="Walls"/>
                <a:ea typeface="Walls"/>
                <a:cs typeface="Walls"/>
                <a:sym typeface="Walls"/>
              </a:rPr>
              <a:t>1. C.java</a:t>
            </a:r>
          </a:p>
          <a:p>
            <a:pPr algn="l">
              <a:lnSpc>
                <a:spcPts val="2800"/>
              </a:lnSpc>
              <a:spcBef>
                <a:spcPct val="0"/>
              </a:spcBef>
            </a:pPr>
            <a:r>
              <a:rPr lang="en-US" sz="2000">
                <a:solidFill>
                  <a:srgbClr val="000000"/>
                </a:solidFill>
                <a:latin typeface="Walls"/>
                <a:ea typeface="Walls"/>
                <a:cs typeface="Walls"/>
                <a:sym typeface="Walls"/>
              </a:rPr>
              <a:t>2. D.java</a:t>
            </a:r>
          </a:p>
          <a:p>
            <a:pPr algn="l">
              <a:lnSpc>
                <a:spcPts val="2800"/>
              </a:lnSpc>
              <a:spcBef>
                <a:spcPct val="0"/>
              </a:spcBef>
            </a:pPr>
            <a:r>
              <a:rPr lang="en-US" sz="2000">
                <a:solidFill>
                  <a:srgbClr val="000000"/>
                </a:solidFill>
                <a:latin typeface="Walls"/>
                <a:ea typeface="Walls"/>
                <a:cs typeface="Walls"/>
                <a:sym typeface="Walls"/>
              </a:rPr>
              <a:t>3. E.java</a:t>
            </a:r>
          </a:p>
          <a:p>
            <a:pPr algn="l">
              <a:lnSpc>
                <a:spcPts val="2800"/>
              </a:lnSpc>
              <a:spcBef>
                <a:spcPct val="0"/>
              </a:spcBef>
            </a:pPr>
            <a:r>
              <a:rPr lang="en-US" sz="2000">
                <a:solidFill>
                  <a:srgbClr val="000000"/>
                </a:solidFill>
                <a:latin typeface="Walls"/>
                <a:ea typeface="Walls"/>
                <a:cs typeface="Walls"/>
                <a:sym typeface="Walls"/>
              </a:rPr>
              <a:t>4. F.java</a:t>
            </a:r>
          </a:p>
          <a:p>
            <a:pPr algn="l">
              <a:lnSpc>
                <a:spcPts val="2916"/>
              </a:lnSpc>
              <a:spcBef>
                <a:spcPct val="0"/>
              </a:spcBef>
            </a:pPr>
          </a:p>
          <a:p>
            <a:pPr algn="l">
              <a:lnSpc>
                <a:spcPts val="2916"/>
              </a:lnSpc>
              <a:spcBef>
                <a:spcPct val="0"/>
              </a:spcBef>
            </a:pPr>
          </a:p>
        </p:txBody>
      </p:sp>
      <p:sp>
        <p:nvSpPr>
          <p:cNvPr name="TextBox 14" id="14"/>
          <p:cNvSpPr txBox="true"/>
          <p:nvPr/>
        </p:nvSpPr>
        <p:spPr>
          <a:xfrm rot="0">
            <a:off x="346328" y="4401883"/>
            <a:ext cx="6867345" cy="2471208"/>
          </a:xfrm>
          <a:prstGeom prst="rect">
            <a:avLst/>
          </a:prstGeom>
        </p:spPr>
        <p:txBody>
          <a:bodyPr anchor="t" rtlCol="false" tIns="0" lIns="0" bIns="0" rIns="0">
            <a:spAutoFit/>
          </a:bodyPr>
          <a:lstStyle/>
          <a:p>
            <a:pPr algn="l">
              <a:lnSpc>
                <a:spcPts val="2916"/>
              </a:lnSpc>
              <a:spcBef>
                <a:spcPct val="0"/>
              </a:spcBef>
            </a:pPr>
          </a:p>
          <a:p>
            <a:pPr algn="l">
              <a:lnSpc>
                <a:spcPts val="2800"/>
              </a:lnSpc>
              <a:spcBef>
                <a:spcPct val="0"/>
              </a:spcBef>
            </a:pPr>
            <a:r>
              <a:rPr lang="en-US" b="true" sz="2000">
                <a:solidFill>
                  <a:srgbClr val="211D1D"/>
                </a:solidFill>
                <a:latin typeface="Walls Bold"/>
                <a:ea typeface="Walls Bold"/>
                <a:cs typeface="Walls Bold"/>
                <a:sym typeface="Walls Bold"/>
              </a:rPr>
              <a:t>1. public Keyword :</a:t>
            </a:r>
          </a:p>
          <a:p>
            <a:pPr algn="l" marL="431801" indent="-215900" lvl="1">
              <a:lnSpc>
                <a:spcPts val="2800"/>
              </a:lnSpc>
              <a:buFont typeface="Arial"/>
              <a:buChar char="•"/>
            </a:pPr>
            <a:r>
              <a:rPr lang="en-US" sz="2000">
                <a:solidFill>
                  <a:srgbClr val="000000"/>
                </a:solidFill>
                <a:latin typeface="Walls"/>
                <a:ea typeface="Walls"/>
                <a:cs typeface="Walls"/>
                <a:sym typeface="Walls"/>
              </a:rPr>
              <a:t> public is a  keyword in Java.</a:t>
            </a:r>
          </a:p>
          <a:p>
            <a:pPr algn="l" marL="431801" indent="-215900" lvl="1">
              <a:lnSpc>
                <a:spcPts val="2800"/>
              </a:lnSpc>
              <a:buFont typeface="Arial"/>
              <a:buChar char="•"/>
            </a:pPr>
            <a:r>
              <a:rPr lang="en-US" sz="2000">
                <a:solidFill>
                  <a:srgbClr val="000000"/>
                </a:solidFill>
                <a:latin typeface="Walls"/>
                <a:ea typeface="Walls"/>
                <a:cs typeface="Walls"/>
                <a:sym typeface="Walls"/>
              </a:rPr>
              <a:t> Keywords have special meanings in the Java language and are also called reserved words. There are about 50 keywords in Java 8.</a:t>
            </a:r>
          </a:p>
          <a:p>
            <a:pPr algn="l">
              <a:lnSpc>
                <a:spcPts val="2916"/>
              </a:lnSpc>
              <a:spcBef>
                <a:spcPct val="0"/>
              </a:spcBef>
            </a:pPr>
          </a:p>
        </p:txBody>
      </p:sp>
      <p:sp>
        <p:nvSpPr>
          <p:cNvPr name="Freeform 15" id="15"/>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421625" y="1076534"/>
            <a:ext cx="1130498" cy="422275"/>
          </a:xfrm>
          <a:prstGeom prst="rect">
            <a:avLst/>
          </a:prstGeom>
        </p:spPr>
        <p:txBody>
          <a:bodyPr anchor="t" rtlCol="false" tIns="0" lIns="0" bIns="0" rIns="0">
            <a:spAutoFit/>
          </a:bodyPr>
          <a:lstStyle/>
          <a:p>
            <a:pPr algn="l">
              <a:lnSpc>
                <a:spcPts val="3499"/>
              </a:lnSpc>
              <a:spcBef>
                <a:spcPct val="0"/>
              </a:spcBef>
            </a:pPr>
            <a:r>
              <a:rPr lang="en-US" b="true" sz="2499">
                <a:solidFill>
                  <a:srgbClr val="1E90FF"/>
                </a:solidFill>
                <a:latin typeface="Walls Bold"/>
                <a:ea typeface="Walls Bold"/>
                <a:cs typeface="Walls Bold"/>
                <a:sym typeface="Walls Bold"/>
              </a:rPr>
              <a:t> Task🎯</a:t>
            </a:r>
          </a:p>
        </p:txBody>
      </p:sp>
      <p:sp>
        <p:nvSpPr>
          <p:cNvPr name="TextBox 18" id="18"/>
          <p:cNvSpPr txBox="true"/>
          <p:nvPr/>
        </p:nvSpPr>
        <p:spPr>
          <a:xfrm rot="0">
            <a:off x="400116" y="3692209"/>
            <a:ext cx="6204815" cy="306705"/>
          </a:xfrm>
          <a:prstGeom prst="rect">
            <a:avLst/>
          </a:prstGeom>
        </p:spPr>
        <p:txBody>
          <a:bodyPr anchor="t" rtlCol="false" tIns="0" lIns="0" bIns="0" rIns="0">
            <a:spAutoFit/>
          </a:bodyPr>
          <a:lstStyle/>
          <a:p>
            <a:pPr algn="l">
              <a:lnSpc>
                <a:spcPts val="2520"/>
              </a:lnSpc>
              <a:spcBef>
                <a:spcPct val="0"/>
              </a:spcBef>
            </a:pPr>
            <a:r>
              <a:rPr lang="en-US" b="true" sz="1800">
                <a:solidFill>
                  <a:srgbClr val="000000"/>
                </a:solidFill>
                <a:latin typeface="Walls Bold"/>
                <a:ea typeface="Walls Bold"/>
                <a:cs typeface="Walls Bold"/>
                <a:sym typeface="Walls Bold"/>
              </a:rPr>
              <a:t>       </a:t>
            </a:r>
            <a:r>
              <a:rPr lang="en-US" b="true" sz="1800">
                <a:solidFill>
                  <a:srgbClr val="000000"/>
                </a:solidFill>
                <a:latin typeface="Walls Bold"/>
                <a:ea typeface="Walls Bold"/>
                <a:cs typeface="Walls Bold"/>
                <a:sym typeface="Walls Bold"/>
              </a:rPr>
              <a:t>Note :</a:t>
            </a:r>
            <a:r>
              <a:rPr lang="en-US" sz="1800">
                <a:solidFill>
                  <a:srgbClr val="211D1D"/>
                </a:solidFill>
                <a:latin typeface="Walls"/>
                <a:ea typeface="Walls"/>
                <a:cs typeface="Walls"/>
                <a:sym typeface="Walls"/>
              </a:rPr>
              <a:t> To rename a file or folder in Windows, simply press F2. </a:t>
            </a:r>
          </a:p>
        </p:txBody>
      </p:sp>
      <p:sp>
        <p:nvSpPr>
          <p:cNvPr name="TextBox 19" id="19"/>
          <p:cNvSpPr txBox="true"/>
          <p:nvPr/>
        </p:nvSpPr>
        <p:spPr>
          <a:xfrm rot="0">
            <a:off x="400116" y="4252598"/>
            <a:ext cx="5595839" cy="372745"/>
          </a:xfrm>
          <a:prstGeom prst="rect">
            <a:avLst/>
          </a:prstGeom>
        </p:spPr>
        <p:txBody>
          <a:bodyPr anchor="t" rtlCol="false" tIns="0" lIns="0" bIns="0" rIns="0">
            <a:spAutoFit/>
          </a:bodyPr>
          <a:lstStyle/>
          <a:p>
            <a:pPr algn="l">
              <a:lnSpc>
                <a:spcPts val="3080"/>
              </a:lnSpc>
              <a:spcBef>
                <a:spcPct val="0"/>
              </a:spcBef>
            </a:pPr>
            <a:r>
              <a:rPr lang="en-US" b="true" sz="2200">
                <a:solidFill>
                  <a:srgbClr val="1E90FF"/>
                </a:solidFill>
                <a:latin typeface="Walls Bold"/>
                <a:ea typeface="Walls Bold"/>
                <a:cs typeface="Walls Bold"/>
                <a:sym typeface="Walls Bold"/>
              </a:rPr>
              <a:t>Understanding the public Keyword in Java 🔍</a:t>
            </a:r>
          </a:p>
        </p:txBody>
      </p:sp>
      <p:sp>
        <p:nvSpPr>
          <p:cNvPr name="Freeform 20" id="20"/>
          <p:cNvSpPr/>
          <p:nvPr/>
        </p:nvSpPr>
        <p:spPr>
          <a:xfrm flipH="false" flipV="false" rot="0">
            <a:off x="400116" y="3743692"/>
            <a:ext cx="298614" cy="221518"/>
          </a:xfrm>
          <a:custGeom>
            <a:avLst/>
            <a:gdLst/>
            <a:ahLst/>
            <a:cxnLst/>
            <a:rect r="r" b="b" t="t" l="l"/>
            <a:pathLst>
              <a:path h="221518" w="298614">
                <a:moveTo>
                  <a:pt x="0" y="0"/>
                </a:moveTo>
                <a:lnTo>
                  <a:pt x="298615" y="0"/>
                </a:lnTo>
                <a:lnTo>
                  <a:pt x="298615" y="221518"/>
                </a:lnTo>
                <a:lnTo>
                  <a:pt x="0" y="2215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405947" y="1150172"/>
            <a:ext cx="6091988" cy="422275"/>
          </a:xfrm>
          <a:prstGeom prst="rect">
            <a:avLst/>
          </a:prstGeom>
        </p:spPr>
        <p:txBody>
          <a:bodyPr anchor="t" rtlCol="false" tIns="0" lIns="0" bIns="0" rIns="0">
            <a:spAutoFit/>
          </a:bodyPr>
          <a:lstStyle/>
          <a:p>
            <a:pPr algn="ctr">
              <a:lnSpc>
                <a:spcPts val="3499"/>
              </a:lnSpc>
            </a:pPr>
            <a:r>
              <a:rPr lang="en-US" b="true" sz="2499" spc="24">
                <a:solidFill>
                  <a:srgbClr val="1E90FF"/>
                </a:solidFill>
                <a:latin typeface="Walls Bold"/>
                <a:ea typeface="Walls Bold"/>
                <a:cs typeface="Walls Bold"/>
                <a:sym typeface="Walls Bold"/>
              </a:rPr>
              <a:t>LOW-LEVEL PROGRAMMING LANGUAGES 🖥️</a:t>
            </a:r>
          </a:p>
        </p:txBody>
      </p:sp>
      <p:sp>
        <p:nvSpPr>
          <p:cNvPr name="TextBox 14" id="14"/>
          <p:cNvSpPr txBox="true"/>
          <p:nvPr/>
        </p:nvSpPr>
        <p:spPr>
          <a:xfrm rot="0">
            <a:off x="421625" y="1731168"/>
            <a:ext cx="6732780" cy="7378700"/>
          </a:xfrm>
          <a:prstGeom prst="rect">
            <a:avLst/>
          </a:prstGeom>
        </p:spPr>
        <p:txBody>
          <a:bodyPr anchor="t" rtlCol="false" tIns="0" lIns="0" bIns="0" rIns="0">
            <a:spAutoFit/>
          </a:bodyPr>
          <a:lstStyle/>
          <a:p>
            <a:pPr algn="just">
              <a:lnSpc>
                <a:spcPts val="2799"/>
              </a:lnSpc>
            </a:pPr>
            <a:r>
              <a:rPr lang="en-US" sz="1999">
                <a:solidFill>
                  <a:srgbClr val="000000"/>
                </a:solidFill>
                <a:latin typeface="Walls"/>
                <a:ea typeface="Walls"/>
                <a:cs typeface="Walls"/>
                <a:sym typeface="Walls"/>
              </a:rPr>
              <a:t>Low</a:t>
            </a:r>
            <a:r>
              <a:rPr lang="en-US" sz="1999">
                <a:solidFill>
                  <a:srgbClr val="000000"/>
                </a:solidFill>
                <a:latin typeface="Walls"/>
                <a:ea typeface="Walls"/>
                <a:cs typeface="Walls"/>
                <a:sym typeface="Walls"/>
              </a:rPr>
              <a:t>-level programming languages are</a:t>
            </a:r>
            <a:r>
              <a:rPr lang="en-US" sz="1999">
                <a:solidFill>
                  <a:srgbClr val="000000"/>
                </a:solidFill>
                <a:latin typeface="Walls"/>
                <a:ea typeface="Walls"/>
                <a:cs typeface="Walls"/>
                <a:sym typeface="Walls"/>
              </a:rPr>
              <a:t> closer to the machine’s hardware. They offer direct control over a computer’s resources but can be harder for humans to understand. Here’s what you need to know:</a:t>
            </a:r>
          </a:p>
          <a:p>
            <a:pPr algn="just">
              <a:lnSpc>
                <a:spcPts val="2799"/>
              </a:lnSpc>
            </a:pPr>
          </a:p>
          <a:p>
            <a:pPr algn="just" marL="431799" indent="-215899" lvl="1">
              <a:lnSpc>
                <a:spcPts val="2799"/>
              </a:lnSpc>
              <a:buAutoNum type="arabicPeriod" startAt="1"/>
            </a:pPr>
            <a:r>
              <a:rPr lang="en-US" b="true" sz="1999">
                <a:solidFill>
                  <a:srgbClr val="000000"/>
                </a:solidFill>
                <a:latin typeface="Walls Bold"/>
                <a:ea typeface="Walls Bold"/>
                <a:cs typeface="Walls Bold"/>
                <a:sym typeface="Walls Bold"/>
              </a:rPr>
              <a:t>Machine Friendly 🤖:</a:t>
            </a:r>
            <a:r>
              <a:rPr lang="en-US" sz="1999">
                <a:solidFill>
                  <a:srgbClr val="000000"/>
                </a:solidFill>
                <a:latin typeface="Walls"/>
                <a:ea typeface="Walls"/>
                <a:cs typeface="Walls"/>
                <a:sym typeface="Walls"/>
              </a:rPr>
              <a:t> These languages are designed to work directly with the computer’s hardwa</a:t>
            </a:r>
            <a:r>
              <a:rPr lang="en-US" sz="1999">
                <a:solidFill>
                  <a:srgbClr val="000000"/>
                </a:solidFill>
                <a:latin typeface="Walls"/>
                <a:ea typeface="Walls"/>
                <a:cs typeface="Walls"/>
                <a:sym typeface="Walls"/>
              </a:rPr>
              <a:t>r</a:t>
            </a:r>
            <a:r>
              <a:rPr lang="en-US" sz="1999">
                <a:solidFill>
                  <a:srgbClr val="000000"/>
                </a:solidFill>
                <a:latin typeface="Walls"/>
                <a:ea typeface="Walls"/>
                <a:cs typeface="Walls"/>
                <a:sym typeface="Walls"/>
              </a:rPr>
              <a:t>e. They p</a:t>
            </a:r>
            <a:r>
              <a:rPr lang="en-US" sz="1999">
                <a:solidFill>
                  <a:srgbClr val="000000"/>
                </a:solidFill>
                <a:latin typeface="Walls"/>
                <a:ea typeface="Walls"/>
                <a:cs typeface="Walls"/>
                <a:sym typeface="Walls"/>
              </a:rPr>
              <a:t>rovid</a:t>
            </a:r>
            <a:r>
              <a:rPr lang="en-US" sz="1999">
                <a:solidFill>
                  <a:srgbClr val="000000"/>
                </a:solidFill>
                <a:latin typeface="Walls"/>
                <a:ea typeface="Walls"/>
                <a:cs typeface="Walls"/>
                <a:sym typeface="Walls"/>
              </a:rPr>
              <a:t>e </a:t>
            </a:r>
            <a:r>
              <a:rPr lang="en-US" sz="1999">
                <a:solidFill>
                  <a:srgbClr val="000000"/>
                </a:solidFill>
                <a:latin typeface="Walls"/>
                <a:ea typeface="Walls"/>
                <a:cs typeface="Walls"/>
                <a:sym typeface="Walls"/>
              </a:rPr>
              <a:t>a</a:t>
            </a:r>
            <a:r>
              <a:rPr lang="en-US" sz="1999">
                <a:solidFill>
                  <a:srgbClr val="000000"/>
                </a:solidFill>
                <a:latin typeface="Walls"/>
                <a:ea typeface="Walls"/>
                <a:cs typeface="Walls"/>
                <a:sym typeface="Walls"/>
              </a:rPr>
              <a:t> clos</a:t>
            </a:r>
            <a:r>
              <a:rPr lang="en-US" sz="1999">
                <a:solidFill>
                  <a:srgbClr val="000000"/>
                </a:solidFill>
                <a:latin typeface="Walls"/>
                <a:ea typeface="Walls"/>
                <a:cs typeface="Walls"/>
                <a:sym typeface="Walls"/>
              </a:rPr>
              <a:t>e</a:t>
            </a:r>
            <a:r>
              <a:rPr lang="en-US" sz="1999">
                <a:solidFill>
                  <a:srgbClr val="000000"/>
                </a:solidFill>
                <a:latin typeface="Walls"/>
                <a:ea typeface="Walls"/>
                <a:cs typeface="Walls"/>
                <a:sym typeface="Walls"/>
              </a:rPr>
              <a:t> </a:t>
            </a:r>
            <a:r>
              <a:rPr lang="en-US" sz="1999">
                <a:solidFill>
                  <a:srgbClr val="000000"/>
                </a:solidFill>
                <a:latin typeface="Walls"/>
                <a:ea typeface="Walls"/>
                <a:cs typeface="Walls"/>
                <a:sym typeface="Walls"/>
              </a:rPr>
              <a:t>r</a:t>
            </a:r>
            <a:r>
              <a:rPr lang="en-US" sz="1999">
                <a:solidFill>
                  <a:srgbClr val="000000"/>
                </a:solidFill>
                <a:latin typeface="Walls"/>
                <a:ea typeface="Walls"/>
                <a:cs typeface="Walls"/>
                <a:sym typeface="Walls"/>
              </a:rPr>
              <a:t>epresentation of</a:t>
            </a:r>
            <a:r>
              <a:rPr lang="en-US" sz="1999">
                <a:solidFill>
                  <a:srgbClr val="000000"/>
                </a:solidFill>
                <a:latin typeface="Walls"/>
                <a:ea typeface="Walls"/>
                <a:cs typeface="Walls"/>
                <a:sym typeface="Walls"/>
              </a:rPr>
              <a:t> ho</a:t>
            </a:r>
            <a:r>
              <a:rPr lang="en-US" sz="1999">
                <a:solidFill>
                  <a:srgbClr val="000000"/>
                </a:solidFill>
                <a:latin typeface="Walls"/>
                <a:ea typeface="Walls"/>
                <a:cs typeface="Walls"/>
                <a:sym typeface="Walls"/>
              </a:rPr>
              <a:t>w the computer operates, allowing pr</a:t>
            </a:r>
            <a:r>
              <a:rPr lang="en-US" sz="1999">
                <a:solidFill>
                  <a:srgbClr val="000000"/>
                </a:solidFill>
                <a:latin typeface="Walls"/>
                <a:ea typeface="Walls"/>
                <a:cs typeface="Walls"/>
                <a:sym typeface="Walls"/>
              </a:rPr>
              <a:t>e</a:t>
            </a:r>
            <a:r>
              <a:rPr lang="en-US" sz="1999">
                <a:solidFill>
                  <a:srgbClr val="000000"/>
                </a:solidFill>
                <a:latin typeface="Walls"/>
                <a:ea typeface="Walls"/>
                <a:cs typeface="Walls"/>
                <a:sym typeface="Walls"/>
              </a:rPr>
              <a:t>cis</a:t>
            </a:r>
            <a:r>
              <a:rPr lang="en-US" sz="1999">
                <a:solidFill>
                  <a:srgbClr val="000000"/>
                </a:solidFill>
                <a:latin typeface="Walls"/>
                <a:ea typeface="Walls"/>
                <a:cs typeface="Walls"/>
                <a:sym typeface="Walls"/>
              </a:rPr>
              <a:t>e</a:t>
            </a:r>
            <a:r>
              <a:rPr lang="en-US" sz="1999">
                <a:solidFill>
                  <a:srgbClr val="000000"/>
                </a:solidFill>
                <a:latin typeface="Walls"/>
                <a:ea typeface="Walls"/>
                <a:cs typeface="Walls"/>
                <a:sym typeface="Walls"/>
              </a:rPr>
              <a:t> contro</a:t>
            </a:r>
            <a:r>
              <a:rPr lang="en-US" sz="1999">
                <a:solidFill>
                  <a:srgbClr val="000000"/>
                </a:solidFill>
                <a:latin typeface="Walls"/>
                <a:ea typeface="Walls"/>
                <a:cs typeface="Walls"/>
                <a:sym typeface="Walls"/>
              </a:rPr>
              <a:t>l</a:t>
            </a:r>
            <a:r>
              <a:rPr lang="en-US" sz="1999">
                <a:solidFill>
                  <a:srgbClr val="000000"/>
                </a:solidFill>
                <a:latin typeface="Walls"/>
                <a:ea typeface="Walls"/>
                <a:cs typeface="Walls"/>
                <a:sym typeface="Walls"/>
              </a:rPr>
              <a:t> </a:t>
            </a:r>
            <a:r>
              <a:rPr lang="en-US" sz="1999">
                <a:solidFill>
                  <a:srgbClr val="000000"/>
                </a:solidFill>
                <a:latin typeface="Walls"/>
                <a:ea typeface="Walls"/>
                <a:cs typeface="Walls"/>
                <a:sym typeface="Walls"/>
              </a:rPr>
              <a:t>o</a:t>
            </a:r>
            <a:r>
              <a:rPr lang="en-US" sz="1999">
                <a:solidFill>
                  <a:srgbClr val="000000"/>
                </a:solidFill>
                <a:latin typeface="Walls"/>
                <a:ea typeface="Walls"/>
                <a:cs typeface="Walls"/>
                <a:sym typeface="Walls"/>
              </a:rPr>
              <a:t>v</a:t>
            </a:r>
            <a:r>
              <a:rPr lang="en-US" sz="1999">
                <a:solidFill>
                  <a:srgbClr val="000000"/>
                </a:solidFill>
                <a:latin typeface="Walls"/>
                <a:ea typeface="Walls"/>
                <a:cs typeface="Walls"/>
                <a:sym typeface="Walls"/>
              </a:rPr>
              <a:t>er</a:t>
            </a:r>
            <a:r>
              <a:rPr lang="en-US" sz="1999">
                <a:solidFill>
                  <a:srgbClr val="000000"/>
                </a:solidFill>
                <a:latin typeface="Walls"/>
                <a:ea typeface="Walls"/>
                <a:cs typeface="Walls"/>
                <a:sym typeface="Walls"/>
              </a:rPr>
              <a:t> its functions.</a:t>
            </a:r>
          </a:p>
          <a:p>
            <a:pPr algn="just" marL="431799" indent="-215899" lvl="1">
              <a:lnSpc>
                <a:spcPts val="2799"/>
              </a:lnSpc>
              <a:buAutoNum type="arabicPeriod" startAt="1"/>
            </a:pPr>
            <a:r>
              <a:rPr lang="en-US" b="true" sz="1999">
                <a:solidFill>
                  <a:srgbClr val="000000"/>
                </a:solidFill>
                <a:latin typeface="Walls Bold"/>
                <a:ea typeface="Walls Bold"/>
                <a:cs typeface="Walls Bold"/>
                <a:sym typeface="Walls Bold"/>
              </a:rPr>
              <a:t>Difficult to Understand 📚:</a:t>
            </a:r>
            <a:r>
              <a:rPr lang="en-US" sz="1999">
                <a:solidFill>
                  <a:srgbClr val="000000"/>
                </a:solidFill>
                <a:latin typeface="Walls"/>
                <a:ea typeface="Walls"/>
                <a:cs typeface="Walls"/>
                <a:sym typeface="Walls"/>
              </a:rPr>
              <a:t> Bec</a:t>
            </a:r>
            <a:r>
              <a:rPr lang="en-US" sz="1999">
                <a:solidFill>
                  <a:srgbClr val="000000"/>
                </a:solidFill>
                <a:latin typeface="Walls"/>
                <a:ea typeface="Walls"/>
                <a:cs typeface="Walls"/>
                <a:sym typeface="Walls"/>
              </a:rPr>
              <a:t>ause they are so close to the machine's language, which is made up of 0s and 1s, low-level languages can be complex and tricky for people to read and write.</a:t>
            </a:r>
          </a:p>
          <a:p>
            <a:pPr algn="just">
              <a:lnSpc>
                <a:spcPts val="2799"/>
              </a:lnSpc>
            </a:pPr>
          </a:p>
          <a:p>
            <a:pPr algn="just">
              <a:lnSpc>
                <a:spcPts val="2799"/>
              </a:lnSpc>
            </a:pPr>
            <a:r>
              <a:rPr lang="en-US" sz="1999" b="true">
                <a:solidFill>
                  <a:srgbClr val="000000"/>
                </a:solidFill>
                <a:latin typeface="Walls Bold"/>
                <a:ea typeface="Walls Bold"/>
                <a:cs typeface="Walls Bold"/>
                <a:sym typeface="Walls Bold"/>
              </a:rPr>
              <a:t>Examples:</a:t>
            </a:r>
          </a:p>
          <a:p>
            <a:pPr algn="just" marL="431799" indent="-215899" lvl="1">
              <a:lnSpc>
                <a:spcPts val="2799"/>
              </a:lnSpc>
              <a:buAutoNum type="arabicPeriod" startAt="1"/>
            </a:pPr>
            <a:r>
              <a:rPr lang="en-US" b="true" sz="1999">
                <a:solidFill>
                  <a:srgbClr val="000000"/>
                </a:solidFill>
                <a:latin typeface="Walls Bold"/>
                <a:ea typeface="Walls Bold"/>
                <a:cs typeface="Walls Bold"/>
                <a:sym typeface="Walls Bold"/>
              </a:rPr>
              <a:t>Assembly Language:</a:t>
            </a:r>
            <a:r>
              <a:rPr lang="en-US" sz="1999">
                <a:solidFill>
                  <a:srgbClr val="000000"/>
                </a:solidFill>
                <a:latin typeface="Walls"/>
                <a:ea typeface="Walls"/>
                <a:cs typeface="Walls"/>
                <a:sym typeface="Walls"/>
              </a:rPr>
              <a:t> A step above machine code, still closely related to hardware.</a:t>
            </a:r>
          </a:p>
          <a:p>
            <a:pPr algn="just" marL="431799" indent="-215899" lvl="1">
              <a:lnSpc>
                <a:spcPts val="2799"/>
              </a:lnSpc>
              <a:buAutoNum type="arabicPeriod" startAt="1"/>
            </a:pPr>
            <a:r>
              <a:rPr lang="en-US" b="true" sz="1999">
                <a:solidFill>
                  <a:srgbClr val="000000"/>
                </a:solidFill>
                <a:latin typeface="Walls Bold"/>
                <a:ea typeface="Walls Bold"/>
                <a:cs typeface="Walls Bold"/>
                <a:sym typeface="Walls Bold"/>
              </a:rPr>
              <a:t>COBOL: </a:t>
            </a:r>
            <a:r>
              <a:rPr lang="en-US" sz="1999">
                <a:solidFill>
                  <a:srgbClr val="000000"/>
                </a:solidFill>
                <a:latin typeface="Walls"/>
                <a:ea typeface="Walls"/>
                <a:cs typeface="Walls"/>
                <a:sym typeface="Walls"/>
              </a:rPr>
              <a:t>Used mainly in business and administrative systems.</a:t>
            </a:r>
          </a:p>
          <a:p>
            <a:pPr algn="just" marL="431799" indent="-215899" lvl="1">
              <a:lnSpc>
                <a:spcPts val="2799"/>
              </a:lnSpc>
              <a:buAutoNum type="arabicPeriod" startAt="1"/>
            </a:pPr>
            <a:r>
              <a:rPr lang="en-US" b="true" sz="1999">
                <a:solidFill>
                  <a:srgbClr val="000000"/>
                </a:solidFill>
                <a:latin typeface="Walls Bold"/>
                <a:ea typeface="Walls Bold"/>
                <a:cs typeface="Walls Bold"/>
                <a:sym typeface="Walls Bold"/>
              </a:rPr>
              <a:t>FORTRAN:</a:t>
            </a:r>
            <a:r>
              <a:rPr lang="en-US" sz="1999">
                <a:solidFill>
                  <a:srgbClr val="000000"/>
                </a:solidFill>
                <a:latin typeface="Walls"/>
                <a:ea typeface="Walls"/>
                <a:cs typeface="Walls"/>
                <a:sym typeface="Walls"/>
              </a:rPr>
              <a:t> Often used in scientific and engineering applications.</a:t>
            </a:r>
          </a:p>
          <a:p>
            <a:pPr algn="just">
              <a:lnSpc>
                <a:spcPts val="2799"/>
              </a:lnSpc>
            </a:pPr>
          </a:p>
        </p:txBody>
      </p:sp>
      <p:sp>
        <p:nvSpPr>
          <p:cNvPr name="Freeform 15" id="15"/>
          <p:cNvSpPr/>
          <p:nvPr/>
        </p:nvSpPr>
        <p:spPr>
          <a:xfrm flipH="false" flipV="false" rot="-5400000">
            <a:off x="-4528463" y="5343594"/>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5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378429" y="2173439"/>
            <a:ext cx="2164159" cy="7388225"/>
          </a:xfrm>
          <a:prstGeom prst="rect">
            <a:avLst/>
          </a:prstGeom>
        </p:spPr>
        <p:txBody>
          <a:bodyPr anchor="t" rtlCol="false" tIns="0" lIns="0" bIns="0" rIns="0">
            <a:spAutoFit/>
          </a:bodyPr>
          <a:lstStyle/>
          <a:p>
            <a:pPr algn="l">
              <a:lnSpc>
                <a:spcPts val="2800"/>
              </a:lnSpc>
              <a:spcBef>
                <a:spcPct val="0"/>
              </a:spcBef>
            </a:pPr>
            <a:r>
              <a:rPr lang="en-US" sz="2000">
                <a:solidFill>
                  <a:srgbClr val="000000"/>
                </a:solidFill>
                <a:latin typeface="Walls"/>
                <a:ea typeface="Walls"/>
                <a:cs typeface="Walls"/>
                <a:sym typeface="Walls"/>
              </a:rPr>
              <a:t>3. boolean</a:t>
            </a:r>
          </a:p>
          <a:p>
            <a:pPr algn="l">
              <a:lnSpc>
                <a:spcPts val="2800"/>
              </a:lnSpc>
              <a:spcBef>
                <a:spcPct val="0"/>
              </a:spcBef>
            </a:pPr>
            <a:r>
              <a:rPr lang="en-US" sz="2000">
                <a:solidFill>
                  <a:srgbClr val="000000"/>
                </a:solidFill>
                <a:latin typeface="Walls"/>
                <a:ea typeface="Walls"/>
                <a:cs typeface="Walls"/>
                <a:sym typeface="Walls"/>
              </a:rPr>
              <a:t>4. break </a:t>
            </a:r>
          </a:p>
          <a:p>
            <a:pPr algn="l">
              <a:lnSpc>
                <a:spcPts val="2800"/>
              </a:lnSpc>
              <a:spcBef>
                <a:spcPct val="0"/>
              </a:spcBef>
            </a:pPr>
            <a:r>
              <a:rPr lang="en-US" sz="2000">
                <a:solidFill>
                  <a:srgbClr val="000000"/>
                </a:solidFill>
                <a:latin typeface="Walls"/>
                <a:ea typeface="Walls"/>
                <a:cs typeface="Walls"/>
                <a:sym typeface="Walls"/>
              </a:rPr>
              <a:t>5. byte </a:t>
            </a:r>
          </a:p>
          <a:p>
            <a:pPr algn="l">
              <a:lnSpc>
                <a:spcPts val="2800"/>
              </a:lnSpc>
              <a:spcBef>
                <a:spcPct val="0"/>
              </a:spcBef>
            </a:pPr>
            <a:r>
              <a:rPr lang="en-US" sz="2000">
                <a:solidFill>
                  <a:srgbClr val="000000"/>
                </a:solidFill>
                <a:latin typeface="Walls"/>
                <a:ea typeface="Walls"/>
                <a:cs typeface="Walls"/>
                <a:sym typeface="Walls"/>
              </a:rPr>
              <a:t>6. case </a:t>
            </a:r>
          </a:p>
          <a:p>
            <a:pPr algn="l">
              <a:lnSpc>
                <a:spcPts val="2800"/>
              </a:lnSpc>
              <a:spcBef>
                <a:spcPct val="0"/>
              </a:spcBef>
            </a:pPr>
            <a:r>
              <a:rPr lang="en-US" sz="2000">
                <a:solidFill>
                  <a:srgbClr val="000000"/>
                </a:solidFill>
                <a:latin typeface="Walls"/>
                <a:ea typeface="Walls"/>
                <a:cs typeface="Walls"/>
                <a:sym typeface="Walls"/>
              </a:rPr>
              <a:t>7. catch </a:t>
            </a:r>
          </a:p>
          <a:p>
            <a:pPr algn="l">
              <a:lnSpc>
                <a:spcPts val="2800"/>
              </a:lnSpc>
              <a:spcBef>
                <a:spcPct val="0"/>
              </a:spcBef>
            </a:pPr>
            <a:r>
              <a:rPr lang="en-US" sz="2000">
                <a:solidFill>
                  <a:srgbClr val="000000"/>
                </a:solidFill>
                <a:latin typeface="Walls"/>
                <a:ea typeface="Walls"/>
                <a:cs typeface="Walls"/>
                <a:sym typeface="Walls"/>
              </a:rPr>
              <a:t>8. char </a:t>
            </a:r>
          </a:p>
          <a:p>
            <a:pPr algn="l">
              <a:lnSpc>
                <a:spcPts val="2800"/>
              </a:lnSpc>
              <a:spcBef>
                <a:spcPct val="0"/>
              </a:spcBef>
            </a:pPr>
            <a:r>
              <a:rPr lang="en-US" sz="2000">
                <a:solidFill>
                  <a:srgbClr val="000000"/>
                </a:solidFill>
                <a:latin typeface="Walls"/>
                <a:ea typeface="Walls"/>
                <a:cs typeface="Walls"/>
                <a:sym typeface="Walls"/>
              </a:rPr>
              <a:t>9. class </a:t>
            </a:r>
          </a:p>
          <a:p>
            <a:pPr algn="l">
              <a:lnSpc>
                <a:spcPts val="2800"/>
              </a:lnSpc>
              <a:spcBef>
                <a:spcPct val="0"/>
              </a:spcBef>
            </a:pPr>
            <a:r>
              <a:rPr lang="en-US" sz="2000">
                <a:solidFill>
                  <a:srgbClr val="000000"/>
                </a:solidFill>
                <a:latin typeface="Walls"/>
                <a:ea typeface="Walls"/>
                <a:cs typeface="Walls"/>
                <a:sym typeface="Walls"/>
              </a:rPr>
              <a:t>10. const (NOT USED) </a:t>
            </a:r>
          </a:p>
          <a:p>
            <a:pPr algn="l">
              <a:lnSpc>
                <a:spcPts val="2800"/>
              </a:lnSpc>
              <a:spcBef>
                <a:spcPct val="0"/>
              </a:spcBef>
            </a:pPr>
            <a:r>
              <a:rPr lang="en-US" sz="2000">
                <a:solidFill>
                  <a:srgbClr val="000000"/>
                </a:solidFill>
                <a:latin typeface="Walls"/>
                <a:ea typeface="Walls"/>
                <a:cs typeface="Walls"/>
                <a:sym typeface="Walls"/>
              </a:rPr>
              <a:t>11. continue </a:t>
            </a:r>
          </a:p>
          <a:p>
            <a:pPr algn="l">
              <a:lnSpc>
                <a:spcPts val="2800"/>
              </a:lnSpc>
              <a:spcBef>
                <a:spcPct val="0"/>
              </a:spcBef>
            </a:pPr>
            <a:r>
              <a:rPr lang="en-US" sz="2000">
                <a:solidFill>
                  <a:srgbClr val="000000"/>
                </a:solidFill>
                <a:latin typeface="Walls"/>
                <a:ea typeface="Walls"/>
                <a:cs typeface="Walls"/>
                <a:sym typeface="Walls"/>
              </a:rPr>
              <a:t>12. default </a:t>
            </a:r>
          </a:p>
          <a:p>
            <a:pPr algn="l">
              <a:lnSpc>
                <a:spcPts val="2800"/>
              </a:lnSpc>
              <a:spcBef>
                <a:spcPct val="0"/>
              </a:spcBef>
            </a:pPr>
            <a:r>
              <a:rPr lang="en-US" sz="2000">
                <a:solidFill>
                  <a:srgbClr val="000000"/>
                </a:solidFill>
                <a:latin typeface="Walls"/>
                <a:ea typeface="Walls"/>
                <a:cs typeface="Walls"/>
                <a:sym typeface="Walls"/>
              </a:rPr>
              <a:t>13. do </a:t>
            </a:r>
          </a:p>
          <a:p>
            <a:pPr algn="l">
              <a:lnSpc>
                <a:spcPts val="2800"/>
              </a:lnSpc>
              <a:spcBef>
                <a:spcPct val="0"/>
              </a:spcBef>
            </a:pPr>
            <a:r>
              <a:rPr lang="en-US" sz="2000">
                <a:solidFill>
                  <a:srgbClr val="000000"/>
                </a:solidFill>
                <a:latin typeface="Walls"/>
                <a:ea typeface="Walls"/>
                <a:cs typeface="Walls"/>
                <a:sym typeface="Walls"/>
              </a:rPr>
              <a:t>14. double </a:t>
            </a:r>
          </a:p>
          <a:p>
            <a:pPr algn="l">
              <a:lnSpc>
                <a:spcPts val="2800"/>
              </a:lnSpc>
              <a:spcBef>
                <a:spcPct val="0"/>
              </a:spcBef>
            </a:pPr>
            <a:r>
              <a:rPr lang="en-US" sz="2000">
                <a:solidFill>
                  <a:srgbClr val="000000"/>
                </a:solidFill>
                <a:latin typeface="Walls"/>
                <a:ea typeface="Walls"/>
                <a:cs typeface="Walls"/>
                <a:sym typeface="Walls"/>
              </a:rPr>
              <a:t>15. else </a:t>
            </a:r>
          </a:p>
          <a:p>
            <a:pPr algn="l">
              <a:lnSpc>
                <a:spcPts val="2800"/>
              </a:lnSpc>
              <a:spcBef>
                <a:spcPct val="0"/>
              </a:spcBef>
            </a:pPr>
            <a:r>
              <a:rPr lang="en-US" sz="2000">
                <a:solidFill>
                  <a:srgbClr val="000000"/>
                </a:solidFill>
                <a:latin typeface="Walls"/>
                <a:ea typeface="Walls"/>
                <a:cs typeface="Walls"/>
                <a:sym typeface="Walls"/>
              </a:rPr>
              <a:t>16. enum</a:t>
            </a:r>
          </a:p>
          <a:p>
            <a:pPr algn="l">
              <a:lnSpc>
                <a:spcPts val="2800"/>
              </a:lnSpc>
              <a:spcBef>
                <a:spcPct val="0"/>
              </a:spcBef>
            </a:pPr>
            <a:r>
              <a:rPr lang="en-US" sz="2000">
                <a:solidFill>
                  <a:srgbClr val="000000"/>
                </a:solidFill>
                <a:latin typeface="Walls"/>
                <a:ea typeface="Walls"/>
                <a:cs typeface="Walls"/>
                <a:sym typeface="Walls"/>
              </a:rPr>
              <a:t>17. extends</a:t>
            </a:r>
          </a:p>
          <a:p>
            <a:pPr algn="l">
              <a:lnSpc>
                <a:spcPts val="2800"/>
              </a:lnSpc>
              <a:spcBef>
                <a:spcPct val="0"/>
              </a:spcBef>
            </a:pPr>
            <a:r>
              <a:rPr lang="en-US" sz="2000">
                <a:solidFill>
                  <a:srgbClr val="000000"/>
                </a:solidFill>
                <a:latin typeface="Walls"/>
                <a:ea typeface="Walls"/>
                <a:cs typeface="Walls"/>
                <a:sym typeface="Walls"/>
              </a:rPr>
              <a:t>18. final</a:t>
            </a:r>
          </a:p>
          <a:p>
            <a:pPr algn="l">
              <a:lnSpc>
                <a:spcPts val="2800"/>
              </a:lnSpc>
              <a:spcBef>
                <a:spcPct val="0"/>
              </a:spcBef>
            </a:pPr>
            <a:r>
              <a:rPr lang="en-US" sz="2000">
                <a:solidFill>
                  <a:srgbClr val="000000"/>
                </a:solidFill>
                <a:latin typeface="Walls"/>
                <a:ea typeface="Walls"/>
                <a:cs typeface="Walls"/>
                <a:sym typeface="Walls"/>
              </a:rPr>
              <a:t>19. finally</a:t>
            </a:r>
          </a:p>
          <a:p>
            <a:pPr algn="l">
              <a:lnSpc>
                <a:spcPts val="2800"/>
              </a:lnSpc>
              <a:spcBef>
                <a:spcPct val="0"/>
              </a:spcBef>
            </a:pPr>
            <a:r>
              <a:rPr lang="en-US" sz="2000">
                <a:solidFill>
                  <a:srgbClr val="000000"/>
                </a:solidFill>
                <a:latin typeface="Walls"/>
                <a:ea typeface="Walls"/>
                <a:cs typeface="Walls"/>
                <a:sym typeface="Walls"/>
              </a:rPr>
              <a:t>20. float</a:t>
            </a:r>
          </a:p>
          <a:p>
            <a:pPr algn="l">
              <a:lnSpc>
                <a:spcPts val="2800"/>
              </a:lnSpc>
              <a:spcBef>
                <a:spcPct val="0"/>
              </a:spcBef>
            </a:pPr>
            <a:r>
              <a:rPr lang="en-US" sz="2000">
                <a:solidFill>
                  <a:srgbClr val="000000"/>
                </a:solidFill>
                <a:latin typeface="Walls"/>
                <a:ea typeface="Walls"/>
                <a:cs typeface="Walls"/>
                <a:sym typeface="Walls"/>
              </a:rPr>
              <a:t>21. for</a:t>
            </a:r>
          </a:p>
          <a:p>
            <a:pPr algn="l">
              <a:lnSpc>
                <a:spcPts val="2800"/>
              </a:lnSpc>
              <a:spcBef>
                <a:spcPct val="0"/>
              </a:spcBef>
            </a:pPr>
            <a:r>
              <a:rPr lang="en-US" sz="2000">
                <a:solidFill>
                  <a:srgbClr val="000000"/>
                </a:solidFill>
                <a:latin typeface="Walls"/>
                <a:ea typeface="Walls"/>
                <a:cs typeface="Walls"/>
                <a:sym typeface="Walls"/>
              </a:rPr>
              <a:t>22. goto (NOT USED)</a:t>
            </a:r>
          </a:p>
          <a:p>
            <a:pPr algn="l">
              <a:lnSpc>
                <a:spcPts val="2800"/>
              </a:lnSpc>
              <a:spcBef>
                <a:spcPct val="0"/>
              </a:spcBef>
            </a:pPr>
            <a:r>
              <a:rPr lang="en-US" sz="2000">
                <a:solidFill>
                  <a:srgbClr val="000000"/>
                </a:solidFill>
                <a:latin typeface="Walls"/>
                <a:ea typeface="Walls"/>
                <a:cs typeface="Walls"/>
                <a:sym typeface="Walls"/>
              </a:rPr>
              <a:t>23. if</a:t>
            </a:r>
          </a:p>
        </p:txBody>
      </p:sp>
      <p:sp>
        <p:nvSpPr>
          <p:cNvPr name="Freeform 14" id="14"/>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423375" y="1166964"/>
            <a:ext cx="1446418" cy="1044575"/>
          </a:xfrm>
          <a:prstGeom prst="rect">
            <a:avLst/>
          </a:prstGeom>
        </p:spPr>
        <p:txBody>
          <a:bodyPr anchor="t" rtlCol="false" tIns="0" lIns="0" bIns="0" rIns="0">
            <a:spAutoFit/>
          </a:bodyPr>
          <a:lstStyle/>
          <a:p>
            <a:pPr algn="l">
              <a:lnSpc>
                <a:spcPts val="2800"/>
              </a:lnSpc>
              <a:spcBef>
                <a:spcPct val="0"/>
              </a:spcBef>
            </a:pPr>
          </a:p>
          <a:p>
            <a:pPr algn="l">
              <a:lnSpc>
                <a:spcPts val="2800"/>
              </a:lnSpc>
              <a:spcBef>
                <a:spcPct val="0"/>
              </a:spcBef>
            </a:pPr>
            <a:r>
              <a:rPr lang="en-US" sz="2000">
                <a:solidFill>
                  <a:srgbClr val="000000"/>
                </a:solidFill>
                <a:latin typeface="Walls"/>
                <a:ea typeface="Walls"/>
                <a:cs typeface="Walls"/>
                <a:sym typeface="Walls"/>
              </a:rPr>
              <a:t>1. abstract </a:t>
            </a:r>
          </a:p>
          <a:p>
            <a:pPr algn="l">
              <a:lnSpc>
                <a:spcPts val="2800"/>
              </a:lnSpc>
              <a:spcBef>
                <a:spcPct val="0"/>
              </a:spcBef>
            </a:pPr>
            <a:r>
              <a:rPr lang="en-US" sz="2000">
                <a:solidFill>
                  <a:srgbClr val="000000"/>
                </a:solidFill>
                <a:latin typeface="Walls"/>
                <a:ea typeface="Walls"/>
                <a:cs typeface="Walls"/>
                <a:sym typeface="Walls"/>
              </a:rPr>
              <a:t>2. assert </a:t>
            </a:r>
          </a:p>
        </p:txBody>
      </p:sp>
      <p:sp>
        <p:nvSpPr>
          <p:cNvPr name="TextBox 17" id="17"/>
          <p:cNvSpPr txBox="true"/>
          <p:nvPr/>
        </p:nvSpPr>
        <p:spPr>
          <a:xfrm rot="0">
            <a:off x="76754" y="1166964"/>
            <a:ext cx="3842107" cy="372745"/>
          </a:xfrm>
          <a:prstGeom prst="rect">
            <a:avLst/>
          </a:prstGeom>
        </p:spPr>
        <p:txBody>
          <a:bodyPr anchor="t" rtlCol="false" tIns="0" lIns="0" bIns="0" rIns="0">
            <a:spAutoFit/>
          </a:bodyPr>
          <a:lstStyle/>
          <a:p>
            <a:pPr algn="ctr">
              <a:lnSpc>
                <a:spcPts val="3080"/>
              </a:lnSpc>
              <a:spcBef>
                <a:spcPct val="0"/>
              </a:spcBef>
            </a:pPr>
            <a:r>
              <a:rPr lang="en-US" b="true" sz="2200">
                <a:solidFill>
                  <a:srgbClr val="1E90FF"/>
                </a:solidFill>
                <a:latin typeface="Walls Bold"/>
                <a:ea typeface="Walls Bold"/>
                <a:cs typeface="Walls Bold"/>
                <a:sym typeface="Walls Bold"/>
              </a:rPr>
              <a:t>List of Keywords in Java 8.</a:t>
            </a:r>
          </a:p>
        </p:txBody>
      </p:sp>
      <p:sp>
        <p:nvSpPr>
          <p:cNvPr name="TextBox 18" id="18"/>
          <p:cNvSpPr txBox="true"/>
          <p:nvPr/>
        </p:nvSpPr>
        <p:spPr>
          <a:xfrm rot="0">
            <a:off x="3160777" y="1166964"/>
            <a:ext cx="1711523" cy="7388225"/>
          </a:xfrm>
          <a:prstGeom prst="rect">
            <a:avLst/>
          </a:prstGeom>
        </p:spPr>
        <p:txBody>
          <a:bodyPr anchor="t" rtlCol="false" tIns="0" lIns="0" bIns="0" rIns="0">
            <a:spAutoFit/>
          </a:bodyPr>
          <a:lstStyle/>
          <a:p>
            <a:pPr algn="l">
              <a:lnSpc>
                <a:spcPts val="2800"/>
              </a:lnSpc>
              <a:spcBef>
                <a:spcPct val="0"/>
              </a:spcBef>
            </a:pPr>
          </a:p>
          <a:p>
            <a:pPr algn="l">
              <a:lnSpc>
                <a:spcPts val="2800"/>
              </a:lnSpc>
              <a:spcBef>
                <a:spcPct val="0"/>
              </a:spcBef>
            </a:pPr>
            <a:r>
              <a:rPr lang="en-US" sz="2000">
                <a:solidFill>
                  <a:srgbClr val="000000"/>
                </a:solidFill>
                <a:latin typeface="Walls"/>
                <a:ea typeface="Walls"/>
                <a:cs typeface="Walls"/>
                <a:sym typeface="Walls"/>
              </a:rPr>
              <a:t>24. implements</a:t>
            </a:r>
          </a:p>
          <a:p>
            <a:pPr algn="l">
              <a:lnSpc>
                <a:spcPts val="2800"/>
              </a:lnSpc>
              <a:spcBef>
                <a:spcPct val="0"/>
              </a:spcBef>
            </a:pPr>
            <a:r>
              <a:rPr lang="en-US" sz="2000">
                <a:solidFill>
                  <a:srgbClr val="000000"/>
                </a:solidFill>
                <a:latin typeface="Walls"/>
                <a:ea typeface="Walls"/>
                <a:cs typeface="Walls"/>
                <a:sym typeface="Walls"/>
              </a:rPr>
              <a:t>25. import</a:t>
            </a:r>
          </a:p>
          <a:p>
            <a:pPr algn="l">
              <a:lnSpc>
                <a:spcPts val="2800"/>
              </a:lnSpc>
              <a:spcBef>
                <a:spcPct val="0"/>
              </a:spcBef>
            </a:pPr>
            <a:r>
              <a:rPr lang="en-US" sz="2000">
                <a:solidFill>
                  <a:srgbClr val="000000"/>
                </a:solidFill>
                <a:latin typeface="Walls"/>
                <a:ea typeface="Walls"/>
                <a:cs typeface="Walls"/>
                <a:sym typeface="Walls"/>
              </a:rPr>
              <a:t>26. instanceof</a:t>
            </a:r>
          </a:p>
          <a:p>
            <a:pPr algn="l">
              <a:lnSpc>
                <a:spcPts val="2800"/>
              </a:lnSpc>
              <a:spcBef>
                <a:spcPct val="0"/>
              </a:spcBef>
            </a:pPr>
            <a:r>
              <a:rPr lang="en-US" sz="2000">
                <a:solidFill>
                  <a:srgbClr val="000000"/>
                </a:solidFill>
                <a:latin typeface="Walls"/>
                <a:ea typeface="Walls"/>
                <a:cs typeface="Walls"/>
                <a:sym typeface="Walls"/>
              </a:rPr>
              <a:t>27. int</a:t>
            </a:r>
          </a:p>
          <a:p>
            <a:pPr algn="l">
              <a:lnSpc>
                <a:spcPts val="2800"/>
              </a:lnSpc>
              <a:spcBef>
                <a:spcPct val="0"/>
              </a:spcBef>
            </a:pPr>
            <a:r>
              <a:rPr lang="en-US" sz="2000">
                <a:solidFill>
                  <a:srgbClr val="000000"/>
                </a:solidFill>
                <a:latin typeface="Walls"/>
                <a:ea typeface="Walls"/>
                <a:cs typeface="Walls"/>
                <a:sym typeface="Walls"/>
              </a:rPr>
              <a:t>28. interface</a:t>
            </a:r>
          </a:p>
          <a:p>
            <a:pPr algn="l">
              <a:lnSpc>
                <a:spcPts val="2800"/>
              </a:lnSpc>
              <a:spcBef>
                <a:spcPct val="0"/>
              </a:spcBef>
            </a:pPr>
            <a:r>
              <a:rPr lang="en-US" sz="2000">
                <a:solidFill>
                  <a:srgbClr val="000000"/>
                </a:solidFill>
                <a:latin typeface="Walls"/>
                <a:ea typeface="Walls"/>
                <a:cs typeface="Walls"/>
                <a:sym typeface="Walls"/>
              </a:rPr>
              <a:t>29. long</a:t>
            </a:r>
          </a:p>
          <a:p>
            <a:pPr algn="l">
              <a:lnSpc>
                <a:spcPts val="2800"/>
              </a:lnSpc>
              <a:spcBef>
                <a:spcPct val="0"/>
              </a:spcBef>
            </a:pPr>
            <a:r>
              <a:rPr lang="en-US" sz="2000">
                <a:solidFill>
                  <a:srgbClr val="000000"/>
                </a:solidFill>
                <a:latin typeface="Walls"/>
                <a:ea typeface="Walls"/>
                <a:cs typeface="Walls"/>
                <a:sym typeface="Walls"/>
              </a:rPr>
              <a:t>30. native</a:t>
            </a:r>
          </a:p>
          <a:p>
            <a:pPr algn="l">
              <a:lnSpc>
                <a:spcPts val="2800"/>
              </a:lnSpc>
              <a:spcBef>
                <a:spcPct val="0"/>
              </a:spcBef>
            </a:pPr>
            <a:r>
              <a:rPr lang="en-US" sz="2000">
                <a:solidFill>
                  <a:srgbClr val="000000"/>
                </a:solidFill>
                <a:latin typeface="Walls"/>
                <a:ea typeface="Walls"/>
                <a:cs typeface="Walls"/>
                <a:sym typeface="Walls"/>
              </a:rPr>
              <a:t>31. new</a:t>
            </a:r>
          </a:p>
          <a:p>
            <a:pPr algn="l">
              <a:lnSpc>
                <a:spcPts val="2800"/>
              </a:lnSpc>
              <a:spcBef>
                <a:spcPct val="0"/>
              </a:spcBef>
            </a:pPr>
            <a:r>
              <a:rPr lang="en-US" sz="2000">
                <a:solidFill>
                  <a:srgbClr val="000000"/>
                </a:solidFill>
                <a:latin typeface="Walls"/>
                <a:ea typeface="Walls"/>
                <a:cs typeface="Walls"/>
                <a:sym typeface="Walls"/>
              </a:rPr>
              <a:t>32. package</a:t>
            </a:r>
          </a:p>
          <a:p>
            <a:pPr algn="l">
              <a:lnSpc>
                <a:spcPts val="2800"/>
              </a:lnSpc>
              <a:spcBef>
                <a:spcPct val="0"/>
              </a:spcBef>
            </a:pPr>
            <a:r>
              <a:rPr lang="en-US" sz="2000">
                <a:solidFill>
                  <a:srgbClr val="000000"/>
                </a:solidFill>
                <a:latin typeface="Walls"/>
                <a:ea typeface="Walls"/>
                <a:cs typeface="Walls"/>
                <a:sym typeface="Walls"/>
              </a:rPr>
              <a:t>33. private</a:t>
            </a:r>
          </a:p>
          <a:p>
            <a:pPr algn="l">
              <a:lnSpc>
                <a:spcPts val="2800"/>
              </a:lnSpc>
              <a:spcBef>
                <a:spcPct val="0"/>
              </a:spcBef>
            </a:pPr>
            <a:r>
              <a:rPr lang="en-US" sz="2000">
                <a:solidFill>
                  <a:srgbClr val="000000"/>
                </a:solidFill>
                <a:latin typeface="Walls"/>
                <a:ea typeface="Walls"/>
                <a:cs typeface="Walls"/>
                <a:sym typeface="Walls"/>
              </a:rPr>
              <a:t>34. protected</a:t>
            </a:r>
          </a:p>
          <a:p>
            <a:pPr algn="l">
              <a:lnSpc>
                <a:spcPts val="2800"/>
              </a:lnSpc>
              <a:spcBef>
                <a:spcPct val="0"/>
              </a:spcBef>
            </a:pPr>
            <a:r>
              <a:rPr lang="en-US" sz="2000">
                <a:solidFill>
                  <a:srgbClr val="000000"/>
                </a:solidFill>
                <a:latin typeface="Walls"/>
                <a:ea typeface="Walls"/>
                <a:cs typeface="Walls"/>
                <a:sym typeface="Walls"/>
              </a:rPr>
              <a:t>35. public</a:t>
            </a:r>
          </a:p>
          <a:p>
            <a:pPr algn="l">
              <a:lnSpc>
                <a:spcPts val="2800"/>
              </a:lnSpc>
              <a:spcBef>
                <a:spcPct val="0"/>
              </a:spcBef>
            </a:pPr>
            <a:r>
              <a:rPr lang="en-US" sz="2000">
                <a:solidFill>
                  <a:srgbClr val="000000"/>
                </a:solidFill>
                <a:latin typeface="Walls"/>
                <a:ea typeface="Walls"/>
                <a:cs typeface="Walls"/>
                <a:sym typeface="Walls"/>
              </a:rPr>
              <a:t>36. return</a:t>
            </a:r>
          </a:p>
          <a:p>
            <a:pPr algn="l">
              <a:lnSpc>
                <a:spcPts val="2800"/>
              </a:lnSpc>
              <a:spcBef>
                <a:spcPct val="0"/>
              </a:spcBef>
            </a:pPr>
            <a:r>
              <a:rPr lang="en-US" sz="2000">
                <a:solidFill>
                  <a:srgbClr val="000000"/>
                </a:solidFill>
                <a:latin typeface="Walls"/>
                <a:ea typeface="Walls"/>
                <a:cs typeface="Walls"/>
                <a:sym typeface="Walls"/>
              </a:rPr>
              <a:t>37. short</a:t>
            </a:r>
          </a:p>
          <a:p>
            <a:pPr algn="l">
              <a:lnSpc>
                <a:spcPts val="2800"/>
              </a:lnSpc>
              <a:spcBef>
                <a:spcPct val="0"/>
              </a:spcBef>
            </a:pPr>
            <a:r>
              <a:rPr lang="en-US" sz="2000">
                <a:solidFill>
                  <a:srgbClr val="000000"/>
                </a:solidFill>
                <a:latin typeface="Walls"/>
                <a:ea typeface="Walls"/>
                <a:cs typeface="Walls"/>
                <a:sym typeface="Walls"/>
              </a:rPr>
              <a:t>38. static</a:t>
            </a:r>
          </a:p>
          <a:p>
            <a:pPr algn="l">
              <a:lnSpc>
                <a:spcPts val="2800"/>
              </a:lnSpc>
              <a:spcBef>
                <a:spcPct val="0"/>
              </a:spcBef>
            </a:pPr>
            <a:r>
              <a:rPr lang="en-US" sz="2000">
                <a:solidFill>
                  <a:srgbClr val="000000"/>
                </a:solidFill>
                <a:latin typeface="Walls"/>
                <a:ea typeface="Walls"/>
                <a:cs typeface="Walls"/>
                <a:sym typeface="Walls"/>
              </a:rPr>
              <a:t>39. strictfp</a:t>
            </a:r>
          </a:p>
          <a:p>
            <a:pPr algn="l">
              <a:lnSpc>
                <a:spcPts val="2800"/>
              </a:lnSpc>
              <a:spcBef>
                <a:spcPct val="0"/>
              </a:spcBef>
            </a:pPr>
            <a:r>
              <a:rPr lang="en-US" sz="2000">
                <a:solidFill>
                  <a:srgbClr val="000000"/>
                </a:solidFill>
                <a:latin typeface="Walls"/>
                <a:ea typeface="Walls"/>
                <a:cs typeface="Walls"/>
                <a:sym typeface="Walls"/>
              </a:rPr>
              <a:t>40. super</a:t>
            </a:r>
          </a:p>
          <a:p>
            <a:pPr algn="l">
              <a:lnSpc>
                <a:spcPts val="2800"/>
              </a:lnSpc>
              <a:spcBef>
                <a:spcPct val="0"/>
              </a:spcBef>
            </a:pPr>
            <a:r>
              <a:rPr lang="en-US" sz="2000">
                <a:solidFill>
                  <a:srgbClr val="000000"/>
                </a:solidFill>
                <a:latin typeface="Walls"/>
                <a:ea typeface="Walls"/>
                <a:cs typeface="Walls"/>
                <a:sym typeface="Walls"/>
              </a:rPr>
              <a:t>41. switch</a:t>
            </a:r>
          </a:p>
          <a:p>
            <a:pPr algn="l">
              <a:lnSpc>
                <a:spcPts val="2800"/>
              </a:lnSpc>
              <a:spcBef>
                <a:spcPct val="0"/>
              </a:spcBef>
            </a:pPr>
            <a:r>
              <a:rPr lang="en-US" sz="2000">
                <a:solidFill>
                  <a:srgbClr val="000000"/>
                </a:solidFill>
                <a:latin typeface="Walls"/>
                <a:ea typeface="Walls"/>
                <a:cs typeface="Walls"/>
                <a:sym typeface="Walls"/>
              </a:rPr>
              <a:t>42. synchronized</a:t>
            </a:r>
          </a:p>
          <a:p>
            <a:pPr algn="l">
              <a:lnSpc>
                <a:spcPts val="2800"/>
              </a:lnSpc>
              <a:spcBef>
                <a:spcPct val="0"/>
              </a:spcBef>
            </a:pPr>
            <a:r>
              <a:rPr lang="en-US" sz="2000">
                <a:solidFill>
                  <a:srgbClr val="000000"/>
                </a:solidFill>
                <a:latin typeface="Walls"/>
                <a:ea typeface="Walls"/>
                <a:cs typeface="Walls"/>
                <a:sym typeface="Walls"/>
              </a:rPr>
              <a:t>43. this</a:t>
            </a:r>
          </a:p>
        </p:txBody>
      </p:sp>
      <p:sp>
        <p:nvSpPr>
          <p:cNvPr name="TextBox 19" id="19"/>
          <p:cNvSpPr txBox="true"/>
          <p:nvPr/>
        </p:nvSpPr>
        <p:spPr>
          <a:xfrm rot="0">
            <a:off x="3125652" y="8517089"/>
            <a:ext cx="1308695" cy="1044575"/>
          </a:xfrm>
          <a:prstGeom prst="rect">
            <a:avLst/>
          </a:prstGeom>
        </p:spPr>
        <p:txBody>
          <a:bodyPr anchor="t" rtlCol="false" tIns="0" lIns="0" bIns="0" rIns="0">
            <a:spAutoFit/>
          </a:bodyPr>
          <a:lstStyle/>
          <a:p>
            <a:pPr algn="l">
              <a:lnSpc>
                <a:spcPts val="2800"/>
              </a:lnSpc>
              <a:spcBef>
                <a:spcPct val="0"/>
              </a:spcBef>
            </a:pPr>
            <a:r>
              <a:rPr lang="en-US" sz="2000">
                <a:solidFill>
                  <a:srgbClr val="000000"/>
                </a:solidFill>
                <a:latin typeface="Walls"/>
                <a:ea typeface="Walls"/>
                <a:cs typeface="Walls"/>
                <a:sym typeface="Walls"/>
              </a:rPr>
              <a:t>44. throw</a:t>
            </a:r>
          </a:p>
          <a:p>
            <a:pPr algn="l">
              <a:lnSpc>
                <a:spcPts val="2800"/>
              </a:lnSpc>
              <a:spcBef>
                <a:spcPct val="0"/>
              </a:spcBef>
            </a:pPr>
            <a:r>
              <a:rPr lang="en-US" sz="2000">
                <a:solidFill>
                  <a:srgbClr val="000000"/>
                </a:solidFill>
                <a:latin typeface="Walls"/>
                <a:ea typeface="Walls"/>
                <a:cs typeface="Walls"/>
                <a:sym typeface="Walls"/>
              </a:rPr>
              <a:t>45. throws</a:t>
            </a:r>
          </a:p>
          <a:p>
            <a:pPr algn="l">
              <a:lnSpc>
                <a:spcPts val="2800"/>
              </a:lnSpc>
              <a:spcBef>
                <a:spcPct val="0"/>
              </a:spcBef>
            </a:pPr>
            <a:r>
              <a:rPr lang="en-US" sz="2000">
                <a:solidFill>
                  <a:srgbClr val="000000"/>
                </a:solidFill>
                <a:latin typeface="Walls"/>
                <a:ea typeface="Walls"/>
                <a:cs typeface="Walls"/>
                <a:sym typeface="Walls"/>
              </a:rPr>
              <a:t>46. transient</a:t>
            </a:r>
          </a:p>
        </p:txBody>
      </p:sp>
      <p:sp>
        <p:nvSpPr>
          <p:cNvPr name="TextBox 20" id="20"/>
          <p:cNvSpPr txBox="true"/>
          <p:nvPr/>
        </p:nvSpPr>
        <p:spPr>
          <a:xfrm rot="0">
            <a:off x="5350511" y="1501609"/>
            <a:ext cx="1139031" cy="1397000"/>
          </a:xfrm>
          <a:prstGeom prst="rect">
            <a:avLst/>
          </a:prstGeom>
        </p:spPr>
        <p:txBody>
          <a:bodyPr anchor="t" rtlCol="false" tIns="0" lIns="0" bIns="0" rIns="0">
            <a:spAutoFit/>
          </a:bodyPr>
          <a:lstStyle/>
          <a:p>
            <a:pPr algn="l">
              <a:lnSpc>
                <a:spcPts val="2800"/>
              </a:lnSpc>
              <a:spcBef>
                <a:spcPct val="0"/>
              </a:spcBef>
            </a:pPr>
            <a:r>
              <a:rPr lang="en-US" sz="2000">
                <a:solidFill>
                  <a:srgbClr val="000000"/>
                </a:solidFill>
                <a:latin typeface="Walls"/>
                <a:ea typeface="Walls"/>
                <a:cs typeface="Walls"/>
                <a:sym typeface="Walls"/>
              </a:rPr>
              <a:t>47. try</a:t>
            </a:r>
          </a:p>
          <a:p>
            <a:pPr algn="l">
              <a:lnSpc>
                <a:spcPts val="2800"/>
              </a:lnSpc>
              <a:spcBef>
                <a:spcPct val="0"/>
              </a:spcBef>
            </a:pPr>
            <a:r>
              <a:rPr lang="en-US" sz="2000">
                <a:solidFill>
                  <a:srgbClr val="000000"/>
                </a:solidFill>
                <a:latin typeface="Walls"/>
                <a:ea typeface="Walls"/>
                <a:cs typeface="Walls"/>
                <a:sym typeface="Walls"/>
              </a:rPr>
              <a:t>48. void</a:t>
            </a:r>
          </a:p>
          <a:p>
            <a:pPr algn="l">
              <a:lnSpc>
                <a:spcPts val="2800"/>
              </a:lnSpc>
              <a:spcBef>
                <a:spcPct val="0"/>
              </a:spcBef>
            </a:pPr>
            <a:r>
              <a:rPr lang="en-US" sz="2000">
                <a:solidFill>
                  <a:srgbClr val="000000"/>
                </a:solidFill>
                <a:latin typeface="Walls"/>
                <a:ea typeface="Walls"/>
                <a:cs typeface="Walls"/>
                <a:sym typeface="Walls"/>
              </a:rPr>
              <a:t>49. volatile</a:t>
            </a:r>
          </a:p>
          <a:p>
            <a:pPr algn="l">
              <a:lnSpc>
                <a:spcPts val="2800"/>
              </a:lnSpc>
              <a:spcBef>
                <a:spcPct val="0"/>
              </a:spcBef>
            </a:pPr>
            <a:r>
              <a:rPr lang="en-US" sz="2000">
                <a:solidFill>
                  <a:srgbClr val="000000"/>
                </a:solidFill>
                <a:latin typeface="Walls"/>
                <a:ea typeface="Walls"/>
                <a:cs typeface="Walls"/>
                <a:sym typeface="Walls"/>
              </a:rPr>
              <a:t>50. while</a:t>
            </a:r>
          </a:p>
        </p:txBody>
      </p:sp>
    </p:spTree>
  </p:cSld>
  <p:clrMapOvr>
    <a:masterClrMapping/>
  </p:clrMapOvr>
</p:sld>
</file>

<file path=ppt/slides/slide5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348573" y="3483446"/>
            <a:ext cx="7057920" cy="1767417"/>
          </a:xfrm>
          <a:prstGeom prst="rect">
            <a:avLst/>
          </a:prstGeom>
        </p:spPr>
        <p:txBody>
          <a:bodyPr anchor="t" rtlCol="false" tIns="0" lIns="0" bIns="0" rIns="0">
            <a:spAutoFit/>
          </a:bodyPr>
          <a:lstStyle/>
          <a:p>
            <a:pPr algn="l">
              <a:lnSpc>
                <a:spcPts val="2916"/>
              </a:lnSpc>
              <a:spcBef>
                <a:spcPct val="0"/>
              </a:spcBef>
            </a:pPr>
          </a:p>
          <a:p>
            <a:pPr algn="l">
              <a:lnSpc>
                <a:spcPts val="2916"/>
              </a:lnSpc>
              <a:spcBef>
                <a:spcPct val="0"/>
              </a:spcBef>
            </a:pPr>
          </a:p>
          <a:p>
            <a:pPr algn="l">
              <a:lnSpc>
                <a:spcPts val="2800"/>
              </a:lnSpc>
              <a:spcBef>
                <a:spcPct val="0"/>
              </a:spcBef>
            </a:pPr>
            <a:r>
              <a:rPr lang="en-US" b="true" sz="2000">
                <a:solidFill>
                  <a:srgbClr val="211D1D"/>
                </a:solidFill>
                <a:latin typeface="Walls Bold"/>
                <a:ea typeface="Walls Bold"/>
                <a:cs typeface="Walls Bold"/>
                <a:sym typeface="Walls Bold"/>
              </a:rPr>
              <a:t>1.Compiling Java Files :</a:t>
            </a:r>
          </a:p>
          <a:p>
            <a:pPr algn="l" marL="431801" indent="-215900" lvl="1">
              <a:lnSpc>
                <a:spcPts val="2800"/>
              </a:lnSpc>
              <a:buFont typeface="Arial"/>
              <a:buChar char="•"/>
            </a:pPr>
            <a:r>
              <a:rPr lang="en-US" sz="2000">
                <a:solidFill>
                  <a:srgbClr val="000000"/>
                </a:solidFill>
                <a:latin typeface="Walls"/>
                <a:ea typeface="Walls"/>
                <a:cs typeface="Walls"/>
                <a:sym typeface="Walls"/>
              </a:rPr>
              <a:t> When compiling a Java file, you must compile it using the file name, not the class name inside the file.</a:t>
            </a:r>
          </a:p>
        </p:txBody>
      </p:sp>
      <p:sp>
        <p:nvSpPr>
          <p:cNvPr name="Freeform 14" id="14"/>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405947" y="1165955"/>
            <a:ext cx="6720409" cy="2506980"/>
          </a:xfrm>
          <a:prstGeom prst="rect">
            <a:avLst/>
          </a:prstGeom>
        </p:spPr>
        <p:txBody>
          <a:bodyPr anchor="t" rtlCol="false" tIns="0" lIns="0" bIns="0" rIns="0">
            <a:spAutoFit/>
          </a:bodyPr>
          <a:lstStyle/>
          <a:p>
            <a:pPr algn="l">
              <a:lnSpc>
                <a:spcPts val="2520"/>
              </a:lnSpc>
            </a:pPr>
            <a:r>
              <a:rPr lang="en-US" sz="1800" b="true">
                <a:solidFill>
                  <a:srgbClr val="000000"/>
                </a:solidFill>
                <a:latin typeface="Walls Bold"/>
                <a:ea typeface="Walls Bold"/>
                <a:cs typeface="Walls Bold"/>
                <a:sym typeface="Walls Bold"/>
              </a:rPr>
              <a:t>      Note :</a:t>
            </a:r>
          </a:p>
          <a:p>
            <a:pPr algn="l" marL="388620" indent="-194310" lvl="1">
              <a:lnSpc>
                <a:spcPts val="2520"/>
              </a:lnSpc>
              <a:buFont typeface="Arial"/>
              <a:buChar char="•"/>
            </a:pPr>
            <a:r>
              <a:rPr lang="en-US" sz="1800">
                <a:solidFill>
                  <a:srgbClr val="000000"/>
                </a:solidFill>
                <a:latin typeface="Walls"/>
                <a:ea typeface="Walls"/>
                <a:cs typeface="Walls"/>
                <a:sym typeface="Walls"/>
              </a:rPr>
              <a:t>There are three reserved literals in Java: null, true, and false.</a:t>
            </a:r>
          </a:p>
          <a:p>
            <a:pPr algn="l" marL="388620" indent="-194310" lvl="1">
              <a:lnSpc>
                <a:spcPts val="2520"/>
              </a:lnSpc>
              <a:buFont typeface="Arial"/>
              <a:buChar char="•"/>
            </a:pPr>
            <a:r>
              <a:rPr lang="en-US" sz="1800">
                <a:solidFill>
                  <a:srgbClr val="000000"/>
                </a:solidFill>
                <a:latin typeface="Walls"/>
                <a:ea typeface="Walls"/>
                <a:cs typeface="Walls"/>
                <a:sym typeface="Walls"/>
              </a:rPr>
              <a:t>Each keyword serves a specific purpose in Java.</a:t>
            </a:r>
          </a:p>
          <a:p>
            <a:pPr algn="l" marL="388620" indent="-194310" lvl="1">
              <a:lnSpc>
                <a:spcPts val="2520"/>
              </a:lnSpc>
              <a:buFont typeface="Arial"/>
              <a:buChar char="•"/>
            </a:pPr>
            <a:r>
              <a:rPr lang="en-US" sz="1800">
                <a:solidFill>
                  <a:srgbClr val="000000"/>
                </a:solidFill>
                <a:latin typeface="Walls"/>
                <a:ea typeface="Walls"/>
                <a:cs typeface="Walls"/>
                <a:sym typeface="Walls"/>
              </a:rPr>
              <a:t>goto and const are deprecated and not used in Java, even though they are listed as keywords. They are reserved due to guidelines from Java developers to avoid potential issues with language improvements.</a:t>
            </a:r>
          </a:p>
          <a:p>
            <a:pPr algn="l">
              <a:lnSpc>
                <a:spcPts val="2520"/>
              </a:lnSpc>
            </a:pPr>
          </a:p>
        </p:txBody>
      </p:sp>
      <p:sp>
        <p:nvSpPr>
          <p:cNvPr name="TextBox 17" id="17"/>
          <p:cNvSpPr txBox="true"/>
          <p:nvPr/>
        </p:nvSpPr>
        <p:spPr>
          <a:xfrm rot="0">
            <a:off x="405947" y="3714004"/>
            <a:ext cx="4146054" cy="372745"/>
          </a:xfrm>
          <a:prstGeom prst="rect">
            <a:avLst/>
          </a:prstGeom>
        </p:spPr>
        <p:txBody>
          <a:bodyPr anchor="t" rtlCol="false" tIns="0" lIns="0" bIns="0" rIns="0">
            <a:spAutoFit/>
          </a:bodyPr>
          <a:lstStyle/>
          <a:p>
            <a:pPr algn="l">
              <a:lnSpc>
                <a:spcPts val="3079"/>
              </a:lnSpc>
              <a:spcBef>
                <a:spcPct val="0"/>
              </a:spcBef>
            </a:pPr>
            <a:r>
              <a:rPr lang="en-US" b="true" sz="2199">
                <a:solidFill>
                  <a:srgbClr val="1E90FF"/>
                </a:solidFill>
                <a:latin typeface="Walls Bold"/>
                <a:ea typeface="Walls Bold"/>
                <a:cs typeface="Walls Bold"/>
                <a:sym typeface="Walls Bold"/>
              </a:rPr>
              <a:t>Important Points to Remember 🚨</a:t>
            </a:r>
          </a:p>
        </p:txBody>
      </p:sp>
      <p:sp>
        <p:nvSpPr>
          <p:cNvPr name="TextBox 18" id="18"/>
          <p:cNvSpPr txBox="true"/>
          <p:nvPr/>
        </p:nvSpPr>
        <p:spPr>
          <a:xfrm rot="0">
            <a:off x="348573" y="5288963"/>
            <a:ext cx="6960145" cy="1044575"/>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000000"/>
                </a:solidFill>
                <a:latin typeface="Walls"/>
                <a:ea typeface="Walls"/>
                <a:cs typeface="Walls"/>
                <a:sym typeface="Walls"/>
              </a:rPr>
              <a:t> </a:t>
            </a:r>
            <a:r>
              <a:rPr lang="en-US" sz="2000">
                <a:solidFill>
                  <a:srgbClr val="000000"/>
                </a:solidFill>
                <a:latin typeface="Walls"/>
                <a:ea typeface="Walls"/>
                <a:cs typeface="Walls"/>
                <a:sym typeface="Walls"/>
              </a:rPr>
              <a:t>If a class in the file is declared as public, the file name must match the public class name; otherwise, a compilation error will occur.</a:t>
            </a:r>
          </a:p>
        </p:txBody>
      </p:sp>
      <p:sp>
        <p:nvSpPr>
          <p:cNvPr name="Freeform 19" id="19"/>
          <p:cNvSpPr/>
          <p:nvPr/>
        </p:nvSpPr>
        <p:spPr>
          <a:xfrm flipH="false" flipV="false" rot="0">
            <a:off x="313147" y="1204055"/>
            <a:ext cx="298614" cy="221518"/>
          </a:xfrm>
          <a:custGeom>
            <a:avLst/>
            <a:gdLst/>
            <a:ahLst/>
            <a:cxnLst/>
            <a:rect r="r" b="b" t="t" l="l"/>
            <a:pathLst>
              <a:path h="221518" w="298614">
                <a:moveTo>
                  <a:pt x="0" y="0"/>
                </a:moveTo>
                <a:lnTo>
                  <a:pt x="298614" y="0"/>
                </a:lnTo>
                <a:lnTo>
                  <a:pt x="298614" y="221518"/>
                </a:lnTo>
                <a:lnTo>
                  <a:pt x="0" y="2215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0" id="20"/>
          <p:cNvSpPr txBox="true"/>
          <p:nvPr/>
        </p:nvSpPr>
        <p:spPr>
          <a:xfrm rot="0">
            <a:off x="313147" y="6295438"/>
            <a:ext cx="6867345" cy="2101850"/>
          </a:xfrm>
          <a:prstGeom prst="rect">
            <a:avLst/>
          </a:prstGeom>
        </p:spPr>
        <p:txBody>
          <a:bodyPr anchor="t" rtlCol="false" tIns="0" lIns="0" bIns="0" rIns="0">
            <a:spAutoFit/>
          </a:bodyPr>
          <a:lstStyle/>
          <a:p>
            <a:pPr algn="l">
              <a:lnSpc>
                <a:spcPts val="2800"/>
              </a:lnSpc>
              <a:spcBef>
                <a:spcPct val="0"/>
              </a:spcBef>
            </a:pPr>
            <a:r>
              <a:rPr lang="en-US" b="true" sz="2000">
                <a:solidFill>
                  <a:srgbClr val="211D1D"/>
                </a:solidFill>
                <a:latin typeface="Walls Bold"/>
                <a:ea typeface="Walls Bold"/>
                <a:cs typeface="Walls Bold"/>
                <a:sym typeface="Walls Bold"/>
              </a:rPr>
              <a:t>2. Main Method :</a:t>
            </a:r>
          </a:p>
          <a:p>
            <a:pPr algn="l" marL="431801" indent="-215900" lvl="1">
              <a:lnSpc>
                <a:spcPts val="2800"/>
              </a:lnSpc>
              <a:buFont typeface="Arial"/>
              <a:buChar char="•"/>
            </a:pPr>
            <a:r>
              <a:rPr lang="en-US" sz="2000">
                <a:solidFill>
                  <a:srgbClr val="000000"/>
                </a:solidFill>
                <a:latin typeface="Walls"/>
                <a:ea typeface="Walls"/>
                <a:cs typeface="Walls"/>
                <a:sym typeface="Walls"/>
              </a:rPr>
              <a:t>  The main task of the JVM (Java Virtual Machine) is to invoke the main method of the class. This method is considered the starting point of a Java program.</a:t>
            </a:r>
          </a:p>
          <a:p>
            <a:pPr algn="l" marL="431801" indent="-215900" lvl="1">
              <a:lnSpc>
                <a:spcPts val="2800"/>
              </a:lnSpc>
              <a:spcBef>
                <a:spcPct val="0"/>
              </a:spcBef>
              <a:buFont typeface="Arial"/>
              <a:buChar char="•"/>
            </a:pPr>
            <a:r>
              <a:rPr lang="en-US" sz="2000">
                <a:solidFill>
                  <a:srgbClr val="000000"/>
                </a:solidFill>
                <a:latin typeface="Walls"/>
                <a:ea typeface="Walls"/>
                <a:cs typeface="Walls"/>
                <a:sym typeface="Walls"/>
              </a:rPr>
              <a:t> </a:t>
            </a:r>
            <a:r>
              <a:rPr lang="en-US" sz="2000">
                <a:solidFill>
                  <a:srgbClr val="000000"/>
                </a:solidFill>
                <a:latin typeface="Walls"/>
                <a:ea typeface="Walls"/>
                <a:cs typeface="Walls"/>
                <a:sym typeface="Walls"/>
              </a:rPr>
              <a:t>Class Definitions</a:t>
            </a:r>
          </a:p>
          <a:p>
            <a:pPr algn="l">
              <a:lnSpc>
                <a:spcPts val="2800"/>
              </a:lnSpc>
              <a:spcBef>
                <a:spcPct val="0"/>
              </a:spcBef>
            </a:pPr>
            <a:r>
              <a:rPr lang="en-US" sz="2000">
                <a:solidFill>
                  <a:srgbClr val="000000"/>
                </a:solidFill>
                <a:latin typeface="Walls"/>
                <a:ea typeface="Walls"/>
                <a:cs typeface="Walls"/>
                <a:sym typeface="Walls"/>
              </a:rPr>
              <a:t>  </a:t>
            </a:r>
          </a:p>
        </p:txBody>
      </p:sp>
      <p:sp>
        <p:nvSpPr>
          <p:cNvPr name="TextBox 21" id="21"/>
          <p:cNvSpPr txBox="true"/>
          <p:nvPr/>
        </p:nvSpPr>
        <p:spPr>
          <a:xfrm rot="0">
            <a:off x="328825" y="8359187"/>
            <a:ext cx="6851666" cy="306705"/>
          </a:xfrm>
          <a:prstGeom prst="rect">
            <a:avLst/>
          </a:prstGeom>
        </p:spPr>
        <p:txBody>
          <a:bodyPr anchor="t" rtlCol="false" tIns="0" lIns="0" bIns="0" rIns="0">
            <a:spAutoFit/>
          </a:bodyPr>
          <a:lstStyle/>
          <a:p>
            <a:pPr algn="l">
              <a:lnSpc>
                <a:spcPts val="2520"/>
              </a:lnSpc>
              <a:spcBef>
                <a:spcPct val="0"/>
              </a:spcBef>
            </a:pPr>
            <a:r>
              <a:rPr lang="en-US" b="true" sz="1800">
                <a:solidFill>
                  <a:srgbClr val="000000"/>
                </a:solidFill>
                <a:latin typeface="Walls Bold"/>
                <a:ea typeface="Walls Bold"/>
                <a:cs typeface="Walls Bold"/>
                <a:sym typeface="Walls Bold"/>
              </a:rPr>
              <a:t>       </a:t>
            </a:r>
            <a:r>
              <a:rPr lang="en-US" b="true" sz="1800">
                <a:solidFill>
                  <a:srgbClr val="000000"/>
                </a:solidFill>
                <a:latin typeface="Walls Bold"/>
                <a:ea typeface="Walls Bold"/>
                <a:cs typeface="Walls Bold"/>
                <a:sym typeface="Walls Bold"/>
              </a:rPr>
              <a:t>Note :</a:t>
            </a:r>
            <a:r>
              <a:rPr lang="en-US" sz="1800">
                <a:solidFill>
                  <a:srgbClr val="211D1D"/>
                </a:solidFill>
                <a:latin typeface="Walls"/>
                <a:ea typeface="Walls"/>
                <a:cs typeface="Walls"/>
                <a:sym typeface="Walls"/>
              </a:rPr>
              <a:t> Before the main method, static members can also be executed.</a:t>
            </a:r>
          </a:p>
        </p:txBody>
      </p:sp>
      <p:sp>
        <p:nvSpPr>
          <p:cNvPr name="Freeform 22" id="22"/>
          <p:cNvSpPr/>
          <p:nvPr/>
        </p:nvSpPr>
        <p:spPr>
          <a:xfrm flipH="false" flipV="false" rot="0">
            <a:off x="313147" y="8420831"/>
            <a:ext cx="298614" cy="221518"/>
          </a:xfrm>
          <a:custGeom>
            <a:avLst/>
            <a:gdLst/>
            <a:ahLst/>
            <a:cxnLst/>
            <a:rect r="r" b="b" t="t" l="l"/>
            <a:pathLst>
              <a:path h="221518" w="298614">
                <a:moveTo>
                  <a:pt x="0" y="0"/>
                </a:moveTo>
                <a:lnTo>
                  <a:pt x="298614" y="0"/>
                </a:lnTo>
                <a:lnTo>
                  <a:pt x="298614" y="221518"/>
                </a:lnTo>
                <a:lnTo>
                  <a:pt x="0" y="2215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5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296346" y="4042211"/>
            <a:ext cx="6320268" cy="1062609"/>
          </a:xfrm>
          <a:prstGeom prst="rect">
            <a:avLst/>
          </a:prstGeom>
        </p:spPr>
        <p:txBody>
          <a:bodyPr anchor="t" rtlCol="false" tIns="0" lIns="0" bIns="0" rIns="0">
            <a:spAutoFit/>
          </a:bodyPr>
          <a:lstStyle/>
          <a:p>
            <a:pPr algn="l">
              <a:lnSpc>
                <a:spcPts val="2800"/>
              </a:lnSpc>
              <a:spcBef>
                <a:spcPct val="0"/>
              </a:spcBef>
            </a:pPr>
            <a:r>
              <a:rPr lang="en-US" b="true" sz="2000">
                <a:solidFill>
                  <a:srgbClr val="211D1D"/>
                </a:solidFill>
                <a:latin typeface="Walls Bold"/>
                <a:ea typeface="Walls Bold"/>
                <a:cs typeface="Walls Bold"/>
                <a:sym typeface="Walls Bold"/>
              </a:rPr>
              <a:t>3. </a:t>
            </a:r>
            <a:r>
              <a:rPr lang="en-US" b="true" sz="2000">
                <a:solidFill>
                  <a:srgbClr val="211D1D"/>
                </a:solidFill>
                <a:latin typeface="Walls Bold"/>
                <a:ea typeface="Walls Bold"/>
                <a:cs typeface="Walls Bold"/>
                <a:sym typeface="Walls Bold"/>
              </a:rPr>
              <a:t>Access Specifiers :</a:t>
            </a:r>
          </a:p>
          <a:p>
            <a:pPr algn="l" marL="449071" indent="-224536" lvl="1">
              <a:lnSpc>
                <a:spcPts val="2911"/>
              </a:lnSpc>
              <a:buFont typeface="Arial"/>
              <a:buChar char="•"/>
            </a:pPr>
            <a:r>
              <a:rPr lang="en-US" sz="2079">
                <a:solidFill>
                  <a:srgbClr val="000000"/>
                </a:solidFill>
                <a:latin typeface="Walls"/>
                <a:ea typeface="Walls"/>
                <a:cs typeface="Walls"/>
                <a:sym typeface="Walls"/>
              </a:rPr>
              <a:t> The public keyword is used as an access specifier to control visibility.</a:t>
            </a:r>
          </a:p>
        </p:txBody>
      </p:sp>
      <p:sp>
        <p:nvSpPr>
          <p:cNvPr name="Freeform 14" id="14"/>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6" id="16"/>
          <p:cNvGrpSpPr/>
          <p:nvPr/>
        </p:nvGrpSpPr>
        <p:grpSpPr>
          <a:xfrm rot="0">
            <a:off x="296346" y="1563388"/>
            <a:ext cx="6760093" cy="1472348"/>
            <a:chOff x="0" y="0"/>
            <a:chExt cx="2422665" cy="527656"/>
          </a:xfrm>
        </p:grpSpPr>
        <p:sp>
          <p:nvSpPr>
            <p:cNvPr name="Freeform 17" id="17"/>
            <p:cNvSpPr/>
            <p:nvPr/>
          </p:nvSpPr>
          <p:spPr>
            <a:xfrm flipH="false" flipV="false" rot="0">
              <a:off x="0" y="0"/>
              <a:ext cx="2422665" cy="527656"/>
            </a:xfrm>
            <a:custGeom>
              <a:avLst/>
              <a:gdLst/>
              <a:ahLst/>
              <a:cxnLst/>
              <a:rect r="r" b="b" t="t" l="l"/>
              <a:pathLst>
                <a:path h="527656" w="2422665">
                  <a:moveTo>
                    <a:pt x="0" y="0"/>
                  </a:moveTo>
                  <a:lnTo>
                    <a:pt x="2422665" y="0"/>
                  </a:lnTo>
                  <a:lnTo>
                    <a:pt x="2422665" y="527656"/>
                  </a:lnTo>
                  <a:lnTo>
                    <a:pt x="0" y="527656"/>
                  </a:lnTo>
                  <a:close/>
                </a:path>
              </a:pathLst>
            </a:custGeom>
            <a:solidFill>
              <a:srgbClr val="211D1D"/>
            </a:solidFill>
            <a:ln w="47625" cap="sq">
              <a:solidFill>
                <a:srgbClr val="211D1D"/>
              </a:solidFill>
              <a:prstDash val="solid"/>
              <a:miter/>
            </a:ln>
          </p:spPr>
        </p:sp>
        <p:sp>
          <p:nvSpPr>
            <p:cNvPr name="TextBox 18" id="18"/>
            <p:cNvSpPr txBox="true"/>
            <p:nvPr/>
          </p:nvSpPr>
          <p:spPr>
            <a:xfrm>
              <a:off x="0" y="-85725"/>
              <a:ext cx="2422665" cy="613381"/>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class B </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a:t>
              </a:r>
            </a:p>
            <a:p>
              <a:pPr algn="ctr">
                <a:lnSpc>
                  <a:spcPts val="1656"/>
                </a:lnSpc>
              </a:pPr>
            </a:p>
          </p:txBody>
        </p:sp>
      </p:grpSp>
      <p:sp>
        <p:nvSpPr>
          <p:cNvPr name="TextBox 19" id="19"/>
          <p:cNvSpPr txBox="true"/>
          <p:nvPr/>
        </p:nvSpPr>
        <p:spPr>
          <a:xfrm rot="0">
            <a:off x="153507" y="1099838"/>
            <a:ext cx="1429345" cy="339725"/>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000000"/>
                </a:solidFill>
                <a:latin typeface="Walls"/>
                <a:ea typeface="Walls"/>
                <a:cs typeface="Walls"/>
                <a:sym typeface="Walls"/>
              </a:rPr>
              <a:t> Example:</a:t>
            </a:r>
          </a:p>
        </p:txBody>
      </p:sp>
      <p:sp>
        <p:nvSpPr>
          <p:cNvPr name="TextBox 20" id="20"/>
          <p:cNvSpPr txBox="true"/>
          <p:nvPr/>
        </p:nvSpPr>
        <p:spPr>
          <a:xfrm rot="0">
            <a:off x="333977" y="3121461"/>
            <a:ext cx="6892046" cy="692150"/>
          </a:xfrm>
          <a:prstGeom prst="rect">
            <a:avLst/>
          </a:prstGeom>
        </p:spPr>
        <p:txBody>
          <a:bodyPr anchor="t" rtlCol="false" tIns="0" lIns="0" bIns="0" rIns="0">
            <a:spAutoFit/>
          </a:bodyPr>
          <a:lstStyle/>
          <a:p>
            <a:pPr algn="l">
              <a:lnSpc>
                <a:spcPts val="2800"/>
              </a:lnSpc>
              <a:spcBef>
                <a:spcPct val="0"/>
              </a:spcBef>
            </a:pPr>
            <a:r>
              <a:rPr lang="en-US" sz="2000">
                <a:solidFill>
                  <a:srgbClr val="000000"/>
                </a:solidFill>
                <a:latin typeface="Walls"/>
                <a:ea typeface="Walls"/>
                <a:cs typeface="Walls"/>
                <a:sym typeface="Walls"/>
              </a:rPr>
              <a:t>This is a complete and concrete class with a defined body. The program is syntactically correct.</a:t>
            </a:r>
          </a:p>
        </p:txBody>
      </p:sp>
    </p:spTree>
  </p:cSld>
  <p:clrMapOvr>
    <a:masterClrMapping/>
  </p:clrMapOvr>
</p:sld>
</file>

<file path=ppt/slides/slide5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306169" y="1335631"/>
            <a:ext cx="6867345" cy="2806700"/>
          </a:xfrm>
          <a:prstGeom prst="rect">
            <a:avLst/>
          </a:prstGeom>
        </p:spPr>
        <p:txBody>
          <a:bodyPr anchor="t" rtlCol="false" tIns="0" lIns="0" bIns="0" rIns="0">
            <a:spAutoFit/>
          </a:bodyPr>
          <a:lstStyle/>
          <a:p>
            <a:pPr algn="l">
              <a:lnSpc>
                <a:spcPts val="2800"/>
              </a:lnSpc>
              <a:spcBef>
                <a:spcPct val="0"/>
              </a:spcBef>
            </a:pPr>
          </a:p>
          <a:p>
            <a:pPr algn="l" marL="431801" indent="-215900" lvl="1">
              <a:lnSpc>
                <a:spcPts val="2800"/>
              </a:lnSpc>
              <a:buFont typeface="Arial"/>
              <a:buChar char="•"/>
            </a:pPr>
            <a:r>
              <a:rPr lang="en-US" sz="2000">
                <a:solidFill>
                  <a:srgbClr val="000000"/>
                </a:solidFill>
                <a:latin typeface="Walls"/>
                <a:ea typeface="Walls"/>
                <a:cs typeface="Walls"/>
                <a:sym typeface="Walls"/>
              </a:rPr>
              <a:t> A class without a main method cannot be executed.</a:t>
            </a:r>
          </a:p>
          <a:p>
            <a:pPr algn="l" marL="431801" indent="-215900" lvl="1">
              <a:lnSpc>
                <a:spcPts val="2800"/>
              </a:lnSpc>
              <a:buFont typeface="Arial"/>
              <a:buChar char="•"/>
            </a:pPr>
            <a:r>
              <a:rPr lang="en-US" sz="2000">
                <a:solidFill>
                  <a:srgbClr val="000000"/>
                </a:solidFill>
                <a:latin typeface="Walls"/>
                <a:ea typeface="Walls"/>
                <a:cs typeface="Walls"/>
                <a:sym typeface="Walls"/>
              </a:rPr>
              <a:t> Multiple classes can be defined in a single Java file.</a:t>
            </a:r>
          </a:p>
          <a:p>
            <a:pPr algn="l" marL="431801" indent="-215900" lvl="1">
              <a:lnSpc>
                <a:spcPts val="2800"/>
              </a:lnSpc>
              <a:buFont typeface="Arial"/>
              <a:buChar char="•"/>
            </a:pPr>
            <a:r>
              <a:rPr lang="en-US" sz="2000">
                <a:solidFill>
                  <a:srgbClr val="000000"/>
                </a:solidFill>
                <a:latin typeface="Walls"/>
                <a:ea typeface="Walls"/>
                <a:cs typeface="Walls"/>
                <a:sym typeface="Walls"/>
              </a:rPr>
              <a:t> If no class is declared as public, the file name can be anything.</a:t>
            </a:r>
          </a:p>
          <a:p>
            <a:pPr algn="l" marL="431801" indent="-215900" lvl="1">
              <a:lnSpc>
                <a:spcPts val="2800"/>
              </a:lnSpc>
              <a:buFont typeface="Arial"/>
              <a:buChar char="•"/>
            </a:pPr>
            <a:r>
              <a:rPr lang="en-US" sz="2000">
                <a:solidFill>
                  <a:srgbClr val="000000"/>
                </a:solidFill>
                <a:latin typeface="Walls"/>
                <a:ea typeface="Walls"/>
                <a:cs typeface="Walls"/>
                <a:sym typeface="Walls"/>
              </a:rPr>
              <a:t> If at least one class is declared as public, that class name must be the file name.</a:t>
            </a:r>
          </a:p>
          <a:p>
            <a:pPr algn="l" marL="431801" indent="-215900" lvl="1">
              <a:lnSpc>
                <a:spcPts val="2800"/>
              </a:lnSpc>
              <a:buFont typeface="Arial"/>
              <a:buChar char="•"/>
            </a:pPr>
            <a:r>
              <a:rPr lang="en-US" sz="2000">
                <a:solidFill>
                  <a:srgbClr val="000000"/>
                </a:solidFill>
                <a:latin typeface="Walls"/>
                <a:ea typeface="Walls"/>
                <a:cs typeface="Walls"/>
                <a:sym typeface="Walls"/>
              </a:rPr>
              <a:t> Only one public class is allowed per Java file.</a:t>
            </a:r>
          </a:p>
        </p:txBody>
      </p:sp>
      <p:sp>
        <p:nvSpPr>
          <p:cNvPr name="TextBox 14" id="14"/>
          <p:cNvSpPr txBox="true"/>
          <p:nvPr/>
        </p:nvSpPr>
        <p:spPr>
          <a:xfrm rot="0">
            <a:off x="357923" y="4137108"/>
            <a:ext cx="6915369" cy="4234392"/>
          </a:xfrm>
          <a:prstGeom prst="rect">
            <a:avLst/>
          </a:prstGeom>
        </p:spPr>
        <p:txBody>
          <a:bodyPr anchor="t" rtlCol="false" tIns="0" lIns="0" bIns="0" rIns="0">
            <a:spAutoFit/>
          </a:bodyPr>
          <a:lstStyle/>
          <a:p>
            <a:pPr algn="l">
              <a:lnSpc>
                <a:spcPts val="2916"/>
              </a:lnSpc>
            </a:pPr>
          </a:p>
          <a:p>
            <a:pPr algn="l">
              <a:lnSpc>
                <a:spcPts val="2916"/>
              </a:lnSpc>
              <a:spcBef>
                <a:spcPct val="0"/>
              </a:spcBef>
            </a:pPr>
          </a:p>
          <a:p>
            <a:pPr algn="l">
              <a:lnSpc>
                <a:spcPts val="2800"/>
              </a:lnSpc>
              <a:spcBef>
                <a:spcPct val="0"/>
              </a:spcBef>
            </a:pPr>
            <a:r>
              <a:rPr lang="en-US" b="true" sz="2000">
                <a:solidFill>
                  <a:srgbClr val="211D1D"/>
                </a:solidFill>
                <a:latin typeface="Walls Bold"/>
                <a:ea typeface="Walls Bold"/>
                <a:cs typeface="Walls Bold"/>
                <a:sym typeface="Walls Bold"/>
              </a:rPr>
              <a:t>1. Windows File System :</a:t>
            </a:r>
          </a:p>
          <a:p>
            <a:pPr algn="l" marL="431801" indent="-215900" lvl="1">
              <a:lnSpc>
                <a:spcPts val="2800"/>
              </a:lnSpc>
              <a:buFont typeface="Arial"/>
              <a:buChar char="•"/>
            </a:pPr>
            <a:r>
              <a:rPr lang="en-US" sz="2000">
                <a:solidFill>
                  <a:srgbClr val="000000"/>
                </a:solidFill>
                <a:latin typeface="Walls"/>
                <a:ea typeface="Walls"/>
                <a:cs typeface="Walls"/>
                <a:sym typeface="Walls"/>
              </a:rPr>
              <a:t> Use \ for folder separation.</a:t>
            </a:r>
          </a:p>
          <a:p>
            <a:pPr algn="l" marL="431801" indent="-215900" lvl="1">
              <a:lnSpc>
                <a:spcPts val="2800"/>
              </a:lnSpc>
              <a:buFont typeface="Arial"/>
              <a:buChar char="•"/>
            </a:pPr>
            <a:r>
              <a:rPr lang="en-US" sz="2000">
                <a:solidFill>
                  <a:srgbClr val="000000"/>
                </a:solidFill>
                <a:latin typeface="Walls"/>
                <a:ea typeface="Walls"/>
                <a:cs typeface="Walls"/>
                <a:sym typeface="Walls"/>
              </a:rPr>
              <a:t> Example:</a:t>
            </a:r>
          </a:p>
          <a:p>
            <a:pPr algn="l">
              <a:lnSpc>
                <a:spcPts val="2800"/>
              </a:lnSpc>
            </a:pPr>
          </a:p>
          <a:p>
            <a:pPr algn="l">
              <a:lnSpc>
                <a:spcPts val="2800"/>
              </a:lnSpc>
            </a:pPr>
          </a:p>
          <a:p>
            <a:pPr algn="l">
              <a:lnSpc>
                <a:spcPts val="2800"/>
              </a:lnSpc>
              <a:spcBef>
                <a:spcPct val="0"/>
              </a:spcBef>
            </a:pPr>
          </a:p>
          <a:p>
            <a:pPr algn="l">
              <a:lnSpc>
                <a:spcPts val="2800"/>
              </a:lnSpc>
              <a:spcBef>
                <a:spcPct val="0"/>
              </a:spcBef>
            </a:pPr>
            <a:r>
              <a:rPr lang="en-US" b="true" sz="2000">
                <a:solidFill>
                  <a:srgbClr val="211D1D"/>
                </a:solidFill>
                <a:latin typeface="Walls Bold"/>
                <a:ea typeface="Walls Bold"/>
                <a:cs typeface="Walls Bold"/>
                <a:sym typeface="Walls Bold"/>
              </a:rPr>
              <a:t>2.Command Prompt :</a:t>
            </a:r>
          </a:p>
          <a:p>
            <a:pPr algn="l" marL="431801" indent="-215900" lvl="1">
              <a:lnSpc>
                <a:spcPts val="2800"/>
              </a:lnSpc>
              <a:buFont typeface="Arial"/>
              <a:buChar char="•"/>
            </a:pPr>
            <a:r>
              <a:rPr lang="en-US" sz="2000">
                <a:solidFill>
                  <a:srgbClr val="000000"/>
                </a:solidFill>
                <a:latin typeface="Walls"/>
                <a:ea typeface="Walls"/>
                <a:cs typeface="Walls"/>
                <a:sym typeface="Walls"/>
              </a:rPr>
              <a:t>  Use / for path navigation.</a:t>
            </a:r>
          </a:p>
          <a:p>
            <a:pPr algn="l" marL="431801" indent="-215900" lvl="1">
              <a:lnSpc>
                <a:spcPts val="2800"/>
              </a:lnSpc>
              <a:buFont typeface="Arial"/>
              <a:buChar char="•"/>
            </a:pPr>
            <a:r>
              <a:rPr lang="en-US" sz="2000">
                <a:solidFill>
                  <a:srgbClr val="000000"/>
                </a:solidFill>
                <a:latin typeface="Walls"/>
                <a:ea typeface="Walls"/>
                <a:cs typeface="Walls"/>
                <a:sym typeface="Walls"/>
              </a:rPr>
              <a:t>  Example:</a:t>
            </a:r>
          </a:p>
          <a:p>
            <a:pPr algn="l">
              <a:lnSpc>
                <a:spcPts val="2800"/>
              </a:lnSpc>
            </a:pPr>
          </a:p>
        </p:txBody>
      </p:sp>
      <p:sp>
        <p:nvSpPr>
          <p:cNvPr name="Freeform 15" id="15"/>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306169" y="4338201"/>
            <a:ext cx="7253831" cy="372745"/>
          </a:xfrm>
          <a:prstGeom prst="rect">
            <a:avLst/>
          </a:prstGeom>
        </p:spPr>
        <p:txBody>
          <a:bodyPr anchor="t" rtlCol="false" tIns="0" lIns="0" bIns="0" rIns="0">
            <a:spAutoFit/>
          </a:bodyPr>
          <a:lstStyle/>
          <a:p>
            <a:pPr algn="l">
              <a:lnSpc>
                <a:spcPts val="3080"/>
              </a:lnSpc>
              <a:spcBef>
                <a:spcPct val="0"/>
              </a:spcBef>
            </a:pPr>
            <a:r>
              <a:rPr lang="en-US" b="true" sz="2200">
                <a:solidFill>
                  <a:srgbClr val="1E90FF"/>
                </a:solidFill>
                <a:latin typeface="Walls Bold"/>
                <a:ea typeface="Walls Bold"/>
                <a:cs typeface="Walls Bold"/>
                <a:sym typeface="Walls Bold"/>
              </a:rPr>
              <a:t>Folder and Path Separators in Different Environments </a:t>
            </a:r>
          </a:p>
        </p:txBody>
      </p:sp>
      <p:grpSp>
        <p:nvGrpSpPr>
          <p:cNvPr name="Group 18" id="18"/>
          <p:cNvGrpSpPr/>
          <p:nvPr/>
        </p:nvGrpSpPr>
        <p:grpSpPr>
          <a:xfrm rot="0">
            <a:off x="334457" y="5987296"/>
            <a:ext cx="6891086" cy="997245"/>
            <a:chOff x="0" y="0"/>
            <a:chExt cx="2469610" cy="357390"/>
          </a:xfrm>
        </p:grpSpPr>
        <p:sp>
          <p:nvSpPr>
            <p:cNvPr name="Freeform 19" id="19"/>
            <p:cNvSpPr/>
            <p:nvPr/>
          </p:nvSpPr>
          <p:spPr>
            <a:xfrm flipH="false" flipV="false" rot="0">
              <a:off x="0" y="0"/>
              <a:ext cx="2469610" cy="357390"/>
            </a:xfrm>
            <a:custGeom>
              <a:avLst/>
              <a:gdLst/>
              <a:ahLst/>
              <a:cxnLst/>
              <a:rect r="r" b="b" t="t" l="l"/>
              <a:pathLst>
                <a:path h="357390" w="2469610">
                  <a:moveTo>
                    <a:pt x="0" y="0"/>
                  </a:moveTo>
                  <a:lnTo>
                    <a:pt x="2469610" y="0"/>
                  </a:lnTo>
                  <a:lnTo>
                    <a:pt x="2469610" y="357390"/>
                  </a:lnTo>
                  <a:lnTo>
                    <a:pt x="0" y="357390"/>
                  </a:lnTo>
                  <a:close/>
                </a:path>
              </a:pathLst>
            </a:custGeom>
            <a:solidFill>
              <a:srgbClr val="1C2120"/>
            </a:solidFill>
          </p:spPr>
        </p:sp>
        <p:sp>
          <p:nvSpPr>
            <p:cNvPr name="TextBox 20" id="20"/>
            <p:cNvSpPr txBox="true"/>
            <p:nvPr/>
          </p:nvSpPr>
          <p:spPr>
            <a:xfrm>
              <a:off x="0" y="-66675"/>
              <a:ext cx="2469610" cy="424065"/>
            </a:xfrm>
            <a:prstGeom prst="rect">
              <a:avLst/>
            </a:prstGeom>
          </p:spPr>
          <p:txBody>
            <a:bodyPr anchor="ctr" rtlCol="false" tIns="50800" lIns="50800" bIns="50800" rIns="50800"/>
            <a:lstStyle/>
            <a:p>
              <a:pPr algn="l">
                <a:lnSpc>
                  <a:spcPts val="2356"/>
                </a:lnSpc>
              </a:pPr>
              <a:r>
                <a:rPr lang="en-US" sz="1683" b="true">
                  <a:solidFill>
                    <a:srgbClr val="FFFFFF"/>
                  </a:solidFill>
                  <a:latin typeface="Consolas Bold"/>
                  <a:ea typeface="Consolas Bold"/>
                  <a:cs typeface="Consolas Bold"/>
                  <a:sym typeface="Consolas Bold"/>
                </a:rPr>
                <a:t> G:\SomeFolderName\JavaCourseJune\1.Language</a:t>
              </a:r>
            </a:p>
            <a:p>
              <a:pPr algn="l">
                <a:lnSpc>
                  <a:spcPts val="2356"/>
                </a:lnSpc>
              </a:pPr>
              <a:r>
                <a:rPr lang="en-US" sz="1683" b="true">
                  <a:solidFill>
                    <a:srgbClr val="FFFFFF"/>
                  </a:solidFill>
                  <a:latin typeface="Consolas Bold"/>
                  <a:ea typeface="Consolas Bold"/>
                  <a:cs typeface="Consolas Bold"/>
                  <a:sym typeface="Consolas Bold"/>
                </a:rPr>
                <a:t> Fundamentals\2.public_class\classes</a:t>
              </a:r>
            </a:p>
            <a:p>
              <a:pPr algn="l">
                <a:lnSpc>
                  <a:spcPts val="2356"/>
                </a:lnSpc>
              </a:pPr>
            </a:p>
          </p:txBody>
        </p:sp>
      </p:grpSp>
      <p:grpSp>
        <p:nvGrpSpPr>
          <p:cNvPr name="Group 21" id="21"/>
          <p:cNvGrpSpPr/>
          <p:nvPr/>
        </p:nvGrpSpPr>
        <p:grpSpPr>
          <a:xfrm rot="0">
            <a:off x="334457" y="8087116"/>
            <a:ext cx="6891086" cy="568768"/>
            <a:chOff x="0" y="0"/>
            <a:chExt cx="2469610" cy="203834"/>
          </a:xfrm>
        </p:grpSpPr>
        <p:sp>
          <p:nvSpPr>
            <p:cNvPr name="Freeform 22" id="22"/>
            <p:cNvSpPr/>
            <p:nvPr/>
          </p:nvSpPr>
          <p:spPr>
            <a:xfrm flipH="false" flipV="false" rot="0">
              <a:off x="0" y="0"/>
              <a:ext cx="2469610" cy="203834"/>
            </a:xfrm>
            <a:custGeom>
              <a:avLst/>
              <a:gdLst/>
              <a:ahLst/>
              <a:cxnLst/>
              <a:rect r="r" b="b" t="t" l="l"/>
              <a:pathLst>
                <a:path h="203834" w="2469610">
                  <a:moveTo>
                    <a:pt x="0" y="0"/>
                  </a:moveTo>
                  <a:lnTo>
                    <a:pt x="2469610" y="0"/>
                  </a:lnTo>
                  <a:lnTo>
                    <a:pt x="2469610" y="203834"/>
                  </a:lnTo>
                  <a:lnTo>
                    <a:pt x="0" y="203834"/>
                  </a:lnTo>
                  <a:close/>
                </a:path>
              </a:pathLst>
            </a:custGeom>
            <a:solidFill>
              <a:srgbClr val="1C2120"/>
            </a:solidFill>
          </p:spPr>
        </p:sp>
        <p:sp>
          <p:nvSpPr>
            <p:cNvPr name="TextBox 23" id="23"/>
            <p:cNvSpPr txBox="true"/>
            <p:nvPr/>
          </p:nvSpPr>
          <p:spPr>
            <a:xfrm>
              <a:off x="0" y="-66675"/>
              <a:ext cx="2469610" cy="270509"/>
            </a:xfrm>
            <a:prstGeom prst="rect">
              <a:avLst/>
            </a:prstGeom>
          </p:spPr>
          <p:txBody>
            <a:bodyPr anchor="ctr" rtlCol="false" tIns="50800" lIns="50800" bIns="50800" rIns="50800"/>
            <a:lstStyle/>
            <a:p>
              <a:pPr algn="l">
                <a:lnSpc>
                  <a:spcPts val="2356"/>
                </a:lnSpc>
              </a:pPr>
              <a:r>
                <a:rPr lang="en-US" sz="1683" b="true">
                  <a:solidFill>
                    <a:srgbClr val="FFFFFF"/>
                  </a:solidFill>
                  <a:latin typeface="Consolas Bold"/>
                  <a:ea typeface="Consolas Bold"/>
                  <a:cs typeface="Consolas Bold"/>
                  <a:sym typeface="Consolas Bold"/>
                </a:rPr>
                <a:t> </a:t>
              </a:r>
              <a:r>
                <a:rPr lang="en-US" sz="1683" b="true">
                  <a:solidFill>
                    <a:srgbClr val="FFFFFF"/>
                  </a:solidFill>
                  <a:latin typeface="Consolas Bold"/>
                  <a:ea typeface="Consolas Bold"/>
                  <a:cs typeface="Consolas Bold"/>
                  <a:sym typeface="Consolas Bold"/>
                </a:rPr>
                <a:t>src&gt;java -cp ../classes T</a:t>
              </a:r>
            </a:p>
          </p:txBody>
        </p:sp>
      </p:grpSp>
      <p:sp>
        <p:nvSpPr>
          <p:cNvPr name="TextBox 24" id="24"/>
          <p:cNvSpPr txBox="true"/>
          <p:nvPr/>
        </p:nvSpPr>
        <p:spPr>
          <a:xfrm rot="0">
            <a:off x="421625" y="1138781"/>
            <a:ext cx="3220740" cy="422275"/>
          </a:xfrm>
          <a:prstGeom prst="rect">
            <a:avLst/>
          </a:prstGeom>
        </p:spPr>
        <p:txBody>
          <a:bodyPr anchor="t" rtlCol="false" tIns="0" lIns="0" bIns="0" rIns="0">
            <a:spAutoFit/>
          </a:bodyPr>
          <a:lstStyle/>
          <a:p>
            <a:pPr algn="ctr">
              <a:lnSpc>
                <a:spcPts val="3499"/>
              </a:lnSpc>
              <a:spcBef>
                <a:spcPct val="0"/>
              </a:spcBef>
            </a:pPr>
            <a:r>
              <a:rPr lang="en-US" sz="2499">
                <a:solidFill>
                  <a:srgbClr val="1E90FF"/>
                </a:solidFill>
                <a:latin typeface="Walls"/>
                <a:ea typeface="Walls"/>
                <a:cs typeface="Walls"/>
                <a:sym typeface="Walls"/>
              </a:rPr>
              <a:t>Running Java Programs :</a:t>
            </a:r>
          </a:p>
        </p:txBody>
      </p:sp>
    </p:spTree>
  </p:cSld>
  <p:clrMapOvr>
    <a:masterClrMapping/>
  </p:clrMapOvr>
</p:sld>
</file>

<file path=ppt/slides/slide5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421625" y="1238686"/>
            <a:ext cx="6984867" cy="2806700"/>
          </a:xfrm>
          <a:prstGeom prst="rect">
            <a:avLst/>
          </a:prstGeom>
        </p:spPr>
        <p:txBody>
          <a:bodyPr anchor="t" rtlCol="false" tIns="0" lIns="0" bIns="0" rIns="0">
            <a:spAutoFit/>
          </a:bodyPr>
          <a:lstStyle/>
          <a:p>
            <a:pPr algn="l">
              <a:lnSpc>
                <a:spcPts val="2800"/>
              </a:lnSpc>
              <a:spcBef>
                <a:spcPct val="0"/>
              </a:spcBef>
            </a:pPr>
            <a:r>
              <a:rPr lang="en-US" b="true" sz="2000">
                <a:solidFill>
                  <a:srgbClr val="211D1D"/>
                </a:solidFill>
                <a:latin typeface="Walls Bold"/>
                <a:ea typeface="Walls Bold"/>
                <a:cs typeface="Walls Bold"/>
                <a:sym typeface="Walls Bold"/>
              </a:rPr>
              <a:t>3.</a:t>
            </a:r>
            <a:r>
              <a:rPr lang="en-US" b="true" sz="2000">
                <a:solidFill>
                  <a:srgbClr val="211D1D"/>
                </a:solidFill>
                <a:latin typeface="Walls Bold"/>
                <a:ea typeface="Walls Bold"/>
                <a:cs typeface="Walls Bold"/>
                <a:sym typeface="Walls Bold"/>
              </a:rPr>
              <a:t>Cross-Platform Compatibility :</a:t>
            </a:r>
          </a:p>
          <a:p>
            <a:pPr algn="l" marL="431801" indent="-215900" lvl="1">
              <a:lnSpc>
                <a:spcPts val="2800"/>
              </a:lnSpc>
              <a:spcBef>
                <a:spcPct val="0"/>
              </a:spcBef>
              <a:buFont typeface="Arial"/>
              <a:buChar char="•"/>
            </a:pPr>
            <a:r>
              <a:rPr lang="en-US" sz="2000">
                <a:solidFill>
                  <a:srgbClr val="000000"/>
                </a:solidFill>
                <a:latin typeface="Walls"/>
                <a:ea typeface="Walls"/>
                <a:cs typeface="Walls"/>
                <a:sym typeface="Walls"/>
              </a:rPr>
              <a:t>  Some cross-platform software supports both \ and / as </a:t>
            </a:r>
            <a:r>
              <a:rPr lang="en-US" sz="2000">
                <a:solidFill>
                  <a:srgbClr val="211D1D"/>
                </a:solidFill>
                <a:latin typeface="Walls"/>
                <a:ea typeface="Walls"/>
                <a:cs typeface="Walls"/>
                <a:sym typeface="Walls"/>
              </a:rPr>
              <a:t>path separators.</a:t>
            </a:r>
          </a:p>
          <a:p>
            <a:pPr algn="l">
              <a:lnSpc>
                <a:spcPts val="2800"/>
              </a:lnSpc>
              <a:spcBef>
                <a:spcPct val="0"/>
              </a:spcBef>
            </a:pPr>
            <a:r>
              <a:rPr lang="en-US" sz="2000">
                <a:solidFill>
                  <a:srgbClr val="211D1D"/>
                </a:solidFill>
                <a:latin typeface="Walls"/>
                <a:ea typeface="Walls"/>
                <a:cs typeface="Walls"/>
                <a:sym typeface="Walls"/>
              </a:rPr>
              <a:t>4.</a:t>
            </a:r>
            <a:r>
              <a:rPr lang="en-US" b="true" sz="2000">
                <a:solidFill>
                  <a:srgbClr val="211D1D"/>
                </a:solidFill>
                <a:latin typeface="Walls Bold"/>
                <a:ea typeface="Walls Bold"/>
                <a:cs typeface="Walls Bold"/>
                <a:sym typeface="Walls Bold"/>
              </a:rPr>
              <a:t> Web Browsers :</a:t>
            </a:r>
          </a:p>
          <a:p>
            <a:pPr algn="l" marL="431801" indent="-215900" lvl="1">
              <a:lnSpc>
                <a:spcPts val="2800"/>
              </a:lnSpc>
              <a:buFont typeface="Arial"/>
              <a:buChar char="•"/>
            </a:pPr>
            <a:r>
              <a:rPr lang="en-US" sz="2000">
                <a:solidFill>
                  <a:srgbClr val="000000"/>
                </a:solidFill>
                <a:latin typeface="Walls"/>
                <a:ea typeface="Walls"/>
                <a:cs typeface="Walls"/>
                <a:sym typeface="Walls"/>
              </a:rPr>
              <a:t>  Use / in URLs.</a:t>
            </a:r>
          </a:p>
          <a:p>
            <a:pPr algn="l" marL="431801" indent="-215900" lvl="1">
              <a:lnSpc>
                <a:spcPts val="2800"/>
              </a:lnSpc>
              <a:spcBef>
                <a:spcPct val="0"/>
              </a:spcBef>
              <a:buFont typeface="Arial"/>
              <a:buChar char="•"/>
            </a:pPr>
            <a:r>
              <a:rPr lang="en-US" sz="2000">
                <a:solidFill>
                  <a:srgbClr val="000000"/>
                </a:solidFill>
                <a:latin typeface="Walls"/>
                <a:ea typeface="Walls"/>
                <a:cs typeface="Walls"/>
                <a:sym typeface="Walls"/>
              </a:rPr>
              <a:t>  Example: https://www.google.com/chrome/download</a:t>
            </a:r>
          </a:p>
          <a:p>
            <a:pPr algn="l">
              <a:lnSpc>
                <a:spcPts val="2800"/>
              </a:lnSpc>
              <a:spcBef>
                <a:spcPct val="0"/>
              </a:spcBef>
            </a:pPr>
            <a:r>
              <a:rPr lang="en-US" sz="2000">
                <a:solidFill>
                  <a:srgbClr val="211D1D"/>
                </a:solidFill>
                <a:latin typeface="Walls"/>
                <a:ea typeface="Walls"/>
                <a:cs typeface="Walls"/>
                <a:sym typeface="Walls"/>
              </a:rPr>
              <a:t>5.</a:t>
            </a:r>
            <a:r>
              <a:rPr lang="en-US" b="true" sz="2000">
                <a:solidFill>
                  <a:srgbClr val="211D1D"/>
                </a:solidFill>
                <a:latin typeface="Walls Bold"/>
                <a:ea typeface="Walls Bold"/>
                <a:cs typeface="Walls Bold"/>
                <a:sym typeface="Walls Bold"/>
              </a:rPr>
              <a:t> Linux :</a:t>
            </a:r>
          </a:p>
          <a:p>
            <a:pPr algn="l" marL="431801" indent="-215900" lvl="1">
              <a:lnSpc>
                <a:spcPts val="2800"/>
              </a:lnSpc>
              <a:buFont typeface="Arial"/>
              <a:buChar char="•"/>
            </a:pPr>
            <a:r>
              <a:rPr lang="en-US" sz="2000">
                <a:solidFill>
                  <a:srgbClr val="000000"/>
                </a:solidFill>
                <a:latin typeface="Walls"/>
                <a:ea typeface="Walls"/>
                <a:cs typeface="Walls"/>
                <a:sym typeface="Walls"/>
              </a:rPr>
              <a:t> Use / for directory separation.</a:t>
            </a:r>
          </a:p>
        </p:txBody>
      </p:sp>
      <p:sp>
        <p:nvSpPr>
          <p:cNvPr name="TextBox 14" id="14"/>
          <p:cNvSpPr txBox="true"/>
          <p:nvPr/>
        </p:nvSpPr>
        <p:spPr>
          <a:xfrm rot="0">
            <a:off x="358732" y="4007286"/>
            <a:ext cx="7110654" cy="2119842"/>
          </a:xfrm>
          <a:prstGeom prst="rect">
            <a:avLst/>
          </a:prstGeom>
        </p:spPr>
        <p:txBody>
          <a:bodyPr anchor="t" rtlCol="false" tIns="0" lIns="0" bIns="0" rIns="0">
            <a:spAutoFit/>
          </a:bodyPr>
          <a:lstStyle/>
          <a:p>
            <a:pPr algn="l">
              <a:lnSpc>
                <a:spcPts val="2916"/>
              </a:lnSpc>
              <a:spcBef>
                <a:spcPct val="0"/>
              </a:spcBef>
            </a:pPr>
          </a:p>
          <a:p>
            <a:pPr algn="l">
              <a:lnSpc>
                <a:spcPts val="2916"/>
              </a:lnSpc>
              <a:spcBef>
                <a:spcPct val="0"/>
              </a:spcBef>
            </a:pPr>
          </a:p>
          <a:p>
            <a:pPr algn="l">
              <a:lnSpc>
                <a:spcPts val="2800"/>
              </a:lnSpc>
              <a:spcBef>
                <a:spcPct val="0"/>
              </a:spcBef>
            </a:pPr>
            <a:r>
              <a:rPr lang="en-US" b="true" sz="2000">
                <a:solidFill>
                  <a:srgbClr val="211D1D"/>
                </a:solidFill>
                <a:latin typeface="Walls Bold"/>
                <a:ea typeface="Walls Bold"/>
                <a:cs typeface="Walls Bold"/>
                <a:sym typeface="Walls Bold"/>
              </a:rPr>
              <a:t>1.</a:t>
            </a:r>
            <a:r>
              <a:rPr lang="en-US" b="true" sz="2000">
                <a:solidFill>
                  <a:srgbClr val="211D1D"/>
                </a:solidFill>
                <a:latin typeface="Walls Bold"/>
                <a:ea typeface="Walls Bold"/>
                <a:cs typeface="Walls Bold"/>
                <a:sym typeface="Walls Bold"/>
              </a:rPr>
              <a:t> Learn Typing :</a:t>
            </a:r>
          </a:p>
          <a:p>
            <a:pPr algn="l" marL="431801" indent="-215900" lvl="1">
              <a:lnSpc>
                <a:spcPts val="2800"/>
              </a:lnSpc>
              <a:buFont typeface="Arial"/>
              <a:buChar char="•"/>
            </a:pPr>
            <a:r>
              <a:rPr lang="en-US" sz="2000">
                <a:solidFill>
                  <a:srgbClr val="000000"/>
                </a:solidFill>
                <a:latin typeface="Walls"/>
                <a:ea typeface="Walls"/>
                <a:cs typeface="Walls"/>
                <a:sym typeface="Walls"/>
              </a:rPr>
              <a:t>  To improve your typing speed, visit: [SpeedCoder](https://www.speedcoder.net/)</a:t>
            </a:r>
          </a:p>
          <a:p>
            <a:pPr algn="l" marL="431801" indent="-215900" lvl="1">
              <a:lnSpc>
                <a:spcPts val="2800"/>
              </a:lnSpc>
              <a:buFont typeface="Arial"/>
              <a:buChar char="•"/>
            </a:pPr>
            <a:r>
              <a:rPr lang="en-US" sz="2000">
                <a:solidFill>
                  <a:srgbClr val="000000"/>
                </a:solidFill>
                <a:latin typeface="Walls"/>
                <a:ea typeface="Walls"/>
                <a:cs typeface="Walls"/>
                <a:sym typeface="Walls"/>
              </a:rPr>
              <a:t>  Aim for at least 60 words per minute (WPM). 🏆</a:t>
            </a:r>
          </a:p>
        </p:txBody>
      </p:sp>
      <p:sp>
        <p:nvSpPr>
          <p:cNvPr name="Freeform 15" id="15"/>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311904" y="4162861"/>
            <a:ext cx="6957147" cy="422275"/>
          </a:xfrm>
          <a:prstGeom prst="rect">
            <a:avLst/>
          </a:prstGeom>
        </p:spPr>
        <p:txBody>
          <a:bodyPr anchor="t" rtlCol="false" tIns="0" lIns="0" bIns="0" rIns="0">
            <a:spAutoFit/>
          </a:bodyPr>
          <a:lstStyle/>
          <a:p>
            <a:pPr algn="l">
              <a:lnSpc>
                <a:spcPts val="3499"/>
              </a:lnSpc>
              <a:spcBef>
                <a:spcPct val="0"/>
              </a:spcBef>
            </a:pPr>
            <a:r>
              <a:rPr lang="en-US" sz="2499">
                <a:solidFill>
                  <a:srgbClr val="1E90FF"/>
                </a:solidFill>
                <a:latin typeface="Walls"/>
                <a:ea typeface="Walls"/>
                <a:cs typeface="Walls"/>
                <a:sym typeface="Walls"/>
              </a:rPr>
              <a:t>Additional Resources 📚</a:t>
            </a:r>
          </a:p>
        </p:txBody>
      </p:sp>
    </p:spTree>
  </p:cSld>
  <p:clrMapOvr>
    <a:masterClrMapping/>
  </p:clrMapOvr>
</p:sld>
</file>

<file path=ppt/slides/slide5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292117" y="2454375"/>
            <a:ext cx="6996722" cy="5717752"/>
          </a:xfrm>
          <a:prstGeom prst="rect">
            <a:avLst/>
          </a:prstGeom>
        </p:spPr>
        <p:txBody>
          <a:bodyPr anchor="t" rtlCol="false" tIns="0" lIns="0" bIns="0" rIns="0">
            <a:spAutoFit/>
          </a:bodyPr>
          <a:lstStyle/>
          <a:p>
            <a:pPr algn="l">
              <a:lnSpc>
                <a:spcPts val="3079"/>
              </a:lnSpc>
              <a:spcBef>
                <a:spcPct val="0"/>
              </a:spcBef>
            </a:pPr>
          </a:p>
          <a:p>
            <a:pPr algn="l">
              <a:lnSpc>
                <a:spcPts val="2800"/>
              </a:lnSpc>
              <a:spcBef>
                <a:spcPct val="0"/>
              </a:spcBef>
            </a:pPr>
            <a:r>
              <a:rPr lang="en-US" b="true" sz="2000">
                <a:solidFill>
                  <a:srgbClr val="211D1D"/>
                </a:solidFill>
                <a:latin typeface="Walls Bold"/>
                <a:ea typeface="Walls Bold"/>
                <a:cs typeface="Walls Bold"/>
                <a:sym typeface="Walls Bold"/>
              </a:rPr>
              <a:t> Identifier :</a:t>
            </a:r>
            <a:r>
              <a:rPr lang="en-US" sz="2000">
                <a:solidFill>
                  <a:srgbClr val="000000"/>
                </a:solidFill>
                <a:latin typeface="Walls"/>
                <a:ea typeface="Walls"/>
                <a:cs typeface="Walls"/>
                <a:sym typeface="Walls"/>
              </a:rPr>
              <a:t> A name used in Java programming to uniquely identify elements such as classes, methods, variables, and other programming constructs.</a:t>
            </a:r>
          </a:p>
          <a:p>
            <a:pPr algn="l">
              <a:lnSpc>
                <a:spcPts val="2916"/>
              </a:lnSpc>
              <a:spcBef>
                <a:spcPct val="0"/>
              </a:spcBef>
            </a:pPr>
          </a:p>
          <a:p>
            <a:pPr algn="l">
              <a:lnSpc>
                <a:spcPts val="3079"/>
              </a:lnSpc>
              <a:spcBef>
                <a:spcPct val="0"/>
              </a:spcBef>
            </a:pPr>
          </a:p>
          <a:p>
            <a:pPr algn="l">
              <a:lnSpc>
                <a:spcPts val="2800"/>
              </a:lnSpc>
              <a:spcBef>
                <a:spcPct val="0"/>
              </a:spcBef>
            </a:pPr>
            <a:r>
              <a:rPr lang="en-US" b="true" sz="2000">
                <a:solidFill>
                  <a:srgbClr val="211D1D"/>
                </a:solidFill>
                <a:latin typeface="Walls Bold"/>
                <a:ea typeface="Walls Bold"/>
                <a:cs typeface="Walls Bold"/>
                <a:sym typeface="Walls Bold"/>
              </a:rPr>
              <a:t>1. Standard Naming Convention :</a:t>
            </a:r>
          </a:p>
          <a:p>
            <a:pPr algn="l" marL="431801" indent="-215900" lvl="1">
              <a:lnSpc>
                <a:spcPts val="2800"/>
              </a:lnSpc>
              <a:buFont typeface="Arial"/>
              <a:buChar char="•"/>
            </a:pPr>
            <a:r>
              <a:rPr lang="en-US" sz="2000">
                <a:solidFill>
                  <a:srgbClr val="000000"/>
                </a:solidFill>
                <a:latin typeface="Walls"/>
                <a:ea typeface="Walls"/>
                <a:cs typeface="Walls"/>
                <a:sym typeface="Walls"/>
              </a:rPr>
              <a:t> Follow the *camelCase* convention when naming classes.</a:t>
            </a:r>
          </a:p>
          <a:p>
            <a:pPr algn="l" marL="431801" indent="-215900" lvl="1">
              <a:lnSpc>
                <a:spcPts val="2800"/>
              </a:lnSpc>
              <a:buFont typeface="Arial"/>
              <a:buChar char="•"/>
            </a:pPr>
            <a:r>
              <a:rPr lang="en-US" sz="2000">
                <a:solidFill>
                  <a:srgbClr val="000000"/>
                </a:solidFill>
                <a:latin typeface="Walls"/>
                <a:ea typeface="Walls"/>
                <a:cs typeface="Walls"/>
                <a:sym typeface="Walls"/>
              </a:rPr>
              <a:t> Example: HelloWorld (Class names are also identifiers).</a:t>
            </a:r>
          </a:p>
          <a:p>
            <a:pPr algn="l">
              <a:lnSpc>
                <a:spcPts val="2800"/>
              </a:lnSpc>
              <a:spcBef>
                <a:spcPct val="0"/>
              </a:spcBef>
            </a:pPr>
            <a:r>
              <a:rPr lang="en-US" b="true" sz="2000">
                <a:solidFill>
                  <a:srgbClr val="211D1D"/>
                </a:solidFill>
                <a:latin typeface="Walls Bold"/>
                <a:ea typeface="Walls Bold"/>
                <a:cs typeface="Walls Bold"/>
                <a:sym typeface="Walls Bold"/>
              </a:rPr>
              <a:t>2. Cannot Start with a Digit :</a:t>
            </a:r>
          </a:p>
          <a:p>
            <a:pPr algn="l" marL="431801" indent="-215900" lvl="1">
              <a:lnSpc>
                <a:spcPts val="2800"/>
              </a:lnSpc>
              <a:buFont typeface="Arial"/>
              <a:buChar char="•"/>
            </a:pPr>
            <a:r>
              <a:rPr lang="en-US" sz="2000">
                <a:solidFill>
                  <a:srgbClr val="000000"/>
                </a:solidFill>
                <a:latin typeface="Walls"/>
                <a:ea typeface="Walls"/>
                <a:cs typeface="Walls"/>
                <a:sym typeface="Walls"/>
              </a:rPr>
              <a:t> An identifier cannot start with a digit (number).</a:t>
            </a:r>
          </a:p>
          <a:p>
            <a:pPr algn="l" marL="431801" indent="-215900" lvl="1">
              <a:lnSpc>
                <a:spcPts val="2800"/>
              </a:lnSpc>
              <a:buFont typeface="Arial"/>
              <a:buChar char="•"/>
            </a:pPr>
            <a:r>
              <a:rPr lang="en-US" sz="2000">
                <a:solidFill>
                  <a:srgbClr val="000000"/>
                </a:solidFill>
                <a:latin typeface="Walls"/>
                <a:ea typeface="Walls"/>
                <a:cs typeface="Walls"/>
                <a:sym typeface="Walls"/>
              </a:rPr>
              <a:t> Example: 1HelloWorld, 123total are *not allowed*.</a:t>
            </a:r>
          </a:p>
          <a:p>
            <a:pPr algn="l">
              <a:lnSpc>
                <a:spcPts val="2800"/>
              </a:lnSpc>
              <a:spcBef>
                <a:spcPct val="0"/>
              </a:spcBef>
            </a:pPr>
            <a:r>
              <a:rPr lang="en-US" b="true" sz="2000">
                <a:solidFill>
                  <a:srgbClr val="211D1D"/>
                </a:solidFill>
                <a:latin typeface="Walls Bold"/>
                <a:ea typeface="Walls Bold"/>
                <a:cs typeface="Walls Bold"/>
                <a:sym typeface="Walls Bold"/>
              </a:rPr>
              <a:t>3. Digits in the Middle:</a:t>
            </a:r>
          </a:p>
          <a:p>
            <a:pPr algn="l" marL="431801" indent="-215900" lvl="1">
              <a:lnSpc>
                <a:spcPts val="2800"/>
              </a:lnSpc>
              <a:buFont typeface="Arial"/>
              <a:buChar char="•"/>
            </a:pPr>
            <a:r>
              <a:rPr lang="en-US" sz="2000">
                <a:solidFill>
                  <a:srgbClr val="000000"/>
                </a:solidFill>
                <a:latin typeface="Walls"/>
                <a:ea typeface="Walls"/>
                <a:cs typeface="Walls"/>
                <a:sym typeface="Walls"/>
              </a:rPr>
              <a:t> An identifier can include digits in the middle.</a:t>
            </a:r>
          </a:p>
          <a:p>
            <a:pPr algn="l" marL="431801" indent="-215900" lvl="1">
              <a:lnSpc>
                <a:spcPts val="2800"/>
              </a:lnSpc>
              <a:buFont typeface="Arial"/>
              <a:buChar char="•"/>
            </a:pPr>
            <a:r>
              <a:rPr lang="en-US" sz="2000">
                <a:solidFill>
                  <a:srgbClr val="000000"/>
                </a:solidFill>
                <a:latin typeface="Walls"/>
                <a:ea typeface="Walls"/>
                <a:cs typeface="Walls"/>
                <a:sym typeface="Walls"/>
              </a:rPr>
              <a:t> Example: Hello2World is  allowed.</a:t>
            </a:r>
          </a:p>
          <a:p>
            <a:pPr algn="l">
              <a:lnSpc>
                <a:spcPts val="2916"/>
              </a:lnSpc>
              <a:spcBef>
                <a:spcPct val="0"/>
              </a:spcBef>
            </a:pPr>
          </a:p>
        </p:txBody>
      </p:sp>
      <p:sp>
        <p:nvSpPr>
          <p:cNvPr name="Freeform 14" id="14"/>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336276" y="1266925"/>
            <a:ext cx="6050360" cy="863600"/>
          </a:xfrm>
          <a:prstGeom prst="rect">
            <a:avLst/>
          </a:prstGeom>
        </p:spPr>
        <p:txBody>
          <a:bodyPr anchor="t" rtlCol="false" tIns="0" lIns="0" bIns="0" rIns="0">
            <a:spAutoFit/>
          </a:bodyPr>
          <a:lstStyle/>
          <a:p>
            <a:pPr algn="l">
              <a:lnSpc>
                <a:spcPts val="7000"/>
              </a:lnSpc>
              <a:spcBef>
                <a:spcPct val="0"/>
              </a:spcBef>
            </a:pPr>
            <a:r>
              <a:rPr lang="en-US" b="true" sz="5000">
                <a:solidFill>
                  <a:srgbClr val="FF4500"/>
                </a:solidFill>
                <a:latin typeface="Walls Bold"/>
                <a:ea typeface="Walls Bold"/>
                <a:cs typeface="Walls Bold"/>
                <a:sym typeface="Walls Bold"/>
              </a:rPr>
              <a:t>Identifiers in Java 🔍</a:t>
            </a:r>
          </a:p>
        </p:txBody>
      </p:sp>
      <p:sp>
        <p:nvSpPr>
          <p:cNvPr name="TextBox 17" id="17"/>
          <p:cNvSpPr txBox="true"/>
          <p:nvPr/>
        </p:nvSpPr>
        <p:spPr>
          <a:xfrm rot="0">
            <a:off x="405947" y="2454375"/>
            <a:ext cx="1298079" cy="372745"/>
          </a:xfrm>
          <a:prstGeom prst="rect">
            <a:avLst/>
          </a:prstGeom>
        </p:spPr>
        <p:txBody>
          <a:bodyPr anchor="t" rtlCol="false" tIns="0" lIns="0" bIns="0" rIns="0">
            <a:spAutoFit/>
          </a:bodyPr>
          <a:lstStyle/>
          <a:p>
            <a:pPr algn="l">
              <a:lnSpc>
                <a:spcPts val="3079"/>
              </a:lnSpc>
              <a:spcBef>
                <a:spcPct val="0"/>
              </a:spcBef>
            </a:pPr>
            <a:r>
              <a:rPr lang="en-US" b="true" sz="2199">
                <a:solidFill>
                  <a:srgbClr val="1E90FF"/>
                </a:solidFill>
                <a:latin typeface="Walls Bold"/>
                <a:ea typeface="Walls Bold"/>
                <a:cs typeface="Walls Bold"/>
                <a:sym typeface="Walls Bold"/>
              </a:rPr>
              <a:t>Definition:</a:t>
            </a:r>
          </a:p>
        </p:txBody>
      </p:sp>
      <p:sp>
        <p:nvSpPr>
          <p:cNvPr name="TextBox 18" id="18"/>
          <p:cNvSpPr txBox="true"/>
          <p:nvPr/>
        </p:nvSpPr>
        <p:spPr>
          <a:xfrm rot="0">
            <a:off x="0" y="4106003"/>
            <a:ext cx="6386636"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1E90FF"/>
                </a:solidFill>
                <a:latin typeface="Walls Bold"/>
                <a:ea typeface="Walls Bold"/>
                <a:cs typeface="Walls Bold"/>
                <a:sym typeface="Walls Bold"/>
              </a:rPr>
              <a:t>Rules and Possibilities for Creating Identifiers:</a:t>
            </a:r>
          </a:p>
        </p:txBody>
      </p:sp>
    </p:spTree>
  </p:cSld>
  <p:clrMapOvr>
    <a:masterClrMapping/>
  </p:clrMapOvr>
</p:sld>
</file>

<file path=ppt/slides/slide5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282884" y="1371080"/>
            <a:ext cx="7123608" cy="1044575"/>
          </a:xfrm>
          <a:prstGeom prst="rect">
            <a:avLst/>
          </a:prstGeom>
        </p:spPr>
        <p:txBody>
          <a:bodyPr anchor="t" rtlCol="false" tIns="0" lIns="0" bIns="0" rIns="0">
            <a:spAutoFit/>
          </a:bodyPr>
          <a:lstStyle/>
          <a:p>
            <a:pPr algn="l">
              <a:lnSpc>
                <a:spcPts val="2800"/>
              </a:lnSpc>
              <a:spcBef>
                <a:spcPct val="0"/>
              </a:spcBef>
            </a:pPr>
            <a:r>
              <a:rPr lang="en-US" b="true" sz="2000">
                <a:solidFill>
                  <a:srgbClr val="211D1D"/>
                </a:solidFill>
                <a:latin typeface="Walls Bold"/>
                <a:ea typeface="Walls Bold"/>
                <a:cs typeface="Walls Bold"/>
                <a:sym typeface="Walls Bold"/>
              </a:rPr>
              <a:t>4. Digits at the End :</a:t>
            </a:r>
          </a:p>
          <a:p>
            <a:pPr algn="l" marL="431801" indent="-215900" lvl="1">
              <a:lnSpc>
                <a:spcPts val="2800"/>
              </a:lnSpc>
              <a:buFont typeface="Arial"/>
              <a:buChar char="•"/>
            </a:pPr>
            <a:r>
              <a:rPr lang="en-US" sz="2000">
                <a:solidFill>
                  <a:srgbClr val="000000"/>
                </a:solidFill>
                <a:latin typeface="Walls"/>
                <a:ea typeface="Walls"/>
                <a:cs typeface="Walls"/>
                <a:sym typeface="Walls"/>
              </a:rPr>
              <a:t>  An identifier can have digits at the end.</a:t>
            </a:r>
          </a:p>
          <a:p>
            <a:pPr algn="l" marL="431801" indent="-215900" lvl="1">
              <a:lnSpc>
                <a:spcPts val="2800"/>
              </a:lnSpc>
              <a:buFont typeface="Arial"/>
              <a:buChar char="•"/>
            </a:pPr>
            <a:r>
              <a:rPr lang="en-US" sz="2000">
                <a:solidFill>
                  <a:srgbClr val="000000"/>
                </a:solidFill>
                <a:latin typeface="Walls"/>
                <a:ea typeface="Walls"/>
                <a:cs typeface="Walls"/>
                <a:sym typeface="Walls"/>
              </a:rPr>
              <a:t>  Example: HelloWorld3 is  allowed.</a:t>
            </a:r>
          </a:p>
        </p:txBody>
      </p:sp>
      <p:sp>
        <p:nvSpPr>
          <p:cNvPr name="TextBox 14" id="14"/>
          <p:cNvSpPr txBox="true"/>
          <p:nvPr/>
        </p:nvSpPr>
        <p:spPr>
          <a:xfrm rot="0">
            <a:off x="282884" y="1731031"/>
            <a:ext cx="7123608" cy="4921250"/>
          </a:xfrm>
          <a:prstGeom prst="rect">
            <a:avLst/>
          </a:prstGeom>
        </p:spPr>
        <p:txBody>
          <a:bodyPr anchor="t" rtlCol="false" tIns="0" lIns="0" bIns="0" rIns="0">
            <a:spAutoFit/>
          </a:bodyPr>
          <a:lstStyle/>
          <a:p>
            <a:pPr algn="l">
              <a:lnSpc>
                <a:spcPts val="2800"/>
              </a:lnSpc>
              <a:spcBef>
                <a:spcPct val="0"/>
              </a:spcBef>
            </a:pPr>
          </a:p>
          <a:p>
            <a:pPr algn="l">
              <a:lnSpc>
                <a:spcPts val="2800"/>
              </a:lnSpc>
              <a:spcBef>
                <a:spcPct val="0"/>
              </a:spcBef>
            </a:pPr>
          </a:p>
          <a:p>
            <a:pPr algn="l">
              <a:lnSpc>
                <a:spcPts val="2800"/>
              </a:lnSpc>
              <a:spcBef>
                <a:spcPct val="0"/>
              </a:spcBef>
            </a:pPr>
            <a:r>
              <a:rPr lang="en-US" b="true" sz="2000">
                <a:solidFill>
                  <a:srgbClr val="211D1D"/>
                </a:solidFill>
                <a:latin typeface="Walls Bold"/>
                <a:ea typeface="Walls Bold"/>
                <a:cs typeface="Walls Bold"/>
                <a:sym typeface="Walls Bold"/>
              </a:rPr>
              <a:t>5.  Special Characters :</a:t>
            </a:r>
          </a:p>
          <a:p>
            <a:pPr algn="l" marL="431801" indent="-215900" lvl="1">
              <a:lnSpc>
                <a:spcPts val="2800"/>
              </a:lnSpc>
              <a:buFont typeface="Arial"/>
              <a:buChar char="•"/>
            </a:pPr>
            <a:r>
              <a:rPr lang="en-US" sz="2000">
                <a:solidFill>
                  <a:srgbClr val="000000"/>
                </a:solidFill>
                <a:latin typeface="Walls"/>
                <a:ea typeface="Walls"/>
                <a:cs typeface="Walls"/>
                <a:sym typeface="Walls"/>
              </a:rPr>
              <a:t>  Only $ and _ are allowed as special characters in identifiers.</a:t>
            </a:r>
          </a:p>
          <a:p>
            <a:pPr algn="l" marL="431801" indent="-215900" lvl="1">
              <a:lnSpc>
                <a:spcPts val="2800"/>
              </a:lnSpc>
              <a:buFont typeface="Arial"/>
              <a:buChar char="•"/>
            </a:pPr>
            <a:r>
              <a:rPr lang="en-US" sz="2000">
                <a:solidFill>
                  <a:srgbClr val="000000"/>
                </a:solidFill>
                <a:latin typeface="Walls"/>
                <a:ea typeface="Walls"/>
                <a:cs typeface="Walls"/>
                <a:sym typeface="Walls"/>
              </a:rPr>
              <a:t>  Examples:</a:t>
            </a:r>
          </a:p>
          <a:p>
            <a:pPr algn="l" marL="431801" indent="-215900" lvl="1">
              <a:lnSpc>
                <a:spcPts val="2800"/>
              </a:lnSpc>
              <a:buFont typeface="Arial"/>
              <a:buChar char="•"/>
            </a:pPr>
            <a:r>
              <a:rPr lang="en-US" sz="2000">
                <a:solidFill>
                  <a:srgbClr val="000000"/>
                </a:solidFill>
                <a:latin typeface="Walls"/>
                <a:ea typeface="Walls"/>
                <a:cs typeface="Walls"/>
                <a:sym typeface="Walls"/>
              </a:rPr>
              <a:t>  *HelloWorld is **not allowed**.</a:t>
            </a:r>
          </a:p>
          <a:p>
            <a:pPr algn="l" marL="431801" indent="-215900" lvl="1">
              <a:lnSpc>
                <a:spcPts val="2800"/>
              </a:lnSpc>
              <a:buFont typeface="Arial"/>
              <a:buChar char="•"/>
            </a:pPr>
            <a:r>
              <a:rPr lang="en-US" sz="2000">
                <a:solidFill>
                  <a:srgbClr val="000000"/>
                </a:solidFill>
                <a:latin typeface="Walls"/>
                <a:ea typeface="Walls"/>
                <a:cs typeface="Walls"/>
                <a:sym typeface="Walls"/>
              </a:rPr>
              <a:t> _Hello___ is *allowed*.</a:t>
            </a:r>
          </a:p>
          <a:p>
            <a:pPr algn="l" marL="431801" indent="-215900" lvl="1">
              <a:lnSpc>
                <a:spcPts val="2800"/>
              </a:lnSpc>
              <a:buFont typeface="Arial"/>
              <a:buChar char="•"/>
            </a:pPr>
            <a:r>
              <a:rPr lang="en-US" sz="2000">
                <a:solidFill>
                  <a:srgbClr val="000000"/>
                </a:solidFill>
                <a:latin typeface="Walls"/>
                <a:ea typeface="Walls"/>
                <a:cs typeface="Walls"/>
                <a:sym typeface="Walls"/>
              </a:rPr>
              <a:t>   $$Hello$$ is *allowed*.</a:t>
            </a:r>
          </a:p>
          <a:p>
            <a:pPr algn="l" marL="431801" indent="-215900" lvl="1">
              <a:lnSpc>
                <a:spcPts val="2800"/>
              </a:lnSpc>
              <a:buFont typeface="Arial"/>
              <a:buChar char="•"/>
            </a:pPr>
            <a:r>
              <a:rPr lang="en-US" sz="2000">
                <a:solidFill>
                  <a:srgbClr val="000000"/>
                </a:solidFill>
                <a:latin typeface="Walls"/>
                <a:ea typeface="Walls"/>
                <a:cs typeface="Walls"/>
                <a:sym typeface="Walls"/>
              </a:rPr>
              <a:t>__Hello$$ is *allowed*.</a:t>
            </a:r>
          </a:p>
          <a:p>
            <a:pPr algn="l">
              <a:lnSpc>
                <a:spcPts val="2800"/>
              </a:lnSpc>
              <a:spcBef>
                <a:spcPct val="0"/>
              </a:spcBef>
            </a:pPr>
            <a:r>
              <a:rPr lang="en-US" b="true" sz="2000">
                <a:solidFill>
                  <a:srgbClr val="211D1D"/>
                </a:solidFill>
                <a:latin typeface="Walls Bold"/>
                <a:ea typeface="Walls Bold"/>
                <a:cs typeface="Walls Bold"/>
                <a:sym typeface="Walls Bold"/>
              </a:rPr>
              <a:t>6. Allowed Characters :</a:t>
            </a:r>
          </a:p>
          <a:p>
            <a:pPr algn="l" marL="431801" indent="-215900" lvl="1">
              <a:lnSpc>
                <a:spcPts val="2800"/>
              </a:lnSpc>
              <a:buFont typeface="Arial"/>
              <a:buChar char="•"/>
            </a:pPr>
            <a:r>
              <a:rPr lang="en-US" sz="2000">
                <a:solidFill>
                  <a:srgbClr val="000000"/>
                </a:solidFill>
                <a:latin typeface="Walls"/>
                <a:ea typeface="Walls"/>
                <a:cs typeface="Walls"/>
                <a:sym typeface="Walls"/>
              </a:rPr>
              <a:t>   Alphabets (a-z, A-Z).</a:t>
            </a:r>
          </a:p>
          <a:p>
            <a:pPr algn="l" marL="431801" indent="-215900" lvl="1">
              <a:lnSpc>
                <a:spcPts val="2800"/>
              </a:lnSpc>
              <a:buFont typeface="Arial"/>
              <a:buChar char="•"/>
            </a:pPr>
            <a:r>
              <a:rPr lang="en-US" sz="2000">
                <a:solidFill>
                  <a:srgbClr val="000000"/>
                </a:solidFill>
                <a:latin typeface="Walls"/>
                <a:ea typeface="Walls"/>
                <a:cs typeface="Walls"/>
                <a:sym typeface="Walls"/>
              </a:rPr>
              <a:t>   Digits (0-9).</a:t>
            </a:r>
          </a:p>
          <a:p>
            <a:pPr algn="l">
              <a:lnSpc>
                <a:spcPts val="2800"/>
              </a:lnSpc>
              <a:spcBef>
                <a:spcPct val="0"/>
              </a:spcBef>
            </a:pPr>
            <a:r>
              <a:rPr lang="en-US" b="true" sz="2000">
                <a:solidFill>
                  <a:srgbClr val="211D1D"/>
                </a:solidFill>
                <a:latin typeface="Walls Bold"/>
                <a:ea typeface="Walls Bold"/>
                <a:cs typeface="Walls Bold"/>
                <a:sym typeface="Walls Bold"/>
              </a:rPr>
              <a:t>7. Keywords :</a:t>
            </a:r>
          </a:p>
          <a:p>
            <a:pPr algn="l" marL="431801" indent="-215900" lvl="1">
              <a:lnSpc>
                <a:spcPts val="2800"/>
              </a:lnSpc>
              <a:buFont typeface="Arial"/>
              <a:buChar char="•"/>
            </a:pPr>
            <a:r>
              <a:rPr lang="en-US" sz="2000">
                <a:solidFill>
                  <a:srgbClr val="000000"/>
                </a:solidFill>
                <a:latin typeface="Walls"/>
                <a:ea typeface="Walls"/>
                <a:cs typeface="Walls"/>
                <a:sym typeface="Walls"/>
              </a:rPr>
              <a:t>  Java keywords cannot be used as identifiers.</a:t>
            </a:r>
          </a:p>
        </p:txBody>
      </p:sp>
      <p:sp>
        <p:nvSpPr>
          <p:cNvPr name="TextBox 15" id="15"/>
          <p:cNvSpPr txBox="true"/>
          <p:nvPr/>
        </p:nvSpPr>
        <p:spPr>
          <a:xfrm rot="0">
            <a:off x="280302" y="6614181"/>
            <a:ext cx="7123608" cy="2101850"/>
          </a:xfrm>
          <a:prstGeom prst="rect">
            <a:avLst/>
          </a:prstGeom>
        </p:spPr>
        <p:txBody>
          <a:bodyPr anchor="t" rtlCol="false" tIns="0" lIns="0" bIns="0" rIns="0">
            <a:spAutoFit/>
          </a:bodyPr>
          <a:lstStyle/>
          <a:p>
            <a:pPr algn="l">
              <a:lnSpc>
                <a:spcPts val="2800"/>
              </a:lnSpc>
              <a:spcBef>
                <a:spcPct val="0"/>
              </a:spcBef>
            </a:pPr>
            <a:r>
              <a:rPr lang="en-US" b="true" sz="2000">
                <a:solidFill>
                  <a:srgbClr val="211D1D"/>
                </a:solidFill>
                <a:latin typeface="Walls Bold"/>
                <a:ea typeface="Walls Bold"/>
                <a:cs typeface="Walls Bold"/>
                <a:sym typeface="Walls Bold"/>
              </a:rPr>
              <a:t>8. Length :</a:t>
            </a:r>
          </a:p>
          <a:p>
            <a:pPr algn="l" marL="431801" indent="-215900" lvl="1">
              <a:lnSpc>
                <a:spcPts val="2800"/>
              </a:lnSpc>
              <a:buFont typeface="Arial"/>
              <a:buChar char="•"/>
            </a:pPr>
            <a:r>
              <a:rPr lang="en-US" b="true" sz="2000">
                <a:solidFill>
                  <a:srgbClr val="000000"/>
                </a:solidFill>
                <a:latin typeface="Walls Bold"/>
                <a:ea typeface="Walls Bold"/>
                <a:cs typeface="Walls Bold"/>
                <a:sym typeface="Walls Bold"/>
              </a:rPr>
              <a:t>  </a:t>
            </a:r>
            <a:r>
              <a:rPr lang="en-US" sz="2000">
                <a:solidFill>
                  <a:srgbClr val="000000"/>
                </a:solidFill>
                <a:latin typeface="Walls"/>
                <a:ea typeface="Walls"/>
                <a:cs typeface="Walls"/>
                <a:sym typeface="Walls"/>
              </a:rPr>
              <a:t>Identifiers can be of any length, but it is recommended to keep them simple and meaningful.</a:t>
            </a:r>
          </a:p>
          <a:p>
            <a:pPr algn="l">
              <a:lnSpc>
                <a:spcPts val="2800"/>
              </a:lnSpc>
              <a:spcBef>
                <a:spcPct val="0"/>
              </a:spcBef>
            </a:pPr>
            <a:r>
              <a:rPr lang="en-US" b="true" sz="2000">
                <a:solidFill>
                  <a:srgbClr val="211D1D"/>
                </a:solidFill>
                <a:latin typeface="Walls Bold"/>
                <a:ea typeface="Walls Bold"/>
                <a:cs typeface="Walls Bold"/>
                <a:sym typeface="Walls Bold"/>
              </a:rPr>
              <a:t>9. No Spaces :</a:t>
            </a:r>
          </a:p>
          <a:p>
            <a:pPr algn="l" marL="431801" indent="-215900" lvl="1">
              <a:lnSpc>
                <a:spcPts val="2800"/>
              </a:lnSpc>
              <a:buFont typeface="Arial"/>
              <a:buChar char="•"/>
            </a:pPr>
            <a:r>
              <a:rPr lang="en-US" b="true" sz="2000">
                <a:solidFill>
                  <a:srgbClr val="000000"/>
                </a:solidFill>
                <a:latin typeface="Walls Bold"/>
                <a:ea typeface="Walls Bold"/>
                <a:cs typeface="Walls Bold"/>
                <a:sym typeface="Walls Bold"/>
              </a:rPr>
              <a:t>  </a:t>
            </a:r>
            <a:r>
              <a:rPr lang="en-US" sz="2000">
                <a:solidFill>
                  <a:srgbClr val="000000"/>
                </a:solidFill>
                <a:latin typeface="Walls"/>
                <a:ea typeface="Walls"/>
                <a:cs typeface="Walls"/>
                <a:sym typeface="Walls"/>
              </a:rPr>
              <a:t>Identifiers cannot contain spaces.</a:t>
            </a:r>
          </a:p>
          <a:p>
            <a:pPr algn="l" marL="431801" indent="-215900" lvl="1">
              <a:lnSpc>
                <a:spcPts val="2800"/>
              </a:lnSpc>
              <a:buFont typeface="Arial"/>
              <a:buChar char="•"/>
            </a:pPr>
            <a:r>
              <a:rPr lang="en-US" sz="2000">
                <a:solidFill>
                  <a:srgbClr val="000000"/>
                </a:solidFill>
                <a:latin typeface="Walls"/>
                <a:ea typeface="Walls"/>
                <a:cs typeface="Walls"/>
                <a:sym typeface="Walls"/>
              </a:rPr>
              <a:t>  Example: Hello World is *not allowed*.</a:t>
            </a:r>
          </a:p>
        </p:txBody>
      </p:sp>
      <p:sp>
        <p:nvSpPr>
          <p:cNvPr name="Freeform 16" id="16"/>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5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346328" y="1386715"/>
            <a:ext cx="6926964" cy="5626100"/>
          </a:xfrm>
          <a:prstGeom prst="rect">
            <a:avLst/>
          </a:prstGeom>
        </p:spPr>
        <p:txBody>
          <a:bodyPr anchor="t" rtlCol="false" tIns="0" lIns="0" bIns="0" rIns="0">
            <a:spAutoFit/>
          </a:bodyPr>
          <a:lstStyle/>
          <a:p>
            <a:pPr algn="l">
              <a:lnSpc>
                <a:spcPts val="2800"/>
              </a:lnSpc>
              <a:spcBef>
                <a:spcPct val="0"/>
              </a:spcBef>
            </a:pPr>
            <a:r>
              <a:rPr lang="en-US" b="true" sz="2000">
                <a:solidFill>
                  <a:srgbClr val="211D1D"/>
                </a:solidFill>
                <a:latin typeface="Walls Bold"/>
                <a:ea typeface="Walls Bold"/>
                <a:cs typeface="Walls Bold"/>
                <a:sym typeface="Walls Bold"/>
              </a:rPr>
              <a:t>10. Using Built-in Class Names :</a:t>
            </a:r>
          </a:p>
          <a:p>
            <a:pPr algn="l" marL="431801" indent="-215900" lvl="1">
              <a:lnSpc>
                <a:spcPts val="2800"/>
              </a:lnSpc>
              <a:buFont typeface="Arial"/>
              <a:buChar char="•"/>
            </a:pPr>
            <a:r>
              <a:rPr lang="en-US" sz="2000">
                <a:solidFill>
                  <a:srgbClr val="211D1D"/>
                </a:solidFill>
                <a:latin typeface="Walls"/>
                <a:ea typeface="Walls"/>
                <a:cs typeface="Walls"/>
                <a:sym typeface="Walls"/>
              </a:rPr>
              <a:t>  You can use built-in class names or interface names as identifiers, but it is *not recommended* as it can cause confusion.</a:t>
            </a:r>
          </a:p>
          <a:p>
            <a:pPr algn="l">
              <a:lnSpc>
                <a:spcPts val="2800"/>
              </a:lnSpc>
              <a:spcBef>
                <a:spcPct val="0"/>
              </a:spcBef>
            </a:pPr>
            <a:r>
              <a:rPr lang="en-US" b="true" sz="2000">
                <a:solidFill>
                  <a:srgbClr val="211D1D"/>
                </a:solidFill>
                <a:latin typeface="Walls Bold"/>
                <a:ea typeface="Walls Bold"/>
                <a:cs typeface="Walls Bold"/>
                <a:sym typeface="Walls Bold"/>
              </a:rPr>
              <a:t>11. Case Sensitivity :</a:t>
            </a:r>
          </a:p>
          <a:p>
            <a:pPr algn="l" marL="431801" indent="-215900" lvl="1">
              <a:lnSpc>
                <a:spcPts val="2800"/>
              </a:lnSpc>
              <a:buFont typeface="Arial"/>
              <a:buChar char="•"/>
            </a:pPr>
            <a:r>
              <a:rPr lang="en-US" b="true" sz="2000">
                <a:solidFill>
                  <a:srgbClr val="211D1D"/>
                </a:solidFill>
                <a:latin typeface="Walls Bold"/>
                <a:ea typeface="Walls Bold"/>
                <a:cs typeface="Walls Bold"/>
                <a:sym typeface="Walls Bold"/>
              </a:rPr>
              <a:t>  </a:t>
            </a:r>
            <a:r>
              <a:rPr lang="en-US" sz="2000">
                <a:solidFill>
                  <a:srgbClr val="211D1D"/>
                </a:solidFill>
                <a:latin typeface="Walls"/>
                <a:ea typeface="Walls"/>
                <a:cs typeface="Walls"/>
                <a:sym typeface="Walls"/>
              </a:rPr>
              <a:t>Java identifiers are *case-sensitive*.</a:t>
            </a:r>
          </a:p>
          <a:p>
            <a:pPr algn="l">
              <a:lnSpc>
                <a:spcPts val="2800"/>
              </a:lnSpc>
              <a:spcBef>
                <a:spcPct val="0"/>
              </a:spcBef>
            </a:pPr>
          </a:p>
          <a:p>
            <a:pPr algn="l">
              <a:lnSpc>
                <a:spcPts val="2800"/>
              </a:lnSpc>
              <a:spcBef>
                <a:spcPct val="0"/>
              </a:spcBef>
            </a:pPr>
            <a:r>
              <a:rPr lang="en-US" b="true" sz="2000">
                <a:solidFill>
                  <a:srgbClr val="211D1D"/>
                </a:solidFill>
                <a:latin typeface="Walls Bold"/>
                <a:ea typeface="Walls Bold"/>
                <a:cs typeface="Walls Bold"/>
                <a:sym typeface="Walls Bold"/>
              </a:rPr>
              <a:t> </a:t>
            </a:r>
          </a:p>
          <a:p>
            <a:pPr algn="l">
              <a:lnSpc>
                <a:spcPts val="2800"/>
              </a:lnSpc>
              <a:spcBef>
                <a:spcPct val="0"/>
              </a:spcBef>
            </a:pPr>
            <a:r>
              <a:rPr lang="en-US" sz="2000">
                <a:solidFill>
                  <a:srgbClr val="211D1D"/>
                </a:solidFill>
                <a:latin typeface="Walls"/>
                <a:ea typeface="Walls"/>
                <a:cs typeface="Walls"/>
                <a:sym typeface="Walls"/>
              </a:rPr>
              <a:t> It is possible to create a Java file without any content. Compilation will be successful, but no .class file will be generated as there is no executable content.</a:t>
            </a:r>
          </a:p>
          <a:p>
            <a:pPr algn="l">
              <a:lnSpc>
                <a:spcPts val="2800"/>
              </a:lnSpc>
              <a:spcBef>
                <a:spcPct val="0"/>
              </a:spcBef>
            </a:pPr>
          </a:p>
          <a:p>
            <a:pPr algn="l">
              <a:lnSpc>
                <a:spcPts val="2800"/>
              </a:lnSpc>
              <a:spcBef>
                <a:spcPct val="0"/>
              </a:spcBef>
            </a:pPr>
            <a:r>
              <a:rPr lang="en-US" sz="2000">
                <a:solidFill>
                  <a:srgbClr val="211D1D"/>
                </a:solidFill>
                <a:latin typeface="Walls"/>
                <a:ea typeface="Walls"/>
                <a:cs typeface="Walls"/>
                <a:sym typeface="Walls"/>
              </a:rPr>
              <a:t>Here's how you can navigate between folders using the command prompt:</a:t>
            </a:r>
          </a:p>
          <a:p>
            <a:pPr algn="l">
              <a:lnSpc>
                <a:spcPts val="2800"/>
              </a:lnSpc>
              <a:spcBef>
                <a:spcPct val="0"/>
              </a:spcBef>
            </a:pPr>
          </a:p>
          <a:p>
            <a:pPr algn="l">
              <a:lnSpc>
                <a:spcPts val="2800"/>
              </a:lnSpc>
              <a:spcBef>
                <a:spcPct val="0"/>
              </a:spcBef>
            </a:pPr>
          </a:p>
        </p:txBody>
      </p:sp>
      <p:sp>
        <p:nvSpPr>
          <p:cNvPr name="Freeform 14" id="14"/>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405947" y="3681744"/>
            <a:ext cx="2107406" cy="372745"/>
          </a:xfrm>
          <a:prstGeom prst="rect">
            <a:avLst/>
          </a:prstGeom>
        </p:spPr>
        <p:txBody>
          <a:bodyPr anchor="t" rtlCol="false" tIns="0" lIns="0" bIns="0" rIns="0">
            <a:spAutoFit/>
          </a:bodyPr>
          <a:lstStyle/>
          <a:p>
            <a:pPr algn="l">
              <a:lnSpc>
                <a:spcPts val="3079"/>
              </a:lnSpc>
              <a:spcBef>
                <a:spcPct val="0"/>
              </a:spcBef>
            </a:pPr>
            <a:r>
              <a:rPr lang="en-US" b="true" sz="2199">
                <a:solidFill>
                  <a:srgbClr val="1E90FF"/>
                </a:solidFill>
                <a:latin typeface="Walls Bold"/>
                <a:ea typeface="Walls Bold"/>
                <a:cs typeface="Walls Bold"/>
                <a:sym typeface="Walls Bold"/>
              </a:rPr>
              <a:t>Additional Notes:</a:t>
            </a:r>
          </a:p>
        </p:txBody>
      </p:sp>
      <p:sp>
        <p:nvSpPr>
          <p:cNvPr name="TextBox 17" id="17"/>
          <p:cNvSpPr txBox="true"/>
          <p:nvPr/>
        </p:nvSpPr>
        <p:spPr>
          <a:xfrm rot="0">
            <a:off x="76754" y="5274902"/>
            <a:ext cx="4149923"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1E90FF"/>
                </a:solidFill>
                <a:latin typeface="Walls Bold"/>
                <a:ea typeface="Walls Bold"/>
                <a:cs typeface="Walls Bold"/>
                <a:sym typeface="Walls Bold"/>
              </a:rPr>
              <a:t>Command Prompt Navigation </a:t>
            </a:r>
          </a:p>
        </p:txBody>
      </p:sp>
      <p:grpSp>
        <p:nvGrpSpPr>
          <p:cNvPr name="Group 18" id="18"/>
          <p:cNvGrpSpPr/>
          <p:nvPr/>
        </p:nvGrpSpPr>
        <p:grpSpPr>
          <a:xfrm rot="0">
            <a:off x="310583" y="6485631"/>
            <a:ext cx="6938834" cy="1292520"/>
            <a:chOff x="0" y="0"/>
            <a:chExt cx="2486722" cy="463210"/>
          </a:xfrm>
        </p:grpSpPr>
        <p:sp>
          <p:nvSpPr>
            <p:cNvPr name="Freeform 19" id="19"/>
            <p:cNvSpPr/>
            <p:nvPr/>
          </p:nvSpPr>
          <p:spPr>
            <a:xfrm flipH="false" flipV="false" rot="0">
              <a:off x="0" y="0"/>
              <a:ext cx="2486722" cy="463210"/>
            </a:xfrm>
            <a:custGeom>
              <a:avLst/>
              <a:gdLst/>
              <a:ahLst/>
              <a:cxnLst/>
              <a:rect r="r" b="b" t="t" l="l"/>
              <a:pathLst>
                <a:path h="463210" w="2486722">
                  <a:moveTo>
                    <a:pt x="0" y="0"/>
                  </a:moveTo>
                  <a:lnTo>
                    <a:pt x="2486722" y="0"/>
                  </a:lnTo>
                  <a:lnTo>
                    <a:pt x="2486722" y="463210"/>
                  </a:lnTo>
                  <a:lnTo>
                    <a:pt x="0" y="463210"/>
                  </a:lnTo>
                  <a:close/>
                </a:path>
              </a:pathLst>
            </a:custGeom>
            <a:solidFill>
              <a:srgbClr val="1C2120"/>
            </a:solidFill>
          </p:spPr>
        </p:sp>
        <p:sp>
          <p:nvSpPr>
            <p:cNvPr name="TextBox 20" id="20"/>
            <p:cNvSpPr txBox="true"/>
            <p:nvPr/>
          </p:nvSpPr>
          <p:spPr>
            <a:xfrm>
              <a:off x="0" y="-66675"/>
              <a:ext cx="2486722" cy="529885"/>
            </a:xfrm>
            <a:prstGeom prst="rect">
              <a:avLst/>
            </a:prstGeom>
          </p:spPr>
          <p:txBody>
            <a:bodyPr anchor="ctr" rtlCol="false" tIns="50800" lIns="50800" bIns="50800" rIns="50800"/>
            <a:lstStyle/>
            <a:p>
              <a:pPr algn="l">
                <a:lnSpc>
                  <a:spcPts val="2356"/>
                </a:lnSpc>
              </a:pPr>
              <a:r>
                <a:rPr lang="en-US" sz="1683" b="true">
                  <a:solidFill>
                    <a:srgbClr val="FFFFFF"/>
                  </a:solidFill>
                  <a:latin typeface="Consolas Bold"/>
                  <a:ea typeface="Consolas Bold"/>
                  <a:cs typeface="Consolas Bold"/>
                  <a:sym typeface="Consolas Bold"/>
                </a:rPr>
                <a:t>G:\SomeFolderName\JavaCourseJune\1.LanguageFundamentals\2.public_class\src&gt;cd ..</a:t>
              </a:r>
            </a:p>
            <a:p>
              <a:pPr algn="l">
                <a:lnSpc>
                  <a:spcPts val="2356"/>
                </a:lnSpc>
              </a:pPr>
              <a:r>
                <a:rPr lang="en-US" sz="1683">
                  <a:solidFill>
                    <a:srgbClr val="FFFFFF"/>
                  </a:solidFill>
                  <a:latin typeface="Consolas"/>
                  <a:ea typeface="Consolas"/>
                  <a:cs typeface="Consolas"/>
                  <a:sym typeface="Consolas"/>
                </a:rPr>
                <a:t>G</a:t>
              </a:r>
              <a:r>
                <a:rPr lang="en-US" sz="1683" b="true">
                  <a:solidFill>
                    <a:srgbClr val="FFFFFF"/>
                  </a:solidFill>
                  <a:latin typeface="Consolas Bold"/>
                  <a:ea typeface="Consolas Bold"/>
                  <a:cs typeface="Consolas Bold"/>
                  <a:sym typeface="Consolas Bold"/>
                </a:rPr>
                <a:t>:\SomeFolderName\JavaCourseJune\1.LanguageFundamentals\2.public_class&gt;cd ..</a:t>
              </a:r>
            </a:p>
          </p:txBody>
        </p:sp>
      </p:grpSp>
    </p:spTree>
  </p:cSld>
  <p:clrMapOvr>
    <a:masterClrMapping/>
  </p:clrMapOvr>
</p:sld>
</file>

<file path=ppt/slides/slide5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Freeform 13" id="13"/>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3030430" y="55559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310583" y="7807232"/>
            <a:ext cx="6867345" cy="692150"/>
          </a:xfrm>
          <a:prstGeom prst="rect">
            <a:avLst/>
          </a:prstGeom>
        </p:spPr>
        <p:txBody>
          <a:bodyPr anchor="t" rtlCol="false" tIns="0" lIns="0" bIns="0" rIns="0">
            <a:spAutoFit/>
          </a:bodyPr>
          <a:lstStyle/>
          <a:p>
            <a:pPr algn="l">
              <a:lnSpc>
                <a:spcPts val="2800"/>
              </a:lnSpc>
              <a:spcBef>
                <a:spcPct val="0"/>
              </a:spcBef>
            </a:pPr>
          </a:p>
          <a:p>
            <a:pPr algn="l">
              <a:lnSpc>
                <a:spcPts val="2800"/>
              </a:lnSpc>
              <a:spcBef>
                <a:spcPct val="0"/>
              </a:spcBef>
            </a:pPr>
            <a:r>
              <a:rPr lang="en-US" sz="2000">
                <a:solidFill>
                  <a:srgbClr val="000000"/>
                </a:solidFill>
                <a:latin typeface="Walls"/>
                <a:ea typeface="Walls"/>
                <a:cs typeface="Walls"/>
                <a:sym typeface="Walls"/>
              </a:rPr>
              <a:t> (The system cannot find the path specified in this step.)</a:t>
            </a:r>
          </a:p>
        </p:txBody>
      </p:sp>
      <p:grpSp>
        <p:nvGrpSpPr>
          <p:cNvPr name="Group 17" id="17"/>
          <p:cNvGrpSpPr/>
          <p:nvPr/>
        </p:nvGrpSpPr>
        <p:grpSpPr>
          <a:xfrm rot="0">
            <a:off x="310583" y="1162444"/>
            <a:ext cx="6938834" cy="6902745"/>
            <a:chOff x="0" y="0"/>
            <a:chExt cx="2486722" cy="2473788"/>
          </a:xfrm>
        </p:grpSpPr>
        <p:sp>
          <p:nvSpPr>
            <p:cNvPr name="Freeform 18" id="18"/>
            <p:cNvSpPr/>
            <p:nvPr/>
          </p:nvSpPr>
          <p:spPr>
            <a:xfrm flipH="false" flipV="false" rot="0">
              <a:off x="0" y="0"/>
              <a:ext cx="2486722" cy="2473788"/>
            </a:xfrm>
            <a:custGeom>
              <a:avLst/>
              <a:gdLst/>
              <a:ahLst/>
              <a:cxnLst/>
              <a:rect r="r" b="b" t="t" l="l"/>
              <a:pathLst>
                <a:path h="2473788" w="2486722">
                  <a:moveTo>
                    <a:pt x="0" y="0"/>
                  </a:moveTo>
                  <a:lnTo>
                    <a:pt x="2486722" y="0"/>
                  </a:lnTo>
                  <a:lnTo>
                    <a:pt x="2486722" y="2473788"/>
                  </a:lnTo>
                  <a:lnTo>
                    <a:pt x="0" y="2473788"/>
                  </a:lnTo>
                  <a:close/>
                </a:path>
              </a:pathLst>
            </a:custGeom>
            <a:solidFill>
              <a:srgbClr val="1C2120"/>
            </a:solidFill>
          </p:spPr>
        </p:sp>
        <p:sp>
          <p:nvSpPr>
            <p:cNvPr name="TextBox 19" id="19"/>
            <p:cNvSpPr txBox="true"/>
            <p:nvPr/>
          </p:nvSpPr>
          <p:spPr>
            <a:xfrm>
              <a:off x="0" y="-66675"/>
              <a:ext cx="2486722" cy="2540463"/>
            </a:xfrm>
            <a:prstGeom prst="rect">
              <a:avLst/>
            </a:prstGeom>
          </p:spPr>
          <p:txBody>
            <a:bodyPr anchor="ctr" rtlCol="false" tIns="50800" lIns="50800" bIns="50800" rIns="50800"/>
            <a:lstStyle/>
            <a:p>
              <a:pPr algn="l">
                <a:lnSpc>
                  <a:spcPts val="2356"/>
                </a:lnSpc>
              </a:pPr>
              <a:r>
                <a:rPr lang="en-US" sz="1683" b="true">
                  <a:solidFill>
                    <a:srgbClr val="FFFFFF"/>
                  </a:solidFill>
                  <a:latin typeface="Consolas Bold"/>
                  <a:ea typeface="Consolas Bold"/>
                  <a:cs typeface="Consolas Bold"/>
                  <a:sym typeface="Consolas Bold"/>
                </a:rPr>
                <a:t>G:\SomeFolderName\JavaCourseJune\1.LanguageFundamentals&gt;cd 3.identifiers</a:t>
              </a:r>
            </a:p>
            <a:p>
              <a:pPr algn="l">
                <a:lnSpc>
                  <a:spcPts val="2356"/>
                </a:lnSpc>
              </a:pPr>
            </a:p>
            <a:p>
              <a:pPr algn="l">
                <a:lnSpc>
                  <a:spcPts val="2356"/>
                </a:lnSpc>
              </a:pPr>
              <a:r>
                <a:rPr lang="en-US" sz="1683" b="true">
                  <a:solidFill>
                    <a:srgbClr val="FFFFFF"/>
                  </a:solidFill>
                  <a:latin typeface="Consolas Bold"/>
                  <a:ea typeface="Consolas Bold"/>
                  <a:cs typeface="Consolas Bold"/>
                  <a:sym typeface="Consolas Bold"/>
                </a:rPr>
                <a:t>G:\SomeFolderName\JavaCourseJune\1.LanguageFundamentals\3.identifiers&gt;cd src</a:t>
              </a:r>
            </a:p>
            <a:p>
              <a:pPr algn="l">
                <a:lnSpc>
                  <a:spcPts val="2356"/>
                </a:lnSpc>
              </a:pPr>
            </a:p>
            <a:p>
              <a:pPr algn="l">
                <a:lnSpc>
                  <a:spcPts val="2356"/>
                </a:lnSpc>
              </a:pPr>
              <a:r>
                <a:rPr lang="en-US" sz="1683" b="true">
                  <a:solidFill>
                    <a:srgbClr val="FFFFFF"/>
                  </a:solidFill>
                  <a:latin typeface="Consolas Bold"/>
                  <a:ea typeface="Consolas Bold"/>
                  <a:cs typeface="Consolas Bold"/>
                  <a:sym typeface="Consolas Bold"/>
                </a:rPr>
                <a:t>G:\SomeFolderName\JavaCourseJune\1.LanguageFundamentals\3.identifiers\src&gt;cd ..</a:t>
              </a:r>
            </a:p>
            <a:p>
              <a:pPr algn="l">
                <a:lnSpc>
                  <a:spcPts val="2356"/>
                </a:lnSpc>
              </a:pPr>
            </a:p>
            <a:p>
              <a:pPr algn="l">
                <a:lnSpc>
                  <a:spcPts val="2356"/>
                </a:lnSpc>
              </a:pPr>
              <a:r>
                <a:rPr lang="en-US" sz="1683" b="true">
                  <a:solidFill>
                    <a:srgbClr val="FFFFFF"/>
                  </a:solidFill>
                  <a:latin typeface="Consolas Bold"/>
                  <a:ea typeface="Consolas Bold"/>
                  <a:cs typeface="Consolas Bold"/>
                  <a:sym typeface="Consolas Bold"/>
                </a:rPr>
                <a:t>G:\SomeFolderName\JavaCourseJune\1.LanguageFundamentals\3.identifiers&gt;cd ..</a:t>
              </a:r>
            </a:p>
            <a:p>
              <a:pPr algn="l">
                <a:lnSpc>
                  <a:spcPts val="2356"/>
                </a:lnSpc>
              </a:pPr>
            </a:p>
            <a:p>
              <a:pPr algn="l">
                <a:lnSpc>
                  <a:spcPts val="2356"/>
                </a:lnSpc>
              </a:pPr>
              <a:r>
                <a:rPr lang="en-US" sz="1683" b="true">
                  <a:solidFill>
                    <a:srgbClr val="FFFFFF"/>
                  </a:solidFill>
                  <a:latin typeface="Consolas Bold"/>
                  <a:ea typeface="Consolas Bold"/>
                  <a:cs typeface="Consolas Bold"/>
                  <a:sym typeface="Consolas Bold"/>
                </a:rPr>
                <a:t>G:\SomeFolderName\JavaCourseJune\1.LanguageFundamentals&gt;cd 2.public_class</a:t>
              </a:r>
            </a:p>
            <a:p>
              <a:pPr algn="l">
                <a:lnSpc>
                  <a:spcPts val="2356"/>
                </a:lnSpc>
              </a:pPr>
            </a:p>
            <a:p>
              <a:pPr algn="l">
                <a:lnSpc>
                  <a:spcPts val="2356"/>
                </a:lnSpc>
              </a:pPr>
              <a:r>
                <a:rPr lang="en-US" sz="1683" b="true">
                  <a:solidFill>
                    <a:srgbClr val="FFFFFF"/>
                  </a:solidFill>
                  <a:latin typeface="Consolas Bold"/>
                  <a:ea typeface="Consolas Bold"/>
                  <a:cs typeface="Consolas Bold"/>
                  <a:sym typeface="Consolas Bold"/>
                </a:rPr>
                <a:t>G:\SomeFolderName\JavaCourseJune\1.LanguageFundamentals\2.public_class&gt;cd src</a:t>
              </a:r>
            </a:p>
            <a:p>
              <a:pPr algn="l">
                <a:lnSpc>
                  <a:spcPts val="2356"/>
                </a:lnSpc>
              </a:pPr>
            </a:p>
            <a:p>
              <a:pPr algn="l">
                <a:lnSpc>
                  <a:spcPts val="2356"/>
                </a:lnSpc>
              </a:pPr>
              <a:r>
                <a:rPr lang="en-US" sz="1683" b="true">
                  <a:solidFill>
                    <a:srgbClr val="FFFFFF"/>
                  </a:solidFill>
                  <a:latin typeface="Consolas Bold"/>
                  <a:ea typeface="Consolas Bold"/>
                  <a:cs typeface="Consolas Bold"/>
                  <a:sym typeface="Consolas Bold"/>
                </a:rPr>
                <a:t>G:\SomeFolderName\JavaCourseJune\1.LanguageFundamentals\2.public_class\src&gt;cd ../../3.identifiers/src</a:t>
              </a:r>
            </a:p>
            <a:p>
              <a:pPr algn="l">
                <a:lnSpc>
                  <a:spcPts val="2356"/>
                </a:lnSpc>
              </a:pPr>
            </a:p>
            <a:p>
              <a:pPr algn="l">
                <a:lnSpc>
                  <a:spcPts val="2356"/>
                </a:lnSpc>
              </a:pPr>
              <a:r>
                <a:rPr lang="en-US" sz="1683" b="true">
                  <a:solidFill>
                    <a:srgbClr val="FFFFFF"/>
                  </a:solidFill>
                  <a:latin typeface="Consolas Bold"/>
                  <a:ea typeface="Consolas Bold"/>
                  <a:cs typeface="Consolas Bold"/>
                  <a:sym typeface="Consolas Bold"/>
                </a:rPr>
                <a:t>G:\SomeFolderName\JavaCourseJune\1.LanguageFundamentals\3.identifiers\src&gt;cd ../.../2.public_class/src[poi</a:t>
              </a:r>
            </a:p>
          </p:txBody>
        </p:sp>
      </p:grpSp>
    </p:spTree>
  </p:cSld>
  <p:clrMapOvr>
    <a:masterClrMapping/>
  </p:clrMapOvr>
</p:sld>
</file>

<file path=ppt/slides/slide5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Freeform 13" id="13"/>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5" id="15"/>
          <p:cNvGrpSpPr/>
          <p:nvPr/>
        </p:nvGrpSpPr>
        <p:grpSpPr>
          <a:xfrm rot="0">
            <a:off x="310583" y="1157679"/>
            <a:ext cx="6938834" cy="2768895"/>
            <a:chOff x="0" y="0"/>
            <a:chExt cx="2486722" cy="992310"/>
          </a:xfrm>
        </p:grpSpPr>
        <p:sp>
          <p:nvSpPr>
            <p:cNvPr name="Freeform 16" id="16"/>
            <p:cNvSpPr/>
            <p:nvPr/>
          </p:nvSpPr>
          <p:spPr>
            <a:xfrm flipH="false" flipV="false" rot="0">
              <a:off x="0" y="0"/>
              <a:ext cx="2486722" cy="992310"/>
            </a:xfrm>
            <a:custGeom>
              <a:avLst/>
              <a:gdLst/>
              <a:ahLst/>
              <a:cxnLst/>
              <a:rect r="r" b="b" t="t" l="l"/>
              <a:pathLst>
                <a:path h="992310" w="2486722">
                  <a:moveTo>
                    <a:pt x="0" y="0"/>
                  </a:moveTo>
                  <a:lnTo>
                    <a:pt x="2486722" y="0"/>
                  </a:lnTo>
                  <a:lnTo>
                    <a:pt x="2486722" y="992310"/>
                  </a:lnTo>
                  <a:lnTo>
                    <a:pt x="0" y="992310"/>
                  </a:lnTo>
                  <a:close/>
                </a:path>
              </a:pathLst>
            </a:custGeom>
            <a:solidFill>
              <a:srgbClr val="1C2120"/>
            </a:solidFill>
          </p:spPr>
        </p:sp>
        <p:sp>
          <p:nvSpPr>
            <p:cNvPr name="TextBox 17" id="17"/>
            <p:cNvSpPr txBox="true"/>
            <p:nvPr/>
          </p:nvSpPr>
          <p:spPr>
            <a:xfrm>
              <a:off x="0" y="-66675"/>
              <a:ext cx="2486722" cy="1058985"/>
            </a:xfrm>
            <a:prstGeom prst="rect">
              <a:avLst/>
            </a:prstGeom>
          </p:spPr>
          <p:txBody>
            <a:bodyPr anchor="ctr" rtlCol="false" tIns="50800" lIns="50800" bIns="50800" rIns="50800"/>
            <a:lstStyle/>
            <a:p>
              <a:pPr algn="l">
                <a:lnSpc>
                  <a:spcPts val="2356"/>
                </a:lnSpc>
              </a:pPr>
              <a:r>
                <a:rPr lang="en-US" sz="1683" b="true">
                  <a:solidFill>
                    <a:srgbClr val="FFFFFF"/>
                  </a:solidFill>
                  <a:latin typeface="Consolas Bold"/>
                  <a:ea typeface="Consolas Bold"/>
                  <a:cs typeface="Consolas Bold"/>
                  <a:sym typeface="Consolas Bold"/>
                </a:rPr>
                <a:t>G:\SomeFolderName\JavaCourseJune\1.LanguageFundamentals\3.identifiers\src&gt;cd ../../2.public_class/src</a:t>
              </a:r>
            </a:p>
            <a:p>
              <a:pPr algn="l">
                <a:lnSpc>
                  <a:spcPts val="2356"/>
                </a:lnSpc>
              </a:pPr>
            </a:p>
            <a:p>
              <a:pPr algn="l">
                <a:lnSpc>
                  <a:spcPts val="2356"/>
                </a:lnSpc>
              </a:pPr>
              <a:r>
                <a:rPr lang="en-US" sz="1683" b="true">
                  <a:solidFill>
                    <a:srgbClr val="FFFFFF"/>
                  </a:solidFill>
                  <a:latin typeface="Consolas Bold"/>
                  <a:ea typeface="Consolas Bold"/>
                  <a:cs typeface="Consolas Bold"/>
                  <a:sym typeface="Consolas Bold"/>
                </a:rPr>
                <a:t>G:\SomeFolderName\JavaCourseJune\1.LanguageFundamentals\2.public_class\src&gt;cd ../../3.identifiers/src</a:t>
              </a:r>
            </a:p>
            <a:p>
              <a:pPr algn="l">
                <a:lnSpc>
                  <a:spcPts val="2356"/>
                </a:lnSpc>
              </a:pPr>
            </a:p>
            <a:p>
              <a:pPr algn="l">
                <a:lnSpc>
                  <a:spcPts val="2356"/>
                </a:lnSpc>
              </a:pPr>
              <a:r>
                <a:rPr lang="en-US" sz="1683" b="true">
                  <a:solidFill>
                    <a:srgbClr val="FFFFFF"/>
                  </a:solidFill>
                  <a:latin typeface="Consolas Bold"/>
                  <a:ea typeface="Consolas Bold"/>
                  <a:cs typeface="Consolas Bold"/>
                  <a:sym typeface="Consolas Bold"/>
                </a:rPr>
                <a:t>G:\SomeFolderName\JavaCourseJune\1.LanguageFundamentals\3.identifiers\src&gt;</a:t>
              </a:r>
            </a:p>
            <a:p>
              <a:pPr algn="l">
                <a:lnSpc>
                  <a:spcPts val="2356"/>
                </a:lnSpc>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421625" y="1683444"/>
            <a:ext cx="6758720" cy="3149600"/>
          </a:xfrm>
          <a:prstGeom prst="rect">
            <a:avLst/>
          </a:prstGeom>
        </p:spPr>
        <p:txBody>
          <a:bodyPr anchor="t" rtlCol="false" tIns="0" lIns="0" bIns="0" rIns="0">
            <a:spAutoFit/>
          </a:bodyPr>
          <a:lstStyle/>
          <a:p>
            <a:pPr algn="just">
              <a:lnSpc>
                <a:spcPts val="2799"/>
              </a:lnSpc>
            </a:pPr>
            <a:r>
              <a:rPr lang="en-US" sz="1999">
                <a:solidFill>
                  <a:srgbClr val="000000"/>
                </a:solidFill>
                <a:latin typeface="Walls"/>
                <a:ea typeface="Walls"/>
                <a:cs typeface="Walls"/>
                <a:sym typeface="Walls"/>
              </a:rPr>
              <a:t>Si</a:t>
            </a:r>
            <a:r>
              <a:rPr lang="en-US" sz="1999">
                <a:solidFill>
                  <a:srgbClr val="000000"/>
                </a:solidFill>
                <a:latin typeface="Walls"/>
                <a:ea typeface="Walls"/>
                <a:cs typeface="Walls"/>
                <a:sym typeface="Walls"/>
              </a:rPr>
              <a:t>nc</a:t>
            </a:r>
            <a:r>
              <a:rPr lang="en-US" sz="1999">
                <a:solidFill>
                  <a:srgbClr val="000000"/>
                </a:solidFill>
                <a:latin typeface="Walls"/>
                <a:ea typeface="Walls"/>
                <a:cs typeface="Walls"/>
                <a:sym typeface="Walls"/>
              </a:rPr>
              <a:t>e</a:t>
            </a:r>
            <a:r>
              <a:rPr lang="en-US" sz="1999">
                <a:solidFill>
                  <a:srgbClr val="000000"/>
                </a:solidFill>
                <a:latin typeface="Walls"/>
                <a:ea typeface="Walls"/>
                <a:cs typeface="Walls"/>
                <a:sym typeface="Walls"/>
              </a:rPr>
              <a:t> </a:t>
            </a:r>
            <a:r>
              <a:rPr lang="en-US" sz="1999">
                <a:solidFill>
                  <a:srgbClr val="000000"/>
                </a:solidFill>
                <a:latin typeface="Walls"/>
                <a:ea typeface="Walls"/>
                <a:cs typeface="Walls"/>
                <a:sym typeface="Walls"/>
              </a:rPr>
              <a:t>compu</a:t>
            </a:r>
            <a:r>
              <a:rPr lang="en-US" sz="1999">
                <a:solidFill>
                  <a:srgbClr val="000000"/>
                </a:solidFill>
                <a:latin typeface="Walls"/>
                <a:ea typeface="Walls"/>
                <a:cs typeface="Walls"/>
                <a:sym typeface="Walls"/>
              </a:rPr>
              <a:t>t</a:t>
            </a:r>
            <a:r>
              <a:rPr lang="en-US" sz="1999">
                <a:solidFill>
                  <a:srgbClr val="000000"/>
                </a:solidFill>
                <a:latin typeface="Walls"/>
                <a:ea typeface="Walls"/>
                <a:cs typeface="Walls"/>
                <a:sym typeface="Walls"/>
              </a:rPr>
              <a:t>ers</a:t>
            </a:r>
            <a:r>
              <a:rPr lang="en-US" sz="1999">
                <a:solidFill>
                  <a:srgbClr val="000000"/>
                </a:solidFill>
                <a:latin typeface="Walls"/>
                <a:ea typeface="Walls"/>
                <a:cs typeface="Walls"/>
                <a:sym typeface="Walls"/>
              </a:rPr>
              <a:t> </a:t>
            </a:r>
            <a:r>
              <a:rPr lang="en-US" sz="1999">
                <a:solidFill>
                  <a:srgbClr val="000000"/>
                </a:solidFill>
                <a:latin typeface="Walls"/>
                <a:ea typeface="Walls"/>
                <a:cs typeface="Walls"/>
                <a:sym typeface="Walls"/>
              </a:rPr>
              <a:t>u</a:t>
            </a:r>
            <a:r>
              <a:rPr lang="en-US" sz="1999">
                <a:solidFill>
                  <a:srgbClr val="000000"/>
                </a:solidFill>
                <a:latin typeface="Walls"/>
                <a:ea typeface="Walls"/>
                <a:cs typeface="Walls"/>
                <a:sym typeface="Walls"/>
              </a:rPr>
              <a:t>nderstand </a:t>
            </a:r>
            <a:r>
              <a:rPr lang="en-US" sz="1999">
                <a:solidFill>
                  <a:srgbClr val="000000"/>
                </a:solidFill>
                <a:latin typeface="Walls"/>
                <a:ea typeface="Walls"/>
                <a:cs typeface="Walls"/>
                <a:sym typeface="Walls"/>
              </a:rPr>
              <a:t>only binary code (0s and 1s), high-level languages must be translated into machine code. This is done using compilers and interpreters:</a:t>
            </a:r>
          </a:p>
          <a:p>
            <a:pPr algn="just">
              <a:lnSpc>
                <a:spcPts val="2799"/>
              </a:lnSpc>
            </a:pPr>
          </a:p>
          <a:p>
            <a:pPr algn="just" marL="431799" indent="-215899" lvl="1">
              <a:lnSpc>
                <a:spcPts val="2799"/>
              </a:lnSpc>
              <a:buFont typeface="Arial"/>
              <a:buChar char="•"/>
            </a:pPr>
            <a:r>
              <a:rPr lang="en-US" b="true" sz="1999">
                <a:solidFill>
                  <a:srgbClr val="000000"/>
                </a:solidFill>
                <a:latin typeface="Walls Bold"/>
                <a:ea typeface="Walls Bold"/>
                <a:cs typeface="Walls Bold"/>
                <a:sym typeface="Walls Bold"/>
              </a:rPr>
              <a:t>Compilers:</a:t>
            </a:r>
            <a:r>
              <a:rPr lang="en-US" sz="1999">
                <a:solidFill>
                  <a:srgbClr val="000000"/>
                </a:solidFill>
                <a:latin typeface="Walls"/>
                <a:ea typeface="Walls"/>
                <a:cs typeface="Walls"/>
                <a:sym typeface="Walls"/>
              </a:rPr>
              <a:t> Convert high-level code into machine code before the program runs.</a:t>
            </a:r>
          </a:p>
          <a:p>
            <a:pPr algn="just" marL="431799" indent="-215899" lvl="1">
              <a:lnSpc>
                <a:spcPts val="2799"/>
              </a:lnSpc>
              <a:buFont typeface="Arial"/>
              <a:buChar char="•"/>
            </a:pPr>
            <a:r>
              <a:rPr lang="en-US" b="true" sz="1999">
                <a:solidFill>
                  <a:srgbClr val="000000"/>
                </a:solidFill>
                <a:latin typeface="Walls Bold"/>
                <a:ea typeface="Walls Bold"/>
                <a:cs typeface="Walls Bold"/>
                <a:sym typeface="Walls Bold"/>
              </a:rPr>
              <a:t>Interpreters:</a:t>
            </a:r>
            <a:r>
              <a:rPr lang="en-US" sz="1999">
                <a:solidFill>
                  <a:srgbClr val="000000"/>
                </a:solidFill>
                <a:latin typeface="Walls"/>
                <a:ea typeface="Walls"/>
                <a:cs typeface="Walls"/>
                <a:sym typeface="Walls"/>
              </a:rPr>
              <a:t> Translate high-level code into machine</a:t>
            </a:r>
            <a:r>
              <a:rPr lang="en-US" sz="1999">
                <a:solidFill>
                  <a:srgbClr val="000000"/>
                </a:solidFill>
                <a:latin typeface="Walls"/>
                <a:ea typeface="Walls"/>
                <a:cs typeface="Walls"/>
                <a:sym typeface="Walls"/>
              </a:rPr>
              <a:t> code line by line during execution.</a:t>
            </a:r>
          </a:p>
          <a:p>
            <a:pPr algn="just">
              <a:lnSpc>
                <a:spcPts val="2799"/>
              </a:lnSpc>
            </a:pPr>
          </a:p>
        </p:txBody>
      </p:sp>
      <p:sp>
        <p:nvSpPr>
          <p:cNvPr name="TextBox 14" id="14"/>
          <p:cNvSpPr txBox="true"/>
          <p:nvPr/>
        </p:nvSpPr>
        <p:spPr>
          <a:xfrm rot="0">
            <a:off x="405947" y="1216933"/>
            <a:ext cx="6030092" cy="372745"/>
          </a:xfrm>
          <a:prstGeom prst="rect">
            <a:avLst/>
          </a:prstGeom>
        </p:spPr>
        <p:txBody>
          <a:bodyPr anchor="t" rtlCol="false" tIns="0" lIns="0" bIns="0" rIns="0">
            <a:spAutoFit/>
          </a:bodyPr>
          <a:lstStyle/>
          <a:p>
            <a:pPr algn="l">
              <a:lnSpc>
                <a:spcPts val="3079"/>
              </a:lnSpc>
            </a:pPr>
            <a:r>
              <a:rPr lang="en-US" b="true" sz="2199" spc="21">
                <a:solidFill>
                  <a:srgbClr val="1E90FF"/>
                </a:solidFill>
                <a:latin typeface="Walls Bold"/>
                <a:ea typeface="Walls Bold"/>
                <a:cs typeface="Walls Bold"/>
                <a:sym typeface="Walls Bold"/>
              </a:rPr>
              <a:t>WHAT DOES THIS MEAN FOR DEVELOPERS?</a:t>
            </a:r>
          </a:p>
        </p:txBody>
      </p:sp>
      <p:sp>
        <p:nvSpPr>
          <p:cNvPr name="Freeform 15" id="15"/>
          <p:cNvSpPr/>
          <p:nvPr/>
        </p:nvSpPr>
        <p:spPr>
          <a:xfrm flipH="false" flipV="false" rot="-5400000">
            <a:off x="-4528463"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5400000">
            <a:off x="-3925970" y="14422557"/>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6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Freeform 12" id="12"/>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4" id="14"/>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5" id="15"/>
          <p:cNvSpPr txBox="true"/>
          <p:nvPr/>
        </p:nvSpPr>
        <p:spPr>
          <a:xfrm rot="0">
            <a:off x="278053" y="2488999"/>
            <a:ext cx="6867345" cy="2454275"/>
          </a:xfrm>
          <a:prstGeom prst="rect">
            <a:avLst/>
          </a:prstGeom>
        </p:spPr>
        <p:txBody>
          <a:bodyPr anchor="t" rtlCol="false" tIns="0" lIns="0" bIns="0" rIns="0">
            <a:spAutoFit/>
          </a:bodyPr>
          <a:lstStyle/>
          <a:p>
            <a:pPr algn="l" marL="431801" indent="-215900" lvl="1">
              <a:lnSpc>
                <a:spcPts val="2800"/>
              </a:lnSpc>
              <a:buFont typeface="Arial"/>
              <a:buChar char="•"/>
            </a:pPr>
            <a:r>
              <a:rPr lang="en-US" b="true" sz="2000">
                <a:solidFill>
                  <a:srgbClr val="000000"/>
                </a:solidFill>
                <a:latin typeface="Walls Bold"/>
                <a:ea typeface="Walls Bold"/>
                <a:cs typeface="Walls Bold"/>
                <a:sym typeface="Walls Bold"/>
              </a:rPr>
              <a:t>  </a:t>
            </a:r>
            <a:r>
              <a:rPr lang="en-US" b="true" sz="2000">
                <a:solidFill>
                  <a:srgbClr val="000000"/>
                </a:solidFill>
                <a:latin typeface="Walls Bold"/>
                <a:ea typeface="Walls Bold"/>
                <a:cs typeface="Walls Bold"/>
                <a:sym typeface="Walls Bold"/>
              </a:rPr>
              <a:t>Function: </a:t>
            </a:r>
            <a:r>
              <a:rPr lang="en-US" sz="2000">
                <a:solidFill>
                  <a:srgbClr val="000000"/>
                </a:solidFill>
                <a:latin typeface="Walls"/>
                <a:ea typeface="Walls"/>
                <a:cs typeface="Walls"/>
                <a:sym typeface="Walls"/>
              </a:rPr>
              <a:t>Moves the cursor to the next line after printing the content.</a:t>
            </a:r>
          </a:p>
          <a:p>
            <a:pPr algn="l" marL="431801" indent="-215900" lvl="1">
              <a:lnSpc>
                <a:spcPts val="2800"/>
              </a:lnSpc>
              <a:buFont typeface="Arial"/>
              <a:buChar char="•"/>
            </a:pPr>
            <a:r>
              <a:rPr lang="en-US" b="true" sz="2000">
                <a:solidFill>
                  <a:srgbClr val="000000"/>
                </a:solidFill>
                <a:latin typeface="Walls Bold"/>
                <a:ea typeface="Walls Bold"/>
                <a:cs typeface="Walls Bold"/>
                <a:sym typeface="Walls Bold"/>
              </a:rPr>
              <a:t>Usage:</a:t>
            </a:r>
            <a:r>
              <a:rPr lang="en-US" sz="2000">
                <a:solidFill>
                  <a:srgbClr val="000000"/>
                </a:solidFill>
                <a:latin typeface="Walls"/>
                <a:ea typeface="Walls"/>
                <a:cs typeface="Walls"/>
                <a:sym typeface="Walls"/>
              </a:rPr>
              <a:t> The println method prints the content and then moves the cursor to the beginning of the next line.</a:t>
            </a:r>
          </a:p>
          <a:p>
            <a:pPr algn="l" marL="431801" indent="-215900" lvl="1">
              <a:lnSpc>
                <a:spcPts val="2800"/>
              </a:lnSpc>
              <a:buFont typeface="Arial"/>
              <a:buChar char="•"/>
            </a:pPr>
            <a:r>
              <a:rPr lang="en-US" b="true" sz="2000">
                <a:solidFill>
                  <a:srgbClr val="000000"/>
                </a:solidFill>
                <a:latin typeface="Walls Bold"/>
                <a:ea typeface="Walls Bold"/>
                <a:cs typeface="Walls Bold"/>
                <a:sym typeface="Walls Bold"/>
              </a:rPr>
              <a:t>Example :</a:t>
            </a:r>
          </a:p>
          <a:p>
            <a:pPr algn="l">
              <a:lnSpc>
                <a:spcPts val="2800"/>
              </a:lnSpc>
            </a:pPr>
            <a:r>
              <a:rPr lang="en-US" sz="2000">
                <a:solidFill>
                  <a:srgbClr val="000000"/>
                </a:solidFill>
                <a:latin typeface="Walls"/>
                <a:ea typeface="Walls"/>
                <a:cs typeface="Walls"/>
                <a:sym typeface="Walls"/>
              </a:rPr>
              <a:t>        </a:t>
            </a:r>
            <a:r>
              <a:rPr lang="en-US" sz="2000">
                <a:solidFill>
                  <a:srgbClr val="000000"/>
                </a:solidFill>
                <a:latin typeface="Walls"/>
                <a:ea typeface="Walls"/>
                <a:cs typeface="Walls"/>
                <a:sym typeface="Walls"/>
              </a:rPr>
              <a:t>  System.out.println("Hello, World!");</a:t>
            </a:r>
          </a:p>
          <a:p>
            <a:pPr algn="l">
              <a:lnSpc>
                <a:spcPts val="2800"/>
              </a:lnSpc>
              <a:spcBef>
                <a:spcPct val="0"/>
              </a:spcBef>
            </a:pPr>
            <a:r>
              <a:rPr lang="en-US" sz="2000">
                <a:solidFill>
                  <a:srgbClr val="000000"/>
                </a:solidFill>
                <a:latin typeface="Walls"/>
                <a:ea typeface="Walls"/>
                <a:cs typeface="Walls"/>
                <a:sym typeface="Walls"/>
              </a:rPr>
              <a:t>  </a:t>
            </a:r>
          </a:p>
        </p:txBody>
      </p:sp>
      <p:sp>
        <p:nvSpPr>
          <p:cNvPr name="TextBox 16" id="16"/>
          <p:cNvSpPr txBox="true"/>
          <p:nvPr/>
        </p:nvSpPr>
        <p:spPr>
          <a:xfrm rot="0">
            <a:off x="222060" y="6186492"/>
            <a:ext cx="6979330" cy="2101850"/>
          </a:xfrm>
          <a:prstGeom prst="rect">
            <a:avLst/>
          </a:prstGeom>
        </p:spPr>
        <p:txBody>
          <a:bodyPr anchor="t" rtlCol="false" tIns="0" lIns="0" bIns="0" rIns="0">
            <a:spAutoFit/>
          </a:bodyPr>
          <a:lstStyle/>
          <a:p>
            <a:pPr algn="l">
              <a:lnSpc>
                <a:spcPts val="2800"/>
              </a:lnSpc>
              <a:spcBef>
                <a:spcPct val="0"/>
              </a:spcBef>
            </a:pPr>
          </a:p>
          <a:p>
            <a:pPr algn="l" marL="431801" indent="-215900" lvl="1">
              <a:lnSpc>
                <a:spcPts val="2800"/>
              </a:lnSpc>
              <a:buFont typeface="Arial"/>
              <a:buChar char="•"/>
            </a:pPr>
            <a:r>
              <a:rPr lang="en-US" b="true" sz="2000">
                <a:solidFill>
                  <a:srgbClr val="FF0000"/>
                </a:solidFill>
                <a:latin typeface="Walls Bold"/>
                <a:ea typeface="Walls Bold"/>
                <a:cs typeface="Walls Bold"/>
                <a:sym typeface="Walls Bold"/>
              </a:rPr>
              <a:t> </a:t>
            </a:r>
            <a:r>
              <a:rPr lang="en-US" b="true" sz="2000">
                <a:solidFill>
                  <a:srgbClr val="211D1D"/>
                </a:solidFill>
                <a:latin typeface="Walls Bold"/>
                <a:ea typeface="Walls Bold"/>
                <a:cs typeface="Walls Bold"/>
                <a:sym typeface="Walls Bold"/>
              </a:rPr>
              <a:t>Function :</a:t>
            </a:r>
            <a:r>
              <a:rPr lang="en-US" sz="2000">
                <a:solidFill>
                  <a:srgbClr val="000000"/>
                </a:solidFill>
                <a:latin typeface="Walls"/>
                <a:ea typeface="Walls"/>
                <a:cs typeface="Walls"/>
                <a:sym typeface="Walls"/>
              </a:rPr>
              <a:t> Keeps the cursor on the same line after printing the content.</a:t>
            </a:r>
          </a:p>
          <a:p>
            <a:pPr algn="l" marL="431801" indent="-215900" lvl="1">
              <a:lnSpc>
                <a:spcPts val="2800"/>
              </a:lnSpc>
              <a:buFont typeface="Arial"/>
              <a:buChar char="•"/>
            </a:pPr>
            <a:r>
              <a:rPr lang="en-US" b="true" sz="2000">
                <a:solidFill>
                  <a:srgbClr val="211D1D"/>
                </a:solidFill>
                <a:latin typeface="Walls Bold"/>
                <a:ea typeface="Walls Bold"/>
                <a:cs typeface="Walls Bold"/>
                <a:sym typeface="Walls Bold"/>
              </a:rPr>
              <a:t>Usage:</a:t>
            </a:r>
            <a:r>
              <a:rPr lang="en-US" sz="2000">
                <a:solidFill>
                  <a:srgbClr val="211D1D"/>
                </a:solidFill>
                <a:latin typeface="Walls"/>
                <a:ea typeface="Walls"/>
                <a:cs typeface="Walls"/>
                <a:sym typeface="Walls"/>
              </a:rPr>
              <a:t> </a:t>
            </a:r>
            <a:r>
              <a:rPr lang="en-US" sz="2000">
                <a:solidFill>
                  <a:srgbClr val="000000"/>
                </a:solidFill>
                <a:latin typeface="Walls"/>
                <a:ea typeface="Walls"/>
                <a:cs typeface="Walls"/>
                <a:sym typeface="Walls"/>
              </a:rPr>
              <a:t>The print method prints the content without moving the cursor to the next line.</a:t>
            </a:r>
          </a:p>
          <a:p>
            <a:pPr algn="l">
              <a:lnSpc>
                <a:spcPts val="2800"/>
              </a:lnSpc>
              <a:spcBef>
                <a:spcPct val="0"/>
              </a:spcBef>
            </a:pPr>
          </a:p>
        </p:txBody>
      </p:sp>
      <p:sp>
        <p:nvSpPr>
          <p:cNvPr name="TextBox 17" id="17"/>
          <p:cNvSpPr txBox="true"/>
          <p:nvPr/>
        </p:nvSpPr>
        <p:spPr>
          <a:xfrm rot="0">
            <a:off x="278053" y="905727"/>
            <a:ext cx="5108378" cy="863600"/>
          </a:xfrm>
          <a:prstGeom prst="rect">
            <a:avLst/>
          </a:prstGeom>
        </p:spPr>
        <p:txBody>
          <a:bodyPr anchor="t" rtlCol="false" tIns="0" lIns="0" bIns="0" rIns="0">
            <a:spAutoFit/>
          </a:bodyPr>
          <a:lstStyle/>
          <a:p>
            <a:pPr algn="l">
              <a:lnSpc>
                <a:spcPts val="7000"/>
              </a:lnSpc>
              <a:spcBef>
                <a:spcPct val="0"/>
              </a:spcBef>
            </a:pPr>
            <a:r>
              <a:rPr lang="en-US" b="true" sz="5000">
                <a:solidFill>
                  <a:srgbClr val="FF4500"/>
                </a:solidFill>
                <a:latin typeface="Walls Bold"/>
                <a:ea typeface="Walls Bold"/>
                <a:cs typeface="Walls Bold"/>
                <a:sym typeface="Walls Bold"/>
              </a:rPr>
              <a:t> print vs println </a:t>
            </a:r>
          </a:p>
        </p:txBody>
      </p:sp>
      <p:sp>
        <p:nvSpPr>
          <p:cNvPr name="TextBox 18" id="18"/>
          <p:cNvSpPr txBox="true"/>
          <p:nvPr/>
        </p:nvSpPr>
        <p:spPr>
          <a:xfrm rot="0">
            <a:off x="278053" y="1942790"/>
            <a:ext cx="5108378" cy="372745"/>
          </a:xfrm>
          <a:prstGeom prst="rect">
            <a:avLst/>
          </a:prstGeom>
        </p:spPr>
        <p:txBody>
          <a:bodyPr anchor="t" rtlCol="false" tIns="0" lIns="0" bIns="0" rIns="0">
            <a:spAutoFit/>
          </a:bodyPr>
          <a:lstStyle/>
          <a:p>
            <a:pPr algn="l">
              <a:lnSpc>
                <a:spcPts val="3079"/>
              </a:lnSpc>
              <a:spcBef>
                <a:spcPct val="0"/>
              </a:spcBef>
            </a:pPr>
            <a:r>
              <a:rPr lang="en-US" b="true" sz="2199">
                <a:solidFill>
                  <a:srgbClr val="1E90FF"/>
                </a:solidFill>
                <a:latin typeface="Walls Bold"/>
                <a:ea typeface="Walls Bold"/>
                <a:cs typeface="Walls Bold"/>
                <a:sym typeface="Walls Bold"/>
              </a:rPr>
              <a:t>1. println:</a:t>
            </a:r>
          </a:p>
        </p:txBody>
      </p:sp>
      <p:sp>
        <p:nvSpPr>
          <p:cNvPr name="TextBox 19" id="19"/>
          <p:cNvSpPr txBox="true"/>
          <p:nvPr/>
        </p:nvSpPr>
        <p:spPr>
          <a:xfrm rot="0">
            <a:off x="421625" y="4737851"/>
            <a:ext cx="2275394" cy="372745"/>
          </a:xfrm>
          <a:prstGeom prst="rect">
            <a:avLst/>
          </a:prstGeom>
        </p:spPr>
        <p:txBody>
          <a:bodyPr anchor="t" rtlCol="false" tIns="0" lIns="0" bIns="0" rIns="0">
            <a:spAutoFit/>
          </a:bodyPr>
          <a:lstStyle/>
          <a:p>
            <a:pPr algn="l">
              <a:lnSpc>
                <a:spcPts val="3079"/>
              </a:lnSpc>
              <a:spcBef>
                <a:spcPct val="0"/>
              </a:spcBef>
            </a:pPr>
            <a:r>
              <a:rPr lang="en-US" b="true" sz="2199">
                <a:solidFill>
                  <a:srgbClr val="FF0000"/>
                </a:solidFill>
                <a:latin typeface="Walls Bold"/>
                <a:ea typeface="Walls Bold"/>
                <a:cs typeface="Walls Bold"/>
                <a:sym typeface="Walls Bold"/>
              </a:rPr>
              <a:t>Output:</a:t>
            </a:r>
          </a:p>
        </p:txBody>
      </p:sp>
      <p:sp>
        <p:nvSpPr>
          <p:cNvPr name="TextBox 20" id="20"/>
          <p:cNvSpPr txBox="true"/>
          <p:nvPr/>
        </p:nvSpPr>
        <p:spPr>
          <a:xfrm rot="0">
            <a:off x="405947" y="6043617"/>
            <a:ext cx="6048000" cy="372745"/>
          </a:xfrm>
          <a:prstGeom prst="rect">
            <a:avLst/>
          </a:prstGeom>
        </p:spPr>
        <p:txBody>
          <a:bodyPr anchor="t" rtlCol="false" tIns="0" lIns="0" bIns="0" rIns="0">
            <a:spAutoFit/>
          </a:bodyPr>
          <a:lstStyle/>
          <a:p>
            <a:pPr algn="l">
              <a:lnSpc>
                <a:spcPts val="3079"/>
              </a:lnSpc>
              <a:spcBef>
                <a:spcPct val="0"/>
              </a:spcBef>
            </a:pPr>
            <a:r>
              <a:rPr lang="en-US" b="true" sz="2199">
                <a:solidFill>
                  <a:srgbClr val="1E90FF"/>
                </a:solidFill>
                <a:latin typeface="Walls Bold"/>
                <a:ea typeface="Walls Bold"/>
                <a:cs typeface="Walls Bold"/>
                <a:sym typeface="Walls Bold"/>
              </a:rPr>
              <a:t>2. print:</a:t>
            </a:r>
          </a:p>
        </p:txBody>
      </p:sp>
      <p:sp>
        <p:nvSpPr>
          <p:cNvPr name="Freeform 21" id="21"/>
          <p:cNvSpPr/>
          <p:nvPr/>
        </p:nvSpPr>
        <p:spPr>
          <a:xfrm flipH="false" flipV="false" rot="0">
            <a:off x="270725" y="5223181"/>
            <a:ext cx="2426295" cy="582311"/>
          </a:xfrm>
          <a:custGeom>
            <a:avLst/>
            <a:gdLst/>
            <a:ahLst/>
            <a:cxnLst/>
            <a:rect r="r" b="b" t="t" l="l"/>
            <a:pathLst>
              <a:path h="582311" w="2426295">
                <a:moveTo>
                  <a:pt x="0" y="0"/>
                </a:moveTo>
                <a:lnTo>
                  <a:pt x="2426295" y="0"/>
                </a:lnTo>
                <a:lnTo>
                  <a:pt x="2426295" y="582311"/>
                </a:lnTo>
                <a:lnTo>
                  <a:pt x="0" y="58231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2" id="22"/>
          <p:cNvSpPr txBox="true"/>
          <p:nvPr/>
        </p:nvSpPr>
        <p:spPr>
          <a:xfrm rot="0">
            <a:off x="421625" y="5277799"/>
            <a:ext cx="1675805" cy="387350"/>
          </a:xfrm>
          <a:prstGeom prst="rect">
            <a:avLst/>
          </a:prstGeom>
        </p:spPr>
        <p:txBody>
          <a:bodyPr anchor="t" rtlCol="false" tIns="0" lIns="0" bIns="0" rIns="0">
            <a:spAutoFit/>
          </a:bodyPr>
          <a:lstStyle/>
          <a:p>
            <a:pPr algn="ctr">
              <a:lnSpc>
                <a:spcPts val="2800"/>
              </a:lnSpc>
              <a:spcBef>
                <a:spcPct val="0"/>
              </a:spcBef>
            </a:pPr>
            <a:r>
              <a:rPr lang="en-US" b="true" sz="2000">
                <a:solidFill>
                  <a:srgbClr val="FFFFFF"/>
                </a:solidFill>
                <a:latin typeface="Consolas Bold"/>
                <a:ea typeface="Consolas Bold"/>
                <a:cs typeface="Consolas Bold"/>
                <a:sym typeface="Consolas Bold"/>
              </a:rPr>
              <a:t>Hello world!</a:t>
            </a:r>
          </a:p>
        </p:txBody>
      </p:sp>
    </p:spTree>
  </p:cSld>
  <p:clrMapOvr>
    <a:masterClrMapping/>
  </p:clrMapOvr>
</p:sld>
</file>

<file path=ppt/slides/slide6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405947" y="1383729"/>
            <a:ext cx="3342392" cy="1397000"/>
          </a:xfrm>
          <a:prstGeom prst="rect">
            <a:avLst/>
          </a:prstGeom>
        </p:spPr>
        <p:txBody>
          <a:bodyPr anchor="t" rtlCol="false" tIns="0" lIns="0" bIns="0" rIns="0">
            <a:spAutoFit/>
          </a:bodyPr>
          <a:lstStyle/>
          <a:p>
            <a:pPr algn="l" marL="431801" indent="-215900" lvl="1">
              <a:lnSpc>
                <a:spcPts val="2800"/>
              </a:lnSpc>
              <a:spcBef>
                <a:spcPct val="0"/>
              </a:spcBef>
              <a:buFont typeface="Arial"/>
              <a:buChar char="•"/>
            </a:pPr>
            <a:r>
              <a:rPr lang="en-US" b="true" sz="2000">
                <a:solidFill>
                  <a:srgbClr val="211D1D"/>
                </a:solidFill>
                <a:latin typeface="Walls Bold"/>
                <a:ea typeface="Walls Bold"/>
                <a:cs typeface="Walls Bold"/>
                <a:sym typeface="Walls Bold"/>
              </a:rPr>
              <a:t> Example :</a:t>
            </a:r>
          </a:p>
          <a:p>
            <a:pPr algn="l">
              <a:lnSpc>
                <a:spcPts val="2800"/>
              </a:lnSpc>
              <a:spcBef>
                <a:spcPct val="0"/>
              </a:spcBef>
            </a:pPr>
            <a:r>
              <a:rPr lang="en-US" sz="2000">
                <a:solidFill>
                  <a:srgbClr val="211D1D"/>
                </a:solidFill>
                <a:latin typeface="Walls"/>
                <a:ea typeface="Walls"/>
                <a:cs typeface="Walls"/>
                <a:sym typeface="Walls"/>
              </a:rPr>
              <a:t>  System.out.print("Hello, ");</a:t>
            </a:r>
          </a:p>
          <a:p>
            <a:pPr algn="l">
              <a:lnSpc>
                <a:spcPts val="2800"/>
              </a:lnSpc>
              <a:spcBef>
                <a:spcPct val="0"/>
              </a:spcBef>
            </a:pPr>
            <a:r>
              <a:rPr lang="en-US" sz="2000">
                <a:solidFill>
                  <a:srgbClr val="211D1D"/>
                </a:solidFill>
                <a:latin typeface="Walls"/>
                <a:ea typeface="Walls"/>
                <a:cs typeface="Walls"/>
                <a:sym typeface="Walls"/>
              </a:rPr>
              <a:t>  System.out.print("World!");</a:t>
            </a:r>
          </a:p>
          <a:p>
            <a:pPr algn="l">
              <a:lnSpc>
                <a:spcPts val="2800"/>
              </a:lnSpc>
              <a:spcBef>
                <a:spcPct val="0"/>
              </a:spcBef>
            </a:pPr>
            <a:r>
              <a:rPr lang="en-US" sz="2000">
                <a:solidFill>
                  <a:srgbClr val="211D1D"/>
                </a:solidFill>
                <a:latin typeface="Walls"/>
                <a:ea typeface="Walls"/>
                <a:cs typeface="Walls"/>
                <a:sym typeface="Walls"/>
              </a:rPr>
              <a:t>  </a:t>
            </a:r>
          </a:p>
        </p:txBody>
      </p:sp>
      <p:sp>
        <p:nvSpPr>
          <p:cNvPr name="TextBox 14" id="14"/>
          <p:cNvSpPr txBox="true"/>
          <p:nvPr/>
        </p:nvSpPr>
        <p:spPr>
          <a:xfrm rot="0">
            <a:off x="311434" y="4079018"/>
            <a:ext cx="6851666" cy="3159125"/>
          </a:xfrm>
          <a:prstGeom prst="rect">
            <a:avLst/>
          </a:prstGeom>
        </p:spPr>
        <p:txBody>
          <a:bodyPr anchor="t" rtlCol="false" tIns="0" lIns="0" bIns="0" rIns="0">
            <a:spAutoFit/>
          </a:bodyPr>
          <a:lstStyle/>
          <a:p>
            <a:pPr algn="l">
              <a:lnSpc>
                <a:spcPts val="2800"/>
              </a:lnSpc>
            </a:pPr>
          </a:p>
          <a:p>
            <a:pPr algn="l" marL="431801" indent="-215900" lvl="1">
              <a:lnSpc>
                <a:spcPts val="2800"/>
              </a:lnSpc>
              <a:buFont typeface="Arial"/>
              <a:buChar char="•"/>
            </a:pPr>
            <a:r>
              <a:rPr lang="en-US" sz="2000">
                <a:solidFill>
                  <a:srgbClr val="000000"/>
                </a:solidFill>
                <a:latin typeface="Walls"/>
                <a:ea typeface="Walls"/>
                <a:cs typeface="Walls"/>
                <a:sym typeface="Walls"/>
              </a:rPr>
              <a:t> </a:t>
            </a:r>
            <a:r>
              <a:rPr lang="en-US" b="true" sz="2000">
                <a:solidFill>
                  <a:srgbClr val="211D1D"/>
                </a:solidFill>
                <a:latin typeface="Walls Bold"/>
                <a:ea typeface="Walls Bold"/>
                <a:cs typeface="Walls Bold"/>
                <a:sym typeface="Walls Bold"/>
              </a:rPr>
              <a:t>Method:</a:t>
            </a:r>
            <a:r>
              <a:rPr lang="en-US" sz="2000">
                <a:solidFill>
                  <a:srgbClr val="000000"/>
                </a:solidFill>
                <a:latin typeface="Walls"/>
                <a:ea typeface="Walls"/>
                <a:cs typeface="Walls"/>
                <a:sym typeface="Walls"/>
              </a:rPr>
              <a:t> Both print and println are methods of the System.out object.</a:t>
            </a:r>
          </a:p>
          <a:p>
            <a:pPr algn="l" marL="431801" indent="-215900" lvl="1">
              <a:lnSpc>
                <a:spcPts val="2800"/>
              </a:lnSpc>
              <a:buFont typeface="Arial"/>
              <a:buChar char="•"/>
            </a:pPr>
            <a:r>
              <a:rPr lang="en-US" sz="2000">
                <a:solidFill>
                  <a:srgbClr val="000000"/>
                </a:solidFill>
                <a:latin typeface="Walls"/>
                <a:ea typeface="Walls"/>
                <a:cs typeface="Walls"/>
                <a:sym typeface="Walls"/>
              </a:rPr>
              <a:t> </a:t>
            </a:r>
            <a:r>
              <a:rPr lang="en-US" b="true" sz="2000">
                <a:solidFill>
                  <a:srgbClr val="211D1D"/>
                </a:solidFill>
                <a:latin typeface="Walls Bold"/>
                <a:ea typeface="Walls Bold"/>
                <a:cs typeface="Walls Bold"/>
                <a:sym typeface="Walls Bold"/>
              </a:rPr>
              <a:t> System :</a:t>
            </a:r>
            <a:r>
              <a:rPr lang="en-US" sz="2000">
                <a:solidFill>
                  <a:srgbClr val="000000"/>
                </a:solidFill>
                <a:latin typeface="Walls"/>
                <a:ea typeface="Walls"/>
                <a:cs typeface="Walls"/>
                <a:sym typeface="Walls"/>
              </a:rPr>
              <a:t> Class</a:t>
            </a:r>
          </a:p>
          <a:p>
            <a:pPr algn="l" marL="431801" indent="-215900" lvl="1">
              <a:lnSpc>
                <a:spcPts val="2800"/>
              </a:lnSpc>
              <a:buFont typeface="Arial"/>
              <a:buChar char="•"/>
            </a:pPr>
            <a:r>
              <a:rPr lang="en-US" sz="2000">
                <a:solidFill>
                  <a:srgbClr val="000000"/>
                </a:solidFill>
                <a:latin typeface="Walls"/>
                <a:ea typeface="Walls"/>
                <a:cs typeface="Walls"/>
                <a:sym typeface="Walls"/>
              </a:rPr>
              <a:t>  </a:t>
            </a:r>
            <a:r>
              <a:rPr lang="en-US" b="true" sz="2000">
                <a:solidFill>
                  <a:srgbClr val="211D1D"/>
                </a:solidFill>
                <a:latin typeface="Walls Bold"/>
                <a:ea typeface="Walls Bold"/>
                <a:cs typeface="Walls Bold"/>
                <a:sym typeface="Walls Bold"/>
              </a:rPr>
              <a:t>out : </a:t>
            </a:r>
            <a:r>
              <a:rPr lang="en-US" sz="2000">
                <a:solidFill>
                  <a:srgbClr val="000000"/>
                </a:solidFill>
                <a:latin typeface="Walls"/>
                <a:ea typeface="Walls"/>
                <a:cs typeface="Walls"/>
                <a:sym typeface="Walls"/>
              </a:rPr>
              <a:t>Object</a:t>
            </a:r>
          </a:p>
          <a:p>
            <a:pPr algn="l" marL="431801" indent="-215900" lvl="1">
              <a:lnSpc>
                <a:spcPts val="2800"/>
              </a:lnSpc>
              <a:buFont typeface="Arial"/>
              <a:buChar char="•"/>
            </a:pPr>
            <a:r>
              <a:rPr lang="en-US" sz="2000">
                <a:solidFill>
                  <a:srgbClr val="000000"/>
                </a:solidFill>
                <a:latin typeface="Walls"/>
                <a:ea typeface="Walls"/>
                <a:cs typeface="Walls"/>
                <a:sym typeface="Walls"/>
              </a:rPr>
              <a:t>  </a:t>
            </a:r>
            <a:r>
              <a:rPr lang="en-US" b="true" sz="2000">
                <a:solidFill>
                  <a:srgbClr val="211D1D"/>
                </a:solidFill>
                <a:latin typeface="Walls Bold"/>
                <a:ea typeface="Walls Bold"/>
                <a:cs typeface="Walls Bold"/>
                <a:sym typeface="Walls Bold"/>
              </a:rPr>
              <a:t>print</a:t>
            </a:r>
            <a:r>
              <a:rPr lang="en-US" sz="2000">
                <a:solidFill>
                  <a:srgbClr val="211D1D"/>
                </a:solidFill>
                <a:latin typeface="Walls"/>
                <a:ea typeface="Walls"/>
                <a:cs typeface="Walls"/>
                <a:sym typeface="Walls"/>
              </a:rPr>
              <a:t> </a:t>
            </a:r>
            <a:r>
              <a:rPr lang="en-US" sz="2000">
                <a:solidFill>
                  <a:srgbClr val="000000"/>
                </a:solidFill>
                <a:latin typeface="Walls"/>
                <a:ea typeface="Walls"/>
                <a:cs typeface="Walls"/>
                <a:sym typeface="Walls"/>
              </a:rPr>
              <a:t>and </a:t>
            </a:r>
            <a:r>
              <a:rPr lang="en-US" b="true" sz="2000">
                <a:solidFill>
                  <a:srgbClr val="211D1D"/>
                </a:solidFill>
                <a:latin typeface="Walls Bold"/>
                <a:ea typeface="Walls Bold"/>
                <a:cs typeface="Walls Bold"/>
                <a:sym typeface="Walls Bold"/>
              </a:rPr>
              <a:t>println</a:t>
            </a:r>
            <a:r>
              <a:rPr lang="en-US" sz="2000">
                <a:solidFill>
                  <a:srgbClr val="211D1D"/>
                </a:solidFill>
                <a:latin typeface="Walls"/>
                <a:ea typeface="Walls"/>
                <a:cs typeface="Walls"/>
                <a:sym typeface="Walls"/>
              </a:rPr>
              <a:t> </a:t>
            </a:r>
            <a:r>
              <a:rPr lang="en-US" b="true" sz="2000">
                <a:solidFill>
                  <a:srgbClr val="211D1D"/>
                </a:solidFill>
                <a:latin typeface="Walls Bold"/>
                <a:ea typeface="Walls Bold"/>
                <a:cs typeface="Walls Bold"/>
                <a:sym typeface="Walls Bold"/>
              </a:rPr>
              <a:t>:</a:t>
            </a:r>
            <a:r>
              <a:rPr lang="en-US" b="true" sz="2000">
                <a:solidFill>
                  <a:srgbClr val="FF0000"/>
                </a:solidFill>
                <a:latin typeface="Walls Bold"/>
                <a:ea typeface="Walls Bold"/>
                <a:cs typeface="Walls Bold"/>
                <a:sym typeface="Walls Bold"/>
              </a:rPr>
              <a:t> </a:t>
            </a:r>
            <a:r>
              <a:rPr lang="en-US" sz="2000">
                <a:solidFill>
                  <a:srgbClr val="000000"/>
                </a:solidFill>
                <a:latin typeface="Walls"/>
                <a:ea typeface="Walls"/>
                <a:cs typeface="Walls"/>
                <a:sym typeface="Walls"/>
              </a:rPr>
              <a:t>Methods</a:t>
            </a:r>
          </a:p>
          <a:p>
            <a:pPr algn="l" marL="431801" indent="-215900" lvl="1">
              <a:lnSpc>
                <a:spcPts val="2800"/>
              </a:lnSpc>
              <a:buFont typeface="Arial"/>
              <a:buChar char="•"/>
            </a:pPr>
            <a:r>
              <a:rPr lang="en-US" sz="2000">
                <a:solidFill>
                  <a:srgbClr val="000000"/>
                </a:solidFill>
                <a:latin typeface="Walls"/>
                <a:ea typeface="Walls"/>
                <a:cs typeface="Walls"/>
                <a:sym typeface="Walls"/>
              </a:rPr>
              <a:t> </a:t>
            </a:r>
            <a:r>
              <a:rPr lang="en-US" b="true" sz="2000">
                <a:solidFill>
                  <a:srgbClr val="211D1D"/>
                </a:solidFill>
                <a:latin typeface="Walls Bold"/>
                <a:ea typeface="Walls Bold"/>
                <a:cs typeface="Walls Bold"/>
                <a:sym typeface="Walls Bold"/>
              </a:rPr>
              <a:t>Print Statements </a:t>
            </a:r>
            <a:r>
              <a:rPr lang="en-US" sz="2000">
                <a:solidFill>
                  <a:srgbClr val="211D1D"/>
                </a:solidFill>
                <a:latin typeface="Walls"/>
                <a:ea typeface="Walls"/>
                <a:cs typeface="Walls"/>
                <a:sym typeface="Walls"/>
              </a:rPr>
              <a:t>:</a:t>
            </a:r>
            <a:r>
              <a:rPr lang="en-US" sz="2000">
                <a:solidFill>
                  <a:srgbClr val="000000"/>
                </a:solidFill>
                <a:latin typeface="Walls"/>
                <a:ea typeface="Walls"/>
                <a:cs typeface="Walls"/>
                <a:sym typeface="Walls"/>
              </a:rPr>
              <a:t> In general, we refer to print and println statements as "print statements." They differ in whether they move to the next line (println) or stay on the same line (print).</a:t>
            </a:r>
          </a:p>
        </p:txBody>
      </p:sp>
      <p:sp>
        <p:nvSpPr>
          <p:cNvPr name="TextBox 15" id="15"/>
          <p:cNvSpPr txBox="true"/>
          <p:nvPr/>
        </p:nvSpPr>
        <p:spPr>
          <a:xfrm rot="0">
            <a:off x="311434" y="7200043"/>
            <a:ext cx="6682229" cy="692150"/>
          </a:xfrm>
          <a:prstGeom prst="rect">
            <a:avLst/>
          </a:prstGeom>
        </p:spPr>
        <p:txBody>
          <a:bodyPr anchor="t" rtlCol="false" tIns="0" lIns="0" bIns="0" rIns="0">
            <a:spAutoFit/>
          </a:bodyPr>
          <a:lstStyle/>
          <a:p>
            <a:pPr algn="l" marL="431801" indent="-215900" lvl="1">
              <a:lnSpc>
                <a:spcPts val="2800"/>
              </a:lnSpc>
              <a:buFont typeface="Arial"/>
              <a:buChar char="•"/>
            </a:pPr>
            <a:r>
              <a:rPr lang="en-US" b="true" sz="2000">
                <a:solidFill>
                  <a:srgbClr val="211D1D"/>
                </a:solidFill>
                <a:latin typeface="Walls Bold"/>
                <a:ea typeface="Walls Bold"/>
                <a:cs typeface="Walls Bold"/>
                <a:sym typeface="Walls Bold"/>
              </a:rPr>
              <a:t>New Line</a:t>
            </a:r>
            <a:r>
              <a:rPr lang="en-US" sz="2000">
                <a:solidFill>
                  <a:srgbClr val="211D1D"/>
                </a:solidFill>
                <a:latin typeface="Walls"/>
                <a:ea typeface="Walls"/>
                <a:cs typeface="Walls"/>
                <a:sym typeface="Walls"/>
              </a:rPr>
              <a:t> </a:t>
            </a:r>
            <a:r>
              <a:rPr lang="en-US" sz="2000">
                <a:solidFill>
                  <a:srgbClr val="000000"/>
                </a:solidFill>
                <a:latin typeface="Walls"/>
                <a:ea typeface="Walls"/>
                <a:cs typeface="Walls"/>
                <a:sym typeface="Walls"/>
              </a:rPr>
              <a:t>: println is used to create a new line (also called moving to the next line).</a:t>
            </a:r>
          </a:p>
        </p:txBody>
      </p:sp>
      <p:sp>
        <p:nvSpPr>
          <p:cNvPr name="Freeform 16" id="16"/>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8" id="18"/>
          <p:cNvSpPr txBox="true"/>
          <p:nvPr/>
        </p:nvSpPr>
        <p:spPr>
          <a:xfrm rot="0">
            <a:off x="349778" y="2575307"/>
            <a:ext cx="2275394" cy="372745"/>
          </a:xfrm>
          <a:prstGeom prst="rect">
            <a:avLst/>
          </a:prstGeom>
        </p:spPr>
        <p:txBody>
          <a:bodyPr anchor="t" rtlCol="false" tIns="0" lIns="0" bIns="0" rIns="0">
            <a:spAutoFit/>
          </a:bodyPr>
          <a:lstStyle/>
          <a:p>
            <a:pPr algn="l">
              <a:lnSpc>
                <a:spcPts val="3079"/>
              </a:lnSpc>
              <a:spcBef>
                <a:spcPct val="0"/>
              </a:spcBef>
            </a:pPr>
            <a:r>
              <a:rPr lang="en-US" b="true" sz="2199">
                <a:solidFill>
                  <a:srgbClr val="FF0000"/>
                </a:solidFill>
                <a:latin typeface="Walls Bold"/>
                <a:ea typeface="Walls Bold"/>
                <a:cs typeface="Walls Bold"/>
                <a:sym typeface="Walls Bold"/>
              </a:rPr>
              <a:t>Output:</a:t>
            </a:r>
          </a:p>
        </p:txBody>
      </p:sp>
      <p:sp>
        <p:nvSpPr>
          <p:cNvPr name="TextBox 19" id="19"/>
          <p:cNvSpPr txBox="true"/>
          <p:nvPr/>
        </p:nvSpPr>
        <p:spPr>
          <a:xfrm rot="0">
            <a:off x="377862" y="3974243"/>
            <a:ext cx="2219226" cy="372745"/>
          </a:xfrm>
          <a:prstGeom prst="rect">
            <a:avLst/>
          </a:prstGeom>
        </p:spPr>
        <p:txBody>
          <a:bodyPr anchor="t" rtlCol="false" tIns="0" lIns="0" bIns="0" rIns="0">
            <a:spAutoFit/>
          </a:bodyPr>
          <a:lstStyle/>
          <a:p>
            <a:pPr algn="l">
              <a:lnSpc>
                <a:spcPts val="3079"/>
              </a:lnSpc>
              <a:spcBef>
                <a:spcPct val="0"/>
              </a:spcBef>
            </a:pPr>
            <a:r>
              <a:rPr lang="en-US" b="true" sz="2199">
                <a:solidFill>
                  <a:srgbClr val="1E90FF"/>
                </a:solidFill>
                <a:latin typeface="Walls Bold"/>
                <a:ea typeface="Walls Bold"/>
                <a:cs typeface="Walls Bold"/>
                <a:sym typeface="Walls Bold"/>
              </a:rPr>
              <a:t>Additional Notes : </a:t>
            </a:r>
          </a:p>
        </p:txBody>
      </p:sp>
      <p:sp>
        <p:nvSpPr>
          <p:cNvPr name="Freeform 20" id="20"/>
          <p:cNvSpPr/>
          <p:nvPr/>
        </p:nvSpPr>
        <p:spPr>
          <a:xfrm flipH="false" flipV="false" rot="0">
            <a:off x="311434" y="3091958"/>
            <a:ext cx="2564937" cy="615585"/>
          </a:xfrm>
          <a:custGeom>
            <a:avLst/>
            <a:gdLst/>
            <a:ahLst/>
            <a:cxnLst/>
            <a:rect r="r" b="b" t="t" l="l"/>
            <a:pathLst>
              <a:path h="615585" w="2564937">
                <a:moveTo>
                  <a:pt x="0" y="0"/>
                </a:moveTo>
                <a:lnTo>
                  <a:pt x="2564937" y="0"/>
                </a:lnTo>
                <a:lnTo>
                  <a:pt x="2564937" y="615585"/>
                </a:lnTo>
                <a:lnTo>
                  <a:pt x="0" y="61558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1" id="21"/>
          <p:cNvSpPr txBox="true"/>
          <p:nvPr/>
        </p:nvSpPr>
        <p:spPr>
          <a:xfrm rot="0">
            <a:off x="649573" y="3163213"/>
            <a:ext cx="1675805" cy="387350"/>
          </a:xfrm>
          <a:prstGeom prst="rect">
            <a:avLst/>
          </a:prstGeom>
        </p:spPr>
        <p:txBody>
          <a:bodyPr anchor="t" rtlCol="false" tIns="0" lIns="0" bIns="0" rIns="0">
            <a:spAutoFit/>
          </a:bodyPr>
          <a:lstStyle/>
          <a:p>
            <a:pPr algn="ctr">
              <a:lnSpc>
                <a:spcPts val="2800"/>
              </a:lnSpc>
              <a:spcBef>
                <a:spcPct val="0"/>
              </a:spcBef>
            </a:pPr>
            <a:r>
              <a:rPr lang="en-US" b="true" sz="2000">
                <a:solidFill>
                  <a:srgbClr val="FFFFFF"/>
                </a:solidFill>
                <a:latin typeface="Consolas Bold"/>
                <a:ea typeface="Consolas Bold"/>
                <a:cs typeface="Consolas Bold"/>
                <a:sym typeface="Consolas Bold"/>
              </a:rPr>
              <a:t>Hello world!</a:t>
            </a:r>
          </a:p>
        </p:txBody>
      </p:sp>
    </p:spTree>
  </p:cSld>
  <p:clrMapOvr>
    <a:masterClrMapping/>
  </p:clrMapOvr>
</p:sld>
</file>

<file path=ppt/slides/slide6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421625" y="1404015"/>
            <a:ext cx="6851666" cy="3511550"/>
          </a:xfrm>
          <a:prstGeom prst="rect">
            <a:avLst/>
          </a:prstGeom>
        </p:spPr>
        <p:txBody>
          <a:bodyPr anchor="t" rtlCol="false" tIns="0" lIns="0" bIns="0" rIns="0">
            <a:spAutoFit/>
          </a:bodyPr>
          <a:lstStyle/>
          <a:p>
            <a:pPr algn="l" marL="431801" indent="-215900" lvl="1">
              <a:lnSpc>
                <a:spcPts val="2800"/>
              </a:lnSpc>
              <a:buFont typeface="Arial"/>
              <a:buChar char="•"/>
            </a:pPr>
            <a:r>
              <a:rPr lang="en-US" b="true" sz="2000">
                <a:solidFill>
                  <a:srgbClr val="FF0000"/>
                </a:solidFill>
                <a:latin typeface="Walls Bold"/>
                <a:ea typeface="Walls Bold"/>
                <a:cs typeface="Walls Bold"/>
                <a:sym typeface="Walls Bold"/>
              </a:rPr>
              <a:t> </a:t>
            </a:r>
            <a:r>
              <a:rPr lang="en-US" b="true" sz="2000">
                <a:solidFill>
                  <a:srgbClr val="211D1D"/>
                </a:solidFill>
                <a:latin typeface="Walls Bold"/>
                <a:ea typeface="Walls Bold"/>
                <a:cs typeface="Walls Bold"/>
                <a:sym typeface="Walls Bold"/>
              </a:rPr>
              <a:t>Standard Output Stream :</a:t>
            </a:r>
            <a:r>
              <a:rPr lang="en-US" sz="2000">
                <a:solidFill>
                  <a:srgbClr val="000000"/>
                </a:solidFill>
                <a:latin typeface="Walls"/>
                <a:ea typeface="Walls"/>
                <a:cs typeface="Walls"/>
                <a:sym typeface="Walls"/>
              </a:rPr>
              <a:t> Both print and println interact with the "standard output stream." Java has three main streams:</a:t>
            </a:r>
          </a:p>
          <a:p>
            <a:pPr algn="l">
              <a:lnSpc>
                <a:spcPts val="2800"/>
              </a:lnSpc>
              <a:spcBef>
                <a:spcPct val="0"/>
              </a:spcBef>
            </a:pPr>
            <a:r>
              <a:rPr lang="en-US" sz="2000">
                <a:solidFill>
                  <a:srgbClr val="000000"/>
                </a:solidFill>
                <a:latin typeface="Walls"/>
                <a:ea typeface="Walls"/>
                <a:cs typeface="Walls"/>
                <a:sym typeface="Walls"/>
              </a:rPr>
              <a:t>  </a:t>
            </a:r>
            <a:r>
              <a:rPr lang="en-US" b="true" sz="2000">
                <a:solidFill>
                  <a:srgbClr val="000000"/>
                </a:solidFill>
                <a:latin typeface="Walls Bold"/>
                <a:ea typeface="Walls Bold"/>
                <a:cs typeface="Walls Bold"/>
                <a:sym typeface="Walls Bold"/>
              </a:rPr>
              <a:t>1. Standard Input Stream :</a:t>
            </a:r>
            <a:r>
              <a:rPr lang="en-US" sz="2000">
                <a:solidFill>
                  <a:srgbClr val="000000"/>
                </a:solidFill>
                <a:latin typeface="Walls"/>
                <a:ea typeface="Walls"/>
                <a:cs typeface="Walls"/>
                <a:sym typeface="Walls"/>
              </a:rPr>
              <a:t> For input (e.g., System.in)</a:t>
            </a:r>
          </a:p>
          <a:p>
            <a:pPr algn="l">
              <a:lnSpc>
                <a:spcPts val="2800"/>
              </a:lnSpc>
              <a:spcBef>
                <a:spcPct val="0"/>
              </a:spcBef>
            </a:pPr>
            <a:r>
              <a:rPr lang="en-US" sz="2000">
                <a:solidFill>
                  <a:srgbClr val="000000"/>
                </a:solidFill>
                <a:latin typeface="Walls"/>
                <a:ea typeface="Walls"/>
                <a:cs typeface="Walls"/>
                <a:sym typeface="Walls"/>
              </a:rPr>
              <a:t> </a:t>
            </a:r>
            <a:r>
              <a:rPr lang="en-US" b="true" sz="2000">
                <a:solidFill>
                  <a:srgbClr val="000000"/>
                </a:solidFill>
                <a:latin typeface="Walls Bold"/>
                <a:ea typeface="Walls Bold"/>
                <a:cs typeface="Walls Bold"/>
                <a:sym typeface="Walls Bold"/>
              </a:rPr>
              <a:t> 2. Standard Output Stream :</a:t>
            </a:r>
            <a:r>
              <a:rPr lang="en-US" sz="2000">
                <a:solidFill>
                  <a:srgbClr val="000000"/>
                </a:solidFill>
                <a:latin typeface="Walls"/>
                <a:ea typeface="Walls"/>
                <a:cs typeface="Walls"/>
                <a:sym typeface="Walls"/>
              </a:rPr>
              <a:t> For output (e.g., System.out)</a:t>
            </a:r>
          </a:p>
          <a:p>
            <a:pPr algn="l">
              <a:lnSpc>
                <a:spcPts val="2800"/>
              </a:lnSpc>
              <a:spcBef>
                <a:spcPct val="0"/>
              </a:spcBef>
            </a:pPr>
            <a:r>
              <a:rPr lang="en-US" sz="2000">
                <a:solidFill>
                  <a:srgbClr val="000000"/>
                </a:solidFill>
                <a:latin typeface="Walls"/>
                <a:ea typeface="Walls"/>
                <a:cs typeface="Walls"/>
                <a:sym typeface="Walls"/>
              </a:rPr>
              <a:t>  </a:t>
            </a:r>
            <a:r>
              <a:rPr lang="en-US" b="true" sz="2000">
                <a:solidFill>
                  <a:srgbClr val="000000"/>
                </a:solidFill>
                <a:latin typeface="Walls Bold"/>
                <a:ea typeface="Walls Bold"/>
                <a:cs typeface="Walls Bold"/>
                <a:sym typeface="Walls Bold"/>
              </a:rPr>
              <a:t>3. Standard Error Stream :</a:t>
            </a:r>
            <a:r>
              <a:rPr lang="en-US" sz="2000">
                <a:solidFill>
                  <a:srgbClr val="000000"/>
                </a:solidFill>
                <a:latin typeface="Walls"/>
                <a:ea typeface="Walls"/>
                <a:cs typeface="Walls"/>
                <a:sym typeface="Walls"/>
              </a:rPr>
              <a:t> For error messages (e.g., System.err)</a:t>
            </a:r>
          </a:p>
          <a:p>
            <a:pPr algn="l" marL="431801" indent="-215900" lvl="1">
              <a:lnSpc>
                <a:spcPts val="2800"/>
              </a:lnSpc>
              <a:buFont typeface="Arial"/>
              <a:buChar char="•"/>
            </a:pPr>
            <a:r>
              <a:rPr lang="en-US" b="true" sz="2000">
                <a:solidFill>
                  <a:srgbClr val="211D1D"/>
                </a:solidFill>
                <a:latin typeface="Walls Bold"/>
                <a:ea typeface="Walls Bold"/>
                <a:cs typeface="Walls Bold"/>
                <a:sym typeface="Walls Bold"/>
              </a:rPr>
              <a:t>Semicolon ; :</a:t>
            </a:r>
            <a:r>
              <a:rPr lang="en-US" sz="2000">
                <a:solidFill>
                  <a:srgbClr val="000000"/>
                </a:solidFill>
                <a:latin typeface="Walls"/>
                <a:ea typeface="Walls"/>
                <a:cs typeface="Walls"/>
                <a:sym typeface="Walls"/>
              </a:rPr>
              <a:t> In Java, a semicolon indicates the end of a statement.</a:t>
            </a:r>
          </a:p>
          <a:p>
            <a:pPr algn="l">
              <a:lnSpc>
                <a:spcPts val="2800"/>
              </a:lnSpc>
              <a:spcBef>
                <a:spcPct val="0"/>
              </a:spcBef>
            </a:pPr>
            <a:r>
              <a:rPr lang="en-US" sz="2000">
                <a:solidFill>
                  <a:srgbClr val="000000"/>
                </a:solidFill>
                <a:latin typeface="Walls"/>
                <a:ea typeface="Walls"/>
                <a:cs typeface="Walls"/>
                <a:sym typeface="Walls"/>
              </a:rPr>
              <a:t>  </a:t>
            </a:r>
          </a:p>
          <a:p>
            <a:pPr algn="l">
              <a:lnSpc>
                <a:spcPts val="2800"/>
              </a:lnSpc>
              <a:spcBef>
                <a:spcPct val="0"/>
              </a:spcBef>
            </a:pPr>
          </a:p>
        </p:txBody>
      </p:sp>
      <p:sp>
        <p:nvSpPr>
          <p:cNvPr name="Freeform 14" id="14"/>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544243" y="4586000"/>
            <a:ext cx="6471513" cy="621030"/>
          </a:xfrm>
          <a:prstGeom prst="rect">
            <a:avLst/>
          </a:prstGeom>
        </p:spPr>
        <p:txBody>
          <a:bodyPr anchor="t" rtlCol="false" tIns="0" lIns="0" bIns="0" rIns="0">
            <a:spAutoFit/>
          </a:bodyPr>
          <a:lstStyle/>
          <a:p>
            <a:pPr algn="l">
              <a:lnSpc>
                <a:spcPts val="2520"/>
              </a:lnSpc>
              <a:spcBef>
                <a:spcPct val="0"/>
              </a:spcBef>
            </a:pPr>
            <a:r>
              <a:rPr lang="en-US" b="true" sz="1800">
                <a:solidFill>
                  <a:srgbClr val="000000"/>
                </a:solidFill>
                <a:latin typeface="Walls Bold"/>
                <a:ea typeface="Walls Bold"/>
                <a:cs typeface="Walls Bold"/>
                <a:sym typeface="Walls Bold"/>
              </a:rPr>
              <a:t>      </a:t>
            </a:r>
            <a:r>
              <a:rPr lang="en-US" b="true" sz="1800">
                <a:solidFill>
                  <a:srgbClr val="000000"/>
                </a:solidFill>
                <a:latin typeface="Walls Bold"/>
                <a:ea typeface="Walls Bold"/>
                <a:cs typeface="Walls Bold"/>
                <a:sym typeface="Walls Bold"/>
              </a:rPr>
              <a:t>Note: </a:t>
            </a:r>
            <a:r>
              <a:rPr lang="en-US" sz="1800">
                <a:solidFill>
                  <a:srgbClr val="000000"/>
                </a:solidFill>
                <a:latin typeface="Walls"/>
                <a:ea typeface="Walls"/>
                <a:cs typeface="Walls"/>
                <a:sym typeface="Walls"/>
              </a:rPr>
              <a:t>Omitting the semicolon will result in a **Compile Time Error (CTE)*.</a:t>
            </a:r>
          </a:p>
        </p:txBody>
      </p:sp>
      <p:sp>
        <p:nvSpPr>
          <p:cNvPr name="TextBox 17" id="17"/>
          <p:cNvSpPr txBox="true"/>
          <p:nvPr/>
        </p:nvSpPr>
        <p:spPr>
          <a:xfrm rot="0">
            <a:off x="405947" y="5442225"/>
            <a:ext cx="4845779" cy="692150"/>
          </a:xfrm>
          <a:prstGeom prst="rect">
            <a:avLst/>
          </a:prstGeom>
        </p:spPr>
        <p:txBody>
          <a:bodyPr anchor="t" rtlCol="false" tIns="0" lIns="0" bIns="0" rIns="0">
            <a:spAutoFit/>
          </a:bodyPr>
          <a:lstStyle/>
          <a:p>
            <a:pPr algn="just" marL="431801" indent="-215900" lvl="1">
              <a:lnSpc>
                <a:spcPts val="2800"/>
              </a:lnSpc>
              <a:buFont typeface="Arial"/>
              <a:buChar char="•"/>
            </a:pPr>
            <a:r>
              <a:rPr lang="en-US" sz="2000">
                <a:solidFill>
                  <a:srgbClr val="000000"/>
                </a:solidFill>
                <a:latin typeface="Walls"/>
                <a:ea typeface="Walls"/>
                <a:cs typeface="Walls"/>
                <a:sym typeface="Walls"/>
              </a:rPr>
              <a:t> </a:t>
            </a:r>
            <a:r>
              <a:rPr lang="en-US" sz="2000">
                <a:solidFill>
                  <a:srgbClr val="000000"/>
                </a:solidFill>
                <a:latin typeface="Walls"/>
                <a:ea typeface="Walls"/>
                <a:cs typeface="Walls"/>
                <a:sym typeface="Walls"/>
              </a:rPr>
              <a:t>Console Synonyms :</a:t>
            </a:r>
          </a:p>
          <a:p>
            <a:pPr algn="just" marL="431801" indent="-215900" lvl="1">
              <a:lnSpc>
                <a:spcPts val="2800"/>
              </a:lnSpc>
              <a:buFont typeface="Arial"/>
              <a:buChar char="•"/>
            </a:pPr>
            <a:r>
              <a:rPr lang="en-US" sz="2000">
                <a:solidFill>
                  <a:srgbClr val="000000"/>
                </a:solidFill>
                <a:latin typeface="Walls"/>
                <a:ea typeface="Walls"/>
                <a:cs typeface="Walls"/>
                <a:sym typeface="Walls"/>
              </a:rPr>
              <a:t> Console = Command Prompt = Terminal</a:t>
            </a:r>
          </a:p>
        </p:txBody>
      </p:sp>
      <p:sp>
        <p:nvSpPr>
          <p:cNvPr name="Freeform 18" id="18"/>
          <p:cNvSpPr/>
          <p:nvPr/>
        </p:nvSpPr>
        <p:spPr>
          <a:xfrm flipH="false" flipV="false" rot="0">
            <a:off x="457386" y="4624100"/>
            <a:ext cx="298614" cy="221518"/>
          </a:xfrm>
          <a:custGeom>
            <a:avLst/>
            <a:gdLst/>
            <a:ahLst/>
            <a:cxnLst/>
            <a:rect r="r" b="b" t="t" l="l"/>
            <a:pathLst>
              <a:path h="221518" w="298614">
                <a:moveTo>
                  <a:pt x="0" y="0"/>
                </a:moveTo>
                <a:lnTo>
                  <a:pt x="298614" y="0"/>
                </a:lnTo>
                <a:lnTo>
                  <a:pt x="298614" y="221517"/>
                </a:lnTo>
                <a:lnTo>
                  <a:pt x="0" y="22151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6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405947" y="2109300"/>
            <a:ext cx="6867345" cy="5291667"/>
          </a:xfrm>
          <a:prstGeom prst="rect">
            <a:avLst/>
          </a:prstGeom>
        </p:spPr>
        <p:txBody>
          <a:bodyPr anchor="t" rtlCol="false" tIns="0" lIns="0" bIns="0" rIns="0">
            <a:spAutoFit/>
          </a:bodyPr>
          <a:lstStyle/>
          <a:p>
            <a:pPr algn="l">
              <a:lnSpc>
                <a:spcPts val="2916"/>
              </a:lnSpc>
              <a:spcBef>
                <a:spcPct val="0"/>
              </a:spcBef>
            </a:pPr>
          </a:p>
          <a:p>
            <a:pPr algn="l">
              <a:lnSpc>
                <a:spcPts val="2800"/>
              </a:lnSpc>
              <a:spcBef>
                <a:spcPct val="0"/>
              </a:spcBef>
            </a:pPr>
            <a:r>
              <a:rPr lang="en-US" b="true" sz="2000">
                <a:solidFill>
                  <a:srgbClr val="211D1D"/>
                </a:solidFill>
                <a:latin typeface="Walls Bold"/>
                <a:ea typeface="Walls Bold"/>
                <a:cs typeface="Walls Bold"/>
                <a:sym typeface="Walls Bold"/>
              </a:rPr>
              <a:t> Literal:</a:t>
            </a:r>
            <a:r>
              <a:rPr lang="en-US" b="true" sz="2000">
                <a:solidFill>
                  <a:srgbClr val="FF0000"/>
                </a:solidFill>
                <a:latin typeface="Walls Bold"/>
                <a:ea typeface="Walls Bold"/>
                <a:cs typeface="Walls Bold"/>
                <a:sym typeface="Walls Bold"/>
              </a:rPr>
              <a:t> </a:t>
            </a:r>
            <a:r>
              <a:rPr lang="en-US" sz="2000">
                <a:solidFill>
                  <a:srgbClr val="000000"/>
                </a:solidFill>
                <a:latin typeface="Walls"/>
                <a:ea typeface="Walls"/>
                <a:cs typeface="Walls"/>
                <a:sym typeface="Walls"/>
              </a:rPr>
              <a:t>A value that can be directly assigned to a variable. Literals represent fixed values that do not change during the execution of a program.</a:t>
            </a:r>
          </a:p>
          <a:p>
            <a:pPr algn="l">
              <a:lnSpc>
                <a:spcPts val="2916"/>
              </a:lnSpc>
              <a:spcBef>
                <a:spcPct val="0"/>
              </a:spcBef>
            </a:pPr>
          </a:p>
          <a:p>
            <a:pPr algn="l">
              <a:lnSpc>
                <a:spcPts val="2800"/>
              </a:lnSpc>
              <a:spcBef>
                <a:spcPct val="0"/>
              </a:spcBef>
            </a:pPr>
            <a:r>
              <a:rPr lang="en-US" b="true" sz="2000">
                <a:solidFill>
                  <a:srgbClr val="211D1D"/>
                </a:solidFill>
                <a:latin typeface="Walls Bold"/>
                <a:ea typeface="Walls Bold"/>
                <a:cs typeface="Walls Bold"/>
                <a:sym typeface="Walls Bold"/>
              </a:rPr>
              <a:t>1. Integer Literal :</a:t>
            </a:r>
          </a:p>
          <a:p>
            <a:pPr algn="l" marL="431801" indent="-215900" lvl="1">
              <a:lnSpc>
                <a:spcPts val="2800"/>
              </a:lnSpc>
              <a:buFont typeface="Arial"/>
              <a:buChar char="•"/>
            </a:pPr>
            <a:r>
              <a:rPr lang="en-US" sz="2000">
                <a:solidFill>
                  <a:srgbClr val="000000"/>
                </a:solidFill>
                <a:latin typeface="Walls"/>
                <a:ea typeface="Walls"/>
                <a:cs typeface="Walls"/>
                <a:sym typeface="Walls"/>
              </a:rPr>
              <a:t> Description : A number without any decimal points. It can be positive or negative.</a:t>
            </a:r>
          </a:p>
          <a:p>
            <a:pPr algn="l" marL="431801" indent="-215900" lvl="1">
              <a:lnSpc>
                <a:spcPts val="2800"/>
              </a:lnSpc>
              <a:buFont typeface="Arial"/>
              <a:buChar char="•"/>
            </a:pPr>
            <a:r>
              <a:rPr lang="en-US" sz="2000">
                <a:solidFill>
                  <a:srgbClr val="000000"/>
                </a:solidFill>
                <a:latin typeface="Walls"/>
                <a:ea typeface="Walls"/>
                <a:cs typeface="Walls"/>
                <a:sym typeface="Walls"/>
              </a:rPr>
              <a:t> Example : 10, -25, 0</a:t>
            </a:r>
          </a:p>
          <a:p>
            <a:pPr algn="l">
              <a:lnSpc>
                <a:spcPts val="2800"/>
              </a:lnSpc>
              <a:spcBef>
                <a:spcPct val="0"/>
              </a:spcBef>
            </a:pPr>
            <a:r>
              <a:rPr lang="en-US" b="true" sz="2000">
                <a:solidFill>
                  <a:srgbClr val="211D1D"/>
                </a:solidFill>
                <a:latin typeface="Walls Bold"/>
                <a:ea typeface="Walls Bold"/>
                <a:cs typeface="Walls Bold"/>
                <a:sym typeface="Walls Bold"/>
              </a:rPr>
              <a:t>2. Floating Literal :</a:t>
            </a:r>
          </a:p>
          <a:p>
            <a:pPr algn="l" marL="431801" indent="-215900" lvl="1">
              <a:lnSpc>
                <a:spcPts val="2800"/>
              </a:lnSpc>
              <a:buFont typeface="Arial"/>
              <a:buChar char="•"/>
            </a:pPr>
            <a:r>
              <a:rPr lang="en-US" sz="2000">
                <a:solidFill>
                  <a:srgbClr val="000000"/>
                </a:solidFill>
                <a:latin typeface="Walls"/>
                <a:ea typeface="Walls"/>
                <a:cs typeface="Walls"/>
                <a:sym typeface="Walls"/>
              </a:rPr>
              <a:t> Description : A number that includes a decimal point.</a:t>
            </a:r>
          </a:p>
          <a:p>
            <a:pPr algn="l" marL="431801" indent="-215900" lvl="1">
              <a:lnSpc>
                <a:spcPts val="2800"/>
              </a:lnSpc>
              <a:buFont typeface="Arial"/>
              <a:buChar char="•"/>
            </a:pPr>
            <a:r>
              <a:rPr lang="en-US" sz="2000">
                <a:solidFill>
                  <a:srgbClr val="000000"/>
                </a:solidFill>
                <a:latin typeface="Walls"/>
                <a:ea typeface="Walls"/>
                <a:cs typeface="Walls"/>
                <a:sym typeface="Walls"/>
              </a:rPr>
              <a:t>  Example : 3.14, -0.001, 2.718</a:t>
            </a:r>
          </a:p>
          <a:p>
            <a:pPr algn="l">
              <a:lnSpc>
                <a:spcPts val="2800"/>
              </a:lnSpc>
              <a:spcBef>
                <a:spcPct val="0"/>
              </a:spcBef>
            </a:pPr>
            <a:r>
              <a:rPr lang="en-US" b="true" sz="2000">
                <a:solidFill>
                  <a:srgbClr val="211D1D"/>
                </a:solidFill>
                <a:latin typeface="Walls Bold"/>
                <a:ea typeface="Walls Bold"/>
                <a:cs typeface="Walls Bold"/>
                <a:sym typeface="Walls Bold"/>
              </a:rPr>
              <a:t>3. Character Literal :</a:t>
            </a:r>
          </a:p>
          <a:p>
            <a:pPr algn="l" marL="431801" indent="-215900" lvl="1">
              <a:lnSpc>
                <a:spcPts val="2800"/>
              </a:lnSpc>
              <a:buFont typeface="Arial"/>
              <a:buChar char="•"/>
            </a:pPr>
            <a:r>
              <a:rPr lang="en-US" sz="2000">
                <a:solidFill>
                  <a:srgbClr val="000000"/>
                </a:solidFill>
                <a:latin typeface="Walls"/>
                <a:ea typeface="Walls"/>
                <a:cs typeface="Walls"/>
                <a:sym typeface="Walls"/>
              </a:rPr>
              <a:t>  Description : A single character enclosed in single quotes.</a:t>
            </a:r>
          </a:p>
          <a:p>
            <a:pPr algn="l" marL="431801" indent="-215900" lvl="1">
              <a:lnSpc>
                <a:spcPts val="2800"/>
              </a:lnSpc>
              <a:buFont typeface="Arial"/>
              <a:buChar char="•"/>
            </a:pPr>
            <a:r>
              <a:rPr lang="en-US" sz="2000">
                <a:solidFill>
                  <a:srgbClr val="000000"/>
                </a:solidFill>
                <a:latin typeface="Walls"/>
                <a:ea typeface="Walls"/>
                <a:cs typeface="Walls"/>
                <a:sym typeface="Walls"/>
              </a:rPr>
              <a:t>  Example : 'A', '9', '$'</a:t>
            </a:r>
          </a:p>
        </p:txBody>
      </p:sp>
      <p:sp>
        <p:nvSpPr>
          <p:cNvPr name="Freeform 14" id="14"/>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405947" y="998050"/>
            <a:ext cx="5016798" cy="863600"/>
          </a:xfrm>
          <a:prstGeom prst="rect">
            <a:avLst/>
          </a:prstGeom>
        </p:spPr>
        <p:txBody>
          <a:bodyPr anchor="t" rtlCol="false" tIns="0" lIns="0" bIns="0" rIns="0">
            <a:spAutoFit/>
          </a:bodyPr>
          <a:lstStyle/>
          <a:p>
            <a:pPr algn="l">
              <a:lnSpc>
                <a:spcPts val="7000"/>
              </a:lnSpc>
              <a:spcBef>
                <a:spcPct val="0"/>
              </a:spcBef>
            </a:pPr>
            <a:r>
              <a:rPr lang="en-US" b="true" sz="5000">
                <a:solidFill>
                  <a:srgbClr val="FF4500"/>
                </a:solidFill>
                <a:latin typeface="Walls Bold"/>
                <a:ea typeface="Walls Bold"/>
                <a:cs typeface="Walls Bold"/>
                <a:sym typeface="Walls Bold"/>
              </a:rPr>
              <a:t>Literals in Java 💡</a:t>
            </a:r>
          </a:p>
        </p:txBody>
      </p:sp>
      <p:sp>
        <p:nvSpPr>
          <p:cNvPr name="TextBox 17" id="17"/>
          <p:cNvSpPr txBox="true"/>
          <p:nvPr/>
        </p:nvSpPr>
        <p:spPr>
          <a:xfrm rot="0">
            <a:off x="421625" y="2109300"/>
            <a:ext cx="6867345" cy="372745"/>
          </a:xfrm>
          <a:prstGeom prst="rect">
            <a:avLst/>
          </a:prstGeom>
        </p:spPr>
        <p:txBody>
          <a:bodyPr anchor="t" rtlCol="false" tIns="0" lIns="0" bIns="0" rIns="0">
            <a:spAutoFit/>
          </a:bodyPr>
          <a:lstStyle/>
          <a:p>
            <a:pPr algn="l">
              <a:lnSpc>
                <a:spcPts val="3079"/>
              </a:lnSpc>
              <a:spcBef>
                <a:spcPct val="0"/>
              </a:spcBef>
            </a:pPr>
            <a:r>
              <a:rPr lang="en-US" b="true" sz="2199">
                <a:solidFill>
                  <a:srgbClr val="1E90FF"/>
                </a:solidFill>
                <a:latin typeface="Walls Bold"/>
                <a:ea typeface="Walls Bold"/>
                <a:cs typeface="Walls Bold"/>
                <a:sym typeface="Walls Bold"/>
              </a:rPr>
              <a:t>Definition:</a:t>
            </a:r>
          </a:p>
        </p:txBody>
      </p:sp>
      <p:sp>
        <p:nvSpPr>
          <p:cNvPr name="TextBox 18" id="18"/>
          <p:cNvSpPr txBox="true"/>
          <p:nvPr/>
        </p:nvSpPr>
        <p:spPr>
          <a:xfrm rot="0">
            <a:off x="405947" y="3577420"/>
            <a:ext cx="2068215"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1E90FF"/>
                </a:solidFill>
                <a:latin typeface="Walls Bold"/>
                <a:ea typeface="Walls Bold"/>
                <a:cs typeface="Walls Bold"/>
                <a:sym typeface="Walls Bold"/>
              </a:rPr>
              <a:t>Types of Literals:</a:t>
            </a:r>
          </a:p>
        </p:txBody>
      </p:sp>
      <p:sp>
        <p:nvSpPr>
          <p:cNvPr name="TextBox 19" id="19"/>
          <p:cNvSpPr txBox="true"/>
          <p:nvPr/>
        </p:nvSpPr>
        <p:spPr>
          <a:xfrm rot="0">
            <a:off x="405947" y="7362866"/>
            <a:ext cx="6574672" cy="1044575"/>
          </a:xfrm>
          <a:prstGeom prst="rect">
            <a:avLst/>
          </a:prstGeom>
        </p:spPr>
        <p:txBody>
          <a:bodyPr anchor="t" rtlCol="false" tIns="0" lIns="0" bIns="0" rIns="0">
            <a:spAutoFit/>
          </a:bodyPr>
          <a:lstStyle/>
          <a:p>
            <a:pPr algn="l">
              <a:lnSpc>
                <a:spcPts val="2800"/>
              </a:lnSpc>
              <a:spcBef>
                <a:spcPct val="0"/>
              </a:spcBef>
            </a:pPr>
            <a:r>
              <a:rPr lang="en-US" b="true" sz="2000">
                <a:solidFill>
                  <a:srgbClr val="000000"/>
                </a:solidFill>
                <a:latin typeface="Walls Bold"/>
                <a:ea typeface="Walls Bold"/>
                <a:cs typeface="Walls Bold"/>
                <a:sym typeface="Walls Bold"/>
              </a:rPr>
              <a:t>4. Boolean Literal :</a:t>
            </a:r>
          </a:p>
          <a:p>
            <a:pPr algn="l" marL="431801" indent="-215900" lvl="1">
              <a:lnSpc>
                <a:spcPts val="2800"/>
              </a:lnSpc>
              <a:buFont typeface="Arial"/>
              <a:buChar char="•"/>
            </a:pPr>
            <a:r>
              <a:rPr lang="en-US" sz="2000">
                <a:solidFill>
                  <a:srgbClr val="000000"/>
                </a:solidFill>
                <a:latin typeface="Walls"/>
                <a:ea typeface="Walls"/>
                <a:cs typeface="Walls"/>
                <a:sym typeface="Walls"/>
              </a:rPr>
              <a:t> Description : Represents one of two values: true or false.</a:t>
            </a:r>
          </a:p>
          <a:p>
            <a:pPr algn="l" marL="431801" indent="-215900" lvl="1">
              <a:lnSpc>
                <a:spcPts val="2800"/>
              </a:lnSpc>
              <a:buFont typeface="Arial"/>
              <a:buChar char="•"/>
            </a:pPr>
            <a:r>
              <a:rPr lang="en-US" sz="2000">
                <a:solidFill>
                  <a:srgbClr val="000000"/>
                </a:solidFill>
                <a:latin typeface="Walls"/>
                <a:ea typeface="Walls"/>
                <a:cs typeface="Walls"/>
                <a:sym typeface="Walls"/>
              </a:rPr>
              <a:t> Example : true, false</a:t>
            </a:r>
          </a:p>
        </p:txBody>
      </p:sp>
    </p:spTree>
  </p:cSld>
  <p:clrMapOvr>
    <a:masterClrMapping/>
  </p:clrMapOvr>
</p:sld>
</file>

<file path=ppt/slides/slide6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405947" y="972402"/>
            <a:ext cx="7000546" cy="3214158"/>
          </a:xfrm>
          <a:prstGeom prst="rect">
            <a:avLst/>
          </a:prstGeom>
        </p:spPr>
        <p:txBody>
          <a:bodyPr anchor="t" rtlCol="false" tIns="0" lIns="0" bIns="0" rIns="0">
            <a:spAutoFit/>
          </a:bodyPr>
          <a:lstStyle/>
          <a:p>
            <a:pPr algn="l">
              <a:lnSpc>
                <a:spcPts val="2916"/>
              </a:lnSpc>
              <a:spcBef>
                <a:spcPct val="0"/>
              </a:spcBef>
            </a:pPr>
          </a:p>
          <a:p>
            <a:pPr algn="l">
              <a:lnSpc>
                <a:spcPts val="2800"/>
              </a:lnSpc>
              <a:spcBef>
                <a:spcPct val="0"/>
              </a:spcBef>
            </a:pPr>
            <a:r>
              <a:rPr lang="en-US" b="true" sz="2000">
                <a:solidFill>
                  <a:srgbClr val="211D1D"/>
                </a:solidFill>
                <a:latin typeface="Walls Bold"/>
                <a:ea typeface="Walls Bold"/>
                <a:cs typeface="Walls Bold"/>
                <a:sym typeface="Walls Bold"/>
              </a:rPr>
              <a:t>5. String Literal :</a:t>
            </a:r>
          </a:p>
          <a:p>
            <a:pPr algn="l" marL="431801" indent="-215900" lvl="1">
              <a:lnSpc>
                <a:spcPts val="2800"/>
              </a:lnSpc>
              <a:buFont typeface="Arial"/>
              <a:buChar char="•"/>
            </a:pPr>
            <a:r>
              <a:rPr lang="en-US" sz="2000">
                <a:solidFill>
                  <a:srgbClr val="000000"/>
                </a:solidFill>
                <a:latin typeface="Walls"/>
                <a:ea typeface="Walls"/>
                <a:cs typeface="Walls"/>
                <a:sym typeface="Walls"/>
              </a:rPr>
              <a:t>  Description : A sequence of characters enclosed in double quotes.</a:t>
            </a:r>
          </a:p>
          <a:p>
            <a:pPr algn="l" marL="449794" indent="-224897" lvl="1">
              <a:lnSpc>
                <a:spcPts val="2916"/>
              </a:lnSpc>
              <a:buFont typeface="Arial"/>
              <a:buChar char="•"/>
            </a:pPr>
            <a:r>
              <a:rPr lang="en-US" sz="2083">
                <a:solidFill>
                  <a:srgbClr val="000000"/>
                </a:solidFill>
                <a:latin typeface="Walls"/>
                <a:ea typeface="Walls"/>
                <a:cs typeface="Walls"/>
                <a:sym typeface="Walls"/>
              </a:rPr>
              <a:t> Example : "Hello, World!", "Java Programming", "1234"</a:t>
            </a:r>
          </a:p>
          <a:p>
            <a:pPr algn="l">
              <a:lnSpc>
                <a:spcPts val="2916"/>
              </a:lnSpc>
              <a:spcBef>
                <a:spcPct val="0"/>
              </a:spcBef>
            </a:pPr>
            <a:r>
              <a:rPr lang="en-US" b="true" sz="2083">
                <a:solidFill>
                  <a:srgbClr val="211D1D"/>
                </a:solidFill>
                <a:latin typeface="Walls Bold"/>
                <a:ea typeface="Walls Bold"/>
                <a:cs typeface="Walls Bold"/>
                <a:sym typeface="Walls Bold"/>
              </a:rPr>
              <a:t>6. Null Literal :</a:t>
            </a:r>
          </a:p>
          <a:p>
            <a:pPr algn="l" marL="449794" indent="-224897" lvl="1">
              <a:lnSpc>
                <a:spcPts val="2916"/>
              </a:lnSpc>
              <a:buFont typeface="Arial"/>
              <a:buChar char="•"/>
            </a:pPr>
            <a:r>
              <a:rPr lang="en-US" sz="2083">
                <a:solidFill>
                  <a:srgbClr val="000000"/>
                </a:solidFill>
                <a:latin typeface="Walls"/>
                <a:ea typeface="Walls"/>
                <a:cs typeface="Walls"/>
                <a:sym typeface="Walls"/>
              </a:rPr>
              <a:t> Description : Represents a null reference, indicating that a variable does not point to any object.</a:t>
            </a:r>
          </a:p>
          <a:p>
            <a:pPr algn="l" marL="449794" indent="-224897" lvl="1">
              <a:lnSpc>
                <a:spcPts val="2916"/>
              </a:lnSpc>
              <a:buFont typeface="Arial"/>
              <a:buChar char="•"/>
            </a:pPr>
            <a:r>
              <a:rPr lang="en-US" sz="2083">
                <a:solidFill>
                  <a:srgbClr val="000000"/>
                </a:solidFill>
                <a:latin typeface="Walls"/>
                <a:ea typeface="Walls"/>
                <a:cs typeface="Walls"/>
                <a:sym typeface="Walls"/>
              </a:rPr>
              <a:t> Example : null</a:t>
            </a:r>
          </a:p>
        </p:txBody>
      </p:sp>
      <p:sp>
        <p:nvSpPr>
          <p:cNvPr name="Freeform 14" id="14"/>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6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304953" y="2957265"/>
            <a:ext cx="7101540" cy="5626100"/>
          </a:xfrm>
          <a:prstGeom prst="rect">
            <a:avLst/>
          </a:prstGeom>
        </p:spPr>
        <p:txBody>
          <a:bodyPr anchor="t" rtlCol="false" tIns="0" lIns="0" bIns="0" rIns="0">
            <a:spAutoFit/>
          </a:bodyPr>
          <a:lstStyle/>
          <a:p>
            <a:pPr algn="l">
              <a:lnSpc>
                <a:spcPts val="2800"/>
              </a:lnSpc>
              <a:spcBef>
                <a:spcPct val="0"/>
              </a:spcBef>
            </a:pPr>
          </a:p>
          <a:p>
            <a:pPr algn="l">
              <a:lnSpc>
                <a:spcPts val="2800"/>
              </a:lnSpc>
              <a:spcBef>
                <a:spcPct val="0"/>
              </a:spcBef>
            </a:pPr>
            <a:r>
              <a:rPr lang="en-US" sz="2000">
                <a:solidFill>
                  <a:srgbClr val="000000"/>
                </a:solidFill>
                <a:latin typeface="Walls"/>
                <a:ea typeface="Walls"/>
                <a:cs typeface="Walls"/>
                <a:sym typeface="Walls"/>
              </a:rPr>
              <a:t>In Java, you can perform mathematical operations directly in your code. These operations are often used within System.out.println() (SOP) statements to display the results.</a:t>
            </a:r>
          </a:p>
          <a:p>
            <a:pPr algn="l">
              <a:lnSpc>
                <a:spcPts val="2800"/>
              </a:lnSpc>
              <a:spcBef>
                <a:spcPct val="0"/>
              </a:spcBef>
            </a:pPr>
          </a:p>
          <a:p>
            <a:pPr algn="l">
              <a:lnSpc>
                <a:spcPts val="2800"/>
              </a:lnSpc>
              <a:spcBef>
                <a:spcPct val="0"/>
              </a:spcBef>
            </a:pPr>
          </a:p>
          <a:p>
            <a:pPr algn="l" marL="431801" indent="-215900" lvl="1">
              <a:lnSpc>
                <a:spcPts val="2800"/>
              </a:lnSpc>
              <a:buFont typeface="Arial"/>
              <a:buChar char="•"/>
            </a:pPr>
            <a:r>
              <a:rPr lang="en-US" sz="2000">
                <a:solidFill>
                  <a:srgbClr val="000000"/>
                </a:solidFill>
                <a:latin typeface="Walls"/>
                <a:ea typeface="Walls"/>
                <a:cs typeface="Walls"/>
                <a:sym typeface="Walls"/>
              </a:rPr>
              <a:t> </a:t>
            </a:r>
            <a:r>
              <a:rPr lang="en-US" sz="2000">
                <a:solidFill>
                  <a:srgbClr val="000000"/>
                </a:solidFill>
                <a:latin typeface="Walls"/>
                <a:ea typeface="Walls"/>
                <a:cs typeface="Walls"/>
                <a:sym typeface="Walls"/>
              </a:rPr>
              <a:t>General Form : operand operator operand</a:t>
            </a:r>
          </a:p>
          <a:p>
            <a:pPr algn="l" marL="431801" indent="-215900" lvl="1">
              <a:lnSpc>
                <a:spcPts val="2800"/>
              </a:lnSpc>
              <a:buFont typeface="Arial"/>
              <a:buChar char="•"/>
            </a:pPr>
            <a:r>
              <a:rPr lang="en-US" sz="2000">
                <a:solidFill>
                  <a:srgbClr val="000000"/>
                </a:solidFill>
                <a:latin typeface="Walls"/>
                <a:ea typeface="Walls"/>
                <a:cs typeface="Walls"/>
                <a:sym typeface="Walls"/>
              </a:rPr>
              <a:t> Example: 10 + 10, 20 - 10</a:t>
            </a:r>
          </a:p>
          <a:p>
            <a:pPr algn="l">
              <a:lnSpc>
                <a:spcPts val="2800"/>
              </a:lnSpc>
              <a:spcBef>
                <a:spcPct val="0"/>
              </a:spcBef>
            </a:pPr>
          </a:p>
          <a:p>
            <a:pPr algn="l">
              <a:lnSpc>
                <a:spcPts val="2800"/>
              </a:lnSpc>
              <a:spcBef>
                <a:spcPct val="0"/>
              </a:spcBef>
            </a:pPr>
          </a:p>
          <a:p>
            <a:pPr algn="l">
              <a:lnSpc>
                <a:spcPts val="2800"/>
              </a:lnSpc>
              <a:spcBef>
                <a:spcPct val="0"/>
              </a:spcBef>
            </a:pPr>
          </a:p>
          <a:p>
            <a:pPr algn="l" marL="431801" indent="-215900" lvl="1">
              <a:lnSpc>
                <a:spcPts val="2800"/>
              </a:lnSpc>
              <a:buFont typeface="Arial"/>
              <a:buChar char="•"/>
            </a:pPr>
            <a:r>
              <a:rPr lang="en-US" sz="2000">
                <a:solidFill>
                  <a:srgbClr val="000000"/>
                </a:solidFill>
                <a:latin typeface="Walls"/>
                <a:ea typeface="Walls"/>
                <a:cs typeface="Walls"/>
                <a:sym typeface="Walls"/>
              </a:rPr>
              <a:t> </a:t>
            </a:r>
            <a:r>
              <a:rPr lang="en-US" b="true" sz="2000">
                <a:solidFill>
                  <a:srgbClr val="211D1D"/>
                </a:solidFill>
                <a:latin typeface="Walls Bold"/>
                <a:ea typeface="Walls Bold"/>
                <a:cs typeface="Walls Bold"/>
                <a:sym typeface="Walls Bold"/>
              </a:rPr>
              <a:t>Description :</a:t>
            </a:r>
            <a:r>
              <a:rPr lang="en-US" b="true" sz="2000">
                <a:solidFill>
                  <a:srgbClr val="FF0000"/>
                </a:solidFill>
                <a:latin typeface="Walls Bold"/>
                <a:ea typeface="Walls Bold"/>
                <a:cs typeface="Walls Bold"/>
                <a:sym typeface="Walls Bold"/>
              </a:rPr>
              <a:t> </a:t>
            </a:r>
            <a:r>
              <a:rPr lang="en-US" sz="2000">
                <a:solidFill>
                  <a:srgbClr val="000000"/>
                </a:solidFill>
                <a:latin typeface="Walls"/>
                <a:ea typeface="Walls"/>
                <a:cs typeface="Walls"/>
                <a:sym typeface="Walls"/>
              </a:rPr>
              <a:t>Adds two operands.</a:t>
            </a:r>
          </a:p>
          <a:p>
            <a:pPr algn="l" marL="431801" indent="-215900" lvl="1">
              <a:lnSpc>
                <a:spcPts val="2800"/>
              </a:lnSpc>
              <a:buFont typeface="Arial"/>
              <a:buChar char="•"/>
            </a:pPr>
            <a:r>
              <a:rPr lang="en-US" sz="2000">
                <a:solidFill>
                  <a:srgbClr val="000000"/>
                </a:solidFill>
                <a:latin typeface="Walls"/>
                <a:ea typeface="Walls"/>
                <a:cs typeface="Walls"/>
                <a:sym typeface="Walls"/>
              </a:rPr>
              <a:t> </a:t>
            </a:r>
            <a:r>
              <a:rPr lang="en-US" b="true" sz="2000">
                <a:solidFill>
                  <a:srgbClr val="211D1D"/>
                </a:solidFill>
                <a:latin typeface="Walls Bold"/>
                <a:ea typeface="Walls Bold"/>
                <a:cs typeface="Walls Bold"/>
                <a:sym typeface="Walls Bold"/>
              </a:rPr>
              <a:t>Example </a:t>
            </a:r>
            <a:r>
              <a:rPr lang="en-US" sz="2000">
                <a:solidFill>
                  <a:srgbClr val="000000"/>
                </a:solidFill>
                <a:latin typeface="Walls"/>
                <a:ea typeface="Walls"/>
                <a:cs typeface="Walls"/>
                <a:sym typeface="Walls"/>
              </a:rPr>
              <a:t>: 10 + 10 results in 20.</a:t>
            </a:r>
          </a:p>
          <a:p>
            <a:pPr algn="l">
              <a:lnSpc>
                <a:spcPts val="2800"/>
              </a:lnSpc>
              <a:spcBef>
                <a:spcPct val="0"/>
              </a:spcBef>
            </a:pPr>
          </a:p>
          <a:p>
            <a:pPr algn="l" marL="431801" indent="-215900" lvl="1">
              <a:lnSpc>
                <a:spcPts val="2800"/>
              </a:lnSpc>
              <a:buFont typeface="Arial"/>
              <a:buChar char="•"/>
            </a:pPr>
            <a:r>
              <a:rPr lang="en-US" sz="2000">
                <a:solidFill>
                  <a:srgbClr val="000000"/>
                </a:solidFill>
                <a:latin typeface="Walls"/>
                <a:ea typeface="Walls"/>
                <a:cs typeface="Walls"/>
                <a:sym typeface="Walls"/>
              </a:rPr>
              <a:t> </a:t>
            </a:r>
            <a:r>
              <a:rPr lang="en-US" b="true" sz="2000">
                <a:solidFill>
                  <a:srgbClr val="211D1D"/>
                </a:solidFill>
                <a:latin typeface="Walls Bold"/>
                <a:ea typeface="Walls Bold"/>
                <a:cs typeface="Walls Bold"/>
                <a:sym typeface="Walls Bold"/>
              </a:rPr>
              <a:t>Description:</a:t>
            </a:r>
            <a:r>
              <a:rPr lang="en-US" sz="2000">
                <a:solidFill>
                  <a:srgbClr val="211D1D"/>
                </a:solidFill>
                <a:latin typeface="Walls"/>
                <a:ea typeface="Walls"/>
                <a:cs typeface="Walls"/>
                <a:sym typeface="Walls"/>
              </a:rPr>
              <a:t> </a:t>
            </a:r>
            <a:r>
              <a:rPr lang="en-US" sz="2000">
                <a:solidFill>
                  <a:srgbClr val="000000"/>
                </a:solidFill>
                <a:latin typeface="Walls"/>
                <a:ea typeface="Walls"/>
                <a:cs typeface="Walls"/>
                <a:sym typeface="Walls"/>
              </a:rPr>
              <a:t>Subtracts the second operand from the first.</a:t>
            </a:r>
          </a:p>
          <a:p>
            <a:pPr algn="l" marL="431801" indent="-215900" lvl="1">
              <a:lnSpc>
                <a:spcPts val="2800"/>
              </a:lnSpc>
              <a:buFont typeface="Arial"/>
              <a:buChar char="•"/>
            </a:pPr>
            <a:r>
              <a:rPr lang="en-US" sz="2000">
                <a:solidFill>
                  <a:srgbClr val="000000"/>
                </a:solidFill>
                <a:latin typeface="Walls"/>
                <a:ea typeface="Walls"/>
                <a:cs typeface="Walls"/>
                <a:sym typeface="Walls"/>
              </a:rPr>
              <a:t> </a:t>
            </a:r>
            <a:r>
              <a:rPr lang="en-US" b="true" sz="2000">
                <a:solidFill>
                  <a:srgbClr val="211D1D"/>
                </a:solidFill>
                <a:latin typeface="Walls Bold"/>
                <a:ea typeface="Walls Bold"/>
                <a:cs typeface="Walls Bold"/>
                <a:sym typeface="Walls Bold"/>
              </a:rPr>
              <a:t>Example :</a:t>
            </a:r>
            <a:r>
              <a:rPr lang="en-US" b="true" sz="2000">
                <a:solidFill>
                  <a:srgbClr val="FF0000"/>
                </a:solidFill>
                <a:latin typeface="Walls Bold"/>
                <a:ea typeface="Walls Bold"/>
                <a:cs typeface="Walls Bold"/>
                <a:sym typeface="Walls Bold"/>
              </a:rPr>
              <a:t> </a:t>
            </a:r>
            <a:r>
              <a:rPr lang="en-US" sz="2000">
                <a:solidFill>
                  <a:srgbClr val="000000"/>
                </a:solidFill>
                <a:latin typeface="Walls"/>
                <a:ea typeface="Walls"/>
                <a:cs typeface="Walls"/>
                <a:sym typeface="Walls"/>
              </a:rPr>
              <a:t>20 - 10 results in 10.</a:t>
            </a:r>
          </a:p>
        </p:txBody>
      </p:sp>
      <p:sp>
        <p:nvSpPr>
          <p:cNvPr name="Freeform 14" id="14"/>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304953" y="1009159"/>
            <a:ext cx="7801930" cy="1749425"/>
          </a:xfrm>
          <a:prstGeom prst="rect">
            <a:avLst/>
          </a:prstGeom>
        </p:spPr>
        <p:txBody>
          <a:bodyPr anchor="t" rtlCol="false" tIns="0" lIns="0" bIns="0" rIns="0">
            <a:spAutoFit/>
          </a:bodyPr>
          <a:lstStyle/>
          <a:p>
            <a:pPr algn="l">
              <a:lnSpc>
                <a:spcPts val="7000"/>
              </a:lnSpc>
              <a:spcBef>
                <a:spcPct val="0"/>
              </a:spcBef>
            </a:pPr>
            <a:r>
              <a:rPr lang="en-US" b="true" sz="5000">
                <a:solidFill>
                  <a:srgbClr val="FF4500"/>
                </a:solidFill>
                <a:latin typeface="Walls Bold"/>
                <a:ea typeface="Walls Bold"/>
                <a:cs typeface="Walls Bold"/>
                <a:sym typeface="Walls Bold"/>
              </a:rPr>
              <a:t>Basic Math Operators ➕➖✖️➗</a:t>
            </a:r>
          </a:p>
        </p:txBody>
      </p:sp>
      <p:sp>
        <p:nvSpPr>
          <p:cNvPr name="TextBox 17" id="17"/>
          <p:cNvSpPr txBox="true"/>
          <p:nvPr/>
        </p:nvSpPr>
        <p:spPr>
          <a:xfrm rot="0">
            <a:off x="341843" y="2823915"/>
            <a:ext cx="1166316" cy="372745"/>
          </a:xfrm>
          <a:prstGeom prst="rect">
            <a:avLst/>
          </a:prstGeom>
        </p:spPr>
        <p:txBody>
          <a:bodyPr anchor="t" rtlCol="false" tIns="0" lIns="0" bIns="0" rIns="0">
            <a:spAutoFit/>
          </a:bodyPr>
          <a:lstStyle/>
          <a:p>
            <a:pPr algn="l">
              <a:lnSpc>
                <a:spcPts val="3079"/>
              </a:lnSpc>
              <a:spcBef>
                <a:spcPct val="0"/>
              </a:spcBef>
            </a:pPr>
            <a:r>
              <a:rPr lang="en-US" b="true" sz="2199">
                <a:solidFill>
                  <a:srgbClr val="1E90FF"/>
                </a:solidFill>
                <a:latin typeface="Walls Bold"/>
                <a:ea typeface="Walls Bold"/>
                <a:cs typeface="Walls Bold"/>
                <a:sym typeface="Walls Bold"/>
              </a:rPr>
              <a:t>Overview:</a:t>
            </a:r>
          </a:p>
        </p:txBody>
      </p:sp>
      <p:sp>
        <p:nvSpPr>
          <p:cNvPr name="TextBox 18" id="18"/>
          <p:cNvSpPr txBox="true"/>
          <p:nvPr/>
        </p:nvSpPr>
        <p:spPr>
          <a:xfrm rot="0">
            <a:off x="405947" y="4683367"/>
            <a:ext cx="865386" cy="372745"/>
          </a:xfrm>
          <a:prstGeom prst="rect">
            <a:avLst/>
          </a:prstGeom>
        </p:spPr>
        <p:txBody>
          <a:bodyPr anchor="t" rtlCol="false" tIns="0" lIns="0" bIns="0" rIns="0">
            <a:spAutoFit/>
          </a:bodyPr>
          <a:lstStyle/>
          <a:p>
            <a:pPr algn="l">
              <a:lnSpc>
                <a:spcPts val="3079"/>
              </a:lnSpc>
              <a:spcBef>
                <a:spcPct val="0"/>
              </a:spcBef>
            </a:pPr>
            <a:r>
              <a:rPr lang="en-US" b="true" sz="2199">
                <a:solidFill>
                  <a:srgbClr val="1E90FF"/>
                </a:solidFill>
                <a:latin typeface="Walls Bold"/>
                <a:ea typeface="Walls Bold"/>
                <a:cs typeface="Walls Bold"/>
                <a:sym typeface="Walls Bold"/>
              </a:rPr>
              <a:t>Syntax:</a:t>
            </a:r>
          </a:p>
        </p:txBody>
      </p:sp>
      <p:sp>
        <p:nvSpPr>
          <p:cNvPr name="TextBox 19" id="19"/>
          <p:cNvSpPr txBox="true"/>
          <p:nvPr/>
        </p:nvSpPr>
        <p:spPr>
          <a:xfrm rot="0">
            <a:off x="341843" y="6035957"/>
            <a:ext cx="4279702" cy="422275"/>
          </a:xfrm>
          <a:prstGeom prst="rect">
            <a:avLst/>
          </a:prstGeom>
        </p:spPr>
        <p:txBody>
          <a:bodyPr anchor="t" rtlCol="false" tIns="0" lIns="0" bIns="0" rIns="0">
            <a:spAutoFit/>
          </a:bodyPr>
          <a:lstStyle/>
          <a:p>
            <a:pPr algn="l">
              <a:lnSpc>
                <a:spcPts val="3499"/>
              </a:lnSpc>
              <a:spcBef>
                <a:spcPct val="0"/>
              </a:spcBef>
            </a:pPr>
            <a:r>
              <a:rPr lang="en-US" b="true" sz="2499">
                <a:solidFill>
                  <a:srgbClr val="1E90FF"/>
                </a:solidFill>
                <a:latin typeface="Walls Bold"/>
                <a:ea typeface="Walls Bold"/>
                <a:cs typeface="Walls Bold"/>
                <a:sym typeface="Walls Bold"/>
              </a:rPr>
              <a:t>Operators and Their Functions:</a:t>
            </a:r>
          </a:p>
        </p:txBody>
      </p:sp>
      <p:sp>
        <p:nvSpPr>
          <p:cNvPr name="TextBox 20" id="20"/>
          <p:cNvSpPr txBox="true"/>
          <p:nvPr/>
        </p:nvSpPr>
        <p:spPr>
          <a:xfrm rot="0">
            <a:off x="366458" y="6524907"/>
            <a:ext cx="1809750" cy="372745"/>
          </a:xfrm>
          <a:prstGeom prst="rect">
            <a:avLst/>
          </a:prstGeom>
        </p:spPr>
        <p:txBody>
          <a:bodyPr anchor="t" rtlCol="false" tIns="0" lIns="0" bIns="0" rIns="0">
            <a:spAutoFit/>
          </a:bodyPr>
          <a:lstStyle/>
          <a:p>
            <a:pPr algn="l">
              <a:lnSpc>
                <a:spcPts val="3080"/>
              </a:lnSpc>
              <a:spcBef>
                <a:spcPct val="0"/>
              </a:spcBef>
            </a:pPr>
            <a:r>
              <a:rPr lang="en-US" b="true" sz="2200">
                <a:solidFill>
                  <a:srgbClr val="1E90FF"/>
                </a:solidFill>
                <a:latin typeface="Walls Bold"/>
                <a:ea typeface="Walls Bold"/>
                <a:cs typeface="Walls Bold"/>
                <a:sym typeface="Walls Bold"/>
              </a:rPr>
              <a:t>1. Addition (+) :</a:t>
            </a:r>
          </a:p>
        </p:txBody>
      </p:sp>
      <p:sp>
        <p:nvSpPr>
          <p:cNvPr name="TextBox 21" id="21"/>
          <p:cNvSpPr txBox="true"/>
          <p:nvPr/>
        </p:nvSpPr>
        <p:spPr>
          <a:xfrm rot="0">
            <a:off x="341843" y="7532105"/>
            <a:ext cx="7101540" cy="372745"/>
          </a:xfrm>
          <a:prstGeom prst="rect">
            <a:avLst/>
          </a:prstGeom>
        </p:spPr>
        <p:txBody>
          <a:bodyPr anchor="t" rtlCol="false" tIns="0" lIns="0" bIns="0" rIns="0">
            <a:spAutoFit/>
          </a:bodyPr>
          <a:lstStyle/>
          <a:p>
            <a:pPr algn="l">
              <a:lnSpc>
                <a:spcPts val="3080"/>
              </a:lnSpc>
              <a:spcBef>
                <a:spcPct val="0"/>
              </a:spcBef>
            </a:pPr>
            <a:r>
              <a:rPr lang="en-US" b="true" sz="2200">
                <a:solidFill>
                  <a:srgbClr val="1E90FF"/>
                </a:solidFill>
                <a:latin typeface="Walls Bold"/>
                <a:ea typeface="Walls Bold"/>
                <a:cs typeface="Walls Bold"/>
                <a:sym typeface="Walls Bold"/>
              </a:rPr>
              <a:t>2. Subtraction (-) :</a:t>
            </a:r>
          </a:p>
        </p:txBody>
      </p:sp>
    </p:spTree>
  </p:cSld>
  <p:clrMapOvr>
    <a:masterClrMapping/>
  </p:clrMapOvr>
</p:sld>
</file>

<file path=ppt/slides/slide6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260106" y="1402319"/>
            <a:ext cx="7013185" cy="3511550"/>
          </a:xfrm>
          <a:prstGeom prst="rect">
            <a:avLst/>
          </a:prstGeom>
        </p:spPr>
        <p:txBody>
          <a:bodyPr anchor="t" rtlCol="false" tIns="0" lIns="0" bIns="0" rIns="0">
            <a:spAutoFit/>
          </a:bodyPr>
          <a:lstStyle/>
          <a:p>
            <a:pPr algn="l">
              <a:lnSpc>
                <a:spcPts val="2800"/>
              </a:lnSpc>
              <a:spcBef>
                <a:spcPct val="0"/>
              </a:spcBef>
            </a:pPr>
          </a:p>
          <a:p>
            <a:pPr algn="l" marL="431801" indent="-215900" lvl="1">
              <a:lnSpc>
                <a:spcPts val="2800"/>
              </a:lnSpc>
              <a:buFont typeface="Arial"/>
              <a:buChar char="•"/>
            </a:pPr>
            <a:r>
              <a:rPr lang="en-US" sz="2000">
                <a:solidFill>
                  <a:srgbClr val="000000"/>
                </a:solidFill>
                <a:latin typeface="Walls"/>
                <a:ea typeface="Walls"/>
                <a:cs typeface="Walls"/>
                <a:sym typeface="Walls"/>
              </a:rPr>
              <a:t> </a:t>
            </a:r>
            <a:r>
              <a:rPr lang="en-US" b="true" sz="2000">
                <a:solidFill>
                  <a:srgbClr val="211D1D"/>
                </a:solidFill>
                <a:latin typeface="Walls Bold"/>
                <a:ea typeface="Walls Bold"/>
                <a:cs typeface="Walls Bold"/>
                <a:sym typeface="Walls Bold"/>
              </a:rPr>
              <a:t>Description :</a:t>
            </a:r>
            <a:r>
              <a:rPr lang="en-US" sz="2000">
                <a:solidFill>
                  <a:srgbClr val="000000"/>
                </a:solidFill>
                <a:latin typeface="Walls"/>
                <a:ea typeface="Walls"/>
                <a:cs typeface="Walls"/>
                <a:sym typeface="Walls"/>
              </a:rPr>
              <a:t> Multiplies two operands.</a:t>
            </a:r>
          </a:p>
          <a:p>
            <a:pPr algn="l" marL="431801" indent="-215900" lvl="1">
              <a:lnSpc>
                <a:spcPts val="2800"/>
              </a:lnSpc>
              <a:buFont typeface="Arial"/>
              <a:buChar char="•"/>
            </a:pPr>
            <a:r>
              <a:rPr lang="en-US" sz="2000">
                <a:solidFill>
                  <a:srgbClr val="000000"/>
                </a:solidFill>
                <a:latin typeface="Walls"/>
                <a:ea typeface="Walls"/>
                <a:cs typeface="Walls"/>
                <a:sym typeface="Walls"/>
              </a:rPr>
              <a:t> </a:t>
            </a:r>
            <a:r>
              <a:rPr lang="en-US" b="true" sz="2000">
                <a:solidFill>
                  <a:srgbClr val="211D1D"/>
                </a:solidFill>
                <a:latin typeface="Walls Bold"/>
                <a:ea typeface="Walls Bold"/>
                <a:cs typeface="Walls Bold"/>
                <a:sym typeface="Walls Bold"/>
              </a:rPr>
              <a:t>Example :</a:t>
            </a:r>
            <a:r>
              <a:rPr lang="en-US" sz="2000">
                <a:solidFill>
                  <a:srgbClr val="211D1D"/>
                </a:solidFill>
                <a:latin typeface="Walls"/>
                <a:ea typeface="Walls"/>
                <a:cs typeface="Walls"/>
                <a:sym typeface="Walls"/>
              </a:rPr>
              <a:t> </a:t>
            </a:r>
            <a:r>
              <a:rPr lang="en-US" sz="2000">
                <a:solidFill>
                  <a:srgbClr val="000000"/>
                </a:solidFill>
                <a:latin typeface="Walls"/>
                <a:ea typeface="Walls"/>
                <a:cs typeface="Walls"/>
                <a:sym typeface="Walls"/>
              </a:rPr>
              <a:t>5 * 4 results in 20.</a:t>
            </a:r>
          </a:p>
          <a:p>
            <a:pPr algn="l">
              <a:lnSpc>
                <a:spcPts val="2800"/>
              </a:lnSpc>
              <a:spcBef>
                <a:spcPct val="0"/>
              </a:spcBef>
            </a:pPr>
          </a:p>
          <a:p>
            <a:pPr algn="l" marL="431801" indent="-215900" lvl="1">
              <a:lnSpc>
                <a:spcPts val="2800"/>
              </a:lnSpc>
              <a:buFont typeface="Arial"/>
              <a:buChar char="•"/>
            </a:pPr>
            <a:r>
              <a:rPr lang="en-US" sz="2000">
                <a:solidFill>
                  <a:srgbClr val="000000"/>
                </a:solidFill>
                <a:latin typeface="Walls"/>
                <a:ea typeface="Walls"/>
                <a:cs typeface="Walls"/>
                <a:sym typeface="Walls"/>
              </a:rPr>
              <a:t> </a:t>
            </a:r>
            <a:r>
              <a:rPr lang="en-US" b="true" sz="2000">
                <a:solidFill>
                  <a:srgbClr val="211D1D"/>
                </a:solidFill>
                <a:latin typeface="Walls Bold"/>
                <a:ea typeface="Walls Bold"/>
                <a:cs typeface="Walls Bold"/>
                <a:sym typeface="Walls Bold"/>
              </a:rPr>
              <a:t>Description : </a:t>
            </a:r>
            <a:r>
              <a:rPr lang="en-US" sz="2000">
                <a:solidFill>
                  <a:srgbClr val="000000"/>
                </a:solidFill>
                <a:latin typeface="Walls"/>
                <a:ea typeface="Walls"/>
                <a:cs typeface="Walls"/>
                <a:sym typeface="Walls"/>
              </a:rPr>
              <a:t>Divides the first operand by the second. Returns the quotient.</a:t>
            </a:r>
          </a:p>
          <a:p>
            <a:pPr algn="l" marL="431801" indent="-215900" lvl="1">
              <a:lnSpc>
                <a:spcPts val="2800"/>
              </a:lnSpc>
              <a:buFont typeface="Arial"/>
              <a:buChar char="•"/>
            </a:pPr>
            <a:r>
              <a:rPr lang="en-US" sz="2000">
                <a:solidFill>
                  <a:srgbClr val="000000"/>
                </a:solidFill>
                <a:latin typeface="Walls"/>
                <a:ea typeface="Walls"/>
                <a:cs typeface="Walls"/>
                <a:sym typeface="Walls"/>
              </a:rPr>
              <a:t> </a:t>
            </a:r>
            <a:r>
              <a:rPr lang="en-US" b="true" sz="2000">
                <a:solidFill>
                  <a:srgbClr val="211D1D"/>
                </a:solidFill>
                <a:latin typeface="Walls Bold"/>
                <a:ea typeface="Walls Bold"/>
                <a:cs typeface="Walls Bold"/>
                <a:sym typeface="Walls Bold"/>
              </a:rPr>
              <a:t>Example:</a:t>
            </a:r>
            <a:r>
              <a:rPr lang="en-US" sz="2000">
                <a:solidFill>
                  <a:srgbClr val="000000"/>
                </a:solidFill>
                <a:latin typeface="Walls"/>
                <a:ea typeface="Walls"/>
                <a:cs typeface="Walls"/>
                <a:sym typeface="Walls"/>
              </a:rPr>
              <a:t> 20 / 4 results in 5.</a:t>
            </a:r>
          </a:p>
          <a:p>
            <a:pPr algn="l">
              <a:lnSpc>
                <a:spcPts val="2800"/>
              </a:lnSpc>
              <a:spcBef>
                <a:spcPct val="0"/>
              </a:spcBef>
            </a:pPr>
          </a:p>
          <a:p>
            <a:pPr algn="l" marL="431801" indent="-215900" lvl="1">
              <a:lnSpc>
                <a:spcPts val="2800"/>
              </a:lnSpc>
              <a:buFont typeface="Arial"/>
              <a:buChar char="•"/>
            </a:pPr>
            <a:r>
              <a:rPr lang="en-US" sz="2000">
                <a:solidFill>
                  <a:srgbClr val="000000"/>
                </a:solidFill>
                <a:latin typeface="Walls"/>
                <a:ea typeface="Walls"/>
                <a:cs typeface="Walls"/>
                <a:sym typeface="Walls"/>
              </a:rPr>
              <a:t> </a:t>
            </a:r>
            <a:r>
              <a:rPr lang="en-US" b="true" sz="2000">
                <a:solidFill>
                  <a:srgbClr val="211D1D"/>
                </a:solidFill>
                <a:latin typeface="Walls Bold"/>
                <a:ea typeface="Walls Bold"/>
                <a:cs typeface="Walls Bold"/>
                <a:sym typeface="Walls Bold"/>
              </a:rPr>
              <a:t>Description :</a:t>
            </a:r>
            <a:r>
              <a:rPr lang="en-US" b="true" sz="2000">
                <a:solidFill>
                  <a:srgbClr val="FF0000"/>
                </a:solidFill>
                <a:latin typeface="Walls Bold"/>
                <a:ea typeface="Walls Bold"/>
                <a:cs typeface="Walls Bold"/>
                <a:sym typeface="Walls Bold"/>
              </a:rPr>
              <a:t> </a:t>
            </a:r>
            <a:r>
              <a:rPr lang="en-US" sz="2000">
                <a:solidFill>
                  <a:srgbClr val="000000"/>
                </a:solidFill>
                <a:latin typeface="Walls"/>
                <a:ea typeface="Walls"/>
                <a:cs typeface="Walls"/>
                <a:sym typeface="Walls"/>
              </a:rPr>
              <a:t>Returns the remainder after division.</a:t>
            </a:r>
          </a:p>
          <a:p>
            <a:pPr algn="l" marL="431801" indent="-215900" lvl="1">
              <a:lnSpc>
                <a:spcPts val="2800"/>
              </a:lnSpc>
              <a:buFont typeface="Arial"/>
              <a:buChar char="•"/>
            </a:pPr>
            <a:r>
              <a:rPr lang="en-US" sz="2000">
                <a:solidFill>
                  <a:srgbClr val="000000"/>
                </a:solidFill>
                <a:latin typeface="Walls"/>
                <a:ea typeface="Walls"/>
                <a:cs typeface="Walls"/>
                <a:sym typeface="Walls"/>
              </a:rPr>
              <a:t> </a:t>
            </a:r>
            <a:r>
              <a:rPr lang="en-US" b="true" sz="2000">
                <a:solidFill>
                  <a:srgbClr val="211D1D"/>
                </a:solidFill>
                <a:latin typeface="Walls Bold"/>
                <a:ea typeface="Walls Bold"/>
                <a:cs typeface="Walls Bold"/>
                <a:sym typeface="Walls Bold"/>
              </a:rPr>
              <a:t>Example :</a:t>
            </a:r>
            <a:r>
              <a:rPr lang="en-US" sz="2000">
                <a:solidFill>
                  <a:srgbClr val="000000"/>
                </a:solidFill>
                <a:latin typeface="Walls"/>
                <a:ea typeface="Walls"/>
                <a:cs typeface="Walls"/>
                <a:sym typeface="Walls"/>
              </a:rPr>
              <a:t> 20 % 6 results in 2.</a:t>
            </a:r>
          </a:p>
        </p:txBody>
      </p:sp>
      <p:sp>
        <p:nvSpPr>
          <p:cNvPr name="TextBox 14" id="14"/>
          <p:cNvSpPr txBox="true"/>
          <p:nvPr/>
        </p:nvSpPr>
        <p:spPr>
          <a:xfrm rot="0">
            <a:off x="405947" y="5398819"/>
            <a:ext cx="6867345" cy="1397000"/>
          </a:xfrm>
          <a:prstGeom prst="rect">
            <a:avLst/>
          </a:prstGeom>
        </p:spPr>
        <p:txBody>
          <a:bodyPr anchor="t" rtlCol="false" tIns="0" lIns="0" bIns="0" rIns="0">
            <a:spAutoFit/>
          </a:bodyPr>
          <a:lstStyle/>
          <a:p>
            <a:pPr algn="l">
              <a:lnSpc>
                <a:spcPts val="2800"/>
              </a:lnSpc>
              <a:spcBef>
                <a:spcPct val="0"/>
              </a:spcBef>
            </a:pPr>
          </a:p>
          <a:p>
            <a:pPr algn="l">
              <a:lnSpc>
                <a:spcPts val="2800"/>
              </a:lnSpc>
              <a:spcBef>
                <a:spcPct val="0"/>
              </a:spcBef>
            </a:pPr>
            <a:r>
              <a:rPr lang="en-US" sz="2000">
                <a:solidFill>
                  <a:srgbClr val="000000"/>
                </a:solidFill>
                <a:latin typeface="Walls"/>
                <a:ea typeface="Walls"/>
                <a:cs typeface="Walls"/>
                <a:sym typeface="Walls"/>
              </a:rPr>
              <a:t>You can use these operators within System.out.println() to display results:</a:t>
            </a:r>
          </a:p>
          <a:p>
            <a:pPr algn="l">
              <a:lnSpc>
                <a:spcPts val="2800"/>
              </a:lnSpc>
              <a:spcBef>
                <a:spcPct val="0"/>
              </a:spcBef>
            </a:pPr>
          </a:p>
        </p:txBody>
      </p:sp>
      <p:sp>
        <p:nvSpPr>
          <p:cNvPr name="Freeform 15" id="15"/>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272886" y="1402319"/>
            <a:ext cx="2470547" cy="372745"/>
          </a:xfrm>
          <a:prstGeom prst="rect">
            <a:avLst/>
          </a:prstGeom>
        </p:spPr>
        <p:txBody>
          <a:bodyPr anchor="t" rtlCol="false" tIns="0" lIns="0" bIns="0" rIns="0">
            <a:spAutoFit/>
          </a:bodyPr>
          <a:lstStyle/>
          <a:p>
            <a:pPr algn="l">
              <a:lnSpc>
                <a:spcPts val="3079"/>
              </a:lnSpc>
              <a:spcBef>
                <a:spcPct val="0"/>
              </a:spcBef>
            </a:pPr>
            <a:r>
              <a:rPr lang="en-US" b="true" sz="2199">
                <a:solidFill>
                  <a:srgbClr val="1E90FF"/>
                </a:solidFill>
                <a:latin typeface="Walls Bold"/>
                <a:ea typeface="Walls Bold"/>
                <a:cs typeface="Walls Bold"/>
                <a:sym typeface="Walls Bold"/>
              </a:rPr>
              <a:t>3. Multiplication (*) :</a:t>
            </a:r>
          </a:p>
        </p:txBody>
      </p:sp>
      <p:sp>
        <p:nvSpPr>
          <p:cNvPr name="TextBox 18" id="18"/>
          <p:cNvSpPr txBox="true"/>
          <p:nvPr/>
        </p:nvSpPr>
        <p:spPr>
          <a:xfrm rot="0">
            <a:off x="272886" y="2499929"/>
            <a:ext cx="1781374" cy="372745"/>
          </a:xfrm>
          <a:prstGeom prst="rect">
            <a:avLst/>
          </a:prstGeom>
        </p:spPr>
        <p:txBody>
          <a:bodyPr anchor="t" rtlCol="false" tIns="0" lIns="0" bIns="0" rIns="0">
            <a:spAutoFit/>
          </a:bodyPr>
          <a:lstStyle/>
          <a:p>
            <a:pPr algn="l">
              <a:lnSpc>
                <a:spcPts val="3079"/>
              </a:lnSpc>
              <a:spcBef>
                <a:spcPct val="0"/>
              </a:spcBef>
            </a:pPr>
            <a:r>
              <a:rPr lang="en-US" b="true" sz="2199">
                <a:solidFill>
                  <a:srgbClr val="1E90FF"/>
                </a:solidFill>
                <a:latin typeface="Walls Bold"/>
                <a:ea typeface="Walls Bold"/>
                <a:cs typeface="Walls Bold"/>
                <a:sym typeface="Walls Bold"/>
              </a:rPr>
              <a:t>4. Division (/) :</a:t>
            </a:r>
          </a:p>
        </p:txBody>
      </p:sp>
      <p:sp>
        <p:nvSpPr>
          <p:cNvPr name="TextBox 19" id="19"/>
          <p:cNvSpPr txBox="true"/>
          <p:nvPr/>
        </p:nvSpPr>
        <p:spPr>
          <a:xfrm rot="0">
            <a:off x="272886" y="3949374"/>
            <a:ext cx="1917402" cy="372745"/>
          </a:xfrm>
          <a:prstGeom prst="rect">
            <a:avLst/>
          </a:prstGeom>
        </p:spPr>
        <p:txBody>
          <a:bodyPr anchor="t" rtlCol="false" tIns="0" lIns="0" bIns="0" rIns="0">
            <a:spAutoFit/>
          </a:bodyPr>
          <a:lstStyle/>
          <a:p>
            <a:pPr algn="l">
              <a:lnSpc>
                <a:spcPts val="3079"/>
              </a:lnSpc>
              <a:spcBef>
                <a:spcPct val="0"/>
              </a:spcBef>
            </a:pPr>
            <a:r>
              <a:rPr lang="en-US" b="true" sz="2199">
                <a:solidFill>
                  <a:srgbClr val="1E90FF"/>
                </a:solidFill>
                <a:latin typeface="Walls Bold"/>
                <a:ea typeface="Walls Bold"/>
                <a:cs typeface="Walls Bold"/>
                <a:sym typeface="Walls Bold"/>
              </a:rPr>
              <a:t>5. Modulus (%) :</a:t>
            </a:r>
          </a:p>
        </p:txBody>
      </p:sp>
      <p:sp>
        <p:nvSpPr>
          <p:cNvPr name="TextBox 20" id="20"/>
          <p:cNvSpPr txBox="true"/>
          <p:nvPr/>
        </p:nvSpPr>
        <p:spPr>
          <a:xfrm rot="0">
            <a:off x="405947" y="5298375"/>
            <a:ext cx="5400755" cy="422275"/>
          </a:xfrm>
          <a:prstGeom prst="rect">
            <a:avLst/>
          </a:prstGeom>
        </p:spPr>
        <p:txBody>
          <a:bodyPr anchor="t" rtlCol="false" tIns="0" lIns="0" bIns="0" rIns="0">
            <a:spAutoFit/>
          </a:bodyPr>
          <a:lstStyle/>
          <a:p>
            <a:pPr algn="l">
              <a:lnSpc>
                <a:spcPts val="3499"/>
              </a:lnSpc>
              <a:spcBef>
                <a:spcPct val="0"/>
              </a:spcBef>
            </a:pPr>
            <a:r>
              <a:rPr lang="en-US" b="true" sz="2499">
                <a:solidFill>
                  <a:srgbClr val="1E90FF"/>
                </a:solidFill>
                <a:latin typeface="Walls Bold"/>
                <a:ea typeface="Walls Bold"/>
                <a:cs typeface="Walls Bold"/>
                <a:sym typeface="Walls Bold"/>
              </a:rPr>
              <a:t>Usage in System.out.println():</a:t>
            </a:r>
          </a:p>
        </p:txBody>
      </p:sp>
      <p:grpSp>
        <p:nvGrpSpPr>
          <p:cNvPr name="Group 21" id="21"/>
          <p:cNvGrpSpPr/>
          <p:nvPr/>
        </p:nvGrpSpPr>
        <p:grpSpPr>
          <a:xfrm rot="0">
            <a:off x="386652" y="6536014"/>
            <a:ext cx="6760093" cy="2542717"/>
            <a:chOff x="0" y="0"/>
            <a:chExt cx="2422665" cy="911252"/>
          </a:xfrm>
        </p:grpSpPr>
        <p:sp>
          <p:nvSpPr>
            <p:cNvPr name="Freeform 22" id="22"/>
            <p:cNvSpPr/>
            <p:nvPr/>
          </p:nvSpPr>
          <p:spPr>
            <a:xfrm flipH="false" flipV="false" rot="0">
              <a:off x="0" y="0"/>
              <a:ext cx="2422665" cy="911252"/>
            </a:xfrm>
            <a:custGeom>
              <a:avLst/>
              <a:gdLst/>
              <a:ahLst/>
              <a:cxnLst/>
              <a:rect r="r" b="b" t="t" l="l"/>
              <a:pathLst>
                <a:path h="911252" w="2422665">
                  <a:moveTo>
                    <a:pt x="0" y="0"/>
                  </a:moveTo>
                  <a:lnTo>
                    <a:pt x="2422665" y="0"/>
                  </a:lnTo>
                  <a:lnTo>
                    <a:pt x="2422665" y="911252"/>
                  </a:lnTo>
                  <a:lnTo>
                    <a:pt x="0" y="911252"/>
                  </a:lnTo>
                  <a:close/>
                </a:path>
              </a:pathLst>
            </a:custGeom>
            <a:solidFill>
              <a:srgbClr val="211D1D"/>
            </a:solidFill>
            <a:ln w="47625" cap="sq">
              <a:solidFill>
                <a:srgbClr val="211D1D"/>
              </a:solidFill>
              <a:prstDash val="solid"/>
              <a:miter/>
            </a:ln>
          </p:spPr>
        </p:sp>
        <p:sp>
          <p:nvSpPr>
            <p:cNvPr name="TextBox 23" id="23"/>
            <p:cNvSpPr txBox="true"/>
            <p:nvPr/>
          </p:nvSpPr>
          <p:spPr>
            <a:xfrm>
              <a:off x="0" y="-85725"/>
              <a:ext cx="2422665" cy="996977"/>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System.out.println(10 + 10);</a:t>
              </a:r>
              <a:r>
                <a:rPr lang="en-US" sz="2000" b="true">
                  <a:solidFill>
                    <a:srgbClr val="FFFFFF"/>
                  </a:solidFill>
                  <a:latin typeface="Consolas Bold"/>
                  <a:ea typeface="Consolas Bold"/>
                  <a:cs typeface="Consolas Bold"/>
                  <a:sym typeface="Consolas Bold"/>
                </a:rPr>
                <a:t> // Outputs: 20</a:t>
              </a:r>
            </a:p>
            <a:p>
              <a:pPr algn="l">
                <a:lnSpc>
                  <a:spcPts val="2800"/>
                </a:lnSpc>
              </a:pPr>
              <a:r>
                <a:rPr lang="en-US" sz="2000" b="true">
                  <a:solidFill>
                    <a:srgbClr val="FFFFFF"/>
                  </a:solidFill>
                  <a:latin typeface="Consolas Bold"/>
                  <a:ea typeface="Consolas Bold"/>
                  <a:cs typeface="Consolas Bold"/>
                  <a:sym typeface="Consolas Bold"/>
                </a:rPr>
                <a:t>System.out.println(20 - 10); // Outputs: 10</a:t>
              </a:r>
            </a:p>
            <a:p>
              <a:pPr algn="l">
                <a:lnSpc>
                  <a:spcPts val="2800"/>
                </a:lnSpc>
              </a:pPr>
              <a:r>
                <a:rPr lang="en-US" sz="2000" b="true">
                  <a:solidFill>
                    <a:srgbClr val="FFFFFF"/>
                  </a:solidFill>
                  <a:latin typeface="Consolas Bold"/>
                  <a:ea typeface="Consolas Bold"/>
                  <a:cs typeface="Consolas Bold"/>
                  <a:sym typeface="Consolas Bold"/>
                </a:rPr>
                <a:t>System.out.println(5 * 4); // Outputs: 20</a:t>
              </a:r>
            </a:p>
            <a:p>
              <a:pPr algn="l">
                <a:lnSpc>
                  <a:spcPts val="2800"/>
                </a:lnSpc>
              </a:pPr>
              <a:r>
                <a:rPr lang="en-US" sz="2000" b="true">
                  <a:solidFill>
                    <a:srgbClr val="FFFFFF"/>
                  </a:solidFill>
                  <a:latin typeface="Consolas Bold"/>
                  <a:ea typeface="Consolas Bold"/>
                  <a:cs typeface="Consolas Bold"/>
                  <a:sym typeface="Consolas Bold"/>
                </a:rPr>
                <a:t>System.out.println(20 / 4); // Outputs: 5</a:t>
              </a:r>
            </a:p>
            <a:p>
              <a:pPr algn="l">
                <a:lnSpc>
                  <a:spcPts val="2800"/>
                </a:lnSpc>
              </a:pPr>
              <a:r>
                <a:rPr lang="en-US" sz="2000" b="true">
                  <a:solidFill>
                    <a:srgbClr val="FFFFFF"/>
                  </a:solidFill>
                  <a:latin typeface="Consolas Bold"/>
                  <a:ea typeface="Consolas Bold"/>
                  <a:cs typeface="Consolas Bold"/>
                  <a:sym typeface="Consolas Bold"/>
                </a:rPr>
                <a:t>System.out.println(20 % 6); // Outputs: 2</a:t>
              </a:r>
            </a:p>
            <a:p>
              <a:pPr algn="ctr">
                <a:lnSpc>
                  <a:spcPts val="1656"/>
                </a:lnSpc>
              </a:pPr>
            </a:p>
          </p:txBody>
        </p:sp>
      </p:grpSp>
    </p:spTree>
  </p:cSld>
  <p:clrMapOvr>
    <a:masterClrMapping/>
  </p:clrMapOvr>
</p:sld>
</file>

<file path=ppt/slides/slide6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306835" y="2257783"/>
            <a:ext cx="6967286" cy="5978525"/>
          </a:xfrm>
          <a:prstGeom prst="rect">
            <a:avLst/>
          </a:prstGeom>
        </p:spPr>
        <p:txBody>
          <a:bodyPr anchor="t" rtlCol="false" tIns="0" lIns="0" bIns="0" rIns="0">
            <a:spAutoFit/>
          </a:bodyPr>
          <a:lstStyle/>
          <a:p>
            <a:pPr algn="l">
              <a:lnSpc>
                <a:spcPts val="2800"/>
              </a:lnSpc>
              <a:spcBef>
                <a:spcPct val="0"/>
              </a:spcBef>
            </a:pPr>
          </a:p>
          <a:p>
            <a:pPr algn="l">
              <a:lnSpc>
                <a:spcPts val="2800"/>
              </a:lnSpc>
              <a:spcBef>
                <a:spcPct val="0"/>
              </a:spcBef>
            </a:pPr>
            <a:r>
              <a:rPr lang="en-US" sz="2000">
                <a:solidFill>
                  <a:srgbClr val="000000"/>
                </a:solidFill>
                <a:latin typeface="Walls"/>
                <a:ea typeface="Walls"/>
                <a:cs typeface="Walls"/>
                <a:sym typeface="Walls"/>
              </a:rPr>
              <a:t>In Java, data types specify the type of data that a variable can hold. Java has two main categories of data types: primitive and non-primitive.</a:t>
            </a:r>
          </a:p>
          <a:p>
            <a:pPr algn="l">
              <a:lnSpc>
                <a:spcPts val="2800"/>
              </a:lnSpc>
              <a:spcBef>
                <a:spcPct val="0"/>
              </a:spcBef>
            </a:pPr>
          </a:p>
          <a:p>
            <a:pPr algn="l">
              <a:lnSpc>
                <a:spcPts val="2800"/>
              </a:lnSpc>
              <a:spcBef>
                <a:spcPct val="0"/>
              </a:spcBef>
            </a:pPr>
          </a:p>
          <a:p>
            <a:pPr algn="l">
              <a:lnSpc>
                <a:spcPts val="2800"/>
              </a:lnSpc>
              <a:spcBef>
                <a:spcPct val="0"/>
              </a:spcBef>
            </a:pPr>
            <a:r>
              <a:rPr lang="en-US" sz="2000">
                <a:solidFill>
                  <a:srgbClr val="000000"/>
                </a:solidFill>
                <a:latin typeface="Walls"/>
                <a:ea typeface="Walls"/>
                <a:cs typeface="Walls"/>
                <a:sym typeface="Walls"/>
              </a:rPr>
              <a:t>Primitive data types are the basic data types provided by Java. There are 8 primitive data types:</a:t>
            </a:r>
          </a:p>
          <a:p>
            <a:pPr algn="l">
              <a:lnSpc>
                <a:spcPts val="2800"/>
              </a:lnSpc>
              <a:spcBef>
                <a:spcPct val="0"/>
              </a:spcBef>
            </a:pPr>
          </a:p>
          <a:p>
            <a:pPr algn="l">
              <a:lnSpc>
                <a:spcPts val="2800"/>
              </a:lnSpc>
              <a:spcBef>
                <a:spcPct val="0"/>
              </a:spcBef>
            </a:pPr>
            <a:r>
              <a:rPr lang="en-US" b="true" sz="2000">
                <a:solidFill>
                  <a:srgbClr val="211D1D"/>
                </a:solidFill>
                <a:latin typeface="Walls Bold"/>
                <a:ea typeface="Walls Bold"/>
                <a:cs typeface="Walls Bold"/>
                <a:sym typeface="Walls Bold"/>
              </a:rPr>
              <a:t>1. byte :</a:t>
            </a:r>
          </a:p>
          <a:p>
            <a:pPr algn="l" marL="431801" indent="-215900" lvl="1">
              <a:lnSpc>
                <a:spcPts val="2800"/>
              </a:lnSpc>
              <a:buFont typeface="Arial"/>
              <a:buChar char="•"/>
            </a:pPr>
            <a:r>
              <a:rPr lang="en-US" sz="2000">
                <a:solidFill>
                  <a:srgbClr val="000000"/>
                </a:solidFill>
                <a:latin typeface="Walls"/>
                <a:ea typeface="Walls"/>
                <a:cs typeface="Walls"/>
                <a:sym typeface="Walls"/>
              </a:rPr>
              <a:t> Description : 8-bit signed integer.</a:t>
            </a:r>
          </a:p>
          <a:p>
            <a:pPr algn="l" marL="431801" indent="-215900" lvl="1">
              <a:lnSpc>
                <a:spcPts val="2800"/>
              </a:lnSpc>
              <a:buFont typeface="Arial"/>
              <a:buChar char="•"/>
            </a:pPr>
            <a:r>
              <a:rPr lang="en-US" sz="2000">
                <a:solidFill>
                  <a:srgbClr val="000000"/>
                </a:solidFill>
                <a:latin typeface="Walls"/>
                <a:ea typeface="Walls"/>
                <a:cs typeface="Walls"/>
                <a:sym typeface="Walls"/>
              </a:rPr>
              <a:t> Range : -128 to 127</a:t>
            </a:r>
          </a:p>
          <a:p>
            <a:pPr algn="l" marL="431801" indent="-215900" lvl="1">
              <a:lnSpc>
                <a:spcPts val="2800"/>
              </a:lnSpc>
              <a:buFont typeface="Arial"/>
              <a:buChar char="•"/>
            </a:pPr>
            <a:r>
              <a:rPr lang="en-US" sz="2000">
                <a:solidFill>
                  <a:srgbClr val="000000"/>
                </a:solidFill>
                <a:latin typeface="Walls"/>
                <a:ea typeface="Walls"/>
                <a:cs typeface="Walls"/>
                <a:sym typeface="Walls"/>
              </a:rPr>
              <a:t> Example : byte a = 100;</a:t>
            </a:r>
          </a:p>
          <a:p>
            <a:pPr algn="l">
              <a:lnSpc>
                <a:spcPts val="2800"/>
              </a:lnSpc>
              <a:spcBef>
                <a:spcPct val="0"/>
              </a:spcBef>
            </a:pPr>
            <a:r>
              <a:rPr lang="en-US" b="true" sz="2000">
                <a:solidFill>
                  <a:srgbClr val="211D1D"/>
                </a:solidFill>
                <a:latin typeface="Walls Bold"/>
                <a:ea typeface="Walls Bold"/>
                <a:cs typeface="Walls Bold"/>
                <a:sym typeface="Walls Bold"/>
              </a:rPr>
              <a:t>2. short :</a:t>
            </a:r>
          </a:p>
          <a:p>
            <a:pPr algn="l" marL="431801" indent="-215900" lvl="1">
              <a:lnSpc>
                <a:spcPts val="2800"/>
              </a:lnSpc>
              <a:buFont typeface="Arial"/>
              <a:buChar char="•"/>
            </a:pPr>
            <a:r>
              <a:rPr lang="en-US" sz="2000">
                <a:solidFill>
                  <a:srgbClr val="000000"/>
                </a:solidFill>
                <a:latin typeface="Walls"/>
                <a:ea typeface="Walls"/>
                <a:cs typeface="Walls"/>
                <a:sym typeface="Walls"/>
              </a:rPr>
              <a:t> Description : 16-bit signed integer.</a:t>
            </a:r>
          </a:p>
          <a:p>
            <a:pPr algn="l" marL="431801" indent="-215900" lvl="1">
              <a:lnSpc>
                <a:spcPts val="2800"/>
              </a:lnSpc>
              <a:buFont typeface="Arial"/>
              <a:buChar char="•"/>
            </a:pPr>
            <a:r>
              <a:rPr lang="en-US" sz="2000">
                <a:solidFill>
                  <a:srgbClr val="000000"/>
                </a:solidFill>
                <a:latin typeface="Walls"/>
                <a:ea typeface="Walls"/>
                <a:cs typeface="Walls"/>
                <a:sym typeface="Walls"/>
              </a:rPr>
              <a:t> Range : -32,768 to 32,767</a:t>
            </a:r>
          </a:p>
          <a:p>
            <a:pPr algn="l" marL="431801" indent="-215900" lvl="1">
              <a:lnSpc>
                <a:spcPts val="2800"/>
              </a:lnSpc>
              <a:buFont typeface="Arial"/>
              <a:buChar char="•"/>
            </a:pPr>
            <a:r>
              <a:rPr lang="en-US" sz="2000">
                <a:solidFill>
                  <a:srgbClr val="000000"/>
                </a:solidFill>
                <a:latin typeface="Walls"/>
                <a:ea typeface="Walls"/>
                <a:cs typeface="Walls"/>
                <a:sym typeface="Walls"/>
              </a:rPr>
              <a:t> Example : short b = 10000;</a:t>
            </a:r>
          </a:p>
        </p:txBody>
      </p:sp>
      <p:sp>
        <p:nvSpPr>
          <p:cNvPr name="TextBox 14" id="14"/>
          <p:cNvSpPr txBox="true"/>
          <p:nvPr/>
        </p:nvSpPr>
        <p:spPr>
          <a:xfrm rot="0">
            <a:off x="306006" y="8186472"/>
            <a:ext cx="7037207" cy="1397000"/>
          </a:xfrm>
          <a:prstGeom prst="rect">
            <a:avLst/>
          </a:prstGeom>
        </p:spPr>
        <p:txBody>
          <a:bodyPr anchor="t" rtlCol="false" tIns="0" lIns="0" bIns="0" rIns="0">
            <a:spAutoFit/>
          </a:bodyPr>
          <a:lstStyle/>
          <a:p>
            <a:pPr algn="l">
              <a:lnSpc>
                <a:spcPts val="2800"/>
              </a:lnSpc>
              <a:spcBef>
                <a:spcPct val="0"/>
              </a:spcBef>
            </a:pPr>
            <a:r>
              <a:rPr lang="en-US" b="true" sz="2000">
                <a:solidFill>
                  <a:srgbClr val="211D1D"/>
                </a:solidFill>
                <a:latin typeface="Walls Bold"/>
                <a:ea typeface="Walls Bold"/>
                <a:cs typeface="Walls Bold"/>
                <a:sym typeface="Walls Bold"/>
              </a:rPr>
              <a:t>3. int :</a:t>
            </a:r>
          </a:p>
          <a:p>
            <a:pPr algn="l" marL="431801" indent="-215900" lvl="1">
              <a:lnSpc>
                <a:spcPts val="2800"/>
              </a:lnSpc>
              <a:buFont typeface="Arial"/>
              <a:buChar char="•"/>
            </a:pPr>
            <a:r>
              <a:rPr lang="en-US" sz="2000">
                <a:solidFill>
                  <a:srgbClr val="000000"/>
                </a:solidFill>
                <a:latin typeface="Walls"/>
                <a:ea typeface="Walls"/>
                <a:cs typeface="Walls"/>
                <a:sym typeface="Walls"/>
              </a:rPr>
              <a:t> Description : 32-bit signed integer.</a:t>
            </a:r>
          </a:p>
          <a:p>
            <a:pPr algn="l" marL="431801" indent="-215900" lvl="1">
              <a:lnSpc>
                <a:spcPts val="2800"/>
              </a:lnSpc>
              <a:buFont typeface="Arial"/>
              <a:buChar char="•"/>
            </a:pPr>
            <a:r>
              <a:rPr lang="en-US" sz="2000">
                <a:solidFill>
                  <a:srgbClr val="000000"/>
                </a:solidFill>
                <a:latin typeface="Walls"/>
                <a:ea typeface="Walls"/>
                <a:cs typeface="Walls"/>
                <a:sym typeface="Walls"/>
              </a:rPr>
              <a:t> Range : -2^31 to 2^31-1</a:t>
            </a:r>
          </a:p>
          <a:p>
            <a:pPr algn="l" marL="431801" indent="-215900" lvl="1">
              <a:lnSpc>
                <a:spcPts val="2800"/>
              </a:lnSpc>
              <a:buFont typeface="Arial"/>
              <a:buChar char="•"/>
            </a:pPr>
            <a:r>
              <a:rPr lang="en-US" sz="2000">
                <a:solidFill>
                  <a:srgbClr val="000000"/>
                </a:solidFill>
                <a:latin typeface="Walls"/>
                <a:ea typeface="Walls"/>
                <a:cs typeface="Walls"/>
                <a:sym typeface="Walls"/>
              </a:rPr>
              <a:t> Example : int c = 100000;</a:t>
            </a:r>
          </a:p>
        </p:txBody>
      </p:sp>
      <p:sp>
        <p:nvSpPr>
          <p:cNvPr name="Freeform 15" id="15"/>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306006" y="1078518"/>
            <a:ext cx="7100487" cy="863600"/>
          </a:xfrm>
          <a:prstGeom prst="rect">
            <a:avLst/>
          </a:prstGeom>
        </p:spPr>
        <p:txBody>
          <a:bodyPr anchor="t" rtlCol="false" tIns="0" lIns="0" bIns="0" rIns="0">
            <a:spAutoFit/>
          </a:bodyPr>
          <a:lstStyle/>
          <a:p>
            <a:pPr algn="l">
              <a:lnSpc>
                <a:spcPts val="7000"/>
              </a:lnSpc>
              <a:spcBef>
                <a:spcPct val="0"/>
              </a:spcBef>
            </a:pPr>
            <a:r>
              <a:rPr lang="en-US" b="true" sz="5000">
                <a:solidFill>
                  <a:srgbClr val="1E90FF"/>
                </a:solidFill>
                <a:latin typeface="Walls Bold"/>
                <a:ea typeface="Walls Bold"/>
                <a:cs typeface="Walls Bold"/>
                <a:sym typeface="Walls Bold"/>
              </a:rPr>
              <a:t>Data Types and Variables</a:t>
            </a:r>
          </a:p>
        </p:txBody>
      </p:sp>
      <p:sp>
        <p:nvSpPr>
          <p:cNvPr name="TextBox 18" id="18"/>
          <p:cNvSpPr txBox="true"/>
          <p:nvPr/>
        </p:nvSpPr>
        <p:spPr>
          <a:xfrm rot="0">
            <a:off x="306006" y="2060933"/>
            <a:ext cx="1388864" cy="422275"/>
          </a:xfrm>
          <a:prstGeom prst="rect">
            <a:avLst/>
          </a:prstGeom>
        </p:spPr>
        <p:txBody>
          <a:bodyPr anchor="t" rtlCol="false" tIns="0" lIns="0" bIns="0" rIns="0">
            <a:spAutoFit/>
          </a:bodyPr>
          <a:lstStyle/>
          <a:p>
            <a:pPr algn="l">
              <a:lnSpc>
                <a:spcPts val="3499"/>
              </a:lnSpc>
              <a:spcBef>
                <a:spcPct val="0"/>
              </a:spcBef>
            </a:pPr>
            <a:r>
              <a:rPr lang="en-US" b="true" sz="2499">
                <a:solidFill>
                  <a:srgbClr val="1E90FF"/>
                </a:solidFill>
                <a:latin typeface="Walls Bold"/>
                <a:ea typeface="Walls Bold"/>
                <a:cs typeface="Walls Bold"/>
                <a:sym typeface="Walls Bold"/>
              </a:rPr>
              <a:t>Overview :</a:t>
            </a:r>
          </a:p>
        </p:txBody>
      </p:sp>
      <p:sp>
        <p:nvSpPr>
          <p:cNvPr name="TextBox 19" id="19"/>
          <p:cNvSpPr txBox="true"/>
          <p:nvPr/>
        </p:nvSpPr>
        <p:spPr>
          <a:xfrm rot="0">
            <a:off x="-17711" y="4047442"/>
            <a:ext cx="3425161" cy="372745"/>
          </a:xfrm>
          <a:prstGeom prst="rect">
            <a:avLst/>
          </a:prstGeom>
        </p:spPr>
        <p:txBody>
          <a:bodyPr anchor="t" rtlCol="false" tIns="0" lIns="0" bIns="0" rIns="0">
            <a:spAutoFit/>
          </a:bodyPr>
          <a:lstStyle/>
          <a:p>
            <a:pPr algn="ctr">
              <a:lnSpc>
                <a:spcPts val="3080"/>
              </a:lnSpc>
              <a:spcBef>
                <a:spcPct val="0"/>
              </a:spcBef>
            </a:pPr>
            <a:r>
              <a:rPr lang="en-US" b="true" sz="2200">
                <a:solidFill>
                  <a:srgbClr val="1E90FF"/>
                </a:solidFill>
                <a:latin typeface="Walls Bold"/>
                <a:ea typeface="Walls Bold"/>
                <a:cs typeface="Walls Bold"/>
                <a:sym typeface="Walls Bold"/>
              </a:rPr>
              <a:t>1. Primitive Data Types :</a:t>
            </a:r>
          </a:p>
        </p:txBody>
      </p:sp>
    </p:spTree>
  </p:cSld>
  <p:clrMapOvr>
    <a:masterClrMapping/>
  </p:clrMapOvr>
</p:sld>
</file>

<file path=ppt/slides/slide6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356805" y="1194342"/>
            <a:ext cx="6867345" cy="6500283"/>
          </a:xfrm>
          <a:prstGeom prst="rect">
            <a:avLst/>
          </a:prstGeom>
        </p:spPr>
        <p:txBody>
          <a:bodyPr anchor="t" rtlCol="false" tIns="0" lIns="0" bIns="0" rIns="0">
            <a:spAutoFit/>
          </a:bodyPr>
          <a:lstStyle/>
          <a:p>
            <a:pPr algn="l">
              <a:lnSpc>
                <a:spcPts val="2916"/>
              </a:lnSpc>
              <a:spcBef>
                <a:spcPct val="0"/>
              </a:spcBef>
            </a:pPr>
            <a:r>
              <a:rPr lang="en-US" b="true" sz="2083">
                <a:solidFill>
                  <a:srgbClr val="211D1D"/>
                </a:solidFill>
                <a:latin typeface="Walls Bold"/>
                <a:ea typeface="Walls Bold"/>
                <a:cs typeface="Walls Bold"/>
                <a:sym typeface="Walls Bold"/>
              </a:rPr>
              <a:t>4. long :</a:t>
            </a:r>
          </a:p>
          <a:p>
            <a:pPr algn="l" marL="449794" indent="-224897" lvl="1">
              <a:lnSpc>
                <a:spcPts val="2916"/>
              </a:lnSpc>
              <a:buFont typeface="Arial"/>
              <a:buChar char="•"/>
            </a:pPr>
            <a:r>
              <a:rPr lang="en-US" sz="2083">
                <a:solidFill>
                  <a:srgbClr val="000000"/>
                </a:solidFill>
                <a:latin typeface="Walls"/>
                <a:ea typeface="Walls"/>
                <a:cs typeface="Walls"/>
                <a:sym typeface="Walls"/>
              </a:rPr>
              <a:t> Description : 64-bit signed integer.</a:t>
            </a:r>
          </a:p>
          <a:p>
            <a:pPr algn="l" marL="449794" indent="-224897" lvl="1">
              <a:lnSpc>
                <a:spcPts val="2916"/>
              </a:lnSpc>
              <a:buFont typeface="Arial"/>
              <a:buChar char="•"/>
            </a:pPr>
            <a:r>
              <a:rPr lang="en-US" sz="2083">
                <a:solidFill>
                  <a:srgbClr val="000000"/>
                </a:solidFill>
                <a:latin typeface="Walls"/>
                <a:ea typeface="Walls"/>
                <a:cs typeface="Walls"/>
                <a:sym typeface="Walls"/>
              </a:rPr>
              <a:t> Range : -2^63 to 2^63-1</a:t>
            </a:r>
          </a:p>
          <a:p>
            <a:pPr algn="l" marL="449794" indent="-224897" lvl="1">
              <a:lnSpc>
                <a:spcPts val="2916"/>
              </a:lnSpc>
              <a:buFont typeface="Arial"/>
              <a:buChar char="•"/>
            </a:pPr>
            <a:r>
              <a:rPr lang="en-US" sz="2083">
                <a:solidFill>
                  <a:srgbClr val="000000"/>
                </a:solidFill>
                <a:latin typeface="Walls"/>
                <a:ea typeface="Walls"/>
                <a:cs typeface="Walls"/>
                <a:sym typeface="Walls"/>
              </a:rPr>
              <a:t> Example : long d = 100000L;</a:t>
            </a:r>
          </a:p>
          <a:p>
            <a:pPr algn="l">
              <a:lnSpc>
                <a:spcPts val="2916"/>
              </a:lnSpc>
              <a:spcBef>
                <a:spcPct val="0"/>
              </a:spcBef>
            </a:pPr>
            <a:r>
              <a:rPr lang="en-US" b="true" sz="2083">
                <a:solidFill>
                  <a:srgbClr val="211D1D"/>
                </a:solidFill>
                <a:latin typeface="Walls Bold"/>
                <a:ea typeface="Walls Bold"/>
                <a:cs typeface="Walls Bold"/>
                <a:sym typeface="Walls Bold"/>
              </a:rPr>
              <a:t>5. float:</a:t>
            </a:r>
          </a:p>
          <a:p>
            <a:pPr algn="l" marL="449794" indent="-224897" lvl="1">
              <a:lnSpc>
                <a:spcPts val="2916"/>
              </a:lnSpc>
              <a:buFont typeface="Arial"/>
              <a:buChar char="•"/>
            </a:pPr>
            <a:r>
              <a:rPr lang="en-US" sz="2083">
                <a:solidFill>
                  <a:srgbClr val="000000"/>
                </a:solidFill>
                <a:latin typeface="Walls"/>
                <a:ea typeface="Walls"/>
                <a:cs typeface="Walls"/>
                <a:sym typeface="Walls"/>
              </a:rPr>
              <a:t> Description : 32-bit floating-point number.</a:t>
            </a:r>
          </a:p>
          <a:p>
            <a:pPr algn="l" marL="449794" indent="-224897" lvl="1">
              <a:lnSpc>
                <a:spcPts val="2916"/>
              </a:lnSpc>
              <a:buFont typeface="Arial"/>
              <a:buChar char="•"/>
            </a:pPr>
            <a:r>
              <a:rPr lang="en-US" sz="2083">
                <a:solidFill>
                  <a:srgbClr val="000000"/>
                </a:solidFill>
                <a:latin typeface="Walls"/>
                <a:ea typeface="Walls"/>
                <a:cs typeface="Walls"/>
                <a:sym typeface="Walls"/>
              </a:rPr>
              <a:t> Range : Approximately ±3.40282347E+38F (6-7 significant decimal digits)</a:t>
            </a:r>
          </a:p>
          <a:p>
            <a:pPr algn="l" marL="449794" indent="-224897" lvl="1">
              <a:lnSpc>
                <a:spcPts val="2916"/>
              </a:lnSpc>
              <a:buFont typeface="Arial"/>
              <a:buChar char="•"/>
            </a:pPr>
            <a:r>
              <a:rPr lang="en-US" sz="2083">
                <a:solidFill>
                  <a:srgbClr val="000000"/>
                </a:solidFill>
                <a:latin typeface="Walls"/>
                <a:ea typeface="Walls"/>
                <a:cs typeface="Walls"/>
                <a:sym typeface="Walls"/>
              </a:rPr>
              <a:t> Example : float e = 5.75F;</a:t>
            </a:r>
          </a:p>
          <a:p>
            <a:pPr algn="l">
              <a:lnSpc>
                <a:spcPts val="2916"/>
              </a:lnSpc>
              <a:spcBef>
                <a:spcPct val="0"/>
              </a:spcBef>
            </a:pPr>
            <a:r>
              <a:rPr lang="en-US" b="true" sz="2083">
                <a:solidFill>
                  <a:srgbClr val="211D1D"/>
                </a:solidFill>
                <a:latin typeface="Walls Bold"/>
                <a:ea typeface="Walls Bold"/>
                <a:cs typeface="Walls Bold"/>
                <a:sym typeface="Walls Bold"/>
              </a:rPr>
              <a:t>6. double :</a:t>
            </a:r>
          </a:p>
          <a:p>
            <a:pPr algn="l" marL="449794" indent="-224897" lvl="1">
              <a:lnSpc>
                <a:spcPts val="2916"/>
              </a:lnSpc>
              <a:buFont typeface="Arial"/>
              <a:buChar char="•"/>
            </a:pPr>
            <a:r>
              <a:rPr lang="en-US" sz="2083">
                <a:solidFill>
                  <a:srgbClr val="000000"/>
                </a:solidFill>
                <a:latin typeface="Walls"/>
                <a:ea typeface="Walls"/>
                <a:cs typeface="Walls"/>
                <a:sym typeface="Walls"/>
              </a:rPr>
              <a:t>  Description : 64-bit floating-point number.</a:t>
            </a:r>
          </a:p>
          <a:p>
            <a:pPr algn="l" marL="449794" indent="-224897" lvl="1">
              <a:lnSpc>
                <a:spcPts val="2916"/>
              </a:lnSpc>
              <a:buFont typeface="Arial"/>
              <a:buChar char="•"/>
            </a:pPr>
            <a:r>
              <a:rPr lang="en-US" sz="2083">
                <a:solidFill>
                  <a:srgbClr val="000000"/>
                </a:solidFill>
                <a:latin typeface="Walls"/>
                <a:ea typeface="Walls"/>
                <a:cs typeface="Walls"/>
                <a:sym typeface="Walls"/>
              </a:rPr>
              <a:t> Range : Approximately ±1.79769313486231570E+308 (15 significant decimal digits)</a:t>
            </a:r>
          </a:p>
          <a:p>
            <a:pPr algn="l" marL="449794" indent="-224897" lvl="1">
              <a:lnSpc>
                <a:spcPts val="2916"/>
              </a:lnSpc>
              <a:buFont typeface="Arial"/>
              <a:buChar char="•"/>
            </a:pPr>
            <a:r>
              <a:rPr lang="en-US" sz="2083">
                <a:solidFill>
                  <a:srgbClr val="000000"/>
                </a:solidFill>
                <a:latin typeface="Walls"/>
                <a:ea typeface="Walls"/>
                <a:cs typeface="Walls"/>
                <a:sym typeface="Walls"/>
              </a:rPr>
              <a:t> Example : double f = 5.75;</a:t>
            </a:r>
          </a:p>
          <a:p>
            <a:pPr algn="l">
              <a:lnSpc>
                <a:spcPts val="2916"/>
              </a:lnSpc>
              <a:spcBef>
                <a:spcPct val="0"/>
              </a:spcBef>
            </a:pPr>
            <a:r>
              <a:rPr lang="en-US" b="true" sz="2083">
                <a:solidFill>
                  <a:srgbClr val="211D1D"/>
                </a:solidFill>
                <a:latin typeface="Walls Bold"/>
                <a:ea typeface="Walls Bold"/>
                <a:cs typeface="Walls Bold"/>
                <a:sym typeface="Walls Bold"/>
              </a:rPr>
              <a:t>7. boolean :</a:t>
            </a:r>
          </a:p>
          <a:p>
            <a:pPr algn="l" marL="449794" indent="-224897" lvl="1">
              <a:lnSpc>
                <a:spcPts val="2916"/>
              </a:lnSpc>
              <a:buFont typeface="Arial"/>
              <a:buChar char="•"/>
            </a:pPr>
            <a:r>
              <a:rPr lang="en-US" sz="2083">
                <a:solidFill>
                  <a:srgbClr val="000000"/>
                </a:solidFill>
                <a:latin typeface="Walls"/>
                <a:ea typeface="Walls"/>
                <a:cs typeface="Walls"/>
                <a:sym typeface="Walls"/>
              </a:rPr>
              <a:t> Description : Represents a value of true or false.</a:t>
            </a:r>
          </a:p>
          <a:p>
            <a:pPr algn="l" marL="449794" indent="-224897" lvl="1">
              <a:lnSpc>
                <a:spcPts val="2916"/>
              </a:lnSpc>
              <a:buFont typeface="Arial"/>
              <a:buChar char="•"/>
            </a:pPr>
            <a:r>
              <a:rPr lang="en-US" sz="2083">
                <a:solidFill>
                  <a:srgbClr val="000000"/>
                </a:solidFill>
                <a:latin typeface="Walls"/>
                <a:ea typeface="Walls"/>
                <a:cs typeface="Walls"/>
                <a:sym typeface="Walls"/>
              </a:rPr>
              <a:t> Example : boolean g = true;</a:t>
            </a:r>
          </a:p>
          <a:p>
            <a:pPr algn="l">
              <a:lnSpc>
                <a:spcPts val="2916"/>
              </a:lnSpc>
              <a:spcBef>
                <a:spcPct val="0"/>
              </a:spcBef>
            </a:pPr>
          </a:p>
        </p:txBody>
      </p:sp>
      <p:sp>
        <p:nvSpPr>
          <p:cNvPr name="TextBox 14" id="14"/>
          <p:cNvSpPr txBox="true"/>
          <p:nvPr/>
        </p:nvSpPr>
        <p:spPr>
          <a:xfrm rot="0">
            <a:off x="421625" y="7525210"/>
            <a:ext cx="6554861" cy="1397000"/>
          </a:xfrm>
          <a:prstGeom prst="rect">
            <a:avLst/>
          </a:prstGeom>
        </p:spPr>
        <p:txBody>
          <a:bodyPr anchor="t" rtlCol="false" tIns="0" lIns="0" bIns="0" rIns="0">
            <a:spAutoFit/>
          </a:bodyPr>
          <a:lstStyle/>
          <a:p>
            <a:pPr algn="l">
              <a:lnSpc>
                <a:spcPts val="2800"/>
              </a:lnSpc>
            </a:pPr>
            <a:r>
              <a:rPr lang="en-US" b="true" sz="2000">
                <a:solidFill>
                  <a:srgbClr val="211D1D"/>
                </a:solidFill>
                <a:latin typeface="Walls Bold"/>
                <a:ea typeface="Walls Bold"/>
                <a:cs typeface="Walls Bold"/>
                <a:sym typeface="Walls Bold"/>
              </a:rPr>
              <a:t>8. char :</a:t>
            </a:r>
          </a:p>
          <a:p>
            <a:pPr algn="l" marL="431801" indent="-215900" lvl="1">
              <a:lnSpc>
                <a:spcPts val="2800"/>
              </a:lnSpc>
              <a:buFont typeface="Arial"/>
              <a:buChar char="•"/>
            </a:pPr>
            <a:r>
              <a:rPr lang="en-US" sz="2000">
                <a:solidFill>
                  <a:srgbClr val="000000"/>
                </a:solidFill>
                <a:latin typeface="Walls"/>
                <a:ea typeface="Walls"/>
                <a:cs typeface="Walls"/>
                <a:sym typeface="Walls"/>
              </a:rPr>
              <a:t> Description : 16-bit Unicode character.</a:t>
            </a:r>
          </a:p>
          <a:p>
            <a:pPr algn="l" marL="431801" indent="-215900" lvl="1">
              <a:lnSpc>
                <a:spcPts val="2800"/>
              </a:lnSpc>
              <a:buFont typeface="Arial"/>
              <a:buChar char="•"/>
            </a:pPr>
            <a:r>
              <a:rPr lang="en-US" sz="2000">
                <a:solidFill>
                  <a:srgbClr val="000000"/>
                </a:solidFill>
                <a:latin typeface="Walls"/>
                <a:ea typeface="Walls"/>
                <a:cs typeface="Walls"/>
                <a:sym typeface="Walls"/>
              </a:rPr>
              <a:t> Range : 0 to 65,535 (inclusive)</a:t>
            </a:r>
          </a:p>
          <a:p>
            <a:pPr algn="l" marL="431801" indent="-215900" lvl="1">
              <a:lnSpc>
                <a:spcPts val="2800"/>
              </a:lnSpc>
              <a:buFont typeface="Arial"/>
              <a:buChar char="•"/>
            </a:pPr>
            <a:r>
              <a:rPr lang="en-US" sz="2000">
                <a:solidFill>
                  <a:srgbClr val="000000"/>
                </a:solidFill>
                <a:latin typeface="Walls"/>
                <a:ea typeface="Walls"/>
                <a:cs typeface="Walls"/>
                <a:sym typeface="Walls"/>
              </a:rPr>
              <a:t> Example : char h = 'A';</a:t>
            </a:r>
          </a:p>
        </p:txBody>
      </p:sp>
      <p:sp>
        <p:nvSpPr>
          <p:cNvPr name="Freeform 15" id="15"/>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6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32103" y="1250973"/>
            <a:ext cx="6716749" cy="8190053"/>
            <a:chOff x="0" y="0"/>
            <a:chExt cx="45948357" cy="56027027"/>
          </a:xfrm>
        </p:grpSpPr>
        <p:sp>
          <p:nvSpPr>
            <p:cNvPr name="Freeform 3" id="3"/>
            <p:cNvSpPr/>
            <p:nvPr/>
          </p:nvSpPr>
          <p:spPr>
            <a:xfrm flipH="false" flipV="false" rot="0">
              <a:off x="72390" y="72390"/>
              <a:ext cx="45803579" cy="55882247"/>
            </a:xfrm>
            <a:custGeom>
              <a:avLst/>
              <a:gdLst/>
              <a:ahLst/>
              <a:cxnLst/>
              <a:rect r="r" b="b" t="t" l="l"/>
              <a:pathLst>
                <a:path h="55882247" w="45803579">
                  <a:moveTo>
                    <a:pt x="0" y="0"/>
                  </a:moveTo>
                  <a:lnTo>
                    <a:pt x="45803579" y="0"/>
                  </a:lnTo>
                  <a:lnTo>
                    <a:pt x="45803579" y="55882247"/>
                  </a:lnTo>
                  <a:lnTo>
                    <a:pt x="0" y="55882247"/>
                  </a:lnTo>
                  <a:lnTo>
                    <a:pt x="0" y="0"/>
                  </a:lnTo>
                  <a:close/>
                </a:path>
              </a:pathLst>
            </a:custGeom>
            <a:solidFill>
              <a:srgbClr val="FFFFFF"/>
            </a:solidFill>
          </p:spPr>
        </p:sp>
        <p:sp>
          <p:nvSpPr>
            <p:cNvPr name="Freeform 4" id="4"/>
            <p:cNvSpPr/>
            <p:nvPr/>
          </p:nvSpPr>
          <p:spPr>
            <a:xfrm flipH="false" flipV="false" rot="0">
              <a:off x="0" y="0"/>
              <a:ext cx="45948358" cy="56027030"/>
            </a:xfrm>
            <a:custGeom>
              <a:avLst/>
              <a:gdLst/>
              <a:ahLst/>
              <a:cxnLst/>
              <a:rect r="r" b="b" t="t" l="l"/>
              <a:pathLst>
                <a:path h="56027030" w="45948358">
                  <a:moveTo>
                    <a:pt x="45803576" y="55882245"/>
                  </a:moveTo>
                  <a:lnTo>
                    <a:pt x="45948358" y="55882245"/>
                  </a:lnTo>
                  <a:lnTo>
                    <a:pt x="45948358" y="56027030"/>
                  </a:lnTo>
                  <a:lnTo>
                    <a:pt x="45803576" y="56027030"/>
                  </a:lnTo>
                  <a:lnTo>
                    <a:pt x="45803576" y="55882245"/>
                  </a:lnTo>
                  <a:close/>
                  <a:moveTo>
                    <a:pt x="0" y="144780"/>
                  </a:moveTo>
                  <a:lnTo>
                    <a:pt x="144780" y="144780"/>
                  </a:lnTo>
                  <a:lnTo>
                    <a:pt x="144780" y="55882245"/>
                  </a:lnTo>
                  <a:lnTo>
                    <a:pt x="0" y="55882245"/>
                  </a:lnTo>
                  <a:lnTo>
                    <a:pt x="0" y="144780"/>
                  </a:lnTo>
                  <a:close/>
                  <a:moveTo>
                    <a:pt x="0" y="55882245"/>
                  </a:moveTo>
                  <a:lnTo>
                    <a:pt x="144780" y="55882245"/>
                  </a:lnTo>
                  <a:lnTo>
                    <a:pt x="144780" y="56027030"/>
                  </a:lnTo>
                  <a:lnTo>
                    <a:pt x="0" y="56027030"/>
                  </a:lnTo>
                  <a:lnTo>
                    <a:pt x="0" y="55882245"/>
                  </a:lnTo>
                  <a:close/>
                  <a:moveTo>
                    <a:pt x="45803576" y="144780"/>
                  </a:moveTo>
                  <a:lnTo>
                    <a:pt x="45948358" y="144780"/>
                  </a:lnTo>
                  <a:lnTo>
                    <a:pt x="45948358" y="55882245"/>
                  </a:lnTo>
                  <a:lnTo>
                    <a:pt x="45803576" y="55882245"/>
                  </a:lnTo>
                  <a:lnTo>
                    <a:pt x="45803576" y="144780"/>
                  </a:lnTo>
                  <a:close/>
                  <a:moveTo>
                    <a:pt x="144780" y="55882245"/>
                  </a:moveTo>
                  <a:lnTo>
                    <a:pt x="45803576" y="55882245"/>
                  </a:lnTo>
                  <a:lnTo>
                    <a:pt x="45803576" y="56027030"/>
                  </a:lnTo>
                  <a:lnTo>
                    <a:pt x="144780" y="56027030"/>
                  </a:lnTo>
                  <a:lnTo>
                    <a:pt x="144780" y="55882245"/>
                  </a:lnTo>
                  <a:close/>
                  <a:moveTo>
                    <a:pt x="45803576" y="0"/>
                  </a:moveTo>
                  <a:lnTo>
                    <a:pt x="45948358" y="0"/>
                  </a:lnTo>
                  <a:lnTo>
                    <a:pt x="45948358" y="144780"/>
                  </a:lnTo>
                  <a:lnTo>
                    <a:pt x="45803576" y="144780"/>
                  </a:lnTo>
                  <a:lnTo>
                    <a:pt x="45803576" y="0"/>
                  </a:lnTo>
                  <a:close/>
                  <a:moveTo>
                    <a:pt x="0" y="0"/>
                  </a:moveTo>
                  <a:lnTo>
                    <a:pt x="144780" y="0"/>
                  </a:lnTo>
                  <a:lnTo>
                    <a:pt x="144780" y="144780"/>
                  </a:lnTo>
                  <a:lnTo>
                    <a:pt x="0" y="144780"/>
                  </a:lnTo>
                  <a:lnTo>
                    <a:pt x="0" y="0"/>
                  </a:lnTo>
                  <a:close/>
                  <a:moveTo>
                    <a:pt x="144780" y="0"/>
                  </a:moveTo>
                  <a:lnTo>
                    <a:pt x="45803576" y="0"/>
                  </a:lnTo>
                  <a:lnTo>
                    <a:pt x="45803576" y="144780"/>
                  </a:lnTo>
                  <a:lnTo>
                    <a:pt x="144780" y="144780"/>
                  </a:lnTo>
                  <a:lnTo>
                    <a:pt x="144780" y="0"/>
                  </a:lnTo>
                  <a:close/>
                </a:path>
              </a:pathLst>
            </a:custGeom>
            <a:solidFill>
              <a:srgbClr val="FFFFFF"/>
            </a:solidFill>
          </p:spPr>
        </p:sp>
      </p:grpSp>
      <p:grpSp>
        <p:nvGrpSpPr>
          <p:cNvPr name="Group 5" id="5"/>
          <p:cNvGrpSpPr/>
          <p:nvPr/>
        </p:nvGrpSpPr>
        <p:grpSpPr>
          <a:xfrm rot="0">
            <a:off x="-174796" y="0"/>
            <a:ext cx="7969676" cy="1010502"/>
            <a:chOff x="0" y="0"/>
            <a:chExt cx="2856152" cy="362141"/>
          </a:xfrm>
        </p:grpSpPr>
        <p:sp>
          <p:nvSpPr>
            <p:cNvPr name="Freeform 6" id="6"/>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7" id="7"/>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8" id="8"/>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11" id="11"/>
          <p:cNvGrpSpPr/>
          <p:nvPr/>
        </p:nvGrpSpPr>
        <p:grpSpPr>
          <a:xfrm rot="0">
            <a:off x="0" y="9894095"/>
            <a:ext cx="7969676" cy="797905"/>
            <a:chOff x="0" y="0"/>
            <a:chExt cx="2856152" cy="285951"/>
          </a:xfrm>
        </p:grpSpPr>
        <p:sp>
          <p:nvSpPr>
            <p:cNvPr name="Freeform 12" id="12"/>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3" id="13"/>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4" id="14"/>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5" id="15"/>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6" id="16"/>
          <p:cNvSpPr txBox="true"/>
          <p:nvPr/>
        </p:nvSpPr>
        <p:spPr>
          <a:xfrm rot="0">
            <a:off x="263591" y="1212873"/>
            <a:ext cx="6926498" cy="5014383"/>
          </a:xfrm>
          <a:prstGeom prst="rect">
            <a:avLst/>
          </a:prstGeom>
        </p:spPr>
        <p:txBody>
          <a:bodyPr anchor="t" rtlCol="false" tIns="0" lIns="0" bIns="0" rIns="0">
            <a:spAutoFit/>
          </a:bodyPr>
          <a:lstStyle/>
          <a:p>
            <a:pPr algn="l">
              <a:lnSpc>
                <a:spcPts val="2916"/>
              </a:lnSpc>
              <a:spcBef>
                <a:spcPct val="0"/>
              </a:spcBef>
            </a:pPr>
          </a:p>
          <a:p>
            <a:pPr algn="l">
              <a:lnSpc>
                <a:spcPts val="2800"/>
              </a:lnSpc>
              <a:spcBef>
                <a:spcPct val="0"/>
              </a:spcBef>
            </a:pPr>
            <a:r>
              <a:rPr lang="en-US" sz="2000">
                <a:solidFill>
                  <a:srgbClr val="000000"/>
                </a:solidFill>
                <a:latin typeface="Walls"/>
                <a:ea typeface="Walls"/>
                <a:cs typeface="Walls"/>
                <a:sym typeface="Walls"/>
              </a:rPr>
              <a:t>Non-primitive data types, also known as reference or user-defined types, are derived from primitive types and can be more complex:</a:t>
            </a:r>
          </a:p>
          <a:p>
            <a:pPr algn="l">
              <a:lnSpc>
                <a:spcPts val="2916"/>
              </a:lnSpc>
              <a:spcBef>
                <a:spcPct val="0"/>
              </a:spcBef>
            </a:pPr>
          </a:p>
          <a:p>
            <a:pPr algn="l">
              <a:lnSpc>
                <a:spcPts val="2916"/>
              </a:lnSpc>
              <a:spcBef>
                <a:spcPct val="0"/>
              </a:spcBef>
            </a:pPr>
          </a:p>
          <a:p>
            <a:pPr algn="l" marL="431801" indent="-215900" lvl="1">
              <a:lnSpc>
                <a:spcPts val="2800"/>
              </a:lnSpc>
              <a:buFont typeface="Arial"/>
              <a:buChar char="•"/>
            </a:pPr>
            <a:r>
              <a:rPr lang="en-US" sz="2000">
                <a:solidFill>
                  <a:srgbClr val="000000"/>
                </a:solidFill>
                <a:latin typeface="Walls"/>
                <a:ea typeface="Walls"/>
                <a:cs typeface="Walls"/>
                <a:sym typeface="Walls"/>
              </a:rPr>
              <a:t>  </a:t>
            </a:r>
            <a:r>
              <a:rPr lang="en-US" b="true" sz="2000">
                <a:solidFill>
                  <a:srgbClr val="1C2120"/>
                </a:solidFill>
                <a:latin typeface="Walls Bold"/>
                <a:ea typeface="Walls Bold"/>
                <a:cs typeface="Walls Bold"/>
                <a:sym typeface="Walls Bold"/>
              </a:rPr>
              <a:t>Description </a:t>
            </a:r>
            <a:r>
              <a:rPr lang="en-US" sz="2000">
                <a:solidFill>
                  <a:srgbClr val="000000"/>
                </a:solidFill>
                <a:latin typeface="Walls"/>
                <a:ea typeface="Walls"/>
                <a:cs typeface="Walls"/>
                <a:sym typeface="Walls"/>
              </a:rPr>
              <a:t>: Include objects and arrays. They refer to memory locations where the actual data is stored.</a:t>
            </a:r>
          </a:p>
          <a:p>
            <a:pPr algn="l" marL="449794" indent="-224897" lvl="1">
              <a:lnSpc>
                <a:spcPts val="2916"/>
              </a:lnSpc>
              <a:buFont typeface="Arial"/>
              <a:buChar char="•"/>
            </a:pPr>
            <a:r>
              <a:rPr lang="en-US" sz="2083">
                <a:solidFill>
                  <a:srgbClr val="000000"/>
                </a:solidFill>
                <a:latin typeface="Walls"/>
                <a:ea typeface="Walls"/>
                <a:cs typeface="Walls"/>
                <a:sym typeface="Walls"/>
              </a:rPr>
              <a:t> </a:t>
            </a:r>
            <a:r>
              <a:rPr lang="en-US" b="true" sz="2083">
                <a:solidFill>
                  <a:srgbClr val="211D1D"/>
                </a:solidFill>
                <a:latin typeface="Walls Bold"/>
                <a:ea typeface="Walls Bold"/>
                <a:cs typeface="Walls Bold"/>
                <a:sym typeface="Walls Bold"/>
              </a:rPr>
              <a:t>Example :</a:t>
            </a:r>
            <a:r>
              <a:rPr lang="en-US" sz="2083">
                <a:solidFill>
                  <a:srgbClr val="211D1D"/>
                </a:solidFill>
                <a:latin typeface="Walls"/>
                <a:ea typeface="Walls"/>
                <a:cs typeface="Walls"/>
                <a:sym typeface="Walls"/>
              </a:rPr>
              <a:t> </a:t>
            </a:r>
            <a:r>
              <a:rPr lang="en-US" sz="2083">
                <a:solidFill>
                  <a:srgbClr val="000000"/>
                </a:solidFill>
                <a:latin typeface="Walls"/>
                <a:ea typeface="Walls"/>
                <a:cs typeface="Walls"/>
                <a:sym typeface="Walls"/>
              </a:rPr>
              <a:t>String str = "Hello, World!"; (String is a reference type.)</a:t>
            </a:r>
          </a:p>
          <a:p>
            <a:pPr algn="l">
              <a:lnSpc>
                <a:spcPts val="2916"/>
              </a:lnSpc>
              <a:spcBef>
                <a:spcPct val="0"/>
              </a:spcBef>
            </a:pPr>
          </a:p>
          <a:p>
            <a:pPr algn="l" marL="449794" indent="-224897" lvl="1">
              <a:lnSpc>
                <a:spcPts val="2916"/>
              </a:lnSpc>
              <a:buFont typeface="Arial"/>
              <a:buChar char="•"/>
            </a:pPr>
            <a:r>
              <a:rPr lang="en-US" sz="2083">
                <a:solidFill>
                  <a:srgbClr val="000000"/>
                </a:solidFill>
                <a:latin typeface="Walls"/>
                <a:ea typeface="Walls"/>
                <a:cs typeface="Walls"/>
                <a:sym typeface="Walls"/>
              </a:rPr>
              <a:t> </a:t>
            </a:r>
            <a:r>
              <a:rPr lang="en-US" b="true" sz="2083">
                <a:solidFill>
                  <a:srgbClr val="211D1D"/>
                </a:solidFill>
                <a:latin typeface="Walls Bold"/>
                <a:ea typeface="Walls Bold"/>
                <a:cs typeface="Walls Bold"/>
                <a:sym typeface="Walls Bold"/>
              </a:rPr>
              <a:t>Description :</a:t>
            </a:r>
            <a:r>
              <a:rPr lang="en-US" sz="2083">
                <a:solidFill>
                  <a:srgbClr val="000000"/>
                </a:solidFill>
                <a:latin typeface="Walls"/>
                <a:ea typeface="Walls"/>
                <a:cs typeface="Walls"/>
                <a:sym typeface="Walls"/>
              </a:rPr>
              <a:t> Custom types defined by the user using classes and interfaces.</a:t>
            </a:r>
          </a:p>
          <a:p>
            <a:pPr algn="l" marL="449794" indent="-224897" lvl="1">
              <a:lnSpc>
                <a:spcPts val="2916"/>
              </a:lnSpc>
              <a:spcBef>
                <a:spcPct val="0"/>
              </a:spcBef>
              <a:buFont typeface="Arial"/>
              <a:buChar char="•"/>
            </a:pPr>
            <a:r>
              <a:rPr lang="en-US" sz="2083">
                <a:solidFill>
                  <a:srgbClr val="000000"/>
                </a:solidFill>
                <a:latin typeface="Walls"/>
                <a:ea typeface="Walls"/>
                <a:cs typeface="Walls"/>
                <a:sym typeface="Walls"/>
              </a:rPr>
              <a:t> </a:t>
            </a:r>
            <a:r>
              <a:rPr lang="en-US" b="true" sz="2083">
                <a:solidFill>
                  <a:srgbClr val="211D1D"/>
                </a:solidFill>
                <a:latin typeface="Walls Bold"/>
                <a:ea typeface="Walls Bold"/>
                <a:cs typeface="Walls Bold"/>
                <a:sym typeface="Walls Bold"/>
              </a:rPr>
              <a:t>Example : </a:t>
            </a:r>
          </a:p>
          <a:p>
            <a:pPr algn="l">
              <a:lnSpc>
                <a:spcPts val="2916"/>
              </a:lnSpc>
              <a:spcBef>
                <a:spcPct val="0"/>
              </a:spcBef>
            </a:pPr>
          </a:p>
        </p:txBody>
      </p:sp>
      <p:sp>
        <p:nvSpPr>
          <p:cNvPr name="Freeform 17" id="17"/>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9" id="19"/>
          <p:cNvSpPr txBox="true"/>
          <p:nvPr/>
        </p:nvSpPr>
        <p:spPr>
          <a:xfrm rot="0">
            <a:off x="346793" y="1212873"/>
            <a:ext cx="3443685" cy="372745"/>
          </a:xfrm>
          <a:prstGeom prst="rect">
            <a:avLst/>
          </a:prstGeom>
        </p:spPr>
        <p:txBody>
          <a:bodyPr anchor="t" rtlCol="false" tIns="0" lIns="0" bIns="0" rIns="0">
            <a:spAutoFit/>
          </a:bodyPr>
          <a:lstStyle/>
          <a:p>
            <a:pPr algn="l">
              <a:lnSpc>
                <a:spcPts val="3080"/>
              </a:lnSpc>
              <a:spcBef>
                <a:spcPct val="0"/>
              </a:spcBef>
            </a:pPr>
            <a:r>
              <a:rPr lang="en-US" b="true" sz="2200">
                <a:solidFill>
                  <a:srgbClr val="1E90FF"/>
                </a:solidFill>
                <a:latin typeface="Walls Bold"/>
                <a:ea typeface="Walls Bold"/>
                <a:cs typeface="Walls Bold"/>
                <a:sym typeface="Walls Bold"/>
              </a:rPr>
              <a:t>2. Non-Primitive Data Types:</a:t>
            </a:r>
          </a:p>
        </p:txBody>
      </p:sp>
      <p:sp>
        <p:nvSpPr>
          <p:cNvPr name="TextBox 20" id="20"/>
          <p:cNvSpPr txBox="true"/>
          <p:nvPr/>
        </p:nvSpPr>
        <p:spPr>
          <a:xfrm rot="0">
            <a:off x="263591" y="2607012"/>
            <a:ext cx="2929354" cy="372745"/>
          </a:xfrm>
          <a:prstGeom prst="rect">
            <a:avLst/>
          </a:prstGeom>
        </p:spPr>
        <p:txBody>
          <a:bodyPr anchor="t" rtlCol="false" tIns="0" lIns="0" bIns="0" rIns="0">
            <a:spAutoFit/>
          </a:bodyPr>
          <a:lstStyle/>
          <a:p>
            <a:pPr algn="l">
              <a:lnSpc>
                <a:spcPts val="3079"/>
              </a:lnSpc>
              <a:spcBef>
                <a:spcPct val="0"/>
              </a:spcBef>
            </a:pPr>
            <a:r>
              <a:rPr lang="en-US" b="true" sz="2199">
                <a:solidFill>
                  <a:srgbClr val="1E90FF"/>
                </a:solidFill>
                <a:latin typeface="Walls Bold"/>
                <a:ea typeface="Walls Bold"/>
                <a:cs typeface="Walls Bold"/>
                <a:sym typeface="Walls Bold"/>
              </a:rPr>
              <a:t>1. Reference Types :</a:t>
            </a:r>
          </a:p>
        </p:txBody>
      </p:sp>
      <p:sp>
        <p:nvSpPr>
          <p:cNvPr name="TextBox 21" id="21"/>
          <p:cNvSpPr txBox="true"/>
          <p:nvPr/>
        </p:nvSpPr>
        <p:spPr>
          <a:xfrm rot="0">
            <a:off x="153507" y="4408507"/>
            <a:ext cx="3239371"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1E90FF"/>
                </a:solidFill>
                <a:latin typeface="Walls Bold"/>
                <a:ea typeface="Walls Bold"/>
                <a:cs typeface="Walls Bold"/>
                <a:sym typeface="Walls Bold"/>
              </a:rPr>
              <a:t>2. User-Defined Types :</a:t>
            </a:r>
          </a:p>
        </p:txBody>
      </p:sp>
      <p:grpSp>
        <p:nvGrpSpPr>
          <p:cNvPr name="Group 22" id="22"/>
          <p:cNvGrpSpPr/>
          <p:nvPr/>
        </p:nvGrpSpPr>
        <p:grpSpPr>
          <a:xfrm rot="0">
            <a:off x="346793" y="5962108"/>
            <a:ext cx="6760093" cy="2529623"/>
            <a:chOff x="0" y="0"/>
            <a:chExt cx="2422665" cy="906560"/>
          </a:xfrm>
        </p:grpSpPr>
        <p:sp>
          <p:nvSpPr>
            <p:cNvPr name="Freeform 23" id="23"/>
            <p:cNvSpPr/>
            <p:nvPr/>
          </p:nvSpPr>
          <p:spPr>
            <a:xfrm flipH="false" flipV="false" rot="0">
              <a:off x="0" y="0"/>
              <a:ext cx="2422665" cy="906560"/>
            </a:xfrm>
            <a:custGeom>
              <a:avLst/>
              <a:gdLst/>
              <a:ahLst/>
              <a:cxnLst/>
              <a:rect r="r" b="b" t="t" l="l"/>
              <a:pathLst>
                <a:path h="906560" w="2422665">
                  <a:moveTo>
                    <a:pt x="0" y="0"/>
                  </a:moveTo>
                  <a:lnTo>
                    <a:pt x="2422665" y="0"/>
                  </a:lnTo>
                  <a:lnTo>
                    <a:pt x="2422665" y="906560"/>
                  </a:lnTo>
                  <a:lnTo>
                    <a:pt x="0" y="906560"/>
                  </a:lnTo>
                  <a:close/>
                </a:path>
              </a:pathLst>
            </a:custGeom>
            <a:solidFill>
              <a:srgbClr val="211D1D"/>
            </a:solidFill>
            <a:ln w="47625" cap="sq">
              <a:solidFill>
                <a:srgbClr val="211D1D"/>
              </a:solidFill>
              <a:prstDash val="solid"/>
              <a:miter/>
            </a:ln>
          </p:spPr>
        </p:sp>
        <p:sp>
          <p:nvSpPr>
            <p:cNvPr name="TextBox 24" id="24"/>
            <p:cNvSpPr txBox="true"/>
            <p:nvPr/>
          </p:nvSpPr>
          <p:spPr>
            <a:xfrm>
              <a:off x="0" y="-85725"/>
              <a:ext cx="2422665" cy="992285"/>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 class Person</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   String name;</a:t>
              </a:r>
            </a:p>
            <a:p>
              <a:pPr algn="l">
                <a:lnSpc>
                  <a:spcPts val="2800"/>
                </a:lnSpc>
              </a:pPr>
              <a:r>
                <a:rPr lang="en-US" sz="2000" b="true">
                  <a:solidFill>
                    <a:srgbClr val="FFFFFF"/>
                  </a:solidFill>
                  <a:latin typeface="Consolas Bold"/>
                  <a:ea typeface="Consolas Bold"/>
                  <a:cs typeface="Consolas Bold"/>
                  <a:sym typeface="Consolas Bold"/>
                </a:rPr>
                <a:t>   int age;</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 Person p = new Person(); </a:t>
              </a:r>
            </a:p>
            <a:p>
              <a:pPr algn="ctr">
                <a:lnSpc>
                  <a:spcPts val="1656"/>
                </a:lnSpc>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32103" y="1250973"/>
            <a:ext cx="6716749" cy="8190053"/>
            <a:chOff x="0" y="0"/>
            <a:chExt cx="45948357" cy="56027027"/>
          </a:xfrm>
        </p:grpSpPr>
        <p:sp>
          <p:nvSpPr>
            <p:cNvPr name="Freeform 3" id="3"/>
            <p:cNvSpPr/>
            <p:nvPr/>
          </p:nvSpPr>
          <p:spPr>
            <a:xfrm flipH="false" flipV="false" rot="0">
              <a:off x="72390" y="72390"/>
              <a:ext cx="45803579" cy="55882247"/>
            </a:xfrm>
            <a:custGeom>
              <a:avLst/>
              <a:gdLst/>
              <a:ahLst/>
              <a:cxnLst/>
              <a:rect r="r" b="b" t="t" l="l"/>
              <a:pathLst>
                <a:path h="55882247" w="45803579">
                  <a:moveTo>
                    <a:pt x="0" y="0"/>
                  </a:moveTo>
                  <a:lnTo>
                    <a:pt x="45803579" y="0"/>
                  </a:lnTo>
                  <a:lnTo>
                    <a:pt x="45803579" y="55882247"/>
                  </a:lnTo>
                  <a:lnTo>
                    <a:pt x="0" y="55882247"/>
                  </a:lnTo>
                  <a:lnTo>
                    <a:pt x="0" y="0"/>
                  </a:lnTo>
                  <a:close/>
                </a:path>
              </a:pathLst>
            </a:custGeom>
            <a:solidFill>
              <a:srgbClr val="FFFFFF"/>
            </a:solidFill>
          </p:spPr>
        </p:sp>
        <p:sp>
          <p:nvSpPr>
            <p:cNvPr name="Freeform 4" id="4"/>
            <p:cNvSpPr/>
            <p:nvPr/>
          </p:nvSpPr>
          <p:spPr>
            <a:xfrm flipH="false" flipV="false" rot="0">
              <a:off x="0" y="0"/>
              <a:ext cx="45948358" cy="56027030"/>
            </a:xfrm>
            <a:custGeom>
              <a:avLst/>
              <a:gdLst/>
              <a:ahLst/>
              <a:cxnLst/>
              <a:rect r="r" b="b" t="t" l="l"/>
              <a:pathLst>
                <a:path h="56027030" w="45948358">
                  <a:moveTo>
                    <a:pt x="45803576" y="55882245"/>
                  </a:moveTo>
                  <a:lnTo>
                    <a:pt x="45948358" y="55882245"/>
                  </a:lnTo>
                  <a:lnTo>
                    <a:pt x="45948358" y="56027030"/>
                  </a:lnTo>
                  <a:lnTo>
                    <a:pt x="45803576" y="56027030"/>
                  </a:lnTo>
                  <a:lnTo>
                    <a:pt x="45803576" y="55882245"/>
                  </a:lnTo>
                  <a:close/>
                  <a:moveTo>
                    <a:pt x="0" y="144780"/>
                  </a:moveTo>
                  <a:lnTo>
                    <a:pt x="144780" y="144780"/>
                  </a:lnTo>
                  <a:lnTo>
                    <a:pt x="144780" y="55882245"/>
                  </a:lnTo>
                  <a:lnTo>
                    <a:pt x="0" y="55882245"/>
                  </a:lnTo>
                  <a:lnTo>
                    <a:pt x="0" y="144780"/>
                  </a:lnTo>
                  <a:close/>
                  <a:moveTo>
                    <a:pt x="0" y="55882245"/>
                  </a:moveTo>
                  <a:lnTo>
                    <a:pt x="144780" y="55882245"/>
                  </a:lnTo>
                  <a:lnTo>
                    <a:pt x="144780" y="56027030"/>
                  </a:lnTo>
                  <a:lnTo>
                    <a:pt x="0" y="56027030"/>
                  </a:lnTo>
                  <a:lnTo>
                    <a:pt x="0" y="55882245"/>
                  </a:lnTo>
                  <a:close/>
                  <a:moveTo>
                    <a:pt x="45803576" y="144780"/>
                  </a:moveTo>
                  <a:lnTo>
                    <a:pt x="45948358" y="144780"/>
                  </a:lnTo>
                  <a:lnTo>
                    <a:pt x="45948358" y="55882245"/>
                  </a:lnTo>
                  <a:lnTo>
                    <a:pt x="45803576" y="55882245"/>
                  </a:lnTo>
                  <a:lnTo>
                    <a:pt x="45803576" y="144780"/>
                  </a:lnTo>
                  <a:close/>
                  <a:moveTo>
                    <a:pt x="144780" y="55882245"/>
                  </a:moveTo>
                  <a:lnTo>
                    <a:pt x="45803576" y="55882245"/>
                  </a:lnTo>
                  <a:lnTo>
                    <a:pt x="45803576" y="56027030"/>
                  </a:lnTo>
                  <a:lnTo>
                    <a:pt x="144780" y="56027030"/>
                  </a:lnTo>
                  <a:lnTo>
                    <a:pt x="144780" y="55882245"/>
                  </a:lnTo>
                  <a:close/>
                  <a:moveTo>
                    <a:pt x="45803576" y="0"/>
                  </a:moveTo>
                  <a:lnTo>
                    <a:pt x="45948358" y="0"/>
                  </a:lnTo>
                  <a:lnTo>
                    <a:pt x="45948358" y="144780"/>
                  </a:lnTo>
                  <a:lnTo>
                    <a:pt x="45803576" y="144780"/>
                  </a:lnTo>
                  <a:lnTo>
                    <a:pt x="45803576" y="0"/>
                  </a:lnTo>
                  <a:close/>
                  <a:moveTo>
                    <a:pt x="0" y="0"/>
                  </a:moveTo>
                  <a:lnTo>
                    <a:pt x="144780" y="0"/>
                  </a:lnTo>
                  <a:lnTo>
                    <a:pt x="144780" y="144780"/>
                  </a:lnTo>
                  <a:lnTo>
                    <a:pt x="0" y="144780"/>
                  </a:lnTo>
                  <a:lnTo>
                    <a:pt x="0" y="0"/>
                  </a:lnTo>
                  <a:close/>
                  <a:moveTo>
                    <a:pt x="144780" y="0"/>
                  </a:moveTo>
                  <a:lnTo>
                    <a:pt x="45803576" y="0"/>
                  </a:lnTo>
                  <a:lnTo>
                    <a:pt x="45803576" y="144780"/>
                  </a:lnTo>
                  <a:lnTo>
                    <a:pt x="144780" y="144780"/>
                  </a:lnTo>
                  <a:lnTo>
                    <a:pt x="144780" y="0"/>
                  </a:lnTo>
                  <a:close/>
                </a:path>
              </a:pathLst>
            </a:custGeom>
            <a:solidFill>
              <a:srgbClr val="FFFFFF"/>
            </a:solidFill>
          </p:spPr>
        </p:sp>
      </p:grpSp>
      <p:grpSp>
        <p:nvGrpSpPr>
          <p:cNvPr name="Group 5" id="5"/>
          <p:cNvGrpSpPr/>
          <p:nvPr/>
        </p:nvGrpSpPr>
        <p:grpSpPr>
          <a:xfrm rot="0">
            <a:off x="-142731" y="0"/>
            <a:ext cx="7969676" cy="1010502"/>
            <a:chOff x="0" y="0"/>
            <a:chExt cx="2856152" cy="362141"/>
          </a:xfrm>
        </p:grpSpPr>
        <p:sp>
          <p:nvSpPr>
            <p:cNvPr name="Freeform 6" id="6"/>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7" id="7"/>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8" id="8"/>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11" id="11"/>
          <p:cNvGrpSpPr/>
          <p:nvPr/>
        </p:nvGrpSpPr>
        <p:grpSpPr>
          <a:xfrm rot="0">
            <a:off x="0" y="9894095"/>
            <a:ext cx="7969676" cy="797905"/>
            <a:chOff x="0" y="0"/>
            <a:chExt cx="2856152" cy="285951"/>
          </a:xfrm>
        </p:grpSpPr>
        <p:sp>
          <p:nvSpPr>
            <p:cNvPr name="Freeform 12" id="12"/>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3" id="13"/>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4" id="14"/>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5" id="15"/>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6" id="16"/>
          <p:cNvSpPr txBox="true"/>
          <p:nvPr/>
        </p:nvSpPr>
        <p:spPr>
          <a:xfrm rot="0">
            <a:off x="432103" y="1670235"/>
            <a:ext cx="6716749" cy="7026275"/>
          </a:xfrm>
          <a:prstGeom prst="rect">
            <a:avLst/>
          </a:prstGeom>
        </p:spPr>
        <p:txBody>
          <a:bodyPr anchor="t" rtlCol="false" tIns="0" lIns="0" bIns="0" rIns="0">
            <a:spAutoFit/>
          </a:bodyPr>
          <a:lstStyle/>
          <a:p>
            <a:pPr algn="just">
              <a:lnSpc>
                <a:spcPts val="2799"/>
              </a:lnSpc>
            </a:pPr>
            <a:r>
              <a:rPr lang="en-US" sz="1999">
                <a:solidFill>
                  <a:srgbClr val="000000"/>
                </a:solidFill>
                <a:latin typeface="Walls"/>
                <a:ea typeface="Walls"/>
                <a:cs typeface="Walls"/>
                <a:sym typeface="Walls"/>
              </a:rPr>
              <a:t>Translat</a:t>
            </a:r>
            <a:r>
              <a:rPr lang="en-US" sz="1999">
                <a:solidFill>
                  <a:srgbClr val="000000"/>
                </a:solidFill>
                <a:latin typeface="Walls"/>
                <a:ea typeface="Walls"/>
                <a:cs typeface="Walls"/>
                <a:sym typeface="Walls"/>
              </a:rPr>
              <a:t>ors</a:t>
            </a:r>
            <a:r>
              <a:rPr lang="en-US" sz="1999">
                <a:solidFill>
                  <a:srgbClr val="000000"/>
                </a:solidFill>
                <a:latin typeface="Walls"/>
                <a:ea typeface="Walls"/>
                <a:cs typeface="Walls"/>
                <a:sym typeface="Walls"/>
              </a:rPr>
              <a:t> are tools that c</a:t>
            </a:r>
            <a:r>
              <a:rPr lang="en-US" sz="1999">
                <a:solidFill>
                  <a:srgbClr val="000000"/>
                </a:solidFill>
                <a:latin typeface="Walls"/>
                <a:ea typeface="Walls"/>
                <a:cs typeface="Walls"/>
                <a:sym typeface="Walls"/>
              </a:rPr>
              <a:t>onvert code written in high-level programming languages into machine language (binary code), which computers can understand. There are two main types of translators:</a:t>
            </a:r>
          </a:p>
          <a:p>
            <a:pPr algn="just">
              <a:lnSpc>
                <a:spcPts val="2799"/>
              </a:lnSpc>
            </a:pPr>
          </a:p>
          <a:p>
            <a:pPr algn="just">
              <a:lnSpc>
                <a:spcPts val="2799"/>
              </a:lnSpc>
            </a:pPr>
            <a:r>
              <a:rPr lang="en-US" sz="1999">
                <a:solidFill>
                  <a:srgbClr val="000000"/>
                </a:solidFill>
                <a:latin typeface="Walls"/>
                <a:ea typeface="Walls"/>
                <a:cs typeface="Walls"/>
                <a:sym typeface="Walls"/>
              </a:rPr>
              <a:t>1</a:t>
            </a:r>
            <a:r>
              <a:rPr lang="en-US" sz="1999" b="true">
                <a:solidFill>
                  <a:srgbClr val="000000"/>
                </a:solidFill>
                <a:latin typeface="Walls Bold"/>
                <a:ea typeface="Walls Bold"/>
                <a:cs typeface="Walls Bold"/>
                <a:sym typeface="Walls Bold"/>
              </a:rPr>
              <a:t>. Compilers 🖥️</a:t>
            </a:r>
          </a:p>
          <a:p>
            <a:pPr algn="just" marL="431799" indent="-215899" lvl="1">
              <a:lnSpc>
                <a:spcPts val="2799"/>
              </a:lnSpc>
              <a:buFont typeface="Arial"/>
              <a:buChar char="•"/>
            </a:pPr>
            <a:r>
              <a:rPr lang="en-US" sz="1999">
                <a:solidFill>
                  <a:srgbClr val="000000"/>
                </a:solidFill>
                <a:latin typeface="Walls"/>
                <a:ea typeface="Walls"/>
                <a:cs typeface="Walls"/>
                <a:sym typeface="Walls"/>
              </a:rPr>
              <a:t>How It Works</a:t>
            </a:r>
            <a:r>
              <a:rPr lang="en-US" sz="1999">
                <a:solidFill>
                  <a:srgbClr val="000000"/>
                </a:solidFill>
                <a:latin typeface="Walls"/>
                <a:ea typeface="Walls"/>
                <a:cs typeface="Walls"/>
                <a:sym typeface="Walls"/>
              </a:rPr>
              <a:t>:</a:t>
            </a:r>
            <a:r>
              <a:rPr lang="en-US" sz="1999">
                <a:solidFill>
                  <a:srgbClr val="000000"/>
                </a:solidFill>
                <a:latin typeface="Walls"/>
                <a:ea typeface="Walls"/>
                <a:cs typeface="Walls"/>
                <a:sym typeface="Walls"/>
              </a:rPr>
              <a:t> A compiler takes the entire program’s code and translates it into machine code all at once before the program runs. This </a:t>
            </a:r>
            <a:r>
              <a:rPr lang="en-US" sz="1999">
                <a:solidFill>
                  <a:srgbClr val="000000"/>
                </a:solidFill>
                <a:latin typeface="Walls"/>
                <a:ea typeface="Walls"/>
                <a:cs typeface="Walls"/>
                <a:sym typeface="Walls"/>
              </a:rPr>
              <a:t>re</a:t>
            </a:r>
            <a:r>
              <a:rPr lang="en-US" sz="1999">
                <a:solidFill>
                  <a:srgbClr val="000000"/>
                </a:solidFill>
                <a:latin typeface="Walls"/>
                <a:ea typeface="Walls"/>
                <a:cs typeface="Walls"/>
                <a:sym typeface="Walls"/>
              </a:rPr>
              <a:t>sul</a:t>
            </a:r>
            <a:r>
              <a:rPr lang="en-US" sz="1999">
                <a:solidFill>
                  <a:srgbClr val="000000"/>
                </a:solidFill>
                <a:latin typeface="Walls"/>
                <a:ea typeface="Walls"/>
                <a:cs typeface="Walls"/>
                <a:sym typeface="Walls"/>
              </a:rPr>
              <a:t>ts</a:t>
            </a:r>
            <a:r>
              <a:rPr lang="en-US" sz="1999">
                <a:solidFill>
                  <a:srgbClr val="000000"/>
                </a:solidFill>
                <a:latin typeface="Walls"/>
                <a:ea typeface="Walls"/>
                <a:cs typeface="Walls"/>
                <a:sym typeface="Walls"/>
              </a:rPr>
              <a:t> in a complete machine-level code file.</a:t>
            </a:r>
          </a:p>
          <a:p>
            <a:pPr algn="just" marL="431799" indent="-215899" lvl="1">
              <a:lnSpc>
                <a:spcPts val="2799"/>
              </a:lnSpc>
              <a:buFont typeface="Arial"/>
              <a:buChar char="•"/>
            </a:pPr>
            <a:r>
              <a:rPr lang="en-US" b="true" sz="1999">
                <a:solidFill>
                  <a:srgbClr val="000000"/>
                </a:solidFill>
                <a:latin typeface="Walls Bold"/>
                <a:ea typeface="Walls Bold"/>
                <a:cs typeface="Walls Bold"/>
                <a:sym typeface="Walls Bold"/>
              </a:rPr>
              <a:t>Examples of Compiled Languages:</a:t>
            </a:r>
          </a:p>
          <a:p>
            <a:pPr algn="just" marL="863598" indent="-287866" lvl="2">
              <a:lnSpc>
                <a:spcPts val="2799"/>
              </a:lnSpc>
              <a:buFont typeface="Arial"/>
              <a:buChar char="⚬"/>
            </a:pPr>
            <a:r>
              <a:rPr lang="en-US" sz="1999">
                <a:solidFill>
                  <a:srgbClr val="000000"/>
                </a:solidFill>
                <a:latin typeface="Walls"/>
                <a:ea typeface="Walls"/>
                <a:cs typeface="Walls"/>
                <a:sym typeface="Walls"/>
              </a:rPr>
              <a:t>C</a:t>
            </a:r>
          </a:p>
          <a:p>
            <a:pPr algn="just" marL="863598" indent="-287866" lvl="2">
              <a:lnSpc>
                <a:spcPts val="2799"/>
              </a:lnSpc>
              <a:buFont typeface="Arial"/>
              <a:buChar char="⚬"/>
            </a:pPr>
            <a:r>
              <a:rPr lang="en-US" sz="1999">
                <a:solidFill>
                  <a:srgbClr val="000000"/>
                </a:solidFill>
                <a:latin typeface="Walls"/>
                <a:ea typeface="Walls"/>
                <a:cs typeface="Walls"/>
                <a:sym typeface="Walls"/>
              </a:rPr>
              <a:t>C++</a:t>
            </a:r>
          </a:p>
          <a:p>
            <a:pPr algn="just" marL="863598" indent="-287866" lvl="2">
              <a:lnSpc>
                <a:spcPts val="2799"/>
              </a:lnSpc>
              <a:buFont typeface="Arial"/>
              <a:buChar char="⚬"/>
            </a:pPr>
            <a:r>
              <a:rPr lang="en-US" sz="1999">
                <a:solidFill>
                  <a:srgbClr val="000000"/>
                </a:solidFill>
                <a:latin typeface="Walls"/>
                <a:ea typeface="Walls"/>
                <a:cs typeface="Walls"/>
                <a:sym typeface="Walls"/>
              </a:rPr>
              <a:t>Java (compiles</a:t>
            </a:r>
            <a:r>
              <a:rPr lang="en-US" sz="1999">
                <a:solidFill>
                  <a:srgbClr val="000000"/>
                </a:solidFill>
                <a:latin typeface="Walls"/>
                <a:ea typeface="Walls"/>
                <a:cs typeface="Walls"/>
                <a:sym typeface="Walls"/>
              </a:rPr>
              <a:t> to bytecode, which is then interpreted by the Java Virtual Machine)</a:t>
            </a:r>
          </a:p>
          <a:p>
            <a:pPr algn="just" marL="431799" indent="-215899" lvl="1">
              <a:lnSpc>
                <a:spcPts val="2799"/>
              </a:lnSpc>
              <a:buFont typeface="Arial"/>
              <a:buChar char="•"/>
            </a:pPr>
            <a:r>
              <a:rPr lang="en-US" b="true" sz="1999">
                <a:solidFill>
                  <a:srgbClr val="000000"/>
                </a:solidFill>
                <a:latin typeface="Walls Bold"/>
                <a:ea typeface="Walls Bold"/>
                <a:cs typeface="Walls Bold"/>
                <a:sym typeface="Walls Bold"/>
              </a:rPr>
              <a:t>Pros:</a:t>
            </a:r>
            <a:r>
              <a:rPr lang="en-US" sz="1999">
                <a:solidFill>
                  <a:srgbClr val="000000"/>
                </a:solidFill>
                <a:latin typeface="Walls"/>
                <a:ea typeface="Walls"/>
                <a:cs typeface="Walls"/>
                <a:sym typeface="Walls"/>
              </a:rPr>
              <a:t> Typically, compiled code runs faster since it’s already converted to machine language.</a:t>
            </a:r>
          </a:p>
          <a:p>
            <a:pPr algn="just" marL="431799" indent="-215899" lvl="1">
              <a:lnSpc>
                <a:spcPts val="2799"/>
              </a:lnSpc>
              <a:buFont typeface="Arial"/>
              <a:buChar char="•"/>
            </a:pPr>
            <a:r>
              <a:rPr lang="en-US" b="true" sz="1999">
                <a:solidFill>
                  <a:srgbClr val="000000"/>
                </a:solidFill>
                <a:latin typeface="Walls Bold"/>
                <a:ea typeface="Walls Bold"/>
                <a:cs typeface="Walls Bold"/>
                <a:sym typeface="Walls Bold"/>
              </a:rPr>
              <a:t>Cons:</a:t>
            </a:r>
            <a:r>
              <a:rPr lang="en-US" sz="1999">
                <a:solidFill>
                  <a:srgbClr val="000000"/>
                </a:solidFill>
                <a:latin typeface="Walls"/>
                <a:ea typeface="Walls"/>
                <a:cs typeface="Walls"/>
                <a:sym typeface="Walls"/>
              </a:rPr>
              <a:t> You have to wait until the entire code is compiled before you can run it.</a:t>
            </a:r>
          </a:p>
          <a:p>
            <a:pPr algn="just">
              <a:lnSpc>
                <a:spcPts val="2799"/>
              </a:lnSpc>
            </a:pPr>
          </a:p>
        </p:txBody>
      </p:sp>
      <p:sp>
        <p:nvSpPr>
          <p:cNvPr name="TextBox 17" id="17"/>
          <p:cNvSpPr txBox="true"/>
          <p:nvPr/>
        </p:nvSpPr>
        <p:spPr>
          <a:xfrm rot="0">
            <a:off x="405947" y="1203348"/>
            <a:ext cx="6198266" cy="422275"/>
          </a:xfrm>
          <a:prstGeom prst="rect">
            <a:avLst/>
          </a:prstGeom>
        </p:spPr>
        <p:txBody>
          <a:bodyPr anchor="t" rtlCol="false" tIns="0" lIns="0" bIns="0" rIns="0">
            <a:spAutoFit/>
          </a:bodyPr>
          <a:lstStyle/>
          <a:p>
            <a:pPr algn="l">
              <a:lnSpc>
                <a:spcPts val="3499"/>
              </a:lnSpc>
            </a:pPr>
            <a:r>
              <a:rPr lang="en-US" b="true" sz="2499" spc="249">
                <a:solidFill>
                  <a:srgbClr val="1E90FF"/>
                </a:solidFill>
                <a:latin typeface="Walls Bold"/>
                <a:ea typeface="Walls Bold"/>
                <a:cs typeface="Walls Bold"/>
                <a:sym typeface="Walls Bold"/>
              </a:rPr>
              <a:t>TRANSLATORS: BRIDGING THE GAP 🌉</a:t>
            </a:r>
          </a:p>
        </p:txBody>
      </p:sp>
      <p:sp>
        <p:nvSpPr>
          <p:cNvPr name="Freeform 18" id="18"/>
          <p:cNvSpPr/>
          <p:nvPr/>
        </p:nvSpPr>
        <p:spPr>
          <a:xfrm flipH="false" flipV="false" rot="-5400000">
            <a:off x="-4528463" y="5343594"/>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9" id="19"/>
          <p:cNvSpPr/>
          <p:nvPr/>
        </p:nvSpPr>
        <p:spPr>
          <a:xfrm flipH="false" flipV="false" rot="-5400000">
            <a:off x="2878030" y="5343594"/>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20" id="20"/>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7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421625" y="1298971"/>
            <a:ext cx="6851666" cy="2118783"/>
          </a:xfrm>
          <a:prstGeom prst="rect">
            <a:avLst/>
          </a:prstGeom>
        </p:spPr>
        <p:txBody>
          <a:bodyPr anchor="t" rtlCol="false" tIns="0" lIns="0" bIns="0" rIns="0">
            <a:spAutoFit/>
          </a:bodyPr>
          <a:lstStyle/>
          <a:p>
            <a:pPr algn="l">
              <a:lnSpc>
                <a:spcPts val="2916"/>
              </a:lnSpc>
              <a:spcBef>
                <a:spcPct val="0"/>
              </a:spcBef>
            </a:pPr>
          </a:p>
          <a:p>
            <a:pPr algn="l" marL="431801" indent="-215900" lvl="1">
              <a:lnSpc>
                <a:spcPts val="2800"/>
              </a:lnSpc>
              <a:buFont typeface="Arial"/>
              <a:buChar char="•"/>
            </a:pPr>
            <a:r>
              <a:rPr lang="en-US" sz="2000">
                <a:solidFill>
                  <a:srgbClr val="000000"/>
                </a:solidFill>
                <a:latin typeface="Walls"/>
                <a:ea typeface="Walls"/>
                <a:cs typeface="Walls"/>
                <a:sym typeface="Walls"/>
              </a:rPr>
              <a:t> </a:t>
            </a:r>
            <a:r>
              <a:rPr lang="en-US" b="true" sz="2000">
                <a:solidFill>
                  <a:srgbClr val="211D1D"/>
                </a:solidFill>
                <a:latin typeface="Walls Bold"/>
                <a:ea typeface="Walls Bold"/>
                <a:cs typeface="Walls Bold"/>
                <a:sym typeface="Walls Bold"/>
              </a:rPr>
              <a:t>Primitive Data Types :</a:t>
            </a:r>
            <a:r>
              <a:rPr lang="en-US" sz="2000">
                <a:solidFill>
                  <a:srgbClr val="000000"/>
                </a:solidFill>
                <a:latin typeface="Walls"/>
                <a:ea typeface="Walls"/>
                <a:cs typeface="Walls"/>
                <a:sym typeface="Walls"/>
              </a:rPr>
              <a:t> Basic types with predefined sizes and ranges.</a:t>
            </a:r>
          </a:p>
          <a:p>
            <a:pPr algn="l" marL="431801" indent="-215900" lvl="1">
              <a:lnSpc>
                <a:spcPts val="2800"/>
              </a:lnSpc>
              <a:buFont typeface="Arial"/>
              <a:buChar char="•"/>
            </a:pPr>
            <a:r>
              <a:rPr lang="en-US" b="true" sz="2000">
                <a:solidFill>
                  <a:srgbClr val="211D1D"/>
                </a:solidFill>
                <a:latin typeface="Walls Bold"/>
                <a:ea typeface="Walls Bold"/>
                <a:cs typeface="Walls Bold"/>
                <a:sym typeface="Walls Bold"/>
              </a:rPr>
              <a:t>Non-Primitive Data Types </a:t>
            </a:r>
            <a:r>
              <a:rPr lang="en-US" sz="2000">
                <a:solidFill>
                  <a:srgbClr val="000000"/>
                </a:solidFill>
                <a:latin typeface="Walls"/>
                <a:ea typeface="Walls"/>
                <a:cs typeface="Walls"/>
                <a:sym typeface="Walls"/>
              </a:rPr>
              <a:t>: Include reference types and user-defined types, which can be more complex and flexible.</a:t>
            </a:r>
          </a:p>
          <a:p>
            <a:pPr algn="l">
              <a:lnSpc>
                <a:spcPts val="2916"/>
              </a:lnSpc>
              <a:spcBef>
                <a:spcPct val="0"/>
              </a:spcBef>
            </a:pPr>
          </a:p>
        </p:txBody>
      </p:sp>
      <p:sp>
        <p:nvSpPr>
          <p:cNvPr name="TextBox 14" id="14"/>
          <p:cNvSpPr txBox="true"/>
          <p:nvPr/>
        </p:nvSpPr>
        <p:spPr>
          <a:xfrm rot="0">
            <a:off x="421625" y="3325522"/>
            <a:ext cx="6851666" cy="3881967"/>
          </a:xfrm>
          <a:prstGeom prst="rect">
            <a:avLst/>
          </a:prstGeom>
        </p:spPr>
        <p:txBody>
          <a:bodyPr anchor="t" rtlCol="false" tIns="0" lIns="0" bIns="0" rIns="0">
            <a:spAutoFit/>
          </a:bodyPr>
          <a:lstStyle/>
          <a:p>
            <a:pPr algn="l">
              <a:lnSpc>
                <a:spcPts val="2916"/>
              </a:lnSpc>
              <a:spcBef>
                <a:spcPct val="0"/>
              </a:spcBef>
            </a:pPr>
          </a:p>
          <a:p>
            <a:pPr algn="l">
              <a:lnSpc>
                <a:spcPts val="2800"/>
              </a:lnSpc>
              <a:spcBef>
                <a:spcPct val="0"/>
              </a:spcBef>
            </a:pPr>
          </a:p>
          <a:p>
            <a:pPr algn="l">
              <a:lnSpc>
                <a:spcPts val="2800"/>
              </a:lnSpc>
              <a:spcBef>
                <a:spcPct val="0"/>
              </a:spcBef>
            </a:pPr>
            <a:r>
              <a:rPr lang="en-US" sz="2000">
                <a:solidFill>
                  <a:srgbClr val="000000"/>
                </a:solidFill>
                <a:latin typeface="Walls"/>
                <a:ea typeface="Walls"/>
                <a:cs typeface="Walls"/>
                <a:sym typeface="Walls"/>
              </a:rPr>
              <a:t>Variables are used to store data that can change during the execution of a program. In Java, variables can be used with both primitive and non-primitive data types.</a:t>
            </a:r>
          </a:p>
          <a:p>
            <a:pPr algn="l">
              <a:lnSpc>
                <a:spcPts val="2916"/>
              </a:lnSpc>
              <a:spcBef>
                <a:spcPct val="0"/>
              </a:spcBef>
            </a:pPr>
          </a:p>
          <a:p>
            <a:pPr algn="l">
              <a:lnSpc>
                <a:spcPts val="2800"/>
              </a:lnSpc>
              <a:spcBef>
                <a:spcPct val="0"/>
              </a:spcBef>
            </a:pPr>
            <a:r>
              <a:rPr lang="en-US" b="true" sz="2000">
                <a:solidFill>
                  <a:srgbClr val="211D1D"/>
                </a:solidFill>
                <a:latin typeface="Walls Bold"/>
                <a:ea typeface="Walls Bold"/>
                <a:cs typeface="Walls Bold"/>
                <a:sym typeface="Walls Bold"/>
              </a:rPr>
              <a:t>Syntax:</a:t>
            </a:r>
          </a:p>
          <a:p>
            <a:pPr algn="l">
              <a:lnSpc>
                <a:spcPts val="2800"/>
              </a:lnSpc>
              <a:spcBef>
                <a:spcPct val="0"/>
              </a:spcBef>
            </a:pPr>
            <a:r>
              <a:rPr lang="en-US" sz="2000">
                <a:solidFill>
                  <a:srgbClr val="000000"/>
                </a:solidFill>
                <a:latin typeface="Walls"/>
                <a:ea typeface="Walls"/>
                <a:cs typeface="Walls"/>
                <a:sym typeface="Walls"/>
              </a:rPr>
              <a:t>To declare and initialize a variable for primitive data types, use the following syntax:</a:t>
            </a:r>
          </a:p>
          <a:p>
            <a:pPr algn="l">
              <a:lnSpc>
                <a:spcPts val="2800"/>
              </a:lnSpc>
              <a:spcBef>
                <a:spcPct val="0"/>
              </a:spcBef>
            </a:pPr>
            <a:r>
              <a:rPr lang="en-US" sz="2000">
                <a:solidFill>
                  <a:srgbClr val="000000"/>
                </a:solidFill>
                <a:latin typeface="Walls"/>
                <a:ea typeface="Walls"/>
                <a:cs typeface="Walls"/>
                <a:sym typeface="Walls"/>
              </a:rPr>
              <a:t>java</a:t>
            </a:r>
          </a:p>
          <a:p>
            <a:pPr algn="l">
              <a:lnSpc>
                <a:spcPts val="2800"/>
              </a:lnSpc>
              <a:spcBef>
                <a:spcPct val="0"/>
              </a:spcBef>
            </a:pPr>
            <a:r>
              <a:rPr lang="en-US" sz="2000">
                <a:solidFill>
                  <a:srgbClr val="000000"/>
                </a:solidFill>
                <a:latin typeface="Walls"/>
                <a:ea typeface="Walls"/>
                <a:cs typeface="Walls"/>
                <a:sym typeface="Walls"/>
              </a:rPr>
              <a:t>datatype variableName = literal;</a:t>
            </a:r>
          </a:p>
        </p:txBody>
      </p:sp>
      <p:sp>
        <p:nvSpPr>
          <p:cNvPr name="Freeform 15" id="15"/>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421625" y="1298971"/>
            <a:ext cx="1236663"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1E90FF"/>
                </a:solidFill>
                <a:latin typeface="Walls Bold"/>
                <a:ea typeface="Walls Bold"/>
                <a:cs typeface="Walls Bold"/>
                <a:sym typeface="Walls Bold"/>
              </a:rPr>
              <a:t>Summary :</a:t>
            </a:r>
          </a:p>
        </p:txBody>
      </p:sp>
      <p:sp>
        <p:nvSpPr>
          <p:cNvPr name="TextBox 18" id="18"/>
          <p:cNvSpPr txBox="true"/>
          <p:nvPr/>
        </p:nvSpPr>
        <p:spPr>
          <a:xfrm rot="0">
            <a:off x="405947" y="3202806"/>
            <a:ext cx="1808460" cy="422275"/>
          </a:xfrm>
          <a:prstGeom prst="rect">
            <a:avLst/>
          </a:prstGeom>
        </p:spPr>
        <p:txBody>
          <a:bodyPr anchor="t" rtlCol="false" tIns="0" lIns="0" bIns="0" rIns="0">
            <a:spAutoFit/>
          </a:bodyPr>
          <a:lstStyle/>
          <a:p>
            <a:pPr algn="l">
              <a:lnSpc>
                <a:spcPts val="3499"/>
              </a:lnSpc>
              <a:spcBef>
                <a:spcPct val="0"/>
              </a:spcBef>
            </a:pPr>
            <a:r>
              <a:rPr lang="en-US" b="true" sz="2499">
                <a:solidFill>
                  <a:srgbClr val="1E90FF"/>
                </a:solidFill>
                <a:latin typeface="Walls Bold"/>
                <a:ea typeface="Walls Bold"/>
                <a:cs typeface="Walls Bold"/>
                <a:sym typeface="Walls Bold"/>
              </a:rPr>
              <a:t>Variables 🗃️</a:t>
            </a:r>
          </a:p>
        </p:txBody>
      </p:sp>
      <p:sp>
        <p:nvSpPr>
          <p:cNvPr name="TextBox 19" id="19"/>
          <p:cNvSpPr txBox="true"/>
          <p:nvPr/>
        </p:nvSpPr>
        <p:spPr>
          <a:xfrm rot="0">
            <a:off x="405947" y="3735252"/>
            <a:ext cx="1222177" cy="372745"/>
          </a:xfrm>
          <a:prstGeom prst="rect">
            <a:avLst/>
          </a:prstGeom>
        </p:spPr>
        <p:txBody>
          <a:bodyPr anchor="t" rtlCol="false" tIns="0" lIns="0" bIns="0" rIns="0">
            <a:spAutoFit/>
          </a:bodyPr>
          <a:lstStyle/>
          <a:p>
            <a:pPr algn="l">
              <a:lnSpc>
                <a:spcPts val="3079"/>
              </a:lnSpc>
              <a:spcBef>
                <a:spcPct val="0"/>
              </a:spcBef>
            </a:pPr>
            <a:r>
              <a:rPr lang="en-US" b="true" sz="2199">
                <a:solidFill>
                  <a:srgbClr val="1E90FF"/>
                </a:solidFill>
                <a:latin typeface="Walls Bold"/>
                <a:ea typeface="Walls Bold"/>
                <a:cs typeface="Walls Bold"/>
                <a:sym typeface="Walls Bold"/>
              </a:rPr>
              <a:t>Overview :</a:t>
            </a:r>
          </a:p>
        </p:txBody>
      </p:sp>
      <p:sp>
        <p:nvSpPr>
          <p:cNvPr name="TextBox 20" id="20"/>
          <p:cNvSpPr txBox="true"/>
          <p:nvPr/>
        </p:nvSpPr>
        <p:spPr>
          <a:xfrm rot="0">
            <a:off x="405947" y="5141591"/>
            <a:ext cx="3317962" cy="372745"/>
          </a:xfrm>
          <a:prstGeom prst="rect">
            <a:avLst/>
          </a:prstGeom>
        </p:spPr>
        <p:txBody>
          <a:bodyPr anchor="t" rtlCol="false" tIns="0" lIns="0" bIns="0" rIns="0">
            <a:spAutoFit/>
          </a:bodyPr>
          <a:lstStyle/>
          <a:p>
            <a:pPr algn="l">
              <a:lnSpc>
                <a:spcPts val="3079"/>
              </a:lnSpc>
              <a:spcBef>
                <a:spcPct val="0"/>
              </a:spcBef>
            </a:pPr>
            <a:r>
              <a:rPr lang="en-US" b="true" sz="2199">
                <a:solidFill>
                  <a:srgbClr val="1E90FF"/>
                </a:solidFill>
                <a:latin typeface="Walls Bold"/>
                <a:ea typeface="Walls Bold"/>
                <a:cs typeface="Walls Bold"/>
                <a:sym typeface="Walls Bold"/>
              </a:rPr>
              <a:t>Primitive Data Types:</a:t>
            </a:r>
          </a:p>
        </p:txBody>
      </p:sp>
    </p:spTree>
  </p:cSld>
  <p:clrMapOvr>
    <a:masterClrMapping/>
  </p:clrMapOvr>
</p:sld>
</file>

<file path=ppt/slides/slide7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32103"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432103" y="1175366"/>
            <a:ext cx="6974390" cy="6358467"/>
          </a:xfrm>
          <a:prstGeom prst="rect">
            <a:avLst/>
          </a:prstGeom>
        </p:spPr>
        <p:txBody>
          <a:bodyPr anchor="t" rtlCol="false" tIns="0" lIns="0" bIns="0" rIns="0">
            <a:spAutoFit/>
          </a:bodyPr>
          <a:lstStyle/>
          <a:p>
            <a:pPr algn="l" marL="431801" indent="-215900" lvl="1">
              <a:lnSpc>
                <a:spcPts val="2800"/>
              </a:lnSpc>
              <a:buFont typeface="Arial"/>
              <a:buChar char="•"/>
            </a:pPr>
            <a:r>
              <a:rPr lang="en-US" b="true" sz="2000">
                <a:solidFill>
                  <a:srgbClr val="211D1D"/>
                </a:solidFill>
                <a:latin typeface="Walls Bold"/>
                <a:ea typeface="Walls Bold"/>
                <a:cs typeface="Walls Bold"/>
                <a:sym typeface="Walls Bold"/>
              </a:rPr>
              <a:t> datatype :</a:t>
            </a:r>
            <a:r>
              <a:rPr lang="en-US" sz="2000">
                <a:solidFill>
                  <a:srgbClr val="211D1D"/>
                </a:solidFill>
                <a:latin typeface="Walls"/>
                <a:ea typeface="Walls"/>
                <a:cs typeface="Walls"/>
                <a:sym typeface="Walls"/>
              </a:rPr>
              <a:t> </a:t>
            </a:r>
            <a:r>
              <a:rPr lang="en-US" sz="2000">
                <a:solidFill>
                  <a:srgbClr val="000000"/>
                </a:solidFill>
                <a:latin typeface="Walls"/>
                <a:ea typeface="Walls"/>
                <a:cs typeface="Walls"/>
                <a:sym typeface="Walls"/>
              </a:rPr>
              <a:t>The type of data the variable will store (e.g., int, float).</a:t>
            </a:r>
          </a:p>
          <a:p>
            <a:pPr algn="l" marL="431801" indent="-215900" lvl="1">
              <a:lnSpc>
                <a:spcPts val="2800"/>
              </a:lnSpc>
              <a:buFont typeface="Arial"/>
              <a:buChar char="•"/>
            </a:pPr>
            <a:r>
              <a:rPr lang="en-US" sz="2000">
                <a:solidFill>
                  <a:srgbClr val="211D1D"/>
                </a:solidFill>
                <a:latin typeface="Walls"/>
                <a:ea typeface="Walls"/>
                <a:cs typeface="Walls"/>
                <a:sym typeface="Walls"/>
              </a:rPr>
              <a:t> </a:t>
            </a:r>
            <a:r>
              <a:rPr lang="en-US" b="true" sz="2000">
                <a:solidFill>
                  <a:srgbClr val="211D1D"/>
                </a:solidFill>
                <a:latin typeface="Walls Bold"/>
                <a:ea typeface="Walls Bold"/>
                <a:cs typeface="Walls Bold"/>
                <a:sym typeface="Walls Bold"/>
              </a:rPr>
              <a:t>variableName :</a:t>
            </a:r>
            <a:r>
              <a:rPr lang="en-US" sz="2000">
                <a:solidFill>
                  <a:srgbClr val="211D1D"/>
                </a:solidFill>
                <a:latin typeface="Walls"/>
                <a:ea typeface="Walls"/>
                <a:cs typeface="Walls"/>
                <a:sym typeface="Walls"/>
              </a:rPr>
              <a:t> </a:t>
            </a:r>
            <a:r>
              <a:rPr lang="en-US" sz="2000">
                <a:solidFill>
                  <a:srgbClr val="000000"/>
                </a:solidFill>
                <a:latin typeface="Walls"/>
                <a:ea typeface="Walls"/>
                <a:cs typeface="Walls"/>
                <a:sym typeface="Walls"/>
              </a:rPr>
              <a:t>The name of the variable.</a:t>
            </a:r>
          </a:p>
          <a:p>
            <a:pPr algn="l" marL="431801" indent="-215900" lvl="1">
              <a:lnSpc>
                <a:spcPts val="2800"/>
              </a:lnSpc>
              <a:buFont typeface="Arial"/>
              <a:buChar char="•"/>
            </a:pPr>
            <a:r>
              <a:rPr lang="en-US" sz="2000">
                <a:solidFill>
                  <a:srgbClr val="000000"/>
                </a:solidFill>
                <a:latin typeface="Walls"/>
                <a:ea typeface="Walls"/>
                <a:cs typeface="Walls"/>
                <a:sym typeface="Walls"/>
              </a:rPr>
              <a:t> literal : The value assigned to the variable.</a:t>
            </a:r>
          </a:p>
          <a:p>
            <a:pPr algn="l" marL="431801" indent="-215900" lvl="1">
              <a:lnSpc>
                <a:spcPts val="2800"/>
              </a:lnSpc>
              <a:spcBef>
                <a:spcPct val="0"/>
              </a:spcBef>
              <a:buFont typeface="Arial"/>
              <a:buChar char="•"/>
            </a:pPr>
            <a:r>
              <a:rPr lang="en-US" sz="2000">
                <a:solidFill>
                  <a:srgbClr val="000000"/>
                </a:solidFill>
                <a:latin typeface="Walls"/>
                <a:ea typeface="Walls"/>
                <a:cs typeface="Walls"/>
                <a:sym typeface="Walls"/>
              </a:rPr>
              <a:t> = : The assignment operator.</a:t>
            </a:r>
          </a:p>
          <a:p>
            <a:pPr algn="l">
              <a:lnSpc>
                <a:spcPts val="2800"/>
              </a:lnSpc>
              <a:spcBef>
                <a:spcPct val="0"/>
              </a:spcBef>
            </a:pPr>
            <a:r>
              <a:rPr lang="en-US" b="true" sz="2000">
                <a:solidFill>
                  <a:srgbClr val="211D1D"/>
                </a:solidFill>
                <a:latin typeface="Walls Bold"/>
                <a:ea typeface="Walls Bold"/>
                <a:cs typeface="Walls Bold"/>
                <a:sym typeface="Walls Bold"/>
              </a:rPr>
              <a:t>Example:</a:t>
            </a:r>
          </a:p>
          <a:p>
            <a:pPr algn="l">
              <a:lnSpc>
                <a:spcPts val="2800"/>
              </a:lnSpc>
              <a:spcBef>
                <a:spcPct val="0"/>
              </a:spcBef>
            </a:pPr>
            <a:r>
              <a:rPr lang="en-US" sz="2000">
                <a:solidFill>
                  <a:srgbClr val="000000"/>
                </a:solidFill>
                <a:latin typeface="Walls"/>
                <a:ea typeface="Walls"/>
                <a:cs typeface="Walls"/>
                <a:sym typeface="Walls"/>
              </a:rPr>
              <a:t>int i = 10;</a:t>
            </a:r>
          </a:p>
          <a:p>
            <a:pPr algn="l">
              <a:lnSpc>
                <a:spcPts val="2800"/>
              </a:lnSpc>
              <a:spcBef>
                <a:spcPct val="0"/>
              </a:spcBef>
            </a:pPr>
            <a:r>
              <a:rPr lang="en-US" sz="2000">
                <a:solidFill>
                  <a:srgbClr val="000000"/>
                </a:solidFill>
                <a:latin typeface="Walls"/>
                <a:ea typeface="Walls"/>
                <a:cs typeface="Walls"/>
                <a:sym typeface="Walls"/>
              </a:rPr>
              <a:t>Here:</a:t>
            </a:r>
          </a:p>
          <a:p>
            <a:pPr algn="l" marL="431801" indent="-215900" lvl="1">
              <a:lnSpc>
                <a:spcPts val="2800"/>
              </a:lnSpc>
              <a:buFont typeface="Arial"/>
              <a:buChar char="•"/>
            </a:pPr>
            <a:r>
              <a:rPr lang="en-US" sz="2000">
                <a:solidFill>
                  <a:srgbClr val="000000"/>
                </a:solidFill>
                <a:latin typeface="Walls"/>
                <a:ea typeface="Walls"/>
                <a:cs typeface="Walls"/>
                <a:sym typeface="Walls"/>
              </a:rPr>
              <a:t>int is the data type.</a:t>
            </a:r>
          </a:p>
          <a:p>
            <a:pPr algn="l" marL="431801" indent="-215900" lvl="1">
              <a:lnSpc>
                <a:spcPts val="2800"/>
              </a:lnSpc>
              <a:buFont typeface="Arial"/>
              <a:buChar char="•"/>
            </a:pPr>
            <a:r>
              <a:rPr lang="en-US" sz="2000">
                <a:solidFill>
                  <a:srgbClr val="000000"/>
                </a:solidFill>
                <a:latin typeface="Walls"/>
                <a:ea typeface="Walls"/>
                <a:cs typeface="Walls"/>
                <a:sym typeface="Walls"/>
              </a:rPr>
              <a:t>i is the variable name.</a:t>
            </a:r>
          </a:p>
          <a:p>
            <a:pPr algn="l" marL="431801" indent="-215900" lvl="1">
              <a:lnSpc>
                <a:spcPts val="2800"/>
              </a:lnSpc>
              <a:buFont typeface="Arial"/>
              <a:buChar char="•"/>
            </a:pPr>
            <a:r>
              <a:rPr lang="en-US" sz="2000">
                <a:solidFill>
                  <a:srgbClr val="000000"/>
                </a:solidFill>
                <a:latin typeface="Walls"/>
                <a:ea typeface="Walls"/>
                <a:cs typeface="Walls"/>
                <a:sym typeface="Walls"/>
              </a:rPr>
              <a:t>10 is the literal value assigned to i.</a:t>
            </a:r>
          </a:p>
          <a:p>
            <a:pPr algn="l">
              <a:lnSpc>
                <a:spcPts val="2800"/>
              </a:lnSpc>
              <a:spcBef>
                <a:spcPct val="0"/>
              </a:spcBef>
            </a:pPr>
          </a:p>
          <a:p>
            <a:pPr algn="l">
              <a:lnSpc>
                <a:spcPts val="2916"/>
              </a:lnSpc>
              <a:spcBef>
                <a:spcPct val="0"/>
              </a:spcBef>
            </a:pPr>
          </a:p>
          <a:p>
            <a:pPr algn="l" marL="431801" indent="-215900" lvl="1">
              <a:lnSpc>
                <a:spcPts val="2800"/>
              </a:lnSpc>
              <a:buFont typeface="Arial"/>
              <a:buChar char="•"/>
            </a:pPr>
            <a:r>
              <a:rPr lang="en-US" sz="2000">
                <a:solidFill>
                  <a:srgbClr val="000000"/>
                </a:solidFill>
                <a:latin typeface="Walls"/>
                <a:ea typeface="Walls"/>
                <a:cs typeface="Walls"/>
                <a:sym typeface="Walls"/>
              </a:rPr>
              <a:t>  </a:t>
            </a:r>
            <a:r>
              <a:rPr lang="en-US" b="true" sz="2000">
                <a:solidFill>
                  <a:srgbClr val="211D1D"/>
                </a:solidFill>
                <a:latin typeface="Walls Bold"/>
                <a:ea typeface="Walls Bold"/>
                <a:cs typeface="Walls Bold"/>
                <a:sym typeface="Walls Bold"/>
              </a:rPr>
              <a:t>Syntax :</a:t>
            </a:r>
            <a:r>
              <a:rPr lang="en-US" sz="2000">
                <a:solidFill>
                  <a:srgbClr val="000000"/>
                </a:solidFill>
                <a:latin typeface="Walls"/>
                <a:ea typeface="Walls"/>
                <a:cs typeface="Walls"/>
                <a:sym typeface="Walls"/>
              </a:rPr>
              <a:t> datatype variableName;</a:t>
            </a:r>
          </a:p>
          <a:p>
            <a:pPr algn="l" marL="431801" indent="-215900" lvl="1">
              <a:lnSpc>
                <a:spcPts val="2800"/>
              </a:lnSpc>
              <a:buFont typeface="Arial"/>
              <a:buChar char="•"/>
            </a:pPr>
            <a:r>
              <a:rPr lang="en-US" sz="2000">
                <a:solidFill>
                  <a:srgbClr val="000000"/>
                </a:solidFill>
                <a:latin typeface="Walls"/>
                <a:ea typeface="Walls"/>
                <a:cs typeface="Walls"/>
                <a:sym typeface="Walls"/>
              </a:rPr>
              <a:t>  </a:t>
            </a:r>
            <a:r>
              <a:rPr lang="en-US" b="true" sz="2000">
                <a:solidFill>
                  <a:srgbClr val="211D1D"/>
                </a:solidFill>
                <a:latin typeface="Walls Bold"/>
                <a:ea typeface="Walls Bold"/>
                <a:cs typeface="Walls Bold"/>
                <a:sym typeface="Walls Bold"/>
              </a:rPr>
              <a:t>Example :</a:t>
            </a:r>
            <a:r>
              <a:rPr lang="en-US" sz="2000">
                <a:solidFill>
                  <a:srgbClr val="000000"/>
                </a:solidFill>
                <a:latin typeface="Walls"/>
                <a:ea typeface="Walls"/>
                <a:cs typeface="Walls"/>
                <a:sym typeface="Walls"/>
              </a:rPr>
              <a:t> int i;</a:t>
            </a:r>
          </a:p>
          <a:p>
            <a:pPr algn="l" marL="431801" indent="-215900" lvl="1">
              <a:lnSpc>
                <a:spcPts val="2800"/>
              </a:lnSpc>
              <a:buFont typeface="Arial"/>
              <a:buChar char="•"/>
            </a:pPr>
            <a:r>
              <a:rPr lang="en-US" sz="2000">
                <a:solidFill>
                  <a:srgbClr val="000000"/>
                </a:solidFill>
                <a:latin typeface="Walls"/>
                <a:ea typeface="Walls"/>
                <a:cs typeface="Walls"/>
                <a:sym typeface="Walls"/>
              </a:rPr>
              <a:t>  </a:t>
            </a:r>
            <a:r>
              <a:rPr lang="en-US" b="true" sz="2000">
                <a:solidFill>
                  <a:srgbClr val="211D1D"/>
                </a:solidFill>
                <a:latin typeface="Walls Bold"/>
                <a:ea typeface="Walls Bold"/>
                <a:cs typeface="Walls Bold"/>
                <a:sym typeface="Walls Bold"/>
              </a:rPr>
              <a:t>Description :</a:t>
            </a:r>
            <a:r>
              <a:rPr lang="en-US" sz="2000">
                <a:solidFill>
                  <a:srgbClr val="000000"/>
                </a:solidFill>
                <a:latin typeface="Walls"/>
                <a:ea typeface="Walls"/>
                <a:cs typeface="Walls"/>
                <a:sym typeface="Walls"/>
              </a:rPr>
              <a:t> Declares a variable i of type int.</a:t>
            </a:r>
          </a:p>
          <a:p>
            <a:pPr algn="l">
              <a:lnSpc>
                <a:spcPts val="2916"/>
              </a:lnSpc>
              <a:spcBef>
                <a:spcPct val="0"/>
              </a:spcBef>
            </a:pPr>
          </a:p>
          <a:p>
            <a:pPr algn="l">
              <a:lnSpc>
                <a:spcPts val="2916"/>
              </a:lnSpc>
              <a:spcBef>
                <a:spcPct val="0"/>
              </a:spcBef>
            </a:pPr>
          </a:p>
        </p:txBody>
      </p:sp>
      <p:sp>
        <p:nvSpPr>
          <p:cNvPr name="Freeform 14" id="14"/>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405947" y="5058050"/>
            <a:ext cx="813991" cy="422275"/>
          </a:xfrm>
          <a:prstGeom prst="rect">
            <a:avLst/>
          </a:prstGeom>
        </p:spPr>
        <p:txBody>
          <a:bodyPr anchor="t" rtlCol="false" tIns="0" lIns="0" bIns="0" rIns="0">
            <a:spAutoFit/>
          </a:bodyPr>
          <a:lstStyle/>
          <a:p>
            <a:pPr algn="l">
              <a:lnSpc>
                <a:spcPts val="3499"/>
              </a:lnSpc>
              <a:spcBef>
                <a:spcPct val="0"/>
              </a:spcBef>
            </a:pPr>
            <a:r>
              <a:rPr lang="en-US" b="true" sz="2499">
                <a:solidFill>
                  <a:srgbClr val="1E90FF"/>
                </a:solidFill>
                <a:latin typeface="Walls Bold"/>
                <a:ea typeface="Walls Bold"/>
                <a:cs typeface="Walls Bold"/>
                <a:sym typeface="Walls Bold"/>
              </a:rPr>
              <a:t>Steps:</a:t>
            </a:r>
          </a:p>
        </p:txBody>
      </p:sp>
      <p:sp>
        <p:nvSpPr>
          <p:cNvPr name="TextBox 17" id="17"/>
          <p:cNvSpPr txBox="true"/>
          <p:nvPr/>
        </p:nvSpPr>
        <p:spPr>
          <a:xfrm rot="0">
            <a:off x="405947" y="5476236"/>
            <a:ext cx="1814016"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1E90FF"/>
                </a:solidFill>
                <a:latin typeface="Walls Bold"/>
                <a:ea typeface="Walls Bold"/>
                <a:cs typeface="Walls Bold"/>
                <a:sym typeface="Walls Bold"/>
              </a:rPr>
              <a:t>1. Declaration :</a:t>
            </a:r>
          </a:p>
        </p:txBody>
      </p:sp>
    </p:spTree>
  </p:cSld>
  <p:clrMapOvr>
    <a:masterClrMapping/>
  </p:clrMapOvr>
</p:sld>
</file>

<file path=ppt/slides/slide7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421625" y="1266252"/>
            <a:ext cx="6851666" cy="8093075"/>
          </a:xfrm>
          <a:prstGeom prst="rect">
            <a:avLst/>
          </a:prstGeom>
        </p:spPr>
        <p:txBody>
          <a:bodyPr anchor="t" rtlCol="false" tIns="0" lIns="0" bIns="0" rIns="0">
            <a:spAutoFit/>
          </a:bodyPr>
          <a:lstStyle/>
          <a:p>
            <a:pPr algn="l">
              <a:lnSpc>
                <a:spcPts val="2800"/>
              </a:lnSpc>
              <a:spcBef>
                <a:spcPct val="0"/>
              </a:spcBef>
            </a:pPr>
          </a:p>
          <a:p>
            <a:pPr algn="l" marL="431801" indent="-215900" lvl="1">
              <a:lnSpc>
                <a:spcPts val="2800"/>
              </a:lnSpc>
              <a:buFont typeface="Arial"/>
              <a:buChar char="•"/>
            </a:pPr>
            <a:r>
              <a:rPr lang="en-US" sz="2000">
                <a:solidFill>
                  <a:srgbClr val="000000"/>
                </a:solidFill>
                <a:latin typeface="Walls"/>
                <a:ea typeface="Walls"/>
                <a:cs typeface="Walls"/>
                <a:sym typeface="Walls"/>
              </a:rPr>
              <a:t>  </a:t>
            </a:r>
            <a:r>
              <a:rPr lang="en-US" b="true" sz="2000">
                <a:solidFill>
                  <a:srgbClr val="211D1D"/>
                </a:solidFill>
                <a:latin typeface="Walls Bold"/>
                <a:ea typeface="Walls Bold"/>
                <a:cs typeface="Walls Bold"/>
                <a:sym typeface="Walls Bold"/>
              </a:rPr>
              <a:t>Syntax </a:t>
            </a:r>
            <a:r>
              <a:rPr lang="en-US" sz="2000">
                <a:solidFill>
                  <a:srgbClr val="000000"/>
                </a:solidFill>
                <a:latin typeface="Walls"/>
                <a:ea typeface="Walls"/>
                <a:cs typeface="Walls"/>
                <a:sym typeface="Walls"/>
              </a:rPr>
              <a:t>: variableName = literal;</a:t>
            </a:r>
          </a:p>
          <a:p>
            <a:pPr algn="l" marL="431801" indent="-215900" lvl="1">
              <a:lnSpc>
                <a:spcPts val="2800"/>
              </a:lnSpc>
              <a:buFont typeface="Arial"/>
              <a:buChar char="•"/>
            </a:pPr>
            <a:r>
              <a:rPr lang="en-US" sz="2000">
                <a:solidFill>
                  <a:srgbClr val="000000"/>
                </a:solidFill>
                <a:latin typeface="Walls"/>
                <a:ea typeface="Walls"/>
                <a:cs typeface="Walls"/>
                <a:sym typeface="Walls"/>
              </a:rPr>
              <a:t>  </a:t>
            </a:r>
            <a:r>
              <a:rPr lang="en-US" b="true" sz="2000">
                <a:solidFill>
                  <a:srgbClr val="211D1D"/>
                </a:solidFill>
                <a:latin typeface="Walls Bold"/>
                <a:ea typeface="Walls Bold"/>
                <a:cs typeface="Walls Bold"/>
                <a:sym typeface="Walls Bold"/>
              </a:rPr>
              <a:t>Example :</a:t>
            </a:r>
            <a:r>
              <a:rPr lang="en-US" sz="2000">
                <a:solidFill>
                  <a:srgbClr val="000000"/>
                </a:solidFill>
                <a:latin typeface="Walls"/>
                <a:ea typeface="Walls"/>
                <a:cs typeface="Walls"/>
                <a:sym typeface="Walls"/>
              </a:rPr>
              <a:t> i = 10;</a:t>
            </a:r>
          </a:p>
          <a:p>
            <a:pPr algn="l" marL="431801" indent="-215900" lvl="1">
              <a:lnSpc>
                <a:spcPts val="2800"/>
              </a:lnSpc>
              <a:buFont typeface="Arial"/>
              <a:buChar char="•"/>
            </a:pPr>
            <a:r>
              <a:rPr lang="en-US" sz="2000">
                <a:solidFill>
                  <a:srgbClr val="000000"/>
                </a:solidFill>
                <a:latin typeface="Walls"/>
                <a:ea typeface="Walls"/>
                <a:cs typeface="Walls"/>
                <a:sym typeface="Walls"/>
              </a:rPr>
              <a:t>  </a:t>
            </a:r>
            <a:r>
              <a:rPr lang="en-US" b="true" sz="2000">
                <a:solidFill>
                  <a:srgbClr val="211D1D"/>
                </a:solidFill>
                <a:latin typeface="Walls Bold"/>
                <a:ea typeface="Walls Bold"/>
                <a:cs typeface="Walls Bold"/>
                <a:sym typeface="Walls Bold"/>
              </a:rPr>
              <a:t>Description :</a:t>
            </a:r>
            <a:r>
              <a:rPr lang="en-US" sz="2000">
                <a:solidFill>
                  <a:srgbClr val="211D1D"/>
                </a:solidFill>
                <a:latin typeface="Walls"/>
                <a:ea typeface="Walls"/>
                <a:cs typeface="Walls"/>
                <a:sym typeface="Walls"/>
              </a:rPr>
              <a:t> </a:t>
            </a:r>
            <a:r>
              <a:rPr lang="en-US" sz="2000">
                <a:solidFill>
                  <a:srgbClr val="000000"/>
                </a:solidFill>
                <a:latin typeface="Walls"/>
                <a:ea typeface="Walls"/>
                <a:cs typeface="Walls"/>
                <a:sym typeface="Walls"/>
              </a:rPr>
              <a:t>Assigns the value 10 to the variable i.</a:t>
            </a:r>
          </a:p>
          <a:p>
            <a:pPr algn="l">
              <a:lnSpc>
                <a:spcPts val="2800"/>
              </a:lnSpc>
              <a:spcBef>
                <a:spcPct val="0"/>
              </a:spcBef>
            </a:pPr>
          </a:p>
          <a:p>
            <a:pPr algn="l" marL="431801" indent="-215900" lvl="1">
              <a:lnSpc>
                <a:spcPts val="2800"/>
              </a:lnSpc>
              <a:buFont typeface="Arial"/>
              <a:buChar char="•"/>
            </a:pPr>
            <a:r>
              <a:rPr lang="en-US" sz="2000">
                <a:solidFill>
                  <a:srgbClr val="000000"/>
                </a:solidFill>
                <a:latin typeface="Walls"/>
                <a:ea typeface="Walls"/>
                <a:cs typeface="Walls"/>
                <a:sym typeface="Walls"/>
              </a:rPr>
              <a:t>  </a:t>
            </a:r>
            <a:r>
              <a:rPr lang="en-US" b="true" sz="2000">
                <a:solidFill>
                  <a:srgbClr val="211D1D"/>
                </a:solidFill>
                <a:latin typeface="Walls Bold"/>
                <a:ea typeface="Walls Bold"/>
                <a:cs typeface="Walls Bold"/>
                <a:sym typeface="Walls Bold"/>
              </a:rPr>
              <a:t>Syntax :</a:t>
            </a:r>
            <a:r>
              <a:rPr lang="en-US" sz="2000">
                <a:solidFill>
                  <a:srgbClr val="000000"/>
                </a:solidFill>
                <a:latin typeface="Walls"/>
                <a:ea typeface="Walls"/>
                <a:cs typeface="Walls"/>
                <a:sym typeface="Walls"/>
              </a:rPr>
              <a:t> Use the variable in expressions or methods.</a:t>
            </a:r>
          </a:p>
          <a:p>
            <a:pPr algn="l" marL="431801" indent="-215900" lvl="1">
              <a:lnSpc>
                <a:spcPts val="2800"/>
              </a:lnSpc>
              <a:buFont typeface="Arial"/>
              <a:buChar char="•"/>
            </a:pPr>
            <a:r>
              <a:rPr lang="en-US" sz="2000">
                <a:solidFill>
                  <a:srgbClr val="000000"/>
                </a:solidFill>
                <a:latin typeface="Walls"/>
                <a:ea typeface="Walls"/>
                <a:cs typeface="Walls"/>
                <a:sym typeface="Walls"/>
              </a:rPr>
              <a:t>  </a:t>
            </a:r>
            <a:r>
              <a:rPr lang="en-US" b="true" sz="2000">
                <a:solidFill>
                  <a:srgbClr val="211D1D"/>
                </a:solidFill>
                <a:latin typeface="Walls Bold"/>
                <a:ea typeface="Walls Bold"/>
                <a:cs typeface="Walls Bold"/>
                <a:sym typeface="Walls Bold"/>
              </a:rPr>
              <a:t>Example :</a:t>
            </a:r>
            <a:r>
              <a:rPr lang="en-US" sz="2000">
                <a:solidFill>
                  <a:srgbClr val="000000"/>
                </a:solidFill>
                <a:latin typeface="Walls"/>
                <a:ea typeface="Walls"/>
                <a:cs typeface="Walls"/>
                <a:sym typeface="Walls"/>
              </a:rPr>
              <a:t> System.out.println(i);</a:t>
            </a:r>
          </a:p>
          <a:p>
            <a:pPr algn="l" marL="431801" indent="-215900" lvl="1">
              <a:lnSpc>
                <a:spcPts val="2800"/>
              </a:lnSpc>
              <a:buFont typeface="Arial"/>
              <a:buChar char="•"/>
            </a:pPr>
            <a:r>
              <a:rPr lang="en-US" sz="2000">
                <a:solidFill>
                  <a:srgbClr val="000000"/>
                </a:solidFill>
                <a:latin typeface="Walls"/>
                <a:ea typeface="Walls"/>
                <a:cs typeface="Walls"/>
                <a:sym typeface="Walls"/>
              </a:rPr>
              <a:t>  </a:t>
            </a:r>
            <a:r>
              <a:rPr lang="en-US" b="true" sz="2000">
                <a:solidFill>
                  <a:srgbClr val="211D1D"/>
                </a:solidFill>
                <a:latin typeface="Walls Bold"/>
                <a:ea typeface="Walls Bold"/>
                <a:cs typeface="Walls Bold"/>
                <a:sym typeface="Walls Bold"/>
              </a:rPr>
              <a:t>Description :</a:t>
            </a:r>
            <a:r>
              <a:rPr lang="en-US" sz="2000">
                <a:solidFill>
                  <a:srgbClr val="211D1D"/>
                </a:solidFill>
                <a:latin typeface="Walls"/>
                <a:ea typeface="Walls"/>
                <a:cs typeface="Walls"/>
                <a:sym typeface="Walls"/>
              </a:rPr>
              <a:t> </a:t>
            </a:r>
            <a:r>
              <a:rPr lang="en-US" sz="2000">
                <a:solidFill>
                  <a:srgbClr val="000000"/>
                </a:solidFill>
                <a:latin typeface="Walls"/>
                <a:ea typeface="Walls"/>
                <a:cs typeface="Walls"/>
                <a:sym typeface="Walls"/>
              </a:rPr>
              <a:t>Prints the value of i to the console.</a:t>
            </a:r>
          </a:p>
          <a:p>
            <a:pPr algn="l">
              <a:lnSpc>
                <a:spcPts val="2800"/>
              </a:lnSpc>
              <a:spcBef>
                <a:spcPct val="0"/>
              </a:spcBef>
            </a:pPr>
          </a:p>
          <a:p>
            <a:pPr algn="l">
              <a:lnSpc>
                <a:spcPts val="2800"/>
              </a:lnSpc>
              <a:spcBef>
                <a:spcPct val="0"/>
              </a:spcBef>
            </a:pPr>
          </a:p>
          <a:p>
            <a:pPr algn="l">
              <a:lnSpc>
                <a:spcPts val="2800"/>
              </a:lnSpc>
              <a:spcBef>
                <a:spcPct val="0"/>
              </a:spcBef>
            </a:pPr>
          </a:p>
          <a:p>
            <a:pPr algn="l">
              <a:lnSpc>
                <a:spcPts val="2800"/>
              </a:lnSpc>
              <a:spcBef>
                <a:spcPct val="0"/>
              </a:spcBef>
            </a:pPr>
          </a:p>
          <a:p>
            <a:pPr algn="l">
              <a:lnSpc>
                <a:spcPts val="2800"/>
              </a:lnSpc>
              <a:spcBef>
                <a:spcPct val="0"/>
              </a:spcBef>
            </a:pPr>
          </a:p>
          <a:p>
            <a:pPr algn="l">
              <a:lnSpc>
                <a:spcPts val="2800"/>
              </a:lnSpc>
              <a:spcBef>
                <a:spcPct val="0"/>
              </a:spcBef>
            </a:pPr>
          </a:p>
          <a:p>
            <a:pPr algn="l">
              <a:lnSpc>
                <a:spcPts val="2800"/>
              </a:lnSpc>
              <a:spcBef>
                <a:spcPct val="0"/>
              </a:spcBef>
            </a:pPr>
          </a:p>
          <a:p>
            <a:pPr algn="l">
              <a:lnSpc>
                <a:spcPts val="2800"/>
              </a:lnSpc>
              <a:spcBef>
                <a:spcPct val="0"/>
              </a:spcBef>
            </a:pPr>
          </a:p>
          <a:p>
            <a:pPr algn="l">
              <a:lnSpc>
                <a:spcPts val="2800"/>
              </a:lnSpc>
              <a:spcBef>
                <a:spcPct val="0"/>
              </a:spcBef>
            </a:pPr>
          </a:p>
          <a:p>
            <a:pPr algn="l">
              <a:lnSpc>
                <a:spcPts val="2800"/>
              </a:lnSpc>
              <a:spcBef>
                <a:spcPct val="0"/>
              </a:spcBef>
            </a:pPr>
          </a:p>
          <a:p>
            <a:pPr algn="l">
              <a:lnSpc>
                <a:spcPts val="2800"/>
              </a:lnSpc>
              <a:spcBef>
                <a:spcPct val="0"/>
              </a:spcBef>
            </a:pPr>
          </a:p>
          <a:p>
            <a:pPr algn="l">
              <a:lnSpc>
                <a:spcPts val="2800"/>
              </a:lnSpc>
              <a:spcBef>
                <a:spcPct val="0"/>
              </a:spcBef>
            </a:pPr>
          </a:p>
          <a:p>
            <a:pPr algn="l" marL="431801" indent="-215900" lvl="1">
              <a:lnSpc>
                <a:spcPts val="2800"/>
              </a:lnSpc>
              <a:buFont typeface="Arial"/>
              <a:buChar char="•"/>
            </a:pPr>
            <a:r>
              <a:rPr lang="en-US" sz="2000">
                <a:solidFill>
                  <a:srgbClr val="000000"/>
                </a:solidFill>
                <a:latin typeface="Walls"/>
                <a:ea typeface="Walls"/>
                <a:cs typeface="Walls"/>
                <a:sym typeface="Walls"/>
              </a:rPr>
              <a:t> </a:t>
            </a:r>
            <a:r>
              <a:rPr lang="en-US" b="true" sz="2000">
                <a:solidFill>
                  <a:srgbClr val="211D1D"/>
                </a:solidFill>
                <a:latin typeface="Walls Bold"/>
                <a:ea typeface="Walls Bold"/>
                <a:cs typeface="Walls Bold"/>
                <a:sym typeface="Walls Bold"/>
              </a:rPr>
              <a:t>Declaration :</a:t>
            </a:r>
            <a:r>
              <a:rPr lang="en-US" sz="2000">
                <a:solidFill>
                  <a:srgbClr val="211D1D"/>
                </a:solidFill>
                <a:latin typeface="Walls"/>
                <a:ea typeface="Walls"/>
                <a:cs typeface="Walls"/>
                <a:sym typeface="Walls"/>
              </a:rPr>
              <a:t> </a:t>
            </a:r>
            <a:r>
              <a:rPr lang="en-US" sz="2000">
                <a:solidFill>
                  <a:srgbClr val="000000"/>
                </a:solidFill>
                <a:latin typeface="Walls"/>
                <a:ea typeface="Walls"/>
                <a:cs typeface="Walls"/>
                <a:sym typeface="Walls"/>
              </a:rPr>
              <a:t>int i;</a:t>
            </a:r>
          </a:p>
          <a:p>
            <a:pPr algn="l" marL="431801" indent="-215900" lvl="1">
              <a:lnSpc>
                <a:spcPts val="2800"/>
              </a:lnSpc>
              <a:buFont typeface="Arial"/>
              <a:buChar char="•"/>
            </a:pPr>
            <a:r>
              <a:rPr lang="en-US" sz="2000">
                <a:solidFill>
                  <a:srgbClr val="000000"/>
                </a:solidFill>
                <a:latin typeface="Walls"/>
                <a:ea typeface="Walls"/>
                <a:cs typeface="Walls"/>
                <a:sym typeface="Walls"/>
              </a:rPr>
              <a:t> </a:t>
            </a:r>
            <a:r>
              <a:rPr lang="en-US" b="true" sz="2000">
                <a:solidFill>
                  <a:srgbClr val="211D1D"/>
                </a:solidFill>
                <a:latin typeface="Walls Bold"/>
                <a:ea typeface="Walls Bold"/>
                <a:cs typeface="Walls Bold"/>
                <a:sym typeface="Walls Bold"/>
              </a:rPr>
              <a:t>Initialization :</a:t>
            </a:r>
            <a:r>
              <a:rPr lang="en-US" b="true" sz="2000">
                <a:solidFill>
                  <a:srgbClr val="FF0000"/>
                </a:solidFill>
                <a:latin typeface="Walls Bold"/>
                <a:ea typeface="Walls Bold"/>
                <a:cs typeface="Walls Bold"/>
                <a:sym typeface="Walls Bold"/>
              </a:rPr>
              <a:t> </a:t>
            </a:r>
            <a:r>
              <a:rPr lang="en-US" sz="2000">
                <a:solidFill>
                  <a:srgbClr val="000000"/>
                </a:solidFill>
                <a:latin typeface="Walls"/>
                <a:ea typeface="Walls"/>
                <a:cs typeface="Walls"/>
                <a:sym typeface="Walls"/>
              </a:rPr>
              <a:t>i = 10;</a:t>
            </a:r>
          </a:p>
          <a:p>
            <a:pPr algn="l" marL="431801" indent="-215900" lvl="1">
              <a:lnSpc>
                <a:spcPts val="2800"/>
              </a:lnSpc>
              <a:buFont typeface="Arial"/>
              <a:buChar char="•"/>
            </a:pPr>
            <a:r>
              <a:rPr lang="en-US" sz="2000">
                <a:solidFill>
                  <a:srgbClr val="000000"/>
                </a:solidFill>
                <a:latin typeface="Walls"/>
                <a:ea typeface="Walls"/>
                <a:cs typeface="Walls"/>
                <a:sym typeface="Walls"/>
              </a:rPr>
              <a:t> </a:t>
            </a:r>
            <a:r>
              <a:rPr lang="en-US" b="true" sz="2000">
                <a:solidFill>
                  <a:srgbClr val="211D1D"/>
                </a:solidFill>
                <a:latin typeface="Walls Bold"/>
                <a:ea typeface="Walls Bold"/>
                <a:cs typeface="Walls Bold"/>
                <a:sym typeface="Walls Bold"/>
              </a:rPr>
              <a:t>Usage :</a:t>
            </a:r>
            <a:r>
              <a:rPr lang="en-US" b="true" sz="2000">
                <a:solidFill>
                  <a:srgbClr val="FF0000"/>
                </a:solidFill>
                <a:latin typeface="Walls Bold"/>
                <a:ea typeface="Walls Bold"/>
                <a:cs typeface="Walls Bold"/>
                <a:sym typeface="Walls Bold"/>
              </a:rPr>
              <a:t> </a:t>
            </a:r>
            <a:r>
              <a:rPr lang="en-US" sz="2000">
                <a:solidFill>
                  <a:srgbClr val="000000"/>
                </a:solidFill>
                <a:latin typeface="Walls"/>
                <a:ea typeface="Walls"/>
                <a:cs typeface="Walls"/>
                <a:sym typeface="Walls"/>
              </a:rPr>
              <a:t>System.out.println(i); prints 10.</a:t>
            </a:r>
          </a:p>
        </p:txBody>
      </p:sp>
      <p:sp>
        <p:nvSpPr>
          <p:cNvPr name="Freeform 14" id="14"/>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405947" y="1266252"/>
            <a:ext cx="1928614"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1E90FF"/>
                </a:solidFill>
                <a:latin typeface="Walls Bold"/>
                <a:ea typeface="Walls Bold"/>
                <a:cs typeface="Walls Bold"/>
                <a:sym typeface="Walls Bold"/>
              </a:rPr>
              <a:t>2. Initialization:</a:t>
            </a:r>
          </a:p>
        </p:txBody>
      </p:sp>
      <p:sp>
        <p:nvSpPr>
          <p:cNvPr name="TextBox 17" id="17"/>
          <p:cNvSpPr txBox="true"/>
          <p:nvPr/>
        </p:nvSpPr>
        <p:spPr>
          <a:xfrm rot="0">
            <a:off x="421625" y="2716876"/>
            <a:ext cx="1128613"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1E90FF"/>
                </a:solidFill>
                <a:latin typeface="Walls Bold"/>
                <a:ea typeface="Walls Bold"/>
                <a:cs typeface="Walls Bold"/>
                <a:sym typeface="Walls Bold"/>
              </a:rPr>
              <a:t>3. Usage :</a:t>
            </a:r>
          </a:p>
        </p:txBody>
      </p:sp>
      <p:grpSp>
        <p:nvGrpSpPr>
          <p:cNvPr name="Group 18" id="18"/>
          <p:cNvGrpSpPr/>
          <p:nvPr/>
        </p:nvGrpSpPr>
        <p:grpSpPr>
          <a:xfrm rot="0">
            <a:off x="272979" y="4578697"/>
            <a:ext cx="7014041" cy="3586898"/>
            <a:chOff x="0" y="0"/>
            <a:chExt cx="2513674" cy="1285463"/>
          </a:xfrm>
        </p:grpSpPr>
        <p:sp>
          <p:nvSpPr>
            <p:cNvPr name="Freeform 19" id="19"/>
            <p:cNvSpPr/>
            <p:nvPr/>
          </p:nvSpPr>
          <p:spPr>
            <a:xfrm flipH="false" flipV="false" rot="0">
              <a:off x="0" y="0"/>
              <a:ext cx="2513674" cy="1285463"/>
            </a:xfrm>
            <a:custGeom>
              <a:avLst/>
              <a:gdLst/>
              <a:ahLst/>
              <a:cxnLst/>
              <a:rect r="r" b="b" t="t" l="l"/>
              <a:pathLst>
                <a:path h="1285463" w="2513674">
                  <a:moveTo>
                    <a:pt x="0" y="0"/>
                  </a:moveTo>
                  <a:lnTo>
                    <a:pt x="2513674" y="0"/>
                  </a:lnTo>
                  <a:lnTo>
                    <a:pt x="2513674" y="1285463"/>
                  </a:lnTo>
                  <a:lnTo>
                    <a:pt x="0" y="1285463"/>
                  </a:lnTo>
                  <a:close/>
                </a:path>
              </a:pathLst>
            </a:custGeom>
            <a:solidFill>
              <a:srgbClr val="211D1D"/>
            </a:solidFill>
            <a:ln w="47625" cap="sq">
              <a:solidFill>
                <a:srgbClr val="211D1D"/>
              </a:solidFill>
              <a:prstDash val="solid"/>
              <a:miter/>
            </a:ln>
          </p:spPr>
        </p:sp>
        <p:sp>
          <p:nvSpPr>
            <p:cNvPr name="TextBox 20" id="20"/>
            <p:cNvSpPr txBox="true"/>
            <p:nvPr/>
          </p:nvSpPr>
          <p:spPr>
            <a:xfrm>
              <a:off x="0" y="-85725"/>
              <a:ext cx="2513674" cy="1371188"/>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public class Main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public static void main(String[] args)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int i; // Declaration</a:t>
              </a:r>
            </a:p>
            <a:p>
              <a:pPr algn="l">
                <a:lnSpc>
                  <a:spcPts val="2800"/>
                </a:lnSpc>
              </a:pPr>
              <a:r>
                <a:rPr lang="en-US" sz="2000" b="true">
                  <a:solidFill>
                    <a:srgbClr val="FFFFFF"/>
                  </a:solidFill>
                  <a:latin typeface="Consolas Bold"/>
                  <a:ea typeface="Consolas Bold"/>
                  <a:cs typeface="Consolas Bold"/>
                  <a:sym typeface="Consolas Bold"/>
                </a:rPr>
                <a:t>   i = 10; // Initialization</a:t>
              </a:r>
            </a:p>
            <a:p>
              <a:pPr algn="l">
                <a:lnSpc>
                  <a:spcPts val="2800"/>
                </a:lnSpc>
              </a:pPr>
              <a:r>
                <a:rPr lang="en-US" sz="2000" b="true">
                  <a:solidFill>
                    <a:srgbClr val="FFFFFF"/>
                  </a:solidFill>
                  <a:latin typeface="Consolas Bold"/>
                  <a:ea typeface="Consolas Bold"/>
                  <a:cs typeface="Consolas Bold"/>
                  <a:sym typeface="Consolas Bold"/>
                </a:rPr>
                <a:t>   System.out.println(i); // Usage</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a:t>
              </a:r>
            </a:p>
            <a:p>
              <a:pPr algn="ctr">
                <a:lnSpc>
                  <a:spcPts val="1656"/>
                </a:lnSpc>
              </a:pPr>
            </a:p>
          </p:txBody>
        </p:sp>
      </p:grpSp>
      <p:sp>
        <p:nvSpPr>
          <p:cNvPr name="TextBox 21" id="21"/>
          <p:cNvSpPr txBox="true"/>
          <p:nvPr/>
        </p:nvSpPr>
        <p:spPr>
          <a:xfrm rot="0">
            <a:off x="421625" y="4060660"/>
            <a:ext cx="1959372" cy="339725"/>
          </a:xfrm>
          <a:prstGeom prst="rect">
            <a:avLst/>
          </a:prstGeom>
        </p:spPr>
        <p:txBody>
          <a:bodyPr anchor="t" rtlCol="false" tIns="0" lIns="0" bIns="0" rIns="0">
            <a:spAutoFit/>
          </a:bodyPr>
          <a:lstStyle/>
          <a:p>
            <a:pPr algn="l" marL="431801" indent="-215900" lvl="1">
              <a:lnSpc>
                <a:spcPts val="2800"/>
              </a:lnSpc>
              <a:buFont typeface="Arial"/>
              <a:buChar char="•"/>
            </a:pPr>
            <a:r>
              <a:rPr lang="en-US" b="true" sz="2000">
                <a:solidFill>
                  <a:srgbClr val="211D1D"/>
                </a:solidFill>
                <a:latin typeface="Walls Bold"/>
                <a:ea typeface="Walls Bold"/>
                <a:cs typeface="Walls Bold"/>
                <a:sym typeface="Walls Bold"/>
              </a:rPr>
              <a:t>Full Example :</a:t>
            </a:r>
          </a:p>
        </p:txBody>
      </p:sp>
    </p:spTree>
  </p:cSld>
  <p:clrMapOvr>
    <a:masterClrMapping/>
  </p:clrMapOvr>
</p:sld>
</file>

<file path=ppt/slides/slide7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309661" y="1232560"/>
            <a:ext cx="6851666" cy="1749425"/>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000000"/>
                </a:solidFill>
                <a:latin typeface="Walls"/>
                <a:ea typeface="Walls"/>
                <a:cs typeface="Walls"/>
                <a:sym typeface="Walls"/>
              </a:rPr>
              <a:t> </a:t>
            </a:r>
            <a:r>
              <a:rPr lang="en-US" sz="2000">
                <a:solidFill>
                  <a:srgbClr val="000000"/>
                </a:solidFill>
                <a:latin typeface="Walls"/>
                <a:ea typeface="Walls"/>
                <a:cs typeface="Walls"/>
                <a:sym typeface="Walls"/>
              </a:rPr>
              <a:t>The “=” operator is used for assignment, not for equality comparison. It assigns the value on the right to the variable on the left.</a:t>
            </a:r>
          </a:p>
          <a:p>
            <a:pPr algn="l" marL="431801" indent="-215900" lvl="1">
              <a:lnSpc>
                <a:spcPts val="2800"/>
              </a:lnSpc>
              <a:buFont typeface="Arial"/>
              <a:buChar char="•"/>
            </a:pPr>
            <a:r>
              <a:rPr lang="en-US" sz="2000">
                <a:solidFill>
                  <a:srgbClr val="000000"/>
                </a:solidFill>
                <a:latin typeface="Walls"/>
                <a:ea typeface="Walls"/>
                <a:cs typeface="Walls"/>
                <a:sym typeface="Walls"/>
              </a:rPr>
              <a:t> Variables are also identifiers and must follow naming conventions.</a:t>
            </a:r>
          </a:p>
        </p:txBody>
      </p:sp>
      <p:sp>
        <p:nvSpPr>
          <p:cNvPr name="TextBox 14" id="14"/>
          <p:cNvSpPr txBox="true"/>
          <p:nvPr/>
        </p:nvSpPr>
        <p:spPr>
          <a:xfrm rot="0">
            <a:off x="309661" y="3575710"/>
            <a:ext cx="6762654" cy="4921250"/>
          </a:xfrm>
          <a:prstGeom prst="rect">
            <a:avLst/>
          </a:prstGeom>
        </p:spPr>
        <p:txBody>
          <a:bodyPr anchor="t" rtlCol="false" tIns="0" lIns="0" bIns="0" rIns="0">
            <a:spAutoFit/>
          </a:bodyPr>
          <a:lstStyle/>
          <a:p>
            <a:pPr algn="l">
              <a:lnSpc>
                <a:spcPts val="2800"/>
              </a:lnSpc>
              <a:spcBef>
                <a:spcPct val="0"/>
              </a:spcBef>
            </a:pPr>
          </a:p>
          <a:p>
            <a:pPr algn="l">
              <a:lnSpc>
                <a:spcPts val="2800"/>
              </a:lnSpc>
              <a:spcBef>
                <a:spcPct val="0"/>
              </a:spcBef>
            </a:pPr>
          </a:p>
          <a:p>
            <a:pPr algn="l">
              <a:lnSpc>
                <a:spcPts val="2800"/>
              </a:lnSpc>
              <a:spcBef>
                <a:spcPct val="0"/>
              </a:spcBef>
            </a:pPr>
            <a:r>
              <a:rPr lang="en-US" b="true" sz="2000">
                <a:solidFill>
                  <a:srgbClr val="211D1D"/>
                </a:solidFill>
                <a:latin typeface="Walls Bold"/>
                <a:ea typeface="Walls Bold"/>
                <a:cs typeface="Walls Bold"/>
                <a:sym typeface="Walls Bold"/>
              </a:rPr>
              <a:t>1. Convention:</a:t>
            </a:r>
            <a:r>
              <a:rPr lang="en-US" sz="2000">
                <a:solidFill>
                  <a:srgbClr val="000000"/>
                </a:solidFill>
                <a:latin typeface="Walls"/>
                <a:ea typeface="Walls"/>
                <a:cs typeface="Walls"/>
                <a:sym typeface="Walls"/>
              </a:rPr>
              <a:t> Always start with an uppercase letter and follow camel case.</a:t>
            </a:r>
          </a:p>
          <a:p>
            <a:pPr algn="l" marL="431801" indent="-215900" lvl="1">
              <a:lnSpc>
                <a:spcPts val="2800"/>
              </a:lnSpc>
              <a:buFont typeface="Arial"/>
              <a:buChar char="•"/>
            </a:pPr>
            <a:r>
              <a:rPr lang="en-US" sz="2000">
                <a:solidFill>
                  <a:srgbClr val="000000"/>
                </a:solidFill>
                <a:latin typeface="Walls"/>
                <a:ea typeface="Walls"/>
                <a:cs typeface="Walls"/>
                <a:sym typeface="Walls"/>
              </a:rPr>
              <a:t> </a:t>
            </a:r>
            <a:r>
              <a:rPr lang="en-US" b="true" sz="2000">
                <a:solidFill>
                  <a:srgbClr val="211D1D"/>
                </a:solidFill>
                <a:latin typeface="Walls Bold"/>
                <a:ea typeface="Walls Bold"/>
                <a:cs typeface="Walls Bold"/>
                <a:sym typeface="Walls Bold"/>
              </a:rPr>
              <a:t>Example:</a:t>
            </a:r>
            <a:r>
              <a:rPr lang="en-US" sz="2000">
                <a:solidFill>
                  <a:srgbClr val="211D1D"/>
                </a:solidFill>
                <a:latin typeface="Walls"/>
                <a:ea typeface="Walls"/>
                <a:cs typeface="Walls"/>
                <a:sym typeface="Walls"/>
              </a:rPr>
              <a:t> </a:t>
            </a:r>
            <a:r>
              <a:rPr lang="en-US" sz="2000">
                <a:solidFill>
                  <a:srgbClr val="000000"/>
                </a:solidFill>
                <a:latin typeface="Walls"/>
                <a:ea typeface="Walls"/>
                <a:cs typeface="Walls"/>
                <a:sym typeface="Walls"/>
              </a:rPr>
              <a:t>HelloWorld, MyFirstClass.</a:t>
            </a:r>
          </a:p>
          <a:p>
            <a:pPr algn="l">
              <a:lnSpc>
                <a:spcPts val="2800"/>
              </a:lnSpc>
              <a:spcBef>
                <a:spcPct val="0"/>
              </a:spcBef>
            </a:pPr>
            <a:r>
              <a:rPr lang="en-US" sz="2000">
                <a:solidFill>
                  <a:srgbClr val="000000"/>
                </a:solidFill>
                <a:latin typeface="Walls"/>
                <a:ea typeface="Walls"/>
                <a:cs typeface="Walls"/>
                <a:sym typeface="Walls"/>
              </a:rPr>
              <a:t>Variable and Method Names:</a:t>
            </a:r>
          </a:p>
          <a:p>
            <a:pPr algn="l">
              <a:lnSpc>
                <a:spcPts val="2800"/>
              </a:lnSpc>
              <a:spcBef>
                <a:spcPct val="0"/>
              </a:spcBef>
            </a:pPr>
            <a:r>
              <a:rPr lang="en-US" sz="2000">
                <a:solidFill>
                  <a:srgbClr val="211D1D"/>
                </a:solidFill>
                <a:latin typeface="Walls"/>
                <a:ea typeface="Walls"/>
                <a:cs typeface="Walls"/>
                <a:sym typeface="Walls"/>
              </a:rPr>
              <a:t>2.</a:t>
            </a:r>
            <a:r>
              <a:rPr lang="en-US" b="true" sz="2000">
                <a:solidFill>
                  <a:srgbClr val="211D1D"/>
                </a:solidFill>
                <a:latin typeface="Walls Bold"/>
                <a:ea typeface="Walls Bold"/>
                <a:cs typeface="Walls Bold"/>
                <a:sym typeface="Walls Bold"/>
              </a:rPr>
              <a:t> Convention:</a:t>
            </a:r>
            <a:r>
              <a:rPr lang="en-US" sz="2000">
                <a:solidFill>
                  <a:srgbClr val="000000"/>
                </a:solidFill>
                <a:latin typeface="Walls"/>
                <a:ea typeface="Walls"/>
                <a:cs typeface="Walls"/>
                <a:sym typeface="Walls"/>
              </a:rPr>
              <a:t> Always start with a lowercase letter and follow camel case.</a:t>
            </a:r>
          </a:p>
          <a:p>
            <a:pPr algn="l" marL="431801" indent="-215900" lvl="1">
              <a:lnSpc>
                <a:spcPts val="2800"/>
              </a:lnSpc>
              <a:buFont typeface="Arial"/>
              <a:buChar char="•"/>
            </a:pPr>
            <a:r>
              <a:rPr lang="en-US" b="true" sz="2000">
                <a:solidFill>
                  <a:srgbClr val="211D1D"/>
                </a:solidFill>
                <a:latin typeface="Walls Bold"/>
                <a:ea typeface="Walls Bold"/>
                <a:cs typeface="Walls Bold"/>
                <a:sym typeface="Walls Bold"/>
              </a:rPr>
              <a:t>Examples:</a:t>
            </a:r>
          </a:p>
          <a:p>
            <a:pPr algn="l">
              <a:lnSpc>
                <a:spcPts val="2800"/>
              </a:lnSpc>
              <a:spcBef>
                <a:spcPct val="0"/>
              </a:spcBef>
            </a:pPr>
            <a:r>
              <a:rPr lang="en-US" sz="2000">
                <a:solidFill>
                  <a:srgbClr val="000000"/>
                </a:solidFill>
                <a:latin typeface="Walls"/>
                <a:ea typeface="Walls"/>
                <a:cs typeface="Walls"/>
                <a:sym typeface="Walls"/>
              </a:rPr>
              <a:t>         Variable: thisIsTheVariableIdentifierExample</a:t>
            </a:r>
          </a:p>
          <a:p>
            <a:pPr algn="l">
              <a:lnSpc>
                <a:spcPts val="2800"/>
              </a:lnSpc>
              <a:spcBef>
                <a:spcPct val="0"/>
              </a:spcBef>
            </a:pPr>
            <a:r>
              <a:rPr lang="en-US" sz="2000">
                <a:solidFill>
                  <a:srgbClr val="000000"/>
                </a:solidFill>
                <a:latin typeface="Walls"/>
                <a:ea typeface="Walls"/>
                <a:cs typeface="Walls"/>
                <a:sym typeface="Walls"/>
              </a:rPr>
              <a:t>         Method: thisIsTheMethodNameExample()</a:t>
            </a:r>
          </a:p>
          <a:p>
            <a:pPr algn="l">
              <a:lnSpc>
                <a:spcPts val="2800"/>
              </a:lnSpc>
              <a:spcBef>
                <a:spcPct val="0"/>
              </a:spcBef>
            </a:pPr>
          </a:p>
          <a:p>
            <a:pPr algn="l">
              <a:lnSpc>
                <a:spcPts val="2800"/>
              </a:lnSpc>
              <a:spcBef>
                <a:spcPct val="0"/>
              </a:spcBef>
            </a:pPr>
          </a:p>
          <a:p>
            <a:pPr algn="l">
              <a:lnSpc>
                <a:spcPts val="2800"/>
              </a:lnSpc>
              <a:spcBef>
                <a:spcPct val="0"/>
              </a:spcBef>
            </a:pPr>
          </a:p>
        </p:txBody>
      </p:sp>
      <p:sp>
        <p:nvSpPr>
          <p:cNvPr name="Freeform 15" id="15"/>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352808" y="3191535"/>
            <a:ext cx="7130438" cy="422275"/>
          </a:xfrm>
          <a:prstGeom prst="rect">
            <a:avLst/>
          </a:prstGeom>
        </p:spPr>
        <p:txBody>
          <a:bodyPr anchor="t" rtlCol="false" tIns="0" lIns="0" bIns="0" rIns="0">
            <a:spAutoFit/>
          </a:bodyPr>
          <a:lstStyle/>
          <a:p>
            <a:pPr algn="l">
              <a:lnSpc>
                <a:spcPts val="3499"/>
              </a:lnSpc>
              <a:spcBef>
                <a:spcPct val="0"/>
              </a:spcBef>
            </a:pPr>
            <a:r>
              <a:rPr lang="en-US" b="true" sz="2499">
                <a:solidFill>
                  <a:srgbClr val="1E90FF"/>
                </a:solidFill>
                <a:latin typeface="Walls Bold"/>
                <a:ea typeface="Walls Bold"/>
                <a:cs typeface="Walls Bold"/>
                <a:sym typeface="Walls Bold"/>
              </a:rPr>
              <a:t>Java Naming Conventions</a:t>
            </a:r>
          </a:p>
        </p:txBody>
      </p:sp>
      <p:sp>
        <p:nvSpPr>
          <p:cNvPr name="TextBox 18" id="18"/>
          <p:cNvSpPr txBox="true"/>
          <p:nvPr/>
        </p:nvSpPr>
        <p:spPr>
          <a:xfrm rot="0">
            <a:off x="309661" y="3759906"/>
            <a:ext cx="2314122" cy="372745"/>
          </a:xfrm>
          <a:prstGeom prst="rect">
            <a:avLst/>
          </a:prstGeom>
        </p:spPr>
        <p:txBody>
          <a:bodyPr anchor="t" rtlCol="false" tIns="0" lIns="0" bIns="0" rIns="0">
            <a:spAutoFit/>
          </a:bodyPr>
          <a:lstStyle/>
          <a:p>
            <a:pPr algn="l">
              <a:lnSpc>
                <a:spcPts val="3079"/>
              </a:lnSpc>
              <a:spcBef>
                <a:spcPct val="0"/>
              </a:spcBef>
            </a:pPr>
            <a:r>
              <a:rPr lang="en-US" b="true" sz="2199">
                <a:solidFill>
                  <a:srgbClr val="1E90FF"/>
                </a:solidFill>
                <a:latin typeface="Walls Bold"/>
                <a:ea typeface="Walls Bold"/>
                <a:cs typeface="Walls Bold"/>
                <a:sym typeface="Walls Bold"/>
              </a:rPr>
              <a:t>Class Names:</a:t>
            </a:r>
          </a:p>
        </p:txBody>
      </p:sp>
      <p:sp>
        <p:nvSpPr>
          <p:cNvPr name="TextBox 19" id="19"/>
          <p:cNvSpPr txBox="true"/>
          <p:nvPr/>
        </p:nvSpPr>
        <p:spPr>
          <a:xfrm rot="0">
            <a:off x="405947" y="7583551"/>
            <a:ext cx="1550095"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1E90FF"/>
                </a:solidFill>
                <a:latin typeface="Walls Bold"/>
                <a:ea typeface="Walls Bold"/>
                <a:cs typeface="Walls Bold"/>
                <a:sym typeface="Walls Bold"/>
              </a:rPr>
              <a:t>Whitespace :</a:t>
            </a:r>
          </a:p>
        </p:txBody>
      </p:sp>
      <p:sp>
        <p:nvSpPr>
          <p:cNvPr name="TextBox 20" id="20"/>
          <p:cNvSpPr txBox="true"/>
          <p:nvPr/>
        </p:nvSpPr>
        <p:spPr>
          <a:xfrm rot="0">
            <a:off x="421625" y="8099171"/>
            <a:ext cx="6940804" cy="621030"/>
          </a:xfrm>
          <a:prstGeom prst="rect">
            <a:avLst/>
          </a:prstGeom>
        </p:spPr>
        <p:txBody>
          <a:bodyPr anchor="t" rtlCol="false" tIns="0" lIns="0" bIns="0" rIns="0">
            <a:spAutoFit/>
          </a:bodyPr>
          <a:lstStyle/>
          <a:p>
            <a:pPr algn="l">
              <a:lnSpc>
                <a:spcPts val="2520"/>
              </a:lnSpc>
              <a:spcBef>
                <a:spcPct val="0"/>
              </a:spcBef>
            </a:pPr>
            <a:r>
              <a:rPr lang="en-US" b="true" sz="1800">
                <a:solidFill>
                  <a:srgbClr val="000000"/>
                </a:solidFill>
                <a:latin typeface="Walls Bold"/>
                <a:ea typeface="Walls Bold"/>
                <a:cs typeface="Walls Bold"/>
                <a:sym typeface="Walls Bold"/>
              </a:rPr>
              <a:t>       Note: </a:t>
            </a:r>
            <a:r>
              <a:rPr lang="en-US" sz="1800">
                <a:solidFill>
                  <a:srgbClr val="000000"/>
                </a:solidFill>
                <a:latin typeface="Walls"/>
                <a:ea typeface="Walls"/>
                <a:cs typeface="Walls"/>
                <a:sym typeface="Walls"/>
              </a:rPr>
              <a:t>Java compiler ignores whitespace. Use spaces for better readability.</a:t>
            </a:r>
          </a:p>
        </p:txBody>
      </p:sp>
      <p:sp>
        <p:nvSpPr>
          <p:cNvPr name="Freeform 21" id="21"/>
          <p:cNvSpPr/>
          <p:nvPr/>
        </p:nvSpPr>
        <p:spPr>
          <a:xfrm flipH="false" flipV="false" rot="0">
            <a:off x="405947" y="8137271"/>
            <a:ext cx="298614" cy="221518"/>
          </a:xfrm>
          <a:custGeom>
            <a:avLst/>
            <a:gdLst/>
            <a:ahLst/>
            <a:cxnLst/>
            <a:rect r="r" b="b" t="t" l="l"/>
            <a:pathLst>
              <a:path h="221518" w="298614">
                <a:moveTo>
                  <a:pt x="0" y="0"/>
                </a:moveTo>
                <a:lnTo>
                  <a:pt x="298614" y="0"/>
                </a:lnTo>
                <a:lnTo>
                  <a:pt x="298614" y="221518"/>
                </a:lnTo>
                <a:lnTo>
                  <a:pt x="0" y="2215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7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421625" y="1453255"/>
            <a:ext cx="6851666" cy="4216400"/>
          </a:xfrm>
          <a:prstGeom prst="rect">
            <a:avLst/>
          </a:prstGeom>
        </p:spPr>
        <p:txBody>
          <a:bodyPr anchor="t" rtlCol="false" tIns="0" lIns="0" bIns="0" rIns="0">
            <a:spAutoFit/>
          </a:bodyPr>
          <a:lstStyle/>
          <a:p>
            <a:pPr algn="l">
              <a:lnSpc>
                <a:spcPts val="2800"/>
              </a:lnSpc>
              <a:spcBef>
                <a:spcPct val="0"/>
              </a:spcBef>
            </a:pPr>
          </a:p>
          <a:p>
            <a:pPr algn="l">
              <a:lnSpc>
                <a:spcPts val="2800"/>
              </a:lnSpc>
              <a:spcBef>
                <a:spcPct val="0"/>
              </a:spcBef>
            </a:pPr>
            <a:r>
              <a:rPr lang="en-US" sz="2000">
                <a:solidFill>
                  <a:srgbClr val="56AEFF"/>
                </a:solidFill>
                <a:latin typeface="Walls"/>
                <a:ea typeface="Walls"/>
                <a:cs typeface="Walls"/>
                <a:sym typeface="Walls"/>
              </a:rPr>
              <a:t>                    </a:t>
            </a:r>
          </a:p>
          <a:p>
            <a:pPr algn="l">
              <a:lnSpc>
                <a:spcPts val="2800"/>
              </a:lnSpc>
              <a:spcBef>
                <a:spcPct val="0"/>
              </a:spcBef>
            </a:pPr>
            <a:r>
              <a:rPr lang="en-US" sz="2000">
                <a:solidFill>
                  <a:srgbClr val="000000"/>
                </a:solidFill>
                <a:latin typeface="Walls"/>
                <a:ea typeface="Walls"/>
                <a:cs typeface="Walls"/>
                <a:sym typeface="Walls"/>
              </a:rPr>
              <a:t>By default, decimal values are considered as double in Java.</a:t>
            </a:r>
          </a:p>
          <a:p>
            <a:pPr algn="l" marL="431801" indent="-215900" lvl="1">
              <a:lnSpc>
                <a:spcPts val="2800"/>
              </a:lnSpc>
              <a:buFont typeface="Arial"/>
              <a:buChar char="•"/>
            </a:pPr>
            <a:r>
              <a:rPr lang="en-US" b="true" sz="2000">
                <a:solidFill>
                  <a:srgbClr val="211D1D"/>
                </a:solidFill>
                <a:latin typeface="Walls Bold"/>
                <a:ea typeface="Walls Bold"/>
                <a:cs typeface="Walls Bold"/>
                <a:sym typeface="Walls Bold"/>
              </a:rPr>
              <a:t> Example :</a:t>
            </a:r>
            <a:r>
              <a:rPr lang="en-US" sz="2000">
                <a:solidFill>
                  <a:srgbClr val="211D1D"/>
                </a:solidFill>
                <a:latin typeface="Walls"/>
                <a:ea typeface="Walls"/>
                <a:cs typeface="Walls"/>
                <a:sym typeface="Walls"/>
              </a:rPr>
              <a:t> </a:t>
            </a:r>
            <a:r>
              <a:rPr lang="en-US" sz="2000">
                <a:solidFill>
                  <a:srgbClr val="000000"/>
                </a:solidFill>
                <a:latin typeface="Walls"/>
                <a:ea typeface="Walls"/>
                <a:cs typeface="Walls"/>
                <a:sym typeface="Walls"/>
              </a:rPr>
              <a:t>3.14 is interpreted as double.</a:t>
            </a:r>
          </a:p>
          <a:p>
            <a:pPr algn="l" marL="431801" indent="-215900" lvl="1">
              <a:lnSpc>
                <a:spcPts val="2800"/>
              </a:lnSpc>
              <a:buFont typeface="Arial"/>
              <a:buChar char="•"/>
            </a:pPr>
            <a:r>
              <a:rPr lang="en-US" sz="2000">
                <a:solidFill>
                  <a:srgbClr val="000000"/>
                </a:solidFill>
                <a:latin typeface="Walls"/>
                <a:ea typeface="Walls"/>
                <a:cs typeface="Walls"/>
                <a:sym typeface="Walls"/>
              </a:rPr>
              <a:t> </a:t>
            </a:r>
            <a:r>
              <a:rPr lang="en-US" sz="2000">
                <a:solidFill>
                  <a:srgbClr val="211D1D"/>
                </a:solidFill>
                <a:latin typeface="Walls"/>
                <a:ea typeface="Walls"/>
                <a:cs typeface="Walls"/>
                <a:sym typeface="Walls"/>
              </a:rPr>
              <a:t>For float Type: To specify a decimal value as float, append f or F to the value.</a:t>
            </a:r>
          </a:p>
          <a:p>
            <a:pPr algn="l" marL="431801" indent="-215900" lvl="1">
              <a:lnSpc>
                <a:spcPts val="2800"/>
              </a:lnSpc>
              <a:buFont typeface="Arial"/>
              <a:buChar char="•"/>
            </a:pPr>
            <a:r>
              <a:rPr lang="en-US" b="true" sz="2000">
                <a:solidFill>
                  <a:srgbClr val="211D1D"/>
                </a:solidFill>
                <a:latin typeface="Walls Bold"/>
                <a:ea typeface="Walls Bold"/>
                <a:cs typeface="Walls Bold"/>
                <a:sym typeface="Walls Bold"/>
              </a:rPr>
              <a:t>Example :</a:t>
            </a:r>
            <a:r>
              <a:rPr lang="en-US" b="true" sz="2000">
                <a:solidFill>
                  <a:srgbClr val="FF0000"/>
                </a:solidFill>
                <a:latin typeface="Walls Bold"/>
                <a:ea typeface="Walls Bold"/>
                <a:cs typeface="Walls Bold"/>
                <a:sym typeface="Walls Bold"/>
              </a:rPr>
              <a:t> </a:t>
            </a:r>
            <a:r>
              <a:rPr lang="en-US" sz="2000">
                <a:solidFill>
                  <a:srgbClr val="000000"/>
                </a:solidFill>
                <a:latin typeface="Walls"/>
                <a:ea typeface="Walls"/>
                <a:cs typeface="Walls"/>
                <a:sym typeface="Walls"/>
              </a:rPr>
              <a:t>3.14f</a:t>
            </a:r>
          </a:p>
          <a:p>
            <a:pPr algn="l">
              <a:lnSpc>
                <a:spcPts val="2800"/>
              </a:lnSpc>
              <a:spcBef>
                <a:spcPct val="0"/>
              </a:spcBef>
            </a:pPr>
          </a:p>
          <a:p>
            <a:pPr algn="l">
              <a:lnSpc>
                <a:spcPts val="2800"/>
              </a:lnSpc>
              <a:spcBef>
                <a:spcPct val="0"/>
              </a:spcBef>
            </a:pPr>
          </a:p>
          <a:p>
            <a:pPr algn="l">
              <a:lnSpc>
                <a:spcPts val="2800"/>
              </a:lnSpc>
              <a:spcBef>
                <a:spcPct val="0"/>
              </a:spcBef>
            </a:pPr>
            <a:r>
              <a:rPr lang="en-US" b="true" sz="2000">
                <a:solidFill>
                  <a:srgbClr val="211D1D"/>
                </a:solidFill>
                <a:latin typeface="Walls Bold"/>
                <a:ea typeface="Walls Bold"/>
                <a:cs typeface="Walls Bold"/>
                <a:sym typeface="Walls Bold"/>
              </a:rPr>
              <a:t>Example :</a:t>
            </a:r>
          </a:p>
          <a:p>
            <a:pPr algn="l">
              <a:lnSpc>
                <a:spcPts val="2800"/>
              </a:lnSpc>
              <a:spcBef>
                <a:spcPct val="0"/>
              </a:spcBef>
            </a:pPr>
          </a:p>
          <a:p>
            <a:pPr algn="l">
              <a:lnSpc>
                <a:spcPts val="2800"/>
              </a:lnSpc>
              <a:spcBef>
                <a:spcPct val="0"/>
              </a:spcBef>
            </a:pPr>
          </a:p>
        </p:txBody>
      </p:sp>
      <p:sp>
        <p:nvSpPr>
          <p:cNvPr name="Freeform 14" id="14"/>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291681" y="1069080"/>
            <a:ext cx="5336704"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Default Values for Decimal Types 💡</a:t>
            </a:r>
          </a:p>
        </p:txBody>
      </p:sp>
      <p:sp>
        <p:nvSpPr>
          <p:cNvPr name="TextBox 17" id="17"/>
          <p:cNvSpPr txBox="true"/>
          <p:nvPr/>
        </p:nvSpPr>
        <p:spPr>
          <a:xfrm rot="0">
            <a:off x="495080" y="1758055"/>
            <a:ext cx="2744292"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1E90FF"/>
                </a:solidFill>
                <a:latin typeface="Walls Bold"/>
                <a:ea typeface="Walls Bold"/>
                <a:cs typeface="Walls Bold"/>
                <a:sym typeface="Walls Bold"/>
              </a:rPr>
              <a:t>Default Decimal Type :</a:t>
            </a:r>
          </a:p>
        </p:txBody>
      </p:sp>
      <p:sp>
        <p:nvSpPr>
          <p:cNvPr name="TextBox 18" id="18"/>
          <p:cNvSpPr txBox="true"/>
          <p:nvPr/>
        </p:nvSpPr>
        <p:spPr>
          <a:xfrm rot="0">
            <a:off x="291681" y="4165072"/>
            <a:ext cx="6804000"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Variable Initialization and Re-initialization🔄</a:t>
            </a:r>
          </a:p>
        </p:txBody>
      </p:sp>
      <p:sp>
        <p:nvSpPr>
          <p:cNvPr name="TextBox 19" id="19"/>
          <p:cNvSpPr txBox="true"/>
          <p:nvPr/>
        </p:nvSpPr>
        <p:spPr>
          <a:xfrm rot="0">
            <a:off x="421625" y="8929594"/>
            <a:ext cx="6471513" cy="306705"/>
          </a:xfrm>
          <a:prstGeom prst="rect">
            <a:avLst/>
          </a:prstGeom>
        </p:spPr>
        <p:txBody>
          <a:bodyPr anchor="t" rtlCol="false" tIns="0" lIns="0" bIns="0" rIns="0">
            <a:spAutoFit/>
          </a:bodyPr>
          <a:lstStyle/>
          <a:p>
            <a:pPr algn="l">
              <a:lnSpc>
                <a:spcPts val="2520"/>
              </a:lnSpc>
              <a:spcBef>
                <a:spcPct val="0"/>
              </a:spcBef>
            </a:pPr>
            <a:r>
              <a:rPr lang="en-US" b="true" sz="1800">
                <a:solidFill>
                  <a:srgbClr val="000000"/>
                </a:solidFill>
                <a:latin typeface="Walls Bold"/>
                <a:ea typeface="Walls Bold"/>
                <a:cs typeface="Walls Bold"/>
                <a:sym typeface="Walls Bold"/>
              </a:rPr>
              <a:t>      Note: </a:t>
            </a:r>
            <a:r>
              <a:rPr lang="en-US" sz="1800">
                <a:solidFill>
                  <a:srgbClr val="000000"/>
                </a:solidFill>
                <a:latin typeface="Walls"/>
                <a:ea typeface="Walls"/>
                <a:cs typeface="Walls"/>
                <a:sym typeface="Walls"/>
              </a:rPr>
              <a:t>A variable can be re-initialized any number of times.</a:t>
            </a:r>
          </a:p>
        </p:txBody>
      </p:sp>
      <p:sp>
        <p:nvSpPr>
          <p:cNvPr name="Freeform 20" id="20"/>
          <p:cNvSpPr/>
          <p:nvPr/>
        </p:nvSpPr>
        <p:spPr>
          <a:xfrm flipH="false" flipV="false" rot="0">
            <a:off x="345772" y="8967694"/>
            <a:ext cx="298614" cy="221518"/>
          </a:xfrm>
          <a:custGeom>
            <a:avLst/>
            <a:gdLst/>
            <a:ahLst/>
            <a:cxnLst/>
            <a:rect r="r" b="b" t="t" l="l"/>
            <a:pathLst>
              <a:path h="221518" w="298614">
                <a:moveTo>
                  <a:pt x="0" y="0"/>
                </a:moveTo>
                <a:lnTo>
                  <a:pt x="298615" y="0"/>
                </a:lnTo>
                <a:lnTo>
                  <a:pt x="298615" y="221518"/>
                </a:lnTo>
                <a:lnTo>
                  <a:pt x="0" y="2215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21" id="21"/>
          <p:cNvGrpSpPr/>
          <p:nvPr/>
        </p:nvGrpSpPr>
        <p:grpSpPr>
          <a:xfrm rot="0">
            <a:off x="335086" y="4984071"/>
            <a:ext cx="7014041" cy="3586898"/>
            <a:chOff x="0" y="0"/>
            <a:chExt cx="2513674" cy="1285463"/>
          </a:xfrm>
        </p:grpSpPr>
        <p:sp>
          <p:nvSpPr>
            <p:cNvPr name="Freeform 22" id="22"/>
            <p:cNvSpPr/>
            <p:nvPr/>
          </p:nvSpPr>
          <p:spPr>
            <a:xfrm flipH="false" flipV="false" rot="0">
              <a:off x="0" y="0"/>
              <a:ext cx="2513674" cy="1285463"/>
            </a:xfrm>
            <a:custGeom>
              <a:avLst/>
              <a:gdLst/>
              <a:ahLst/>
              <a:cxnLst/>
              <a:rect r="r" b="b" t="t" l="l"/>
              <a:pathLst>
                <a:path h="1285463" w="2513674">
                  <a:moveTo>
                    <a:pt x="0" y="0"/>
                  </a:moveTo>
                  <a:lnTo>
                    <a:pt x="2513674" y="0"/>
                  </a:lnTo>
                  <a:lnTo>
                    <a:pt x="2513674" y="1285463"/>
                  </a:lnTo>
                  <a:lnTo>
                    <a:pt x="0" y="1285463"/>
                  </a:lnTo>
                  <a:close/>
                </a:path>
              </a:pathLst>
            </a:custGeom>
            <a:solidFill>
              <a:srgbClr val="211D1D"/>
            </a:solidFill>
            <a:ln w="47625" cap="sq">
              <a:solidFill>
                <a:srgbClr val="211D1D"/>
              </a:solidFill>
              <a:prstDash val="solid"/>
              <a:miter/>
            </a:ln>
          </p:spPr>
        </p:sp>
        <p:sp>
          <p:nvSpPr>
            <p:cNvPr name="TextBox 23" id="23"/>
            <p:cNvSpPr txBox="true"/>
            <p:nvPr/>
          </p:nvSpPr>
          <p:spPr>
            <a:xfrm>
              <a:off x="0" y="-85725"/>
              <a:ext cx="2513674" cy="1371188"/>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int i; // Declaration</a:t>
              </a:r>
            </a:p>
            <a:p>
              <a:pPr algn="l">
                <a:lnSpc>
                  <a:spcPts val="2800"/>
                </a:lnSpc>
              </a:pPr>
              <a:r>
                <a:rPr lang="en-US" sz="2000" b="true">
                  <a:solidFill>
                    <a:srgbClr val="FFFFFF"/>
                  </a:solidFill>
                  <a:latin typeface="Consolas Bold"/>
                  <a:ea typeface="Consolas Bold"/>
                  <a:cs typeface="Consolas Bold"/>
                  <a:sym typeface="Consolas Bold"/>
                </a:rPr>
                <a:t>i = 10; // First-time Initialization</a:t>
              </a:r>
            </a:p>
            <a:p>
              <a:pPr algn="l">
                <a:lnSpc>
                  <a:spcPts val="2800"/>
                </a:lnSpc>
              </a:pPr>
              <a:r>
                <a:rPr lang="en-US" sz="2000" b="true">
                  <a:solidFill>
                    <a:srgbClr val="FFFFFF"/>
                  </a:solidFill>
                  <a:latin typeface="Consolas Bold"/>
                  <a:ea typeface="Consolas Bold"/>
                  <a:cs typeface="Consolas Bold"/>
                  <a:sym typeface="Consolas Bold"/>
                </a:rPr>
                <a:t>System.out.println(i); // Usage: Outputs 10</a:t>
              </a:r>
            </a:p>
            <a:p>
              <a:pPr algn="l">
                <a:lnSpc>
                  <a:spcPts val="2800"/>
                </a:lnSpc>
              </a:pPr>
              <a:r>
                <a:rPr lang="en-US" sz="2000" b="true">
                  <a:solidFill>
                    <a:srgbClr val="FFFFFF"/>
                  </a:solidFill>
                  <a:latin typeface="Consolas Bold"/>
                  <a:ea typeface="Consolas Bold"/>
                  <a:cs typeface="Consolas Bold"/>
                  <a:sym typeface="Consolas Bold"/>
                </a:rPr>
                <a:t>i = 20; // Re-initialization</a:t>
              </a:r>
            </a:p>
            <a:p>
              <a:pPr algn="l">
                <a:lnSpc>
                  <a:spcPts val="2800"/>
                </a:lnSpc>
              </a:pPr>
              <a:r>
                <a:rPr lang="en-US" sz="2000" b="true">
                  <a:solidFill>
                    <a:srgbClr val="FFFFFF"/>
                  </a:solidFill>
                  <a:latin typeface="Consolas Bold"/>
                  <a:ea typeface="Consolas Bold"/>
                  <a:cs typeface="Consolas Bold"/>
                  <a:sym typeface="Consolas Bold"/>
                </a:rPr>
                <a:t>System.out.println(i); // Usage: Outputs 20</a:t>
              </a:r>
            </a:p>
            <a:p>
              <a:pPr algn="l">
                <a:lnSpc>
                  <a:spcPts val="2800"/>
                </a:lnSpc>
              </a:pPr>
              <a:r>
                <a:rPr lang="en-US" sz="2000" b="true">
                  <a:solidFill>
                    <a:srgbClr val="FFFFFF"/>
                  </a:solidFill>
                  <a:latin typeface="Consolas Bold"/>
                  <a:ea typeface="Consolas Bold"/>
                  <a:cs typeface="Consolas Bold"/>
                  <a:sym typeface="Consolas Bold"/>
                </a:rPr>
                <a:t>i = 0; // Re-initialization</a:t>
              </a:r>
            </a:p>
            <a:p>
              <a:pPr algn="l">
                <a:lnSpc>
                  <a:spcPts val="2800"/>
                </a:lnSpc>
              </a:pPr>
              <a:r>
                <a:rPr lang="en-US" sz="2000" b="true">
                  <a:solidFill>
                    <a:srgbClr val="FFFFFF"/>
                  </a:solidFill>
                  <a:latin typeface="Consolas Bold"/>
                  <a:ea typeface="Consolas Bold"/>
                  <a:cs typeface="Consolas Bold"/>
                  <a:sym typeface="Consolas Bold"/>
                </a:rPr>
                <a:t>System.out.println(i); // Usage: Outputs 0</a:t>
              </a:r>
            </a:p>
            <a:p>
              <a:pPr algn="l">
                <a:lnSpc>
                  <a:spcPts val="2800"/>
                </a:lnSpc>
              </a:pPr>
              <a:r>
                <a:rPr lang="en-US" sz="2000" b="true">
                  <a:solidFill>
                    <a:srgbClr val="FFFFFF"/>
                  </a:solidFill>
                  <a:latin typeface="Consolas Bold"/>
                  <a:ea typeface="Consolas Bold"/>
                  <a:cs typeface="Consolas Bold"/>
                  <a:sym typeface="Consolas Bold"/>
                </a:rPr>
                <a:t>i = -100; // Re-initialization</a:t>
              </a:r>
            </a:p>
            <a:p>
              <a:pPr algn="l">
                <a:lnSpc>
                  <a:spcPts val="2800"/>
                </a:lnSpc>
              </a:pPr>
              <a:r>
                <a:rPr lang="en-US" sz="2000" b="true">
                  <a:solidFill>
                    <a:srgbClr val="FFFFFF"/>
                  </a:solidFill>
                  <a:latin typeface="Consolas Bold"/>
                  <a:ea typeface="Consolas Bold"/>
                  <a:cs typeface="Consolas Bold"/>
                  <a:sym typeface="Consolas Bold"/>
                </a:rPr>
                <a:t>System.out.println(i); // Usage: Outputs -100</a:t>
              </a:r>
            </a:p>
            <a:p>
              <a:pPr algn="ctr">
                <a:lnSpc>
                  <a:spcPts val="1656"/>
                </a:lnSpc>
              </a:pPr>
            </a:p>
          </p:txBody>
        </p:sp>
      </p:grpSp>
    </p:spTree>
  </p:cSld>
  <p:clrMapOvr>
    <a:masterClrMapping/>
  </p:clrMapOvr>
</p:sld>
</file>

<file path=ppt/slides/slide7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421625" y="1364958"/>
            <a:ext cx="6851666" cy="6014508"/>
          </a:xfrm>
          <a:prstGeom prst="rect">
            <a:avLst/>
          </a:prstGeom>
        </p:spPr>
        <p:txBody>
          <a:bodyPr anchor="t" rtlCol="false" tIns="0" lIns="0" bIns="0" rIns="0">
            <a:spAutoFit/>
          </a:bodyPr>
          <a:lstStyle/>
          <a:p>
            <a:pPr algn="l">
              <a:lnSpc>
                <a:spcPts val="2916"/>
              </a:lnSpc>
              <a:spcBef>
                <a:spcPct val="0"/>
              </a:spcBef>
            </a:pPr>
          </a:p>
          <a:p>
            <a:pPr algn="l">
              <a:lnSpc>
                <a:spcPts val="2800"/>
              </a:lnSpc>
              <a:spcBef>
                <a:spcPct val="0"/>
              </a:spcBef>
            </a:pPr>
            <a:r>
              <a:rPr lang="en-US" b="true" sz="2000">
                <a:solidFill>
                  <a:srgbClr val="211D1D"/>
                </a:solidFill>
                <a:latin typeface="Walls Bold"/>
                <a:ea typeface="Walls Bold"/>
                <a:cs typeface="Walls Bold"/>
                <a:sym typeface="Walls Bold"/>
              </a:rPr>
              <a:t>1. byte:</a:t>
            </a:r>
          </a:p>
          <a:p>
            <a:pPr algn="l">
              <a:lnSpc>
                <a:spcPts val="2800"/>
              </a:lnSpc>
              <a:spcBef>
                <a:spcPct val="0"/>
              </a:spcBef>
            </a:pPr>
            <a:r>
              <a:rPr lang="en-US" sz="2000">
                <a:solidFill>
                  <a:srgbClr val="000000"/>
                </a:solidFill>
                <a:latin typeface="Walls"/>
                <a:ea typeface="Walls"/>
                <a:cs typeface="Walls"/>
                <a:sym typeface="Walls"/>
              </a:rPr>
              <a:t>   - Range: -128 to 127</a:t>
            </a:r>
          </a:p>
          <a:p>
            <a:pPr algn="l">
              <a:lnSpc>
                <a:spcPts val="2800"/>
              </a:lnSpc>
              <a:spcBef>
                <a:spcPct val="0"/>
              </a:spcBef>
            </a:pPr>
            <a:r>
              <a:rPr lang="en-US" b="true" sz="2000">
                <a:solidFill>
                  <a:srgbClr val="211D1D"/>
                </a:solidFill>
                <a:latin typeface="Walls Bold"/>
                <a:ea typeface="Walls Bold"/>
                <a:cs typeface="Walls Bold"/>
                <a:sym typeface="Walls Bold"/>
              </a:rPr>
              <a:t>2. short:</a:t>
            </a:r>
          </a:p>
          <a:p>
            <a:pPr algn="l">
              <a:lnSpc>
                <a:spcPts val="2800"/>
              </a:lnSpc>
              <a:spcBef>
                <a:spcPct val="0"/>
              </a:spcBef>
            </a:pPr>
            <a:r>
              <a:rPr lang="en-US" sz="2000">
                <a:solidFill>
                  <a:srgbClr val="000000"/>
                </a:solidFill>
                <a:latin typeface="Walls"/>
                <a:ea typeface="Walls"/>
                <a:cs typeface="Walls"/>
                <a:sym typeface="Walls"/>
              </a:rPr>
              <a:t>   - Range: -32,768 to 32,767</a:t>
            </a:r>
          </a:p>
          <a:p>
            <a:pPr algn="l">
              <a:lnSpc>
                <a:spcPts val="2800"/>
              </a:lnSpc>
              <a:spcBef>
                <a:spcPct val="0"/>
              </a:spcBef>
            </a:pPr>
            <a:r>
              <a:rPr lang="en-US" b="true" sz="2000">
                <a:solidFill>
                  <a:srgbClr val="211D1D"/>
                </a:solidFill>
                <a:latin typeface="Walls Bold"/>
                <a:ea typeface="Walls Bold"/>
                <a:cs typeface="Walls Bold"/>
                <a:sym typeface="Walls Bold"/>
              </a:rPr>
              <a:t>3. int:</a:t>
            </a:r>
          </a:p>
          <a:p>
            <a:pPr algn="l">
              <a:lnSpc>
                <a:spcPts val="2800"/>
              </a:lnSpc>
              <a:spcBef>
                <a:spcPct val="0"/>
              </a:spcBef>
            </a:pPr>
            <a:r>
              <a:rPr lang="en-US" sz="2000">
                <a:solidFill>
                  <a:srgbClr val="000000"/>
                </a:solidFill>
                <a:latin typeface="Walls"/>
                <a:ea typeface="Walls"/>
                <a:cs typeface="Walls"/>
                <a:sym typeface="Walls"/>
              </a:rPr>
              <a:t>   - Range: -2,147,483,648 to 2,147,483,647</a:t>
            </a:r>
          </a:p>
          <a:p>
            <a:pPr algn="l">
              <a:lnSpc>
                <a:spcPts val="2800"/>
              </a:lnSpc>
              <a:spcBef>
                <a:spcPct val="0"/>
              </a:spcBef>
            </a:pPr>
            <a:r>
              <a:rPr lang="en-US" b="true" sz="2000">
                <a:solidFill>
                  <a:srgbClr val="211D1D"/>
                </a:solidFill>
                <a:latin typeface="Walls Bold"/>
                <a:ea typeface="Walls Bold"/>
                <a:cs typeface="Walls Bold"/>
                <a:sym typeface="Walls Bold"/>
              </a:rPr>
              <a:t>4. long:</a:t>
            </a:r>
          </a:p>
          <a:p>
            <a:pPr algn="l">
              <a:lnSpc>
                <a:spcPts val="2800"/>
              </a:lnSpc>
              <a:spcBef>
                <a:spcPct val="0"/>
              </a:spcBef>
            </a:pPr>
            <a:r>
              <a:rPr lang="en-US" sz="2000">
                <a:solidFill>
                  <a:srgbClr val="000000"/>
                </a:solidFill>
                <a:latin typeface="Walls"/>
                <a:ea typeface="Walls"/>
                <a:cs typeface="Walls"/>
                <a:sym typeface="Walls"/>
              </a:rPr>
              <a:t>   - Range: -9,223,372,036,854,775,808 to 9,223,372,036,854,775,807</a:t>
            </a:r>
          </a:p>
          <a:p>
            <a:pPr algn="l">
              <a:lnSpc>
                <a:spcPts val="2800"/>
              </a:lnSpc>
              <a:spcBef>
                <a:spcPct val="0"/>
              </a:spcBef>
            </a:pPr>
            <a:r>
              <a:rPr lang="en-US" b="true" sz="2000">
                <a:solidFill>
                  <a:srgbClr val="211D1D"/>
                </a:solidFill>
                <a:latin typeface="Walls Bold"/>
                <a:ea typeface="Walls Bold"/>
                <a:cs typeface="Walls Bold"/>
                <a:sym typeface="Walls Bold"/>
              </a:rPr>
              <a:t>5. float:</a:t>
            </a:r>
          </a:p>
          <a:p>
            <a:pPr algn="l">
              <a:lnSpc>
                <a:spcPts val="2800"/>
              </a:lnSpc>
              <a:spcBef>
                <a:spcPct val="0"/>
              </a:spcBef>
            </a:pPr>
            <a:r>
              <a:rPr lang="en-US" sz="2000">
                <a:solidFill>
                  <a:srgbClr val="000000"/>
                </a:solidFill>
                <a:latin typeface="Walls"/>
                <a:ea typeface="Walls"/>
                <a:cs typeface="Walls"/>
                <a:sym typeface="Walls"/>
              </a:rPr>
              <a:t>   - Range: 1.40239846e-45f to 3.40282347e+38f</a:t>
            </a:r>
          </a:p>
          <a:p>
            <a:pPr algn="l">
              <a:lnSpc>
                <a:spcPts val="2800"/>
              </a:lnSpc>
              <a:spcBef>
                <a:spcPct val="0"/>
              </a:spcBef>
            </a:pPr>
            <a:r>
              <a:rPr lang="en-US" b="true" sz="2000">
                <a:solidFill>
                  <a:srgbClr val="211D1D"/>
                </a:solidFill>
                <a:latin typeface="Walls Bold"/>
                <a:ea typeface="Walls Bold"/>
                <a:cs typeface="Walls Bold"/>
                <a:sym typeface="Walls Bold"/>
              </a:rPr>
              <a:t>6. double:</a:t>
            </a:r>
          </a:p>
          <a:p>
            <a:pPr algn="l">
              <a:lnSpc>
                <a:spcPts val="2800"/>
              </a:lnSpc>
              <a:spcBef>
                <a:spcPct val="0"/>
              </a:spcBef>
            </a:pPr>
            <a:r>
              <a:rPr lang="en-US" sz="2000">
                <a:solidFill>
                  <a:srgbClr val="000000"/>
                </a:solidFill>
                <a:latin typeface="Walls"/>
                <a:ea typeface="Walls"/>
                <a:cs typeface="Walls"/>
                <a:sym typeface="Walls"/>
              </a:rPr>
              <a:t>   - Range: 4.94065645841246544e-324 to 1.79769313486231570e+308</a:t>
            </a:r>
          </a:p>
          <a:p>
            <a:pPr algn="l">
              <a:lnSpc>
                <a:spcPts val="2916"/>
              </a:lnSpc>
              <a:spcBef>
                <a:spcPct val="0"/>
              </a:spcBef>
            </a:pPr>
          </a:p>
          <a:p>
            <a:pPr algn="l">
              <a:lnSpc>
                <a:spcPts val="2916"/>
              </a:lnSpc>
              <a:spcBef>
                <a:spcPct val="0"/>
              </a:spcBef>
            </a:pPr>
          </a:p>
          <a:p>
            <a:pPr algn="l">
              <a:lnSpc>
                <a:spcPts val="2916"/>
              </a:lnSpc>
              <a:spcBef>
                <a:spcPct val="0"/>
              </a:spcBef>
            </a:pPr>
            <a:r>
              <a:rPr lang="en-US" sz="2083">
                <a:solidFill>
                  <a:srgbClr val="000000"/>
                </a:solidFill>
                <a:latin typeface="Walls"/>
                <a:ea typeface="Walls"/>
                <a:cs typeface="Walls"/>
                <a:sym typeface="Walls"/>
              </a:rPr>
              <a:t>*Size Order*: byte &lt; short &lt; int &lt; long &lt; float &lt; double</a:t>
            </a:r>
          </a:p>
        </p:txBody>
      </p:sp>
      <p:sp>
        <p:nvSpPr>
          <p:cNvPr name="Freeform 14" id="14"/>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0" y="1265687"/>
            <a:ext cx="6072796"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Primitive Data Types and Their Ranges:</a:t>
            </a:r>
          </a:p>
        </p:txBody>
      </p:sp>
      <p:sp>
        <p:nvSpPr>
          <p:cNvPr name="TextBox 17" id="17"/>
          <p:cNvSpPr txBox="true"/>
          <p:nvPr/>
        </p:nvSpPr>
        <p:spPr>
          <a:xfrm rot="0">
            <a:off x="421625" y="6572342"/>
            <a:ext cx="1168202"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1E90FF"/>
                </a:solidFill>
                <a:latin typeface="Walls Bold"/>
                <a:ea typeface="Walls Bold"/>
                <a:cs typeface="Walls Bold"/>
                <a:sym typeface="Walls Bold"/>
              </a:rPr>
              <a:t>Ordering:</a:t>
            </a:r>
          </a:p>
        </p:txBody>
      </p:sp>
    </p:spTree>
  </p:cSld>
  <p:clrMapOvr>
    <a:masterClrMapping/>
  </p:clrMapOvr>
</p:sld>
</file>

<file path=ppt/slides/slide7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94360"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283457" y="1237825"/>
            <a:ext cx="6867345" cy="7776633"/>
          </a:xfrm>
          <a:prstGeom prst="rect">
            <a:avLst/>
          </a:prstGeom>
        </p:spPr>
        <p:txBody>
          <a:bodyPr anchor="t" rtlCol="false" tIns="0" lIns="0" bIns="0" rIns="0">
            <a:spAutoFit/>
          </a:bodyPr>
          <a:lstStyle/>
          <a:p>
            <a:pPr algn="l">
              <a:lnSpc>
                <a:spcPts val="2916"/>
              </a:lnSpc>
              <a:spcBef>
                <a:spcPct val="0"/>
              </a:spcBef>
            </a:pPr>
          </a:p>
          <a:p>
            <a:pPr algn="l">
              <a:lnSpc>
                <a:spcPts val="2916"/>
              </a:lnSpc>
              <a:spcBef>
                <a:spcPct val="0"/>
              </a:spcBef>
            </a:pPr>
          </a:p>
          <a:p>
            <a:pPr algn="l">
              <a:lnSpc>
                <a:spcPts val="2800"/>
              </a:lnSpc>
              <a:spcBef>
                <a:spcPct val="0"/>
              </a:spcBef>
            </a:pPr>
            <a:r>
              <a:rPr lang="en-US" b="true" sz="2000">
                <a:solidFill>
                  <a:srgbClr val="211D1D"/>
                </a:solidFill>
                <a:latin typeface="Walls Bold"/>
                <a:ea typeface="Walls Bold"/>
                <a:cs typeface="Walls Bold"/>
                <a:sym typeface="Walls Bold"/>
              </a:rPr>
              <a:t>Definition :</a:t>
            </a:r>
          </a:p>
          <a:p>
            <a:pPr algn="l" marL="431801" indent="-215900" lvl="1">
              <a:lnSpc>
                <a:spcPts val="2800"/>
              </a:lnSpc>
              <a:buFont typeface="Arial"/>
              <a:buChar char="•"/>
            </a:pPr>
            <a:r>
              <a:rPr lang="en-US" sz="2000">
                <a:solidFill>
                  <a:srgbClr val="000000"/>
                </a:solidFill>
                <a:latin typeface="Walls"/>
                <a:ea typeface="Walls"/>
                <a:cs typeface="Walls"/>
                <a:sym typeface="Walls"/>
              </a:rPr>
              <a:t> </a:t>
            </a:r>
            <a:r>
              <a:rPr lang="en-US" sz="2000">
                <a:solidFill>
                  <a:srgbClr val="000000"/>
                </a:solidFill>
                <a:latin typeface="Walls"/>
                <a:ea typeface="Walls"/>
                <a:cs typeface="Walls"/>
                <a:sym typeface="Walls"/>
              </a:rPr>
              <a:t>Concatenation refers to combining or joining two or more strings to create a single string.</a:t>
            </a:r>
          </a:p>
          <a:p>
            <a:pPr algn="l" marL="431801" indent="-215900" lvl="1">
              <a:lnSpc>
                <a:spcPts val="2800"/>
              </a:lnSpc>
              <a:spcBef>
                <a:spcPct val="0"/>
              </a:spcBef>
              <a:buFont typeface="Arial"/>
              <a:buChar char="•"/>
            </a:pPr>
            <a:r>
              <a:rPr lang="en-US" sz="2000">
                <a:solidFill>
                  <a:srgbClr val="000000"/>
                </a:solidFill>
                <a:latin typeface="Walls"/>
                <a:ea typeface="Walls"/>
                <a:cs typeface="Walls"/>
                <a:sym typeface="Walls"/>
              </a:rPr>
              <a:t> Strings can be concatenated with other data types like numbers or variables using the + operator.</a:t>
            </a:r>
          </a:p>
          <a:p>
            <a:pPr algn="l">
              <a:lnSpc>
                <a:spcPts val="2800"/>
              </a:lnSpc>
              <a:spcBef>
                <a:spcPct val="0"/>
              </a:spcBef>
            </a:pPr>
            <a:r>
              <a:rPr lang="en-US" b="true" sz="2000">
                <a:solidFill>
                  <a:srgbClr val="211D1D"/>
                </a:solidFill>
                <a:latin typeface="Walls Bold"/>
                <a:ea typeface="Walls Bold"/>
                <a:cs typeface="Walls Bold"/>
                <a:sym typeface="Walls Bold"/>
              </a:rPr>
              <a:t>Example:</a:t>
            </a:r>
          </a:p>
          <a:p>
            <a:pPr algn="l">
              <a:lnSpc>
                <a:spcPts val="2800"/>
              </a:lnSpc>
              <a:spcBef>
                <a:spcPct val="0"/>
              </a:spcBef>
            </a:pPr>
          </a:p>
          <a:p>
            <a:pPr algn="l">
              <a:lnSpc>
                <a:spcPts val="2800"/>
              </a:lnSpc>
              <a:spcBef>
                <a:spcPct val="0"/>
              </a:spcBef>
            </a:pPr>
          </a:p>
          <a:p>
            <a:pPr algn="l">
              <a:lnSpc>
                <a:spcPts val="2800"/>
              </a:lnSpc>
              <a:spcBef>
                <a:spcPct val="0"/>
              </a:spcBef>
            </a:pPr>
            <a:r>
              <a:rPr lang="en-US" sz="2000">
                <a:solidFill>
                  <a:srgbClr val="000000"/>
                </a:solidFill>
                <a:latin typeface="Walls"/>
                <a:ea typeface="Walls"/>
                <a:cs typeface="Walls"/>
                <a:sym typeface="Walls"/>
              </a:rPr>
              <a:t> </a:t>
            </a:r>
          </a:p>
          <a:p>
            <a:pPr algn="l">
              <a:lnSpc>
                <a:spcPts val="2800"/>
              </a:lnSpc>
              <a:spcBef>
                <a:spcPct val="0"/>
              </a:spcBef>
            </a:pPr>
          </a:p>
          <a:p>
            <a:pPr algn="l">
              <a:lnSpc>
                <a:spcPts val="2800"/>
              </a:lnSpc>
              <a:spcBef>
                <a:spcPct val="0"/>
              </a:spcBef>
            </a:pPr>
          </a:p>
          <a:p>
            <a:pPr algn="l">
              <a:lnSpc>
                <a:spcPts val="2800"/>
              </a:lnSpc>
              <a:spcBef>
                <a:spcPct val="0"/>
              </a:spcBef>
            </a:pPr>
          </a:p>
          <a:p>
            <a:pPr algn="l">
              <a:lnSpc>
                <a:spcPts val="2800"/>
              </a:lnSpc>
              <a:spcBef>
                <a:spcPct val="0"/>
              </a:spcBef>
            </a:pPr>
          </a:p>
          <a:p>
            <a:pPr algn="l">
              <a:lnSpc>
                <a:spcPts val="2800"/>
              </a:lnSpc>
              <a:spcBef>
                <a:spcPct val="0"/>
              </a:spcBef>
            </a:pPr>
          </a:p>
          <a:p>
            <a:pPr algn="l">
              <a:lnSpc>
                <a:spcPts val="2800"/>
              </a:lnSpc>
              <a:spcBef>
                <a:spcPct val="0"/>
              </a:spcBef>
            </a:pPr>
            <a:r>
              <a:rPr lang="en-US" sz="2000">
                <a:solidFill>
                  <a:srgbClr val="000000"/>
                </a:solidFill>
                <a:latin typeface="Walls"/>
                <a:ea typeface="Walls"/>
                <a:cs typeface="Walls"/>
                <a:sym typeface="Walls"/>
              </a:rPr>
              <a:t>Strings can be added to numbers or other types, which will be converted to strings during concatenation.</a:t>
            </a:r>
          </a:p>
          <a:p>
            <a:pPr algn="l">
              <a:lnSpc>
                <a:spcPts val="2800"/>
              </a:lnSpc>
              <a:spcBef>
                <a:spcPct val="0"/>
              </a:spcBef>
            </a:pPr>
            <a:r>
              <a:rPr lang="en-US" b="true" sz="2000">
                <a:solidFill>
                  <a:srgbClr val="211D1D"/>
                </a:solidFill>
                <a:latin typeface="Walls Bold"/>
                <a:ea typeface="Walls Bold"/>
                <a:cs typeface="Walls Bold"/>
                <a:sym typeface="Walls Bold"/>
              </a:rPr>
              <a:t>Example:</a:t>
            </a:r>
          </a:p>
          <a:p>
            <a:pPr algn="l">
              <a:lnSpc>
                <a:spcPts val="2800"/>
              </a:lnSpc>
              <a:spcBef>
                <a:spcPct val="0"/>
              </a:spcBef>
            </a:pPr>
            <a:r>
              <a:rPr lang="en-US" sz="2000">
                <a:solidFill>
                  <a:srgbClr val="000000"/>
                </a:solidFill>
                <a:latin typeface="Walls"/>
                <a:ea typeface="Walls"/>
                <a:cs typeface="Walls"/>
                <a:sym typeface="Walls"/>
              </a:rPr>
              <a:t>  </a:t>
            </a:r>
          </a:p>
          <a:p>
            <a:pPr algn="l">
              <a:lnSpc>
                <a:spcPts val="2916"/>
              </a:lnSpc>
              <a:spcBef>
                <a:spcPct val="0"/>
              </a:spcBef>
            </a:pPr>
          </a:p>
          <a:p>
            <a:pPr algn="l">
              <a:lnSpc>
                <a:spcPts val="2916"/>
              </a:lnSpc>
              <a:spcBef>
                <a:spcPct val="0"/>
              </a:spcBef>
            </a:pPr>
          </a:p>
        </p:txBody>
      </p:sp>
      <p:sp>
        <p:nvSpPr>
          <p:cNvPr name="Freeform 14" id="14"/>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356805" y="1042008"/>
            <a:ext cx="6788250" cy="863600"/>
          </a:xfrm>
          <a:prstGeom prst="rect">
            <a:avLst/>
          </a:prstGeom>
        </p:spPr>
        <p:txBody>
          <a:bodyPr anchor="t" rtlCol="false" tIns="0" lIns="0" bIns="0" rIns="0">
            <a:spAutoFit/>
          </a:bodyPr>
          <a:lstStyle/>
          <a:p>
            <a:pPr algn="l">
              <a:lnSpc>
                <a:spcPts val="7000"/>
              </a:lnSpc>
              <a:spcBef>
                <a:spcPct val="0"/>
              </a:spcBef>
            </a:pPr>
            <a:r>
              <a:rPr lang="en-US" b="true" sz="5000">
                <a:solidFill>
                  <a:srgbClr val="FF4500"/>
                </a:solidFill>
                <a:latin typeface="Walls Bold"/>
                <a:ea typeface="Walls Bold"/>
                <a:cs typeface="Walls Bold"/>
                <a:sym typeface="Walls Bold"/>
              </a:rPr>
              <a:t>String Concatenation🔗</a:t>
            </a:r>
          </a:p>
        </p:txBody>
      </p:sp>
      <p:sp>
        <p:nvSpPr>
          <p:cNvPr name="TextBox 17" id="17"/>
          <p:cNvSpPr txBox="true"/>
          <p:nvPr/>
        </p:nvSpPr>
        <p:spPr>
          <a:xfrm rot="0">
            <a:off x="153507" y="6267093"/>
            <a:ext cx="4837015"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1E90FF"/>
                </a:solidFill>
                <a:latin typeface="Walls Bold"/>
                <a:ea typeface="Walls Bold"/>
                <a:cs typeface="Walls Bold"/>
                <a:sym typeface="Walls Bold"/>
              </a:rPr>
              <a:t>Concatenation with Other Data Types:</a:t>
            </a:r>
          </a:p>
        </p:txBody>
      </p:sp>
      <p:grpSp>
        <p:nvGrpSpPr>
          <p:cNvPr name="Group 18" id="18"/>
          <p:cNvGrpSpPr/>
          <p:nvPr/>
        </p:nvGrpSpPr>
        <p:grpSpPr>
          <a:xfrm rot="0">
            <a:off x="283457" y="4147045"/>
            <a:ext cx="7014041" cy="1824773"/>
            <a:chOff x="0" y="0"/>
            <a:chExt cx="2513674" cy="653957"/>
          </a:xfrm>
        </p:grpSpPr>
        <p:sp>
          <p:nvSpPr>
            <p:cNvPr name="Freeform 19" id="19"/>
            <p:cNvSpPr/>
            <p:nvPr/>
          </p:nvSpPr>
          <p:spPr>
            <a:xfrm flipH="false" flipV="false" rot="0">
              <a:off x="0" y="0"/>
              <a:ext cx="2513674" cy="653957"/>
            </a:xfrm>
            <a:custGeom>
              <a:avLst/>
              <a:gdLst/>
              <a:ahLst/>
              <a:cxnLst/>
              <a:rect r="r" b="b" t="t" l="l"/>
              <a:pathLst>
                <a:path h="653957" w="2513674">
                  <a:moveTo>
                    <a:pt x="0" y="0"/>
                  </a:moveTo>
                  <a:lnTo>
                    <a:pt x="2513674" y="0"/>
                  </a:lnTo>
                  <a:lnTo>
                    <a:pt x="2513674" y="653957"/>
                  </a:lnTo>
                  <a:lnTo>
                    <a:pt x="0" y="653957"/>
                  </a:lnTo>
                  <a:close/>
                </a:path>
              </a:pathLst>
            </a:custGeom>
            <a:solidFill>
              <a:srgbClr val="211D1D"/>
            </a:solidFill>
            <a:ln w="47625" cap="sq">
              <a:solidFill>
                <a:srgbClr val="211D1D"/>
              </a:solidFill>
              <a:prstDash val="solid"/>
              <a:miter/>
            </a:ln>
          </p:spPr>
        </p:sp>
        <p:sp>
          <p:nvSpPr>
            <p:cNvPr name="TextBox 20" id="20"/>
            <p:cNvSpPr txBox="true"/>
            <p:nvPr/>
          </p:nvSpPr>
          <p:spPr>
            <a:xfrm>
              <a:off x="0" y="-85725"/>
              <a:ext cx="2513674" cy="739682"/>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String str1 = "Hello";</a:t>
              </a:r>
            </a:p>
            <a:p>
              <a:pPr algn="l">
                <a:lnSpc>
                  <a:spcPts val="2800"/>
                </a:lnSpc>
              </a:pPr>
              <a:r>
                <a:rPr lang="en-US" sz="2000" b="true">
                  <a:solidFill>
                    <a:srgbClr val="FFFFFF"/>
                  </a:solidFill>
                  <a:latin typeface="Consolas Bold"/>
                  <a:ea typeface="Consolas Bold"/>
                  <a:cs typeface="Consolas Bold"/>
                  <a:sym typeface="Consolas Bold"/>
                </a:rPr>
                <a:t>String str2 = "World";</a:t>
              </a:r>
            </a:p>
            <a:p>
              <a:pPr algn="l">
                <a:lnSpc>
                  <a:spcPts val="2800"/>
                </a:lnSpc>
              </a:pPr>
              <a:r>
                <a:rPr lang="en-US" sz="2000" b="true">
                  <a:solidFill>
                    <a:srgbClr val="FFFFFF"/>
                  </a:solidFill>
                  <a:latin typeface="Consolas Bold"/>
                  <a:ea typeface="Consolas Bold"/>
                  <a:cs typeface="Consolas Bold"/>
                  <a:sym typeface="Consolas Bold"/>
                </a:rPr>
                <a:t>String result = str1 + " " + str2; // result: "Hello World"</a:t>
              </a:r>
            </a:p>
            <a:p>
              <a:pPr algn="ctr">
                <a:lnSpc>
                  <a:spcPts val="1656"/>
                </a:lnSpc>
              </a:pPr>
            </a:p>
          </p:txBody>
        </p:sp>
      </p:grpSp>
      <p:grpSp>
        <p:nvGrpSpPr>
          <p:cNvPr name="Group 21" id="21"/>
          <p:cNvGrpSpPr/>
          <p:nvPr/>
        </p:nvGrpSpPr>
        <p:grpSpPr>
          <a:xfrm rot="0">
            <a:off x="283457" y="8046078"/>
            <a:ext cx="7014041" cy="858679"/>
            <a:chOff x="0" y="0"/>
            <a:chExt cx="2513674" cy="307731"/>
          </a:xfrm>
        </p:grpSpPr>
        <p:sp>
          <p:nvSpPr>
            <p:cNvPr name="Freeform 22" id="22"/>
            <p:cNvSpPr/>
            <p:nvPr/>
          </p:nvSpPr>
          <p:spPr>
            <a:xfrm flipH="false" flipV="false" rot="0">
              <a:off x="0" y="0"/>
              <a:ext cx="2513674" cy="307731"/>
            </a:xfrm>
            <a:custGeom>
              <a:avLst/>
              <a:gdLst/>
              <a:ahLst/>
              <a:cxnLst/>
              <a:rect r="r" b="b" t="t" l="l"/>
              <a:pathLst>
                <a:path h="307731" w="2513674">
                  <a:moveTo>
                    <a:pt x="0" y="0"/>
                  </a:moveTo>
                  <a:lnTo>
                    <a:pt x="2513674" y="0"/>
                  </a:lnTo>
                  <a:lnTo>
                    <a:pt x="2513674" y="307731"/>
                  </a:lnTo>
                  <a:lnTo>
                    <a:pt x="0" y="307731"/>
                  </a:lnTo>
                  <a:close/>
                </a:path>
              </a:pathLst>
            </a:custGeom>
            <a:solidFill>
              <a:srgbClr val="211D1D"/>
            </a:solidFill>
            <a:ln w="47625" cap="sq">
              <a:solidFill>
                <a:srgbClr val="211D1D"/>
              </a:solidFill>
              <a:prstDash val="solid"/>
              <a:miter/>
            </a:ln>
          </p:spPr>
        </p:sp>
        <p:sp>
          <p:nvSpPr>
            <p:cNvPr name="TextBox 23" id="23"/>
            <p:cNvSpPr txBox="true"/>
            <p:nvPr/>
          </p:nvSpPr>
          <p:spPr>
            <a:xfrm>
              <a:off x="0" y="-85725"/>
              <a:ext cx="2513674" cy="393456"/>
            </a:xfrm>
            <a:prstGeom prst="rect">
              <a:avLst/>
            </a:prstGeom>
          </p:spPr>
          <p:txBody>
            <a:bodyPr anchor="ctr" rtlCol="false" tIns="50800" lIns="50800" bIns="50800" rIns="50800"/>
            <a:lstStyle/>
            <a:p>
              <a:pPr algn="l">
                <a:lnSpc>
                  <a:spcPts val="2800"/>
                </a:lnSpc>
              </a:pPr>
            </a:p>
            <a:p>
              <a:pPr algn="ctr">
                <a:lnSpc>
                  <a:spcPts val="1656"/>
                </a:lnSpc>
              </a:pPr>
            </a:p>
          </p:txBody>
        </p:sp>
      </p:grpSp>
      <p:sp>
        <p:nvSpPr>
          <p:cNvPr name="TextBox 24" id="24"/>
          <p:cNvSpPr txBox="true"/>
          <p:nvPr/>
        </p:nvSpPr>
        <p:spPr>
          <a:xfrm rot="0">
            <a:off x="356805" y="8062667"/>
            <a:ext cx="7014041" cy="739775"/>
          </a:xfrm>
          <a:prstGeom prst="rect">
            <a:avLst/>
          </a:prstGeom>
        </p:spPr>
        <p:txBody>
          <a:bodyPr anchor="t" rtlCol="false" tIns="0" lIns="0" bIns="0" rIns="0">
            <a:spAutoFit/>
          </a:bodyPr>
          <a:lstStyle/>
          <a:p>
            <a:pPr algn="l">
              <a:lnSpc>
                <a:spcPts val="2800"/>
              </a:lnSpc>
              <a:spcBef>
                <a:spcPct val="0"/>
              </a:spcBef>
            </a:pPr>
            <a:r>
              <a:rPr lang="en-US" b="true" sz="2000">
                <a:solidFill>
                  <a:srgbClr val="FFFFFF"/>
                </a:solidFill>
                <a:latin typeface="Consolas Bold"/>
                <a:ea typeface="Consolas Bold"/>
                <a:cs typeface="Consolas Bold"/>
                <a:sym typeface="Consolas Bold"/>
              </a:rPr>
              <a:t>String str = "The value is " + 100; // result: "The value is 100"</a:t>
            </a:r>
          </a:p>
        </p:txBody>
      </p:sp>
    </p:spTree>
  </p:cSld>
  <p:clrMapOvr>
    <a:masterClrMapping/>
  </p:clrMapOvr>
</p:sld>
</file>

<file path=ppt/slides/slide7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364645" y="1465704"/>
            <a:ext cx="6632586" cy="1397000"/>
          </a:xfrm>
          <a:prstGeom prst="rect">
            <a:avLst/>
          </a:prstGeom>
        </p:spPr>
        <p:txBody>
          <a:bodyPr anchor="t" rtlCol="false" tIns="0" lIns="0" bIns="0" rIns="0">
            <a:spAutoFit/>
          </a:bodyPr>
          <a:lstStyle/>
          <a:p>
            <a:pPr algn="l">
              <a:lnSpc>
                <a:spcPts val="2800"/>
              </a:lnSpc>
              <a:spcBef>
                <a:spcPct val="0"/>
              </a:spcBef>
            </a:pPr>
          </a:p>
          <a:p>
            <a:pPr algn="l">
              <a:lnSpc>
                <a:spcPts val="2800"/>
              </a:lnSpc>
              <a:spcBef>
                <a:spcPct val="0"/>
              </a:spcBef>
            </a:pPr>
            <a:r>
              <a:rPr lang="en-US" sz="2000">
                <a:solidFill>
                  <a:srgbClr val="000000"/>
                </a:solidFill>
                <a:latin typeface="Walls"/>
                <a:ea typeface="Walls"/>
                <a:cs typeface="Walls"/>
                <a:sym typeface="Walls"/>
              </a:rPr>
              <a:t>  The + operator is used for concatenation.</a:t>
            </a:r>
          </a:p>
          <a:p>
            <a:pPr algn="l">
              <a:lnSpc>
                <a:spcPts val="2800"/>
              </a:lnSpc>
              <a:spcBef>
                <a:spcPct val="0"/>
              </a:spcBef>
            </a:pPr>
            <a:r>
              <a:rPr lang="en-US" sz="2000">
                <a:solidFill>
                  <a:srgbClr val="FF0000"/>
                </a:solidFill>
                <a:latin typeface="Walls"/>
                <a:ea typeface="Walls"/>
                <a:cs typeface="Walls"/>
                <a:sym typeface="Walls"/>
              </a:rPr>
              <a:t> </a:t>
            </a:r>
            <a:r>
              <a:rPr lang="en-US" b="true" sz="2000">
                <a:solidFill>
                  <a:srgbClr val="211D1D"/>
                </a:solidFill>
                <a:latin typeface="Walls Bold"/>
                <a:ea typeface="Walls Bold"/>
                <a:cs typeface="Walls Bold"/>
                <a:sym typeface="Walls Bold"/>
              </a:rPr>
              <a:t>Example :</a:t>
            </a:r>
          </a:p>
          <a:p>
            <a:pPr algn="l">
              <a:lnSpc>
                <a:spcPts val="2800"/>
              </a:lnSpc>
              <a:spcBef>
                <a:spcPct val="0"/>
              </a:spcBef>
            </a:pPr>
            <a:r>
              <a:rPr lang="en-US" sz="2000">
                <a:solidFill>
                  <a:srgbClr val="000000"/>
                </a:solidFill>
                <a:latin typeface="Walls"/>
                <a:ea typeface="Walls"/>
                <a:cs typeface="Walls"/>
                <a:sym typeface="Walls"/>
              </a:rPr>
              <a:t>  </a:t>
            </a:r>
          </a:p>
        </p:txBody>
      </p:sp>
      <p:sp>
        <p:nvSpPr>
          <p:cNvPr name="TextBox 14" id="14"/>
          <p:cNvSpPr txBox="true"/>
          <p:nvPr/>
        </p:nvSpPr>
        <p:spPr>
          <a:xfrm rot="0">
            <a:off x="354167" y="3371411"/>
            <a:ext cx="6851666" cy="4921250"/>
          </a:xfrm>
          <a:prstGeom prst="rect">
            <a:avLst/>
          </a:prstGeom>
        </p:spPr>
        <p:txBody>
          <a:bodyPr anchor="t" rtlCol="false" tIns="0" lIns="0" bIns="0" rIns="0">
            <a:spAutoFit/>
          </a:bodyPr>
          <a:lstStyle/>
          <a:p>
            <a:pPr algn="l">
              <a:lnSpc>
                <a:spcPts val="2800"/>
              </a:lnSpc>
              <a:spcBef>
                <a:spcPct val="0"/>
              </a:spcBef>
            </a:pPr>
          </a:p>
          <a:p>
            <a:pPr algn="l">
              <a:lnSpc>
                <a:spcPts val="2800"/>
              </a:lnSpc>
              <a:spcBef>
                <a:spcPct val="0"/>
              </a:spcBef>
            </a:pPr>
          </a:p>
          <a:p>
            <a:pPr algn="l">
              <a:lnSpc>
                <a:spcPts val="2800"/>
              </a:lnSpc>
              <a:spcBef>
                <a:spcPct val="0"/>
              </a:spcBef>
            </a:pPr>
          </a:p>
          <a:p>
            <a:pPr algn="l">
              <a:lnSpc>
                <a:spcPts val="2800"/>
              </a:lnSpc>
              <a:spcBef>
                <a:spcPct val="0"/>
              </a:spcBef>
            </a:pPr>
            <a:r>
              <a:rPr lang="en-US" sz="2000">
                <a:solidFill>
                  <a:srgbClr val="000000"/>
                </a:solidFill>
                <a:latin typeface="Walls"/>
                <a:ea typeface="Walls"/>
                <a:cs typeface="Walls"/>
                <a:sym typeface="Walls"/>
              </a:rPr>
              <a:t>You can declare and initialize multiple variables in a single line, but they must be of the same type.</a:t>
            </a:r>
          </a:p>
          <a:p>
            <a:pPr algn="l">
              <a:lnSpc>
                <a:spcPts val="2800"/>
              </a:lnSpc>
              <a:spcBef>
                <a:spcPct val="0"/>
              </a:spcBef>
            </a:pPr>
            <a:r>
              <a:rPr lang="en-US" sz="2000">
                <a:solidFill>
                  <a:srgbClr val="000000"/>
                </a:solidFill>
                <a:latin typeface="Walls"/>
                <a:ea typeface="Walls"/>
                <a:cs typeface="Walls"/>
                <a:sym typeface="Walls"/>
              </a:rPr>
              <a:t> </a:t>
            </a:r>
            <a:r>
              <a:rPr lang="en-US" b="true" sz="2000">
                <a:solidFill>
                  <a:srgbClr val="211D1D"/>
                </a:solidFill>
                <a:latin typeface="Walls Bold"/>
                <a:ea typeface="Walls Bold"/>
                <a:cs typeface="Walls Bold"/>
                <a:sym typeface="Walls Bold"/>
              </a:rPr>
              <a:t>Example :</a:t>
            </a:r>
          </a:p>
          <a:p>
            <a:pPr algn="l">
              <a:lnSpc>
                <a:spcPts val="2800"/>
              </a:lnSpc>
              <a:spcBef>
                <a:spcPct val="0"/>
              </a:spcBef>
            </a:pPr>
            <a:r>
              <a:rPr lang="en-US" sz="2000">
                <a:solidFill>
                  <a:srgbClr val="000000"/>
                </a:solidFill>
                <a:latin typeface="Walls"/>
                <a:ea typeface="Walls"/>
                <a:cs typeface="Walls"/>
                <a:sym typeface="Walls"/>
              </a:rPr>
              <a:t> </a:t>
            </a:r>
          </a:p>
          <a:p>
            <a:pPr algn="l">
              <a:lnSpc>
                <a:spcPts val="2800"/>
              </a:lnSpc>
              <a:spcBef>
                <a:spcPct val="0"/>
              </a:spcBef>
            </a:pPr>
          </a:p>
          <a:p>
            <a:pPr algn="l">
              <a:lnSpc>
                <a:spcPts val="2800"/>
              </a:lnSpc>
              <a:spcBef>
                <a:spcPct val="0"/>
              </a:spcBef>
            </a:pPr>
          </a:p>
          <a:p>
            <a:pPr algn="l">
              <a:lnSpc>
                <a:spcPts val="2800"/>
              </a:lnSpc>
              <a:spcBef>
                <a:spcPct val="0"/>
              </a:spcBef>
            </a:pPr>
            <a:r>
              <a:rPr lang="en-US" sz="2000">
                <a:solidFill>
                  <a:srgbClr val="000000"/>
                </a:solidFill>
                <a:latin typeface="Walls"/>
                <a:ea typeface="Walls"/>
                <a:cs typeface="Walls"/>
                <a:sym typeface="Walls"/>
              </a:rPr>
              <a:t>Local variables must be initialized before usage</a:t>
            </a:r>
          </a:p>
          <a:p>
            <a:pPr algn="l">
              <a:lnSpc>
                <a:spcPts val="2800"/>
              </a:lnSpc>
              <a:spcBef>
                <a:spcPct val="0"/>
              </a:spcBef>
            </a:pPr>
            <a:r>
              <a:rPr lang="en-US" b="true" sz="2000">
                <a:solidFill>
                  <a:srgbClr val="211D1D"/>
                </a:solidFill>
                <a:latin typeface="Walls Bold"/>
                <a:ea typeface="Walls Bold"/>
                <a:cs typeface="Walls Bold"/>
                <a:sym typeface="Walls Bold"/>
              </a:rPr>
              <a:t>Example :</a:t>
            </a:r>
          </a:p>
          <a:p>
            <a:pPr algn="l">
              <a:lnSpc>
                <a:spcPts val="2800"/>
              </a:lnSpc>
              <a:spcBef>
                <a:spcPct val="0"/>
              </a:spcBef>
            </a:pPr>
            <a:r>
              <a:rPr lang="en-US" sz="2000">
                <a:solidFill>
                  <a:srgbClr val="000000"/>
                </a:solidFill>
                <a:latin typeface="Walls"/>
                <a:ea typeface="Walls"/>
                <a:cs typeface="Walls"/>
                <a:sym typeface="Walls"/>
              </a:rPr>
              <a:t>   </a:t>
            </a:r>
          </a:p>
          <a:p>
            <a:pPr algn="l">
              <a:lnSpc>
                <a:spcPts val="2800"/>
              </a:lnSpc>
              <a:spcBef>
                <a:spcPct val="0"/>
              </a:spcBef>
            </a:pPr>
            <a:r>
              <a:rPr lang="en-US" sz="2000">
                <a:solidFill>
                  <a:srgbClr val="000000"/>
                </a:solidFill>
                <a:latin typeface="Walls"/>
                <a:ea typeface="Walls"/>
                <a:cs typeface="Walls"/>
                <a:sym typeface="Walls"/>
              </a:rPr>
              <a:t>    </a:t>
            </a:r>
          </a:p>
          <a:p>
            <a:pPr algn="l">
              <a:lnSpc>
                <a:spcPts val="2800"/>
              </a:lnSpc>
              <a:spcBef>
                <a:spcPct val="0"/>
              </a:spcBef>
            </a:pPr>
          </a:p>
        </p:txBody>
      </p:sp>
      <p:sp>
        <p:nvSpPr>
          <p:cNvPr name="Freeform 15" id="15"/>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142731" y="1465704"/>
            <a:ext cx="3842107"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1E90FF"/>
                </a:solidFill>
                <a:latin typeface="Walls Bold"/>
                <a:ea typeface="Walls Bold"/>
                <a:cs typeface="Walls Bold"/>
                <a:sym typeface="Walls Bold"/>
              </a:rPr>
              <a:t>Concatenation Operator :</a:t>
            </a:r>
          </a:p>
        </p:txBody>
      </p:sp>
      <p:sp>
        <p:nvSpPr>
          <p:cNvPr name="TextBox 18" id="18"/>
          <p:cNvSpPr txBox="true"/>
          <p:nvPr/>
        </p:nvSpPr>
        <p:spPr>
          <a:xfrm rot="0">
            <a:off x="142731" y="3361886"/>
            <a:ext cx="6196690"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Variable Initialization and Declaration🔄</a:t>
            </a:r>
          </a:p>
        </p:txBody>
      </p:sp>
      <p:sp>
        <p:nvSpPr>
          <p:cNvPr name="TextBox 19" id="19"/>
          <p:cNvSpPr txBox="true"/>
          <p:nvPr/>
        </p:nvSpPr>
        <p:spPr>
          <a:xfrm rot="0">
            <a:off x="364645" y="3936561"/>
            <a:ext cx="5413895" cy="372745"/>
          </a:xfrm>
          <a:prstGeom prst="rect">
            <a:avLst/>
          </a:prstGeom>
        </p:spPr>
        <p:txBody>
          <a:bodyPr anchor="t" rtlCol="false" tIns="0" lIns="0" bIns="0" rIns="0">
            <a:spAutoFit/>
          </a:bodyPr>
          <a:lstStyle/>
          <a:p>
            <a:pPr algn="l">
              <a:lnSpc>
                <a:spcPts val="3079"/>
              </a:lnSpc>
              <a:spcBef>
                <a:spcPct val="0"/>
              </a:spcBef>
            </a:pPr>
            <a:r>
              <a:rPr lang="en-US" b="true" sz="2199">
                <a:solidFill>
                  <a:srgbClr val="1E90FF"/>
                </a:solidFill>
                <a:latin typeface="Walls Bold"/>
                <a:ea typeface="Walls Bold"/>
                <a:cs typeface="Walls Bold"/>
                <a:sym typeface="Walls Bold"/>
              </a:rPr>
              <a:t>Declaration and Initialization:</a:t>
            </a:r>
          </a:p>
        </p:txBody>
      </p:sp>
      <p:sp>
        <p:nvSpPr>
          <p:cNvPr name="TextBox 20" id="20"/>
          <p:cNvSpPr txBox="true"/>
          <p:nvPr/>
        </p:nvSpPr>
        <p:spPr>
          <a:xfrm rot="0">
            <a:off x="0" y="6080956"/>
            <a:ext cx="2738695"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1E90FF"/>
                </a:solidFill>
                <a:latin typeface="Walls Bold"/>
                <a:ea typeface="Walls Bold"/>
                <a:cs typeface="Walls Bold"/>
                <a:sym typeface="Walls Bold"/>
              </a:rPr>
              <a:t>Local Variables :</a:t>
            </a:r>
          </a:p>
        </p:txBody>
      </p:sp>
      <p:grpSp>
        <p:nvGrpSpPr>
          <p:cNvPr name="Group 21" id="21"/>
          <p:cNvGrpSpPr/>
          <p:nvPr/>
        </p:nvGrpSpPr>
        <p:grpSpPr>
          <a:xfrm rot="0">
            <a:off x="272979" y="2524250"/>
            <a:ext cx="7014041" cy="858679"/>
            <a:chOff x="0" y="0"/>
            <a:chExt cx="2513674" cy="307731"/>
          </a:xfrm>
        </p:grpSpPr>
        <p:sp>
          <p:nvSpPr>
            <p:cNvPr name="Freeform 22" id="22"/>
            <p:cNvSpPr/>
            <p:nvPr/>
          </p:nvSpPr>
          <p:spPr>
            <a:xfrm flipH="false" flipV="false" rot="0">
              <a:off x="0" y="0"/>
              <a:ext cx="2513674" cy="307731"/>
            </a:xfrm>
            <a:custGeom>
              <a:avLst/>
              <a:gdLst/>
              <a:ahLst/>
              <a:cxnLst/>
              <a:rect r="r" b="b" t="t" l="l"/>
              <a:pathLst>
                <a:path h="307731" w="2513674">
                  <a:moveTo>
                    <a:pt x="0" y="0"/>
                  </a:moveTo>
                  <a:lnTo>
                    <a:pt x="2513674" y="0"/>
                  </a:lnTo>
                  <a:lnTo>
                    <a:pt x="2513674" y="307731"/>
                  </a:lnTo>
                  <a:lnTo>
                    <a:pt x="0" y="307731"/>
                  </a:lnTo>
                  <a:close/>
                </a:path>
              </a:pathLst>
            </a:custGeom>
            <a:solidFill>
              <a:srgbClr val="211D1D"/>
            </a:solidFill>
            <a:ln w="47625" cap="sq">
              <a:solidFill>
                <a:srgbClr val="211D1D"/>
              </a:solidFill>
              <a:prstDash val="solid"/>
              <a:miter/>
            </a:ln>
          </p:spPr>
        </p:sp>
        <p:sp>
          <p:nvSpPr>
            <p:cNvPr name="TextBox 23" id="23"/>
            <p:cNvSpPr txBox="true"/>
            <p:nvPr/>
          </p:nvSpPr>
          <p:spPr>
            <a:xfrm>
              <a:off x="0" y="-85725"/>
              <a:ext cx="2513674" cy="393456"/>
            </a:xfrm>
            <a:prstGeom prst="rect">
              <a:avLst/>
            </a:prstGeom>
          </p:spPr>
          <p:txBody>
            <a:bodyPr anchor="ctr" rtlCol="false" tIns="50800" lIns="50800" bIns="50800" rIns="50800"/>
            <a:lstStyle/>
            <a:p>
              <a:pPr algn="l">
                <a:lnSpc>
                  <a:spcPts val="2800"/>
                </a:lnSpc>
              </a:pPr>
            </a:p>
            <a:p>
              <a:pPr algn="ctr">
                <a:lnSpc>
                  <a:spcPts val="1656"/>
                </a:lnSpc>
              </a:pPr>
            </a:p>
          </p:txBody>
        </p:sp>
      </p:grpSp>
      <p:sp>
        <p:nvSpPr>
          <p:cNvPr name="TextBox 24" id="24"/>
          <p:cNvSpPr txBox="true"/>
          <p:nvPr/>
        </p:nvSpPr>
        <p:spPr>
          <a:xfrm rot="0">
            <a:off x="392451" y="2540839"/>
            <a:ext cx="7014041" cy="739775"/>
          </a:xfrm>
          <a:prstGeom prst="rect">
            <a:avLst/>
          </a:prstGeom>
        </p:spPr>
        <p:txBody>
          <a:bodyPr anchor="t" rtlCol="false" tIns="0" lIns="0" bIns="0" rIns="0">
            <a:spAutoFit/>
          </a:bodyPr>
          <a:lstStyle/>
          <a:p>
            <a:pPr algn="l">
              <a:lnSpc>
                <a:spcPts val="2800"/>
              </a:lnSpc>
              <a:spcBef>
                <a:spcPct val="0"/>
              </a:spcBef>
            </a:pPr>
            <a:r>
              <a:rPr lang="en-US" b="true" sz="2000">
                <a:solidFill>
                  <a:srgbClr val="FFFFFF"/>
                </a:solidFill>
                <a:latin typeface="Consolas Bold"/>
                <a:ea typeface="Consolas Bold"/>
                <a:cs typeface="Consolas Bold"/>
                <a:sym typeface="Consolas Bold"/>
              </a:rPr>
              <a:t>String result = "Number: " + 5; // result: "Number: 5"</a:t>
            </a:r>
          </a:p>
        </p:txBody>
      </p:sp>
      <p:grpSp>
        <p:nvGrpSpPr>
          <p:cNvPr name="Group 25" id="25"/>
          <p:cNvGrpSpPr/>
          <p:nvPr/>
        </p:nvGrpSpPr>
        <p:grpSpPr>
          <a:xfrm rot="0">
            <a:off x="259250" y="7371657"/>
            <a:ext cx="7014041" cy="1824773"/>
            <a:chOff x="0" y="0"/>
            <a:chExt cx="2513674" cy="653957"/>
          </a:xfrm>
        </p:grpSpPr>
        <p:sp>
          <p:nvSpPr>
            <p:cNvPr name="Freeform 26" id="26"/>
            <p:cNvSpPr/>
            <p:nvPr/>
          </p:nvSpPr>
          <p:spPr>
            <a:xfrm flipH="false" flipV="false" rot="0">
              <a:off x="0" y="0"/>
              <a:ext cx="2513674" cy="653957"/>
            </a:xfrm>
            <a:custGeom>
              <a:avLst/>
              <a:gdLst/>
              <a:ahLst/>
              <a:cxnLst/>
              <a:rect r="r" b="b" t="t" l="l"/>
              <a:pathLst>
                <a:path h="653957" w="2513674">
                  <a:moveTo>
                    <a:pt x="0" y="0"/>
                  </a:moveTo>
                  <a:lnTo>
                    <a:pt x="2513674" y="0"/>
                  </a:lnTo>
                  <a:lnTo>
                    <a:pt x="2513674" y="653957"/>
                  </a:lnTo>
                  <a:lnTo>
                    <a:pt x="0" y="653957"/>
                  </a:lnTo>
                  <a:close/>
                </a:path>
              </a:pathLst>
            </a:custGeom>
            <a:solidFill>
              <a:srgbClr val="211D1D"/>
            </a:solidFill>
            <a:ln w="47625" cap="sq">
              <a:solidFill>
                <a:srgbClr val="211D1D"/>
              </a:solidFill>
              <a:prstDash val="solid"/>
              <a:miter/>
            </a:ln>
          </p:spPr>
        </p:sp>
        <p:sp>
          <p:nvSpPr>
            <p:cNvPr name="TextBox 27" id="27"/>
            <p:cNvSpPr txBox="true"/>
            <p:nvPr/>
          </p:nvSpPr>
          <p:spPr>
            <a:xfrm>
              <a:off x="0" y="-85725"/>
              <a:ext cx="2513674" cy="739682"/>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 </a:t>
              </a:r>
              <a:r>
                <a:rPr lang="en-US" sz="2000" b="true">
                  <a:solidFill>
                    <a:srgbClr val="FFFFFF"/>
                  </a:solidFill>
                  <a:latin typeface="Consolas Bold"/>
                  <a:ea typeface="Consolas Bold"/>
                  <a:cs typeface="Consolas Bold"/>
                  <a:sym typeface="Consolas Bold"/>
                </a:rPr>
                <a:t>int x;</a:t>
              </a:r>
            </a:p>
            <a:p>
              <a:pPr algn="l">
                <a:lnSpc>
                  <a:spcPts val="2800"/>
                </a:lnSpc>
              </a:pPr>
              <a:r>
                <a:rPr lang="en-US" sz="2000" b="true">
                  <a:solidFill>
                    <a:srgbClr val="FFFFFF"/>
                  </a:solidFill>
                  <a:latin typeface="Consolas Bold"/>
                  <a:ea typeface="Consolas Bold"/>
                  <a:cs typeface="Consolas Bold"/>
                  <a:sym typeface="Consolas Bold"/>
                </a:rPr>
                <a:t> x = 10; // Initialization before usage</a:t>
              </a:r>
            </a:p>
            <a:p>
              <a:pPr algn="l">
                <a:lnSpc>
                  <a:spcPts val="2800"/>
                </a:lnSpc>
              </a:pPr>
              <a:r>
                <a:rPr lang="en-US" sz="2000" b="true">
                  <a:solidFill>
                    <a:srgbClr val="FFFFFF"/>
                  </a:solidFill>
                  <a:latin typeface="Consolas Bold"/>
                  <a:ea typeface="Consolas Bold"/>
                  <a:cs typeface="Consolas Bold"/>
                  <a:sym typeface="Consolas Bold"/>
                </a:rPr>
                <a:t> System.out.println(x); // Usage</a:t>
              </a:r>
            </a:p>
            <a:p>
              <a:pPr algn="l">
                <a:lnSpc>
                  <a:spcPts val="2800"/>
                </a:lnSpc>
              </a:pPr>
            </a:p>
            <a:p>
              <a:pPr algn="ctr">
                <a:lnSpc>
                  <a:spcPts val="1656"/>
                </a:lnSpc>
              </a:pPr>
            </a:p>
          </p:txBody>
        </p:sp>
      </p:grpSp>
      <p:grpSp>
        <p:nvGrpSpPr>
          <p:cNvPr name="Group 28" id="28"/>
          <p:cNvGrpSpPr/>
          <p:nvPr/>
        </p:nvGrpSpPr>
        <p:grpSpPr>
          <a:xfrm rot="0">
            <a:off x="272979" y="5611938"/>
            <a:ext cx="7014041" cy="379356"/>
            <a:chOff x="0" y="0"/>
            <a:chExt cx="2513674" cy="135953"/>
          </a:xfrm>
        </p:grpSpPr>
        <p:sp>
          <p:nvSpPr>
            <p:cNvPr name="Freeform 29" id="29"/>
            <p:cNvSpPr/>
            <p:nvPr/>
          </p:nvSpPr>
          <p:spPr>
            <a:xfrm flipH="false" flipV="false" rot="0">
              <a:off x="0" y="0"/>
              <a:ext cx="2513674" cy="135953"/>
            </a:xfrm>
            <a:custGeom>
              <a:avLst/>
              <a:gdLst/>
              <a:ahLst/>
              <a:cxnLst/>
              <a:rect r="r" b="b" t="t" l="l"/>
              <a:pathLst>
                <a:path h="135953" w="2513674">
                  <a:moveTo>
                    <a:pt x="0" y="0"/>
                  </a:moveTo>
                  <a:lnTo>
                    <a:pt x="2513674" y="0"/>
                  </a:lnTo>
                  <a:lnTo>
                    <a:pt x="2513674" y="135953"/>
                  </a:lnTo>
                  <a:lnTo>
                    <a:pt x="0" y="135953"/>
                  </a:lnTo>
                  <a:close/>
                </a:path>
              </a:pathLst>
            </a:custGeom>
            <a:solidFill>
              <a:srgbClr val="211D1D"/>
            </a:solidFill>
            <a:ln w="47625" cap="sq">
              <a:solidFill>
                <a:srgbClr val="211D1D"/>
              </a:solidFill>
              <a:prstDash val="solid"/>
              <a:miter/>
            </a:ln>
          </p:spPr>
        </p:sp>
        <p:sp>
          <p:nvSpPr>
            <p:cNvPr name="TextBox 30" id="30"/>
            <p:cNvSpPr txBox="true"/>
            <p:nvPr/>
          </p:nvSpPr>
          <p:spPr>
            <a:xfrm>
              <a:off x="0" y="-28575"/>
              <a:ext cx="2513674" cy="164528"/>
            </a:xfrm>
            <a:prstGeom prst="rect">
              <a:avLst/>
            </a:prstGeom>
          </p:spPr>
          <p:txBody>
            <a:bodyPr anchor="ctr" rtlCol="false" tIns="50800" lIns="50800" bIns="50800" rIns="50800"/>
            <a:lstStyle/>
            <a:p>
              <a:pPr algn="ctr">
                <a:lnSpc>
                  <a:spcPts val="1656"/>
                </a:lnSpc>
              </a:pPr>
            </a:p>
          </p:txBody>
        </p:sp>
      </p:grpSp>
      <p:sp>
        <p:nvSpPr>
          <p:cNvPr name="TextBox 31" id="31"/>
          <p:cNvSpPr txBox="true"/>
          <p:nvPr/>
        </p:nvSpPr>
        <p:spPr>
          <a:xfrm rot="0">
            <a:off x="387980" y="5565079"/>
            <a:ext cx="3351609" cy="387350"/>
          </a:xfrm>
          <a:prstGeom prst="rect">
            <a:avLst/>
          </a:prstGeom>
        </p:spPr>
        <p:txBody>
          <a:bodyPr anchor="t" rtlCol="false" tIns="0" lIns="0" bIns="0" rIns="0">
            <a:spAutoFit/>
          </a:bodyPr>
          <a:lstStyle/>
          <a:p>
            <a:pPr algn="l">
              <a:lnSpc>
                <a:spcPts val="2800"/>
              </a:lnSpc>
              <a:spcBef>
                <a:spcPct val="0"/>
              </a:spcBef>
            </a:pPr>
            <a:r>
              <a:rPr lang="en-US" b="true" sz="2000">
                <a:solidFill>
                  <a:srgbClr val="FFFFFF"/>
                </a:solidFill>
                <a:latin typeface="Consolas Bold"/>
                <a:ea typeface="Consolas Bold"/>
                <a:cs typeface="Consolas Bold"/>
                <a:sym typeface="Consolas Bold"/>
              </a:rPr>
              <a:t>int a = 1, b = 2, c = 3;</a:t>
            </a:r>
          </a:p>
        </p:txBody>
      </p:sp>
    </p:spTree>
  </p:cSld>
  <p:clrMapOvr>
    <a:masterClrMapping/>
  </p:clrMapOvr>
</p:sld>
</file>

<file path=ppt/slides/slide7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259250" y="1169081"/>
            <a:ext cx="6867345" cy="5283200"/>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000000"/>
                </a:solidFill>
                <a:latin typeface="Walls"/>
                <a:ea typeface="Walls"/>
                <a:cs typeface="Walls"/>
                <a:sym typeface="Walls"/>
              </a:rPr>
              <a:t> </a:t>
            </a:r>
            <a:r>
              <a:rPr lang="en-US" sz="2000">
                <a:solidFill>
                  <a:srgbClr val="000000"/>
                </a:solidFill>
                <a:latin typeface="Walls"/>
                <a:ea typeface="Walls"/>
                <a:cs typeface="Walls"/>
                <a:sym typeface="Walls"/>
              </a:rPr>
              <a:t>Local variables are only visible within the method where they are declared.</a:t>
            </a:r>
          </a:p>
          <a:p>
            <a:pPr algn="l">
              <a:lnSpc>
                <a:spcPts val="2800"/>
              </a:lnSpc>
              <a:spcBef>
                <a:spcPct val="0"/>
              </a:spcBef>
            </a:pPr>
            <a:r>
              <a:rPr lang="en-US" sz="2000">
                <a:solidFill>
                  <a:srgbClr val="000000"/>
                </a:solidFill>
                <a:latin typeface="Walls"/>
                <a:ea typeface="Walls"/>
                <a:cs typeface="Walls"/>
                <a:sym typeface="Walls"/>
              </a:rPr>
              <a:t> </a:t>
            </a:r>
            <a:r>
              <a:rPr lang="en-US" b="true" sz="2000">
                <a:solidFill>
                  <a:srgbClr val="211D1D"/>
                </a:solidFill>
                <a:latin typeface="Walls Bold"/>
                <a:ea typeface="Walls Bold"/>
                <a:cs typeface="Walls Bold"/>
                <a:sym typeface="Walls Bold"/>
              </a:rPr>
              <a:t>Scope:</a:t>
            </a:r>
            <a:r>
              <a:rPr lang="en-US" sz="2000">
                <a:solidFill>
                  <a:srgbClr val="000000"/>
                </a:solidFill>
                <a:latin typeface="Walls"/>
                <a:ea typeface="Walls"/>
                <a:cs typeface="Walls"/>
                <a:sym typeface="Walls"/>
              </a:rPr>
              <a:t> Limited to the method or block in which they are declared.</a:t>
            </a:r>
          </a:p>
          <a:p>
            <a:pPr algn="l">
              <a:lnSpc>
                <a:spcPts val="2916"/>
              </a:lnSpc>
              <a:spcBef>
                <a:spcPct val="0"/>
              </a:spcBef>
            </a:pPr>
          </a:p>
          <a:p>
            <a:pPr algn="l">
              <a:lnSpc>
                <a:spcPts val="2800"/>
              </a:lnSpc>
              <a:spcBef>
                <a:spcPct val="0"/>
              </a:spcBef>
            </a:pPr>
          </a:p>
          <a:p>
            <a:pPr algn="l">
              <a:lnSpc>
                <a:spcPts val="2800"/>
              </a:lnSpc>
              <a:spcBef>
                <a:spcPct val="0"/>
              </a:spcBef>
            </a:pPr>
          </a:p>
          <a:p>
            <a:pPr algn="l">
              <a:lnSpc>
                <a:spcPts val="2800"/>
              </a:lnSpc>
              <a:spcBef>
                <a:spcPct val="0"/>
              </a:spcBef>
            </a:pPr>
            <a:r>
              <a:rPr lang="en-US" sz="2000">
                <a:solidFill>
                  <a:srgbClr val="000000"/>
                </a:solidFill>
                <a:latin typeface="Walls"/>
                <a:ea typeface="Walls"/>
                <a:cs typeface="Walls"/>
                <a:sym typeface="Walls"/>
              </a:rPr>
              <a:t>Java is case sensitive. Different cases are treated as different identifiers.</a:t>
            </a:r>
          </a:p>
          <a:p>
            <a:pPr algn="l">
              <a:lnSpc>
                <a:spcPts val="2800"/>
              </a:lnSpc>
              <a:spcBef>
                <a:spcPct val="0"/>
              </a:spcBef>
            </a:pPr>
            <a:r>
              <a:rPr lang="en-US" sz="2000">
                <a:solidFill>
                  <a:srgbClr val="000000"/>
                </a:solidFill>
                <a:latin typeface="Walls"/>
                <a:ea typeface="Walls"/>
                <a:cs typeface="Walls"/>
                <a:sym typeface="Walls"/>
              </a:rPr>
              <a:t> </a:t>
            </a:r>
            <a:r>
              <a:rPr lang="en-US" b="true" sz="2000">
                <a:solidFill>
                  <a:srgbClr val="000000"/>
                </a:solidFill>
                <a:latin typeface="Walls Bold"/>
                <a:ea typeface="Walls Bold"/>
                <a:cs typeface="Walls Bold"/>
                <a:sym typeface="Walls Bold"/>
              </a:rPr>
              <a:t> </a:t>
            </a:r>
            <a:r>
              <a:rPr lang="en-US" b="true" sz="2000">
                <a:solidFill>
                  <a:srgbClr val="211D1D"/>
                </a:solidFill>
                <a:latin typeface="Walls Bold"/>
                <a:ea typeface="Walls Bold"/>
                <a:cs typeface="Walls Bold"/>
                <a:sym typeface="Walls Bold"/>
              </a:rPr>
              <a:t>Example:</a:t>
            </a:r>
          </a:p>
          <a:p>
            <a:pPr algn="l">
              <a:lnSpc>
                <a:spcPts val="2800"/>
              </a:lnSpc>
              <a:spcBef>
                <a:spcPct val="0"/>
              </a:spcBef>
            </a:pPr>
            <a:r>
              <a:rPr lang="en-US" sz="2000">
                <a:solidFill>
                  <a:srgbClr val="000000"/>
                </a:solidFill>
                <a:latin typeface="Walls"/>
                <a:ea typeface="Walls"/>
                <a:cs typeface="Walls"/>
                <a:sym typeface="Walls"/>
              </a:rPr>
              <a:t>    </a:t>
            </a:r>
          </a:p>
          <a:p>
            <a:pPr algn="l">
              <a:lnSpc>
                <a:spcPts val="2800"/>
              </a:lnSpc>
              <a:spcBef>
                <a:spcPct val="0"/>
              </a:spcBef>
            </a:pPr>
            <a:r>
              <a:rPr lang="en-US" sz="2000">
                <a:solidFill>
                  <a:srgbClr val="000000"/>
                </a:solidFill>
                <a:latin typeface="Walls"/>
                <a:ea typeface="Walls"/>
                <a:cs typeface="Walls"/>
                <a:sym typeface="Walls"/>
              </a:rPr>
              <a:t>    </a:t>
            </a:r>
          </a:p>
          <a:p>
            <a:pPr algn="l">
              <a:lnSpc>
                <a:spcPts val="2800"/>
              </a:lnSpc>
              <a:spcBef>
                <a:spcPct val="0"/>
              </a:spcBef>
            </a:pPr>
          </a:p>
          <a:p>
            <a:pPr algn="l">
              <a:lnSpc>
                <a:spcPts val="2800"/>
              </a:lnSpc>
              <a:spcBef>
                <a:spcPct val="0"/>
              </a:spcBef>
            </a:pPr>
          </a:p>
          <a:p>
            <a:pPr algn="l">
              <a:lnSpc>
                <a:spcPts val="2800"/>
              </a:lnSpc>
              <a:spcBef>
                <a:spcPct val="0"/>
              </a:spcBef>
            </a:pPr>
          </a:p>
          <a:p>
            <a:pPr algn="l">
              <a:lnSpc>
                <a:spcPts val="2800"/>
              </a:lnSpc>
              <a:spcBef>
                <a:spcPct val="0"/>
              </a:spcBef>
            </a:pPr>
            <a:r>
              <a:rPr lang="en-US" sz="2000">
                <a:solidFill>
                  <a:srgbClr val="000000"/>
                </a:solidFill>
                <a:latin typeface="Walls"/>
                <a:ea typeface="Walls"/>
                <a:cs typeface="Walls"/>
                <a:sym typeface="Walls"/>
              </a:rPr>
              <a:t>Here, variable, VARIABLE, and VaRiAbLe are distinct variables.</a:t>
            </a:r>
          </a:p>
        </p:txBody>
      </p:sp>
      <p:sp>
        <p:nvSpPr>
          <p:cNvPr name="Freeform 14" id="14"/>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299120" y="2326869"/>
            <a:ext cx="6787605" cy="863600"/>
          </a:xfrm>
          <a:prstGeom prst="rect">
            <a:avLst/>
          </a:prstGeom>
        </p:spPr>
        <p:txBody>
          <a:bodyPr anchor="t" rtlCol="false" tIns="0" lIns="0" bIns="0" rIns="0">
            <a:spAutoFit/>
          </a:bodyPr>
          <a:lstStyle/>
          <a:p>
            <a:pPr algn="ctr">
              <a:lnSpc>
                <a:spcPts val="7000"/>
              </a:lnSpc>
              <a:spcBef>
                <a:spcPct val="0"/>
              </a:spcBef>
            </a:pPr>
            <a:r>
              <a:rPr lang="en-US" b="true" sz="5000">
                <a:solidFill>
                  <a:srgbClr val="FF4500"/>
                </a:solidFill>
                <a:latin typeface="Walls Bold"/>
                <a:ea typeface="Walls Bold"/>
                <a:cs typeface="Walls Bold"/>
                <a:sym typeface="Walls Bold"/>
              </a:rPr>
              <a:t>Java Case Sensitivity🔍</a:t>
            </a:r>
          </a:p>
        </p:txBody>
      </p:sp>
      <p:grpSp>
        <p:nvGrpSpPr>
          <p:cNvPr name="Group 17" id="17"/>
          <p:cNvGrpSpPr/>
          <p:nvPr/>
        </p:nvGrpSpPr>
        <p:grpSpPr>
          <a:xfrm rot="0">
            <a:off x="185902" y="4459375"/>
            <a:ext cx="7014041" cy="1472348"/>
            <a:chOff x="0" y="0"/>
            <a:chExt cx="2513674" cy="527656"/>
          </a:xfrm>
        </p:grpSpPr>
        <p:sp>
          <p:nvSpPr>
            <p:cNvPr name="Freeform 18" id="18"/>
            <p:cNvSpPr/>
            <p:nvPr/>
          </p:nvSpPr>
          <p:spPr>
            <a:xfrm flipH="false" flipV="false" rot="0">
              <a:off x="0" y="0"/>
              <a:ext cx="2513674" cy="527656"/>
            </a:xfrm>
            <a:custGeom>
              <a:avLst/>
              <a:gdLst/>
              <a:ahLst/>
              <a:cxnLst/>
              <a:rect r="r" b="b" t="t" l="l"/>
              <a:pathLst>
                <a:path h="527656" w="2513674">
                  <a:moveTo>
                    <a:pt x="0" y="0"/>
                  </a:moveTo>
                  <a:lnTo>
                    <a:pt x="2513674" y="0"/>
                  </a:lnTo>
                  <a:lnTo>
                    <a:pt x="2513674" y="527656"/>
                  </a:lnTo>
                  <a:lnTo>
                    <a:pt x="0" y="527656"/>
                  </a:lnTo>
                  <a:close/>
                </a:path>
              </a:pathLst>
            </a:custGeom>
            <a:solidFill>
              <a:srgbClr val="211D1D"/>
            </a:solidFill>
            <a:ln w="47625" cap="sq">
              <a:solidFill>
                <a:srgbClr val="211D1D"/>
              </a:solidFill>
              <a:prstDash val="solid"/>
              <a:miter/>
            </a:ln>
          </p:spPr>
        </p:sp>
        <p:sp>
          <p:nvSpPr>
            <p:cNvPr name="TextBox 19" id="19"/>
            <p:cNvSpPr txBox="true"/>
            <p:nvPr/>
          </p:nvSpPr>
          <p:spPr>
            <a:xfrm>
              <a:off x="0" y="-85725"/>
              <a:ext cx="2513674" cy="613381"/>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 int variable = 5;</a:t>
              </a:r>
            </a:p>
            <a:p>
              <a:pPr algn="l">
                <a:lnSpc>
                  <a:spcPts val="2800"/>
                </a:lnSpc>
              </a:pPr>
              <a:r>
                <a:rPr lang="en-US" sz="2000" b="true">
                  <a:solidFill>
                    <a:srgbClr val="FFFFFF"/>
                  </a:solidFill>
                  <a:latin typeface="Consolas Bold"/>
                  <a:ea typeface="Consolas Bold"/>
                  <a:cs typeface="Consolas Bold"/>
                  <a:sym typeface="Consolas Bold"/>
                </a:rPr>
                <a:t> int VARIABLE = 10;</a:t>
              </a:r>
            </a:p>
            <a:p>
              <a:pPr algn="l">
                <a:lnSpc>
                  <a:spcPts val="2800"/>
                </a:lnSpc>
              </a:pPr>
              <a:r>
                <a:rPr lang="en-US" sz="2000" b="true">
                  <a:solidFill>
                    <a:srgbClr val="FFFFFF"/>
                  </a:solidFill>
                  <a:latin typeface="Consolas Bold"/>
                  <a:ea typeface="Consolas Bold"/>
                  <a:cs typeface="Consolas Bold"/>
                  <a:sym typeface="Consolas Bold"/>
                </a:rPr>
                <a:t> int VaRiAbLe = 15</a:t>
              </a:r>
            </a:p>
            <a:p>
              <a:pPr algn="ctr">
                <a:lnSpc>
                  <a:spcPts val="1656"/>
                </a:lnSpc>
              </a:pPr>
            </a:p>
          </p:txBody>
        </p:sp>
      </p:grpSp>
    </p:spTree>
  </p:cSld>
  <p:clrMapOvr>
    <a:masterClrMapping/>
  </p:clrMapOvr>
</p:sld>
</file>

<file path=ppt/slides/slide7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346328" y="1445418"/>
            <a:ext cx="6867345" cy="4929717"/>
          </a:xfrm>
          <a:prstGeom prst="rect">
            <a:avLst/>
          </a:prstGeom>
        </p:spPr>
        <p:txBody>
          <a:bodyPr anchor="t" rtlCol="false" tIns="0" lIns="0" bIns="0" rIns="0">
            <a:spAutoFit/>
          </a:bodyPr>
          <a:lstStyle/>
          <a:p>
            <a:pPr algn="l">
              <a:lnSpc>
                <a:spcPts val="2916"/>
              </a:lnSpc>
              <a:spcBef>
                <a:spcPct val="0"/>
              </a:spcBef>
            </a:pPr>
          </a:p>
          <a:p>
            <a:pPr algn="l">
              <a:lnSpc>
                <a:spcPts val="2800"/>
              </a:lnSpc>
              <a:spcBef>
                <a:spcPct val="0"/>
              </a:spcBef>
            </a:pPr>
            <a:r>
              <a:rPr lang="en-US" b="true" sz="2000">
                <a:solidFill>
                  <a:srgbClr val="211D1D"/>
                </a:solidFill>
                <a:latin typeface="Walls Bold"/>
                <a:ea typeface="Walls Bold"/>
                <a:cs typeface="Walls Bold"/>
                <a:sym typeface="Walls Bold"/>
              </a:rPr>
              <a:t>Integer Range :</a:t>
            </a:r>
            <a:r>
              <a:rPr lang="en-US" b="true" sz="2000">
                <a:solidFill>
                  <a:srgbClr val="FF0000"/>
                </a:solidFill>
                <a:latin typeface="Walls Bold"/>
                <a:ea typeface="Walls Bold"/>
                <a:cs typeface="Walls Bold"/>
                <a:sym typeface="Walls Bold"/>
              </a:rPr>
              <a:t> </a:t>
            </a:r>
            <a:r>
              <a:rPr lang="en-US" sz="2000">
                <a:solidFill>
                  <a:srgbClr val="000000"/>
                </a:solidFill>
                <a:latin typeface="Walls"/>
                <a:ea typeface="Walls"/>
                <a:cs typeface="Walls"/>
                <a:sym typeface="Walls"/>
              </a:rPr>
              <a:t>By default, whole numbers are considered as int values. Ensure numbers are within the int range to avoid overflow.</a:t>
            </a:r>
          </a:p>
          <a:p>
            <a:pPr algn="l">
              <a:lnSpc>
                <a:spcPts val="2800"/>
              </a:lnSpc>
              <a:spcBef>
                <a:spcPct val="0"/>
              </a:spcBef>
            </a:pPr>
            <a:r>
              <a:rPr lang="en-US" b="true" sz="2000">
                <a:solidFill>
                  <a:srgbClr val="211D1D"/>
                </a:solidFill>
                <a:latin typeface="Walls Bold"/>
                <a:ea typeface="Walls Bold"/>
                <a:cs typeface="Walls Bold"/>
                <a:sym typeface="Walls Bold"/>
              </a:rPr>
              <a:t>Compound Assignment :</a:t>
            </a:r>
            <a:r>
              <a:rPr lang="en-US" b="true" sz="2000">
                <a:solidFill>
                  <a:srgbClr val="FF0000"/>
                </a:solidFill>
                <a:latin typeface="Walls Bold"/>
                <a:ea typeface="Walls Bold"/>
                <a:cs typeface="Walls Bold"/>
                <a:sym typeface="Walls Bold"/>
              </a:rPr>
              <a:t> </a:t>
            </a:r>
            <a:r>
              <a:rPr lang="en-US" sz="2000">
                <a:solidFill>
                  <a:srgbClr val="000000"/>
                </a:solidFill>
                <a:latin typeface="Walls"/>
                <a:ea typeface="Walls"/>
                <a:cs typeface="Walls"/>
                <a:sym typeface="Walls"/>
              </a:rPr>
              <a:t>Variables can be assigned or initialized in a single statement using compound assignment.</a:t>
            </a:r>
          </a:p>
          <a:p>
            <a:pPr algn="l">
              <a:lnSpc>
                <a:spcPts val="2800"/>
              </a:lnSpc>
              <a:spcBef>
                <a:spcPct val="0"/>
              </a:spcBef>
            </a:pPr>
            <a:r>
              <a:rPr lang="en-US" sz="2000">
                <a:solidFill>
                  <a:srgbClr val="000000"/>
                </a:solidFill>
                <a:latin typeface="Walls"/>
                <a:ea typeface="Walls"/>
                <a:cs typeface="Walls"/>
                <a:sym typeface="Walls"/>
              </a:rPr>
              <a:t>  Example:</a:t>
            </a:r>
          </a:p>
          <a:p>
            <a:pPr algn="l">
              <a:lnSpc>
                <a:spcPts val="2800"/>
              </a:lnSpc>
              <a:spcBef>
                <a:spcPct val="0"/>
              </a:spcBef>
            </a:pPr>
          </a:p>
          <a:p>
            <a:pPr algn="l">
              <a:lnSpc>
                <a:spcPts val="2800"/>
              </a:lnSpc>
              <a:spcBef>
                <a:spcPct val="0"/>
              </a:spcBef>
            </a:pPr>
          </a:p>
          <a:p>
            <a:pPr algn="l">
              <a:lnSpc>
                <a:spcPts val="2800"/>
              </a:lnSpc>
              <a:spcBef>
                <a:spcPct val="0"/>
              </a:spcBef>
            </a:pPr>
          </a:p>
          <a:p>
            <a:pPr algn="l">
              <a:lnSpc>
                <a:spcPts val="2800"/>
              </a:lnSpc>
              <a:spcBef>
                <a:spcPct val="0"/>
              </a:spcBef>
            </a:pPr>
            <a:r>
              <a:rPr lang="en-US" b="true" sz="2000">
                <a:solidFill>
                  <a:srgbClr val="211D1D"/>
                </a:solidFill>
                <a:latin typeface="Walls Bold"/>
                <a:ea typeface="Walls Bold"/>
                <a:cs typeface="Walls Bold"/>
                <a:sym typeface="Walls Bold"/>
              </a:rPr>
              <a:t>Usage of Local Variables:</a:t>
            </a:r>
          </a:p>
          <a:p>
            <a:pPr algn="l" marL="431801" indent="-215900" lvl="1">
              <a:lnSpc>
                <a:spcPts val="2800"/>
              </a:lnSpc>
              <a:buFont typeface="Arial"/>
              <a:buChar char="•"/>
            </a:pPr>
            <a:r>
              <a:rPr lang="en-US" sz="2000">
                <a:solidFill>
                  <a:srgbClr val="000000"/>
                </a:solidFill>
                <a:latin typeface="Walls"/>
                <a:ea typeface="Walls"/>
                <a:cs typeface="Walls"/>
                <a:sym typeface="Walls"/>
              </a:rPr>
              <a:t> You can declare local variables without initializing them, but you must initialize them before use.</a:t>
            </a:r>
          </a:p>
          <a:p>
            <a:pPr algn="l" marL="431801" indent="-215900" lvl="1">
              <a:lnSpc>
                <a:spcPts val="2800"/>
              </a:lnSpc>
              <a:buFont typeface="Arial"/>
              <a:buChar char="•"/>
            </a:pPr>
            <a:r>
              <a:rPr lang="en-US" sz="2000">
                <a:solidFill>
                  <a:srgbClr val="000000"/>
                </a:solidFill>
                <a:latin typeface="Walls"/>
                <a:ea typeface="Walls"/>
                <a:cs typeface="Walls"/>
                <a:sym typeface="Walls"/>
              </a:rPr>
              <a:t> If you try to use an uninitialized local variable, you will encounter a compilation error.</a:t>
            </a:r>
          </a:p>
        </p:txBody>
      </p:sp>
      <p:sp>
        <p:nvSpPr>
          <p:cNvPr name="Freeform 14" id="14"/>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405947" y="1278096"/>
            <a:ext cx="3051966" cy="372745"/>
          </a:xfrm>
          <a:prstGeom prst="rect">
            <a:avLst/>
          </a:prstGeom>
        </p:spPr>
        <p:txBody>
          <a:bodyPr anchor="t" rtlCol="false" tIns="0" lIns="0" bIns="0" rIns="0">
            <a:spAutoFit/>
          </a:bodyPr>
          <a:lstStyle/>
          <a:p>
            <a:pPr algn="l">
              <a:lnSpc>
                <a:spcPts val="3079"/>
              </a:lnSpc>
              <a:spcBef>
                <a:spcPct val="0"/>
              </a:spcBef>
            </a:pPr>
            <a:r>
              <a:rPr lang="en-US" b="true" sz="2199">
                <a:solidFill>
                  <a:srgbClr val="1E90FF"/>
                </a:solidFill>
                <a:latin typeface="Walls Bold"/>
                <a:ea typeface="Walls Bold"/>
                <a:cs typeface="Walls Bold"/>
                <a:sym typeface="Walls Bold"/>
              </a:rPr>
              <a:t>Special Notes📌</a:t>
            </a:r>
          </a:p>
        </p:txBody>
      </p:sp>
      <p:grpSp>
        <p:nvGrpSpPr>
          <p:cNvPr name="Group 17" id="17"/>
          <p:cNvGrpSpPr/>
          <p:nvPr/>
        </p:nvGrpSpPr>
        <p:grpSpPr>
          <a:xfrm rot="0">
            <a:off x="259250" y="3703448"/>
            <a:ext cx="7014041" cy="767498"/>
            <a:chOff x="0" y="0"/>
            <a:chExt cx="2513674" cy="275054"/>
          </a:xfrm>
        </p:grpSpPr>
        <p:sp>
          <p:nvSpPr>
            <p:cNvPr name="Freeform 18" id="18"/>
            <p:cNvSpPr/>
            <p:nvPr/>
          </p:nvSpPr>
          <p:spPr>
            <a:xfrm flipH="false" flipV="false" rot="0">
              <a:off x="0" y="0"/>
              <a:ext cx="2513674" cy="275054"/>
            </a:xfrm>
            <a:custGeom>
              <a:avLst/>
              <a:gdLst/>
              <a:ahLst/>
              <a:cxnLst/>
              <a:rect r="r" b="b" t="t" l="l"/>
              <a:pathLst>
                <a:path h="275054" w="2513674">
                  <a:moveTo>
                    <a:pt x="0" y="0"/>
                  </a:moveTo>
                  <a:lnTo>
                    <a:pt x="2513674" y="0"/>
                  </a:lnTo>
                  <a:lnTo>
                    <a:pt x="2513674" y="275054"/>
                  </a:lnTo>
                  <a:lnTo>
                    <a:pt x="0" y="275054"/>
                  </a:lnTo>
                  <a:close/>
                </a:path>
              </a:pathLst>
            </a:custGeom>
            <a:solidFill>
              <a:srgbClr val="211D1D"/>
            </a:solidFill>
            <a:ln w="47625" cap="sq">
              <a:solidFill>
                <a:srgbClr val="211D1D"/>
              </a:solidFill>
              <a:prstDash val="solid"/>
              <a:miter/>
            </a:ln>
          </p:spPr>
        </p:sp>
        <p:sp>
          <p:nvSpPr>
            <p:cNvPr name="TextBox 19" id="19"/>
            <p:cNvSpPr txBox="true"/>
            <p:nvPr/>
          </p:nvSpPr>
          <p:spPr>
            <a:xfrm>
              <a:off x="0" y="-85725"/>
              <a:ext cx="2513674" cy="360779"/>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  char c4 = c6 = 'c'; // Compound assignment</a:t>
              </a:r>
            </a:p>
            <a:p>
              <a:pPr algn="ctr">
                <a:lnSpc>
                  <a:spcPts val="1656"/>
                </a:lnSpc>
              </a:pP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421625" y="1155062"/>
            <a:ext cx="6772408" cy="4559300"/>
          </a:xfrm>
          <a:prstGeom prst="rect">
            <a:avLst/>
          </a:prstGeom>
        </p:spPr>
        <p:txBody>
          <a:bodyPr anchor="t" rtlCol="false" tIns="0" lIns="0" bIns="0" rIns="0">
            <a:spAutoFit/>
          </a:bodyPr>
          <a:lstStyle/>
          <a:p>
            <a:pPr algn="just">
              <a:lnSpc>
                <a:spcPts val="2799"/>
              </a:lnSpc>
            </a:pPr>
            <a:r>
              <a:rPr lang="en-US" sz="1999" b="true">
                <a:solidFill>
                  <a:srgbClr val="000000"/>
                </a:solidFill>
                <a:latin typeface="Walls Bold"/>
                <a:ea typeface="Walls Bold"/>
                <a:cs typeface="Walls Bold"/>
                <a:sym typeface="Walls Bold"/>
              </a:rPr>
              <a:t>2. Inte</a:t>
            </a:r>
            <a:r>
              <a:rPr lang="en-US" sz="1999" b="true">
                <a:solidFill>
                  <a:srgbClr val="000000"/>
                </a:solidFill>
                <a:latin typeface="Walls Bold"/>
                <a:ea typeface="Walls Bold"/>
                <a:cs typeface="Walls Bold"/>
                <a:sym typeface="Walls Bold"/>
              </a:rPr>
              <a:t>rpreters 📝</a:t>
            </a:r>
          </a:p>
          <a:p>
            <a:pPr algn="just">
              <a:lnSpc>
                <a:spcPts val="2799"/>
              </a:lnSpc>
            </a:pPr>
          </a:p>
          <a:p>
            <a:pPr algn="just" marL="431799" indent="-215899" lvl="1">
              <a:lnSpc>
                <a:spcPts val="2799"/>
              </a:lnSpc>
              <a:buFont typeface="Arial"/>
              <a:buChar char="•"/>
            </a:pPr>
            <a:r>
              <a:rPr lang="en-US" b="true" sz="1999">
                <a:solidFill>
                  <a:srgbClr val="000000"/>
                </a:solidFill>
                <a:latin typeface="Walls Bold"/>
                <a:ea typeface="Walls Bold"/>
                <a:cs typeface="Walls Bold"/>
                <a:sym typeface="Walls Bold"/>
              </a:rPr>
              <a:t>How It Works:</a:t>
            </a:r>
            <a:r>
              <a:rPr lang="en-US" sz="1999">
                <a:solidFill>
                  <a:srgbClr val="000000"/>
                </a:solidFill>
                <a:latin typeface="Walls"/>
                <a:ea typeface="Walls"/>
                <a:cs typeface="Walls"/>
                <a:sym typeface="Walls"/>
              </a:rPr>
              <a:t> An interpreter translates code into machine language line by line as the program runs</a:t>
            </a:r>
            <a:r>
              <a:rPr lang="en-US" sz="1999">
                <a:solidFill>
                  <a:srgbClr val="000000"/>
                </a:solidFill>
                <a:latin typeface="Walls"/>
                <a:ea typeface="Walls"/>
                <a:cs typeface="Walls"/>
                <a:sym typeface="Walls"/>
              </a:rPr>
              <a:t>. </a:t>
            </a:r>
            <a:r>
              <a:rPr lang="en-US" sz="1999">
                <a:solidFill>
                  <a:srgbClr val="000000"/>
                </a:solidFill>
                <a:latin typeface="Walls"/>
                <a:ea typeface="Walls"/>
                <a:cs typeface="Walls"/>
                <a:sym typeface="Walls"/>
              </a:rPr>
              <a:t>It doesn’t produce a separate machine code file; it interp</a:t>
            </a:r>
            <a:r>
              <a:rPr lang="en-US" sz="1999">
                <a:solidFill>
                  <a:srgbClr val="000000"/>
                </a:solidFill>
                <a:latin typeface="Walls"/>
                <a:ea typeface="Walls"/>
                <a:cs typeface="Walls"/>
                <a:sym typeface="Walls"/>
              </a:rPr>
              <a:t>rets</a:t>
            </a:r>
            <a:r>
              <a:rPr lang="en-US" sz="1999">
                <a:solidFill>
                  <a:srgbClr val="000000"/>
                </a:solidFill>
                <a:latin typeface="Walls"/>
                <a:ea typeface="Walls"/>
                <a:cs typeface="Walls"/>
                <a:sym typeface="Walls"/>
              </a:rPr>
              <a:t> the code in real-time.</a:t>
            </a:r>
          </a:p>
          <a:p>
            <a:pPr algn="just" marL="431799" indent="-215899" lvl="1">
              <a:lnSpc>
                <a:spcPts val="2799"/>
              </a:lnSpc>
              <a:buFont typeface="Arial"/>
              <a:buChar char="•"/>
            </a:pPr>
            <a:r>
              <a:rPr lang="en-US" b="true" sz="1999">
                <a:solidFill>
                  <a:srgbClr val="000000"/>
                </a:solidFill>
                <a:latin typeface="Walls Bold"/>
                <a:ea typeface="Walls Bold"/>
                <a:cs typeface="Walls Bold"/>
                <a:sym typeface="Walls Bold"/>
              </a:rPr>
              <a:t>Examples of Interpreted Languages:</a:t>
            </a:r>
          </a:p>
          <a:p>
            <a:pPr algn="just" marL="863598" indent="-287866" lvl="2">
              <a:lnSpc>
                <a:spcPts val="2799"/>
              </a:lnSpc>
              <a:buFont typeface="Arial"/>
              <a:buChar char="⚬"/>
            </a:pPr>
            <a:r>
              <a:rPr lang="en-US" sz="1999">
                <a:solidFill>
                  <a:srgbClr val="000000"/>
                </a:solidFill>
                <a:latin typeface="Walls"/>
                <a:ea typeface="Walls"/>
                <a:cs typeface="Walls"/>
                <a:sym typeface="Walls"/>
              </a:rPr>
              <a:t>Python</a:t>
            </a:r>
          </a:p>
          <a:p>
            <a:pPr algn="just" marL="431799" indent="-215899" lvl="1">
              <a:lnSpc>
                <a:spcPts val="2799"/>
              </a:lnSpc>
              <a:buFont typeface="Arial"/>
              <a:buChar char="•"/>
            </a:pPr>
            <a:r>
              <a:rPr lang="en-US" b="true" sz="1999">
                <a:solidFill>
                  <a:srgbClr val="000000"/>
                </a:solidFill>
                <a:latin typeface="Walls Bold"/>
                <a:ea typeface="Walls Bold"/>
                <a:cs typeface="Walls Bold"/>
                <a:sym typeface="Walls Bold"/>
              </a:rPr>
              <a:t>Pr</a:t>
            </a:r>
            <a:r>
              <a:rPr lang="en-US" b="true" sz="1999">
                <a:solidFill>
                  <a:srgbClr val="000000"/>
                </a:solidFill>
                <a:latin typeface="Walls Bold"/>
                <a:ea typeface="Walls Bold"/>
                <a:cs typeface="Walls Bold"/>
                <a:sym typeface="Walls Bold"/>
              </a:rPr>
              <a:t>os:</a:t>
            </a:r>
            <a:r>
              <a:rPr lang="en-US" sz="1999">
                <a:solidFill>
                  <a:srgbClr val="000000"/>
                </a:solidFill>
                <a:latin typeface="Walls"/>
                <a:ea typeface="Walls"/>
                <a:cs typeface="Walls"/>
                <a:sym typeface="Walls"/>
              </a:rPr>
              <a:t> Easier</a:t>
            </a:r>
            <a:r>
              <a:rPr lang="en-US" sz="1999">
                <a:solidFill>
                  <a:srgbClr val="000000"/>
                </a:solidFill>
                <a:latin typeface="Walls"/>
                <a:ea typeface="Walls"/>
                <a:cs typeface="Walls"/>
                <a:sym typeface="Walls"/>
              </a:rPr>
              <a:t> to debug since you can run and te</a:t>
            </a:r>
            <a:r>
              <a:rPr lang="en-US" sz="1999">
                <a:solidFill>
                  <a:srgbClr val="000000"/>
                </a:solidFill>
                <a:latin typeface="Walls"/>
                <a:ea typeface="Walls"/>
                <a:cs typeface="Walls"/>
                <a:sym typeface="Walls"/>
              </a:rPr>
              <a:t>s</a:t>
            </a:r>
            <a:r>
              <a:rPr lang="en-US" sz="1999">
                <a:solidFill>
                  <a:srgbClr val="000000"/>
                </a:solidFill>
                <a:latin typeface="Walls"/>
                <a:ea typeface="Walls"/>
                <a:cs typeface="Walls"/>
                <a:sym typeface="Walls"/>
              </a:rPr>
              <a:t>t code one line at a time.</a:t>
            </a:r>
          </a:p>
          <a:p>
            <a:pPr algn="just" marL="431799" indent="-215899" lvl="1">
              <a:lnSpc>
                <a:spcPts val="2799"/>
              </a:lnSpc>
              <a:buFont typeface="Arial"/>
              <a:buChar char="•"/>
            </a:pPr>
            <a:r>
              <a:rPr lang="en-US" b="true" sz="1999">
                <a:solidFill>
                  <a:srgbClr val="000000"/>
                </a:solidFill>
                <a:latin typeface="Walls Bold"/>
                <a:ea typeface="Walls Bold"/>
                <a:cs typeface="Walls Bold"/>
                <a:sym typeface="Walls Bold"/>
              </a:rPr>
              <a:t>Cons:</a:t>
            </a:r>
            <a:r>
              <a:rPr lang="en-US" sz="1999">
                <a:solidFill>
                  <a:srgbClr val="000000"/>
                </a:solidFill>
                <a:latin typeface="Walls"/>
                <a:ea typeface="Walls"/>
                <a:cs typeface="Walls"/>
                <a:sym typeface="Walls"/>
              </a:rPr>
              <a:t> Generally slower than compiled language</a:t>
            </a:r>
            <a:r>
              <a:rPr lang="en-US" sz="1999">
                <a:solidFill>
                  <a:srgbClr val="000000"/>
                </a:solidFill>
                <a:latin typeface="Walls"/>
                <a:ea typeface="Walls"/>
                <a:cs typeface="Walls"/>
                <a:sym typeface="Walls"/>
              </a:rPr>
              <a:t>s</a:t>
            </a:r>
            <a:r>
              <a:rPr lang="en-US" sz="1999">
                <a:solidFill>
                  <a:srgbClr val="000000"/>
                </a:solidFill>
                <a:latin typeface="Walls"/>
                <a:ea typeface="Walls"/>
                <a:cs typeface="Walls"/>
                <a:sym typeface="Walls"/>
              </a:rPr>
              <a:t> because each line is translated on-the-fly during execution.</a:t>
            </a:r>
          </a:p>
          <a:p>
            <a:pPr algn="just">
              <a:lnSpc>
                <a:spcPts val="2799"/>
              </a:lnSpc>
            </a:pPr>
          </a:p>
        </p:txBody>
      </p:sp>
      <p:sp>
        <p:nvSpPr>
          <p:cNvPr name="Freeform 14" id="14"/>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8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405947" y="1135292"/>
            <a:ext cx="6867345" cy="6033558"/>
          </a:xfrm>
          <a:prstGeom prst="rect">
            <a:avLst/>
          </a:prstGeom>
        </p:spPr>
        <p:txBody>
          <a:bodyPr anchor="t" rtlCol="false" tIns="0" lIns="0" bIns="0" rIns="0">
            <a:spAutoFit/>
          </a:bodyPr>
          <a:lstStyle/>
          <a:p>
            <a:pPr algn="l">
              <a:lnSpc>
                <a:spcPts val="2916"/>
              </a:lnSpc>
            </a:pPr>
          </a:p>
          <a:p>
            <a:pPr algn="l">
              <a:lnSpc>
                <a:spcPts val="2916"/>
              </a:lnSpc>
              <a:spcBef>
                <a:spcPct val="0"/>
              </a:spcBef>
            </a:pPr>
          </a:p>
          <a:p>
            <a:pPr algn="l">
              <a:lnSpc>
                <a:spcPts val="2800"/>
              </a:lnSpc>
              <a:spcBef>
                <a:spcPct val="0"/>
              </a:spcBef>
            </a:pPr>
            <a:r>
              <a:rPr lang="en-US" b="true" sz="2000">
                <a:solidFill>
                  <a:srgbClr val="211D1D"/>
                </a:solidFill>
                <a:latin typeface="Walls Bold"/>
                <a:ea typeface="Walls Bold"/>
                <a:cs typeface="Walls Bold"/>
                <a:sym typeface="Walls Bold"/>
              </a:rPr>
              <a:t>Purpose :</a:t>
            </a:r>
          </a:p>
          <a:p>
            <a:pPr algn="l">
              <a:lnSpc>
                <a:spcPts val="2800"/>
              </a:lnSpc>
              <a:spcBef>
                <a:spcPct val="0"/>
              </a:spcBef>
            </a:pPr>
            <a:r>
              <a:rPr lang="en-US" sz="2000">
                <a:solidFill>
                  <a:srgbClr val="000000"/>
                </a:solidFill>
                <a:latin typeface="Walls"/>
                <a:ea typeface="Walls"/>
                <a:cs typeface="Walls"/>
                <a:sym typeface="Walls"/>
              </a:rPr>
              <a:t> Comments are used for documenting code, explaining code functionality, and providing information about specific lines or blocks of code.</a:t>
            </a:r>
          </a:p>
          <a:p>
            <a:pPr algn="l">
              <a:lnSpc>
                <a:spcPts val="2800"/>
              </a:lnSpc>
              <a:spcBef>
                <a:spcPct val="0"/>
              </a:spcBef>
            </a:pPr>
            <a:r>
              <a:rPr lang="en-US" sz="2000">
                <a:solidFill>
                  <a:srgbClr val="000000"/>
                </a:solidFill>
                <a:latin typeface="Walls"/>
                <a:ea typeface="Walls"/>
                <a:cs typeface="Walls"/>
                <a:sym typeface="Walls"/>
              </a:rPr>
              <a:t> Comments are ignored by the compiler and do not affect the program's execution or functionality.</a:t>
            </a:r>
          </a:p>
          <a:p>
            <a:pPr algn="l">
              <a:lnSpc>
                <a:spcPts val="2916"/>
              </a:lnSpc>
              <a:spcBef>
                <a:spcPct val="0"/>
              </a:spcBef>
            </a:pPr>
          </a:p>
          <a:p>
            <a:pPr algn="l">
              <a:lnSpc>
                <a:spcPts val="2916"/>
              </a:lnSpc>
              <a:spcBef>
                <a:spcPct val="0"/>
              </a:spcBef>
            </a:pPr>
          </a:p>
          <a:p>
            <a:pPr algn="l">
              <a:lnSpc>
                <a:spcPts val="2916"/>
              </a:lnSpc>
              <a:spcBef>
                <a:spcPct val="0"/>
              </a:spcBef>
            </a:pPr>
          </a:p>
          <a:p>
            <a:pPr algn="l" marL="431801" indent="-215900" lvl="1">
              <a:lnSpc>
                <a:spcPts val="2800"/>
              </a:lnSpc>
              <a:buFont typeface="Arial"/>
              <a:buChar char="•"/>
            </a:pPr>
            <a:r>
              <a:rPr lang="en-US" sz="2000">
                <a:solidFill>
                  <a:srgbClr val="000000"/>
                </a:solidFill>
                <a:latin typeface="Walls"/>
                <a:ea typeface="Walls"/>
                <a:cs typeface="Walls"/>
                <a:sym typeface="Walls"/>
              </a:rPr>
              <a:t> Syntax : //</a:t>
            </a:r>
          </a:p>
          <a:p>
            <a:pPr algn="l" marL="431801" indent="-215900" lvl="1">
              <a:lnSpc>
                <a:spcPts val="2800"/>
              </a:lnSpc>
              <a:buFont typeface="Arial"/>
              <a:buChar char="•"/>
            </a:pPr>
            <a:r>
              <a:rPr lang="en-US" sz="2000">
                <a:solidFill>
                  <a:srgbClr val="000000"/>
                </a:solidFill>
                <a:latin typeface="Walls"/>
                <a:ea typeface="Walls"/>
                <a:cs typeface="Walls"/>
                <a:sym typeface="Walls"/>
              </a:rPr>
              <a:t> Usage : For brief explanations or notes about a single line of code.</a:t>
            </a:r>
          </a:p>
          <a:p>
            <a:pPr algn="l" marL="431801" indent="-215900" lvl="1">
              <a:lnSpc>
                <a:spcPts val="2800"/>
              </a:lnSpc>
              <a:spcBef>
                <a:spcPct val="0"/>
              </a:spcBef>
              <a:buFont typeface="Arial"/>
              <a:buChar char="•"/>
            </a:pPr>
            <a:r>
              <a:rPr lang="en-US" sz="2000">
                <a:solidFill>
                  <a:srgbClr val="000000"/>
                </a:solidFill>
                <a:latin typeface="Walls"/>
                <a:ea typeface="Walls"/>
                <a:cs typeface="Walls"/>
                <a:sym typeface="Walls"/>
              </a:rPr>
              <a:t>  Example :</a:t>
            </a:r>
          </a:p>
          <a:p>
            <a:pPr algn="l">
              <a:lnSpc>
                <a:spcPts val="2800"/>
              </a:lnSpc>
              <a:spcBef>
                <a:spcPct val="0"/>
              </a:spcBef>
            </a:pPr>
            <a:r>
              <a:rPr lang="en-US" sz="2000">
                <a:solidFill>
                  <a:srgbClr val="000000"/>
                </a:solidFill>
                <a:latin typeface="Walls"/>
                <a:ea typeface="Walls"/>
                <a:cs typeface="Walls"/>
                <a:sym typeface="Walls"/>
              </a:rPr>
              <a:t>    </a:t>
            </a:r>
          </a:p>
          <a:p>
            <a:pPr algn="l">
              <a:lnSpc>
                <a:spcPts val="2916"/>
              </a:lnSpc>
              <a:spcBef>
                <a:spcPct val="0"/>
              </a:spcBef>
            </a:pPr>
            <a:r>
              <a:rPr lang="en-US" sz="2083">
                <a:solidFill>
                  <a:srgbClr val="000000"/>
                </a:solidFill>
                <a:latin typeface="Walls"/>
                <a:ea typeface="Walls"/>
                <a:cs typeface="Walls"/>
                <a:sym typeface="Walls"/>
              </a:rPr>
              <a:t>     </a:t>
            </a:r>
          </a:p>
        </p:txBody>
      </p:sp>
      <p:sp>
        <p:nvSpPr>
          <p:cNvPr name="Freeform 14" id="14"/>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309972" y="1068617"/>
            <a:ext cx="6015979" cy="863600"/>
          </a:xfrm>
          <a:prstGeom prst="rect">
            <a:avLst/>
          </a:prstGeom>
        </p:spPr>
        <p:txBody>
          <a:bodyPr anchor="t" rtlCol="false" tIns="0" lIns="0" bIns="0" rIns="0">
            <a:spAutoFit/>
          </a:bodyPr>
          <a:lstStyle/>
          <a:p>
            <a:pPr algn="l">
              <a:lnSpc>
                <a:spcPts val="7000"/>
              </a:lnSpc>
              <a:spcBef>
                <a:spcPct val="0"/>
              </a:spcBef>
            </a:pPr>
            <a:r>
              <a:rPr lang="en-US" b="true" sz="5000">
                <a:solidFill>
                  <a:srgbClr val="1E90FF"/>
                </a:solidFill>
                <a:latin typeface="Walls Bold"/>
                <a:ea typeface="Walls Bold"/>
                <a:cs typeface="Walls Bold"/>
                <a:sym typeface="Walls Bold"/>
              </a:rPr>
              <a:t>Comments in Java📝</a:t>
            </a:r>
          </a:p>
        </p:txBody>
      </p:sp>
      <p:sp>
        <p:nvSpPr>
          <p:cNvPr name="TextBox 17" id="17"/>
          <p:cNvSpPr txBox="true"/>
          <p:nvPr/>
        </p:nvSpPr>
        <p:spPr>
          <a:xfrm rot="0">
            <a:off x="421625" y="4212713"/>
            <a:ext cx="2392859" cy="372745"/>
          </a:xfrm>
          <a:prstGeom prst="rect">
            <a:avLst/>
          </a:prstGeom>
        </p:spPr>
        <p:txBody>
          <a:bodyPr anchor="t" rtlCol="false" tIns="0" lIns="0" bIns="0" rIns="0">
            <a:spAutoFit/>
          </a:bodyPr>
          <a:lstStyle/>
          <a:p>
            <a:pPr algn="l">
              <a:lnSpc>
                <a:spcPts val="3079"/>
              </a:lnSpc>
              <a:spcBef>
                <a:spcPct val="0"/>
              </a:spcBef>
            </a:pPr>
            <a:r>
              <a:rPr lang="en-US" b="true" sz="2199">
                <a:solidFill>
                  <a:srgbClr val="1E90FF"/>
                </a:solidFill>
                <a:latin typeface="Walls Bold"/>
                <a:ea typeface="Walls Bold"/>
                <a:cs typeface="Walls Bold"/>
                <a:sym typeface="Walls Bold"/>
              </a:rPr>
              <a:t>Types of Comments:</a:t>
            </a:r>
          </a:p>
        </p:txBody>
      </p:sp>
      <p:sp>
        <p:nvSpPr>
          <p:cNvPr name="TextBox 18" id="18"/>
          <p:cNvSpPr txBox="true"/>
          <p:nvPr/>
        </p:nvSpPr>
        <p:spPr>
          <a:xfrm rot="0">
            <a:off x="77408" y="4659879"/>
            <a:ext cx="3584771"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1E90FF"/>
                </a:solidFill>
                <a:latin typeface="Walls Bold"/>
                <a:ea typeface="Walls Bold"/>
                <a:cs typeface="Walls Bold"/>
                <a:sym typeface="Walls Bold"/>
              </a:rPr>
              <a:t>1. Single Line Comment :</a:t>
            </a:r>
          </a:p>
        </p:txBody>
      </p:sp>
      <p:grpSp>
        <p:nvGrpSpPr>
          <p:cNvPr name="Group 19" id="19"/>
          <p:cNvGrpSpPr/>
          <p:nvPr/>
        </p:nvGrpSpPr>
        <p:grpSpPr>
          <a:xfrm rot="0">
            <a:off x="392451" y="6608888"/>
            <a:ext cx="6880840" cy="1119923"/>
            <a:chOff x="0" y="0"/>
            <a:chExt cx="2465938" cy="401355"/>
          </a:xfrm>
        </p:grpSpPr>
        <p:sp>
          <p:nvSpPr>
            <p:cNvPr name="Freeform 20" id="20"/>
            <p:cNvSpPr/>
            <p:nvPr/>
          </p:nvSpPr>
          <p:spPr>
            <a:xfrm flipH="false" flipV="false" rot="0">
              <a:off x="0" y="0"/>
              <a:ext cx="2465938" cy="401355"/>
            </a:xfrm>
            <a:custGeom>
              <a:avLst/>
              <a:gdLst/>
              <a:ahLst/>
              <a:cxnLst/>
              <a:rect r="r" b="b" t="t" l="l"/>
              <a:pathLst>
                <a:path h="401355" w="2465938">
                  <a:moveTo>
                    <a:pt x="0" y="0"/>
                  </a:moveTo>
                  <a:lnTo>
                    <a:pt x="2465938" y="0"/>
                  </a:lnTo>
                  <a:lnTo>
                    <a:pt x="2465938" y="401355"/>
                  </a:lnTo>
                  <a:lnTo>
                    <a:pt x="0" y="401355"/>
                  </a:lnTo>
                  <a:close/>
                </a:path>
              </a:pathLst>
            </a:custGeom>
            <a:solidFill>
              <a:srgbClr val="211D1D"/>
            </a:solidFill>
            <a:ln w="47625" cap="sq">
              <a:solidFill>
                <a:srgbClr val="211D1D"/>
              </a:solidFill>
              <a:prstDash val="solid"/>
              <a:miter/>
            </a:ln>
          </p:spPr>
        </p:sp>
        <p:sp>
          <p:nvSpPr>
            <p:cNvPr name="TextBox 21" id="21"/>
            <p:cNvSpPr txBox="true"/>
            <p:nvPr/>
          </p:nvSpPr>
          <p:spPr>
            <a:xfrm>
              <a:off x="0" y="-85725"/>
              <a:ext cx="2465938" cy="487080"/>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  // This is a single line comment</a:t>
              </a:r>
            </a:p>
            <a:p>
              <a:pPr algn="l">
                <a:lnSpc>
                  <a:spcPts val="2800"/>
                </a:lnSpc>
              </a:pPr>
              <a:r>
                <a:rPr lang="en-US" sz="2000" b="true">
                  <a:solidFill>
                    <a:srgbClr val="FFFFFF"/>
                  </a:solidFill>
                  <a:latin typeface="Consolas Bold"/>
                  <a:ea typeface="Consolas Bold"/>
                  <a:cs typeface="Consolas Bold"/>
                  <a:sym typeface="Consolas Bold"/>
                </a:rPr>
                <a:t> int x = 10; // Variable initialization</a:t>
              </a:r>
            </a:p>
            <a:p>
              <a:pPr algn="ctr">
                <a:lnSpc>
                  <a:spcPts val="1656"/>
                </a:lnSpc>
              </a:pPr>
            </a:p>
          </p:txBody>
        </p:sp>
      </p:grpSp>
    </p:spTree>
  </p:cSld>
  <p:clrMapOvr>
    <a:masterClrMapping/>
  </p:clrMapOvr>
</p:sld>
</file>

<file path=ppt/slides/slide8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405947" y="1160940"/>
            <a:ext cx="6867345" cy="5414433"/>
          </a:xfrm>
          <a:prstGeom prst="rect">
            <a:avLst/>
          </a:prstGeom>
        </p:spPr>
        <p:txBody>
          <a:bodyPr anchor="t" rtlCol="false" tIns="0" lIns="0" bIns="0" rIns="0">
            <a:spAutoFit/>
          </a:bodyPr>
          <a:lstStyle/>
          <a:p>
            <a:pPr algn="just">
              <a:lnSpc>
                <a:spcPts val="2916"/>
              </a:lnSpc>
              <a:spcBef>
                <a:spcPct val="0"/>
              </a:spcBef>
            </a:pPr>
          </a:p>
          <a:p>
            <a:pPr algn="just" marL="449794" indent="-224897" lvl="1">
              <a:lnSpc>
                <a:spcPts val="2916"/>
              </a:lnSpc>
              <a:buFont typeface="Arial"/>
              <a:buChar char="•"/>
            </a:pPr>
            <a:r>
              <a:rPr lang="en-US" sz="2083">
                <a:solidFill>
                  <a:srgbClr val="000000"/>
                </a:solidFill>
                <a:latin typeface="Walls"/>
                <a:ea typeface="Walls"/>
                <a:cs typeface="Walls"/>
                <a:sym typeface="Walls"/>
              </a:rPr>
              <a:t>  Syntax : /* ... */</a:t>
            </a:r>
          </a:p>
          <a:p>
            <a:pPr algn="just" marL="449794" indent="-224897" lvl="1">
              <a:lnSpc>
                <a:spcPts val="2916"/>
              </a:lnSpc>
              <a:buFont typeface="Arial"/>
              <a:buChar char="•"/>
            </a:pPr>
            <a:r>
              <a:rPr lang="en-US" sz="2083">
                <a:solidFill>
                  <a:srgbClr val="000000"/>
                </a:solidFill>
                <a:latin typeface="Walls"/>
                <a:ea typeface="Walls"/>
                <a:cs typeface="Walls"/>
                <a:sym typeface="Walls"/>
              </a:rPr>
              <a:t> Usage : For comments that span multiple lines or to comment out blocks of code.</a:t>
            </a:r>
          </a:p>
          <a:p>
            <a:pPr algn="just" marL="449794" indent="-224897" lvl="1">
              <a:lnSpc>
                <a:spcPts val="2916"/>
              </a:lnSpc>
              <a:buFont typeface="Arial"/>
              <a:buChar char="•"/>
            </a:pPr>
            <a:r>
              <a:rPr lang="en-US" sz="2083">
                <a:solidFill>
                  <a:srgbClr val="000000"/>
                </a:solidFill>
                <a:latin typeface="Walls"/>
                <a:ea typeface="Walls"/>
                <a:cs typeface="Walls"/>
                <a:sym typeface="Walls"/>
              </a:rPr>
              <a:t>  Example :</a:t>
            </a:r>
          </a:p>
          <a:p>
            <a:pPr algn="just">
              <a:lnSpc>
                <a:spcPts val="2916"/>
              </a:lnSpc>
              <a:spcBef>
                <a:spcPct val="0"/>
              </a:spcBef>
            </a:pPr>
            <a:r>
              <a:rPr lang="en-US" sz="2083">
                <a:solidFill>
                  <a:srgbClr val="000000"/>
                </a:solidFill>
                <a:latin typeface="Walls"/>
                <a:ea typeface="Walls"/>
                <a:cs typeface="Walls"/>
                <a:sym typeface="Walls"/>
              </a:rPr>
              <a:t>     </a:t>
            </a:r>
          </a:p>
          <a:p>
            <a:pPr algn="just">
              <a:lnSpc>
                <a:spcPts val="2916"/>
              </a:lnSpc>
              <a:spcBef>
                <a:spcPct val="0"/>
              </a:spcBef>
            </a:pPr>
          </a:p>
          <a:p>
            <a:pPr algn="just">
              <a:lnSpc>
                <a:spcPts val="2916"/>
              </a:lnSpc>
              <a:spcBef>
                <a:spcPct val="0"/>
              </a:spcBef>
            </a:pPr>
            <a:r>
              <a:rPr lang="en-US" sz="2083">
                <a:solidFill>
                  <a:srgbClr val="000000"/>
                </a:solidFill>
                <a:latin typeface="Walls"/>
                <a:ea typeface="Walls"/>
                <a:cs typeface="Walls"/>
                <a:sym typeface="Walls"/>
              </a:rPr>
              <a:t>   </a:t>
            </a:r>
          </a:p>
          <a:p>
            <a:pPr algn="just">
              <a:lnSpc>
                <a:spcPts val="2916"/>
              </a:lnSpc>
              <a:spcBef>
                <a:spcPct val="0"/>
              </a:spcBef>
            </a:pPr>
          </a:p>
          <a:p>
            <a:pPr algn="just">
              <a:lnSpc>
                <a:spcPts val="2916"/>
              </a:lnSpc>
              <a:spcBef>
                <a:spcPct val="0"/>
              </a:spcBef>
            </a:pPr>
          </a:p>
          <a:p>
            <a:pPr algn="just" marL="449794" indent="-224897" lvl="1">
              <a:lnSpc>
                <a:spcPts val="2916"/>
              </a:lnSpc>
              <a:buFont typeface="Arial"/>
              <a:buChar char="•"/>
            </a:pPr>
            <a:r>
              <a:rPr lang="en-US" sz="2083">
                <a:solidFill>
                  <a:srgbClr val="000000"/>
                </a:solidFill>
                <a:latin typeface="Walls"/>
                <a:ea typeface="Walls"/>
                <a:cs typeface="Walls"/>
                <a:sym typeface="Walls"/>
              </a:rPr>
              <a:t>  </a:t>
            </a:r>
            <a:r>
              <a:rPr lang="en-US" sz="2083">
                <a:solidFill>
                  <a:srgbClr val="000000"/>
                </a:solidFill>
                <a:latin typeface="Walls"/>
                <a:ea typeface="Walls"/>
                <a:cs typeface="Walls"/>
                <a:sym typeface="Walls"/>
              </a:rPr>
              <a:t>Syntax : /** ... */</a:t>
            </a:r>
          </a:p>
          <a:p>
            <a:pPr algn="just" marL="449794" indent="-224897" lvl="1">
              <a:lnSpc>
                <a:spcPts val="2916"/>
              </a:lnSpc>
              <a:buFont typeface="Arial"/>
              <a:buChar char="•"/>
            </a:pPr>
            <a:r>
              <a:rPr lang="en-US" sz="2083">
                <a:solidFill>
                  <a:srgbClr val="000000"/>
                </a:solidFill>
                <a:latin typeface="Walls"/>
                <a:ea typeface="Walls"/>
                <a:cs typeface="Walls"/>
                <a:sym typeface="Walls"/>
              </a:rPr>
              <a:t>  Usage : For generating API documentation. Typically used with Javadoc tools to create documentation from the code.</a:t>
            </a:r>
          </a:p>
          <a:p>
            <a:pPr algn="just">
              <a:lnSpc>
                <a:spcPts val="2916"/>
              </a:lnSpc>
              <a:spcBef>
                <a:spcPct val="0"/>
              </a:spcBef>
            </a:pPr>
            <a:r>
              <a:rPr lang="en-US" sz="2083">
                <a:solidFill>
                  <a:srgbClr val="000000"/>
                </a:solidFill>
                <a:latin typeface="Walls"/>
                <a:ea typeface="Walls"/>
                <a:cs typeface="Walls"/>
                <a:sym typeface="Walls"/>
              </a:rPr>
              <a:t>   </a:t>
            </a:r>
          </a:p>
        </p:txBody>
      </p:sp>
      <p:sp>
        <p:nvSpPr>
          <p:cNvPr name="Freeform 14" id="14"/>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0" y="1160940"/>
            <a:ext cx="5713620"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1E90FF"/>
                </a:solidFill>
                <a:latin typeface="Walls Bold"/>
                <a:ea typeface="Walls Bold"/>
                <a:cs typeface="Walls Bold"/>
                <a:sym typeface="Walls Bold"/>
              </a:rPr>
              <a:t>2. Multiline Comment (Block Comment) :</a:t>
            </a:r>
          </a:p>
        </p:txBody>
      </p:sp>
      <p:sp>
        <p:nvSpPr>
          <p:cNvPr name="TextBox 17" id="17"/>
          <p:cNvSpPr txBox="true"/>
          <p:nvPr/>
        </p:nvSpPr>
        <p:spPr>
          <a:xfrm rot="0">
            <a:off x="0" y="4223686"/>
            <a:ext cx="4211017"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1E90FF"/>
                </a:solidFill>
                <a:latin typeface="Walls Bold"/>
                <a:ea typeface="Walls Bold"/>
                <a:cs typeface="Walls Bold"/>
                <a:sym typeface="Walls Bold"/>
              </a:rPr>
              <a:t>3. Documentation Comment :</a:t>
            </a:r>
          </a:p>
        </p:txBody>
      </p:sp>
      <p:grpSp>
        <p:nvGrpSpPr>
          <p:cNvPr name="Group 18" id="18"/>
          <p:cNvGrpSpPr/>
          <p:nvPr/>
        </p:nvGrpSpPr>
        <p:grpSpPr>
          <a:xfrm rot="0">
            <a:off x="350058" y="3029518"/>
            <a:ext cx="6880840" cy="1119923"/>
            <a:chOff x="0" y="0"/>
            <a:chExt cx="2465938" cy="401355"/>
          </a:xfrm>
        </p:grpSpPr>
        <p:sp>
          <p:nvSpPr>
            <p:cNvPr name="Freeform 19" id="19"/>
            <p:cNvSpPr/>
            <p:nvPr/>
          </p:nvSpPr>
          <p:spPr>
            <a:xfrm flipH="false" flipV="false" rot="0">
              <a:off x="0" y="0"/>
              <a:ext cx="2465938" cy="401355"/>
            </a:xfrm>
            <a:custGeom>
              <a:avLst/>
              <a:gdLst/>
              <a:ahLst/>
              <a:cxnLst/>
              <a:rect r="r" b="b" t="t" l="l"/>
              <a:pathLst>
                <a:path h="401355" w="2465938">
                  <a:moveTo>
                    <a:pt x="0" y="0"/>
                  </a:moveTo>
                  <a:lnTo>
                    <a:pt x="2465938" y="0"/>
                  </a:lnTo>
                  <a:lnTo>
                    <a:pt x="2465938" y="401355"/>
                  </a:lnTo>
                  <a:lnTo>
                    <a:pt x="0" y="401355"/>
                  </a:lnTo>
                  <a:close/>
                </a:path>
              </a:pathLst>
            </a:custGeom>
            <a:solidFill>
              <a:srgbClr val="211D1D"/>
            </a:solidFill>
            <a:ln w="47625" cap="sq">
              <a:solidFill>
                <a:srgbClr val="211D1D"/>
              </a:solidFill>
              <a:prstDash val="solid"/>
              <a:miter/>
            </a:ln>
          </p:spPr>
        </p:sp>
        <p:sp>
          <p:nvSpPr>
            <p:cNvPr name="TextBox 20" id="20"/>
            <p:cNvSpPr txBox="true"/>
            <p:nvPr/>
          </p:nvSpPr>
          <p:spPr>
            <a:xfrm>
              <a:off x="0" y="-85725"/>
              <a:ext cx="2465938" cy="487080"/>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  // This is a single line comment int x = 10; // Variable initialization</a:t>
              </a:r>
            </a:p>
            <a:p>
              <a:pPr algn="ctr">
                <a:lnSpc>
                  <a:spcPts val="1656"/>
                </a:lnSpc>
              </a:pPr>
            </a:p>
          </p:txBody>
        </p:sp>
      </p:grpSp>
    </p:spTree>
  </p:cSld>
  <p:clrMapOvr>
    <a:masterClrMapping/>
  </p:clrMapOvr>
</p:sld>
</file>

<file path=ppt/slides/slide8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405947" y="1136288"/>
            <a:ext cx="6867345" cy="6683375"/>
          </a:xfrm>
          <a:prstGeom prst="rect">
            <a:avLst/>
          </a:prstGeom>
        </p:spPr>
        <p:txBody>
          <a:bodyPr anchor="t" rtlCol="false" tIns="0" lIns="0" bIns="0" rIns="0">
            <a:spAutoFit/>
          </a:bodyPr>
          <a:lstStyle/>
          <a:p>
            <a:pPr algn="l">
              <a:lnSpc>
                <a:spcPts val="2800"/>
              </a:lnSpc>
              <a:spcBef>
                <a:spcPct val="0"/>
              </a:spcBef>
            </a:pPr>
            <a:r>
              <a:rPr lang="en-US" sz="2000">
                <a:solidFill>
                  <a:srgbClr val="000000"/>
                </a:solidFill>
                <a:latin typeface="Walls"/>
                <a:ea typeface="Walls"/>
                <a:cs typeface="Walls"/>
                <a:sym typeface="Walls"/>
              </a:rPr>
              <a:t>Example :</a:t>
            </a:r>
          </a:p>
          <a:p>
            <a:pPr algn="l">
              <a:lnSpc>
                <a:spcPts val="2800"/>
              </a:lnSpc>
              <a:spcBef>
                <a:spcPct val="0"/>
              </a:spcBef>
            </a:pPr>
            <a:r>
              <a:rPr lang="en-US" sz="2000">
                <a:solidFill>
                  <a:srgbClr val="000000"/>
                </a:solidFill>
                <a:latin typeface="Walls"/>
                <a:ea typeface="Walls"/>
                <a:cs typeface="Walls"/>
                <a:sym typeface="Walls"/>
              </a:rPr>
              <a:t>    </a:t>
            </a:r>
          </a:p>
          <a:p>
            <a:pPr algn="l">
              <a:lnSpc>
                <a:spcPts val="2800"/>
              </a:lnSpc>
              <a:spcBef>
                <a:spcPct val="0"/>
              </a:spcBef>
            </a:pPr>
            <a:r>
              <a:rPr lang="en-US" sz="2000">
                <a:solidFill>
                  <a:srgbClr val="000000"/>
                </a:solidFill>
                <a:latin typeface="Walls"/>
                <a:ea typeface="Walls"/>
                <a:cs typeface="Walls"/>
                <a:sym typeface="Walls"/>
              </a:rPr>
              <a:t>    </a:t>
            </a:r>
          </a:p>
          <a:p>
            <a:pPr algn="l">
              <a:lnSpc>
                <a:spcPts val="2800"/>
              </a:lnSpc>
              <a:spcBef>
                <a:spcPct val="0"/>
              </a:spcBef>
            </a:pPr>
          </a:p>
          <a:p>
            <a:pPr algn="l">
              <a:lnSpc>
                <a:spcPts val="2800"/>
              </a:lnSpc>
              <a:spcBef>
                <a:spcPct val="0"/>
              </a:spcBef>
            </a:pPr>
          </a:p>
          <a:p>
            <a:pPr algn="l">
              <a:lnSpc>
                <a:spcPts val="2800"/>
              </a:lnSpc>
              <a:spcBef>
                <a:spcPct val="0"/>
              </a:spcBef>
            </a:pPr>
          </a:p>
          <a:p>
            <a:pPr algn="l">
              <a:lnSpc>
                <a:spcPts val="2800"/>
              </a:lnSpc>
              <a:spcBef>
                <a:spcPct val="0"/>
              </a:spcBef>
            </a:pPr>
          </a:p>
          <a:p>
            <a:pPr algn="l">
              <a:lnSpc>
                <a:spcPts val="2800"/>
              </a:lnSpc>
              <a:spcBef>
                <a:spcPct val="0"/>
              </a:spcBef>
            </a:pPr>
          </a:p>
          <a:p>
            <a:pPr algn="l">
              <a:lnSpc>
                <a:spcPts val="2800"/>
              </a:lnSpc>
              <a:spcBef>
                <a:spcPct val="0"/>
              </a:spcBef>
            </a:pPr>
          </a:p>
          <a:p>
            <a:pPr algn="l">
              <a:lnSpc>
                <a:spcPts val="2800"/>
              </a:lnSpc>
              <a:spcBef>
                <a:spcPct val="0"/>
              </a:spcBef>
            </a:pPr>
          </a:p>
          <a:p>
            <a:pPr algn="l">
              <a:lnSpc>
                <a:spcPts val="2800"/>
              </a:lnSpc>
              <a:spcBef>
                <a:spcPct val="0"/>
              </a:spcBef>
            </a:pPr>
          </a:p>
          <a:p>
            <a:pPr algn="l">
              <a:lnSpc>
                <a:spcPts val="2800"/>
              </a:lnSpc>
              <a:spcBef>
                <a:spcPct val="0"/>
              </a:spcBef>
            </a:pPr>
          </a:p>
          <a:p>
            <a:pPr algn="l">
              <a:lnSpc>
                <a:spcPts val="2800"/>
              </a:lnSpc>
              <a:spcBef>
                <a:spcPct val="0"/>
              </a:spcBef>
            </a:pPr>
          </a:p>
          <a:p>
            <a:pPr algn="l">
              <a:lnSpc>
                <a:spcPts val="2800"/>
              </a:lnSpc>
              <a:spcBef>
                <a:spcPct val="0"/>
              </a:spcBef>
            </a:pPr>
            <a:r>
              <a:rPr lang="en-US" sz="2000">
                <a:solidFill>
                  <a:srgbClr val="000000"/>
                </a:solidFill>
                <a:latin typeface="Walls"/>
                <a:ea typeface="Walls"/>
                <a:cs typeface="Walls"/>
                <a:sym typeface="Walls"/>
              </a:rPr>
              <a:t>Key Points:</a:t>
            </a:r>
          </a:p>
          <a:p>
            <a:pPr algn="l" marL="431801" indent="-215900" lvl="1">
              <a:lnSpc>
                <a:spcPts val="2800"/>
              </a:lnSpc>
              <a:buFont typeface="Arial"/>
              <a:buChar char="•"/>
            </a:pPr>
            <a:r>
              <a:rPr lang="en-US" sz="2000">
                <a:solidFill>
                  <a:srgbClr val="000000"/>
                </a:solidFill>
                <a:latin typeface="Walls"/>
                <a:ea typeface="Walls"/>
                <a:cs typeface="Walls"/>
                <a:sym typeface="Walls"/>
              </a:rPr>
              <a:t> </a:t>
            </a:r>
            <a:r>
              <a:rPr lang="en-US" sz="2000">
                <a:solidFill>
                  <a:srgbClr val="000000"/>
                </a:solidFill>
                <a:latin typeface="Walls"/>
                <a:ea typeface="Walls"/>
                <a:cs typeface="Walls"/>
                <a:sym typeface="Walls"/>
              </a:rPr>
              <a:t>Documentation : Comments help in documenting code, making it easier for others (and yourself) to understand and maintain.</a:t>
            </a:r>
          </a:p>
          <a:p>
            <a:pPr algn="l" marL="431801" indent="-215900" lvl="1">
              <a:lnSpc>
                <a:spcPts val="2800"/>
              </a:lnSpc>
              <a:buFont typeface="Arial"/>
              <a:buChar char="•"/>
            </a:pPr>
            <a:r>
              <a:rPr lang="en-US" sz="2000">
                <a:solidFill>
                  <a:srgbClr val="000000"/>
                </a:solidFill>
                <a:latin typeface="Walls"/>
                <a:ea typeface="Walls"/>
                <a:cs typeface="Walls"/>
                <a:sym typeface="Walls"/>
              </a:rPr>
              <a:t>Non-Executable : Comments do not affect program execution and are purely for human readability.</a:t>
            </a:r>
          </a:p>
        </p:txBody>
      </p:sp>
      <p:sp>
        <p:nvSpPr>
          <p:cNvPr name="Freeform 14" id="14"/>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6" id="16"/>
          <p:cNvGrpSpPr/>
          <p:nvPr/>
        </p:nvGrpSpPr>
        <p:grpSpPr>
          <a:xfrm rot="0">
            <a:off x="350058" y="1510156"/>
            <a:ext cx="6880840" cy="3939323"/>
            <a:chOff x="0" y="0"/>
            <a:chExt cx="2465938" cy="1411764"/>
          </a:xfrm>
        </p:grpSpPr>
        <p:sp>
          <p:nvSpPr>
            <p:cNvPr name="Freeform 17" id="17"/>
            <p:cNvSpPr/>
            <p:nvPr/>
          </p:nvSpPr>
          <p:spPr>
            <a:xfrm flipH="false" flipV="false" rot="0">
              <a:off x="0" y="0"/>
              <a:ext cx="2465938" cy="1411764"/>
            </a:xfrm>
            <a:custGeom>
              <a:avLst/>
              <a:gdLst/>
              <a:ahLst/>
              <a:cxnLst/>
              <a:rect r="r" b="b" t="t" l="l"/>
              <a:pathLst>
                <a:path h="1411764" w="2465938">
                  <a:moveTo>
                    <a:pt x="0" y="0"/>
                  </a:moveTo>
                  <a:lnTo>
                    <a:pt x="2465938" y="0"/>
                  </a:lnTo>
                  <a:lnTo>
                    <a:pt x="2465938" y="1411764"/>
                  </a:lnTo>
                  <a:lnTo>
                    <a:pt x="0" y="1411764"/>
                  </a:lnTo>
                  <a:close/>
                </a:path>
              </a:pathLst>
            </a:custGeom>
            <a:solidFill>
              <a:srgbClr val="211D1D"/>
            </a:solidFill>
            <a:ln w="47625" cap="sq">
              <a:solidFill>
                <a:srgbClr val="211D1D"/>
              </a:solidFill>
              <a:prstDash val="solid"/>
              <a:miter/>
            </a:ln>
          </p:spPr>
        </p:sp>
        <p:sp>
          <p:nvSpPr>
            <p:cNvPr name="TextBox 18" id="18"/>
            <p:cNvSpPr txBox="true"/>
            <p:nvPr/>
          </p:nvSpPr>
          <p:spPr>
            <a:xfrm>
              <a:off x="0" y="-85725"/>
              <a:ext cx="2465938" cy="1497489"/>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 * This is a documentation comment</a:t>
              </a:r>
            </a:p>
            <a:p>
              <a:pPr algn="l">
                <a:lnSpc>
                  <a:spcPts val="2800"/>
                </a:lnSpc>
              </a:pPr>
              <a:r>
                <a:rPr lang="en-US" sz="2000" b="true">
                  <a:solidFill>
                    <a:srgbClr val="FFFFFF"/>
                  </a:solidFill>
                  <a:latin typeface="Consolas Bold"/>
                  <a:ea typeface="Consolas Bold"/>
                  <a:cs typeface="Consolas Bold"/>
                  <a:sym typeface="Consolas Bold"/>
                </a:rPr>
                <a:t> * Used for generating API documentation</a:t>
              </a:r>
            </a:p>
            <a:p>
              <a:pPr algn="l">
                <a:lnSpc>
                  <a:spcPts val="2800"/>
                </a:lnSpc>
              </a:pPr>
              <a:r>
                <a:rPr lang="en-US" sz="2000" b="true">
                  <a:solidFill>
                    <a:srgbClr val="FFFFFF"/>
                  </a:solidFill>
                  <a:latin typeface="Consolas Bold"/>
                  <a:ea typeface="Consolas Bold"/>
                  <a:cs typeface="Consolas Bold"/>
                  <a:sym typeface="Consolas Bold"/>
                </a:rPr>
                <a:t> * @param param Description of parameter</a:t>
              </a:r>
            </a:p>
            <a:p>
              <a:pPr algn="l">
                <a:lnSpc>
                  <a:spcPts val="2800"/>
                </a:lnSpc>
              </a:pPr>
              <a:r>
                <a:rPr lang="en-US" sz="2000" b="true">
                  <a:solidFill>
                    <a:srgbClr val="FFFFFF"/>
                  </a:solidFill>
                  <a:latin typeface="Consolas Bold"/>
                  <a:ea typeface="Consolas Bold"/>
                  <a:cs typeface="Consolas Bold"/>
                  <a:sym typeface="Consolas Bold"/>
                </a:rPr>
                <a:t> * @return Description of return value</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public int add(int a, int b)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return a + b;</a:t>
              </a:r>
            </a:p>
            <a:p>
              <a:pPr algn="l">
                <a:lnSpc>
                  <a:spcPts val="2800"/>
                </a:lnSpc>
              </a:pPr>
              <a:r>
                <a:rPr lang="en-US" sz="2000" b="true">
                  <a:solidFill>
                    <a:srgbClr val="FFFFFF"/>
                  </a:solidFill>
                  <a:latin typeface="Consolas Bold"/>
                  <a:ea typeface="Consolas Bold"/>
                  <a:cs typeface="Consolas Bold"/>
                  <a:sym typeface="Consolas Bold"/>
                </a:rPr>
                <a:t>}</a:t>
              </a:r>
            </a:p>
            <a:p>
              <a:pPr algn="ctr">
                <a:lnSpc>
                  <a:spcPts val="1656"/>
                </a:lnSpc>
              </a:pPr>
            </a:p>
          </p:txBody>
        </p:sp>
      </p:grpSp>
    </p:spTree>
  </p:cSld>
  <p:clrMapOvr>
    <a:masterClrMapping/>
  </p:clrMapOvr>
</p:sld>
</file>

<file path=ppt/slides/slide8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346328" y="2244860"/>
            <a:ext cx="6926964" cy="4966758"/>
          </a:xfrm>
          <a:prstGeom prst="rect">
            <a:avLst/>
          </a:prstGeom>
        </p:spPr>
        <p:txBody>
          <a:bodyPr anchor="t" rtlCol="false" tIns="0" lIns="0" bIns="0" rIns="0">
            <a:spAutoFit/>
          </a:bodyPr>
          <a:lstStyle/>
          <a:p>
            <a:pPr algn="l">
              <a:lnSpc>
                <a:spcPts val="2916"/>
              </a:lnSpc>
              <a:spcBef>
                <a:spcPct val="0"/>
              </a:spcBef>
            </a:pPr>
          </a:p>
          <a:p>
            <a:pPr algn="l">
              <a:lnSpc>
                <a:spcPts val="2916"/>
              </a:lnSpc>
              <a:spcBef>
                <a:spcPct val="0"/>
              </a:spcBef>
            </a:pPr>
          </a:p>
          <a:p>
            <a:pPr algn="l">
              <a:lnSpc>
                <a:spcPts val="2916"/>
              </a:lnSpc>
              <a:spcBef>
                <a:spcPct val="0"/>
              </a:spcBef>
            </a:pPr>
          </a:p>
          <a:p>
            <a:pPr algn="l">
              <a:lnSpc>
                <a:spcPts val="2916"/>
              </a:lnSpc>
              <a:spcBef>
                <a:spcPct val="0"/>
              </a:spcBef>
            </a:pPr>
          </a:p>
          <a:p>
            <a:pPr algn="l">
              <a:lnSpc>
                <a:spcPts val="2800"/>
              </a:lnSpc>
            </a:pPr>
            <a:r>
              <a:rPr lang="en-US" b="true" sz="2000">
                <a:solidFill>
                  <a:srgbClr val="000000"/>
                </a:solidFill>
                <a:latin typeface="Walls Bold"/>
                <a:ea typeface="Walls Bold"/>
                <a:cs typeface="Walls Bold"/>
                <a:sym typeface="Walls Bold"/>
              </a:rPr>
              <a:t>1.</a:t>
            </a:r>
            <a:r>
              <a:rPr lang="en-US" b="true" sz="2000">
                <a:solidFill>
                  <a:srgbClr val="000000"/>
                </a:solidFill>
                <a:latin typeface="Walls Bold"/>
                <a:ea typeface="Walls Bold"/>
                <a:cs typeface="Walls Bold"/>
                <a:sym typeface="Walls Bold"/>
              </a:rPr>
              <a:t>   Usage : </a:t>
            </a:r>
          </a:p>
          <a:p>
            <a:pPr algn="l" marL="431801" indent="-215900" lvl="1">
              <a:lnSpc>
                <a:spcPts val="2800"/>
              </a:lnSpc>
              <a:buFont typeface="Arial"/>
              <a:buChar char="•"/>
            </a:pPr>
            <a:r>
              <a:rPr lang="en-US" sz="2000">
                <a:solidFill>
                  <a:srgbClr val="000000"/>
                </a:solidFill>
                <a:latin typeface="Walls"/>
                <a:ea typeface="Walls"/>
                <a:cs typeface="Walls"/>
                <a:sym typeface="Walls"/>
              </a:rPr>
              <a:t>  i++ (Post-Increment) increases the value of i by 1 but returns the original value before the increment.</a:t>
            </a:r>
          </a:p>
          <a:p>
            <a:pPr algn="l" marL="431801" indent="-215900" lvl="1">
              <a:lnSpc>
                <a:spcPts val="2800"/>
              </a:lnSpc>
              <a:buFont typeface="Arial"/>
              <a:buChar char="•"/>
            </a:pPr>
            <a:r>
              <a:rPr lang="en-US" sz="2000">
                <a:solidFill>
                  <a:srgbClr val="000000"/>
                </a:solidFill>
                <a:latin typeface="Walls"/>
                <a:ea typeface="Walls"/>
                <a:cs typeface="Walls"/>
                <a:sym typeface="Walls"/>
              </a:rPr>
              <a:t> i-- (Post-Decrement) decreases the value of i by 1 but returns the original value before the decrement.</a:t>
            </a:r>
          </a:p>
          <a:p>
            <a:pPr algn="l">
              <a:lnSpc>
                <a:spcPts val="2800"/>
              </a:lnSpc>
            </a:pPr>
            <a:r>
              <a:rPr lang="en-US" b="true" sz="2000">
                <a:solidFill>
                  <a:srgbClr val="000000"/>
                </a:solidFill>
                <a:latin typeface="Walls Bold"/>
                <a:ea typeface="Walls Bold"/>
                <a:cs typeface="Walls Bold"/>
                <a:sym typeface="Walls Bold"/>
              </a:rPr>
              <a:t>2.  Effect :</a:t>
            </a:r>
          </a:p>
          <a:p>
            <a:pPr algn="l" marL="431801" indent="-215900" lvl="1">
              <a:lnSpc>
                <a:spcPts val="2800"/>
              </a:lnSpc>
              <a:buFont typeface="Arial"/>
              <a:buChar char="•"/>
            </a:pPr>
            <a:r>
              <a:rPr lang="en-US" sz="2000">
                <a:solidFill>
                  <a:srgbClr val="000000"/>
                </a:solidFill>
                <a:latin typeface="Walls"/>
                <a:ea typeface="Walls"/>
                <a:cs typeface="Walls"/>
                <a:sym typeface="Walls"/>
              </a:rPr>
              <a:t> The value is modified for subsequent operations, but the current operation uses the original value.</a:t>
            </a:r>
          </a:p>
          <a:p>
            <a:pPr algn="l" marL="431801" indent="-215900" lvl="1">
              <a:lnSpc>
                <a:spcPts val="2800"/>
              </a:lnSpc>
              <a:spcBef>
                <a:spcPct val="0"/>
              </a:spcBef>
              <a:buFont typeface="Arial"/>
              <a:buChar char="•"/>
            </a:pPr>
            <a:r>
              <a:rPr lang="en-US" sz="2000">
                <a:solidFill>
                  <a:srgbClr val="000000"/>
                </a:solidFill>
                <a:latin typeface="Walls"/>
                <a:ea typeface="Walls"/>
                <a:cs typeface="Walls"/>
                <a:sym typeface="Walls"/>
              </a:rPr>
              <a:t> Example :</a:t>
            </a:r>
          </a:p>
          <a:p>
            <a:pPr algn="l">
              <a:lnSpc>
                <a:spcPts val="2916"/>
              </a:lnSpc>
              <a:spcBef>
                <a:spcPct val="0"/>
              </a:spcBef>
            </a:pPr>
            <a:r>
              <a:rPr lang="en-US" sz="2083">
                <a:solidFill>
                  <a:srgbClr val="000000"/>
                </a:solidFill>
                <a:latin typeface="Walls"/>
                <a:ea typeface="Walls"/>
                <a:cs typeface="Walls"/>
                <a:sym typeface="Walls"/>
              </a:rPr>
              <a:t>     </a:t>
            </a:r>
          </a:p>
        </p:txBody>
      </p:sp>
      <p:sp>
        <p:nvSpPr>
          <p:cNvPr name="Freeform 14" id="14"/>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346328" y="895728"/>
            <a:ext cx="7213672" cy="1749425"/>
          </a:xfrm>
          <a:prstGeom prst="rect">
            <a:avLst/>
          </a:prstGeom>
        </p:spPr>
        <p:txBody>
          <a:bodyPr anchor="t" rtlCol="false" tIns="0" lIns="0" bIns="0" rIns="0">
            <a:spAutoFit/>
          </a:bodyPr>
          <a:lstStyle/>
          <a:p>
            <a:pPr algn="l">
              <a:lnSpc>
                <a:spcPts val="7000"/>
              </a:lnSpc>
              <a:spcBef>
                <a:spcPct val="0"/>
              </a:spcBef>
            </a:pPr>
            <a:r>
              <a:rPr lang="en-US" b="true" sz="5000">
                <a:solidFill>
                  <a:srgbClr val="FF4500"/>
                </a:solidFill>
                <a:latin typeface="Walls Bold"/>
                <a:ea typeface="Walls Bold"/>
                <a:cs typeface="Walls Bold"/>
                <a:sym typeface="Walls Bold"/>
              </a:rPr>
              <a:t>Unary Operators in Java ➕➖</a:t>
            </a:r>
          </a:p>
        </p:txBody>
      </p:sp>
      <p:sp>
        <p:nvSpPr>
          <p:cNvPr name="TextBox 17" id="17"/>
          <p:cNvSpPr txBox="true"/>
          <p:nvPr/>
        </p:nvSpPr>
        <p:spPr>
          <a:xfrm rot="0">
            <a:off x="241011" y="2722923"/>
            <a:ext cx="5438709"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Increment and Decrement Operators :</a:t>
            </a:r>
          </a:p>
        </p:txBody>
      </p:sp>
      <p:sp>
        <p:nvSpPr>
          <p:cNvPr name="TextBox 18" id="18"/>
          <p:cNvSpPr txBox="true"/>
          <p:nvPr/>
        </p:nvSpPr>
        <p:spPr>
          <a:xfrm rot="0">
            <a:off x="346328" y="3326173"/>
            <a:ext cx="4833442" cy="372745"/>
          </a:xfrm>
          <a:prstGeom prst="rect">
            <a:avLst/>
          </a:prstGeom>
        </p:spPr>
        <p:txBody>
          <a:bodyPr anchor="t" rtlCol="false" tIns="0" lIns="0" bIns="0" rIns="0">
            <a:spAutoFit/>
          </a:bodyPr>
          <a:lstStyle/>
          <a:p>
            <a:pPr algn="l">
              <a:lnSpc>
                <a:spcPts val="3079"/>
              </a:lnSpc>
              <a:spcBef>
                <a:spcPct val="0"/>
              </a:spcBef>
            </a:pPr>
            <a:r>
              <a:rPr lang="en-US" b="true" sz="2199">
                <a:solidFill>
                  <a:srgbClr val="1E90FF"/>
                </a:solidFill>
                <a:latin typeface="Walls Bold"/>
                <a:ea typeface="Walls Bold"/>
                <a:cs typeface="Walls Bold"/>
                <a:sym typeface="Walls Bold"/>
              </a:rPr>
              <a:t>1. Post-Increment/Decrement (i++, i--) :</a:t>
            </a:r>
          </a:p>
        </p:txBody>
      </p:sp>
      <p:grpSp>
        <p:nvGrpSpPr>
          <p:cNvPr name="Group 19" id="19"/>
          <p:cNvGrpSpPr/>
          <p:nvPr/>
        </p:nvGrpSpPr>
        <p:grpSpPr>
          <a:xfrm rot="0">
            <a:off x="392451" y="7019704"/>
            <a:ext cx="6880840" cy="1824773"/>
            <a:chOff x="0" y="0"/>
            <a:chExt cx="2465938" cy="653957"/>
          </a:xfrm>
        </p:grpSpPr>
        <p:sp>
          <p:nvSpPr>
            <p:cNvPr name="Freeform 20" id="20"/>
            <p:cNvSpPr/>
            <p:nvPr/>
          </p:nvSpPr>
          <p:spPr>
            <a:xfrm flipH="false" flipV="false" rot="0">
              <a:off x="0" y="0"/>
              <a:ext cx="2465938" cy="653957"/>
            </a:xfrm>
            <a:custGeom>
              <a:avLst/>
              <a:gdLst/>
              <a:ahLst/>
              <a:cxnLst/>
              <a:rect r="r" b="b" t="t" l="l"/>
              <a:pathLst>
                <a:path h="653957" w="2465938">
                  <a:moveTo>
                    <a:pt x="0" y="0"/>
                  </a:moveTo>
                  <a:lnTo>
                    <a:pt x="2465938" y="0"/>
                  </a:lnTo>
                  <a:lnTo>
                    <a:pt x="2465938" y="653957"/>
                  </a:lnTo>
                  <a:lnTo>
                    <a:pt x="0" y="653957"/>
                  </a:lnTo>
                  <a:close/>
                </a:path>
              </a:pathLst>
            </a:custGeom>
            <a:solidFill>
              <a:srgbClr val="211D1D"/>
            </a:solidFill>
            <a:ln w="47625" cap="sq">
              <a:solidFill>
                <a:srgbClr val="211D1D"/>
              </a:solidFill>
              <a:prstDash val="solid"/>
              <a:miter/>
            </a:ln>
          </p:spPr>
        </p:sp>
        <p:sp>
          <p:nvSpPr>
            <p:cNvPr name="TextBox 21" id="21"/>
            <p:cNvSpPr txBox="true"/>
            <p:nvPr/>
          </p:nvSpPr>
          <p:spPr>
            <a:xfrm>
              <a:off x="0" y="-85725"/>
              <a:ext cx="2465938" cy="739682"/>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 int i = 10;</a:t>
              </a:r>
            </a:p>
            <a:p>
              <a:pPr algn="l">
                <a:lnSpc>
                  <a:spcPts val="2800"/>
                </a:lnSpc>
              </a:pPr>
              <a:r>
                <a:rPr lang="en-US" sz="2000" b="true">
                  <a:solidFill>
                    <a:srgbClr val="FFFFFF"/>
                  </a:solidFill>
                  <a:latin typeface="Consolas Bold"/>
                  <a:ea typeface="Consolas Bold"/>
                  <a:cs typeface="Consolas Bold"/>
                  <a:sym typeface="Consolas Bold"/>
                </a:rPr>
                <a:t> int result = i++; // result = 10, i becomes 11</a:t>
              </a:r>
            </a:p>
            <a:p>
              <a:pPr algn="l">
                <a:lnSpc>
                  <a:spcPts val="2800"/>
                </a:lnSpc>
              </a:pPr>
              <a:r>
                <a:rPr lang="en-US" sz="2000" b="true">
                  <a:solidFill>
                    <a:srgbClr val="FFFFFF"/>
                  </a:solidFill>
                  <a:latin typeface="Consolas Bold"/>
                  <a:ea typeface="Consolas Bold"/>
                  <a:cs typeface="Consolas Bold"/>
                  <a:sym typeface="Consolas Bold"/>
                </a:rPr>
                <a:t> System.out.println(result); // Outputs 10</a:t>
              </a:r>
            </a:p>
            <a:p>
              <a:pPr algn="l">
                <a:lnSpc>
                  <a:spcPts val="2800"/>
                </a:lnSpc>
              </a:pPr>
              <a:r>
                <a:rPr lang="en-US" sz="2000" b="true">
                  <a:solidFill>
                    <a:srgbClr val="FFFFFF"/>
                  </a:solidFill>
                  <a:latin typeface="Consolas Bold"/>
                  <a:ea typeface="Consolas Bold"/>
                  <a:cs typeface="Consolas Bold"/>
                  <a:sym typeface="Consolas Bold"/>
                </a:rPr>
                <a:t> System.out.println(i); // Outputs 11</a:t>
              </a:r>
            </a:p>
            <a:p>
              <a:pPr algn="ctr">
                <a:lnSpc>
                  <a:spcPts val="1656"/>
                </a:lnSpc>
              </a:pPr>
            </a:p>
          </p:txBody>
        </p:sp>
      </p:grpSp>
    </p:spTree>
  </p:cSld>
  <p:clrMapOvr>
    <a:masterClrMapping/>
  </p:clrMapOvr>
</p:sld>
</file>

<file path=ppt/slides/slide8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350116" y="1207005"/>
            <a:ext cx="6923175" cy="3863975"/>
          </a:xfrm>
          <a:prstGeom prst="rect">
            <a:avLst/>
          </a:prstGeom>
        </p:spPr>
        <p:txBody>
          <a:bodyPr anchor="t" rtlCol="false" tIns="0" lIns="0" bIns="0" rIns="0">
            <a:spAutoFit/>
          </a:bodyPr>
          <a:lstStyle/>
          <a:p>
            <a:pPr algn="l">
              <a:lnSpc>
                <a:spcPts val="2800"/>
              </a:lnSpc>
              <a:spcBef>
                <a:spcPct val="0"/>
              </a:spcBef>
            </a:pPr>
          </a:p>
          <a:p>
            <a:pPr algn="l">
              <a:lnSpc>
                <a:spcPts val="2800"/>
              </a:lnSpc>
            </a:pPr>
            <a:r>
              <a:rPr lang="en-US" b="true" sz="2000">
                <a:solidFill>
                  <a:srgbClr val="000000"/>
                </a:solidFill>
                <a:latin typeface="Walls Bold"/>
                <a:ea typeface="Walls Bold"/>
                <a:cs typeface="Walls Bold"/>
                <a:sym typeface="Walls Bold"/>
              </a:rPr>
              <a:t>1.  </a:t>
            </a:r>
            <a:r>
              <a:rPr lang="en-US" b="true" sz="2000">
                <a:solidFill>
                  <a:srgbClr val="000000"/>
                </a:solidFill>
                <a:latin typeface="Walls Bold"/>
                <a:ea typeface="Walls Bold"/>
                <a:cs typeface="Walls Bold"/>
                <a:sym typeface="Walls Bold"/>
              </a:rPr>
              <a:t>Usage :</a:t>
            </a:r>
          </a:p>
          <a:p>
            <a:pPr algn="l" marL="431801" indent="-215900" lvl="1">
              <a:lnSpc>
                <a:spcPts val="2800"/>
              </a:lnSpc>
              <a:buFont typeface="Arial"/>
              <a:buChar char="•"/>
            </a:pPr>
            <a:r>
              <a:rPr lang="en-US" sz="2000">
                <a:solidFill>
                  <a:srgbClr val="000000"/>
                </a:solidFill>
                <a:latin typeface="Walls"/>
                <a:ea typeface="Walls"/>
                <a:cs typeface="Walls"/>
                <a:sym typeface="Walls"/>
              </a:rPr>
              <a:t>  ++i (Pre-Increment) increases the value of i by 1 and returns the modified value immediately.</a:t>
            </a:r>
          </a:p>
          <a:p>
            <a:pPr algn="l" marL="431801" indent="-215900" lvl="1">
              <a:lnSpc>
                <a:spcPts val="2800"/>
              </a:lnSpc>
              <a:buFont typeface="Arial"/>
              <a:buChar char="•"/>
            </a:pPr>
            <a:r>
              <a:rPr lang="en-US" sz="2000">
                <a:solidFill>
                  <a:srgbClr val="000000"/>
                </a:solidFill>
                <a:latin typeface="Walls"/>
                <a:ea typeface="Walls"/>
                <a:cs typeface="Walls"/>
                <a:sym typeface="Walls"/>
              </a:rPr>
              <a:t> --i (Pre-Decrement) decreases the value of i by 1 and returns the modified value immediately.</a:t>
            </a:r>
          </a:p>
          <a:p>
            <a:pPr algn="l">
              <a:lnSpc>
                <a:spcPts val="2800"/>
              </a:lnSpc>
            </a:pPr>
            <a:r>
              <a:rPr lang="en-US" b="true" sz="2000">
                <a:solidFill>
                  <a:srgbClr val="000000"/>
                </a:solidFill>
                <a:latin typeface="Walls Bold"/>
                <a:ea typeface="Walls Bold"/>
                <a:cs typeface="Walls Bold"/>
                <a:sym typeface="Walls Bold"/>
              </a:rPr>
              <a:t>2.  Effect :</a:t>
            </a:r>
          </a:p>
          <a:p>
            <a:pPr algn="l" marL="431801" indent="-215900" lvl="1">
              <a:lnSpc>
                <a:spcPts val="2800"/>
              </a:lnSpc>
              <a:buFont typeface="Arial"/>
              <a:buChar char="•"/>
            </a:pPr>
            <a:r>
              <a:rPr lang="en-US" sz="2000">
                <a:solidFill>
                  <a:srgbClr val="000000"/>
                </a:solidFill>
                <a:latin typeface="Walls"/>
                <a:ea typeface="Walls"/>
                <a:cs typeface="Walls"/>
                <a:sym typeface="Walls"/>
              </a:rPr>
              <a:t> The value is modified and used in the same operation.</a:t>
            </a:r>
          </a:p>
          <a:p>
            <a:pPr algn="l" marL="431801" indent="-215900" lvl="1">
              <a:lnSpc>
                <a:spcPts val="2800"/>
              </a:lnSpc>
              <a:buFont typeface="Arial"/>
              <a:buChar char="•"/>
            </a:pPr>
            <a:r>
              <a:rPr lang="en-US" sz="2000">
                <a:solidFill>
                  <a:srgbClr val="000000"/>
                </a:solidFill>
                <a:latin typeface="Walls"/>
                <a:ea typeface="Walls"/>
                <a:cs typeface="Walls"/>
                <a:sym typeface="Walls"/>
              </a:rPr>
              <a:t> Example :</a:t>
            </a:r>
          </a:p>
          <a:p>
            <a:pPr algn="l">
              <a:lnSpc>
                <a:spcPts val="2800"/>
              </a:lnSpc>
            </a:pPr>
          </a:p>
          <a:p>
            <a:pPr algn="l">
              <a:lnSpc>
                <a:spcPts val="2800"/>
              </a:lnSpc>
            </a:pPr>
          </a:p>
        </p:txBody>
      </p:sp>
      <p:sp>
        <p:nvSpPr>
          <p:cNvPr name="TextBox 14" id="14"/>
          <p:cNvSpPr txBox="true"/>
          <p:nvPr/>
        </p:nvSpPr>
        <p:spPr>
          <a:xfrm rot="0">
            <a:off x="421625" y="6328280"/>
            <a:ext cx="6773763" cy="2101850"/>
          </a:xfrm>
          <a:prstGeom prst="rect">
            <a:avLst/>
          </a:prstGeom>
        </p:spPr>
        <p:txBody>
          <a:bodyPr anchor="t" rtlCol="false" tIns="0" lIns="0" bIns="0" rIns="0">
            <a:spAutoFit/>
          </a:bodyPr>
          <a:lstStyle/>
          <a:p>
            <a:pPr algn="l">
              <a:lnSpc>
                <a:spcPts val="2800"/>
              </a:lnSpc>
              <a:spcBef>
                <a:spcPct val="0"/>
              </a:spcBef>
            </a:pPr>
          </a:p>
          <a:p>
            <a:pPr algn="l">
              <a:lnSpc>
                <a:spcPts val="2800"/>
              </a:lnSpc>
            </a:pPr>
            <a:r>
              <a:rPr lang="en-US" b="true" sz="2000">
                <a:solidFill>
                  <a:srgbClr val="211D1D"/>
                </a:solidFill>
                <a:latin typeface="Walls Bold"/>
                <a:ea typeface="Walls Bold"/>
                <a:cs typeface="Walls Bold"/>
                <a:sym typeface="Walls Bold"/>
              </a:rPr>
              <a:t>1. </a:t>
            </a:r>
            <a:r>
              <a:rPr lang="en-US" b="true" sz="2000">
                <a:solidFill>
                  <a:srgbClr val="211D1D"/>
                </a:solidFill>
                <a:latin typeface="Walls Bold"/>
                <a:ea typeface="Walls Bold"/>
                <a:cs typeface="Walls Bold"/>
                <a:sym typeface="Walls Bold"/>
              </a:rPr>
              <a:t>Post-Increment/Decrement :</a:t>
            </a:r>
          </a:p>
          <a:p>
            <a:pPr algn="l" marL="431801" indent="-215900" lvl="1">
              <a:lnSpc>
                <a:spcPts val="2800"/>
              </a:lnSpc>
              <a:buFont typeface="Arial"/>
              <a:buChar char="•"/>
            </a:pPr>
            <a:r>
              <a:rPr lang="en-US" sz="2000">
                <a:solidFill>
                  <a:srgbClr val="000000"/>
                </a:solidFill>
                <a:latin typeface="Walls"/>
                <a:ea typeface="Walls"/>
                <a:cs typeface="Walls"/>
                <a:sym typeface="Walls"/>
              </a:rPr>
              <a:t> Value modification occurs after the current operation.</a:t>
            </a:r>
          </a:p>
          <a:p>
            <a:pPr algn="l" marL="431801" indent="-215900" lvl="1">
              <a:lnSpc>
                <a:spcPts val="2800"/>
              </a:lnSpc>
              <a:buFont typeface="Arial"/>
              <a:buChar char="•"/>
            </a:pPr>
            <a:r>
              <a:rPr lang="en-US" sz="2000">
                <a:solidFill>
                  <a:srgbClr val="000000"/>
                </a:solidFill>
                <a:latin typeface="Walls"/>
                <a:ea typeface="Walls"/>
                <a:cs typeface="Walls"/>
                <a:sym typeface="Walls"/>
              </a:rPr>
              <a:t> Example: x = y++ uses y's current value and then increments y.</a:t>
            </a:r>
          </a:p>
          <a:p>
            <a:pPr algn="l">
              <a:lnSpc>
                <a:spcPts val="2800"/>
              </a:lnSpc>
              <a:spcBef>
                <a:spcPct val="0"/>
              </a:spcBef>
            </a:pPr>
          </a:p>
          <a:p>
            <a:pPr algn="l">
              <a:lnSpc>
                <a:spcPts val="2800"/>
              </a:lnSpc>
              <a:spcBef>
                <a:spcPct val="0"/>
              </a:spcBef>
            </a:pPr>
          </a:p>
        </p:txBody>
      </p:sp>
      <p:sp>
        <p:nvSpPr>
          <p:cNvPr name="Freeform 15" id="15"/>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7" id="17"/>
          <p:cNvSpPr txBox="true"/>
          <p:nvPr/>
        </p:nvSpPr>
        <p:spPr>
          <a:xfrm rot="0">
            <a:off x="76754" y="1207005"/>
            <a:ext cx="5310223"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1E90FF"/>
                </a:solidFill>
                <a:latin typeface="Walls Bold"/>
                <a:ea typeface="Walls Bold"/>
                <a:cs typeface="Walls Bold"/>
                <a:sym typeface="Walls Bold"/>
              </a:rPr>
              <a:t>2. Pre-Increment/Decrement (++i, --i) :</a:t>
            </a:r>
          </a:p>
        </p:txBody>
      </p:sp>
      <p:sp>
        <p:nvSpPr>
          <p:cNvPr name="TextBox 18" id="18"/>
          <p:cNvSpPr txBox="true"/>
          <p:nvPr/>
        </p:nvSpPr>
        <p:spPr>
          <a:xfrm rot="0">
            <a:off x="405947" y="6328280"/>
            <a:ext cx="1366044"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1E90FF"/>
                </a:solidFill>
                <a:latin typeface="Walls Bold"/>
                <a:ea typeface="Walls Bold"/>
                <a:cs typeface="Walls Bold"/>
                <a:sym typeface="Walls Bold"/>
              </a:rPr>
              <a:t>Key Points :</a:t>
            </a:r>
          </a:p>
        </p:txBody>
      </p:sp>
      <p:grpSp>
        <p:nvGrpSpPr>
          <p:cNvPr name="Group 19" id="19"/>
          <p:cNvGrpSpPr/>
          <p:nvPr/>
        </p:nvGrpSpPr>
        <p:grpSpPr>
          <a:xfrm rot="0">
            <a:off x="339580" y="4349410"/>
            <a:ext cx="6880840" cy="1824773"/>
            <a:chOff x="0" y="0"/>
            <a:chExt cx="2465938" cy="653957"/>
          </a:xfrm>
        </p:grpSpPr>
        <p:sp>
          <p:nvSpPr>
            <p:cNvPr name="Freeform 20" id="20"/>
            <p:cNvSpPr/>
            <p:nvPr/>
          </p:nvSpPr>
          <p:spPr>
            <a:xfrm flipH="false" flipV="false" rot="0">
              <a:off x="0" y="0"/>
              <a:ext cx="2465938" cy="653957"/>
            </a:xfrm>
            <a:custGeom>
              <a:avLst/>
              <a:gdLst/>
              <a:ahLst/>
              <a:cxnLst/>
              <a:rect r="r" b="b" t="t" l="l"/>
              <a:pathLst>
                <a:path h="653957" w="2465938">
                  <a:moveTo>
                    <a:pt x="0" y="0"/>
                  </a:moveTo>
                  <a:lnTo>
                    <a:pt x="2465938" y="0"/>
                  </a:lnTo>
                  <a:lnTo>
                    <a:pt x="2465938" y="653957"/>
                  </a:lnTo>
                  <a:lnTo>
                    <a:pt x="0" y="653957"/>
                  </a:lnTo>
                  <a:close/>
                </a:path>
              </a:pathLst>
            </a:custGeom>
            <a:solidFill>
              <a:srgbClr val="211D1D"/>
            </a:solidFill>
            <a:ln w="47625" cap="sq">
              <a:solidFill>
                <a:srgbClr val="211D1D"/>
              </a:solidFill>
              <a:prstDash val="solid"/>
              <a:miter/>
            </a:ln>
          </p:spPr>
        </p:sp>
        <p:sp>
          <p:nvSpPr>
            <p:cNvPr name="TextBox 21" id="21"/>
            <p:cNvSpPr txBox="true"/>
            <p:nvPr/>
          </p:nvSpPr>
          <p:spPr>
            <a:xfrm>
              <a:off x="0" y="-85725"/>
              <a:ext cx="2465938" cy="739682"/>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int i = 10;</a:t>
              </a:r>
            </a:p>
            <a:p>
              <a:pPr algn="l">
                <a:lnSpc>
                  <a:spcPts val="2800"/>
                </a:lnSpc>
              </a:pPr>
              <a:r>
                <a:rPr lang="en-US" sz="2000" b="true">
                  <a:solidFill>
                    <a:srgbClr val="FFFFFF"/>
                  </a:solidFill>
                  <a:latin typeface="Consolas Bold"/>
                  <a:ea typeface="Consolas Bold"/>
                  <a:cs typeface="Consolas Bold"/>
                  <a:sym typeface="Consolas Bold"/>
                </a:rPr>
                <a:t>int result = ++i; // i becomes 11, result = 11</a:t>
              </a:r>
            </a:p>
            <a:p>
              <a:pPr algn="l">
                <a:lnSpc>
                  <a:spcPts val="2800"/>
                </a:lnSpc>
              </a:pPr>
              <a:r>
                <a:rPr lang="en-US" sz="2000" b="true">
                  <a:solidFill>
                    <a:srgbClr val="FFFFFF"/>
                  </a:solidFill>
                  <a:latin typeface="Consolas Bold"/>
                  <a:ea typeface="Consolas Bold"/>
                  <a:cs typeface="Consolas Bold"/>
                  <a:sym typeface="Consolas Bold"/>
                </a:rPr>
                <a:t>System.out.println(result); // Outputs 11</a:t>
              </a:r>
            </a:p>
            <a:p>
              <a:pPr algn="l">
                <a:lnSpc>
                  <a:spcPts val="2800"/>
                </a:lnSpc>
              </a:pPr>
              <a:r>
                <a:rPr lang="en-US" sz="2000" b="true">
                  <a:solidFill>
                    <a:srgbClr val="FFFFFF"/>
                  </a:solidFill>
                  <a:latin typeface="Consolas Bold"/>
                  <a:ea typeface="Consolas Bold"/>
                  <a:cs typeface="Consolas Bold"/>
                  <a:sym typeface="Consolas Bold"/>
                </a:rPr>
                <a:t>System.out.println(i); // Outputs 11</a:t>
              </a:r>
            </a:p>
            <a:p>
              <a:pPr algn="ctr">
                <a:lnSpc>
                  <a:spcPts val="1656"/>
                </a:lnSpc>
              </a:pPr>
            </a:p>
          </p:txBody>
        </p:sp>
      </p:grpSp>
    </p:spTree>
  </p:cSld>
  <p:clrMapOvr>
    <a:masterClrMapping/>
  </p:clrMapOvr>
</p:sld>
</file>

<file path=ppt/slides/slide8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357902" y="1097260"/>
            <a:ext cx="6968408" cy="1397000"/>
          </a:xfrm>
          <a:prstGeom prst="rect">
            <a:avLst/>
          </a:prstGeom>
        </p:spPr>
        <p:txBody>
          <a:bodyPr anchor="t" rtlCol="false" tIns="0" lIns="0" bIns="0" rIns="0">
            <a:spAutoFit/>
          </a:bodyPr>
          <a:lstStyle/>
          <a:p>
            <a:pPr algn="l">
              <a:lnSpc>
                <a:spcPts val="2800"/>
              </a:lnSpc>
              <a:spcBef>
                <a:spcPct val="0"/>
              </a:spcBef>
            </a:pPr>
            <a:r>
              <a:rPr lang="en-US" b="true" sz="2000">
                <a:solidFill>
                  <a:srgbClr val="211D1D"/>
                </a:solidFill>
                <a:latin typeface="Walls Bold"/>
                <a:ea typeface="Walls Bold"/>
                <a:cs typeface="Walls Bold"/>
                <a:sym typeface="Walls Bold"/>
              </a:rPr>
              <a:t>2.</a:t>
            </a:r>
            <a:r>
              <a:rPr lang="en-US" b="true" sz="2000">
                <a:solidFill>
                  <a:srgbClr val="211D1D"/>
                </a:solidFill>
                <a:latin typeface="Walls Bold"/>
                <a:ea typeface="Walls Bold"/>
                <a:cs typeface="Walls Bold"/>
                <a:sym typeface="Walls Bold"/>
              </a:rPr>
              <a:t> Pre-Increment/Decrement :</a:t>
            </a:r>
          </a:p>
          <a:p>
            <a:pPr algn="l" marL="431801" indent="-215900" lvl="1">
              <a:lnSpc>
                <a:spcPts val="2800"/>
              </a:lnSpc>
              <a:buFont typeface="Arial"/>
              <a:buChar char="•"/>
            </a:pPr>
            <a:r>
              <a:rPr lang="en-US" sz="2000">
                <a:solidFill>
                  <a:srgbClr val="000000"/>
                </a:solidFill>
                <a:latin typeface="Walls"/>
                <a:ea typeface="Walls"/>
                <a:cs typeface="Walls"/>
                <a:sym typeface="Walls"/>
              </a:rPr>
              <a:t> Value modification occurs before the current operation.</a:t>
            </a:r>
          </a:p>
          <a:p>
            <a:pPr algn="l" marL="431801" indent="-215900" lvl="1">
              <a:lnSpc>
                <a:spcPts val="2800"/>
              </a:lnSpc>
              <a:buFont typeface="Arial"/>
              <a:buChar char="•"/>
            </a:pPr>
            <a:r>
              <a:rPr lang="en-US" sz="2000">
                <a:solidFill>
                  <a:srgbClr val="000000"/>
                </a:solidFill>
                <a:latin typeface="Walls"/>
                <a:ea typeface="Walls"/>
                <a:cs typeface="Walls"/>
                <a:sym typeface="Walls"/>
              </a:rPr>
              <a:t> Example: x = ++y increments y first and then uses the new value of y.</a:t>
            </a:r>
          </a:p>
        </p:txBody>
      </p:sp>
      <p:sp>
        <p:nvSpPr>
          <p:cNvPr name="TextBox 14" id="14"/>
          <p:cNvSpPr txBox="true"/>
          <p:nvPr/>
        </p:nvSpPr>
        <p:spPr>
          <a:xfrm rot="0">
            <a:off x="295796" y="3338810"/>
            <a:ext cx="6968408" cy="4568825"/>
          </a:xfrm>
          <a:prstGeom prst="rect">
            <a:avLst/>
          </a:prstGeom>
        </p:spPr>
        <p:txBody>
          <a:bodyPr anchor="t" rtlCol="false" tIns="0" lIns="0" bIns="0" rIns="0">
            <a:spAutoFit/>
          </a:bodyPr>
          <a:lstStyle/>
          <a:p>
            <a:pPr algn="l">
              <a:lnSpc>
                <a:spcPts val="2800"/>
              </a:lnSpc>
              <a:spcBef>
                <a:spcPct val="0"/>
              </a:spcBef>
            </a:pPr>
          </a:p>
          <a:p>
            <a:pPr algn="l" marL="431801" indent="-215900" lvl="1">
              <a:lnSpc>
                <a:spcPts val="2800"/>
              </a:lnSpc>
              <a:buFont typeface="Arial"/>
              <a:buChar char="•"/>
            </a:pPr>
            <a:r>
              <a:rPr lang="en-US" b="true" sz="2000">
                <a:solidFill>
                  <a:srgbClr val="FF0000"/>
                </a:solidFill>
                <a:latin typeface="Walls Bold"/>
                <a:ea typeface="Walls Bold"/>
                <a:cs typeface="Walls Bold"/>
                <a:sym typeface="Walls Bold"/>
              </a:rPr>
              <a:t> </a:t>
            </a:r>
            <a:r>
              <a:rPr lang="en-US" b="true" sz="2000">
                <a:solidFill>
                  <a:srgbClr val="211D1D"/>
                </a:solidFill>
                <a:latin typeface="Walls Bold"/>
                <a:ea typeface="Walls Bold"/>
                <a:cs typeface="Walls Bold"/>
                <a:sym typeface="Walls Bold"/>
              </a:rPr>
              <a:t>Keyword :</a:t>
            </a:r>
            <a:r>
              <a:rPr lang="en-US" sz="2000">
                <a:solidFill>
                  <a:srgbClr val="000000"/>
                </a:solidFill>
                <a:latin typeface="Walls"/>
                <a:ea typeface="Walls"/>
                <a:cs typeface="Walls"/>
                <a:sym typeface="Walls"/>
              </a:rPr>
              <a:t> if is a reserved keyword used for conditional statements.</a:t>
            </a:r>
          </a:p>
          <a:p>
            <a:pPr algn="l" marL="431801" indent="-215900" lvl="1">
              <a:lnSpc>
                <a:spcPts val="2800"/>
              </a:lnSpc>
              <a:buFont typeface="Arial"/>
              <a:buChar char="•"/>
            </a:pPr>
            <a:r>
              <a:rPr lang="en-US" b="true" sz="2000">
                <a:solidFill>
                  <a:srgbClr val="FF0000"/>
                </a:solidFill>
                <a:latin typeface="Walls Bold"/>
                <a:ea typeface="Walls Bold"/>
                <a:cs typeface="Walls Bold"/>
                <a:sym typeface="Walls Bold"/>
              </a:rPr>
              <a:t> </a:t>
            </a:r>
            <a:r>
              <a:rPr lang="en-US" b="true" sz="2000">
                <a:solidFill>
                  <a:srgbClr val="211D1D"/>
                </a:solidFill>
                <a:latin typeface="Walls Bold"/>
                <a:ea typeface="Walls Bold"/>
                <a:cs typeface="Walls Bold"/>
                <a:sym typeface="Walls Bold"/>
              </a:rPr>
              <a:t>Purpose :</a:t>
            </a:r>
            <a:r>
              <a:rPr lang="en-US" sz="2000">
                <a:solidFill>
                  <a:srgbClr val="000000"/>
                </a:solidFill>
                <a:latin typeface="Walls"/>
                <a:ea typeface="Walls"/>
                <a:cs typeface="Walls"/>
                <a:sym typeface="Walls"/>
              </a:rPr>
              <a:t> It evaluates a condition and executes the associated block of code if the condition is true.</a:t>
            </a:r>
          </a:p>
          <a:p>
            <a:pPr algn="l">
              <a:lnSpc>
                <a:spcPts val="2800"/>
              </a:lnSpc>
              <a:spcBef>
                <a:spcPct val="0"/>
              </a:spcBef>
            </a:pPr>
          </a:p>
          <a:p>
            <a:pPr algn="l">
              <a:lnSpc>
                <a:spcPts val="2800"/>
              </a:lnSpc>
              <a:spcBef>
                <a:spcPct val="0"/>
              </a:spcBef>
            </a:pPr>
          </a:p>
          <a:p>
            <a:pPr algn="l">
              <a:lnSpc>
                <a:spcPts val="2800"/>
              </a:lnSpc>
              <a:spcBef>
                <a:spcPct val="0"/>
              </a:spcBef>
            </a:pPr>
          </a:p>
          <a:p>
            <a:pPr algn="l" marL="431801" indent="-215900" lvl="1">
              <a:lnSpc>
                <a:spcPts val="2800"/>
              </a:lnSpc>
              <a:buFont typeface="Arial"/>
              <a:buChar char="•"/>
            </a:pPr>
            <a:r>
              <a:rPr lang="en-US" sz="2000">
                <a:solidFill>
                  <a:srgbClr val="000000"/>
                </a:solidFill>
                <a:latin typeface="Walls"/>
                <a:ea typeface="Walls"/>
                <a:cs typeface="Walls"/>
                <a:sym typeface="Walls"/>
              </a:rPr>
              <a:t>  The expression within the if statement *must* result in a boolean value (true or false).</a:t>
            </a:r>
          </a:p>
          <a:p>
            <a:pPr algn="l" marL="431801" indent="-215900" lvl="1">
              <a:lnSpc>
                <a:spcPts val="2800"/>
              </a:lnSpc>
              <a:buFont typeface="Arial"/>
              <a:buChar char="•"/>
            </a:pPr>
            <a:r>
              <a:rPr lang="en-US" sz="2000">
                <a:solidFill>
                  <a:srgbClr val="000000"/>
                </a:solidFill>
                <a:latin typeface="Walls"/>
                <a:ea typeface="Walls"/>
                <a:cs typeface="Walls"/>
                <a:sym typeface="Walls"/>
              </a:rPr>
              <a:t> If the condition does not result in a boolean, a syntax error will occur.</a:t>
            </a:r>
          </a:p>
          <a:p>
            <a:pPr algn="l">
              <a:lnSpc>
                <a:spcPts val="2800"/>
              </a:lnSpc>
              <a:spcBef>
                <a:spcPct val="0"/>
              </a:spcBef>
            </a:pPr>
            <a:r>
              <a:rPr lang="en-US" sz="2000">
                <a:solidFill>
                  <a:srgbClr val="000000"/>
                </a:solidFill>
                <a:latin typeface="Walls"/>
                <a:ea typeface="Walls"/>
                <a:cs typeface="Walls"/>
                <a:sym typeface="Walls"/>
              </a:rPr>
              <a:t>  </a:t>
            </a:r>
          </a:p>
        </p:txBody>
      </p:sp>
      <p:sp>
        <p:nvSpPr>
          <p:cNvPr name="TextBox 15" id="15"/>
          <p:cNvSpPr txBox="true"/>
          <p:nvPr/>
        </p:nvSpPr>
        <p:spPr>
          <a:xfrm rot="0">
            <a:off x="295796" y="7593854"/>
            <a:ext cx="6716749" cy="339725"/>
          </a:xfrm>
          <a:prstGeom prst="rect">
            <a:avLst/>
          </a:prstGeom>
        </p:spPr>
        <p:txBody>
          <a:bodyPr anchor="t" rtlCol="false" tIns="0" lIns="0" bIns="0" rIns="0">
            <a:spAutoFit/>
          </a:bodyPr>
          <a:lstStyle/>
          <a:p>
            <a:pPr algn="l" marL="431801" indent="-215900" lvl="1">
              <a:lnSpc>
                <a:spcPts val="2800"/>
              </a:lnSpc>
              <a:spcBef>
                <a:spcPct val="0"/>
              </a:spcBef>
              <a:buFont typeface="Arial"/>
              <a:buChar char="•"/>
            </a:pPr>
            <a:r>
              <a:rPr lang="en-US" sz="2000">
                <a:solidFill>
                  <a:srgbClr val="000000"/>
                </a:solidFill>
                <a:latin typeface="Walls"/>
                <a:ea typeface="Walls"/>
                <a:cs typeface="Walls"/>
                <a:sym typeface="Walls"/>
              </a:rPr>
              <a:t> Example :</a:t>
            </a:r>
          </a:p>
        </p:txBody>
      </p:sp>
      <p:sp>
        <p:nvSpPr>
          <p:cNvPr name="Freeform 16" id="16"/>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8" id="18"/>
          <p:cNvSpPr txBox="true"/>
          <p:nvPr/>
        </p:nvSpPr>
        <p:spPr>
          <a:xfrm rot="0">
            <a:off x="0" y="2389485"/>
            <a:ext cx="5024937" cy="863600"/>
          </a:xfrm>
          <a:prstGeom prst="rect">
            <a:avLst/>
          </a:prstGeom>
        </p:spPr>
        <p:txBody>
          <a:bodyPr anchor="t" rtlCol="false" tIns="0" lIns="0" bIns="0" rIns="0">
            <a:spAutoFit/>
          </a:bodyPr>
          <a:lstStyle/>
          <a:p>
            <a:pPr algn="ctr">
              <a:lnSpc>
                <a:spcPts val="7000"/>
              </a:lnSpc>
              <a:spcBef>
                <a:spcPct val="0"/>
              </a:spcBef>
            </a:pPr>
            <a:r>
              <a:rPr lang="en-US" b="true" sz="5000">
                <a:solidFill>
                  <a:srgbClr val="FF4500"/>
                </a:solidFill>
                <a:latin typeface="Walls Bold"/>
                <a:ea typeface="Walls Bold"/>
                <a:cs typeface="Walls Bold"/>
                <a:sym typeface="Walls Bold"/>
              </a:rPr>
              <a:t>I</a:t>
            </a:r>
            <a:r>
              <a:rPr lang="en-US" b="true" sz="5000">
                <a:solidFill>
                  <a:srgbClr val="FF4500"/>
                </a:solidFill>
                <a:latin typeface="Walls Bold"/>
                <a:ea typeface="Walls Bold"/>
                <a:cs typeface="Walls Bold"/>
                <a:sym typeface="Walls Bold"/>
              </a:rPr>
              <a:t>f Block in Java</a:t>
            </a:r>
          </a:p>
        </p:txBody>
      </p:sp>
      <p:sp>
        <p:nvSpPr>
          <p:cNvPr name="TextBox 19" id="19"/>
          <p:cNvSpPr txBox="true"/>
          <p:nvPr/>
        </p:nvSpPr>
        <p:spPr>
          <a:xfrm rot="0">
            <a:off x="405947" y="3329285"/>
            <a:ext cx="1325364"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Overview:</a:t>
            </a:r>
          </a:p>
        </p:txBody>
      </p:sp>
      <p:sp>
        <p:nvSpPr>
          <p:cNvPr name="TextBox 20" id="20"/>
          <p:cNvSpPr txBox="true"/>
          <p:nvPr/>
        </p:nvSpPr>
        <p:spPr>
          <a:xfrm rot="0">
            <a:off x="317517" y="5189835"/>
            <a:ext cx="3524589" cy="422275"/>
          </a:xfrm>
          <a:prstGeom prst="rect">
            <a:avLst/>
          </a:prstGeom>
        </p:spPr>
        <p:txBody>
          <a:bodyPr anchor="t" rtlCol="false" tIns="0" lIns="0" bIns="0" rIns="0">
            <a:spAutoFit/>
          </a:bodyPr>
          <a:lstStyle/>
          <a:p>
            <a:pPr algn="l">
              <a:lnSpc>
                <a:spcPts val="3499"/>
              </a:lnSpc>
              <a:spcBef>
                <a:spcPct val="0"/>
              </a:spcBef>
            </a:pPr>
            <a:r>
              <a:rPr lang="en-US" b="true" sz="2499">
                <a:solidFill>
                  <a:srgbClr val="1E90FF"/>
                </a:solidFill>
                <a:latin typeface="Walls Bold"/>
                <a:ea typeface="Walls Bold"/>
                <a:cs typeface="Walls Bold"/>
                <a:sym typeface="Walls Bold"/>
              </a:rPr>
              <a:t>Key Characteristics:</a:t>
            </a:r>
          </a:p>
        </p:txBody>
      </p:sp>
      <p:sp>
        <p:nvSpPr>
          <p:cNvPr name="TextBox 21" id="21"/>
          <p:cNvSpPr txBox="true"/>
          <p:nvPr/>
        </p:nvSpPr>
        <p:spPr>
          <a:xfrm rot="0">
            <a:off x="357902" y="5697836"/>
            <a:ext cx="2284339" cy="372745"/>
          </a:xfrm>
          <a:prstGeom prst="rect">
            <a:avLst/>
          </a:prstGeom>
        </p:spPr>
        <p:txBody>
          <a:bodyPr anchor="t" rtlCol="false" tIns="0" lIns="0" bIns="0" rIns="0">
            <a:spAutoFit/>
          </a:bodyPr>
          <a:lstStyle/>
          <a:p>
            <a:pPr algn="l">
              <a:lnSpc>
                <a:spcPts val="3079"/>
              </a:lnSpc>
              <a:spcBef>
                <a:spcPct val="0"/>
              </a:spcBef>
            </a:pPr>
            <a:r>
              <a:rPr lang="en-US" b="true" sz="2199">
                <a:solidFill>
                  <a:srgbClr val="1E90FF"/>
                </a:solidFill>
                <a:latin typeface="Walls Bold"/>
                <a:ea typeface="Walls Bold"/>
                <a:cs typeface="Walls Bold"/>
                <a:sym typeface="Walls Bold"/>
              </a:rPr>
              <a:t>1. Condition :</a:t>
            </a:r>
          </a:p>
        </p:txBody>
      </p:sp>
      <p:grpSp>
        <p:nvGrpSpPr>
          <p:cNvPr name="Group 22" id="22"/>
          <p:cNvGrpSpPr/>
          <p:nvPr/>
        </p:nvGrpSpPr>
        <p:grpSpPr>
          <a:xfrm rot="0">
            <a:off x="304883" y="8000254"/>
            <a:ext cx="6968408" cy="1824773"/>
            <a:chOff x="0" y="0"/>
            <a:chExt cx="2497320" cy="653957"/>
          </a:xfrm>
        </p:grpSpPr>
        <p:sp>
          <p:nvSpPr>
            <p:cNvPr name="Freeform 23" id="23"/>
            <p:cNvSpPr/>
            <p:nvPr/>
          </p:nvSpPr>
          <p:spPr>
            <a:xfrm flipH="false" flipV="false" rot="0">
              <a:off x="0" y="0"/>
              <a:ext cx="2497320" cy="653957"/>
            </a:xfrm>
            <a:custGeom>
              <a:avLst/>
              <a:gdLst/>
              <a:ahLst/>
              <a:cxnLst/>
              <a:rect r="r" b="b" t="t" l="l"/>
              <a:pathLst>
                <a:path h="653957" w="2497320">
                  <a:moveTo>
                    <a:pt x="0" y="0"/>
                  </a:moveTo>
                  <a:lnTo>
                    <a:pt x="2497320" y="0"/>
                  </a:lnTo>
                  <a:lnTo>
                    <a:pt x="2497320" y="653957"/>
                  </a:lnTo>
                  <a:lnTo>
                    <a:pt x="0" y="653957"/>
                  </a:lnTo>
                  <a:close/>
                </a:path>
              </a:pathLst>
            </a:custGeom>
            <a:solidFill>
              <a:srgbClr val="211D1D"/>
            </a:solidFill>
            <a:ln w="47625" cap="sq">
              <a:solidFill>
                <a:srgbClr val="211D1D"/>
              </a:solidFill>
              <a:prstDash val="solid"/>
              <a:miter/>
            </a:ln>
          </p:spPr>
        </p:sp>
        <p:sp>
          <p:nvSpPr>
            <p:cNvPr name="TextBox 24" id="24"/>
            <p:cNvSpPr txBox="true"/>
            <p:nvPr/>
          </p:nvSpPr>
          <p:spPr>
            <a:xfrm>
              <a:off x="0" y="-85725"/>
              <a:ext cx="2497320" cy="739682"/>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if (a &gt; b) </a:t>
              </a:r>
            </a:p>
            <a:p>
              <a:pPr algn="l">
                <a:lnSpc>
                  <a:spcPts val="2800"/>
                </a:lnSpc>
              </a:pPr>
              <a:r>
                <a:rPr lang="en-US" sz="2000" b="true">
                  <a:solidFill>
                    <a:srgbClr val="FFFFFF"/>
                  </a:solidFill>
                  <a:latin typeface="Consolas Bold"/>
                  <a:ea typeface="Consolas Bold"/>
                  <a:cs typeface="Consolas Bold"/>
                  <a:sym typeface="Consolas Bold"/>
                </a:rPr>
                <a:t>{</a:t>
              </a: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  // Executes if 'a' is greater than 'b'</a:t>
              </a:r>
            </a:p>
            <a:p>
              <a:pPr algn="l">
                <a:lnSpc>
                  <a:spcPts val="2800"/>
                </a:lnSpc>
              </a:pPr>
              <a:r>
                <a:rPr lang="en-US" sz="2000" b="true">
                  <a:solidFill>
                    <a:srgbClr val="FFFFFF"/>
                  </a:solidFill>
                  <a:latin typeface="Consolas Bold"/>
                  <a:ea typeface="Consolas Bold"/>
                  <a:cs typeface="Consolas Bold"/>
                  <a:sym typeface="Consolas Bold"/>
                </a:rPr>
                <a:t>}</a:t>
              </a:r>
            </a:p>
            <a:p>
              <a:pPr algn="ctr">
                <a:lnSpc>
                  <a:spcPts val="1656"/>
                </a:lnSpc>
              </a:pPr>
            </a:p>
          </p:txBody>
        </p:sp>
      </p:grpSp>
    </p:spTree>
  </p:cSld>
  <p:clrMapOvr>
    <a:masterClrMapping/>
  </p:clrMapOvr>
</p:sld>
</file>

<file path=ppt/slides/slide8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405947" y="1175884"/>
            <a:ext cx="7000546" cy="2806700"/>
          </a:xfrm>
          <a:prstGeom prst="rect">
            <a:avLst/>
          </a:prstGeom>
        </p:spPr>
        <p:txBody>
          <a:bodyPr anchor="t" rtlCol="false" tIns="0" lIns="0" bIns="0" rIns="0">
            <a:spAutoFit/>
          </a:bodyPr>
          <a:lstStyle/>
          <a:p>
            <a:pPr algn="l">
              <a:lnSpc>
                <a:spcPts val="2800"/>
              </a:lnSpc>
              <a:spcBef>
                <a:spcPct val="0"/>
              </a:spcBef>
            </a:pPr>
          </a:p>
          <a:p>
            <a:pPr algn="l" marL="431801" indent="-215900" lvl="1">
              <a:lnSpc>
                <a:spcPts val="2800"/>
              </a:lnSpc>
              <a:buFont typeface="Arial"/>
              <a:buChar char="•"/>
            </a:pPr>
            <a:r>
              <a:rPr lang="en-US" sz="2000">
                <a:solidFill>
                  <a:srgbClr val="000000"/>
                </a:solidFill>
                <a:latin typeface="Walls"/>
                <a:ea typeface="Walls"/>
                <a:cs typeface="Walls"/>
                <a:sym typeface="Walls"/>
              </a:rPr>
              <a:t>  Parentheses : The condition must be enclosed in parentheses ().</a:t>
            </a:r>
          </a:p>
          <a:p>
            <a:pPr algn="l" marL="431801" indent="-215900" lvl="1">
              <a:lnSpc>
                <a:spcPts val="2800"/>
              </a:lnSpc>
              <a:buFont typeface="Arial"/>
              <a:buChar char="•"/>
            </a:pPr>
            <a:r>
              <a:rPr lang="en-US" sz="2000">
                <a:solidFill>
                  <a:srgbClr val="000000"/>
                </a:solidFill>
                <a:latin typeface="Walls"/>
                <a:ea typeface="Walls"/>
                <a:cs typeface="Walls"/>
                <a:sym typeface="Walls"/>
              </a:rPr>
              <a:t> Curly Braces : The body of the if block can be enclosed within curly braces {}. It's a good practice to use them, even if the block contains a single statement.</a:t>
            </a:r>
          </a:p>
          <a:p>
            <a:pPr algn="l" marL="431801" indent="-215900" lvl="1">
              <a:lnSpc>
                <a:spcPts val="2800"/>
              </a:lnSpc>
              <a:spcBef>
                <a:spcPct val="0"/>
              </a:spcBef>
              <a:buFont typeface="Arial"/>
              <a:buChar char="•"/>
            </a:pPr>
            <a:r>
              <a:rPr lang="en-US" sz="2000">
                <a:solidFill>
                  <a:srgbClr val="000000"/>
                </a:solidFill>
                <a:latin typeface="Walls"/>
                <a:ea typeface="Walls"/>
                <a:cs typeface="Walls"/>
                <a:sym typeface="Walls"/>
              </a:rPr>
              <a:t> Example :</a:t>
            </a:r>
          </a:p>
          <a:p>
            <a:pPr algn="l">
              <a:lnSpc>
                <a:spcPts val="2800"/>
              </a:lnSpc>
              <a:spcBef>
                <a:spcPct val="0"/>
              </a:spcBef>
            </a:pPr>
            <a:r>
              <a:rPr lang="en-US" sz="2000">
                <a:solidFill>
                  <a:srgbClr val="000000"/>
                </a:solidFill>
                <a:latin typeface="Walls"/>
                <a:ea typeface="Walls"/>
                <a:cs typeface="Walls"/>
                <a:sym typeface="Walls"/>
              </a:rPr>
              <a:t>     </a:t>
            </a:r>
          </a:p>
        </p:txBody>
      </p:sp>
      <p:sp>
        <p:nvSpPr>
          <p:cNvPr name="TextBox 14" id="14"/>
          <p:cNvSpPr txBox="true"/>
          <p:nvPr/>
        </p:nvSpPr>
        <p:spPr>
          <a:xfrm rot="0">
            <a:off x="346328" y="5897180"/>
            <a:ext cx="6867345" cy="1749425"/>
          </a:xfrm>
          <a:prstGeom prst="rect">
            <a:avLst/>
          </a:prstGeom>
        </p:spPr>
        <p:txBody>
          <a:bodyPr anchor="t" rtlCol="false" tIns="0" lIns="0" bIns="0" rIns="0">
            <a:spAutoFit/>
          </a:bodyPr>
          <a:lstStyle/>
          <a:p>
            <a:pPr algn="l">
              <a:lnSpc>
                <a:spcPts val="2800"/>
              </a:lnSpc>
              <a:spcBef>
                <a:spcPct val="0"/>
              </a:spcBef>
            </a:pPr>
          </a:p>
          <a:p>
            <a:pPr algn="l" marL="431801" indent="-215900" lvl="1">
              <a:lnSpc>
                <a:spcPts val="2800"/>
              </a:lnSpc>
              <a:buFont typeface="Arial"/>
              <a:buChar char="•"/>
            </a:pPr>
            <a:r>
              <a:rPr lang="en-US" sz="2000">
                <a:solidFill>
                  <a:srgbClr val="000000"/>
                </a:solidFill>
                <a:latin typeface="Walls"/>
                <a:ea typeface="Walls"/>
                <a:cs typeface="Walls"/>
                <a:sym typeface="Walls"/>
              </a:rPr>
              <a:t>  If the condition evaluates to *true*, the code inside the if block is executed.</a:t>
            </a:r>
          </a:p>
          <a:p>
            <a:pPr algn="l" marL="431801" indent="-215900" lvl="1">
              <a:lnSpc>
                <a:spcPts val="2800"/>
              </a:lnSpc>
              <a:buFont typeface="Arial"/>
              <a:buChar char="•"/>
            </a:pPr>
            <a:r>
              <a:rPr lang="en-US" sz="2000">
                <a:solidFill>
                  <a:srgbClr val="000000"/>
                </a:solidFill>
                <a:latin typeface="Walls"/>
                <a:ea typeface="Walls"/>
                <a:cs typeface="Walls"/>
                <a:sym typeface="Walls"/>
              </a:rPr>
              <a:t> If the condition evaluates to *false*, the code inside the if block is skipped.</a:t>
            </a:r>
          </a:p>
        </p:txBody>
      </p:sp>
      <p:sp>
        <p:nvSpPr>
          <p:cNvPr name="TextBox 15" id="15"/>
          <p:cNvSpPr txBox="true"/>
          <p:nvPr/>
        </p:nvSpPr>
        <p:spPr>
          <a:xfrm rot="0">
            <a:off x="364645" y="8310610"/>
            <a:ext cx="6851666" cy="1044575"/>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000000"/>
                </a:solidFill>
                <a:latin typeface="Walls"/>
                <a:ea typeface="Walls"/>
                <a:cs typeface="Walls"/>
                <a:sym typeface="Walls"/>
              </a:rPr>
              <a:t> The if block can contain *any number of valid statements*.</a:t>
            </a:r>
          </a:p>
          <a:p>
            <a:pPr algn="l" marL="431801" indent="-215900" lvl="1">
              <a:lnSpc>
                <a:spcPts val="2800"/>
              </a:lnSpc>
              <a:buFont typeface="Arial"/>
              <a:buChar char="•"/>
            </a:pPr>
            <a:r>
              <a:rPr lang="en-US" sz="2000">
                <a:solidFill>
                  <a:srgbClr val="000000"/>
                </a:solidFill>
                <a:latin typeface="Walls"/>
                <a:ea typeface="Walls"/>
                <a:cs typeface="Walls"/>
                <a:sym typeface="Walls"/>
              </a:rPr>
              <a:t> Statements can include method calls, loops, assignments, and other expressions.</a:t>
            </a:r>
          </a:p>
        </p:txBody>
      </p:sp>
      <p:sp>
        <p:nvSpPr>
          <p:cNvPr name="Freeform 16" id="16"/>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8" id="18"/>
          <p:cNvSpPr txBox="true"/>
          <p:nvPr/>
        </p:nvSpPr>
        <p:spPr>
          <a:xfrm rot="0">
            <a:off x="364645" y="1175884"/>
            <a:ext cx="1183581"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1E90FF"/>
                </a:solidFill>
                <a:latin typeface="Walls Bold"/>
                <a:ea typeface="Walls Bold"/>
                <a:cs typeface="Walls Bold"/>
                <a:sym typeface="Walls Bold"/>
              </a:rPr>
              <a:t>2. Syntax :</a:t>
            </a:r>
          </a:p>
        </p:txBody>
      </p:sp>
      <p:sp>
        <p:nvSpPr>
          <p:cNvPr name="TextBox 19" id="19"/>
          <p:cNvSpPr txBox="true"/>
          <p:nvPr/>
        </p:nvSpPr>
        <p:spPr>
          <a:xfrm rot="0">
            <a:off x="346328" y="5897180"/>
            <a:ext cx="2213273" cy="372745"/>
          </a:xfrm>
          <a:prstGeom prst="rect">
            <a:avLst/>
          </a:prstGeom>
        </p:spPr>
        <p:txBody>
          <a:bodyPr anchor="t" rtlCol="false" tIns="0" lIns="0" bIns="0" rIns="0">
            <a:spAutoFit/>
          </a:bodyPr>
          <a:lstStyle/>
          <a:p>
            <a:pPr algn="l">
              <a:lnSpc>
                <a:spcPts val="3079"/>
              </a:lnSpc>
              <a:spcBef>
                <a:spcPct val="0"/>
              </a:spcBef>
            </a:pPr>
            <a:r>
              <a:rPr lang="en-US" b="true" sz="2199">
                <a:solidFill>
                  <a:srgbClr val="1E90FF"/>
                </a:solidFill>
                <a:latin typeface="Walls Bold"/>
                <a:ea typeface="Walls Bold"/>
                <a:cs typeface="Walls Bold"/>
                <a:sym typeface="Walls Bold"/>
              </a:rPr>
              <a:t>3. Execution Flow :</a:t>
            </a:r>
          </a:p>
        </p:txBody>
      </p:sp>
      <p:sp>
        <p:nvSpPr>
          <p:cNvPr name="TextBox 20" id="20"/>
          <p:cNvSpPr txBox="true"/>
          <p:nvPr/>
        </p:nvSpPr>
        <p:spPr>
          <a:xfrm rot="0">
            <a:off x="153507" y="7792235"/>
            <a:ext cx="3790478"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1E90FF"/>
                </a:solidFill>
                <a:latin typeface="Walls Bold"/>
                <a:ea typeface="Walls Bold"/>
                <a:cs typeface="Walls Bold"/>
                <a:sym typeface="Walls Bold"/>
              </a:rPr>
              <a:t>4. Contents of the if Block :</a:t>
            </a:r>
          </a:p>
        </p:txBody>
      </p:sp>
      <p:grpSp>
        <p:nvGrpSpPr>
          <p:cNvPr name="Group 21" id="21"/>
          <p:cNvGrpSpPr/>
          <p:nvPr/>
        </p:nvGrpSpPr>
        <p:grpSpPr>
          <a:xfrm rot="0">
            <a:off x="247902" y="3758082"/>
            <a:ext cx="7025389" cy="1975421"/>
            <a:chOff x="0" y="0"/>
            <a:chExt cx="2517741" cy="707946"/>
          </a:xfrm>
        </p:grpSpPr>
        <p:sp>
          <p:nvSpPr>
            <p:cNvPr name="Freeform 22" id="22"/>
            <p:cNvSpPr/>
            <p:nvPr/>
          </p:nvSpPr>
          <p:spPr>
            <a:xfrm flipH="false" flipV="false" rot="0">
              <a:off x="0" y="0"/>
              <a:ext cx="2517741" cy="707946"/>
            </a:xfrm>
            <a:custGeom>
              <a:avLst/>
              <a:gdLst/>
              <a:ahLst/>
              <a:cxnLst/>
              <a:rect r="r" b="b" t="t" l="l"/>
              <a:pathLst>
                <a:path h="707946" w="2517741">
                  <a:moveTo>
                    <a:pt x="0" y="0"/>
                  </a:moveTo>
                  <a:lnTo>
                    <a:pt x="2517741" y="0"/>
                  </a:lnTo>
                  <a:lnTo>
                    <a:pt x="2517741" y="707946"/>
                  </a:lnTo>
                  <a:lnTo>
                    <a:pt x="0" y="707946"/>
                  </a:lnTo>
                  <a:close/>
                </a:path>
              </a:pathLst>
            </a:custGeom>
            <a:solidFill>
              <a:srgbClr val="211D1D"/>
            </a:solidFill>
            <a:ln w="47625" cap="sq">
              <a:solidFill>
                <a:srgbClr val="211D1D"/>
              </a:solidFill>
              <a:prstDash val="solid"/>
              <a:miter/>
            </a:ln>
          </p:spPr>
        </p:sp>
        <p:sp>
          <p:nvSpPr>
            <p:cNvPr name="TextBox 23" id="23"/>
            <p:cNvSpPr txBox="true"/>
            <p:nvPr/>
          </p:nvSpPr>
          <p:spPr>
            <a:xfrm>
              <a:off x="0" y="-85725"/>
              <a:ext cx="2517741" cy="793671"/>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if (condition)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//Statements to execute if the condition is true</a:t>
              </a:r>
            </a:p>
            <a:p>
              <a:pPr algn="l">
                <a:lnSpc>
                  <a:spcPts val="2800"/>
                </a:lnSpc>
              </a:pPr>
              <a:r>
                <a:rPr lang="en-US" b="true" sz="2000">
                  <a:solidFill>
                    <a:srgbClr val="FFFFFF"/>
                  </a:solidFill>
                  <a:latin typeface="Consolas Bold"/>
                  <a:ea typeface="Consolas Bold"/>
                  <a:cs typeface="Consolas Bold"/>
                  <a:sym typeface="Consolas Bold"/>
                </a:rPr>
                <a:t>}</a:t>
              </a:r>
            </a:p>
          </p:txBody>
        </p:sp>
      </p:grpSp>
    </p:spTree>
  </p:cSld>
  <p:clrMapOvr>
    <a:masterClrMapping/>
  </p:clrMapOvr>
</p:sld>
</file>

<file path=ppt/slides/slide8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405947" y="1200485"/>
            <a:ext cx="6883023" cy="8093075"/>
          </a:xfrm>
          <a:prstGeom prst="rect">
            <a:avLst/>
          </a:prstGeom>
        </p:spPr>
        <p:txBody>
          <a:bodyPr anchor="t" rtlCol="false" tIns="0" lIns="0" bIns="0" rIns="0">
            <a:spAutoFit/>
          </a:bodyPr>
          <a:lstStyle/>
          <a:p>
            <a:pPr algn="l">
              <a:lnSpc>
                <a:spcPts val="2800"/>
              </a:lnSpc>
            </a:pPr>
          </a:p>
          <a:p>
            <a:pPr algn="l" marL="431801" indent="-215900" lvl="1">
              <a:lnSpc>
                <a:spcPts val="2800"/>
              </a:lnSpc>
              <a:buFont typeface="Arial"/>
              <a:buChar char="•"/>
            </a:pPr>
            <a:r>
              <a:rPr lang="en-US" sz="2000">
                <a:solidFill>
                  <a:srgbClr val="000000"/>
                </a:solidFill>
                <a:latin typeface="Walls"/>
                <a:ea typeface="Walls"/>
                <a:cs typeface="Walls"/>
                <a:sym typeface="Walls"/>
              </a:rPr>
              <a:t>  Existing Variables: You can use and reinitialize existing variables inside the if block.</a:t>
            </a:r>
          </a:p>
          <a:p>
            <a:pPr algn="l" marL="431801" indent="-215900" lvl="1">
              <a:lnSpc>
                <a:spcPts val="2800"/>
              </a:lnSpc>
              <a:buFont typeface="Arial"/>
              <a:buChar char="•"/>
            </a:pPr>
            <a:r>
              <a:rPr lang="en-US" sz="2000">
                <a:solidFill>
                  <a:srgbClr val="000000"/>
                </a:solidFill>
                <a:latin typeface="Walls"/>
                <a:ea typeface="Walls"/>
                <a:cs typeface="Walls"/>
                <a:sym typeface="Walls"/>
              </a:rPr>
              <a:t> New Variables: You cannot declare new variables within the if condition itself, but they can be declared within the if block.</a:t>
            </a:r>
          </a:p>
          <a:p>
            <a:pPr algn="l" marL="431801" indent="-215900" lvl="1">
              <a:lnSpc>
                <a:spcPts val="2800"/>
              </a:lnSpc>
              <a:buFont typeface="Arial"/>
              <a:buChar char="•"/>
            </a:pPr>
            <a:r>
              <a:rPr lang="en-US" sz="2000">
                <a:solidFill>
                  <a:srgbClr val="000000"/>
                </a:solidFill>
                <a:latin typeface="Walls"/>
                <a:ea typeface="Walls"/>
                <a:cs typeface="Walls"/>
                <a:sym typeface="Walls"/>
              </a:rPr>
              <a:t> Example:</a:t>
            </a:r>
          </a:p>
          <a:p>
            <a:pPr algn="l">
              <a:lnSpc>
                <a:spcPts val="2800"/>
              </a:lnSpc>
            </a:pPr>
            <a:r>
              <a:rPr lang="en-US" sz="2000">
                <a:solidFill>
                  <a:srgbClr val="000000"/>
                </a:solidFill>
                <a:latin typeface="Walls"/>
                <a:ea typeface="Walls"/>
                <a:cs typeface="Walls"/>
                <a:sym typeface="Walls"/>
              </a:rPr>
              <a:t>  </a:t>
            </a:r>
          </a:p>
          <a:p>
            <a:pPr algn="l">
              <a:lnSpc>
                <a:spcPts val="2800"/>
              </a:lnSpc>
              <a:spcBef>
                <a:spcPct val="0"/>
              </a:spcBef>
            </a:pPr>
            <a:r>
              <a:rPr lang="en-US" sz="2000">
                <a:solidFill>
                  <a:srgbClr val="000000"/>
                </a:solidFill>
                <a:latin typeface="Walls"/>
                <a:ea typeface="Walls"/>
                <a:cs typeface="Walls"/>
                <a:sym typeface="Walls"/>
              </a:rPr>
              <a:t>     </a:t>
            </a:r>
          </a:p>
          <a:p>
            <a:pPr algn="l">
              <a:lnSpc>
                <a:spcPts val="2800"/>
              </a:lnSpc>
              <a:spcBef>
                <a:spcPct val="0"/>
              </a:spcBef>
            </a:pPr>
          </a:p>
          <a:p>
            <a:pPr algn="l">
              <a:lnSpc>
                <a:spcPts val="2800"/>
              </a:lnSpc>
              <a:spcBef>
                <a:spcPct val="0"/>
              </a:spcBef>
            </a:pPr>
            <a:r>
              <a:rPr lang="en-US" sz="2000">
                <a:solidFill>
                  <a:srgbClr val="000000"/>
                </a:solidFill>
                <a:latin typeface="Walls"/>
                <a:ea typeface="Walls"/>
                <a:cs typeface="Walls"/>
                <a:sym typeface="Walls"/>
              </a:rPr>
              <a:t>   </a:t>
            </a:r>
          </a:p>
          <a:p>
            <a:pPr algn="l">
              <a:lnSpc>
                <a:spcPts val="2800"/>
              </a:lnSpc>
              <a:spcBef>
                <a:spcPct val="0"/>
              </a:spcBef>
            </a:pPr>
          </a:p>
          <a:p>
            <a:pPr algn="l">
              <a:lnSpc>
                <a:spcPts val="2800"/>
              </a:lnSpc>
              <a:spcBef>
                <a:spcPct val="0"/>
              </a:spcBef>
            </a:pPr>
          </a:p>
          <a:p>
            <a:pPr algn="l">
              <a:lnSpc>
                <a:spcPts val="2800"/>
              </a:lnSpc>
              <a:spcBef>
                <a:spcPct val="0"/>
              </a:spcBef>
            </a:pPr>
          </a:p>
          <a:p>
            <a:pPr algn="l">
              <a:lnSpc>
                <a:spcPts val="2800"/>
              </a:lnSpc>
              <a:spcBef>
                <a:spcPct val="0"/>
              </a:spcBef>
            </a:pPr>
          </a:p>
          <a:p>
            <a:pPr algn="l">
              <a:lnSpc>
                <a:spcPts val="2800"/>
              </a:lnSpc>
            </a:pPr>
            <a:r>
              <a:rPr lang="en-US" sz="2000">
                <a:solidFill>
                  <a:srgbClr val="000000"/>
                </a:solidFill>
                <a:latin typeface="Walls"/>
                <a:ea typeface="Walls"/>
                <a:cs typeface="Walls"/>
                <a:sym typeface="Walls"/>
              </a:rPr>
              <a:t> Commonly used relational and logical operators in if conditions include:</a:t>
            </a:r>
          </a:p>
          <a:p>
            <a:pPr algn="l" marL="431801" indent="-215900" lvl="1">
              <a:lnSpc>
                <a:spcPts val="2800"/>
              </a:lnSpc>
              <a:buFont typeface="Arial"/>
              <a:buChar char="•"/>
            </a:pPr>
            <a:r>
              <a:rPr lang="en-US" sz="2000">
                <a:solidFill>
                  <a:srgbClr val="000000"/>
                </a:solidFill>
                <a:latin typeface="Walls"/>
                <a:ea typeface="Walls"/>
                <a:cs typeface="Walls"/>
                <a:sym typeface="Walls"/>
              </a:rPr>
              <a:t> == (equal to)</a:t>
            </a:r>
          </a:p>
          <a:p>
            <a:pPr algn="l" marL="431801" indent="-215900" lvl="1">
              <a:lnSpc>
                <a:spcPts val="2800"/>
              </a:lnSpc>
              <a:buFont typeface="Arial"/>
              <a:buChar char="•"/>
            </a:pPr>
            <a:r>
              <a:rPr lang="en-US" sz="2000">
                <a:solidFill>
                  <a:srgbClr val="000000"/>
                </a:solidFill>
                <a:latin typeface="Walls"/>
                <a:ea typeface="Walls"/>
                <a:cs typeface="Walls"/>
                <a:sym typeface="Walls"/>
              </a:rPr>
              <a:t> != (not equal to)</a:t>
            </a:r>
          </a:p>
          <a:p>
            <a:pPr algn="l" marL="431801" indent="-215900" lvl="1">
              <a:lnSpc>
                <a:spcPts val="2800"/>
              </a:lnSpc>
              <a:buFont typeface="Arial"/>
              <a:buChar char="•"/>
            </a:pPr>
            <a:r>
              <a:rPr lang="en-US" sz="2000">
                <a:solidFill>
                  <a:srgbClr val="000000"/>
                </a:solidFill>
                <a:latin typeface="Walls"/>
                <a:ea typeface="Walls"/>
                <a:cs typeface="Walls"/>
                <a:sym typeface="Walls"/>
              </a:rPr>
              <a:t> &amp;&amp; (logical AND)</a:t>
            </a:r>
          </a:p>
          <a:p>
            <a:pPr algn="l" marL="431801" indent="-215900" lvl="1">
              <a:lnSpc>
                <a:spcPts val="2800"/>
              </a:lnSpc>
              <a:buFont typeface="Arial"/>
              <a:buChar char="•"/>
            </a:pPr>
            <a:r>
              <a:rPr lang="en-US" sz="2000">
                <a:solidFill>
                  <a:srgbClr val="000000"/>
                </a:solidFill>
                <a:latin typeface="Walls"/>
                <a:ea typeface="Walls"/>
                <a:cs typeface="Walls"/>
                <a:sym typeface="Walls"/>
              </a:rPr>
              <a:t> || (logical OR)</a:t>
            </a:r>
          </a:p>
          <a:p>
            <a:pPr algn="l" marL="431801" indent="-215900" lvl="1">
              <a:lnSpc>
                <a:spcPts val="2800"/>
              </a:lnSpc>
              <a:buFont typeface="Arial"/>
              <a:buChar char="•"/>
            </a:pPr>
            <a:r>
              <a:rPr lang="en-US" sz="2000">
                <a:solidFill>
                  <a:srgbClr val="000000"/>
                </a:solidFill>
                <a:latin typeface="Walls"/>
                <a:ea typeface="Walls"/>
                <a:cs typeface="Walls"/>
                <a:sym typeface="Walls"/>
              </a:rPr>
              <a:t> &amp; (bitwise AND)</a:t>
            </a:r>
          </a:p>
          <a:p>
            <a:pPr algn="l" marL="431801" indent="-215900" lvl="1">
              <a:lnSpc>
                <a:spcPts val="2800"/>
              </a:lnSpc>
              <a:buFont typeface="Arial"/>
              <a:buChar char="•"/>
            </a:pPr>
            <a:r>
              <a:rPr lang="en-US" sz="2000">
                <a:solidFill>
                  <a:srgbClr val="000000"/>
                </a:solidFill>
                <a:latin typeface="Walls"/>
                <a:ea typeface="Walls"/>
                <a:cs typeface="Walls"/>
                <a:sym typeface="Walls"/>
              </a:rPr>
              <a:t> | (bitwise OR)</a:t>
            </a:r>
          </a:p>
          <a:p>
            <a:pPr algn="l">
              <a:lnSpc>
                <a:spcPts val="2800"/>
              </a:lnSpc>
              <a:spcBef>
                <a:spcPct val="0"/>
              </a:spcBef>
            </a:pPr>
            <a:r>
              <a:rPr lang="en-US" sz="2000">
                <a:solidFill>
                  <a:srgbClr val="000000"/>
                </a:solidFill>
                <a:latin typeface="Walls"/>
                <a:ea typeface="Walls"/>
                <a:cs typeface="Walls"/>
                <a:sym typeface="Walls"/>
              </a:rPr>
              <a:t>   </a:t>
            </a:r>
          </a:p>
        </p:txBody>
      </p:sp>
      <p:sp>
        <p:nvSpPr>
          <p:cNvPr name="Freeform 14" id="14"/>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76754" y="1200485"/>
            <a:ext cx="2810402"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1E90FF"/>
                </a:solidFill>
                <a:latin typeface="Walls Bold"/>
                <a:ea typeface="Walls Bold"/>
                <a:cs typeface="Walls Bold"/>
                <a:sym typeface="Walls Bold"/>
              </a:rPr>
              <a:t>5. Variable Usage :</a:t>
            </a:r>
          </a:p>
        </p:txBody>
      </p:sp>
      <p:sp>
        <p:nvSpPr>
          <p:cNvPr name="TextBox 17" id="17"/>
          <p:cNvSpPr txBox="true"/>
          <p:nvPr/>
        </p:nvSpPr>
        <p:spPr>
          <a:xfrm rot="0">
            <a:off x="405947" y="5611520"/>
            <a:ext cx="1635323"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1E90FF"/>
                </a:solidFill>
                <a:latin typeface="Walls Bold"/>
                <a:ea typeface="Walls Bold"/>
                <a:cs typeface="Walls Bold"/>
                <a:sym typeface="Walls Bold"/>
              </a:rPr>
              <a:t>6. Operators :</a:t>
            </a:r>
          </a:p>
        </p:txBody>
      </p:sp>
      <p:grpSp>
        <p:nvGrpSpPr>
          <p:cNvPr name="Group 18" id="18"/>
          <p:cNvGrpSpPr/>
          <p:nvPr/>
        </p:nvGrpSpPr>
        <p:grpSpPr>
          <a:xfrm rot="0">
            <a:off x="314503" y="3337138"/>
            <a:ext cx="6958788" cy="2177198"/>
            <a:chOff x="0" y="0"/>
            <a:chExt cx="2493873" cy="780259"/>
          </a:xfrm>
        </p:grpSpPr>
        <p:sp>
          <p:nvSpPr>
            <p:cNvPr name="Freeform 19" id="19"/>
            <p:cNvSpPr/>
            <p:nvPr/>
          </p:nvSpPr>
          <p:spPr>
            <a:xfrm flipH="false" flipV="false" rot="0">
              <a:off x="0" y="0"/>
              <a:ext cx="2493873" cy="780259"/>
            </a:xfrm>
            <a:custGeom>
              <a:avLst/>
              <a:gdLst/>
              <a:ahLst/>
              <a:cxnLst/>
              <a:rect r="r" b="b" t="t" l="l"/>
              <a:pathLst>
                <a:path h="780259" w="2493873">
                  <a:moveTo>
                    <a:pt x="0" y="0"/>
                  </a:moveTo>
                  <a:lnTo>
                    <a:pt x="2493873" y="0"/>
                  </a:lnTo>
                  <a:lnTo>
                    <a:pt x="2493873" y="780259"/>
                  </a:lnTo>
                  <a:lnTo>
                    <a:pt x="0" y="780259"/>
                  </a:lnTo>
                  <a:close/>
                </a:path>
              </a:pathLst>
            </a:custGeom>
            <a:solidFill>
              <a:srgbClr val="211D1D"/>
            </a:solidFill>
            <a:ln w="47625" cap="sq">
              <a:solidFill>
                <a:srgbClr val="211D1D"/>
              </a:solidFill>
              <a:prstDash val="solid"/>
              <a:miter/>
            </a:ln>
          </p:spPr>
        </p:sp>
        <p:sp>
          <p:nvSpPr>
            <p:cNvPr name="TextBox 20" id="20"/>
            <p:cNvSpPr txBox="true"/>
            <p:nvPr/>
          </p:nvSpPr>
          <p:spPr>
            <a:xfrm>
              <a:off x="0" y="-85725"/>
              <a:ext cx="2493873" cy="865984"/>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int x = 10;</a:t>
              </a:r>
            </a:p>
            <a:p>
              <a:pPr algn="l">
                <a:lnSpc>
                  <a:spcPts val="2800"/>
                </a:lnSpc>
              </a:pPr>
              <a:r>
                <a:rPr lang="en-US" sz="2000" b="true">
                  <a:solidFill>
                    <a:srgbClr val="FFFFFF"/>
                  </a:solidFill>
                  <a:latin typeface="Consolas Bold"/>
                  <a:ea typeface="Consolas Bold"/>
                  <a:cs typeface="Consolas Bold"/>
                  <a:sym typeface="Consolas Bold"/>
                </a:rPr>
                <a:t>if (x &gt; 5)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x = 20; // Re-initialization</a:t>
              </a:r>
            </a:p>
            <a:p>
              <a:pPr algn="l">
                <a:lnSpc>
                  <a:spcPts val="2800"/>
                </a:lnSpc>
              </a:pPr>
              <a:r>
                <a:rPr lang="en-US" sz="2000" b="true">
                  <a:solidFill>
                    <a:srgbClr val="FFFFFF"/>
                  </a:solidFill>
                  <a:latin typeface="Consolas Bold"/>
                  <a:ea typeface="Consolas Bold"/>
                  <a:cs typeface="Consolas Bold"/>
                  <a:sym typeface="Consolas Bold"/>
                </a:rPr>
                <a:t>}</a:t>
              </a:r>
            </a:p>
            <a:p>
              <a:pPr algn="ctr">
                <a:lnSpc>
                  <a:spcPts val="1656"/>
                </a:lnSpc>
              </a:pPr>
            </a:p>
          </p:txBody>
        </p:sp>
      </p:grpSp>
    </p:spTree>
  </p:cSld>
  <p:clrMapOvr>
    <a:masterClrMapping/>
  </p:clrMapOvr>
</p:sld>
</file>

<file path=ppt/slides/slide8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05947" y="1135190"/>
            <a:ext cx="6867345" cy="4568825"/>
          </a:xfrm>
          <a:prstGeom prst="rect">
            <a:avLst/>
          </a:prstGeom>
        </p:spPr>
        <p:txBody>
          <a:bodyPr anchor="t" rtlCol="false" tIns="0" lIns="0" bIns="0" rIns="0">
            <a:spAutoFit/>
          </a:bodyPr>
          <a:lstStyle/>
          <a:p>
            <a:pPr algn="l" marL="431801" indent="-215900" lvl="1">
              <a:lnSpc>
                <a:spcPts val="2800"/>
              </a:lnSpc>
              <a:spcBef>
                <a:spcPct val="0"/>
              </a:spcBef>
              <a:buFont typeface="Arial"/>
              <a:buChar char="•"/>
            </a:pPr>
            <a:r>
              <a:rPr lang="en-US" sz="2000">
                <a:solidFill>
                  <a:srgbClr val="000000"/>
                </a:solidFill>
                <a:latin typeface="Walls"/>
                <a:ea typeface="Walls"/>
                <a:cs typeface="Walls"/>
                <a:sym typeface="Walls"/>
              </a:rPr>
              <a:t>Example:</a:t>
            </a:r>
          </a:p>
          <a:p>
            <a:pPr algn="l">
              <a:lnSpc>
                <a:spcPts val="2800"/>
              </a:lnSpc>
              <a:spcBef>
                <a:spcPct val="0"/>
              </a:spcBef>
            </a:pPr>
            <a:r>
              <a:rPr lang="en-US" sz="2000">
                <a:solidFill>
                  <a:srgbClr val="000000"/>
                </a:solidFill>
                <a:latin typeface="Walls"/>
                <a:ea typeface="Walls"/>
                <a:cs typeface="Walls"/>
                <a:sym typeface="Walls"/>
              </a:rPr>
              <a:t>     </a:t>
            </a:r>
          </a:p>
          <a:p>
            <a:pPr algn="l">
              <a:lnSpc>
                <a:spcPts val="2800"/>
              </a:lnSpc>
              <a:spcBef>
                <a:spcPct val="0"/>
              </a:spcBef>
            </a:pPr>
            <a:r>
              <a:rPr lang="en-US" sz="2000">
                <a:solidFill>
                  <a:srgbClr val="000000"/>
                </a:solidFill>
                <a:latin typeface="Walls"/>
                <a:ea typeface="Walls"/>
                <a:cs typeface="Walls"/>
                <a:sym typeface="Walls"/>
              </a:rPr>
              <a:t>     </a:t>
            </a:r>
          </a:p>
          <a:p>
            <a:pPr algn="l">
              <a:lnSpc>
                <a:spcPts val="2800"/>
              </a:lnSpc>
              <a:spcBef>
                <a:spcPct val="0"/>
              </a:spcBef>
            </a:pPr>
          </a:p>
          <a:p>
            <a:pPr algn="l">
              <a:lnSpc>
                <a:spcPts val="2800"/>
              </a:lnSpc>
              <a:spcBef>
                <a:spcPct val="0"/>
              </a:spcBef>
            </a:pPr>
            <a:r>
              <a:rPr lang="en-US" sz="2000">
                <a:solidFill>
                  <a:srgbClr val="000000"/>
                </a:solidFill>
                <a:latin typeface="Walls"/>
                <a:ea typeface="Walls"/>
                <a:cs typeface="Walls"/>
                <a:sym typeface="Walls"/>
              </a:rPr>
              <a:t>   </a:t>
            </a:r>
          </a:p>
          <a:p>
            <a:pPr algn="l">
              <a:lnSpc>
                <a:spcPts val="2800"/>
              </a:lnSpc>
              <a:spcBef>
                <a:spcPct val="0"/>
              </a:spcBef>
            </a:pPr>
          </a:p>
          <a:p>
            <a:pPr algn="l">
              <a:lnSpc>
                <a:spcPts val="2800"/>
              </a:lnSpc>
              <a:spcBef>
                <a:spcPct val="0"/>
              </a:spcBef>
            </a:pPr>
          </a:p>
          <a:p>
            <a:pPr algn="l">
              <a:lnSpc>
                <a:spcPts val="2800"/>
              </a:lnSpc>
              <a:spcBef>
                <a:spcPct val="0"/>
              </a:spcBef>
            </a:pPr>
          </a:p>
          <a:p>
            <a:pPr algn="l" marL="431801" indent="-215900" lvl="1">
              <a:lnSpc>
                <a:spcPts val="2800"/>
              </a:lnSpc>
              <a:buFont typeface="Arial"/>
              <a:buChar char="•"/>
            </a:pPr>
            <a:r>
              <a:rPr lang="en-US" sz="2000">
                <a:solidFill>
                  <a:srgbClr val="000000"/>
                </a:solidFill>
                <a:latin typeface="Walls"/>
                <a:ea typeface="Walls"/>
                <a:cs typeface="Walls"/>
                <a:sym typeface="Walls"/>
              </a:rPr>
              <a:t> </a:t>
            </a:r>
            <a:r>
              <a:rPr lang="en-US" sz="2000">
                <a:solidFill>
                  <a:srgbClr val="000000"/>
                </a:solidFill>
                <a:latin typeface="Walls"/>
                <a:ea typeface="Walls"/>
                <a:cs typeface="Walls"/>
                <a:sym typeface="Walls"/>
              </a:rPr>
              <a:t>Complex expressions can be evaluated within the if condition, as long as the final result is a boolean value.</a:t>
            </a:r>
          </a:p>
          <a:p>
            <a:pPr algn="l" marL="431801" indent="-215900" lvl="1">
              <a:lnSpc>
                <a:spcPts val="2800"/>
              </a:lnSpc>
              <a:spcBef>
                <a:spcPct val="0"/>
              </a:spcBef>
              <a:buFont typeface="Arial"/>
              <a:buChar char="•"/>
            </a:pPr>
            <a:r>
              <a:rPr lang="en-US" sz="2000">
                <a:solidFill>
                  <a:srgbClr val="000000"/>
                </a:solidFill>
                <a:latin typeface="Walls"/>
                <a:ea typeface="Walls"/>
                <a:cs typeface="Walls"/>
                <a:sym typeface="Walls"/>
              </a:rPr>
              <a:t> Example :</a:t>
            </a:r>
          </a:p>
          <a:p>
            <a:pPr algn="l">
              <a:lnSpc>
                <a:spcPts val="2800"/>
              </a:lnSpc>
              <a:spcBef>
                <a:spcPct val="0"/>
              </a:spcBef>
            </a:pPr>
            <a:r>
              <a:rPr lang="en-US" sz="2000">
                <a:solidFill>
                  <a:srgbClr val="000000"/>
                </a:solidFill>
                <a:latin typeface="Walls"/>
                <a:ea typeface="Walls"/>
                <a:cs typeface="Walls"/>
                <a:sym typeface="Walls"/>
              </a:rPr>
              <a:t>    </a:t>
            </a:r>
          </a:p>
          <a:p>
            <a:pPr algn="l">
              <a:lnSpc>
                <a:spcPts val="2800"/>
              </a:lnSpc>
              <a:spcBef>
                <a:spcPct val="0"/>
              </a:spcBef>
            </a:pPr>
          </a:p>
        </p:txBody>
      </p:sp>
      <p:sp>
        <p:nvSpPr>
          <p:cNvPr name="Freeform 13" id="13"/>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5" id="15"/>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6" id="16"/>
          <p:cNvSpPr txBox="true"/>
          <p:nvPr/>
        </p:nvSpPr>
        <p:spPr>
          <a:xfrm rot="0">
            <a:off x="405947" y="3443384"/>
            <a:ext cx="2826346" cy="372745"/>
          </a:xfrm>
          <a:prstGeom prst="rect">
            <a:avLst/>
          </a:prstGeom>
        </p:spPr>
        <p:txBody>
          <a:bodyPr anchor="t" rtlCol="false" tIns="0" lIns="0" bIns="0" rIns="0">
            <a:spAutoFit/>
          </a:bodyPr>
          <a:lstStyle/>
          <a:p>
            <a:pPr algn="l">
              <a:lnSpc>
                <a:spcPts val="3079"/>
              </a:lnSpc>
              <a:spcBef>
                <a:spcPct val="0"/>
              </a:spcBef>
            </a:pPr>
            <a:r>
              <a:rPr lang="en-US" b="true" sz="2199">
                <a:solidFill>
                  <a:srgbClr val="1E90FF"/>
                </a:solidFill>
                <a:latin typeface="Walls Bold"/>
                <a:ea typeface="Walls Bold"/>
                <a:cs typeface="Walls Bold"/>
                <a:sym typeface="Walls Bold"/>
              </a:rPr>
              <a:t>7. Complex Expressions:</a:t>
            </a:r>
          </a:p>
        </p:txBody>
      </p:sp>
      <p:sp>
        <p:nvSpPr>
          <p:cNvPr name="TextBox 17" id="17"/>
          <p:cNvSpPr txBox="true"/>
          <p:nvPr/>
        </p:nvSpPr>
        <p:spPr>
          <a:xfrm rot="0">
            <a:off x="421625" y="7005399"/>
            <a:ext cx="6617353" cy="2192655"/>
          </a:xfrm>
          <a:prstGeom prst="rect">
            <a:avLst/>
          </a:prstGeom>
        </p:spPr>
        <p:txBody>
          <a:bodyPr anchor="t" rtlCol="false" tIns="0" lIns="0" bIns="0" rIns="0">
            <a:spAutoFit/>
          </a:bodyPr>
          <a:lstStyle/>
          <a:p>
            <a:pPr algn="l">
              <a:lnSpc>
                <a:spcPts val="2520"/>
              </a:lnSpc>
            </a:pPr>
            <a:r>
              <a:rPr lang="en-US" sz="1800" b="true">
                <a:solidFill>
                  <a:srgbClr val="000000"/>
                </a:solidFill>
                <a:latin typeface="Walls Bold"/>
                <a:ea typeface="Walls Bold"/>
                <a:cs typeface="Walls Bold"/>
                <a:sym typeface="Walls Bold"/>
              </a:rPr>
              <a:t>       Notes:</a:t>
            </a:r>
          </a:p>
          <a:p>
            <a:pPr algn="l" marL="388620" indent="-194310" lvl="1">
              <a:lnSpc>
                <a:spcPts val="2520"/>
              </a:lnSpc>
              <a:buFont typeface="Arial"/>
              <a:buChar char="•"/>
            </a:pPr>
            <a:r>
              <a:rPr lang="en-US" sz="1800">
                <a:solidFill>
                  <a:srgbClr val="000000"/>
                </a:solidFill>
                <a:latin typeface="Walls"/>
                <a:ea typeface="Walls"/>
                <a:cs typeface="Walls"/>
                <a:sym typeface="Walls"/>
              </a:rPr>
              <a:t>Reinitialization : You can reinitialize variables within the if block as many times as needed.</a:t>
            </a:r>
          </a:p>
          <a:p>
            <a:pPr algn="l" marL="388620" indent="-194310" lvl="1">
              <a:lnSpc>
                <a:spcPts val="2520"/>
              </a:lnSpc>
              <a:buFont typeface="Arial"/>
              <a:buChar char="•"/>
            </a:pPr>
            <a:r>
              <a:rPr lang="en-US" sz="1800">
                <a:solidFill>
                  <a:srgbClr val="000000"/>
                </a:solidFill>
                <a:latin typeface="Walls"/>
                <a:ea typeface="Walls"/>
                <a:cs typeface="Walls"/>
                <a:sym typeface="Walls"/>
              </a:rPr>
              <a:t>Best Practices : Always use curly braces for clarity, even for single statements, and ensure your conditions are straightforward for readability.</a:t>
            </a:r>
          </a:p>
          <a:p>
            <a:pPr algn="l">
              <a:lnSpc>
                <a:spcPts val="2520"/>
              </a:lnSpc>
            </a:pPr>
          </a:p>
        </p:txBody>
      </p:sp>
      <p:sp>
        <p:nvSpPr>
          <p:cNvPr name="Freeform 18" id="18"/>
          <p:cNvSpPr/>
          <p:nvPr/>
        </p:nvSpPr>
        <p:spPr>
          <a:xfrm flipH="false" flipV="false" rot="0">
            <a:off x="405947" y="7043499"/>
            <a:ext cx="298614" cy="221518"/>
          </a:xfrm>
          <a:custGeom>
            <a:avLst/>
            <a:gdLst/>
            <a:ahLst/>
            <a:cxnLst/>
            <a:rect r="r" b="b" t="t" l="l"/>
            <a:pathLst>
              <a:path h="221518" w="298614">
                <a:moveTo>
                  <a:pt x="0" y="0"/>
                </a:moveTo>
                <a:lnTo>
                  <a:pt x="298614" y="0"/>
                </a:lnTo>
                <a:lnTo>
                  <a:pt x="298614" y="221518"/>
                </a:lnTo>
                <a:lnTo>
                  <a:pt x="0" y="22151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9" id="19"/>
          <p:cNvGrpSpPr/>
          <p:nvPr/>
        </p:nvGrpSpPr>
        <p:grpSpPr>
          <a:xfrm rot="0">
            <a:off x="288714" y="1487322"/>
            <a:ext cx="6958788" cy="1824773"/>
            <a:chOff x="0" y="0"/>
            <a:chExt cx="2493873" cy="653957"/>
          </a:xfrm>
        </p:grpSpPr>
        <p:sp>
          <p:nvSpPr>
            <p:cNvPr name="Freeform 20" id="20"/>
            <p:cNvSpPr/>
            <p:nvPr/>
          </p:nvSpPr>
          <p:spPr>
            <a:xfrm flipH="false" flipV="false" rot="0">
              <a:off x="0" y="0"/>
              <a:ext cx="2493873" cy="653957"/>
            </a:xfrm>
            <a:custGeom>
              <a:avLst/>
              <a:gdLst/>
              <a:ahLst/>
              <a:cxnLst/>
              <a:rect r="r" b="b" t="t" l="l"/>
              <a:pathLst>
                <a:path h="653957" w="2493873">
                  <a:moveTo>
                    <a:pt x="0" y="0"/>
                  </a:moveTo>
                  <a:lnTo>
                    <a:pt x="2493873" y="0"/>
                  </a:lnTo>
                  <a:lnTo>
                    <a:pt x="2493873" y="653957"/>
                  </a:lnTo>
                  <a:lnTo>
                    <a:pt x="0" y="653957"/>
                  </a:lnTo>
                  <a:close/>
                </a:path>
              </a:pathLst>
            </a:custGeom>
            <a:solidFill>
              <a:srgbClr val="211D1D"/>
            </a:solidFill>
            <a:ln w="47625" cap="sq">
              <a:solidFill>
                <a:srgbClr val="211D1D"/>
              </a:solidFill>
              <a:prstDash val="solid"/>
              <a:miter/>
            </a:ln>
          </p:spPr>
        </p:sp>
        <p:sp>
          <p:nvSpPr>
            <p:cNvPr name="TextBox 21" id="21"/>
            <p:cNvSpPr txBox="true"/>
            <p:nvPr/>
          </p:nvSpPr>
          <p:spPr>
            <a:xfrm>
              <a:off x="0" y="-85725"/>
              <a:ext cx="2493873" cy="739682"/>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if (a == 10 &amp;&amp; b != 5)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 Executes if both conditions are true</a:t>
              </a:r>
            </a:p>
            <a:p>
              <a:pPr algn="l">
                <a:lnSpc>
                  <a:spcPts val="2800"/>
                </a:lnSpc>
              </a:pPr>
              <a:r>
                <a:rPr lang="en-US" sz="2000" b="true">
                  <a:solidFill>
                    <a:srgbClr val="FFFFFF"/>
                  </a:solidFill>
                  <a:latin typeface="Consolas Bold"/>
                  <a:ea typeface="Consolas Bold"/>
                  <a:cs typeface="Consolas Bold"/>
                  <a:sym typeface="Consolas Bold"/>
                </a:rPr>
                <a:t>}</a:t>
              </a:r>
            </a:p>
            <a:p>
              <a:pPr algn="ctr">
                <a:lnSpc>
                  <a:spcPts val="1656"/>
                </a:lnSpc>
              </a:pPr>
            </a:p>
          </p:txBody>
        </p:sp>
      </p:grpSp>
      <p:grpSp>
        <p:nvGrpSpPr>
          <p:cNvPr name="Group 22" id="22"/>
          <p:cNvGrpSpPr/>
          <p:nvPr/>
        </p:nvGrpSpPr>
        <p:grpSpPr>
          <a:xfrm rot="0">
            <a:off x="288714" y="5010023"/>
            <a:ext cx="6958788" cy="1824773"/>
            <a:chOff x="0" y="0"/>
            <a:chExt cx="2493873" cy="653957"/>
          </a:xfrm>
        </p:grpSpPr>
        <p:sp>
          <p:nvSpPr>
            <p:cNvPr name="Freeform 23" id="23"/>
            <p:cNvSpPr/>
            <p:nvPr/>
          </p:nvSpPr>
          <p:spPr>
            <a:xfrm flipH="false" flipV="false" rot="0">
              <a:off x="0" y="0"/>
              <a:ext cx="2493873" cy="653957"/>
            </a:xfrm>
            <a:custGeom>
              <a:avLst/>
              <a:gdLst/>
              <a:ahLst/>
              <a:cxnLst/>
              <a:rect r="r" b="b" t="t" l="l"/>
              <a:pathLst>
                <a:path h="653957" w="2493873">
                  <a:moveTo>
                    <a:pt x="0" y="0"/>
                  </a:moveTo>
                  <a:lnTo>
                    <a:pt x="2493873" y="0"/>
                  </a:lnTo>
                  <a:lnTo>
                    <a:pt x="2493873" y="653957"/>
                  </a:lnTo>
                  <a:lnTo>
                    <a:pt x="0" y="653957"/>
                  </a:lnTo>
                  <a:close/>
                </a:path>
              </a:pathLst>
            </a:custGeom>
            <a:solidFill>
              <a:srgbClr val="211D1D"/>
            </a:solidFill>
            <a:ln w="47625" cap="sq">
              <a:solidFill>
                <a:srgbClr val="211D1D"/>
              </a:solidFill>
              <a:prstDash val="solid"/>
              <a:miter/>
            </a:ln>
          </p:spPr>
        </p:sp>
        <p:sp>
          <p:nvSpPr>
            <p:cNvPr name="TextBox 24" id="24"/>
            <p:cNvSpPr txBox="true"/>
            <p:nvPr/>
          </p:nvSpPr>
          <p:spPr>
            <a:xfrm>
              <a:off x="0" y="-85725"/>
              <a:ext cx="2493873" cy="739682"/>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if ((x * y) &gt; (z / 2))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 Complex condition evaluating to a boolean</a:t>
              </a:r>
            </a:p>
            <a:p>
              <a:pPr algn="l">
                <a:lnSpc>
                  <a:spcPts val="2800"/>
                </a:lnSpc>
              </a:pPr>
              <a:r>
                <a:rPr lang="en-US" sz="2000" b="true">
                  <a:solidFill>
                    <a:srgbClr val="FFFFFF"/>
                  </a:solidFill>
                  <a:latin typeface="Consolas Bold"/>
                  <a:ea typeface="Consolas Bold"/>
                  <a:cs typeface="Consolas Bold"/>
                  <a:sym typeface="Consolas Bold"/>
                </a:rPr>
                <a:t>}</a:t>
              </a:r>
            </a:p>
            <a:p>
              <a:pPr algn="ctr">
                <a:lnSpc>
                  <a:spcPts val="1656"/>
                </a:lnSpc>
              </a:pPr>
            </a:p>
          </p:txBody>
        </p:sp>
      </p:grpSp>
    </p:spTree>
  </p:cSld>
  <p:clrMapOvr>
    <a:masterClrMapping/>
  </p:clrMapOvr>
</p:sld>
</file>

<file path=ppt/slides/slide8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421625" y="2617052"/>
            <a:ext cx="6859411" cy="5978525"/>
          </a:xfrm>
          <a:prstGeom prst="rect">
            <a:avLst/>
          </a:prstGeom>
        </p:spPr>
        <p:txBody>
          <a:bodyPr anchor="t" rtlCol="false" tIns="0" lIns="0" bIns="0" rIns="0">
            <a:spAutoFit/>
          </a:bodyPr>
          <a:lstStyle/>
          <a:p>
            <a:pPr algn="l">
              <a:lnSpc>
                <a:spcPts val="2800"/>
              </a:lnSpc>
              <a:spcBef>
                <a:spcPct val="0"/>
              </a:spcBef>
            </a:pPr>
          </a:p>
          <a:p>
            <a:pPr algn="l">
              <a:lnSpc>
                <a:spcPts val="2800"/>
              </a:lnSpc>
              <a:spcBef>
                <a:spcPct val="0"/>
              </a:spcBef>
            </a:pPr>
          </a:p>
          <a:p>
            <a:pPr algn="l">
              <a:lnSpc>
                <a:spcPts val="2800"/>
              </a:lnSpc>
              <a:spcBef>
                <a:spcPct val="0"/>
              </a:spcBef>
            </a:pPr>
            <a:r>
              <a:rPr lang="en-US" b="true" sz="2000">
                <a:solidFill>
                  <a:srgbClr val="211D1D"/>
                </a:solidFill>
                <a:latin typeface="Walls Bold"/>
                <a:ea typeface="Walls Bold"/>
                <a:cs typeface="Walls Bold"/>
                <a:sym typeface="Walls Bold"/>
              </a:rPr>
              <a:t>1. Definition:</a:t>
            </a:r>
          </a:p>
          <a:p>
            <a:pPr algn="l" marL="431801" indent="-215900" lvl="1">
              <a:lnSpc>
                <a:spcPts val="2800"/>
              </a:lnSpc>
              <a:buFont typeface="Arial"/>
              <a:buChar char="•"/>
            </a:pPr>
            <a:r>
              <a:rPr lang="en-US" sz="2000">
                <a:solidFill>
                  <a:srgbClr val="000000"/>
                </a:solidFill>
                <a:latin typeface="Walls"/>
                <a:ea typeface="Walls"/>
                <a:cs typeface="Walls"/>
                <a:sym typeface="Walls"/>
              </a:rPr>
              <a:t> &amp;&amp; is a logical AND operator.</a:t>
            </a:r>
          </a:p>
          <a:p>
            <a:pPr algn="l" marL="431801" indent="-215900" lvl="1">
              <a:lnSpc>
                <a:spcPts val="2800"/>
              </a:lnSpc>
              <a:buFont typeface="Arial"/>
              <a:buChar char="•"/>
            </a:pPr>
            <a:r>
              <a:rPr lang="en-US" sz="2000">
                <a:solidFill>
                  <a:srgbClr val="000000"/>
                </a:solidFill>
                <a:latin typeface="Walls"/>
                <a:ea typeface="Walls"/>
                <a:cs typeface="Walls"/>
                <a:sym typeface="Walls"/>
              </a:rPr>
              <a:t> It requires two operands: one on the left and one on the right.</a:t>
            </a:r>
          </a:p>
          <a:p>
            <a:pPr algn="l">
              <a:lnSpc>
                <a:spcPts val="2800"/>
              </a:lnSpc>
              <a:spcBef>
                <a:spcPct val="0"/>
              </a:spcBef>
            </a:pPr>
            <a:r>
              <a:rPr lang="en-US" b="true" sz="2000">
                <a:solidFill>
                  <a:srgbClr val="211D1D"/>
                </a:solidFill>
                <a:latin typeface="Walls Bold"/>
                <a:ea typeface="Walls Bold"/>
                <a:cs typeface="Walls Bold"/>
                <a:sym typeface="Walls Bold"/>
              </a:rPr>
              <a:t>2. Operation:</a:t>
            </a:r>
          </a:p>
          <a:p>
            <a:pPr algn="l" marL="431801" indent="-215900" lvl="1">
              <a:lnSpc>
                <a:spcPts val="2800"/>
              </a:lnSpc>
              <a:buFont typeface="Arial"/>
              <a:buChar char="•"/>
            </a:pPr>
            <a:r>
              <a:rPr lang="en-US" sz="2000">
                <a:solidFill>
                  <a:srgbClr val="000000"/>
                </a:solidFill>
                <a:latin typeface="Walls"/>
                <a:ea typeface="Walls"/>
                <a:cs typeface="Walls"/>
                <a:sym typeface="Walls"/>
              </a:rPr>
              <a:t> The result of &amp;&amp; is true only if *both* operands evaluate to true.</a:t>
            </a:r>
          </a:p>
          <a:p>
            <a:pPr algn="l" marL="431801" indent="-215900" lvl="1">
              <a:lnSpc>
                <a:spcPts val="2800"/>
              </a:lnSpc>
              <a:buFont typeface="Arial"/>
              <a:buChar char="•"/>
            </a:pPr>
            <a:r>
              <a:rPr lang="en-US" sz="2000">
                <a:solidFill>
                  <a:srgbClr val="000000"/>
                </a:solidFill>
                <a:latin typeface="Walls"/>
                <a:ea typeface="Walls"/>
                <a:cs typeface="Walls"/>
                <a:sym typeface="Walls"/>
              </a:rPr>
              <a:t>  If *any* operand evaluates to false, the result of &amp;&amp; is false.</a:t>
            </a:r>
          </a:p>
          <a:p>
            <a:pPr algn="l" marL="431801" indent="-215900" lvl="1">
              <a:lnSpc>
                <a:spcPts val="2800"/>
              </a:lnSpc>
              <a:buFont typeface="Arial"/>
              <a:buChar char="•"/>
            </a:pPr>
            <a:r>
              <a:rPr lang="en-US" sz="2000">
                <a:solidFill>
                  <a:srgbClr val="000000"/>
                </a:solidFill>
                <a:latin typeface="Walls"/>
                <a:ea typeface="Walls"/>
                <a:cs typeface="Walls"/>
                <a:sym typeface="Walls"/>
              </a:rPr>
              <a:t>  Short-circuit Behavior: If the first operand is false, the second operand is not evaluated because the result will be false regardless. This avoids unnecessary computation.</a:t>
            </a:r>
          </a:p>
          <a:p>
            <a:pPr algn="l">
              <a:lnSpc>
                <a:spcPts val="2800"/>
              </a:lnSpc>
              <a:spcBef>
                <a:spcPct val="0"/>
              </a:spcBef>
            </a:pPr>
            <a:r>
              <a:rPr lang="en-US" b="true" sz="2000">
                <a:solidFill>
                  <a:srgbClr val="211D1D"/>
                </a:solidFill>
                <a:latin typeface="Walls Bold"/>
                <a:ea typeface="Walls Bold"/>
                <a:cs typeface="Walls Bold"/>
                <a:sym typeface="Walls Bold"/>
              </a:rPr>
              <a:t>3. Usage:</a:t>
            </a:r>
          </a:p>
          <a:p>
            <a:pPr algn="l" marL="431801" indent="-215900" lvl="1">
              <a:lnSpc>
                <a:spcPts val="2800"/>
              </a:lnSpc>
              <a:buFont typeface="Arial"/>
              <a:buChar char="•"/>
            </a:pPr>
            <a:r>
              <a:rPr lang="en-US" sz="2000">
                <a:solidFill>
                  <a:srgbClr val="000000"/>
                </a:solidFill>
                <a:latin typeface="Walls"/>
                <a:ea typeface="Walls"/>
                <a:cs typeface="Walls"/>
                <a:sym typeface="Walls"/>
              </a:rPr>
              <a:t>  Can be used within conditional expressions in if statements.</a:t>
            </a:r>
          </a:p>
          <a:p>
            <a:pPr algn="l" marL="431801" indent="-215900" lvl="1">
              <a:lnSpc>
                <a:spcPts val="2800"/>
              </a:lnSpc>
              <a:buFont typeface="Arial"/>
              <a:buChar char="•"/>
            </a:pPr>
            <a:r>
              <a:rPr lang="en-US" sz="2000">
                <a:solidFill>
                  <a:srgbClr val="000000"/>
                </a:solidFill>
                <a:latin typeface="Walls"/>
                <a:ea typeface="Walls"/>
                <a:cs typeface="Walls"/>
                <a:sym typeface="Walls"/>
              </a:rPr>
              <a:t>  Multiple &amp;&amp; operators can be used in a single expression, but each must have both left and right operands.</a:t>
            </a:r>
          </a:p>
        </p:txBody>
      </p:sp>
      <p:sp>
        <p:nvSpPr>
          <p:cNvPr name="Freeform 14" id="14"/>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294642" y="905727"/>
            <a:ext cx="6970716" cy="1749425"/>
          </a:xfrm>
          <a:prstGeom prst="rect">
            <a:avLst/>
          </a:prstGeom>
        </p:spPr>
        <p:txBody>
          <a:bodyPr anchor="t" rtlCol="false" tIns="0" lIns="0" bIns="0" rIns="0">
            <a:spAutoFit/>
          </a:bodyPr>
          <a:lstStyle/>
          <a:p>
            <a:pPr algn="l">
              <a:lnSpc>
                <a:spcPts val="7000"/>
              </a:lnSpc>
              <a:spcBef>
                <a:spcPct val="0"/>
              </a:spcBef>
            </a:pPr>
            <a:r>
              <a:rPr lang="en-US" b="true" sz="5000">
                <a:solidFill>
                  <a:srgbClr val="FF4500"/>
                </a:solidFill>
                <a:latin typeface="Walls Bold"/>
                <a:ea typeface="Walls Bold"/>
                <a:cs typeface="Walls Bold"/>
                <a:sym typeface="Walls Bold"/>
              </a:rPr>
              <a:t>&amp;&amp; (Logical AND) and </a:t>
            </a:r>
          </a:p>
          <a:p>
            <a:pPr algn="l">
              <a:lnSpc>
                <a:spcPts val="7000"/>
              </a:lnSpc>
              <a:spcBef>
                <a:spcPct val="0"/>
              </a:spcBef>
            </a:pPr>
            <a:r>
              <a:rPr lang="en-US" b="true" sz="5000">
                <a:solidFill>
                  <a:srgbClr val="FF4500"/>
                </a:solidFill>
                <a:latin typeface="Walls Bold"/>
                <a:ea typeface="Walls Bold"/>
                <a:cs typeface="Walls Bold"/>
                <a:sym typeface="Walls Bold"/>
              </a:rPr>
              <a:t>|| (Logical OR) Operators</a:t>
            </a:r>
          </a:p>
        </p:txBody>
      </p:sp>
      <p:sp>
        <p:nvSpPr>
          <p:cNvPr name="TextBox 17" id="17"/>
          <p:cNvSpPr txBox="true"/>
          <p:nvPr/>
        </p:nvSpPr>
        <p:spPr>
          <a:xfrm rot="0">
            <a:off x="153507" y="2807552"/>
            <a:ext cx="4292755" cy="422275"/>
          </a:xfrm>
          <a:prstGeom prst="rect">
            <a:avLst/>
          </a:prstGeom>
        </p:spPr>
        <p:txBody>
          <a:bodyPr anchor="t" rtlCol="false" tIns="0" lIns="0" bIns="0" rIns="0">
            <a:spAutoFit/>
          </a:bodyPr>
          <a:lstStyle/>
          <a:p>
            <a:pPr algn="ctr">
              <a:lnSpc>
                <a:spcPts val="3499"/>
              </a:lnSpc>
              <a:spcBef>
                <a:spcPct val="0"/>
              </a:spcBef>
            </a:pPr>
            <a:r>
              <a:rPr lang="en-US" b="true" sz="2499">
                <a:solidFill>
                  <a:srgbClr val="1E90FF"/>
                </a:solidFill>
                <a:latin typeface="Walls Bold"/>
                <a:ea typeface="Walls Bold"/>
                <a:cs typeface="Walls Bold"/>
                <a:sym typeface="Walls Bold"/>
              </a:rPr>
              <a:t>Logical AND (&amp;&amp;) Operator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405947" y="1172234"/>
            <a:ext cx="6137870" cy="372745"/>
          </a:xfrm>
          <a:prstGeom prst="rect">
            <a:avLst/>
          </a:prstGeom>
        </p:spPr>
        <p:txBody>
          <a:bodyPr anchor="t" rtlCol="false" tIns="0" lIns="0" bIns="0" rIns="0">
            <a:spAutoFit/>
          </a:bodyPr>
          <a:lstStyle/>
          <a:p>
            <a:pPr algn="l">
              <a:lnSpc>
                <a:spcPts val="3079"/>
              </a:lnSpc>
            </a:pPr>
            <a:r>
              <a:rPr lang="en-US" b="true" sz="2199" spc="219">
                <a:solidFill>
                  <a:srgbClr val="1E90FF"/>
                </a:solidFill>
                <a:latin typeface="Walls Bold"/>
                <a:ea typeface="Walls Bold"/>
                <a:cs typeface="Walls Bold"/>
                <a:sym typeface="Walls Bold"/>
              </a:rPr>
              <a:t>JAVA: COMPILED AND INTERPRETED ☕💻</a:t>
            </a:r>
          </a:p>
        </p:txBody>
      </p:sp>
      <p:sp>
        <p:nvSpPr>
          <p:cNvPr name="TextBox 14" id="14"/>
          <p:cNvSpPr txBox="true"/>
          <p:nvPr/>
        </p:nvSpPr>
        <p:spPr>
          <a:xfrm rot="0">
            <a:off x="424088" y="1586255"/>
            <a:ext cx="6732780" cy="3149600"/>
          </a:xfrm>
          <a:prstGeom prst="rect">
            <a:avLst/>
          </a:prstGeom>
        </p:spPr>
        <p:txBody>
          <a:bodyPr anchor="t" rtlCol="false" tIns="0" lIns="0" bIns="0" rIns="0">
            <a:spAutoFit/>
          </a:bodyPr>
          <a:lstStyle/>
          <a:p>
            <a:pPr algn="just">
              <a:lnSpc>
                <a:spcPts val="2799"/>
              </a:lnSpc>
            </a:pPr>
            <a:r>
              <a:rPr lang="en-US" sz="1999">
                <a:solidFill>
                  <a:srgbClr val="FFA500"/>
                </a:solidFill>
                <a:latin typeface="Walls"/>
                <a:ea typeface="Walls"/>
                <a:cs typeface="Walls"/>
                <a:sym typeface="Walls"/>
              </a:rPr>
              <a:t>Java</a:t>
            </a:r>
            <a:r>
              <a:rPr lang="en-US" sz="1999">
                <a:solidFill>
                  <a:srgbClr val="000000"/>
                </a:solidFill>
                <a:latin typeface="Walls"/>
                <a:ea typeface="Walls"/>
                <a:cs typeface="Walls"/>
                <a:sym typeface="Walls"/>
              </a:rPr>
              <a:t> is a unique languag</a:t>
            </a:r>
            <a:r>
              <a:rPr lang="en-US" sz="1999">
                <a:solidFill>
                  <a:srgbClr val="000000"/>
                </a:solidFill>
                <a:latin typeface="Walls"/>
                <a:ea typeface="Walls"/>
                <a:cs typeface="Walls"/>
                <a:sym typeface="Walls"/>
              </a:rPr>
              <a:t>e that is </a:t>
            </a:r>
            <a:r>
              <a:rPr lang="en-US" sz="1999" b="true">
                <a:solidFill>
                  <a:srgbClr val="000000"/>
                </a:solidFill>
                <a:latin typeface="Walls Bold"/>
                <a:ea typeface="Walls Bold"/>
                <a:cs typeface="Walls Bold"/>
                <a:sym typeface="Walls Bold"/>
              </a:rPr>
              <a:t>both compiled and interpreted</a:t>
            </a:r>
            <a:r>
              <a:rPr lang="en-US" sz="1999">
                <a:solidFill>
                  <a:srgbClr val="000000"/>
                </a:solidFill>
                <a:latin typeface="Walls"/>
                <a:ea typeface="Walls"/>
                <a:cs typeface="Walls"/>
                <a:sym typeface="Walls"/>
              </a:rPr>
              <a:t>. This is determined by the </a:t>
            </a:r>
            <a:r>
              <a:rPr lang="en-US" sz="1999" b="true">
                <a:solidFill>
                  <a:srgbClr val="000000"/>
                </a:solidFill>
                <a:latin typeface="Walls Bold"/>
                <a:ea typeface="Walls Bold"/>
                <a:cs typeface="Walls Bold"/>
                <a:sym typeface="Walls Bold"/>
              </a:rPr>
              <a:t>JVM (Java Virtual Machine):</a:t>
            </a:r>
          </a:p>
          <a:p>
            <a:pPr algn="just" marL="431799" indent="-215899" lvl="1">
              <a:lnSpc>
                <a:spcPts val="2799"/>
              </a:lnSpc>
              <a:buFont typeface="Arial"/>
              <a:buChar char="•"/>
            </a:pPr>
            <a:r>
              <a:rPr lang="en-US" b="true" sz="1999">
                <a:solidFill>
                  <a:srgbClr val="000000"/>
                </a:solidFill>
                <a:latin typeface="Walls Bold"/>
                <a:ea typeface="Walls Bold"/>
                <a:cs typeface="Walls Bold"/>
                <a:sym typeface="Walls Bold"/>
              </a:rPr>
              <a:t>Compiled:</a:t>
            </a:r>
            <a:r>
              <a:rPr lang="en-US" sz="1999">
                <a:solidFill>
                  <a:srgbClr val="000000"/>
                </a:solidFill>
                <a:latin typeface="Walls"/>
                <a:ea typeface="Walls"/>
                <a:cs typeface="Walls"/>
                <a:sym typeface="Walls"/>
              </a:rPr>
              <a:t> Java code is first compiled into </a:t>
            </a:r>
            <a:r>
              <a:rPr lang="en-US" b="true" sz="1999">
                <a:solidFill>
                  <a:srgbClr val="000000"/>
                </a:solidFill>
                <a:latin typeface="Walls Bold"/>
                <a:ea typeface="Walls Bold"/>
                <a:cs typeface="Walls Bold"/>
                <a:sym typeface="Walls Bold"/>
              </a:rPr>
              <a:t>bytecode</a:t>
            </a:r>
            <a:r>
              <a:rPr lang="en-US" sz="1999">
                <a:solidFill>
                  <a:srgbClr val="000000"/>
                </a:solidFill>
                <a:latin typeface="Walls"/>
                <a:ea typeface="Walls"/>
                <a:cs typeface="Walls"/>
                <a:sym typeface="Walls"/>
              </a:rPr>
              <a:t> using the </a:t>
            </a:r>
            <a:r>
              <a:rPr lang="en-US" b="true" sz="1999">
                <a:solidFill>
                  <a:srgbClr val="000000"/>
                </a:solidFill>
                <a:latin typeface="Walls Bold"/>
                <a:ea typeface="Walls Bold"/>
                <a:cs typeface="Walls Bold"/>
                <a:sym typeface="Walls Bold"/>
              </a:rPr>
              <a:t>JDK (Java Development Kit)</a:t>
            </a:r>
            <a:r>
              <a:rPr lang="en-US" sz="1999">
                <a:solidFill>
                  <a:srgbClr val="000000"/>
                </a:solidFill>
                <a:latin typeface="Walls"/>
                <a:ea typeface="Walls"/>
                <a:cs typeface="Walls"/>
                <a:sym typeface="Walls"/>
              </a:rPr>
              <a:t>.</a:t>
            </a:r>
          </a:p>
          <a:p>
            <a:pPr algn="just" marL="431799" indent="-215899" lvl="1">
              <a:lnSpc>
                <a:spcPts val="2799"/>
              </a:lnSpc>
              <a:buFont typeface="Arial"/>
              <a:buChar char="•"/>
            </a:pPr>
            <a:r>
              <a:rPr lang="en-US" b="true" sz="1999">
                <a:solidFill>
                  <a:srgbClr val="000000"/>
                </a:solidFill>
                <a:latin typeface="Walls Bold"/>
                <a:ea typeface="Walls Bold"/>
                <a:cs typeface="Walls Bold"/>
                <a:sym typeface="Walls Bold"/>
              </a:rPr>
              <a:t>Interpreted:</a:t>
            </a:r>
            <a:r>
              <a:rPr lang="en-US" sz="1999">
                <a:solidFill>
                  <a:srgbClr val="000000"/>
                </a:solidFill>
                <a:latin typeface="Walls"/>
                <a:ea typeface="Walls"/>
                <a:cs typeface="Walls"/>
                <a:sym typeface="Walls"/>
              </a:rPr>
              <a:t> The </a:t>
            </a:r>
            <a:r>
              <a:rPr lang="en-US" b="true" sz="1999">
                <a:solidFill>
                  <a:srgbClr val="000000"/>
                </a:solidFill>
                <a:latin typeface="Walls Bold"/>
                <a:ea typeface="Walls Bold"/>
                <a:cs typeface="Walls Bold"/>
                <a:sym typeface="Walls Bold"/>
              </a:rPr>
              <a:t>JVM</a:t>
            </a:r>
            <a:r>
              <a:rPr lang="en-US" sz="1999">
                <a:solidFill>
                  <a:srgbClr val="000000"/>
                </a:solidFill>
                <a:latin typeface="Walls"/>
                <a:ea typeface="Walls"/>
                <a:cs typeface="Walls"/>
                <a:sym typeface="Walls"/>
              </a:rPr>
              <a:t> </a:t>
            </a:r>
            <a:r>
              <a:rPr lang="en-US" sz="1999">
                <a:solidFill>
                  <a:srgbClr val="000000"/>
                </a:solidFill>
                <a:latin typeface="Walls"/>
                <a:ea typeface="Walls"/>
                <a:cs typeface="Walls"/>
                <a:sym typeface="Walls"/>
              </a:rPr>
              <a:t>then</a:t>
            </a:r>
            <a:r>
              <a:rPr lang="en-US" sz="1999">
                <a:solidFill>
                  <a:srgbClr val="000000"/>
                </a:solidFill>
                <a:latin typeface="Walls"/>
                <a:ea typeface="Walls"/>
                <a:cs typeface="Walls"/>
                <a:sym typeface="Walls"/>
              </a:rPr>
              <a:t> interpr</a:t>
            </a:r>
            <a:r>
              <a:rPr lang="en-US" sz="1999">
                <a:solidFill>
                  <a:srgbClr val="000000"/>
                </a:solidFill>
                <a:latin typeface="Walls"/>
                <a:ea typeface="Walls"/>
                <a:cs typeface="Walls"/>
                <a:sym typeface="Walls"/>
              </a:rPr>
              <a:t>ets the bytecode and runs it on different platforms, providing </a:t>
            </a:r>
            <a:r>
              <a:rPr lang="en-US" b="true" sz="1999">
                <a:solidFill>
                  <a:srgbClr val="000000"/>
                </a:solidFill>
                <a:latin typeface="Walls Bold"/>
                <a:ea typeface="Walls Bold"/>
                <a:cs typeface="Walls Bold"/>
                <a:sym typeface="Walls Bold"/>
              </a:rPr>
              <a:t>platform independence</a:t>
            </a:r>
            <a:r>
              <a:rPr lang="en-US" sz="1999">
                <a:solidFill>
                  <a:srgbClr val="000000"/>
                </a:solidFill>
                <a:latin typeface="Walls"/>
                <a:ea typeface="Walls"/>
                <a:cs typeface="Walls"/>
                <a:sym typeface="Walls"/>
              </a:rPr>
              <a:t>.</a:t>
            </a:r>
          </a:p>
          <a:p>
            <a:pPr algn="just">
              <a:lnSpc>
                <a:spcPts val="2799"/>
              </a:lnSpc>
            </a:pPr>
          </a:p>
        </p:txBody>
      </p:sp>
      <p:sp>
        <p:nvSpPr>
          <p:cNvPr name="TextBox 15" id="15"/>
          <p:cNvSpPr txBox="true"/>
          <p:nvPr/>
        </p:nvSpPr>
        <p:spPr>
          <a:xfrm rot="0">
            <a:off x="421625" y="4637430"/>
            <a:ext cx="6228562" cy="422275"/>
          </a:xfrm>
          <a:prstGeom prst="rect">
            <a:avLst/>
          </a:prstGeom>
        </p:spPr>
        <p:txBody>
          <a:bodyPr anchor="t" rtlCol="false" tIns="0" lIns="0" bIns="0" rIns="0">
            <a:spAutoFit/>
          </a:bodyPr>
          <a:lstStyle/>
          <a:p>
            <a:pPr algn="l">
              <a:lnSpc>
                <a:spcPts val="3499"/>
              </a:lnSpc>
            </a:pPr>
            <a:r>
              <a:rPr lang="en-US" b="true" sz="2499" spc="249">
                <a:solidFill>
                  <a:srgbClr val="1E90FF"/>
                </a:solidFill>
                <a:latin typeface="Walls Bold"/>
                <a:ea typeface="Walls Bold"/>
                <a:cs typeface="Walls Bold"/>
                <a:sym typeface="Walls Bold"/>
              </a:rPr>
              <a:t>JAVA DEVELOPMENT ESSENTIALS 🛠️</a:t>
            </a:r>
          </a:p>
        </p:txBody>
      </p:sp>
      <p:sp>
        <p:nvSpPr>
          <p:cNvPr name="TextBox 16" id="16"/>
          <p:cNvSpPr txBox="true"/>
          <p:nvPr/>
        </p:nvSpPr>
        <p:spPr>
          <a:xfrm rot="0">
            <a:off x="405771" y="5097805"/>
            <a:ext cx="6748459" cy="4559300"/>
          </a:xfrm>
          <a:prstGeom prst="rect">
            <a:avLst/>
          </a:prstGeom>
        </p:spPr>
        <p:txBody>
          <a:bodyPr anchor="t" rtlCol="false" tIns="0" lIns="0" bIns="0" rIns="0">
            <a:spAutoFit/>
          </a:bodyPr>
          <a:lstStyle/>
          <a:p>
            <a:pPr algn="just" marL="431799" indent="-215899" lvl="1">
              <a:lnSpc>
                <a:spcPts val="2799"/>
              </a:lnSpc>
              <a:buFont typeface="Arial"/>
              <a:buChar char="•"/>
            </a:pPr>
            <a:r>
              <a:rPr lang="en-US" b="true" sz="1999">
                <a:solidFill>
                  <a:srgbClr val="000000"/>
                </a:solidFill>
                <a:latin typeface="Walls Bold"/>
                <a:ea typeface="Walls Bold"/>
                <a:cs typeface="Walls Bold"/>
                <a:sym typeface="Walls Bold"/>
              </a:rPr>
              <a:t>JDK (Java Development Kit):</a:t>
            </a:r>
          </a:p>
          <a:p>
            <a:pPr algn="just" marL="863598" indent="-287866" lvl="2">
              <a:lnSpc>
                <a:spcPts val="2799"/>
              </a:lnSpc>
              <a:buFont typeface="Arial"/>
              <a:buChar char="⚬"/>
            </a:pPr>
            <a:r>
              <a:rPr lang="en-US" sz="1999">
                <a:solidFill>
                  <a:srgbClr val="000000"/>
                </a:solidFill>
                <a:latin typeface="Walls"/>
                <a:ea typeface="Walls"/>
                <a:cs typeface="Walls"/>
                <a:sym typeface="Walls"/>
              </a:rPr>
              <a:t>A toolkit for developers that includes everything needed to develop, compile, and debug Java applications.</a:t>
            </a:r>
          </a:p>
          <a:p>
            <a:pPr algn="just" marL="863598" indent="-287866" lvl="2">
              <a:lnSpc>
                <a:spcPts val="2799"/>
              </a:lnSpc>
              <a:buFont typeface="Arial"/>
              <a:buChar char="⚬"/>
            </a:pPr>
            <a:r>
              <a:rPr lang="en-US" sz="1999">
                <a:solidFill>
                  <a:srgbClr val="000000"/>
                </a:solidFill>
                <a:latin typeface="Walls"/>
                <a:ea typeface="Walls"/>
                <a:cs typeface="Walls"/>
                <a:sym typeface="Walls"/>
              </a:rPr>
              <a:t>Contains essential development libraries.</a:t>
            </a:r>
          </a:p>
          <a:p>
            <a:pPr algn="just">
              <a:lnSpc>
                <a:spcPts val="2799"/>
              </a:lnSpc>
            </a:pPr>
          </a:p>
          <a:p>
            <a:pPr algn="just" marL="431799" indent="-215899" lvl="1">
              <a:lnSpc>
                <a:spcPts val="2799"/>
              </a:lnSpc>
              <a:buFont typeface="Arial"/>
              <a:buChar char="•"/>
            </a:pPr>
            <a:r>
              <a:rPr lang="en-US" sz="1999">
                <a:solidFill>
                  <a:srgbClr val="000000"/>
                </a:solidFill>
                <a:latin typeface="Walls"/>
                <a:ea typeface="Walls"/>
                <a:cs typeface="Walls"/>
                <a:sym typeface="Walls"/>
              </a:rPr>
              <a:t>JVM (Java Virtual Machine):</a:t>
            </a:r>
          </a:p>
          <a:p>
            <a:pPr algn="just" marL="863598" indent="-287866" lvl="2">
              <a:lnSpc>
                <a:spcPts val="2799"/>
              </a:lnSpc>
              <a:buFont typeface="Arial"/>
              <a:buChar char="⚬"/>
            </a:pPr>
            <a:r>
              <a:rPr lang="en-US" sz="1999">
                <a:solidFill>
                  <a:srgbClr val="000000"/>
                </a:solidFill>
                <a:latin typeface="Walls"/>
                <a:ea typeface="Walls"/>
                <a:cs typeface="Walls"/>
                <a:sym typeface="Walls"/>
              </a:rPr>
              <a:t>The engine that executes Java bytecode.</a:t>
            </a:r>
          </a:p>
          <a:p>
            <a:pPr algn="just" marL="863598" indent="-287866" lvl="2">
              <a:lnSpc>
                <a:spcPts val="2799"/>
              </a:lnSpc>
              <a:buFont typeface="Arial"/>
              <a:buChar char="⚬"/>
            </a:pPr>
            <a:r>
              <a:rPr lang="en-US" sz="1999">
                <a:solidFill>
                  <a:srgbClr val="000000"/>
                </a:solidFill>
                <a:latin typeface="Walls"/>
                <a:ea typeface="Walls"/>
                <a:cs typeface="Walls"/>
                <a:sym typeface="Walls"/>
              </a:rPr>
              <a:t>It provides an execution environment for Java applications, making Java platform-independent.</a:t>
            </a:r>
          </a:p>
          <a:p>
            <a:pPr algn="just">
              <a:lnSpc>
                <a:spcPts val="2799"/>
              </a:lnSpc>
            </a:pPr>
          </a:p>
          <a:p>
            <a:pPr algn="just" marL="431799" indent="-215899" lvl="1">
              <a:lnSpc>
                <a:spcPts val="2799"/>
              </a:lnSpc>
              <a:buFont typeface="Arial"/>
              <a:buChar char="•"/>
            </a:pPr>
            <a:r>
              <a:rPr lang="en-US" sz="1999">
                <a:solidFill>
                  <a:srgbClr val="000000"/>
                </a:solidFill>
                <a:latin typeface="Walls"/>
                <a:ea typeface="Walls"/>
                <a:cs typeface="Walls"/>
                <a:sym typeface="Walls"/>
              </a:rPr>
              <a:t>JRE (Java Runtime Environment):</a:t>
            </a:r>
          </a:p>
          <a:p>
            <a:pPr algn="just" marL="863598" indent="-287866" lvl="2">
              <a:lnSpc>
                <a:spcPts val="2799"/>
              </a:lnSpc>
              <a:buFont typeface="Arial"/>
              <a:buChar char="⚬"/>
            </a:pPr>
            <a:r>
              <a:rPr lang="en-US" sz="1999">
                <a:solidFill>
                  <a:srgbClr val="000000"/>
                </a:solidFill>
                <a:latin typeface="Walls"/>
                <a:ea typeface="Walls"/>
                <a:cs typeface="Walls"/>
                <a:sym typeface="Walls"/>
              </a:rPr>
              <a:t>Needed by end-users to run Java applications.</a:t>
            </a:r>
          </a:p>
          <a:p>
            <a:pPr algn="just">
              <a:lnSpc>
                <a:spcPts val="2799"/>
              </a:lnSpc>
            </a:pPr>
          </a:p>
        </p:txBody>
      </p:sp>
      <p:sp>
        <p:nvSpPr>
          <p:cNvPr name="Freeform 17" id="17"/>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8" id="18"/>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9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405947" y="1141414"/>
            <a:ext cx="6925419" cy="4568825"/>
          </a:xfrm>
          <a:prstGeom prst="rect">
            <a:avLst/>
          </a:prstGeom>
        </p:spPr>
        <p:txBody>
          <a:bodyPr anchor="t" rtlCol="false" tIns="0" lIns="0" bIns="0" rIns="0">
            <a:spAutoFit/>
          </a:bodyPr>
          <a:lstStyle/>
          <a:p>
            <a:pPr algn="l">
              <a:lnSpc>
                <a:spcPts val="2800"/>
              </a:lnSpc>
              <a:spcBef>
                <a:spcPct val="0"/>
              </a:spcBef>
            </a:pPr>
            <a:r>
              <a:rPr lang="en-US" sz="2000">
                <a:solidFill>
                  <a:srgbClr val="000000"/>
                </a:solidFill>
                <a:latin typeface="Walls"/>
                <a:ea typeface="Walls"/>
                <a:cs typeface="Walls"/>
                <a:sym typeface="Walls"/>
              </a:rPr>
              <a:t>  </a:t>
            </a:r>
          </a:p>
          <a:p>
            <a:pPr algn="l">
              <a:lnSpc>
                <a:spcPts val="2800"/>
              </a:lnSpc>
              <a:spcBef>
                <a:spcPct val="0"/>
              </a:spcBef>
            </a:pPr>
          </a:p>
          <a:p>
            <a:pPr algn="l">
              <a:lnSpc>
                <a:spcPts val="2800"/>
              </a:lnSpc>
              <a:spcBef>
                <a:spcPct val="0"/>
              </a:spcBef>
            </a:pPr>
            <a:r>
              <a:rPr lang="en-US" b="true" sz="2000">
                <a:solidFill>
                  <a:srgbClr val="211D1D"/>
                </a:solidFill>
                <a:latin typeface="Walls Bold"/>
                <a:ea typeface="Walls Bold"/>
                <a:cs typeface="Walls Bold"/>
                <a:sym typeface="Walls Bold"/>
              </a:rPr>
              <a:t>1. Definition:</a:t>
            </a:r>
          </a:p>
          <a:p>
            <a:pPr algn="l" marL="431801" indent="-215900" lvl="1">
              <a:lnSpc>
                <a:spcPts val="2800"/>
              </a:lnSpc>
              <a:buFont typeface="Arial"/>
              <a:buChar char="•"/>
            </a:pPr>
            <a:r>
              <a:rPr lang="en-US" sz="2000">
                <a:solidFill>
                  <a:srgbClr val="000000"/>
                </a:solidFill>
                <a:latin typeface="Walls"/>
                <a:ea typeface="Walls"/>
                <a:cs typeface="Walls"/>
                <a:sym typeface="Walls"/>
              </a:rPr>
              <a:t> || is a logical OR operator.</a:t>
            </a:r>
          </a:p>
          <a:p>
            <a:pPr algn="l" marL="431801" indent="-215900" lvl="1">
              <a:lnSpc>
                <a:spcPts val="2800"/>
              </a:lnSpc>
              <a:buFont typeface="Arial"/>
              <a:buChar char="•"/>
            </a:pPr>
            <a:r>
              <a:rPr lang="en-US" sz="2000">
                <a:solidFill>
                  <a:srgbClr val="000000"/>
                </a:solidFill>
                <a:latin typeface="Walls"/>
                <a:ea typeface="Walls"/>
                <a:cs typeface="Walls"/>
                <a:sym typeface="Walls"/>
              </a:rPr>
              <a:t> It also requires two operands: one on the left and one on the right.</a:t>
            </a:r>
          </a:p>
          <a:p>
            <a:pPr algn="l">
              <a:lnSpc>
                <a:spcPts val="2800"/>
              </a:lnSpc>
              <a:spcBef>
                <a:spcPct val="0"/>
              </a:spcBef>
            </a:pPr>
            <a:r>
              <a:rPr lang="en-US" b="true" sz="2000">
                <a:solidFill>
                  <a:srgbClr val="211D1D"/>
                </a:solidFill>
                <a:latin typeface="Walls Bold"/>
                <a:ea typeface="Walls Bold"/>
                <a:cs typeface="Walls Bold"/>
                <a:sym typeface="Walls Bold"/>
              </a:rPr>
              <a:t>2. Operation:</a:t>
            </a:r>
          </a:p>
          <a:p>
            <a:pPr algn="l" marL="431801" indent="-215900" lvl="1">
              <a:lnSpc>
                <a:spcPts val="2800"/>
              </a:lnSpc>
              <a:buFont typeface="Arial"/>
              <a:buChar char="•"/>
            </a:pPr>
            <a:r>
              <a:rPr lang="en-US" sz="2000">
                <a:solidFill>
                  <a:srgbClr val="000000"/>
                </a:solidFill>
                <a:latin typeface="Walls"/>
                <a:ea typeface="Walls"/>
                <a:cs typeface="Walls"/>
                <a:sym typeface="Walls"/>
              </a:rPr>
              <a:t>  The result of || is true if *at least one* operand evaluates to true.</a:t>
            </a:r>
          </a:p>
          <a:p>
            <a:pPr algn="l" marL="431801" indent="-215900" lvl="1">
              <a:lnSpc>
                <a:spcPts val="2800"/>
              </a:lnSpc>
              <a:buFont typeface="Arial"/>
              <a:buChar char="•"/>
            </a:pPr>
            <a:r>
              <a:rPr lang="en-US" sz="2000">
                <a:solidFill>
                  <a:srgbClr val="000000"/>
                </a:solidFill>
                <a:latin typeface="Walls"/>
                <a:ea typeface="Walls"/>
                <a:cs typeface="Walls"/>
                <a:sym typeface="Walls"/>
              </a:rPr>
              <a:t>  If *both* operands evaluate to false, the result of || is false.</a:t>
            </a:r>
          </a:p>
          <a:p>
            <a:pPr algn="l" marL="431801" indent="-215900" lvl="1">
              <a:lnSpc>
                <a:spcPts val="2800"/>
              </a:lnSpc>
              <a:buFont typeface="Arial"/>
              <a:buChar char="•"/>
            </a:pPr>
            <a:r>
              <a:rPr lang="en-US" sz="2000">
                <a:solidFill>
                  <a:srgbClr val="000000"/>
                </a:solidFill>
                <a:latin typeface="Walls"/>
                <a:ea typeface="Walls"/>
                <a:cs typeface="Walls"/>
                <a:sym typeface="Walls"/>
              </a:rPr>
              <a:t>  *Short-circuit Behavior*: If the first operand is true, the second operand is not evaluated because the result will be true regardless. This avoids unnecessary computation.</a:t>
            </a:r>
          </a:p>
        </p:txBody>
      </p:sp>
      <p:sp>
        <p:nvSpPr>
          <p:cNvPr name="Freeform 14" id="14"/>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291681" y="1328400"/>
            <a:ext cx="3347442" cy="422275"/>
          </a:xfrm>
          <a:prstGeom prst="rect">
            <a:avLst/>
          </a:prstGeom>
        </p:spPr>
        <p:txBody>
          <a:bodyPr anchor="t" rtlCol="false" tIns="0" lIns="0" bIns="0" rIns="0">
            <a:spAutoFit/>
          </a:bodyPr>
          <a:lstStyle/>
          <a:p>
            <a:pPr algn="l">
              <a:lnSpc>
                <a:spcPts val="3499"/>
              </a:lnSpc>
              <a:spcBef>
                <a:spcPct val="0"/>
              </a:spcBef>
            </a:pPr>
            <a:r>
              <a:rPr lang="en-US" b="true" sz="2499">
                <a:solidFill>
                  <a:srgbClr val="1E90FF"/>
                </a:solidFill>
                <a:latin typeface="Walls Bold"/>
                <a:ea typeface="Walls Bold"/>
                <a:cs typeface="Walls Bold"/>
                <a:sym typeface="Walls Bold"/>
              </a:rPr>
              <a:t>Logical OR (||) Operator</a:t>
            </a:r>
          </a:p>
        </p:txBody>
      </p:sp>
      <p:sp>
        <p:nvSpPr>
          <p:cNvPr name="TextBox 17" id="17"/>
          <p:cNvSpPr txBox="true"/>
          <p:nvPr/>
        </p:nvSpPr>
        <p:spPr>
          <a:xfrm rot="0">
            <a:off x="405947" y="5672139"/>
            <a:ext cx="6867345" cy="2454275"/>
          </a:xfrm>
          <a:prstGeom prst="rect">
            <a:avLst/>
          </a:prstGeom>
        </p:spPr>
        <p:txBody>
          <a:bodyPr anchor="t" rtlCol="false" tIns="0" lIns="0" bIns="0" rIns="0">
            <a:spAutoFit/>
          </a:bodyPr>
          <a:lstStyle/>
          <a:p>
            <a:pPr algn="l">
              <a:lnSpc>
                <a:spcPts val="2800"/>
              </a:lnSpc>
              <a:spcBef>
                <a:spcPct val="0"/>
              </a:spcBef>
            </a:pPr>
            <a:r>
              <a:rPr lang="en-US" b="true" sz="2000">
                <a:solidFill>
                  <a:srgbClr val="000000"/>
                </a:solidFill>
                <a:latin typeface="Walls Bold"/>
                <a:ea typeface="Walls Bold"/>
                <a:cs typeface="Walls Bold"/>
                <a:sym typeface="Walls Bold"/>
              </a:rPr>
              <a:t>3. Usage:</a:t>
            </a:r>
          </a:p>
          <a:p>
            <a:pPr algn="l" marL="431801" indent="-215900" lvl="1">
              <a:lnSpc>
                <a:spcPts val="2800"/>
              </a:lnSpc>
              <a:buFont typeface="Arial"/>
              <a:buChar char="•"/>
            </a:pPr>
            <a:r>
              <a:rPr lang="en-US" sz="2000">
                <a:solidFill>
                  <a:srgbClr val="000000"/>
                </a:solidFill>
                <a:latin typeface="Walls"/>
                <a:ea typeface="Walls"/>
                <a:cs typeface="Walls"/>
                <a:sym typeface="Walls"/>
              </a:rPr>
              <a:t>  Can be used within conditional expressions in if statements.</a:t>
            </a:r>
          </a:p>
          <a:p>
            <a:pPr algn="l" marL="431801" indent="-215900" lvl="1">
              <a:lnSpc>
                <a:spcPts val="2800"/>
              </a:lnSpc>
              <a:buFont typeface="Arial"/>
              <a:buChar char="•"/>
            </a:pPr>
            <a:r>
              <a:rPr lang="en-US" sz="2000">
                <a:solidFill>
                  <a:srgbClr val="000000"/>
                </a:solidFill>
                <a:latin typeface="Walls"/>
                <a:ea typeface="Walls"/>
                <a:cs typeface="Walls"/>
                <a:sym typeface="Walls"/>
              </a:rPr>
              <a:t>  Multiple || operators can be used in a single expression, but each must have both left and right operands.</a:t>
            </a:r>
          </a:p>
          <a:p>
            <a:pPr algn="l" marL="431801" indent="-215900" lvl="1">
              <a:lnSpc>
                <a:spcPts val="2800"/>
              </a:lnSpc>
              <a:buFont typeface="Arial"/>
              <a:buChar char="•"/>
            </a:pPr>
            <a:r>
              <a:rPr lang="en-US" sz="2000">
                <a:solidFill>
                  <a:srgbClr val="000000"/>
                </a:solidFill>
                <a:latin typeface="Walls"/>
                <a:ea typeface="Walls"/>
                <a:cs typeface="Walls"/>
                <a:sym typeface="Walls"/>
              </a:rPr>
              <a:t> Example:</a:t>
            </a:r>
          </a:p>
          <a:p>
            <a:pPr algn="l">
              <a:lnSpc>
                <a:spcPts val="2800"/>
              </a:lnSpc>
              <a:spcBef>
                <a:spcPct val="0"/>
              </a:spcBef>
            </a:pPr>
          </a:p>
          <a:p>
            <a:pPr algn="l">
              <a:lnSpc>
                <a:spcPts val="2800"/>
              </a:lnSpc>
              <a:spcBef>
                <a:spcPct val="0"/>
              </a:spcBef>
            </a:pPr>
            <a:r>
              <a:rPr lang="en-US" sz="2000">
                <a:solidFill>
                  <a:srgbClr val="000000"/>
                </a:solidFill>
                <a:latin typeface="Walls"/>
                <a:ea typeface="Walls"/>
                <a:cs typeface="Walls"/>
                <a:sym typeface="Walls"/>
              </a:rPr>
              <a:t> </a:t>
            </a:r>
          </a:p>
        </p:txBody>
      </p:sp>
      <p:grpSp>
        <p:nvGrpSpPr>
          <p:cNvPr name="Group 18" id="18"/>
          <p:cNvGrpSpPr/>
          <p:nvPr/>
        </p:nvGrpSpPr>
        <p:grpSpPr>
          <a:xfrm rot="0">
            <a:off x="291681" y="7576111"/>
            <a:ext cx="6958788" cy="1824773"/>
            <a:chOff x="0" y="0"/>
            <a:chExt cx="2493873" cy="653957"/>
          </a:xfrm>
        </p:grpSpPr>
        <p:sp>
          <p:nvSpPr>
            <p:cNvPr name="Freeform 19" id="19"/>
            <p:cNvSpPr/>
            <p:nvPr/>
          </p:nvSpPr>
          <p:spPr>
            <a:xfrm flipH="false" flipV="false" rot="0">
              <a:off x="0" y="0"/>
              <a:ext cx="2493873" cy="653957"/>
            </a:xfrm>
            <a:custGeom>
              <a:avLst/>
              <a:gdLst/>
              <a:ahLst/>
              <a:cxnLst/>
              <a:rect r="r" b="b" t="t" l="l"/>
              <a:pathLst>
                <a:path h="653957" w="2493873">
                  <a:moveTo>
                    <a:pt x="0" y="0"/>
                  </a:moveTo>
                  <a:lnTo>
                    <a:pt x="2493873" y="0"/>
                  </a:lnTo>
                  <a:lnTo>
                    <a:pt x="2493873" y="653957"/>
                  </a:lnTo>
                  <a:lnTo>
                    <a:pt x="0" y="653957"/>
                  </a:lnTo>
                  <a:close/>
                </a:path>
              </a:pathLst>
            </a:custGeom>
            <a:solidFill>
              <a:srgbClr val="211D1D"/>
            </a:solidFill>
            <a:ln w="47625" cap="sq">
              <a:solidFill>
                <a:srgbClr val="211D1D"/>
              </a:solidFill>
              <a:prstDash val="solid"/>
              <a:miter/>
            </a:ln>
          </p:spPr>
        </p:sp>
        <p:sp>
          <p:nvSpPr>
            <p:cNvPr name="TextBox 20" id="20"/>
            <p:cNvSpPr txBox="true"/>
            <p:nvPr/>
          </p:nvSpPr>
          <p:spPr>
            <a:xfrm>
              <a:off x="0" y="-85725"/>
              <a:ext cx="2493873" cy="739682"/>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if (x &lt; 5 || y &gt; 10)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 Executes if either x &lt; 5 or y &gt; 10 is true</a:t>
              </a:r>
            </a:p>
            <a:p>
              <a:pPr algn="l">
                <a:lnSpc>
                  <a:spcPts val="2800"/>
                </a:lnSpc>
              </a:pPr>
              <a:r>
                <a:rPr lang="en-US" sz="2000" b="true">
                  <a:solidFill>
                    <a:srgbClr val="FFFFFF"/>
                  </a:solidFill>
                  <a:latin typeface="Consolas Bold"/>
                  <a:ea typeface="Consolas Bold"/>
                  <a:cs typeface="Consolas Bold"/>
                  <a:sym typeface="Consolas Bold"/>
                </a:rPr>
                <a:t>}</a:t>
              </a:r>
            </a:p>
            <a:p>
              <a:pPr algn="ctr">
                <a:lnSpc>
                  <a:spcPts val="1656"/>
                </a:lnSpc>
              </a:pPr>
            </a:p>
          </p:txBody>
        </p:sp>
      </p:grpSp>
    </p:spTree>
  </p:cSld>
  <p:clrMapOvr>
    <a:masterClrMapping/>
  </p:clrMapOvr>
</p:sld>
</file>

<file path=ppt/slides/slide9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346328" y="717900"/>
            <a:ext cx="6867345" cy="2101850"/>
          </a:xfrm>
          <a:prstGeom prst="rect">
            <a:avLst/>
          </a:prstGeom>
        </p:spPr>
        <p:txBody>
          <a:bodyPr anchor="t" rtlCol="false" tIns="0" lIns="0" bIns="0" rIns="0">
            <a:spAutoFit/>
          </a:bodyPr>
          <a:lstStyle/>
          <a:p>
            <a:pPr algn="l">
              <a:lnSpc>
                <a:spcPts val="2800"/>
              </a:lnSpc>
              <a:spcBef>
                <a:spcPct val="0"/>
              </a:spcBef>
            </a:pPr>
          </a:p>
          <a:p>
            <a:pPr algn="l">
              <a:lnSpc>
                <a:spcPts val="2800"/>
              </a:lnSpc>
              <a:spcBef>
                <a:spcPct val="0"/>
              </a:spcBef>
            </a:pPr>
            <a:r>
              <a:rPr lang="en-US" b="true" sz="2000">
                <a:solidFill>
                  <a:srgbClr val="211D1D"/>
                </a:solidFill>
                <a:latin typeface="Walls Bold"/>
                <a:ea typeface="Walls Bold"/>
                <a:cs typeface="Walls Bold"/>
                <a:sym typeface="Walls Bold"/>
              </a:rPr>
              <a:t>Summary:</a:t>
            </a:r>
          </a:p>
          <a:p>
            <a:pPr algn="l" marL="431801" indent="-215900" lvl="1">
              <a:lnSpc>
                <a:spcPts val="2800"/>
              </a:lnSpc>
              <a:buFont typeface="Arial"/>
              <a:buChar char="•"/>
            </a:pPr>
            <a:r>
              <a:rPr lang="en-US" sz="2000">
                <a:solidFill>
                  <a:srgbClr val="211D1D"/>
                </a:solidFill>
                <a:latin typeface="Walls"/>
                <a:ea typeface="Walls"/>
                <a:cs typeface="Walls"/>
                <a:sym typeface="Walls"/>
              </a:rPr>
              <a:t> </a:t>
            </a:r>
            <a:r>
              <a:rPr lang="en-US" sz="2000">
                <a:solidFill>
                  <a:srgbClr val="000000"/>
                </a:solidFill>
                <a:latin typeface="Walls"/>
                <a:ea typeface="Walls"/>
                <a:cs typeface="Walls"/>
                <a:sym typeface="Walls"/>
              </a:rPr>
              <a:t>*&amp;&amp; (Logical AND)*: Evaluates to true if both operands are true. Short-circuits if the first operand is false.</a:t>
            </a:r>
          </a:p>
          <a:p>
            <a:pPr algn="l" marL="431801" indent="-215900" lvl="1">
              <a:lnSpc>
                <a:spcPts val="2800"/>
              </a:lnSpc>
              <a:buFont typeface="Arial"/>
              <a:buChar char="•"/>
            </a:pPr>
            <a:r>
              <a:rPr lang="en-US" sz="2000">
                <a:solidFill>
                  <a:srgbClr val="000000"/>
                </a:solidFill>
                <a:latin typeface="Walls"/>
                <a:ea typeface="Walls"/>
                <a:cs typeface="Walls"/>
                <a:sym typeface="Walls"/>
              </a:rPr>
              <a:t>*|| (Logical OR)*: Evaluates to true if at least one operand is true. Short-circuits if the first operand is true.</a:t>
            </a:r>
          </a:p>
        </p:txBody>
      </p:sp>
      <p:sp>
        <p:nvSpPr>
          <p:cNvPr name="Freeform 14" id="14"/>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346328" y="3154818"/>
            <a:ext cx="6867345" cy="5273675"/>
          </a:xfrm>
          <a:prstGeom prst="rect">
            <a:avLst/>
          </a:prstGeom>
        </p:spPr>
        <p:txBody>
          <a:bodyPr anchor="t" rtlCol="false" tIns="0" lIns="0" bIns="0" rIns="0">
            <a:spAutoFit/>
          </a:bodyPr>
          <a:lstStyle/>
          <a:p>
            <a:pPr algn="l">
              <a:lnSpc>
                <a:spcPts val="2800"/>
              </a:lnSpc>
              <a:spcBef>
                <a:spcPct val="0"/>
              </a:spcBef>
            </a:pPr>
          </a:p>
          <a:p>
            <a:pPr algn="l">
              <a:lnSpc>
                <a:spcPts val="2800"/>
              </a:lnSpc>
              <a:spcBef>
                <a:spcPct val="0"/>
              </a:spcBef>
            </a:pPr>
            <a:r>
              <a:rPr lang="en-US" b="true" sz="2000">
                <a:solidFill>
                  <a:srgbClr val="211D1D"/>
                </a:solidFill>
                <a:latin typeface="Walls Bold"/>
                <a:ea typeface="Walls Bold"/>
                <a:cs typeface="Walls Bold"/>
                <a:sym typeface="Walls Bold"/>
              </a:rPr>
              <a:t>1.Definition :</a:t>
            </a:r>
          </a:p>
          <a:p>
            <a:pPr algn="l" marL="431801" indent="-215900" lvl="1">
              <a:lnSpc>
                <a:spcPts val="2800"/>
              </a:lnSpc>
              <a:buFont typeface="Arial"/>
              <a:buChar char="•"/>
            </a:pPr>
            <a:r>
              <a:rPr lang="en-US" sz="2000">
                <a:solidFill>
                  <a:srgbClr val="000000"/>
                </a:solidFill>
                <a:latin typeface="Walls"/>
                <a:ea typeface="Walls"/>
                <a:cs typeface="Walls"/>
                <a:sym typeface="Walls"/>
              </a:rPr>
              <a:t> | is a bitwise OR operator when used with integer types.</a:t>
            </a:r>
          </a:p>
          <a:p>
            <a:pPr algn="l" marL="431801" indent="-215900" lvl="1">
              <a:lnSpc>
                <a:spcPts val="2800"/>
              </a:lnSpc>
              <a:buFont typeface="Arial"/>
              <a:buChar char="•"/>
            </a:pPr>
            <a:r>
              <a:rPr lang="en-US" sz="2000">
                <a:solidFill>
                  <a:srgbClr val="000000"/>
                </a:solidFill>
                <a:latin typeface="Walls"/>
                <a:ea typeface="Walls"/>
                <a:cs typeface="Walls"/>
                <a:sym typeface="Walls"/>
              </a:rPr>
              <a:t> When used with boolean values, it acts as a logical OR operator.</a:t>
            </a:r>
          </a:p>
          <a:p>
            <a:pPr algn="l">
              <a:lnSpc>
                <a:spcPts val="2800"/>
              </a:lnSpc>
              <a:spcBef>
                <a:spcPct val="0"/>
              </a:spcBef>
            </a:pPr>
            <a:r>
              <a:rPr lang="en-US" b="true" sz="2000">
                <a:solidFill>
                  <a:srgbClr val="211D1D"/>
                </a:solidFill>
                <a:latin typeface="Walls Bold"/>
                <a:ea typeface="Walls Bold"/>
                <a:cs typeface="Walls Bold"/>
                <a:sym typeface="Walls Bold"/>
              </a:rPr>
              <a:t>2. Operation :</a:t>
            </a:r>
          </a:p>
          <a:p>
            <a:pPr algn="l" marL="431801" indent="-215900" lvl="1">
              <a:lnSpc>
                <a:spcPts val="2800"/>
              </a:lnSpc>
              <a:buFont typeface="Arial"/>
              <a:buChar char="•"/>
            </a:pPr>
            <a:r>
              <a:rPr lang="en-US" sz="2000">
                <a:solidFill>
                  <a:srgbClr val="000000"/>
                </a:solidFill>
                <a:latin typeface="Walls"/>
                <a:ea typeface="Walls"/>
                <a:cs typeface="Walls"/>
                <a:sym typeface="Walls"/>
              </a:rPr>
              <a:t> Bitwise Operation*: It performs a bitwise OR between two integer operands. Each bit of the result is set to 1 if at least one of the corresponding bits of the operands is 1.</a:t>
            </a:r>
          </a:p>
          <a:p>
            <a:pPr algn="l" marL="431801" indent="-215900" lvl="1">
              <a:lnSpc>
                <a:spcPts val="2800"/>
              </a:lnSpc>
              <a:buFont typeface="Arial"/>
              <a:buChar char="•"/>
            </a:pPr>
            <a:r>
              <a:rPr lang="en-US" sz="2000">
                <a:solidFill>
                  <a:srgbClr val="000000"/>
                </a:solidFill>
                <a:latin typeface="Walls"/>
                <a:ea typeface="Walls"/>
                <a:cs typeface="Walls"/>
                <a:sym typeface="Walls"/>
              </a:rPr>
              <a:t> *Example*: 5 | 3 results in 7 because in binary, 5 is 0101 and 3 is 0011. The bitwise OR results in 0111 (which is 7).</a:t>
            </a:r>
          </a:p>
          <a:p>
            <a:pPr algn="l" marL="431801" indent="-215900" lvl="1">
              <a:lnSpc>
                <a:spcPts val="2800"/>
              </a:lnSpc>
              <a:buFont typeface="Arial"/>
              <a:buChar char="•"/>
            </a:pPr>
            <a:r>
              <a:rPr lang="en-US" sz="2000">
                <a:solidFill>
                  <a:srgbClr val="000000"/>
                </a:solidFill>
                <a:latin typeface="Walls"/>
                <a:ea typeface="Walls"/>
                <a:cs typeface="Walls"/>
                <a:sym typeface="Walls"/>
              </a:rPr>
              <a:t>  Logical Operation : When used with boolean values, it evaluates both operands and returns true if at least one operand is true. If both operands are false, the result is false.</a:t>
            </a:r>
          </a:p>
          <a:p>
            <a:pPr algn="l" marL="431801" indent="-215900" lvl="1">
              <a:lnSpc>
                <a:spcPts val="2800"/>
              </a:lnSpc>
              <a:buFont typeface="Arial"/>
              <a:buChar char="•"/>
            </a:pPr>
            <a:r>
              <a:rPr lang="en-US" sz="2000">
                <a:solidFill>
                  <a:srgbClr val="000000"/>
                </a:solidFill>
                <a:latin typeface="Walls"/>
                <a:ea typeface="Walls"/>
                <a:cs typeface="Walls"/>
                <a:sym typeface="Walls"/>
              </a:rPr>
              <a:t>  Example : true | false results in true.</a:t>
            </a:r>
          </a:p>
        </p:txBody>
      </p:sp>
      <p:sp>
        <p:nvSpPr>
          <p:cNvPr name="TextBox 17" id="17"/>
          <p:cNvSpPr txBox="true"/>
          <p:nvPr/>
        </p:nvSpPr>
        <p:spPr>
          <a:xfrm rot="0">
            <a:off x="285121" y="2957968"/>
            <a:ext cx="3169345" cy="422275"/>
          </a:xfrm>
          <a:prstGeom prst="rect">
            <a:avLst/>
          </a:prstGeom>
        </p:spPr>
        <p:txBody>
          <a:bodyPr anchor="t" rtlCol="false" tIns="0" lIns="0" bIns="0" rIns="0">
            <a:spAutoFit/>
          </a:bodyPr>
          <a:lstStyle/>
          <a:p>
            <a:pPr algn="l">
              <a:lnSpc>
                <a:spcPts val="3499"/>
              </a:lnSpc>
              <a:spcBef>
                <a:spcPct val="0"/>
              </a:spcBef>
            </a:pPr>
            <a:r>
              <a:rPr lang="en-US" b="true" sz="2499">
                <a:solidFill>
                  <a:srgbClr val="1E90FF"/>
                </a:solidFill>
                <a:latin typeface="Walls Bold"/>
                <a:ea typeface="Walls Bold"/>
                <a:cs typeface="Walls Bold"/>
                <a:sym typeface="Walls Bold"/>
              </a:rPr>
              <a:t>Single-Or (|) Operator:</a:t>
            </a:r>
          </a:p>
        </p:txBody>
      </p:sp>
    </p:spTree>
  </p:cSld>
  <p:clrMapOvr>
    <a:masterClrMapping/>
  </p:clrMapOvr>
</p:sld>
</file>

<file path=ppt/slides/slide9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5219"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405947" y="987065"/>
            <a:ext cx="6867345" cy="1749425"/>
          </a:xfrm>
          <a:prstGeom prst="rect">
            <a:avLst/>
          </a:prstGeom>
        </p:spPr>
        <p:txBody>
          <a:bodyPr anchor="t" rtlCol="false" tIns="0" lIns="0" bIns="0" rIns="0">
            <a:spAutoFit/>
          </a:bodyPr>
          <a:lstStyle/>
          <a:p>
            <a:pPr algn="l">
              <a:lnSpc>
                <a:spcPts val="2800"/>
              </a:lnSpc>
              <a:spcBef>
                <a:spcPct val="0"/>
              </a:spcBef>
            </a:pPr>
            <a:r>
              <a:rPr lang="en-US" b="true" sz="2000">
                <a:solidFill>
                  <a:srgbClr val="211D1D"/>
                </a:solidFill>
                <a:latin typeface="Walls Bold"/>
                <a:ea typeface="Walls Bold"/>
                <a:cs typeface="Walls Bold"/>
                <a:sym typeface="Walls Bold"/>
              </a:rPr>
              <a:t>3. Short-circuit Behavior:</a:t>
            </a:r>
          </a:p>
          <a:p>
            <a:pPr algn="l" marL="431801" indent="-215900" lvl="1">
              <a:lnSpc>
                <a:spcPts val="2800"/>
              </a:lnSpc>
              <a:buFont typeface="Arial"/>
              <a:buChar char="•"/>
            </a:pPr>
            <a:r>
              <a:rPr lang="en-US" sz="2000">
                <a:solidFill>
                  <a:srgbClr val="000000"/>
                </a:solidFill>
                <a:latin typeface="Walls"/>
                <a:ea typeface="Walls"/>
                <a:cs typeface="Walls"/>
                <a:sym typeface="Walls"/>
              </a:rPr>
              <a:t> No Short-circuiting : Both operands are always evaluated, even if the first operand is sufficient to determine the outcome.</a:t>
            </a:r>
          </a:p>
          <a:p>
            <a:pPr algn="l" marL="431801" indent="-215900" lvl="1">
              <a:lnSpc>
                <a:spcPts val="2800"/>
              </a:lnSpc>
              <a:buFont typeface="Arial"/>
              <a:buChar char="•"/>
            </a:pPr>
            <a:r>
              <a:rPr lang="en-US" sz="2000">
                <a:solidFill>
                  <a:srgbClr val="000000"/>
                </a:solidFill>
                <a:latin typeface="Walls"/>
                <a:ea typeface="Walls"/>
                <a:cs typeface="Walls"/>
                <a:sym typeface="Walls"/>
              </a:rPr>
              <a:t> Example : In true | false, both operands are evaluated.</a:t>
            </a:r>
          </a:p>
        </p:txBody>
      </p:sp>
      <p:sp>
        <p:nvSpPr>
          <p:cNvPr name="Freeform 14" id="14"/>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405947" y="2698390"/>
            <a:ext cx="6851666" cy="7035800"/>
          </a:xfrm>
          <a:prstGeom prst="rect">
            <a:avLst/>
          </a:prstGeom>
        </p:spPr>
        <p:txBody>
          <a:bodyPr anchor="t" rtlCol="false" tIns="0" lIns="0" bIns="0" rIns="0">
            <a:spAutoFit/>
          </a:bodyPr>
          <a:lstStyle/>
          <a:p>
            <a:pPr algn="l">
              <a:lnSpc>
                <a:spcPts val="2800"/>
              </a:lnSpc>
              <a:spcBef>
                <a:spcPct val="0"/>
              </a:spcBef>
            </a:pPr>
            <a:r>
              <a:rPr lang="en-US" b="true" sz="2000">
                <a:solidFill>
                  <a:srgbClr val="000000"/>
                </a:solidFill>
                <a:latin typeface="Walls Bold"/>
                <a:ea typeface="Walls Bold"/>
                <a:cs typeface="Walls Bold"/>
                <a:sym typeface="Walls Bold"/>
              </a:rPr>
              <a:t>4. Usage :</a:t>
            </a:r>
          </a:p>
          <a:p>
            <a:pPr algn="l" marL="431801" indent="-215900" lvl="1">
              <a:lnSpc>
                <a:spcPts val="2800"/>
              </a:lnSpc>
              <a:buFont typeface="Arial"/>
              <a:buChar char="•"/>
            </a:pPr>
            <a:r>
              <a:rPr lang="en-US" sz="2000">
                <a:solidFill>
                  <a:srgbClr val="000000"/>
                </a:solidFill>
                <a:latin typeface="Walls"/>
                <a:ea typeface="Walls"/>
                <a:cs typeface="Walls"/>
                <a:sym typeface="Walls"/>
              </a:rPr>
              <a:t> Can be used in bitwise operations and boolean expressions.</a:t>
            </a:r>
          </a:p>
          <a:p>
            <a:pPr algn="l" marL="431801" indent="-215900" lvl="1">
              <a:lnSpc>
                <a:spcPts val="2800"/>
              </a:lnSpc>
              <a:spcBef>
                <a:spcPct val="0"/>
              </a:spcBef>
              <a:buFont typeface="Arial"/>
              <a:buChar char="•"/>
            </a:pPr>
            <a:r>
              <a:rPr lang="en-US" sz="2000">
                <a:solidFill>
                  <a:srgbClr val="000000"/>
                </a:solidFill>
                <a:latin typeface="Walls"/>
                <a:ea typeface="Walls"/>
                <a:cs typeface="Walls"/>
                <a:sym typeface="Walls"/>
              </a:rPr>
              <a:t> Example:</a:t>
            </a:r>
          </a:p>
          <a:p>
            <a:pPr algn="l">
              <a:lnSpc>
                <a:spcPts val="2800"/>
              </a:lnSpc>
              <a:spcBef>
                <a:spcPct val="0"/>
              </a:spcBef>
            </a:pPr>
            <a:r>
              <a:rPr lang="en-US" sz="2000">
                <a:solidFill>
                  <a:srgbClr val="000000"/>
                </a:solidFill>
                <a:latin typeface="Walls"/>
                <a:ea typeface="Walls"/>
                <a:cs typeface="Walls"/>
                <a:sym typeface="Walls"/>
              </a:rPr>
              <a:t> </a:t>
            </a:r>
          </a:p>
          <a:p>
            <a:pPr algn="l">
              <a:lnSpc>
                <a:spcPts val="2800"/>
              </a:lnSpc>
              <a:spcBef>
                <a:spcPct val="0"/>
              </a:spcBef>
            </a:pPr>
          </a:p>
          <a:p>
            <a:pPr algn="l">
              <a:lnSpc>
                <a:spcPts val="2800"/>
              </a:lnSpc>
              <a:spcBef>
                <a:spcPct val="0"/>
              </a:spcBef>
            </a:pPr>
          </a:p>
          <a:p>
            <a:pPr algn="l">
              <a:lnSpc>
                <a:spcPts val="2800"/>
              </a:lnSpc>
              <a:spcBef>
                <a:spcPct val="0"/>
              </a:spcBef>
            </a:pPr>
          </a:p>
          <a:p>
            <a:pPr algn="l">
              <a:lnSpc>
                <a:spcPts val="2800"/>
              </a:lnSpc>
              <a:spcBef>
                <a:spcPct val="0"/>
              </a:spcBef>
            </a:pPr>
          </a:p>
          <a:p>
            <a:pPr algn="l">
              <a:lnSpc>
                <a:spcPts val="2800"/>
              </a:lnSpc>
              <a:spcBef>
                <a:spcPct val="0"/>
              </a:spcBef>
            </a:pPr>
          </a:p>
          <a:p>
            <a:pPr algn="l">
              <a:lnSpc>
                <a:spcPts val="2800"/>
              </a:lnSpc>
              <a:spcBef>
                <a:spcPct val="0"/>
              </a:spcBef>
            </a:pPr>
          </a:p>
          <a:p>
            <a:pPr algn="l" marL="431801" indent="-215900" lvl="1">
              <a:lnSpc>
                <a:spcPts val="2800"/>
              </a:lnSpc>
              <a:buFont typeface="Arial"/>
              <a:buChar char="•"/>
            </a:pPr>
            <a:r>
              <a:rPr lang="en-US" sz="2000">
                <a:solidFill>
                  <a:srgbClr val="000000"/>
                </a:solidFill>
                <a:latin typeface="Walls"/>
                <a:ea typeface="Walls"/>
                <a:cs typeface="Walls"/>
                <a:sym typeface="Walls"/>
              </a:rPr>
              <a:t> </a:t>
            </a:r>
            <a:r>
              <a:rPr lang="en-US" sz="2000">
                <a:solidFill>
                  <a:srgbClr val="000000"/>
                </a:solidFill>
                <a:latin typeface="Walls"/>
                <a:ea typeface="Walls"/>
                <a:cs typeface="Walls"/>
                <a:sym typeface="Walls"/>
              </a:rPr>
              <a:t>Single-And (&amp;) : </a:t>
            </a:r>
          </a:p>
          <a:p>
            <a:pPr algn="l" marL="431801" indent="-215900" lvl="1">
              <a:lnSpc>
                <a:spcPts val="2800"/>
              </a:lnSpc>
              <a:buFont typeface="Arial"/>
              <a:buChar char="•"/>
            </a:pPr>
            <a:r>
              <a:rPr lang="en-US" sz="2000">
                <a:solidFill>
                  <a:srgbClr val="000000"/>
                </a:solidFill>
                <a:latin typeface="Walls"/>
                <a:ea typeface="Walls"/>
                <a:cs typeface="Walls"/>
                <a:sym typeface="Walls"/>
              </a:rPr>
              <a:t> Bitwise : Performs bitwise AND on integer types.</a:t>
            </a:r>
          </a:p>
          <a:p>
            <a:pPr algn="l" marL="431801" indent="-215900" lvl="1">
              <a:lnSpc>
                <a:spcPts val="2800"/>
              </a:lnSpc>
              <a:buFont typeface="Arial"/>
              <a:buChar char="•"/>
            </a:pPr>
            <a:r>
              <a:rPr lang="en-US" sz="2000">
                <a:solidFill>
                  <a:srgbClr val="000000"/>
                </a:solidFill>
                <a:latin typeface="Walls"/>
                <a:ea typeface="Walls"/>
                <a:cs typeface="Walls"/>
                <a:sym typeface="Walls"/>
              </a:rPr>
              <a:t> Logical: Evaluates both operands, with the result being true only if both operands are true.</a:t>
            </a:r>
          </a:p>
          <a:p>
            <a:pPr algn="l" marL="431801" indent="-215900" lvl="1">
              <a:lnSpc>
                <a:spcPts val="2800"/>
              </a:lnSpc>
              <a:buFont typeface="Arial"/>
              <a:buChar char="•"/>
            </a:pPr>
            <a:r>
              <a:rPr lang="en-US" sz="2000">
                <a:solidFill>
                  <a:srgbClr val="000000"/>
                </a:solidFill>
                <a:latin typeface="Walls"/>
                <a:ea typeface="Walls"/>
                <a:cs typeface="Walls"/>
                <a:sym typeface="Walls"/>
              </a:rPr>
              <a:t> No Short-circuiting : Both operands are always evaluated.</a:t>
            </a:r>
          </a:p>
          <a:p>
            <a:pPr algn="l" marL="431801" indent="-215900" lvl="1">
              <a:lnSpc>
                <a:spcPts val="2800"/>
              </a:lnSpc>
              <a:buFont typeface="Arial"/>
              <a:buChar char="•"/>
            </a:pPr>
            <a:r>
              <a:rPr lang="en-US" sz="2000">
                <a:solidFill>
                  <a:srgbClr val="000000"/>
                </a:solidFill>
                <a:latin typeface="Walls"/>
                <a:ea typeface="Walls"/>
                <a:cs typeface="Walls"/>
                <a:sym typeface="Walls"/>
              </a:rPr>
              <a:t>Single-Or (|):</a:t>
            </a:r>
          </a:p>
          <a:p>
            <a:pPr algn="l" marL="431801" indent="-215900" lvl="1">
              <a:lnSpc>
                <a:spcPts val="2800"/>
              </a:lnSpc>
              <a:buFont typeface="Arial"/>
              <a:buChar char="•"/>
            </a:pPr>
            <a:r>
              <a:rPr lang="en-US" sz="2000">
                <a:solidFill>
                  <a:srgbClr val="000000"/>
                </a:solidFill>
                <a:latin typeface="Walls"/>
                <a:ea typeface="Walls"/>
                <a:cs typeface="Walls"/>
                <a:sym typeface="Walls"/>
              </a:rPr>
              <a:t> Bitwise : Performs bitwise OR on integer types.</a:t>
            </a:r>
          </a:p>
          <a:p>
            <a:pPr algn="l" marL="431801" indent="-215900" lvl="1">
              <a:lnSpc>
                <a:spcPts val="2800"/>
              </a:lnSpc>
              <a:buFont typeface="Arial"/>
              <a:buChar char="•"/>
            </a:pPr>
            <a:r>
              <a:rPr lang="en-US" sz="2000">
                <a:solidFill>
                  <a:srgbClr val="000000"/>
                </a:solidFill>
                <a:latin typeface="Walls"/>
                <a:ea typeface="Walls"/>
                <a:cs typeface="Walls"/>
                <a:sym typeface="Walls"/>
              </a:rPr>
              <a:t> Logical : Evaluates both operands, with the result being true if at least one operand is true.</a:t>
            </a:r>
          </a:p>
          <a:p>
            <a:pPr algn="l" marL="431801" indent="-215900" lvl="1">
              <a:lnSpc>
                <a:spcPts val="2800"/>
              </a:lnSpc>
              <a:buFont typeface="Arial"/>
              <a:buChar char="•"/>
            </a:pPr>
            <a:r>
              <a:rPr lang="en-US" sz="2000">
                <a:solidFill>
                  <a:srgbClr val="000000"/>
                </a:solidFill>
                <a:latin typeface="Walls"/>
                <a:ea typeface="Walls"/>
                <a:cs typeface="Walls"/>
                <a:sym typeface="Walls"/>
              </a:rPr>
              <a:t> No Short-circuiting : Both operands are always evaluated.</a:t>
            </a:r>
          </a:p>
        </p:txBody>
      </p:sp>
      <p:sp>
        <p:nvSpPr>
          <p:cNvPr name="TextBox 17" id="17"/>
          <p:cNvSpPr txBox="true"/>
          <p:nvPr/>
        </p:nvSpPr>
        <p:spPr>
          <a:xfrm rot="0">
            <a:off x="300606" y="5862595"/>
            <a:ext cx="1180802"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1E90FF"/>
                </a:solidFill>
                <a:latin typeface="Walls Bold"/>
                <a:ea typeface="Walls Bold"/>
                <a:cs typeface="Walls Bold"/>
                <a:sym typeface="Walls Bold"/>
              </a:rPr>
              <a:t>Summary:</a:t>
            </a:r>
          </a:p>
        </p:txBody>
      </p:sp>
      <p:grpSp>
        <p:nvGrpSpPr>
          <p:cNvPr name="Group 18" id="18"/>
          <p:cNvGrpSpPr/>
          <p:nvPr/>
        </p:nvGrpSpPr>
        <p:grpSpPr>
          <a:xfrm rot="0">
            <a:off x="234005" y="3990197"/>
            <a:ext cx="7091990" cy="1824773"/>
            <a:chOff x="0" y="0"/>
            <a:chExt cx="2541609" cy="653957"/>
          </a:xfrm>
        </p:grpSpPr>
        <p:sp>
          <p:nvSpPr>
            <p:cNvPr name="Freeform 19" id="19"/>
            <p:cNvSpPr/>
            <p:nvPr/>
          </p:nvSpPr>
          <p:spPr>
            <a:xfrm flipH="false" flipV="false" rot="0">
              <a:off x="0" y="0"/>
              <a:ext cx="2541609" cy="653957"/>
            </a:xfrm>
            <a:custGeom>
              <a:avLst/>
              <a:gdLst/>
              <a:ahLst/>
              <a:cxnLst/>
              <a:rect r="r" b="b" t="t" l="l"/>
              <a:pathLst>
                <a:path h="653957" w="2541609">
                  <a:moveTo>
                    <a:pt x="0" y="0"/>
                  </a:moveTo>
                  <a:lnTo>
                    <a:pt x="2541609" y="0"/>
                  </a:lnTo>
                  <a:lnTo>
                    <a:pt x="2541609" y="653957"/>
                  </a:lnTo>
                  <a:lnTo>
                    <a:pt x="0" y="653957"/>
                  </a:lnTo>
                  <a:close/>
                </a:path>
              </a:pathLst>
            </a:custGeom>
            <a:solidFill>
              <a:srgbClr val="211D1D"/>
            </a:solidFill>
            <a:ln w="47625" cap="sq">
              <a:solidFill>
                <a:srgbClr val="211D1D"/>
              </a:solidFill>
              <a:prstDash val="solid"/>
              <a:miter/>
            </a:ln>
          </p:spPr>
        </p:sp>
        <p:sp>
          <p:nvSpPr>
            <p:cNvPr name="TextBox 20" id="20"/>
            <p:cNvSpPr txBox="true"/>
            <p:nvPr/>
          </p:nvSpPr>
          <p:spPr>
            <a:xfrm>
              <a:off x="0" y="-85725"/>
              <a:ext cx="2541609" cy="739682"/>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int a = 5; // Binary: 0101</a:t>
              </a:r>
            </a:p>
            <a:p>
              <a:pPr algn="l">
                <a:lnSpc>
                  <a:spcPts val="2800"/>
                </a:lnSpc>
              </a:pPr>
              <a:r>
                <a:rPr lang="en-US" sz="2000" b="true">
                  <a:solidFill>
                    <a:srgbClr val="FFFFFF"/>
                  </a:solidFill>
                  <a:latin typeface="Consolas Bold"/>
                  <a:ea typeface="Consolas Bold"/>
                  <a:cs typeface="Consolas Bold"/>
                  <a:sym typeface="Consolas Bold"/>
                </a:rPr>
                <a:t>int b = 3; // Binary: 0011</a:t>
              </a:r>
            </a:p>
            <a:p>
              <a:pPr algn="l">
                <a:lnSpc>
                  <a:spcPts val="2800"/>
                </a:lnSpc>
              </a:pPr>
              <a:r>
                <a:rPr lang="en-US" sz="2000" b="true">
                  <a:solidFill>
                    <a:srgbClr val="FFFFFF"/>
                  </a:solidFill>
                  <a:latin typeface="Consolas Bold"/>
                  <a:ea typeface="Consolas Bold"/>
                  <a:cs typeface="Consolas Bold"/>
                  <a:sym typeface="Consolas Bold"/>
                </a:rPr>
                <a:t>int result = a | b; // Binary result: 0111 which is 7</a:t>
              </a:r>
            </a:p>
            <a:p>
              <a:pPr algn="ctr">
                <a:lnSpc>
                  <a:spcPts val="1656"/>
                </a:lnSpc>
              </a:pPr>
            </a:p>
          </p:txBody>
        </p:sp>
      </p:grpSp>
    </p:spTree>
  </p:cSld>
  <p:clrMapOvr>
    <a:masterClrMapping/>
  </p:clrMapOvr>
</p:sld>
</file>

<file path=ppt/slides/slide9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05947"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270180" y="1809520"/>
            <a:ext cx="7003112" cy="5273675"/>
          </a:xfrm>
          <a:prstGeom prst="rect">
            <a:avLst/>
          </a:prstGeom>
        </p:spPr>
        <p:txBody>
          <a:bodyPr anchor="t" rtlCol="false" tIns="0" lIns="0" bIns="0" rIns="0">
            <a:spAutoFit/>
          </a:bodyPr>
          <a:lstStyle/>
          <a:p>
            <a:pPr algn="l">
              <a:lnSpc>
                <a:spcPts val="2800"/>
              </a:lnSpc>
              <a:spcBef>
                <a:spcPct val="0"/>
              </a:spcBef>
            </a:pPr>
          </a:p>
          <a:p>
            <a:pPr algn="l">
              <a:lnSpc>
                <a:spcPts val="2800"/>
              </a:lnSpc>
              <a:spcBef>
                <a:spcPct val="0"/>
              </a:spcBef>
            </a:pPr>
          </a:p>
          <a:p>
            <a:pPr algn="l">
              <a:lnSpc>
                <a:spcPts val="2800"/>
              </a:lnSpc>
              <a:spcBef>
                <a:spcPct val="0"/>
              </a:spcBef>
            </a:pPr>
          </a:p>
          <a:p>
            <a:pPr algn="l" marL="431801" indent="-215900" lvl="1">
              <a:lnSpc>
                <a:spcPts val="2800"/>
              </a:lnSpc>
              <a:buFont typeface="Arial"/>
              <a:buChar char="•"/>
            </a:pPr>
            <a:r>
              <a:rPr lang="en-US" sz="2000">
                <a:solidFill>
                  <a:srgbClr val="56AEFF"/>
                </a:solidFill>
                <a:latin typeface="Walls"/>
                <a:ea typeface="Walls"/>
                <a:cs typeface="Walls"/>
                <a:sym typeface="Walls"/>
              </a:rPr>
              <a:t> </a:t>
            </a:r>
            <a:r>
              <a:rPr lang="en-US" sz="2000">
                <a:solidFill>
                  <a:srgbClr val="000000"/>
                </a:solidFill>
                <a:latin typeface="Walls"/>
                <a:ea typeface="Walls"/>
                <a:cs typeface="Walls"/>
                <a:sym typeface="Walls"/>
              </a:rPr>
              <a:t>You can create an if block without curly braces.</a:t>
            </a:r>
          </a:p>
          <a:p>
            <a:pPr algn="l" marL="431801" indent="-215900" lvl="1">
              <a:lnSpc>
                <a:spcPts val="2800"/>
              </a:lnSpc>
              <a:buFont typeface="Arial"/>
              <a:buChar char="•"/>
            </a:pPr>
            <a:r>
              <a:rPr lang="en-US" sz="2000">
                <a:solidFill>
                  <a:srgbClr val="000000"/>
                </a:solidFill>
                <a:latin typeface="Walls"/>
                <a:ea typeface="Walls"/>
                <a:cs typeface="Walls"/>
                <a:sym typeface="Walls"/>
              </a:rPr>
              <a:t>  Syntax :</a:t>
            </a:r>
          </a:p>
          <a:p>
            <a:pPr algn="l">
              <a:lnSpc>
                <a:spcPts val="2800"/>
              </a:lnSpc>
            </a:pPr>
            <a:r>
              <a:rPr lang="en-US" sz="2000">
                <a:solidFill>
                  <a:srgbClr val="000000"/>
                </a:solidFill>
                <a:latin typeface="Walls"/>
                <a:ea typeface="Walls"/>
                <a:cs typeface="Walls"/>
                <a:sym typeface="Walls"/>
              </a:rPr>
              <a:t>                if (condition)</a:t>
            </a:r>
          </a:p>
          <a:p>
            <a:pPr algn="l">
              <a:lnSpc>
                <a:spcPts val="2800"/>
              </a:lnSpc>
            </a:pPr>
            <a:r>
              <a:rPr lang="en-US" sz="2000">
                <a:solidFill>
                  <a:srgbClr val="000000"/>
                </a:solidFill>
                <a:latin typeface="Walls"/>
                <a:ea typeface="Walls"/>
                <a:cs typeface="Walls"/>
                <a:sym typeface="Walls"/>
              </a:rPr>
              <a:t>                </a:t>
            </a:r>
            <a:r>
              <a:rPr lang="en-US" sz="2000">
                <a:solidFill>
                  <a:srgbClr val="000000"/>
                </a:solidFill>
                <a:latin typeface="Walls"/>
                <a:ea typeface="Walls"/>
                <a:cs typeface="Walls"/>
                <a:sym typeface="Walls"/>
              </a:rPr>
              <a:t>statement; // Only this statement is part of the if block</a:t>
            </a:r>
          </a:p>
          <a:p>
            <a:pPr algn="l" marL="431801" indent="-215900" lvl="1">
              <a:lnSpc>
                <a:spcPts val="2800"/>
              </a:lnSpc>
              <a:buFont typeface="Arial"/>
              <a:buChar char="•"/>
            </a:pPr>
            <a:r>
              <a:rPr lang="en-US" sz="2000">
                <a:solidFill>
                  <a:srgbClr val="000000"/>
                </a:solidFill>
                <a:latin typeface="Walls"/>
                <a:ea typeface="Walls"/>
                <a:cs typeface="Walls"/>
                <a:sym typeface="Walls"/>
              </a:rPr>
              <a:t>   Example :</a:t>
            </a:r>
          </a:p>
          <a:p>
            <a:pPr algn="l">
              <a:lnSpc>
                <a:spcPts val="2800"/>
              </a:lnSpc>
              <a:spcBef>
                <a:spcPct val="0"/>
              </a:spcBef>
            </a:pPr>
            <a:r>
              <a:rPr lang="en-US" sz="2000">
                <a:solidFill>
                  <a:srgbClr val="000000"/>
                </a:solidFill>
                <a:latin typeface="Walls"/>
                <a:ea typeface="Walls"/>
                <a:cs typeface="Walls"/>
                <a:sym typeface="Walls"/>
              </a:rPr>
              <a:t>    </a:t>
            </a:r>
          </a:p>
          <a:p>
            <a:pPr algn="l">
              <a:lnSpc>
                <a:spcPts val="2800"/>
              </a:lnSpc>
              <a:spcBef>
                <a:spcPct val="0"/>
              </a:spcBef>
            </a:pPr>
            <a:r>
              <a:rPr lang="en-US" sz="2000">
                <a:solidFill>
                  <a:srgbClr val="000000"/>
                </a:solidFill>
                <a:latin typeface="Walls"/>
                <a:ea typeface="Walls"/>
                <a:cs typeface="Walls"/>
                <a:sym typeface="Walls"/>
              </a:rPr>
              <a:t>   </a:t>
            </a:r>
          </a:p>
          <a:p>
            <a:pPr algn="l">
              <a:lnSpc>
                <a:spcPts val="2800"/>
              </a:lnSpc>
              <a:spcBef>
                <a:spcPct val="0"/>
              </a:spcBef>
            </a:pPr>
            <a:r>
              <a:rPr lang="en-US" sz="2000">
                <a:solidFill>
                  <a:srgbClr val="000000"/>
                </a:solidFill>
                <a:latin typeface="Walls"/>
                <a:ea typeface="Walls"/>
                <a:cs typeface="Walls"/>
                <a:sym typeface="Walls"/>
              </a:rPr>
              <a:t>   </a:t>
            </a:r>
          </a:p>
          <a:p>
            <a:pPr algn="l">
              <a:lnSpc>
                <a:spcPts val="2800"/>
              </a:lnSpc>
              <a:spcBef>
                <a:spcPct val="0"/>
              </a:spcBef>
            </a:pPr>
          </a:p>
          <a:p>
            <a:pPr algn="l">
              <a:lnSpc>
                <a:spcPts val="2800"/>
              </a:lnSpc>
              <a:spcBef>
                <a:spcPct val="0"/>
              </a:spcBef>
            </a:pPr>
          </a:p>
          <a:p>
            <a:pPr algn="l">
              <a:lnSpc>
                <a:spcPts val="2800"/>
              </a:lnSpc>
              <a:spcBef>
                <a:spcPct val="0"/>
              </a:spcBef>
            </a:pPr>
          </a:p>
          <a:p>
            <a:pPr algn="l">
              <a:lnSpc>
                <a:spcPts val="2800"/>
              </a:lnSpc>
              <a:spcBef>
                <a:spcPct val="0"/>
              </a:spcBef>
            </a:pPr>
            <a:r>
              <a:rPr lang="en-US" sz="2000">
                <a:solidFill>
                  <a:srgbClr val="000000"/>
                </a:solidFill>
                <a:latin typeface="Walls"/>
                <a:ea typeface="Walls"/>
                <a:cs typeface="Walls"/>
                <a:sym typeface="Walls"/>
              </a:rPr>
              <a:t>     </a:t>
            </a:r>
          </a:p>
        </p:txBody>
      </p:sp>
      <p:sp>
        <p:nvSpPr>
          <p:cNvPr name="Freeform 14" id="14"/>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377142" y="1100920"/>
            <a:ext cx="5695654" cy="863600"/>
          </a:xfrm>
          <a:prstGeom prst="rect">
            <a:avLst/>
          </a:prstGeom>
        </p:spPr>
        <p:txBody>
          <a:bodyPr anchor="t" rtlCol="false" tIns="0" lIns="0" bIns="0" rIns="0">
            <a:spAutoFit/>
          </a:bodyPr>
          <a:lstStyle/>
          <a:p>
            <a:pPr algn="l">
              <a:lnSpc>
                <a:spcPts val="7000"/>
              </a:lnSpc>
              <a:spcBef>
                <a:spcPct val="0"/>
              </a:spcBef>
            </a:pPr>
            <a:r>
              <a:rPr lang="en-US" b="true" sz="5000">
                <a:solidFill>
                  <a:srgbClr val="FF4500"/>
                </a:solidFill>
                <a:latin typeface="Walls Bold"/>
                <a:ea typeface="Walls Bold"/>
                <a:cs typeface="Walls Bold"/>
                <a:sym typeface="Walls Bold"/>
              </a:rPr>
              <a:t>If-Else Statements</a:t>
            </a:r>
          </a:p>
        </p:txBody>
      </p:sp>
      <p:sp>
        <p:nvSpPr>
          <p:cNvPr name="TextBox 17" id="17"/>
          <p:cNvSpPr txBox="true"/>
          <p:nvPr/>
        </p:nvSpPr>
        <p:spPr>
          <a:xfrm rot="0">
            <a:off x="359395" y="1916894"/>
            <a:ext cx="2865573" cy="422275"/>
          </a:xfrm>
          <a:prstGeom prst="rect">
            <a:avLst/>
          </a:prstGeom>
        </p:spPr>
        <p:txBody>
          <a:bodyPr anchor="t" rtlCol="false" tIns="0" lIns="0" bIns="0" rIns="0">
            <a:spAutoFit/>
          </a:bodyPr>
          <a:lstStyle/>
          <a:p>
            <a:pPr algn="l">
              <a:lnSpc>
                <a:spcPts val="3499"/>
              </a:lnSpc>
              <a:spcBef>
                <a:spcPct val="0"/>
              </a:spcBef>
            </a:pPr>
            <a:r>
              <a:rPr lang="en-US" b="true" sz="2499">
                <a:solidFill>
                  <a:srgbClr val="1E90FF"/>
                </a:solidFill>
                <a:latin typeface="Walls Bold"/>
                <a:ea typeface="Walls Bold"/>
                <a:cs typeface="Walls Bold"/>
                <a:sym typeface="Walls Bold"/>
              </a:rPr>
              <a:t>Basic Structure</a:t>
            </a:r>
          </a:p>
        </p:txBody>
      </p:sp>
      <p:sp>
        <p:nvSpPr>
          <p:cNvPr name="TextBox 18" id="18"/>
          <p:cNvSpPr txBox="true"/>
          <p:nvPr/>
        </p:nvSpPr>
        <p:spPr>
          <a:xfrm rot="0">
            <a:off x="359395" y="2491570"/>
            <a:ext cx="1338461"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1E90FF"/>
                </a:solidFill>
                <a:latin typeface="Walls Bold"/>
                <a:ea typeface="Walls Bold"/>
                <a:cs typeface="Walls Bold"/>
                <a:sym typeface="Walls Bold"/>
              </a:rPr>
              <a:t>1. If Block : </a:t>
            </a:r>
          </a:p>
        </p:txBody>
      </p:sp>
      <p:grpSp>
        <p:nvGrpSpPr>
          <p:cNvPr name="Group 19" id="19"/>
          <p:cNvGrpSpPr/>
          <p:nvPr/>
        </p:nvGrpSpPr>
        <p:grpSpPr>
          <a:xfrm rot="0">
            <a:off x="270180" y="4778162"/>
            <a:ext cx="7091990" cy="1472348"/>
            <a:chOff x="0" y="0"/>
            <a:chExt cx="2541609" cy="527656"/>
          </a:xfrm>
        </p:grpSpPr>
        <p:sp>
          <p:nvSpPr>
            <p:cNvPr name="Freeform 20" id="20"/>
            <p:cNvSpPr/>
            <p:nvPr/>
          </p:nvSpPr>
          <p:spPr>
            <a:xfrm flipH="false" flipV="false" rot="0">
              <a:off x="0" y="0"/>
              <a:ext cx="2541609" cy="527656"/>
            </a:xfrm>
            <a:custGeom>
              <a:avLst/>
              <a:gdLst/>
              <a:ahLst/>
              <a:cxnLst/>
              <a:rect r="r" b="b" t="t" l="l"/>
              <a:pathLst>
                <a:path h="527656" w="2541609">
                  <a:moveTo>
                    <a:pt x="0" y="0"/>
                  </a:moveTo>
                  <a:lnTo>
                    <a:pt x="2541609" y="0"/>
                  </a:lnTo>
                  <a:lnTo>
                    <a:pt x="2541609" y="527656"/>
                  </a:lnTo>
                  <a:lnTo>
                    <a:pt x="0" y="527656"/>
                  </a:lnTo>
                  <a:close/>
                </a:path>
              </a:pathLst>
            </a:custGeom>
            <a:solidFill>
              <a:srgbClr val="211D1D"/>
            </a:solidFill>
            <a:ln w="47625" cap="sq">
              <a:solidFill>
                <a:srgbClr val="211D1D"/>
              </a:solidFill>
              <a:prstDash val="solid"/>
              <a:miter/>
            </a:ln>
          </p:spPr>
        </p:sp>
        <p:sp>
          <p:nvSpPr>
            <p:cNvPr name="TextBox 21" id="21"/>
            <p:cNvSpPr txBox="true"/>
            <p:nvPr/>
          </p:nvSpPr>
          <p:spPr>
            <a:xfrm>
              <a:off x="0" y="-85725"/>
              <a:ext cx="2541609" cy="613381"/>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int a = 5; // Binary: 0101 int b = 3; // Binary: 0011 int result = a | b; // Binary result: 0111 which is 7</a:t>
              </a:r>
            </a:p>
            <a:p>
              <a:pPr algn="ctr">
                <a:lnSpc>
                  <a:spcPts val="1656"/>
                </a:lnSpc>
              </a:pPr>
            </a:p>
          </p:txBody>
        </p:sp>
      </p:grpSp>
    </p:spTree>
  </p:cSld>
  <p:clrMapOvr>
    <a:masterClrMapping/>
  </p:clrMapOvr>
</p:sld>
</file>

<file path=ppt/slides/slide9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05947"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Freeform 13" id="13"/>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5" id="15"/>
          <p:cNvSpPr txBox="true"/>
          <p:nvPr/>
        </p:nvSpPr>
        <p:spPr>
          <a:xfrm rot="0">
            <a:off x="153507" y="1287098"/>
            <a:ext cx="2298256"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1E90FF"/>
                </a:solidFill>
                <a:latin typeface="Walls Bold"/>
                <a:ea typeface="Walls Bold"/>
                <a:cs typeface="Walls Bold"/>
                <a:sym typeface="Walls Bold"/>
              </a:rPr>
              <a:t>2. If-Else Block :</a:t>
            </a:r>
          </a:p>
        </p:txBody>
      </p:sp>
      <p:sp>
        <p:nvSpPr>
          <p:cNvPr name="TextBox 16" id="16"/>
          <p:cNvSpPr txBox="true"/>
          <p:nvPr/>
        </p:nvSpPr>
        <p:spPr>
          <a:xfrm rot="0">
            <a:off x="405947" y="1755093"/>
            <a:ext cx="5514181" cy="3511550"/>
          </a:xfrm>
          <a:prstGeom prst="rect">
            <a:avLst/>
          </a:prstGeom>
        </p:spPr>
        <p:txBody>
          <a:bodyPr anchor="t" rtlCol="false" tIns="0" lIns="0" bIns="0" rIns="0">
            <a:spAutoFit/>
          </a:bodyPr>
          <a:lstStyle/>
          <a:p>
            <a:pPr algn="l">
              <a:lnSpc>
                <a:spcPts val="2800"/>
              </a:lnSpc>
              <a:spcBef>
                <a:spcPct val="0"/>
              </a:spcBef>
            </a:pPr>
            <a:r>
              <a:rPr lang="en-US" sz="2000">
                <a:solidFill>
                  <a:srgbClr val="000000"/>
                </a:solidFill>
                <a:latin typeface="Walls"/>
                <a:ea typeface="Walls"/>
                <a:cs typeface="Walls"/>
                <a:sym typeface="Walls"/>
              </a:rPr>
              <a:t> An if block can be followed by an else block.</a:t>
            </a:r>
          </a:p>
          <a:p>
            <a:pPr algn="l">
              <a:lnSpc>
                <a:spcPts val="2800"/>
              </a:lnSpc>
              <a:spcBef>
                <a:spcPct val="0"/>
              </a:spcBef>
            </a:pPr>
            <a:r>
              <a:rPr lang="en-US" sz="2000">
                <a:solidFill>
                  <a:srgbClr val="000000"/>
                </a:solidFill>
                <a:latin typeface="Walls"/>
                <a:ea typeface="Walls"/>
                <a:cs typeface="Walls"/>
                <a:sym typeface="Walls"/>
              </a:rPr>
              <a:t> Syntax:</a:t>
            </a:r>
          </a:p>
          <a:p>
            <a:pPr algn="l">
              <a:lnSpc>
                <a:spcPts val="2800"/>
              </a:lnSpc>
              <a:spcBef>
                <a:spcPct val="0"/>
              </a:spcBef>
            </a:pPr>
            <a:r>
              <a:rPr lang="en-US" sz="2000">
                <a:solidFill>
                  <a:srgbClr val="000000"/>
                </a:solidFill>
                <a:latin typeface="Walls"/>
                <a:ea typeface="Walls"/>
                <a:cs typeface="Walls"/>
                <a:sym typeface="Walls"/>
              </a:rPr>
              <a:t> if (condition) </a:t>
            </a:r>
          </a:p>
          <a:p>
            <a:pPr algn="l">
              <a:lnSpc>
                <a:spcPts val="2800"/>
              </a:lnSpc>
              <a:spcBef>
                <a:spcPct val="0"/>
              </a:spcBef>
            </a:pPr>
            <a:r>
              <a:rPr lang="en-US" sz="2000">
                <a:solidFill>
                  <a:srgbClr val="000000"/>
                </a:solidFill>
                <a:latin typeface="Walls"/>
                <a:ea typeface="Walls"/>
                <a:cs typeface="Walls"/>
                <a:sym typeface="Walls"/>
              </a:rPr>
              <a:t> {</a:t>
            </a:r>
          </a:p>
          <a:p>
            <a:pPr algn="l">
              <a:lnSpc>
                <a:spcPts val="2800"/>
              </a:lnSpc>
              <a:spcBef>
                <a:spcPct val="0"/>
              </a:spcBef>
            </a:pPr>
            <a:r>
              <a:rPr lang="en-US" sz="2000">
                <a:solidFill>
                  <a:srgbClr val="000000"/>
                </a:solidFill>
                <a:latin typeface="Walls"/>
                <a:ea typeface="Walls"/>
                <a:cs typeface="Walls"/>
                <a:sym typeface="Walls"/>
              </a:rPr>
              <a:t>    // Block of code to be executed if condition is true</a:t>
            </a:r>
          </a:p>
          <a:p>
            <a:pPr algn="l">
              <a:lnSpc>
                <a:spcPts val="2800"/>
              </a:lnSpc>
              <a:spcBef>
                <a:spcPct val="0"/>
              </a:spcBef>
            </a:pPr>
            <a:r>
              <a:rPr lang="en-US" sz="2000">
                <a:solidFill>
                  <a:srgbClr val="000000"/>
                </a:solidFill>
                <a:latin typeface="Walls"/>
                <a:ea typeface="Walls"/>
                <a:cs typeface="Walls"/>
                <a:sym typeface="Walls"/>
              </a:rPr>
              <a:t> } </a:t>
            </a:r>
          </a:p>
          <a:p>
            <a:pPr algn="l">
              <a:lnSpc>
                <a:spcPts val="2800"/>
              </a:lnSpc>
              <a:spcBef>
                <a:spcPct val="0"/>
              </a:spcBef>
            </a:pPr>
            <a:r>
              <a:rPr lang="en-US" sz="2000">
                <a:solidFill>
                  <a:srgbClr val="000000"/>
                </a:solidFill>
                <a:latin typeface="Walls"/>
                <a:ea typeface="Walls"/>
                <a:cs typeface="Walls"/>
                <a:sym typeface="Walls"/>
              </a:rPr>
              <a:t>else </a:t>
            </a:r>
          </a:p>
          <a:p>
            <a:pPr algn="l">
              <a:lnSpc>
                <a:spcPts val="2800"/>
              </a:lnSpc>
              <a:spcBef>
                <a:spcPct val="0"/>
              </a:spcBef>
            </a:pPr>
            <a:r>
              <a:rPr lang="en-US" sz="2000">
                <a:solidFill>
                  <a:srgbClr val="000000"/>
                </a:solidFill>
                <a:latin typeface="Walls"/>
                <a:ea typeface="Walls"/>
                <a:cs typeface="Walls"/>
                <a:sym typeface="Walls"/>
              </a:rPr>
              <a:t>{</a:t>
            </a:r>
          </a:p>
          <a:p>
            <a:pPr algn="l">
              <a:lnSpc>
                <a:spcPts val="2800"/>
              </a:lnSpc>
              <a:spcBef>
                <a:spcPct val="0"/>
              </a:spcBef>
            </a:pPr>
            <a:r>
              <a:rPr lang="en-US" sz="2000">
                <a:solidFill>
                  <a:srgbClr val="000000"/>
                </a:solidFill>
                <a:latin typeface="Walls"/>
                <a:ea typeface="Walls"/>
                <a:cs typeface="Walls"/>
                <a:sym typeface="Walls"/>
              </a:rPr>
              <a:t>    // Block of code to be executed if condition is false</a:t>
            </a:r>
          </a:p>
          <a:p>
            <a:pPr algn="l">
              <a:lnSpc>
                <a:spcPts val="2800"/>
              </a:lnSpc>
              <a:spcBef>
                <a:spcPct val="0"/>
              </a:spcBef>
            </a:pPr>
            <a:r>
              <a:rPr lang="en-US" sz="2000">
                <a:solidFill>
                  <a:srgbClr val="000000"/>
                </a:solidFill>
                <a:latin typeface="Walls"/>
                <a:ea typeface="Walls"/>
                <a:cs typeface="Walls"/>
                <a:sym typeface="Walls"/>
              </a:rPr>
              <a:t>}</a:t>
            </a:r>
          </a:p>
        </p:txBody>
      </p:sp>
      <p:sp>
        <p:nvSpPr>
          <p:cNvPr name="TextBox 17" id="17"/>
          <p:cNvSpPr txBox="true"/>
          <p:nvPr/>
        </p:nvSpPr>
        <p:spPr>
          <a:xfrm rot="0">
            <a:off x="304166" y="5361893"/>
            <a:ext cx="2407986" cy="372745"/>
          </a:xfrm>
          <a:prstGeom prst="rect">
            <a:avLst/>
          </a:prstGeom>
        </p:spPr>
        <p:txBody>
          <a:bodyPr anchor="t" rtlCol="false" tIns="0" lIns="0" bIns="0" rIns="0">
            <a:spAutoFit/>
          </a:bodyPr>
          <a:lstStyle/>
          <a:p>
            <a:pPr algn="l">
              <a:lnSpc>
                <a:spcPts val="3079"/>
              </a:lnSpc>
              <a:spcBef>
                <a:spcPct val="0"/>
              </a:spcBef>
            </a:pPr>
            <a:r>
              <a:rPr lang="en-US" b="true" sz="2199">
                <a:solidFill>
                  <a:srgbClr val="1E90FF"/>
                </a:solidFill>
                <a:latin typeface="Walls Bold"/>
                <a:ea typeface="Walls Bold"/>
                <a:cs typeface="Walls Bold"/>
                <a:sym typeface="Walls Bold"/>
              </a:rPr>
              <a:t>3. Curly Braces:</a:t>
            </a:r>
          </a:p>
        </p:txBody>
      </p:sp>
      <p:sp>
        <p:nvSpPr>
          <p:cNvPr name="TextBox 18" id="18"/>
          <p:cNvSpPr txBox="true"/>
          <p:nvPr/>
        </p:nvSpPr>
        <p:spPr>
          <a:xfrm rot="0">
            <a:off x="153507" y="5829888"/>
            <a:ext cx="7406493" cy="692150"/>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000000"/>
                </a:solidFill>
                <a:latin typeface="Walls"/>
                <a:ea typeface="Walls"/>
                <a:cs typeface="Walls"/>
                <a:sym typeface="Walls"/>
              </a:rPr>
              <a:t> Using curly braces {} for the if and else blocks is generally recommended to avoid ambiguity and potential errors.</a:t>
            </a:r>
          </a:p>
        </p:txBody>
      </p:sp>
    </p:spTree>
  </p:cSld>
  <p:clrMapOvr>
    <a:masterClrMapping/>
  </p:clrMapOvr>
</p:sld>
</file>

<file path=ppt/slides/slide9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234005" y="1207068"/>
            <a:ext cx="7039286" cy="7740650"/>
          </a:xfrm>
          <a:prstGeom prst="rect">
            <a:avLst/>
          </a:prstGeom>
        </p:spPr>
        <p:txBody>
          <a:bodyPr anchor="t" rtlCol="false" tIns="0" lIns="0" bIns="0" rIns="0">
            <a:spAutoFit/>
          </a:bodyPr>
          <a:lstStyle/>
          <a:p>
            <a:pPr algn="l">
              <a:lnSpc>
                <a:spcPts val="2800"/>
              </a:lnSpc>
            </a:pPr>
          </a:p>
          <a:p>
            <a:pPr algn="l">
              <a:lnSpc>
                <a:spcPts val="2800"/>
              </a:lnSpc>
              <a:spcBef>
                <a:spcPct val="0"/>
              </a:spcBef>
            </a:pPr>
            <a:r>
              <a:rPr lang="en-US" sz="2000">
                <a:solidFill>
                  <a:srgbClr val="211D1D"/>
                </a:solidFill>
                <a:latin typeface="Walls"/>
                <a:ea typeface="Walls"/>
                <a:cs typeface="Walls"/>
                <a:sym typeface="Walls"/>
              </a:rPr>
              <a:t>    </a:t>
            </a:r>
          </a:p>
          <a:p>
            <a:pPr algn="l">
              <a:lnSpc>
                <a:spcPts val="2800"/>
              </a:lnSpc>
              <a:spcBef>
                <a:spcPct val="0"/>
              </a:spcBef>
            </a:pPr>
          </a:p>
          <a:p>
            <a:pPr algn="l">
              <a:lnSpc>
                <a:spcPts val="2800"/>
              </a:lnSpc>
              <a:spcBef>
                <a:spcPct val="0"/>
              </a:spcBef>
            </a:pPr>
            <a:r>
              <a:rPr lang="en-US" sz="2000">
                <a:solidFill>
                  <a:srgbClr val="211D1D"/>
                </a:solidFill>
                <a:latin typeface="Walls"/>
                <a:ea typeface="Walls"/>
                <a:cs typeface="Walls"/>
                <a:sym typeface="Walls"/>
              </a:rPr>
              <a:t>   </a:t>
            </a:r>
          </a:p>
          <a:p>
            <a:pPr algn="l">
              <a:lnSpc>
                <a:spcPts val="2800"/>
              </a:lnSpc>
              <a:spcBef>
                <a:spcPct val="0"/>
              </a:spcBef>
            </a:pPr>
          </a:p>
          <a:p>
            <a:pPr algn="l">
              <a:lnSpc>
                <a:spcPts val="2800"/>
              </a:lnSpc>
              <a:spcBef>
                <a:spcPct val="0"/>
              </a:spcBef>
            </a:pPr>
          </a:p>
          <a:p>
            <a:pPr algn="l">
              <a:lnSpc>
                <a:spcPts val="2800"/>
              </a:lnSpc>
              <a:spcBef>
                <a:spcPct val="0"/>
              </a:spcBef>
            </a:pPr>
          </a:p>
          <a:p>
            <a:pPr algn="l">
              <a:lnSpc>
                <a:spcPts val="2800"/>
              </a:lnSpc>
              <a:spcBef>
                <a:spcPct val="0"/>
              </a:spcBef>
            </a:pPr>
          </a:p>
          <a:p>
            <a:pPr algn="l">
              <a:lnSpc>
                <a:spcPts val="2800"/>
              </a:lnSpc>
              <a:spcBef>
                <a:spcPct val="0"/>
              </a:spcBef>
            </a:pPr>
          </a:p>
          <a:p>
            <a:pPr algn="l">
              <a:lnSpc>
                <a:spcPts val="2800"/>
              </a:lnSpc>
              <a:spcBef>
                <a:spcPct val="0"/>
              </a:spcBef>
            </a:pPr>
          </a:p>
          <a:p>
            <a:pPr algn="l">
              <a:lnSpc>
                <a:spcPts val="2800"/>
              </a:lnSpc>
              <a:spcBef>
                <a:spcPct val="0"/>
              </a:spcBef>
            </a:pPr>
          </a:p>
          <a:p>
            <a:pPr algn="l">
              <a:lnSpc>
                <a:spcPts val="2800"/>
              </a:lnSpc>
              <a:spcBef>
                <a:spcPct val="0"/>
              </a:spcBef>
            </a:pPr>
          </a:p>
          <a:p>
            <a:pPr algn="l" marL="431801" indent="-215900" lvl="1">
              <a:lnSpc>
                <a:spcPts val="2800"/>
              </a:lnSpc>
              <a:buFont typeface="Arial"/>
              <a:buChar char="•"/>
            </a:pPr>
            <a:r>
              <a:rPr lang="en-US" sz="2000">
                <a:solidFill>
                  <a:srgbClr val="211D1D"/>
                </a:solidFill>
                <a:latin typeface="Walls"/>
                <a:ea typeface="Walls"/>
                <a:cs typeface="Walls"/>
                <a:sym typeface="Walls"/>
              </a:rPr>
              <a:t> </a:t>
            </a:r>
            <a:r>
              <a:rPr lang="en-US" sz="2000">
                <a:solidFill>
                  <a:srgbClr val="211D1D"/>
                </a:solidFill>
                <a:latin typeface="Walls"/>
                <a:ea typeface="Walls"/>
                <a:cs typeface="Walls"/>
                <a:sym typeface="Walls"/>
              </a:rPr>
              <a:t>If you omit curly braces, only the first statement immediately following the if or else is considered part of that block.</a:t>
            </a:r>
          </a:p>
          <a:p>
            <a:pPr algn="l" marL="431801" indent="-215900" lvl="1">
              <a:lnSpc>
                <a:spcPts val="2800"/>
              </a:lnSpc>
              <a:buFont typeface="Arial"/>
              <a:buChar char="•"/>
            </a:pPr>
            <a:r>
              <a:rPr lang="en-US" sz="2000">
                <a:solidFill>
                  <a:srgbClr val="211D1D"/>
                </a:solidFill>
                <a:latin typeface="Walls"/>
                <a:ea typeface="Walls"/>
                <a:cs typeface="Walls"/>
                <a:sym typeface="Walls"/>
              </a:rPr>
              <a:t> Example :</a:t>
            </a:r>
          </a:p>
          <a:p>
            <a:pPr algn="l">
              <a:lnSpc>
                <a:spcPts val="2800"/>
              </a:lnSpc>
              <a:spcBef>
                <a:spcPct val="0"/>
              </a:spcBef>
            </a:pPr>
            <a:r>
              <a:rPr lang="en-US" sz="2000">
                <a:solidFill>
                  <a:srgbClr val="211D1D"/>
                </a:solidFill>
                <a:latin typeface="Walls"/>
                <a:ea typeface="Walls"/>
                <a:cs typeface="Walls"/>
                <a:sym typeface="Walls"/>
              </a:rPr>
              <a:t>     </a:t>
            </a:r>
          </a:p>
          <a:p>
            <a:pPr algn="l">
              <a:lnSpc>
                <a:spcPts val="2800"/>
              </a:lnSpc>
              <a:spcBef>
                <a:spcPct val="0"/>
              </a:spcBef>
            </a:pPr>
            <a:r>
              <a:rPr lang="en-US" sz="2000">
                <a:solidFill>
                  <a:srgbClr val="211D1D"/>
                </a:solidFill>
                <a:latin typeface="Walls"/>
                <a:ea typeface="Walls"/>
                <a:cs typeface="Walls"/>
                <a:sym typeface="Walls"/>
              </a:rPr>
              <a:t>    </a:t>
            </a:r>
          </a:p>
          <a:p>
            <a:pPr algn="l">
              <a:lnSpc>
                <a:spcPts val="2800"/>
              </a:lnSpc>
              <a:spcBef>
                <a:spcPct val="0"/>
              </a:spcBef>
            </a:pPr>
          </a:p>
          <a:p>
            <a:pPr algn="l">
              <a:lnSpc>
                <a:spcPts val="2800"/>
              </a:lnSpc>
              <a:spcBef>
                <a:spcPct val="0"/>
              </a:spcBef>
            </a:pPr>
            <a:r>
              <a:rPr lang="en-US" sz="2000">
                <a:solidFill>
                  <a:srgbClr val="211D1D"/>
                </a:solidFill>
                <a:latin typeface="Walls"/>
                <a:ea typeface="Walls"/>
                <a:cs typeface="Walls"/>
                <a:sym typeface="Walls"/>
              </a:rPr>
              <a:t>     </a:t>
            </a:r>
          </a:p>
          <a:p>
            <a:pPr algn="l">
              <a:lnSpc>
                <a:spcPts val="2800"/>
              </a:lnSpc>
              <a:spcBef>
                <a:spcPct val="0"/>
              </a:spcBef>
            </a:pPr>
            <a:r>
              <a:rPr lang="en-US" sz="2000">
                <a:solidFill>
                  <a:srgbClr val="211D1D"/>
                </a:solidFill>
                <a:latin typeface="Walls"/>
                <a:ea typeface="Walls"/>
                <a:cs typeface="Walls"/>
                <a:sym typeface="Walls"/>
              </a:rPr>
              <a:t>    </a:t>
            </a:r>
          </a:p>
          <a:p>
            <a:pPr algn="l">
              <a:lnSpc>
                <a:spcPts val="2800"/>
              </a:lnSpc>
              <a:spcBef>
                <a:spcPct val="0"/>
              </a:spcBef>
            </a:pPr>
            <a:r>
              <a:rPr lang="en-US" sz="2000">
                <a:solidFill>
                  <a:srgbClr val="211D1D"/>
                </a:solidFill>
                <a:latin typeface="Walls"/>
                <a:ea typeface="Walls"/>
                <a:cs typeface="Walls"/>
                <a:sym typeface="Walls"/>
              </a:rPr>
              <a:t>In the example above, "This will always execute" is not part of the if block.</a:t>
            </a:r>
          </a:p>
        </p:txBody>
      </p:sp>
      <p:sp>
        <p:nvSpPr>
          <p:cNvPr name="Freeform 14" id="14"/>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0" y="5067233"/>
            <a:ext cx="3506498"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1E90FF"/>
                </a:solidFill>
                <a:latin typeface="Walls Bold"/>
                <a:ea typeface="Walls Bold"/>
                <a:cs typeface="Walls Bold"/>
                <a:sym typeface="Walls Bold"/>
              </a:rPr>
              <a:t>4. Without Curly Braces :</a:t>
            </a:r>
          </a:p>
        </p:txBody>
      </p:sp>
      <p:grpSp>
        <p:nvGrpSpPr>
          <p:cNvPr name="Group 17" id="17"/>
          <p:cNvGrpSpPr/>
          <p:nvPr/>
        </p:nvGrpSpPr>
        <p:grpSpPr>
          <a:xfrm rot="0">
            <a:off x="181301" y="6589285"/>
            <a:ext cx="7091990" cy="1472348"/>
            <a:chOff x="0" y="0"/>
            <a:chExt cx="2541609" cy="527656"/>
          </a:xfrm>
        </p:grpSpPr>
        <p:sp>
          <p:nvSpPr>
            <p:cNvPr name="Freeform 18" id="18"/>
            <p:cNvSpPr/>
            <p:nvPr/>
          </p:nvSpPr>
          <p:spPr>
            <a:xfrm flipH="false" flipV="false" rot="0">
              <a:off x="0" y="0"/>
              <a:ext cx="2541609" cy="527656"/>
            </a:xfrm>
            <a:custGeom>
              <a:avLst/>
              <a:gdLst/>
              <a:ahLst/>
              <a:cxnLst/>
              <a:rect r="r" b="b" t="t" l="l"/>
              <a:pathLst>
                <a:path h="527656" w="2541609">
                  <a:moveTo>
                    <a:pt x="0" y="0"/>
                  </a:moveTo>
                  <a:lnTo>
                    <a:pt x="2541609" y="0"/>
                  </a:lnTo>
                  <a:lnTo>
                    <a:pt x="2541609" y="527656"/>
                  </a:lnTo>
                  <a:lnTo>
                    <a:pt x="0" y="527656"/>
                  </a:lnTo>
                  <a:close/>
                </a:path>
              </a:pathLst>
            </a:custGeom>
            <a:solidFill>
              <a:srgbClr val="211D1D"/>
            </a:solidFill>
            <a:ln w="47625" cap="sq">
              <a:solidFill>
                <a:srgbClr val="211D1D"/>
              </a:solidFill>
              <a:prstDash val="solid"/>
              <a:miter/>
            </a:ln>
          </p:spPr>
        </p:sp>
        <p:sp>
          <p:nvSpPr>
            <p:cNvPr name="TextBox 19" id="19"/>
            <p:cNvSpPr txBox="true"/>
            <p:nvPr/>
          </p:nvSpPr>
          <p:spPr>
            <a:xfrm>
              <a:off x="0" y="-85725"/>
              <a:ext cx="2541609" cy="613381"/>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  if (x &gt; 10)</a:t>
              </a:r>
            </a:p>
            <a:p>
              <a:pPr algn="l">
                <a:lnSpc>
                  <a:spcPts val="2800"/>
                </a:lnSpc>
              </a:pPr>
              <a:r>
                <a:rPr lang="en-US" sz="2000" b="true">
                  <a:solidFill>
                    <a:srgbClr val="FFFFFF"/>
                  </a:solidFill>
                  <a:latin typeface="Consolas Bold"/>
                  <a:ea typeface="Consolas Bold"/>
                  <a:cs typeface="Consolas Bold"/>
                  <a:sym typeface="Consolas Bold"/>
                </a:rPr>
                <a:t> System.out.println("x is greater than 10");</a:t>
              </a:r>
            </a:p>
            <a:p>
              <a:pPr algn="l">
                <a:lnSpc>
                  <a:spcPts val="2800"/>
                </a:lnSpc>
              </a:pPr>
              <a:r>
                <a:rPr lang="en-US" sz="2000" b="true">
                  <a:solidFill>
                    <a:srgbClr val="FFFFFF"/>
                  </a:solidFill>
                  <a:latin typeface="Consolas Bold"/>
                  <a:ea typeface="Consolas Bold"/>
                  <a:cs typeface="Consolas Bold"/>
                  <a:sym typeface="Consolas Bold"/>
                </a:rPr>
                <a:t> System.out.println("This will always execute");</a:t>
              </a:r>
            </a:p>
            <a:p>
              <a:pPr algn="ctr">
                <a:lnSpc>
                  <a:spcPts val="1656"/>
                </a:lnSpc>
              </a:pPr>
            </a:p>
          </p:txBody>
        </p:sp>
      </p:grpSp>
      <p:grpSp>
        <p:nvGrpSpPr>
          <p:cNvPr name="Group 20" id="20"/>
          <p:cNvGrpSpPr/>
          <p:nvPr/>
        </p:nvGrpSpPr>
        <p:grpSpPr>
          <a:xfrm rot="0">
            <a:off x="234005" y="1724128"/>
            <a:ext cx="7091990" cy="3032696"/>
            <a:chOff x="0" y="0"/>
            <a:chExt cx="2541609" cy="1086850"/>
          </a:xfrm>
        </p:grpSpPr>
        <p:sp>
          <p:nvSpPr>
            <p:cNvPr name="Freeform 21" id="21"/>
            <p:cNvSpPr/>
            <p:nvPr/>
          </p:nvSpPr>
          <p:spPr>
            <a:xfrm flipH="false" flipV="false" rot="0">
              <a:off x="0" y="0"/>
              <a:ext cx="2541609" cy="1086850"/>
            </a:xfrm>
            <a:custGeom>
              <a:avLst/>
              <a:gdLst/>
              <a:ahLst/>
              <a:cxnLst/>
              <a:rect r="r" b="b" t="t" l="l"/>
              <a:pathLst>
                <a:path h="1086850" w="2541609">
                  <a:moveTo>
                    <a:pt x="0" y="0"/>
                  </a:moveTo>
                  <a:lnTo>
                    <a:pt x="2541609" y="0"/>
                  </a:lnTo>
                  <a:lnTo>
                    <a:pt x="2541609" y="1086850"/>
                  </a:lnTo>
                  <a:lnTo>
                    <a:pt x="0" y="1086850"/>
                  </a:lnTo>
                  <a:close/>
                </a:path>
              </a:pathLst>
            </a:custGeom>
            <a:solidFill>
              <a:srgbClr val="211D1D"/>
            </a:solidFill>
            <a:ln w="47625" cap="sq">
              <a:solidFill>
                <a:srgbClr val="211D1D"/>
              </a:solidFill>
              <a:prstDash val="solid"/>
              <a:miter/>
            </a:ln>
          </p:spPr>
        </p:sp>
        <p:sp>
          <p:nvSpPr>
            <p:cNvPr name="TextBox 22" id="22"/>
            <p:cNvSpPr txBox="true"/>
            <p:nvPr/>
          </p:nvSpPr>
          <p:spPr>
            <a:xfrm>
              <a:off x="0" y="-85725"/>
              <a:ext cx="2541609" cy="1172575"/>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if (x &gt; 10)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System.out.println("x is greater than 10");</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else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System.out.println("x is 10 or less");</a:t>
              </a:r>
            </a:p>
            <a:p>
              <a:pPr algn="l">
                <a:lnSpc>
                  <a:spcPts val="2800"/>
                </a:lnSpc>
              </a:pPr>
              <a:r>
                <a:rPr lang="en-US" b="true" sz="2000">
                  <a:solidFill>
                    <a:srgbClr val="FFFFFF"/>
                  </a:solidFill>
                  <a:latin typeface="Consolas Bold"/>
                  <a:ea typeface="Consolas Bold"/>
                  <a:cs typeface="Consolas Bold"/>
                  <a:sym typeface="Consolas Bold"/>
                </a:rPr>
                <a:t>}</a:t>
              </a:r>
            </a:p>
          </p:txBody>
        </p:sp>
      </p:grpSp>
      <p:sp>
        <p:nvSpPr>
          <p:cNvPr name="TextBox 23" id="23"/>
          <p:cNvSpPr txBox="true"/>
          <p:nvPr/>
        </p:nvSpPr>
        <p:spPr>
          <a:xfrm rot="0">
            <a:off x="116544" y="1207068"/>
            <a:ext cx="1429345" cy="339725"/>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211D1D"/>
                </a:solidFill>
                <a:latin typeface="Walls"/>
                <a:ea typeface="Walls"/>
                <a:cs typeface="Walls"/>
                <a:sym typeface="Walls"/>
              </a:rPr>
              <a:t>Example :</a:t>
            </a:r>
          </a:p>
        </p:txBody>
      </p:sp>
    </p:spTree>
  </p:cSld>
  <p:clrMapOvr>
    <a:masterClrMapping/>
  </p:clrMapOvr>
</p:sld>
</file>

<file path=ppt/slides/slide9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32103"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346328" y="1190728"/>
            <a:ext cx="6867345" cy="4596342"/>
          </a:xfrm>
          <a:prstGeom prst="rect">
            <a:avLst/>
          </a:prstGeom>
        </p:spPr>
        <p:txBody>
          <a:bodyPr anchor="t" rtlCol="false" tIns="0" lIns="0" bIns="0" rIns="0">
            <a:spAutoFit/>
          </a:bodyPr>
          <a:lstStyle/>
          <a:p>
            <a:pPr algn="l">
              <a:lnSpc>
                <a:spcPts val="2916"/>
              </a:lnSpc>
              <a:spcBef>
                <a:spcPct val="0"/>
              </a:spcBef>
            </a:pPr>
            <a:r>
              <a:rPr lang="en-US" sz="2083">
                <a:solidFill>
                  <a:srgbClr val="000000"/>
                </a:solidFill>
                <a:latin typeface="Walls"/>
                <a:ea typeface="Walls"/>
                <a:cs typeface="Walls"/>
                <a:sym typeface="Walls"/>
              </a:rPr>
              <a:t> </a:t>
            </a:r>
          </a:p>
          <a:p>
            <a:pPr algn="l" marL="431801" indent="-215900" lvl="1">
              <a:lnSpc>
                <a:spcPts val="2800"/>
              </a:lnSpc>
              <a:buFont typeface="Arial"/>
              <a:buChar char="•"/>
            </a:pPr>
            <a:r>
              <a:rPr lang="en-US" sz="2000">
                <a:solidFill>
                  <a:srgbClr val="000000"/>
                </a:solidFill>
                <a:latin typeface="Walls"/>
                <a:ea typeface="Walls"/>
                <a:cs typeface="Walls"/>
                <a:sym typeface="Walls"/>
              </a:rPr>
              <a:t>  An else block cannot exist without a preceding if block.</a:t>
            </a:r>
          </a:p>
          <a:p>
            <a:pPr algn="l" marL="431801" indent="-215900" lvl="1">
              <a:lnSpc>
                <a:spcPts val="2800"/>
              </a:lnSpc>
              <a:buFont typeface="Arial"/>
              <a:buChar char="•"/>
            </a:pPr>
            <a:r>
              <a:rPr lang="en-US" sz="2000">
                <a:solidFill>
                  <a:srgbClr val="000000"/>
                </a:solidFill>
                <a:latin typeface="Walls"/>
                <a:ea typeface="Walls"/>
                <a:cs typeface="Walls"/>
                <a:sym typeface="Walls"/>
              </a:rPr>
              <a:t>  If you place statements between if and else, you will get a compile-time error (CTE).</a:t>
            </a:r>
          </a:p>
          <a:p>
            <a:pPr algn="l" marL="431801" indent="-215900" lvl="1">
              <a:lnSpc>
                <a:spcPts val="2800"/>
              </a:lnSpc>
              <a:buFont typeface="Arial"/>
              <a:buChar char="•"/>
            </a:pPr>
            <a:r>
              <a:rPr lang="en-US" sz="2000">
                <a:solidFill>
                  <a:srgbClr val="000000"/>
                </a:solidFill>
                <a:latin typeface="Walls"/>
                <a:ea typeface="Walls"/>
                <a:cs typeface="Walls"/>
                <a:sym typeface="Walls"/>
              </a:rPr>
              <a:t>  Example :</a:t>
            </a:r>
          </a:p>
          <a:p>
            <a:pPr algn="l">
              <a:lnSpc>
                <a:spcPts val="2800"/>
              </a:lnSpc>
              <a:spcBef>
                <a:spcPct val="0"/>
              </a:spcBef>
            </a:pPr>
            <a:r>
              <a:rPr lang="en-US" sz="2000">
                <a:solidFill>
                  <a:srgbClr val="000000"/>
                </a:solidFill>
                <a:latin typeface="Walls"/>
                <a:ea typeface="Walls"/>
                <a:cs typeface="Walls"/>
                <a:sym typeface="Walls"/>
              </a:rPr>
              <a:t>     </a:t>
            </a:r>
          </a:p>
          <a:p>
            <a:pPr algn="l">
              <a:lnSpc>
                <a:spcPts val="2800"/>
              </a:lnSpc>
              <a:spcBef>
                <a:spcPct val="0"/>
              </a:spcBef>
            </a:pPr>
            <a:r>
              <a:rPr lang="en-US" sz="2000">
                <a:solidFill>
                  <a:srgbClr val="000000"/>
                </a:solidFill>
                <a:latin typeface="Walls"/>
                <a:ea typeface="Walls"/>
                <a:cs typeface="Walls"/>
                <a:sym typeface="Walls"/>
              </a:rPr>
              <a:t>     </a:t>
            </a:r>
          </a:p>
          <a:p>
            <a:pPr algn="l">
              <a:lnSpc>
                <a:spcPts val="2916"/>
              </a:lnSpc>
              <a:spcBef>
                <a:spcPct val="0"/>
              </a:spcBef>
            </a:pPr>
          </a:p>
          <a:p>
            <a:pPr algn="l">
              <a:lnSpc>
                <a:spcPts val="2916"/>
              </a:lnSpc>
              <a:spcBef>
                <a:spcPct val="0"/>
              </a:spcBef>
            </a:pPr>
            <a:r>
              <a:rPr lang="en-US" sz="2083">
                <a:solidFill>
                  <a:srgbClr val="000000"/>
                </a:solidFill>
                <a:latin typeface="Walls"/>
                <a:ea typeface="Walls"/>
                <a:cs typeface="Walls"/>
                <a:sym typeface="Walls"/>
              </a:rPr>
              <a:t>   </a:t>
            </a:r>
          </a:p>
          <a:p>
            <a:pPr algn="l">
              <a:lnSpc>
                <a:spcPts val="2800"/>
              </a:lnSpc>
              <a:spcBef>
                <a:spcPct val="0"/>
              </a:spcBef>
            </a:pPr>
          </a:p>
          <a:p>
            <a:pPr algn="l">
              <a:lnSpc>
                <a:spcPts val="2800"/>
              </a:lnSpc>
              <a:spcBef>
                <a:spcPct val="0"/>
              </a:spcBef>
            </a:pPr>
          </a:p>
          <a:p>
            <a:pPr algn="l">
              <a:lnSpc>
                <a:spcPts val="2800"/>
              </a:lnSpc>
              <a:spcBef>
                <a:spcPct val="0"/>
              </a:spcBef>
            </a:pPr>
          </a:p>
          <a:p>
            <a:pPr algn="l">
              <a:lnSpc>
                <a:spcPts val="2800"/>
              </a:lnSpc>
              <a:spcBef>
                <a:spcPct val="0"/>
              </a:spcBef>
            </a:pPr>
            <a:r>
              <a:rPr lang="en-US" sz="2000">
                <a:solidFill>
                  <a:srgbClr val="000000"/>
                </a:solidFill>
                <a:latin typeface="Walls"/>
                <a:ea typeface="Walls"/>
                <a:cs typeface="Walls"/>
                <a:sym typeface="Walls"/>
              </a:rPr>
              <a:t>    </a:t>
            </a:r>
          </a:p>
        </p:txBody>
      </p:sp>
      <p:sp>
        <p:nvSpPr>
          <p:cNvPr name="Freeform 14" id="14"/>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346328" y="1190728"/>
            <a:ext cx="2523661" cy="372745"/>
          </a:xfrm>
          <a:prstGeom prst="rect">
            <a:avLst/>
          </a:prstGeom>
        </p:spPr>
        <p:txBody>
          <a:bodyPr anchor="t" rtlCol="false" tIns="0" lIns="0" bIns="0" rIns="0">
            <a:spAutoFit/>
          </a:bodyPr>
          <a:lstStyle/>
          <a:p>
            <a:pPr algn="l">
              <a:lnSpc>
                <a:spcPts val="3079"/>
              </a:lnSpc>
              <a:spcBef>
                <a:spcPct val="0"/>
              </a:spcBef>
            </a:pPr>
            <a:r>
              <a:rPr lang="en-US" b="true" sz="2199">
                <a:solidFill>
                  <a:srgbClr val="1E90FF"/>
                </a:solidFill>
                <a:latin typeface="Walls Bold"/>
                <a:ea typeface="Walls Bold"/>
                <a:cs typeface="Walls Bold"/>
                <a:sym typeface="Walls Bold"/>
              </a:rPr>
              <a:t>5. Else Block:</a:t>
            </a:r>
          </a:p>
        </p:txBody>
      </p:sp>
      <p:grpSp>
        <p:nvGrpSpPr>
          <p:cNvPr name="Group 17" id="17"/>
          <p:cNvGrpSpPr/>
          <p:nvPr/>
        </p:nvGrpSpPr>
        <p:grpSpPr>
          <a:xfrm rot="0">
            <a:off x="236493" y="2967886"/>
            <a:ext cx="6977180" cy="1824773"/>
            <a:chOff x="0" y="0"/>
            <a:chExt cx="2500464" cy="653957"/>
          </a:xfrm>
        </p:grpSpPr>
        <p:sp>
          <p:nvSpPr>
            <p:cNvPr name="Freeform 18" id="18"/>
            <p:cNvSpPr/>
            <p:nvPr/>
          </p:nvSpPr>
          <p:spPr>
            <a:xfrm flipH="false" flipV="false" rot="0">
              <a:off x="0" y="0"/>
              <a:ext cx="2500464" cy="653957"/>
            </a:xfrm>
            <a:custGeom>
              <a:avLst/>
              <a:gdLst/>
              <a:ahLst/>
              <a:cxnLst/>
              <a:rect r="r" b="b" t="t" l="l"/>
              <a:pathLst>
                <a:path h="653957" w="2500464">
                  <a:moveTo>
                    <a:pt x="0" y="0"/>
                  </a:moveTo>
                  <a:lnTo>
                    <a:pt x="2500464" y="0"/>
                  </a:lnTo>
                  <a:lnTo>
                    <a:pt x="2500464" y="653957"/>
                  </a:lnTo>
                  <a:lnTo>
                    <a:pt x="0" y="653957"/>
                  </a:lnTo>
                  <a:close/>
                </a:path>
              </a:pathLst>
            </a:custGeom>
            <a:solidFill>
              <a:srgbClr val="211D1D"/>
            </a:solidFill>
            <a:ln w="47625" cap="sq">
              <a:solidFill>
                <a:srgbClr val="211D1D"/>
              </a:solidFill>
              <a:prstDash val="solid"/>
              <a:miter/>
            </a:ln>
          </p:spPr>
        </p:sp>
        <p:sp>
          <p:nvSpPr>
            <p:cNvPr name="TextBox 19" id="19"/>
            <p:cNvSpPr txBox="true"/>
            <p:nvPr/>
          </p:nvSpPr>
          <p:spPr>
            <a:xfrm>
              <a:off x="0" y="-85725"/>
              <a:ext cx="2500464" cy="739682"/>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 if (x &gt; 10)</a:t>
              </a:r>
            </a:p>
            <a:p>
              <a:pPr algn="l">
                <a:lnSpc>
                  <a:spcPts val="2800"/>
                </a:lnSpc>
              </a:pPr>
              <a:r>
                <a:rPr lang="en-US" sz="2000" b="true">
                  <a:solidFill>
                    <a:srgbClr val="FFFFFF"/>
                  </a:solidFill>
                  <a:latin typeface="Consolas Bold"/>
                  <a:ea typeface="Consolas Bold"/>
                  <a:cs typeface="Consolas Bold"/>
                  <a:sym typeface="Consolas Bold"/>
                </a:rPr>
                <a:t> System.out.println("x is greater than 10");</a:t>
              </a:r>
            </a:p>
            <a:p>
              <a:pPr algn="l">
                <a:lnSpc>
                  <a:spcPts val="2800"/>
                </a:lnSpc>
              </a:pPr>
              <a:r>
                <a:rPr lang="en-US" sz="2000" b="true">
                  <a:solidFill>
                    <a:srgbClr val="FFFFFF"/>
                  </a:solidFill>
                  <a:latin typeface="Consolas Bold"/>
                  <a:ea typeface="Consolas Bold"/>
                  <a:cs typeface="Consolas Bold"/>
                  <a:sym typeface="Consolas Bold"/>
                </a:rPr>
                <a:t> else</a:t>
              </a:r>
            </a:p>
            <a:p>
              <a:pPr algn="l">
                <a:lnSpc>
                  <a:spcPts val="2800"/>
                </a:lnSpc>
              </a:pPr>
              <a:r>
                <a:rPr lang="en-US" sz="2000" b="true">
                  <a:solidFill>
                    <a:srgbClr val="FFFFFF"/>
                  </a:solidFill>
                  <a:latin typeface="Consolas Bold"/>
                  <a:ea typeface="Consolas Bold"/>
                  <a:cs typeface="Consolas Bold"/>
                  <a:sym typeface="Consolas Bold"/>
                </a:rPr>
                <a:t> System.out.println("x is 10 or less");</a:t>
              </a:r>
            </a:p>
            <a:p>
              <a:pPr algn="ctr">
                <a:lnSpc>
                  <a:spcPts val="1656"/>
                </a:lnSpc>
              </a:pPr>
            </a:p>
          </p:txBody>
        </p:sp>
      </p:grpSp>
    </p:spTree>
  </p:cSld>
  <p:clrMapOvr>
    <a:masterClrMapping/>
  </p:clrMapOvr>
</p:sld>
</file>

<file path=ppt/slides/slide9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Freeform 13" id="13"/>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4" id="14"/>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5" id="15"/>
          <p:cNvGrpSpPr/>
          <p:nvPr/>
        </p:nvGrpSpPr>
        <p:grpSpPr>
          <a:xfrm rot="0">
            <a:off x="291410" y="2269643"/>
            <a:ext cx="6977180" cy="5701448"/>
            <a:chOff x="0" y="0"/>
            <a:chExt cx="2500464" cy="2043270"/>
          </a:xfrm>
        </p:grpSpPr>
        <p:sp>
          <p:nvSpPr>
            <p:cNvPr name="Freeform 16" id="16"/>
            <p:cNvSpPr/>
            <p:nvPr/>
          </p:nvSpPr>
          <p:spPr>
            <a:xfrm flipH="false" flipV="false" rot="0">
              <a:off x="0" y="0"/>
              <a:ext cx="2500464" cy="2043270"/>
            </a:xfrm>
            <a:custGeom>
              <a:avLst/>
              <a:gdLst/>
              <a:ahLst/>
              <a:cxnLst/>
              <a:rect r="r" b="b" t="t" l="l"/>
              <a:pathLst>
                <a:path h="2043270" w="2500464">
                  <a:moveTo>
                    <a:pt x="0" y="0"/>
                  </a:moveTo>
                  <a:lnTo>
                    <a:pt x="2500464" y="0"/>
                  </a:lnTo>
                  <a:lnTo>
                    <a:pt x="2500464" y="2043270"/>
                  </a:lnTo>
                  <a:lnTo>
                    <a:pt x="0" y="2043270"/>
                  </a:lnTo>
                  <a:close/>
                </a:path>
              </a:pathLst>
            </a:custGeom>
            <a:solidFill>
              <a:srgbClr val="211D1D"/>
            </a:solidFill>
            <a:ln w="47625" cap="sq">
              <a:solidFill>
                <a:srgbClr val="211D1D"/>
              </a:solidFill>
              <a:prstDash val="solid"/>
              <a:miter/>
            </a:ln>
          </p:spPr>
        </p:sp>
        <p:sp>
          <p:nvSpPr>
            <p:cNvPr name="TextBox 17" id="17"/>
            <p:cNvSpPr txBox="true"/>
            <p:nvPr/>
          </p:nvSpPr>
          <p:spPr>
            <a:xfrm>
              <a:off x="0" y="-85725"/>
              <a:ext cx="2500464" cy="2128995"/>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if (x &gt; 10)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if (x &lt; 20)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System.out.println("x is between 10 and 20");</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else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System.out.println("x is 20 or more");</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a:t>
              </a:r>
            </a:p>
            <a:p>
              <a:pPr algn="l">
                <a:lnSpc>
                  <a:spcPts val="2800"/>
                </a:lnSpc>
              </a:pPr>
              <a:r>
                <a:rPr lang="en-US" sz="2000" b="true">
                  <a:solidFill>
                    <a:srgbClr val="FFFFFF"/>
                  </a:solidFill>
                  <a:latin typeface="Consolas Bold"/>
                  <a:ea typeface="Consolas Bold"/>
                  <a:cs typeface="Consolas Bold"/>
                  <a:sym typeface="Consolas Bold"/>
                </a:rPr>
                <a:t>else </a:t>
              </a:r>
            </a:p>
            <a:p>
              <a:pPr algn="l">
                <a:lnSpc>
                  <a:spcPts val="2800"/>
                </a:lnSpc>
              </a:pPr>
              <a:r>
                <a:rPr lang="en-US" sz="2000" b="true">
                  <a:solidFill>
                    <a:srgbClr val="FFFFFF"/>
                  </a:solidFill>
                  <a:latin typeface="Consolas Bold"/>
                  <a:ea typeface="Consolas Bold"/>
                  <a:cs typeface="Consolas Bold"/>
                  <a:sym typeface="Consolas Bold"/>
                </a:rPr>
                <a:t>{</a:t>
              </a:r>
            </a:p>
            <a:p>
              <a:pPr algn="l">
                <a:lnSpc>
                  <a:spcPts val="2800"/>
                </a:lnSpc>
              </a:pPr>
              <a:r>
                <a:rPr lang="en-US" sz="2000" b="true">
                  <a:solidFill>
                    <a:srgbClr val="FFFFFF"/>
                  </a:solidFill>
                  <a:latin typeface="Consolas Bold"/>
                  <a:ea typeface="Consolas Bold"/>
                  <a:cs typeface="Consolas Bold"/>
                  <a:sym typeface="Consolas Bold"/>
                </a:rPr>
                <a:t>  System.out.println("x is 10 or less");</a:t>
              </a:r>
            </a:p>
            <a:p>
              <a:pPr algn="l">
                <a:lnSpc>
                  <a:spcPts val="2800"/>
                </a:lnSpc>
              </a:pPr>
              <a:r>
                <a:rPr lang="en-US" sz="2000" b="true">
                  <a:solidFill>
                    <a:srgbClr val="FFFFFF"/>
                  </a:solidFill>
                  <a:latin typeface="Consolas Bold"/>
                  <a:ea typeface="Consolas Bold"/>
                  <a:cs typeface="Consolas Bold"/>
                  <a:sym typeface="Consolas Bold"/>
                </a:rPr>
                <a:t>}</a:t>
              </a:r>
            </a:p>
            <a:p>
              <a:pPr algn="ctr">
                <a:lnSpc>
                  <a:spcPts val="1656"/>
                </a:lnSpc>
              </a:pPr>
            </a:p>
          </p:txBody>
        </p:sp>
      </p:grpSp>
      <p:sp>
        <p:nvSpPr>
          <p:cNvPr name="TextBox 18" id="18"/>
          <p:cNvSpPr txBox="true"/>
          <p:nvPr/>
        </p:nvSpPr>
        <p:spPr>
          <a:xfrm rot="0">
            <a:off x="405947" y="1109498"/>
            <a:ext cx="2112367"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1E90FF"/>
                </a:solidFill>
                <a:latin typeface="Walls Bold"/>
                <a:ea typeface="Walls Bold"/>
                <a:cs typeface="Walls Bold"/>
                <a:sym typeface="Walls Bold"/>
              </a:rPr>
              <a:t>6. Nested If-Else :</a:t>
            </a:r>
          </a:p>
        </p:txBody>
      </p:sp>
      <p:sp>
        <p:nvSpPr>
          <p:cNvPr name="TextBox 19" id="19"/>
          <p:cNvSpPr txBox="true"/>
          <p:nvPr/>
        </p:nvSpPr>
        <p:spPr>
          <a:xfrm rot="0">
            <a:off x="454038" y="1444143"/>
            <a:ext cx="5618758" cy="692150"/>
          </a:xfrm>
          <a:prstGeom prst="rect">
            <a:avLst/>
          </a:prstGeom>
        </p:spPr>
        <p:txBody>
          <a:bodyPr anchor="t" rtlCol="false" tIns="0" lIns="0" bIns="0" rIns="0">
            <a:spAutoFit/>
          </a:bodyPr>
          <a:lstStyle/>
          <a:p>
            <a:pPr algn="l" marL="431801" indent="-215900" lvl="1">
              <a:lnSpc>
                <a:spcPts val="2800"/>
              </a:lnSpc>
              <a:buFont typeface="Arial"/>
              <a:buChar char="•"/>
            </a:pPr>
            <a:r>
              <a:rPr lang="en-US" sz="2000">
                <a:solidFill>
                  <a:srgbClr val="000000"/>
                </a:solidFill>
                <a:latin typeface="Walls"/>
                <a:ea typeface="Walls"/>
                <a:cs typeface="Walls"/>
                <a:sym typeface="Walls"/>
              </a:rPr>
              <a:t> You can nest if-else statements within each other.</a:t>
            </a:r>
          </a:p>
          <a:p>
            <a:pPr algn="l" marL="431801" indent="-215900" lvl="1">
              <a:lnSpc>
                <a:spcPts val="2800"/>
              </a:lnSpc>
              <a:buFont typeface="Arial"/>
              <a:buChar char="•"/>
            </a:pPr>
            <a:r>
              <a:rPr lang="en-US" sz="2000">
                <a:solidFill>
                  <a:srgbClr val="000000"/>
                </a:solidFill>
                <a:latin typeface="Walls"/>
                <a:ea typeface="Walls"/>
                <a:cs typeface="Walls"/>
                <a:sym typeface="Walls"/>
              </a:rPr>
              <a:t> Example :</a:t>
            </a:r>
          </a:p>
        </p:txBody>
      </p:sp>
    </p:spTree>
  </p:cSld>
  <p:clrMapOvr>
    <a:masterClrMapping/>
  </p:clrMapOvr>
</p:sld>
</file>

<file path=ppt/slides/slide9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405947" y="1207894"/>
            <a:ext cx="6867345" cy="4577292"/>
          </a:xfrm>
          <a:prstGeom prst="rect">
            <a:avLst/>
          </a:prstGeom>
        </p:spPr>
        <p:txBody>
          <a:bodyPr anchor="t" rtlCol="false" tIns="0" lIns="0" bIns="0" rIns="0">
            <a:spAutoFit/>
          </a:bodyPr>
          <a:lstStyle/>
          <a:p>
            <a:pPr algn="l">
              <a:lnSpc>
                <a:spcPts val="2916"/>
              </a:lnSpc>
              <a:spcBef>
                <a:spcPct val="0"/>
              </a:spcBef>
            </a:pPr>
          </a:p>
          <a:p>
            <a:pPr algn="l">
              <a:lnSpc>
                <a:spcPts val="2800"/>
              </a:lnSpc>
              <a:spcBef>
                <a:spcPct val="0"/>
              </a:spcBef>
            </a:pPr>
            <a:r>
              <a:rPr lang="en-US" sz="2000">
                <a:solidFill>
                  <a:srgbClr val="000000"/>
                </a:solidFill>
                <a:latin typeface="Walls"/>
                <a:ea typeface="Walls"/>
                <a:cs typeface="Walls"/>
                <a:sym typeface="Walls"/>
              </a:rPr>
              <a:t> The outer if block controls the flow of execution. If the outermost if condition is false, the control does not enter its body, regardless of nested conditions.</a:t>
            </a:r>
          </a:p>
          <a:p>
            <a:pPr algn="l">
              <a:lnSpc>
                <a:spcPts val="2800"/>
              </a:lnSpc>
              <a:spcBef>
                <a:spcPct val="0"/>
              </a:spcBef>
            </a:pPr>
          </a:p>
          <a:p>
            <a:pPr algn="l">
              <a:lnSpc>
                <a:spcPts val="2800"/>
              </a:lnSpc>
              <a:spcBef>
                <a:spcPct val="0"/>
              </a:spcBef>
            </a:pPr>
            <a:r>
              <a:rPr lang="en-US" sz="2000">
                <a:solidFill>
                  <a:srgbClr val="000000"/>
                </a:solidFill>
                <a:latin typeface="Walls"/>
                <a:ea typeface="Walls"/>
                <a:cs typeface="Walls"/>
                <a:sym typeface="Walls"/>
              </a:rPr>
              <a:t>   </a:t>
            </a:r>
          </a:p>
          <a:p>
            <a:pPr algn="l">
              <a:lnSpc>
                <a:spcPts val="2800"/>
              </a:lnSpc>
              <a:spcBef>
                <a:spcPct val="0"/>
              </a:spcBef>
            </a:pPr>
            <a:r>
              <a:rPr lang="en-US" sz="2000">
                <a:solidFill>
                  <a:srgbClr val="000000"/>
                </a:solidFill>
                <a:latin typeface="Walls"/>
                <a:ea typeface="Walls"/>
                <a:cs typeface="Walls"/>
                <a:sym typeface="Walls"/>
              </a:rPr>
              <a:t>Inside an if or else block, you can have multiple if-else statements or blocks. If you don’t use curly braces, only the immediate next statement is considered part of the block.</a:t>
            </a:r>
          </a:p>
          <a:p>
            <a:pPr algn="l">
              <a:lnSpc>
                <a:spcPts val="2800"/>
              </a:lnSpc>
              <a:spcBef>
                <a:spcPct val="0"/>
              </a:spcBef>
            </a:pPr>
          </a:p>
          <a:p>
            <a:pPr algn="l">
              <a:lnSpc>
                <a:spcPts val="2800"/>
              </a:lnSpc>
              <a:spcBef>
                <a:spcPct val="0"/>
              </a:spcBef>
            </a:pPr>
            <a:r>
              <a:rPr lang="en-US" sz="2000">
                <a:solidFill>
                  <a:srgbClr val="000000"/>
                </a:solidFill>
                <a:latin typeface="Walls"/>
                <a:ea typeface="Walls"/>
                <a:cs typeface="Walls"/>
                <a:sym typeface="Walls"/>
              </a:rPr>
              <a:t>   </a:t>
            </a:r>
          </a:p>
          <a:p>
            <a:pPr algn="l">
              <a:lnSpc>
                <a:spcPts val="2800"/>
              </a:lnSpc>
              <a:spcBef>
                <a:spcPct val="0"/>
              </a:spcBef>
            </a:pPr>
            <a:r>
              <a:rPr lang="en-US" sz="2000">
                <a:solidFill>
                  <a:srgbClr val="000000"/>
                </a:solidFill>
                <a:latin typeface="Walls"/>
                <a:ea typeface="Walls"/>
                <a:cs typeface="Walls"/>
                <a:sym typeface="Walls"/>
              </a:rPr>
              <a:t>Example :</a:t>
            </a:r>
          </a:p>
          <a:p>
            <a:pPr algn="l">
              <a:lnSpc>
                <a:spcPts val="2800"/>
              </a:lnSpc>
              <a:spcBef>
                <a:spcPct val="0"/>
              </a:spcBef>
            </a:pPr>
            <a:r>
              <a:rPr lang="en-US" sz="2000">
                <a:solidFill>
                  <a:srgbClr val="000000"/>
                </a:solidFill>
                <a:latin typeface="Walls"/>
                <a:ea typeface="Walls"/>
                <a:cs typeface="Walls"/>
                <a:sym typeface="Walls"/>
              </a:rPr>
              <a:t>    </a:t>
            </a:r>
          </a:p>
        </p:txBody>
      </p:sp>
      <p:sp>
        <p:nvSpPr>
          <p:cNvPr name="Freeform 14" id="14"/>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405947" y="1207894"/>
            <a:ext cx="1031677"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1E90FF"/>
                </a:solidFill>
                <a:latin typeface="Walls Bold"/>
                <a:ea typeface="Walls Bold"/>
                <a:cs typeface="Walls Bold"/>
                <a:sym typeface="Walls Bold"/>
              </a:rPr>
              <a:t>7. Scope:</a:t>
            </a:r>
          </a:p>
        </p:txBody>
      </p:sp>
      <p:sp>
        <p:nvSpPr>
          <p:cNvPr name="TextBox 17" id="17"/>
          <p:cNvSpPr txBox="true"/>
          <p:nvPr/>
        </p:nvSpPr>
        <p:spPr>
          <a:xfrm rot="0">
            <a:off x="76754" y="2809113"/>
            <a:ext cx="3556793"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1E90FF"/>
                </a:solidFill>
                <a:latin typeface="Walls Bold"/>
                <a:ea typeface="Walls Bold"/>
                <a:cs typeface="Walls Bold"/>
                <a:sym typeface="Walls Bold"/>
              </a:rPr>
              <a:t>8. Multiple Statements :</a:t>
            </a:r>
          </a:p>
        </p:txBody>
      </p:sp>
      <p:sp>
        <p:nvSpPr>
          <p:cNvPr name="TextBox 18" id="18"/>
          <p:cNvSpPr txBox="true"/>
          <p:nvPr/>
        </p:nvSpPr>
        <p:spPr>
          <a:xfrm rot="0">
            <a:off x="76754" y="4614760"/>
            <a:ext cx="4511936"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1E90FF"/>
                </a:solidFill>
                <a:latin typeface="Walls Bold"/>
                <a:ea typeface="Walls Bold"/>
                <a:cs typeface="Walls Bold"/>
                <a:sym typeface="Walls Bold"/>
              </a:rPr>
              <a:t>9. Example with No Curly Braces:</a:t>
            </a:r>
          </a:p>
        </p:txBody>
      </p:sp>
      <p:grpSp>
        <p:nvGrpSpPr>
          <p:cNvPr name="Group 19" id="19"/>
          <p:cNvGrpSpPr/>
          <p:nvPr/>
        </p:nvGrpSpPr>
        <p:grpSpPr>
          <a:xfrm rot="0">
            <a:off x="301888" y="5625590"/>
            <a:ext cx="6977180" cy="2882048"/>
            <a:chOff x="0" y="0"/>
            <a:chExt cx="2500464" cy="1032861"/>
          </a:xfrm>
        </p:grpSpPr>
        <p:sp>
          <p:nvSpPr>
            <p:cNvPr name="Freeform 20" id="20"/>
            <p:cNvSpPr/>
            <p:nvPr/>
          </p:nvSpPr>
          <p:spPr>
            <a:xfrm flipH="false" flipV="false" rot="0">
              <a:off x="0" y="0"/>
              <a:ext cx="2500464" cy="1032861"/>
            </a:xfrm>
            <a:custGeom>
              <a:avLst/>
              <a:gdLst/>
              <a:ahLst/>
              <a:cxnLst/>
              <a:rect r="r" b="b" t="t" l="l"/>
              <a:pathLst>
                <a:path h="1032861" w="2500464">
                  <a:moveTo>
                    <a:pt x="0" y="0"/>
                  </a:moveTo>
                  <a:lnTo>
                    <a:pt x="2500464" y="0"/>
                  </a:lnTo>
                  <a:lnTo>
                    <a:pt x="2500464" y="1032861"/>
                  </a:lnTo>
                  <a:lnTo>
                    <a:pt x="0" y="1032861"/>
                  </a:lnTo>
                  <a:close/>
                </a:path>
              </a:pathLst>
            </a:custGeom>
            <a:solidFill>
              <a:srgbClr val="211D1D"/>
            </a:solidFill>
            <a:ln w="47625" cap="sq">
              <a:solidFill>
                <a:srgbClr val="211D1D"/>
              </a:solidFill>
              <a:prstDash val="solid"/>
              <a:miter/>
            </a:ln>
          </p:spPr>
        </p:sp>
        <p:sp>
          <p:nvSpPr>
            <p:cNvPr name="TextBox 21" id="21"/>
            <p:cNvSpPr txBox="true"/>
            <p:nvPr/>
          </p:nvSpPr>
          <p:spPr>
            <a:xfrm>
              <a:off x="0" y="-85725"/>
              <a:ext cx="2500464" cy="1118586"/>
            </a:xfrm>
            <a:prstGeom prst="rect">
              <a:avLst/>
            </a:prstGeom>
          </p:spPr>
          <p:txBody>
            <a:bodyPr anchor="ctr" rtlCol="false" tIns="50800" lIns="50800" bIns="50800" rIns="50800"/>
            <a:lstStyle/>
            <a:p>
              <a:pPr algn="l">
                <a:lnSpc>
                  <a:spcPts val="2800"/>
                </a:lnSpc>
              </a:pPr>
              <a:r>
                <a:rPr lang="en-US" sz="2000" b="true">
                  <a:solidFill>
                    <a:srgbClr val="FFFFFF"/>
                  </a:solidFill>
                  <a:latin typeface="Consolas Bold"/>
                  <a:ea typeface="Consolas Bold"/>
                  <a:cs typeface="Consolas Bold"/>
                  <a:sym typeface="Consolas Bold"/>
                </a:rPr>
                <a:t> if (x &gt; 10)</a:t>
              </a:r>
            </a:p>
            <a:p>
              <a:pPr algn="l">
                <a:lnSpc>
                  <a:spcPts val="2800"/>
                </a:lnSpc>
              </a:pPr>
              <a:r>
                <a:rPr lang="en-US" sz="2000" b="true">
                  <a:solidFill>
                    <a:srgbClr val="FFFFFF"/>
                  </a:solidFill>
                  <a:latin typeface="Consolas Bold"/>
                  <a:ea typeface="Consolas Bold"/>
                  <a:cs typeface="Consolas Bold"/>
                  <a:sym typeface="Consolas Bold"/>
                </a:rPr>
                <a:t> System.out.println("x is greater than 10");</a:t>
              </a:r>
            </a:p>
            <a:p>
              <a:pPr algn="l">
                <a:lnSpc>
                  <a:spcPts val="2800"/>
                </a:lnSpc>
              </a:pPr>
              <a:r>
                <a:rPr lang="en-US" sz="2000" b="true">
                  <a:solidFill>
                    <a:srgbClr val="FFFFFF"/>
                  </a:solidFill>
                  <a:latin typeface="Consolas Bold"/>
                  <a:ea typeface="Consolas Bold"/>
                  <a:cs typeface="Consolas Bold"/>
                  <a:sym typeface="Consolas Bold"/>
                </a:rPr>
                <a:t> System.out.println("This is outside of the if block");</a:t>
              </a:r>
            </a:p>
            <a:p>
              <a:pPr algn="l">
                <a:lnSpc>
                  <a:spcPts val="2800"/>
                </a:lnSpc>
              </a:pPr>
              <a:r>
                <a:rPr lang="en-US" sz="2000" b="true">
                  <a:solidFill>
                    <a:srgbClr val="FFFFFF"/>
                  </a:solidFill>
                  <a:latin typeface="Consolas Bold"/>
                  <a:ea typeface="Consolas Bold"/>
                  <a:cs typeface="Consolas Bold"/>
                  <a:sym typeface="Consolas Bold"/>
                </a:rPr>
                <a:t> else</a:t>
              </a:r>
            </a:p>
            <a:p>
              <a:pPr algn="l">
                <a:lnSpc>
                  <a:spcPts val="2800"/>
                </a:lnSpc>
              </a:pPr>
              <a:r>
                <a:rPr lang="en-US" sz="2000" b="true">
                  <a:solidFill>
                    <a:srgbClr val="FFFFFF"/>
                  </a:solidFill>
                  <a:latin typeface="Consolas Bold"/>
                  <a:ea typeface="Consolas Bold"/>
                  <a:cs typeface="Consolas Bold"/>
                  <a:sym typeface="Consolas Bold"/>
                </a:rPr>
                <a:t> System.out.println("x is 10 or less");</a:t>
              </a:r>
            </a:p>
            <a:p>
              <a:pPr algn="l">
                <a:lnSpc>
                  <a:spcPts val="2800"/>
                </a:lnSpc>
              </a:pPr>
            </a:p>
            <a:p>
              <a:pPr algn="ctr">
                <a:lnSpc>
                  <a:spcPts val="1656"/>
                </a:lnSpc>
              </a:pPr>
            </a:p>
          </p:txBody>
        </p:sp>
      </p:grpSp>
    </p:spTree>
  </p:cSld>
  <p:clrMapOvr>
    <a:masterClrMapping/>
  </p:clrMapOvr>
</p:sld>
</file>

<file path=ppt/slides/slide9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2731" y="0"/>
            <a:ext cx="7969676" cy="1010502"/>
            <a:chOff x="0" y="0"/>
            <a:chExt cx="2856152" cy="362141"/>
          </a:xfrm>
        </p:grpSpPr>
        <p:sp>
          <p:nvSpPr>
            <p:cNvPr name="Freeform 3" id="3"/>
            <p:cNvSpPr/>
            <p:nvPr/>
          </p:nvSpPr>
          <p:spPr>
            <a:xfrm flipH="false" flipV="false" rot="0">
              <a:off x="0" y="0"/>
              <a:ext cx="2856152" cy="362141"/>
            </a:xfrm>
            <a:custGeom>
              <a:avLst/>
              <a:gdLst/>
              <a:ahLst/>
              <a:cxnLst/>
              <a:rect r="r" b="b" t="t" l="l"/>
              <a:pathLst>
                <a:path h="362141" w="2856152">
                  <a:moveTo>
                    <a:pt x="0" y="0"/>
                  </a:moveTo>
                  <a:lnTo>
                    <a:pt x="2856152" y="0"/>
                  </a:lnTo>
                  <a:lnTo>
                    <a:pt x="2856152" y="362141"/>
                  </a:lnTo>
                  <a:lnTo>
                    <a:pt x="0" y="362141"/>
                  </a:lnTo>
                  <a:close/>
                </a:path>
              </a:pathLst>
            </a:custGeom>
            <a:solidFill>
              <a:srgbClr val="000000"/>
            </a:solidFill>
          </p:spPr>
        </p:sp>
        <p:sp>
          <p:nvSpPr>
            <p:cNvPr name="TextBox 4" id="4"/>
            <p:cNvSpPr txBox="true"/>
            <p:nvPr/>
          </p:nvSpPr>
          <p:spPr>
            <a:xfrm>
              <a:off x="0" y="-28575"/>
              <a:ext cx="2856152" cy="390716"/>
            </a:xfrm>
            <a:prstGeom prst="rect">
              <a:avLst/>
            </a:prstGeom>
          </p:spPr>
          <p:txBody>
            <a:bodyPr anchor="ctr" rtlCol="false" tIns="50800" lIns="50800" bIns="50800" rIns="50800"/>
            <a:lstStyle/>
            <a:p>
              <a:pPr algn="ctr">
                <a:lnSpc>
                  <a:spcPts val="1656"/>
                </a:lnSpc>
              </a:pPr>
            </a:p>
          </p:txBody>
        </p:sp>
      </p:grpSp>
      <p:sp>
        <p:nvSpPr>
          <p:cNvPr name="Freeform 5" id="5"/>
          <p:cNvSpPr/>
          <p:nvPr/>
        </p:nvSpPr>
        <p:spPr>
          <a:xfrm flipH="false" flipV="false" rot="0">
            <a:off x="-774159" y="9936000"/>
            <a:ext cx="4564636" cy="4581818"/>
          </a:xfrm>
          <a:custGeom>
            <a:avLst/>
            <a:gdLst/>
            <a:ahLst/>
            <a:cxnLst/>
            <a:rect r="r" b="b" t="t" l="l"/>
            <a:pathLst>
              <a:path h="4581818" w="4564636">
                <a:moveTo>
                  <a:pt x="0" y="0"/>
                </a:moveTo>
                <a:lnTo>
                  <a:pt x="4564637" y="0"/>
                </a:lnTo>
                <a:lnTo>
                  <a:pt x="4564637"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3790478" y="9965493"/>
            <a:ext cx="4564636" cy="4581818"/>
          </a:xfrm>
          <a:custGeom>
            <a:avLst/>
            <a:gdLst/>
            <a:ahLst/>
            <a:cxnLst/>
            <a:rect r="r" b="b" t="t" l="l"/>
            <a:pathLst>
              <a:path h="4581818" w="4564636">
                <a:moveTo>
                  <a:pt x="0" y="0"/>
                </a:moveTo>
                <a:lnTo>
                  <a:pt x="4564636" y="0"/>
                </a:lnTo>
                <a:lnTo>
                  <a:pt x="4564636" y="4581818"/>
                </a:lnTo>
                <a:lnTo>
                  <a:pt x="0" y="458181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872300" y="195371"/>
            <a:ext cx="2400991" cy="679738"/>
          </a:xfrm>
          <a:custGeom>
            <a:avLst/>
            <a:gdLst/>
            <a:ahLst/>
            <a:cxnLst/>
            <a:rect r="r" b="b" t="t" l="l"/>
            <a:pathLst>
              <a:path h="679738" w="2400991">
                <a:moveTo>
                  <a:pt x="0" y="0"/>
                </a:moveTo>
                <a:lnTo>
                  <a:pt x="2400991" y="0"/>
                </a:lnTo>
                <a:lnTo>
                  <a:pt x="2400991" y="679738"/>
                </a:lnTo>
                <a:lnTo>
                  <a:pt x="0" y="679738"/>
                </a:lnTo>
                <a:lnTo>
                  <a:pt x="0" y="0"/>
                </a:lnTo>
                <a:close/>
              </a:path>
            </a:pathLst>
          </a:custGeom>
          <a:blipFill>
            <a:blip r:embed="rId4"/>
            <a:stretch>
              <a:fillRect l="0" t="0" r="0" b="-98886"/>
            </a:stretch>
          </a:blipFill>
        </p:spPr>
      </p:sp>
      <p:grpSp>
        <p:nvGrpSpPr>
          <p:cNvPr name="Group 8" id="8"/>
          <p:cNvGrpSpPr/>
          <p:nvPr/>
        </p:nvGrpSpPr>
        <p:grpSpPr>
          <a:xfrm rot="0">
            <a:off x="0" y="9894095"/>
            <a:ext cx="7969676" cy="797905"/>
            <a:chOff x="0" y="0"/>
            <a:chExt cx="2856152" cy="285951"/>
          </a:xfrm>
        </p:grpSpPr>
        <p:sp>
          <p:nvSpPr>
            <p:cNvPr name="Freeform 9" id="9"/>
            <p:cNvSpPr/>
            <p:nvPr/>
          </p:nvSpPr>
          <p:spPr>
            <a:xfrm flipH="false" flipV="false" rot="0">
              <a:off x="0" y="0"/>
              <a:ext cx="2856152" cy="285951"/>
            </a:xfrm>
            <a:custGeom>
              <a:avLst/>
              <a:gdLst/>
              <a:ahLst/>
              <a:cxnLst/>
              <a:rect r="r" b="b" t="t" l="l"/>
              <a:pathLst>
                <a:path h="285951" w="2856152">
                  <a:moveTo>
                    <a:pt x="0" y="0"/>
                  </a:moveTo>
                  <a:lnTo>
                    <a:pt x="2856152" y="0"/>
                  </a:lnTo>
                  <a:lnTo>
                    <a:pt x="2856152" y="285951"/>
                  </a:lnTo>
                  <a:lnTo>
                    <a:pt x="0" y="285951"/>
                  </a:lnTo>
                  <a:close/>
                </a:path>
              </a:pathLst>
            </a:custGeom>
            <a:solidFill>
              <a:srgbClr val="000000"/>
            </a:solidFill>
          </p:spPr>
        </p:sp>
        <p:sp>
          <p:nvSpPr>
            <p:cNvPr name="TextBox 10" id="10"/>
            <p:cNvSpPr txBox="true"/>
            <p:nvPr/>
          </p:nvSpPr>
          <p:spPr>
            <a:xfrm>
              <a:off x="0" y="-28575"/>
              <a:ext cx="2856152" cy="314526"/>
            </a:xfrm>
            <a:prstGeom prst="rect">
              <a:avLst/>
            </a:prstGeom>
          </p:spPr>
          <p:txBody>
            <a:bodyPr anchor="ctr" rtlCol="false" tIns="50800" lIns="50800" bIns="50800" rIns="50800"/>
            <a:lstStyle/>
            <a:p>
              <a:pPr algn="ctr">
                <a:lnSpc>
                  <a:spcPts val="1656"/>
                </a:lnSpc>
              </a:pPr>
            </a:p>
          </p:txBody>
        </p:sp>
      </p:grpSp>
      <p:sp>
        <p:nvSpPr>
          <p:cNvPr name="Freeform 11" id="11"/>
          <p:cNvSpPr/>
          <p:nvPr/>
        </p:nvSpPr>
        <p:spPr>
          <a:xfrm flipH="false" flipV="false" rot="0">
            <a:off x="405947" y="9965493"/>
            <a:ext cx="5666849" cy="622991"/>
          </a:xfrm>
          <a:custGeom>
            <a:avLst/>
            <a:gdLst/>
            <a:ahLst/>
            <a:cxnLst/>
            <a:rect r="r" b="b" t="t" l="l"/>
            <a:pathLst>
              <a:path h="622991" w="5666849">
                <a:moveTo>
                  <a:pt x="0" y="0"/>
                </a:moveTo>
                <a:lnTo>
                  <a:pt x="5666849" y="0"/>
                </a:lnTo>
                <a:lnTo>
                  <a:pt x="5666849" y="622991"/>
                </a:lnTo>
                <a:lnTo>
                  <a:pt x="0" y="622991"/>
                </a:lnTo>
                <a:lnTo>
                  <a:pt x="0" y="0"/>
                </a:lnTo>
                <a:close/>
              </a:path>
            </a:pathLst>
          </a:custGeom>
          <a:blipFill>
            <a:blip r:embed="rId5"/>
            <a:stretch>
              <a:fillRect l="0" t="-291960" r="0" b="-119700"/>
            </a:stretch>
          </a:blipFill>
        </p:spPr>
      </p:sp>
      <p:sp>
        <p:nvSpPr>
          <p:cNvPr name="TextBox 12" id="12"/>
          <p:cNvSpPr txBox="true"/>
          <p:nvPr/>
        </p:nvSpPr>
        <p:spPr>
          <a:xfrm rot="0">
            <a:off x="421625" y="109646"/>
            <a:ext cx="2896336" cy="705485"/>
          </a:xfrm>
          <a:prstGeom prst="rect">
            <a:avLst/>
          </a:prstGeom>
        </p:spPr>
        <p:txBody>
          <a:bodyPr anchor="t" rtlCol="false" tIns="0" lIns="0" bIns="0" rIns="0">
            <a:spAutoFit/>
          </a:bodyPr>
          <a:lstStyle/>
          <a:p>
            <a:pPr algn="l">
              <a:lnSpc>
                <a:spcPts val="5740"/>
              </a:lnSpc>
            </a:pPr>
            <a:r>
              <a:rPr lang="en-US" sz="4100" b="true">
                <a:solidFill>
                  <a:srgbClr val="FFFFFF"/>
                </a:solidFill>
                <a:latin typeface="Walls Bold"/>
                <a:ea typeface="Walls Bold"/>
                <a:cs typeface="Walls Bold"/>
                <a:sym typeface="Walls Bold"/>
              </a:rPr>
              <a:t>Core Java</a:t>
            </a:r>
          </a:p>
        </p:txBody>
      </p:sp>
      <p:sp>
        <p:nvSpPr>
          <p:cNvPr name="TextBox 13" id="13"/>
          <p:cNvSpPr txBox="true"/>
          <p:nvPr/>
        </p:nvSpPr>
        <p:spPr>
          <a:xfrm rot="0">
            <a:off x="317034" y="2817077"/>
            <a:ext cx="7089458" cy="7405158"/>
          </a:xfrm>
          <a:prstGeom prst="rect">
            <a:avLst/>
          </a:prstGeom>
        </p:spPr>
        <p:txBody>
          <a:bodyPr anchor="t" rtlCol="false" tIns="0" lIns="0" bIns="0" rIns="0">
            <a:spAutoFit/>
          </a:bodyPr>
          <a:lstStyle/>
          <a:p>
            <a:pPr algn="l">
              <a:lnSpc>
                <a:spcPts val="2916"/>
              </a:lnSpc>
              <a:spcBef>
                <a:spcPct val="0"/>
              </a:spcBef>
            </a:pPr>
          </a:p>
          <a:p>
            <a:pPr algn="l">
              <a:lnSpc>
                <a:spcPts val="2800"/>
              </a:lnSpc>
              <a:spcBef>
                <a:spcPct val="0"/>
              </a:spcBef>
            </a:pPr>
          </a:p>
          <a:p>
            <a:pPr algn="l" marL="431801" indent="-215900" lvl="1">
              <a:lnSpc>
                <a:spcPts val="2800"/>
              </a:lnSpc>
              <a:buFont typeface="Arial"/>
              <a:buChar char="•"/>
            </a:pPr>
            <a:r>
              <a:rPr lang="en-US" sz="2000">
                <a:solidFill>
                  <a:srgbClr val="000000"/>
                </a:solidFill>
                <a:latin typeface="Walls"/>
                <a:ea typeface="Walls"/>
                <a:cs typeface="Walls"/>
                <a:sym typeface="Walls"/>
              </a:rPr>
              <a:t>  The if block evaluates the initial condition.</a:t>
            </a:r>
          </a:p>
          <a:p>
            <a:pPr algn="l" marL="431801" indent="-215900" lvl="1">
              <a:lnSpc>
                <a:spcPts val="2800"/>
              </a:lnSpc>
              <a:spcBef>
                <a:spcPct val="0"/>
              </a:spcBef>
              <a:buFont typeface="Arial"/>
              <a:buChar char="•"/>
            </a:pPr>
            <a:r>
              <a:rPr lang="en-US" sz="2000">
                <a:solidFill>
                  <a:srgbClr val="000000"/>
                </a:solidFill>
                <a:latin typeface="Walls"/>
                <a:ea typeface="Walls"/>
                <a:cs typeface="Walls"/>
                <a:sym typeface="Walls"/>
              </a:rPr>
              <a:t>  Syntax:</a:t>
            </a:r>
          </a:p>
          <a:p>
            <a:pPr algn="l">
              <a:lnSpc>
                <a:spcPts val="2800"/>
              </a:lnSpc>
              <a:spcBef>
                <a:spcPct val="0"/>
              </a:spcBef>
            </a:pPr>
            <a:r>
              <a:rPr lang="en-US" sz="2000">
                <a:solidFill>
                  <a:srgbClr val="000000"/>
                </a:solidFill>
                <a:latin typeface="Walls"/>
                <a:ea typeface="Walls"/>
                <a:cs typeface="Walls"/>
                <a:sym typeface="Walls"/>
              </a:rPr>
              <a:t>     if (condition) </a:t>
            </a:r>
          </a:p>
          <a:p>
            <a:pPr algn="l">
              <a:lnSpc>
                <a:spcPts val="2800"/>
              </a:lnSpc>
              <a:spcBef>
                <a:spcPct val="0"/>
              </a:spcBef>
            </a:pPr>
            <a:r>
              <a:rPr lang="en-US" sz="2000">
                <a:solidFill>
                  <a:srgbClr val="000000"/>
                </a:solidFill>
                <a:latin typeface="Walls"/>
                <a:ea typeface="Walls"/>
                <a:cs typeface="Walls"/>
                <a:sym typeface="Walls"/>
              </a:rPr>
              <a:t>   {</a:t>
            </a:r>
          </a:p>
          <a:p>
            <a:pPr algn="l">
              <a:lnSpc>
                <a:spcPts val="2800"/>
              </a:lnSpc>
              <a:spcBef>
                <a:spcPct val="0"/>
              </a:spcBef>
            </a:pPr>
            <a:r>
              <a:rPr lang="en-US" sz="2000">
                <a:solidFill>
                  <a:srgbClr val="000000"/>
                </a:solidFill>
                <a:latin typeface="Walls"/>
                <a:ea typeface="Walls"/>
                <a:cs typeface="Walls"/>
                <a:sym typeface="Walls"/>
              </a:rPr>
              <a:t>         // Block of code to be executed if condition is true</a:t>
            </a:r>
          </a:p>
          <a:p>
            <a:pPr algn="l">
              <a:lnSpc>
                <a:spcPts val="2800"/>
              </a:lnSpc>
              <a:spcBef>
                <a:spcPct val="0"/>
              </a:spcBef>
            </a:pPr>
            <a:r>
              <a:rPr lang="en-US" sz="2000">
                <a:solidFill>
                  <a:srgbClr val="000000"/>
                </a:solidFill>
                <a:latin typeface="Walls"/>
                <a:ea typeface="Walls"/>
                <a:cs typeface="Walls"/>
                <a:sym typeface="Walls"/>
              </a:rPr>
              <a:t>    }</a:t>
            </a:r>
          </a:p>
          <a:p>
            <a:pPr algn="l">
              <a:lnSpc>
                <a:spcPts val="2800"/>
              </a:lnSpc>
              <a:spcBef>
                <a:spcPct val="0"/>
              </a:spcBef>
            </a:pPr>
          </a:p>
          <a:p>
            <a:pPr algn="l" marL="431801" indent="-215900" lvl="1">
              <a:lnSpc>
                <a:spcPts val="2800"/>
              </a:lnSpc>
              <a:buFont typeface="Arial"/>
              <a:buChar char="•"/>
            </a:pPr>
            <a:r>
              <a:rPr lang="en-US" sz="2000">
                <a:solidFill>
                  <a:srgbClr val="000000"/>
                </a:solidFill>
                <a:latin typeface="Walls"/>
                <a:ea typeface="Walls"/>
                <a:cs typeface="Walls"/>
                <a:sym typeface="Walls"/>
              </a:rPr>
              <a:t> You can add one or more else-if blocks to handle additional conditions.</a:t>
            </a:r>
          </a:p>
          <a:p>
            <a:pPr algn="l" marL="431801" indent="-215900" lvl="1">
              <a:lnSpc>
                <a:spcPts val="2800"/>
              </a:lnSpc>
              <a:buFont typeface="Arial"/>
              <a:buChar char="•"/>
            </a:pPr>
            <a:r>
              <a:rPr lang="en-US" sz="2000">
                <a:solidFill>
                  <a:srgbClr val="000000"/>
                </a:solidFill>
                <a:latin typeface="Walls"/>
                <a:ea typeface="Walls"/>
                <a:cs typeface="Walls"/>
                <a:sym typeface="Walls"/>
              </a:rPr>
              <a:t>  Each else-if block must have a condition that evaluates to a boolean value.</a:t>
            </a:r>
          </a:p>
          <a:p>
            <a:pPr algn="l" marL="431801" indent="-215900" lvl="1">
              <a:lnSpc>
                <a:spcPts val="2800"/>
              </a:lnSpc>
              <a:spcBef>
                <a:spcPct val="0"/>
              </a:spcBef>
              <a:buFont typeface="Arial"/>
              <a:buChar char="•"/>
            </a:pPr>
            <a:r>
              <a:rPr lang="en-US" sz="2000">
                <a:solidFill>
                  <a:srgbClr val="000000"/>
                </a:solidFill>
                <a:latin typeface="Walls"/>
                <a:ea typeface="Walls"/>
                <a:cs typeface="Walls"/>
                <a:sym typeface="Walls"/>
              </a:rPr>
              <a:t>  Syntax :</a:t>
            </a:r>
          </a:p>
          <a:p>
            <a:pPr algn="l">
              <a:lnSpc>
                <a:spcPts val="2800"/>
              </a:lnSpc>
              <a:spcBef>
                <a:spcPct val="0"/>
              </a:spcBef>
            </a:pPr>
            <a:r>
              <a:rPr lang="en-US" sz="2000">
                <a:solidFill>
                  <a:srgbClr val="000000"/>
                </a:solidFill>
                <a:latin typeface="Walls"/>
                <a:ea typeface="Walls"/>
                <a:cs typeface="Walls"/>
                <a:sym typeface="Walls"/>
              </a:rPr>
              <a:t>     if (condition1) </a:t>
            </a:r>
          </a:p>
          <a:p>
            <a:pPr algn="l">
              <a:lnSpc>
                <a:spcPts val="2800"/>
              </a:lnSpc>
              <a:spcBef>
                <a:spcPct val="0"/>
              </a:spcBef>
            </a:pPr>
            <a:r>
              <a:rPr lang="en-US" sz="2000">
                <a:solidFill>
                  <a:srgbClr val="000000"/>
                </a:solidFill>
                <a:latin typeface="Walls"/>
                <a:ea typeface="Walls"/>
                <a:cs typeface="Walls"/>
                <a:sym typeface="Walls"/>
              </a:rPr>
              <a:t>   {</a:t>
            </a:r>
          </a:p>
          <a:p>
            <a:pPr algn="l">
              <a:lnSpc>
                <a:spcPts val="2800"/>
              </a:lnSpc>
              <a:spcBef>
                <a:spcPct val="0"/>
              </a:spcBef>
            </a:pPr>
            <a:r>
              <a:rPr lang="en-US" sz="2000">
                <a:solidFill>
                  <a:srgbClr val="000000"/>
                </a:solidFill>
                <a:latin typeface="Walls"/>
                <a:ea typeface="Walls"/>
                <a:cs typeface="Walls"/>
                <a:sym typeface="Walls"/>
              </a:rPr>
              <a:t>         // Block of code to be executed if condition1 is true</a:t>
            </a:r>
          </a:p>
          <a:p>
            <a:pPr algn="l">
              <a:lnSpc>
                <a:spcPts val="2800"/>
              </a:lnSpc>
              <a:spcBef>
                <a:spcPct val="0"/>
              </a:spcBef>
            </a:pPr>
            <a:r>
              <a:rPr lang="en-US" sz="2000">
                <a:solidFill>
                  <a:srgbClr val="000000"/>
                </a:solidFill>
                <a:latin typeface="Walls"/>
                <a:ea typeface="Walls"/>
                <a:cs typeface="Walls"/>
                <a:sym typeface="Walls"/>
              </a:rPr>
              <a:t>    } </a:t>
            </a:r>
          </a:p>
          <a:p>
            <a:pPr algn="l">
              <a:lnSpc>
                <a:spcPts val="2800"/>
              </a:lnSpc>
              <a:spcBef>
                <a:spcPct val="0"/>
              </a:spcBef>
            </a:pPr>
            <a:r>
              <a:rPr lang="en-US" sz="2000">
                <a:solidFill>
                  <a:srgbClr val="000000"/>
                </a:solidFill>
                <a:latin typeface="Walls"/>
                <a:ea typeface="Walls"/>
                <a:cs typeface="Walls"/>
                <a:sym typeface="Walls"/>
              </a:rPr>
              <a:t>else if (condition2)</a:t>
            </a:r>
          </a:p>
          <a:p>
            <a:pPr algn="l">
              <a:lnSpc>
                <a:spcPts val="2800"/>
              </a:lnSpc>
              <a:spcBef>
                <a:spcPct val="0"/>
              </a:spcBef>
            </a:pPr>
            <a:r>
              <a:rPr lang="en-US" sz="2000">
                <a:solidFill>
                  <a:srgbClr val="000000"/>
                </a:solidFill>
                <a:latin typeface="Walls"/>
                <a:ea typeface="Walls"/>
                <a:cs typeface="Walls"/>
                <a:sym typeface="Walls"/>
              </a:rPr>
              <a:t> {</a:t>
            </a:r>
          </a:p>
          <a:p>
            <a:pPr algn="l">
              <a:lnSpc>
                <a:spcPts val="2916"/>
              </a:lnSpc>
              <a:spcBef>
                <a:spcPct val="0"/>
              </a:spcBef>
            </a:pPr>
            <a:r>
              <a:rPr lang="en-US" sz="2083">
                <a:solidFill>
                  <a:srgbClr val="000000"/>
                </a:solidFill>
                <a:latin typeface="Walls"/>
                <a:ea typeface="Walls"/>
                <a:cs typeface="Walls"/>
                <a:sym typeface="Walls"/>
              </a:rPr>
              <a:t>         </a:t>
            </a:r>
          </a:p>
        </p:txBody>
      </p:sp>
      <p:sp>
        <p:nvSpPr>
          <p:cNvPr name="Freeform 14" id="14"/>
          <p:cNvSpPr/>
          <p:nvPr/>
        </p:nvSpPr>
        <p:spPr>
          <a:xfrm flipH="false" flipV="false" rot="-5400000">
            <a:off x="-4528463" y="5437583"/>
            <a:ext cx="9210433" cy="153507"/>
          </a:xfrm>
          <a:custGeom>
            <a:avLst/>
            <a:gdLst/>
            <a:ahLst/>
            <a:cxnLst/>
            <a:rect r="r" b="b" t="t" l="l"/>
            <a:pathLst>
              <a:path h="153507" w="9210433">
                <a:moveTo>
                  <a:pt x="0" y="0"/>
                </a:moveTo>
                <a:lnTo>
                  <a:pt x="9210433" y="0"/>
                </a:lnTo>
                <a:lnTo>
                  <a:pt x="9210433" y="153507"/>
                </a:lnTo>
                <a:lnTo>
                  <a:pt x="0" y="15350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5" id="15"/>
          <p:cNvSpPr/>
          <p:nvPr/>
        </p:nvSpPr>
        <p:spPr>
          <a:xfrm flipH="false" flipV="false" rot="-5400000">
            <a:off x="2878030" y="5403571"/>
            <a:ext cx="9210433" cy="153507"/>
          </a:xfrm>
          <a:custGeom>
            <a:avLst/>
            <a:gdLst/>
            <a:ahLst/>
            <a:cxnLst/>
            <a:rect r="r" b="b" t="t" l="l"/>
            <a:pathLst>
              <a:path h="153507" w="9210433">
                <a:moveTo>
                  <a:pt x="0" y="0"/>
                </a:moveTo>
                <a:lnTo>
                  <a:pt x="9210433" y="0"/>
                </a:lnTo>
                <a:lnTo>
                  <a:pt x="9210433" y="153508"/>
                </a:lnTo>
                <a:lnTo>
                  <a:pt x="0" y="15350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6" id="16"/>
          <p:cNvSpPr txBox="true"/>
          <p:nvPr/>
        </p:nvSpPr>
        <p:spPr>
          <a:xfrm rot="0">
            <a:off x="341834" y="905727"/>
            <a:ext cx="7000546" cy="1749425"/>
          </a:xfrm>
          <a:prstGeom prst="rect">
            <a:avLst/>
          </a:prstGeom>
        </p:spPr>
        <p:txBody>
          <a:bodyPr anchor="t" rtlCol="false" tIns="0" lIns="0" bIns="0" rIns="0">
            <a:spAutoFit/>
          </a:bodyPr>
          <a:lstStyle/>
          <a:p>
            <a:pPr algn="l">
              <a:lnSpc>
                <a:spcPts val="7000"/>
              </a:lnSpc>
              <a:spcBef>
                <a:spcPct val="0"/>
              </a:spcBef>
            </a:pPr>
            <a:r>
              <a:rPr lang="en-US" b="true" sz="5000">
                <a:solidFill>
                  <a:srgbClr val="FF4500"/>
                </a:solidFill>
                <a:latin typeface="Walls Bold"/>
                <a:ea typeface="Walls Bold"/>
                <a:cs typeface="Walls Bold"/>
                <a:sym typeface="Walls Bold"/>
              </a:rPr>
              <a:t>If, Else-If, and Else Statements</a:t>
            </a:r>
          </a:p>
        </p:txBody>
      </p:sp>
      <p:sp>
        <p:nvSpPr>
          <p:cNvPr name="TextBox 17" id="17"/>
          <p:cNvSpPr txBox="true"/>
          <p:nvPr/>
        </p:nvSpPr>
        <p:spPr>
          <a:xfrm rot="0">
            <a:off x="317034" y="2607527"/>
            <a:ext cx="2118916" cy="422275"/>
          </a:xfrm>
          <a:prstGeom prst="rect">
            <a:avLst/>
          </a:prstGeom>
        </p:spPr>
        <p:txBody>
          <a:bodyPr anchor="t" rtlCol="false" tIns="0" lIns="0" bIns="0" rIns="0">
            <a:spAutoFit/>
          </a:bodyPr>
          <a:lstStyle/>
          <a:p>
            <a:pPr algn="l">
              <a:lnSpc>
                <a:spcPts val="3499"/>
              </a:lnSpc>
              <a:spcBef>
                <a:spcPct val="0"/>
              </a:spcBef>
            </a:pPr>
            <a:r>
              <a:rPr lang="en-US" b="true" sz="2499">
                <a:solidFill>
                  <a:srgbClr val="1E90FF"/>
                </a:solidFill>
                <a:latin typeface="Walls Bold"/>
                <a:ea typeface="Walls Bold"/>
                <a:cs typeface="Walls Bold"/>
                <a:sym typeface="Walls Bold"/>
              </a:rPr>
              <a:t>Basic Structure</a:t>
            </a:r>
          </a:p>
        </p:txBody>
      </p:sp>
      <p:sp>
        <p:nvSpPr>
          <p:cNvPr name="TextBox 18" id="18"/>
          <p:cNvSpPr txBox="true"/>
          <p:nvPr/>
        </p:nvSpPr>
        <p:spPr>
          <a:xfrm rot="0">
            <a:off x="317034" y="3191727"/>
            <a:ext cx="1282502" cy="372745"/>
          </a:xfrm>
          <a:prstGeom prst="rect">
            <a:avLst/>
          </a:prstGeom>
        </p:spPr>
        <p:txBody>
          <a:bodyPr anchor="t" rtlCol="false" tIns="0" lIns="0" bIns="0" rIns="0">
            <a:spAutoFit/>
          </a:bodyPr>
          <a:lstStyle/>
          <a:p>
            <a:pPr algn="ctr">
              <a:lnSpc>
                <a:spcPts val="3079"/>
              </a:lnSpc>
              <a:spcBef>
                <a:spcPct val="0"/>
              </a:spcBef>
            </a:pPr>
            <a:r>
              <a:rPr lang="en-US" b="true" sz="2199">
                <a:solidFill>
                  <a:srgbClr val="1E90FF"/>
                </a:solidFill>
                <a:latin typeface="Walls Bold"/>
                <a:ea typeface="Walls Bold"/>
                <a:cs typeface="Walls Bold"/>
                <a:sym typeface="Walls Bold"/>
              </a:rPr>
              <a:t>1. If Block :</a:t>
            </a:r>
          </a:p>
        </p:txBody>
      </p:sp>
      <p:sp>
        <p:nvSpPr>
          <p:cNvPr name="TextBox 19" id="19"/>
          <p:cNvSpPr txBox="true"/>
          <p:nvPr/>
        </p:nvSpPr>
        <p:spPr>
          <a:xfrm rot="0">
            <a:off x="290184" y="5600548"/>
            <a:ext cx="2435950" cy="372745"/>
          </a:xfrm>
          <a:prstGeom prst="rect">
            <a:avLst/>
          </a:prstGeom>
        </p:spPr>
        <p:txBody>
          <a:bodyPr anchor="t" rtlCol="false" tIns="0" lIns="0" bIns="0" rIns="0">
            <a:spAutoFit/>
          </a:bodyPr>
          <a:lstStyle/>
          <a:p>
            <a:pPr algn="l">
              <a:lnSpc>
                <a:spcPts val="3079"/>
              </a:lnSpc>
              <a:spcBef>
                <a:spcPct val="0"/>
              </a:spcBef>
            </a:pPr>
            <a:r>
              <a:rPr lang="en-US" b="true" sz="2199">
                <a:solidFill>
                  <a:srgbClr val="1E90FF"/>
                </a:solidFill>
                <a:latin typeface="Walls Bold"/>
                <a:ea typeface="Walls Bold"/>
                <a:cs typeface="Walls Bold"/>
                <a:sym typeface="Walls Bold"/>
              </a:rPr>
              <a:t>2. Else-If Block:</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DAGM6qLwvHg</dc:identifier>
  <dcterms:modified xsi:type="dcterms:W3CDTF">2011-08-01T06:04:30Z</dcterms:modified>
  <cp:revision>1</cp:revision>
  <dc:title>Core Java Notes by Doctor Java</dc:title>
</cp:coreProperties>
</file>