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5" r:id="rId6"/>
    <p:sldId id="280" r:id="rId7"/>
    <p:sldId id="281" r:id="rId8"/>
    <p:sldId id="282" r:id="rId9"/>
    <p:sldId id="277" r:id="rId10"/>
    <p:sldId id="278" r:id="rId11"/>
    <p:sldId id="263" r:id="rId12"/>
    <p:sldId id="283" r:id="rId13"/>
    <p:sldId id="284" r:id="rId14"/>
    <p:sldId id="285" r:id="rId15"/>
    <p:sldId id="286" r:id="rId16"/>
    <p:sldId id="287" r:id="rId17"/>
    <p:sldId id="274" r:id="rId18"/>
    <p:sldId id="276" r:id="rId19"/>
    <p:sldId id="259" r:id="rId20"/>
    <p:sldId id="268" r:id="rId21"/>
    <p:sldId id="260" r:id="rId22"/>
    <p:sldId id="261" r:id="rId23"/>
    <p:sldId id="267" r:id="rId24"/>
    <p:sldId id="264" r:id="rId25"/>
    <p:sldId id="266" r:id="rId26"/>
    <p:sldId id="265"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0"/>
    <p:restoredTop sz="91538"/>
  </p:normalViewPr>
  <p:slideViewPr>
    <p:cSldViewPr>
      <p:cViewPr varScale="1">
        <p:scale>
          <a:sx n="79" d="100"/>
          <a:sy n="79" d="100"/>
        </p:scale>
        <p:origin x="-1546"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CD145-0A73-4E41-969E-69C8E000E58C}" type="datetimeFigureOut">
              <a:rPr lang="en-US" smtClean="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854DC5-E880-4746-A26F-8874535D6FD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CD145-0A73-4E41-969E-69C8E000E58C}" type="datetimeFigureOut">
              <a:rPr lang="en-US" smtClean="0"/>
              <a:pPr/>
              <a:t>9/16/2022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54DC5-E880-4746-A26F-8874535D6FD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IJAY VAGHELA\Desktop\istockphoto-1160620218-612x612.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2050" name="Picture 2" descr="C:\Users\VIJAY VAGHELA\Desktop\WhatsApp Image 2022-07-29 at 7.36.40 AM.jpeg"/>
          <p:cNvPicPr>
            <a:picLocks noChangeAspect="1" noChangeArrowheads="1"/>
          </p:cNvPicPr>
          <p:nvPr/>
        </p:nvPicPr>
        <p:blipFill>
          <a:blip r:embed="rId3"/>
          <a:srcRect/>
          <a:stretch>
            <a:fillRect/>
          </a:stretch>
        </p:blipFill>
        <p:spPr bwMode="auto">
          <a:xfrm>
            <a:off x="3143240" y="804856"/>
            <a:ext cx="3052772" cy="3052772"/>
          </a:xfrm>
          <a:prstGeom prst="rect">
            <a:avLst/>
          </a:prstGeom>
          <a:noFill/>
        </p:spPr>
      </p:pic>
      <p:sp>
        <p:nvSpPr>
          <p:cNvPr id="2" name="Title 1"/>
          <p:cNvSpPr>
            <a:spLocks noGrp="1"/>
          </p:cNvSpPr>
          <p:nvPr>
            <p:ph type="ctrTitle"/>
          </p:nvPr>
        </p:nvSpPr>
        <p:spPr>
          <a:xfrm>
            <a:off x="685800" y="2387603"/>
            <a:ext cx="7772400" cy="1470025"/>
          </a:xfrm>
          <a:effectLst>
            <a:outerShdw blurRad="76200" dir="18900000" sy="23000" kx="-1200000" algn="bl" rotWithShape="0">
              <a:prstClr val="black">
                <a:alpha val="20000"/>
              </a:prstClr>
            </a:outerShdw>
          </a:effectLst>
        </p:spPr>
        <p:txBody>
          <a:bodyPr/>
          <a:lstStyle/>
          <a:p>
            <a:r>
              <a:rPr lang="en-US" dirty="0"/>
              <a:t>Green </a:t>
            </a:r>
            <a:r>
              <a:rPr lang="en-US" dirty="0" smtClean="0"/>
              <a:t>Leaf</a:t>
            </a:r>
            <a:endParaRPr lang="en-US" dirty="0"/>
          </a:p>
        </p:txBody>
      </p:sp>
      <p:sp>
        <p:nvSpPr>
          <p:cNvPr id="3" name="Subtitle 2"/>
          <p:cNvSpPr>
            <a:spLocks noGrp="1"/>
          </p:cNvSpPr>
          <p:nvPr>
            <p:ph type="subTitle" idx="1"/>
          </p:nvPr>
        </p:nvSpPr>
        <p:spPr>
          <a:xfrm>
            <a:off x="357158" y="5429264"/>
            <a:ext cx="3700466" cy="828684"/>
          </a:xfrm>
          <a:solidFill>
            <a:schemeClr val="bg1"/>
          </a:solidFill>
        </p:spPr>
        <p:txBody>
          <a:bodyPr>
            <a:normAutofit/>
          </a:bodyPr>
          <a:lstStyle/>
          <a:p>
            <a:pPr algn="l"/>
            <a:r>
              <a:rPr lang="en-US" sz="1800" dirty="0">
                <a:solidFill>
                  <a:schemeClr val="tx1"/>
                </a:solidFill>
              </a:rPr>
              <a:t>Prepared by: Vijay Vaghela-19125059</a:t>
            </a:r>
          </a:p>
          <a:p>
            <a:pPr algn="l"/>
            <a:r>
              <a:rPr lang="en-US" sz="1800" dirty="0">
                <a:solidFill>
                  <a:schemeClr val="tx1"/>
                </a:solidFill>
              </a:rPr>
              <a:t>                        Gautam Shah-19125060</a:t>
            </a:r>
          </a:p>
        </p:txBody>
      </p:sp>
      <p:pic>
        <p:nvPicPr>
          <p:cNvPr id="4" name="Picture 3"/>
          <p:cNvPicPr/>
          <p:nvPr/>
        </p:nvPicPr>
        <p:blipFill>
          <a:blip r:embed="rId4" cstate="print">
            <a:extLst>
              <a:ext uri="{28A0092B-C50C-407E-A947-70E740481C1C}">
                <a14:useLocalDpi xmlns="" xmlns:a14="http://schemas.microsoft.com/office/drawing/2010/main" val="0"/>
              </a:ext>
            </a:extLst>
          </a:blip>
          <a:stretch>
            <a:fillRect/>
          </a:stretch>
        </p:blipFill>
        <p:spPr>
          <a:xfrm>
            <a:off x="214282" y="214290"/>
            <a:ext cx="785818" cy="928694"/>
          </a:xfrm>
          <a:prstGeom prst="rect">
            <a:avLst/>
          </a:prstGeom>
        </p:spPr>
      </p:pic>
      <p:sp>
        <p:nvSpPr>
          <p:cNvPr id="5" name="TextBox 4">
            <a:extLst>
              <a:ext uri="{FF2B5EF4-FFF2-40B4-BE49-F238E27FC236}">
                <a16:creationId xmlns="" xmlns:a16="http://schemas.microsoft.com/office/drawing/2014/main" id="{DF19C984-88B8-FC43-B72C-54416152B58D}"/>
              </a:ext>
            </a:extLst>
          </p:cNvPr>
          <p:cNvSpPr txBox="1"/>
          <p:nvPr/>
        </p:nvSpPr>
        <p:spPr>
          <a:xfrm>
            <a:off x="357158" y="6453336"/>
            <a:ext cx="8402484" cy="369332"/>
          </a:xfrm>
          <a:prstGeom prst="rect">
            <a:avLst/>
          </a:prstGeom>
          <a:solidFill>
            <a:schemeClr val="bg1"/>
          </a:solidFill>
        </p:spPr>
        <p:txBody>
          <a:bodyPr wrap="square" rtlCol="0">
            <a:spAutoFit/>
          </a:bodyPr>
          <a:lstStyle/>
          <a:p>
            <a:pPr algn="ctr"/>
            <a:r>
              <a:rPr lang="en-US" dirty="0" smtClean="0"/>
              <a:t>In_House_Project_Review-2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lstStyle/>
          <a:p>
            <a:pPr marL="514350" indent="-514350" algn="just">
              <a:buNone/>
            </a:pPr>
            <a:r>
              <a:rPr lang="en-US" dirty="0" smtClean="0"/>
              <a:t>	In E-Commerce, there are five different B2C business models: </a:t>
            </a:r>
            <a:r>
              <a:rPr lang="en-US" b="1" dirty="0" smtClean="0"/>
              <a:t>direct sellers, online intermediaries, advertising-based, community-based, and fee-based</a:t>
            </a:r>
            <a:r>
              <a:rPr lang="en-US" dirty="0" smtClean="0"/>
              <a:t>. Direct selling is the most common model. It is when consumers buy products from online retailers.</a:t>
            </a:r>
          </a:p>
          <a:p>
            <a:pPr marL="514350" indent="-514350" algn="just">
              <a:buNone/>
            </a:pPr>
            <a:r>
              <a:rPr lang="en-US" b="1" dirty="0" smtClean="0"/>
              <a:t>	</a:t>
            </a:r>
            <a:r>
              <a:rPr lang="en-US" dirty="0" smtClean="0"/>
              <a:t>Business-to-Business (B2B) Business-to-Consumer (B2C) Consumer-to-Consumer (C2C) Consumer-to-Business (C2B)</a:t>
            </a:r>
          </a:p>
        </p:txBody>
      </p:sp>
      <p:sp>
        <p:nvSpPr>
          <p:cNvPr id="4" name="Title 1"/>
          <p:cNvSpPr txBox="1">
            <a:spLocks noGrp="1"/>
          </p:cNvSpPr>
          <p:nvPr>
            <p:ph type="title"/>
          </p:nvPr>
        </p:nvSpPr>
        <p:spPr>
          <a:xfrm>
            <a:off x="171448" y="203200"/>
            <a:ext cx="4471990"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smtClean="0">
                <a:ln>
                  <a:noFill/>
                </a:ln>
                <a:solidFill>
                  <a:schemeClr val="tx1"/>
                </a:solidFill>
                <a:effectLst/>
                <a:uLnTx/>
                <a:uFillTx/>
              </a:rPr>
              <a:t>Business</a:t>
            </a:r>
            <a:r>
              <a:rPr kumimoji="0" lang="en-US" b="1" i="0" u="none" strike="noStrike" kern="1200" cap="none" spc="0" normalizeH="0" noProof="0" dirty="0" smtClean="0">
                <a:ln>
                  <a:noFill/>
                </a:ln>
                <a:solidFill>
                  <a:schemeClr val="tx1"/>
                </a:solidFill>
                <a:effectLst/>
                <a:uLnTx/>
                <a:uFillTx/>
              </a:rPr>
              <a:t> Model</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1026" name="Picture 2" descr="C:\Users\vv711\Desktop\7th sem\Phase-2\business model.jpeg"/>
          <p:cNvPicPr>
            <a:picLocks noChangeAspect="1" noChangeArrowheads="1"/>
          </p:cNvPicPr>
          <p:nvPr/>
        </p:nvPicPr>
        <p:blipFill>
          <a:blip r:embed="rId2"/>
          <a:srcRect/>
          <a:stretch>
            <a:fillRect/>
          </a:stretch>
        </p:blipFill>
        <p:spPr bwMode="auto">
          <a:xfrm>
            <a:off x="55531" y="785794"/>
            <a:ext cx="9017063" cy="507209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a:bodyPr>
          <a:lstStyle/>
          <a:p>
            <a:pPr algn="just">
              <a:buNone/>
            </a:pPr>
            <a:r>
              <a:rPr lang="en-US" i="1" u="sng" dirty="0" smtClean="0"/>
              <a:t>Functional Requirements:</a:t>
            </a:r>
          </a:p>
          <a:p>
            <a:pPr algn="just"/>
            <a:r>
              <a:rPr lang="en-US" sz="2800" dirty="0" smtClean="0"/>
              <a:t>Mobile-friendliness.</a:t>
            </a:r>
          </a:p>
          <a:p>
            <a:pPr algn="just"/>
            <a:r>
              <a:rPr lang="en-US" sz="2800" dirty="0" smtClean="0"/>
              <a:t>Unique, recognizable design.</a:t>
            </a:r>
          </a:p>
          <a:p>
            <a:pPr algn="just"/>
            <a:r>
              <a:rPr lang="en-US" sz="2800" dirty="0" smtClean="0"/>
              <a:t>Shipping &amp; payment systems integration.</a:t>
            </a:r>
          </a:p>
          <a:p>
            <a:pPr algn="just"/>
            <a:r>
              <a:rPr lang="en-US" sz="2800" dirty="0" smtClean="0"/>
              <a:t>Live chat.</a:t>
            </a:r>
          </a:p>
          <a:p>
            <a:pPr algn="just">
              <a:buNone/>
            </a:pPr>
            <a:r>
              <a:rPr lang="en-US" i="1" u="sng" dirty="0" smtClean="0"/>
              <a:t>System Requirements:</a:t>
            </a:r>
          </a:p>
          <a:p>
            <a:pPr algn="just"/>
            <a:r>
              <a:rPr lang="en-US" sz="2800" dirty="0" smtClean="0"/>
              <a:t>Fast, stable &amp; secure web hosting.</a:t>
            </a:r>
          </a:p>
          <a:p>
            <a:pPr algn="just"/>
            <a:r>
              <a:rPr lang="en-US" sz="2800" dirty="0" smtClean="0"/>
              <a:t>Highly-responsive mobile site.</a:t>
            </a:r>
          </a:p>
          <a:p>
            <a:pPr algn="just"/>
            <a:r>
              <a:rPr lang="en-US" sz="2800" dirty="0" smtClean="0"/>
              <a:t>User-friendly web design.</a:t>
            </a:r>
          </a:p>
          <a:p>
            <a:pPr algn="just"/>
            <a:r>
              <a:rPr lang="en-US" sz="2800" dirty="0" smtClean="0"/>
              <a:t>Fast checkout process.</a:t>
            </a:r>
          </a:p>
        </p:txBody>
      </p:sp>
      <p:sp>
        <p:nvSpPr>
          <p:cNvPr id="4" name="Title 1"/>
          <p:cNvSpPr txBox="1">
            <a:spLocks noGrp="1"/>
          </p:cNvSpPr>
          <p:nvPr>
            <p:ph type="title"/>
          </p:nvPr>
        </p:nvSpPr>
        <p:spPr>
          <a:xfrm>
            <a:off x="171448" y="203200"/>
            <a:ext cx="8972552"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Functional and System Requirements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3"/>
            <a:ext cx="8229600" cy="4714908"/>
          </a:xfrm>
        </p:spPr>
        <p:txBody>
          <a:bodyPr>
            <a:normAutofit/>
          </a:bodyPr>
          <a:lstStyle/>
          <a:p>
            <a:r>
              <a:rPr lang="en-US" sz="2800" dirty="0" smtClean="0"/>
              <a:t>Fast, stable &amp; secure web hosting. ...</a:t>
            </a:r>
          </a:p>
          <a:p>
            <a:r>
              <a:rPr lang="en-US" sz="2800" dirty="0" smtClean="0"/>
              <a:t>Highly-responsive mobile site. ...</a:t>
            </a:r>
          </a:p>
          <a:p>
            <a:r>
              <a:rPr lang="en-US" sz="2800" dirty="0" smtClean="0"/>
              <a:t>User-friendly web design. ...</a:t>
            </a:r>
          </a:p>
          <a:p>
            <a:r>
              <a:rPr lang="en-US" sz="2800" dirty="0" smtClean="0"/>
              <a:t>Robust operation systems. ...</a:t>
            </a:r>
          </a:p>
          <a:p>
            <a:r>
              <a:rPr lang="en-US" sz="2800" dirty="0" smtClean="0"/>
              <a:t>Fast checkout process. ...</a:t>
            </a:r>
          </a:p>
          <a:p>
            <a:r>
              <a:rPr lang="en-US" sz="2800" dirty="0" smtClean="0"/>
              <a:t>Transparent brand information pages. ...</a:t>
            </a:r>
          </a:p>
          <a:p>
            <a:r>
              <a:rPr lang="en-US" sz="2800" dirty="0" smtClean="0"/>
              <a:t>SEO-friendly web pages. ...</a:t>
            </a:r>
          </a:p>
          <a:p>
            <a:r>
              <a:rPr lang="en-US" sz="2800" dirty="0" smtClean="0"/>
              <a:t>Smooth sales channels integration.</a:t>
            </a:r>
          </a:p>
          <a:p>
            <a:pPr marL="514350" indent="-514350">
              <a:buNone/>
            </a:pPr>
            <a:endParaRPr lang="en-US" sz="2800" dirty="0"/>
          </a:p>
        </p:txBody>
      </p:sp>
      <p:sp>
        <p:nvSpPr>
          <p:cNvPr id="4" name="Title 1"/>
          <p:cNvSpPr txBox="1">
            <a:spLocks noGrp="1"/>
          </p:cNvSpPr>
          <p:nvPr>
            <p:ph type="title"/>
          </p:nvPr>
        </p:nvSpPr>
        <p:spPr>
          <a:xfrm>
            <a:off x="171448" y="203200"/>
            <a:ext cx="8758270"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b="1" dirty="0" smtClean="0"/>
              <a:t>Technical </a:t>
            </a:r>
            <a:r>
              <a:rPr lang="en-US" sz="4400" b="1" dirty="0" smtClean="0">
                <a:latin typeface="+mj-lt"/>
                <a:ea typeface="+mj-ea"/>
                <a:cs typeface="+mj-cs"/>
              </a:rPr>
              <a:t>Requirements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a:bodyPr>
          <a:lstStyle/>
          <a:p>
            <a:r>
              <a:rPr lang="en-US" sz="2800" dirty="0" smtClean="0"/>
              <a:t>Content management capabilities.</a:t>
            </a:r>
          </a:p>
          <a:p>
            <a:r>
              <a:rPr lang="en-US" sz="2800" dirty="0" smtClean="0"/>
              <a:t>Promotion &amp; discount code tools.</a:t>
            </a:r>
          </a:p>
          <a:p>
            <a:r>
              <a:rPr lang="en-US" sz="2800" dirty="0" smtClean="0"/>
              <a:t>An easy-to-use checkout.</a:t>
            </a:r>
          </a:p>
          <a:p>
            <a:r>
              <a:rPr lang="en-US" sz="2800" dirty="0" smtClean="0"/>
              <a:t>SEO friendly code and layout.</a:t>
            </a:r>
          </a:p>
          <a:p>
            <a:r>
              <a:rPr lang="en-US" sz="2800" dirty="0" smtClean="0"/>
              <a:t>Advanced E-Commerce SEO capabilities.</a:t>
            </a:r>
          </a:p>
          <a:p>
            <a:r>
              <a:rPr lang="en-US" sz="2800" dirty="0" smtClean="0"/>
              <a:t>Reporting tools &amp; custom report features.</a:t>
            </a:r>
          </a:p>
          <a:p>
            <a:r>
              <a:rPr lang="en-US" sz="2800" dirty="0" smtClean="0"/>
              <a:t>An integrated blog or articles section.</a:t>
            </a:r>
          </a:p>
          <a:p>
            <a:pPr marL="514350" indent="-514350"/>
            <a:endParaRPr lang="en-US" sz="2800" dirty="0"/>
          </a:p>
        </p:txBody>
      </p:sp>
      <p:sp>
        <p:nvSpPr>
          <p:cNvPr id="4" name="Title 1"/>
          <p:cNvSpPr txBox="1">
            <a:spLocks noGrp="1"/>
          </p:cNvSpPr>
          <p:nvPr>
            <p:ph type="title"/>
          </p:nvPr>
        </p:nvSpPr>
        <p:spPr>
          <a:xfrm>
            <a:off x="171448" y="203200"/>
            <a:ext cx="8758270"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System</a:t>
            </a:r>
            <a:r>
              <a:rPr kumimoji="0" lang="en-US" sz="4400" b="1" i="0" u="none" strike="noStrike" kern="1200" cap="none" spc="0" normalizeH="0" noProof="0" dirty="0" smtClean="0">
                <a:ln>
                  <a:noFill/>
                </a:ln>
                <a:solidFill>
                  <a:schemeClr val="tx1"/>
                </a:solidFill>
                <a:effectLst/>
                <a:uLnTx/>
                <a:uFillTx/>
                <a:latin typeface="+mj-lt"/>
                <a:ea typeface="+mj-ea"/>
                <a:cs typeface="+mj-cs"/>
              </a:rPr>
              <a:t> Qualities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fontScale="85000" lnSpcReduction="20000"/>
          </a:bodyPr>
          <a:lstStyle/>
          <a:p>
            <a:pPr marL="514350" indent="-514350" algn="just">
              <a:buNone/>
            </a:pPr>
            <a:r>
              <a:rPr lang="en-US" sz="3800" i="1" u="sng" dirty="0" smtClean="0"/>
              <a:t>Constraints</a:t>
            </a:r>
            <a:r>
              <a:rPr lang="en-US" sz="3800" u="sng" dirty="0" smtClean="0"/>
              <a:t>:</a:t>
            </a:r>
          </a:p>
          <a:p>
            <a:pPr marL="514350" indent="-514350" algn="just">
              <a:buNone/>
            </a:pPr>
            <a:r>
              <a:rPr lang="en-US" dirty="0" smtClean="0"/>
              <a:t>	</a:t>
            </a:r>
            <a:r>
              <a:rPr lang="en-US" sz="2800" dirty="0" smtClean="0"/>
              <a:t>The most frequently cited challenges to e-commerce, among firms with no online sales, include the </a:t>
            </a:r>
            <a:r>
              <a:rPr lang="en-US" sz="2800" b="1" dirty="0" smtClean="0"/>
              <a:t>cost together with uncertainty about return on investment</a:t>
            </a:r>
            <a:r>
              <a:rPr lang="en-US" sz="2800" dirty="0" smtClean="0"/>
              <a:t>. These firms also often mentioned inadequate connectivity and information technology (IT) infrastructure as substantial hurdles.</a:t>
            </a:r>
          </a:p>
          <a:p>
            <a:pPr marL="514350" indent="-514350" algn="just">
              <a:buNone/>
            </a:pPr>
            <a:r>
              <a:rPr lang="en-US" sz="3800" i="1" u="sng" dirty="0" smtClean="0"/>
              <a:t>Assumptions:</a:t>
            </a:r>
          </a:p>
          <a:p>
            <a:pPr algn="just"/>
            <a:r>
              <a:rPr lang="en-US" dirty="0" smtClean="0"/>
              <a:t>Target Relevant Market.</a:t>
            </a:r>
          </a:p>
          <a:p>
            <a:pPr algn="just"/>
            <a:r>
              <a:rPr lang="en-US" dirty="0" smtClean="0"/>
              <a:t>Improved Brand &amp; Product Awareness.</a:t>
            </a:r>
          </a:p>
          <a:p>
            <a:pPr algn="just"/>
            <a:r>
              <a:rPr lang="en-US" dirty="0" smtClean="0"/>
              <a:t>Simple Global Coverage.</a:t>
            </a:r>
          </a:p>
          <a:p>
            <a:pPr algn="just"/>
            <a:r>
              <a:rPr lang="en-US" dirty="0" smtClean="0"/>
              <a:t>Increased Customer Retention.</a:t>
            </a:r>
          </a:p>
          <a:p>
            <a:pPr algn="just"/>
            <a:r>
              <a:rPr lang="en-US" dirty="0" smtClean="0"/>
              <a:t>International Exposure.</a:t>
            </a:r>
          </a:p>
          <a:p>
            <a:pPr algn="just"/>
            <a:r>
              <a:rPr lang="en-US" dirty="0" smtClean="0"/>
              <a:t>Economical Business Solution.</a:t>
            </a:r>
          </a:p>
          <a:p>
            <a:pPr marL="514350" indent="-514350" algn="just"/>
            <a:endParaRPr lang="en-US" i="1" dirty="0"/>
          </a:p>
        </p:txBody>
      </p:sp>
      <p:sp>
        <p:nvSpPr>
          <p:cNvPr id="4" name="Title 1"/>
          <p:cNvSpPr txBox="1">
            <a:spLocks noGrp="1"/>
          </p:cNvSpPr>
          <p:nvPr>
            <p:ph type="title"/>
          </p:nvPr>
        </p:nvSpPr>
        <p:spPr>
          <a:xfrm>
            <a:off x="171448" y="203200"/>
            <a:ext cx="8758270"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b="1" dirty="0" smtClean="0"/>
              <a:t>Constraints and assumptions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a:bodyPr>
          <a:lstStyle/>
          <a:p>
            <a:pPr algn="just"/>
            <a:r>
              <a:rPr lang="en-US" sz="2800" dirty="0" smtClean="0"/>
              <a:t>The Acceptance Criteria Search for a product by name or category. View products by category. View images and details for each product. Add to cart from the detail or search pages.</a:t>
            </a:r>
            <a:endParaRPr lang="en-US" sz="2800" dirty="0"/>
          </a:p>
        </p:txBody>
      </p:sp>
      <p:sp>
        <p:nvSpPr>
          <p:cNvPr id="4" name="Title 1"/>
          <p:cNvSpPr txBox="1">
            <a:spLocks noGrp="1"/>
          </p:cNvSpPr>
          <p:nvPr>
            <p:ph type="title"/>
          </p:nvPr>
        </p:nvSpPr>
        <p:spPr>
          <a:xfrm>
            <a:off x="171448" y="203200"/>
            <a:ext cx="8758270"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Acceptance</a:t>
            </a:r>
            <a:r>
              <a:rPr kumimoji="0" lang="en-US" sz="4400" b="1" i="0" u="none" strike="noStrike" kern="1200" cap="none" spc="0" normalizeH="0" noProof="0" dirty="0" smtClean="0">
                <a:ln>
                  <a:noFill/>
                </a:ln>
                <a:solidFill>
                  <a:schemeClr val="tx1"/>
                </a:solidFill>
                <a:effectLst/>
                <a:uLnTx/>
                <a:uFillTx/>
                <a:latin typeface="+mj-lt"/>
                <a:ea typeface="+mj-ea"/>
                <a:cs typeface="+mj-cs"/>
              </a:rPr>
              <a:t> Criteria</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66"/>
            <a:ext cx="8229600" cy="43971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IN" dirty="0" smtClean="0"/>
              <a:t> </a:t>
            </a:r>
            <a:endParaRPr lang="en-US" dirty="0"/>
          </a:p>
        </p:txBody>
      </p:sp>
      <p:sp>
        <p:nvSpPr>
          <p:cNvPr id="4" name="Title 1"/>
          <p:cNvSpPr txBox="1">
            <a:spLocks/>
          </p:cNvSpPr>
          <p:nvPr/>
        </p:nvSpPr>
        <p:spPr>
          <a:xfrm>
            <a:off x="214282" y="142852"/>
            <a:ext cx="8072494"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Task-2: Context Diagram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descr="C:\Users\vv711\Desktop\contect model.png"/>
          <p:cNvPicPr>
            <a:picLocks noChangeAspect="1" noChangeArrowheads="1"/>
          </p:cNvPicPr>
          <p:nvPr/>
        </p:nvPicPr>
        <p:blipFill>
          <a:blip r:embed="rId2"/>
          <a:srcRect/>
          <a:stretch>
            <a:fillRect/>
          </a:stretch>
        </p:blipFill>
        <p:spPr bwMode="auto">
          <a:xfrm>
            <a:off x="642910" y="1071546"/>
            <a:ext cx="8093075" cy="4572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80"/>
            <a:ext cx="8229600" cy="58259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928670"/>
            <a:ext cx="8229600" cy="3000397"/>
          </a:xfrm>
        </p:spPr>
        <p:txBody>
          <a:bodyPr>
            <a:normAutofit/>
          </a:bodyPr>
          <a:lstStyle/>
          <a:p>
            <a:r>
              <a:rPr lang="en-IN" dirty="0" smtClean="0"/>
              <a:t>We have created a Use case Diagram, ER- diagram, Class diagram, Object diagram, Activity diagram and a Sequence diagram</a:t>
            </a:r>
            <a:r>
              <a:rPr lang="en-US" dirty="0" smtClean="0"/>
              <a:t> </a:t>
            </a:r>
            <a:r>
              <a:rPr lang="en-IN" dirty="0" smtClean="0"/>
              <a:t>for our service that we are modelling.</a:t>
            </a:r>
            <a:endParaRPr lang="en-US" dirty="0"/>
          </a:p>
        </p:txBody>
      </p:sp>
      <p:sp>
        <p:nvSpPr>
          <p:cNvPr id="4" name="Title 1"/>
          <p:cNvSpPr txBox="1">
            <a:spLocks/>
          </p:cNvSpPr>
          <p:nvPr/>
        </p:nvSpPr>
        <p:spPr>
          <a:xfrm>
            <a:off x="214282" y="142852"/>
            <a:ext cx="5357850"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Task-3: UML Diagrams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852" y="-714404"/>
            <a:ext cx="6786610" cy="439718"/>
          </a:xfrm>
        </p:spPr>
        <p:txBody>
          <a:bodyPr>
            <a:noAutofit/>
          </a:bodyPr>
          <a:lstStyle/>
          <a:p>
            <a:r>
              <a:rPr lang="en-US" sz="2900" b="1" dirty="0" smtClean="0"/>
              <a:t> </a:t>
            </a:r>
            <a:endParaRPr lang="en-US" sz="2900" b="1"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3074" name="Picture 2" descr="C:\Users\vv711\Desktop\7th sem\Phase-2\use case.jpeg"/>
          <p:cNvPicPr>
            <a:picLocks noChangeAspect="1" noChangeArrowheads="1"/>
          </p:cNvPicPr>
          <p:nvPr/>
        </p:nvPicPr>
        <p:blipFill>
          <a:blip r:embed="rId2"/>
          <a:srcRect/>
          <a:stretch>
            <a:fillRect/>
          </a:stretch>
        </p:blipFill>
        <p:spPr bwMode="auto">
          <a:xfrm>
            <a:off x="500034" y="1285860"/>
            <a:ext cx="8040186" cy="4357718"/>
          </a:xfrm>
          <a:prstGeom prst="rect">
            <a:avLst/>
          </a:prstGeom>
          <a:noFill/>
        </p:spPr>
      </p:pic>
      <p:sp>
        <p:nvSpPr>
          <p:cNvPr id="5" name="Title 1"/>
          <p:cNvSpPr txBox="1">
            <a:spLocks/>
          </p:cNvSpPr>
          <p:nvPr/>
        </p:nvSpPr>
        <p:spPr>
          <a:xfrm>
            <a:off x="214282" y="142852"/>
            <a:ext cx="5929354"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Use-Case Diagram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785842"/>
            <a:ext cx="3400420" cy="511156"/>
          </a:xfrm>
        </p:spPr>
        <p:txBody>
          <a:bodyPr>
            <a:noAutofit/>
          </a:bodyPr>
          <a:lstStyle/>
          <a:p>
            <a:r>
              <a:rPr lang="en-US" sz="2900" dirty="0" smtClean="0"/>
              <a:t> </a:t>
            </a:r>
            <a:endParaRPr lang="en-US" sz="2900" dirty="0"/>
          </a:p>
        </p:txBody>
      </p:sp>
      <p:sp>
        <p:nvSpPr>
          <p:cNvPr id="3" name="Content Placeholder 2"/>
          <p:cNvSpPr>
            <a:spLocks noGrp="1"/>
          </p:cNvSpPr>
          <p:nvPr>
            <p:ph idx="1"/>
          </p:nvPr>
        </p:nvSpPr>
        <p:spPr>
          <a:xfrm>
            <a:off x="457200" y="785794"/>
            <a:ext cx="8229600" cy="5340369"/>
          </a:xfrm>
        </p:spPr>
        <p:txBody>
          <a:bodyPr>
            <a:normAutofit fontScale="92500" lnSpcReduction="10000"/>
          </a:bodyPr>
          <a:lstStyle/>
          <a:p>
            <a:pPr algn="just"/>
            <a:r>
              <a:rPr lang="en-US" sz="2800" dirty="0" smtClean="0"/>
              <a:t>We are using Waterfall model in our E-commerce website.</a:t>
            </a:r>
          </a:p>
          <a:p>
            <a:pPr fontAlgn="base"/>
            <a:r>
              <a:rPr lang="en-US" sz="2800" dirty="0" smtClean="0"/>
              <a:t>Waterfall methodology or Waterfall development cycle is known as the traditional development technique. It generally focuses on planning the project thoroughly and outlines out all of the specific steps like a waterfall.</a:t>
            </a:r>
          </a:p>
          <a:p>
            <a:pPr fontAlgn="base"/>
            <a:r>
              <a:rPr lang="en-US" sz="2800" dirty="0" smtClean="0"/>
              <a:t>Everything you require done flows above and spills into the project until everything’s been coded, then you call it done.</a:t>
            </a:r>
          </a:p>
          <a:p>
            <a:pPr fontAlgn="base"/>
            <a:r>
              <a:rPr lang="en-US" sz="2800" dirty="0" smtClean="0"/>
              <a:t>During the first stage, steps and operations are determined for the whole project, and the choices are frozen. There is no flexibility for making changes, although it always does.</a:t>
            </a:r>
          </a:p>
          <a:p>
            <a:endParaRPr lang="en-US" dirty="0"/>
          </a:p>
        </p:txBody>
      </p:sp>
      <p:sp>
        <p:nvSpPr>
          <p:cNvPr id="4" name="Title 1"/>
          <p:cNvSpPr txBox="1">
            <a:spLocks/>
          </p:cNvSpPr>
          <p:nvPr/>
        </p:nvSpPr>
        <p:spPr>
          <a:xfrm>
            <a:off x="214282" y="142852"/>
            <a:ext cx="5357850"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Task-1: SDLC Model</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000156"/>
            <a:ext cx="7615262" cy="796908"/>
          </a:xfrm>
        </p:spPr>
        <p:txBody>
          <a:bodyPr/>
          <a:lstStyle/>
          <a:p>
            <a:r>
              <a:rPr lang="en-US" dirty="0" smtClean="0"/>
              <a:t> </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2050" name="Picture 2" descr="C:\Users\vv711\Desktop\7th sem\Phase-2\ER diagram.jpeg"/>
          <p:cNvPicPr>
            <a:picLocks noChangeAspect="1" noChangeArrowheads="1"/>
          </p:cNvPicPr>
          <p:nvPr/>
        </p:nvPicPr>
        <p:blipFill>
          <a:blip r:embed="rId2"/>
          <a:srcRect/>
          <a:stretch>
            <a:fillRect/>
          </a:stretch>
        </p:blipFill>
        <p:spPr bwMode="auto">
          <a:xfrm>
            <a:off x="500034" y="1357298"/>
            <a:ext cx="8143932" cy="5264924"/>
          </a:xfrm>
          <a:prstGeom prst="rect">
            <a:avLst/>
          </a:prstGeom>
          <a:noFill/>
        </p:spPr>
      </p:pic>
      <p:sp>
        <p:nvSpPr>
          <p:cNvPr id="5" name="Title 1"/>
          <p:cNvSpPr txBox="1">
            <a:spLocks/>
          </p:cNvSpPr>
          <p:nvPr/>
        </p:nvSpPr>
        <p:spPr>
          <a:xfrm>
            <a:off x="214282" y="142852"/>
            <a:ext cx="3114668"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ER Diagram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endParaRPr lang="en-US" dirty="0"/>
          </a:p>
        </p:txBody>
      </p:sp>
      <p:pic>
        <p:nvPicPr>
          <p:cNvPr id="4098" name="Picture 2" descr="C:\Users\vv711\Desktop\7th sem\Phase-2\class diagram.jpeg"/>
          <p:cNvPicPr>
            <a:picLocks noChangeAspect="1" noChangeArrowheads="1"/>
          </p:cNvPicPr>
          <p:nvPr/>
        </p:nvPicPr>
        <p:blipFill>
          <a:blip r:embed="rId2"/>
          <a:srcRect/>
          <a:stretch>
            <a:fillRect/>
          </a:stretch>
        </p:blipFill>
        <p:spPr bwMode="auto">
          <a:xfrm>
            <a:off x="357158" y="857232"/>
            <a:ext cx="8358246" cy="5738132"/>
          </a:xfrm>
          <a:prstGeom prst="rect">
            <a:avLst/>
          </a:prstGeom>
          <a:noFill/>
        </p:spPr>
      </p:pic>
      <p:sp>
        <p:nvSpPr>
          <p:cNvPr id="5" name="Title 1"/>
          <p:cNvSpPr txBox="1">
            <a:spLocks/>
          </p:cNvSpPr>
          <p:nvPr/>
        </p:nvSpPr>
        <p:spPr>
          <a:xfrm>
            <a:off x="214282" y="142852"/>
            <a:ext cx="7286676"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Class Diagram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5"/>
          <p:cNvSpPr>
            <a:spLocks noGrp="1"/>
          </p:cNvSpPr>
          <p:nvPr>
            <p:ph type="title"/>
          </p:nvPr>
        </p:nvSpPr>
        <p:spPr>
          <a:xfrm>
            <a:off x="642910" y="-1143000"/>
            <a:ext cx="8229600" cy="785786"/>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vv711\Desktop\7th sem\Phase-2\activity diagram.jpeg"/>
          <p:cNvPicPr>
            <a:picLocks noChangeAspect="1" noChangeArrowheads="1"/>
          </p:cNvPicPr>
          <p:nvPr/>
        </p:nvPicPr>
        <p:blipFill>
          <a:blip r:embed="rId2"/>
          <a:srcRect/>
          <a:stretch>
            <a:fillRect/>
          </a:stretch>
        </p:blipFill>
        <p:spPr bwMode="auto">
          <a:xfrm>
            <a:off x="1785918" y="642918"/>
            <a:ext cx="5513701" cy="6143668"/>
          </a:xfrm>
          <a:prstGeom prst="rect">
            <a:avLst/>
          </a:prstGeom>
          <a:noFill/>
        </p:spPr>
      </p:pic>
      <p:sp>
        <p:nvSpPr>
          <p:cNvPr id="5" name="Content Placeholder 4"/>
          <p:cNvSpPr>
            <a:spLocks noGrp="1"/>
          </p:cNvSpPr>
          <p:nvPr>
            <p:ph idx="1"/>
          </p:nvPr>
        </p:nvSpPr>
        <p:spPr/>
        <p:txBody>
          <a:bodyPr/>
          <a:lstStyle/>
          <a:p>
            <a:pPr>
              <a:buNone/>
            </a:pPr>
            <a:r>
              <a:rPr lang="en-US" dirty="0" smtClean="0"/>
              <a:t> </a:t>
            </a:r>
            <a:endParaRPr lang="en-US" dirty="0"/>
          </a:p>
        </p:txBody>
      </p:sp>
      <p:sp>
        <p:nvSpPr>
          <p:cNvPr id="7" name="Title 6"/>
          <p:cNvSpPr>
            <a:spLocks noGrp="1"/>
          </p:cNvSpPr>
          <p:nvPr>
            <p:ph type="title"/>
          </p:nvPr>
        </p:nvSpPr>
        <p:spPr/>
        <p:txBody>
          <a:bodyPr/>
          <a:lstStyle/>
          <a:p>
            <a:r>
              <a:rPr lang="en-US" dirty="0" smtClean="0"/>
              <a:t> </a:t>
            </a:r>
            <a:endParaRPr lang="en-US" dirty="0"/>
          </a:p>
        </p:txBody>
      </p:sp>
      <p:sp>
        <p:nvSpPr>
          <p:cNvPr id="8" name="Title 1"/>
          <p:cNvSpPr txBox="1">
            <a:spLocks/>
          </p:cNvSpPr>
          <p:nvPr/>
        </p:nvSpPr>
        <p:spPr>
          <a:xfrm>
            <a:off x="214282" y="142852"/>
            <a:ext cx="7286676"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Activity Diagram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v711\Desktop\se.png"/>
          <p:cNvPicPr>
            <a:picLocks noChangeAspect="1" noChangeArrowheads="1"/>
          </p:cNvPicPr>
          <p:nvPr/>
        </p:nvPicPr>
        <p:blipFill>
          <a:blip r:embed="rId2"/>
          <a:srcRect/>
          <a:stretch>
            <a:fillRect/>
          </a:stretch>
        </p:blipFill>
        <p:spPr bwMode="auto">
          <a:xfrm>
            <a:off x="428596" y="709640"/>
            <a:ext cx="8291516" cy="6000706"/>
          </a:xfrm>
          <a:prstGeom prst="rect">
            <a:avLst/>
          </a:prstGeom>
          <a:noFill/>
        </p:spPr>
      </p:pic>
      <p:sp>
        <p:nvSpPr>
          <p:cNvPr id="2" name="Title 1"/>
          <p:cNvSpPr>
            <a:spLocks noGrp="1"/>
          </p:cNvSpPr>
          <p:nvPr>
            <p:ph type="title"/>
          </p:nvPr>
        </p:nvSpPr>
        <p:spPr>
          <a:xfrm>
            <a:off x="214282" y="142852"/>
            <a:ext cx="6000792" cy="368280"/>
          </a:xfrm>
        </p:spPr>
        <p:txBody>
          <a:bodyPr>
            <a:noAutofit/>
          </a:bodyPr>
          <a:lstStyle/>
          <a:p>
            <a:pPr algn="l"/>
            <a:r>
              <a:rPr lang="en-US" b="1" dirty="0" smtClean="0"/>
              <a:t>Sequence Diagram</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gn="just"/>
            <a:r>
              <a:rPr lang="en-IN" dirty="0" smtClean="0"/>
              <a:t>In future enhancement we are going to implement a application for this eCommerce website.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Suggestions of Review-1</a:t>
            </a:r>
            <a:endParaRPr lang="en-US" dirty="0"/>
          </a:p>
        </p:txBody>
      </p:sp>
      <p:sp>
        <p:nvSpPr>
          <p:cNvPr id="3" name="Content Placeholder 2"/>
          <p:cNvSpPr>
            <a:spLocks noGrp="1"/>
          </p:cNvSpPr>
          <p:nvPr>
            <p:ph idx="1"/>
          </p:nvPr>
        </p:nvSpPr>
        <p:spPr>
          <a:xfrm>
            <a:off x="457200" y="1600200"/>
            <a:ext cx="3043230" cy="4525963"/>
          </a:xfrm>
        </p:spPr>
        <p:txBody>
          <a:bodyPr/>
          <a:lstStyle/>
          <a:p>
            <a:r>
              <a:rPr lang="en-US" u="sng" dirty="0" smtClean="0"/>
              <a:t>Review1</a:t>
            </a:r>
          </a:p>
          <a:p>
            <a:pPr>
              <a:buNone/>
            </a:pPr>
            <a:r>
              <a:rPr lang="en-US" dirty="0" smtClean="0"/>
              <a:t>1. Create an Business Model. </a:t>
            </a:r>
          </a:p>
          <a:p>
            <a:pPr>
              <a:buNone/>
            </a:pPr>
            <a:r>
              <a:rPr lang="en-US" dirty="0" smtClean="0"/>
              <a:t>2. Create an Application along with Website. </a:t>
            </a:r>
          </a:p>
          <a:p>
            <a:pPr>
              <a:buNone/>
            </a:pPr>
            <a:endParaRPr lang="en-US" dirty="0"/>
          </a:p>
        </p:txBody>
      </p:sp>
      <p:sp>
        <p:nvSpPr>
          <p:cNvPr id="4" name="Content Placeholder 2"/>
          <p:cNvSpPr txBox="1">
            <a:spLocks/>
          </p:cNvSpPr>
          <p:nvPr/>
        </p:nvSpPr>
        <p:spPr>
          <a:xfrm>
            <a:off x="3857620" y="1643050"/>
            <a:ext cx="5000660"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3200" u="sng" dirty="0" smtClean="0"/>
              <a:t>Applied Suggestion made</a:t>
            </a: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1. Created</a:t>
            </a:r>
            <a:r>
              <a:rPr kumimoji="0" lang="en-US" sz="3200" b="0" i="0" u="none" strike="noStrike" kern="1200" cap="none" spc="0" normalizeH="0" noProof="0" dirty="0" smtClean="0">
                <a:ln>
                  <a:noFill/>
                </a:ln>
                <a:solidFill>
                  <a:schemeClr val="tx1"/>
                </a:solidFill>
                <a:effectLst/>
                <a:uLnTx/>
                <a:uFillTx/>
                <a:latin typeface="+mn-lt"/>
                <a:ea typeface="+mn-ea"/>
                <a:cs typeface="+mn-cs"/>
              </a:rPr>
              <a:t> an Business model for our Service.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 </a:t>
            </a:r>
            <a:r>
              <a:rPr lang="en-US" sz="3200" dirty="0" smtClean="0"/>
              <a:t>To create an application takes to much time so we have decided if we get some vacant time then we will be implementing the app for our service.</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UML Diagrams works together to achieve the most desired functions of the E-Commerce Website Project. All of these were designed to guide programmers and beginners about the behavior and structure of E-Commerce Website.</a:t>
            </a:r>
          </a:p>
          <a:p>
            <a:pPr algn="just"/>
            <a:r>
              <a:rPr lang="en-US" dirty="0" smtClean="0"/>
              <a:t>For your official eCommerce website development, both of the methods can mutually be useful. Of course, agile is more popular because of its flexibility and the many different benefits clients get from it.</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14628"/>
            <a:ext cx="8229600" cy="1143000"/>
          </a:xfrm>
        </p:spPr>
        <p:txBody>
          <a:bodyPr>
            <a:noAutofit/>
          </a:bodyPr>
          <a:lstStyle/>
          <a:p>
            <a:r>
              <a:rPr lang="en-US" sz="7200" b="1" dirty="0" smtClean="0"/>
              <a:t>Thank You</a:t>
            </a:r>
            <a:endParaRPr lang="en-US" sz="72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842"/>
            <a:ext cx="8229600" cy="582594"/>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142984"/>
            <a:ext cx="8229600" cy="4983179"/>
          </a:xfrm>
        </p:spPr>
        <p:txBody>
          <a:bodyPr/>
          <a:lstStyle/>
          <a:p>
            <a:pPr>
              <a:buNone/>
            </a:pPr>
            <a:r>
              <a:rPr lang="en-IN" dirty="0" smtClean="0"/>
              <a:t> </a:t>
            </a:r>
            <a:endParaRPr lang="en-US" dirty="0"/>
          </a:p>
        </p:txBody>
      </p:sp>
      <p:sp>
        <p:nvSpPr>
          <p:cNvPr id="4" name="Title 1"/>
          <p:cNvSpPr txBox="1">
            <a:spLocks/>
          </p:cNvSpPr>
          <p:nvPr/>
        </p:nvSpPr>
        <p:spPr>
          <a:xfrm>
            <a:off x="214282" y="142852"/>
            <a:ext cx="5357850"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Waterfall Model</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3074" name="Picture 2"/>
          <p:cNvPicPr>
            <a:picLocks noChangeAspect="1" noChangeArrowheads="1"/>
          </p:cNvPicPr>
          <p:nvPr/>
        </p:nvPicPr>
        <p:blipFill>
          <a:blip r:embed="rId2"/>
          <a:srcRect/>
          <a:stretch>
            <a:fillRect/>
          </a:stretch>
        </p:blipFill>
        <p:spPr bwMode="auto">
          <a:xfrm>
            <a:off x="357158" y="1071546"/>
            <a:ext cx="8137438" cy="4572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785842"/>
            <a:ext cx="8229600" cy="43971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While creating an e-commerce website, the waterfall methodology acts as an in-house process and does not need much client participation.</a:t>
            </a:r>
          </a:p>
          <a:p>
            <a:pPr fontAlgn="base"/>
            <a:r>
              <a:rPr lang="en-US" dirty="0" smtClean="0"/>
              <a:t>It is a sequential process, but the agile method is a cooperative eCommerce website development process that results in better team input and faster problem-solving.</a:t>
            </a:r>
          </a:p>
          <a:p>
            <a:pPr fontAlgn="base"/>
            <a:r>
              <a:rPr lang="en-US" dirty="0" smtClean="0"/>
              <a:t>The waterfall methodology is a kind of perfect project with simply defined requirements and where no modifications are anticipated.</a:t>
            </a:r>
          </a:p>
          <a:p>
            <a:endParaRPr lang="en-US" dirty="0"/>
          </a:p>
        </p:txBody>
      </p:sp>
      <p:sp>
        <p:nvSpPr>
          <p:cNvPr id="4" name="Title 1"/>
          <p:cNvSpPr txBox="1">
            <a:spLocks/>
          </p:cNvSpPr>
          <p:nvPr/>
        </p:nvSpPr>
        <p:spPr>
          <a:xfrm>
            <a:off x="214282" y="142852"/>
            <a:ext cx="8786874" cy="36828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Why we choose this waterfall model</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lstStyle/>
          <a:p>
            <a:pPr marL="514350" indent="-514350">
              <a:buFont typeface="+mj-lt"/>
              <a:buAutoNum type="arabicPeriod"/>
            </a:pPr>
            <a:r>
              <a:rPr lang="en-US" dirty="0" smtClean="0"/>
              <a:t>Zomato </a:t>
            </a:r>
          </a:p>
          <a:p>
            <a:pPr marL="514350" indent="-514350">
              <a:buFont typeface="+mj-lt"/>
              <a:buAutoNum type="arabicPeriod"/>
            </a:pPr>
            <a:r>
              <a:rPr lang="en-US" dirty="0" smtClean="0"/>
              <a:t>Spice Box</a:t>
            </a:r>
          </a:p>
          <a:p>
            <a:pPr marL="514350" indent="-514350">
              <a:buFont typeface="+mj-lt"/>
              <a:buAutoNum type="arabicPeriod"/>
            </a:pPr>
            <a:r>
              <a:rPr lang="en-US" dirty="0" smtClean="0"/>
              <a:t>My Dabba Food</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Title 1"/>
          <p:cNvSpPr txBox="1">
            <a:spLocks noGrp="1"/>
          </p:cNvSpPr>
          <p:nvPr>
            <p:ph type="title"/>
          </p:nvPr>
        </p:nvSpPr>
        <p:spPr>
          <a:xfrm>
            <a:off x="171448" y="203200"/>
            <a:ext cx="4471990"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Literature Survey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14602" cy="511156"/>
          </a:xfrm>
        </p:spPr>
        <p:txBody>
          <a:bodyPr>
            <a:normAutofit fontScale="90000"/>
          </a:bodyPr>
          <a:lstStyle/>
          <a:p>
            <a:pPr algn="l"/>
            <a:r>
              <a:rPr lang="en-US" sz="4000" b="1" i="1" dirty="0" smtClean="0"/>
              <a:t>Zomato</a:t>
            </a:r>
            <a:endParaRPr lang="en-US" b="1" i="1" dirty="0"/>
          </a:p>
        </p:txBody>
      </p:sp>
      <p:sp>
        <p:nvSpPr>
          <p:cNvPr id="3" name="Content Placeholder 2"/>
          <p:cNvSpPr>
            <a:spLocks noGrp="1"/>
          </p:cNvSpPr>
          <p:nvPr>
            <p:ph idx="1"/>
          </p:nvPr>
        </p:nvSpPr>
        <p:spPr/>
        <p:txBody>
          <a:bodyPr>
            <a:normAutofit fontScale="85000" lnSpcReduction="10000"/>
          </a:bodyPr>
          <a:lstStyle/>
          <a:p>
            <a:pPr algn="just"/>
            <a:r>
              <a:rPr lang="en-US" u="sng" dirty="0" smtClean="0"/>
              <a:t>Zomato</a:t>
            </a:r>
            <a:r>
              <a:rPr lang="en-US" dirty="0" smtClean="0"/>
              <a:t> initially named as Foodiebay was started in 2008 by Mr. Deepinder Goyal. It is a restaurant searching platform providing in-depth details with autonomous reviews and ratings. Foodie bay, the initial name was changed to Zomato in November 2010 to increase their reach among people.</a:t>
            </a:r>
          </a:p>
          <a:p>
            <a:pPr algn="just"/>
            <a:r>
              <a:rPr lang="en-US" dirty="0" smtClean="0"/>
              <a:t>To make home made Tiffin easily available to users and tracking the vendor for delivery.</a:t>
            </a:r>
          </a:p>
          <a:p>
            <a:pPr algn="just"/>
            <a:r>
              <a:rPr lang="en-US" dirty="0" smtClean="0"/>
              <a:t>Useful for college students, hostel residents and employees. As the application will provide a platform for ordering a home-made meal on the go.</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11156"/>
            <a:ext cx="8229600" cy="511156"/>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142984"/>
            <a:ext cx="8229600" cy="4983179"/>
          </a:xfrm>
        </p:spPr>
        <p:txBody>
          <a:bodyPr>
            <a:normAutofit fontScale="92500" lnSpcReduction="20000"/>
          </a:bodyPr>
          <a:lstStyle/>
          <a:p>
            <a:pPr algn="just">
              <a:buNone/>
            </a:pPr>
            <a:r>
              <a:rPr lang="en-US" u="sng" dirty="0" smtClean="0"/>
              <a:t>Name</a:t>
            </a:r>
            <a:r>
              <a:rPr lang="en-US" dirty="0" smtClean="0"/>
              <a:t> – SpiceBox </a:t>
            </a:r>
          </a:p>
          <a:p>
            <a:pPr algn="just">
              <a:buNone/>
            </a:pPr>
            <a:r>
              <a:rPr lang="en-US" dirty="0" smtClean="0"/>
              <a:t>Location – Mumbai and Navi-Mumbai.</a:t>
            </a:r>
          </a:p>
          <a:p>
            <a:pPr algn="just">
              <a:buNone/>
            </a:pPr>
            <a:r>
              <a:rPr lang="en-US" u="sng" dirty="0" smtClean="0"/>
              <a:t>Working</a:t>
            </a:r>
            <a:r>
              <a:rPr lang="en-US" dirty="0" smtClean="0"/>
              <a:t> – </a:t>
            </a:r>
          </a:p>
          <a:p>
            <a:pPr algn="just">
              <a:buNone/>
            </a:pPr>
            <a:r>
              <a:rPr lang="en-US" dirty="0" smtClean="0"/>
              <a:t>This program provides vegetarian and vegetarian diets to users (customers). Provides other veg / non-veg diet dates. SpiceBox also offers a discounted price, if one offers tiffin orders for food for a period of days </a:t>
            </a:r>
          </a:p>
          <a:p>
            <a:pPr algn="just">
              <a:buNone/>
            </a:pPr>
            <a:r>
              <a:rPr lang="en-US" u="sng" dirty="0" smtClean="0"/>
              <a:t>Limits</a:t>
            </a:r>
            <a:r>
              <a:rPr lang="en-US" dirty="0" smtClean="0"/>
              <a:t> – </a:t>
            </a:r>
          </a:p>
          <a:p>
            <a:pPr marL="514350" indent="-514350" algn="just">
              <a:buAutoNum type="arabicPeriod"/>
            </a:pPr>
            <a:r>
              <a:rPr lang="en-US" dirty="0" smtClean="0"/>
              <a:t>Do not give different foods every week. </a:t>
            </a:r>
          </a:p>
          <a:p>
            <a:pPr marL="514350" indent="-514350" algn="just">
              <a:buAutoNum type="arabicPeriod"/>
            </a:pPr>
            <a:r>
              <a:rPr lang="en-US" dirty="0" smtClean="0"/>
              <a:t>It is not easy to use.</a:t>
            </a:r>
            <a:endParaRPr lang="en-US" dirty="0"/>
          </a:p>
        </p:txBody>
      </p:sp>
      <p:sp>
        <p:nvSpPr>
          <p:cNvPr id="4" name="Title 1"/>
          <p:cNvSpPr txBox="1">
            <a:spLocks/>
          </p:cNvSpPr>
          <p:nvPr/>
        </p:nvSpPr>
        <p:spPr>
          <a:xfrm>
            <a:off x="457200" y="274638"/>
            <a:ext cx="2614602"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1" u="none" strike="noStrike" kern="1200" cap="none" spc="0" normalizeH="0" baseline="0" noProof="0" dirty="0" smtClean="0">
                <a:ln>
                  <a:noFill/>
                </a:ln>
                <a:solidFill>
                  <a:schemeClr val="tx1"/>
                </a:solidFill>
                <a:effectLst/>
                <a:uLnTx/>
                <a:uFillTx/>
                <a:latin typeface="+mj-lt"/>
                <a:ea typeface="+mj-ea"/>
                <a:cs typeface="+mj-cs"/>
              </a:rPr>
              <a:t>SpiceBox</a:t>
            </a:r>
            <a:endParaRPr kumimoji="0" lang="en-US" sz="4000" b="1" i="1"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11156"/>
            <a:ext cx="8229600" cy="511156"/>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142984"/>
            <a:ext cx="8229600" cy="4983179"/>
          </a:xfrm>
        </p:spPr>
        <p:txBody>
          <a:bodyPr>
            <a:normAutofit fontScale="92500" lnSpcReduction="10000"/>
          </a:bodyPr>
          <a:lstStyle/>
          <a:p>
            <a:pPr algn="just">
              <a:buNone/>
            </a:pPr>
            <a:r>
              <a:rPr lang="en-US" u="sng" dirty="0" smtClean="0"/>
              <a:t>Name</a:t>
            </a:r>
            <a:r>
              <a:rPr lang="en-US" dirty="0" smtClean="0"/>
              <a:t> - My Dabba Food </a:t>
            </a:r>
          </a:p>
          <a:p>
            <a:pPr algn="just">
              <a:buNone/>
            </a:pPr>
            <a:r>
              <a:rPr lang="en-US" u="sng" dirty="0" smtClean="0"/>
              <a:t>Location</a:t>
            </a:r>
            <a:r>
              <a:rPr lang="en-US" dirty="0" smtClean="0"/>
              <a:t> - Provided in various locations in India. </a:t>
            </a:r>
          </a:p>
          <a:p>
            <a:pPr algn="just">
              <a:buNone/>
            </a:pPr>
            <a:r>
              <a:rPr lang="en-US" u="sng" dirty="0" smtClean="0"/>
              <a:t>Working</a:t>
            </a:r>
            <a:r>
              <a:rPr lang="en-US" dirty="0" smtClean="0"/>
              <a:t> - This website provides Tiffin services in various locations in India. The organization's plan is to provide a Tiffin Center location for local users / markers. It shows the location of the Tiffin Center near his place. </a:t>
            </a:r>
          </a:p>
          <a:p>
            <a:pPr algn="just">
              <a:buNone/>
            </a:pPr>
            <a:r>
              <a:rPr lang="en-US" u="sng" dirty="0" smtClean="0"/>
              <a:t>Benefits</a:t>
            </a:r>
            <a:r>
              <a:rPr lang="en-US" dirty="0" smtClean="0"/>
              <a:t> - </a:t>
            </a:r>
          </a:p>
          <a:p>
            <a:pPr algn="just">
              <a:buNone/>
            </a:pPr>
            <a:r>
              <a:rPr lang="en-US" dirty="0" smtClean="0"/>
              <a:t> A customer (Tiffin supplier) can easily grow his business in his area.</a:t>
            </a:r>
            <a:endParaRPr lang="en-US" dirty="0"/>
          </a:p>
        </p:txBody>
      </p:sp>
      <p:sp>
        <p:nvSpPr>
          <p:cNvPr id="4" name="Title 1"/>
          <p:cNvSpPr txBox="1">
            <a:spLocks/>
          </p:cNvSpPr>
          <p:nvPr/>
        </p:nvSpPr>
        <p:spPr>
          <a:xfrm>
            <a:off x="457200" y="274638"/>
            <a:ext cx="3900486" cy="511156"/>
          </a:xfrm>
          <a:prstGeom prst="rect">
            <a:avLst/>
          </a:prstGeom>
        </p:spPr>
        <p:txBody>
          <a:bodyPr vert="horz" lIns="91440" tIns="45720" rIns="91440" bIns="45720" rtlCol="0" anchor="ctr">
            <a:noAutofit/>
          </a:bodyPr>
          <a:lstStyle/>
          <a:p>
            <a:pPr lvl="0">
              <a:spcBef>
                <a:spcPct val="0"/>
              </a:spcBef>
            </a:pPr>
            <a:r>
              <a:rPr lang="en-US" sz="3600" b="1" i="1" dirty="0" smtClean="0"/>
              <a:t>My Dabba Food</a:t>
            </a:r>
            <a:endParaRPr kumimoji="0" lang="en-US" sz="3200" b="1" i="1"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lstStyle/>
          <a:p>
            <a:pPr marL="514350" indent="-514350">
              <a:buNone/>
            </a:pPr>
            <a:r>
              <a:rPr lang="en-US" dirty="0" smtClean="0"/>
              <a:t>	Thus the online retail business can deliver more advanced services faster because of three main factors: </a:t>
            </a:r>
            <a:r>
              <a:rPr lang="en-US" b="1" dirty="0" smtClean="0"/>
              <a:t>scalability, intricacy, and velocity</a:t>
            </a:r>
            <a:r>
              <a:rPr lang="en-US" dirty="0" smtClean="0"/>
              <a:t> – which are crucial key drivers of ecommerce.</a:t>
            </a:r>
            <a:endParaRPr lang="en-US" dirty="0"/>
          </a:p>
        </p:txBody>
      </p:sp>
      <p:sp>
        <p:nvSpPr>
          <p:cNvPr id="4" name="Title 1"/>
          <p:cNvSpPr txBox="1">
            <a:spLocks noGrp="1"/>
          </p:cNvSpPr>
          <p:nvPr>
            <p:ph type="title"/>
          </p:nvPr>
        </p:nvSpPr>
        <p:spPr>
          <a:xfrm>
            <a:off x="171448" y="203200"/>
            <a:ext cx="4471990" cy="511156"/>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dirty="0" smtClean="0">
                <a:ln>
                  <a:noFill/>
                </a:ln>
                <a:solidFill>
                  <a:schemeClr val="tx1"/>
                </a:solidFill>
                <a:effectLst/>
                <a:uLnTx/>
                <a:uFillTx/>
              </a:rPr>
              <a:t>Business</a:t>
            </a:r>
            <a:r>
              <a:rPr kumimoji="0" lang="en-US" b="1" i="0" u="none" strike="noStrike" kern="1200" cap="none" spc="0" normalizeH="0" noProof="0" dirty="0" smtClean="0">
                <a:ln>
                  <a:noFill/>
                </a:ln>
                <a:solidFill>
                  <a:schemeClr val="tx1"/>
                </a:solidFill>
                <a:effectLst/>
                <a:uLnTx/>
                <a:uFillTx/>
              </a:rPr>
              <a:t> Drivers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758</Words>
  <Application>Microsoft Macintosh PowerPoint</Application>
  <PresentationFormat>On-screen Show (4:3)</PresentationFormat>
  <Paragraphs>122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Green Leaf</vt:lpstr>
      <vt:lpstr> </vt:lpstr>
      <vt:lpstr> </vt:lpstr>
      <vt:lpstr> </vt:lpstr>
      <vt:lpstr>Literature Survey</vt:lpstr>
      <vt:lpstr>Zomato</vt:lpstr>
      <vt:lpstr> </vt:lpstr>
      <vt:lpstr> </vt:lpstr>
      <vt:lpstr>Business Drivers</vt:lpstr>
      <vt:lpstr>Business Model</vt:lpstr>
      <vt:lpstr> </vt:lpstr>
      <vt:lpstr>Functional and System Requirements</vt:lpstr>
      <vt:lpstr>Technical Requirements</vt:lpstr>
      <vt:lpstr>System Qualities</vt:lpstr>
      <vt:lpstr>Constraints and assumptions</vt:lpstr>
      <vt:lpstr>Acceptance Criteria</vt:lpstr>
      <vt:lpstr> </vt:lpstr>
      <vt:lpstr> </vt:lpstr>
      <vt:lpstr> </vt:lpstr>
      <vt:lpstr> </vt:lpstr>
      <vt:lpstr> </vt:lpstr>
      <vt:lpstr> </vt:lpstr>
      <vt:lpstr>Sequence Diagram</vt:lpstr>
      <vt:lpstr>Future Scope</vt:lpstr>
      <vt:lpstr>Past Suggestions of Review-1</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 VAGHELA</dc:creator>
  <cp:lastModifiedBy>vijay vaghela</cp:lastModifiedBy>
  <cp:revision>48</cp:revision>
  <dcterms:created xsi:type="dcterms:W3CDTF">2022-07-29T01:41:46Z</dcterms:created>
  <dcterms:modified xsi:type="dcterms:W3CDTF">2022-09-16T05:27:16Z</dcterms:modified>
</cp:coreProperties>
</file>