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167F22-4924-4ED1-932B-6C82DDDB63C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306309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67F22-4924-4ED1-932B-6C82DDDB63C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42797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67F22-4924-4ED1-932B-6C82DDDB63C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393322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67F22-4924-4ED1-932B-6C82DDDB63C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76430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167F22-4924-4ED1-932B-6C82DDDB63C8}"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187063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167F22-4924-4ED1-932B-6C82DDDB63C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37896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167F22-4924-4ED1-932B-6C82DDDB63C8}"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708778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167F22-4924-4ED1-932B-6C82DDDB63C8}"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119969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67F22-4924-4ED1-932B-6C82DDDB63C8}"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64207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167F22-4924-4ED1-932B-6C82DDDB63C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366059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167F22-4924-4ED1-932B-6C82DDDB63C8}"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CB0A6-DBF1-45D4-B917-2EBFB52524C5}" type="slidenum">
              <a:rPr lang="en-US" smtClean="0"/>
              <a:t>‹#›</a:t>
            </a:fld>
            <a:endParaRPr lang="en-US"/>
          </a:p>
        </p:txBody>
      </p:sp>
    </p:spTree>
    <p:extLst>
      <p:ext uri="{BB962C8B-B14F-4D97-AF65-F5344CB8AC3E}">
        <p14:creationId xmlns:p14="http://schemas.microsoft.com/office/powerpoint/2010/main" val="348437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67F22-4924-4ED1-932B-6C82DDDB63C8}" type="datetimeFigureOut">
              <a:rPr lang="en-US" smtClean="0"/>
              <a:t>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CB0A6-DBF1-45D4-B917-2EBFB52524C5}" type="slidenum">
              <a:rPr lang="en-US" smtClean="0"/>
              <a:t>‹#›</a:t>
            </a:fld>
            <a:endParaRPr lang="en-US"/>
          </a:p>
        </p:txBody>
      </p:sp>
    </p:spTree>
    <p:extLst>
      <p:ext uri="{BB962C8B-B14F-4D97-AF65-F5344CB8AC3E}">
        <p14:creationId xmlns:p14="http://schemas.microsoft.com/office/powerpoint/2010/main" val="2678892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United_States_cities_by_popu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Applied Data Science Capstone</a:t>
            </a: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a:t>Final Capstone Project</a:t>
            </a:r>
            <a:endParaRPr lang="en-US" dirty="0"/>
          </a:p>
          <a:p>
            <a:endParaRPr lang="en-US" dirty="0"/>
          </a:p>
        </p:txBody>
      </p:sp>
    </p:spTree>
    <p:extLst>
      <p:ext uri="{BB962C8B-B14F-4D97-AF65-F5344CB8AC3E}">
        <p14:creationId xmlns:p14="http://schemas.microsoft.com/office/powerpoint/2010/main" val="81759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838200" y="1388225"/>
            <a:ext cx="10515600" cy="4788738"/>
          </a:xfrm>
        </p:spPr>
        <p:txBody>
          <a:bodyPr>
            <a:normAutofit fontScale="62500" lnSpcReduction="20000"/>
          </a:bodyPr>
          <a:lstStyle/>
          <a:p>
            <a:pPr marL="0" indent="0">
              <a:buNone/>
            </a:pPr>
            <a:r>
              <a:rPr lang="en-US" dirty="0" smtClean="0"/>
              <a:t>The </a:t>
            </a:r>
            <a:r>
              <a:rPr lang="en-US" dirty="0"/>
              <a:t>technology industry is growing on a faster pace than ever</a:t>
            </a:r>
            <a:r>
              <a:rPr lang="en-US" dirty="0" smtClean="0"/>
              <a:t>. </a:t>
            </a:r>
            <a:r>
              <a:rPr lang="en-US" dirty="0"/>
              <a:t>I have tried to analyze growing cities of The United States of America on the terms of popular venues like food, restaurants, entertainment and cultural activities. </a:t>
            </a:r>
            <a:endParaRPr lang="en-US" dirty="0" smtClean="0"/>
          </a:p>
          <a:p>
            <a:pPr marL="0" indent="0">
              <a:buNone/>
            </a:pPr>
            <a:endParaRPr lang="en-US" dirty="0"/>
          </a:p>
          <a:p>
            <a:pPr marL="0" indent="0">
              <a:buNone/>
            </a:pPr>
            <a:r>
              <a:rPr lang="en-US" dirty="0" smtClean="0"/>
              <a:t>For </a:t>
            </a:r>
            <a:r>
              <a:rPr lang="en-US" dirty="0"/>
              <a:t>this project I have chosen 4 fast growing cities of four different parts of the USA.  Following are the cities and their respective populations-</a:t>
            </a:r>
          </a:p>
          <a:p>
            <a:pPr marL="0" indent="0">
              <a:buNone/>
            </a:pPr>
            <a:r>
              <a:rPr lang="en-US" dirty="0"/>
              <a:t> </a:t>
            </a:r>
          </a:p>
          <a:p>
            <a:pPr marL="0" indent="0">
              <a:buNone/>
            </a:pPr>
            <a:r>
              <a:rPr lang="en-US" dirty="0"/>
              <a:t>City			Population</a:t>
            </a:r>
          </a:p>
          <a:p>
            <a:pPr marL="0" indent="0">
              <a:buNone/>
            </a:pPr>
            <a:r>
              <a:rPr lang="en-US" dirty="0"/>
              <a:t> </a:t>
            </a:r>
          </a:p>
          <a:p>
            <a:pPr marL="0" indent="0">
              <a:buNone/>
            </a:pPr>
            <a:r>
              <a:rPr lang="en-US" dirty="0"/>
              <a:t>Columbus, OH	 - 892,533</a:t>
            </a:r>
          </a:p>
          <a:p>
            <a:pPr marL="0" indent="0">
              <a:buNone/>
            </a:pPr>
            <a:r>
              <a:rPr lang="en-US" dirty="0"/>
              <a:t>Boston, MA 		- 694,583</a:t>
            </a:r>
          </a:p>
          <a:p>
            <a:pPr marL="0" indent="0">
              <a:buNone/>
            </a:pPr>
            <a:r>
              <a:rPr lang="en-US" dirty="0"/>
              <a:t>Charlotte, NC		 - 872,498</a:t>
            </a:r>
          </a:p>
          <a:p>
            <a:pPr marL="0" indent="0">
              <a:buNone/>
            </a:pPr>
            <a:r>
              <a:rPr lang="en-US" dirty="0"/>
              <a:t>Austin, TX 		- 964,254</a:t>
            </a:r>
          </a:p>
          <a:p>
            <a:pPr marL="0" indent="0">
              <a:buNone/>
            </a:pPr>
            <a:r>
              <a:rPr lang="en-US" dirty="0"/>
              <a:t> </a:t>
            </a:r>
          </a:p>
          <a:p>
            <a:pPr marL="0" indent="0">
              <a:buNone/>
            </a:pPr>
            <a:r>
              <a:rPr lang="en-US" dirty="0"/>
              <a:t>Data Source: </a:t>
            </a:r>
            <a:r>
              <a:rPr lang="en-US" u="sng" dirty="0">
                <a:hlinkClick r:id="rId2"/>
              </a:rPr>
              <a:t>https://en.wikipedia.org/wiki/List_of_United_States_cities_by_population</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16623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acquisition and cleaning:</a:t>
            </a:r>
            <a:r>
              <a:rPr lang="en-US" dirty="0"/>
              <a:t/>
            </a:r>
            <a:br>
              <a:rPr lang="en-US" dirty="0"/>
            </a:br>
            <a:endParaRPr lang="en-US" dirty="0"/>
          </a:p>
        </p:txBody>
      </p:sp>
      <p:sp>
        <p:nvSpPr>
          <p:cNvPr id="3" name="Content Placeholder 2"/>
          <p:cNvSpPr>
            <a:spLocks noGrp="1"/>
          </p:cNvSpPr>
          <p:nvPr>
            <p:ph idx="1"/>
          </p:nvPr>
        </p:nvSpPr>
        <p:spPr>
          <a:xfrm>
            <a:off x="838200" y="1330036"/>
            <a:ext cx="10515600" cy="4846927"/>
          </a:xfrm>
        </p:spPr>
        <p:txBody>
          <a:bodyPr/>
          <a:lstStyle/>
          <a:p>
            <a:pPr marL="0" indent="0">
              <a:buNone/>
            </a:pPr>
            <a:r>
              <a:rPr lang="en-US" dirty="0"/>
              <a:t>I have used Foursquare API in order to get the popular venues of these four cities. The code snippets for the data collection and cleaning are the following: </a:t>
            </a:r>
          </a:p>
          <a:p>
            <a:pPr marL="0" indent="0">
              <a:buNone/>
            </a:pPr>
            <a:r>
              <a:rPr lang="en-US" dirty="0" smtClean="0"/>
              <a:t>Columbus, OH-</a:t>
            </a:r>
          </a:p>
          <a:p>
            <a:pPr marL="0" indent="0">
              <a:buNone/>
            </a:pPr>
            <a:endParaRPr lang="en-US" dirty="0"/>
          </a:p>
        </p:txBody>
      </p:sp>
      <p:pic>
        <p:nvPicPr>
          <p:cNvPr id="4" name="image6.jpg"/>
          <p:cNvPicPr/>
          <p:nvPr/>
        </p:nvPicPr>
        <p:blipFill>
          <a:blip r:embed="rId2"/>
          <a:srcRect/>
          <a:stretch>
            <a:fillRect/>
          </a:stretch>
        </p:blipFill>
        <p:spPr>
          <a:xfrm>
            <a:off x="3208713" y="2778645"/>
            <a:ext cx="4650942" cy="1568912"/>
          </a:xfrm>
          <a:prstGeom prst="rect">
            <a:avLst/>
          </a:prstGeom>
          <a:ln/>
        </p:spPr>
      </p:pic>
      <p:pic>
        <p:nvPicPr>
          <p:cNvPr id="5" name="image14.jpg"/>
          <p:cNvPicPr/>
          <p:nvPr/>
        </p:nvPicPr>
        <p:blipFill>
          <a:blip r:embed="rId3"/>
          <a:srcRect/>
          <a:stretch>
            <a:fillRect/>
          </a:stretch>
        </p:blipFill>
        <p:spPr>
          <a:xfrm>
            <a:off x="3087341" y="4390304"/>
            <a:ext cx="5551805" cy="2090420"/>
          </a:xfrm>
          <a:prstGeom prst="rect">
            <a:avLst/>
          </a:prstGeom>
          <a:ln/>
        </p:spPr>
      </p:pic>
    </p:spTree>
    <p:extLst>
      <p:ext uri="{BB962C8B-B14F-4D97-AF65-F5344CB8AC3E}">
        <p14:creationId xmlns:p14="http://schemas.microsoft.com/office/powerpoint/2010/main" val="312484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lstStyle/>
          <a:p>
            <a:pPr marL="0" indent="0">
              <a:buNone/>
            </a:pPr>
            <a:r>
              <a:rPr lang="en-US" dirty="0" smtClean="0"/>
              <a:t>Boston, MA   </a:t>
            </a:r>
            <a:endParaRPr lang="en-US" dirty="0"/>
          </a:p>
        </p:txBody>
      </p:sp>
      <p:pic>
        <p:nvPicPr>
          <p:cNvPr id="4" name="image4.jpg"/>
          <p:cNvPicPr/>
          <p:nvPr/>
        </p:nvPicPr>
        <p:blipFill>
          <a:blip r:embed="rId2"/>
          <a:srcRect/>
          <a:stretch>
            <a:fillRect/>
          </a:stretch>
        </p:blipFill>
        <p:spPr>
          <a:xfrm>
            <a:off x="3565468" y="801485"/>
            <a:ext cx="4495800" cy="1447800"/>
          </a:xfrm>
          <a:prstGeom prst="rect">
            <a:avLst/>
          </a:prstGeom>
          <a:ln/>
        </p:spPr>
      </p:pic>
      <p:pic>
        <p:nvPicPr>
          <p:cNvPr id="5" name="image7.jpg"/>
          <p:cNvPicPr/>
          <p:nvPr/>
        </p:nvPicPr>
        <p:blipFill>
          <a:blip r:embed="rId3"/>
          <a:srcRect/>
          <a:stretch>
            <a:fillRect/>
          </a:stretch>
        </p:blipFill>
        <p:spPr>
          <a:xfrm>
            <a:off x="3464877" y="4900901"/>
            <a:ext cx="5262245" cy="1828165"/>
          </a:xfrm>
          <a:prstGeom prst="rect">
            <a:avLst/>
          </a:prstGeom>
          <a:ln/>
        </p:spPr>
      </p:pic>
      <p:pic>
        <p:nvPicPr>
          <p:cNvPr id="6" name="image2.jpg"/>
          <p:cNvPicPr/>
          <p:nvPr/>
        </p:nvPicPr>
        <p:blipFill>
          <a:blip r:embed="rId4"/>
          <a:srcRect/>
          <a:stretch>
            <a:fillRect/>
          </a:stretch>
        </p:blipFill>
        <p:spPr>
          <a:xfrm>
            <a:off x="3464877" y="2320405"/>
            <a:ext cx="4186555" cy="2433320"/>
          </a:xfrm>
          <a:prstGeom prst="rect">
            <a:avLst/>
          </a:prstGeom>
          <a:ln/>
        </p:spPr>
      </p:pic>
    </p:spTree>
    <p:extLst>
      <p:ext uri="{BB962C8B-B14F-4D97-AF65-F5344CB8AC3E}">
        <p14:creationId xmlns:p14="http://schemas.microsoft.com/office/powerpoint/2010/main" val="8257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011"/>
            <a:ext cx="10515600" cy="5777952"/>
          </a:xfrm>
        </p:spPr>
        <p:txBody>
          <a:bodyPr/>
          <a:lstStyle/>
          <a:p>
            <a:pPr marL="0" indent="0">
              <a:buNone/>
            </a:pPr>
            <a:r>
              <a:rPr lang="en-US" dirty="0" smtClean="0"/>
              <a:t>Austin, TX		</a:t>
            </a:r>
            <a:endParaRPr lang="en-US" dirty="0"/>
          </a:p>
        </p:txBody>
      </p:sp>
      <p:pic>
        <p:nvPicPr>
          <p:cNvPr id="4" name="image1.jpg"/>
          <p:cNvPicPr/>
          <p:nvPr/>
        </p:nvPicPr>
        <p:blipFill>
          <a:blip r:embed="rId2"/>
          <a:srcRect/>
          <a:stretch>
            <a:fillRect/>
          </a:stretch>
        </p:blipFill>
        <p:spPr>
          <a:xfrm>
            <a:off x="3736310" y="523961"/>
            <a:ext cx="3705225" cy="1171575"/>
          </a:xfrm>
          <a:prstGeom prst="rect">
            <a:avLst/>
          </a:prstGeom>
          <a:ln/>
        </p:spPr>
      </p:pic>
      <p:pic>
        <p:nvPicPr>
          <p:cNvPr id="5" name="image21.jpg"/>
          <p:cNvPicPr/>
          <p:nvPr/>
        </p:nvPicPr>
        <p:blipFill>
          <a:blip r:embed="rId3"/>
          <a:srcRect/>
          <a:stretch>
            <a:fillRect/>
          </a:stretch>
        </p:blipFill>
        <p:spPr>
          <a:xfrm>
            <a:off x="3736310" y="1998229"/>
            <a:ext cx="3479800" cy="1938020"/>
          </a:xfrm>
          <a:prstGeom prst="rect">
            <a:avLst/>
          </a:prstGeom>
          <a:ln/>
        </p:spPr>
      </p:pic>
      <p:pic>
        <p:nvPicPr>
          <p:cNvPr id="6" name="image16.jpg"/>
          <p:cNvPicPr/>
          <p:nvPr/>
        </p:nvPicPr>
        <p:blipFill>
          <a:blip r:embed="rId4"/>
          <a:srcRect/>
          <a:stretch>
            <a:fillRect/>
          </a:stretch>
        </p:blipFill>
        <p:spPr>
          <a:xfrm>
            <a:off x="3158403" y="4304030"/>
            <a:ext cx="6124575" cy="2090420"/>
          </a:xfrm>
          <a:prstGeom prst="rect">
            <a:avLst/>
          </a:prstGeom>
          <a:ln/>
        </p:spPr>
      </p:pic>
    </p:spTree>
    <p:extLst>
      <p:ext uri="{BB962C8B-B14F-4D97-AF65-F5344CB8AC3E}">
        <p14:creationId xmlns:p14="http://schemas.microsoft.com/office/powerpoint/2010/main" val="242348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385"/>
            <a:ext cx="10515600" cy="5794578"/>
          </a:xfrm>
        </p:spPr>
        <p:txBody>
          <a:bodyPr/>
          <a:lstStyle/>
          <a:p>
            <a:pPr marL="0" indent="0">
              <a:buNone/>
            </a:pPr>
            <a:r>
              <a:rPr lang="en-US" dirty="0" smtClean="0"/>
              <a:t>Charlotte, NC - </a:t>
            </a:r>
            <a:endParaRPr lang="en-US" dirty="0"/>
          </a:p>
        </p:txBody>
      </p:sp>
      <p:pic>
        <p:nvPicPr>
          <p:cNvPr id="4" name="image3.jpg"/>
          <p:cNvPicPr/>
          <p:nvPr/>
        </p:nvPicPr>
        <p:blipFill>
          <a:blip r:embed="rId2"/>
          <a:srcRect/>
          <a:stretch>
            <a:fillRect/>
          </a:stretch>
        </p:blipFill>
        <p:spPr>
          <a:xfrm>
            <a:off x="3394536" y="539143"/>
            <a:ext cx="4621530" cy="1490345"/>
          </a:xfrm>
          <a:prstGeom prst="rect">
            <a:avLst/>
          </a:prstGeom>
          <a:ln/>
        </p:spPr>
      </p:pic>
      <p:pic>
        <p:nvPicPr>
          <p:cNvPr id="5" name="Picture 4"/>
          <p:cNvPicPr>
            <a:picLocks noChangeAspect="1"/>
          </p:cNvPicPr>
          <p:nvPr/>
        </p:nvPicPr>
        <p:blipFill>
          <a:blip r:embed="rId3"/>
          <a:stretch>
            <a:fillRect/>
          </a:stretch>
        </p:blipFill>
        <p:spPr>
          <a:xfrm>
            <a:off x="3394536" y="2112189"/>
            <a:ext cx="4060288" cy="2334970"/>
          </a:xfrm>
          <a:prstGeom prst="rect">
            <a:avLst/>
          </a:prstGeom>
        </p:spPr>
      </p:pic>
      <p:pic>
        <p:nvPicPr>
          <p:cNvPr id="6" name="Picture 5"/>
          <p:cNvPicPr>
            <a:picLocks noChangeAspect="1"/>
          </p:cNvPicPr>
          <p:nvPr/>
        </p:nvPicPr>
        <p:blipFill>
          <a:blip r:embed="rId4"/>
          <a:stretch>
            <a:fillRect/>
          </a:stretch>
        </p:blipFill>
        <p:spPr>
          <a:xfrm>
            <a:off x="2982626" y="4529860"/>
            <a:ext cx="5944115" cy="2042337"/>
          </a:xfrm>
          <a:prstGeom prst="rect">
            <a:avLst/>
          </a:prstGeom>
        </p:spPr>
      </p:pic>
    </p:spTree>
    <p:extLst>
      <p:ext uri="{BB962C8B-B14F-4D97-AF65-F5344CB8AC3E}">
        <p14:creationId xmlns:p14="http://schemas.microsoft.com/office/powerpoint/2010/main" val="179938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8780"/>
          </a:xfrm>
        </p:spPr>
        <p:txBody>
          <a:bodyPr/>
          <a:lstStyle/>
          <a:p>
            <a:r>
              <a:rPr lang="en-US" b="1" dirty="0"/>
              <a:t>Methodology</a:t>
            </a:r>
            <a:endParaRPr lang="en-US" dirty="0"/>
          </a:p>
        </p:txBody>
      </p:sp>
      <p:sp>
        <p:nvSpPr>
          <p:cNvPr id="3" name="Content Placeholder 2"/>
          <p:cNvSpPr>
            <a:spLocks noGrp="1"/>
          </p:cNvSpPr>
          <p:nvPr>
            <p:ph idx="1"/>
          </p:nvPr>
        </p:nvSpPr>
        <p:spPr>
          <a:xfrm>
            <a:off x="838200" y="1113906"/>
            <a:ext cx="10515600" cy="5063057"/>
          </a:xfrm>
        </p:spPr>
        <p:txBody>
          <a:bodyPr/>
          <a:lstStyle/>
          <a:p>
            <a:pPr marL="0" indent="0">
              <a:buNone/>
            </a:pPr>
            <a:r>
              <a:rPr lang="en-US" b="1" dirty="0" smtClean="0"/>
              <a:t>Segmentation &amp; Clustering</a:t>
            </a:r>
            <a:r>
              <a:rPr lang="en-US" dirty="0" smtClean="0"/>
              <a:t>- I combined all the four datasets in one for the purpose of clustering and segmentation-</a:t>
            </a:r>
          </a:p>
          <a:p>
            <a:pPr marL="0" indent="0">
              <a:buNone/>
            </a:pPr>
            <a:endParaRPr lang="en-US" dirty="0"/>
          </a:p>
        </p:txBody>
      </p:sp>
      <p:pic>
        <p:nvPicPr>
          <p:cNvPr id="4" name="image5.jpg"/>
          <p:cNvPicPr/>
          <p:nvPr/>
        </p:nvPicPr>
        <p:blipFill>
          <a:blip r:embed="rId2"/>
          <a:srcRect/>
          <a:stretch>
            <a:fillRect/>
          </a:stretch>
        </p:blipFill>
        <p:spPr>
          <a:xfrm>
            <a:off x="3383280" y="2195050"/>
            <a:ext cx="5350510" cy="2368637"/>
          </a:xfrm>
          <a:prstGeom prst="rect">
            <a:avLst/>
          </a:prstGeom>
          <a:ln/>
        </p:spPr>
      </p:pic>
      <p:sp>
        <p:nvSpPr>
          <p:cNvPr id="5" name="TextBox 4"/>
          <p:cNvSpPr txBox="1"/>
          <p:nvPr/>
        </p:nvSpPr>
        <p:spPr>
          <a:xfrm>
            <a:off x="1978429" y="4929447"/>
            <a:ext cx="7032567" cy="1200329"/>
          </a:xfrm>
          <a:prstGeom prst="rect">
            <a:avLst/>
          </a:prstGeom>
          <a:noFill/>
        </p:spPr>
        <p:txBody>
          <a:bodyPr wrap="square" rtlCol="0">
            <a:spAutoFit/>
          </a:bodyPr>
          <a:lstStyle/>
          <a:p>
            <a:r>
              <a:rPr lang="en-US" dirty="0"/>
              <a:t>I looked at the top venues in these four cities. I also see that there are two neighborhoods covered in some of these cities. After that I did one-hot encoding.</a:t>
            </a:r>
          </a:p>
          <a:p>
            <a:endParaRPr lang="en-US" dirty="0"/>
          </a:p>
        </p:txBody>
      </p:sp>
    </p:spTree>
    <p:extLst>
      <p:ext uri="{BB962C8B-B14F-4D97-AF65-F5344CB8AC3E}">
        <p14:creationId xmlns:p14="http://schemas.microsoft.com/office/powerpoint/2010/main" val="46174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lstStyle/>
          <a:p>
            <a:r>
              <a:rPr lang="en-US" b="1" dirty="0"/>
              <a:t>Result</a:t>
            </a:r>
            <a:endParaRPr lang="en-US" dirty="0"/>
          </a:p>
        </p:txBody>
      </p:sp>
      <p:pic>
        <p:nvPicPr>
          <p:cNvPr id="4" name="image9.jpg"/>
          <p:cNvPicPr>
            <a:picLocks noGrp="1"/>
          </p:cNvPicPr>
          <p:nvPr>
            <p:ph idx="1"/>
          </p:nvPr>
        </p:nvPicPr>
        <p:blipFill>
          <a:blip r:embed="rId2"/>
          <a:srcRect/>
          <a:stretch>
            <a:fillRect/>
          </a:stretch>
        </p:blipFill>
        <p:spPr>
          <a:xfrm>
            <a:off x="731519" y="1263535"/>
            <a:ext cx="8287789" cy="3050770"/>
          </a:xfrm>
          <a:prstGeom prst="rect">
            <a:avLst/>
          </a:prstGeom>
          <a:ln/>
        </p:spPr>
      </p:pic>
      <p:pic>
        <p:nvPicPr>
          <p:cNvPr id="5" name="Picture 4"/>
          <p:cNvPicPr>
            <a:picLocks noChangeAspect="1"/>
          </p:cNvPicPr>
          <p:nvPr/>
        </p:nvPicPr>
        <p:blipFill>
          <a:blip r:embed="rId3"/>
          <a:stretch>
            <a:fillRect/>
          </a:stretch>
        </p:blipFill>
        <p:spPr>
          <a:xfrm>
            <a:off x="731519" y="4583020"/>
            <a:ext cx="7921228" cy="1909219"/>
          </a:xfrm>
          <a:prstGeom prst="rect">
            <a:avLst/>
          </a:prstGeom>
        </p:spPr>
      </p:pic>
    </p:spTree>
    <p:extLst>
      <p:ext uri="{BB962C8B-B14F-4D97-AF65-F5344CB8AC3E}">
        <p14:creationId xmlns:p14="http://schemas.microsoft.com/office/powerpoint/2010/main" val="158417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464"/>
          </a:xfrm>
        </p:spPr>
        <p:txBody>
          <a:bodyPr>
            <a:normAutofit fontScale="90000"/>
          </a:bodyPr>
          <a:lstStyle/>
          <a:p>
            <a:r>
              <a:rPr lang="en-US" b="1" dirty="0"/>
              <a:t>Conclusion</a:t>
            </a:r>
            <a:endParaRPr lang="en-US" dirty="0"/>
          </a:p>
        </p:txBody>
      </p:sp>
      <p:sp>
        <p:nvSpPr>
          <p:cNvPr id="3" name="Content Placeholder 2"/>
          <p:cNvSpPr>
            <a:spLocks noGrp="1"/>
          </p:cNvSpPr>
          <p:nvPr>
            <p:ph idx="1"/>
          </p:nvPr>
        </p:nvSpPr>
        <p:spPr>
          <a:xfrm>
            <a:off x="838200" y="972590"/>
            <a:ext cx="10515600" cy="5536275"/>
          </a:xfrm>
        </p:spPr>
        <p:txBody>
          <a:bodyPr>
            <a:normAutofit fontScale="62500" lnSpcReduction="20000"/>
          </a:bodyPr>
          <a:lstStyle/>
          <a:p>
            <a:endParaRPr lang="en-US" dirty="0" smtClean="0"/>
          </a:p>
          <a:p>
            <a:r>
              <a:rPr lang="en-US" dirty="0" smtClean="0"/>
              <a:t>After </a:t>
            </a:r>
            <a:r>
              <a:rPr lang="en-US" dirty="0"/>
              <a:t>segmentation and clustering of all these four cities we have some interesting findings. There are 142 unique categories combining all four cities. There are plenty of restaurants, cafes, museums and bars </a:t>
            </a:r>
            <a:r>
              <a:rPr lang="en-US" dirty="0" err="1"/>
              <a:t>etc</a:t>
            </a:r>
            <a:r>
              <a:rPr lang="en-US" dirty="0"/>
              <a:t> are in all these four cities.  </a:t>
            </a:r>
          </a:p>
          <a:p>
            <a:pPr marL="0" indent="0">
              <a:buNone/>
            </a:pPr>
            <a:endParaRPr lang="en-US" dirty="0"/>
          </a:p>
          <a:p>
            <a:r>
              <a:rPr lang="en-US" dirty="0"/>
              <a:t>Austin’s top 5 venues contain nightclubs, movie theaters and not so surprisingly ‘Tech startups’.</a:t>
            </a:r>
          </a:p>
          <a:p>
            <a:pPr marL="0" indent="0">
              <a:buNone/>
            </a:pPr>
            <a:endParaRPr lang="en-US" dirty="0"/>
          </a:p>
          <a:p>
            <a:r>
              <a:rPr lang="en-US" dirty="0"/>
              <a:t>Boston’s top venues are food trucks, offices, government buildings, monuments and movie theaters. </a:t>
            </a:r>
          </a:p>
          <a:p>
            <a:pPr marL="0" indent="0">
              <a:buNone/>
            </a:pPr>
            <a:endParaRPr lang="en-US" dirty="0"/>
          </a:p>
          <a:p>
            <a:r>
              <a:rPr lang="en-US" dirty="0"/>
              <a:t>Columbus’s top venues are food trucks, offices and government buildings</a:t>
            </a:r>
          </a:p>
          <a:p>
            <a:pPr marL="0" indent="0">
              <a:buNone/>
            </a:pPr>
            <a:endParaRPr lang="en-US" dirty="0"/>
          </a:p>
          <a:p>
            <a:r>
              <a:rPr lang="en-US" dirty="0"/>
              <a:t>Charlotte's top venues contains offices, co working spaces, music venues and night life</a:t>
            </a:r>
          </a:p>
          <a:p>
            <a:pPr marL="0" indent="0">
              <a:buNone/>
            </a:pPr>
            <a:endParaRPr lang="en-US" dirty="0"/>
          </a:p>
          <a:p>
            <a:r>
              <a:rPr lang="en-US" dirty="0"/>
              <a:t>Boston is the capital of Massachusetts, so I am not surprised seeing government buildings in top venues. And the same is true with Columbus and Austin. </a:t>
            </a:r>
            <a:endParaRPr lang="en-US" dirty="0" smtClean="0"/>
          </a:p>
          <a:p>
            <a:pPr marL="0" indent="0">
              <a:buNone/>
            </a:pPr>
            <a:endParaRPr lang="en-US" dirty="0"/>
          </a:p>
          <a:p>
            <a:r>
              <a:rPr lang="en-US" dirty="0"/>
              <a:t>Cluster 3, 4, and 5 are pretty much the same in terms of the most common venues. </a:t>
            </a:r>
          </a:p>
        </p:txBody>
      </p:sp>
    </p:spTree>
    <p:extLst>
      <p:ext uri="{BB962C8B-B14F-4D97-AF65-F5344CB8AC3E}">
        <p14:creationId xmlns:p14="http://schemas.microsoft.com/office/powerpoint/2010/main" val="98577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331</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Applied Data Science Capstone </vt:lpstr>
      <vt:lpstr>Introduction: </vt:lpstr>
      <vt:lpstr>Data acquisition and cleaning: </vt:lpstr>
      <vt:lpstr>PowerPoint Presentation</vt:lpstr>
      <vt:lpstr>PowerPoint Presentation</vt:lpstr>
      <vt:lpstr>PowerPoint Presentation</vt:lpstr>
      <vt:lpstr>Methodology</vt:lpstr>
      <vt:lpstr>Result</vt:lpstr>
      <vt:lpstr>Conclusion</vt:lpstr>
    </vt:vector>
  </TitlesOfParts>
  <Company>Cardinal Health,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Upadhyay, Vijay</dc:creator>
  <cp:lastModifiedBy>Upadhyay, Vijay</cp:lastModifiedBy>
  <cp:revision>4</cp:revision>
  <dcterms:created xsi:type="dcterms:W3CDTF">2020-01-25T05:32:40Z</dcterms:created>
  <dcterms:modified xsi:type="dcterms:W3CDTF">2020-01-25T05:45:47Z</dcterms:modified>
</cp:coreProperties>
</file>