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Comfortaa Light"/>
      <p:regular r:id="rId21"/>
      <p:bold r:id="rId22"/>
    </p:embeddedFont>
    <p:embeddedFont>
      <p:font typeface="Roboto"/>
      <p:regular r:id="rId23"/>
      <p:bold r:id="rId24"/>
      <p:italic r:id="rId25"/>
      <p:boldItalic r:id="rId26"/>
    </p:embeddedFont>
    <p:embeddedFont>
      <p:font typeface="Google Sans"/>
      <p:regular r:id="rId27"/>
      <p:bold r:id="rId28"/>
      <p:italic r:id="rId29"/>
      <p:boldItalic r:id="rId30"/>
    </p:embeddedFont>
    <p:embeddedFont>
      <p:font typeface="Roboto Light"/>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ComfortaaLight-bold.fntdata"/><Relationship Id="rId21" Type="http://schemas.openxmlformats.org/officeDocument/2006/relationships/font" Target="fonts/ComfortaaLight-regular.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GoogleSans-bold.fntdata"/><Relationship Id="rId27" Type="http://schemas.openxmlformats.org/officeDocument/2006/relationships/font" Target="fonts/Google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GoogleSans-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Light-regular.fntdata"/><Relationship Id="rId30" Type="http://schemas.openxmlformats.org/officeDocument/2006/relationships/font" Target="fonts/GoogleSans-boldItalic.fntdata"/><Relationship Id="rId11" Type="http://schemas.openxmlformats.org/officeDocument/2006/relationships/slide" Target="slides/slide6.xml"/><Relationship Id="rId33" Type="http://schemas.openxmlformats.org/officeDocument/2006/relationships/font" Target="fonts/RobotoLight-italic.fntdata"/><Relationship Id="rId10" Type="http://schemas.openxmlformats.org/officeDocument/2006/relationships/slide" Target="slides/slide5.xml"/><Relationship Id="rId32" Type="http://schemas.openxmlformats.org/officeDocument/2006/relationships/font" Target="fonts/RobotoLight-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RobotoLight-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d0eb0b58b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d0eb0b58b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d0eb0b58bb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d0eb0b58bb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d0eb0b58bb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d0eb0b58bb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d0eb0b58bb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d0eb0b58bb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d0eb0b58bb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d0eb0b58bb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1487cfe7d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1487cfe7d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d0eb0b58bb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d0eb0b58bb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d0eb0b58b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d0eb0b58b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d0eb0b58bb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d0eb0b58bb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d0eb0b58b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d0eb0b58b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d0eb0b58bb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d0eb0b58b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0eb0b58bb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d0eb0b58bb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d0eb0b58bb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d0eb0b58bb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d0eb0b58bb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d0eb0b58bb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d0eb0b58b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d0eb0b58b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lide">
  <p:cSld name="CUSTOM_2_2">
    <p:bg>
      <p:bgPr>
        <a:solidFill>
          <a:srgbClr val="4285F4"/>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956075" y="1361850"/>
            <a:ext cx="6732000" cy="2785800"/>
          </a:xfrm>
          <a:prstGeom prst="rect">
            <a:avLst/>
          </a:prstGeom>
        </p:spPr>
        <p:txBody>
          <a:bodyPr anchorCtr="0" anchor="t" bIns="91425" lIns="91425" spcFirstLastPara="1" rIns="91425" wrap="square" tIns="91425">
            <a:normAutofit/>
          </a:bodyPr>
          <a:lstStyle>
            <a:lvl1pPr lvl="0" rtl="0">
              <a:spcBef>
                <a:spcPts val="0"/>
              </a:spcBef>
              <a:spcAft>
                <a:spcPts val="0"/>
              </a:spcAft>
              <a:buNone/>
              <a:defRPr sz="4000">
                <a:solidFill>
                  <a:srgbClr val="FFFFFF"/>
                </a:solidFill>
                <a:latin typeface="Google Sans"/>
                <a:ea typeface="Google Sans"/>
                <a:cs typeface="Google Sans"/>
                <a:sym typeface="Google Sans"/>
              </a:defRPr>
            </a:lvl1pPr>
            <a:lvl2pPr lvl="1" rtl="0">
              <a:spcBef>
                <a:spcPts val="0"/>
              </a:spcBef>
              <a:spcAft>
                <a:spcPts val="0"/>
              </a:spcAft>
              <a:buNone/>
              <a:defRPr sz="3600">
                <a:solidFill>
                  <a:srgbClr val="FFFFFF"/>
                </a:solidFill>
                <a:latin typeface="Google Sans"/>
                <a:ea typeface="Google Sans"/>
                <a:cs typeface="Google Sans"/>
                <a:sym typeface="Google Sans"/>
              </a:defRPr>
            </a:lvl2pPr>
            <a:lvl3pPr lvl="2" rtl="0">
              <a:spcBef>
                <a:spcPts val="0"/>
              </a:spcBef>
              <a:spcAft>
                <a:spcPts val="0"/>
              </a:spcAft>
              <a:buNone/>
              <a:defRPr sz="3600">
                <a:solidFill>
                  <a:srgbClr val="FFFFFF"/>
                </a:solidFill>
                <a:latin typeface="Google Sans"/>
                <a:ea typeface="Google Sans"/>
                <a:cs typeface="Google Sans"/>
                <a:sym typeface="Google Sans"/>
              </a:defRPr>
            </a:lvl3pPr>
            <a:lvl4pPr lvl="3" rtl="0">
              <a:spcBef>
                <a:spcPts val="0"/>
              </a:spcBef>
              <a:spcAft>
                <a:spcPts val="0"/>
              </a:spcAft>
              <a:buNone/>
              <a:defRPr sz="3600">
                <a:solidFill>
                  <a:srgbClr val="FFFFFF"/>
                </a:solidFill>
                <a:latin typeface="Google Sans"/>
                <a:ea typeface="Google Sans"/>
                <a:cs typeface="Google Sans"/>
                <a:sym typeface="Google Sans"/>
              </a:defRPr>
            </a:lvl4pPr>
            <a:lvl5pPr lvl="4" rtl="0">
              <a:spcBef>
                <a:spcPts val="0"/>
              </a:spcBef>
              <a:spcAft>
                <a:spcPts val="0"/>
              </a:spcAft>
              <a:buNone/>
              <a:defRPr sz="3600">
                <a:solidFill>
                  <a:srgbClr val="FFFFFF"/>
                </a:solidFill>
                <a:latin typeface="Google Sans"/>
                <a:ea typeface="Google Sans"/>
                <a:cs typeface="Google Sans"/>
                <a:sym typeface="Google Sans"/>
              </a:defRPr>
            </a:lvl5pPr>
            <a:lvl6pPr lvl="5" rtl="0">
              <a:spcBef>
                <a:spcPts val="0"/>
              </a:spcBef>
              <a:spcAft>
                <a:spcPts val="0"/>
              </a:spcAft>
              <a:buNone/>
              <a:defRPr sz="3600">
                <a:solidFill>
                  <a:srgbClr val="FFFFFF"/>
                </a:solidFill>
                <a:latin typeface="Google Sans"/>
                <a:ea typeface="Google Sans"/>
                <a:cs typeface="Google Sans"/>
                <a:sym typeface="Google Sans"/>
              </a:defRPr>
            </a:lvl6pPr>
            <a:lvl7pPr lvl="6" rtl="0">
              <a:spcBef>
                <a:spcPts val="0"/>
              </a:spcBef>
              <a:spcAft>
                <a:spcPts val="0"/>
              </a:spcAft>
              <a:buNone/>
              <a:defRPr sz="3600">
                <a:solidFill>
                  <a:srgbClr val="FFFFFF"/>
                </a:solidFill>
                <a:latin typeface="Google Sans"/>
                <a:ea typeface="Google Sans"/>
                <a:cs typeface="Google Sans"/>
                <a:sym typeface="Google Sans"/>
              </a:defRPr>
            </a:lvl7pPr>
            <a:lvl8pPr lvl="7" rtl="0">
              <a:spcBef>
                <a:spcPts val="0"/>
              </a:spcBef>
              <a:spcAft>
                <a:spcPts val="0"/>
              </a:spcAft>
              <a:buNone/>
              <a:defRPr sz="3600">
                <a:solidFill>
                  <a:srgbClr val="FFFFFF"/>
                </a:solidFill>
                <a:latin typeface="Google Sans"/>
                <a:ea typeface="Google Sans"/>
                <a:cs typeface="Google Sans"/>
                <a:sym typeface="Google Sans"/>
              </a:defRPr>
            </a:lvl8pPr>
            <a:lvl9pPr lvl="8" rtl="0">
              <a:spcBef>
                <a:spcPts val="0"/>
              </a:spcBef>
              <a:spcAft>
                <a:spcPts val="0"/>
              </a:spcAft>
              <a:buNone/>
              <a:defRPr sz="3600">
                <a:solidFill>
                  <a:srgbClr val="FFFFFF"/>
                </a:solidFill>
                <a:latin typeface="Google Sans"/>
                <a:ea typeface="Google Sans"/>
                <a:cs typeface="Google Sans"/>
                <a:sym typeface="Google Sans"/>
              </a:defRPr>
            </a:lvl9pPr>
          </a:lstStyle>
          <a:p/>
        </p:txBody>
      </p:sp>
      <p:sp>
        <p:nvSpPr>
          <p:cNvPr id="52" name="Google Shape;52;p13"/>
          <p:cNvSpPr txBox="1"/>
          <p:nvPr>
            <p:ph idx="1" type="subTitle"/>
          </p:nvPr>
        </p:nvSpPr>
        <p:spPr>
          <a:xfrm>
            <a:off x="959986" y="822442"/>
            <a:ext cx="7555800" cy="446700"/>
          </a:xfrm>
          <a:prstGeom prst="rect">
            <a:avLst/>
          </a:prstGeom>
        </p:spPr>
        <p:txBody>
          <a:bodyPr anchorCtr="0" anchor="t" bIns="91425" lIns="91425" spcFirstLastPara="1" rIns="91425" wrap="square" tIns="91425">
            <a:normAutofit/>
          </a:bodyPr>
          <a:lstStyle>
            <a:lvl1pPr lvl="0" rtl="0">
              <a:spcBef>
                <a:spcPts val="0"/>
              </a:spcBef>
              <a:spcAft>
                <a:spcPts val="0"/>
              </a:spcAft>
              <a:buNone/>
              <a:defRPr sz="1100">
                <a:solidFill>
                  <a:schemeClr val="lt1"/>
                </a:solidFill>
                <a:latin typeface="Roboto Light"/>
                <a:ea typeface="Roboto Light"/>
                <a:cs typeface="Roboto Light"/>
                <a:sym typeface="Roboto Light"/>
              </a:defRPr>
            </a:lvl1pPr>
            <a:lvl2pPr lvl="1" rtl="0">
              <a:spcBef>
                <a:spcPts val="1200"/>
              </a:spcBef>
              <a:spcAft>
                <a:spcPts val="0"/>
              </a:spcAft>
              <a:buNone/>
              <a:defRPr>
                <a:solidFill>
                  <a:schemeClr val="lt1"/>
                </a:solidFill>
              </a:defRPr>
            </a:lvl2pPr>
            <a:lvl3pPr lvl="2" rtl="0">
              <a:spcBef>
                <a:spcPts val="1200"/>
              </a:spcBef>
              <a:spcAft>
                <a:spcPts val="0"/>
              </a:spcAft>
              <a:buNone/>
              <a:defRPr>
                <a:solidFill>
                  <a:schemeClr val="lt1"/>
                </a:solidFill>
              </a:defRPr>
            </a:lvl3pPr>
            <a:lvl4pPr lvl="3" rtl="0">
              <a:spcBef>
                <a:spcPts val="1200"/>
              </a:spcBef>
              <a:spcAft>
                <a:spcPts val="0"/>
              </a:spcAft>
              <a:buNone/>
              <a:defRPr>
                <a:solidFill>
                  <a:schemeClr val="lt1"/>
                </a:solidFill>
              </a:defRPr>
            </a:lvl4pPr>
            <a:lvl5pPr lvl="4" rtl="0">
              <a:spcBef>
                <a:spcPts val="1200"/>
              </a:spcBef>
              <a:spcAft>
                <a:spcPts val="0"/>
              </a:spcAft>
              <a:buNone/>
              <a:defRPr>
                <a:solidFill>
                  <a:schemeClr val="lt1"/>
                </a:solidFill>
              </a:defRPr>
            </a:lvl5pPr>
            <a:lvl6pPr lvl="5" rtl="0">
              <a:spcBef>
                <a:spcPts val="1200"/>
              </a:spcBef>
              <a:spcAft>
                <a:spcPts val="0"/>
              </a:spcAft>
              <a:buNone/>
              <a:defRPr>
                <a:solidFill>
                  <a:schemeClr val="lt1"/>
                </a:solidFill>
              </a:defRPr>
            </a:lvl6pPr>
            <a:lvl7pPr lvl="6" rtl="0">
              <a:spcBef>
                <a:spcPts val="1200"/>
              </a:spcBef>
              <a:spcAft>
                <a:spcPts val="0"/>
              </a:spcAft>
              <a:buNone/>
              <a:defRPr>
                <a:solidFill>
                  <a:schemeClr val="lt1"/>
                </a:solidFill>
              </a:defRPr>
            </a:lvl7pPr>
            <a:lvl8pPr lvl="7" rtl="0">
              <a:spcBef>
                <a:spcPts val="1200"/>
              </a:spcBef>
              <a:spcAft>
                <a:spcPts val="0"/>
              </a:spcAft>
              <a:buNone/>
              <a:defRPr>
                <a:solidFill>
                  <a:schemeClr val="lt1"/>
                </a:solidFill>
              </a:defRPr>
            </a:lvl8pPr>
            <a:lvl9pPr lvl="8" rtl="0">
              <a:spcBef>
                <a:spcPts val="1200"/>
              </a:spcBef>
              <a:spcAft>
                <a:spcPts val="1200"/>
              </a:spcAft>
              <a:buNone/>
              <a:defRPr>
                <a:solidFill>
                  <a:schemeClr val="lt1"/>
                </a:solidFill>
              </a:defRPr>
            </a:lvl9pPr>
          </a:lstStyle>
          <a:p/>
        </p:txBody>
      </p:sp>
      <p:sp>
        <p:nvSpPr>
          <p:cNvPr id="53" name="Google Shape;53;p13"/>
          <p:cNvSpPr/>
          <p:nvPr/>
        </p:nvSpPr>
        <p:spPr>
          <a:xfrm>
            <a:off x="247700" y="4572000"/>
            <a:ext cx="8751900" cy="3198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hyperlink" Target="https://www.figma.com/proto/0OMpHZe6OMBZXLifgTFXGJ/Espousal-Clings---Musician-Booking-App-%3A-Low-Fidelity-Prototype?node-id=8%3A2&amp;scaling=scale-down&amp;page-id=0%3A1&amp;starting-point-node-id=8%3A2" TargetMode="Externa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4"/>
          <p:cNvSpPr txBox="1"/>
          <p:nvPr/>
        </p:nvSpPr>
        <p:spPr>
          <a:xfrm>
            <a:off x="422858" y="1183109"/>
            <a:ext cx="8205900" cy="210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700">
                <a:latin typeface="Google Sans"/>
                <a:ea typeface="Google Sans"/>
                <a:cs typeface="Google Sans"/>
                <a:sym typeface="Google Sans"/>
              </a:rPr>
              <a:t>Musician Booking App Usability Study</a:t>
            </a:r>
            <a:endParaRPr sz="3700">
              <a:latin typeface="Google Sans"/>
              <a:ea typeface="Google Sans"/>
              <a:cs typeface="Google Sans"/>
              <a:sym typeface="Google Sans"/>
            </a:endParaRPr>
          </a:p>
        </p:txBody>
      </p:sp>
      <p:sp>
        <p:nvSpPr>
          <p:cNvPr id="59" name="Google Shape;59;p14"/>
          <p:cNvSpPr txBox="1"/>
          <p:nvPr/>
        </p:nvSpPr>
        <p:spPr>
          <a:xfrm>
            <a:off x="440189" y="2501378"/>
            <a:ext cx="8075700" cy="637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rgbClr val="4285F4"/>
                </a:solidFill>
                <a:latin typeface="Google Sans"/>
                <a:ea typeface="Google Sans"/>
                <a:cs typeface="Google Sans"/>
                <a:sym typeface="Google Sans"/>
              </a:rPr>
              <a:t>20/02/2021</a:t>
            </a:r>
            <a:endParaRPr>
              <a:solidFill>
                <a:srgbClr val="4285F4"/>
              </a:solidFill>
              <a:latin typeface="Google Sans"/>
              <a:ea typeface="Google Sans"/>
              <a:cs typeface="Google Sans"/>
              <a:sym typeface="Google Sans"/>
            </a:endParaRPr>
          </a:p>
        </p:txBody>
      </p:sp>
      <p:sp>
        <p:nvSpPr>
          <p:cNvPr id="60" name="Google Shape;60;p14"/>
          <p:cNvSpPr txBox="1"/>
          <p:nvPr/>
        </p:nvSpPr>
        <p:spPr>
          <a:xfrm>
            <a:off x="194250" y="4445725"/>
            <a:ext cx="2088900" cy="1030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000">
                <a:solidFill>
                  <a:srgbClr val="666666"/>
                </a:solidFill>
                <a:latin typeface="Roboto Light"/>
                <a:ea typeface="Roboto Light"/>
                <a:cs typeface="Roboto Light"/>
                <a:sym typeface="Roboto Light"/>
              </a:rPr>
              <a:t>UX Analysis Team</a:t>
            </a:r>
            <a:endParaRPr sz="1000">
              <a:solidFill>
                <a:srgbClr val="666666"/>
              </a:solidFill>
              <a:latin typeface="Roboto Light"/>
              <a:ea typeface="Roboto Light"/>
              <a:cs typeface="Roboto Light"/>
              <a:sym typeface="Roboto Light"/>
            </a:endParaRPr>
          </a:p>
          <a:p>
            <a:pPr indent="0" lvl="0" marL="0" rtl="0" algn="l">
              <a:lnSpc>
                <a:spcPct val="150000"/>
              </a:lnSpc>
              <a:spcBef>
                <a:spcPts val="0"/>
              </a:spcBef>
              <a:spcAft>
                <a:spcPts val="0"/>
              </a:spcAft>
              <a:buNone/>
            </a:pPr>
            <a:r>
              <a:rPr lang="en" sz="1000">
                <a:solidFill>
                  <a:srgbClr val="666666"/>
                </a:solidFill>
                <a:latin typeface="Roboto Light"/>
                <a:ea typeface="Roboto Light"/>
                <a:cs typeface="Roboto Light"/>
                <a:sym typeface="Roboto Light"/>
              </a:rPr>
              <a:t>Vijay, UX Designer</a:t>
            </a:r>
            <a:endParaRPr sz="1000">
              <a:solidFill>
                <a:srgbClr val="666666"/>
              </a:solidFill>
              <a:latin typeface="Roboto Light"/>
              <a:ea typeface="Roboto Light"/>
              <a:cs typeface="Roboto Light"/>
              <a:sym typeface="Roboto Light"/>
            </a:endParaRPr>
          </a:p>
          <a:p>
            <a:pPr indent="0" lvl="0" marL="0" rtl="0" algn="l">
              <a:lnSpc>
                <a:spcPct val="150000"/>
              </a:lnSpc>
              <a:spcBef>
                <a:spcPts val="0"/>
              </a:spcBef>
              <a:spcAft>
                <a:spcPts val="0"/>
              </a:spcAft>
              <a:buNone/>
            </a:pPr>
            <a:r>
              <a:t/>
            </a:r>
            <a:endParaRPr sz="1000">
              <a:solidFill>
                <a:srgbClr val="666666"/>
              </a:solidFill>
              <a:latin typeface="Roboto Light"/>
              <a:ea typeface="Roboto Light"/>
              <a:cs typeface="Roboto Light"/>
              <a:sym typeface="Roboto Light"/>
            </a:endParaRPr>
          </a:p>
          <a:p>
            <a:pPr indent="0" lvl="0" marL="0" rtl="0" algn="l">
              <a:lnSpc>
                <a:spcPct val="150000"/>
              </a:lnSpc>
              <a:spcBef>
                <a:spcPts val="0"/>
              </a:spcBef>
              <a:spcAft>
                <a:spcPts val="0"/>
              </a:spcAft>
              <a:buNone/>
            </a:pPr>
            <a:r>
              <a:t/>
            </a:r>
            <a:endParaRPr sz="1000">
              <a:solidFill>
                <a:srgbClr val="666666"/>
              </a:solidFill>
              <a:latin typeface="Roboto Light"/>
              <a:ea typeface="Roboto Light"/>
              <a:cs typeface="Roboto Light"/>
              <a:sym typeface="Roboto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nvSpPr>
        <p:spPr>
          <a:xfrm>
            <a:off x="273625" y="404600"/>
            <a:ext cx="4859100" cy="56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Google Sans"/>
                <a:ea typeface="Google Sans"/>
                <a:cs typeface="Google Sans"/>
                <a:sym typeface="Google Sans"/>
              </a:rPr>
              <a:t>People want to know Band’s Confirmation Status </a:t>
            </a:r>
            <a:endParaRPr sz="1800">
              <a:solidFill>
                <a:srgbClr val="000000"/>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800">
              <a:solidFill>
                <a:srgbClr val="000000"/>
              </a:solidFill>
              <a:latin typeface="Google Sans"/>
              <a:ea typeface="Google Sans"/>
              <a:cs typeface="Google Sans"/>
              <a:sym typeface="Google Sans"/>
            </a:endParaRPr>
          </a:p>
        </p:txBody>
      </p:sp>
      <p:sp>
        <p:nvSpPr>
          <p:cNvPr id="136" name="Google Shape;136;p23"/>
          <p:cNvSpPr txBox="1"/>
          <p:nvPr/>
        </p:nvSpPr>
        <p:spPr>
          <a:xfrm>
            <a:off x="296250" y="1232700"/>
            <a:ext cx="3585900" cy="398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595959"/>
                </a:solidFill>
                <a:latin typeface="Roboto Light"/>
                <a:ea typeface="Roboto Light"/>
                <a:cs typeface="Roboto Light"/>
                <a:sym typeface="Roboto Light"/>
              </a:rPr>
              <a:t>Supporting evidence from the usability study.</a:t>
            </a:r>
            <a:endParaRPr sz="1300">
              <a:solidFill>
                <a:srgbClr val="595959"/>
              </a:solidFill>
              <a:latin typeface="Roboto Light"/>
              <a:ea typeface="Roboto Light"/>
              <a:cs typeface="Roboto Light"/>
              <a:sym typeface="Roboto Light"/>
            </a:endParaRPr>
          </a:p>
          <a:p>
            <a:pPr indent="-311150" lvl="0" marL="457200" rtl="0" algn="l">
              <a:lnSpc>
                <a:spcPct val="115000"/>
              </a:lnSpc>
              <a:spcBef>
                <a:spcPts val="1000"/>
              </a:spcBef>
              <a:spcAft>
                <a:spcPts val="0"/>
              </a:spcAft>
              <a:buClr>
                <a:srgbClr val="595959"/>
              </a:buClr>
              <a:buSzPts val="1300"/>
              <a:buFont typeface="Roboto Light"/>
              <a:buChar char="●"/>
            </a:pPr>
            <a:r>
              <a:rPr lang="en" sz="1300">
                <a:solidFill>
                  <a:srgbClr val="595959"/>
                </a:solidFill>
                <a:latin typeface="Roboto Light"/>
                <a:ea typeface="Roboto Light"/>
                <a:cs typeface="Roboto Light"/>
                <a:sym typeface="Roboto Light"/>
              </a:rPr>
              <a:t>4 out of 5 total participants said they wanted to know the status of their bands after payments</a:t>
            </a:r>
            <a:endParaRPr sz="1300">
              <a:solidFill>
                <a:srgbClr val="595959"/>
              </a:solidFill>
              <a:latin typeface="Roboto Light"/>
              <a:ea typeface="Roboto Light"/>
              <a:cs typeface="Roboto Light"/>
              <a:sym typeface="Roboto Light"/>
            </a:endParaRPr>
          </a:p>
          <a:p>
            <a:pPr indent="0" lvl="0" marL="457200" rtl="0" algn="l">
              <a:lnSpc>
                <a:spcPct val="115000"/>
              </a:lnSpc>
              <a:spcBef>
                <a:spcPts val="1000"/>
              </a:spcBef>
              <a:spcAft>
                <a:spcPts val="0"/>
              </a:spcAft>
              <a:buNone/>
            </a:pPr>
            <a:r>
              <a:t/>
            </a:r>
            <a:endParaRPr sz="1300">
              <a:solidFill>
                <a:srgbClr val="595959"/>
              </a:solidFill>
              <a:latin typeface="Roboto Light"/>
              <a:ea typeface="Roboto Light"/>
              <a:cs typeface="Roboto Light"/>
              <a:sym typeface="Roboto Light"/>
            </a:endParaRPr>
          </a:p>
          <a:p>
            <a:pPr indent="0" lvl="0" marL="0" rtl="0" algn="l">
              <a:lnSpc>
                <a:spcPct val="115000"/>
              </a:lnSpc>
              <a:spcBef>
                <a:spcPts val="1000"/>
              </a:spcBef>
              <a:spcAft>
                <a:spcPts val="0"/>
              </a:spcAft>
              <a:buNone/>
            </a:pPr>
            <a:r>
              <a:t/>
            </a:r>
            <a:endParaRPr sz="1300">
              <a:solidFill>
                <a:srgbClr val="595959"/>
              </a:solidFill>
              <a:latin typeface="Roboto Light"/>
              <a:ea typeface="Roboto Light"/>
              <a:cs typeface="Roboto Light"/>
              <a:sym typeface="Roboto Light"/>
            </a:endParaRPr>
          </a:p>
          <a:p>
            <a:pPr indent="0" lvl="0" marL="0" rtl="0" algn="l">
              <a:lnSpc>
                <a:spcPct val="115000"/>
              </a:lnSpc>
              <a:spcBef>
                <a:spcPts val="1000"/>
              </a:spcBef>
              <a:spcAft>
                <a:spcPts val="0"/>
              </a:spcAft>
              <a:buNone/>
            </a:pPr>
            <a:r>
              <a:t/>
            </a:r>
            <a:endParaRPr sz="1300">
              <a:solidFill>
                <a:srgbClr val="595959"/>
              </a:solidFill>
              <a:latin typeface="Roboto Light"/>
              <a:ea typeface="Roboto Light"/>
              <a:cs typeface="Roboto Light"/>
              <a:sym typeface="Roboto Light"/>
            </a:endParaRPr>
          </a:p>
          <a:p>
            <a:pPr indent="0" lvl="0" marL="0" rtl="0" algn="l">
              <a:spcBef>
                <a:spcPts val="1000"/>
              </a:spcBef>
              <a:spcAft>
                <a:spcPts val="0"/>
              </a:spcAft>
              <a:buNone/>
            </a:pPr>
            <a:r>
              <a:rPr lang="en" sz="1300">
                <a:solidFill>
                  <a:schemeClr val="accent1"/>
                </a:solidFill>
                <a:latin typeface="Roboto Light"/>
                <a:ea typeface="Roboto Light"/>
                <a:cs typeface="Roboto Light"/>
                <a:sym typeface="Roboto Light"/>
              </a:rPr>
              <a:t>“</a:t>
            </a:r>
            <a:r>
              <a:rPr i="1" lang="en" sz="1300">
                <a:solidFill>
                  <a:schemeClr val="accent1"/>
                </a:solidFill>
                <a:latin typeface="Roboto Light"/>
                <a:ea typeface="Roboto Light"/>
                <a:cs typeface="Roboto Light"/>
                <a:sym typeface="Roboto Light"/>
              </a:rPr>
              <a:t>Just want to know if they are coming for sure, after a pre-booking</a:t>
            </a:r>
            <a:r>
              <a:rPr i="1" lang="en" sz="1300">
                <a:solidFill>
                  <a:schemeClr val="accent1"/>
                </a:solidFill>
                <a:latin typeface="Roboto Light"/>
                <a:ea typeface="Roboto Light"/>
                <a:cs typeface="Roboto Light"/>
                <a:sym typeface="Roboto Light"/>
              </a:rPr>
              <a:t>.</a:t>
            </a:r>
            <a:r>
              <a:rPr lang="en" sz="1300">
                <a:solidFill>
                  <a:schemeClr val="accent1"/>
                </a:solidFill>
                <a:latin typeface="Roboto Light"/>
                <a:ea typeface="Roboto Light"/>
                <a:cs typeface="Roboto Light"/>
                <a:sym typeface="Roboto Light"/>
              </a:rPr>
              <a:t>” </a:t>
            </a:r>
            <a:endParaRPr sz="1300">
              <a:solidFill>
                <a:schemeClr val="accent1"/>
              </a:solidFill>
              <a:latin typeface="Roboto Light"/>
              <a:ea typeface="Roboto Light"/>
              <a:cs typeface="Roboto Light"/>
              <a:sym typeface="Roboto Light"/>
            </a:endParaRPr>
          </a:p>
          <a:p>
            <a:pPr indent="0" lvl="0" marL="0" rtl="0" algn="l">
              <a:spcBef>
                <a:spcPts val="0"/>
              </a:spcBef>
              <a:spcAft>
                <a:spcPts val="0"/>
              </a:spcAft>
              <a:buNone/>
            </a:pPr>
            <a:r>
              <a:rPr lang="en" sz="1300">
                <a:solidFill>
                  <a:srgbClr val="4285F4"/>
                </a:solidFill>
                <a:latin typeface="Roboto Light"/>
                <a:ea typeface="Roboto Light"/>
                <a:cs typeface="Roboto Light"/>
                <a:sym typeface="Roboto Light"/>
              </a:rPr>
              <a:t>— </a:t>
            </a:r>
            <a:r>
              <a:rPr lang="en" sz="1300">
                <a:solidFill>
                  <a:schemeClr val="accent1"/>
                </a:solidFill>
                <a:latin typeface="Roboto Light"/>
                <a:ea typeface="Roboto Light"/>
                <a:cs typeface="Roboto Light"/>
                <a:sym typeface="Roboto Light"/>
              </a:rPr>
              <a:t>Arvind Gupta, Wedding Planner, India</a:t>
            </a:r>
            <a:r>
              <a:rPr lang="en" sz="1300">
                <a:solidFill>
                  <a:schemeClr val="accent1"/>
                </a:solidFill>
                <a:latin typeface="Roboto Light"/>
                <a:ea typeface="Roboto Light"/>
                <a:cs typeface="Roboto Light"/>
                <a:sym typeface="Roboto Light"/>
              </a:rPr>
              <a:t> </a:t>
            </a:r>
            <a:endParaRPr sz="1300">
              <a:solidFill>
                <a:srgbClr val="4285F4"/>
              </a:solidFill>
              <a:latin typeface="Roboto Light"/>
              <a:ea typeface="Roboto Light"/>
              <a:cs typeface="Roboto Light"/>
              <a:sym typeface="Roboto Light"/>
            </a:endParaRPr>
          </a:p>
          <a:p>
            <a:pPr indent="0" lvl="0" marL="0" rtl="0" algn="l">
              <a:lnSpc>
                <a:spcPct val="115000"/>
              </a:lnSpc>
              <a:spcBef>
                <a:spcPts val="0"/>
              </a:spcBef>
              <a:spcAft>
                <a:spcPts val="1000"/>
              </a:spcAft>
              <a:buNone/>
            </a:pPr>
            <a:r>
              <a:t/>
            </a:r>
            <a:endParaRPr sz="1300">
              <a:solidFill>
                <a:srgbClr val="595959"/>
              </a:solidFill>
              <a:latin typeface="Roboto Light"/>
              <a:ea typeface="Roboto Light"/>
              <a:cs typeface="Roboto Light"/>
              <a:sym typeface="Roboto Light"/>
            </a:endParaRPr>
          </a:p>
        </p:txBody>
      </p:sp>
      <p:grpSp>
        <p:nvGrpSpPr>
          <p:cNvPr id="137" name="Google Shape;137;p23"/>
          <p:cNvGrpSpPr/>
          <p:nvPr/>
        </p:nvGrpSpPr>
        <p:grpSpPr>
          <a:xfrm>
            <a:off x="6134289" y="2951327"/>
            <a:ext cx="234000" cy="234000"/>
            <a:chOff x="4462947" y="2315504"/>
            <a:chExt cx="234000" cy="234000"/>
          </a:xfrm>
        </p:grpSpPr>
        <p:sp>
          <p:nvSpPr>
            <p:cNvPr id="138" name="Google Shape;138;p23"/>
            <p:cNvSpPr/>
            <p:nvPr/>
          </p:nvSpPr>
          <p:spPr>
            <a:xfrm>
              <a:off x="4504550" y="2364650"/>
              <a:ext cx="165900" cy="1659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39" name="Google Shape;139;p23"/>
            <p:cNvSpPr txBox="1"/>
            <p:nvPr/>
          </p:nvSpPr>
          <p:spPr>
            <a:xfrm>
              <a:off x="4462947" y="2315504"/>
              <a:ext cx="234000" cy="23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rgbClr val="FFFFFF"/>
                  </a:solidFill>
                  <a:latin typeface="Roboto"/>
                  <a:ea typeface="Roboto"/>
                  <a:cs typeface="Roboto"/>
                  <a:sym typeface="Roboto"/>
                </a:rPr>
                <a:t>a</a:t>
              </a:r>
              <a:endParaRPr sz="900">
                <a:solidFill>
                  <a:srgbClr val="FFFFFF"/>
                </a:solidFill>
                <a:latin typeface="Roboto"/>
                <a:ea typeface="Roboto"/>
                <a:cs typeface="Roboto"/>
                <a:sym typeface="Roboto"/>
              </a:endParaRPr>
            </a:p>
          </p:txBody>
        </p:sp>
      </p:grpSp>
      <p:sp>
        <p:nvSpPr>
          <p:cNvPr id="140" name="Google Shape;140;p23"/>
          <p:cNvSpPr/>
          <p:nvPr/>
        </p:nvSpPr>
        <p:spPr>
          <a:xfrm>
            <a:off x="279375" y="4700968"/>
            <a:ext cx="8562900" cy="15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1" name="Google Shape;141;p23"/>
          <p:cNvPicPr preferRelativeResize="0"/>
          <p:nvPr/>
        </p:nvPicPr>
        <p:blipFill>
          <a:blip r:embed="rId3">
            <a:alphaModFix/>
          </a:blip>
          <a:stretch>
            <a:fillRect/>
          </a:stretch>
        </p:blipFill>
        <p:spPr>
          <a:xfrm>
            <a:off x="4163786" y="895106"/>
            <a:ext cx="1964025" cy="3964118"/>
          </a:xfrm>
          <a:prstGeom prst="rect">
            <a:avLst/>
          </a:prstGeom>
          <a:noFill/>
          <a:ln>
            <a:noFill/>
          </a:ln>
        </p:spPr>
      </p:pic>
      <p:sp>
        <p:nvSpPr>
          <p:cNvPr id="142" name="Google Shape;142;p23"/>
          <p:cNvSpPr txBox="1"/>
          <p:nvPr/>
        </p:nvSpPr>
        <p:spPr>
          <a:xfrm>
            <a:off x="4868475" y="4777975"/>
            <a:ext cx="335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mfortaa Light"/>
                <a:ea typeface="Comfortaa Light"/>
                <a:cs typeface="Comfortaa Light"/>
                <a:sym typeface="Comfortaa Light"/>
              </a:rPr>
              <a:t>Before 				After</a:t>
            </a:r>
            <a:endParaRPr>
              <a:latin typeface="Comfortaa Light"/>
              <a:ea typeface="Comfortaa Light"/>
              <a:cs typeface="Comfortaa Light"/>
              <a:sym typeface="Comfortaa Light"/>
            </a:endParaRPr>
          </a:p>
        </p:txBody>
      </p:sp>
      <p:pic>
        <p:nvPicPr>
          <p:cNvPr id="143" name="Google Shape;143;p23"/>
          <p:cNvPicPr preferRelativeResize="0"/>
          <p:nvPr/>
        </p:nvPicPr>
        <p:blipFill>
          <a:blip r:embed="rId4">
            <a:alphaModFix/>
          </a:blip>
          <a:stretch>
            <a:fillRect/>
          </a:stretch>
        </p:blipFill>
        <p:spPr>
          <a:xfrm>
            <a:off x="6575292" y="889250"/>
            <a:ext cx="1899258" cy="3964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956075" y="1361850"/>
            <a:ext cx="7443000" cy="278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Insights &amp; Recommendations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p:nvPr/>
        </p:nvSpPr>
        <p:spPr>
          <a:xfrm>
            <a:off x="1349150" y="1837775"/>
            <a:ext cx="2039400" cy="2761800"/>
          </a:xfrm>
          <a:prstGeom prst="rect">
            <a:avLst/>
          </a:pr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5"/>
          <p:cNvSpPr/>
          <p:nvPr/>
        </p:nvSpPr>
        <p:spPr>
          <a:xfrm>
            <a:off x="1537475" y="946425"/>
            <a:ext cx="1657500" cy="16575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5"/>
          <p:cNvSpPr/>
          <p:nvPr/>
        </p:nvSpPr>
        <p:spPr>
          <a:xfrm>
            <a:off x="3514200" y="1837775"/>
            <a:ext cx="2039400" cy="2761800"/>
          </a:xfrm>
          <a:prstGeom prst="rect">
            <a:avLst/>
          </a:pr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5"/>
          <p:cNvSpPr/>
          <p:nvPr/>
        </p:nvSpPr>
        <p:spPr>
          <a:xfrm>
            <a:off x="3702525" y="946425"/>
            <a:ext cx="1657500" cy="16575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5"/>
          <p:cNvSpPr/>
          <p:nvPr/>
        </p:nvSpPr>
        <p:spPr>
          <a:xfrm>
            <a:off x="5755450" y="1837775"/>
            <a:ext cx="2039400" cy="2761800"/>
          </a:xfrm>
          <a:prstGeom prst="rect">
            <a:avLst/>
          </a:pr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5"/>
          <p:cNvSpPr/>
          <p:nvPr/>
        </p:nvSpPr>
        <p:spPr>
          <a:xfrm>
            <a:off x="5943775" y="946425"/>
            <a:ext cx="1657500" cy="16575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5"/>
          <p:cNvSpPr txBox="1"/>
          <p:nvPr/>
        </p:nvSpPr>
        <p:spPr>
          <a:xfrm>
            <a:off x="1476266" y="1581817"/>
            <a:ext cx="1779900" cy="53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1500">
                <a:solidFill>
                  <a:srgbClr val="FFFFFF"/>
                </a:solidFill>
                <a:latin typeface="Google Sans"/>
                <a:ea typeface="Google Sans"/>
                <a:cs typeface="Google Sans"/>
                <a:sym typeface="Google Sans"/>
              </a:rPr>
              <a:t>Skip Now Option</a:t>
            </a:r>
            <a:endParaRPr sz="1500">
              <a:solidFill>
                <a:srgbClr val="FFFFFF"/>
              </a:solidFill>
              <a:latin typeface="Google Sans"/>
              <a:ea typeface="Google Sans"/>
              <a:cs typeface="Google Sans"/>
              <a:sym typeface="Google Sans"/>
            </a:endParaRPr>
          </a:p>
        </p:txBody>
      </p:sp>
      <p:sp>
        <p:nvSpPr>
          <p:cNvPr id="160" name="Google Shape;160;p25"/>
          <p:cNvSpPr txBox="1"/>
          <p:nvPr/>
        </p:nvSpPr>
        <p:spPr>
          <a:xfrm>
            <a:off x="3630737" y="1581817"/>
            <a:ext cx="1779900" cy="53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1500">
                <a:solidFill>
                  <a:srgbClr val="FFFFFF"/>
                </a:solidFill>
                <a:latin typeface="Google Sans"/>
                <a:ea typeface="Google Sans"/>
                <a:cs typeface="Google Sans"/>
                <a:sym typeface="Google Sans"/>
              </a:rPr>
              <a:t>Wishlist Feature</a:t>
            </a:r>
            <a:endParaRPr sz="1500">
              <a:solidFill>
                <a:srgbClr val="FFFFFF"/>
              </a:solidFill>
              <a:latin typeface="Google Sans"/>
              <a:ea typeface="Google Sans"/>
              <a:cs typeface="Google Sans"/>
              <a:sym typeface="Google Sans"/>
            </a:endParaRPr>
          </a:p>
        </p:txBody>
      </p:sp>
      <p:sp>
        <p:nvSpPr>
          <p:cNvPr id="161" name="Google Shape;161;p25"/>
          <p:cNvSpPr txBox="1"/>
          <p:nvPr/>
        </p:nvSpPr>
        <p:spPr>
          <a:xfrm>
            <a:off x="5885208" y="1353217"/>
            <a:ext cx="1779900" cy="53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1500">
                <a:solidFill>
                  <a:srgbClr val="FFFFFF"/>
                </a:solidFill>
                <a:latin typeface="Google Sans"/>
                <a:ea typeface="Google Sans"/>
                <a:cs typeface="Google Sans"/>
                <a:sym typeface="Google Sans"/>
              </a:rPr>
              <a:t>Band’s Confirmation status</a:t>
            </a:r>
            <a:endParaRPr sz="1500">
              <a:solidFill>
                <a:srgbClr val="FFFFFF"/>
              </a:solidFill>
              <a:latin typeface="Google Sans"/>
              <a:ea typeface="Google Sans"/>
              <a:cs typeface="Google Sans"/>
              <a:sym typeface="Google Sans"/>
            </a:endParaRPr>
          </a:p>
        </p:txBody>
      </p:sp>
      <p:sp>
        <p:nvSpPr>
          <p:cNvPr id="162" name="Google Shape;162;p25"/>
          <p:cNvSpPr txBox="1"/>
          <p:nvPr/>
        </p:nvSpPr>
        <p:spPr>
          <a:xfrm>
            <a:off x="1539104" y="2545252"/>
            <a:ext cx="1779900" cy="1341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t/>
            </a:r>
            <a:endParaRPr sz="1100">
              <a:solidFill>
                <a:srgbClr val="595959"/>
              </a:solidFill>
              <a:latin typeface="Roboto Light"/>
              <a:ea typeface="Roboto Light"/>
              <a:cs typeface="Roboto Light"/>
              <a:sym typeface="Roboto Light"/>
            </a:endParaRPr>
          </a:p>
          <a:p>
            <a:pPr indent="0" lvl="0" marL="0" rtl="0" algn="ctr">
              <a:lnSpc>
                <a:spcPct val="115000"/>
              </a:lnSpc>
              <a:spcBef>
                <a:spcPts val="1600"/>
              </a:spcBef>
              <a:spcAft>
                <a:spcPts val="1600"/>
              </a:spcAft>
              <a:buNone/>
            </a:pPr>
            <a:r>
              <a:rPr lang="en" sz="1100">
                <a:solidFill>
                  <a:srgbClr val="595959"/>
                </a:solidFill>
                <a:latin typeface="Roboto Light"/>
                <a:ea typeface="Roboto Light"/>
                <a:cs typeface="Roboto Light"/>
                <a:sym typeface="Roboto Light"/>
              </a:rPr>
              <a:t>Users need a way to skip the sign-up process before getting to the homepage.</a:t>
            </a:r>
            <a:endParaRPr sz="1100">
              <a:solidFill>
                <a:srgbClr val="595959"/>
              </a:solidFill>
              <a:latin typeface="Roboto Light"/>
              <a:ea typeface="Roboto Light"/>
              <a:cs typeface="Roboto Light"/>
              <a:sym typeface="Roboto Light"/>
            </a:endParaRPr>
          </a:p>
        </p:txBody>
      </p:sp>
      <p:sp>
        <p:nvSpPr>
          <p:cNvPr id="163" name="Google Shape;163;p25"/>
          <p:cNvSpPr txBox="1"/>
          <p:nvPr/>
        </p:nvSpPr>
        <p:spPr>
          <a:xfrm>
            <a:off x="3647279" y="2545252"/>
            <a:ext cx="1779900" cy="1341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t/>
            </a:r>
            <a:endParaRPr sz="1100">
              <a:solidFill>
                <a:srgbClr val="595959"/>
              </a:solidFill>
              <a:latin typeface="Roboto Light"/>
              <a:ea typeface="Roboto Light"/>
              <a:cs typeface="Roboto Light"/>
              <a:sym typeface="Roboto Light"/>
            </a:endParaRPr>
          </a:p>
          <a:p>
            <a:pPr indent="0" lvl="0" marL="0" rtl="0" algn="ctr">
              <a:lnSpc>
                <a:spcPct val="115000"/>
              </a:lnSpc>
              <a:spcBef>
                <a:spcPts val="1600"/>
              </a:spcBef>
              <a:spcAft>
                <a:spcPts val="1600"/>
              </a:spcAft>
              <a:buNone/>
            </a:pPr>
            <a:r>
              <a:rPr lang="en" sz="1100">
                <a:solidFill>
                  <a:srgbClr val="595959"/>
                </a:solidFill>
                <a:latin typeface="Roboto Light"/>
                <a:ea typeface="Roboto Light"/>
                <a:cs typeface="Roboto Light"/>
                <a:sym typeface="Roboto Light"/>
              </a:rPr>
              <a:t>Users need wishlist option to save and compare their </a:t>
            </a:r>
            <a:r>
              <a:rPr lang="en" sz="1100">
                <a:solidFill>
                  <a:srgbClr val="595959"/>
                </a:solidFill>
                <a:latin typeface="Roboto Light"/>
                <a:ea typeface="Roboto Light"/>
                <a:cs typeface="Roboto Light"/>
                <a:sym typeface="Roboto Light"/>
              </a:rPr>
              <a:t>preferred</a:t>
            </a:r>
            <a:r>
              <a:rPr lang="en" sz="1100">
                <a:solidFill>
                  <a:srgbClr val="595959"/>
                </a:solidFill>
                <a:latin typeface="Roboto Light"/>
                <a:ea typeface="Roboto Light"/>
                <a:cs typeface="Roboto Light"/>
                <a:sym typeface="Roboto Light"/>
              </a:rPr>
              <a:t> bands later..</a:t>
            </a:r>
            <a:endParaRPr sz="1100">
              <a:solidFill>
                <a:srgbClr val="595959"/>
              </a:solidFill>
              <a:latin typeface="Roboto Light"/>
              <a:ea typeface="Roboto Light"/>
              <a:cs typeface="Roboto Light"/>
              <a:sym typeface="Roboto Light"/>
            </a:endParaRPr>
          </a:p>
        </p:txBody>
      </p:sp>
      <p:sp>
        <p:nvSpPr>
          <p:cNvPr id="164" name="Google Shape;164;p25"/>
          <p:cNvSpPr txBox="1"/>
          <p:nvPr/>
        </p:nvSpPr>
        <p:spPr>
          <a:xfrm>
            <a:off x="5885204" y="2547877"/>
            <a:ext cx="1779900" cy="1341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t/>
            </a:r>
            <a:endParaRPr sz="1100">
              <a:solidFill>
                <a:srgbClr val="595959"/>
              </a:solidFill>
              <a:latin typeface="Roboto Light"/>
              <a:ea typeface="Roboto Light"/>
              <a:cs typeface="Roboto Light"/>
              <a:sym typeface="Roboto Light"/>
            </a:endParaRPr>
          </a:p>
          <a:p>
            <a:pPr indent="0" lvl="0" marL="0" rtl="0" algn="ctr">
              <a:lnSpc>
                <a:spcPct val="115000"/>
              </a:lnSpc>
              <a:spcBef>
                <a:spcPts val="1600"/>
              </a:spcBef>
              <a:spcAft>
                <a:spcPts val="1600"/>
              </a:spcAft>
              <a:buNone/>
            </a:pPr>
            <a:r>
              <a:rPr lang="en" sz="1100">
                <a:solidFill>
                  <a:srgbClr val="595959"/>
                </a:solidFill>
                <a:latin typeface="Roboto Light"/>
                <a:ea typeface="Roboto Light"/>
                <a:cs typeface="Roboto Light"/>
                <a:sym typeface="Roboto Light"/>
              </a:rPr>
              <a:t>Users need a way to know if the band accepted their invite.</a:t>
            </a:r>
            <a:endParaRPr sz="1100">
              <a:solidFill>
                <a:srgbClr val="595959"/>
              </a:solidFill>
              <a:latin typeface="Roboto Light"/>
              <a:ea typeface="Roboto Light"/>
              <a:cs typeface="Roboto Light"/>
              <a:sym typeface="Roboto Light"/>
            </a:endParaRPr>
          </a:p>
        </p:txBody>
      </p:sp>
      <p:sp>
        <p:nvSpPr>
          <p:cNvPr id="165" name="Google Shape;165;p25"/>
          <p:cNvSpPr txBox="1"/>
          <p:nvPr/>
        </p:nvSpPr>
        <p:spPr>
          <a:xfrm>
            <a:off x="273625" y="404600"/>
            <a:ext cx="4607100" cy="48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Google Sans"/>
                <a:ea typeface="Google Sans"/>
                <a:cs typeface="Google Sans"/>
                <a:sym typeface="Google Sans"/>
              </a:rPr>
              <a:t>Research insights &amp; Brief Review</a:t>
            </a:r>
            <a:endParaRPr sz="1800">
              <a:latin typeface="Google Sans"/>
              <a:ea typeface="Google Sans"/>
              <a:cs typeface="Google Sans"/>
              <a:sym typeface="Google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p:nvPr/>
        </p:nvSpPr>
        <p:spPr>
          <a:xfrm>
            <a:off x="358600" y="1064550"/>
            <a:ext cx="8438100" cy="3430200"/>
          </a:xfrm>
          <a:prstGeom prst="rect">
            <a:avLst/>
          </a:pr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6"/>
          <p:cNvSpPr txBox="1"/>
          <p:nvPr/>
        </p:nvSpPr>
        <p:spPr>
          <a:xfrm>
            <a:off x="273625" y="404600"/>
            <a:ext cx="5131200" cy="343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000000"/>
                </a:solidFill>
                <a:latin typeface="Google Sans"/>
                <a:ea typeface="Google Sans"/>
                <a:cs typeface="Google Sans"/>
                <a:sym typeface="Google Sans"/>
              </a:rPr>
              <a:t>Recommendations</a:t>
            </a:r>
            <a:endParaRPr sz="1800">
              <a:solidFill>
                <a:srgbClr val="000000"/>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800">
              <a:solidFill>
                <a:srgbClr val="000000"/>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800">
              <a:solidFill>
                <a:srgbClr val="000000"/>
              </a:solidFill>
              <a:latin typeface="Google Sans"/>
              <a:ea typeface="Google Sans"/>
              <a:cs typeface="Google Sans"/>
              <a:sym typeface="Google Sans"/>
            </a:endParaRPr>
          </a:p>
        </p:txBody>
      </p:sp>
      <p:sp>
        <p:nvSpPr>
          <p:cNvPr id="172" name="Google Shape;172;p26"/>
          <p:cNvSpPr txBox="1"/>
          <p:nvPr/>
        </p:nvSpPr>
        <p:spPr>
          <a:xfrm>
            <a:off x="675624" y="1672500"/>
            <a:ext cx="6017400" cy="22143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595959"/>
              </a:buClr>
              <a:buSzPts val="1300"/>
              <a:buFont typeface="Roboto Light"/>
              <a:buChar char="●"/>
            </a:pPr>
            <a:r>
              <a:rPr lang="en" sz="1300">
                <a:solidFill>
                  <a:srgbClr val="595959"/>
                </a:solidFill>
                <a:latin typeface="Roboto Light"/>
                <a:ea typeface="Roboto Light"/>
                <a:cs typeface="Roboto Light"/>
                <a:sym typeface="Roboto Light"/>
              </a:rPr>
              <a:t>Add a “Skip Now” option in the Welcome Page so users can get to the homepage quickly.</a:t>
            </a:r>
            <a:endParaRPr sz="1300">
              <a:solidFill>
                <a:srgbClr val="595959"/>
              </a:solidFill>
              <a:latin typeface="Roboto Light"/>
              <a:ea typeface="Roboto Light"/>
              <a:cs typeface="Roboto Light"/>
              <a:sym typeface="Roboto Light"/>
            </a:endParaRPr>
          </a:p>
          <a:p>
            <a:pPr indent="0" lvl="0" marL="457200" rtl="0" algn="l">
              <a:lnSpc>
                <a:spcPct val="115000"/>
              </a:lnSpc>
              <a:spcBef>
                <a:spcPts val="0"/>
              </a:spcBef>
              <a:spcAft>
                <a:spcPts val="0"/>
              </a:spcAft>
              <a:buNone/>
            </a:pPr>
            <a:r>
              <a:t/>
            </a:r>
            <a:endParaRPr sz="1300">
              <a:solidFill>
                <a:srgbClr val="595959"/>
              </a:solidFill>
              <a:latin typeface="Roboto Light"/>
              <a:ea typeface="Roboto Light"/>
              <a:cs typeface="Roboto Light"/>
              <a:sym typeface="Roboto Light"/>
            </a:endParaRPr>
          </a:p>
          <a:p>
            <a:pPr indent="-311150" lvl="0" marL="457200" rtl="0" algn="l">
              <a:lnSpc>
                <a:spcPct val="115000"/>
              </a:lnSpc>
              <a:spcBef>
                <a:spcPts val="0"/>
              </a:spcBef>
              <a:spcAft>
                <a:spcPts val="0"/>
              </a:spcAft>
              <a:buClr>
                <a:srgbClr val="595959"/>
              </a:buClr>
              <a:buSzPts val="1300"/>
              <a:buFont typeface="Roboto Light"/>
              <a:buChar char="●"/>
            </a:pPr>
            <a:r>
              <a:rPr lang="en" sz="1300">
                <a:solidFill>
                  <a:schemeClr val="dk2"/>
                </a:solidFill>
                <a:latin typeface="Roboto Light"/>
                <a:ea typeface="Roboto Light"/>
                <a:cs typeface="Roboto Light"/>
                <a:sym typeface="Roboto Light"/>
              </a:rPr>
              <a:t>Add a “Wishlist” feature in the app so users can add their preferred bands for pick and compare later.</a:t>
            </a:r>
            <a:r>
              <a:rPr lang="en" sz="1300">
                <a:solidFill>
                  <a:srgbClr val="595959"/>
                </a:solidFill>
                <a:latin typeface="Roboto Light"/>
                <a:ea typeface="Roboto Light"/>
                <a:cs typeface="Roboto Light"/>
                <a:sym typeface="Roboto Light"/>
              </a:rPr>
              <a:t> </a:t>
            </a:r>
            <a:endParaRPr sz="1300">
              <a:solidFill>
                <a:srgbClr val="595959"/>
              </a:solidFill>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1300">
              <a:solidFill>
                <a:srgbClr val="595959"/>
              </a:solidFill>
              <a:latin typeface="Roboto Light"/>
              <a:ea typeface="Roboto Light"/>
              <a:cs typeface="Roboto Light"/>
              <a:sym typeface="Roboto Light"/>
            </a:endParaRPr>
          </a:p>
          <a:p>
            <a:pPr indent="-311150" lvl="0" marL="457200" rtl="0" algn="l">
              <a:lnSpc>
                <a:spcPct val="115000"/>
              </a:lnSpc>
              <a:spcBef>
                <a:spcPts val="0"/>
              </a:spcBef>
              <a:spcAft>
                <a:spcPts val="0"/>
              </a:spcAft>
              <a:buClr>
                <a:srgbClr val="595959"/>
              </a:buClr>
              <a:buSzPts val="1300"/>
              <a:buFont typeface="Roboto Light"/>
              <a:buChar char="●"/>
            </a:pPr>
            <a:r>
              <a:rPr lang="en" sz="1300">
                <a:solidFill>
                  <a:srgbClr val="595959"/>
                </a:solidFill>
                <a:latin typeface="Roboto Light"/>
                <a:ea typeface="Roboto Light"/>
                <a:cs typeface="Roboto Light"/>
                <a:sym typeface="Roboto Light"/>
              </a:rPr>
              <a:t>Add a way for users to know the status of their bands confirmation for the event.</a:t>
            </a:r>
            <a:endParaRPr sz="1300">
              <a:solidFill>
                <a:srgbClr val="595959"/>
              </a:solidFill>
              <a:latin typeface="Roboto Light"/>
              <a:ea typeface="Roboto Light"/>
              <a:cs typeface="Roboto Light"/>
              <a:sym typeface="Roboto Light"/>
            </a:endParaRPr>
          </a:p>
          <a:p>
            <a:pPr indent="0" lvl="0" marL="457200" rtl="0" algn="l">
              <a:lnSpc>
                <a:spcPct val="115000"/>
              </a:lnSpc>
              <a:spcBef>
                <a:spcPts val="0"/>
              </a:spcBef>
              <a:spcAft>
                <a:spcPts val="0"/>
              </a:spcAft>
              <a:buNone/>
            </a:pPr>
            <a:r>
              <a:t/>
            </a:r>
            <a:endParaRPr sz="1300">
              <a:solidFill>
                <a:srgbClr val="595959"/>
              </a:solidFill>
              <a:latin typeface="Roboto Light"/>
              <a:ea typeface="Roboto Light"/>
              <a:cs typeface="Roboto Light"/>
              <a:sym typeface="Roboto Light"/>
            </a:endParaRPr>
          </a:p>
          <a:p>
            <a:pPr indent="0" lvl="0" marL="0" rtl="0" algn="l">
              <a:lnSpc>
                <a:spcPct val="115000"/>
              </a:lnSpc>
              <a:spcBef>
                <a:spcPts val="0"/>
              </a:spcBef>
              <a:spcAft>
                <a:spcPts val="1600"/>
              </a:spcAft>
              <a:buNone/>
            </a:pPr>
            <a:r>
              <a:t/>
            </a:r>
            <a:endParaRPr sz="1300">
              <a:solidFill>
                <a:srgbClr val="595959"/>
              </a:solidFill>
              <a:latin typeface="Roboto Light"/>
              <a:ea typeface="Roboto Light"/>
              <a:cs typeface="Roboto Light"/>
              <a:sym typeface="Roboto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p:nvPr/>
        </p:nvSpPr>
        <p:spPr>
          <a:xfrm>
            <a:off x="358600" y="1064550"/>
            <a:ext cx="8438100" cy="3430200"/>
          </a:xfrm>
          <a:prstGeom prst="rect">
            <a:avLst/>
          </a:pr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7"/>
          <p:cNvSpPr txBox="1"/>
          <p:nvPr/>
        </p:nvSpPr>
        <p:spPr>
          <a:xfrm>
            <a:off x="273625" y="404600"/>
            <a:ext cx="5131200" cy="343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Google Sans"/>
                <a:ea typeface="Google Sans"/>
                <a:cs typeface="Google Sans"/>
                <a:sym typeface="Google Sans"/>
              </a:rPr>
              <a:t>Next Steps </a:t>
            </a:r>
            <a:endParaRPr sz="1800">
              <a:solidFill>
                <a:srgbClr val="000000"/>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800">
              <a:solidFill>
                <a:srgbClr val="000000"/>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800">
              <a:solidFill>
                <a:srgbClr val="000000"/>
              </a:solidFill>
              <a:latin typeface="Google Sans"/>
              <a:ea typeface="Google Sans"/>
              <a:cs typeface="Google Sans"/>
              <a:sym typeface="Google Sans"/>
            </a:endParaRPr>
          </a:p>
        </p:txBody>
      </p:sp>
      <p:sp>
        <p:nvSpPr>
          <p:cNvPr id="179" name="Google Shape;179;p27"/>
          <p:cNvSpPr txBox="1"/>
          <p:nvPr/>
        </p:nvSpPr>
        <p:spPr>
          <a:xfrm>
            <a:off x="675624" y="1672500"/>
            <a:ext cx="6017400" cy="22143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595959"/>
              </a:buClr>
              <a:buSzPts val="1400"/>
              <a:buFont typeface="Roboto Light"/>
              <a:buChar char="●"/>
            </a:pPr>
            <a:r>
              <a:rPr lang="en">
                <a:solidFill>
                  <a:srgbClr val="595959"/>
                </a:solidFill>
                <a:latin typeface="Roboto Light"/>
                <a:ea typeface="Roboto Light"/>
                <a:cs typeface="Roboto Light"/>
                <a:sym typeface="Roboto Light"/>
              </a:rPr>
              <a:t>Looking Forward to build the additional features and options in the prototypes to improve user experience and achieve research goals</a:t>
            </a:r>
            <a:endParaRPr>
              <a:solidFill>
                <a:srgbClr val="595959"/>
              </a:solidFill>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a:solidFill>
                <a:srgbClr val="595959"/>
              </a:solidFill>
              <a:latin typeface="Roboto Light"/>
              <a:ea typeface="Roboto Light"/>
              <a:cs typeface="Roboto Light"/>
              <a:sym typeface="Roboto Light"/>
            </a:endParaRPr>
          </a:p>
          <a:p>
            <a:pPr indent="-317500" lvl="0" marL="457200" rtl="0" algn="l">
              <a:lnSpc>
                <a:spcPct val="115000"/>
              </a:lnSpc>
              <a:spcBef>
                <a:spcPts val="0"/>
              </a:spcBef>
              <a:spcAft>
                <a:spcPts val="0"/>
              </a:spcAft>
              <a:buClr>
                <a:srgbClr val="595959"/>
              </a:buClr>
              <a:buSzPts val="1400"/>
              <a:buFont typeface="Roboto Light"/>
              <a:buChar char="●"/>
            </a:pPr>
            <a:r>
              <a:rPr lang="en">
                <a:solidFill>
                  <a:srgbClr val="595959"/>
                </a:solidFill>
                <a:latin typeface="Roboto Light"/>
                <a:ea typeface="Roboto Light"/>
                <a:cs typeface="Roboto Light"/>
                <a:sym typeface="Roboto Light"/>
              </a:rPr>
              <a:t>Moving the project to the High-Fidelity Design and Prototype Phase</a:t>
            </a:r>
            <a:endParaRPr>
              <a:solidFill>
                <a:srgbClr val="595959"/>
              </a:solidFill>
              <a:latin typeface="Roboto Light"/>
              <a:ea typeface="Roboto Light"/>
              <a:cs typeface="Roboto Light"/>
              <a:sym typeface="Roboto Light"/>
            </a:endParaRPr>
          </a:p>
          <a:p>
            <a:pPr indent="0" lvl="0" marL="457200" rtl="0" algn="l">
              <a:lnSpc>
                <a:spcPct val="115000"/>
              </a:lnSpc>
              <a:spcBef>
                <a:spcPts val="0"/>
              </a:spcBef>
              <a:spcAft>
                <a:spcPts val="0"/>
              </a:spcAft>
              <a:buNone/>
            </a:pPr>
            <a:r>
              <a:t/>
            </a:r>
            <a:endParaRPr sz="1300">
              <a:solidFill>
                <a:srgbClr val="595959"/>
              </a:solidFill>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1300">
              <a:solidFill>
                <a:srgbClr val="595959"/>
              </a:solidFill>
              <a:latin typeface="Roboto Light"/>
              <a:ea typeface="Roboto Light"/>
              <a:cs typeface="Roboto Light"/>
              <a:sym typeface="Roboto Light"/>
            </a:endParaRPr>
          </a:p>
          <a:p>
            <a:pPr indent="0" lvl="0" marL="0" rtl="0" algn="l">
              <a:lnSpc>
                <a:spcPct val="115000"/>
              </a:lnSpc>
              <a:spcBef>
                <a:spcPts val="0"/>
              </a:spcBef>
              <a:spcAft>
                <a:spcPts val="0"/>
              </a:spcAft>
              <a:buNone/>
            </a:pPr>
            <a:r>
              <a:rPr b="1" lang="en" sz="1500">
                <a:solidFill>
                  <a:srgbClr val="595959"/>
                </a:solidFill>
                <a:latin typeface="Roboto"/>
                <a:ea typeface="Roboto"/>
                <a:cs typeface="Roboto"/>
                <a:sym typeface="Roboto"/>
              </a:rPr>
              <a:t>Acknowledgement : </a:t>
            </a:r>
            <a:endParaRPr b="1" sz="1500">
              <a:solidFill>
                <a:srgbClr val="595959"/>
              </a:solidFill>
              <a:latin typeface="Roboto"/>
              <a:ea typeface="Roboto"/>
              <a:cs typeface="Roboto"/>
              <a:sym typeface="Roboto"/>
            </a:endParaRPr>
          </a:p>
          <a:p>
            <a:pPr indent="0" lvl="0" marL="0" rtl="0" algn="l">
              <a:lnSpc>
                <a:spcPct val="115000"/>
              </a:lnSpc>
              <a:spcBef>
                <a:spcPts val="0"/>
              </a:spcBef>
              <a:spcAft>
                <a:spcPts val="0"/>
              </a:spcAft>
              <a:buNone/>
            </a:pPr>
            <a:r>
              <a:t/>
            </a:r>
            <a:endParaRPr b="1" sz="1500">
              <a:solidFill>
                <a:srgbClr val="595959"/>
              </a:solidFill>
              <a:latin typeface="Roboto"/>
              <a:ea typeface="Roboto"/>
              <a:cs typeface="Roboto"/>
              <a:sym typeface="Roboto"/>
            </a:endParaRPr>
          </a:p>
          <a:p>
            <a:pPr indent="-323850" lvl="0" marL="457200" rtl="0" algn="l">
              <a:lnSpc>
                <a:spcPct val="115000"/>
              </a:lnSpc>
              <a:spcBef>
                <a:spcPts val="0"/>
              </a:spcBef>
              <a:spcAft>
                <a:spcPts val="0"/>
              </a:spcAft>
              <a:buClr>
                <a:srgbClr val="595959"/>
              </a:buClr>
              <a:buSzPts val="1500"/>
              <a:buFont typeface="Roboto Light"/>
              <a:buChar char="-"/>
            </a:pPr>
            <a:r>
              <a:rPr lang="en" sz="1500">
                <a:solidFill>
                  <a:srgbClr val="595959"/>
                </a:solidFill>
                <a:latin typeface="Roboto Light"/>
                <a:ea typeface="Roboto Light"/>
                <a:cs typeface="Roboto Light"/>
                <a:sym typeface="Roboto Light"/>
              </a:rPr>
              <a:t>Vijay V.  UX Designer</a:t>
            </a:r>
            <a:endParaRPr sz="1500">
              <a:solidFill>
                <a:srgbClr val="595959"/>
              </a:solidFill>
              <a:latin typeface="Roboto Light"/>
              <a:ea typeface="Roboto Light"/>
              <a:cs typeface="Roboto Light"/>
              <a:sym typeface="Roboto Light"/>
            </a:endParaRPr>
          </a:p>
          <a:p>
            <a:pPr indent="-323850" lvl="0" marL="457200" rtl="0" algn="l">
              <a:lnSpc>
                <a:spcPct val="115000"/>
              </a:lnSpc>
              <a:spcBef>
                <a:spcPts val="0"/>
              </a:spcBef>
              <a:spcAft>
                <a:spcPts val="0"/>
              </a:spcAft>
              <a:buClr>
                <a:srgbClr val="595959"/>
              </a:buClr>
              <a:buSzPts val="1500"/>
              <a:buFont typeface="Roboto Light"/>
              <a:buChar char="-"/>
            </a:pPr>
            <a:r>
              <a:rPr lang="en" sz="1500">
                <a:solidFill>
                  <a:srgbClr val="595959"/>
                </a:solidFill>
                <a:latin typeface="Roboto Light"/>
                <a:ea typeface="Roboto Light"/>
                <a:cs typeface="Roboto Light"/>
                <a:sym typeface="Roboto Light"/>
              </a:rPr>
              <a:t>Srigiri T UX Researcher</a:t>
            </a:r>
            <a:endParaRPr sz="1500">
              <a:solidFill>
                <a:srgbClr val="595959"/>
              </a:solidFill>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1300">
              <a:solidFill>
                <a:srgbClr val="595959"/>
              </a:solidFill>
              <a:latin typeface="Roboto Light"/>
              <a:ea typeface="Roboto Light"/>
              <a:cs typeface="Roboto Light"/>
              <a:sym typeface="Roboto Light"/>
            </a:endParaRPr>
          </a:p>
          <a:p>
            <a:pPr indent="0" lvl="0" marL="457200" rtl="0" algn="l">
              <a:lnSpc>
                <a:spcPct val="115000"/>
              </a:lnSpc>
              <a:spcBef>
                <a:spcPts val="0"/>
              </a:spcBef>
              <a:spcAft>
                <a:spcPts val="0"/>
              </a:spcAft>
              <a:buNone/>
            </a:pPr>
            <a:r>
              <a:t/>
            </a:r>
            <a:endParaRPr sz="1300">
              <a:solidFill>
                <a:srgbClr val="595959"/>
              </a:solidFill>
              <a:latin typeface="Roboto Light"/>
              <a:ea typeface="Roboto Light"/>
              <a:cs typeface="Roboto Light"/>
              <a:sym typeface="Roboto Light"/>
            </a:endParaRPr>
          </a:p>
          <a:p>
            <a:pPr indent="0" lvl="0" marL="0" rtl="0" algn="l">
              <a:lnSpc>
                <a:spcPct val="115000"/>
              </a:lnSpc>
              <a:spcBef>
                <a:spcPts val="0"/>
              </a:spcBef>
              <a:spcAft>
                <a:spcPts val="1600"/>
              </a:spcAft>
              <a:buNone/>
            </a:pPr>
            <a:r>
              <a:t/>
            </a:r>
            <a:endParaRPr sz="1300">
              <a:solidFill>
                <a:srgbClr val="595959"/>
              </a:solidFill>
              <a:latin typeface="Roboto Light"/>
              <a:ea typeface="Roboto Light"/>
              <a:cs typeface="Roboto Light"/>
              <a:sym typeface="Roboto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nvSpPr>
        <p:spPr>
          <a:xfrm>
            <a:off x="954116" y="1202218"/>
            <a:ext cx="6110400" cy="2101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4800">
                <a:solidFill>
                  <a:srgbClr val="000000"/>
                </a:solidFill>
                <a:latin typeface="Google Sans"/>
                <a:ea typeface="Google Sans"/>
                <a:cs typeface="Google Sans"/>
                <a:sym typeface="Google Sans"/>
              </a:rPr>
              <a:t>Thank you!</a:t>
            </a:r>
            <a:endParaRPr sz="4800">
              <a:solidFill>
                <a:srgbClr val="000000"/>
              </a:solidFill>
              <a:latin typeface="Google Sans"/>
              <a:ea typeface="Google Sans"/>
              <a:cs typeface="Google Sans"/>
              <a:sym typeface="Google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nvSpPr>
        <p:spPr>
          <a:xfrm>
            <a:off x="25" y="404600"/>
            <a:ext cx="9144000" cy="578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000">
                <a:solidFill>
                  <a:srgbClr val="434343"/>
                </a:solidFill>
                <a:latin typeface="Google Sans"/>
                <a:ea typeface="Google Sans"/>
                <a:cs typeface="Google Sans"/>
                <a:sym typeface="Google Sans"/>
              </a:rPr>
              <a:t>Table of Contents</a:t>
            </a:r>
            <a:endParaRPr b="1" sz="2000">
              <a:solidFill>
                <a:srgbClr val="434343"/>
              </a:solidFill>
              <a:latin typeface="Google Sans"/>
              <a:ea typeface="Google Sans"/>
              <a:cs typeface="Google Sans"/>
              <a:sym typeface="Google Sans"/>
            </a:endParaRPr>
          </a:p>
        </p:txBody>
      </p:sp>
      <p:sp>
        <p:nvSpPr>
          <p:cNvPr id="66" name="Google Shape;66;p15"/>
          <p:cNvSpPr txBox="1"/>
          <p:nvPr/>
        </p:nvSpPr>
        <p:spPr>
          <a:xfrm>
            <a:off x="2416201" y="1434800"/>
            <a:ext cx="4568100" cy="3430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500">
                <a:solidFill>
                  <a:srgbClr val="4285F4"/>
                </a:solidFill>
                <a:latin typeface="Google Sans"/>
                <a:ea typeface="Google Sans"/>
                <a:cs typeface="Google Sans"/>
                <a:sym typeface="Google Sans"/>
              </a:rPr>
              <a:t>Section 1</a:t>
            </a:r>
            <a:r>
              <a:rPr lang="en" sz="1500">
                <a:solidFill>
                  <a:srgbClr val="434343"/>
                </a:solidFill>
                <a:latin typeface="Google Sans"/>
                <a:ea typeface="Google Sans"/>
                <a:cs typeface="Google Sans"/>
                <a:sym typeface="Google Sans"/>
              </a:rPr>
              <a:t>   Study Details</a:t>
            </a:r>
            <a:endParaRPr sz="1500">
              <a:solidFill>
                <a:srgbClr val="434343"/>
              </a:solidFill>
              <a:latin typeface="Google Sans"/>
              <a:ea typeface="Google Sans"/>
              <a:cs typeface="Google Sans"/>
              <a:sym typeface="Google Sans"/>
            </a:endParaRPr>
          </a:p>
          <a:p>
            <a:pPr indent="0" lvl="0" marL="0" rtl="0" algn="l">
              <a:lnSpc>
                <a:spcPct val="150000"/>
              </a:lnSpc>
              <a:spcBef>
                <a:spcPts val="1600"/>
              </a:spcBef>
              <a:spcAft>
                <a:spcPts val="0"/>
              </a:spcAft>
              <a:buNone/>
            </a:pPr>
            <a:r>
              <a:rPr b="1" lang="en" sz="1500">
                <a:solidFill>
                  <a:srgbClr val="4285F4"/>
                </a:solidFill>
                <a:latin typeface="Google Sans"/>
                <a:ea typeface="Google Sans"/>
                <a:cs typeface="Google Sans"/>
                <a:sym typeface="Google Sans"/>
              </a:rPr>
              <a:t>Section 2</a:t>
            </a:r>
            <a:r>
              <a:rPr lang="en" sz="1500">
                <a:solidFill>
                  <a:srgbClr val="434343"/>
                </a:solidFill>
                <a:latin typeface="Google Sans"/>
                <a:ea typeface="Google Sans"/>
                <a:cs typeface="Google Sans"/>
                <a:sym typeface="Google Sans"/>
              </a:rPr>
              <a:t>   Themes</a:t>
            </a:r>
            <a:endParaRPr sz="1500">
              <a:solidFill>
                <a:srgbClr val="434343"/>
              </a:solidFill>
              <a:latin typeface="Google Sans"/>
              <a:ea typeface="Google Sans"/>
              <a:cs typeface="Google Sans"/>
              <a:sym typeface="Google Sans"/>
            </a:endParaRPr>
          </a:p>
          <a:p>
            <a:pPr indent="0" lvl="0" marL="0" rtl="0" algn="l">
              <a:lnSpc>
                <a:spcPct val="150000"/>
              </a:lnSpc>
              <a:spcBef>
                <a:spcPts val="1600"/>
              </a:spcBef>
              <a:spcAft>
                <a:spcPts val="0"/>
              </a:spcAft>
              <a:buNone/>
            </a:pPr>
            <a:r>
              <a:rPr b="1" lang="en" sz="1500">
                <a:solidFill>
                  <a:srgbClr val="4285F4"/>
                </a:solidFill>
                <a:latin typeface="Google Sans"/>
                <a:ea typeface="Google Sans"/>
                <a:cs typeface="Google Sans"/>
                <a:sym typeface="Google Sans"/>
              </a:rPr>
              <a:t>Section 3</a:t>
            </a:r>
            <a:r>
              <a:rPr lang="en" sz="1500">
                <a:solidFill>
                  <a:srgbClr val="434343"/>
                </a:solidFill>
                <a:latin typeface="Google Sans"/>
                <a:ea typeface="Google Sans"/>
                <a:cs typeface="Google Sans"/>
                <a:sym typeface="Google Sans"/>
              </a:rPr>
              <a:t>   Insights &amp; Recommendations </a:t>
            </a:r>
            <a:endParaRPr sz="1500">
              <a:solidFill>
                <a:srgbClr val="434343"/>
              </a:solidFill>
              <a:latin typeface="Google Sans"/>
              <a:ea typeface="Google Sans"/>
              <a:cs typeface="Google Sans"/>
              <a:sym typeface="Google Sans"/>
            </a:endParaRPr>
          </a:p>
          <a:p>
            <a:pPr indent="0" lvl="0" marL="0" rtl="0" algn="l">
              <a:lnSpc>
                <a:spcPct val="150000"/>
              </a:lnSpc>
              <a:spcBef>
                <a:spcPts val="1600"/>
              </a:spcBef>
              <a:spcAft>
                <a:spcPts val="1600"/>
              </a:spcAft>
              <a:buNone/>
            </a:pPr>
            <a:r>
              <a:t/>
            </a:r>
            <a:endParaRPr b="1" sz="1500">
              <a:solidFill>
                <a:srgbClr val="4285F4"/>
              </a:solidFill>
              <a:latin typeface="Google Sans"/>
              <a:ea typeface="Google Sans"/>
              <a:cs typeface="Google Sans"/>
              <a:sym typeface="Google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285F4"/>
        </a:solidFill>
      </p:bgPr>
    </p:bg>
    <p:spTree>
      <p:nvGrpSpPr>
        <p:cNvPr id="70" name="Shape 70"/>
        <p:cNvGrpSpPr/>
        <p:nvPr/>
      </p:nvGrpSpPr>
      <p:grpSpPr>
        <a:xfrm>
          <a:off x="0" y="0"/>
          <a:ext cx="0" cy="0"/>
          <a:chOff x="0" y="0"/>
          <a:chExt cx="0" cy="0"/>
        </a:xfrm>
      </p:grpSpPr>
      <p:sp>
        <p:nvSpPr>
          <p:cNvPr id="71" name="Google Shape;71;p16"/>
          <p:cNvSpPr txBox="1"/>
          <p:nvPr/>
        </p:nvSpPr>
        <p:spPr>
          <a:xfrm>
            <a:off x="956075" y="1361850"/>
            <a:ext cx="6732000" cy="27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FFFFFF"/>
                </a:solidFill>
                <a:latin typeface="Google Sans"/>
                <a:ea typeface="Google Sans"/>
                <a:cs typeface="Google Sans"/>
                <a:sym typeface="Google Sans"/>
              </a:rPr>
              <a:t>Study Details</a:t>
            </a:r>
            <a:endParaRPr sz="4000">
              <a:solidFill>
                <a:srgbClr val="FFFFFF"/>
              </a:solidFill>
              <a:latin typeface="Google Sans"/>
              <a:ea typeface="Google Sans"/>
              <a:cs typeface="Google Sans"/>
              <a:sym typeface="Google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nvSpPr>
        <p:spPr>
          <a:xfrm>
            <a:off x="273625" y="404600"/>
            <a:ext cx="5526600" cy="343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latin typeface="Google Sans"/>
                <a:ea typeface="Google Sans"/>
                <a:cs typeface="Google Sans"/>
                <a:sym typeface="Google Sans"/>
              </a:rPr>
              <a:t>Project Background</a:t>
            </a:r>
            <a:endParaRPr sz="1800">
              <a:solidFill>
                <a:srgbClr val="000000"/>
              </a:solidFill>
              <a:latin typeface="Google Sans"/>
              <a:ea typeface="Google Sans"/>
              <a:cs typeface="Google Sans"/>
              <a:sym typeface="Google Sans"/>
            </a:endParaRPr>
          </a:p>
          <a:p>
            <a:pPr indent="0" lvl="0" marL="0" rtl="0" algn="l">
              <a:spcBef>
                <a:spcPts val="0"/>
              </a:spcBef>
              <a:spcAft>
                <a:spcPts val="0"/>
              </a:spcAft>
              <a:buClr>
                <a:srgbClr val="000000"/>
              </a:buClr>
              <a:buSzPts val="1100"/>
              <a:buFont typeface="Arial"/>
              <a:buNone/>
            </a:pPr>
            <a:r>
              <a:t/>
            </a:r>
            <a:endParaRPr sz="3000">
              <a:solidFill>
                <a:srgbClr val="000000"/>
              </a:solidFill>
              <a:latin typeface="Google Sans"/>
              <a:ea typeface="Google Sans"/>
              <a:cs typeface="Google Sans"/>
              <a:sym typeface="Google Sans"/>
            </a:endParaRPr>
          </a:p>
        </p:txBody>
      </p:sp>
      <p:sp>
        <p:nvSpPr>
          <p:cNvPr id="77" name="Google Shape;77;p17"/>
          <p:cNvSpPr txBox="1"/>
          <p:nvPr/>
        </p:nvSpPr>
        <p:spPr>
          <a:xfrm>
            <a:off x="563675" y="861025"/>
            <a:ext cx="7356000" cy="355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br>
              <a:rPr lang="en">
                <a:latin typeface="Roboto"/>
                <a:ea typeface="Roboto"/>
                <a:cs typeface="Roboto"/>
                <a:sym typeface="Roboto"/>
              </a:rPr>
            </a:br>
            <a:r>
              <a:rPr lang="en" sz="1500">
                <a:solidFill>
                  <a:srgbClr val="434343"/>
                </a:solidFill>
                <a:latin typeface="Google Sans"/>
                <a:ea typeface="Google Sans"/>
                <a:cs typeface="Google Sans"/>
                <a:sym typeface="Google Sans"/>
              </a:rPr>
              <a:t>We’re creating a Musician Booking app for a wedding venue to attract and retain customers in our online system. We</a:t>
            </a:r>
            <a:r>
              <a:rPr lang="en" sz="1500">
                <a:solidFill>
                  <a:srgbClr val="434343"/>
                </a:solidFill>
                <a:latin typeface="Google Sans"/>
                <a:ea typeface="Google Sans"/>
                <a:cs typeface="Google Sans"/>
                <a:sym typeface="Google Sans"/>
              </a:rPr>
              <a:t> wants to know whether the Musician band Pre-Booking task is simple and easy to complete. We are trying to learn what stops users from completing the task and what needs to be added to make users feel satisfied in their action. We also actively looking for ways to improve experience by reducing the time taken to accomplish the task.</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p:nvPr/>
        </p:nvSpPr>
        <p:spPr>
          <a:xfrm>
            <a:off x="6169938" y="1254500"/>
            <a:ext cx="2723100" cy="3384300"/>
          </a:xfrm>
          <a:prstGeom prst="rect">
            <a:avLst/>
          </a:pr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8"/>
          <p:cNvSpPr/>
          <p:nvPr/>
        </p:nvSpPr>
        <p:spPr>
          <a:xfrm>
            <a:off x="3257313" y="1254500"/>
            <a:ext cx="2723100" cy="3384300"/>
          </a:xfrm>
          <a:prstGeom prst="rect">
            <a:avLst/>
          </a:pr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8"/>
          <p:cNvSpPr/>
          <p:nvPr/>
        </p:nvSpPr>
        <p:spPr>
          <a:xfrm>
            <a:off x="344700" y="1254500"/>
            <a:ext cx="2723100" cy="3384300"/>
          </a:xfrm>
          <a:prstGeom prst="rect">
            <a:avLst/>
          </a:pr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8"/>
          <p:cNvSpPr txBox="1"/>
          <p:nvPr/>
        </p:nvSpPr>
        <p:spPr>
          <a:xfrm>
            <a:off x="465593" y="1310355"/>
            <a:ext cx="2481300" cy="28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285F4"/>
                </a:solidFill>
                <a:latin typeface="Google Sans"/>
                <a:ea typeface="Google Sans"/>
                <a:cs typeface="Google Sans"/>
                <a:sym typeface="Google Sans"/>
              </a:rPr>
              <a:t>Research Questions</a:t>
            </a:r>
            <a:endParaRPr>
              <a:solidFill>
                <a:srgbClr val="4285F4"/>
              </a:solidFill>
              <a:latin typeface="Google Sans"/>
              <a:ea typeface="Google Sans"/>
              <a:cs typeface="Google Sans"/>
              <a:sym typeface="Google Sans"/>
            </a:endParaRPr>
          </a:p>
          <a:p>
            <a:pPr indent="0" lvl="0" marL="0" rtl="0" algn="l">
              <a:spcBef>
                <a:spcPts val="0"/>
              </a:spcBef>
              <a:spcAft>
                <a:spcPts val="0"/>
              </a:spcAft>
              <a:buNone/>
            </a:pPr>
            <a:r>
              <a:t/>
            </a:r>
            <a:endParaRPr>
              <a:solidFill>
                <a:srgbClr val="4285F4"/>
              </a:solidFill>
              <a:latin typeface="Google Sans"/>
              <a:ea typeface="Google Sans"/>
              <a:cs typeface="Google Sans"/>
              <a:sym typeface="Google Sans"/>
            </a:endParaRPr>
          </a:p>
        </p:txBody>
      </p:sp>
      <p:sp>
        <p:nvSpPr>
          <p:cNvPr id="86" name="Google Shape;86;p18"/>
          <p:cNvSpPr txBox="1"/>
          <p:nvPr/>
        </p:nvSpPr>
        <p:spPr>
          <a:xfrm>
            <a:off x="455700" y="1839499"/>
            <a:ext cx="2481300" cy="26079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595959"/>
              </a:buClr>
              <a:buSzPts val="1100"/>
              <a:buFont typeface="Roboto Light"/>
              <a:buAutoNum type="arabicPeriod"/>
            </a:pPr>
            <a:r>
              <a:rPr lang="en" sz="1100">
                <a:solidFill>
                  <a:srgbClr val="595959"/>
                </a:solidFill>
                <a:latin typeface="Roboto Light"/>
                <a:ea typeface="Roboto Light"/>
                <a:cs typeface="Roboto Light"/>
                <a:sym typeface="Roboto Light"/>
              </a:rPr>
              <a:t>What can we learn from the user flow, or the steps that users take, to Pre-book a musician’s band? </a:t>
            </a:r>
            <a:endParaRPr sz="1100">
              <a:solidFill>
                <a:srgbClr val="595959"/>
              </a:solidFill>
              <a:latin typeface="Roboto Light"/>
              <a:ea typeface="Roboto Light"/>
              <a:cs typeface="Roboto Light"/>
              <a:sym typeface="Roboto Light"/>
            </a:endParaRPr>
          </a:p>
          <a:p>
            <a:pPr indent="-298450" lvl="0" marL="457200" rtl="0" algn="l">
              <a:lnSpc>
                <a:spcPct val="115000"/>
              </a:lnSpc>
              <a:spcBef>
                <a:spcPts val="0"/>
              </a:spcBef>
              <a:spcAft>
                <a:spcPts val="0"/>
              </a:spcAft>
              <a:buClr>
                <a:srgbClr val="595959"/>
              </a:buClr>
              <a:buSzPts val="1100"/>
              <a:buFont typeface="Roboto Light"/>
              <a:buAutoNum type="arabicPeriod"/>
            </a:pPr>
            <a:r>
              <a:rPr lang="en" sz="1100">
                <a:solidFill>
                  <a:srgbClr val="595959"/>
                </a:solidFill>
                <a:latin typeface="Roboto Light"/>
                <a:ea typeface="Roboto Light"/>
                <a:cs typeface="Roboto Light"/>
                <a:sym typeface="Roboto Light"/>
              </a:rPr>
              <a:t>Are there parts of the user flow where participants get stuck?</a:t>
            </a:r>
            <a:endParaRPr sz="1100">
              <a:solidFill>
                <a:srgbClr val="595959"/>
              </a:solidFill>
              <a:latin typeface="Roboto Light"/>
              <a:ea typeface="Roboto Light"/>
              <a:cs typeface="Roboto Light"/>
              <a:sym typeface="Roboto Light"/>
            </a:endParaRPr>
          </a:p>
          <a:p>
            <a:pPr indent="-298450" lvl="0" marL="457200" rtl="0" algn="l">
              <a:lnSpc>
                <a:spcPct val="115000"/>
              </a:lnSpc>
              <a:spcBef>
                <a:spcPts val="0"/>
              </a:spcBef>
              <a:spcAft>
                <a:spcPts val="0"/>
              </a:spcAft>
              <a:buClr>
                <a:srgbClr val="595959"/>
              </a:buClr>
              <a:buSzPts val="1100"/>
              <a:buFont typeface="Roboto Light"/>
              <a:buAutoNum type="arabicPeriod"/>
            </a:pPr>
            <a:r>
              <a:rPr lang="en" sz="1100">
                <a:solidFill>
                  <a:srgbClr val="595959"/>
                </a:solidFill>
                <a:latin typeface="Roboto Light"/>
                <a:ea typeface="Roboto Light"/>
                <a:cs typeface="Roboto Light"/>
                <a:sym typeface="Roboto Light"/>
              </a:rPr>
              <a:t>Do users think this feature is helpful and/or useful?</a:t>
            </a:r>
            <a:endParaRPr sz="1100">
              <a:solidFill>
                <a:srgbClr val="595959"/>
              </a:solidFill>
              <a:latin typeface="Roboto Light"/>
              <a:ea typeface="Roboto Light"/>
              <a:cs typeface="Roboto Light"/>
              <a:sym typeface="Roboto Light"/>
            </a:endParaRPr>
          </a:p>
          <a:p>
            <a:pPr indent="-298450" lvl="0" marL="457200" rtl="0" algn="l">
              <a:lnSpc>
                <a:spcPct val="115000"/>
              </a:lnSpc>
              <a:spcBef>
                <a:spcPts val="0"/>
              </a:spcBef>
              <a:spcAft>
                <a:spcPts val="0"/>
              </a:spcAft>
              <a:buClr>
                <a:srgbClr val="595959"/>
              </a:buClr>
              <a:buSzPts val="1100"/>
              <a:buFont typeface="Roboto Light"/>
              <a:buAutoNum type="arabicPeriod"/>
            </a:pPr>
            <a:r>
              <a:rPr lang="en" sz="1100">
                <a:solidFill>
                  <a:srgbClr val="595959"/>
                </a:solidFill>
                <a:latin typeface="Roboto Light"/>
                <a:ea typeface="Roboto Light"/>
                <a:cs typeface="Roboto Light"/>
                <a:sym typeface="Roboto Light"/>
              </a:rPr>
              <a:t>Are there design changes we can make to improve the user flow by providing additional features?</a:t>
            </a:r>
            <a:endParaRPr sz="1300">
              <a:solidFill>
                <a:srgbClr val="595959"/>
              </a:solidFill>
              <a:latin typeface="Roboto Light"/>
              <a:ea typeface="Roboto Light"/>
              <a:cs typeface="Roboto Light"/>
              <a:sym typeface="Roboto Light"/>
            </a:endParaRPr>
          </a:p>
        </p:txBody>
      </p:sp>
      <p:sp>
        <p:nvSpPr>
          <p:cNvPr id="87" name="Google Shape;87;p18"/>
          <p:cNvSpPr txBox="1"/>
          <p:nvPr/>
        </p:nvSpPr>
        <p:spPr>
          <a:xfrm>
            <a:off x="3312598" y="1310355"/>
            <a:ext cx="2481300" cy="28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285F4"/>
                </a:solidFill>
                <a:latin typeface="Google Sans"/>
                <a:ea typeface="Google Sans"/>
                <a:cs typeface="Google Sans"/>
                <a:sym typeface="Google Sans"/>
              </a:rPr>
              <a:t>Participants</a:t>
            </a:r>
            <a:endParaRPr>
              <a:solidFill>
                <a:srgbClr val="4285F4"/>
              </a:solidFill>
              <a:latin typeface="Google Sans"/>
              <a:ea typeface="Google Sans"/>
              <a:cs typeface="Google Sans"/>
              <a:sym typeface="Google Sans"/>
            </a:endParaRPr>
          </a:p>
        </p:txBody>
      </p:sp>
      <p:sp>
        <p:nvSpPr>
          <p:cNvPr id="88" name="Google Shape;88;p18"/>
          <p:cNvSpPr txBox="1"/>
          <p:nvPr/>
        </p:nvSpPr>
        <p:spPr>
          <a:xfrm>
            <a:off x="3323346" y="1839507"/>
            <a:ext cx="2481300" cy="221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595959"/>
                </a:solidFill>
                <a:latin typeface="Roboto Light"/>
                <a:ea typeface="Roboto Light"/>
                <a:cs typeface="Roboto Light"/>
                <a:sym typeface="Roboto Light"/>
              </a:rPr>
              <a:t>5 participants</a:t>
            </a:r>
            <a:endParaRPr sz="1300">
              <a:solidFill>
                <a:srgbClr val="595959"/>
              </a:solidFill>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1300">
              <a:solidFill>
                <a:srgbClr val="595959"/>
              </a:solidFill>
              <a:latin typeface="Roboto Light"/>
              <a:ea typeface="Roboto Light"/>
              <a:cs typeface="Roboto Light"/>
              <a:sym typeface="Roboto Light"/>
            </a:endParaRPr>
          </a:p>
          <a:p>
            <a:pPr indent="0" lvl="0" marL="0" rtl="0" algn="l">
              <a:lnSpc>
                <a:spcPct val="115000"/>
              </a:lnSpc>
              <a:spcBef>
                <a:spcPts val="0"/>
              </a:spcBef>
              <a:spcAft>
                <a:spcPts val="0"/>
              </a:spcAft>
              <a:buNone/>
            </a:pPr>
            <a:r>
              <a:rPr lang="en" sz="1300">
                <a:solidFill>
                  <a:srgbClr val="595959"/>
                </a:solidFill>
                <a:latin typeface="Roboto Light"/>
                <a:ea typeface="Roboto Light"/>
                <a:cs typeface="Roboto Light"/>
                <a:sym typeface="Roboto Light"/>
              </a:rPr>
              <a:t>Professional Wedding Planners, Event Organizers &amp; Young People </a:t>
            </a:r>
            <a:endParaRPr sz="1300">
              <a:solidFill>
                <a:srgbClr val="595959"/>
              </a:solidFill>
              <a:latin typeface="Roboto Light"/>
              <a:ea typeface="Roboto Light"/>
              <a:cs typeface="Roboto Light"/>
              <a:sym typeface="Roboto Light"/>
            </a:endParaRPr>
          </a:p>
          <a:p>
            <a:pPr indent="0" lvl="0" marL="0" rtl="0" algn="l">
              <a:lnSpc>
                <a:spcPct val="115000"/>
              </a:lnSpc>
              <a:spcBef>
                <a:spcPts val="0"/>
              </a:spcBef>
              <a:spcAft>
                <a:spcPts val="0"/>
              </a:spcAft>
              <a:buNone/>
            </a:pPr>
            <a:r>
              <a:rPr lang="en" sz="1300">
                <a:solidFill>
                  <a:srgbClr val="595959"/>
                </a:solidFill>
                <a:latin typeface="Roboto Light"/>
                <a:ea typeface="Roboto Light"/>
                <a:cs typeface="Roboto Light"/>
                <a:sym typeface="Roboto Light"/>
              </a:rPr>
              <a:t>Two males, two females, and one nonbinary individual, aged 18 to 65 years old </a:t>
            </a:r>
            <a:endParaRPr sz="1300">
              <a:solidFill>
                <a:srgbClr val="595959"/>
              </a:solidFill>
              <a:latin typeface="Roboto Light"/>
              <a:ea typeface="Roboto Light"/>
              <a:cs typeface="Roboto Light"/>
              <a:sym typeface="Roboto Light"/>
            </a:endParaRPr>
          </a:p>
          <a:p>
            <a:pPr indent="0" lvl="0" marL="0" rtl="0" algn="l">
              <a:lnSpc>
                <a:spcPct val="115000"/>
              </a:lnSpc>
              <a:spcBef>
                <a:spcPts val="0"/>
              </a:spcBef>
              <a:spcAft>
                <a:spcPts val="0"/>
              </a:spcAft>
              <a:buNone/>
            </a:pPr>
            <a:r>
              <a:rPr lang="en" sz="1300">
                <a:solidFill>
                  <a:srgbClr val="595959"/>
                </a:solidFill>
                <a:latin typeface="Roboto Light"/>
                <a:ea typeface="Roboto Light"/>
                <a:cs typeface="Roboto Light"/>
                <a:sym typeface="Roboto Light"/>
              </a:rPr>
              <a:t>One user of assistive technologies (keyboard, screen reader)</a:t>
            </a:r>
            <a:endParaRPr sz="1300">
              <a:solidFill>
                <a:srgbClr val="595959"/>
              </a:solidFill>
              <a:latin typeface="Roboto Light"/>
              <a:ea typeface="Roboto Light"/>
              <a:cs typeface="Roboto Light"/>
              <a:sym typeface="Roboto Light"/>
            </a:endParaRPr>
          </a:p>
        </p:txBody>
      </p:sp>
      <p:sp>
        <p:nvSpPr>
          <p:cNvPr id="89" name="Google Shape;89;p18"/>
          <p:cNvSpPr txBox="1"/>
          <p:nvPr/>
        </p:nvSpPr>
        <p:spPr>
          <a:xfrm>
            <a:off x="6169923" y="1310355"/>
            <a:ext cx="2481300" cy="28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285F4"/>
                </a:solidFill>
                <a:latin typeface="Google Sans"/>
                <a:ea typeface="Google Sans"/>
                <a:cs typeface="Google Sans"/>
                <a:sym typeface="Google Sans"/>
              </a:rPr>
              <a:t>Methodology</a:t>
            </a:r>
            <a:endParaRPr>
              <a:solidFill>
                <a:srgbClr val="4285F4"/>
              </a:solidFill>
              <a:latin typeface="Google Sans"/>
              <a:ea typeface="Google Sans"/>
              <a:cs typeface="Google Sans"/>
              <a:sym typeface="Google Sans"/>
            </a:endParaRPr>
          </a:p>
        </p:txBody>
      </p:sp>
      <p:sp>
        <p:nvSpPr>
          <p:cNvPr id="90" name="Google Shape;90;p18"/>
          <p:cNvSpPr txBox="1"/>
          <p:nvPr/>
        </p:nvSpPr>
        <p:spPr>
          <a:xfrm>
            <a:off x="6180675" y="1763297"/>
            <a:ext cx="2481300" cy="315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595959"/>
                </a:solidFill>
                <a:latin typeface="Roboto Light"/>
                <a:ea typeface="Roboto Light"/>
                <a:cs typeface="Roboto Light"/>
                <a:sym typeface="Roboto Light"/>
              </a:rPr>
              <a:t>Location: India, remote (each participant will complete the study in their own home)</a:t>
            </a:r>
            <a:endParaRPr sz="1300">
              <a:solidFill>
                <a:srgbClr val="595959"/>
              </a:solidFill>
              <a:latin typeface="Roboto Light"/>
              <a:ea typeface="Roboto Light"/>
              <a:cs typeface="Roboto Light"/>
              <a:sym typeface="Roboto Light"/>
            </a:endParaRPr>
          </a:p>
          <a:p>
            <a:pPr indent="0" lvl="0" marL="0" rtl="0" algn="l">
              <a:lnSpc>
                <a:spcPct val="115000"/>
              </a:lnSpc>
              <a:spcBef>
                <a:spcPts val="1600"/>
              </a:spcBef>
              <a:spcAft>
                <a:spcPts val="0"/>
              </a:spcAft>
              <a:buNone/>
            </a:pPr>
            <a:r>
              <a:rPr lang="en" sz="1300">
                <a:solidFill>
                  <a:srgbClr val="595959"/>
                </a:solidFill>
                <a:latin typeface="Roboto Light"/>
                <a:ea typeface="Roboto Light"/>
                <a:cs typeface="Roboto Light"/>
                <a:sym typeface="Roboto Light"/>
              </a:rPr>
              <a:t> Date: Sessions will take place during the week of March 1-5, 2022 </a:t>
            </a:r>
            <a:endParaRPr sz="1300">
              <a:solidFill>
                <a:srgbClr val="595959"/>
              </a:solidFill>
              <a:latin typeface="Roboto Light"/>
              <a:ea typeface="Roboto Light"/>
              <a:cs typeface="Roboto Light"/>
              <a:sym typeface="Roboto Light"/>
            </a:endParaRPr>
          </a:p>
          <a:p>
            <a:pPr indent="0" lvl="0" marL="0" rtl="0" algn="l">
              <a:lnSpc>
                <a:spcPct val="115000"/>
              </a:lnSpc>
              <a:spcBef>
                <a:spcPts val="1600"/>
              </a:spcBef>
              <a:spcAft>
                <a:spcPts val="0"/>
              </a:spcAft>
              <a:buNone/>
            </a:pPr>
            <a:r>
              <a:rPr lang="en" sz="1300">
                <a:solidFill>
                  <a:srgbClr val="595959"/>
                </a:solidFill>
                <a:latin typeface="Roboto Light"/>
                <a:ea typeface="Roboto Light"/>
                <a:cs typeface="Roboto Light"/>
                <a:sym typeface="Roboto Light"/>
              </a:rPr>
              <a:t>Length: Each session will last 5 to 10 minutes, based on a list of prompts </a:t>
            </a:r>
            <a:endParaRPr sz="1300">
              <a:solidFill>
                <a:srgbClr val="595959"/>
              </a:solidFill>
              <a:latin typeface="Roboto Light"/>
              <a:ea typeface="Roboto Light"/>
              <a:cs typeface="Roboto Light"/>
              <a:sym typeface="Roboto Light"/>
            </a:endParaRPr>
          </a:p>
          <a:p>
            <a:pPr indent="0" lvl="0" marL="0" rtl="0" algn="l">
              <a:lnSpc>
                <a:spcPct val="115000"/>
              </a:lnSpc>
              <a:spcBef>
                <a:spcPts val="1600"/>
              </a:spcBef>
              <a:spcAft>
                <a:spcPts val="0"/>
              </a:spcAft>
              <a:buNone/>
            </a:pPr>
            <a:r>
              <a:rPr lang="en" sz="1300">
                <a:solidFill>
                  <a:srgbClr val="595959"/>
                </a:solidFill>
                <a:latin typeface="Roboto Light"/>
                <a:ea typeface="Roboto Light"/>
                <a:cs typeface="Roboto Light"/>
                <a:sym typeface="Roboto Light"/>
              </a:rPr>
              <a:t>$15 Compensation</a:t>
            </a:r>
            <a:endParaRPr sz="1300">
              <a:solidFill>
                <a:srgbClr val="595959"/>
              </a:solidFill>
              <a:latin typeface="Roboto Light"/>
              <a:ea typeface="Roboto Light"/>
              <a:cs typeface="Roboto Light"/>
              <a:sym typeface="Roboto Light"/>
            </a:endParaRPr>
          </a:p>
          <a:p>
            <a:pPr indent="0" lvl="0" marL="0" rtl="0" algn="l">
              <a:lnSpc>
                <a:spcPct val="115000"/>
              </a:lnSpc>
              <a:spcBef>
                <a:spcPts val="1600"/>
              </a:spcBef>
              <a:spcAft>
                <a:spcPts val="1600"/>
              </a:spcAft>
              <a:buNone/>
            </a:pPr>
            <a:r>
              <a:t/>
            </a:r>
            <a:endParaRPr sz="1300">
              <a:solidFill>
                <a:srgbClr val="595959"/>
              </a:solidFill>
              <a:latin typeface="Roboto Light"/>
              <a:ea typeface="Roboto Light"/>
              <a:cs typeface="Roboto Light"/>
              <a:sym typeface="Roboto Light"/>
            </a:endParaRPr>
          </a:p>
        </p:txBody>
      </p:sp>
      <p:sp>
        <p:nvSpPr>
          <p:cNvPr id="91" name="Google Shape;91;p18"/>
          <p:cNvSpPr txBox="1"/>
          <p:nvPr/>
        </p:nvSpPr>
        <p:spPr>
          <a:xfrm>
            <a:off x="273625" y="404600"/>
            <a:ext cx="5526600" cy="65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000000"/>
                </a:solidFill>
                <a:latin typeface="Google Sans"/>
                <a:ea typeface="Google Sans"/>
                <a:cs typeface="Google Sans"/>
                <a:sym typeface="Google Sans"/>
              </a:rPr>
              <a:t>Study Details</a:t>
            </a:r>
            <a:endParaRPr sz="1800">
              <a:solidFill>
                <a:srgbClr val="000000"/>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800">
              <a:solidFill>
                <a:srgbClr val="000000"/>
              </a:solidFill>
              <a:latin typeface="Google Sans"/>
              <a:ea typeface="Google Sans"/>
              <a:cs typeface="Google Sans"/>
              <a:sym typeface="Google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nvSpPr>
        <p:spPr>
          <a:xfrm>
            <a:off x="273625" y="404600"/>
            <a:ext cx="5131200" cy="343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000000"/>
                </a:solidFill>
                <a:latin typeface="Google Sans"/>
                <a:ea typeface="Google Sans"/>
                <a:cs typeface="Google Sans"/>
                <a:sym typeface="Google Sans"/>
              </a:rPr>
              <a:t>Prototype</a:t>
            </a:r>
            <a:r>
              <a:rPr lang="en" sz="1800">
                <a:latin typeface="Google Sans"/>
                <a:ea typeface="Google Sans"/>
                <a:cs typeface="Google Sans"/>
                <a:sym typeface="Google Sans"/>
              </a:rPr>
              <a:t> </a:t>
            </a:r>
            <a:r>
              <a:rPr lang="en" sz="1800">
                <a:solidFill>
                  <a:srgbClr val="000000"/>
                </a:solidFill>
                <a:latin typeface="Google Sans"/>
                <a:ea typeface="Google Sans"/>
                <a:cs typeface="Google Sans"/>
                <a:sym typeface="Google Sans"/>
              </a:rPr>
              <a:t>Tested</a:t>
            </a:r>
            <a:endParaRPr sz="1800">
              <a:solidFill>
                <a:srgbClr val="000000"/>
              </a:solidFill>
              <a:latin typeface="Google Sans"/>
              <a:ea typeface="Google Sans"/>
              <a:cs typeface="Google Sans"/>
              <a:sym typeface="Google Sans"/>
            </a:endParaRPr>
          </a:p>
        </p:txBody>
      </p:sp>
      <p:sp>
        <p:nvSpPr>
          <p:cNvPr id="97" name="Google Shape;97;p19"/>
          <p:cNvSpPr txBox="1"/>
          <p:nvPr/>
        </p:nvSpPr>
        <p:spPr>
          <a:xfrm>
            <a:off x="310725" y="934250"/>
            <a:ext cx="3200400" cy="320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595959"/>
                </a:solidFill>
                <a:latin typeface="Roboto Light"/>
                <a:ea typeface="Roboto Light"/>
                <a:cs typeface="Roboto Light"/>
                <a:sym typeface="Roboto Light"/>
              </a:rPr>
              <a:t>The low-fidelity app prototype for Espoual Clings App  was tested and can be viewed </a:t>
            </a:r>
            <a:r>
              <a:rPr lang="en" sz="1300" u="sng">
                <a:solidFill>
                  <a:schemeClr val="hlink"/>
                </a:solidFill>
                <a:latin typeface="Roboto Light"/>
                <a:ea typeface="Roboto Light"/>
                <a:cs typeface="Roboto Light"/>
                <a:sym typeface="Roboto Light"/>
                <a:hlinkClick r:id="rId3"/>
              </a:rPr>
              <a:t>here.</a:t>
            </a:r>
            <a:br>
              <a:rPr lang="en" sz="1300">
                <a:solidFill>
                  <a:srgbClr val="595959"/>
                </a:solidFill>
                <a:latin typeface="Roboto Light"/>
                <a:ea typeface="Roboto Light"/>
                <a:cs typeface="Roboto Light"/>
                <a:sym typeface="Roboto Light"/>
              </a:rPr>
            </a:br>
            <a:br>
              <a:rPr lang="en" sz="1300">
                <a:solidFill>
                  <a:srgbClr val="595959"/>
                </a:solidFill>
                <a:latin typeface="Roboto Light"/>
                <a:ea typeface="Roboto Light"/>
                <a:cs typeface="Roboto Light"/>
                <a:sym typeface="Roboto Light"/>
              </a:rPr>
            </a:br>
            <a:br>
              <a:rPr lang="en" sz="1300">
                <a:solidFill>
                  <a:srgbClr val="595959"/>
                </a:solidFill>
                <a:latin typeface="Roboto Light"/>
                <a:ea typeface="Roboto Light"/>
                <a:cs typeface="Roboto Light"/>
                <a:sym typeface="Roboto Light"/>
              </a:rPr>
            </a:br>
            <a:endParaRPr sz="1300">
              <a:solidFill>
                <a:srgbClr val="595959"/>
              </a:solidFill>
              <a:latin typeface="Roboto Light"/>
              <a:ea typeface="Roboto Light"/>
              <a:cs typeface="Roboto Light"/>
              <a:sym typeface="Roboto Light"/>
            </a:endParaRPr>
          </a:p>
          <a:p>
            <a:pPr indent="0" lvl="0" marL="0" rtl="0" algn="l">
              <a:lnSpc>
                <a:spcPct val="115000"/>
              </a:lnSpc>
              <a:spcBef>
                <a:spcPts val="1600"/>
              </a:spcBef>
              <a:spcAft>
                <a:spcPts val="1600"/>
              </a:spcAft>
              <a:buNone/>
            </a:pPr>
            <a:r>
              <a:t/>
            </a:r>
            <a:endParaRPr sz="1100">
              <a:solidFill>
                <a:srgbClr val="595959"/>
              </a:solidFill>
              <a:latin typeface="Roboto Light"/>
              <a:ea typeface="Roboto Light"/>
              <a:cs typeface="Roboto Light"/>
              <a:sym typeface="Roboto Light"/>
            </a:endParaRPr>
          </a:p>
        </p:txBody>
      </p:sp>
      <p:sp>
        <p:nvSpPr>
          <p:cNvPr id="98" name="Google Shape;98;p19"/>
          <p:cNvSpPr/>
          <p:nvPr/>
        </p:nvSpPr>
        <p:spPr>
          <a:xfrm>
            <a:off x="279375" y="4700968"/>
            <a:ext cx="8562900" cy="15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9" name="Google Shape;99;p19"/>
          <p:cNvPicPr preferRelativeResize="0"/>
          <p:nvPr/>
        </p:nvPicPr>
        <p:blipFill>
          <a:blip r:embed="rId4">
            <a:alphaModFix/>
          </a:blip>
          <a:stretch>
            <a:fillRect/>
          </a:stretch>
        </p:blipFill>
        <p:spPr>
          <a:xfrm>
            <a:off x="5100025" y="131487"/>
            <a:ext cx="2439775" cy="494771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956075" y="1361850"/>
            <a:ext cx="6732000" cy="278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chemeClr val="lt1"/>
                </a:solidFill>
              </a:rPr>
              <a:t>Themes</a:t>
            </a:r>
            <a:endParaRPr>
              <a:solidFill>
                <a:schemeClr val="lt1"/>
              </a:solidFill>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nvSpPr>
        <p:spPr>
          <a:xfrm>
            <a:off x="273625" y="404600"/>
            <a:ext cx="5131200" cy="343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Google Sans"/>
                <a:ea typeface="Google Sans"/>
                <a:cs typeface="Google Sans"/>
                <a:sym typeface="Google Sans"/>
              </a:rPr>
              <a:t>People want Skip Now feature at the Beginning</a:t>
            </a:r>
            <a:endParaRPr sz="1800">
              <a:solidFill>
                <a:srgbClr val="000000"/>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800">
              <a:solidFill>
                <a:srgbClr val="000000"/>
              </a:solidFill>
              <a:latin typeface="Google Sans"/>
              <a:ea typeface="Google Sans"/>
              <a:cs typeface="Google Sans"/>
              <a:sym typeface="Google Sans"/>
            </a:endParaRPr>
          </a:p>
        </p:txBody>
      </p:sp>
      <p:sp>
        <p:nvSpPr>
          <p:cNvPr id="110" name="Google Shape;110;p21"/>
          <p:cNvSpPr txBox="1"/>
          <p:nvPr/>
        </p:nvSpPr>
        <p:spPr>
          <a:xfrm>
            <a:off x="273625" y="971350"/>
            <a:ext cx="3585900" cy="320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595959"/>
                </a:solidFill>
                <a:latin typeface="Roboto Light"/>
                <a:ea typeface="Roboto Light"/>
                <a:cs typeface="Roboto Light"/>
                <a:sym typeface="Roboto Light"/>
              </a:rPr>
              <a:t>Supporting evidence from the usability study.</a:t>
            </a:r>
            <a:endParaRPr sz="1300">
              <a:solidFill>
                <a:srgbClr val="595959"/>
              </a:solidFill>
              <a:latin typeface="Roboto Light"/>
              <a:ea typeface="Roboto Light"/>
              <a:cs typeface="Roboto Light"/>
              <a:sym typeface="Roboto Light"/>
            </a:endParaRPr>
          </a:p>
          <a:p>
            <a:pPr indent="-311150" lvl="0" marL="457200" rtl="0" algn="l">
              <a:lnSpc>
                <a:spcPct val="115000"/>
              </a:lnSpc>
              <a:spcBef>
                <a:spcPts val="1000"/>
              </a:spcBef>
              <a:spcAft>
                <a:spcPts val="0"/>
              </a:spcAft>
              <a:buClr>
                <a:srgbClr val="595959"/>
              </a:buClr>
              <a:buSzPts val="1300"/>
              <a:buFont typeface="Roboto Light"/>
              <a:buChar char="●"/>
            </a:pPr>
            <a:r>
              <a:rPr lang="en" sz="1300">
                <a:solidFill>
                  <a:srgbClr val="595959"/>
                </a:solidFill>
                <a:latin typeface="Roboto Light"/>
                <a:ea typeface="Roboto Light"/>
                <a:cs typeface="Roboto Light"/>
                <a:sym typeface="Roboto Light"/>
              </a:rPr>
              <a:t>4 out of 5 total participants said they wanted to skip the sign up process before accessing the bands list</a:t>
            </a:r>
            <a:endParaRPr sz="1300">
              <a:solidFill>
                <a:srgbClr val="595959"/>
              </a:solidFill>
              <a:latin typeface="Roboto Light"/>
              <a:ea typeface="Roboto Light"/>
              <a:cs typeface="Roboto Light"/>
              <a:sym typeface="Roboto Light"/>
            </a:endParaRPr>
          </a:p>
          <a:p>
            <a:pPr indent="-311150" lvl="0" marL="457200" rtl="0" algn="l">
              <a:lnSpc>
                <a:spcPct val="115000"/>
              </a:lnSpc>
              <a:spcBef>
                <a:spcPts val="1000"/>
              </a:spcBef>
              <a:spcAft>
                <a:spcPts val="0"/>
              </a:spcAft>
              <a:buClr>
                <a:srgbClr val="595959"/>
              </a:buClr>
              <a:buSzPts val="1300"/>
              <a:buFont typeface="Roboto Light"/>
              <a:buChar char="●"/>
            </a:pPr>
            <a:r>
              <a:rPr lang="en" sz="1300">
                <a:solidFill>
                  <a:srgbClr val="595959"/>
                </a:solidFill>
                <a:latin typeface="Roboto Light"/>
                <a:ea typeface="Roboto Light"/>
                <a:cs typeface="Roboto Light"/>
                <a:sym typeface="Roboto Light"/>
              </a:rPr>
              <a:t>3 out of 5 total participants expressed a desire to sign up, if they found their preferred band</a:t>
            </a:r>
            <a:endParaRPr sz="1300">
              <a:solidFill>
                <a:srgbClr val="595959"/>
              </a:solidFill>
              <a:latin typeface="Roboto Light"/>
              <a:ea typeface="Roboto Light"/>
              <a:cs typeface="Roboto Light"/>
              <a:sym typeface="Roboto Light"/>
            </a:endParaRPr>
          </a:p>
          <a:p>
            <a:pPr indent="0" lvl="0" marL="457200" rtl="0" algn="l">
              <a:lnSpc>
                <a:spcPct val="115000"/>
              </a:lnSpc>
              <a:spcBef>
                <a:spcPts val="1000"/>
              </a:spcBef>
              <a:spcAft>
                <a:spcPts val="0"/>
              </a:spcAft>
              <a:buNone/>
            </a:pPr>
            <a:r>
              <a:t/>
            </a:r>
            <a:endParaRPr sz="1300">
              <a:solidFill>
                <a:srgbClr val="595959"/>
              </a:solidFill>
              <a:latin typeface="Roboto Light"/>
              <a:ea typeface="Roboto Light"/>
              <a:cs typeface="Roboto Light"/>
              <a:sym typeface="Roboto Light"/>
            </a:endParaRPr>
          </a:p>
          <a:p>
            <a:pPr indent="0" lvl="0" marL="0" rtl="0" algn="l">
              <a:spcBef>
                <a:spcPts val="1000"/>
              </a:spcBef>
              <a:spcAft>
                <a:spcPts val="0"/>
              </a:spcAft>
              <a:buNone/>
            </a:pPr>
            <a:r>
              <a:rPr lang="en" sz="1300">
                <a:solidFill>
                  <a:srgbClr val="4285F4"/>
                </a:solidFill>
                <a:latin typeface="Roboto Light"/>
                <a:ea typeface="Roboto Light"/>
                <a:cs typeface="Roboto Light"/>
                <a:sym typeface="Roboto Light"/>
              </a:rPr>
              <a:t>“</a:t>
            </a:r>
            <a:r>
              <a:rPr i="1" lang="en" sz="1300">
                <a:solidFill>
                  <a:srgbClr val="4285F4"/>
                </a:solidFill>
                <a:latin typeface="Roboto Light"/>
                <a:ea typeface="Roboto Light"/>
                <a:cs typeface="Roboto Light"/>
                <a:sym typeface="Roboto Light"/>
              </a:rPr>
              <a:t>I am expecting to skip the sign up option, am willing to browse the bands at first</a:t>
            </a:r>
            <a:r>
              <a:rPr lang="en" sz="1300">
                <a:solidFill>
                  <a:srgbClr val="4285F4"/>
                </a:solidFill>
                <a:latin typeface="Roboto Light"/>
                <a:ea typeface="Roboto Light"/>
                <a:cs typeface="Roboto Light"/>
                <a:sym typeface="Roboto Light"/>
              </a:rPr>
              <a:t>” </a:t>
            </a:r>
            <a:endParaRPr sz="1300">
              <a:solidFill>
                <a:srgbClr val="4285F4"/>
              </a:solidFill>
              <a:latin typeface="Roboto Light"/>
              <a:ea typeface="Roboto Light"/>
              <a:cs typeface="Roboto Light"/>
              <a:sym typeface="Roboto Light"/>
            </a:endParaRPr>
          </a:p>
          <a:p>
            <a:pPr indent="0" lvl="0" marL="0" rtl="0" algn="l">
              <a:spcBef>
                <a:spcPts val="0"/>
              </a:spcBef>
              <a:spcAft>
                <a:spcPts val="0"/>
              </a:spcAft>
              <a:buNone/>
            </a:pPr>
            <a:r>
              <a:rPr lang="en" sz="1300">
                <a:solidFill>
                  <a:srgbClr val="4285F4"/>
                </a:solidFill>
                <a:latin typeface="Roboto Light"/>
                <a:ea typeface="Roboto Light"/>
                <a:cs typeface="Roboto Light"/>
                <a:sym typeface="Roboto Light"/>
              </a:rPr>
              <a:t>— Aishwarya Seji, Intern who is looking for bands for their wedding, India </a:t>
            </a:r>
            <a:endParaRPr sz="1300">
              <a:solidFill>
                <a:srgbClr val="4285F4"/>
              </a:solidFill>
              <a:latin typeface="Roboto Light"/>
              <a:ea typeface="Roboto Light"/>
              <a:cs typeface="Roboto Light"/>
              <a:sym typeface="Roboto Light"/>
            </a:endParaRPr>
          </a:p>
          <a:p>
            <a:pPr indent="0" lvl="0" marL="0" rtl="0" algn="l">
              <a:lnSpc>
                <a:spcPct val="115000"/>
              </a:lnSpc>
              <a:spcBef>
                <a:spcPts val="0"/>
              </a:spcBef>
              <a:spcAft>
                <a:spcPts val="1000"/>
              </a:spcAft>
              <a:buNone/>
            </a:pPr>
            <a:r>
              <a:t/>
            </a:r>
            <a:endParaRPr sz="1300">
              <a:solidFill>
                <a:srgbClr val="595959"/>
              </a:solidFill>
              <a:latin typeface="Roboto Light"/>
              <a:ea typeface="Roboto Light"/>
              <a:cs typeface="Roboto Light"/>
              <a:sym typeface="Roboto Light"/>
            </a:endParaRPr>
          </a:p>
        </p:txBody>
      </p:sp>
      <p:grpSp>
        <p:nvGrpSpPr>
          <p:cNvPr id="111" name="Google Shape;111;p21"/>
          <p:cNvGrpSpPr/>
          <p:nvPr/>
        </p:nvGrpSpPr>
        <p:grpSpPr>
          <a:xfrm>
            <a:off x="6134289" y="2951327"/>
            <a:ext cx="234000" cy="234000"/>
            <a:chOff x="4462947" y="2315504"/>
            <a:chExt cx="234000" cy="234000"/>
          </a:xfrm>
        </p:grpSpPr>
        <p:sp>
          <p:nvSpPr>
            <p:cNvPr id="112" name="Google Shape;112;p21"/>
            <p:cNvSpPr/>
            <p:nvPr/>
          </p:nvSpPr>
          <p:spPr>
            <a:xfrm>
              <a:off x="4504550" y="2364650"/>
              <a:ext cx="165900" cy="1659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13" name="Google Shape;113;p21"/>
            <p:cNvSpPr txBox="1"/>
            <p:nvPr/>
          </p:nvSpPr>
          <p:spPr>
            <a:xfrm>
              <a:off x="4462947" y="2315504"/>
              <a:ext cx="234000" cy="23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rgbClr val="FFFFFF"/>
                  </a:solidFill>
                  <a:latin typeface="Roboto"/>
                  <a:ea typeface="Roboto"/>
                  <a:cs typeface="Roboto"/>
                  <a:sym typeface="Roboto"/>
                </a:rPr>
                <a:t>a</a:t>
              </a:r>
              <a:endParaRPr sz="900">
                <a:solidFill>
                  <a:srgbClr val="FFFFFF"/>
                </a:solidFill>
                <a:latin typeface="Roboto"/>
                <a:ea typeface="Roboto"/>
                <a:cs typeface="Roboto"/>
                <a:sym typeface="Roboto"/>
              </a:endParaRPr>
            </a:p>
          </p:txBody>
        </p:sp>
      </p:grpSp>
      <p:sp>
        <p:nvSpPr>
          <p:cNvPr id="114" name="Google Shape;114;p21"/>
          <p:cNvSpPr/>
          <p:nvPr/>
        </p:nvSpPr>
        <p:spPr>
          <a:xfrm>
            <a:off x="279375" y="4700968"/>
            <a:ext cx="8562900" cy="15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5" name="Google Shape;115;p21"/>
          <p:cNvPicPr preferRelativeResize="0"/>
          <p:nvPr/>
        </p:nvPicPr>
        <p:blipFill>
          <a:blip r:embed="rId3">
            <a:alphaModFix/>
          </a:blip>
          <a:stretch>
            <a:fillRect/>
          </a:stretch>
        </p:blipFill>
        <p:spPr>
          <a:xfrm>
            <a:off x="4153700" y="901100"/>
            <a:ext cx="1904400" cy="3954075"/>
          </a:xfrm>
          <a:prstGeom prst="rect">
            <a:avLst/>
          </a:prstGeom>
          <a:noFill/>
          <a:ln>
            <a:noFill/>
          </a:ln>
        </p:spPr>
      </p:pic>
      <p:pic>
        <p:nvPicPr>
          <p:cNvPr id="116" name="Google Shape;116;p21"/>
          <p:cNvPicPr preferRelativeResize="0"/>
          <p:nvPr/>
        </p:nvPicPr>
        <p:blipFill>
          <a:blip r:embed="rId4">
            <a:alphaModFix/>
          </a:blip>
          <a:stretch>
            <a:fillRect/>
          </a:stretch>
        </p:blipFill>
        <p:spPr>
          <a:xfrm>
            <a:off x="6428475" y="901101"/>
            <a:ext cx="2000237" cy="3954075"/>
          </a:xfrm>
          <a:prstGeom prst="rect">
            <a:avLst/>
          </a:prstGeom>
          <a:noFill/>
          <a:ln>
            <a:noFill/>
          </a:ln>
        </p:spPr>
      </p:pic>
      <p:sp>
        <p:nvSpPr>
          <p:cNvPr id="117" name="Google Shape;117;p21"/>
          <p:cNvSpPr txBox="1"/>
          <p:nvPr/>
        </p:nvSpPr>
        <p:spPr>
          <a:xfrm>
            <a:off x="4868475" y="4777975"/>
            <a:ext cx="335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mfortaa Light"/>
                <a:ea typeface="Comfortaa Light"/>
                <a:cs typeface="Comfortaa Light"/>
                <a:sym typeface="Comfortaa Light"/>
              </a:rPr>
              <a:t>Before 				After</a:t>
            </a:r>
            <a:endParaRPr>
              <a:latin typeface="Comfortaa Light"/>
              <a:ea typeface="Comfortaa Light"/>
              <a:cs typeface="Comfortaa Light"/>
              <a:sym typeface="Comfortaa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nvSpPr>
        <p:spPr>
          <a:xfrm>
            <a:off x="273625" y="404600"/>
            <a:ext cx="5131200" cy="56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Google Sans"/>
                <a:ea typeface="Google Sans"/>
                <a:cs typeface="Google Sans"/>
                <a:sym typeface="Google Sans"/>
              </a:rPr>
              <a:t>People want Wishlist Option</a:t>
            </a:r>
            <a:endParaRPr sz="1800">
              <a:solidFill>
                <a:srgbClr val="000000"/>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800">
              <a:solidFill>
                <a:srgbClr val="000000"/>
              </a:solidFill>
              <a:latin typeface="Google Sans"/>
              <a:ea typeface="Google Sans"/>
              <a:cs typeface="Google Sans"/>
              <a:sym typeface="Google Sans"/>
            </a:endParaRPr>
          </a:p>
        </p:txBody>
      </p:sp>
      <p:sp>
        <p:nvSpPr>
          <p:cNvPr id="123" name="Google Shape;123;p22"/>
          <p:cNvSpPr txBox="1"/>
          <p:nvPr/>
        </p:nvSpPr>
        <p:spPr>
          <a:xfrm>
            <a:off x="273625" y="971350"/>
            <a:ext cx="3585900" cy="320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595959"/>
                </a:solidFill>
                <a:latin typeface="Roboto Light"/>
                <a:ea typeface="Roboto Light"/>
                <a:cs typeface="Roboto Light"/>
                <a:sym typeface="Roboto Light"/>
              </a:rPr>
              <a:t>Supporting evidence from the usability study.</a:t>
            </a:r>
            <a:endParaRPr sz="1300">
              <a:solidFill>
                <a:srgbClr val="595959"/>
              </a:solidFill>
              <a:latin typeface="Roboto Light"/>
              <a:ea typeface="Roboto Light"/>
              <a:cs typeface="Roboto Light"/>
              <a:sym typeface="Roboto Light"/>
            </a:endParaRPr>
          </a:p>
          <a:p>
            <a:pPr indent="-311150" lvl="0" marL="457200" rtl="0" algn="l">
              <a:lnSpc>
                <a:spcPct val="115000"/>
              </a:lnSpc>
              <a:spcBef>
                <a:spcPts val="1000"/>
              </a:spcBef>
              <a:spcAft>
                <a:spcPts val="0"/>
              </a:spcAft>
              <a:buClr>
                <a:srgbClr val="595959"/>
              </a:buClr>
              <a:buSzPts val="1300"/>
              <a:buFont typeface="Roboto Light"/>
              <a:buChar char="●"/>
            </a:pPr>
            <a:r>
              <a:rPr lang="en" sz="1300">
                <a:solidFill>
                  <a:srgbClr val="595959"/>
                </a:solidFill>
                <a:latin typeface="Roboto Light"/>
                <a:ea typeface="Roboto Light"/>
                <a:cs typeface="Roboto Light"/>
                <a:sym typeface="Roboto Light"/>
              </a:rPr>
              <a:t>5 out of 5 total participants said they wanted the wishlist to add their </a:t>
            </a:r>
            <a:r>
              <a:rPr lang="en" sz="1300">
                <a:solidFill>
                  <a:srgbClr val="595959"/>
                </a:solidFill>
                <a:latin typeface="Roboto Light"/>
                <a:ea typeface="Roboto Light"/>
                <a:cs typeface="Roboto Light"/>
                <a:sym typeface="Roboto Light"/>
              </a:rPr>
              <a:t>preferred</a:t>
            </a:r>
            <a:r>
              <a:rPr lang="en" sz="1300">
                <a:solidFill>
                  <a:srgbClr val="595959"/>
                </a:solidFill>
                <a:latin typeface="Roboto Light"/>
                <a:ea typeface="Roboto Light"/>
                <a:cs typeface="Roboto Light"/>
                <a:sym typeface="Roboto Light"/>
              </a:rPr>
              <a:t> musician bands to look upon later.</a:t>
            </a:r>
            <a:endParaRPr sz="1300">
              <a:solidFill>
                <a:srgbClr val="595959"/>
              </a:solidFill>
              <a:latin typeface="Roboto Light"/>
              <a:ea typeface="Roboto Light"/>
              <a:cs typeface="Roboto Light"/>
              <a:sym typeface="Roboto Light"/>
            </a:endParaRPr>
          </a:p>
          <a:p>
            <a:pPr indent="-311150" lvl="0" marL="457200" rtl="0" algn="l">
              <a:lnSpc>
                <a:spcPct val="115000"/>
              </a:lnSpc>
              <a:spcBef>
                <a:spcPts val="1000"/>
              </a:spcBef>
              <a:spcAft>
                <a:spcPts val="0"/>
              </a:spcAft>
              <a:buClr>
                <a:srgbClr val="595959"/>
              </a:buClr>
              <a:buSzPts val="1300"/>
              <a:buFont typeface="Roboto Light"/>
              <a:buChar char="●"/>
            </a:pPr>
            <a:r>
              <a:rPr lang="en" sz="1300">
                <a:solidFill>
                  <a:srgbClr val="595959"/>
                </a:solidFill>
                <a:latin typeface="Roboto Light"/>
                <a:ea typeface="Roboto Light"/>
                <a:cs typeface="Roboto Light"/>
                <a:sym typeface="Roboto Light"/>
              </a:rPr>
              <a:t>4 of those participants said that wishlist will help them to compare the bands that they have chosen.</a:t>
            </a:r>
            <a:endParaRPr sz="1300">
              <a:solidFill>
                <a:srgbClr val="595959"/>
              </a:solidFill>
              <a:latin typeface="Roboto Light"/>
              <a:ea typeface="Roboto Light"/>
              <a:cs typeface="Roboto Light"/>
              <a:sym typeface="Roboto Light"/>
            </a:endParaRPr>
          </a:p>
          <a:p>
            <a:pPr indent="0" lvl="0" marL="457200" rtl="0" algn="l">
              <a:lnSpc>
                <a:spcPct val="115000"/>
              </a:lnSpc>
              <a:spcBef>
                <a:spcPts val="1000"/>
              </a:spcBef>
              <a:spcAft>
                <a:spcPts val="0"/>
              </a:spcAft>
              <a:buNone/>
            </a:pPr>
            <a:r>
              <a:t/>
            </a:r>
            <a:endParaRPr sz="1300">
              <a:solidFill>
                <a:srgbClr val="595959"/>
              </a:solidFill>
              <a:latin typeface="Roboto Light"/>
              <a:ea typeface="Roboto Light"/>
              <a:cs typeface="Roboto Light"/>
              <a:sym typeface="Roboto Light"/>
            </a:endParaRPr>
          </a:p>
          <a:p>
            <a:pPr indent="0" lvl="0" marL="0" rtl="0" algn="l">
              <a:spcBef>
                <a:spcPts val="1000"/>
              </a:spcBef>
              <a:spcAft>
                <a:spcPts val="0"/>
              </a:spcAft>
              <a:buClr>
                <a:schemeClr val="dk1"/>
              </a:buClr>
              <a:buSzPts val="1100"/>
              <a:buFont typeface="Arial"/>
              <a:buNone/>
            </a:pPr>
            <a:r>
              <a:rPr lang="en" sz="1300">
                <a:solidFill>
                  <a:schemeClr val="accent1"/>
                </a:solidFill>
                <a:latin typeface="Roboto Light"/>
                <a:ea typeface="Roboto Light"/>
                <a:cs typeface="Roboto Light"/>
                <a:sym typeface="Roboto Light"/>
              </a:rPr>
              <a:t>“</a:t>
            </a:r>
            <a:r>
              <a:rPr i="1" lang="en" sz="1300">
                <a:solidFill>
                  <a:schemeClr val="accent1"/>
                </a:solidFill>
                <a:latin typeface="Roboto Light"/>
                <a:ea typeface="Roboto Light"/>
                <a:cs typeface="Roboto Light"/>
                <a:sym typeface="Roboto Light"/>
              </a:rPr>
              <a:t>I’m frustrated to compare the bands, so I would really like the option to save my preferred band to choose later.</a:t>
            </a:r>
            <a:r>
              <a:rPr lang="en" sz="1300">
                <a:solidFill>
                  <a:schemeClr val="accent1"/>
                </a:solidFill>
                <a:latin typeface="Roboto Light"/>
                <a:ea typeface="Roboto Light"/>
                <a:cs typeface="Roboto Light"/>
                <a:sym typeface="Roboto Light"/>
              </a:rPr>
              <a:t>” </a:t>
            </a:r>
            <a:endParaRPr sz="1300">
              <a:solidFill>
                <a:schemeClr val="accent1"/>
              </a:solidFill>
              <a:latin typeface="Roboto Light"/>
              <a:ea typeface="Roboto Light"/>
              <a:cs typeface="Roboto Light"/>
              <a:sym typeface="Roboto Light"/>
            </a:endParaRPr>
          </a:p>
          <a:p>
            <a:pPr indent="0" lvl="0" marL="0" rtl="0" algn="l">
              <a:spcBef>
                <a:spcPts val="0"/>
              </a:spcBef>
              <a:spcAft>
                <a:spcPts val="0"/>
              </a:spcAft>
              <a:buClr>
                <a:schemeClr val="dk1"/>
              </a:buClr>
              <a:buSzPts val="1100"/>
              <a:buFont typeface="Arial"/>
              <a:buNone/>
            </a:pPr>
            <a:r>
              <a:rPr lang="en" sz="1300">
                <a:solidFill>
                  <a:srgbClr val="4285F4"/>
                </a:solidFill>
                <a:latin typeface="Roboto Light"/>
                <a:ea typeface="Roboto Light"/>
                <a:cs typeface="Roboto Light"/>
                <a:sym typeface="Roboto Light"/>
              </a:rPr>
              <a:t>— </a:t>
            </a:r>
            <a:r>
              <a:rPr lang="en" sz="1300">
                <a:solidFill>
                  <a:schemeClr val="accent1"/>
                </a:solidFill>
                <a:latin typeface="Roboto Light"/>
                <a:ea typeface="Roboto Light"/>
                <a:cs typeface="Roboto Light"/>
                <a:sym typeface="Roboto Light"/>
              </a:rPr>
              <a:t>Arvind Gupta, Wedding Planner, India </a:t>
            </a:r>
            <a:endParaRPr sz="1300">
              <a:solidFill>
                <a:srgbClr val="4285F4"/>
              </a:solidFill>
              <a:latin typeface="Roboto Light"/>
              <a:ea typeface="Roboto Light"/>
              <a:cs typeface="Roboto Light"/>
              <a:sym typeface="Roboto Light"/>
            </a:endParaRPr>
          </a:p>
          <a:p>
            <a:pPr indent="0" lvl="0" marL="0" rtl="0" algn="l">
              <a:lnSpc>
                <a:spcPct val="115000"/>
              </a:lnSpc>
              <a:spcBef>
                <a:spcPts val="0"/>
              </a:spcBef>
              <a:spcAft>
                <a:spcPts val="1000"/>
              </a:spcAft>
              <a:buNone/>
            </a:pPr>
            <a:r>
              <a:t/>
            </a:r>
            <a:endParaRPr sz="1300">
              <a:solidFill>
                <a:srgbClr val="595959"/>
              </a:solidFill>
              <a:latin typeface="Roboto Light"/>
              <a:ea typeface="Roboto Light"/>
              <a:cs typeface="Roboto Light"/>
              <a:sym typeface="Roboto Light"/>
            </a:endParaRPr>
          </a:p>
        </p:txBody>
      </p:sp>
      <p:grpSp>
        <p:nvGrpSpPr>
          <p:cNvPr id="124" name="Google Shape;124;p22"/>
          <p:cNvGrpSpPr/>
          <p:nvPr/>
        </p:nvGrpSpPr>
        <p:grpSpPr>
          <a:xfrm>
            <a:off x="6134289" y="2951327"/>
            <a:ext cx="234000" cy="234000"/>
            <a:chOff x="4462947" y="2315504"/>
            <a:chExt cx="234000" cy="234000"/>
          </a:xfrm>
        </p:grpSpPr>
        <p:sp>
          <p:nvSpPr>
            <p:cNvPr id="125" name="Google Shape;125;p22"/>
            <p:cNvSpPr/>
            <p:nvPr/>
          </p:nvSpPr>
          <p:spPr>
            <a:xfrm>
              <a:off x="4504550" y="2364650"/>
              <a:ext cx="165900" cy="1659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26" name="Google Shape;126;p22"/>
            <p:cNvSpPr txBox="1"/>
            <p:nvPr/>
          </p:nvSpPr>
          <p:spPr>
            <a:xfrm>
              <a:off x="4462947" y="2315504"/>
              <a:ext cx="234000" cy="23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rgbClr val="FFFFFF"/>
                  </a:solidFill>
                  <a:latin typeface="Roboto"/>
                  <a:ea typeface="Roboto"/>
                  <a:cs typeface="Roboto"/>
                  <a:sym typeface="Roboto"/>
                </a:rPr>
                <a:t>a</a:t>
              </a:r>
              <a:endParaRPr sz="900">
                <a:solidFill>
                  <a:srgbClr val="FFFFFF"/>
                </a:solidFill>
                <a:latin typeface="Roboto"/>
                <a:ea typeface="Roboto"/>
                <a:cs typeface="Roboto"/>
                <a:sym typeface="Roboto"/>
              </a:endParaRPr>
            </a:p>
          </p:txBody>
        </p:sp>
      </p:grpSp>
      <p:sp>
        <p:nvSpPr>
          <p:cNvPr id="127" name="Google Shape;127;p22"/>
          <p:cNvSpPr/>
          <p:nvPr/>
        </p:nvSpPr>
        <p:spPr>
          <a:xfrm>
            <a:off x="279375" y="4700968"/>
            <a:ext cx="8562900" cy="15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8" name="Google Shape;128;p22"/>
          <p:cNvPicPr preferRelativeResize="0"/>
          <p:nvPr/>
        </p:nvPicPr>
        <p:blipFill>
          <a:blip r:embed="rId3">
            <a:alphaModFix/>
          </a:blip>
          <a:stretch>
            <a:fillRect/>
          </a:stretch>
        </p:blipFill>
        <p:spPr>
          <a:xfrm>
            <a:off x="4127151" y="531025"/>
            <a:ext cx="2044325" cy="4114800"/>
          </a:xfrm>
          <a:prstGeom prst="rect">
            <a:avLst/>
          </a:prstGeom>
          <a:noFill/>
          <a:ln>
            <a:noFill/>
          </a:ln>
        </p:spPr>
      </p:pic>
      <p:pic>
        <p:nvPicPr>
          <p:cNvPr id="129" name="Google Shape;129;p22"/>
          <p:cNvPicPr preferRelativeResize="0"/>
          <p:nvPr/>
        </p:nvPicPr>
        <p:blipFill>
          <a:blip r:embed="rId4">
            <a:alphaModFix/>
          </a:blip>
          <a:stretch>
            <a:fillRect/>
          </a:stretch>
        </p:blipFill>
        <p:spPr>
          <a:xfrm>
            <a:off x="6449046" y="538175"/>
            <a:ext cx="2019879" cy="4114800"/>
          </a:xfrm>
          <a:prstGeom prst="rect">
            <a:avLst/>
          </a:prstGeom>
          <a:noFill/>
          <a:ln>
            <a:noFill/>
          </a:ln>
        </p:spPr>
      </p:pic>
      <p:sp>
        <p:nvSpPr>
          <p:cNvPr id="130" name="Google Shape;130;p22"/>
          <p:cNvSpPr txBox="1"/>
          <p:nvPr/>
        </p:nvSpPr>
        <p:spPr>
          <a:xfrm>
            <a:off x="4868475" y="4625575"/>
            <a:ext cx="335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mfortaa Light"/>
                <a:ea typeface="Comfortaa Light"/>
                <a:cs typeface="Comfortaa Light"/>
                <a:sym typeface="Comfortaa Light"/>
              </a:rPr>
              <a:t>Before 				After</a:t>
            </a:r>
            <a:endParaRPr>
              <a:latin typeface="Comfortaa Light"/>
              <a:ea typeface="Comfortaa Light"/>
              <a:cs typeface="Comfortaa Light"/>
              <a:sym typeface="Comfortaa 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