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3844" y="217423"/>
            <a:ext cx="8376310" cy="4521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CC0000"/>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CC0000"/>
                </a:solidFill>
                <a:latin typeface="Palatino Linotype"/>
                <a:cs typeface="Palatino Linotype"/>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CC0000"/>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2269744" y="1493977"/>
            <a:ext cx="4604511" cy="1123314"/>
          </a:xfrm>
          <a:prstGeom prst="rect">
            <a:avLst/>
          </a:prstGeom>
        </p:spPr>
        <p:txBody>
          <a:bodyPr wrap="square" lIns="0" tIns="0" rIns="0" bIns="0">
            <a:spAutoFit/>
          </a:bodyPr>
          <a:lstStyle>
            <a:lvl1pPr>
              <a:defRPr sz="7200" b="1" i="0">
                <a:solidFill>
                  <a:srgbClr val="CC0000"/>
                </a:solidFill>
                <a:latin typeface="Palatino Linotype"/>
                <a:cs typeface="Palatino Linotype"/>
              </a:defRPr>
            </a:lvl1pPr>
          </a:lstStyle>
          <a:p>
            <a:endParaRPr/>
          </a:p>
        </p:txBody>
      </p:sp>
      <p:sp>
        <p:nvSpPr>
          <p:cNvPr id="3" name="Holder 3"/>
          <p:cNvSpPr>
            <a:spLocks noGrp="1"/>
          </p:cNvSpPr>
          <p:nvPr>
            <p:ph type="body" idx="1"/>
          </p:nvPr>
        </p:nvSpPr>
        <p:spPr>
          <a:xfrm>
            <a:off x="1765173" y="1565910"/>
            <a:ext cx="5613653" cy="2253615"/>
          </a:xfrm>
          <a:prstGeom prst="rect">
            <a:avLst/>
          </a:prstGeom>
        </p:spPr>
        <p:txBody>
          <a:bodyPr wrap="square" lIns="0" tIns="0" rIns="0" bIns="0">
            <a:spAutoFit/>
          </a:bodyPr>
          <a:lstStyle>
            <a:lvl1pPr>
              <a:defRPr sz="3600" b="1" i="0">
                <a:solidFill>
                  <a:srgbClr val="124F5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0767" y="432638"/>
            <a:ext cx="6941184" cy="848994"/>
          </a:xfrm>
          <a:prstGeom prst="rect">
            <a:avLst/>
          </a:prstGeom>
        </p:spPr>
        <p:txBody>
          <a:bodyPr vert="horz" wrap="square" lIns="0" tIns="12700" rIns="0" bIns="0" rtlCol="0">
            <a:spAutoFit/>
          </a:bodyPr>
          <a:lstStyle/>
          <a:p>
            <a:pPr marL="12700">
              <a:lnSpc>
                <a:spcPct val="100000"/>
              </a:lnSpc>
              <a:spcBef>
                <a:spcPts val="100"/>
              </a:spcBef>
            </a:pPr>
            <a:r>
              <a:rPr sz="5400" spc="35" dirty="0">
                <a:latin typeface="Verdana"/>
                <a:cs typeface="Verdana"/>
              </a:rPr>
              <a:t>C</a:t>
            </a:r>
            <a:r>
              <a:rPr sz="5400" spc="-215" dirty="0">
                <a:latin typeface="Verdana"/>
                <a:cs typeface="Verdana"/>
              </a:rPr>
              <a:t>ap</a:t>
            </a:r>
            <a:r>
              <a:rPr sz="5400" spc="-220" dirty="0">
                <a:latin typeface="Verdana"/>
                <a:cs typeface="Verdana"/>
              </a:rPr>
              <a:t>s</a:t>
            </a:r>
            <a:r>
              <a:rPr sz="5400" spc="-245" dirty="0">
                <a:latin typeface="Verdana"/>
                <a:cs typeface="Verdana"/>
              </a:rPr>
              <a:t>t</a:t>
            </a:r>
            <a:r>
              <a:rPr sz="5400" spc="-145" dirty="0">
                <a:latin typeface="Verdana"/>
                <a:cs typeface="Verdana"/>
              </a:rPr>
              <a:t>o</a:t>
            </a:r>
            <a:r>
              <a:rPr sz="5400" spc="-130" dirty="0">
                <a:latin typeface="Verdana"/>
                <a:cs typeface="Verdana"/>
              </a:rPr>
              <a:t>n</a:t>
            </a:r>
            <a:r>
              <a:rPr sz="5400" dirty="0">
                <a:latin typeface="Verdana"/>
                <a:cs typeface="Verdana"/>
              </a:rPr>
              <a:t>e</a:t>
            </a:r>
            <a:r>
              <a:rPr sz="5400" spc="-490" dirty="0">
                <a:latin typeface="Verdana"/>
                <a:cs typeface="Verdana"/>
              </a:rPr>
              <a:t> </a:t>
            </a:r>
            <a:r>
              <a:rPr sz="5400" spc="-60" dirty="0">
                <a:latin typeface="Verdana"/>
                <a:cs typeface="Verdana"/>
              </a:rPr>
              <a:t>P</a:t>
            </a:r>
            <a:r>
              <a:rPr sz="5400" spc="-405" dirty="0">
                <a:latin typeface="Verdana"/>
                <a:cs typeface="Verdana"/>
              </a:rPr>
              <a:t>r</a:t>
            </a:r>
            <a:r>
              <a:rPr sz="5400" spc="-220" dirty="0">
                <a:latin typeface="Verdana"/>
                <a:cs typeface="Verdana"/>
              </a:rPr>
              <a:t>o</a:t>
            </a:r>
            <a:r>
              <a:rPr sz="5400" spc="-225" dirty="0">
                <a:latin typeface="Verdana"/>
                <a:cs typeface="Verdana"/>
              </a:rPr>
              <a:t>j</a:t>
            </a:r>
            <a:r>
              <a:rPr sz="5400" spc="-215" dirty="0">
                <a:latin typeface="Verdana"/>
                <a:cs typeface="Verdana"/>
              </a:rPr>
              <a:t>e</a:t>
            </a:r>
            <a:r>
              <a:rPr sz="5400" spc="-180" dirty="0">
                <a:latin typeface="Verdana"/>
                <a:cs typeface="Verdana"/>
              </a:rPr>
              <a:t>c</a:t>
            </a:r>
            <a:r>
              <a:rPr sz="5400" spc="-170" dirty="0">
                <a:latin typeface="Verdana"/>
                <a:cs typeface="Verdana"/>
              </a:rPr>
              <a:t>t</a:t>
            </a:r>
            <a:r>
              <a:rPr sz="5400" spc="-625" dirty="0">
                <a:latin typeface="Verdana"/>
                <a:cs typeface="Verdana"/>
              </a:rPr>
              <a:t>-</a:t>
            </a:r>
            <a:r>
              <a:rPr sz="5400" dirty="0">
                <a:latin typeface="Verdana"/>
                <a:cs typeface="Verdana"/>
              </a:rPr>
              <a:t>1</a:t>
            </a:r>
            <a:endParaRPr sz="5400">
              <a:latin typeface="Verdana"/>
              <a:cs typeface="Verdana"/>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8100">
              <a:lnSpc>
                <a:spcPts val="4240"/>
              </a:lnSpc>
              <a:spcBef>
                <a:spcPts val="100"/>
              </a:spcBef>
            </a:pPr>
            <a:r>
              <a:rPr spc="-110" dirty="0"/>
              <a:t>Ho</a:t>
            </a:r>
            <a:r>
              <a:rPr spc="-130" dirty="0"/>
              <a:t>t</a:t>
            </a:r>
            <a:r>
              <a:rPr spc="-135" dirty="0"/>
              <a:t>e</a:t>
            </a:r>
            <a:r>
              <a:rPr dirty="0"/>
              <a:t>l</a:t>
            </a:r>
            <a:r>
              <a:rPr spc="-375" dirty="0"/>
              <a:t> </a:t>
            </a:r>
            <a:r>
              <a:rPr spc="-80" dirty="0"/>
              <a:t>B</a:t>
            </a:r>
            <a:r>
              <a:rPr spc="-85" dirty="0"/>
              <a:t>oo</a:t>
            </a:r>
            <a:r>
              <a:rPr spc="-90" dirty="0"/>
              <a:t>k</a:t>
            </a:r>
            <a:r>
              <a:rPr spc="-80" dirty="0"/>
              <a:t>in</a:t>
            </a:r>
            <a:r>
              <a:rPr dirty="0"/>
              <a:t>g</a:t>
            </a:r>
            <a:r>
              <a:rPr spc="-235" dirty="0"/>
              <a:t> </a:t>
            </a:r>
            <a:r>
              <a:rPr spc="-135" dirty="0"/>
              <a:t>A</a:t>
            </a:r>
            <a:r>
              <a:rPr spc="-130" dirty="0"/>
              <a:t>n</a:t>
            </a:r>
            <a:r>
              <a:rPr spc="-140" dirty="0"/>
              <a:t>a</a:t>
            </a:r>
            <a:r>
              <a:rPr spc="-130" dirty="0"/>
              <a:t>l</a:t>
            </a:r>
            <a:r>
              <a:rPr spc="-175" dirty="0"/>
              <a:t>y</a:t>
            </a:r>
            <a:r>
              <a:rPr spc="-204" dirty="0"/>
              <a:t>s</a:t>
            </a:r>
            <a:r>
              <a:rPr spc="-200" dirty="0"/>
              <a:t>i</a:t>
            </a:r>
            <a:r>
              <a:rPr dirty="0"/>
              <a:t>s</a:t>
            </a:r>
          </a:p>
          <a:p>
            <a:pPr marL="294640" algn="ctr">
              <a:lnSpc>
                <a:spcPts val="6160"/>
              </a:lnSpc>
            </a:pPr>
            <a:r>
              <a:rPr sz="5200" b="0" spc="-2065" dirty="0">
                <a:solidFill>
                  <a:srgbClr val="F4FBFF"/>
                </a:solidFill>
                <a:latin typeface="Arial MT"/>
                <a:cs typeface="Arial MT"/>
              </a:rPr>
              <a:t>●</a:t>
            </a:r>
            <a:endParaRPr sz="5200">
              <a:latin typeface="Arial MT"/>
              <a:cs typeface="Arial MT"/>
            </a:endParaRPr>
          </a:p>
          <a:p>
            <a:pPr marL="294640" algn="ctr">
              <a:lnSpc>
                <a:spcPct val="100000"/>
              </a:lnSpc>
              <a:spcBef>
                <a:spcPts val="900"/>
              </a:spcBef>
            </a:pPr>
            <a:r>
              <a:rPr sz="5200" b="0" spc="-2065" dirty="0">
                <a:solidFill>
                  <a:srgbClr val="F4FBFF"/>
                </a:solidFill>
                <a:latin typeface="Arial MT"/>
                <a:cs typeface="Arial MT"/>
              </a:rPr>
              <a:t>●</a:t>
            </a:r>
            <a:endParaRPr sz="5200">
              <a:latin typeface="Arial MT"/>
              <a:cs typeface="Arial MT"/>
            </a:endParaRPr>
          </a:p>
        </p:txBody>
      </p:sp>
      <p:sp>
        <p:nvSpPr>
          <p:cNvPr id="4" name="object 4"/>
          <p:cNvSpPr txBox="1"/>
          <p:nvPr/>
        </p:nvSpPr>
        <p:spPr>
          <a:xfrm>
            <a:off x="3402457" y="3948480"/>
            <a:ext cx="1820545" cy="391160"/>
          </a:xfrm>
          <a:prstGeom prst="rect">
            <a:avLst/>
          </a:prstGeom>
        </p:spPr>
        <p:txBody>
          <a:bodyPr vert="horz" wrap="square" lIns="0" tIns="12700" rIns="0" bIns="0" rtlCol="0">
            <a:spAutoFit/>
          </a:bodyPr>
          <a:lstStyle/>
          <a:p>
            <a:pPr>
              <a:lnSpc>
                <a:spcPct val="100000"/>
              </a:lnSpc>
              <a:spcBef>
                <a:spcPts val="100"/>
              </a:spcBef>
            </a:pPr>
            <a:r>
              <a:rPr sz="2400" b="1" spc="-60" dirty="0">
                <a:solidFill>
                  <a:srgbClr val="124F5C"/>
                </a:solidFill>
                <a:latin typeface="Verdana"/>
                <a:cs typeface="Verdana"/>
              </a:rPr>
              <a:t>b</a:t>
            </a:r>
            <a:r>
              <a:rPr sz="2400" b="1" dirty="0">
                <a:solidFill>
                  <a:srgbClr val="124F5C"/>
                </a:solidFill>
                <a:latin typeface="Verdana"/>
                <a:cs typeface="Verdana"/>
              </a:rPr>
              <a:t>y</a:t>
            </a:r>
            <a:r>
              <a:rPr sz="2400" b="1" spc="-275" dirty="0">
                <a:solidFill>
                  <a:srgbClr val="124F5C"/>
                </a:solidFill>
                <a:latin typeface="Verdana"/>
                <a:cs typeface="Verdana"/>
              </a:rPr>
              <a:t> </a:t>
            </a:r>
            <a:r>
              <a:rPr sz="2400" b="1" dirty="0">
                <a:solidFill>
                  <a:srgbClr val="124F5C"/>
                </a:solidFill>
                <a:latin typeface="Verdana"/>
                <a:cs typeface="Verdana"/>
              </a:rPr>
              <a:t>–</a:t>
            </a:r>
            <a:r>
              <a:rPr sz="2400" b="1" spc="-370" dirty="0">
                <a:solidFill>
                  <a:srgbClr val="124F5C"/>
                </a:solidFill>
                <a:latin typeface="Verdana"/>
                <a:cs typeface="Verdana"/>
              </a:rPr>
              <a:t> </a:t>
            </a:r>
            <a:r>
              <a:rPr sz="2400" b="1" spc="-204" dirty="0">
                <a:solidFill>
                  <a:srgbClr val="124F5C"/>
                </a:solidFill>
                <a:latin typeface="Verdana"/>
                <a:cs typeface="Verdana"/>
              </a:rPr>
              <a:t>V</a:t>
            </a:r>
            <a:r>
              <a:rPr sz="2400" b="1" spc="-210" dirty="0">
                <a:solidFill>
                  <a:srgbClr val="124F5C"/>
                </a:solidFill>
                <a:latin typeface="Verdana"/>
                <a:cs typeface="Verdana"/>
              </a:rPr>
              <a:t>i</a:t>
            </a:r>
            <a:r>
              <a:rPr sz="2400" b="1" spc="-200" dirty="0">
                <a:solidFill>
                  <a:srgbClr val="124F5C"/>
                </a:solidFill>
                <a:latin typeface="Verdana"/>
                <a:cs typeface="Verdana"/>
              </a:rPr>
              <a:t>ja</a:t>
            </a:r>
            <a:r>
              <a:rPr sz="2400" b="1" dirty="0">
                <a:solidFill>
                  <a:srgbClr val="124F5C"/>
                </a:solidFill>
                <a:latin typeface="Verdana"/>
                <a:cs typeface="Verdana"/>
              </a:rPr>
              <a:t>y</a:t>
            </a:r>
            <a:r>
              <a:rPr sz="2400" b="1" spc="-395" dirty="0">
                <a:solidFill>
                  <a:srgbClr val="124F5C"/>
                </a:solidFill>
                <a:latin typeface="Verdana"/>
                <a:cs typeface="Verdana"/>
              </a:rPr>
              <a:t> </a:t>
            </a:r>
            <a:r>
              <a:rPr lang="en-US" sz="2400" b="1" spc="-395" dirty="0">
                <a:solidFill>
                  <a:srgbClr val="124F5C"/>
                </a:solidFill>
                <a:latin typeface="Verdana"/>
                <a:cs typeface="Verdana"/>
              </a:rPr>
              <a:t>N</a:t>
            </a:r>
            <a:endParaRPr sz="24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758" y="93091"/>
            <a:ext cx="2352040" cy="452120"/>
          </a:xfrm>
          <a:prstGeom prst="rect">
            <a:avLst/>
          </a:prstGeom>
        </p:spPr>
        <p:txBody>
          <a:bodyPr vert="horz" wrap="square" lIns="0" tIns="12065" rIns="0" bIns="0" rtlCol="0">
            <a:spAutoFit/>
          </a:bodyPr>
          <a:lstStyle/>
          <a:p>
            <a:pPr marL="12700">
              <a:lnSpc>
                <a:spcPct val="100000"/>
              </a:lnSpc>
              <a:spcBef>
                <a:spcPts val="95"/>
              </a:spcBef>
            </a:pPr>
            <a:r>
              <a:rPr sz="2800" spc="-10" dirty="0"/>
              <a:t>D</a:t>
            </a:r>
            <a:r>
              <a:rPr sz="2800" dirty="0"/>
              <a:t>a</a:t>
            </a:r>
            <a:r>
              <a:rPr sz="2800" spc="-5" dirty="0"/>
              <a:t>ta</a:t>
            </a:r>
            <a:r>
              <a:rPr sz="2800" spc="-100" dirty="0"/>
              <a:t> </a:t>
            </a:r>
            <a:r>
              <a:rPr sz="2800" spc="-10" dirty="0"/>
              <a:t>Cle</a:t>
            </a:r>
            <a:r>
              <a:rPr sz="2800" spc="5" dirty="0"/>
              <a:t>a</a:t>
            </a:r>
            <a:r>
              <a:rPr sz="2800" spc="-5" dirty="0"/>
              <a:t>ning</a:t>
            </a:r>
            <a:endParaRPr sz="2800"/>
          </a:p>
        </p:txBody>
      </p:sp>
      <p:pic>
        <p:nvPicPr>
          <p:cNvPr id="3" name="object 3"/>
          <p:cNvPicPr/>
          <p:nvPr/>
        </p:nvPicPr>
        <p:blipFill>
          <a:blip r:embed="rId2" cstate="print"/>
          <a:stretch>
            <a:fillRect/>
          </a:stretch>
        </p:blipFill>
        <p:spPr>
          <a:xfrm>
            <a:off x="599697" y="885001"/>
            <a:ext cx="6744075" cy="2928489"/>
          </a:xfrm>
          <a:prstGeom prst="rect">
            <a:avLst/>
          </a:prstGeom>
        </p:spPr>
      </p:pic>
      <p:sp>
        <p:nvSpPr>
          <p:cNvPr id="4" name="object 4"/>
          <p:cNvSpPr txBox="1"/>
          <p:nvPr/>
        </p:nvSpPr>
        <p:spPr>
          <a:xfrm>
            <a:off x="752957" y="3823208"/>
            <a:ext cx="5819140" cy="1093470"/>
          </a:xfrm>
          <a:prstGeom prst="rect">
            <a:avLst/>
          </a:prstGeom>
        </p:spPr>
        <p:txBody>
          <a:bodyPr vert="horz" wrap="square" lIns="0" tIns="12700" rIns="0" bIns="0" rtlCol="0">
            <a:spAutoFit/>
          </a:bodyPr>
          <a:lstStyle/>
          <a:p>
            <a:pPr marL="30480">
              <a:lnSpc>
                <a:spcPct val="100000"/>
              </a:lnSpc>
              <a:spcBef>
                <a:spcPts val="100"/>
              </a:spcBef>
            </a:pPr>
            <a:r>
              <a:rPr sz="1400" b="1" spc="-10" dirty="0">
                <a:latin typeface="Arial"/>
                <a:cs typeface="Arial"/>
              </a:rPr>
              <a:t>Found</a:t>
            </a:r>
            <a:r>
              <a:rPr sz="1400" b="1" spc="-55" dirty="0">
                <a:latin typeface="Arial"/>
                <a:cs typeface="Arial"/>
              </a:rPr>
              <a:t> </a:t>
            </a:r>
            <a:r>
              <a:rPr sz="1400" b="1" spc="-5" dirty="0">
                <a:latin typeface="Arial"/>
                <a:cs typeface="Arial"/>
              </a:rPr>
              <a:t>null</a:t>
            </a:r>
            <a:r>
              <a:rPr sz="1400" b="1" spc="-45" dirty="0">
                <a:latin typeface="Arial"/>
                <a:cs typeface="Arial"/>
              </a:rPr>
              <a:t> </a:t>
            </a:r>
            <a:r>
              <a:rPr sz="1400" b="1" spc="-5" dirty="0">
                <a:latin typeface="Arial"/>
                <a:cs typeface="Arial"/>
              </a:rPr>
              <a:t>values</a:t>
            </a:r>
            <a:r>
              <a:rPr sz="1400" b="1" spc="-50" dirty="0">
                <a:latin typeface="Arial"/>
                <a:cs typeface="Arial"/>
              </a:rPr>
              <a:t> </a:t>
            </a:r>
            <a:r>
              <a:rPr sz="1400" b="1" dirty="0">
                <a:latin typeface="Arial"/>
                <a:cs typeface="Arial"/>
              </a:rPr>
              <a:t>in</a:t>
            </a:r>
            <a:r>
              <a:rPr sz="1400" b="1" spc="-40" dirty="0">
                <a:latin typeface="Arial"/>
                <a:cs typeface="Arial"/>
              </a:rPr>
              <a:t> </a:t>
            </a:r>
            <a:r>
              <a:rPr sz="1400" b="1" spc="-5" dirty="0">
                <a:latin typeface="Arial"/>
                <a:cs typeface="Arial"/>
              </a:rPr>
              <a:t>following</a:t>
            </a:r>
            <a:r>
              <a:rPr sz="1400" b="1" spc="-35" dirty="0">
                <a:latin typeface="Arial"/>
                <a:cs typeface="Arial"/>
              </a:rPr>
              <a:t> </a:t>
            </a:r>
            <a:r>
              <a:rPr sz="1400" b="1" spc="-5" dirty="0">
                <a:latin typeface="Arial"/>
                <a:cs typeface="Arial"/>
              </a:rPr>
              <a:t>columns</a:t>
            </a:r>
            <a:r>
              <a:rPr sz="1400" b="1" spc="-60" dirty="0">
                <a:latin typeface="Arial"/>
                <a:cs typeface="Arial"/>
              </a:rPr>
              <a:t> </a:t>
            </a:r>
            <a:r>
              <a:rPr sz="1400" b="1" spc="-5" dirty="0">
                <a:latin typeface="Arial"/>
                <a:cs typeface="Arial"/>
              </a:rPr>
              <a:t>and</a:t>
            </a:r>
            <a:r>
              <a:rPr sz="1400" b="1" spc="-35" dirty="0">
                <a:latin typeface="Arial"/>
                <a:cs typeface="Arial"/>
              </a:rPr>
              <a:t> </a:t>
            </a:r>
            <a:r>
              <a:rPr sz="1400" b="1" spc="-5" dirty="0">
                <a:latin typeface="Arial"/>
                <a:cs typeface="Arial"/>
              </a:rPr>
              <a:t>took</a:t>
            </a:r>
            <a:r>
              <a:rPr sz="1400" b="1" spc="-15" dirty="0">
                <a:latin typeface="Arial"/>
                <a:cs typeface="Arial"/>
              </a:rPr>
              <a:t> </a:t>
            </a:r>
            <a:r>
              <a:rPr sz="1400" b="1" spc="-5" dirty="0">
                <a:latin typeface="Arial"/>
                <a:cs typeface="Arial"/>
              </a:rPr>
              <a:t>actions</a:t>
            </a:r>
            <a:r>
              <a:rPr sz="1400" b="1" spc="-50" dirty="0">
                <a:latin typeface="Arial"/>
                <a:cs typeface="Arial"/>
              </a:rPr>
              <a:t> </a:t>
            </a:r>
            <a:r>
              <a:rPr sz="1400" b="1" spc="-10" dirty="0">
                <a:latin typeface="Arial"/>
                <a:cs typeface="Arial"/>
              </a:rPr>
              <a:t>accordingly</a:t>
            </a:r>
            <a:endParaRPr sz="1400">
              <a:latin typeface="Arial"/>
              <a:cs typeface="Arial"/>
            </a:endParaRPr>
          </a:p>
          <a:p>
            <a:pPr marL="259079" indent="-247015">
              <a:lnSpc>
                <a:spcPct val="100000"/>
              </a:lnSpc>
              <a:buAutoNum type="arabicPeriod"/>
              <a:tabLst>
                <a:tab pos="259715" algn="l"/>
              </a:tabLst>
            </a:pPr>
            <a:r>
              <a:rPr sz="1400" b="1" spc="-5" dirty="0">
                <a:latin typeface="Arial"/>
                <a:cs typeface="Arial"/>
              </a:rPr>
              <a:t>Children</a:t>
            </a:r>
            <a:r>
              <a:rPr sz="1400" b="1" spc="-65" dirty="0">
                <a:latin typeface="Arial"/>
                <a:cs typeface="Arial"/>
              </a:rPr>
              <a:t> </a:t>
            </a:r>
            <a:r>
              <a:rPr sz="1400" dirty="0">
                <a:latin typeface="Arial MT"/>
                <a:cs typeface="Arial MT"/>
              </a:rPr>
              <a:t>-</a:t>
            </a:r>
            <a:r>
              <a:rPr sz="1400" spc="-20" dirty="0">
                <a:latin typeface="Arial MT"/>
                <a:cs typeface="Arial MT"/>
              </a:rPr>
              <a:t> </a:t>
            </a:r>
            <a:r>
              <a:rPr sz="1400" dirty="0">
                <a:latin typeface="Arial MT"/>
                <a:cs typeface="Arial MT"/>
              </a:rPr>
              <a:t>replaced</a:t>
            </a:r>
            <a:r>
              <a:rPr sz="1400" spc="-65" dirty="0">
                <a:latin typeface="Arial MT"/>
                <a:cs typeface="Arial MT"/>
              </a:rPr>
              <a:t> </a:t>
            </a:r>
            <a:r>
              <a:rPr sz="1400" spc="-5" dirty="0">
                <a:latin typeface="Arial MT"/>
                <a:cs typeface="Arial MT"/>
              </a:rPr>
              <a:t>all</a:t>
            </a:r>
            <a:r>
              <a:rPr sz="1400" spc="-30" dirty="0">
                <a:latin typeface="Arial MT"/>
                <a:cs typeface="Arial MT"/>
              </a:rPr>
              <a:t> </a:t>
            </a:r>
            <a:r>
              <a:rPr sz="1400" dirty="0">
                <a:latin typeface="Arial MT"/>
                <a:cs typeface="Arial MT"/>
              </a:rPr>
              <a:t>missing</a:t>
            </a:r>
            <a:r>
              <a:rPr sz="1400" spc="-40" dirty="0">
                <a:latin typeface="Arial MT"/>
                <a:cs typeface="Arial MT"/>
              </a:rPr>
              <a:t> </a:t>
            </a:r>
            <a:r>
              <a:rPr sz="1400" dirty="0">
                <a:latin typeface="Arial MT"/>
                <a:cs typeface="Arial MT"/>
              </a:rPr>
              <a:t>4</a:t>
            </a:r>
            <a:r>
              <a:rPr sz="1400" spc="-20" dirty="0">
                <a:latin typeface="Arial MT"/>
                <a:cs typeface="Arial MT"/>
              </a:rPr>
              <a:t> </a:t>
            </a:r>
            <a:r>
              <a:rPr sz="1400" spc="-5" dirty="0">
                <a:latin typeface="Arial MT"/>
                <a:cs typeface="Arial MT"/>
              </a:rPr>
              <a:t>values</a:t>
            </a:r>
            <a:r>
              <a:rPr sz="1400" spc="-30" dirty="0">
                <a:latin typeface="Arial MT"/>
                <a:cs typeface="Arial MT"/>
              </a:rPr>
              <a:t> </a:t>
            </a:r>
            <a:r>
              <a:rPr sz="1400" spc="-5" dirty="0">
                <a:latin typeface="Arial MT"/>
                <a:cs typeface="Arial MT"/>
              </a:rPr>
              <a:t>with</a:t>
            </a:r>
            <a:r>
              <a:rPr sz="1400" spc="-25" dirty="0">
                <a:latin typeface="Arial MT"/>
                <a:cs typeface="Arial MT"/>
              </a:rPr>
              <a:t> </a:t>
            </a:r>
            <a:r>
              <a:rPr sz="1400" b="1" spc="-10" dirty="0">
                <a:latin typeface="Arial"/>
                <a:cs typeface="Arial"/>
              </a:rPr>
              <a:t>0(int64)</a:t>
            </a:r>
            <a:r>
              <a:rPr sz="1400" spc="-10" dirty="0">
                <a:latin typeface="Arial MT"/>
                <a:cs typeface="Arial MT"/>
              </a:rPr>
              <a:t>.</a:t>
            </a:r>
            <a:endParaRPr sz="1400">
              <a:latin typeface="Arial MT"/>
              <a:cs typeface="Arial MT"/>
            </a:endParaRPr>
          </a:p>
          <a:p>
            <a:pPr marL="259079" indent="-247015">
              <a:lnSpc>
                <a:spcPct val="100000"/>
              </a:lnSpc>
              <a:buAutoNum type="arabicPeriod"/>
              <a:tabLst>
                <a:tab pos="259715" algn="l"/>
              </a:tabLst>
            </a:pPr>
            <a:r>
              <a:rPr sz="1400" b="1" spc="-5" dirty="0">
                <a:latin typeface="Arial"/>
                <a:cs typeface="Arial"/>
              </a:rPr>
              <a:t>Country</a:t>
            </a:r>
            <a:r>
              <a:rPr sz="1400" b="1" spc="-70" dirty="0">
                <a:latin typeface="Arial"/>
                <a:cs typeface="Arial"/>
              </a:rPr>
              <a:t> </a:t>
            </a:r>
            <a:r>
              <a:rPr sz="1400" dirty="0">
                <a:latin typeface="Arial MT"/>
                <a:cs typeface="Arial MT"/>
              </a:rPr>
              <a:t>-</a:t>
            </a:r>
            <a:r>
              <a:rPr sz="1400" spc="-20" dirty="0">
                <a:latin typeface="Arial MT"/>
                <a:cs typeface="Arial MT"/>
              </a:rPr>
              <a:t> </a:t>
            </a:r>
            <a:r>
              <a:rPr sz="1400" dirty="0">
                <a:latin typeface="Arial MT"/>
                <a:cs typeface="Arial MT"/>
              </a:rPr>
              <a:t>replaced</a:t>
            </a:r>
            <a:r>
              <a:rPr sz="1400" spc="-55" dirty="0">
                <a:latin typeface="Arial MT"/>
                <a:cs typeface="Arial MT"/>
              </a:rPr>
              <a:t> </a:t>
            </a:r>
            <a:r>
              <a:rPr sz="1400" spc="-5" dirty="0">
                <a:latin typeface="Arial MT"/>
                <a:cs typeface="Arial MT"/>
              </a:rPr>
              <a:t>all</a:t>
            </a:r>
            <a:r>
              <a:rPr sz="1400" spc="-30" dirty="0">
                <a:latin typeface="Arial MT"/>
                <a:cs typeface="Arial MT"/>
              </a:rPr>
              <a:t> </a:t>
            </a:r>
            <a:r>
              <a:rPr sz="1400" dirty="0">
                <a:latin typeface="Arial MT"/>
                <a:cs typeface="Arial MT"/>
              </a:rPr>
              <a:t>the</a:t>
            </a:r>
            <a:r>
              <a:rPr sz="1400" spc="-55" dirty="0">
                <a:latin typeface="Arial MT"/>
                <a:cs typeface="Arial MT"/>
              </a:rPr>
              <a:t> </a:t>
            </a:r>
            <a:r>
              <a:rPr sz="1400" dirty="0">
                <a:latin typeface="Arial MT"/>
                <a:cs typeface="Arial MT"/>
              </a:rPr>
              <a:t>missing</a:t>
            </a:r>
            <a:r>
              <a:rPr sz="1400" spc="-40" dirty="0">
                <a:latin typeface="Arial MT"/>
                <a:cs typeface="Arial MT"/>
              </a:rPr>
              <a:t> </a:t>
            </a:r>
            <a:r>
              <a:rPr sz="1400" spc="-5" dirty="0">
                <a:latin typeface="Arial MT"/>
                <a:cs typeface="Arial MT"/>
              </a:rPr>
              <a:t>values</a:t>
            </a:r>
            <a:r>
              <a:rPr sz="1400" spc="-20" dirty="0">
                <a:latin typeface="Arial MT"/>
                <a:cs typeface="Arial MT"/>
              </a:rPr>
              <a:t> </a:t>
            </a:r>
            <a:r>
              <a:rPr sz="1400" spc="-5" dirty="0">
                <a:latin typeface="Arial MT"/>
                <a:cs typeface="Arial MT"/>
              </a:rPr>
              <a:t>with</a:t>
            </a:r>
            <a:r>
              <a:rPr sz="1400" spc="-25" dirty="0">
                <a:latin typeface="Arial MT"/>
                <a:cs typeface="Arial MT"/>
              </a:rPr>
              <a:t> </a:t>
            </a:r>
            <a:r>
              <a:rPr sz="1400" dirty="0">
                <a:latin typeface="Arial MT"/>
                <a:cs typeface="Arial MT"/>
              </a:rPr>
              <a:t>“not</a:t>
            </a:r>
            <a:r>
              <a:rPr sz="1400" spc="-40" dirty="0">
                <a:latin typeface="Arial MT"/>
                <a:cs typeface="Arial MT"/>
              </a:rPr>
              <a:t> </a:t>
            </a:r>
            <a:r>
              <a:rPr sz="1400" spc="-5" dirty="0">
                <a:latin typeface="Arial MT"/>
                <a:cs typeface="Arial MT"/>
              </a:rPr>
              <a:t>mentioned”.</a:t>
            </a:r>
            <a:endParaRPr sz="1400">
              <a:latin typeface="Arial MT"/>
              <a:cs typeface="Arial MT"/>
            </a:endParaRPr>
          </a:p>
          <a:p>
            <a:pPr marL="259079" indent="-247015">
              <a:lnSpc>
                <a:spcPct val="100000"/>
              </a:lnSpc>
              <a:spcBef>
                <a:spcPts val="5"/>
              </a:spcBef>
              <a:buAutoNum type="arabicPeriod"/>
              <a:tabLst>
                <a:tab pos="259715" algn="l"/>
              </a:tabLst>
            </a:pPr>
            <a:r>
              <a:rPr sz="1400" b="1" spc="-5" dirty="0">
                <a:latin typeface="Arial"/>
                <a:cs typeface="Arial"/>
              </a:rPr>
              <a:t>Company</a:t>
            </a:r>
            <a:r>
              <a:rPr sz="1400" b="1" spc="-60" dirty="0">
                <a:latin typeface="Arial"/>
                <a:cs typeface="Arial"/>
              </a:rPr>
              <a:t> </a:t>
            </a:r>
            <a:r>
              <a:rPr sz="1400" dirty="0">
                <a:latin typeface="Arial MT"/>
                <a:cs typeface="Arial MT"/>
              </a:rPr>
              <a:t>-</a:t>
            </a:r>
            <a:r>
              <a:rPr sz="1400" spc="-20" dirty="0">
                <a:latin typeface="Arial MT"/>
                <a:cs typeface="Arial MT"/>
              </a:rPr>
              <a:t> </a:t>
            </a:r>
            <a:r>
              <a:rPr sz="1400" spc="-5" dirty="0">
                <a:latin typeface="Arial MT"/>
                <a:cs typeface="Arial MT"/>
              </a:rPr>
              <a:t>Deleted</a:t>
            </a:r>
            <a:r>
              <a:rPr sz="1400" spc="-65" dirty="0">
                <a:latin typeface="Arial MT"/>
                <a:cs typeface="Arial MT"/>
              </a:rPr>
              <a:t> </a:t>
            </a:r>
            <a:r>
              <a:rPr sz="1400" dirty="0">
                <a:latin typeface="Arial MT"/>
                <a:cs typeface="Arial MT"/>
              </a:rPr>
              <a:t>the</a:t>
            </a:r>
            <a:r>
              <a:rPr sz="1400" spc="-45" dirty="0">
                <a:latin typeface="Arial MT"/>
                <a:cs typeface="Arial MT"/>
              </a:rPr>
              <a:t> </a:t>
            </a:r>
            <a:r>
              <a:rPr sz="1400" dirty="0">
                <a:latin typeface="Arial MT"/>
                <a:cs typeface="Arial MT"/>
              </a:rPr>
              <a:t>column</a:t>
            </a:r>
            <a:r>
              <a:rPr sz="1400" spc="-45" dirty="0">
                <a:latin typeface="Arial MT"/>
                <a:cs typeface="Arial MT"/>
              </a:rPr>
              <a:t> </a:t>
            </a:r>
            <a:r>
              <a:rPr sz="1400" spc="-5" dirty="0">
                <a:latin typeface="Arial MT"/>
                <a:cs typeface="Arial MT"/>
              </a:rPr>
              <a:t>as</a:t>
            </a:r>
            <a:r>
              <a:rPr sz="1400" spc="-25" dirty="0">
                <a:latin typeface="Arial MT"/>
                <a:cs typeface="Arial MT"/>
              </a:rPr>
              <a:t> </a:t>
            </a:r>
            <a:r>
              <a:rPr sz="1400" dirty="0">
                <a:latin typeface="Arial MT"/>
                <a:cs typeface="Arial MT"/>
              </a:rPr>
              <a:t>it</a:t>
            </a:r>
            <a:r>
              <a:rPr sz="1400" spc="-25" dirty="0">
                <a:latin typeface="Arial MT"/>
                <a:cs typeface="Arial MT"/>
              </a:rPr>
              <a:t> </a:t>
            </a:r>
            <a:r>
              <a:rPr sz="1400" spc="-5" dirty="0">
                <a:latin typeface="Arial MT"/>
                <a:cs typeface="Arial MT"/>
              </a:rPr>
              <a:t>was</a:t>
            </a:r>
            <a:r>
              <a:rPr sz="1400" spc="-25" dirty="0">
                <a:latin typeface="Arial MT"/>
                <a:cs typeface="Arial MT"/>
              </a:rPr>
              <a:t> </a:t>
            </a:r>
            <a:r>
              <a:rPr sz="1400" spc="-5" dirty="0">
                <a:latin typeface="Arial MT"/>
                <a:cs typeface="Arial MT"/>
              </a:rPr>
              <a:t>not</a:t>
            </a:r>
            <a:r>
              <a:rPr sz="1400" spc="-45" dirty="0">
                <a:latin typeface="Arial MT"/>
                <a:cs typeface="Arial MT"/>
              </a:rPr>
              <a:t> </a:t>
            </a:r>
            <a:r>
              <a:rPr sz="1400" spc="-5" dirty="0">
                <a:latin typeface="Arial MT"/>
                <a:cs typeface="Arial MT"/>
              </a:rPr>
              <a:t>useful.</a:t>
            </a:r>
            <a:endParaRPr sz="1400">
              <a:latin typeface="Arial MT"/>
              <a:cs typeface="Arial MT"/>
            </a:endParaRPr>
          </a:p>
          <a:p>
            <a:pPr marL="253365" indent="-241300">
              <a:lnSpc>
                <a:spcPct val="100000"/>
              </a:lnSpc>
              <a:buAutoNum type="arabicPeriod"/>
              <a:tabLst>
                <a:tab pos="254000" algn="l"/>
              </a:tabLst>
            </a:pPr>
            <a:r>
              <a:rPr sz="1400" b="1" spc="-10" dirty="0">
                <a:latin typeface="Arial"/>
                <a:cs typeface="Arial"/>
              </a:rPr>
              <a:t>Agent</a:t>
            </a:r>
            <a:r>
              <a:rPr sz="1400" spc="-10" dirty="0">
                <a:latin typeface="Arial MT"/>
                <a:cs typeface="Arial MT"/>
              </a:rPr>
              <a:t>-</a:t>
            </a:r>
            <a:r>
              <a:rPr sz="1400" spc="-35" dirty="0">
                <a:latin typeface="Arial MT"/>
                <a:cs typeface="Arial MT"/>
              </a:rPr>
              <a:t> </a:t>
            </a:r>
            <a:r>
              <a:rPr sz="1400" spc="-5" dirty="0">
                <a:latin typeface="Arial MT"/>
                <a:cs typeface="Arial MT"/>
              </a:rPr>
              <a:t>Deleted</a:t>
            </a:r>
            <a:r>
              <a:rPr sz="1400" spc="-55" dirty="0">
                <a:latin typeface="Arial MT"/>
                <a:cs typeface="Arial MT"/>
              </a:rPr>
              <a:t> </a:t>
            </a:r>
            <a:r>
              <a:rPr sz="1400" dirty="0">
                <a:latin typeface="Arial MT"/>
                <a:cs typeface="Arial MT"/>
              </a:rPr>
              <a:t>the</a:t>
            </a:r>
            <a:r>
              <a:rPr sz="1400" spc="-60" dirty="0">
                <a:latin typeface="Arial MT"/>
                <a:cs typeface="Arial MT"/>
              </a:rPr>
              <a:t> </a:t>
            </a:r>
            <a:r>
              <a:rPr sz="1400" dirty="0">
                <a:latin typeface="Arial MT"/>
                <a:cs typeface="Arial MT"/>
              </a:rPr>
              <a:t>column</a:t>
            </a:r>
            <a:r>
              <a:rPr sz="1400" spc="-30" dirty="0">
                <a:latin typeface="Arial MT"/>
                <a:cs typeface="Arial MT"/>
              </a:rPr>
              <a:t> </a:t>
            </a:r>
            <a:r>
              <a:rPr sz="1400" spc="-5" dirty="0">
                <a:latin typeface="Arial MT"/>
                <a:cs typeface="Arial MT"/>
              </a:rPr>
              <a:t>as</a:t>
            </a:r>
            <a:r>
              <a:rPr sz="1400" spc="-35" dirty="0">
                <a:latin typeface="Arial MT"/>
                <a:cs typeface="Arial MT"/>
              </a:rPr>
              <a:t> </a:t>
            </a:r>
            <a:r>
              <a:rPr sz="1400" dirty="0">
                <a:latin typeface="Arial MT"/>
                <a:cs typeface="Arial MT"/>
              </a:rPr>
              <a:t>it</a:t>
            </a:r>
            <a:r>
              <a:rPr sz="1400" spc="-30" dirty="0">
                <a:latin typeface="Arial MT"/>
                <a:cs typeface="Arial MT"/>
              </a:rPr>
              <a:t> </a:t>
            </a:r>
            <a:r>
              <a:rPr sz="1400" spc="-5" dirty="0">
                <a:latin typeface="Arial MT"/>
                <a:cs typeface="Arial MT"/>
              </a:rPr>
              <a:t>was</a:t>
            </a:r>
            <a:r>
              <a:rPr sz="1400" spc="-25" dirty="0">
                <a:latin typeface="Arial MT"/>
                <a:cs typeface="Arial MT"/>
              </a:rPr>
              <a:t> </a:t>
            </a:r>
            <a:r>
              <a:rPr sz="1400" spc="-5" dirty="0">
                <a:latin typeface="Arial MT"/>
                <a:cs typeface="Arial MT"/>
              </a:rPr>
              <a:t>not</a:t>
            </a:r>
            <a:r>
              <a:rPr sz="1400" spc="-45" dirty="0">
                <a:latin typeface="Arial MT"/>
                <a:cs typeface="Arial MT"/>
              </a:rPr>
              <a:t> </a:t>
            </a:r>
            <a:r>
              <a:rPr sz="1400" spc="-5" dirty="0">
                <a:latin typeface="Arial MT"/>
                <a:cs typeface="Arial MT"/>
              </a:rPr>
              <a:t>useful.</a:t>
            </a:r>
            <a:endParaRPr sz="1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56159"/>
            <a:ext cx="2614295" cy="452120"/>
          </a:xfrm>
          <a:prstGeom prst="rect">
            <a:avLst/>
          </a:prstGeom>
        </p:spPr>
        <p:txBody>
          <a:bodyPr vert="horz" wrap="square" lIns="0" tIns="12065" rIns="0" bIns="0" rtlCol="0">
            <a:spAutoFit/>
          </a:bodyPr>
          <a:lstStyle/>
          <a:p>
            <a:pPr marL="12700">
              <a:lnSpc>
                <a:spcPct val="100000"/>
              </a:lnSpc>
              <a:spcBef>
                <a:spcPts val="95"/>
              </a:spcBef>
            </a:pPr>
            <a:r>
              <a:rPr sz="2800" spc="-10" dirty="0"/>
              <a:t>EDA</a:t>
            </a:r>
            <a:r>
              <a:rPr sz="2800" spc="-105" dirty="0"/>
              <a:t> </a:t>
            </a:r>
            <a:r>
              <a:rPr sz="2800" dirty="0"/>
              <a:t>on</a:t>
            </a:r>
            <a:r>
              <a:rPr sz="2800" spc="-80" dirty="0"/>
              <a:t> </a:t>
            </a:r>
            <a:r>
              <a:rPr sz="2800" spc="-5" dirty="0"/>
              <a:t>Dataset</a:t>
            </a:r>
            <a:endParaRPr sz="2800"/>
          </a:p>
        </p:txBody>
      </p:sp>
      <p:pic>
        <p:nvPicPr>
          <p:cNvPr id="3" name="object 3"/>
          <p:cNvPicPr/>
          <p:nvPr/>
        </p:nvPicPr>
        <p:blipFill>
          <a:blip r:embed="rId2" cstate="print"/>
          <a:stretch>
            <a:fillRect/>
          </a:stretch>
        </p:blipFill>
        <p:spPr>
          <a:xfrm>
            <a:off x="451104" y="913658"/>
            <a:ext cx="5688649" cy="3882039"/>
          </a:xfrm>
          <a:prstGeom prst="rect">
            <a:avLst/>
          </a:prstGeom>
        </p:spPr>
      </p:pic>
      <p:sp>
        <p:nvSpPr>
          <p:cNvPr id="4" name="object 4"/>
          <p:cNvSpPr txBox="1"/>
          <p:nvPr/>
        </p:nvSpPr>
        <p:spPr>
          <a:xfrm>
            <a:off x="6304915" y="903248"/>
            <a:ext cx="2324735" cy="3060065"/>
          </a:xfrm>
          <a:prstGeom prst="rect">
            <a:avLst/>
          </a:prstGeom>
        </p:spPr>
        <p:txBody>
          <a:bodyPr vert="horz" wrap="square" lIns="0" tIns="12065" rIns="0" bIns="0" rtlCol="0">
            <a:spAutoFit/>
          </a:bodyPr>
          <a:lstStyle/>
          <a:p>
            <a:pPr marL="71755" marR="5080">
              <a:lnSpc>
                <a:spcPct val="115199"/>
              </a:lnSpc>
              <a:spcBef>
                <a:spcPts val="95"/>
              </a:spcBef>
            </a:pPr>
            <a:r>
              <a:rPr sz="1650" b="1" dirty="0">
                <a:solidFill>
                  <a:srgbClr val="373737"/>
                </a:solidFill>
                <a:latin typeface="Palatino Linotype"/>
                <a:cs typeface="Palatino Linotype"/>
              </a:rPr>
              <a:t>Brief</a:t>
            </a:r>
            <a:r>
              <a:rPr sz="1650" b="1" spc="-95" dirty="0">
                <a:solidFill>
                  <a:srgbClr val="373737"/>
                </a:solidFill>
                <a:latin typeface="Palatino Linotype"/>
                <a:cs typeface="Palatino Linotype"/>
              </a:rPr>
              <a:t> </a:t>
            </a:r>
            <a:r>
              <a:rPr sz="1650" b="1" dirty="0">
                <a:solidFill>
                  <a:srgbClr val="373737"/>
                </a:solidFill>
                <a:latin typeface="Palatino Linotype"/>
                <a:cs typeface="Palatino Linotype"/>
              </a:rPr>
              <a:t>of</a:t>
            </a:r>
            <a:r>
              <a:rPr sz="1650" b="1" spc="-70" dirty="0">
                <a:solidFill>
                  <a:srgbClr val="373737"/>
                </a:solidFill>
                <a:latin typeface="Palatino Linotype"/>
                <a:cs typeface="Palatino Linotype"/>
              </a:rPr>
              <a:t> </a:t>
            </a:r>
            <a:r>
              <a:rPr sz="1650" b="1" spc="-10" dirty="0">
                <a:solidFill>
                  <a:srgbClr val="373737"/>
                </a:solidFill>
                <a:latin typeface="Palatino Linotype"/>
                <a:cs typeface="Palatino Linotype"/>
              </a:rPr>
              <a:t>various</a:t>
            </a:r>
            <a:r>
              <a:rPr sz="1650" b="1" spc="-80" dirty="0">
                <a:solidFill>
                  <a:srgbClr val="373737"/>
                </a:solidFill>
                <a:latin typeface="Palatino Linotype"/>
                <a:cs typeface="Palatino Linotype"/>
              </a:rPr>
              <a:t> </a:t>
            </a:r>
            <a:r>
              <a:rPr sz="1650" b="1" dirty="0">
                <a:solidFill>
                  <a:srgbClr val="373737"/>
                </a:solidFill>
                <a:latin typeface="Palatino Linotype"/>
                <a:cs typeface="Palatino Linotype"/>
              </a:rPr>
              <a:t>column </a:t>
            </a:r>
            <a:r>
              <a:rPr sz="1650" b="1" spc="-395" dirty="0">
                <a:solidFill>
                  <a:srgbClr val="373737"/>
                </a:solidFill>
                <a:latin typeface="Palatino Linotype"/>
                <a:cs typeface="Palatino Linotype"/>
              </a:rPr>
              <a:t> </a:t>
            </a:r>
            <a:r>
              <a:rPr sz="1650" b="1" dirty="0">
                <a:solidFill>
                  <a:srgbClr val="373737"/>
                </a:solidFill>
                <a:latin typeface="Palatino Linotype"/>
                <a:cs typeface="Palatino Linotype"/>
              </a:rPr>
              <a:t>trends:</a:t>
            </a:r>
            <a:endParaRPr sz="1650">
              <a:latin typeface="Palatino Linotype"/>
              <a:cs typeface="Palatino Linotype"/>
            </a:endParaRPr>
          </a:p>
          <a:p>
            <a:pPr marL="356870" marR="58419" indent="-344805">
              <a:lnSpc>
                <a:spcPct val="114999"/>
              </a:lnSpc>
              <a:spcBef>
                <a:spcPts val="1045"/>
              </a:spcBef>
              <a:buClr>
                <a:srgbClr val="000000"/>
              </a:buClr>
              <a:buFont typeface="Segoe UI Symbol"/>
              <a:buChar char="❑"/>
              <a:tabLst>
                <a:tab pos="356870" algn="l"/>
                <a:tab pos="357505" algn="l"/>
              </a:tabLst>
            </a:pPr>
            <a:r>
              <a:rPr sz="1400" dirty="0">
                <a:solidFill>
                  <a:srgbClr val="09272D"/>
                </a:solidFill>
                <a:latin typeface="Palatino Linotype"/>
                <a:cs typeface="Palatino Linotype"/>
              </a:rPr>
              <a:t>Before </a:t>
            </a:r>
            <a:r>
              <a:rPr sz="1400" spc="-15" dirty="0">
                <a:solidFill>
                  <a:srgbClr val="09272D"/>
                </a:solidFill>
                <a:latin typeface="Palatino Linotype"/>
                <a:cs typeface="Palatino Linotype"/>
              </a:rPr>
              <a:t>we </a:t>
            </a:r>
            <a:r>
              <a:rPr sz="1400" dirty="0">
                <a:solidFill>
                  <a:srgbClr val="09272D"/>
                </a:solidFill>
                <a:latin typeface="Palatino Linotype"/>
                <a:cs typeface="Palatino Linotype"/>
              </a:rPr>
              <a:t>start </a:t>
            </a:r>
            <a:r>
              <a:rPr sz="1400" spc="-15" dirty="0">
                <a:solidFill>
                  <a:srgbClr val="09272D"/>
                </a:solidFill>
                <a:latin typeface="Palatino Linotype"/>
                <a:cs typeface="Palatino Linotype"/>
              </a:rPr>
              <a:t>getting </a:t>
            </a:r>
            <a:r>
              <a:rPr sz="1400" spc="-10" dirty="0">
                <a:solidFill>
                  <a:srgbClr val="09272D"/>
                </a:solidFill>
                <a:latin typeface="Palatino Linotype"/>
                <a:cs typeface="Palatino Linotype"/>
              </a:rPr>
              <a:t> </a:t>
            </a:r>
            <a:r>
              <a:rPr sz="1400" dirty="0">
                <a:solidFill>
                  <a:srgbClr val="09272D"/>
                </a:solidFill>
                <a:latin typeface="Palatino Linotype"/>
                <a:cs typeface="Palatino Linotype"/>
              </a:rPr>
              <a:t>insights from </a:t>
            </a:r>
            <a:r>
              <a:rPr sz="1400" spc="-5" dirty="0">
                <a:solidFill>
                  <a:srgbClr val="09272D"/>
                </a:solidFill>
                <a:latin typeface="Palatino Linotype"/>
                <a:cs typeface="Palatino Linotype"/>
              </a:rPr>
              <a:t>data </a:t>
            </a:r>
            <a:r>
              <a:rPr sz="1400" dirty="0">
                <a:solidFill>
                  <a:srgbClr val="09272D"/>
                </a:solidFill>
                <a:latin typeface="Palatino Linotype"/>
                <a:cs typeface="Palatino Linotype"/>
              </a:rPr>
              <a:t>here </a:t>
            </a:r>
            <a:r>
              <a:rPr sz="1400" spc="5" dirty="0">
                <a:solidFill>
                  <a:srgbClr val="09272D"/>
                </a:solidFill>
                <a:latin typeface="Palatino Linotype"/>
                <a:cs typeface="Palatino Linotype"/>
              </a:rPr>
              <a:t> </a:t>
            </a:r>
            <a:r>
              <a:rPr sz="1400" dirty="0">
                <a:solidFill>
                  <a:srgbClr val="09272D"/>
                </a:solidFill>
                <a:latin typeface="Palatino Linotype"/>
                <a:cs typeface="Palatino Linotype"/>
              </a:rPr>
              <a:t>are</a:t>
            </a:r>
            <a:r>
              <a:rPr sz="1400" spc="-25" dirty="0">
                <a:solidFill>
                  <a:srgbClr val="09272D"/>
                </a:solidFill>
                <a:latin typeface="Palatino Linotype"/>
                <a:cs typeface="Palatino Linotype"/>
              </a:rPr>
              <a:t> </a:t>
            </a:r>
            <a:r>
              <a:rPr sz="1400" spc="-5" dirty="0">
                <a:solidFill>
                  <a:srgbClr val="09272D"/>
                </a:solidFill>
                <a:latin typeface="Palatino Linotype"/>
                <a:cs typeface="Palatino Linotype"/>
              </a:rPr>
              <a:t>histograms</a:t>
            </a:r>
            <a:r>
              <a:rPr sz="1400" spc="-65" dirty="0">
                <a:solidFill>
                  <a:srgbClr val="09272D"/>
                </a:solidFill>
                <a:latin typeface="Palatino Linotype"/>
                <a:cs typeface="Palatino Linotype"/>
              </a:rPr>
              <a:t> </a:t>
            </a:r>
            <a:r>
              <a:rPr sz="1400" spc="-5" dirty="0">
                <a:solidFill>
                  <a:srgbClr val="09272D"/>
                </a:solidFill>
                <a:latin typeface="Palatino Linotype"/>
                <a:cs typeface="Palatino Linotype"/>
              </a:rPr>
              <a:t>to</a:t>
            </a:r>
            <a:r>
              <a:rPr sz="1400" spc="-35" dirty="0">
                <a:solidFill>
                  <a:srgbClr val="09272D"/>
                </a:solidFill>
                <a:latin typeface="Palatino Linotype"/>
                <a:cs typeface="Palatino Linotype"/>
              </a:rPr>
              <a:t> </a:t>
            </a:r>
            <a:r>
              <a:rPr sz="1400" spc="-15" dirty="0">
                <a:solidFill>
                  <a:srgbClr val="09272D"/>
                </a:solidFill>
                <a:latin typeface="Palatino Linotype"/>
                <a:cs typeface="Palatino Linotype"/>
              </a:rPr>
              <a:t>have</a:t>
            </a:r>
            <a:r>
              <a:rPr sz="1400" spc="-45" dirty="0">
                <a:solidFill>
                  <a:srgbClr val="09272D"/>
                </a:solidFill>
                <a:latin typeface="Palatino Linotype"/>
                <a:cs typeface="Palatino Linotype"/>
              </a:rPr>
              <a:t> </a:t>
            </a:r>
            <a:r>
              <a:rPr sz="1400" dirty="0">
                <a:solidFill>
                  <a:srgbClr val="09272D"/>
                </a:solidFill>
                <a:latin typeface="Palatino Linotype"/>
                <a:cs typeface="Palatino Linotype"/>
              </a:rPr>
              <a:t>a </a:t>
            </a:r>
            <a:r>
              <a:rPr sz="1400" spc="-335" dirty="0">
                <a:solidFill>
                  <a:srgbClr val="09272D"/>
                </a:solidFill>
                <a:latin typeface="Palatino Linotype"/>
                <a:cs typeface="Palatino Linotype"/>
              </a:rPr>
              <a:t> </a:t>
            </a:r>
            <a:r>
              <a:rPr sz="1400" spc="-5" dirty="0">
                <a:solidFill>
                  <a:srgbClr val="09272D"/>
                </a:solidFill>
                <a:latin typeface="Palatino Linotype"/>
                <a:cs typeface="Palatino Linotype"/>
              </a:rPr>
              <a:t>brief picture </a:t>
            </a:r>
            <a:r>
              <a:rPr sz="1400" dirty="0">
                <a:solidFill>
                  <a:srgbClr val="09272D"/>
                </a:solidFill>
                <a:latin typeface="Palatino Linotype"/>
                <a:cs typeface="Palatino Linotype"/>
              </a:rPr>
              <a:t>of </a:t>
            </a:r>
            <a:r>
              <a:rPr sz="1400" spc="-15" dirty="0">
                <a:solidFill>
                  <a:srgbClr val="09272D"/>
                </a:solidFill>
                <a:latin typeface="Palatino Linotype"/>
                <a:cs typeface="Palatino Linotype"/>
              </a:rPr>
              <a:t>various </a:t>
            </a:r>
            <a:r>
              <a:rPr sz="1400" spc="-10" dirty="0">
                <a:solidFill>
                  <a:srgbClr val="09272D"/>
                </a:solidFill>
                <a:latin typeface="Palatino Linotype"/>
                <a:cs typeface="Palatino Linotype"/>
              </a:rPr>
              <a:t> </a:t>
            </a:r>
            <a:r>
              <a:rPr sz="1400" dirty="0">
                <a:solidFill>
                  <a:srgbClr val="09272D"/>
                </a:solidFill>
                <a:latin typeface="Palatino Linotype"/>
                <a:cs typeface="Palatino Linotype"/>
              </a:rPr>
              <a:t>col</a:t>
            </a:r>
            <a:r>
              <a:rPr sz="1400" spc="5" dirty="0">
                <a:solidFill>
                  <a:srgbClr val="09272D"/>
                </a:solidFill>
                <a:latin typeface="Palatino Linotype"/>
                <a:cs typeface="Palatino Linotype"/>
              </a:rPr>
              <a:t>u</a:t>
            </a:r>
            <a:r>
              <a:rPr sz="1400" dirty="0">
                <a:solidFill>
                  <a:srgbClr val="09272D"/>
                </a:solidFill>
                <a:latin typeface="Palatino Linotype"/>
                <a:cs typeface="Palatino Linotype"/>
              </a:rPr>
              <a:t>mn</a:t>
            </a:r>
            <a:r>
              <a:rPr sz="1400" spc="-80" dirty="0">
                <a:solidFill>
                  <a:srgbClr val="09272D"/>
                </a:solidFill>
                <a:latin typeface="Palatino Linotype"/>
                <a:cs typeface="Palatino Linotype"/>
              </a:rPr>
              <a:t> </a:t>
            </a:r>
            <a:r>
              <a:rPr sz="1400" spc="-5" dirty="0">
                <a:solidFill>
                  <a:srgbClr val="09272D"/>
                </a:solidFill>
                <a:latin typeface="Palatino Linotype"/>
                <a:cs typeface="Palatino Linotype"/>
              </a:rPr>
              <a:t>tr</a:t>
            </a:r>
            <a:r>
              <a:rPr sz="1400" dirty="0">
                <a:solidFill>
                  <a:srgbClr val="09272D"/>
                </a:solidFill>
                <a:latin typeface="Palatino Linotype"/>
                <a:cs typeface="Palatino Linotype"/>
              </a:rPr>
              <a:t>en</a:t>
            </a:r>
            <a:r>
              <a:rPr sz="1400" spc="-10" dirty="0">
                <a:solidFill>
                  <a:srgbClr val="09272D"/>
                </a:solidFill>
                <a:latin typeface="Palatino Linotype"/>
                <a:cs typeface="Palatino Linotype"/>
              </a:rPr>
              <a:t>d</a:t>
            </a:r>
            <a:r>
              <a:rPr sz="1400" dirty="0">
                <a:solidFill>
                  <a:srgbClr val="09272D"/>
                </a:solidFill>
                <a:latin typeface="Palatino Linotype"/>
                <a:cs typeface="Palatino Linotype"/>
              </a:rPr>
              <a:t>s</a:t>
            </a:r>
            <a:r>
              <a:rPr sz="1400" spc="-70" dirty="0">
                <a:solidFill>
                  <a:srgbClr val="09272D"/>
                </a:solidFill>
                <a:latin typeface="Palatino Linotype"/>
                <a:cs typeface="Palatino Linotype"/>
              </a:rPr>
              <a:t> </a:t>
            </a:r>
            <a:r>
              <a:rPr sz="1400" dirty="0">
                <a:solidFill>
                  <a:srgbClr val="09272D"/>
                </a:solidFill>
                <a:latin typeface="Palatino Linotype"/>
                <a:cs typeface="Palatino Linotype"/>
              </a:rPr>
              <a:t>and</a:t>
            </a:r>
            <a:r>
              <a:rPr sz="1400" spc="-45" dirty="0">
                <a:solidFill>
                  <a:srgbClr val="09272D"/>
                </a:solidFill>
                <a:latin typeface="Palatino Linotype"/>
                <a:cs typeface="Palatino Linotype"/>
              </a:rPr>
              <a:t> </a:t>
            </a:r>
            <a:r>
              <a:rPr sz="1400" spc="-10" dirty="0">
                <a:solidFill>
                  <a:srgbClr val="09272D"/>
                </a:solidFill>
                <a:latin typeface="Palatino Linotype"/>
                <a:cs typeface="Palatino Linotype"/>
              </a:rPr>
              <a:t>d</a:t>
            </a:r>
            <a:r>
              <a:rPr sz="1400" dirty="0">
                <a:solidFill>
                  <a:srgbClr val="09272D"/>
                </a:solidFill>
                <a:latin typeface="Palatino Linotype"/>
                <a:cs typeface="Palatino Linotype"/>
              </a:rPr>
              <a:t>a</a:t>
            </a:r>
            <a:r>
              <a:rPr sz="1400" spc="-5" dirty="0">
                <a:solidFill>
                  <a:srgbClr val="09272D"/>
                </a:solidFill>
                <a:latin typeface="Palatino Linotype"/>
                <a:cs typeface="Palatino Linotype"/>
              </a:rPr>
              <a:t>t</a:t>
            </a:r>
            <a:r>
              <a:rPr sz="1400" dirty="0">
                <a:solidFill>
                  <a:srgbClr val="09272D"/>
                </a:solidFill>
                <a:latin typeface="Palatino Linotype"/>
                <a:cs typeface="Palatino Linotype"/>
              </a:rPr>
              <a:t>a.</a:t>
            </a:r>
            <a:endParaRPr sz="1400">
              <a:latin typeface="Palatino Linotype"/>
              <a:cs typeface="Palatino Linotype"/>
            </a:endParaRPr>
          </a:p>
          <a:p>
            <a:pPr marL="356870" marR="226060" indent="-344805">
              <a:lnSpc>
                <a:spcPct val="114999"/>
              </a:lnSpc>
              <a:spcBef>
                <a:spcPts val="900"/>
              </a:spcBef>
              <a:buClr>
                <a:srgbClr val="000000"/>
              </a:buClr>
              <a:buFont typeface="Segoe UI Symbol"/>
              <a:buChar char="❑"/>
              <a:tabLst>
                <a:tab pos="356870" algn="l"/>
                <a:tab pos="357505" algn="l"/>
              </a:tabLst>
            </a:pPr>
            <a:r>
              <a:rPr sz="1400" spc="-5" dirty="0">
                <a:solidFill>
                  <a:srgbClr val="09272D"/>
                </a:solidFill>
                <a:latin typeface="Palatino Linotype"/>
                <a:cs typeface="Palatino Linotype"/>
              </a:rPr>
              <a:t>Al</a:t>
            </a:r>
            <a:r>
              <a:rPr sz="1400" dirty="0">
                <a:solidFill>
                  <a:srgbClr val="09272D"/>
                </a:solidFill>
                <a:latin typeface="Palatino Linotype"/>
                <a:cs typeface="Palatino Linotype"/>
              </a:rPr>
              <a:t>l</a:t>
            </a:r>
            <a:r>
              <a:rPr sz="1400" spc="-50" dirty="0">
                <a:solidFill>
                  <a:srgbClr val="09272D"/>
                </a:solidFill>
                <a:latin typeface="Palatino Linotype"/>
                <a:cs typeface="Palatino Linotype"/>
              </a:rPr>
              <a:t> </a:t>
            </a:r>
            <a:r>
              <a:rPr sz="1400" dirty="0">
                <a:solidFill>
                  <a:srgbClr val="09272D"/>
                </a:solidFill>
                <a:latin typeface="Palatino Linotype"/>
                <a:cs typeface="Palatino Linotype"/>
              </a:rPr>
              <a:t>col</a:t>
            </a:r>
            <a:r>
              <a:rPr sz="1400" spc="5" dirty="0">
                <a:solidFill>
                  <a:srgbClr val="09272D"/>
                </a:solidFill>
                <a:latin typeface="Palatino Linotype"/>
                <a:cs typeface="Palatino Linotype"/>
              </a:rPr>
              <a:t>u</a:t>
            </a:r>
            <a:r>
              <a:rPr sz="1400" dirty="0">
                <a:solidFill>
                  <a:srgbClr val="09272D"/>
                </a:solidFill>
                <a:latin typeface="Palatino Linotype"/>
                <a:cs typeface="Palatino Linotype"/>
              </a:rPr>
              <a:t>m</a:t>
            </a:r>
            <a:r>
              <a:rPr sz="1400" spc="-5" dirty="0">
                <a:solidFill>
                  <a:srgbClr val="09272D"/>
                </a:solidFill>
                <a:latin typeface="Palatino Linotype"/>
                <a:cs typeface="Palatino Linotype"/>
              </a:rPr>
              <a:t>n</a:t>
            </a:r>
            <a:r>
              <a:rPr sz="1400" dirty="0">
                <a:solidFill>
                  <a:srgbClr val="09272D"/>
                </a:solidFill>
                <a:latin typeface="Palatino Linotype"/>
                <a:cs typeface="Palatino Linotype"/>
              </a:rPr>
              <a:t>s</a:t>
            </a:r>
            <a:r>
              <a:rPr sz="1400" spc="-50" dirty="0">
                <a:solidFill>
                  <a:srgbClr val="09272D"/>
                </a:solidFill>
                <a:latin typeface="Palatino Linotype"/>
                <a:cs typeface="Palatino Linotype"/>
              </a:rPr>
              <a:t> </a:t>
            </a:r>
            <a:r>
              <a:rPr sz="1400" spc="-10" dirty="0">
                <a:solidFill>
                  <a:srgbClr val="09272D"/>
                </a:solidFill>
                <a:latin typeface="Palatino Linotype"/>
                <a:cs typeface="Palatino Linotype"/>
              </a:rPr>
              <a:t>w</a:t>
            </a:r>
            <a:r>
              <a:rPr sz="1400" dirty="0">
                <a:solidFill>
                  <a:srgbClr val="09272D"/>
                </a:solidFill>
                <a:latin typeface="Palatino Linotype"/>
                <a:cs typeface="Palatino Linotype"/>
              </a:rPr>
              <a:t>ith</a:t>
            </a:r>
            <a:r>
              <a:rPr sz="1400" spc="-80" dirty="0">
                <a:solidFill>
                  <a:srgbClr val="09272D"/>
                </a:solidFill>
                <a:latin typeface="Palatino Linotype"/>
                <a:cs typeface="Palatino Linotype"/>
              </a:rPr>
              <a:t> </a:t>
            </a:r>
            <a:r>
              <a:rPr sz="1400" spc="-10" dirty="0">
                <a:solidFill>
                  <a:srgbClr val="09272D"/>
                </a:solidFill>
                <a:latin typeface="Palatino Linotype"/>
                <a:cs typeface="Palatino Linotype"/>
              </a:rPr>
              <a:t>d</a:t>
            </a:r>
            <a:r>
              <a:rPr sz="1400" dirty="0">
                <a:solidFill>
                  <a:srgbClr val="09272D"/>
                </a:solidFill>
                <a:latin typeface="Palatino Linotype"/>
                <a:cs typeface="Palatino Linotype"/>
              </a:rPr>
              <a:t>a</a:t>
            </a:r>
            <a:r>
              <a:rPr sz="1400" spc="-5" dirty="0">
                <a:solidFill>
                  <a:srgbClr val="09272D"/>
                </a:solidFill>
                <a:latin typeface="Palatino Linotype"/>
                <a:cs typeface="Palatino Linotype"/>
              </a:rPr>
              <a:t>ta  type </a:t>
            </a:r>
            <a:r>
              <a:rPr sz="1400" dirty="0">
                <a:solidFill>
                  <a:srgbClr val="09272D"/>
                </a:solidFill>
                <a:latin typeface="Palatino Linotype"/>
                <a:cs typeface="Palatino Linotype"/>
              </a:rPr>
              <a:t>int64 are </a:t>
            </a:r>
            <a:r>
              <a:rPr sz="1400" spc="5" dirty="0">
                <a:solidFill>
                  <a:srgbClr val="09272D"/>
                </a:solidFill>
                <a:latin typeface="Palatino Linotype"/>
                <a:cs typeface="Palatino Linotype"/>
              </a:rPr>
              <a:t> </a:t>
            </a:r>
            <a:r>
              <a:rPr sz="1400" spc="-5" dirty="0">
                <a:solidFill>
                  <a:srgbClr val="09272D"/>
                </a:solidFill>
                <a:latin typeface="Palatino Linotype"/>
                <a:cs typeface="Palatino Linotype"/>
              </a:rPr>
              <a:t>represented in </a:t>
            </a:r>
            <a:r>
              <a:rPr sz="1400" dirty="0">
                <a:solidFill>
                  <a:srgbClr val="09272D"/>
                </a:solidFill>
                <a:latin typeface="Palatino Linotype"/>
                <a:cs typeface="Palatino Linotype"/>
              </a:rPr>
              <a:t> histograms</a:t>
            </a:r>
            <a:endParaRPr sz="1400">
              <a:latin typeface="Palatino Linotype"/>
              <a:cs typeface="Palatino Linotyp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172" y="92202"/>
            <a:ext cx="4208780" cy="452120"/>
          </a:xfrm>
          <a:prstGeom prst="rect">
            <a:avLst/>
          </a:prstGeom>
        </p:spPr>
        <p:txBody>
          <a:bodyPr vert="horz" wrap="square" lIns="0" tIns="12065" rIns="0" bIns="0" rtlCol="0">
            <a:spAutoFit/>
          </a:bodyPr>
          <a:lstStyle/>
          <a:p>
            <a:pPr marL="12700">
              <a:lnSpc>
                <a:spcPct val="100000"/>
              </a:lnSpc>
              <a:spcBef>
                <a:spcPts val="95"/>
              </a:spcBef>
            </a:pPr>
            <a:r>
              <a:rPr sz="2800" spc="-20" dirty="0"/>
              <a:t>E</a:t>
            </a:r>
            <a:r>
              <a:rPr sz="2800" spc="-10" dirty="0"/>
              <a:t>D</a:t>
            </a:r>
            <a:r>
              <a:rPr sz="2800" spc="-30" dirty="0"/>
              <a:t>A</a:t>
            </a:r>
            <a:r>
              <a:rPr sz="2800" spc="-5" dirty="0"/>
              <a:t>-</a:t>
            </a:r>
            <a:r>
              <a:rPr sz="2800" spc="-50" dirty="0"/>
              <a:t> </a:t>
            </a:r>
            <a:r>
              <a:rPr sz="2800" spc="-20" dirty="0"/>
              <a:t>Un</a:t>
            </a:r>
            <a:r>
              <a:rPr sz="2800" spc="-5" dirty="0"/>
              <a:t>i</a:t>
            </a:r>
            <a:r>
              <a:rPr sz="2800" spc="-30" dirty="0"/>
              <a:t>v</a:t>
            </a:r>
            <a:r>
              <a:rPr sz="2800" spc="-5" dirty="0"/>
              <a:t>a</a:t>
            </a:r>
            <a:r>
              <a:rPr sz="2800" spc="-15" dirty="0"/>
              <a:t>r</a:t>
            </a:r>
            <a:r>
              <a:rPr sz="2800" spc="-5" dirty="0"/>
              <a:t>i</a:t>
            </a:r>
            <a:r>
              <a:rPr sz="2800" spc="-20" dirty="0"/>
              <a:t>a</a:t>
            </a:r>
            <a:r>
              <a:rPr sz="2800" spc="-5" dirty="0"/>
              <a:t>te</a:t>
            </a:r>
            <a:r>
              <a:rPr sz="2800" spc="-140" dirty="0"/>
              <a:t> </a:t>
            </a:r>
            <a:r>
              <a:rPr sz="2800" spc="-5" dirty="0"/>
              <a:t>Anal</a:t>
            </a:r>
            <a:r>
              <a:rPr sz="2800" dirty="0"/>
              <a:t>y</a:t>
            </a:r>
            <a:r>
              <a:rPr sz="2800" spc="-5" dirty="0"/>
              <a:t>sis</a:t>
            </a:r>
            <a:endParaRPr sz="2800"/>
          </a:p>
        </p:txBody>
      </p:sp>
      <p:sp>
        <p:nvSpPr>
          <p:cNvPr id="3" name="object 3"/>
          <p:cNvSpPr txBox="1"/>
          <p:nvPr/>
        </p:nvSpPr>
        <p:spPr>
          <a:xfrm>
            <a:off x="4796409" y="1382013"/>
            <a:ext cx="3762375" cy="1213485"/>
          </a:xfrm>
          <a:prstGeom prst="rect">
            <a:avLst/>
          </a:prstGeom>
        </p:spPr>
        <p:txBody>
          <a:bodyPr vert="horz" wrap="square" lIns="0" tIns="12065" rIns="0" bIns="0" rtlCol="0">
            <a:spAutoFit/>
          </a:bodyPr>
          <a:lstStyle/>
          <a:p>
            <a:pPr marL="71755">
              <a:lnSpc>
                <a:spcPts val="1920"/>
              </a:lnSpc>
              <a:spcBef>
                <a:spcPts val="95"/>
              </a:spcBef>
            </a:pPr>
            <a:r>
              <a:rPr sz="1600" b="1" spc="-5" dirty="0">
                <a:solidFill>
                  <a:srgbClr val="09272D"/>
                </a:solidFill>
                <a:latin typeface="Arial"/>
                <a:cs typeface="Arial"/>
              </a:rPr>
              <a:t>Ratio</a:t>
            </a:r>
            <a:r>
              <a:rPr sz="1600" b="1" spc="-65" dirty="0">
                <a:solidFill>
                  <a:srgbClr val="09272D"/>
                </a:solidFill>
                <a:latin typeface="Arial"/>
                <a:cs typeface="Arial"/>
              </a:rPr>
              <a:t> </a:t>
            </a:r>
            <a:r>
              <a:rPr sz="1600" b="1" spc="-5" dirty="0">
                <a:solidFill>
                  <a:srgbClr val="09272D"/>
                </a:solidFill>
                <a:latin typeface="Arial"/>
                <a:cs typeface="Arial"/>
              </a:rPr>
              <a:t>of</a:t>
            </a:r>
            <a:r>
              <a:rPr sz="1600" b="1" spc="-50" dirty="0">
                <a:solidFill>
                  <a:srgbClr val="09272D"/>
                </a:solidFill>
                <a:latin typeface="Arial"/>
                <a:cs typeface="Arial"/>
              </a:rPr>
              <a:t> </a:t>
            </a:r>
            <a:r>
              <a:rPr sz="1600" b="1" spc="-5" dirty="0">
                <a:solidFill>
                  <a:srgbClr val="09272D"/>
                </a:solidFill>
                <a:latin typeface="Arial"/>
                <a:cs typeface="Arial"/>
              </a:rPr>
              <a:t>Booking</a:t>
            </a:r>
            <a:endParaRPr sz="1600">
              <a:latin typeface="Arial"/>
              <a:cs typeface="Arial"/>
            </a:endParaRPr>
          </a:p>
          <a:p>
            <a:pPr marL="356870" indent="-344805">
              <a:lnSpc>
                <a:spcPts val="1680"/>
              </a:lnSpc>
              <a:buClr>
                <a:srgbClr val="002730"/>
              </a:buClr>
              <a:buFont typeface="Segoe UI Symbol"/>
              <a:buChar char="❑"/>
              <a:tabLst>
                <a:tab pos="356870" algn="l"/>
                <a:tab pos="357505" algn="l"/>
              </a:tabLst>
            </a:pPr>
            <a:r>
              <a:rPr sz="1400" spc="-5" dirty="0">
                <a:solidFill>
                  <a:srgbClr val="09272D"/>
                </a:solidFill>
                <a:latin typeface="Arial MT"/>
                <a:cs typeface="Arial MT"/>
              </a:rPr>
              <a:t>City</a:t>
            </a:r>
            <a:r>
              <a:rPr sz="1400" spc="-50" dirty="0">
                <a:solidFill>
                  <a:srgbClr val="09272D"/>
                </a:solidFill>
                <a:latin typeface="Arial MT"/>
                <a:cs typeface="Arial MT"/>
              </a:rPr>
              <a:t> </a:t>
            </a:r>
            <a:r>
              <a:rPr sz="1400" spc="-5" dirty="0">
                <a:solidFill>
                  <a:srgbClr val="09272D"/>
                </a:solidFill>
                <a:latin typeface="Arial MT"/>
                <a:cs typeface="Arial MT"/>
              </a:rPr>
              <a:t>Hotel</a:t>
            </a:r>
            <a:r>
              <a:rPr sz="1400" spc="-55" dirty="0">
                <a:solidFill>
                  <a:srgbClr val="09272D"/>
                </a:solidFill>
                <a:latin typeface="Arial MT"/>
                <a:cs typeface="Arial MT"/>
              </a:rPr>
              <a:t> </a:t>
            </a:r>
            <a:r>
              <a:rPr sz="1400" dirty="0">
                <a:solidFill>
                  <a:srgbClr val="09272D"/>
                </a:solidFill>
                <a:latin typeface="Arial MT"/>
                <a:cs typeface="Arial MT"/>
              </a:rPr>
              <a:t>is</a:t>
            </a:r>
            <a:r>
              <a:rPr sz="1400" spc="-25" dirty="0">
                <a:solidFill>
                  <a:srgbClr val="09272D"/>
                </a:solidFill>
                <a:latin typeface="Arial MT"/>
                <a:cs typeface="Arial MT"/>
              </a:rPr>
              <a:t> </a:t>
            </a:r>
            <a:r>
              <a:rPr sz="1400" spc="-5" dirty="0">
                <a:solidFill>
                  <a:srgbClr val="09272D"/>
                </a:solidFill>
                <a:latin typeface="Arial MT"/>
                <a:cs typeface="Arial MT"/>
              </a:rPr>
              <a:t>most</a:t>
            </a:r>
            <a:r>
              <a:rPr sz="1400" spc="-35" dirty="0">
                <a:solidFill>
                  <a:srgbClr val="09272D"/>
                </a:solidFill>
                <a:latin typeface="Arial MT"/>
                <a:cs typeface="Arial MT"/>
              </a:rPr>
              <a:t> </a:t>
            </a:r>
            <a:r>
              <a:rPr sz="1400" spc="-5" dirty="0">
                <a:solidFill>
                  <a:srgbClr val="09272D"/>
                </a:solidFill>
                <a:latin typeface="Arial MT"/>
                <a:cs typeface="Arial MT"/>
              </a:rPr>
              <a:t>preferred</a:t>
            </a:r>
            <a:r>
              <a:rPr sz="1400" spc="-55" dirty="0">
                <a:solidFill>
                  <a:srgbClr val="09272D"/>
                </a:solidFill>
                <a:latin typeface="Arial MT"/>
                <a:cs typeface="Arial MT"/>
              </a:rPr>
              <a:t> </a:t>
            </a:r>
            <a:r>
              <a:rPr sz="1400" spc="-5" dirty="0">
                <a:solidFill>
                  <a:srgbClr val="09272D"/>
                </a:solidFill>
                <a:latin typeface="Arial MT"/>
                <a:cs typeface="Arial MT"/>
              </a:rPr>
              <a:t>hotel</a:t>
            </a:r>
            <a:r>
              <a:rPr sz="1400" spc="-55" dirty="0">
                <a:solidFill>
                  <a:srgbClr val="09272D"/>
                </a:solidFill>
                <a:latin typeface="Arial MT"/>
                <a:cs typeface="Arial MT"/>
              </a:rPr>
              <a:t> </a:t>
            </a:r>
            <a:r>
              <a:rPr sz="1400" spc="-5" dirty="0">
                <a:solidFill>
                  <a:srgbClr val="09272D"/>
                </a:solidFill>
                <a:latin typeface="Arial MT"/>
                <a:cs typeface="Arial MT"/>
              </a:rPr>
              <a:t>by</a:t>
            </a:r>
            <a:r>
              <a:rPr sz="1400" spc="-35" dirty="0">
                <a:solidFill>
                  <a:srgbClr val="09272D"/>
                </a:solidFill>
                <a:latin typeface="Arial MT"/>
                <a:cs typeface="Arial MT"/>
              </a:rPr>
              <a:t> </a:t>
            </a:r>
            <a:r>
              <a:rPr sz="1400" dirty="0">
                <a:solidFill>
                  <a:srgbClr val="09272D"/>
                </a:solidFill>
                <a:latin typeface="Arial MT"/>
                <a:cs typeface="Arial MT"/>
              </a:rPr>
              <a:t>the</a:t>
            </a:r>
            <a:endParaRPr sz="1400">
              <a:latin typeface="Arial MT"/>
              <a:cs typeface="Arial MT"/>
            </a:endParaRPr>
          </a:p>
          <a:p>
            <a:pPr marL="356870">
              <a:lnSpc>
                <a:spcPct val="100000"/>
              </a:lnSpc>
              <a:spcBef>
                <a:spcPts val="1200"/>
              </a:spcBef>
            </a:pPr>
            <a:r>
              <a:rPr sz="1400" spc="-5" dirty="0">
                <a:solidFill>
                  <a:srgbClr val="09272D"/>
                </a:solidFill>
                <a:latin typeface="Arial MT"/>
                <a:cs typeface="Arial MT"/>
              </a:rPr>
              <a:t>guests</a:t>
            </a:r>
            <a:r>
              <a:rPr sz="1400" spc="-75" dirty="0">
                <a:solidFill>
                  <a:srgbClr val="09272D"/>
                </a:solidFill>
                <a:latin typeface="Arial MT"/>
                <a:cs typeface="Arial MT"/>
              </a:rPr>
              <a:t> </a:t>
            </a:r>
            <a:r>
              <a:rPr sz="1400" spc="-5" dirty="0">
                <a:solidFill>
                  <a:srgbClr val="09272D"/>
                </a:solidFill>
                <a:latin typeface="Arial MT"/>
                <a:cs typeface="Arial MT"/>
              </a:rPr>
              <a:t>having</a:t>
            </a:r>
            <a:r>
              <a:rPr sz="1400" spc="-60" dirty="0">
                <a:solidFill>
                  <a:srgbClr val="09272D"/>
                </a:solidFill>
                <a:latin typeface="Arial MT"/>
                <a:cs typeface="Arial MT"/>
              </a:rPr>
              <a:t> </a:t>
            </a:r>
            <a:r>
              <a:rPr sz="1400" b="1" spc="-5" dirty="0">
                <a:solidFill>
                  <a:srgbClr val="09272D"/>
                </a:solidFill>
                <a:latin typeface="Arial"/>
                <a:cs typeface="Arial"/>
              </a:rPr>
              <a:t>66.7%</a:t>
            </a:r>
            <a:r>
              <a:rPr sz="1400" b="1" spc="-65" dirty="0">
                <a:solidFill>
                  <a:srgbClr val="09272D"/>
                </a:solidFill>
                <a:latin typeface="Arial"/>
                <a:cs typeface="Arial"/>
              </a:rPr>
              <a:t> </a:t>
            </a:r>
            <a:r>
              <a:rPr sz="1400" spc="-5" dirty="0">
                <a:solidFill>
                  <a:srgbClr val="09272D"/>
                </a:solidFill>
                <a:latin typeface="Arial MT"/>
                <a:cs typeface="Arial MT"/>
              </a:rPr>
              <a:t>weightage.</a:t>
            </a:r>
            <a:endParaRPr sz="1400">
              <a:latin typeface="Arial MT"/>
              <a:cs typeface="Arial MT"/>
            </a:endParaRPr>
          </a:p>
          <a:p>
            <a:pPr marL="356870" indent="-344805">
              <a:lnSpc>
                <a:spcPct val="100000"/>
              </a:lnSpc>
              <a:spcBef>
                <a:spcPts val="1200"/>
              </a:spcBef>
              <a:buClr>
                <a:srgbClr val="002730"/>
              </a:buClr>
              <a:buFont typeface="Segoe UI Symbol"/>
              <a:buChar char="❑"/>
              <a:tabLst>
                <a:tab pos="356870" algn="l"/>
                <a:tab pos="357505" algn="l"/>
              </a:tabLst>
            </a:pPr>
            <a:r>
              <a:rPr sz="1400" spc="-5" dirty="0">
                <a:solidFill>
                  <a:srgbClr val="09272D"/>
                </a:solidFill>
                <a:latin typeface="Arial MT"/>
                <a:cs typeface="Arial MT"/>
              </a:rPr>
              <a:t>Resort</a:t>
            </a:r>
            <a:r>
              <a:rPr sz="1400" spc="-65" dirty="0">
                <a:solidFill>
                  <a:srgbClr val="09272D"/>
                </a:solidFill>
                <a:latin typeface="Arial MT"/>
                <a:cs typeface="Arial MT"/>
              </a:rPr>
              <a:t> </a:t>
            </a:r>
            <a:r>
              <a:rPr sz="1400" dirty="0">
                <a:solidFill>
                  <a:srgbClr val="09272D"/>
                </a:solidFill>
                <a:latin typeface="Arial MT"/>
                <a:cs typeface="Arial MT"/>
              </a:rPr>
              <a:t>Hotel</a:t>
            </a:r>
            <a:r>
              <a:rPr sz="1400" spc="-55" dirty="0">
                <a:solidFill>
                  <a:srgbClr val="09272D"/>
                </a:solidFill>
                <a:latin typeface="Arial MT"/>
                <a:cs typeface="Arial MT"/>
              </a:rPr>
              <a:t> </a:t>
            </a:r>
            <a:r>
              <a:rPr sz="1400" spc="-5" dirty="0">
                <a:solidFill>
                  <a:srgbClr val="09272D"/>
                </a:solidFill>
                <a:latin typeface="Arial MT"/>
                <a:cs typeface="Arial MT"/>
              </a:rPr>
              <a:t>is</a:t>
            </a:r>
            <a:r>
              <a:rPr sz="1400" spc="-40" dirty="0">
                <a:solidFill>
                  <a:srgbClr val="09272D"/>
                </a:solidFill>
                <a:latin typeface="Arial MT"/>
                <a:cs typeface="Arial MT"/>
              </a:rPr>
              <a:t> </a:t>
            </a:r>
            <a:r>
              <a:rPr sz="1400" dirty="0">
                <a:solidFill>
                  <a:srgbClr val="09272D"/>
                </a:solidFill>
                <a:latin typeface="Arial MT"/>
                <a:cs typeface="Arial MT"/>
              </a:rPr>
              <a:t>less</a:t>
            </a:r>
            <a:r>
              <a:rPr sz="1400" spc="-50" dirty="0">
                <a:solidFill>
                  <a:srgbClr val="09272D"/>
                </a:solidFill>
                <a:latin typeface="Arial MT"/>
                <a:cs typeface="Arial MT"/>
              </a:rPr>
              <a:t> </a:t>
            </a:r>
            <a:r>
              <a:rPr sz="1400" spc="-5" dirty="0">
                <a:solidFill>
                  <a:srgbClr val="09272D"/>
                </a:solidFill>
                <a:latin typeface="Arial MT"/>
                <a:cs typeface="Arial MT"/>
              </a:rPr>
              <a:t>preferred</a:t>
            </a:r>
            <a:r>
              <a:rPr sz="1400" spc="-65" dirty="0">
                <a:solidFill>
                  <a:srgbClr val="09272D"/>
                </a:solidFill>
                <a:latin typeface="Arial MT"/>
                <a:cs typeface="Arial MT"/>
              </a:rPr>
              <a:t> </a:t>
            </a:r>
            <a:r>
              <a:rPr sz="1400" spc="-5" dirty="0">
                <a:solidFill>
                  <a:srgbClr val="09272D"/>
                </a:solidFill>
                <a:latin typeface="Arial MT"/>
                <a:cs typeface="Arial MT"/>
              </a:rPr>
              <a:t>having</a:t>
            </a:r>
            <a:r>
              <a:rPr sz="1400" spc="-50" dirty="0">
                <a:solidFill>
                  <a:srgbClr val="09272D"/>
                </a:solidFill>
                <a:latin typeface="Arial MT"/>
                <a:cs typeface="Arial MT"/>
              </a:rPr>
              <a:t> </a:t>
            </a:r>
            <a:r>
              <a:rPr sz="1400" b="1" dirty="0">
                <a:solidFill>
                  <a:srgbClr val="09272D"/>
                </a:solidFill>
                <a:latin typeface="Arial"/>
                <a:cs typeface="Arial"/>
              </a:rPr>
              <a:t>33.3%</a:t>
            </a:r>
            <a:endParaRPr sz="1400">
              <a:latin typeface="Arial"/>
              <a:cs typeface="Arial"/>
            </a:endParaRPr>
          </a:p>
        </p:txBody>
      </p:sp>
      <p:sp>
        <p:nvSpPr>
          <p:cNvPr id="4" name="object 4"/>
          <p:cNvSpPr txBox="1"/>
          <p:nvPr/>
        </p:nvSpPr>
        <p:spPr>
          <a:xfrm>
            <a:off x="5140833" y="2721991"/>
            <a:ext cx="881380" cy="239395"/>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09272D"/>
                </a:solidFill>
                <a:latin typeface="Arial MT"/>
                <a:cs typeface="Arial MT"/>
              </a:rPr>
              <a:t>w</a:t>
            </a:r>
            <a:r>
              <a:rPr sz="1400" dirty="0">
                <a:solidFill>
                  <a:srgbClr val="09272D"/>
                </a:solidFill>
                <a:latin typeface="Arial MT"/>
                <a:cs typeface="Arial MT"/>
              </a:rPr>
              <a:t>eight</a:t>
            </a:r>
            <a:r>
              <a:rPr sz="1400" spc="-10" dirty="0">
                <a:solidFill>
                  <a:srgbClr val="09272D"/>
                </a:solidFill>
                <a:latin typeface="Arial MT"/>
                <a:cs typeface="Arial MT"/>
              </a:rPr>
              <a:t>a</a:t>
            </a:r>
            <a:r>
              <a:rPr sz="1400" spc="-15" dirty="0">
                <a:solidFill>
                  <a:srgbClr val="09272D"/>
                </a:solidFill>
                <a:latin typeface="Arial MT"/>
                <a:cs typeface="Arial MT"/>
              </a:rPr>
              <a:t>ge</a:t>
            </a:r>
            <a:r>
              <a:rPr sz="1400" dirty="0">
                <a:solidFill>
                  <a:srgbClr val="09272D"/>
                </a:solidFill>
                <a:latin typeface="Arial MT"/>
                <a:cs typeface="Arial MT"/>
              </a:rPr>
              <a:t>.</a:t>
            </a:r>
            <a:endParaRPr sz="1400">
              <a:latin typeface="Arial MT"/>
              <a:cs typeface="Arial MT"/>
            </a:endParaRPr>
          </a:p>
        </p:txBody>
      </p:sp>
      <p:pic>
        <p:nvPicPr>
          <p:cNvPr id="5" name="object 5"/>
          <p:cNvPicPr/>
          <p:nvPr/>
        </p:nvPicPr>
        <p:blipFill>
          <a:blip r:embed="rId2" cstate="print"/>
          <a:stretch>
            <a:fillRect/>
          </a:stretch>
        </p:blipFill>
        <p:spPr>
          <a:xfrm>
            <a:off x="727562" y="1449261"/>
            <a:ext cx="3304941" cy="2964757"/>
          </a:xfrm>
          <a:prstGeom prst="rect">
            <a:avLst/>
          </a:prstGeom>
        </p:spPr>
      </p:pic>
      <p:sp>
        <p:nvSpPr>
          <p:cNvPr id="6" name="object 6"/>
          <p:cNvSpPr txBox="1"/>
          <p:nvPr/>
        </p:nvSpPr>
        <p:spPr>
          <a:xfrm>
            <a:off x="484123" y="805383"/>
            <a:ext cx="4470400" cy="331470"/>
          </a:xfrm>
          <a:prstGeom prst="rect">
            <a:avLst/>
          </a:prstGeom>
        </p:spPr>
        <p:txBody>
          <a:bodyPr vert="horz" wrap="square" lIns="0" tIns="13335" rIns="0" bIns="0" rtlCol="0">
            <a:spAutoFit/>
          </a:bodyPr>
          <a:lstStyle/>
          <a:p>
            <a:pPr marL="12700">
              <a:lnSpc>
                <a:spcPct val="100000"/>
              </a:lnSpc>
              <a:spcBef>
                <a:spcPts val="105"/>
              </a:spcBef>
            </a:pPr>
            <a:r>
              <a:rPr sz="2000" b="1" u="heavy" dirty="0">
                <a:solidFill>
                  <a:srgbClr val="DE3B3B"/>
                </a:solidFill>
                <a:uFill>
                  <a:solidFill>
                    <a:srgbClr val="DE3B3B"/>
                  </a:solidFill>
                </a:uFill>
                <a:latin typeface="Palatino Linotype"/>
                <a:cs typeface="Palatino Linotype"/>
              </a:rPr>
              <a:t>1.</a:t>
            </a:r>
            <a:r>
              <a:rPr sz="2000" b="1" u="heavy" spc="-40" dirty="0">
                <a:solidFill>
                  <a:srgbClr val="DE3B3B"/>
                </a:solidFill>
                <a:uFill>
                  <a:solidFill>
                    <a:srgbClr val="DE3B3B"/>
                  </a:solidFill>
                </a:uFill>
                <a:latin typeface="Palatino Linotype"/>
                <a:cs typeface="Palatino Linotype"/>
              </a:rPr>
              <a:t> </a:t>
            </a:r>
            <a:r>
              <a:rPr sz="2000" b="1" u="heavy" dirty="0">
                <a:solidFill>
                  <a:srgbClr val="DE3B3B"/>
                </a:solidFill>
                <a:uFill>
                  <a:solidFill>
                    <a:srgbClr val="DE3B3B"/>
                  </a:solidFill>
                </a:uFill>
                <a:latin typeface="Palatino Linotype"/>
                <a:cs typeface="Palatino Linotype"/>
              </a:rPr>
              <a:t>Most</a:t>
            </a:r>
            <a:r>
              <a:rPr sz="2000" b="1" u="heavy" spc="-40" dirty="0">
                <a:solidFill>
                  <a:srgbClr val="DE3B3B"/>
                </a:solidFill>
                <a:uFill>
                  <a:solidFill>
                    <a:srgbClr val="DE3B3B"/>
                  </a:solidFill>
                </a:uFill>
                <a:latin typeface="Palatino Linotype"/>
                <a:cs typeface="Palatino Linotype"/>
              </a:rPr>
              <a:t> </a:t>
            </a:r>
            <a:r>
              <a:rPr sz="2000" b="1" u="heavy" spc="-5" dirty="0">
                <a:solidFill>
                  <a:srgbClr val="DE3B3B"/>
                </a:solidFill>
                <a:uFill>
                  <a:solidFill>
                    <a:srgbClr val="DE3B3B"/>
                  </a:solidFill>
                </a:uFill>
                <a:latin typeface="Palatino Linotype"/>
                <a:cs typeface="Palatino Linotype"/>
              </a:rPr>
              <a:t>Preferred</a:t>
            </a:r>
            <a:r>
              <a:rPr sz="2000" b="1" u="heavy" spc="-60" dirty="0">
                <a:solidFill>
                  <a:srgbClr val="DE3B3B"/>
                </a:solidFill>
                <a:uFill>
                  <a:solidFill>
                    <a:srgbClr val="DE3B3B"/>
                  </a:solidFill>
                </a:uFill>
                <a:latin typeface="Palatino Linotype"/>
                <a:cs typeface="Palatino Linotype"/>
              </a:rPr>
              <a:t> </a:t>
            </a:r>
            <a:r>
              <a:rPr sz="2000" b="1" u="heavy" dirty="0">
                <a:solidFill>
                  <a:srgbClr val="DE3B3B"/>
                </a:solidFill>
                <a:uFill>
                  <a:solidFill>
                    <a:srgbClr val="DE3B3B"/>
                  </a:solidFill>
                </a:uFill>
                <a:latin typeface="Palatino Linotype"/>
                <a:cs typeface="Palatino Linotype"/>
              </a:rPr>
              <a:t>Hotel</a:t>
            </a:r>
            <a:r>
              <a:rPr sz="2000" b="1" u="heavy" spc="-40" dirty="0">
                <a:solidFill>
                  <a:srgbClr val="DE3B3B"/>
                </a:solidFill>
                <a:uFill>
                  <a:solidFill>
                    <a:srgbClr val="DE3B3B"/>
                  </a:solidFill>
                </a:uFill>
                <a:latin typeface="Palatino Linotype"/>
                <a:cs typeface="Palatino Linotype"/>
              </a:rPr>
              <a:t> </a:t>
            </a:r>
            <a:r>
              <a:rPr sz="2000" b="1" u="heavy" spc="-5" dirty="0">
                <a:solidFill>
                  <a:srgbClr val="DE3B3B"/>
                </a:solidFill>
                <a:uFill>
                  <a:solidFill>
                    <a:srgbClr val="DE3B3B"/>
                  </a:solidFill>
                </a:uFill>
                <a:latin typeface="Palatino Linotype"/>
                <a:cs typeface="Palatino Linotype"/>
              </a:rPr>
              <a:t>By</a:t>
            </a:r>
            <a:r>
              <a:rPr sz="2000" b="1" u="heavy" spc="-40" dirty="0">
                <a:solidFill>
                  <a:srgbClr val="DE3B3B"/>
                </a:solidFill>
                <a:uFill>
                  <a:solidFill>
                    <a:srgbClr val="DE3B3B"/>
                  </a:solidFill>
                </a:uFill>
                <a:latin typeface="Palatino Linotype"/>
                <a:cs typeface="Palatino Linotype"/>
              </a:rPr>
              <a:t> </a:t>
            </a:r>
            <a:r>
              <a:rPr sz="2000" b="1" u="heavy" dirty="0">
                <a:solidFill>
                  <a:srgbClr val="DE3B3B"/>
                </a:solidFill>
                <a:uFill>
                  <a:solidFill>
                    <a:srgbClr val="DE3B3B"/>
                  </a:solidFill>
                </a:uFill>
                <a:latin typeface="Palatino Linotype"/>
                <a:cs typeface="Palatino Linotype"/>
              </a:rPr>
              <a:t>The</a:t>
            </a:r>
            <a:r>
              <a:rPr sz="2000" b="1" u="heavy" spc="-35" dirty="0">
                <a:solidFill>
                  <a:srgbClr val="DE3B3B"/>
                </a:solidFill>
                <a:uFill>
                  <a:solidFill>
                    <a:srgbClr val="DE3B3B"/>
                  </a:solidFill>
                </a:uFill>
                <a:latin typeface="Palatino Linotype"/>
                <a:cs typeface="Palatino Linotype"/>
              </a:rPr>
              <a:t> </a:t>
            </a:r>
            <a:r>
              <a:rPr sz="2000" b="1" u="heavy" dirty="0">
                <a:solidFill>
                  <a:srgbClr val="DE3B3B"/>
                </a:solidFill>
                <a:uFill>
                  <a:solidFill>
                    <a:srgbClr val="DE3B3B"/>
                  </a:solidFill>
                </a:uFill>
                <a:latin typeface="Palatino Linotype"/>
                <a:cs typeface="Palatino Linotype"/>
              </a:rPr>
              <a:t>Guests</a:t>
            </a:r>
            <a:endParaRPr sz="2000">
              <a:latin typeface="Palatino Linotype"/>
              <a:cs typeface="Palatino Linotyp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354583"/>
            <a:ext cx="548576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2.</a:t>
            </a:r>
            <a:r>
              <a:rPr sz="2000" u="heavy" spc="-90" dirty="0">
                <a:uFill>
                  <a:solidFill>
                    <a:srgbClr val="CC0000"/>
                  </a:solidFill>
                </a:uFill>
              </a:rPr>
              <a:t> </a:t>
            </a:r>
            <a:r>
              <a:rPr sz="2000" u="heavy" spc="-5" dirty="0">
                <a:uFill>
                  <a:solidFill>
                    <a:srgbClr val="CC0000"/>
                  </a:solidFill>
                </a:uFill>
              </a:rPr>
              <a:t>Adults</a:t>
            </a:r>
            <a:r>
              <a:rPr sz="2000" u="heavy" spc="-45" dirty="0">
                <a:uFill>
                  <a:solidFill>
                    <a:srgbClr val="CC0000"/>
                  </a:solidFill>
                </a:uFill>
              </a:rPr>
              <a:t> </a:t>
            </a:r>
            <a:r>
              <a:rPr sz="2000" u="heavy" spc="-10" dirty="0">
                <a:uFill>
                  <a:solidFill>
                    <a:srgbClr val="CC0000"/>
                  </a:solidFill>
                </a:uFill>
              </a:rPr>
              <a:t>Travelling</a:t>
            </a:r>
            <a:r>
              <a:rPr sz="2000" u="heavy" spc="-45" dirty="0">
                <a:uFill>
                  <a:solidFill>
                    <a:srgbClr val="CC0000"/>
                  </a:solidFill>
                </a:uFill>
              </a:rPr>
              <a:t> </a:t>
            </a:r>
            <a:r>
              <a:rPr sz="2000" u="heavy" dirty="0">
                <a:uFill>
                  <a:solidFill>
                    <a:srgbClr val="CC0000"/>
                  </a:solidFill>
                </a:uFill>
              </a:rPr>
              <a:t>with</a:t>
            </a:r>
            <a:r>
              <a:rPr sz="2000" u="heavy" spc="-20" dirty="0">
                <a:uFill>
                  <a:solidFill>
                    <a:srgbClr val="CC0000"/>
                  </a:solidFill>
                </a:uFill>
              </a:rPr>
              <a:t> </a:t>
            </a:r>
            <a:r>
              <a:rPr sz="2000" u="heavy" dirty="0">
                <a:uFill>
                  <a:solidFill>
                    <a:srgbClr val="CC0000"/>
                  </a:solidFill>
                </a:uFill>
              </a:rPr>
              <a:t>Kids</a:t>
            </a:r>
            <a:r>
              <a:rPr sz="2000" u="heavy" spc="-55" dirty="0">
                <a:uFill>
                  <a:solidFill>
                    <a:srgbClr val="CC0000"/>
                  </a:solidFill>
                </a:uFill>
              </a:rPr>
              <a:t> </a:t>
            </a:r>
            <a:r>
              <a:rPr sz="2000" u="heavy" spc="-5" dirty="0">
                <a:uFill>
                  <a:solidFill>
                    <a:srgbClr val="CC0000"/>
                  </a:solidFill>
                </a:uFill>
              </a:rPr>
              <a:t>Or</a:t>
            </a:r>
            <a:r>
              <a:rPr sz="2000" u="heavy" spc="-20" dirty="0">
                <a:uFill>
                  <a:solidFill>
                    <a:srgbClr val="CC0000"/>
                  </a:solidFill>
                </a:uFill>
              </a:rPr>
              <a:t> </a:t>
            </a:r>
            <a:r>
              <a:rPr sz="2000" u="heavy" dirty="0">
                <a:uFill>
                  <a:solidFill>
                    <a:srgbClr val="CC0000"/>
                  </a:solidFill>
                </a:uFill>
              </a:rPr>
              <a:t>without</a:t>
            </a:r>
            <a:r>
              <a:rPr sz="2000" u="heavy" spc="-35" dirty="0">
                <a:uFill>
                  <a:solidFill>
                    <a:srgbClr val="CC0000"/>
                  </a:solidFill>
                </a:uFill>
              </a:rPr>
              <a:t> </a:t>
            </a:r>
            <a:r>
              <a:rPr sz="2000" u="heavy" dirty="0">
                <a:uFill>
                  <a:solidFill>
                    <a:srgbClr val="CC0000"/>
                  </a:solidFill>
                </a:uFill>
              </a:rPr>
              <a:t>Kids</a:t>
            </a:r>
            <a:endParaRPr sz="2000"/>
          </a:p>
        </p:txBody>
      </p:sp>
      <p:pic>
        <p:nvPicPr>
          <p:cNvPr id="3" name="object 3"/>
          <p:cNvPicPr/>
          <p:nvPr/>
        </p:nvPicPr>
        <p:blipFill>
          <a:blip r:embed="rId2" cstate="print"/>
          <a:stretch>
            <a:fillRect/>
          </a:stretch>
        </p:blipFill>
        <p:spPr>
          <a:xfrm>
            <a:off x="455235" y="1208085"/>
            <a:ext cx="3452741" cy="2861031"/>
          </a:xfrm>
          <a:prstGeom prst="rect">
            <a:avLst/>
          </a:prstGeom>
        </p:spPr>
      </p:pic>
      <p:sp>
        <p:nvSpPr>
          <p:cNvPr id="4" name="object 4"/>
          <p:cNvSpPr txBox="1"/>
          <p:nvPr/>
        </p:nvSpPr>
        <p:spPr>
          <a:xfrm>
            <a:off x="4607433" y="1279626"/>
            <a:ext cx="3326765" cy="1171575"/>
          </a:xfrm>
          <a:prstGeom prst="rect">
            <a:avLst/>
          </a:prstGeom>
        </p:spPr>
        <p:txBody>
          <a:bodyPr vert="horz" wrap="square" lIns="0" tIns="12700" rIns="0" bIns="0" rtlCol="0">
            <a:spAutoFit/>
          </a:bodyPr>
          <a:lstStyle/>
          <a:p>
            <a:pPr marL="408940" marR="5080" indent="-396875">
              <a:lnSpc>
                <a:spcPct val="114999"/>
              </a:lnSpc>
              <a:spcBef>
                <a:spcPts val="100"/>
              </a:spcBef>
              <a:buClr>
                <a:srgbClr val="000000"/>
              </a:buClr>
              <a:buFont typeface="Segoe UI Symbol"/>
              <a:buChar char="❑"/>
              <a:tabLst>
                <a:tab pos="408940" algn="l"/>
                <a:tab pos="409575" algn="l"/>
              </a:tabLst>
            </a:pPr>
            <a:r>
              <a:rPr sz="1400" spc="-10" dirty="0">
                <a:solidFill>
                  <a:srgbClr val="202020"/>
                </a:solidFill>
                <a:latin typeface="Arial MT"/>
                <a:cs typeface="Arial MT"/>
              </a:rPr>
              <a:t>M</a:t>
            </a:r>
            <a:r>
              <a:rPr sz="1400" dirty="0">
                <a:solidFill>
                  <a:srgbClr val="202020"/>
                </a:solidFill>
                <a:latin typeface="Arial MT"/>
                <a:cs typeface="Arial MT"/>
              </a:rPr>
              <a:t>a</a:t>
            </a:r>
            <a:r>
              <a:rPr sz="1400" spc="-20" dirty="0">
                <a:solidFill>
                  <a:srgbClr val="202020"/>
                </a:solidFill>
                <a:latin typeface="Arial MT"/>
                <a:cs typeface="Arial MT"/>
              </a:rPr>
              <a:t>x</a:t>
            </a:r>
            <a:r>
              <a:rPr sz="1400" dirty="0">
                <a:solidFill>
                  <a:srgbClr val="202020"/>
                </a:solidFill>
                <a:latin typeface="Arial MT"/>
                <a:cs typeface="Arial MT"/>
              </a:rPr>
              <a:t>i</a:t>
            </a:r>
            <a:r>
              <a:rPr sz="1400" spc="-10" dirty="0">
                <a:solidFill>
                  <a:srgbClr val="202020"/>
                </a:solidFill>
                <a:latin typeface="Arial MT"/>
                <a:cs typeface="Arial MT"/>
              </a:rPr>
              <a:t>m</a:t>
            </a:r>
            <a:r>
              <a:rPr sz="1400" dirty="0">
                <a:solidFill>
                  <a:srgbClr val="202020"/>
                </a:solidFill>
                <a:latin typeface="Arial MT"/>
                <a:cs typeface="Arial MT"/>
              </a:rPr>
              <a:t>um</a:t>
            </a:r>
            <a:r>
              <a:rPr sz="1400" spc="-180" dirty="0">
                <a:solidFill>
                  <a:srgbClr val="202020"/>
                </a:solidFill>
                <a:latin typeface="Arial MT"/>
                <a:cs typeface="Arial MT"/>
              </a:rPr>
              <a:t> </a:t>
            </a:r>
            <a:r>
              <a:rPr sz="1400" dirty="0">
                <a:solidFill>
                  <a:srgbClr val="202020"/>
                </a:solidFill>
                <a:latin typeface="Arial MT"/>
                <a:cs typeface="Arial MT"/>
              </a:rPr>
              <a:t>Adul</a:t>
            </a:r>
            <a:r>
              <a:rPr sz="1400" spc="-10" dirty="0">
                <a:solidFill>
                  <a:srgbClr val="202020"/>
                </a:solidFill>
                <a:latin typeface="Arial MT"/>
                <a:cs typeface="Arial MT"/>
              </a:rPr>
              <a:t>t</a:t>
            </a:r>
            <a:r>
              <a:rPr sz="1400" dirty="0">
                <a:solidFill>
                  <a:srgbClr val="202020"/>
                </a:solidFill>
                <a:latin typeface="Arial MT"/>
                <a:cs typeface="Arial MT"/>
              </a:rPr>
              <a:t>s</a:t>
            </a:r>
            <a:r>
              <a:rPr sz="1400" spc="-75" dirty="0">
                <a:solidFill>
                  <a:srgbClr val="202020"/>
                </a:solidFill>
                <a:latin typeface="Arial MT"/>
                <a:cs typeface="Arial MT"/>
              </a:rPr>
              <a:t> </a:t>
            </a:r>
            <a:r>
              <a:rPr sz="1400" dirty="0">
                <a:solidFill>
                  <a:srgbClr val="202020"/>
                </a:solidFill>
                <a:latin typeface="Arial MT"/>
                <a:cs typeface="Arial MT"/>
              </a:rPr>
              <a:t>are</a:t>
            </a:r>
            <a:r>
              <a:rPr sz="1400" spc="-55" dirty="0">
                <a:solidFill>
                  <a:srgbClr val="202020"/>
                </a:solidFill>
                <a:latin typeface="Arial MT"/>
                <a:cs typeface="Arial MT"/>
              </a:rPr>
              <a:t> </a:t>
            </a:r>
            <a:r>
              <a:rPr sz="1400" dirty="0">
                <a:solidFill>
                  <a:srgbClr val="202020"/>
                </a:solidFill>
                <a:latin typeface="Arial MT"/>
                <a:cs typeface="Arial MT"/>
              </a:rPr>
              <a:t>tra</a:t>
            </a:r>
            <a:r>
              <a:rPr sz="1400" spc="-20" dirty="0">
                <a:solidFill>
                  <a:srgbClr val="202020"/>
                </a:solidFill>
                <a:latin typeface="Arial MT"/>
                <a:cs typeface="Arial MT"/>
              </a:rPr>
              <a:t>v</a:t>
            </a:r>
            <a:r>
              <a:rPr sz="1400" dirty="0">
                <a:solidFill>
                  <a:srgbClr val="202020"/>
                </a:solidFill>
                <a:latin typeface="Arial MT"/>
                <a:cs typeface="Arial MT"/>
              </a:rPr>
              <a:t>eli</a:t>
            </a:r>
            <a:r>
              <a:rPr sz="1400" spc="-15" dirty="0">
                <a:solidFill>
                  <a:srgbClr val="202020"/>
                </a:solidFill>
                <a:latin typeface="Arial MT"/>
                <a:cs typeface="Arial MT"/>
              </a:rPr>
              <a:t>n</a:t>
            </a:r>
            <a:r>
              <a:rPr sz="1400" dirty="0">
                <a:solidFill>
                  <a:srgbClr val="202020"/>
                </a:solidFill>
                <a:latin typeface="Arial MT"/>
                <a:cs typeface="Arial MT"/>
              </a:rPr>
              <a:t>g</a:t>
            </a:r>
            <a:r>
              <a:rPr sz="1400" spc="-75" dirty="0">
                <a:solidFill>
                  <a:srgbClr val="202020"/>
                </a:solidFill>
                <a:latin typeface="Arial MT"/>
                <a:cs typeface="Arial MT"/>
              </a:rPr>
              <a:t> </a:t>
            </a:r>
            <a:r>
              <a:rPr sz="1400" spc="-20" dirty="0">
                <a:solidFill>
                  <a:srgbClr val="202020"/>
                </a:solidFill>
                <a:latin typeface="Arial MT"/>
                <a:cs typeface="Arial MT"/>
              </a:rPr>
              <a:t>w</a:t>
            </a:r>
            <a:r>
              <a:rPr sz="1400" dirty="0">
                <a:solidFill>
                  <a:srgbClr val="202020"/>
                </a:solidFill>
                <a:latin typeface="Arial MT"/>
                <a:cs typeface="Arial MT"/>
              </a:rPr>
              <a:t>ithout  </a:t>
            </a:r>
            <a:r>
              <a:rPr sz="1400" spc="-5" dirty="0">
                <a:solidFill>
                  <a:srgbClr val="202020"/>
                </a:solidFill>
                <a:latin typeface="Arial MT"/>
                <a:cs typeface="Arial MT"/>
              </a:rPr>
              <a:t>any</a:t>
            </a:r>
            <a:r>
              <a:rPr sz="1400" spc="-55" dirty="0">
                <a:solidFill>
                  <a:srgbClr val="202020"/>
                </a:solidFill>
                <a:latin typeface="Arial MT"/>
                <a:cs typeface="Arial MT"/>
              </a:rPr>
              <a:t> </a:t>
            </a:r>
            <a:r>
              <a:rPr sz="1400" dirty="0">
                <a:solidFill>
                  <a:srgbClr val="202020"/>
                </a:solidFill>
                <a:latin typeface="Arial MT"/>
                <a:cs typeface="Arial MT"/>
              </a:rPr>
              <a:t>kids</a:t>
            </a:r>
            <a:r>
              <a:rPr sz="1400" spc="-25" dirty="0">
                <a:solidFill>
                  <a:srgbClr val="202020"/>
                </a:solidFill>
                <a:latin typeface="Arial MT"/>
                <a:cs typeface="Arial MT"/>
              </a:rPr>
              <a:t> </a:t>
            </a:r>
            <a:r>
              <a:rPr sz="1400" spc="-5" dirty="0">
                <a:solidFill>
                  <a:srgbClr val="202020"/>
                </a:solidFill>
                <a:latin typeface="Arial MT"/>
                <a:cs typeface="Arial MT"/>
              </a:rPr>
              <a:t>which</a:t>
            </a:r>
            <a:r>
              <a:rPr sz="1400" spc="-40" dirty="0">
                <a:solidFill>
                  <a:srgbClr val="202020"/>
                </a:solidFill>
                <a:latin typeface="Arial MT"/>
                <a:cs typeface="Arial MT"/>
              </a:rPr>
              <a:t> </a:t>
            </a:r>
            <a:r>
              <a:rPr sz="1400" dirty="0">
                <a:solidFill>
                  <a:srgbClr val="202020"/>
                </a:solidFill>
                <a:latin typeface="Arial MT"/>
                <a:cs typeface="Arial MT"/>
              </a:rPr>
              <a:t>are</a:t>
            </a:r>
            <a:r>
              <a:rPr sz="1400" spc="-50" dirty="0">
                <a:solidFill>
                  <a:srgbClr val="202020"/>
                </a:solidFill>
                <a:latin typeface="Arial MT"/>
                <a:cs typeface="Arial MT"/>
              </a:rPr>
              <a:t> </a:t>
            </a:r>
            <a:r>
              <a:rPr sz="1400" spc="-5" dirty="0">
                <a:solidFill>
                  <a:srgbClr val="202020"/>
                </a:solidFill>
                <a:latin typeface="Arial MT"/>
                <a:cs typeface="Arial MT"/>
              </a:rPr>
              <a:t>almost</a:t>
            </a:r>
            <a:r>
              <a:rPr sz="1400" spc="-50" dirty="0">
                <a:solidFill>
                  <a:srgbClr val="202020"/>
                </a:solidFill>
                <a:latin typeface="Arial MT"/>
                <a:cs typeface="Arial MT"/>
              </a:rPr>
              <a:t> </a:t>
            </a:r>
            <a:r>
              <a:rPr sz="1400" b="1" spc="-15" dirty="0">
                <a:solidFill>
                  <a:srgbClr val="202020"/>
                </a:solidFill>
                <a:latin typeface="Arial"/>
                <a:cs typeface="Arial"/>
              </a:rPr>
              <a:t>92.7%.</a:t>
            </a:r>
            <a:endParaRPr sz="1400">
              <a:latin typeface="Arial"/>
              <a:cs typeface="Arial"/>
            </a:endParaRPr>
          </a:p>
          <a:p>
            <a:pPr>
              <a:lnSpc>
                <a:spcPct val="100000"/>
              </a:lnSpc>
              <a:spcBef>
                <a:spcPts val="50"/>
              </a:spcBef>
              <a:buFont typeface="Segoe UI Symbol"/>
              <a:buChar char="❑"/>
            </a:pPr>
            <a:endParaRPr sz="1300">
              <a:latin typeface="Arial"/>
              <a:cs typeface="Arial"/>
            </a:endParaRPr>
          </a:p>
          <a:p>
            <a:pPr marL="415290" indent="-397510">
              <a:lnSpc>
                <a:spcPct val="100000"/>
              </a:lnSpc>
              <a:buClr>
                <a:srgbClr val="000000"/>
              </a:buClr>
              <a:buFont typeface="Segoe UI Symbol"/>
              <a:buChar char="❑"/>
              <a:tabLst>
                <a:tab pos="415290" algn="l"/>
                <a:tab pos="415925" algn="l"/>
              </a:tabLst>
            </a:pPr>
            <a:r>
              <a:rPr sz="1400" dirty="0">
                <a:solidFill>
                  <a:srgbClr val="202020"/>
                </a:solidFill>
                <a:latin typeface="Arial MT"/>
                <a:cs typeface="Arial MT"/>
              </a:rPr>
              <a:t>Only</a:t>
            </a:r>
            <a:r>
              <a:rPr sz="1400" spc="-50" dirty="0">
                <a:solidFill>
                  <a:srgbClr val="202020"/>
                </a:solidFill>
                <a:latin typeface="Arial MT"/>
                <a:cs typeface="Arial MT"/>
              </a:rPr>
              <a:t> </a:t>
            </a:r>
            <a:r>
              <a:rPr sz="1400" b="1" dirty="0">
                <a:solidFill>
                  <a:srgbClr val="202020"/>
                </a:solidFill>
                <a:latin typeface="Arial"/>
                <a:cs typeface="Arial"/>
              </a:rPr>
              <a:t>7.3%</a:t>
            </a:r>
            <a:r>
              <a:rPr sz="1400" b="1" spc="-50" dirty="0">
                <a:solidFill>
                  <a:srgbClr val="202020"/>
                </a:solidFill>
                <a:latin typeface="Arial"/>
                <a:cs typeface="Arial"/>
              </a:rPr>
              <a:t> </a:t>
            </a:r>
            <a:r>
              <a:rPr sz="1400" dirty="0">
                <a:solidFill>
                  <a:srgbClr val="202020"/>
                </a:solidFill>
                <a:latin typeface="Arial MT"/>
                <a:cs typeface="Arial MT"/>
              </a:rPr>
              <a:t>Adults</a:t>
            </a:r>
            <a:r>
              <a:rPr sz="1400" spc="-60" dirty="0">
                <a:solidFill>
                  <a:srgbClr val="202020"/>
                </a:solidFill>
                <a:latin typeface="Arial MT"/>
                <a:cs typeface="Arial MT"/>
              </a:rPr>
              <a:t> </a:t>
            </a:r>
            <a:r>
              <a:rPr sz="1400" dirty="0">
                <a:solidFill>
                  <a:srgbClr val="202020"/>
                </a:solidFill>
                <a:latin typeface="Arial MT"/>
                <a:cs typeface="Arial MT"/>
              </a:rPr>
              <a:t>are</a:t>
            </a:r>
            <a:r>
              <a:rPr sz="1400" spc="-50" dirty="0">
                <a:solidFill>
                  <a:srgbClr val="202020"/>
                </a:solidFill>
                <a:latin typeface="Arial MT"/>
                <a:cs typeface="Arial MT"/>
              </a:rPr>
              <a:t> </a:t>
            </a:r>
            <a:r>
              <a:rPr sz="1400" spc="-5" dirty="0">
                <a:solidFill>
                  <a:srgbClr val="202020"/>
                </a:solidFill>
                <a:latin typeface="Arial MT"/>
                <a:cs typeface="Arial MT"/>
              </a:rPr>
              <a:t>traveling</a:t>
            </a:r>
            <a:r>
              <a:rPr sz="1400" spc="-65" dirty="0">
                <a:solidFill>
                  <a:srgbClr val="202020"/>
                </a:solidFill>
                <a:latin typeface="Arial MT"/>
                <a:cs typeface="Arial MT"/>
              </a:rPr>
              <a:t> </a:t>
            </a:r>
            <a:r>
              <a:rPr sz="1400" spc="-5" dirty="0">
                <a:solidFill>
                  <a:srgbClr val="202020"/>
                </a:solidFill>
                <a:latin typeface="Arial MT"/>
                <a:cs typeface="Arial MT"/>
              </a:rPr>
              <a:t>with</a:t>
            </a:r>
            <a:endParaRPr sz="1400">
              <a:latin typeface="Arial MT"/>
              <a:cs typeface="Arial MT"/>
            </a:endParaRPr>
          </a:p>
          <a:p>
            <a:pPr marL="415290">
              <a:lnSpc>
                <a:spcPct val="100000"/>
              </a:lnSpc>
              <a:spcBef>
                <a:spcPts val="254"/>
              </a:spcBef>
            </a:pPr>
            <a:r>
              <a:rPr sz="1400" dirty="0">
                <a:solidFill>
                  <a:srgbClr val="202020"/>
                </a:solidFill>
                <a:latin typeface="Arial MT"/>
                <a:cs typeface="Arial MT"/>
              </a:rPr>
              <a:t>kids.</a:t>
            </a:r>
            <a:endParaRPr sz="14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196" y="325882"/>
            <a:ext cx="676592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3.</a:t>
            </a:r>
            <a:r>
              <a:rPr sz="2000" u="heavy" spc="-25" dirty="0">
                <a:uFill>
                  <a:solidFill>
                    <a:srgbClr val="CC0000"/>
                  </a:solidFill>
                </a:uFill>
              </a:rPr>
              <a:t> </a:t>
            </a:r>
            <a:r>
              <a:rPr sz="2000" u="heavy" dirty="0">
                <a:uFill>
                  <a:solidFill>
                    <a:srgbClr val="CC0000"/>
                  </a:solidFill>
                </a:uFill>
              </a:rPr>
              <a:t>Most</a:t>
            </a:r>
            <a:r>
              <a:rPr sz="2000" u="heavy" spc="-10" dirty="0">
                <a:uFill>
                  <a:solidFill>
                    <a:srgbClr val="CC0000"/>
                  </a:solidFill>
                </a:uFill>
              </a:rPr>
              <a:t> </a:t>
            </a:r>
            <a:r>
              <a:rPr sz="2000" u="heavy" spc="-5" dirty="0">
                <a:uFill>
                  <a:solidFill>
                    <a:srgbClr val="CC0000"/>
                  </a:solidFill>
                </a:uFill>
              </a:rPr>
              <a:t>Preferred</a:t>
            </a:r>
            <a:r>
              <a:rPr sz="2000" u="heavy" spc="-55" dirty="0">
                <a:uFill>
                  <a:solidFill>
                    <a:srgbClr val="CC0000"/>
                  </a:solidFill>
                </a:uFill>
              </a:rPr>
              <a:t> </a:t>
            </a:r>
            <a:r>
              <a:rPr sz="2000" u="heavy" spc="-10" dirty="0">
                <a:uFill>
                  <a:solidFill>
                    <a:srgbClr val="CC0000"/>
                  </a:solidFill>
                </a:uFill>
              </a:rPr>
              <a:t>Distribution</a:t>
            </a:r>
            <a:r>
              <a:rPr sz="2000" u="heavy" spc="-50" dirty="0">
                <a:uFill>
                  <a:solidFill>
                    <a:srgbClr val="CC0000"/>
                  </a:solidFill>
                </a:uFill>
              </a:rPr>
              <a:t> </a:t>
            </a:r>
            <a:r>
              <a:rPr sz="2000" u="heavy" dirty="0">
                <a:uFill>
                  <a:solidFill>
                    <a:srgbClr val="CC0000"/>
                  </a:solidFill>
                </a:uFill>
              </a:rPr>
              <a:t>Channel</a:t>
            </a:r>
            <a:r>
              <a:rPr sz="2000" u="heavy" spc="-50" dirty="0">
                <a:uFill>
                  <a:solidFill>
                    <a:srgbClr val="CC0000"/>
                  </a:solidFill>
                </a:uFill>
              </a:rPr>
              <a:t> </a:t>
            </a:r>
            <a:r>
              <a:rPr sz="2000" u="heavy" dirty="0">
                <a:uFill>
                  <a:solidFill>
                    <a:srgbClr val="CC0000"/>
                  </a:solidFill>
                </a:uFill>
              </a:rPr>
              <a:t>For</a:t>
            </a:r>
            <a:r>
              <a:rPr sz="2000" u="heavy" spc="-40" dirty="0">
                <a:uFill>
                  <a:solidFill>
                    <a:srgbClr val="CC0000"/>
                  </a:solidFill>
                </a:uFill>
              </a:rPr>
              <a:t> </a:t>
            </a:r>
            <a:r>
              <a:rPr sz="2000" u="heavy" dirty="0">
                <a:uFill>
                  <a:solidFill>
                    <a:srgbClr val="CC0000"/>
                  </a:solidFill>
                </a:uFill>
              </a:rPr>
              <a:t>Hotel</a:t>
            </a:r>
            <a:r>
              <a:rPr sz="2000" u="heavy" spc="-30" dirty="0">
                <a:uFill>
                  <a:solidFill>
                    <a:srgbClr val="CC0000"/>
                  </a:solidFill>
                </a:uFill>
              </a:rPr>
              <a:t> </a:t>
            </a:r>
            <a:r>
              <a:rPr sz="2000" u="heavy" dirty="0">
                <a:uFill>
                  <a:solidFill>
                    <a:srgbClr val="CC0000"/>
                  </a:solidFill>
                </a:uFill>
              </a:rPr>
              <a:t>Booking</a:t>
            </a:r>
            <a:endParaRPr sz="2000"/>
          </a:p>
        </p:txBody>
      </p:sp>
      <p:pic>
        <p:nvPicPr>
          <p:cNvPr id="3" name="object 3"/>
          <p:cNvPicPr/>
          <p:nvPr/>
        </p:nvPicPr>
        <p:blipFill>
          <a:blip r:embed="rId2" cstate="print"/>
          <a:stretch>
            <a:fillRect/>
          </a:stretch>
        </p:blipFill>
        <p:spPr>
          <a:xfrm>
            <a:off x="515112" y="1449894"/>
            <a:ext cx="3475571" cy="2752727"/>
          </a:xfrm>
          <a:prstGeom prst="rect">
            <a:avLst/>
          </a:prstGeom>
        </p:spPr>
      </p:pic>
      <p:sp>
        <p:nvSpPr>
          <p:cNvPr id="4" name="object 4"/>
          <p:cNvSpPr txBox="1"/>
          <p:nvPr/>
        </p:nvSpPr>
        <p:spPr>
          <a:xfrm>
            <a:off x="4557140" y="1425041"/>
            <a:ext cx="3700779" cy="1504315"/>
          </a:xfrm>
          <a:prstGeom prst="rect">
            <a:avLst/>
          </a:prstGeom>
        </p:spPr>
        <p:txBody>
          <a:bodyPr vert="horz" wrap="square" lIns="0" tIns="12700" rIns="0" bIns="0" rtlCol="0">
            <a:spAutoFit/>
          </a:bodyPr>
          <a:lstStyle/>
          <a:p>
            <a:pPr marL="407034" marR="5080" indent="-394970" algn="just">
              <a:lnSpc>
                <a:spcPct val="114999"/>
              </a:lnSpc>
              <a:spcBef>
                <a:spcPts val="100"/>
              </a:spcBef>
              <a:buClr>
                <a:srgbClr val="000000"/>
              </a:buClr>
              <a:buFont typeface="Segoe UI Symbol"/>
              <a:buChar char="❑"/>
              <a:tabLst>
                <a:tab pos="407670" algn="l"/>
              </a:tabLst>
            </a:pPr>
            <a:r>
              <a:rPr sz="1400" b="1" spc="-5" dirty="0">
                <a:solidFill>
                  <a:srgbClr val="002730"/>
                </a:solidFill>
                <a:latin typeface="Arial"/>
                <a:cs typeface="Arial"/>
              </a:rPr>
              <a:t>82.2% </a:t>
            </a:r>
            <a:r>
              <a:rPr sz="1400" spc="-10" dirty="0">
                <a:solidFill>
                  <a:srgbClr val="002730"/>
                </a:solidFill>
                <a:latin typeface="Arial MT"/>
                <a:cs typeface="Arial MT"/>
              </a:rPr>
              <a:t>booking </a:t>
            </a:r>
            <a:r>
              <a:rPr sz="1400" spc="-15" dirty="0">
                <a:solidFill>
                  <a:srgbClr val="002730"/>
                </a:solidFill>
                <a:latin typeface="Arial MT"/>
                <a:cs typeface="Arial MT"/>
              </a:rPr>
              <a:t>were </a:t>
            </a:r>
            <a:r>
              <a:rPr sz="1400" spc="-10" dirty="0">
                <a:solidFill>
                  <a:srgbClr val="002730"/>
                </a:solidFill>
                <a:latin typeface="Arial MT"/>
                <a:cs typeface="Arial MT"/>
              </a:rPr>
              <a:t>done from </a:t>
            </a:r>
            <a:r>
              <a:rPr sz="1400" spc="-5" dirty="0">
                <a:solidFill>
                  <a:srgbClr val="002730"/>
                </a:solidFill>
                <a:latin typeface="Arial MT"/>
                <a:cs typeface="Arial MT"/>
              </a:rPr>
              <a:t>channel </a:t>
            </a:r>
            <a:r>
              <a:rPr sz="1400" dirty="0">
                <a:solidFill>
                  <a:srgbClr val="002730"/>
                </a:solidFill>
                <a:latin typeface="Arial MT"/>
                <a:cs typeface="Arial MT"/>
              </a:rPr>
              <a:t> </a:t>
            </a:r>
            <a:r>
              <a:rPr sz="1400" b="1" spc="-60" dirty="0">
                <a:solidFill>
                  <a:srgbClr val="002730"/>
                </a:solidFill>
                <a:latin typeface="Arial"/>
                <a:cs typeface="Arial"/>
              </a:rPr>
              <a:t>TA/TO</a:t>
            </a:r>
            <a:r>
              <a:rPr sz="1400" spc="-60" dirty="0">
                <a:solidFill>
                  <a:srgbClr val="002730"/>
                </a:solidFill>
                <a:latin typeface="Arial MT"/>
                <a:cs typeface="Arial MT"/>
              </a:rPr>
              <a:t>(“TA”</a:t>
            </a:r>
            <a:r>
              <a:rPr sz="1400" spc="-55" dirty="0">
                <a:solidFill>
                  <a:srgbClr val="002730"/>
                </a:solidFill>
                <a:latin typeface="Arial MT"/>
                <a:cs typeface="Arial MT"/>
              </a:rPr>
              <a:t> </a:t>
            </a:r>
            <a:r>
              <a:rPr sz="1400" dirty="0">
                <a:solidFill>
                  <a:srgbClr val="002730"/>
                </a:solidFill>
                <a:latin typeface="Arial MT"/>
                <a:cs typeface="Arial MT"/>
              </a:rPr>
              <a:t>means</a:t>
            </a:r>
            <a:r>
              <a:rPr sz="1400" spc="5" dirty="0">
                <a:solidFill>
                  <a:srgbClr val="002730"/>
                </a:solidFill>
                <a:latin typeface="Arial MT"/>
                <a:cs typeface="Arial MT"/>
              </a:rPr>
              <a:t> </a:t>
            </a:r>
            <a:r>
              <a:rPr sz="1400" spc="-25" dirty="0">
                <a:solidFill>
                  <a:srgbClr val="002730"/>
                </a:solidFill>
                <a:latin typeface="Arial MT"/>
                <a:cs typeface="Arial MT"/>
              </a:rPr>
              <a:t>“Travel</a:t>
            </a:r>
            <a:r>
              <a:rPr sz="1400" spc="-20" dirty="0">
                <a:solidFill>
                  <a:srgbClr val="002730"/>
                </a:solidFill>
                <a:latin typeface="Arial MT"/>
                <a:cs typeface="Arial MT"/>
              </a:rPr>
              <a:t> </a:t>
            </a:r>
            <a:r>
              <a:rPr sz="1400" spc="-10" dirty="0">
                <a:solidFill>
                  <a:srgbClr val="002730"/>
                </a:solidFill>
                <a:latin typeface="Arial MT"/>
                <a:cs typeface="Arial MT"/>
              </a:rPr>
              <a:t>Agents”</a:t>
            </a:r>
            <a:r>
              <a:rPr sz="1400" spc="-5" dirty="0">
                <a:solidFill>
                  <a:srgbClr val="002730"/>
                </a:solidFill>
                <a:latin typeface="Arial MT"/>
                <a:cs typeface="Arial MT"/>
              </a:rPr>
              <a:t> </a:t>
            </a:r>
            <a:r>
              <a:rPr sz="1400" spc="-15" dirty="0">
                <a:solidFill>
                  <a:srgbClr val="002730"/>
                </a:solidFill>
                <a:latin typeface="Arial MT"/>
                <a:cs typeface="Arial MT"/>
              </a:rPr>
              <a:t>and </a:t>
            </a:r>
            <a:r>
              <a:rPr sz="1400" spc="-10" dirty="0">
                <a:solidFill>
                  <a:srgbClr val="002730"/>
                </a:solidFill>
                <a:latin typeface="Arial MT"/>
                <a:cs typeface="Arial MT"/>
              </a:rPr>
              <a:t> </a:t>
            </a:r>
            <a:r>
              <a:rPr sz="1400" spc="-15" dirty="0">
                <a:solidFill>
                  <a:srgbClr val="002730"/>
                </a:solidFill>
                <a:latin typeface="Arial MT"/>
                <a:cs typeface="Arial MT"/>
              </a:rPr>
              <a:t>“</a:t>
            </a:r>
            <a:r>
              <a:rPr sz="1400" spc="-45" dirty="0">
                <a:solidFill>
                  <a:srgbClr val="002730"/>
                </a:solidFill>
                <a:latin typeface="Arial MT"/>
                <a:cs typeface="Arial MT"/>
              </a:rPr>
              <a:t>T</a:t>
            </a:r>
            <a:r>
              <a:rPr sz="1400" spc="-10" dirty="0">
                <a:solidFill>
                  <a:srgbClr val="002730"/>
                </a:solidFill>
                <a:latin typeface="Arial MT"/>
                <a:cs typeface="Arial MT"/>
              </a:rPr>
              <a:t>O</a:t>
            </a:r>
            <a:r>
              <a:rPr sz="1400" dirty="0">
                <a:solidFill>
                  <a:srgbClr val="002730"/>
                </a:solidFill>
                <a:latin typeface="Arial MT"/>
                <a:cs typeface="Arial MT"/>
              </a:rPr>
              <a:t>”</a:t>
            </a:r>
            <a:r>
              <a:rPr sz="1400" spc="-30" dirty="0">
                <a:solidFill>
                  <a:srgbClr val="002730"/>
                </a:solidFill>
                <a:latin typeface="Arial MT"/>
                <a:cs typeface="Arial MT"/>
              </a:rPr>
              <a:t> </a:t>
            </a:r>
            <a:r>
              <a:rPr sz="1400" spc="-10" dirty="0">
                <a:solidFill>
                  <a:srgbClr val="002730"/>
                </a:solidFill>
                <a:latin typeface="Arial MT"/>
                <a:cs typeface="Arial MT"/>
              </a:rPr>
              <a:t>m</a:t>
            </a:r>
            <a:r>
              <a:rPr sz="1400" dirty="0">
                <a:solidFill>
                  <a:srgbClr val="002730"/>
                </a:solidFill>
                <a:latin typeface="Arial MT"/>
                <a:cs typeface="Arial MT"/>
              </a:rPr>
              <a:t>eans</a:t>
            </a:r>
            <a:r>
              <a:rPr sz="1400" spc="-40" dirty="0">
                <a:solidFill>
                  <a:srgbClr val="002730"/>
                </a:solidFill>
                <a:latin typeface="Arial MT"/>
                <a:cs typeface="Arial MT"/>
              </a:rPr>
              <a:t> “</a:t>
            </a:r>
            <a:r>
              <a:rPr sz="1400" spc="-200" dirty="0">
                <a:solidFill>
                  <a:srgbClr val="002730"/>
                </a:solidFill>
                <a:latin typeface="Arial MT"/>
                <a:cs typeface="Arial MT"/>
              </a:rPr>
              <a:t>T</a:t>
            </a:r>
            <a:r>
              <a:rPr sz="1400" spc="-40" dirty="0">
                <a:solidFill>
                  <a:srgbClr val="002730"/>
                </a:solidFill>
                <a:latin typeface="Arial MT"/>
                <a:cs typeface="Arial MT"/>
              </a:rPr>
              <a:t>ou</a:t>
            </a:r>
            <a:r>
              <a:rPr sz="1400" dirty="0">
                <a:solidFill>
                  <a:srgbClr val="002730"/>
                </a:solidFill>
                <a:latin typeface="Arial MT"/>
                <a:cs typeface="Arial MT"/>
              </a:rPr>
              <a:t>r</a:t>
            </a:r>
            <a:r>
              <a:rPr sz="1400" spc="-70" dirty="0">
                <a:solidFill>
                  <a:srgbClr val="002730"/>
                </a:solidFill>
                <a:latin typeface="Arial MT"/>
                <a:cs typeface="Arial MT"/>
              </a:rPr>
              <a:t> </a:t>
            </a:r>
            <a:r>
              <a:rPr sz="1400" dirty="0">
                <a:solidFill>
                  <a:srgbClr val="002730"/>
                </a:solidFill>
                <a:latin typeface="Arial MT"/>
                <a:cs typeface="Arial MT"/>
              </a:rPr>
              <a:t>Oper</a:t>
            </a:r>
            <a:r>
              <a:rPr sz="1400" spc="-15" dirty="0">
                <a:solidFill>
                  <a:srgbClr val="002730"/>
                </a:solidFill>
                <a:latin typeface="Arial MT"/>
                <a:cs typeface="Arial MT"/>
              </a:rPr>
              <a:t>a</a:t>
            </a:r>
            <a:r>
              <a:rPr sz="1400" spc="-10" dirty="0">
                <a:solidFill>
                  <a:srgbClr val="002730"/>
                </a:solidFill>
                <a:latin typeface="Arial MT"/>
                <a:cs typeface="Arial MT"/>
              </a:rPr>
              <a:t>t</a:t>
            </a:r>
            <a:r>
              <a:rPr sz="1400" spc="-15" dirty="0">
                <a:solidFill>
                  <a:srgbClr val="002730"/>
                </a:solidFill>
                <a:latin typeface="Arial MT"/>
                <a:cs typeface="Arial MT"/>
              </a:rPr>
              <a:t>or</a:t>
            </a:r>
            <a:r>
              <a:rPr sz="1400" spc="-10" dirty="0">
                <a:solidFill>
                  <a:srgbClr val="002730"/>
                </a:solidFill>
                <a:latin typeface="Arial MT"/>
                <a:cs typeface="Arial MT"/>
              </a:rPr>
              <a:t>s</a:t>
            </a:r>
            <a:r>
              <a:rPr sz="1400" spc="-15" dirty="0">
                <a:solidFill>
                  <a:srgbClr val="002730"/>
                </a:solidFill>
                <a:latin typeface="Arial MT"/>
                <a:cs typeface="Arial MT"/>
              </a:rPr>
              <a:t>”)</a:t>
            </a:r>
            <a:r>
              <a:rPr sz="1400" dirty="0">
                <a:solidFill>
                  <a:srgbClr val="002730"/>
                </a:solidFill>
                <a:latin typeface="Arial MT"/>
                <a:cs typeface="Arial MT"/>
              </a:rPr>
              <a:t>.</a:t>
            </a:r>
            <a:endParaRPr sz="1400">
              <a:latin typeface="Arial MT"/>
              <a:cs typeface="Arial MT"/>
            </a:endParaRPr>
          </a:p>
          <a:p>
            <a:pPr>
              <a:lnSpc>
                <a:spcPct val="100000"/>
              </a:lnSpc>
              <a:spcBef>
                <a:spcPts val="25"/>
              </a:spcBef>
              <a:buFont typeface="Segoe UI Symbol"/>
              <a:buChar char="❑"/>
            </a:pPr>
            <a:endParaRPr sz="1700">
              <a:latin typeface="Arial MT"/>
              <a:cs typeface="Arial MT"/>
            </a:endParaRPr>
          </a:p>
          <a:p>
            <a:pPr marL="407034" marR="882650" indent="-394970">
              <a:lnSpc>
                <a:spcPct val="114999"/>
              </a:lnSpc>
              <a:buClr>
                <a:srgbClr val="000000"/>
              </a:buClr>
              <a:buFont typeface="Segoe UI Symbol"/>
              <a:buChar char="❑"/>
              <a:tabLst>
                <a:tab pos="407034" algn="l"/>
                <a:tab pos="407670" algn="l"/>
              </a:tabLst>
            </a:pPr>
            <a:r>
              <a:rPr sz="1400" spc="-5" dirty="0">
                <a:solidFill>
                  <a:srgbClr val="002730"/>
                </a:solidFill>
                <a:latin typeface="Arial MT"/>
                <a:cs typeface="Arial MT"/>
              </a:rPr>
              <a:t>2nd</a:t>
            </a:r>
            <a:r>
              <a:rPr sz="1400" spc="-70" dirty="0">
                <a:solidFill>
                  <a:srgbClr val="002730"/>
                </a:solidFill>
                <a:latin typeface="Arial MT"/>
                <a:cs typeface="Arial MT"/>
              </a:rPr>
              <a:t> </a:t>
            </a:r>
            <a:r>
              <a:rPr sz="1400" spc="-5" dirty="0">
                <a:solidFill>
                  <a:srgbClr val="002730"/>
                </a:solidFill>
                <a:latin typeface="Arial MT"/>
                <a:cs typeface="Arial MT"/>
              </a:rPr>
              <a:t>most</a:t>
            </a:r>
            <a:r>
              <a:rPr sz="1400" spc="-40" dirty="0">
                <a:solidFill>
                  <a:srgbClr val="002730"/>
                </a:solidFill>
                <a:latin typeface="Arial MT"/>
                <a:cs typeface="Arial MT"/>
              </a:rPr>
              <a:t> </a:t>
            </a:r>
            <a:r>
              <a:rPr sz="1400" spc="-10" dirty="0">
                <a:solidFill>
                  <a:srgbClr val="002730"/>
                </a:solidFill>
                <a:latin typeface="Arial MT"/>
                <a:cs typeface="Arial MT"/>
              </a:rPr>
              <a:t>preferred</a:t>
            </a:r>
            <a:r>
              <a:rPr sz="1400" spc="-75" dirty="0">
                <a:solidFill>
                  <a:srgbClr val="002730"/>
                </a:solidFill>
                <a:latin typeface="Arial MT"/>
                <a:cs typeface="Arial MT"/>
              </a:rPr>
              <a:t> </a:t>
            </a:r>
            <a:r>
              <a:rPr sz="1400" dirty="0">
                <a:solidFill>
                  <a:srgbClr val="002730"/>
                </a:solidFill>
                <a:latin typeface="Arial MT"/>
                <a:cs typeface="Arial MT"/>
              </a:rPr>
              <a:t>channel</a:t>
            </a:r>
            <a:r>
              <a:rPr sz="1400" spc="-70" dirty="0">
                <a:solidFill>
                  <a:srgbClr val="002730"/>
                </a:solidFill>
                <a:latin typeface="Arial MT"/>
                <a:cs typeface="Arial MT"/>
              </a:rPr>
              <a:t> </a:t>
            </a:r>
            <a:r>
              <a:rPr sz="1400" dirty="0">
                <a:solidFill>
                  <a:srgbClr val="002730"/>
                </a:solidFill>
                <a:latin typeface="Arial MT"/>
                <a:cs typeface="Arial MT"/>
              </a:rPr>
              <a:t>for </a:t>
            </a:r>
            <a:r>
              <a:rPr sz="1400" spc="-375" dirty="0">
                <a:solidFill>
                  <a:srgbClr val="002730"/>
                </a:solidFill>
                <a:latin typeface="Arial MT"/>
                <a:cs typeface="Arial MT"/>
              </a:rPr>
              <a:t> </a:t>
            </a:r>
            <a:r>
              <a:rPr sz="1400" spc="-5" dirty="0">
                <a:solidFill>
                  <a:srgbClr val="002730"/>
                </a:solidFill>
                <a:latin typeface="Arial MT"/>
                <a:cs typeface="Arial MT"/>
              </a:rPr>
              <a:t>booking</a:t>
            </a:r>
            <a:r>
              <a:rPr sz="1400" spc="-75" dirty="0">
                <a:solidFill>
                  <a:srgbClr val="002730"/>
                </a:solidFill>
                <a:latin typeface="Arial MT"/>
                <a:cs typeface="Arial MT"/>
              </a:rPr>
              <a:t> </a:t>
            </a:r>
            <a:r>
              <a:rPr sz="1400" dirty="0">
                <a:solidFill>
                  <a:srgbClr val="002730"/>
                </a:solidFill>
                <a:latin typeface="Arial MT"/>
                <a:cs typeface="Arial MT"/>
              </a:rPr>
              <a:t>is</a:t>
            </a:r>
            <a:r>
              <a:rPr sz="1400" spc="-30" dirty="0">
                <a:solidFill>
                  <a:srgbClr val="002730"/>
                </a:solidFill>
                <a:latin typeface="Arial MT"/>
                <a:cs typeface="Arial MT"/>
              </a:rPr>
              <a:t> </a:t>
            </a:r>
            <a:r>
              <a:rPr sz="1400" b="1" dirty="0">
                <a:solidFill>
                  <a:srgbClr val="002730"/>
                </a:solidFill>
                <a:latin typeface="Arial"/>
                <a:cs typeface="Arial"/>
              </a:rPr>
              <a:t>Direct</a:t>
            </a:r>
            <a:r>
              <a:rPr sz="1400" b="1" spc="-60" dirty="0">
                <a:solidFill>
                  <a:srgbClr val="002730"/>
                </a:solidFill>
                <a:latin typeface="Arial"/>
                <a:cs typeface="Arial"/>
              </a:rPr>
              <a:t> </a:t>
            </a:r>
            <a:r>
              <a:rPr sz="1400" spc="-5" dirty="0">
                <a:solidFill>
                  <a:srgbClr val="002730"/>
                </a:solidFill>
                <a:latin typeface="Arial MT"/>
                <a:cs typeface="Arial MT"/>
              </a:rPr>
              <a:t>booking.</a:t>
            </a:r>
            <a:endParaRPr sz="1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7593" y="295401"/>
            <a:ext cx="398716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4.</a:t>
            </a:r>
            <a:r>
              <a:rPr sz="2000" u="heavy" spc="-45" dirty="0">
                <a:uFill>
                  <a:solidFill>
                    <a:srgbClr val="CC0000"/>
                  </a:solidFill>
                </a:uFill>
              </a:rPr>
              <a:t> </a:t>
            </a:r>
            <a:r>
              <a:rPr sz="2000" u="heavy" dirty="0">
                <a:uFill>
                  <a:solidFill>
                    <a:srgbClr val="CC0000"/>
                  </a:solidFill>
                </a:uFill>
              </a:rPr>
              <a:t>Hotel</a:t>
            </a:r>
            <a:r>
              <a:rPr sz="2000" u="heavy" spc="-65" dirty="0">
                <a:uFill>
                  <a:solidFill>
                    <a:srgbClr val="CC0000"/>
                  </a:solidFill>
                </a:uFill>
              </a:rPr>
              <a:t> </a:t>
            </a:r>
            <a:r>
              <a:rPr sz="2000" u="heavy" dirty="0">
                <a:uFill>
                  <a:solidFill>
                    <a:srgbClr val="CC0000"/>
                  </a:solidFill>
                </a:uFill>
              </a:rPr>
              <a:t>Booking</a:t>
            </a:r>
            <a:r>
              <a:rPr sz="2000" u="heavy" spc="-80" dirty="0">
                <a:uFill>
                  <a:solidFill>
                    <a:srgbClr val="CC0000"/>
                  </a:solidFill>
                </a:uFill>
              </a:rPr>
              <a:t> </a:t>
            </a:r>
            <a:r>
              <a:rPr sz="2000" u="heavy" spc="-5" dirty="0">
                <a:uFill>
                  <a:solidFill>
                    <a:srgbClr val="CC0000"/>
                  </a:solidFill>
                </a:uFill>
              </a:rPr>
              <a:t>Cancellation</a:t>
            </a:r>
            <a:r>
              <a:rPr sz="2000" u="heavy" spc="-80" dirty="0">
                <a:uFill>
                  <a:solidFill>
                    <a:srgbClr val="CC0000"/>
                  </a:solidFill>
                </a:uFill>
              </a:rPr>
              <a:t> </a:t>
            </a:r>
            <a:r>
              <a:rPr sz="2000" u="heavy" dirty="0">
                <a:uFill>
                  <a:solidFill>
                    <a:srgbClr val="CC0000"/>
                  </a:solidFill>
                </a:uFill>
              </a:rPr>
              <a:t>rate</a:t>
            </a:r>
            <a:endParaRPr sz="2000"/>
          </a:p>
        </p:txBody>
      </p:sp>
      <p:sp>
        <p:nvSpPr>
          <p:cNvPr id="3" name="object 3"/>
          <p:cNvSpPr txBox="1"/>
          <p:nvPr/>
        </p:nvSpPr>
        <p:spPr>
          <a:xfrm>
            <a:off x="546608" y="3560977"/>
            <a:ext cx="6493510" cy="1426210"/>
          </a:xfrm>
          <a:prstGeom prst="rect">
            <a:avLst/>
          </a:prstGeom>
        </p:spPr>
        <p:txBody>
          <a:bodyPr vert="horz" wrap="square" lIns="0" tIns="52705" rIns="0" bIns="0" rtlCol="0">
            <a:spAutoFit/>
          </a:bodyPr>
          <a:lstStyle/>
          <a:p>
            <a:pPr marL="431800" indent="-419734">
              <a:lnSpc>
                <a:spcPct val="100000"/>
              </a:lnSpc>
              <a:spcBef>
                <a:spcPts val="415"/>
              </a:spcBef>
              <a:buSzPct val="128571"/>
              <a:buFont typeface="Segoe UI Symbol"/>
              <a:buChar char="❑"/>
              <a:tabLst>
                <a:tab pos="431800" algn="l"/>
                <a:tab pos="432434" algn="l"/>
              </a:tabLst>
            </a:pPr>
            <a:r>
              <a:rPr sz="1400" spc="-5" dirty="0">
                <a:solidFill>
                  <a:srgbClr val="002730"/>
                </a:solidFill>
                <a:latin typeface="Arial MT"/>
                <a:cs typeface="Arial MT"/>
              </a:rPr>
              <a:t>City</a:t>
            </a:r>
            <a:r>
              <a:rPr sz="1400" spc="-55" dirty="0">
                <a:solidFill>
                  <a:srgbClr val="002730"/>
                </a:solidFill>
                <a:latin typeface="Arial MT"/>
                <a:cs typeface="Arial MT"/>
              </a:rPr>
              <a:t> </a:t>
            </a:r>
            <a:r>
              <a:rPr sz="1400" spc="-5" dirty="0">
                <a:solidFill>
                  <a:srgbClr val="002730"/>
                </a:solidFill>
                <a:latin typeface="Arial MT"/>
                <a:cs typeface="Arial MT"/>
              </a:rPr>
              <a:t>Hotel</a:t>
            </a:r>
            <a:r>
              <a:rPr sz="1400" spc="-55" dirty="0">
                <a:solidFill>
                  <a:srgbClr val="002730"/>
                </a:solidFill>
                <a:latin typeface="Arial MT"/>
                <a:cs typeface="Arial MT"/>
              </a:rPr>
              <a:t> </a:t>
            </a:r>
            <a:r>
              <a:rPr sz="1400" spc="-5" dirty="0">
                <a:solidFill>
                  <a:srgbClr val="002730"/>
                </a:solidFill>
                <a:latin typeface="Arial MT"/>
                <a:cs typeface="Arial MT"/>
              </a:rPr>
              <a:t>Booking</a:t>
            </a:r>
            <a:r>
              <a:rPr sz="1400" spc="-70" dirty="0">
                <a:solidFill>
                  <a:srgbClr val="002730"/>
                </a:solidFill>
                <a:latin typeface="Arial MT"/>
                <a:cs typeface="Arial MT"/>
              </a:rPr>
              <a:t> </a:t>
            </a:r>
            <a:r>
              <a:rPr sz="1400" dirty="0">
                <a:solidFill>
                  <a:srgbClr val="002730"/>
                </a:solidFill>
                <a:latin typeface="Arial MT"/>
                <a:cs typeface="Arial MT"/>
              </a:rPr>
              <a:t>cancellation</a:t>
            </a:r>
            <a:r>
              <a:rPr sz="1400" spc="-60" dirty="0">
                <a:solidFill>
                  <a:srgbClr val="002730"/>
                </a:solidFill>
                <a:latin typeface="Arial MT"/>
                <a:cs typeface="Arial MT"/>
              </a:rPr>
              <a:t> </a:t>
            </a:r>
            <a:r>
              <a:rPr sz="1400" dirty="0">
                <a:solidFill>
                  <a:srgbClr val="002730"/>
                </a:solidFill>
                <a:latin typeface="Arial MT"/>
                <a:cs typeface="Arial MT"/>
              </a:rPr>
              <a:t>rate</a:t>
            </a:r>
            <a:r>
              <a:rPr sz="1400" spc="-45" dirty="0">
                <a:solidFill>
                  <a:srgbClr val="002730"/>
                </a:solidFill>
                <a:latin typeface="Arial MT"/>
                <a:cs typeface="Arial MT"/>
              </a:rPr>
              <a:t> </a:t>
            </a:r>
            <a:r>
              <a:rPr sz="1400" dirty="0">
                <a:solidFill>
                  <a:srgbClr val="002730"/>
                </a:solidFill>
                <a:latin typeface="Arial MT"/>
                <a:cs typeface="Arial MT"/>
              </a:rPr>
              <a:t>is</a:t>
            </a:r>
            <a:r>
              <a:rPr sz="1400" spc="-15" dirty="0">
                <a:solidFill>
                  <a:srgbClr val="002730"/>
                </a:solidFill>
                <a:latin typeface="Arial MT"/>
                <a:cs typeface="Arial MT"/>
              </a:rPr>
              <a:t> </a:t>
            </a:r>
            <a:r>
              <a:rPr sz="1400" b="1" spc="-10" dirty="0">
                <a:solidFill>
                  <a:srgbClr val="002730"/>
                </a:solidFill>
                <a:latin typeface="Arial"/>
                <a:cs typeface="Arial"/>
              </a:rPr>
              <a:t>41.73%.</a:t>
            </a:r>
            <a:endParaRPr sz="1400">
              <a:latin typeface="Arial"/>
              <a:cs typeface="Arial"/>
            </a:endParaRPr>
          </a:p>
          <a:p>
            <a:pPr marL="431800" indent="-419734">
              <a:lnSpc>
                <a:spcPct val="100000"/>
              </a:lnSpc>
              <a:spcBef>
                <a:spcPts val="805"/>
              </a:spcBef>
              <a:buSzPct val="128571"/>
              <a:buFont typeface="Segoe UI Symbol"/>
              <a:buChar char="❑"/>
              <a:tabLst>
                <a:tab pos="431800" algn="l"/>
                <a:tab pos="432434" algn="l"/>
              </a:tabLst>
            </a:pPr>
            <a:r>
              <a:rPr sz="1400" spc="-5" dirty="0">
                <a:solidFill>
                  <a:srgbClr val="002730"/>
                </a:solidFill>
                <a:latin typeface="Arial MT"/>
                <a:cs typeface="Arial MT"/>
              </a:rPr>
              <a:t>Resort</a:t>
            </a:r>
            <a:r>
              <a:rPr sz="1400" spc="-65" dirty="0">
                <a:solidFill>
                  <a:srgbClr val="002730"/>
                </a:solidFill>
                <a:latin typeface="Arial MT"/>
                <a:cs typeface="Arial MT"/>
              </a:rPr>
              <a:t> </a:t>
            </a:r>
            <a:r>
              <a:rPr sz="1400" spc="-5" dirty="0">
                <a:solidFill>
                  <a:srgbClr val="002730"/>
                </a:solidFill>
                <a:latin typeface="Arial MT"/>
                <a:cs typeface="Arial MT"/>
              </a:rPr>
              <a:t>Hotel</a:t>
            </a:r>
            <a:r>
              <a:rPr sz="1400" spc="-55" dirty="0">
                <a:solidFill>
                  <a:srgbClr val="002730"/>
                </a:solidFill>
                <a:latin typeface="Arial MT"/>
                <a:cs typeface="Arial MT"/>
              </a:rPr>
              <a:t> </a:t>
            </a:r>
            <a:r>
              <a:rPr sz="1400" spc="-5" dirty="0">
                <a:solidFill>
                  <a:srgbClr val="002730"/>
                </a:solidFill>
                <a:latin typeface="Arial MT"/>
                <a:cs typeface="Arial MT"/>
              </a:rPr>
              <a:t>Booking</a:t>
            </a:r>
            <a:r>
              <a:rPr sz="1400" spc="-60" dirty="0">
                <a:solidFill>
                  <a:srgbClr val="002730"/>
                </a:solidFill>
                <a:latin typeface="Arial MT"/>
                <a:cs typeface="Arial MT"/>
              </a:rPr>
              <a:t> </a:t>
            </a:r>
            <a:r>
              <a:rPr sz="1400" dirty="0">
                <a:solidFill>
                  <a:srgbClr val="002730"/>
                </a:solidFill>
                <a:latin typeface="Arial MT"/>
                <a:cs typeface="Arial MT"/>
              </a:rPr>
              <a:t>cancellation</a:t>
            </a:r>
            <a:r>
              <a:rPr sz="1400" spc="-60" dirty="0">
                <a:solidFill>
                  <a:srgbClr val="002730"/>
                </a:solidFill>
                <a:latin typeface="Arial MT"/>
                <a:cs typeface="Arial MT"/>
              </a:rPr>
              <a:t> </a:t>
            </a:r>
            <a:r>
              <a:rPr sz="1400" dirty="0">
                <a:solidFill>
                  <a:srgbClr val="002730"/>
                </a:solidFill>
                <a:latin typeface="Arial MT"/>
                <a:cs typeface="Arial MT"/>
              </a:rPr>
              <a:t>rate</a:t>
            </a:r>
            <a:r>
              <a:rPr sz="1400" spc="-50" dirty="0">
                <a:solidFill>
                  <a:srgbClr val="002730"/>
                </a:solidFill>
                <a:latin typeface="Arial MT"/>
                <a:cs typeface="Arial MT"/>
              </a:rPr>
              <a:t> </a:t>
            </a:r>
            <a:r>
              <a:rPr sz="1400" dirty="0">
                <a:solidFill>
                  <a:srgbClr val="002730"/>
                </a:solidFill>
                <a:latin typeface="Arial MT"/>
                <a:cs typeface="Arial MT"/>
              </a:rPr>
              <a:t>is</a:t>
            </a:r>
            <a:r>
              <a:rPr sz="1400" spc="-20" dirty="0">
                <a:solidFill>
                  <a:srgbClr val="002730"/>
                </a:solidFill>
                <a:latin typeface="Arial MT"/>
                <a:cs typeface="Arial MT"/>
              </a:rPr>
              <a:t> </a:t>
            </a:r>
            <a:r>
              <a:rPr sz="1400" b="1" spc="-10" dirty="0">
                <a:solidFill>
                  <a:srgbClr val="002730"/>
                </a:solidFill>
                <a:latin typeface="Arial"/>
                <a:cs typeface="Arial"/>
              </a:rPr>
              <a:t>27.76%.</a:t>
            </a:r>
            <a:endParaRPr sz="1400">
              <a:latin typeface="Arial"/>
              <a:cs typeface="Arial"/>
            </a:endParaRPr>
          </a:p>
          <a:p>
            <a:pPr marL="431800" indent="-419734">
              <a:lnSpc>
                <a:spcPct val="100000"/>
              </a:lnSpc>
              <a:spcBef>
                <a:spcPts val="805"/>
              </a:spcBef>
              <a:buSzPct val="128571"/>
              <a:buFont typeface="Segoe UI Symbol"/>
              <a:buChar char="❑"/>
              <a:tabLst>
                <a:tab pos="431800" algn="l"/>
                <a:tab pos="432434" algn="l"/>
              </a:tabLst>
            </a:pPr>
            <a:r>
              <a:rPr sz="1400" spc="-5" dirty="0">
                <a:solidFill>
                  <a:srgbClr val="002730"/>
                </a:solidFill>
                <a:latin typeface="Arial MT"/>
                <a:cs typeface="Arial MT"/>
              </a:rPr>
              <a:t>From</a:t>
            </a:r>
            <a:r>
              <a:rPr sz="1400" spc="-45" dirty="0">
                <a:solidFill>
                  <a:srgbClr val="002730"/>
                </a:solidFill>
                <a:latin typeface="Arial MT"/>
                <a:cs typeface="Arial MT"/>
              </a:rPr>
              <a:t> </a:t>
            </a:r>
            <a:r>
              <a:rPr sz="1400" spc="-5" dirty="0">
                <a:solidFill>
                  <a:srgbClr val="002730"/>
                </a:solidFill>
                <a:latin typeface="Arial MT"/>
                <a:cs typeface="Arial MT"/>
              </a:rPr>
              <a:t>above</a:t>
            </a:r>
            <a:r>
              <a:rPr sz="1400" spc="-40" dirty="0">
                <a:solidFill>
                  <a:srgbClr val="002730"/>
                </a:solidFill>
                <a:latin typeface="Arial MT"/>
                <a:cs typeface="Arial MT"/>
              </a:rPr>
              <a:t> </a:t>
            </a:r>
            <a:r>
              <a:rPr sz="1400" spc="-10" dirty="0">
                <a:solidFill>
                  <a:srgbClr val="002730"/>
                </a:solidFill>
                <a:latin typeface="Arial MT"/>
                <a:cs typeface="Arial MT"/>
              </a:rPr>
              <a:t>observation</a:t>
            </a:r>
            <a:r>
              <a:rPr sz="1400" spc="-45" dirty="0">
                <a:solidFill>
                  <a:srgbClr val="002730"/>
                </a:solidFill>
                <a:latin typeface="Arial MT"/>
                <a:cs typeface="Arial MT"/>
              </a:rPr>
              <a:t> </a:t>
            </a:r>
            <a:r>
              <a:rPr sz="1400" dirty="0">
                <a:solidFill>
                  <a:srgbClr val="002730"/>
                </a:solidFill>
                <a:latin typeface="Arial MT"/>
                <a:cs typeface="Arial MT"/>
              </a:rPr>
              <a:t>it</a:t>
            </a:r>
            <a:r>
              <a:rPr sz="1400" spc="-20" dirty="0">
                <a:solidFill>
                  <a:srgbClr val="002730"/>
                </a:solidFill>
                <a:latin typeface="Arial MT"/>
                <a:cs typeface="Arial MT"/>
              </a:rPr>
              <a:t> </a:t>
            </a:r>
            <a:r>
              <a:rPr sz="1400" dirty="0">
                <a:solidFill>
                  <a:srgbClr val="002730"/>
                </a:solidFill>
                <a:latin typeface="Arial MT"/>
                <a:cs typeface="Arial MT"/>
              </a:rPr>
              <a:t>is</a:t>
            </a:r>
            <a:r>
              <a:rPr sz="1400" spc="-15" dirty="0">
                <a:solidFill>
                  <a:srgbClr val="002730"/>
                </a:solidFill>
                <a:latin typeface="Arial MT"/>
                <a:cs typeface="Arial MT"/>
              </a:rPr>
              <a:t> </a:t>
            </a:r>
            <a:r>
              <a:rPr sz="1400" dirty="0">
                <a:solidFill>
                  <a:srgbClr val="002730"/>
                </a:solidFill>
                <a:latin typeface="Arial MT"/>
                <a:cs typeface="Arial MT"/>
              </a:rPr>
              <a:t>clear</a:t>
            </a:r>
            <a:r>
              <a:rPr sz="1400" spc="-25" dirty="0">
                <a:solidFill>
                  <a:srgbClr val="002730"/>
                </a:solidFill>
                <a:latin typeface="Arial MT"/>
                <a:cs typeface="Arial MT"/>
              </a:rPr>
              <a:t> </a:t>
            </a:r>
            <a:r>
              <a:rPr sz="1400" dirty="0">
                <a:solidFill>
                  <a:srgbClr val="002730"/>
                </a:solidFill>
                <a:latin typeface="Arial MT"/>
                <a:cs typeface="Arial MT"/>
              </a:rPr>
              <a:t>that</a:t>
            </a:r>
            <a:r>
              <a:rPr sz="1400" spc="-55" dirty="0">
                <a:solidFill>
                  <a:srgbClr val="002730"/>
                </a:solidFill>
                <a:latin typeface="Arial MT"/>
                <a:cs typeface="Arial MT"/>
              </a:rPr>
              <a:t> </a:t>
            </a:r>
            <a:r>
              <a:rPr sz="1400" spc="-5" dirty="0">
                <a:solidFill>
                  <a:srgbClr val="002730"/>
                </a:solidFill>
                <a:latin typeface="Arial MT"/>
                <a:cs typeface="Arial MT"/>
              </a:rPr>
              <a:t>City</a:t>
            </a:r>
            <a:r>
              <a:rPr sz="1400" spc="-30" dirty="0">
                <a:solidFill>
                  <a:srgbClr val="002730"/>
                </a:solidFill>
                <a:latin typeface="Arial MT"/>
                <a:cs typeface="Arial MT"/>
              </a:rPr>
              <a:t> </a:t>
            </a:r>
            <a:r>
              <a:rPr sz="1400" spc="-5" dirty="0">
                <a:solidFill>
                  <a:srgbClr val="002730"/>
                </a:solidFill>
                <a:latin typeface="Arial MT"/>
                <a:cs typeface="Arial MT"/>
              </a:rPr>
              <a:t>Hotel</a:t>
            </a:r>
            <a:r>
              <a:rPr sz="1400" spc="-45" dirty="0">
                <a:solidFill>
                  <a:srgbClr val="002730"/>
                </a:solidFill>
                <a:latin typeface="Arial MT"/>
                <a:cs typeface="Arial MT"/>
              </a:rPr>
              <a:t> </a:t>
            </a:r>
            <a:r>
              <a:rPr sz="1400" dirty="0">
                <a:solidFill>
                  <a:srgbClr val="002730"/>
                </a:solidFill>
                <a:latin typeface="Arial MT"/>
                <a:cs typeface="Arial MT"/>
              </a:rPr>
              <a:t>has</a:t>
            </a:r>
            <a:r>
              <a:rPr sz="1400" spc="-35" dirty="0">
                <a:solidFill>
                  <a:srgbClr val="002730"/>
                </a:solidFill>
                <a:latin typeface="Arial MT"/>
                <a:cs typeface="Arial MT"/>
              </a:rPr>
              <a:t> </a:t>
            </a:r>
            <a:r>
              <a:rPr sz="1400" dirty="0">
                <a:solidFill>
                  <a:srgbClr val="002730"/>
                </a:solidFill>
                <a:latin typeface="Arial MT"/>
                <a:cs typeface="Arial MT"/>
              </a:rPr>
              <a:t>higher</a:t>
            </a:r>
            <a:r>
              <a:rPr sz="1400" spc="-60" dirty="0">
                <a:solidFill>
                  <a:srgbClr val="002730"/>
                </a:solidFill>
                <a:latin typeface="Arial MT"/>
                <a:cs typeface="Arial MT"/>
              </a:rPr>
              <a:t> </a:t>
            </a:r>
            <a:r>
              <a:rPr sz="1400" dirty="0">
                <a:solidFill>
                  <a:srgbClr val="002730"/>
                </a:solidFill>
                <a:latin typeface="Arial MT"/>
                <a:cs typeface="Arial MT"/>
              </a:rPr>
              <a:t>cancellation</a:t>
            </a:r>
            <a:r>
              <a:rPr sz="1400" spc="-45" dirty="0">
                <a:solidFill>
                  <a:srgbClr val="002730"/>
                </a:solidFill>
                <a:latin typeface="Arial MT"/>
                <a:cs typeface="Arial MT"/>
              </a:rPr>
              <a:t> </a:t>
            </a:r>
            <a:r>
              <a:rPr sz="1400" dirty="0">
                <a:solidFill>
                  <a:srgbClr val="002730"/>
                </a:solidFill>
                <a:latin typeface="Arial MT"/>
                <a:cs typeface="Arial MT"/>
              </a:rPr>
              <a:t>rate.</a:t>
            </a:r>
            <a:endParaRPr sz="1400">
              <a:latin typeface="Arial MT"/>
              <a:cs typeface="Arial MT"/>
            </a:endParaRPr>
          </a:p>
          <a:p>
            <a:pPr marL="431800" indent="-403225">
              <a:lnSpc>
                <a:spcPct val="100000"/>
              </a:lnSpc>
              <a:spcBef>
                <a:spcPts val="400"/>
              </a:spcBef>
              <a:buFont typeface="Segoe UI Symbol"/>
              <a:buChar char="❑"/>
              <a:tabLst>
                <a:tab pos="431800" algn="l"/>
                <a:tab pos="432434" algn="l"/>
              </a:tabLst>
            </a:pPr>
            <a:r>
              <a:rPr sz="1400" spc="-10" dirty="0">
                <a:solidFill>
                  <a:srgbClr val="002730"/>
                </a:solidFill>
                <a:latin typeface="Arial MT"/>
                <a:cs typeface="Arial MT"/>
              </a:rPr>
              <a:t>0=cancelled,</a:t>
            </a:r>
            <a:r>
              <a:rPr sz="1400" spc="-80" dirty="0">
                <a:solidFill>
                  <a:srgbClr val="002730"/>
                </a:solidFill>
                <a:latin typeface="Arial MT"/>
                <a:cs typeface="Arial MT"/>
              </a:rPr>
              <a:t> </a:t>
            </a:r>
            <a:r>
              <a:rPr sz="1400" spc="-5" dirty="0">
                <a:solidFill>
                  <a:srgbClr val="002730"/>
                </a:solidFill>
                <a:latin typeface="Arial MT"/>
                <a:cs typeface="Arial MT"/>
              </a:rPr>
              <a:t>1=</a:t>
            </a:r>
            <a:r>
              <a:rPr sz="1400" spc="-50" dirty="0">
                <a:solidFill>
                  <a:srgbClr val="002730"/>
                </a:solidFill>
                <a:latin typeface="Arial MT"/>
                <a:cs typeface="Arial MT"/>
              </a:rPr>
              <a:t> </a:t>
            </a:r>
            <a:r>
              <a:rPr sz="1400" spc="-5" dirty="0">
                <a:solidFill>
                  <a:srgbClr val="002730"/>
                </a:solidFill>
                <a:latin typeface="Arial MT"/>
                <a:cs typeface="Arial MT"/>
              </a:rPr>
              <a:t>not</a:t>
            </a:r>
            <a:r>
              <a:rPr sz="1400" spc="-60" dirty="0">
                <a:solidFill>
                  <a:srgbClr val="002730"/>
                </a:solidFill>
                <a:latin typeface="Arial MT"/>
                <a:cs typeface="Arial MT"/>
              </a:rPr>
              <a:t> </a:t>
            </a:r>
            <a:r>
              <a:rPr sz="1400" dirty="0">
                <a:solidFill>
                  <a:srgbClr val="002730"/>
                </a:solidFill>
                <a:latin typeface="Arial MT"/>
                <a:cs typeface="Arial MT"/>
              </a:rPr>
              <a:t>cancelled</a:t>
            </a:r>
            <a:endParaRPr sz="1400">
              <a:latin typeface="Arial MT"/>
              <a:cs typeface="Arial MT"/>
            </a:endParaRPr>
          </a:p>
          <a:p>
            <a:pPr marL="431800" indent="-403225">
              <a:lnSpc>
                <a:spcPct val="100000"/>
              </a:lnSpc>
              <a:spcBef>
                <a:spcPts val="300"/>
              </a:spcBef>
              <a:buFont typeface="Segoe UI Symbol"/>
              <a:buChar char="❑"/>
              <a:tabLst>
                <a:tab pos="431800" algn="l"/>
                <a:tab pos="432434" algn="l"/>
              </a:tabLst>
            </a:pPr>
            <a:r>
              <a:rPr sz="1400" spc="-5" dirty="0">
                <a:solidFill>
                  <a:srgbClr val="002730"/>
                </a:solidFill>
                <a:latin typeface="Arial MT"/>
                <a:cs typeface="Arial MT"/>
              </a:rPr>
              <a:t>Overall</a:t>
            </a:r>
            <a:r>
              <a:rPr sz="1400" spc="-75" dirty="0">
                <a:solidFill>
                  <a:srgbClr val="002730"/>
                </a:solidFill>
                <a:latin typeface="Arial MT"/>
                <a:cs typeface="Arial MT"/>
              </a:rPr>
              <a:t> </a:t>
            </a:r>
            <a:r>
              <a:rPr sz="1400" spc="-5" dirty="0">
                <a:solidFill>
                  <a:srgbClr val="002730"/>
                </a:solidFill>
                <a:latin typeface="Arial MT"/>
                <a:cs typeface="Arial MT"/>
              </a:rPr>
              <a:t>37%</a:t>
            </a:r>
            <a:r>
              <a:rPr sz="1400" spc="-50" dirty="0">
                <a:solidFill>
                  <a:srgbClr val="002730"/>
                </a:solidFill>
                <a:latin typeface="Arial MT"/>
                <a:cs typeface="Arial MT"/>
              </a:rPr>
              <a:t> </a:t>
            </a:r>
            <a:r>
              <a:rPr sz="1400" spc="-5" dirty="0">
                <a:solidFill>
                  <a:srgbClr val="002730"/>
                </a:solidFill>
                <a:latin typeface="Arial MT"/>
                <a:cs typeface="Arial MT"/>
              </a:rPr>
              <a:t>bookings</a:t>
            </a:r>
            <a:r>
              <a:rPr sz="1400" spc="-65" dirty="0">
                <a:solidFill>
                  <a:srgbClr val="002730"/>
                </a:solidFill>
                <a:latin typeface="Arial MT"/>
                <a:cs typeface="Arial MT"/>
              </a:rPr>
              <a:t> </a:t>
            </a:r>
            <a:r>
              <a:rPr sz="1400" spc="-5" dirty="0">
                <a:solidFill>
                  <a:srgbClr val="002730"/>
                </a:solidFill>
                <a:latin typeface="Arial MT"/>
                <a:cs typeface="Arial MT"/>
              </a:rPr>
              <a:t>were</a:t>
            </a:r>
            <a:r>
              <a:rPr sz="1400" spc="-50" dirty="0">
                <a:solidFill>
                  <a:srgbClr val="002730"/>
                </a:solidFill>
                <a:latin typeface="Arial MT"/>
                <a:cs typeface="Arial MT"/>
              </a:rPr>
              <a:t> </a:t>
            </a:r>
            <a:r>
              <a:rPr sz="1400" dirty="0">
                <a:solidFill>
                  <a:srgbClr val="002730"/>
                </a:solidFill>
                <a:latin typeface="Arial MT"/>
                <a:cs typeface="Arial MT"/>
              </a:rPr>
              <a:t>cancelled</a:t>
            </a:r>
            <a:endParaRPr sz="1400">
              <a:latin typeface="Arial MT"/>
              <a:cs typeface="Arial MT"/>
            </a:endParaRPr>
          </a:p>
        </p:txBody>
      </p:sp>
      <p:pic>
        <p:nvPicPr>
          <p:cNvPr id="4" name="object 4"/>
          <p:cNvPicPr/>
          <p:nvPr/>
        </p:nvPicPr>
        <p:blipFill>
          <a:blip r:embed="rId2" cstate="print"/>
          <a:stretch>
            <a:fillRect/>
          </a:stretch>
        </p:blipFill>
        <p:spPr>
          <a:xfrm>
            <a:off x="202692" y="992568"/>
            <a:ext cx="5387691" cy="2312733"/>
          </a:xfrm>
          <a:prstGeom prst="rect">
            <a:avLst/>
          </a:prstGeom>
        </p:spPr>
      </p:pic>
      <p:pic>
        <p:nvPicPr>
          <p:cNvPr id="5" name="object 5"/>
          <p:cNvPicPr/>
          <p:nvPr/>
        </p:nvPicPr>
        <p:blipFill>
          <a:blip r:embed="rId3" cstate="print"/>
          <a:stretch>
            <a:fillRect/>
          </a:stretch>
        </p:blipFill>
        <p:spPr>
          <a:xfrm>
            <a:off x="5759196" y="866152"/>
            <a:ext cx="2818854" cy="27021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75336"/>
            <a:ext cx="385889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5.</a:t>
            </a:r>
            <a:r>
              <a:rPr sz="2000" u="heavy" spc="-35" dirty="0">
                <a:uFill>
                  <a:solidFill>
                    <a:srgbClr val="CC0000"/>
                  </a:solidFill>
                </a:uFill>
              </a:rPr>
              <a:t> </a:t>
            </a:r>
            <a:r>
              <a:rPr sz="2000" u="heavy" spc="-10" dirty="0">
                <a:uFill>
                  <a:solidFill>
                    <a:srgbClr val="CC0000"/>
                  </a:solidFill>
                </a:uFill>
              </a:rPr>
              <a:t>Distribution</a:t>
            </a:r>
            <a:r>
              <a:rPr sz="2000" u="heavy" spc="-55" dirty="0">
                <a:uFill>
                  <a:solidFill>
                    <a:srgbClr val="CC0000"/>
                  </a:solidFill>
                </a:uFill>
              </a:rPr>
              <a:t> </a:t>
            </a:r>
            <a:r>
              <a:rPr sz="2000" u="heavy" dirty="0">
                <a:uFill>
                  <a:solidFill>
                    <a:srgbClr val="CC0000"/>
                  </a:solidFill>
                </a:uFill>
              </a:rPr>
              <a:t>of</a:t>
            </a:r>
            <a:r>
              <a:rPr sz="2000" u="heavy" spc="-50" dirty="0">
                <a:uFill>
                  <a:solidFill>
                    <a:srgbClr val="CC0000"/>
                  </a:solidFill>
                </a:uFill>
              </a:rPr>
              <a:t> </a:t>
            </a:r>
            <a:r>
              <a:rPr sz="2000" u="heavy" dirty="0">
                <a:uFill>
                  <a:solidFill>
                    <a:srgbClr val="CC0000"/>
                  </a:solidFill>
                </a:uFill>
              </a:rPr>
              <a:t>Customer</a:t>
            </a:r>
            <a:r>
              <a:rPr sz="2000" u="heavy" spc="-85" dirty="0">
                <a:uFill>
                  <a:solidFill>
                    <a:srgbClr val="CC0000"/>
                  </a:solidFill>
                </a:uFill>
              </a:rPr>
              <a:t> </a:t>
            </a:r>
            <a:r>
              <a:rPr sz="2000" u="heavy" dirty="0">
                <a:uFill>
                  <a:solidFill>
                    <a:srgbClr val="CC0000"/>
                  </a:solidFill>
                </a:uFill>
              </a:rPr>
              <a:t>Type</a:t>
            </a:r>
            <a:endParaRPr sz="2000"/>
          </a:p>
        </p:txBody>
      </p:sp>
      <p:sp>
        <p:nvSpPr>
          <p:cNvPr id="3" name="object 3"/>
          <p:cNvSpPr txBox="1"/>
          <p:nvPr/>
        </p:nvSpPr>
        <p:spPr>
          <a:xfrm>
            <a:off x="5255640" y="2550109"/>
            <a:ext cx="50165" cy="240029"/>
          </a:xfrm>
          <a:prstGeom prst="rect">
            <a:avLst/>
          </a:prstGeom>
        </p:spPr>
        <p:txBody>
          <a:bodyPr vert="horz" wrap="square" lIns="0" tIns="13335" rIns="0" bIns="0" rtlCol="0">
            <a:spAutoFit/>
          </a:bodyPr>
          <a:lstStyle/>
          <a:p>
            <a:pPr>
              <a:lnSpc>
                <a:spcPct val="100000"/>
              </a:lnSpc>
              <a:spcBef>
                <a:spcPts val="105"/>
              </a:spcBef>
            </a:pPr>
            <a:r>
              <a:rPr sz="1400" dirty="0">
                <a:solidFill>
                  <a:srgbClr val="002730"/>
                </a:solidFill>
                <a:latin typeface="Arial MT"/>
                <a:cs typeface="Arial MT"/>
              </a:rPr>
              <a:t>.</a:t>
            </a:r>
            <a:endParaRPr sz="1400">
              <a:latin typeface="Arial MT"/>
              <a:cs typeface="Arial MT"/>
            </a:endParaRPr>
          </a:p>
        </p:txBody>
      </p:sp>
      <p:sp>
        <p:nvSpPr>
          <p:cNvPr id="4" name="object 4"/>
          <p:cNvSpPr txBox="1"/>
          <p:nvPr/>
        </p:nvSpPr>
        <p:spPr>
          <a:xfrm>
            <a:off x="5223764" y="1066337"/>
            <a:ext cx="3583304" cy="3685540"/>
          </a:xfrm>
          <a:prstGeom prst="rect">
            <a:avLst/>
          </a:prstGeom>
        </p:spPr>
        <p:txBody>
          <a:bodyPr vert="horz" wrap="square" lIns="0" tIns="24130" rIns="0" bIns="0" rtlCol="0">
            <a:spAutoFit/>
          </a:bodyPr>
          <a:lstStyle/>
          <a:p>
            <a:pPr marL="349250" indent="-337185">
              <a:lnSpc>
                <a:spcPct val="100000"/>
              </a:lnSpc>
              <a:spcBef>
                <a:spcPts val="190"/>
              </a:spcBef>
              <a:buFont typeface="Arial MT"/>
              <a:buChar char="●"/>
              <a:tabLst>
                <a:tab pos="349250" algn="l"/>
                <a:tab pos="349885" algn="l"/>
              </a:tabLst>
            </a:pPr>
            <a:r>
              <a:rPr sz="1400" b="1" spc="-5" dirty="0">
                <a:solidFill>
                  <a:srgbClr val="002730"/>
                </a:solidFill>
                <a:latin typeface="Arial"/>
                <a:cs typeface="Arial"/>
              </a:rPr>
              <a:t>Contract:</a:t>
            </a:r>
            <a:endParaRPr sz="1400">
              <a:latin typeface="Arial"/>
              <a:cs typeface="Arial"/>
            </a:endParaRPr>
          </a:p>
          <a:p>
            <a:pPr marL="622300">
              <a:lnSpc>
                <a:spcPct val="100000"/>
              </a:lnSpc>
              <a:spcBef>
                <a:spcPts val="95"/>
              </a:spcBef>
            </a:pPr>
            <a:r>
              <a:rPr sz="1400" dirty="0">
                <a:solidFill>
                  <a:srgbClr val="002730"/>
                </a:solidFill>
                <a:latin typeface="Arial MT"/>
                <a:cs typeface="Arial MT"/>
              </a:rPr>
              <a:t>When</a:t>
            </a:r>
            <a:r>
              <a:rPr sz="1400" spc="15" dirty="0">
                <a:solidFill>
                  <a:srgbClr val="002730"/>
                </a:solidFill>
                <a:latin typeface="Arial MT"/>
                <a:cs typeface="Arial MT"/>
              </a:rPr>
              <a:t> </a:t>
            </a:r>
            <a:r>
              <a:rPr sz="1400" dirty="0">
                <a:solidFill>
                  <a:srgbClr val="002730"/>
                </a:solidFill>
                <a:latin typeface="Arial MT"/>
                <a:cs typeface="Arial MT"/>
              </a:rPr>
              <a:t>the</a:t>
            </a:r>
            <a:r>
              <a:rPr sz="1400" spc="20" dirty="0">
                <a:solidFill>
                  <a:srgbClr val="002730"/>
                </a:solidFill>
                <a:latin typeface="Arial MT"/>
                <a:cs typeface="Arial MT"/>
              </a:rPr>
              <a:t> </a:t>
            </a:r>
            <a:r>
              <a:rPr sz="1400" spc="-5" dirty="0">
                <a:solidFill>
                  <a:srgbClr val="002730"/>
                </a:solidFill>
                <a:latin typeface="Arial MT"/>
                <a:cs typeface="Arial MT"/>
              </a:rPr>
              <a:t>booking</a:t>
            </a:r>
            <a:r>
              <a:rPr sz="1400" spc="15" dirty="0">
                <a:solidFill>
                  <a:srgbClr val="002730"/>
                </a:solidFill>
                <a:latin typeface="Arial MT"/>
                <a:cs typeface="Arial MT"/>
              </a:rPr>
              <a:t> </a:t>
            </a:r>
            <a:r>
              <a:rPr sz="1400" dirty="0">
                <a:solidFill>
                  <a:srgbClr val="002730"/>
                </a:solidFill>
                <a:latin typeface="Arial MT"/>
                <a:cs typeface="Arial MT"/>
              </a:rPr>
              <a:t>has</a:t>
            </a:r>
            <a:r>
              <a:rPr sz="1400" spc="40" dirty="0">
                <a:solidFill>
                  <a:srgbClr val="002730"/>
                </a:solidFill>
                <a:latin typeface="Arial MT"/>
                <a:cs typeface="Arial MT"/>
              </a:rPr>
              <a:t> </a:t>
            </a:r>
            <a:r>
              <a:rPr sz="1400" dirty="0">
                <a:solidFill>
                  <a:srgbClr val="002730"/>
                </a:solidFill>
                <a:latin typeface="Arial MT"/>
                <a:cs typeface="Arial MT"/>
              </a:rPr>
              <a:t>an</a:t>
            </a:r>
            <a:r>
              <a:rPr sz="1400" spc="45" dirty="0">
                <a:solidFill>
                  <a:srgbClr val="002730"/>
                </a:solidFill>
                <a:latin typeface="Arial MT"/>
                <a:cs typeface="Arial MT"/>
              </a:rPr>
              <a:t> </a:t>
            </a:r>
            <a:r>
              <a:rPr sz="1400" spc="-5" dirty="0">
                <a:solidFill>
                  <a:srgbClr val="002730"/>
                </a:solidFill>
                <a:latin typeface="Arial MT"/>
                <a:cs typeface="Arial MT"/>
              </a:rPr>
              <a:t>allotment</a:t>
            </a:r>
            <a:endParaRPr sz="1400">
              <a:latin typeface="Arial MT"/>
              <a:cs typeface="Arial MT"/>
            </a:endParaRPr>
          </a:p>
          <a:p>
            <a:pPr marL="622300" marR="5080">
              <a:lnSpc>
                <a:spcPct val="114999"/>
              </a:lnSpc>
              <a:spcBef>
                <a:spcPts val="5"/>
              </a:spcBef>
            </a:pPr>
            <a:r>
              <a:rPr sz="1400" dirty="0">
                <a:solidFill>
                  <a:srgbClr val="002730"/>
                </a:solidFill>
                <a:latin typeface="Arial MT"/>
                <a:cs typeface="Arial MT"/>
              </a:rPr>
              <a:t>or</a:t>
            </a:r>
            <a:r>
              <a:rPr sz="1400" spc="-40" dirty="0">
                <a:solidFill>
                  <a:srgbClr val="002730"/>
                </a:solidFill>
                <a:latin typeface="Arial MT"/>
                <a:cs typeface="Arial MT"/>
              </a:rPr>
              <a:t> </a:t>
            </a:r>
            <a:r>
              <a:rPr sz="1400" dirty="0">
                <a:solidFill>
                  <a:srgbClr val="002730"/>
                </a:solidFill>
                <a:latin typeface="Arial MT"/>
                <a:cs typeface="Arial MT"/>
              </a:rPr>
              <a:t>other</a:t>
            </a:r>
            <a:r>
              <a:rPr sz="1400" spc="-65" dirty="0">
                <a:solidFill>
                  <a:srgbClr val="002730"/>
                </a:solidFill>
                <a:latin typeface="Arial MT"/>
                <a:cs typeface="Arial MT"/>
              </a:rPr>
              <a:t> </a:t>
            </a:r>
            <a:r>
              <a:rPr sz="1400" spc="-5" dirty="0">
                <a:solidFill>
                  <a:srgbClr val="002730"/>
                </a:solidFill>
                <a:latin typeface="Arial MT"/>
                <a:cs typeface="Arial MT"/>
              </a:rPr>
              <a:t>type</a:t>
            </a:r>
            <a:r>
              <a:rPr sz="1400" spc="-40" dirty="0">
                <a:solidFill>
                  <a:srgbClr val="002730"/>
                </a:solidFill>
                <a:latin typeface="Arial MT"/>
                <a:cs typeface="Arial MT"/>
              </a:rPr>
              <a:t> </a:t>
            </a:r>
            <a:r>
              <a:rPr sz="1400" dirty="0">
                <a:solidFill>
                  <a:srgbClr val="002730"/>
                </a:solidFill>
                <a:latin typeface="Arial MT"/>
                <a:cs typeface="Arial MT"/>
              </a:rPr>
              <a:t>of</a:t>
            </a:r>
            <a:r>
              <a:rPr sz="1400" spc="-45" dirty="0">
                <a:solidFill>
                  <a:srgbClr val="002730"/>
                </a:solidFill>
                <a:latin typeface="Arial MT"/>
                <a:cs typeface="Arial MT"/>
              </a:rPr>
              <a:t> </a:t>
            </a:r>
            <a:r>
              <a:rPr sz="1400" dirty="0">
                <a:solidFill>
                  <a:srgbClr val="002730"/>
                </a:solidFill>
                <a:latin typeface="Arial MT"/>
                <a:cs typeface="Arial MT"/>
              </a:rPr>
              <a:t>contract</a:t>
            </a:r>
            <a:r>
              <a:rPr sz="1400" spc="-50" dirty="0">
                <a:solidFill>
                  <a:srgbClr val="002730"/>
                </a:solidFill>
                <a:latin typeface="Arial MT"/>
                <a:cs typeface="Arial MT"/>
              </a:rPr>
              <a:t> </a:t>
            </a:r>
            <a:r>
              <a:rPr sz="1400" spc="-5" dirty="0">
                <a:solidFill>
                  <a:srgbClr val="002730"/>
                </a:solidFill>
                <a:latin typeface="Arial MT"/>
                <a:cs typeface="Arial MT"/>
              </a:rPr>
              <a:t>associated</a:t>
            </a:r>
            <a:r>
              <a:rPr sz="1400" spc="-60" dirty="0">
                <a:solidFill>
                  <a:srgbClr val="002730"/>
                </a:solidFill>
                <a:latin typeface="Arial MT"/>
                <a:cs typeface="Arial MT"/>
              </a:rPr>
              <a:t> </a:t>
            </a:r>
            <a:r>
              <a:rPr sz="1400" dirty="0">
                <a:solidFill>
                  <a:srgbClr val="002730"/>
                </a:solidFill>
                <a:latin typeface="Arial MT"/>
                <a:cs typeface="Arial MT"/>
              </a:rPr>
              <a:t>to </a:t>
            </a:r>
            <a:r>
              <a:rPr sz="1400" spc="-375" dirty="0">
                <a:solidFill>
                  <a:srgbClr val="002730"/>
                </a:solidFill>
                <a:latin typeface="Arial MT"/>
                <a:cs typeface="Arial MT"/>
              </a:rPr>
              <a:t> </a:t>
            </a:r>
            <a:r>
              <a:rPr sz="1400" dirty="0">
                <a:solidFill>
                  <a:srgbClr val="002730"/>
                </a:solidFill>
                <a:latin typeface="Arial MT"/>
                <a:cs typeface="Arial MT"/>
              </a:rPr>
              <a:t>it.</a:t>
            </a:r>
            <a:endParaRPr sz="1400">
              <a:latin typeface="Arial MT"/>
              <a:cs typeface="Arial MT"/>
            </a:endParaRPr>
          </a:p>
          <a:p>
            <a:pPr marL="349250" indent="-337185">
              <a:lnSpc>
                <a:spcPct val="100000"/>
              </a:lnSpc>
              <a:spcBef>
                <a:spcPts val="455"/>
              </a:spcBef>
              <a:buFont typeface="Arial MT"/>
              <a:buChar char="●"/>
              <a:tabLst>
                <a:tab pos="349250" algn="l"/>
                <a:tab pos="349885" algn="l"/>
              </a:tabLst>
            </a:pPr>
            <a:r>
              <a:rPr sz="1400" b="1" spc="-5" dirty="0">
                <a:solidFill>
                  <a:srgbClr val="002730"/>
                </a:solidFill>
                <a:latin typeface="Arial"/>
                <a:cs typeface="Arial"/>
              </a:rPr>
              <a:t>Group:</a:t>
            </a:r>
            <a:endParaRPr sz="1400">
              <a:latin typeface="Arial"/>
              <a:cs typeface="Arial"/>
            </a:endParaRPr>
          </a:p>
          <a:p>
            <a:pPr marL="622300">
              <a:lnSpc>
                <a:spcPct val="100000"/>
              </a:lnSpc>
              <a:spcBef>
                <a:spcPts val="95"/>
              </a:spcBef>
            </a:pPr>
            <a:r>
              <a:rPr sz="1400" dirty="0">
                <a:solidFill>
                  <a:srgbClr val="002730"/>
                </a:solidFill>
                <a:latin typeface="Arial MT"/>
                <a:cs typeface="Arial MT"/>
              </a:rPr>
              <a:t>When</a:t>
            </a:r>
            <a:r>
              <a:rPr sz="1400" spc="-65" dirty="0">
                <a:solidFill>
                  <a:srgbClr val="002730"/>
                </a:solidFill>
                <a:latin typeface="Arial MT"/>
                <a:cs typeface="Arial MT"/>
              </a:rPr>
              <a:t> </a:t>
            </a:r>
            <a:r>
              <a:rPr sz="1400" dirty="0">
                <a:solidFill>
                  <a:srgbClr val="002730"/>
                </a:solidFill>
                <a:latin typeface="Arial MT"/>
                <a:cs typeface="Arial MT"/>
              </a:rPr>
              <a:t>the</a:t>
            </a:r>
            <a:r>
              <a:rPr sz="1400" spc="-45" dirty="0">
                <a:solidFill>
                  <a:srgbClr val="002730"/>
                </a:solidFill>
                <a:latin typeface="Arial MT"/>
                <a:cs typeface="Arial MT"/>
              </a:rPr>
              <a:t> </a:t>
            </a:r>
            <a:r>
              <a:rPr sz="1400" spc="-5" dirty="0">
                <a:solidFill>
                  <a:srgbClr val="002730"/>
                </a:solidFill>
                <a:latin typeface="Arial MT"/>
                <a:cs typeface="Arial MT"/>
              </a:rPr>
              <a:t>booking</a:t>
            </a:r>
            <a:r>
              <a:rPr sz="1400" spc="-65" dirty="0">
                <a:solidFill>
                  <a:srgbClr val="002730"/>
                </a:solidFill>
                <a:latin typeface="Arial MT"/>
                <a:cs typeface="Arial MT"/>
              </a:rPr>
              <a:t> </a:t>
            </a:r>
            <a:r>
              <a:rPr sz="1400" dirty="0">
                <a:solidFill>
                  <a:srgbClr val="002730"/>
                </a:solidFill>
                <a:latin typeface="Arial MT"/>
                <a:cs typeface="Arial MT"/>
              </a:rPr>
              <a:t>is</a:t>
            </a:r>
            <a:r>
              <a:rPr sz="1400" spc="-30" dirty="0">
                <a:solidFill>
                  <a:srgbClr val="002730"/>
                </a:solidFill>
                <a:latin typeface="Arial MT"/>
                <a:cs typeface="Arial MT"/>
              </a:rPr>
              <a:t> </a:t>
            </a:r>
            <a:r>
              <a:rPr sz="1400" spc="-5" dirty="0">
                <a:solidFill>
                  <a:srgbClr val="002730"/>
                </a:solidFill>
                <a:latin typeface="Arial MT"/>
                <a:cs typeface="Arial MT"/>
              </a:rPr>
              <a:t>associated</a:t>
            </a:r>
            <a:r>
              <a:rPr sz="1400" spc="-65" dirty="0">
                <a:solidFill>
                  <a:srgbClr val="002730"/>
                </a:solidFill>
                <a:latin typeface="Arial MT"/>
                <a:cs typeface="Arial MT"/>
              </a:rPr>
              <a:t> </a:t>
            </a:r>
            <a:r>
              <a:rPr sz="1400" dirty="0">
                <a:solidFill>
                  <a:srgbClr val="002730"/>
                </a:solidFill>
                <a:latin typeface="Arial MT"/>
                <a:cs typeface="Arial MT"/>
              </a:rPr>
              <a:t>to</a:t>
            </a:r>
            <a:r>
              <a:rPr sz="1400" spc="-20" dirty="0">
                <a:solidFill>
                  <a:srgbClr val="002730"/>
                </a:solidFill>
                <a:latin typeface="Arial MT"/>
                <a:cs typeface="Arial MT"/>
              </a:rPr>
              <a:t> </a:t>
            </a:r>
            <a:r>
              <a:rPr sz="1400" dirty="0">
                <a:solidFill>
                  <a:srgbClr val="002730"/>
                </a:solidFill>
                <a:latin typeface="Arial MT"/>
                <a:cs typeface="Arial MT"/>
              </a:rPr>
              <a:t>a</a:t>
            </a:r>
            <a:endParaRPr sz="1400">
              <a:latin typeface="Arial MT"/>
              <a:cs typeface="Arial MT"/>
            </a:endParaRPr>
          </a:p>
          <a:p>
            <a:pPr marL="622300">
              <a:lnSpc>
                <a:spcPct val="100000"/>
              </a:lnSpc>
              <a:spcBef>
                <a:spcPts val="254"/>
              </a:spcBef>
            </a:pPr>
            <a:r>
              <a:rPr sz="1400" spc="-5" dirty="0">
                <a:solidFill>
                  <a:srgbClr val="002730"/>
                </a:solidFill>
                <a:latin typeface="Arial MT"/>
                <a:cs typeface="Arial MT"/>
              </a:rPr>
              <a:t>group.</a:t>
            </a:r>
            <a:endParaRPr sz="1400">
              <a:latin typeface="Arial MT"/>
              <a:cs typeface="Arial MT"/>
            </a:endParaRPr>
          </a:p>
          <a:p>
            <a:pPr marL="349250" indent="-337185">
              <a:lnSpc>
                <a:spcPct val="100000"/>
              </a:lnSpc>
              <a:spcBef>
                <a:spcPts val="455"/>
              </a:spcBef>
              <a:buFont typeface="Arial MT"/>
              <a:buChar char="●"/>
              <a:tabLst>
                <a:tab pos="349250" algn="l"/>
                <a:tab pos="349885" algn="l"/>
              </a:tabLst>
            </a:pPr>
            <a:r>
              <a:rPr sz="1400" b="1" spc="-25" dirty="0">
                <a:solidFill>
                  <a:srgbClr val="002730"/>
                </a:solidFill>
                <a:latin typeface="Arial"/>
                <a:cs typeface="Arial"/>
              </a:rPr>
              <a:t>Transient:</a:t>
            </a:r>
            <a:endParaRPr sz="1400">
              <a:latin typeface="Arial"/>
              <a:cs typeface="Arial"/>
            </a:endParaRPr>
          </a:p>
          <a:p>
            <a:pPr marL="622300">
              <a:lnSpc>
                <a:spcPct val="100000"/>
              </a:lnSpc>
              <a:spcBef>
                <a:spcPts val="100"/>
              </a:spcBef>
            </a:pPr>
            <a:r>
              <a:rPr sz="1400" dirty="0">
                <a:solidFill>
                  <a:srgbClr val="002730"/>
                </a:solidFill>
                <a:latin typeface="Arial MT"/>
                <a:cs typeface="Arial MT"/>
              </a:rPr>
              <a:t>When</a:t>
            </a:r>
            <a:r>
              <a:rPr sz="1400" spc="-65" dirty="0">
                <a:solidFill>
                  <a:srgbClr val="002730"/>
                </a:solidFill>
                <a:latin typeface="Arial MT"/>
                <a:cs typeface="Arial MT"/>
              </a:rPr>
              <a:t> </a:t>
            </a:r>
            <a:r>
              <a:rPr sz="1400" dirty="0">
                <a:solidFill>
                  <a:srgbClr val="002730"/>
                </a:solidFill>
                <a:latin typeface="Arial MT"/>
                <a:cs typeface="Arial MT"/>
              </a:rPr>
              <a:t>the</a:t>
            </a:r>
            <a:r>
              <a:rPr sz="1400" spc="-50" dirty="0">
                <a:solidFill>
                  <a:srgbClr val="002730"/>
                </a:solidFill>
                <a:latin typeface="Arial MT"/>
                <a:cs typeface="Arial MT"/>
              </a:rPr>
              <a:t> </a:t>
            </a:r>
            <a:r>
              <a:rPr sz="1400" dirty="0">
                <a:solidFill>
                  <a:srgbClr val="002730"/>
                </a:solidFill>
                <a:latin typeface="Arial MT"/>
                <a:cs typeface="Arial MT"/>
              </a:rPr>
              <a:t>booking</a:t>
            </a:r>
            <a:r>
              <a:rPr sz="1400" spc="-65" dirty="0">
                <a:solidFill>
                  <a:srgbClr val="002730"/>
                </a:solidFill>
                <a:latin typeface="Arial MT"/>
                <a:cs typeface="Arial MT"/>
              </a:rPr>
              <a:t> </a:t>
            </a:r>
            <a:r>
              <a:rPr sz="1400" dirty="0">
                <a:solidFill>
                  <a:srgbClr val="002730"/>
                </a:solidFill>
                <a:latin typeface="Arial MT"/>
                <a:cs typeface="Arial MT"/>
              </a:rPr>
              <a:t>is</a:t>
            </a:r>
            <a:r>
              <a:rPr sz="1400" spc="-35" dirty="0">
                <a:solidFill>
                  <a:srgbClr val="002730"/>
                </a:solidFill>
                <a:latin typeface="Arial MT"/>
                <a:cs typeface="Arial MT"/>
              </a:rPr>
              <a:t> </a:t>
            </a:r>
            <a:r>
              <a:rPr sz="1400" dirty="0">
                <a:solidFill>
                  <a:srgbClr val="002730"/>
                </a:solidFill>
                <a:latin typeface="Arial MT"/>
                <a:cs typeface="Arial MT"/>
              </a:rPr>
              <a:t>not</a:t>
            </a:r>
            <a:r>
              <a:rPr sz="1400" spc="-50" dirty="0">
                <a:solidFill>
                  <a:srgbClr val="002730"/>
                </a:solidFill>
                <a:latin typeface="Arial MT"/>
                <a:cs typeface="Arial MT"/>
              </a:rPr>
              <a:t> </a:t>
            </a:r>
            <a:r>
              <a:rPr sz="1400" dirty="0">
                <a:solidFill>
                  <a:srgbClr val="002730"/>
                </a:solidFill>
                <a:latin typeface="Arial MT"/>
                <a:cs typeface="Arial MT"/>
              </a:rPr>
              <a:t>part</a:t>
            </a:r>
            <a:r>
              <a:rPr sz="1400" spc="-60" dirty="0">
                <a:solidFill>
                  <a:srgbClr val="002730"/>
                </a:solidFill>
                <a:latin typeface="Arial MT"/>
                <a:cs typeface="Arial MT"/>
              </a:rPr>
              <a:t> </a:t>
            </a:r>
            <a:r>
              <a:rPr sz="1400" dirty="0">
                <a:solidFill>
                  <a:srgbClr val="002730"/>
                </a:solidFill>
                <a:latin typeface="Arial MT"/>
                <a:cs typeface="Arial MT"/>
              </a:rPr>
              <a:t>of</a:t>
            </a:r>
            <a:r>
              <a:rPr sz="1400" spc="-25" dirty="0">
                <a:solidFill>
                  <a:srgbClr val="002730"/>
                </a:solidFill>
                <a:latin typeface="Arial MT"/>
                <a:cs typeface="Arial MT"/>
              </a:rPr>
              <a:t> </a:t>
            </a:r>
            <a:r>
              <a:rPr sz="1400" dirty="0">
                <a:solidFill>
                  <a:srgbClr val="002730"/>
                </a:solidFill>
                <a:latin typeface="Arial MT"/>
                <a:cs typeface="Arial MT"/>
              </a:rPr>
              <a:t>a</a:t>
            </a:r>
            <a:endParaRPr sz="1400">
              <a:latin typeface="Arial MT"/>
              <a:cs typeface="Arial MT"/>
            </a:endParaRPr>
          </a:p>
          <a:p>
            <a:pPr marL="622300" marR="34290">
              <a:lnSpc>
                <a:spcPts val="1930"/>
              </a:lnSpc>
              <a:spcBef>
                <a:spcPts val="105"/>
              </a:spcBef>
            </a:pPr>
            <a:r>
              <a:rPr sz="1400" dirty="0">
                <a:solidFill>
                  <a:srgbClr val="002730"/>
                </a:solidFill>
                <a:latin typeface="Arial MT"/>
                <a:cs typeface="Arial MT"/>
              </a:rPr>
              <a:t>group or contract , and is not </a:t>
            </a:r>
            <a:r>
              <a:rPr sz="1400" spc="5" dirty="0">
                <a:solidFill>
                  <a:srgbClr val="002730"/>
                </a:solidFill>
                <a:latin typeface="Arial MT"/>
                <a:cs typeface="Arial MT"/>
              </a:rPr>
              <a:t> </a:t>
            </a:r>
            <a:r>
              <a:rPr sz="1400" spc="-5" dirty="0">
                <a:solidFill>
                  <a:srgbClr val="002730"/>
                </a:solidFill>
                <a:latin typeface="Arial MT"/>
                <a:cs typeface="Arial MT"/>
              </a:rPr>
              <a:t>associated</a:t>
            </a:r>
            <a:r>
              <a:rPr sz="1400" spc="-80" dirty="0">
                <a:solidFill>
                  <a:srgbClr val="002730"/>
                </a:solidFill>
                <a:latin typeface="Arial MT"/>
                <a:cs typeface="Arial MT"/>
              </a:rPr>
              <a:t> </a:t>
            </a:r>
            <a:r>
              <a:rPr sz="1400" dirty="0">
                <a:solidFill>
                  <a:srgbClr val="002730"/>
                </a:solidFill>
                <a:latin typeface="Arial MT"/>
                <a:cs typeface="Arial MT"/>
              </a:rPr>
              <a:t>to</a:t>
            </a:r>
            <a:r>
              <a:rPr sz="1400" spc="-65" dirty="0">
                <a:solidFill>
                  <a:srgbClr val="002730"/>
                </a:solidFill>
                <a:latin typeface="Arial MT"/>
                <a:cs typeface="Arial MT"/>
              </a:rPr>
              <a:t> </a:t>
            </a:r>
            <a:r>
              <a:rPr sz="1400" dirty="0">
                <a:solidFill>
                  <a:srgbClr val="002730"/>
                </a:solidFill>
                <a:latin typeface="Arial MT"/>
                <a:cs typeface="Arial MT"/>
              </a:rPr>
              <a:t>other</a:t>
            </a:r>
            <a:r>
              <a:rPr sz="1400" spc="-85" dirty="0">
                <a:solidFill>
                  <a:srgbClr val="002730"/>
                </a:solidFill>
                <a:latin typeface="Arial MT"/>
                <a:cs typeface="Arial MT"/>
              </a:rPr>
              <a:t> </a:t>
            </a:r>
            <a:r>
              <a:rPr sz="1400" spc="-5" dirty="0">
                <a:solidFill>
                  <a:srgbClr val="002730"/>
                </a:solidFill>
                <a:latin typeface="Arial MT"/>
                <a:cs typeface="Arial MT"/>
              </a:rPr>
              <a:t>transient</a:t>
            </a:r>
            <a:r>
              <a:rPr sz="1400" spc="-85" dirty="0">
                <a:solidFill>
                  <a:srgbClr val="002730"/>
                </a:solidFill>
                <a:latin typeface="Arial MT"/>
                <a:cs typeface="Arial MT"/>
              </a:rPr>
              <a:t> </a:t>
            </a:r>
            <a:r>
              <a:rPr sz="1400" spc="-5" dirty="0">
                <a:solidFill>
                  <a:srgbClr val="002730"/>
                </a:solidFill>
                <a:latin typeface="Arial MT"/>
                <a:cs typeface="Arial MT"/>
              </a:rPr>
              <a:t>booking.</a:t>
            </a:r>
            <a:endParaRPr sz="1400">
              <a:latin typeface="Arial MT"/>
              <a:cs typeface="Arial MT"/>
            </a:endParaRPr>
          </a:p>
          <a:p>
            <a:pPr marL="349250" indent="-337185">
              <a:lnSpc>
                <a:spcPct val="100000"/>
              </a:lnSpc>
              <a:spcBef>
                <a:spcPts val="355"/>
              </a:spcBef>
              <a:buFont typeface="Arial MT"/>
              <a:buChar char="●"/>
              <a:tabLst>
                <a:tab pos="349250" algn="l"/>
                <a:tab pos="349885" algn="l"/>
              </a:tabLst>
            </a:pPr>
            <a:r>
              <a:rPr sz="1400" b="1" spc="-20" dirty="0">
                <a:solidFill>
                  <a:srgbClr val="002730"/>
                </a:solidFill>
                <a:latin typeface="Arial"/>
                <a:cs typeface="Arial"/>
              </a:rPr>
              <a:t>Transient-Party:</a:t>
            </a:r>
            <a:endParaRPr sz="1400">
              <a:latin typeface="Arial"/>
              <a:cs typeface="Arial"/>
            </a:endParaRPr>
          </a:p>
          <a:p>
            <a:pPr marL="622300">
              <a:lnSpc>
                <a:spcPct val="100000"/>
              </a:lnSpc>
              <a:spcBef>
                <a:spcPts val="95"/>
              </a:spcBef>
            </a:pPr>
            <a:r>
              <a:rPr sz="1400" spc="-5" dirty="0">
                <a:solidFill>
                  <a:srgbClr val="002730"/>
                </a:solidFill>
                <a:latin typeface="Arial MT"/>
                <a:cs typeface="Arial MT"/>
              </a:rPr>
              <a:t>When</a:t>
            </a:r>
            <a:r>
              <a:rPr sz="1400" spc="30" dirty="0">
                <a:solidFill>
                  <a:srgbClr val="002730"/>
                </a:solidFill>
                <a:latin typeface="Arial MT"/>
                <a:cs typeface="Arial MT"/>
              </a:rPr>
              <a:t> </a:t>
            </a:r>
            <a:r>
              <a:rPr sz="1400" spc="-10" dirty="0">
                <a:solidFill>
                  <a:srgbClr val="002730"/>
                </a:solidFill>
                <a:latin typeface="Arial MT"/>
                <a:cs typeface="Arial MT"/>
              </a:rPr>
              <a:t>the</a:t>
            </a:r>
            <a:r>
              <a:rPr sz="1400" spc="25" dirty="0">
                <a:solidFill>
                  <a:srgbClr val="002730"/>
                </a:solidFill>
                <a:latin typeface="Arial MT"/>
                <a:cs typeface="Arial MT"/>
              </a:rPr>
              <a:t> </a:t>
            </a:r>
            <a:r>
              <a:rPr sz="1400" spc="-15" dirty="0">
                <a:solidFill>
                  <a:srgbClr val="002730"/>
                </a:solidFill>
                <a:latin typeface="Arial MT"/>
                <a:cs typeface="Arial MT"/>
              </a:rPr>
              <a:t>booking</a:t>
            </a:r>
            <a:r>
              <a:rPr sz="1400" spc="35" dirty="0">
                <a:solidFill>
                  <a:srgbClr val="002730"/>
                </a:solidFill>
                <a:latin typeface="Arial MT"/>
                <a:cs typeface="Arial MT"/>
              </a:rPr>
              <a:t> </a:t>
            </a:r>
            <a:r>
              <a:rPr sz="1400" spc="-10" dirty="0">
                <a:solidFill>
                  <a:srgbClr val="002730"/>
                </a:solidFill>
                <a:latin typeface="Arial MT"/>
                <a:cs typeface="Arial MT"/>
              </a:rPr>
              <a:t>is</a:t>
            </a:r>
            <a:r>
              <a:rPr sz="1400" spc="35" dirty="0">
                <a:solidFill>
                  <a:srgbClr val="002730"/>
                </a:solidFill>
                <a:latin typeface="Arial MT"/>
                <a:cs typeface="Arial MT"/>
              </a:rPr>
              <a:t> </a:t>
            </a:r>
            <a:r>
              <a:rPr sz="1400" spc="-15" dirty="0">
                <a:solidFill>
                  <a:srgbClr val="002730"/>
                </a:solidFill>
                <a:latin typeface="Arial MT"/>
                <a:cs typeface="Arial MT"/>
              </a:rPr>
              <a:t>transient,</a:t>
            </a:r>
            <a:r>
              <a:rPr sz="1400" spc="30" dirty="0">
                <a:solidFill>
                  <a:srgbClr val="002730"/>
                </a:solidFill>
                <a:latin typeface="Arial MT"/>
                <a:cs typeface="Arial MT"/>
              </a:rPr>
              <a:t> </a:t>
            </a:r>
            <a:r>
              <a:rPr sz="1400" spc="-10" dirty="0">
                <a:solidFill>
                  <a:srgbClr val="002730"/>
                </a:solidFill>
                <a:latin typeface="Arial MT"/>
                <a:cs typeface="Arial MT"/>
              </a:rPr>
              <a:t>but</a:t>
            </a:r>
            <a:r>
              <a:rPr sz="1400" spc="40" dirty="0">
                <a:solidFill>
                  <a:srgbClr val="002730"/>
                </a:solidFill>
                <a:latin typeface="Arial MT"/>
                <a:cs typeface="Arial MT"/>
              </a:rPr>
              <a:t> </a:t>
            </a:r>
            <a:r>
              <a:rPr sz="1400" spc="-15" dirty="0">
                <a:solidFill>
                  <a:srgbClr val="002730"/>
                </a:solidFill>
                <a:latin typeface="Arial MT"/>
                <a:cs typeface="Arial MT"/>
              </a:rPr>
              <a:t>is</a:t>
            </a:r>
            <a:endParaRPr sz="1400">
              <a:latin typeface="Arial MT"/>
              <a:cs typeface="Arial MT"/>
            </a:endParaRPr>
          </a:p>
          <a:p>
            <a:pPr marL="622300">
              <a:lnSpc>
                <a:spcPct val="100000"/>
              </a:lnSpc>
              <a:spcBef>
                <a:spcPts val="254"/>
              </a:spcBef>
            </a:pPr>
            <a:r>
              <a:rPr sz="1400" spc="-10" dirty="0">
                <a:solidFill>
                  <a:srgbClr val="002730"/>
                </a:solidFill>
                <a:latin typeface="Arial MT"/>
                <a:cs typeface="Arial MT"/>
              </a:rPr>
              <a:t>associated</a:t>
            </a:r>
            <a:r>
              <a:rPr sz="1400" spc="35" dirty="0">
                <a:solidFill>
                  <a:srgbClr val="002730"/>
                </a:solidFill>
                <a:latin typeface="Arial MT"/>
                <a:cs typeface="Arial MT"/>
              </a:rPr>
              <a:t> </a:t>
            </a:r>
            <a:r>
              <a:rPr sz="1400" spc="-5" dirty="0">
                <a:solidFill>
                  <a:srgbClr val="002730"/>
                </a:solidFill>
                <a:latin typeface="Arial MT"/>
                <a:cs typeface="Arial MT"/>
              </a:rPr>
              <a:t>to</a:t>
            </a:r>
            <a:r>
              <a:rPr sz="1400" spc="35" dirty="0">
                <a:solidFill>
                  <a:srgbClr val="002730"/>
                </a:solidFill>
                <a:latin typeface="Arial MT"/>
                <a:cs typeface="Arial MT"/>
              </a:rPr>
              <a:t> </a:t>
            </a:r>
            <a:r>
              <a:rPr sz="1400" spc="-10" dirty="0">
                <a:solidFill>
                  <a:srgbClr val="002730"/>
                </a:solidFill>
                <a:latin typeface="Arial MT"/>
                <a:cs typeface="Arial MT"/>
              </a:rPr>
              <a:t>at</a:t>
            </a:r>
            <a:r>
              <a:rPr sz="1400" spc="50" dirty="0">
                <a:solidFill>
                  <a:srgbClr val="002730"/>
                </a:solidFill>
                <a:latin typeface="Arial MT"/>
                <a:cs typeface="Arial MT"/>
              </a:rPr>
              <a:t> </a:t>
            </a:r>
            <a:r>
              <a:rPr sz="1400" spc="-10" dirty="0">
                <a:solidFill>
                  <a:srgbClr val="002730"/>
                </a:solidFill>
                <a:latin typeface="Arial MT"/>
                <a:cs typeface="Arial MT"/>
              </a:rPr>
              <a:t>least</a:t>
            </a:r>
            <a:r>
              <a:rPr sz="1400" spc="45" dirty="0">
                <a:solidFill>
                  <a:srgbClr val="002730"/>
                </a:solidFill>
                <a:latin typeface="Arial MT"/>
                <a:cs typeface="Arial MT"/>
              </a:rPr>
              <a:t> </a:t>
            </a:r>
            <a:r>
              <a:rPr sz="1400" spc="-10" dirty="0">
                <a:solidFill>
                  <a:srgbClr val="002730"/>
                </a:solidFill>
                <a:latin typeface="Arial MT"/>
                <a:cs typeface="Arial MT"/>
              </a:rPr>
              <a:t>other</a:t>
            </a:r>
            <a:r>
              <a:rPr sz="1400" spc="40" dirty="0">
                <a:solidFill>
                  <a:srgbClr val="002730"/>
                </a:solidFill>
                <a:latin typeface="Arial MT"/>
                <a:cs typeface="Arial MT"/>
              </a:rPr>
              <a:t> </a:t>
            </a:r>
            <a:r>
              <a:rPr sz="1400" spc="-10" dirty="0">
                <a:solidFill>
                  <a:srgbClr val="002730"/>
                </a:solidFill>
                <a:latin typeface="Arial MT"/>
                <a:cs typeface="Arial MT"/>
              </a:rPr>
              <a:t>transient</a:t>
            </a:r>
            <a:endParaRPr sz="1400">
              <a:latin typeface="Arial MT"/>
              <a:cs typeface="Arial MT"/>
            </a:endParaRPr>
          </a:p>
          <a:p>
            <a:pPr marL="622300">
              <a:lnSpc>
                <a:spcPct val="100000"/>
              </a:lnSpc>
              <a:spcBef>
                <a:spcPts val="250"/>
              </a:spcBef>
            </a:pPr>
            <a:r>
              <a:rPr sz="1400" spc="-5" dirty="0">
                <a:solidFill>
                  <a:srgbClr val="002730"/>
                </a:solidFill>
                <a:latin typeface="Arial MT"/>
                <a:cs typeface="Arial MT"/>
              </a:rPr>
              <a:t>booking.</a:t>
            </a:r>
            <a:endParaRPr sz="1400">
              <a:latin typeface="Arial MT"/>
              <a:cs typeface="Arial MT"/>
            </a:endParaRPr>
          </a:p>
        </p:txBody>
      </p:sp>
      <p:sp>
        <p:nvSpPr>
          <p:cNvPr id="5" name="object 5"/>
          <p:cNvSpPr txBox="1"/>
          <p:nvPr/>
        </p:nvSpPr>
        <p:spPr>
          <a:xfrm>
            <a:off x="278079" y="4049674"/>
            <a:ext cx="4657090" cy="1007744"/>
          </a:xfrm>
          <a:prstGeom prst="rect">
            <a:avLst/>
          </a:prstGeom>
        </p:spPr>
        <p:txBody>
          <a:bodyPr vert="horz" wrap="square" lIns="0" tIns="12700" rIns="0" bIns="0" rtlCol="0">
            <a:spAutoFit/>
          </a:bodyPr>
          <a:lstStyle/>
          <a:p>
            <a:pPr marL="388620" marR="157480" indent="-376555">
              <a:lnSpc>
                <a:spcPct val="114999"/>
              </a:lnSpc>
              <a:spcBef>
                <a:spcPts val="100"/>
              </a:spcBef>
              <a:buFont typeface="Segoe UI Symbol"/>
              <a:buChar char="❑"/>
              <a:tabLst>
                <a:tab pos="388620" algn="l"/>
                <a:tab pos="389255" algn="l"/>
              </a:tabLst>
            </a:pPr>
            <a:r>
              <a:rPr sz="1400" spc="-5" dirty="0">
                <a:solidFill>
                  <a:srgbClr val="002730"/>
                </a:solidFill>
                <a:latin typeface="Arial MT"/>
                <a:cs typeface="Arial MT"/>
              </a:rPr>
              <a:t>From</a:t>
            </a:r>
            <a:r>
              <a:rPr sz="1400" spc="-204" dirty="0">
                <a:solidFill>
                  <a:srgbClr val="002730"/>
                </a:solidFill>
                <a:latin typeface="Arial MT"/>
                <a:cs typeface="Arial MT"/>
              </a:rPr>
              <a:t> </a:t>
            </a:r>
            <a:r>
              <a:rPr sz="1400" spc="-5" dirty="0">
                <a:solidFill>
                  <a:srgbClr val="002730"/>
                </a:solidFill>
                <a:latin typeface="Arial MT"/>
                <a:cs typeface="Arial MT"/>
              </a:rPr>
              <a:t>Above</a:t>
            </a:r>
            <a:r>
              <a:rPr sz="1400" spc="-40" dirty="0">
                <a:solidFill>
                  <a:srgbClr val="002730"/>
                </a:solidFill>
                <a:latin typeface="Arial MT"/>
                <a:cs typeface="Arial MT"/>
              </a:rPr>
              <a:t> </a:t>
            </a:r>
            <a:r>
              <a:rPr sz="1400" spc="-5" dirty="0">
                <a:solidFill>
                  <a:srgbClr val="002730"/>
                </a:solidFill>
                <a:latin typeface="Arial MT"/>
                <a:cs typeface="Arial MT"/>
              </a:rPr>
              <a:t>Graph</a:t>
            </a:r>
            <a:r>
              <a:rPr sz="1400" spc="-70" dirty="0">
                <a:solidFill>
                  <a:srgbClr val="002730"/>
                </a:solidFill>
                <a:latin typeface="Arial MT"/>
                <a:cs typeface="Arial MT"/>
              </a:rPr>
              <a:t> </a:t>
            </a:r>
            <a:r>
              <a:rPr sz="1400" dirty="0">
                <a:solidFill>
                  <a:srgbClr val="002730"/>
                </a:solidFill>
                <a:latin typeface="Arial MT"/>
                <a:cs typeface="Arial MT"/>
              </a:rPr>
              <a:t>it</a:t>
            </a:r>
            <a:r>
              <a:rPr sz="1400" spc="-20" dirty="0">
                <a:solidFill>
                  <a:srgbClr val="002730"/>
                </a:solidFill>
                <a:latin typeface="Arial MT"/>
                <a:cs typeface="Arial MT"/>
              </a:rPr>
              <a:t> </a:t>
            </a:r>
            <a:r>
              <a:rPr sz="1400" dirty="0">
                <a:solidFill>
                  <a:srgbClr val="002730"/>
                </a:solidFill>
                <a:latin typeface="Arial MT"/>
                <a:cs typeface="Arial MT"/>
              </a:rPr>
              <a:t>is</a:t>
            </a:r>
            <a:r>
              <a:rPr sz="1400" spc="-20" dirty="0">
                <a:solidFill>
                  <a:srgbClr val="002730"/>
                </a:solidFill>
                <a:latin typeface="Arial MT"/>
                <a:cs typeface="Arial MT"/>
              </a:rPr>
              <a:t> </a:t>
            </a:r>
            <a:r>
              <a:rPr sz="1400" dirty="0">
                <a:solidFill>
                  <a:srgbClr val="002730"/>
                </a:solidFill>
                <a:latin typeface="Arial MT"/>
                <a:cs typeface="Arial MT"/>
              </a:rPr>
              <a:t>clear</a:t>
            </a:r>
            <a:r>
              <a:rPr sz="1400" spc="-30" dirty="0">
                <a:solidFill>
                  <a:srgbClr val="002730"/>
                </a:solidFill>
                <a:latin typeface="Arial MT"/>
                <a:cs typeface="Arial MT"/>
              </a:rPr>
              <a:t> </a:t>
            </a:r>
            <a:r>
              <a:rPr sz="1400" dirty="0">
                <a:solidFill>
                  <a:srgbClr val="002730"/>
                </a:solidFill>
                <a:latin typeface="Arial MT"/>
                <a:cs typeface="Arial MT"/>
              </a:rPr>
              <a:t>that</a:t>
            </a:r>
            <a:r>
              <a:rPr sz="1400" spc="-90" dirty="0">
                <a:solidFill>
                  <a:srgbClr val="002730"/>
                </a:solidFill>
                <a:latin typeface="Arial MT"/>
                <a:cs typeface="Arial MT"/>
              </a:rPr>
              <a:t> </a:t>
            </a:r>
            <a:r>
              <a:rPr sz="1400" spc="-20" dirty="0">
                <a:solidFill>
                  <a:srgbClr val="002730"/>
                </a:solidFill>
                <a:latin typeface="Arial MT"/>
                <a:cs typeface="Arial MT"/>
              </a:rPr>
              <a:t>Transient</a:t>
            </a:r>
            <a:r>
              <a:rPr sz="1400" spc="-45" dirty="0">
                <a:solidFill>
                  <a:srgbClr val="002730"/>
                </a:solidFill>
                <a:latin typeface="Arial MT"/>
                <a:cs typeface="Arial MT"/>
              </a:rPr>
              <a:t> </a:t>
            </a:r>
            <a:r>
              <a:rPr sz="1400" spc="-5" dirty="0">
                <a:solidFill>
                  <a:srgbClr val="002730"/>
                </a:solidFill>
                <a:latin typeface="Arial MT"/>
                <a:cs typeface="Arial MT"/>
              </a:rPr>
              <a:t>customer </a:t>
            </a:r>
            <a:r>
              <a:rPr sz="1400" spc="-375" dirty="0">
                <a:solidFill>
                  <a:srgbClr val="002730"/>
                </a:solidFill>
                <a:latin typeface="Arial MT"/>
                <a:cs typeface="Arial MT"/>
              </a:rPr>
              <a:t> </a:t>
            </a:r>
            <a:r>
              <a:rPr sz="1400" spc="-5" dirty="0">
                <a:solidFill>
                  <a:srgbClr val="002730"/>
                </a:solidFill>
                <a:latin typeface="Arial MT"/>
                <a:cs typeface="Arial MT"/>
              </a:rPr>
              <a:t>type</a:t>
            </a:r>
            <a:r>
              <a:rPr sz="1400" spc="-35" dirty="0">
                <a:solidFill>
                  <a:srgbClr val="002730"/>
                </a:solidFill>
                <a:latin typeface="Arial MT"/>
                <a:cs typeface="Arial MT"/>
              </a:rPr>
              <a:t> </a:t>
            </a:r>
            <a:r>
              <a:rPr sz="1400" dirty="0">
                <a:solidFill>
                  <a:srgbClr val="002730"/>
                </a:solidFill>
                <a:latin typeface="Arial MT"/>
                <a:cs typeface="Arial MT"/>
              </a:rPr>
              <a:t>is</a:t>
            </a:r>
            <a:r>
              <a:rPr sz="1400" spc="-25" dirty="0">
                <a:solidFill>
                  <a:srgbClr val="002730"/>
                </a:solidFill>
                <a:latin typeface="Arial MT"/>
                <a:cs typeface="Arial MT"/>
              </a:rPr>
              <a:t> </a:t>
            </a:r>
            <a:r>
              <a:rPr sz="1400" spc="-5" dirty="0">
                <a:solidFill>
                  <a:srgbClr val="002730"/>
                </a:solidFill>
                <a:latin typeface="Arial MT"/>
                <a:cs typeface="Arial MT"/>
              </a:rPr>
              <a:t>more</a:t>
            </a:r>
            <a:r>
              <a:rPr sz="1400" spc="-30" dirty="0">
                <a:solidFill>
                  <a:srgbClr val="002730"/>
                </a:solidFill>
                <a:latin typeface="Arial MT"/>
                <a:cs typeface="Arial MT"/>
              </a:rPr>
              <a:t> </a:t>
            </a:r>
            <a:r>
              <a:rPr sz="1400" spc="-5" dirty="0">
                <a:solidFill>
                  <a:srgbClr val="002730"/>
                </a:solidFill>
                <a:latin typeface="Arial MT"/>
                <a:cs typeface="Arial MT"/>
              </a:rPr>
              <a:t>which</a:t>
            </a:r>
            <a:r>
              <a:rPr sz="1400" spc="-30" dirty="0">
                <a:solidFill>
                  <a:srgbClr val="002730"/>
                </a:solidFill>
                <a:latin typeface="Arial MT"/>
                <a:cs typeface="Arial MT"/>
              </a:rPr>
              <a:t> </a:t>
            </a:r>
            <a:r>
              <a:rPr sz="1400" dirty="0">
                <a:solidFill>
                  <a:srgbClr val="002730"/>
                </a:solidFill>
                <a:latin typeface="Arial MT"/>
                <a:cs typeface="Arial MT"/>
              </a:rPr>
              <a:t>is</a:t>
            </a:r>
            <a:r>
              <a:rPr sz="1400" spc="-15" dirty="0">
                <a:solidFill>
                  <a:srgbClr val="002730"/>
                </a:solidFill>
                <a:latin typeface="Arial MT"/>
                <a:cs typeface="Arial MT"/>
              </a:rPr>
              <a:t> </a:t>
            </a:r>
            <a:r>
              <a:rPr sz="1400" b="1" dirty="0">
                <a:solidFill>
                  <a:srgbClr val="002730"/>
                </a:solidFill>
                <a:latin typeface="Arial"/>
                <a:cs typeface="Arial"/>
              </a:rPr>
              <a:t>75%</a:t>
            </a:r>
            <a:r>
              <a:rPr sz="1400" b="1" spc="-40" dirty="0">
                <a:solidFill>
                  <a:srgbClr val="002730"/>
                </a:solidFill>
                <a:latin typeface="Arial"/>
                <a:cs typeface="Arial"/>
              </a:rPr>
              <a:t> </a:t>
            </a:r>
            <a:r>
              <a:rPr sz="1400" b="1" dirty="0">
                <a:solidFill>
                  <a:srgbClr val="002730"/>
                </a:solidFill>
                <a:latin typeface="Arial"/>
                <a:cs typeface="Arial"/>
              </a:rPr>
              <a:t>.</a:t>
            </a:r>
            <a:endParaRPr sz="1400">
              <a:latin typeface="Arial"/>
              <a:cs typeface="Arial"/>
            </a:endParaRPr>
          </a:p>
          <a:p>
            <a:pPr marL="388620" indent="-376555">
              <a:lnSpc>
                <a:spcPct val="100000"/>
              </a:lnSpc>
              <a:spcBef>
                <a:spcPts val="250"/>
              </a:spcBef>
              <a:buFont typeface="Segoe UI Symbol"/>
              <a:buChar char="❑"/>
              <a:tabLst>
                <a:tab pos="388620" algn="l"/>
                <a:tab pos="389255" algn="l"/>
              </a:tabLst>
            </a:pPr>
            <a:r>
              <a:rPr sz="1400" spc="-5" dirty="0">
                <a:solidFill>
                  <a:srgbClr val="002730"/>
                </a:solidFill>
                <a:latin typeface="Arial MT"/>
                <a:cs typeface="Arial MT"/>
              </a:rPr>
              <a:t>Percentage</a:t>
            </a:r>
            <a:r>
              <a:rPr sz="1400" spc="-55" dirty="0">
                <a:solidFill>
                  <a:srgbClr val="002730"/>
                </a:solidFill>
                <a:latin typeface="Arial MT"/>
                <a:cs typeface="Arial MT"/>
              </a:rPr>
              <a:t> </a:t>
            </a:r>
            <a:r>
              <a:rPr sz="1400" dirty="0">
                <a:solidFill>
                  <a:srgbClr val="002730"/>
                </a:solidFill>
                <a:latin typeface="Arial MT"/>
                <a:cs typeface="Arial MT"/>
              </a:rPr>
              <a:t>of</a:t>
            </a:r>
            <a:r>
              <a:rPr sz="1400" spc="-30" dirty="0">
                <a:solidFill>
                  <a:srgbClr val="002730"/>
                </a:solidFill>
                <a:latin typeface="Arial MT"/>
                <a:cs typeface="Arial MT"/>
              </a:rPr>
              <a:t> </a:t>
            </a:r>
            <a:r>
              <a:rPr sz="1400" spc="-5" dirty="0">
                <a:solidFill>
                  <a:srgbClr val="002730"/>
                </a:solidFill>
                <a:latin typeface="Arial MT"/>
                <a:cs typeface="Arial MT"/>
              </a:rPr>
              <a:t>Booking</a:t>
            </a:r>
            <a:r>
              <a:rPr sz="1400" spc="-60" dirty="0">
                <a:solidFill>
                  <a:srgbClr val="002730"/>
                </a:solidFill>
                <a:latin typeface="Arial MT"/>
                <a:cs typeface="Arial MT"/>
              </a:rPr>
              <a:t> </a:t>
            </a:r>
            <a:r>
              <a:rPr sz="1400" spc="-5" dirty="0">
                <a:solidFill>
                  <a:srgbClr val="002730"/>
                </a:solidFill>
                <a:latin typeface="Arial MT"/>
                <a:cs typeface="Arial MT"/>
              </a:rPr>
              <a:t>associated</a:t>
            </a:r>
            <a:r>
              <a:rPr sz="1400" spc="-60" dirty="0">
                <a:solidFill>
                  <a:srgbClr val="002730"/>
                </a:solidFill>
                <a:latin typeface="Arial MT"/>
                <a:cs typeface="Arial MT"/>
              </a:rPr>
              <a:t> </a:t>
            </a:r>
            <a:r>
              <a:rPr sz="1400" dirty="0">
                <a:solidFill>
                  <a:srgbClr val="002730"/>
                </a:solidFill>
                <a:latin typeface="Arial MT"/>
                <a:cs typeface="Arial MT"/>
              </a:rPr>
              <a:t>by</a:t>
            </a:r>
            <a:r>
              <a:rPr sz="1400" spc="-30" dirty="0">
                <a:solidFill>
                  <a:srgbClr val="002730"/>
                </a:solidFill>
                <a:latin typeface="Arial MT"/>
                <a:cs typeface="Arial MT"/>
              </a:rPr>
              <a:t> </a:t>
            </a:r>
            <a:r>
              <a:rPr sz="1400" dirty="0">
                <a:solidFill>
                  <a:srgbClr val="002730"/>
                </a:solidFill>
                <a:latin typeface="Arial MT"/>
                <a:cs typeface="Arial MT"/>
              </a:rPr>
              <a:t>the</a:t>
            </a:r>
            <a:r>
              <a:rPr sz="1400" spc="-45" dirty="0">
                <a:solidFill>
                  <a:srgbClr val="002730"/>
                </a:solidFill>
                <a:latin typeface="Arial MT"/>
                <a:cs typeface="Arial MT"/>
              </a:rPr>
              <a:t> </a:t>
            </a:r>
            <a:r>
              <a:rPr sz="1400" dirty="0">
                <a:solidFill>
                  <a:srgbClr val="002730"/>
                </a:solidFill>
                <a:latin typeface="Arial MT"/>
                <a:cs typeface="Arial MT"/>
              </a:rPr>
              <a:t>group</a:t>
            </a:r>
            <a:r>
              <a:rPr sz="1400" spc="-60" dirty="0">
                <a:solidFill>
                  <a:srgbClr val="002730"/>
                </a:solidFill>
                <a:latin typeface="Arial MT"/>
                <a:cs typeface="Arial MT"/>
              </a:rPr>
              <a:t> </a:t>
            </a:r>
            <a:r>
              <a:rPr sz="1400" dirty="0">
                <a:solidFill>
                  <a:srgbClr val="002730"/>
                </a:solidFill>
                <a:latin typeface="Arial MT"/>
                <a:cs typeface="Arial MT"/>
              </a:rPr>
              <a:t>is</a:t>
            </a:r>
            <a:r>
              <a:rPr sz="1400" spc="-10" dirty="0">
                <a:solidFill>
                  <a:srgbClr val="002730"/>
                </a:solidFill>
                <a:latin typeface="Arial MT"/>
                <a:cs typeface="Arial MT"/>
              </a:rPr>
              <a:t> </a:t>
            </a:r>
            <a:r>
              <a:rPr sz="1400" spc="-5" dirty="0">
                <a:solidFill>
                  <a:srgbClr val="002730"/>
                </a:solidFill>
                <a:latin typeface="Arial MT"/>
                <a:cs typeface="Arial MT"/>
              </a:rPr>
              <a:t>very</a:t>
            </a:r>
            <a:endParaRPr sz="1400">
              <a:latin typeface="Arial MT"/>
              <a:cs typeface="Arial MT"/>
            </a:endParaRPr>
          </a:p>
          <a:p>
            <a:pPr marL="388620">
              <a:lnSpc>
                <a:spcPct val="100000"/>
              </a:lnSpc>
              <a:spcBef>
                <a:spcPts val="254"/>
              </a:spcBef>
            </a:pPr>
            <a:r>
              <a:rPr sz="1400" spc="-45" dirty="0">
                <a:solidFill>
                  <a:srgbClr val="002730"/>
                </a:solidFill>
                <a:latin typeface="Arial MT"/>
                <a:cs typeface="Arial MT"/>
              </a:rPr>
              <a:t>low.</a:t>
            </a:r>
            <a:endParaRPr sz="1400">
              <a:latin typeface="Arial MT"/>
              <a:cs typeface="Arial MT"/>
            </a:endParaRPr>
          </a:p>
        </p:txBody>
      </p:sp>
      <p:pic>
        <p:nvPicPr>
          <p:cNvPr id="6" name="object 6"/>
          <p:cNvPicPr/>
          <p:nvPr/>
        </p:nvPicPr>
        <p:blipFill>
          <a:blip r:embed="rId2" cstate="print"/>
          <a:stretch>
            <a:fillRect/>
          </a:stretch>
        </p:blipFill>
        <p:spPr>
          <a:xfrm>
            <a:off x="403859" y="1018032"/>
            <a:ext cx="3939540" cy="34168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5518" y="3854907"/>
            <a:ext cx="6668134" cy="1096645"/>
          </a:xfrm>
          <a:prstGeom prst="rect">
            <a:avLst/>
          </a:prstGeom>
        </p:spPr>
        <p:txBody>
          <a:bodyPr vert="horz" wrap="square" lIns="0" tIns="12700" rIns="0" bIns="0" rtlCol="0">
            <a:spAutoFit/>
          </a:bodyPr>
          <a:lstStyle/>
          <a:p>
            <a:pPr marL="72390">
              <a:lnSpc>
                <a:spcPct val="100000"/>
              </a:lnSpc>
              <a:spcBef>
                <a:spcPts val="100"/>
              </a:spcBef>
            </a:pPr>
            <a:r>
              <a:rPr sz="1400" b="1" spc="-55" dirty="0">
                <a:solidFill>
                  <a:srgbClr val="202020"/>
                </a:solidFill>
                <a:latin typeface="Arial"/>
                <a:cs typeface="Arial"/>
              </a:rPr>
              <a:t>Types</a:t>
            </a:r>
            <a:r>
              <a:rPr sz="1400" b="1" spc="-40" dirty="0">
                <a:solidFill>
                  <a:srgbClr val="202020"/>
                </a:solidFill>
                <a:latin typeface="Arial"/>
                <a:cs typeface="Arial"/>
              </a:rPr>
              <a:t> </a:t>
            </a:r>
            <a:r>
              <a:rPr sz="1400" b="1" spc="-5" dirty="0">
                <a:solidFill>
                  <a:srgbClr val="202020"/>
                </a:solidFill>
                <a:latin typeface="Arial"/>
                <a:cs typeface="Arial"/>
              </a:rPr>
              <a:t>of</a:t>
            </a:r>
            <a:r>
              <a:rPr sz="1400" b="1" spc="-60" dirty="0">
                <a:solidFill>
                  <a:srgbClr val="202020"/>
                </a:solidFill>
                <a:latin typeface="Arial"/>
                <a:cs typeface="Arial"/>
              </a:rPr>
              <a:t> </a:t>
            </a:r>
            <a:r>
              <a:rPr sz="1400" b="1" spc="-5" dirty="0">
                <a:solidFill>
                  <a:srgbClr val="202020"/>
                </a:solidFill>
                <a:latin typeface="Arial"/>
                <a:cs typeface="Arial"/>
              </a:rPr>
              <a:t>meal</a:t>
            </a:r>
            <a:r>
              <a:rPr sz="1400" b="1" spc="-75" dirty="0">
                <a:solidFill>
                  <a:srgbClr val="202020"/>
                </a:solidFill>
                <a:latin typeface="Arial"/>
                <a:cs typeface="Arial"/>
              </a:rPr>
              <a:t> </a:t>
            </a:r>
            <a:r>
              <a:rPr sz="1400" b="1" dirty="0">
                <a:solidFill>
                  <a:srgbClr val="202020"/>
                </a:solidFill>
                <a:latin typeface="Arial"/>
                <a:cs typeface="Arial"/>
              </a:rPr>
              <a:t>in</a:t>
            </a:r>
            <a:r>
              <a:rPr sz="1400" b="1" spc="-65" dirty="0">
                <a:solidFill>
                  <a:srgbClr val="202020"/>
                </a:solidFill>
                <a:latin typeface="Arial"/>
                <a:cs typeface="Arial"/>
              </a:rPr>
              <a:t> </a:t>
            </a:r>
            <a:r>
              <a:rPr sz="1400" b="1" spc="-5" dirty="0">
                <a:solidFill>
                  <a:srgbClr val="202020"/>
                </a:solidFill>
                <a:latin typeface="Arial"/>
                <a:cs typeface="Arial"/>
              </a:rPr>
              <a:t>hotels:</a:t>
            </a:r>
            <a:endParaRPr sz="1400">
              <a:latin typeface="Arial"/>
              <a:cs typeface="Arial"/>
            </a:endParaRPr>
          </a:p>
          <a:p>
            <a:pPr marL="356870" indent="-344805">
              <a:lnSpc>
                <a:spcPct val="100000"/>
              </a:lnSpc>
              <a:spcBef>
                <a:spcPts val="5"/>
              </a:spcBef>
              <a:buClr>
                <a:srgbClr val="002730"/>
              </a:buClr>
              <a:buFont typeface="Segoe UI Symbol"/>
              <a:buChar char="❑"/>
              <a:tabLst>
                <a:tab pos="356870" algn="l"/>
                <a:tab pos="357505" algn="l"/>
              </a:tabLst>
            </a:pPr>
            <a:r>
              <a:rPr sz="1400" dirty="0">
                <a:solidFill>
                  <a:srgbClr val="202020"/>
                </a:solidFill>
                <a:latin typeface="Arial MT"/>
                <a:cs typeface="Arial MT"/>
              </a:rPr>
              <a:t>BB</a:t>
            </a:r>
            <a:r>
              <a:rPr sz="1400" spc="-20" dirty="0">
                <a:solidFill>
                  <a:srgbClr val="202020"/>
                </a:solidFill>
                <a:latin typeface="Arial MT"/>
                <a:cs typeface="Arial MT"/>
              </a:rPr>
              <a:t> </a:t>
            </a:r>
            <a:r>
              <a:rPr sz="1400" dirty="0">
                <a:solidFill>
                  <a:srgbClr val="202020"/>
                </a:solidFill>
                <a:latin typeface="Arial MT"/>
                <a:cs typeface="Arial MT"/>
              </a:rPr>
              <a:t>-</a:t>
            </a:r>
            <a:r>
              <a:rPr sz="1400" spc="-15" dirty="0">
                <a:solidFill>
                  <a:srgbClr val="202020"/>
                </a:solidFill>
                <a:latin typeface="Arial MT"/>
                <a:cs typeface="Arial MT"/>
              </a:rPr>
              <a:t> </a:t>
            </a:r>
            <a:r>
              <a:rPr sz="1400" dirty="0">
                <a:solidFill>
                  <a:srgbClr val="202020"/>
                </a:solidFill>
                <a:latin typeface="Arial MT"/>
                <a:cs typeface="Arial MT"/>
              </a:rPr>
              <a:t>(Bed</a:t>
            </a:r>
            <a:r>
              <a:rPr sz="1400" spc="-25" dirty="0">
                <a:solidFill>
                  <a:srgbClr val="202020"/>
                </a:solidFill>
                <a:latin typeface="Arial MT"/>
                <a:cs typeface="Arial MT"/>
              </a:rPr>
              <a:t> </a:t>
            </a:r>
            <a:r>
              <a:rPr sz="1400" spc="-5" dirty="0">
                <a:solidFill>
                  <a:srgbClr val="202020"/>
                </a:solidFill>
                <a:latin typeface="Arial MT"/>
                <a:cs typeface="Arial MT"/>
              </a:rPr>
              <a:t>and</a:t>
            </a:r>
            <a:r>
              <a:rPr sz="1400" spc="-40" dirty="0">
                <a:solidFill>
                  <a:srgbClr val="202020"/>
                </a:solidFill>
                <a:latin typeface="Arial MT"/>
                <a:cs typeface="Arial MT"/>
              </a:rPr>
              <a:t> </a:t>
            </a:r>
            <a:r>
              <a:rPr sz="1400" spc="-5" dirty="0">
                <a:solidFill>
                  <a:srgbClr val="202020"/>
                </a:solidFill>
                <a:latin typeface="Arial MT"/>
                <a:cs typeface="Arial MT"/>
              </a:rPr>
              <a:t>Breakfast),</a:t>
            </a:r>
            <a:r>
              <a:rPr sz="1400" spc="-50" dirty="0">
                <a:solidFill>
                  <a:srgbClr val="202020"/>
                </a:solidFill>
                <a:latin typeface="Arial MT"/>
                <a:cs typeface="Arial MT"/>
              </a:rPr>
              <a:t> </a:t>
            </a:r>
            <a:r>
              <a:rPr sz="1400" spc="-5" dirty="0">
                <a:solidFill>
                  <a:srgbClr val="202020"/>
                </a:solidFill>
                <a:latin typeface="Arial MT"/>
                <a:cs typeface="Arial MT"/>
              </a:rPr>
              <a:t>HB-</a:t>
            </a:r>
            <a:r>
              <a:rPr sz="1400" spc="-25" dirty="0">
                <a:solidFill>
                  <a:srgbClr val="202020"/>
                </a:solidFill>
                <a:latin typeface="Arial MT"/>
                <a:cs typeface="Arial MT"/>
              </a:rPr>
              <a:t> </a:t>
            </a:r>
            <a:r>
              <a:rPr sz="1400" spc="-5" dirty="0">
                <a:solidFill>
                  <a:srgbClr val="202020"/>
                </a:solidFill>
                <a:latin typeface="Arial MT"/>
                <a:cs typeface="Arial MT"/>
              </a:rPr>
              <a:t>(Half</a:t>
            </a:r>
            <a:r>
              <a:rPr sz="1400" spc="-20" dirty="0">
                <a:solidFill>
                  <a:srgbClr val="202020"/>
                </a:solidFill>
                <a:latin typeface="Arial MT"/>
                <a:cs typeface="Arial MT"/>
              </a:rPr>
              <a:t> </a:t>
            </a:r>
            <a:r>
              <a:rPr sz="1400" spc="-5" dirty="0">
                <a:solidFill>
                  <a:srgbClr val="202020"/>
                </a:solidFill>
                <a:latin typeface="Arial MT"/>
                <a:cs typeface="Arial MT"/>
              </a:rPr>
              <a:t>Board),</a:t>
            </a:r>
            <a:r>
              <a:rPr sz="1400" spc="-45" dirty="0">
                <a:solidFill>
                  <a:srgbClr val="202020"/>
                </a:solidFill>
                <a:latin typeface="Arial MT"/>
                <a:cs typeface="Arial MT"/>
              </a:rPr>
              <a:t> </a:t>
            </a:r>
            <a:r>
              <a:rPr sz="1400" spc="-5" dirty="0">
                <a:solidFill>
                  <a:srgbClr val="202020"/>
                </a:solidFill>
                <a:latin typeface="Arial MT"/>
                <a:cs typeface="Arial MT"/>
              </a:rPr>
              <a:t>FB-</a:t>
            </a:r>
            <a:r>
              <a:rPr sz="1400" spc="-25" dirty="0">
                <a:solidFill>
                  <a:srgbClr val="202020"/>
                </a:solidFill>
                <a:latin typeface="Arial MT"/>
                <a:cs typeface="Arial MT"/>
              </a:rPr>
              <a:t> </a:t>
            </a:r>
            <a:r>
              <a:rPr sz="1400" spc="-5" dirty="0">
                <a:solidFill>
                  <a:srgbClr val="202020"/>
                </a:solidFill>
                <a:latin typeface="Arial MT"/>
                <a:cs typeface="Arial MT"/>
              </a:rPr>
              <a:t>(Full</a:t>
            </a:r>
            <a:r>
              <a:rPr sz="1400" spc="-30" dirty="0">
                <a:solidFill>
                  <a:srgbClr val="202020"/>
                </a:solidFill>
                <a:latin typeface="Arial MT"/>
                <a:cs typeface="Arial MT"/>
              </a:rPr>
              <a:t> </a:t>
            </a:r>
            <a:r>
              <a:rPr sz="1400" spc="-5" dirty="0">
                <a:solidFill>
                  <a:srgbClr val="202020"/>
                </a:solidFill>
                <a:latin typeface="Arial MT"/>
                <a:cs typeface="Arial MT"/>
              </a:rPr>
              <a:t>Board),</a:t>
            </a:r>
            <a:r>
              <a:rPr sz="1400" spc="-55" dirty="0">
                <a:solidFill>
                  <a:srgbClr val="202020"/>
                </a:solidFill>
                <a:latin typeface="Arial MT"/>
                <a:cs typeface="Arial MT"/>
              </a:rPr>
              <a:t> </a:t>
            </a:r>
            <a:r>
              <a:rPr sz="1400" spc="-5" dirty="0">
                <a:solidFill>
                  <a:srgbClr val="202020"/>
                </a:solidFill>
                <a:latin typeface="Arial MT"/>
                <a:cs typeface="Arial MT"/>
              </a:rPr>
              <a:t>SC-</a:t>
            </a:r>
            <a:r>
              <a:rPr sz="1400" spc="-15" dirty="0">
                <a:solidFill>
                  <a:srgbClr val="202020"/>
                </a:solidFill>
                <a:latin typeface="Arial MT"/>
                <a:cs typeface="Arial MT"/>
              </a:rPr>
              <a:t> </a:t>
            </a:r>
            <a:r>
              <a:rPr sz="1400" dirty="0">
                <a:solidFill>
                  <a:srgbClr val="202020"/>
                </a:solidFill>
                <a:latin typeface="Arial MT"/>
                <a:cs typeface="Arial MT"/>
              </a:rPr>
              <a:t>(Self</a:t>
            </a:r>
            <a:r>
              <a:rPr sz="1400" spc="-20" dirty="0">
                <a:solidFill>
                  <a:srgbClr val="202020"/>
                </a:solidFill>
                <a:latin typeface="Arial MT"/>
                <a:cs typeface="Arial MT"/>
              </a:rPr>
              <a:t> </a:t>
            </a:r>
            <a:r>
              <a:rPr sz="1400" spc="-5" dirty="0">
                <a:solidFill>
                  <a:srgbClr val="202020"/>
                </a:solidFill>
                <a:latin typeface="Arial MT"/>
                <a:cs typeface="Arial MT"/>
              </a:rPr>
              <a:t>Catering)</a:t>
            </a:r>
            <a:endParaRPr sz="1400">
              <a:latin typeface="Arial MT"/>
              <a:cs typeface="Arial MT"/>
            </a:endParaRPr>
          </a:p>
          <a:p>
            <a:pPr>
              <a:lnSpc>
                <a:spcPct val="100000"/>
              </a:lnSpc>
              <a:spcBef>
                <a:spcPts val="35"/>
              </a:spcBef>
              <a:buClr>
                <a:srgbClr val="002730"/>
              </a:buClr>
              <a:buFont typeface="Segoe UI Symbol"/>
              <a:buChar char="❑"/>
            </a:pPr>
            <a:endParaRPr sz="1450">
              <a:latin typeface="Arial MT"/>
              <a:cs typeface="Arial MT"/>
            </a:endParaRPr>
          </a:p>
          <a:p>
            <a:pPr marL="366395" indent="-354330">
              <a:lnSpc>
                <a:spcPct val="100000"/>
              </a:lnSpc>
              <a:buClr>
                <a:srgbClr val="002730"/>
              </a:buClr>
              <a:buFont typeface="Segoe UI Symbol"/>
              <a:buChar char="❑"/>
              <a:tabLst>
                <a:tab pos="366395" algn="l"/>
                <a:tab pos="367030" algn="l"/>
              </a:tabLst>
            </a:pPr>
            <a:r>
              <a:rPr sz="1400" dirty="0">
                <a:solidFill>
                  <a:srgbClr val="202020"/>
                </a:solidFill>
                <a:latin typeface="Arial MT"/>
                <a:cs typeface="Arial MT"/>
              </a:rPr>
              <a:t>Most</a:t>
            </a:r>
            <a:r>
              <a:rPr sz="1400" spc="-25" dirty="0">
                <a:solidFill>
                  <a:srgbClr val="202020"/>
                </a:solidFill>
                <a:latin typeface="Arial MT"/>
                <a:cs typeface="Arial MT"/>
              </a:rPr>
              <a:t> </a:t>
            </a:r>
            <a:r>
              <a:rPr sz="1400" spc="-5" dirty="0">
                <a:solidFill>
                  <a:srgbClr val="202020"/>
                </a:solidFill>
                <a:latin typeface="Arial MT"/>
                <a:cs typeface="Arial MT"/>
              </a:rPr>
              <a:t>preferred</a:t>
            </a:r>
            <a:r>
              <a:rPr sz="1400" spc="-55" dirty="0">
                <a:solidFill>
                  <a:srgbClr val="202020"/>
                </a:solidFill>
                <a:latin typeface="Arial MT"/>
                <a:cs typeface="Arial MT"/>
              </a:rPr>
              <a:t> </a:t>
            </a:r>
            <a:r>
              <a:rPr sz="1400" dirty="0">
                <a:solidFill>
                  <a:srgbClr val="202020"/>
                </a:solidFill>
                <a:latin typeface="Arial MT"/>
                <a:cs typeface="Arial MT"/>
              </a:rPr>
              <a:t>meal</a:t>
            </a:r>
            <a:r>
              <a:rPr sz="1400" spc="-10" dirty="0">
                <a:solidFill>
                  <a:srgbClr val="202020"/>
                </a:solidFill>
                <a:latin typeface="Arial MT"/>
                <a:cs typeface="Arial MT"/>
              </a:rPr>
              <a:t> </a:t>
            </a:r>
            <a:r>
              <a:rPr sz="1400" spc="-5" dirty="0">
                <a:solidFill>
                  <a:srgbClr val="202020"/>
                </a:solidFill>
                <a:latin typeface="Arial MT"/>
                <a:cs typeface="Arial MT"/>
              </a:rPr>
              <a:t>type</a:t>
            </a:r>
            <a:r>
              <a:rPr sz="1400" spc="-35" dirty="0">
                <a:solidFill>
                  <a:srgbClr val="202020"/>
                </a:solidFill>
                <a:latin typeface="Arial MT"/>
                <a:cs typeface="Arial MT"/>
              </a:rPr>
              <a:t> </a:t>
            </a:r>
            <a:r>
              <a:rPr sz="1400" dirty="0">
                <a:solidFill>
                  <a:srgbClr val="202020"/>
                </a:solidFill>
                <a:latin typeface="Arial MT"/>
                <a:cs typeface="Arial MT"/>
              </a:rPr>
              <a:t>by</a:t>
            </a:r>
            <a:r>
              <a:rPr sz="1400" spc="-30" dirty="0">
                <a:solidFill>
                  <a:srgbClr val="202020"/>
                </a:solidFill>
                <a:latin typeface="Arial MT"/>
                <a:cs typeface="Arial MT"/>
              </a:rPr>
              <a:t> </a:t>
            </a:r>
            <a:r>
              <a:rPr sz="1400" dirty="0">
                <a:solidFill>
                  <a:srgbClr val="202020"/>
                </a:solidFill>
                <a:latin typeface="Arial MT"/>
                <a:cs typeface="Arial MT"/>
              </a:rPr>
              <a:t>the</a:t>
            </a:r>
            <a:r>
              <a:rPr sz="1400" spc="-45" dirty="0">
                <a:solidFill>
                  <a:srgbClr val="202020"/>
                </a:solidFill>
                <a:latin typeface="Arial MT"/>
                <a:cs typeface="Arial MT"/>
              </a:rPr>
              <a:t> </a:t>
            </a:r>
            <a:r>
              <a:rPr sz="1400" spc="-5" dirty="0">
                <a:solidFill>
                  <a:srgbClr val="202020"/>
                </a:solidFill>
                <a:latin typeface="Arial MT"/>
                <a:cs typeface="Arial MT"/>
              </a:rPr>
              <a:t>guests</a:t>
            </a:r>
            <a:r>
              <a:rPr sz="1400" spc="-50" dirty="0">
                <a:solidFill>
                  <a:srgbClr val="202020"/>
                </a:solidFill>
                <a:latin typeface="Arial MT"/>
                <a:cs typeface="Arial MT"/>
              </a:rPr>
              <a:t> </a:t>
            </a:r>
            <a:r>
              <a:rPr sz="1400" dirty="0">
                <a:solidFill>
                  <a:srgbClr val="202020"/>
                </a:solidFill>
                <a:latin typeface="Arial MT"/>
                <a:cs typeface="Arial MT"/>
              </a:rPr>
              <a:t>is</a:t>
            </a:r>
            <a:r>
              <a:rPr sz="1400" spc="-30" dirty="0">
                <a:solidFill>
                  <a:srgbClr val="202020"/>
                </a:solidFill>
                <a:latin typeface="Arial MT"/>
                <a:cs typeface="Arial MT"/>
              </a:rPr>
              <a:t> </a:t>
            </a:r>
            <a:r>
              <a:rPr sz="1400" dirty="0">
                <a:solidFill>
                  <a:srgbClr val="202020"/>
                </a:solidFill>
                <a:latin typeface="Arial MT"/>
                <a:cs typeface="Arial MT"/>
              </a:rPr>
              <a:t>BB(</a:t>
            </a:r>
            <a:r>
              <a:rPr sz="1400" spc="-25" dirty="0">
                <a:solidFill>
                  <a:srgbClr val="202020"/>
                </a:solidFill>
                <a:latin typeface="Arial MT"/>
                <a:cs typeface="Arial MT"/>
              </a:rPr>
              <a:t> </a:t>
            </a:r>
            <a:r>
              <a:rPr sz="1400" dirty="0">
                <a:solidFill>
                  <a:srgbClr val="202020"/>
                </a:solidFill>
                <a:latin typeface="Arial MT"/>
                <a:cs typeface="Arial MT"/>
              </a:rPr>
              <a:t>Bed</a:t>
            </a:r>
            <a:r>
              <a:rPr sz="1400" spc="-35" dirty="0">
                <a:solidFill>
                  <a:srgbClr val="202020"/>
                </a:solidFill>
                <a:latin typeface="Arial MT"/>
                <a:cs typeface="Arial MT"/>
              </a:rPr>
              <a:t> </a:t>
            </a:r>
            <a:r>
              <a:rPr sz="1400" dirty="0">
                <a:solidFill>
                  <a:srgbClr val="202020"/>
                </a:solidFill>
                <a:latin typeface="Arial MT"/>
                <a:cs typeface="Arial MT"/>
              </a:rPr>
              <a:t>and</a:t>
            </a:r>
            <a:r>
              <a:rPr sz="1400" spc="-50" dirty="0">
                <a:solidFill>
                  <a:srgbClr val="202020"/>
                </a:solidFill>
                <a:latin typeface="Arial MT"/>
                <a:cs typeface="Arial MT"/>
              </a:rPr>
              <a:t> </a:t>
            </a:r>
            <a:r>
              <a:rPr sz="1400" spc="-5" dirty="0">
                <a:solidFill>
                  <a:srgbClr val="202020"/>
                </a:solidFill>
                <a:latin typeface="Arial MT"/>
                <a:cs typeface="Arial MT"/>
              </a:rPr>
              <a:t>Breakfast),</a:t>
            </a:r>
            <a:endParaRPr sz="1400">
              <a:latin typeface="Arial MT"/>
              <a:cs typeface="Arial MT"/>
            </a:endParaRPr>
          </a:p>
          <a:p>
            <a:pPr marL="366395">
              <a:lnSpc>
                <a:spcPct val="100000"/>
              </a:lnSpc>
            </a:pPr>
            <a:r>
              <a:rPr sz="1400" spc="-5" dirty="0">
                <a:solidFill>
                  <a:srgbClr val="202020"/>
                </a:solidFill>
                <a:latin typeface="Arial MT"/>
                <a:cs typeface="Arial MT"/>
              </a:rPr>
              <a:t>HB-</a:t>
            </a:r>
            <a:r>
              <a:rPr sz="1400" spc="-25" dirty="0">
                <a:solidFill>
                  <a:srgbClr val="202020"/>
                </a:solidFill>
                <a:latin typeface="Arial MT"/>
                <a:cs typeface="Arial MT"/>
              </a:rPr>
              <a:t> </a:t>
            </a:r>
            <a:r>
              <a:rPr sz="1400" spc="-5" dirty="0">
                <a:solidFill>
                  <a:srgbClr val="202020"/>
                </a:solidFill>
                <a:latin typeface="Arial MT"/>
                <a:cs typeface="Arial MT"/>
              </a:rPr>
              <a:t>(Half</a:t>
            </a:r>
            <a:r>
              <a:rPr sz="1400" spc="-10" dirty="0">
                <a:solidFill>
                  <a:srgbClr val="202020"/>
                </a:solidFill>
                <a:latin typeface="Arial MT"/>
                <a:cs typeface="Arial MT"/>
              </a:rPr>
              <a:t> </a:t>
            </a:r>
            <a:r>
              <a:rPr sz="1400" spc="-5" dirty="0">
                <a:solidFill>
                  <a:srgbClr val="202020"/>
                </a:solidFill>
                <a:latin typeface="Arial MT"/>
                <a:cs typeface="Arial MT"/>
              </a:rPr>
              <a:t>Board)</a:t>
            </a:r>
            <a:r>
              <a:rPr sz="1400" spc="-55" dirty="0">
                <a:solidFill>
                  <a:srgbClr val="202020"/>
                </a:solidFill>
                <a:latin typeface="Arial MT"/>
                <a:cs typeface="Arial MT"/>
              </a:rPr>
              <a:t> </a:t>
            </a:r>
            <a:r>
              <a:rPr sz="1400" spc="-5" dirty="0">
                <a:solidFill>
                  <a:srgbClr val="202020"/>
                </a:solidFill>
                <a:latin typeface="Arial MT"/>
                <a:cs typeface="Arial MT"/>
              </a:rPr>
              <a:t>and</a:t>
            </a:r>
            <a:r>
              <a:rPr sz="1400" spc="-40" dirty="0">
                <a:solidFill>
                  <a:srgbClr val="202020"/>
                </a:solidFill>
                <a:latin typeface="Arial MT"/>
                <a:cs typeface="Arial MT"/>
              </a:rPr>
              <a:t> </a:t>
            </a:r>
            <a:r>
              <a:rPr sz="1400" spc="-5" dirty="0">
                <a:solidFill>
                  <a:srgbClr val="202020"/>
                </a:solidFill>
                <a:latin typeface="Arial MT"/>
                <a:cs typeface="Arial MT"/>
              </a:rPr>
              <a:t>SC-</a:t>
            </a:r>
            <a:r>
              <a:rPr sz="1400" spc="-15" dirty="0">
                <a:solidFill>
                  <a:srgbClr val="202020"/>
                </a:solidFill>
                <a:latin typeface="Arial MT"/>
                <a:cs typeface="Arial MT"/>
              </a:rPr>
              <a:t> </a:t>
            </a:r>
            <a:r>
              <a:rPr sz="1400" dirty="0">
                <a:solidFill>
                  <a:srgbClr val="202020"/>
                </a:solidFill>
                <a:latin typeface="Arial MT"/>
                <a:cs typeface="Arial MT"/>
              </a:rPr>
              <a:t>(Self</a:t>
            </a:r>
            <a:r>
              <a:rPr sz="1400" spc="-15" dirty="0">
                <a:solidFill>
                  <a:srgbClr val="202020"/>
                </a:solidFill>
                <a:latin typeface="Arial MT"/>
                <a:cs typeface="Arial MT"/>
              </a:rPr>
              <a:t> </a:t>
            </a:r>
            <a:r>
              <a:rPr sz="1400" spc="-5" dirty="0">
                <a:solidFill>
                  <a:srgbClr val="202020"/>
                </a:solidFill>
                <a:latin typeface="Arial MT"/>
                <a:cs typeface="Arial MT"/>
              </a:rPr>
              <a:t>Catering)</a:t>
            </a:r>
            <a:r>
              <a:rPr sz="1400" spc="-50" dirty="0">
                <a:solidFill>
                  <a:srgbClr val="202020"/>
                </a:solidFill>
                <a:latin typeface="Arial MT"/>
                <a:cs typeface="Arial MT"/>
              </a:rPr>
              <a:t> </a:t>
            </a:r>
            <a:r>
              <a:rPr sz="1400" dirty="0">
                <a:solidFill>
                  <a:srgbClr val="202020"/>
                </a:solidFill>
                <a:latin typeface="Arial MT"/>
                <a:cs typeface="Arial MT"/>
              </a:rPr>
              <a:t>are</a:t>
            </a:r>
            <a:r>
              <a:rPr sz="1400" spc="-40" dirty="0">
                <a:solidFill>
                  <a:srgbClr val="202020"/>
                </a:solidFill>
                <a:latin typeface="Arial MT"/>
                <a:cs typeface="Arial MT"/>
              </a:rPr>
              <a:t> </a:t>
            </a:r>
            <a:r>
              <a:rPr sz="1400" spc="-5" dirty="0">
                <a:solidFill>
                  <a:srgbClr val="202020"/>
                </a:solidFill>
                <a:latin typeface="Arial MT"/>
                <a:cs typeface="Arial MT"/>
              </a:rPr>
              <a:t>equally</a:t>
            </a:r>
            <a:r>
              <a:rPr sz="1400" spc="-50" dirty="0">
                <a:solidFill>
                  <a:srgbClr val="202020"/>
                </a:solidFill>
                <a:latin typeface="Arial MT"/>
                <a:cs typeface="Arial MT"/>
              </a:rPr>
              <a:t> </a:t>
            </a:r>
            <a:r>
              <a:rPr sz="1400" spc="-10" dirty="0">
                <a:solidFill>
                  <a:srgbClr val="202020"/>
                </a:solidFill>
                <a:latin typeface="Arial MT"/>
                <a:cs typeface="Arial MT"/>
              </a:rPr>
              <a:t>preferred.</a:t>
            </a:r>
            <a:endParaRPr sz="1400">
              <a:latin typeface="Arial MT"/>
              <a:cs typeface="Arial MT"/>
            </a:endParaRPr>
          </a:p>
        </p:txBody>
      </p:sp>
      <p:sp>
        <p:nvSpPr>
          <p:cNvPr id="3" name="object 3"/>
          <p:cNvSpPr txBox="1">
            <a:spLocks noGrp="1"/>
          </p:cNvSpPr>
          <p:nvPr>
            <p:ph type="title"/>
          </p:nvPr>
        </p:nvSpPr>
        <p:spPr>
          <a:xfrm>
            <a:off x="383844" y="187832"/>
            <a:ext cx="214884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6.</a:t>
            </a:r>
            <a:r>
              <a:rPr sz="2000" u="heavy" spc="-85" dirty="0">
                <a:uFill>
                  <a:solidFill>
                    <a:srgbClr val="CC0000"/>
                  </a:solidFill>
                </a:uFill>
              </a:rPr>
              <a:t> </a:t>
            </a:r>
            <a:r>
              <a:rPr sz="2000" u="heavy" dirty="0">
                <a:uFill>
                  <a:solidFill>
                    <a:srgbClr val="CC0000"/>
                  </a:solidFill>
                </a:uFill>
              </a:rPr>
              <a:t>Meal</a:t>
            </a:r>
            <a:r>
              <a:rPr sz="2000" u="heavy" spc="-100" dirty="0">
                <a:uFill>
                  <a:solidFill>
                    <a:srgbClr val="CC0000"/>
                  </a:solidFill>
                </a:uFill>
              </a:rPr>
              <a:t> </a:t>
            </a:r>
            <a:r>
              <a:rPr sz="2000" u="heavy" spc="-5" dirty="0">
                <a:uFill>
                  <a:solidFill>
                    <a:srgbClr val="CC0000"/>
                  </a:solidFill>
                </a:uFill>
              </a:rPr>
              <a:t>Preference</a:t>
            </a:r>
            <a:endParaRPr sz="2000"/>
          </a:p>
        </p:txBody>
      </p:sp>
      <p:pic>
        <p:nvPicPr>
          <p:cNvPr id="4" name="object 4"/>
          <p:cNvPicPr/>
          <p:nvPr/>
        </p:nvPicPr>
        <p:blipFill>
          <a:blip r:embed="rId2" cstate="print"/>
          <a:stretch>
            <a:fillRect/>
          </a:stretch>
        </p:blipFill>
        <p:spPr>
          <a:xfrm>
            <a:off x="278891" y="926591"/>
            <a:ext cx="4172712" cy="2755718"/>
          </a:xfrm>
          <a:prstGeom prst="rect">
            <a:avLst/>
          </a:prstGeom>
        </p:spPr>
      </p:pic>
      <p:pic>
        <p:nvPicPr>
          <p:cNvPr id="5" name="object 5"/>
          <p:cNvPicPr/>
          <p:nvPr/>
        </p:nvPicPr>
        <p:blipFill>
          <a:blip r:embed="rId3" cstate="print"/>
          <a:stretch>
            <a:fillRect/>
          </a:stretch>
        </p:blipFill>
        <p:spPr>
          <a:xfrm>
            <a:off x="4677155" y="816863"/>
            <a:ext cx="4343400" cy="29093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44601"/>
            <a:ext cx="225552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7.</a:t>
            </a:r>
            <a:r>
              <a:rPr sz="2000" u="heavy" spc="-60" dirty="0">
                <a:uFill>
                  <a:solidFill>
                    <a:srgbClr val="CC0000"/>
                  </a:solidFill>
                </a:uFill>
              </a:rPr>
              <a:t> </a:t>
            </a:r>
            <a:r>
              <a:rPr sz="2000" u="heavy" dirty="0">
                <a:uFill>
                  <a:solidFill>
                    <a:srgbClr val="CC0000"/>
                  </a:solidFill>
                </a:uFill>
              </a:rPr>
              <a:t>Top</a:t>
            </a:r>
            <a:r>
              <a:rPr sz="2000" u="heavy" spc="-70" dirty="0">
                <a:uFill>
                  <a:solidFill>
                    <a:srgbClr val="CC0000"/>
                  </a:solidFill>
                </a:uFill>
              </a:rPr>
              <a:t> </a:t>
            </a:r>
            <a:r>
              <a:rPr sz="2000" u="heavy" dirty="0">
                <a:uFill>
                  <a:solidFill>
                    <a:srgbClr val="CC0000"/>
                  </a:solidFill>
                </a:uFill>
              </a:rPr>
              <a:t>10</a:t>
            </a:r>
            <a:r>
              <a:rPr sz="2000" u="heavy" spc="-60" dirty="0">
                <a:uFill>
                  <a:solidFill>
                    <a:srgbClr val="CC0000"/>
                  </a:solidFill>
                </a:uFill>
              </a:rPr>
              <a:t> </a:t>
            </a:r>
            <a:r>
              <a:rPr sz="2000" u="heavy" spc="-5" dirty="0">
                <a:uFill>
                  <a:solidFill>
                    <a:srgbClr val="CC0000"/>
                  </a:solidFill>
                </a:uFill>
              </a:rPr>
              <a:t>Countries</a:t>
            </a:r>
            <a:endParaRPr sz="2000"/>
          </a:p>
        </p:txBody>
      </p:sp>
      <p:sp>
        <p:nvSpPr>
          <p:cNvPr id="3" name="object 3"/>
          <p:cNvSpPr txBox="1"/>
          <p:nvPr/>
        </p:nvSpPr>
        <p:spPr>
          <a:xfrm>
            <a:off x="6069329" y="1062329"/>
            <a:ext cx="2038985" cy="2540635"/>
          </a:xfrm>
          <a:prstGeom prst="rect">
            <a:avLst/>
          </a:prstGeom>
        </p:spPr>
        <p:txBody>
          <a:bodyPr vert="horz" wrap="square" lIns="0" tIns="50800" rIns="0" bIns="0" rtlCol="0">
            <a:spAutoFit/>
          </a:bodyPr>
          <a:lstStyle/>
          <a:p>
            <a:pPr marL="388620" indent="-376555">
              <a:lnSpc>
                <a:spcPct val="100000"/>
              </a:lnSpc>
              <a:spcBef>
                <a:spcPts val="400"/>
              </a:spcBef>
              <a:buClr>
                <a:srgbClr val="002730"/>
              </a:buClr>
              <a:buFont typeface="Segoe UI Symbol"/>
              <a:buChar char="❑"/>
              <a:tabLst>
                <a:tab pos="388620" algn="l"/>
                <a:tab pos="389255" algn="l"/>
              </a:tabLst>
            </a:pPr>
            <a:r>
              <a:rPr sz="1400" spc="-5" dirty="0">
                <a:solidFill>
                  <a:srgbClr val="202020"/>
                </a:solidFill>
                <a:latin typeface="Roboto"/>
                <a:cs typeface="Roboto"/>
              </a:rPr>
              <a:t>PRľ-Poítugal</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80" dirty="0">
                <a:solidFill>
                  <a:srgbClr val="202020"/>
                </a:solidFill>
                <a:latin typeface="Roboto"/>
                <a:cs typeface="Roboto"/>
              </a:rPr>
              <a:t>G</a:t>
            </a:r>
            <a:r>
              <a:rPr sz="1400" spc="-105" dirty="0">
                <a:solidFill>
                  <a:srgbClr val="202020"/>
                </a:solidFill>
                <a:latin typeface="Roboto"/>
                <a:cs typeface="Roboto"/>
              </a:rPr>
              <a:t>B</a:t>
            </a:r>
            <a:r>
              <a:rPr sz="1400" spc="-120" dirty="0">
                <a:solidFill>
                  <a:srgbClr val="202020"/>
                </a:solidFill>
                <a:latin typeface="Roboto"/>
                <a:cs typeface="Roboto"/>
              </a:rPr>
              <a:t>R</a:t>
            </a:r>
            <a:r>
              <a:rPr sz="1400" spc="-245" dirty="0">
                <a:solidFill>
                  <a:srgbClr val="202020"/>
                </a:solidFill>
                <a:latin typeface="Roboto"/>
                <a:cs typeface="Roboto"/>
              </a:rPr>
              <a:t>-</a:t>
            </a:r>
            <a:r>
              <a:rPr sz="1400" spc="-80" dirty="0">
                <a:solidFill>
                  <a:srgbClr val="202020"/>
                </a:solidFill>
                <a:latin typeface="Roboto"/>
                <a:cs typeface="Roboto"/>
              </a:rPr>
              <a:t> </a:t>
            </a:r>
            <a:r>
              <a:rPr sz="1400" spc="-65" dirty="0">
                <a:solidFill>
                  <a:srgbClr val="202020"/>
                </a:solidFill>
                <a:latin typeface="Roboto"/>
                <a:cs typeface="Roboto"/>
              </a:rPr>
              <a:t>U</a:t>
            </a:r>
            <a:r>
              <a:rPr sz="1400" spc="-45" dirty="0">
                <a:solidFill>
                  <a:srgbClr val="202020"/>
                </a:solidFill>
                <a:latin typeface="Roboto"/>
                <a:cs typeface="Roboto"/>
              </a:rPr>
              <a:t>nit</a:t>
            </a:r>
            <a:r>
              <a:rPr sz="1400" spc="-15" dirty="0">
                <a:solidFill>
                  <a:srgbClr val="202020"/>
                </a:solidFill>
                <a:latin typeface="Roboto"/>
                <a:cs typeface="Roboto"/>
              </a:rPr>
              <a:t>e</a:t>
            </a:r>
            <a:r>
              <a:rPr sz="1400" spc="-5" dirty="0">
                <a:solidFill>
                  <a:srgbClr val="202020"/>
                </a:solidFill>
                <a:latin typeface="Roboto"/>
                <a:cs typeface="Roboto"/>
              </a:rPr>
              <a:t>d</a:t>
            </a:r>
            <a:r>
              <a:rPr sz="1400" spc="-10" dirty="0">
                <a:solidFill>
                  <a:srgbClr val="202020"/>
                </a:solidFill>
                <a:latin typeface="Roboto"/>
                <a:cs typeface="Roboto"/>
              </a:rPr>
              <a:t> </a:t>
            </a:r>
            <a:r>
              <a:rPr sz="1400" spc="-30" dirty="0">
                <a:solidFill>
                  <a:srgbClr val="202020"/>
                </a:solidFill>
                <a:latin typeface="Roboto"/>
                <a:cs typeface="Roboto"/>
              </a:rPr>
              <a:t>K</a:t>
            </a:r>
            <a:r>
              <a:rPr sz="1400" spc="-35" dirty="0">
                <a:solidFill>
                  <a:srgbClr val="202020"/>
                </a:solidFill>
                <a:latin typeface="Roboto"/>
                <a:cs typeface="Roboto"/>
              </a:rPr>
              <a:t>in</a:t>
            </a:r>
            <a:r>
              <a:rPr sz="1400" spc="-20" dirty="0">
                <a:solidFill>
                  <a:srgbClr val="202020"/>
                </a:solidFill>
                <a:latin typeface="Roboto"/>
                <a:cs typeface="Roboto"/>
              </a:rPr>
              <a:t>gd</a:t>
            </a:r>
            <a:r>
              <a:rPr sz="1400" spc="-5" dirty="0">
                <a:solidFill>
                  <a:srgbClr val="202020"/>
                </a:solidFill>
                <a:latin typeface="Roboto"/>
                <a:cs typeface="Roboto"/>
              </a:rPr>
              <a:t>o</a:t>
            </a:r>
            <a:r>
              <a:rPr sz="1400" spc="5" dirty="0">
                <a:solidFill>
                  <a:srgbClr val="202020"/>
                </a:solidFill>
                <a:latin typeface="Roboto"/>
                <a:cs typeface="Roboto"/>
              </a:rPr>
              <a:t>m</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70" dirty="0">
                <a:solidFill>
                  <a:srgbClr val="202020"/>
                </a:solidFill>
                <a:latin typeface="Roboto"/>
                <a:cs typeface="Roboto"/>
              </a:rPr>
              <a:t>F</a:t>
            </a:r>
            <a:r>
              <a:rPr sz="1400" spc="-100" dirty="0">
                <a:solidFill>
                  <a:srgbClr val="202020"/>
                </a:solidFill>
                <a:latin typeface="Roboto"/>
                <a:cs typeface="Roboto"/>
              </a:rPr>
              <a:t>R</a:t>
            </a:r>
            <a:r>
              <a:rPr sz="1400" spc="-50" dirty="0">
                <a:solidFill>
                  <a:srgbClr val="202020"/>
                </a:solidFill>
                <a:latin typeface="Roboto"/>
                <a:cs typeface="Roboto"/>
              </a:rPr>
              <a:t>A</a:t>
            </a:r>
            <a:r>
              <a:rPr sz="1400" spc="-245" dirty="0">
                <a:solidFill>
                  <a:srgbClr val="202020"/>
                </a:solidFill>
                <a:latin typeface="Roboto"/>
                <a:cs typeface="Roboto"/>
              </a:rPr>
              <a:t>-</a:t>
            </a:r>
            <a:r>
              <a:rPr sz="1400" spc="-65" dirty="0">
                <a:solidFill>
                  <a:srgbClr val="202020"/>
                </a:solidFill>
                <a:latin typeface="Roboto"/>
                <a:cs typeface="Roboto"/>
              </a:rPr>
              <a:t> </a:t>
            </a:r>
            <a:r>
              <a:rPr sz="1400" spc="-25" dirty="0">
                <a:solidFill>
                  <a:srgbClr val="202020"/>
                </a:solidFill>
                <a:latin typeface="Roboto"/>
                <a:cs typeface="Roboto"/>
              </a:rPr>
              <a:t>F</a:t>
            </a:r>
            <a:r>
              <a:rPr sz="1400" spc="75" dirty="0">
                <a:solidFill>
                  <a:srgbClr val="202020"/>
                </a:solidFill>
                <a:latin typeface="Roboto"/>
                <a:cs typeface="Roboto"/>
              </a:rPr>
              <a:t>í</a:t>
            </a:r>
            <a:r>
              <a:rPr sz="1400" spc="-15" dirty="0">
                <a:solidFill>
                  <a:srgbClr val="202020"/>
                </a:solidFill>
                <a:latin typeface="Roboto"/>
                <a:cs typeface="Roboto"/>
              </a:rPr>
              <a:t>a</a:t>
            </a:r>
            <a:r>
              <a:rPr sz="1400" spc="-30" dirty="0">
                <a:solidFill>
                  <a:srgbClr val="202020"/>
                </a:solidFill>
                <a:latin typeface="Roboto"/>
                <a:cs typeface="Roboto"/>
              </a:rPr>
              <a:t>n</a:t>
            </a:r>
            <a:r>
              <a:rPr sz="1400" spc="-20" dirty="0">
                <a:solidFill>
                  <a:srgbClr val="202020"/>
                </a:solidFill>
                <a:latin typeface="Roboto"/>
                <a:cs typeface="Roboto"/>
              </a:rPr>
              <a:t>c</a:t>
            </a:r>
            <a:r>
              <a:rPr sz="1400" spc="10" dirty="0">
                <a:solidFill>
                  <a:srgbClr val="202020"/>
                </a:solidFill>
                <a:latin typeface="Roboto"/>
                <a:cs typeface="Roboto"/>
              </a:rPr>
              <a:t>e</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45" dirty="0">
                <a:solidFill>
                  <a:srgbClr val="202020"/>
                </a:solidFill>
                <a:latin typeface="Roboto"/>
                <a:cs typeface="Roboto"/>
              </a:rPr>
              <a:t>E</a:t>
            </a:r>
            <a:r>
              <a:rPr sz="1400" spc="-105" dirty="0">
                <a:solidFill>
                  <a:srgbClr val="202020"/>
                </a:solidFill>
                <a:latin typeface="Roboto"/>
                <a:cs typeface="Roboto"/>
              </a:rPr>
              <a:t>S</a:t>
            </a:r>
            <a:r>
              <a:rPr sz="1400" spc="-75" dirty="0">
                <a:solidFill>
                  <a:srgbClr val="202020"/>
                </a:solidFill>
                <a:latin typeface="Roboto"/>
                <a:cs typeface="Roboto"/>
              </a:rPr>
              <a:t>P</a:t>
            </a:r>
            <a:r>
              <a:rPr sz="1400" spc="-245" dirty="0">
                <a:solidFill>
                  <a:srgbClr val="202020"/>
                </a:solidFill>
                <a:latin typeface="Roboto"/>
                <a:cs typeface="Roboto"/>
              </a:rPr>
              <a:t>-</a:t>
            </a:r>
            <a:r>
              <a:rPr sz="1400" spc="-65" dirty="0">
                <a:solidFill>
                  <a:srgbClr val="202020"/>
                </a:solidFill>
                <a:latin typeface="Roboto"/>
                <a:cs typeface="Roboto"/>
              </a:rPr>
              <a:t> </a:t>
            </a:r>
            <a:r>
              <a:rPr sz="1400" spc="-55" dirty="0">
                <a:solidFill>
                  <a:srgbClr val="202020"/>
                </a:solidFill>
                <a:latin typeface="Roboto"/>
                <a:cs typeface="Roboto"/>
              </a:rPr>
              <a:t>S</a:t>
            </a:r>
            <a:r>
              <a:rPr sz="1400" spc="-35" dirty="0">
                <a:solidFill>
                  <a:srgbClr val="202020"/>
                </a:solidFill>
                <a:latin typeface="Roboto"/>
                <a:cs typeface="Roboto"/>
              </a:rPr>
              <a:t>p</a:t>
            </a:r>
            <a:r>
              <a:rPr sz="1400" spc="-30" dirty="0">
                <a:solidFill>
                  <a:srgbClr val="202020"/>
                </a:solidFill>
                <a:latin typeface="Roboto"/>
                <a:cs typeface="Roboto"/>
              </a:rPr>
              <a:t>a</a:t>
            </a:r>
            <a:r>
              <a:rPr sz="1400" spc="-45" dirty="0">
                <a:solidFill>
                  <a:srgbClr val="202020"/>
                </a:solidFill>
                <a:latin typeface="Roboto"/>
                <a:cs typeface="Roboto"/>
              </a:rPr>
              <a:t>i</a:t>
            </a:r>
            <a:r>
              <a:rPr sz="1400" spc="-25" dirty="0">
                <a:solidFill>
                  <a:srgbClr val="202020"/>
                </a:solidFill>
                <a:latin typeface="Roboto"/>
                <a:cs typeface="Roboto"/>
              </a:rPr>
              <a:t>n</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114" dirty="0">
                <a:solidFill>
                  <a:srgbClr val="202020"/>
                </a:solidFill>
                <a:latin typeface="Roboto"/>
                <a:cs typeface="Roboto"/>
              </a:rPr>
              <a:t>D</a:t>
            </a:r>
            <a:r>
              <a:rPr sz="1400" spc="-55" dirty="0">
                <a:solidFill>
                  <a:srgbClr val="202020"/>
                </a:solidFill>
                <a:latin typeface="Roboto"/>
                <a:cs typeface="Roboto"/>
              </a:rPr>
              <a:t>E</a:t>
            </a:r>
            <a:r>
              <a:rPr sz="1400" spc="-125" dirty="0">
                <a:solidFill>
                  <a:srgbClr val="202020"/>
                </a:solidFill>
                <a:latin typeface="Roboto"/>
                <a:cs typeface="Roboto"/>
              </a:rPr>
              <a:t>U</a:t>
            </a:r>
            <a:r>
              <a:rPr sz="1400" spc="-245" dirty="0">
                <a:solidFill>
                  <a:srgbClr val="202020"/>
                </a:solidFill>
                <a:latin typeface="Roboto"/>
                <a:cs typeface="Roboto"/>
              </a:rPr>
              <a:t>-</a:t>
            </a:r>
            <a:r>
              <a:rPr sz="1400" spc="-65" dirty="0">
                <a:solidFill>
                  <a:srgbClr val="202020"/>
                </a:solidFill>
                <a:latin typeface="Roboto"/>
                <a:cs typeface="Roboto"/>
              </a:rPr>
              <a:t> </a:t>
            </a:r>
            <a:r>
              <a:rPr sz="1400" spc="-15" dirty="0">
                <a:solidFill>
                  <a:srgbClr val="202020"/>
                </a:solidFill>
                <a:latin typeface="Roboto"/>
                <a:cs typeface="Roboto"/>
              </a:rPr>
              <a:t>Ge</a:t>
            </a:r>
            <a:r>
              <a:rPr sz="1400" spc="100" dirty="0">
                <a:solidFill>
                  <a:srgbClr val="202020"/>
                </a:solidFill>
                <a:latin typeface="Roboto"/>
                <a:cs typeface="Roboto"/>
              </a:rPr>
              <a:t>í</a:t>
            </a:r>
            <a:r>
              <a:rPr sz="1400" spc="-15" dirty="0">
                <a:solidFill>
                  <a:srgbClr val="202020"/>
                </a:solidFill>
                <a:latin typeface="Roboto"/>
                <a:cs typeface="Roboto"/>
              </a:rPr>
              <a:t>m</a:t>
            </a:r>
            <a:r>
              <a:rPr sz="1400" spc="-30" dirty="0">
                <a:solidFill>
                  <a:srgbClr val="202020"/>
                </a:solidFill>
                <a:latin typeface="Roboto"/>
                <a:cs typeface="Roboto"/>
              </a:rPr>
              <a:t>a</a:t>
            </a:r>
            <a:r>
              <a:rPr sz="1400" spc="-45" dirty="0">
                <a:solidFill>
                  <a:srgbClr val="202020"/>
                </a:solidFill>
                <a:latin typeface="Roboto"/>
                <a:cs typeface="Roboto"/>
              </a:rPr>
              <a:t>n</a:t>
            </a:r>
            <a:r>
              <a:rPr sz="1400" spc="-40" dirty="0">
                <a:solidFill>
                  <a:srgbClr val="202020"/>
                </a:solidFill>
                <a:latin typeface="Roboto"/>
                <a:cs typeface="Roboto"/>
              </a:rPr>
              <a:t>y</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50" dirty="0">
                <a:solidFill>
                  <a:srgbClr val="202020"/>
                </a:solidFill>
                <a:latin typeface="Roboto"/>
                <a:cs typeface="Roboto"/>
              </a:rPr>
              <a:t>I</a:t>
            </a:r>
            <a:r>
              <a:rPr sz="1400" spc="425" dirty="0">
                <a:solidFill>
                  <a:srgbClr val="202020"/>
                </a:solidFill>
                <a:latin typeface="Roboto"/>
                <a:cs typeface="Roboto"/>
              </a:rPr>
              <a:t>ľ</a:t>
            </a:r>
            <a:r>
              <a:rPr sz="1400" spc="-110" dirty="0">
                <a:solidFill>
                  <a:srgbClr val="202020"/>
                </a:solidFill>
                <a:latin typeface="Roboto"/>
                <a:cs typeface="Roboto"/>
              </a:rPr>
              <a:t>A</a:t>
            </a:r>
            <a:r>
              <a:rPr sz="1400" spc="-245" dirty="0">
                <a:solidFill>
                  <a:srgbClr val="202020"/>
                </a:solidFill>
                <a:latin typeface="Roboto"/>
                <a:cs typeface="Roboto"/>
              </a:rPr>
              <a:t>-</a:t>
            </a:r>
            <a:r>
              <a:rPr sz="1400" spc="-114" dirty="0">
                <a:solidFill>
                  <a:srgbClr val="202020"/>
                </a:solidFill>
                <a:latin typeface="Roboto"/>
                <a:cs typeface="Roboto"/>
              </a:rPr>
              <a:t> </a:t>
            </a:r>
            <a:r>
              <a:rPr sz="1400" spc="-40" dirty="0">
                <a:solidFill>
                  <a:srgbClr val="202020"/>
                </a:solidFill>
                <a:latin typeface="Roboto"/>
                <a:cs typeface="Roboto"/>
              </a:rPr>
              <a:t>I</a:t>
            </a:r>
            <a:r>
              <a:rPr sz="1400" spc="-45" dirty="0">
                <a:solidFill>
                  <a:srgbClr val="202020"/>
                </a:solidFill>
                <a:latin typeface="Roboto"/>
                <a:cs typeface="Roboto"/>
              </a:rPr>
              <a:t>t</a:t>
            </a:r>
            <a:r>
              <a:rPr sz="1400" spc="-30" dirty="0">
                <a:solidFill>
                  <a:srgbClr val="202020"/>
                </a:solidFill>
                <a:latin typeface="Roboto"/>
                <a:cs typeface="Roboto"/>
              </a:rPr>
              <a:t>a</a:t>
            </a:r>
            <a:r>
              <a:rPr sz="1400" spc="-45" dirty="0">
                <a:solidFill>
                  <a:srgbClr val="202020"/>
                </a:solidFill>
                <a:latin typeface="Roboto"/>
                <a:cs typeface="Roboto"/>
              </a:rPr>
              <a:t>l</a:t>
            </a:r>
            <a:r>
              <a:rPr sz="1400" spc="-40" dirty="0">
                <a:solidFill>
                  <a:srgbClr val="202020"/>
                </a:solidFill>
                <a:latin typeface="Roboto"/>
                <a:cs typeface="Roboto"/>
              </a:rPr>
              <a:t>y</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100" dirty="0">
                <a:solidFill>
                  <a:srgbClr val="202020"/>
                </a:solidFill>
                <a:latin typeface="Roboto"/>
                <a:cs typeface="Roboto"/>
              </a:rPr>
              <a:t>I</a:t>
            </a:r>
            <a:r>
              <a:rPr sz="1400" spc="-114" dirty="0">
                <a:solidFill>
                  <a:srgbClr val="202020"/>
                </a:solidFill>
                <a:latin typeface="Roboto"/>
                <a:cs typeface="Roboto"/>
              </a:rPr>
              <a:t>R</a:t>
            </a:r>
            <a:r>
              <a:rPr sz="1400" spc="-105" dirty="0">
                <a:solidFill>
                  <a:srgbClr val="202020"/>
                </a:solidFill>
                <a:latin typeface="Roboto"/>
                <a:cs typeface="Roboto"/>
              </a:rPr>
              <a:t>L</a:t>
            </a:r>
            <a:r>
              <a:rPr sz="1400" spc="-245" dirty="0">
                <a:solidFill>
                  <a:srgbClr val="202020"/>
                </a:solidFill>
                <a:latin typeface="Roboto"/>
                <a:cs typeface="Roboto"/>
              </a:rPr>
              <a:t>-</a:t>
            </a:r>
            <a:r>
              <a:rPr sz="1400" spc="-100" dirty="0">
                <a:solidFill>
                  <a:srgbClr val="202020"/>
                </a:solidFill>
                <a:latin typeface="Roboto"/>
                <a:cs typeface="Roboto"/>
              </a:rPr>
              <a:t> </a:t>
            </a:r>
            <a:r>
              <a:rPr sz="1400" spc="-40" dirty="0">
                <a:solidFill>
                  <a:srgbClr val="202020"/>
                </a:solidFill>
                <a:latin typeface="Roboto"/>
                <a:cs typeface="Roboto"/>
              </a:rPr>
              <a:t>I</a:t>
            </a:r>
            <a:r>
              <a:rPr sz="1400" spc="85" dirty="0">
                <a:solidFill>
                  <a:srgbClr val="202020"/>
                </a:solidFill>
                <a:latin typeface="Roboto"/>
                <a:cs typeface="Roboto"/>
              </a:rPr>
              <a:t>í</a:t>
            </a:r>
            <a:r>
              <a:rPr sz="1400" spc="-5" dirty="0">
                <a:solidFill>
                  <a:srgbClr val="202020"/>
                </a:solidFill>
                <a:latin typeface="Roboto"/>
                <a:cs typeface="Roboto"/>
              </a:rPr>
              <a:t>e</a:t>
            </a:r>
            <a:r>
              <a:rPr sz="1400" spc="-35" dirty="0">
                <a:solidFill>
                  <a:srgbClr val="202020"/>
                </a:solidFill>
                <a:latin typeface="Roboto"/>
                <a:cs typeface="Roboto"/>
              </a:rPr>
              <a:t>l</a:t>
            </a:r>
            <a:r>
              <a:rPr sz="1400" spc="-20" dirty="0">
                <a:solidFill>
                  <a:srgbClr val="202020"/>
                </a:solidFill>
                <a:latin typeface="Roboto"/>
                <a:cs typeface="Roboto"/>
              </a:rPr>
              <a:t>a</a:t>
            </a:r>
            <a:r>
              <a:rPr sz="1400" spc="-35" dirty="0">
                <a:solidFill>
                  <a:srgbClr val="202020"/>
                </a:solidFill>
                <a:latin typeface="Roboto"/>
                <a:cs typeface="Roboto"/>
              </a:rPr>
              <a:t>n</a:t>
            </a:r>
            <a:r>
              <a:rPr sz="1400" spc="-5" dirty="0">
                <a:solidFill>
                  <a:srgbClr val="202020"/>
                </a:solidFill>
                <a:latin typeface="Roboto"/>
                <a:cs typeface="Roboto"/>
              </a:rPr>
              <a:t>d</a:t>
            </a:r>
            <a:endParaRPr sz="1400">
              <a:latin typeface="Roboto"/>
              <a:cs typeface="Roboto"/>
            </a:endParaRPr>
          </a:p>
          <a:p>
            <a:pPr marL="388620" indent="-376555">
              <a:lnSpc>
                <a:spcPct val="100000"/>
              </a:lnSpc>
              <a:spcBef>
                <a:spcPts val="305"/>
              </a:spcBef>
              <a:buClr>
                <a:srgbClr val="002730"/>
              </a:buClr>
              <a:buFont typeface="Segoe UI Symbol"/>
              <a:buChar char="❑"/>
              <a:tabLst>
                <a:tab pos="388620" algn="l"/>
                <a:tab pos="389255" algn="l"/>
              </a:tabLst>
            </a:pPr>
            <a:r>
              <a:rPr sz="1400" spc="-95" dirty="0">
                <a:solidFill>
                  <a:srgbClr val="202020"/>
                </a:solidFill>
                <a:latin typeface="Roboto"/>
                <a:cs typeface="Roboto"/>
              </a:rPr>
              <a:t>B</a:t>
            </a:r>
            <a:r>
              <a:rPr sz="1400" spc="-45" dirty="0">
                <a:solidFill>
                  <a:srgbClr val="202020"/>
                </a:solidFill>
                <a:latin typeface="Roboto"/>
                <a:cs typeface="Roboto"/>
              </a:rPr>
              <a:t>E</a:t>
            </a:r>
            <a:r>
              <a:rPr sz="1400" spc="-90" dirty="0">
                <a:solidFill>
                  <a:srgbClr val="202020"/>
                </a:solidFill>
                <a:latin typeface="Roboto"/>
                <a:cs typeface="Roboto"/>
              </a:rPr>
              <a:t>L</a:t>
            </a:r>
            <a:r>
              <a:rPr sz="1400" spc="-245" dirty="0">
                <a:solidFill>
                  <a:srgbClr val="202020"/>
                </a:solidFill>
                <a:latin typeface="Roboto"/>
                <a:cs typeface="Roboto"/>
              </a:rPr>
              <a:t>-</a:t>
            </a:r>
            <a:r>
              <a:rPr sz="1400" spc="-80" dirty="0">
                <a:solidFill>
                  <a:srgbClr val="202020"/>
                </a:solidFill>
                <a:latin typeface="Roboto"/>
                <a:cs typeface="Roboto"/>
              </a:rPr>
              <a:t> </a:t>
            </a:r>
            <a:r>
              <a:rPr sz="1400" spc="-35" dirty="0">
                <a:solidFill>
                  <a:srgbClr val="202020"/>
                </a:solidFill>
                <a:latin typeface="Roboto"/>
                <a:cs typeface="Roboto"/>
              </a:rPr>
              <a:t>B</a:t>
            </a:r>
            <a:r>
              <a:rPr sz="1400" spc="-5" dirty="0">
                <a:solidFill>
                  <a:srgbClr val="202020"/>
                </a:solidFill>
                <a:latin typeface="Roboto"/>
                <a:cs typeface="Roboto"/>
              </a:rPr>
              <a:t>e</a:t>
            </a:r>
            <a:r>
              <a:rPr sz="1400" spc="-35" dirty="0">
                <a:solidFill>
                  <a:srgbClr val="202020"/>
                </a:solidFill>
                <a:latin typeface="Roboto"/>
                <a:cs typeface="Roboto"/>
              </a:rPr>
              <a:t>l</a:t>
            </a:r>
            <a:r>
              <a:rPr sz="1400" spc="-20" dirty="0">
                <a:solidFill>
                  <a:srgbClr val="202020"/>
                </a:solidFill>
                <a:latin typeface="Roboto"/>
                <a:cs typeface="Roboto"/>
              </a:rPr>
              <a:t>g</a:t>
            </a:r>
            <a:r>
              <a:rPr sz="1400" spc="-35" dirty="0">
                <a:solidFill>
                  <a:srgbClr val="202020"/>
                </a:solidFill>
                <a:latin typeface="Roboto"/>
                <a:cs typeface="Roboto"/>
              </a:rPr>
              <a:t>iu</a:t>
            </a:r>
            <a:r>
              <a:rPr sz="1400" spc="5" dirty="0">
                <a:solidFill>
                  <a:srgbClr val="202020"/>
                </a:solidFill>
                <a:latin typeface="Roboto"/>
                <a:cs typeface="Roboto"/>
              </a:rPr>
              <a:t>m</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105" dirty="0">
                <a:solidFill>
                  <a:srgbClr val="202020"/>
                </a:solidFill>
                <a:latin typeface="Roboto"/>
                <a:cs typeface="Roboto"/>
              </a:rPr>
              <a:t>B</a:t>
            </a:r>
            <a:r>
              <a:rPr sz="1400" spc="-114" dirty="0">
                <a:solidFill>
                  <a:srgbClr val="202020"/>
                </a:solidFill>
                <a:latin typeface="Roboto"/>
                <a:cs typeface="Roboto"/>
              </a:rPr>
              <a:t>R</a:t>
            </a:r>
            <a:r>
              <a:rPr sz="1400" spc="-60" dirty="0">
                <a:solidFill>
                  <a:srgbClr val="202020"/>
                </a:solidFill>
                <a:latin typeface="Roboto"/>
                <a:cs typeface="Roboto"/>
              </a:rPr>
              <a:t>A</a:t>
            </a:r>
            <a:r>
              <a:rPr sz="1400" spc="-245" dirty="0">
                <a:solidFill>
                  <a:srgbClr val="202020"/>
                </a:solidFill>
                <a:latin typeface="Roboto"/>
                <a:cs typeface="Roboto"/>
              </a:rPr>
              <a:t>-</a:t>
            </a:r>
            <a:r>
              <a:rPr sz="1400" spc="-55" dirty="0">
                <a:solidFill>
                  <a:srgbClr val="202020"/>
                </a:solidFill>
                <a:latin typeface="Roboto"/>
                <a:cs typeface="Roboto"/>
              </a:rPr>
              <a:t> B</a:t>
            </a:r>
            <a:r>
              <a:rPr sz="1400" spc="75" dirty="0">
                <a:solidFill>
                  <a:srgbClr val="202020"/>
                </a:solidFill>
                <a:latin typeface="Roboto"/>
                <a:cs typeface="Roboto"/>
              </a:rPr>
              <a:t>í</a:t>
            </a:r>
            <a:r>
              <a:rPr sz="1400" spc="-30" dirty="0">
                <a:solidFill>
                  <a:srgbClr val="202020"/>
                </a:solidFill>
                <a:latin typeface="Roboto"/>
                <a:cs typeface="Roboto"/>
              </a:rPr>
              <a:t>a</a:t>
            </a:r>
            <a:r>
              <a:rPr sz="1400" spc="-35" dirty="0">
                <a:solidFill>
                  <a:srgbClr val="202020"/>
                </a:solidFill>
                <a:latin typeface="Roboto"/>
                <a:cs typeface="Roboto"/>
              </a:rPr>
              <a:t>z</a:t>
            </a:r>
            <a:r>
              <a:rPr sz="1400" spc="-45" dirty="0">
                <a:solidFill>
                  <a:srgbClr val="202020"/>
                </a:solidFill>
                <a:latin typeface="Roboto"/>
                <a:cs typeface="Roboto"/>
              </a:rPr>
              <a:t>i</a:t>
            </a:r>
            <a:r>
              <a:rPr sz="1400" spc="-15" dirty="0">
                <a:solidFill>
                  <a:srgbClr val="202020"/>
                </a:solidFill>
                <a:latin typeface="Roboto"/>
                <a:cs typeface="Roboto"/>
              </a:rPr>
              <a:t>l</a:t>
            </a:r>
            <a:endParaRPr sz="1400">
              <a:latin typeface="Roboto"/>
              <a:cs typeface="Roboto"/>
            </a:endParaRPr>
          </a:p>
          <a:p>
            <a:pPr marL="388620" indent="-376555">
              <a:lnSpc>
                <a:spcPct val="100000"/>
              </a:lnSpc>
              <a:spcBef>
                <a:spcPts val="300"/>
              </a:spcBef>
              <a:buClr>
                <a:srgbClr val="002730"/>
              </a:buClr>
              <a:buFont typeface="Segoe UI Symbol"/>
              <a:buChar char="❑"/>
              <a:tabLst>
                <a:tab pos="388620" algn="l"/>
                <a:tab pos="389255" algn="l"/>
              </a:tabLst>
            </a:pPr>
            <a:r>
              <a:rPr sz="1400" spc="-75" dirty="0">
                <a:solidFill>
                  <a:srgbClr val="202020"/>
                </a:solidFill>
                <a:latin typeface="Roboto"/>
                <a:cs typeface="Roboto"/>
              </a:rPr>
              <a:t>N</a:t>
            </a:r>
            <a:r>
              <a:rPr sz="1400" spc="-100" dirty="0">
                <a:solidFill>
                  <a:srgbClr val="202020"/>
                </a:solidFill>
                <a:latin typeface="Roboto"/>
                <a:cs typeface="Roboto"/>
              </a:rPr>
              <a:t>L</a:t>
            </a:r>
            <a:r>
              <a:rPr sz="1400" spc="-114" dirty="0">
                <a:solidFill>
                  <a:srgbClr val="202020"/>
                </a:solidFill>
                <a:latin typeface="Roboto"/>
                <a:cs typeface="Roboto"/>
              </a:rPr>
              <a:t>D</a:t>
            </a:r>
            <a:r>
              <a:rPr sz="1400" spc="-245" dirty="0">
                <a:solidFill>
                  <a:srgbClr val="202020"/>
                </a:solidFill>
                <a:latin typeface="Roboto"/>
                <a:cs typeface="Roboto"/>
              </a:rPr>
              <a:t>-</a:t>
            </a:r>
            <a:r>
              <a:rPr sz="1400" spc="-65" dirty="0">
                <a:solidFill>
                  <a:srgbClr val="202020"/>
                </a:solidFill>
                <a:latin typeface="Roboto"/>
                <a:cs typeface="Roboto"/>
              </a:rPr>
              <a:t> </a:t>
            </a:r>
            <a:r>
              <a:rPr sz="1400" spc="-5" dirty="0">
                <a:solidFill>
                  <a:srgbClr val="202020"/>
                </a:solidFill>
                <a:latin typeface="Roboto"/>
                <a:cs typeface="Roboto"/>
              </a:rPr>
              <a:t>Ne</a:t>
            </a:r>
            <a:r>
              <a:rPr sz="1400" spc="-35" dirty="0">
                <a:solidFill>
                  <a:srgbClr val="202020"/>
                </a:solidFill>
                <a:latin typeface="Roboto"/>
                <a:cs typeface="Roboto"/>
              </a:rPr>
              <a:t>t</a:t>
            </a:r>
            <a:r>
              <a:rPr sz="1400" spc="-45" dirty="0">
                <a:solidFill>
                  <a:srgbClr val="202020"/>
                </a:solidFill>
                <a:latin typeface="Roboto"/>
                <a:cs typeface="Roboto"/>
              </a:rPr>
              <a:t>h</a:t>
            </a:r>
            <a:r>
              <a:rPr sz="1400" spc="-5" dirty="0">
                <a:solidFill>
                  <a:srgbClr val="202020"/>
                </a:solidFill>
                <a:latin typeface="Roboto"/>
                <a:cs typeface="Roboto"/>
              </a:rPr>
              <a:t>e</a:t>
            </a:r>
            <a:r>
              <a:rPr sz="1400" spc="110" dirty="0">
                <a:solidFill>
                  <a:srgbClr val="202020"/>
                </a:solidFill>
                <a:latin typeface="Roboto"/>
                <a:cs typeface="Roboto"/>
              </a:rPr>
              <a:t>í</a:t>
            </a:r>
            <a:r>
              <a:rPr sz="1400" spc="-35" dirty="0">
                <a:solidFill>
                  <a:srgbClr val="202020"/>
                </a:solidFill>
                <a:latin typeface="Roboto"/>
                <a:cs typeface="Roboto"/>
              </a:rPr>
              <a:t>l</a:t>
            </a:r>
            <a:r>
              <a:rPr sz="1400" spc="-20" dirty="0">
                <a:solidFill>
                  <a:srgbClr val="202020"/>
                </a:solidFill>
                <a:latin typeface="Roboto"/>
                <a:cs typeface="Roboto"/>
              </a:rPr>
              <a:t>a</a:t>
            </a:r>
            <a:r>
              <a:rPr sz="1400" spc="-35" dirty="0">
                <a:solidFill>
                  <a:srgbClr val="202020"/>
                </a:solidFill>
                <a:latin typeface="Roboto"/>
                <a:cs typeface="Roboto"/>
              </a:rPr>
              <a:t>n</a:t>
            </a:r>
            <a:r>
              <a:rPr sz="1400" spc="-30" dirty="0">
                <a:solidFill>
                  <a:srgbClr val="202020"/>
                </a:solidFill>
                <a:latin typeface="Roboto"/>
                <a:cs typeface="Roboto"/>
              </a:rPr>
              <a:t>d</a:t>
            </a:r>
            <a:r>
              <a:rPr sz="1400" spc="-10" dirty="0">
                <a:solidFill>
                  <a:srgbClr val="202020"/>
                </a:solidFill>
                <a:latin typeface="Roboto"/>
                <a:cs typeface="Roboto"/>
              </a:rPr>
              <a:t>s</a:t>
            </a:r>
            <a:endParaRPr sz="1400">
              <a:latin typeface="Roboto"/>
              <a:cs typeface="Roboto"/>
            </a:endParaRPr>
          </a:p>
        </p:txBody>
      </p:sp>
      <p:pic>
        <p:nvPicPr>
          <p:cNvPr id="4" name="object 4"/>
          <p:cNvPicPr/>
          <p:nvPr/>
        </p:nvPicPr>
        <p:blipFill>
          <a:blip r:embed="rId2" cstate="print"/>
          <a:stretch>
            <a:fillRect/>
          </a:stretch>
        </p:blipFill>
        <p:spPr>
          <a:xfrm>
            <a:off x="336804" y="918972"/>
            <a:ext cx="5355336" cy="3166872"/>
          </a:xfrm>
          <a:prstGeom prst="rect">
            <a:avLst/>
          </a:prstGeom>
        </p:spPr>
      </p:pic>
      <p:sp>
        <p:nvSpPr>
          <p:cNvPr id="5" name="object 5"/>
          <p:cNvSpPr txBox="1"/>
          <p:nvPr/>
        </p:nvSpPr>
        <p:spPr>
          <a:xfrm>
            <a:off x="599033" y="4213047"/>
            <a:ext cx="5135880" cy="239395"/>
          </a:xfrm>
          <a:prstGeom prst="rect">
            <a:avLst/>
          </a:prstGeom>
        </p:spPr>
        <p:txBody>
          <a:bodyPr vert="horz" wrap="square" lIns="0" tIns="12700" rIns="0" bIns="0" rtlCol="0">
            <a:spAutoFit/>
          </a:bodyPr>
          <a:lstStyle/>
          <a:p>
            <a:pPr marL="12700">
              <a:lnSpc>
                <a:spcPct val="100000"/>
              </a:lnSpc>
              <a:spcBef>
                <a:spcPts val="100"/>
              </a:spcBef>
              <a:tabLst>
                <a:tab pos="315595" algn="l"/>
              </a:tabLst>
            </a:pPr>
            <a:r>
              <a:rPr sz="1400" dirty="0">
                <a:latin typeface="Segoe UI Symbol"/>
                <a:cs typeface="Segoe UI Symbol"/>
              </a:rPr>
              <a:t>□	</a:t>
            </a:r>
            <a:r>
              <a:rPr sz="1400" spc="-5" dirty="0">
                <a:solidFill>
                  <a:srgbClr val="202020"/>
                </a:solidFill>
                <a:latin typeface="Arial MT"/>
                <a:cs typeface="Arial MT"/>
              </a:rPr>
              <a:t>Most</a:t>
            </a:r>
            <a:r>
              <a:rPr sz="1400" spc="-35" dirty="0">
                <a:solidFill>
                  <a:srgbClr val="202020"/>
                </a:solidFill>
                <a:latin typeface="Arial MT"/>
                <a:cs typeface="Arial MT"/>
              </a:rPr>
              <a:t> </a:t>
            </a:r>
            <a:r>
              <a:rPr sz="1400" spc="-5" dirty="0">
                <a:solidFill>
                  <a:srgbClr val="202020"/>
                </a:solidFill>
                <a:latin typeface="Arial MT"/>
                <a:cs typeface="Arial MT"/>
              </a:rPr>
              <a:t>of</a:t>
            </a:r>
            <a:r>
              <a:rPr sz="1400" spc="-20" dirty="0">
                <a:solidFill>
                  <a:srgbClr val="202020"/>
                </a:solidFill>
                <a:latin typeface="Arial MT"/>
                <a:cs typeface="Arial MT"/>
              </a:rPr>
              <a:t> </a:t>
            </a:r>
            <a:r>
              <a:rPr sz="1400" dirty="0">
                <a:solidFill>
                  <a:srgbClr val="202020"/>
                </a:solidFill>
                <a:latin typeface="Arial MT"/>
                <a:cs typeface="Arial MT"/>
              </a:rPr>
              <a:t>the</a:t>
            </a:r>
            <a:r>
              <a:rPr sz="1400" spc="-55" dirty="0">
                <a:solidFill>
                  <a:srgbClr val="202020"/>
                </a:solidFill>
                <a:latin typeface="Arial MT"/>
                <a:cs typeface="Arial MT"/>
              </a:rPr>
              <a:t> </a:t>
            </a:r>
            <a:r>
              <a:rPr sz="1400" dirty="0">
                <a:solidFill>
                  <a:srgbClr val="202020"/>
                </a:solidFill>
                <a:latin typeface="Arial MT"/>
                <a:cs typeface="Arial MT"/>
              </a:rPr>
              <a:t>guests</a:t>
            </a:r>
            <a:r>
              <a:rPr sz="1400" spc="-60" dirty="0">
                <a:solidFill>
                  <a:srgbClr val="202020"/>
                </a:solidFill>
                <a:latin typeface="Arial MT"/>
                <a:cs typeface="Arial MT"/>
              </a:rPr>
              <a:t> </a:t>
            </a:r>
            <a:r>
              <a:rPr sz="1400" dirty="0">
                <a:solidFill>
                  <a:srgbClr val="202020"/>
                </a:solidFill>
                <a:latin typeface="Arial MT"/>
                <a:cs typeface="Arial MT"/>
              </a:rPr>
              <a:t>are</a:t>
            </a:r>
            <a:r>
              <a:rPr sz="1400" spc="-45" dirty="0">
                <a:solidFill>
                  <a:srgbClr val="202020"/>
                </a:solidFill>
                <a:latin typeface="Arial MT"/>
                <a:cs typeface="Arial MT"/>
              </a:rPr>
              <a:t> </a:t>
            </a:r>
            <a:r>
              <a:rPr sz="1400" dirty="0">
                <a:solidFill>
                  <a:srgbClr val="202020"/>
                </a:solidFill>
                <a:latin typeface="Arial MT"/>
                <a:cs typeface="Arial MT"/>
              </a:rPr>
              <a:t>coming</a:t>
            </a:r>
            <a:r>
              <a:rPr sz="1400" spc="-40" dirty="0">
                <a:solidFill>
                  <a:srgbClr val="202020"/>
                </a:solidFill>
                <a:latin typeface="Arial MT"/>
                <a:cs typeface="Arial MT"/>
              </a:rPr>
              <a:t> </a:t>
            </a:r>
            <a:r>
              <a:rPr sz="1400" dirty="0">
                <a:solidFill>
                  <a:srgbClr val="202020"/>
                </a:solidFill>
                <a:latin typeface="Arial MT"/>
                <a:cs typeface="Arial MT"/>
              </a:rPr>
              <a:t>from</a:t>
            </a:r>
            <a:r>
              <a:rPr sz="1400" spc="-60" dirty="0">
                <a:solidFill>
                  <a:srgbClr val="202020"/>
                </a:solidFill>
                <a:latin typeface="Arial MT"/>
                <a:cs typeface="Arial MT"/>
              </a:rPr>
              <a:t> </a:t>
            </a:r>
            <a:r>
              <a:rPr sz="1400" spc="-5" dirty="0">
                <a:solidFill>
                  <a:srgbClr val="202020"/>
                </a:solidFill>
                <a:latin typeface="Arial MT"/>
                <a:cs typeface="Arial MT"/>
              </a:rPr>
              <a:t>Portugal</a:t>
            </a:r>
            <a:r>
              <a:rPr sz="1400" spc="-50" dirty="0">
                <a:solidFill>
                  <a:srgbClr val="202020"/>
                </a:solidFill>
                <a:latin typeface="Arial MT"/>
                <a:cs typeface="Arial MT"/>
              </a:rPr>
              <a:t> </a:t>
            </a:r>
            <a:r>
              <a:rPr sz="1400" dirty="0">
                <a:solidFill>
                  <a:srgbClr val="202020"/>
                </a:solidFill>
                <a:latin typeface="Arial MT"/>
                <a:cs typeface="Arial MT"/>
              </a:rPr>
              <a:t>i.e.</a:t>
            </a:r>
            <a:r>
              <a:rPr sz="1400" spc="-10" dirty="0">
                <a:solidFill>
                  <a:srgbClr val="202020"/>
                </a:solidFill>
                <a:latin typeface="Arial MT"/>
                <a:cs typeface="Arial MT"/>
              </a:rPr>
              <a:t> </a:t>
            </a:r>
            <a:r>
              <a:rPr sz="1400" b="1" spc="-5" dirty="0">
                <a:solidFill>
                  <a:srgbClr val="202020"/>
                </a:solidFill>
                <a:latin typeface="Arial"/>
                <a:cs typeface="Arial"/>
              </a:rPr>
              <a:t>4800</a:t>
            </a:r>
            <a:r>
              <a:rPr sz="1400" b="1" spc="-55" dirty="0">
                <a:solidFill>
                  <a:srgbClr val="202020"/>
                </a:solidFill>
                <a:latin typeface="Arial"/>
                <a:cs typeface="Arial"/>
              </a:rPr>
              <a:t> </a:t>
            </a:r>
            <a:r>
              <a:rPr sz="1400" spc="-5" dirty="0">
                <a:solidFill>
                  <a:srgbClr val="202020"/>
                </a:solidFill>
                <a:latin typeface="Arial MT"/>
                <a:cs typeface="Arial MT"/>
              </a:rPr>
              <a:t>guests.</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85" y="97028"/>
            <a:ext cx="2972435" cy="452120"/>
          </a:xfrm>
          <a:prstGeom prst="rect">
            <a:avLst/>
          </a:prstGeom>
        </p:spPr>
        <p:txBody>
          <a:bodyPr vert="horz" wrap="square" lIns="0" tIns="12065" rIns="0" bIns="0" rtlCol="0">
            <a:spAutoFit/>
          </a:bodyPr>
          <a:lstStyle/>
          <a:p>
            <a:pPr marL="12700">
              <a:lnSpc>
                <a:spcPct val="100000"/>
              </a:lnSpc>
              <a:spcBef>
                <a:spcPts val="95"/>
              </a:spcBef>
            </a:pPr>
            <a:r>
              <a:rPr sz="2800" spc="-5" dirty="0"/>
              <a:t>Bi</a:t>
            </a:r>
            <a:r>
              <a:rPr sz="2800" spc="-85" dirty="0"/>
              <a:t>v</a:t>
            </a:r>
            <a:r>
              <a:rPr sz="2800" spc="-5" dirty="0"/>
              <a:t>a</a:t>
            </a:r>
            <a:r>
              <a:rPr sz="2800" dirty="0"/>
              <a:t>r</a:t>
            </a:r>
            <a:r>
              <a:rPr sz="2800" spc="-5" dirty="0"/>
              <a:t>i</a:t>
            </a:r>
            <a:r>
              <a:rPr sz="2800" dirty="0"/>
              <a:t>a</a:t>
            </a:r>
            <a:r>
              <a:rPr sz="2800" spc="-5" dirty="0"/>
              <a:t>te</a:t>
            </a:r>
            <a:r>
              <a:rPr sz="2800" spc="-110" dirty="0"/>
              <a:t> </a:t>
            </a:r>
            <a:r>
              <a:rPr sz="2800" spc="-5" dirty="0"/>
              <a:t>Anal</a:t>
            </a:r>
            <a:r>
              <a:rPr sz="2800" dirty="0"/>
              <a:t>y</a:t>
            </a:r>
            <a:r>
              <a:rPr sz="2800" spc="-5" dirty="0"/>
              <a:t>sis</a:t>
            </a:r>
            <a:endParaRPr sz="2800"/>
          </a:p>
        </p:txBody>
      </p:sp>
      <p:sp>
        <p:nvSpPr>
          <p:cNvPr id="3" name="object 3"/>
          <p:cNvSpPr txBox="1"/>
          <p:nvPr/>
        </p:nvSpPr>
        <p:spPr>
          <a:xfrm>
            <a:off x="621283" y="666953"/>
            <a:ext cx="3178175" cy="331470"/>
          </a:xfrm>
          <a:prstGeom prst="rect">
            <a:avLst/>
          </a:prstGeom>
        </p:spPr>
        <p:txBody>
          <a:bodyPr vert="horz" wrap="square" lIns="0" tIns="13335" rIns="0" bIns="0" rtlCol="0">
            <a:spAutoFit/>
          </a:bodyPr>
          <a:lstStyle/>
          <a:p>
            <a:pPr marL="12700">
              <a:lnSpc>
                <a:spcPct val="100000"/>
              </a:lnSpc>
              <a:spcBef>
                <a:spcPts val="105"/>
              </a:spcBef>
            </a:pPr>
            <a:r>
              <a:rPr sz="2000" b="1" u="heavy" dirty="0">
                <a:solidFill>
                  <a:srgbClr val="CC0000"/>
                </a:solidFill>
                <a:uFill>
                  <a:solidFill>
                    <a:srgbClr val="CC0000"/>
                  </a:solidFill>
                </a:uFill>
                <a:latin typeface="Palatino Linotype"/>
                <a:cs typeface="Palatino Linotype"/>
              </a:rPr>
              <a:t>1.</a:t>
            </a:r>
            <a:r>
              <a:rPr sz="2000" b="1" u="heavy" spc="-40" dirty="0">
                <a:solidFill>
                  <a:srgbClr val="CC0000"/>
                </a:solidFill>
                <a:uFill>
                  <a:solidFill>
                    <a:srgbClr val="CC0000"/>
                  </a:solidFill>
                </a:uFill>
                <a:latin typeface="Palatino Linotype"/>
                <a:cs typeface="Palatino Linotype"/>
              </a:rPr>
              <a:t> </a:t>
            </a:r>
            <a:r>
              <a:rPr sz="2000" b="1" u="heavy" dirty="0">
                <a:solidFill>
                  <a:srgbClr val="CC0000"/>
                </a:solidFill>
                <a:uFill>
                  <a:solidFill>
                    <a:srgbClr val="CC0000"/>
                  </a:solidFill>
                </a:uFill>
                <a:latin typeface="Palatino Linotype"/>
                <a:cs typeface="Palatino Linotype"/>
              </a:rPr>
              <a:t>Most</a:t>
            </a:r>
            <a:r>
              <a:rPr sz="2000" b="1" u="heavy" spc="-60" dirty="0">
                <a:solidFill>
                  <a:srgbClr val="CC0000"/>
                </a:solidFill>
                <a:uFill>
                  <a:solidFill>
                    <a:srgbClr val="CC0000"/>
                  </a:solidFill>
                </a:uFill>
                <a:latin typeface="Palatino Linotype"/>
                <a:cs typeface="Palatino Linotype"/>
              </a:rPr>
              <a:t> </a:t>
            </a:r>
            <a:r>
              <a:rPr sz="2000" b="1" u="heavy" spc="-5" dirty="0">
                <a:solidFill>
                  <a:srgbClr val="CC0000"/>
                </a:solidFill>
                <a:uFill>
                  <a:solidFill>
                    <a:srgbClr val="CC0000"/>
                  </a:solidFill>
                </a:uFill>
                <a:latin typeface="Palatino Linotype"/>
                <a:cs typeface="Palatino Linotype"/>
              </a:rPr>
              <a:t>Bookings</a:t>
            </a:r>
            <a:r>
              <a:rPr sz="2000" b="1" u="heavy" spc="-80" dirty="0">
                <a:solidFill>
                  <a:srgbClr val="CC0000"/>
                </a:solidFill>
                <a:uFill>
                  <a:solidFill>
                    <a:srgbClr val="CC0000"/>
                  </a:solidFill>
                </a:uFill>
                <a:latin typeface="Palatino Linotype"/>
                <a:cs typeface="Palatino Linotype"/>
              </a:rPr>
              <a:t> </a:t>
            </a:r>
            <a:r>
              <a:rPr sz="2000" b="1" u="heavy" dirty="0">
                <a:solidFill>
                  <a:srgbClr val="CC0000"/>
                </a:solidFill>
                <a:uFill>
                  <a:solidFill>
                    <a:srgbClr val="CC0000"/>
                  </a:solidFill>
                </a:uFill>
                <a:latin typeface="Palatino Linotype"/>
                <a:cs typeface="Palatino Linotype"/>
              </a:rPr>
              <a:t>in</a:t>
            </a:r>
            <a:r>
              <a:rPr sz="2000" b="1" u="heavy" spc="-40" dirty="0">
                <a:solidFill>
                  <a:srgbClr val="CC0000"/>
                </a:solidFill>
                <a:uFill>
                  <a:solidFill>
                    <a:srgbClr val="CC0000"/>
                  </a:solidFill>
                </a:uFill>
                <a:latin typeface="Palatino Linotype"/>
                <a:cs typeface="Palatino Linotype"/>
              </a:rPr>
              <a:t> </a:t>
            </a:r>
            <a:r>
              <a:rPr sz="2000" b="1" u="heavy" dirty="0">
                <a:solidFill>
                  <a:srgbClr val="CC0000"/>
                </a:solidFill>
                <a:uFill>
                  <a:solidFill>
                    <a:srgbClr val="CC0000"/>
                  </a:solidFill>
                </a:uFill>
                <a:latin typeface="Palatino Linotype"/>
                <a:cs typeface="Palatino Linotype"/>
              </a:rPr>
              <a:t>Month</a:t>
            </a:r>
            <a:endParaRPr sz="2000">
              <a:latin typeface="Palatino Linotype"/>
              <a:cs typeface="Palatino Linotype"/>
            </a:endParaRPr>
          </a:p>
        </p:txBody>
      </p:sp>
      <p:sp>
        <p:nvSpPr>
          <p:cNvPr id="4" name="object 4"/>
          <p:cNvSpPr txBox="1"/>
          <p:nvPr/>
        </p:nvSpPr>
        <p:spPr>
          <a:xfrm>
            <a:off x="5662676" y="1534134"/>
            <a:ext cx="2909570" cy="1259205"/>
          </a:xfrm>
          <a:prstGeom prst="rect">
            <a:avLst/>
          </a:prstGeom>
        </p:spPr>
        <p:txBody>
          <a:bodyPr vert="horz" wrap="square" lIns="0" tIns="12700" rIns="0" bIns="0" rtlCol="0">
            <a:spAutoFit/>
          </a:bodyPr>
          <a:lstStyle/>
          <a:p>
            <a:pPr marL="389255" marR="5080" indent="-377190">
              <a:lnSpc>
                <a:spcPct val="114999"/>
              </a:lnSpc>
              <a:spcBef>
                <a:spcPts val="100"/>
              </a:spcBef>
              <a:buClr>
                <a:srgbClr val="002730"/>
              </a:buClr>
              <a:buFont typeface="Segoe UI Symbol"/>
              <a:buChar char="❑"/>
              <a:tabLst>
                <a:tab pos="389255" algn="l"/>
                <a:tab pos="389890" algn="l"/>
              </a:tabLst>
            </a:pPr>
            <a:r>
              <a:rPr sz="1400" dirty="0">
                <a:solidFill>
                  <a:srgbClr val="202020"/>
                </a:solidFill>
                <a:latin typeface="Arial MT"/>
                <a:cs typeface="Arial MT"/>
              </a:rPr>
              <a:t>July</a:t>
            </a:r>
            <a:r>
              <a:rPr sz="1400" spc="-25" dirty="0">
                <a:solidFill>
                  <a:srgbClr val="202020"/>
                </a:solidFill>
                <a:latin typeface="Arial MT"/>
                <a:cs typeface="Arial MT"/>
              </a:rPr>
              <a:t> </a:t>
            </a:r>
            <a:r>
              <a:rPr sz="1400" spc="-5" dirty="0">
                <a:solidFill>
                  <a:srgbClr val="202020"/>
                </a:solidFill>
                <a:latin typeface="Arial MT"/>
                <a:cs typeface="Arial MT"/>
              </a:rPr>
              <a:t>an</a:t>
            </a:r>
            <a:r>
              <a:rPr sz="1400" dirty="0">
                <a:solidFill>
                  <a:srgbClr val="202020"/>
                </a:solidFill>
                <a:latin typeface="Arial MT"/>
                <a:cs typeface="Arial MT"/>
              </a:rPr>
              <a:t>d</a:t>
            </a:r>
            <a:r>
              <a:rPr sz="1400" spc="-190" dirty="0">
                <a:solidFill>
                  <a:srgbClr val="202020"/>
                </a:solidFill>
                <a:latin typeface="Arial MT"/>
                <a:cs typeface="Arial MT"/>
              </a:rPr>
              <a:t> </a:t>
            </a:r>
            <a:r>
              <a:rPr sz="1400" spc="-5" dirty="0">
                <a:solidFill>
                  <a:srgbClr val="202020"/>
                </a:solidFill>
                <a:latin typeface="Arial MT"/>
                <a:cs typeface="Arial MT"/>
              </a:rPr>
              <a:t>Augu</a:t>
            </a:r>
            <a:r>
              <a:rPr sz="1400" spc="-10" dirty="0">
                <a:solidFill>
                  <a:srgbClr val="202020"/>
                </a:solidFill>
                <a:latin typeface="Arial MT"/>
                <a:cs typeface="Arial MT"/>
              </a:rPr>
              <a:t>s</a:t>
            </a:r>
            <a:r>
              <a:rPr sz="1400" dirty="0">
                <a:solidFill>
                  <a:srgbClr val="202020"/>
                </a:solidFill>
                <a:latin typeface="Arial MT"/>
                <a:cs typeface="Arial MT"/>
              </a:rPr>
              <a:t>t</a:t>
            </a:r>
            <a:r>
              <a:rPr sz="1400" spc="-40" dirty="0">
                <a:solidFill>
                  <a:srgbClr val="202020"/>
                </a:solidFill>
                <a:latin typeface="Arial MT"/>
                <a:cs typeface="Arial MT"/>
              </a:rPr>
              <a:t> </a:t>
            </a:r>
            <a:r>
              <a:rPr sz="1400" spc="-10" dirty="0">
                <a:solidFill>
                  <a:srgbClr val="202020"/>
                </a:solidFill>
                <a:latin typeface="Arial MT"/>
                <a:cs typeface="Arial MT"/>
              </a:rPr>
              <a:t>m</a:t>
            </a:r>
            <a:r>
              <a:rPr sz="1400" dirty="0">
                <a:solidFill>
                  <a:srgbClr val="202020"/>
                </a:solidFill>
                <a:latin typeface="Arial MT"/>
                <a:cs typeface="Arial MT"/>
              </a:rPr>
              <a:t>onths</a:t>
            </a:r>
            <a:r>
              <a:rPr sz="1400" spc="-35" dirty="0">
                <a:solidFill>
                  <a:srgbClr val="202020"/>
                </a:solidFill>
                <a:latin typeface="Arial MT"/>
                <a:cs typeface="Arial MT"/>
              </a:rPr>
              <a:t> </a:t>
            </a:r>
            <a:r>
              <a:rPr sz="1400" spc="-5" dirty="0">
                <a:solidFill>
                  <a:srgbClr val="202020"/>
                </a:solidFill>
                <a:latin typeface="Arial MT"/>
                <a:cs typeface="Arial MT"/>
              </a:rPr>
              <a:t>ha</a:t>
            </a:r>
            <a:r>
              <a:rPr sz="1400" dirty="0">
                <a:solidFill>
                  <a:srgbClr val="202020"/>
                </a:solidFill>
                <a:latin typeface="Arial MT"/>
                <a:cs typeface="Arial MT"/>
              </a:rPr>
              <a:t>d</a:t>
            </a:r>
            <a:r>
              <a:rPr sz="1400" spc="-30" dirty="0">
                <a:solidFill>
                  <a:srgbClr val="202020"/>
                </a:solidFill>
                <a:latin typeface="Arial MT"/>
                <a:cs typeface="Arial MT"/>
              </a:rPr>
              <a:t> </a:t>
            </a:r>
            <a:r>
              <a:rPr sz="1400" dirty="0">
                <a:solidFill>
                  <a:srgbClr val="202020"/>
                </a:solidFill>
                <a:latin typeface="Arial MT"/>
                <a:cs typeface="Arial MT"/>
              </a:rPr>
              <a:t>the  </a:t>
            </a:r>
            <a:r>
              <a:rPr sz="1400" spc="-5" dirty="0">
                <a:solidFill>
                  <a:srgbClr val="202020"/>
                </a:solidFill>
                <a:latin typeface="Arial MT"/>
                <a:cs typeface="Arial MT"/>
              </a:rPr>
              <a:t>highest</a:t>
            </a:r>
            <a:r>
              <a:rPr sz="1400" spc="-65" dirty="0">
                <a:solidFill>
                  <a:srgbClr val="202020"/>
                </a:solidFill>
                <a:latin typeface="Arial MT"/>
                <a:cs typeface="Arial MT"/>
              </a:rPr>
              <a:t> </a:t>
            </a:r>
            <a:r>
              <a:rPr sz="1400" spc="-5" dirty="0">
                <a:solidFill>
                  <a:srgbClr val="202020"/>
                </a:solidFill>
                <a:latin typeface="Arial MT"/>
                <a:cs typeface="Arial MT"/>
              </a:rPr>
              <a:t>number</a:t>
            </a:r>
            <a:r>
              <a:rPr sz="1400" spc="-70" dirty="0">
                <a:solidFill>
                  <a:srgbClr val="202020"/>
                </a:solidFill>
                <a:latin typeface="Arial MT"/>
                <a:cs typeface="Arial MT"/>
              </a:rPr>
              <a:t> </a:t>
            </a:r>
            <a:r>
              <a:rPr sz="1400" spc="-5" dirty="0">
                <a:solidFill>
                  <a:srgbClr val="202020"/>
                </a:solidFill>
                <a:latin typeface="Arial MT"/>
                <a:cs typeface="Arial MT"/>
              </a:rPr>
              <a:t>of</a:t>
            </a:r>
            <a:r>
              <a:rPr sz="1400" spc="-40"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a:p>
            <a:pPr>
              <a:lnSpc>
                <a:spcPct val="100000"/>
              </a:lnSpc>
              <a:spcBef>
                <a:spcPts val="45"/>
              </a:spcBef>
              <a:buClr>
                <a:srgbClr val="002730"/>
              </a:buClr>
              <a:buFont typeface="Segoe UI Symbol"/>
              <a:buChar char="❑"/>
            </a:pPr>
            <a:endParaRPr sz="1900">
              <a:latin typeface="Arial MT"/>
              <a:cs typeface="Arial MT"/>
            </a:endParaRPr>
          </a:p>
          <a:p>
            <a:pPr marL="376555" marR="259715" indent="-376555">
              <a:lnSpc>
                <a:spcPct val="100000"/>
              </a:lnSpc>
              <a:buClr>
                <a:srgbClr val="002730"/>
              </a:buClr>
              <a:buFont typeface="Segoe UI Symbol"/>
              <a:buChar char="❑"/>
              <a:tabLst>
                <a:tab pos="376555" algn="l"/>
                <a:tab pos="389890" algn="l"/>
              </a:tabLst>
            </a:pPr>
            <a:r>
              <a:rPr sz="1400" dirty="0">
                <a:solidFill>
                  <a:srgbClr val="202020"/>
                </a:solidFill>
                <a:latin typeface="Arial MT"/>
                <a:cs typeface="Arial MT"/>
              </a:rPr>
              <a:t>Su</a:t>
            </a:r>
            <a:r>
              <a:rPr sz="1400" spc="-10" dirty="0">
                <a:solidFill>
                  <a:srgbClr val="202020"/>
                </a:solidFill>
                <a:latin typeface="Arial MT"/>
                <a:cs typeface="Arial MT"/>
              </a:rPr>
              <a:t>m</a:t>
            </a:r>
            <a:r>
              <a:rPr sz="1400" spc="-5" dirty="0">
                <a:solidFill>
                  <a:srgbClr val="202020"/>
                </a:solidFill>
                <a:latin typeface="Arial MT"/>
                <a:cs typeface="Arial MT"/>
              </a:rPr>
              <a:t>m</a:t>
            </a:r>
            <a:r>
              <a:rPr sz="1400" dirty="0">
                <a:solidFill>
                  <a:srgbClr val="202020"/>
                </a:solidFill>
                <a:latin typeface="Arial MT"/>
                <a:cs typeface="Arial MT"/>
              </a:rPr>
              <a:t>er</a:t>
            </a:r>
            <a:r>
              <a:rPr sz="1400" spc="-85" dirty="0">
                <a:solidFill>
                  <a:srgbClr val="202020"/>
                </a:solidFill>
                <a:latin typeface="Arial MT"/>
                <a:cs typeface="Arial MT"/>
              </a:rPr>
              <a:t> </a:t>
            </a:r>
            <a:r>
              <a:rPr sz="1400" spc="-20" dirty="0">
                <a:solidFill>
                  <a:srgbClr val="202020"/>
                </a:solidFill>
                <a:latin typeface="Arial MT"/>
                <a:cs typeface="Arial MT"/>
              </a:rPr>
              <a:t>v</a:t>
            </a:r>
            <a:r>
              <a:rPr sz="1400" dirty="0">
                <a:solidFill>
                  <a:srgbClr val="202020"/>
                </a:solidFill>
                <a:latin typeface="Arial MT"/>
                <a:cs typeface="Arial MT"/>
              </a:rPr>
              <a:t>acation</a:t>
            </a:r>
            <a:r>
              <a:rPr sz="1400" spc="-55" dirty="0">
                <a:solidFill>
                  <a:srgbClr val="202020"/>
                </a:solidFill>
                <a:latin typeface="Arial MT"/>
                <a:cs typeface="Arial MT"/>
              </a:rPr>
              <a:t> </a:t>
            </a:r>
            <a:r>
              <a:rPr sz="1400" dirty="0">
                <a:solidFill>
                  <a:srgbClr val="202020"/>
                </a:solidFill>
                <a:latin typeface="Arial MT"/>
                <a:cs typeface="Arial MT"/>
              </a:rPr>
              <a:t>can</a:t>
            </a:r>
            <a:r>
              <a:rPr sz="1400" spc="-45" dirty="0">
                <a:solidFill>
                  <a:srgbClr val="202020"/>
                </a:solidFill>
                <a:latin typeface="Arial MT"/>
                <a:cs typeface="Arial MT"/>
              </a:rPr>
              <a:t> </a:t>
            </a:r>
            <a:r>
              <a:rPr sz="1400" spc="-5" dirty="0">
                <a:solidFill>
                  <a:srgbClr val="202020"/>
                </a:solidFill>
                <a:latin typeface="Arial MT"/>
                <a:cs typeface="Arial MT"/>
              </a:rPr>
              <a:t>b</a:t>
            </a:r>
            <a:r>
              <a:rPr sz="1400" dirty="0">
                <a:solidFill>
                  <a:srgbClr val="202020"/>
                </a:solidFill>
                <a:latin typeface="Arial MT"/>
                <a:cs typeface="Arial MT"/>
              </a:rPr>
              <a:t>e</a:t>
            </a:r>
            <a:r>
              <a:rPr sz="1400" spc="-55" dirty="0">
                <a:solidFill>
                  <a:srgbClr val="202020"/>
                </a:solidFill>
                <a:latin typeface="Arial MT"/>
                <a:cs typeface="Arial MT"/>
              </a:rPr>
              <a:t> </a:t>
            </a:r>
            <a:r>
              <a:rPr sz="1400" dirty="0">
                <a:solidFill>
                  <a:srgbClr val="202020"/>
                </a:solidFill>
                <a:latin typeface="Arial MT"/>
                <a:cs typeface="Arial MT"/>
              </a:rPr>
              <a:t>the</a:t>
            </a:r>
            <a:endParaRPr sz="1400">
              <a:latin typeface="Arial MT"/>
              <a:cs typeface="Arial MT"/>
            </a:endParaRPr>
          </a:p>
          <a:p>
            <a:pPr marR="232410" algn="ctr">
              <a:lnSpc>
                <a:spcPct val="100000"/>
              </a:lnSpc>
              <a:spcBef>
                <a:spcPts val="254"/>
              </a:spcBef>
            </a:pPr>
            <a:r>
              <a:rPr sz="1400" dirty="0">
                <a:solidFill>
                  <a:srgbClr val="202020"/>
                </a:solidFill>
                <a:latin typeface="Arial MT"/>
                <a:cs typeface="Arial MT"/>
              </a:rPr>
              <a:t>reason</a:t>
            </a:r>
            <a:r>
              <a:rPr sz="1400" spc="-75" dirty="0">
                <a:solidFill>
                  <a:srgbClr val="202020"/>
                </a:solidFill>
                <a:latin typeface="Arial MT"/>
                <a:cs typeface="Arial MT"/>
              </a:rPr>
              <a:t> </a:t>
            </a:r>
            <a:r>
              <a:rPr sz="1400" dirty="0">
                <a:solidFill>
                  <a:srgbClr val="202020"/>
                </a:solidFill>
                <a:latin typeface="Arial MT"/>
                <a:cs typeface="Arial MT"/>
              </a:rPr>
              <a:t>for</a:t>
            </a:r>
            <a:r>
              <a:rPr sz="1400" spc="-70" dirty="0">
                <a:solidFill>
                  <a:srgbClr val="202020"/>
                </a:solidFill>
                <a:latin typeface="Arial MT"/>
                <a:cs typeface="Arial MT"/>
              </a:rPr>
              <a:t> </a:t>
            </a:r>
            <a:r>
              <a:rPr sz="1400" dirty="0">
                <a:solidFill>
                  <a:srgbClr val="202020"/>
                </a:solidFill>
                <a:latin typeface="Arial MT"/>
                <a:cs typeface="Arial MT"/>
              </a:rPr>
              <a:t>the</a:t>
            </a:r>
            <a:r>
              <a:rPr sz="1400" spc="-60"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p:txBody>
      </p:sp>
      <p:pic>
        <p:nvPicPr>
          <p:cNvPr id="5" name="object 5"/>
          <p:cNvPicPr/>
          <p:nvPr/>
        </p:nvPicPr>
        <p:blipFill>
          <a:blip r:embed="rId2" cstate="print"/>
          <a:stretch>
            <a:fillRect/>
          </a:stretch>
        </p:blipFill>
        <p:spPr>
          <a:xfrm>
            <a:off x="408431" y="1193291"/>
            <a:ext cx="5099304" cy="36621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0499" y="885190"/>
            <a:ext cx="4747895" cy="3318510"/>
          </a:xfrm>
          <a:prstGeom prst="rect">
            <a:avLst/>
          </a:prstGeom>
        </p:spPr>
        <p:txBody>
          <a:bodyPr vert="horz" wrap="square" lIns="0" tIns="12700" rIns="0" bIns="0" rtlCol="0">
            <a:spAutoFit/>
          </a:bodyPr>
          <a:lstStyle/>
          <a:p>
            <a:pPr marL="494030" indent="-481965">
              <a:lnSpc>
                <a:spcPct val="100000"/>
              </a:lnSpc>
              <a:spcBef>
                <a:spcPts val="100"/>
              </a:spcBef>
              <a:buFont typeface="MS PGothic"/>
              <a:buChar char="❑"/>
              <a:tabLst>
                <a:tab pos="494030" algn="l"/>
                <a:tab pos="494665" algn="l"/>
              </a:tabLst>
            </a:pPr>
            <a:r>
              <a:rPr sz="1800" spc="-5" dirty="0">
                <a:solidFill>
                  <a:srgbClr val="08232A"/>
                </a:solidFill>
                <a:latin typeface="Arial MT"/>
                <a:cs typeface="Arial MT"/>
              </a:rPr>
              <a:t>Pro</a:t>
            </a:r>
            <a:r>
              <a:rPr sz="1800" spc="-15" dirty="0">
                <a:solidFill>
                  <a:srgbClr val="08232A"/>
                </a:solidFill>
                <a:latin typeface="Arial MT"/>
                <a:cs typeface="Arial MT"/>
              </a:rPr>
              <a:t>b</a:t>
            </a:r>
            <a:r>
              <a:rPr sz="1800" spc="-5" dirty="0">
                <a:solidFill>
                  <a:srgbClr val="08232A"/>
                </a:solidFill>
                <a:latin typeface="Arial MT"/>
                <a:cs typeface="Arial MT"/>
              </a:rPr>
              <a:t>l</a:t>
            </a:r>
            <a:r>
              <a:rPr sz="1800" spc="-15" dirty="0">
                <a:solidFill>
                  <a:srgbClr val="08232A"/>
                </a:solidFill>
                <a:latin typeface="Arial MT"/>
                <a:cs typeface="Arial MT"/>
              </a:rPr>
              <a:t>e</a:t>
            </a:r>
            <a:r>
              <a:rPr sz="1800" dirty="0">
                <a:solidFill>
                  <a:srgbClr val="08232A"/>
                </a:solidFill>
                <a:latin typeface="Arial MT"/>
                <a:cs typeface="Arial MT"/>
              </a:rPr>
              <a:t>m</a:t>
            </a:r>
            <a:r>
              <a:rPr sz="1800" spc="-80" dirty="0">
                <a:solidFill>
                  <a:srgbClr val="08232A"/>
                </a:solidFill>
                <a:latin typeface="Arial MT"/>
                <a:cs typeface="Arial MT"/>
              </a:rPr>
              <a:t> </a:t>
            </a:r>
            <a:r>
              <a:rPr sz="1800" dirty="0">
                <a:solidFill>
                  <a:srgbClr val="08232A"/>
                </a:solidFill>
                <a:latin typeface="Arial MT"/>
                <a:cs typeface="Arial MT"/>
              </a:rPr>
              <a:t>Stateme</a:t>
            </a:r>
            <a:r>
              <a:rPr sz="1800" spc="-10" dirty="0">
                <a:solidFill>
                  <a:srgbClr val="08232A"/>
                </a:solidFill>
                <a:latin typeface="Arial MT"/>
                <a:cs typeface="Arial MT"/>
              </a:rPr>
              <a:t>n</a:t>
            </a:r>
            <a:r>
              <a:rPr sz="1800" dirty="0">
                <a:solidFill>
                  <a:srgbClr val="08232A"/>
                </a:solidFill>
                <a:latin typeface="Arial MT"/>
                <a:cs typeface="Arial MT"/>
              </a:rPr>
              <a:t>t</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dirty="0">
                <a:solidFill>
                  <a:srgbClr val="08232A"/>
                </a:solidFill>
                <a:latin typeface="Arial MT"/>
                <a:cs typeface="Arial MT"/>
              </a:rPr>
              <a:t>Ov</a:t>
            </a:r>
            <a:r>
              <a:rPr sz="1800" spc="-10" dirty="0">
                <a:solidFill>
                  <a:srgbClr val="08232A"/>
                </a:solidFill>
                <a:latin typeface="Arial MT"/>
                <a:cs typeface="Arial MT"/>
              </a:rPr>
              <a:t>e</a:t>
            </a:r>
            <a:r>
              <a:rPr sz="1800" dirty="0">
                <a:solidFill>
                  <a:srgbClr val="08232A"/>
                </a:solidFill>
                <a:latin typeface="Arial MT"/>
                <a:cs typeface="Arial MT"/>
              </a:rPr>
              <a:t>rv</a:t>
            </a:r>
            <a:r>
              <a:rPr sz="1800" spc="-10" dirty="0">
                <a:solidFill>
                  <a:srgbClr val="08232A"/>
                </a:solidFill>
                <a:latin typeface="Arial MT"/>
                <a:cs typeface="Arial MT"/>
              </a:rPr>
              <a:t>ie</a:t>
            </a:r>
            <a:r>
              <a:rPr sz="1800" dirty="0">
                <a:solidFill>
                  <a:srgbClr val="08232A"/>
                </a:solidFill>
                <a:latin typeface="Arial MT"/>
                <a:cs typeface="Arial MT"/>
              </a:rPr>
              <a:t>w</a:t>
            </a:r>
            <a:r>
              <a:rPr sz="1800" spc="-50" dirty="0">
                <a:solidFill>
                  <a:srgbClr val="08232A"/>
                </a:solidFill>
                <a:latin typeface="Arial MT"/>
                <a:cs typeface="Arial MT"/>
              </a:rPr>
              <a:t> </a:t>
            </a:r>
            <a:r>
              <a:rPr sz="1800" dirty="0">
                <a:solidFill>
                  <a:srgbClr val="08232A"/>
                </a:solidFill>
                <a:latin typeface="Arial MT"/>
                <a:cs typeface="Arial MT"/>
              </a:rPr>
              <a:t>Of</a:t>
            </a:r>
            <a:r>
              <a:rPr sz="1800" spc="-105" dirty="0">
                <a:solidFill>
                  <a:srgbClr val="08232A"/>
                </a:solidFill>
                <a:latin typeface="Arial MT"/>
                <a:cs typeface="Arial MT"/>
              </a:rPr>
              <a:t> </a:t>
            </a:r>
            <a:r>
              <a:rPr sz="1800" spc="10" dirty="0">
                <a:solidFill>
                  <a:srgbClr val="08232A"/>
                </a:solidFill>
                <a:latin typeface="Arial MT"/>
                <a:cs typeface="Arial MT"/>
              </a:rPr>
              <a:t>T</a:t>
            </a:r>
            <a:r>
              <a:rPr sz="1800" spc="-10" dirty="0">
                <a:solidFill>
                  <a:srgbClr val="08232A"/>
                </a:solidFill>
                <a:latin typeface="Arial MT"/>
                <a:cs typeface="Arial MT"/>
              </a:rPr>
              <a:t>h</a:t>
            </a:r>
            <a:r>
              <a:rPr sz="1800" dirty="0">
                <a:solidFill>
                  <a:srgbClr val="08232A"/>
                </a:solidFill>
                <a:latin typeface="Arial MT"/>
                <a:cs typeface="Arial MT"/>
              </a:rPr>
              <a:t>e</a:t>
            </a:r>
            <a:r>
              <a:rPr sz="1800" spc="-50" dirty="0">
                <a:solidFill>
                  <a:srgbClr val="08232A"/>
                </a:solidFill>
                <a:latin typeface="Arial MT"/>
                <a:cs typeface="Arial MT"/>
              </a:rPr>
              <a:t> </a:t>
            </a:r>
            <a:r>
              <a:rPr sz="1800" dirty="0">
                <a:solidFill>
                  <a:srgbClr val="08232A"/>
                </a:solidFill>
                <a:latin typeface="Arial MT"/>
                <a:cs typeface="Arial MT"/>
              </a:rPr>
              <a:t>Giv</a:t>
            </a:r>
            <a:r>
              <a:rPr sz="1800" spc="-10" dirty="0">
                <a:solidFill>
                  <a:srgbClr val="08232A"/>
                </a:solidFill>
                <a:latin typeface="Arial MT"/>
                <a:cs typeface="Arial MT"/>
              </a:rPr>
              <a:t>e</a:t>
            </a:r>
            <a:r>
              <a:rPr sz="1800" dirty="0">
                <a:solidFill>
                  <a:srgbClr val="08232A"/>
                </a:solidFill>
                <a:latin typeface="Arial MT"/>
                <a:cs typeface="Arial MT"/>
              </a:rPr>
              <a:t>n</a:t>
            </a:r>
            <a:r>
              <a:rPr sz="1800" spc="-40" dirty="0">
                <a:solidFill>
                  <a:srgbClr val="08232A"/>
                </a:solidFill>
                <a:latin typeface="Arial MT"/>
                <a:cs typeface="Arial MT"/>
              </a:rPr>
              <a:t> </a:t>
            </a:r>
            <a:r>
              <a:rPr sz="1800" dirty="0">
                <a:solidFill>
                  <a:srgbClr val="08232A"/>
                </a:solidFill>
                <a:latin typeface="Arial MT"/>
                <a:cs typeface="Arial MT"/>
              </a:rPr>
              <a:t>D</a:t>
            </a:r>
            <a:r>
              <a:rPr sz="1800" spc="-15" dirty="0">
                <a:solidFill>
                  <a:srgbClr val="08232A"/>
                </a:solidFill>
                <a:latin typeface="Arial MT"/>
                <a:cs typeface="Arial MT"/>
              </a:rPr>
              <a:t>a</a:t>
            </a:r>
            <a:r>
              <a:rPr sz="1800" dirty="0">
                <a:solidFill>
                  <a:srgbClr val="08232A"/>
                </a:solidFill>
                <a:latin typeface="Arial MT"/>
                <a:cs typeface="Arial MT"/>
              </a:rPr>
              <a:t>ta</a:t>
            </a:r>
            <a:r>
              <a:rPr sz="1800" spc="-229" dirty="0">
                <a:solidFill>
                  <a:srgbClr val="08232A"/>
                </a:solidFill>
                <a:latin typeface="Arial MT"/>
                <a:cs typeface="Arial MT"/>
              </a:rPr>
              <a:t> </a:t>
            </a:r>
            <a:r>
              <a:rPr sz="1800" dirty="0">
                <a:solidFill>
                  <a:srgbClr val="08232A"/>
                </a:solidFill>
                <a:latin typeface="Arial MT"/>
                <a:cs typeface="Arial MT"/>
              </a:rPr>
              <a:t>A</a:t>
            </a:r>
            <a:r>
              <a:rPr sz="1800" spc="-10" dirty="0">
                <a:solidFill>
                  <a:srgbClr val="08232A"/>
                </a:solidFill>
                <a:latin typeface="Arial MT"/>
                <a:cs typeface="Arial MT"/>
              </a:rPr>
              <a:t>n</a:t>
            </a:r>
            <a:r>
              <a:rPr sz="1800" dirty="0">
                <a:solidFill>
                  <a:srgbClr val="08232A"/>
                </a:solidFill>
                <a:latin typeface="Arial MT"/>
                <a:cs typeface="Arial MT"/>
              </a:rPr>
              <a:t>d</a:t>
            </a:r>
            <a:r>
              <a:rPr sz="1800" spc="-40" dirty="0">
                <a:solidFill>
                  <a:srgbClr val="08232A"/>
                </a:solidFill>
                <a:latin typeface="Arial MT"/>
                <a:cs typeface="Arial MT"/>
              </a:rPr>
              <a:t> </a:t>
            </a:r>
            <a:r>
              <a:rPr sz="1800" dirty="0">
                <a:solidFill>
                  <a:srgbClr val="08232A"/>
                </a:solidFill>
                <a:latin typeface="Arial MT"/>
                <a:cs typeface="Arial MT"/>
              </a:rPr>
              <a:t>Pr</a:t>
            </a:r>
            <a:r>
              <a:rPr sz="1800" spc="-10" dirty="0">
                <a:solidFill>
                  <a:srgbClr val="08232A"/>
                </a:solidFill>
                <a:latin typeface="Arial MT"/>
                <a:cs typeface="Arial MT"/>
              </a:rPr>
              <a:t>ob</a:t>
            </a:r>
            <a:r>
              <a:rPr sz="1800" dirty="0">
                <a:solidFill>
                  <a:srgbClr val="08232A"/>
                </a:solidFill>
                <a:latin typeface="Arial MT"/>
                <a:cs typeface="Arial MT"/>
              </a:rPr>
              <a:t>l</a:t>
            </a:r>
            <a:r>
              <a:rPr sz="1800" spc="-15" dirty="0">
                <a:solidFill>
                  <a:srgbClr val="08232A"/>
                </a:solidFill>
                <a:latin typeface="Arial MT"/>
                <a:cs typeface="Arial MT"/>
              </a:rPr>
              <a:t>e</a:t>
            </a:r>
            <a:r>
              <a:rPr sz="1800" dirty="0">
                <a:solidFill>
                  <a:srgbClr val="08232A"/>
                </a:solidFill>
                <a:latin typeface="Arial MT"/>
                <a:cs typeface="Arial MT"/>
              </a:rPr>
              <a:t>m</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dirty="0">
                <a:solidFill>
                  <a:srgbClr val="08232A"/>
                </a:solidFill>
                <a:latin typeface="Arial MT"/>
                <a:cs typeface="Arial MT"/>
              </a:rPr>
              <a:t>Ste</a:t>
            </a:r>
            <a:r>
              <a:rPr sz="1800" spc="-10" dirty="0">
                <a:solidFill>
                  <a:srgbClr val="08232A"/>
                </a:solidFill>
                <a:latin typeface="Arial MT"/>
                <a:cs typeface="Arial MT"/>
              </a:rPr>
              <a:t>p</a:t>
            </a:r>
            <a:r>
              <a:rPr sz="1800" dirty="0">
                <a:solidFill>
                  <a:srgbClr val="08232A"/>
                </a:solidFill>
                <a:latin typeface="Arial MT"/>
                <a:cs typeface="Arial MT"/>
              </a:rPr>
              <a:t>s</a:t>
            </a:r>
            <a:r>
              <a:rPr sz="1800" spc="-35" dirty="0">
                <a:solidFill>
                  <a:srgbClr val="08232A"/>
                </a:solidFill>
                <a:latin typeface="Arial MT"/>
                <a:cs typeface="Arial MT"/>
              </a:rPr>
              <a:t> </a:t>
            </a:r>
            <a:r>
              <a:rPr sz="1800" spc="-5" dirty="0">
                <a:solidFill>
                  <a:srgbClr val="08232A"/>
                </a:solidFill>
                <a:latin typeface="Arial MT"/>
                <a:cs typeface="Arial MT"/>
              </a:rPr>
              <a:t>Fol</a:t>
            </a:r>
            <a:r>
              <a:rPr sz="1800" spc="-15" dirty="0">
                <a:solidFill>
                  <a:srgbClr val="08232A"/>
                </a:solidFill>
                <a:latin typeface="Arial MT"/>
                <a:cs typeface="Arial MT"/>
              </a:rPr>
              <a:t>l</a:t>
            </a:r>
            <a:r>
              <a:rPr sz="1800" spc="-5" dirty="0">
                <a:solidFill>
                  <a:srgbClr val="08232A"/>
                </a:solidFill>
                <a:latin typeface="Arial MT"/>
                <a:cs typeface="Arial MT"/>
              </a:rPr>
              <a:t>o</a:t>
            </a:r>
            <a:r>
              <a:rPr sz="1800" spc="-50" dirty="0">
                <a:solidFill>
                  <a:srgbClr val="08232A"/>
                </a:solidFill>
                <a:latin typeface="Arial MT"/>
                <a:cs typeface="Arial MT"/>
              </a:rPr>
              <a:t>w</a:t>
            </a:r>
            <a:r>
              <a:rPr sz="1800" spc="-10" dirty="0">
                <a:solidFill>
                  <a:srgbClr val="08232A"/>
                </a:solidFill>
                <a:latin typeface="Arial MT"/>
                <a:cs typeface="Arial MT"/>
              </a:rPr>
              <a:t>e</a:t>
            </a:r>
            <a:r>
              <a:rPr sz="1800" spc="-5" dirty="0">
                <a:solidFill>
                  <a:srgbClr val="08232A"/>
                </a:solidFill>
                <a:latin typeface="Arial MT"/>
                <a:cs typeface="Arial MT"/>
              </a:rPr>
              <a:t>d</a:t>
            </a:r>
            <a:r>
              <a:rPr sz="1800" spc="20" dirty="0">
                <a:solidFill>
                  <a:srgbClr val="08232A"/>
                </a:solidFill>
                <a:latin typeface="Arial MT"/>
                <a:cs typeface="Arial MT"/>
              </a:rPr>
              <a:t> </a:t>
            </a:r>
            <a:r>
              <a:rPr sz="1800" dirty="0">
                <a:solidFill>
                  <a:srgbClr val="08232A"/>
                </a:solidFill>
                <a:latin typeface="Arial MT"/>
                <a:cs typeface="Arial MT"/>
              </a:rPr>
              <a:t>I</a:t>
            </a:r>
            <a:r>
              <a:rPr sz="1800" spc="-5" dirty="0">
                <a:solidFill>
                  <a:srgbClr val="08232A"/>
                </a:solidFill>
                <a:latin typeface="Arial MT"/>
                <a:cs typeface="Arial MT"/>
              </a:rPr>
              <a:t>n</a:t>
            </a:r>
            <a:r>
              <a:rPr sz="1800" spc="-220" dirty="0">
                <a:solidFill>
                  <a:srgbClr val="08232A"/>
                </a:solidFill>
                <a:latin typeface="Arial MT"/>
                <a:cs typeface="Arial MT"/>
              </a:rPr>
              <a:t> </a:t>
            </a:r>
            <a:r>
              <a:rPr sz="1800" spc="-5" dirty="0">
                <a:solidFill>
                  <a:srgbClr val="08232A"/>
                </a:solidFill>
                <a:latin typeface="Arial MT"/>
                <a:cs typeface="Arial MT"/>
              </a:rPr>
              <a:t>A</a:t>
            </a:r>
            <a:r>
              <a:rPr sz="1800" spc="-15" dirty="0">
                <a:solidFill>
                  <a:srgbClr val="08232A"/>
                </a:solidFill>
                <a:latin typeface="Arial MT"/>
                <a:cs typeface="Arial MT"/>
              </a:rPr>
              <a:t>n</a:t>
            </a:r>
            <a:r>
              <a:rPr sz="1800" spc="-5" dirty="0">
                <a:solidFill>
                  <a:srgbClr val="08232A"/>
                </a:solidFill>
                <a:latin typeface="Arial MT"/>
                <a:cs typeface="Arial MT"/>
              </a:rPr>
              <a:t>a</a:t>
            </a:r>
            <a:r>
              <a:rPr sz="1800" spc="-15" dirty="0">
                <a:solidFill>
                  <a:srgbClr val="08232A"/>
                </a:solidFill>
                <a:latin typeface="Arial MT"/>
                <a:cs typeface="Arial MT"/>
              </a:rPr>
              <a:t>l</a:t>
            </a:r>
            <a:r>
              <a:rPr sz="1800" spc="-25" dirty="0">
                <a:solidFill>
                  <a:srgbClr val="08232A"/>
                </a:solidFill>
                <a:latin typeface="Arial MT"/>
                <a:cs typeface="Arial MT"/>
              </a:rPr>
              <a:t>y</a:t>
            </a:r>
            <a:r>
              <a:rPr sz="1800" spc="-5" dirty="0">
                <a:solidFill>
                  <a:srgbClr val="08232A"/>
                </a:solidFill>
                <a:latin typeface="Arial MT"/>
                <a:cs typeface="Arial MT"/>
              </a:rPr>
              <a:t>sis</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spc="-5" dirty="0">
                <a:solidFill>
                  <a:srgbClr val="08232A"/>
                </a:solidFill>
                <a:latin typeface="Arial MT"/>
                <a:cs typeface="Arial MT"/>
              </a:rPr>
              <a:t>U</a:t>
            </a:r>
            <a:r>
              <a:rPr sz="1800" spc="-15" dirty="0">
                <a:solidFill>
                  <a:srgbClr val="08232A"/>
                </a:solidFill>
                <a:latin typeface="Arial MT"/>
                <a:cs typeface="Arial MT"/>
              </a:rPr>
              <a:t>n</a:t>
            </a:r>
            <a:r>
              <a:rPr sz="1800" spc="-5" dirty="0">
                <a:solidFill>
                  <a:srgbClr val="08232A"/>
                </a:solidFill>
                <a:latin typeface="Arial MT"/>
                <a:cs typeface="Arial MT"/>
              </a:rPr>
              <a:t>d</a:t>
            </a:r>
            <a:r>
              <a:rPr sz="1800" spc="-15" dirty="0">
                <a:solidFill>
                  <a:srgbClr val="08232A"/>
                </a:solidFill>
                <a:latin typeface="Arial MT"/>
                <a:cs typeface="Arial MT"/>
              </a:rPr>
              <a:t>e</a:t>
            </a:r>
            <a:r>
              <a:rPr sz="1800" dirty="0">
                <a:solidFill>
                  <a:srgbClr val="08232A"/>
                </a:solidFill>
                <a:latin typeface="Arial MT"/>
                <a:cs typeface="Arial MT"/>
              </a:rPr>
              <a:t>rsta</a:t>
            </a:r>
            <a:r>
              <a:rPr sz="1800" spc="-15" dirty="0">
                <a:solidFill>
                  <a:srgbClr val="08232A"/>
                </a:solidFill>
                <a:latin typeface="Arial MT"/>
                <a:cs typeface="Arial MT"/>
              </a:rPr>
              <a:t>n</a:t>
            </a:r>
            <a:r>
              <a:rPr sz="1800" spc="-5" dirty="0">
                <a:solidFill>
                  <a:srgbClr val="08232A"/>
                </a:solidFill>
                <a:latin typeface="Arial MT"/>
                <a:cs typeface="Arial MT"/>
              </a:rPr>
              <a:t>d</a:t>
            </a:r>
            <a:r>
              <a:rPr sz="1800" spc="-15" dirty="0">
                <a:solidFill>
                  <a:srgbClr val="08232A"/>
                </a:solidFill>
                <a:latin typeface="Arial MT"/>
                <a:cs typeface="Arial MT"/>
              </a:rPr>
              <a:t>i</a:t>
            </a:r>
            <a:r>
              <a:rPr sz="1800" spc="-5" dirty="0">
                <a:solidFill>
                  <a:srgbClr val="08232A"/>
                </a:solidFill>
                <a:latin typeface="Arial MT"/>
                <a:cs typeface="Arial MT"/>
              </a:rPr>
              <a:t>ng</a:t>
            </a:r>
            <a:r>
              <a:rPr sz="1800" spc="-125" dirty="0">
                <a:solidFill>
                  <a:srgbClr val="08232A"/>
                </a:solidFill>
                <a:latin typeface="Arial MT"/>
                <a:cs typeface="Arial MT"/>
              </a:rPr>
              <a:t> </a:t>
            </a:r>
            <a:r>
              <a:rPr sz="1800" spc="10" dirty="0">
                <a:solidFill>
                  <a:srgbClr val="08232A"/>
                </a:solidFill>
                <a:latin typeface="Arial MT"/>
                <a:cs typeface="Arial MT"/>
              </a:rPr>
              <a:t>T</a:t>
            </a:r>
            <a:r>
              <a:rPr sz="1800" spc="-5" dirty="0">
                <a:solidFill>
                  <a:srgbClr val="08232A"/>
                </a:solidFill>
                <a:latin typeface="Arial MT"/>
                <a:cs typeface="Arial MT"/>
              </a:rPr>
              <a:t>he</a:t>
            </a:r>
            <a:r>
              <a:rPr sz="1800" spc="-55" dirty="0">
                <a:solidFill>
                  <a:srgbClr val="08232A"/>
                </a:solidFill>
                <a:latin typeface="Arial MT"/>
                <a:cs typeface="Arial MT"/>
              </a:rPr>
              <a:t> </a:t>
            </a:r>
            <a:r>
              <a:rPr sz="1800" spc="-5" dirty="0">
                <a:solidFill>
                  <a:srgbClr val="08232A"/>
                </a:solidFill>
                <a:latin typeface="Arial MT"/>
                <a:cs typeface="Arial MT"/>
              </a:rPr>
              <a:t>D</a:t>
            </a:r>
            <a:r>
              <a:rPr sz="1800" spc="-15" dirty="0">
                <a:solidFill>
                  <a:srgbClr val="08232A"/>
                </a:solidFill>
                <a:latin typeface="Arial MT"/>
                <a:cs typeface="Arial MT"/>
              </a:rPr>
              <a:t>a</a:t>
            </a:r>
            <a:r>
              <a:rPr sz="1800" spc="-5" dirty="0">
                <a:solidFill>
                  <a:srgbClr val="08232A"/>
                </a:solidFill>
                <a:latin typeface="Arial MT"/>
                <a:cs typeface="Arial MT"/>
              </a:rPr>
              <a:t>tas</a:t>
            </a:r>
            <a:r>
              <a:rPr sz="1800" spc="-15" dirty="0">
                <a:solidFill>
                  <a:srgbClr val="08232A"/>
                </a:solidFill>
                <a:latin typeface="Arial MT"/>
                <a:cs typeface="Arial MT"/>
              </a:rPr>
              <a:t>e</a:t>
            </a:r>
            <a:r>
              <a:rPr sz="1800" dirty="0">
                <a:solidFill>
                  <a:srgbClr val="08232A"/>
                </a:solidFill>
                <a:latin typeface="Arial MT"/>
                <a:cs typeface="Arial MT"/>
              </a:rPr>
              <a:t>t</a:t>
            </a:r>
            <a:r>
              <a:rPr sz="1800" spc="-55" dirty="0">
                <a:solidFill>
                  <a:srgbClr val="08232A"/>
                </a:solidFill>
                <a:latin typeface="Arial MT"/>
                <a:cs typeface="Arial MT"/>
              </a:rPr>
              <a:t> </a:t>
            </a:r>
            <a:r>
              <a:rPr sz="1800" spc="-5" dirty="0">
                <a:solidFill>
                  <a:srgbClr val="08232A"/>
                </a:solidFill>
                <a:latin typeface="Arial MT"/>
                <a:cs typeface="Arial MT"/>
              </a:rPr>
              <a:t>Prov</a:t>
            </a:r>
            <a:r>
              <a:rPr sz="1800" spc="-15" dirty="0">
                <a:solidFill>
                  <a:srgbClr val="08232A"/>
                </a:solidFill>
                <a:latin typeface="Arial MT"/>
                <a:cs typeface="Arial MT"/>
              </a:rPr>
              <a:t>i</a:t>
            </a:r>
            <a:r>
              <a:rPr sz="1800" spc="-5" dirty="0">
                <a:solidFill>
                  <a:srgbClr val="08232A"/>
                </a:solidFill>
                <a:latin typeface="Arial MT"/>
                <a:cs typeface="Arial MT"/>
              </a:rPr>
              <a:t>d</a:t>
            </a:r>
            <a:r>
              <a:rPr sz="1800" spc="-15" dirty="0">
                <a:solidFill>
                  <a:srgbClr val="08232A"/>
                </a:solidFill>
                <a:latin typeface="Arial MT"/>
                <a:cs typeface="Arial MT"/>
              </a:rPr>
              <a:t>e</a:t>
            </a:r>
            <a:r>
              <a:rPr sz="1800" spc="-5" dirty="0">
                <a:solidFill>
                  <a:srgbClr val="08232A"/>
                </a:solidFill>
                <a:latin typeface="Arial MT"/>
                <a:cs typeface="Arial MT"/>
              </a:rPr>
              <a:t>d</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spc="-5" dirty="0">
                <a:solidFill>
                  <a:srgbClr val="08232A"/>
                </a:solidFill>
                <a:latin typeface="Arial MT"/>
                <a:cs typeface="Arial MT"/>
              </a:rPr>
              <a:t>Data</a:t>
            </a:r>
            <a:r>
              <a:rPr sz="1800" spc="-100" dirty="0">
                <a:solidFill>
                  <a:srgbClr val="08232A"/>
                </a:solidFill>
                <a:latin typeface="Arial MT"/>
                <a:cs typeface="Arial MT"/>
              </a:rPr>
              <a:t> </a:t>
            </a:r>
            <a:r>
              <a:rPr sz="1800" spc="-5" dirty="0">
                <a:solidFill>
                  <a:srgbClr val="08232A"/>
                </a:solidFill>
                <a:latin typeface="Arial MT"/>
                <a:cs typeface="Arial MT"/>
              </a:rPr>
              <a:t>Overview</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spc="-5" dirty="0">
                <a:solidFill>
                  <a:srgbClr val="08232A"/>
                </a:solidFill>
                <a:latin typeface="Arial MT"/>
                <a:cs typeface="Arial MT"/>
              </a:rPr>
              <a:t>Data</a:t>
            </a:r>
            <a:r>
              <a:rPr sz="1800" spc="-100" dirty="0">
                <a:solidFill>
                  <a:srgbClr val="08232A"/>
                </a:solidFill>
                <a:latin typeface="Arial MT"/>
                <a:cs typeface="Arial MT"/>
              </a:rPr>
              <a:t> </a:t>
            </a:r>
            <a:r>
              <a:rPr sz="1800" spc="-10" dirty="0">
                <a:solidFill>
                  <a:srgbClr val="08232A"/>
                </a:solidFill>
                <a:latin typeface="Arial MT"/>
                <a:cs typeface="Arial MT"/>
              </a:rPr>
              <a:t>Cleaning</a:t>
            </a:r>
            <a:endParaRPr sz="1800">
              <a:latin typeface="Arial MT"/>
              <a:cs typeface="Arial MT"/>
            </a:endParaRPr>
          </a:p>
          <a:p>
            <a:pPr marL="494030" indent="-481965">
              <a:lnSpc>
                <a:spcPct val="100000"/>
              </a:lnSpc>
              <a:spcBef>
                <a:spcPts val="5"/>
              </a:spcBef>
              <a:buClr>
                <a:srgbClr val="000000"/>
              </a:buClr>
              <a:buFont typeface="MS PGothic"/>
              <a:buChar char="❑"/>
              <a:tabLst>
                <a:tab pos="494030" algn="l"/>
                <a:tab pos="494665" algn="l"/>
              </a:tabLst>
            </a:pPr>
            <a:r>
              <a:rPr sz="1800" spc="-10" dirty="0">
                <a:solidFill>
                  <a:srgbClr val="08232A"/>
                </a:solidFill>
                <a:latin typeface="Arial MT"/>
                <a:cs typeface="Arial MT"/>
              </a:rPr>
              <a:t>ED</a:t>
            </a:r>
            <a:r>
              <a:rPr sz="1800" dirty="0">
                <a:solidFill>
                  <a:srgbClr val="08232A"/>
                </a:solidFill>
                <a:latin typeface="Arial MT"/>
                <a:cs typeface="Arial MT"/>
              </a:rPr>
              <a:t>A</a:t>
            </a:r>
            <a:r>
              <a:rPr sz="1800" spc="-215" dirty="0">
                <a:solidFill>
                  <a:srgbClr val="08232A"/>
                </a:solidFill>
                <a:latin typeface="Arial MT"/>
                <a:cs typeface="Arial MT"/>
              </a:rPr>
              <a:t> </a:t>
            </a:r>
            <a:r>
              <a:rPr sz="1800" dirty="0">
                <a:solidFill>
                  <a:srgbClr val="08232A"/>
                </a:solidFill>
                <a:latin typeface="Arial MT"/>
                <a:cs typeface="Arial MT"/>
              </a:rPr>
              <a:t>O</a:t>
            </a:r>
            <a:r>
              <a:rPr sz="1800" spc="-5" dirty="0">
                <a:solidFill>
                  <a:srgbClr val="08232A"/>
                </a:solidFill>
                <a:latin typeface="Arial MT"/>
                <a:cs typeface="Arial MT"/>
              </a:rPr>
              <a:t>n</a:t>
            </a:r>
            <a:r>
              <a:rPr sz="1800" spc="-15" dirty="0">
                <a:solidFill>
                  <a:srgbClr val="08232A"/>
                </a:solidFill>
                <a:latin typeface="Arial MT"/>
                <a:cs typeface="Arial MT"/>
              </a:rPr>
              <a:t> </a:t>
            </a:r>
            <a:r>
              <a:rPr sz="1800" spc="-5" dirty="0">
                <a:solidFill>
                  <a:srgbClr val="08232A"/>
                </a:solidFill>
                <a:latin typeface="Arial MT"/>
                <a:cs typeface="Arial MT"/>
              </a:rPr>
              <a:t>D</a:t>
            </a:r>
            <a:r>
              <a:rPr sz="1800" spc="-15" dirty="0">
                <a:solidFill>
                  <a:srgbClr val="08232A"/>
                </a:solidFill>
                <a:latin typeface="Arial MT"/>
                <a:cs typeface="Arial MT"/>
              </a:rPr>
              <a:t>a</a:t>
            </a:r>
            <a:r>
              <a:rPr sz="1800" spc="-5" dirty="0">
                <a:solidFill>
                  <a:srgbClr val="08232A"/>
                </a:solidFill>
                <a:latin typeface="Arial MT"/>
                <a:cs typeface="Arial MT"/>
              </a:rPr>
              <a:t>tas</a:t>
            </a:r>
            <a:r>
              <a:rPr sz="1800" spc="-15" dirty="0">
                <a:solidFill>
                  <a:srgbClr val="08232A"/>
                </a:solidFill>
                <a:latin typeface="Arial MT"/>
                <a:cs typeface="Arial MT"/>
              </a:rPr>
              <a:t>e</a:t>
            </a:r>
            <a:r>
              <a:rPr sz="1800" dirty="0">
                <a:solidFill>
                  <a:srgbClr val="08232A"/>
                </a:solidFill>
                <a:latin typeface="Arial MT"/>
                <a:cs typeface="Arial MT"/>
              </a:rPr>
              <a:t>t</a:t>
            </a:r>
            <a:endParaRPr sz="1800">
              <a:latin typeface="Arial MT"/>
              <a:cs typeface="Arial MT"/>
            </a:endParaRPr>
          </a:p>
          <a:p>
            <a:pPr marL="951230" lvl="1" indent="-334645">
              <a:lnSpc>
                <a:spcPct val="100000"/>
              </a:lnSpc>
              <a:buClr>
                <a:srgbClr val="000000"/>
              </a:buClr>
              <a:buChar char="▪"/>
              <a:tabLst>
                <a:tab pos="951230" algn="l"/>
                <a:tab pos="951865" algn="l"/>
              </a:tabLst>
            </a:pPr>
            <a:r>
              <a:rPr sz="1800" spc="-5" dirty="0">
                <a:solidFill>
                  <a:srgbClr val="08232A"/>
                </a:solidFill>
                <a:latin typeface="Arial MT"/>
                <a:cs typeface="Arial MT"/>
              </a:rPr>
              <a:t>U</a:t>
            </a:r>
            <a:r>
              <a:rPr sz="1800" spc="-15" dirty="0">
                <a:solidFill>
                  <a:srgbClr val="08232A"/>
                </a:solidFill>
                <a:latin typeface="Arial MT"/>
                <a:cs typeface="Arial MT"/>
              </a:rPr>
              <a:t>n</a:t>
            </a:r>
            <a:r>
              <a:rPr sz="1800" spc="-5" dirty="0">
                <a:solidFill>
                  <a:srgbClr val="08232A"/>
                </a:solidFill>
                <a:latin typeface="Arial MT"/>
                <a:cs typeface="Arial MT"/>
              </a:rPr>
              <a:t>iv</a:t>
            </a:r>
            <a:r>
              <a:rPr sz="1800" spc="-15" dirty="0">
                <a:solidFill>
                  <a:srgbClr val="08232A"/>
                </a:solidFill>
                <a:latin typeface="Arial MT"/>
                <a:cs typeface="Arial MT"/>
              </a:rPr>
              <a:t>a</a:t>
            </a:r>
            <a:r>
              <a:rPr sz="1800" spc="-5" dirty="0">
                <a:solidFill>
                  <a:srgbClr val="08232A"/>
                </a:solidFill>
                <a:latin typeface="Arial MT"/>
                <a:cs typeface="Arial MT"/>
              </a:rPr>
              <a:t>ri</a:t>
            </a:r>
            <a:r>
              <a:rPr sz="1800" spc="-15" dirty="0">
                <a:solidFill>
                  <a:srgbClr val="08232A"/>
                </a:solidFill>
                <a:latin typeface="Arial MT"/>
                <a:cs typeface="Arial MT"/>
              </a:rPr>
              <a:t>a</a:t>
            </a:r>
            <a:r>
              <a:rPr sz="1800" spc="5" dirty="0">
                <a:solidFill>
                  <a:srgbClr val="08232A"/>
                </a:solidFill>
                <a:latin typeface="Arial MT"/>
                <a:cs typeface="Arial MT"/>
              </a:rPr>
              <a:t>t</a:t>
            </a:r>
            <a:r>
              <a:rPr sz="1800" spc="-5" dirty="0">
                <a:solidFill>
                  <a:srgbClr val="08232A"/>
                </a:solidFill>
                <a:latin typeface="Arial MT"/>
                <a:cs typeface="Arial MT"/>
              </a:rPr>
              <a:t>e</a:t>
            </a:r>
            <a:r>
              <a:rPr sz="1800" spc="-229" dirty="0">
                <a:solidFill>
                  <a:srgbClr val="08232A"/>
                </a:solidFill>
                <a:latin typeface="Arial MT"/>
                <a:cs typeface="Arial MT"/>
              </a:rPr>
              <a:t> </a:t>
            </a:r>
            <a:r>
              <a:rPr sz="1800" spc="-5" dirty="0">
                <a:solidFill>
                  <a:srgbClr val="08232A"/>
                </a:solidFill>
                <a:latin typeface="Arial MT"/>
                <a:cs typeface="Arial MT"/>
              </a:rPr>
              <a:t>A</a:t>
            </a:r>
            <a:r>
              <a:rPr sz="1800" spc="-15" dirty="0">
                <a:solidFill>
                  <a:srgbClr val="08232A"/>
                </a:solidFill>
                <a:latin typeface="Arial MT"/>
                <a:cs typeface="Arial MT"/>
              </a:rPr>
              <a:t>n</a:t>
            </a:r>
            <a:r>
              <a:rPr sz="1800" spc="-5" dirty="0">
                <a:solidFill>
                  <a:srgbClr val="08232A"/>
                </a:solidFill>
                <a:latin typeface="Arial MT"/>
                <a:cs typeface="Arial MT"/>
              </a:rPr>
              <a:t>a</a:t>
            </a:r>
            <a:r>
              <a:rPr sz="1800" spc="-15" dirty="0">
                <a:solidFill>
                  <a:srgbClr val="08232A"/>
                </a:solidFill>
                <a:latin typeface="Arial MT"/>
                <a:cs typeface="Arial MT"/>
              </a:rPr>
              <a:t>l</a:t>
            </a:r>
            <a:r>
              <a:rPr sz="1800" spc="-25" dirty="0">
                <a:solidFill>
                  <a:srgbClr val="08232A"/>
                </a:solidFill>
                <a:latin typeface="Arial MT"/>
                <a:cs typeface="Arial MT"/>
              </a:rPr>
              <a:t>y</a:t>
            </a:r>
            <a:r>
              <a:rPr sz="1800" spc="-5" dirty="0">
                <a:solidFill>
                  <a:srgbClr val="08232A"/>
                </a:solidFill>
                <a:latin typeface="Arial MT"/>
                <a:cs typeface="Arial MT"/>
              </a:rPr>
              <a:t>sis</a:t>
            </a:r>
            <a:endParaRPr sz="1800">
              <a:latin typeface="Arial MT"/>
              <a:cs typeface="Arial MT"/>
            </a:endParaRPr>
          </a:p>
          <a:p>
            <a:pPr marL="951230" lvl="1" indent="-334645">
              <a:lnSpc>
                <a:spcPct val="100000"/>
              </a:lnSpc>
              <a:buClr>
                <a:srgbClr val="000000"/>
              </a:buClr>
              <a:buChar char="▪"/>
              <a:tabLst>
                <a:tab pos="951230" algn="l"/>
                <a:tab pos="951865" algn="l"/>
              </a:tabLst>
            </a:pPr>
            <a:r>
              <a:rPr sz="1800" spc="-5" dirty="0">
                <a:solidFill>
                  <a:srgbClr val="08232A"/>
                </a:solidFill>
                <a:latin typeface="Arial MT"/>
                <a:cs typeface="Arial MT"/>
              </a:rPr>
              <a:t>Biv</a:t>
            </a:r>
            <a:r>
              <a:rPr sz="1800" spc="-15" dirty="0">
                <a:solidFill>
                  <a:srgbClr val="08232A"/>
                </a:solidFill>
                <a:latin typeface="Arial MT"/>
                <a:cs typeface="Arial MT"/>
              </a:rPr>
              <a:t>a</a:t>
            </a:r>
            <a:r>
              <a:rPr sz="1800" spc="-5" dirty="0">
                <a:solidFill>
                  <a:srgbClr val="08232A"/>
                </a:solidFill>
                <a:latin typeface="Arial MT"/>
                <a:cs typeface="Arial MT"/>
              </a:rPr>
              <a:t>ri</a:t>
            </a:r>
            <a:r>
              <a:rPr sz="1800" spc="-15" dirty="0">
                <a:solidFill>
                  <a:srgbClr val="08232A"/>
                </a:solidFill>
                <a:latin typeface="Arial MT"/>
                <a:cs typeface="Arial MT"/>
              </a:rPr>
              <a:t>a</a:t>
            </a:r>
            <a:r>
              <a:rPr sz="1800" spc="5" dirty="0">
                <a:solidFill>
                  <a:srgbClr val="08232A"/>
                </a:solidFill>
                <a:latin typeface="Arial MT"/>
                <a:cs typeface="Arial MT"/>
              </a:rPr>
              <a:t>t</a:t>
            </a:r>
            <a:r>
              <a:rPr sz="1800" spc="-5" dirty="0">
                <a:solidFill>
                  <a:srgbClr val="08232A"/>
                </a:solidFill>
                <a:latin typeface="Arial MT"/>
                <a:cs typeface="Arial MT"/>
              </a:rPr>
              <a:t>e</a:t>
            </a:r>
            <a:r>
              <a:rPr sz="1800" spc="-229" dirty="0">
                <a:solidFill>
                  <a:srgbClr val="08232A"/>
                </a:solidFill>
                <a:latin typeface="Arial MT"/>
                <a:cs typeface="Arial MT"/>
              </a:rPr>
              <a:t> </a:t>
            </a:r>
            <a:r>
              <a:rPr sz="1800" spc="-5" dirty="0">
                <a:solidFill>
                  <a:srgbClr val="08232A"/>
                </a:solidFill>
                <a:latin typeface="Arial MT"/>
                <a:cs typeface="Arial MT"/>
              </a:rPr>
              <a:t>A</a:t>
            </a:r>
            <a:r>
              <a:rPr sz="1800" spc="-15" dirty="0">
                <a:solidFill>
                  <a:srgbClr val="08232A"/>
                </a:solidFill>
                <a:latin typeface="Arial MT"/>
                <a:cs typeface="Arial MT"/>
              </a:rPr>
              <a:t>n</a:t>
            </a:r>
            <a:r>
              <a:rPr sz="1800" spc="-5" dirty="0">
                <a:solidFill>
                  <a:srgbClr val="08232A"/>
                </a:solidFill>
                <a:latin typeface="Arial MT"/>
                <a:cs typeface="Arial MT"/>
              </a:rPr>
              <a:t>a</a:t>
            </a:r>
            <a:r>
              <a:rPr sz="1800" spc="-15" dirty="0">
                <a:solidFill>
                  <a:srgbClr val="08232A"/>
                </a:solidFill>
                <a:latin typeface="Arial MT"/>
                <a:cs typeface="Arial MT"/>
              </a:rPr>
              <a:t>l</a:t>
            </a:r>
            <a:r>
              <a:rPr sz="1800" spc="-25" dirty="0">
                <a:solidFill>
                  <a:srgbClr val="08232A"/>
                </a:solidFill>
                <a:latin typeface="Arial MT"/>
                <a:cs typeface="Arial MT"/>
              </a:rPr>
              <a:t>y</a:t>
            </a:r>
            <a:r>
              <a:rPr sz="1800" spc="-5" dirty="0">
                <a:solidFill>
                  <a:srgbClr val="08232A"/>
                </a:solidFill>
                <a:latin typeface="Arial MT"/>
                <a:cs typeface="Arial MT"/>
              </a:rPr>
              <a:t>sis</a:t>
            </a:r>
            <a:endParaRPr sz="1800">
              <a:latin typeface="Arial MT"/>
              <a:cs typeface="Arial MT"/>
            </a:endParaRPr>
          </a:p>
          <a:p>
            <a:pPr marL="951230" lvl="1" indent="-334645">
              <a:lnSpc>
                <a:spcPct val="100000"/>
              </a:lnSpc>
              <a:buClr>
                <a:srgbClr val="000000"/>
              </a:buClr>
              <a:buChar char="▪"/>
              <a:tabLst>
                <a:tab pos="951230" algn="l"/>
                <a:tab pos="951865" algn="l"/>
              </a:tabLst>
            </a:pPr>
            <a:r>
              <a:rPr sz="1800" dirty="0">
                <a:solidFill>
                  <a:srgbClr val="08232A"/>
                </a:solidFill>
                <a:latin typeface="Arial MT"/>
                <a:cs typeface="Arial MT"/>
              </a:rPr>
              <a:t>M</a:t>
            </a:r>
            <a:r>
              <a:rPr sz="1800" spc="-10" dirty="0">
                <a:solidFill>
                  <a:srgbClr val="08232A"/>
                </a:solidFill>
                <a:latin typeface="Arial MT"/>
                <a:cs typeface="Arial MT"/>
              </a:rPr>
              <a:t>u</a:t>
            </a:r>
            <a:r>
              <a:rPr sz="1800" dirty="0">
                <a:solidFill>
                  <a:srgbClr val="08232A"/>
                </a:solidFill>
                <a:latin typeface="Arial MT"/>
                <a:cs typeface="Arial MT"/>
              </a:rPr>
              <a:t>lti</a:t>
            </a:r>
            <a:r>
              <a:rPr sz="1800" spc="-10" dirty="0">
                <a:solidFill>
                  <a:srgbClr val="08232A"/>
                </a:solidFill>
                <a:latin typeface="Arial MT"/>
                <a:cs typeface="Arial MT"/>
              </a:rPr>
              <a:t>va</a:t>
            </a:r>
            <a:r>
              <a:rPr sz="1800" dirty="0">
                <a:solidFill>
                  <a:srgbClr val="08232A"/>
                </a:solidFill>
                <a:latin typeface="Arial MT"/>
                <a:cs typeface="Arial MT"/>
              </a:rPr>
              <a:t>ri</a:t>
            </a:r>
            <a:r>
              <a:rPr sz="1800" spc="-15" dirty="0">
                <a:solidFill>
                  <a:srgbClr val="08232A"/>
                </a:solidFill>
                <a:latin typeface="Arial MT"/>
                <a:cs typeface="Arial MT"/>
              </a:rPr>
              <a:t>a</a:t>
            </a:r>
            <a:r>
              <a:rPr sz="1800" dirty="0">
                <a:solidFill>
                  <a:srgbClr val="08232A"/>
                </a:solidFill>
                <a:latin typeface="Arial MT"/>
                <a:cs typeface="Arial MT"/>
              </a:rPr>
              <a:t>te</a:t>
            </a:r>
            <a:r>
              <a:rPr sz="1800" spc="-190" dirty="0">
                <a:solidFill>
                  <a:srgbClr val="08232A"/>
                </a:solidFill>
                <a:latin typeface="Arial MT"/>
                <a:cs typeface="Arial MT"/>
              </a:rPr>
              <a:t> </a:t>
            </a:r>
            <a:r>
              <a:rPr sz="1800" dirty="0">
                <a:solidFill>
                  <a:srgbClr val="08232A"/>
                </a:solidFill>
                <a:latin typeface="Arial MT"/>
                <a:cs typeface="Arial MT"/>
              </a:rPr>
              <a:t>A</a:t>
            </a:r>
            <a:r>
              <a:rPr sz="1800" spc="-10" dirty="0">
                <a:solidFill>
                  <a:srgbClr val="08232A"/>
                </a:solidFill>
                <a:latin typeface="Arial MT"/>
                <a:cs typeface="Arial MT"/>
              </a:rPr>
              <a:t>na</a:t>
            </a:r>
            <a:r>
              <a:rPr sz="1800" dirty="0">
                <a:solidFill>
                  <a:srgbClr val="08232A"/>
                </a:solidFill>
                <a:latin typeface="Arial MT"/>
                <a:cs typeface="Arial MT"/>
              </a:rPr>
              <a:t>l</a:t>
            </a:r>
            <a:r>
              <a:rPr sz="1800" spc="-30" dirty="0">
                <a:solidFill>
                  <a:srgbClr val="08232A"/>
                </a:solidFill>
                <a:latin typeface="Arial MT"/>
                <a:cs typeface="Arial MT"/>
              </a:rPr>
              <a:t>y</a:t>
            </a:r>
            <a:r>
              <a:rPr sz="1800" dirty="0">
                <a:solidFill>
                  <a:srgbClr val="08232A"/>
                </a:solidFill>
                <a:latin typeface="Arial MT"/>
                <a:cs typeface="Arial MT"/>
              </a:rPr>
              <a:t>sis</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spc="-5" dirty="0">
                <a:solidFill>
                  <a:srgbClr val="08232A"/>
                </a:solidFill>
                <a:latin typeface="Arial MT"/>
                <a:cs typeface="Arial MT"/>
              </a:rPr>
              <a:t>Conclusions</a:t>
            </a:r>
            <a:endParaRPr sz="1800">
              <a:latin typeface="Arial MT"/>
              <a:cs typeface="Arial MT"/>
            </a:endParaRPr>
          </a:p>
          <a:p>
            <a:pPr marL="494030" indent="-481965">
              <a:lnSpc>
                <a:spcPct val="100000"/>
              </a:lnSpc>
              <a:buClr>
                <a:srgbClr val="000000"/>
              </a:buClr>
              <a:buFont typeface="MS PGothic"/>
              <a:buChar char="❑"/>
              <a:tabLst>
                <a:tab pos="494030" algn="l"/>
                <a:tab pos="494665" algn="l"/>
              </a:tabLst>
            </a:pPr>
            <a:r>
              <a:rPr sz="1800" spc="-5" dirty="0">
                <a:solidFill>
                  <a:srgbClr val="08232A"/>
                </a:solidFill>
                <a:latin typeface="Arial MT"/>
                <a:cs typeface="Arial MT"/>
              </a:rPr>
              <a:t>Suggestions</a:t>
            </a:r>
            <a:endParaRPr sz="1800">
              <a:latin typeface="Arial MT"/>
              <a:cs typeface="Arial MT"/>
            </a:endParaRPr>
          </a:p>
        </p:txBody>
      </p:sp>
      <p:sp>
        <p:nvSpPr>
          <p:cNvPr id="3" name="object 3"/>
          <p:cNvSpPr txBox="1">
            <a:spLocks noGrp="1"/>
          </p:cNvSpPr>
          <p:nvPr>
            <p:ph type="title"/>
          </p:nvPr>
        </p:nvSpPr>
        <p:spPr>
          <a:xfrm>
            <a:off x="624331" y="275336"/>
            <a:ext cx="3043555" cy="452120"/>
          </a:xfrm>
          <a:prstGeom prst="rect">
            <a:avLst/>
          </a:prstGeom>
        </p:spPr>
        <p:txBody>
          <a:bodyPr vert="horz" wrap="square" lIns="0" tIns="12065" rIns="0" bIns="0" rtlCol="0">
            <a:spAutoFit/>
          </a:bodyPr>
          <a:lstStyle/>
          <a:p>
            <a:pPr marL="12700">
              <a:lnSpc>
                <a:spcPct val="100000"/>
              </a:lnSpc>
              <a:spcBef>
                <a:spcPts val="95"/>
              </a:spcBef>
            </a:pPr>
            <a:r>
              <a:rPr sz="2800" spc="-45" dirty="0">
                <a:latin typeface="Arial"/>
                <a:cs typeface="Arial"/>
              </a:rPr>
              <a:t>Table</a:t>
            </a:r>
            <a:r>
              <a:rPr sz="2800" spc="-100" dirty="0">
                <a:latin typeface="Arial"/>
                <a:cs typeface="Arial"/>
              </a:rPr>
              <a:t> </a:t>
            </a:r>
            <a:r>
              <a:rPr sz="2800" spc="-5" dirty="0">
                <a:latin typeface="Arial"/>
                <a:cs typeface="Arial"/>
              </a:rPr>
              <a:t>Of</a:t>
            </a:r>
            <a:r>
              <a:rPr sz="2800" spc="-90" dirty="0">
                <a:latin typeface="Arial"/>
                <a:cs typeface="Arial"/>
              </a:rPr>
              <a:t> </a:t>
            </a:r>
            <a:r>
              <a:rPr sz="2800" spc="-5" dirty="0">
                <a:latin typeface="Arial"/>
                <a:cs typeface="Arial"/>
              </a:rPr>
              <a:t>Contents</a:t>
            </a: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73557"/>
            <a:ext cx="393636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2.</a:t>
            </a:r>
            <a:r>
              <a:rPr sz="2000" u="heavy" spc="-35" dirty="0">
                <a:uFill>
                  <a:solidFill>
                    <a:srgbClr val="CC0000"/>
                  </a:solidFill>
                </a:uFill>
              </a:rPr>
              <a:t> </a:t>
            </a:r>
            <a:r>
              <a:rPr sz="2000" u="heavy" dirty="0">
                <a:uFill>
                  <a:solidFill>
                    <a:srgbClr val="CC0000"/>
                  </a:solidFill>
                </a:uFill>
              </a:rPr>
              <a:t>Highest</a:t>
            </a:r>
            <a:r>
              <a:rPr sz="2000" u="heavy" spc="-55" dirty="0">
                <a:uFill>
                  <a:solidFill>
                    <a:srgbClr val="CC0000"/>
                  </a:solidFill>
                </a:uFill>
              </a:rPr>
              <a:t> </a:t>
            </a:r>
            <a:r>
              <a:rPr sz="2000" u="heavy" dirty="0">
                <a:uFill>
                  <a:solidFill>
                    <a:srgbClr val="CC0000"/>
                  </a:solidFill>
                </a:uFill>
              </a:rPr>
              <a:t>Bookings</a:t>
            </a:r>
            <a:r>
              <a:rPr sz="2000" u="heavy" spc="-65" dirty="0">
                <a:uFill>
                  <a:solidFill>
                    <a:srgbClr val="CC0000"/>
                  </a:solidFill>
                </a:uFill>
              </a:rPr>
              <a:t> </a:t>
            </a:r>
            <a:r>
              <a:rPr sz="2000" u="heavy" dirty="0">
                <a:uFill>
                  <a:solidFill>
                    <a:srgbClr val="CC0000"/>
                  </a:solidFill>
                </a:uFill>
              </a:rPr>
              <a:t>in</a:t>
            </a:r>
            <a:r>
              <a:rPr sz="2000" u="heavy" spc="-30" dirty="0">
                <a:uFill>
                  <a:solidFill>
                    <a:srgbClr val="CC0000"/>
                  </a:solidFill>
                </a:uFill>
              </a:rPr>
              <a:t> </a:t>
            </a:r>
            <a:r>
              <a:rPr sz="2000" u="heavy" spc="-25" dirty="0">
                <a:uFill>
                  <a:solidFill>
                    <a:srgbClr val="CC0000"/>
                  </a:solidFill>
                </a:uFill>
              </a:rPr>
              <a:t>Hotel/Year</a:t>
            </a:r>
            <a:endParaRPr sz="2000"/>
          </a:p>
        </p:txBody>
      </p:sp>
      <p:pic>
        <p:nvPicPr>
          <p:cNvPr id="3" name="object 3"/>
          <p:cNvPicPr/>
          <p:nvPr/>
        </p:nvPicPr>
        <p:blipFill>
          <a:blip r:embed="rId2" cstate="print"/>
          <a:stretch>
            <a:fillRect/>
          </a:stretch>
        </p:blipFill>
        <p:spPr>
          <a:xfrm>
            <a:off x="309372" y="996696"/>
            <a:ext cx="4146804" cy="2816352"/>
          </a:xfrm>
          <a:prstGeom prst="rect">
            <a:avLst/>
          </a:prstGeom>
        </p:spPr>
      </p:pic>
      <p:pic>
        <p:nvPicPr>
          <p:cNvPr id="4" name="object 4"/>
          <p:cNvPicPr/>
          <p:nvPr/>
        </p:nvPicPr>
        <p:blipFill>
          <a:blip r:embed="rId3" cstate="print"/>
          <a:stretch>
            <a:fillRect/>
          </a:stretch>
        </p:blipFill>
        <p:spPr>
          <a:xfrm>
            <a:off x="4604003" y="952500"/>
            <a:ext cx="4407408" cy="2894076"/>
          </a:xfrm>
          <a:prstGeom prst="rect">
            <a:avLst/>
          </a:prstGeom>
        </p:spPr>
      </p:pic>
      <p:sp>
        <p:nvSpPr>
          <p:cNvPr id="5" name="object 5"/>
          <p:cNvSpPr txBox="1"/>
          <p:nvPr/>
        </p:nvSpPr>
        <p:spPr>
          <a:xfrm>
            <a:off x="325932" y="4118254"/>
            <a:ext cx="4152265" cy="666115"/>
          </a:xfrm>
          <a:prstGeom prst="rect">
            <a:avLst/>
          </a:prstGeom>
        </p:spPr>
        <p:txBody>
          <a:bodyPr vert="horz" wrap="square" lIns="0" tIns="12700" rIns="0" bIns="0" rtlCol="0">
            <a:spAutoFit/>
          </a:bodyPr>
          <a:lstStyle/>
          <a:p>
            <a:pPr marL="356870" indent="-344805">
              <a:lnSpc>
                <a:spcPct val="100000"/>
              </a:lnSpc>
              <a:spcBef>
                <a:spcPts val="100"/>
              </a:spcBef>
              <a:buClr>
                <a:srgbClr val="000000"/>
              </a:buClr>
              <a:buFont typeface="Segoe UI Symbol"/>
              <a:buChar char="❑"/>
              <a:tabLst>
                <a:tab pos="356870" algn="l"/>
                <a:tab pos="357505" algn="l"/>
              </a:tabLst>
            </a:pPr>
            <a:r>
              <a:rPr sz="1400" spc="-5" dirty="0">
                <a:solidFill>
                  <a:srgbClr val="202020"/>
                </a:solidFill>
                <a:latin typeface="Arial MT"/>
                <a:cs typeface="Arial MT"/>
              </a:rPr>
              <a:t>2016</a:t>
            </a:r>
            <a:r>
              <a:rPr sz="1400" spc="-80" dirty="0">
                <a:solidFill>
                  <a:srgbClr val="202020"/>
                </a:solidFill>
                <a:latin typeface="Arial MT"/>
                <a:cs typeface="Arial MT"/>
              </a:rPr>
              <a:t> </a:t>
            </a:r>
            <a:r>
              <a:rPr sz="1400" spc="-5" dirty="0">
                <a:solidFill>
                  <a:srgbClr val="202020"/>
                </a:solidFill>
                <a:latin typeface="Arial MT"/>
                <a:cs typeface="Arial MT"/>
              </a:rPr>
              <a:t>had</a:t>
            </a:r>
            <a:r>
              <a:rPr sz="1400" spc="-60" dirty="0">
                <a:solidFill>
                  <a:srgbClr val="202020"/>
                </a:solidFill>
                <a:latin typeface="Arial MT"/>
                <a:cs typeface="Arial MT"/>
              </a:rPr>
              <a:t> </a:t>
            </a:r>
            <a:r>
              <a:rPr sz="1400" dirty="0">
                <a:solidFill>
                  <a:srgbClr val="202020"/>
                </a:solidFill>
                <a:latin typeface="Arial MT"/>
                <a:cs typeface="Arial MT"/>
              </a:rPr>
              <a:t>the</a:t>
            </a:r>
            <a:r>
              <a:rPr sz="1400" spc="-65" dirty="0">
                <a:solidFill>
                  <a:srgbClr val="202020"/>
                </a:solidFill>
                <a:latin typeface="Arial MT"/>
                <a:cs typeface="Arial MT"/>
              </a:rPr>
              <a:t> </a:t>
            </a:r>
            <a:r>
              <a:rPr sz="1400" spc="-5" dirty="0">
                <a:solidFill>
                  <a:srgbClr val="202020"/>
                </a:solidFill>
                <a:latin typeface="Arial MT"/>
                <a:cs typeface="Arial MT"/>
              </a:rPr>
              <a:t>highest</a:t>
            </a:r>
            <a:r>
              <a:rPr sz="1400" spc="-65"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a:p>
            <a:pPr marL="356870" indent="-344805">
              <a:lnSpc>
                <a:spcPct val="100000"/>
              </a:lnSpc>
              <a:spcBef>
                <a:spcPts val="5"/>
              </a:spcBef>
              <a:buClr>
                <a:srgbClr val="000000"/>
              </a:buClr>
              <a:buFont typeface="Segoe UI Symbol"/>
              <a:buChar char="❑"/>
              <a:tabLst>
                <a:tab pos="356870" algn="l"/>
                <a:tab pos="357505" algn="l"/>
              </a:tabLst>
            </a:pPr>
            <a:r>
              <a:rPr sz="1400" spc="-5" dirty="0">
                <a:solidFill>
                  <a:srgbClr val="202020"/>
                </a:solidFill>
                <a:latin typeface="Arial MT"/>
                <a:cs typeface="Arial MT"/>
              </a:rPr>
              <a:t>2015</a:t>
            </a:r>
            <a:r>
              <a:rPr sz="1400" spc="-80" dirty="0">
                <a:solidFill>
                  <a:srgbClr val="202020"/>
                </a:solidFill>
                <a:latin typeface="Arial MT"/>
                <a:cs typeface="Arial MT"/>
              </a:rPr>
              <a:t> </a:t>
            </a:r>
            <a:r>
              <a:rPr sz="1400" spc="-5" dirty="0">
                <a:solidFill>
                  <a:srgbClr val="202020"/>
                </a:solidFill>
                <a:latin typeface="Arial MT"/>
                <a:cs typeface="Arial MT"/>
              </a:rPr>
              <a:t>had</a:t>
            </a:r>
            <a:r>
              <a:rPr sz="1400" spc="-60" dirty="0">
                <a:solidFill>
                  <a:srgbClr val="202020"/>
                </a:solidFill>
                <a:latin typeface="Arial MT"/>
                <a:cs typeface="Arial MT"/>
              </a:rPr>
              <a:t> </a:t>
            </a:r>
            <a:r>
              <a:rPr sz="1400" dirty="0">
                <a:solidFill>
                  <a:srgbClr val="202020"/>
                </a:solidFill>
                <a:latin typeface="Arial MT"/>
                <a:cs typeface="Arial MT"/>
              </a:rPr>
              <a:t>the</a:t>
            </a:r>
            <a:r>
              <a:rPr sz="1400" spc="-65" dirty="0">
                <a:solidFill>
                  <a:srgbClr val="202020"/>
                </a:solidFill>
                <a:latin typeface="Arial MT"/>
                <a:cs typeface="Arial MT"/>
              </a:rPr>
              <a:t> </a:t>
            </a:r>
            <a:r>
              <a:rPr sz="1400" spc="-5" dirty="0">
                <a:solidFill>
                  <a:srgbClr val="202020"/>
                </a:solidFill>
                <a:latin typeface="Arial MT"/>
                <a:cs typeface="Arial MT"/>
              </a:rPr>
              <a:t>lowest</a:t>
            </a:r>
            <a:r>
              <a:rPr sz="1400" spc="-60"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a:p>
            <a:pPr marL="356870" indent="-344805">
              <a:lnSpc>
                <a:spcPct val="100000"/>
              </a:lnSpc>
              <a:buClr>
                <a:srgbClr val="000000"/>
              </a:buClr>
              <a:buFont typeface="Segoe UI Symbol"/>
              <a:buChar char="❑"/>
              <a:tabLst>
                <a:tab pos="356870" algn="l"/>
                <a:tab pos="357505" algn="l"/>
              </a:tabLst>
            </a:pPr>
            <a:r>
              <a:rPr sz="1400" spc="-5" dirty="0">
                <a:solidFill>
                  <a:srgbClr val="202020"/>
                </a:solidFill>
                <a:latin typeface="Arial MT"/>
                <a:cs typeface="Arial MT"/>
              </a:rPr>
              <a:t>Overall</a:t>
            </a:r>
            <a:r>
              <a:rPr sz="1400" spc="-55" dirty="0">
                <a:solidFill>
                  <a:srgbClr val="202020"/>
                </a:solidFill>
                <a:latin typeface="Arial MT"/>
                <a:cs typeface="Arial MT"/>
              </a:rPr>
              <a:t> </a:t>
            </a:r>
            <a:r>
              <a:rPr sz="1400" spc="-5" dirty="0">
                <a:solidFill>
                  <a:srgbClr val="202020"/>
                </a:solidFill>
                <a:latin typeface="Arial MT"/>
                <a:cs typeface="Arial MT"/>
              </a:rPr>
              <a:t>City</a:t>
            </a:r>
            <a:r>
              <a:rPr sz="1400" spc="-45" dirty="0">
                <a:solidFill>
                  <a:srgbClr val="202020"/>
                </a:solidFill>
                <a:latin typeface="Arial MT"/>
                <a:cs typeface="Arial MT"/>
              </a:rPr>
              <a:t> </a:t>
            </a:r>
            <a:r>
              <a:rPr sz="1400" spc="-5" dirty="0">
                <a:solidFill>
                  <a:srgbClr val="202020"/>
                </a:solidFill>
                <a:latin typeface="Arial MT"/>
                <a:cs typeface="Arial MT"/>
              </a:rPr>
              <a:t>hotels</a:t>
            </a:r>
            <a:r>
              <a:rPr sz="1400" spc="-45" dirty="0">
                <a:solidFill>
                  <a:srgbClr val="202020"/>
                </a:solidFill>
                <a:latin typeface="Arial MT"/>
                <a:cs typeface="Arial MT"/>
              </a:rPr>
              <a:t> </a:t>
            </a:r>
            <a:r>
              <a:rPr sz="1400" spc="-5" dirty="0">
                <a:solidFill>
                  <a:srgbClr val="202020"/>
                </a:solidFill>
                <a:latin typeface="Arial MT"/>
                <a:cs typeface="Arial MT"/>
              </a:rPr>
              <a:t>had</a:t>
            </a:r>
            <a:r>
              <a:rPr sz="1400" spc="-50" dirty="0">
                <a:solidFill>
                  <a:srgbClr val="202020"/>
                </a:solidFill>
                <a:latin typeface="Arial MT"/>
                <a:cs typeface="Arial MT"/>
              </a:rPr>
              <a:t> </a:t>
            </a:r>
            <a:r>
              <a:rPr sz="1400" dirty="0">
                <a:solidFill>
                  <a:srgbClr val="202020"/>
                </a:solidFill>
                <a:latin typeface="Arial MT"/>
                <a:cs typeface="Arial MT"/>
              </a:rPr>
              <a:t>the</a:t>
            </a:r>
            <a:r>
              <a:rPr sz="1400" spc="-40" dirty="0">
                <a:solidFill>
                  <a:srgbClr val="202020"/>
                </a:solidFill>
                <a:latin typeface="Arial MT"/>
                <a:cs typeface="Arial MT"/>
              </a:rPr>
              <a:t> </a:t>
            </a:r>
            <a:r>
              <a:rPr sz="1400" spc="-5" dirty="0">
                <a:solidFill>
                  <a:srgbClr val="202020"/>
                </a:solidFill>
                <a:latin typeface="Arial MT"/>
                <a:cs typeface="Arial MT"/>
              </a:rPr>
              <a:t>most</a:t>
            </a:r>
            <a:r>
              <a:rPr sz="1400" spc="-30" dirty="0">
                <a:solidFill>
                  <a:srgbClr val="202020"/>
                </a:solidFill>
                <a:latin typeface="Arial MT"/>
                <a:cs typeface="Arial MT"/>
              </a:rPr>
              <a:t> </a:t>
            </a:r>
            <a:r>
              <a:rPr sz="1400" spc="-5" dirty="0">
                <a:solidFill>
                  <a:srgbClr val="202020"/>
                </a:solidFill>
                <a:latin typeface="Arial MT"/>
                <a:cs typeface="Arial MT"/>
              </a:rPr>
              <a:t>of</a:t>
            </a:r>
            <a:r>
              <a:rPr sz="1400" spc="-25" dirty="0">
                <a:solidFill>
                  <a:srgbClr val="202020"/>
                </a:solidFill>
                <a:latin typeface="Arial MT"/>
                <a:cs typeface="Arial MT"/>
              </a:rPr>
              <a:t> </a:t>
            </a:r>
            <a:r>
              <a:rPr sz="1400" dirty="0">
                <a:solidFill>
                  <a:srgbClr val="202020"/>
                </a:solidFill>
                <a:latin typeface="Arial MT"/>
                <a:cs typeface="Arial MT"/>
              </a:rPr>
              <a:t>the</a:t>
            </a:r>
            <a:r>
              <a:rPr sz="1400" spc="-50"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334518"/>
            <a:ext cx="518541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3.</a:t>
            </a:r>
            <a:r>
              <a:rPr sz="2000" u="heavy" spc="-20" dirty="0">
                <a:uFill>
                  <a:solidFill>
                    <a:srgbClr val="CC0000"/>
                  </a:solidFill>
                </a:uFill>
              </a:rPr>
              <a:t> </a:t>
            </a:r>
            <a:r>
              <a:rPr sz="2000" u="heavy" dirty="0">
                <a:uFill>
                  <a:solidFill>
                    <a:srgbClr val="CC0000"/>
                  </a:solidFill>
                </a:uFill>
              </a:rPr>
              <a:t>Highest</a:t>
            </a:r>
            <a:r>
              <a:rPr sz="2000" u="heavy" spc="-45" dirty="0">
                <a:uFill>
                  <a:solidFill>
                    <a:srgbClr val="CC0000"/>
                  </a:solidFill>
                </a:uFill>
              </a:rPr>
              <a:t> </a:t>
            </a:r>
            <a:r>
              <a:rPr sz="2000" u="heavy" dirty="0">
                <a:uFill>
                  <a:solidFill>
                    <a:srgbClr val="CC0000"/>
                  </a:solidFill>
                </a:uFill>
              </a:rPr>
              <a:t>Stays</a:t>
            </a:r>
            <a:r>
              <a:rPr sz="2000" u="heavy" spc="-65" dirty="0">
                <a:uFill>
                  <a:solidFill>
                    <a:srgbClr val="CC0000"/>
                  </a:solidFill>
                </a:uFill>
              </a:rPr>
              <a:t> </a:t>
            </a:r>
            <a:r>
              <a:rPr sz="2000" u="heavy" dirty="0">
                <a:uFill>
                  <a:solidFill>
                    <a:srgbClr val="CC0000"/>
                  </a:solidFill>
                </a:uFill>
              </a:rPr>
              <a:t>in</a:t>
            </a:r>
            <a:r>
              <a:rPr sz="2000" u="heavy" spc="-20" dirty="0">
                <a:uFill>
                  <a:solidFill>
                    <a:srgbClr val="CC0000"/>
                  </a:solidFill>
                </a:uFill>
              </a:rPr>
              <a:t> </a:t>
            </a:r>
            <a:r>
              <a:rPr sz="2000" u="heavy" spc="-25" dirty="0">
                <a:uFill>
                  <a:solidFill>
                    <a:srgbClr val="CC0000"/>
                  </a:solidFill>
                </a:uFill>
              </a:rPr>
              <a:t>Week</a:t>
            </a:r>
            <a:r>
              <a:rPr sz="2000" u="heavy" spc="-65" dirty="0">
                <a:uFill>
                  <a:solidFill>
                    <a:srgbClr val="CC0000"/>
                  </a:solidFill>
                </a:uFill>
              </a:rPr>
              <a:t> </a:t>
            </a:r>
            <a:r>
              <a:rPr sz="2000" u="heavy" dirty="0">
                <a:uFill>
                  <a:solidFill>
                    <a:srgbClr val="CC0000"/>
                  </a:solidFill>
                </a:uFill>
              </a:rPr>
              <a:t>or</a:t>
            </a:r>
            <a:r>
              <a:rPr sz="2000" u="heavy" spc="-40" dirty="0">
                <a:uFill>
                  <a:solidFill>
                    <a:srgbClr val="CC0000"/>
                  </a:solidFill>
                </a:uFill>
              </a:rPr>
              <a:t> </a:t>
            </a:r>
            <a:r>
              <a:rPr sz="2000" u="heavy" spc="-20" dirty="0">
                <a:uFill>
                  <a:solidFill>
                    <a:srgbClr val="CC0000"/>
                  </a:solidFill>
                </a:uFill>
              </a:rPr>
              <a:t>Weekend</a:t>
            </a:r>
            <a:r>
              <a:rPr sz="2000" u="heavy" spc="-35" dirty="0">
                <a:uFill>
                  <a:solidFill>
                    <a:srgbClr val="CC0000"/>
                  </a:solidFill>
                </a:uFill>
              </a:rPr>
              <a:t> </a:t>
            </a:r>
            <a:r>
              <a:rPr sz="2000" u="heavy" dirty="0">
                <a:uFill>
                  <a:solidFill>
                    <a:srgbClr val="CC0000"/>
                  </a:solidFill>
                </a:uFill>
              </a:rPr>
              <a:t>Nights</a:t>
            </a:r>
            <a:endParaRPr sz="2000"/>
          </a:p>
        </p:txBody>
      </p:sp>
      <p:sp>
        <p:nvSpPr>
          <p:cNvPr id="3" name="object 3"/>
          <p:cNvSpPr txBox="1"/>
          <p:nvPr/>
        </p:nvSpPr>
        <p:spPr>
          <a:xfrm>
            <a:off x="5444997" y="1539087"/>
            <a:ext cx="3211830" cy="1504315"/>
          </a:xfrm>
          <a:prstGeom prst="rect">
            <a:avLst/>
          </a:prstGeom>
        </p:spPr>
        <p:txBody>
          <a:bodyPr vert="horz" wrap="square" lIns="0" tIns="12700" rIns="0" bIns="0" rtlCol="0">
            <a:spAutoFit/>
          </a:bodyPr>
          <a:lstStyle/>
          <a:p>
            <a:pPr marL="388620" marR="5080" indent="-376555">
              <a:lnSpc>
                <a:spcPct val="114999"/>
              </a:lnSpc>
              <a:spcBef>
                <a:spcPts val="100"/>
              </a:spcBef>
              <a:buClr>
                <a:srgbClr val="002730"/>
              </a:buClr>
              <a:buFont typeface="Segoe UI Symbol"/>
              <a:buChar char="❑"/>
              <a:tabLst>
                <a:tab pos="388620" algn="l"/>
                <a:tab pos="389255" algn="l"/>
              </a:tabLst>
            </a:pPr>
            <a:r>
              <a:rPr sz="1400" b="1" spc="-5" dirty="0">
                <a:solidFill>
                  <a:srgbClr val="202020"/>
                </a:solidFill>
                <a:latin typeface="Arial"/>
                <a:cs typeface="Arial"/>
              </a:rPr>
              <a:t>297499 </a:t>
            </a:r>
            <a:r>
              <a:rPr sz="1400" b="1" spc="-10" dirty="0">
                <a:solidFill>
                  <a:srgbClr val="202020"/>
                </a:solidFill>
                <a:latin typeface="Arial"/>
                <a:cs typeface="Arial"/>
              </a:rPr>
              <a:t>stays </a:t>
            </a:r>
            <a:r>
              <a:rPr sz="1400" b="1" spc="-15" dirty="0">
                <a:solidFill>
                  <a:srgbClr val="202020"/>
                </a:solidFill>
                <a:latin typeface="Arial"/>
                <a:cs typeface="Arial"/>
              </a:rPr>
              <a:t>days </a:t>
            </a:r>
            <a:r>
              <a:rPr sz="1400" spc="-5" dirty="0">
                <a:solidFill>
                  <a:srgbClr val="202020"/>
                </a:solidFill>
                <a:latin typeface="Arial MT"/>
                <a:cs typeface="Arial MT"/>
              </a:rPr>
              <a:t>were</a:t>
            </a:r>
            <a:r>
              <a:rPr sz="1400" spc="375" dirty="0">
                <a:solidFill>
                  <a:srgbClr val="202020"/>
                </a:solidFill>
                <a:latin typeface="Arial MT"/>
                <a:cs typeface="Arial MT"/>
              </a:rPr>
              <a:t> </a:t>
            </a:r>
            <a:r>
              <a:rPr sz="1400" spc="-5" dirty="0">
                <a:solidFill>
                  <a:srgbClr val="202020"/>
                </a:solidFill>
                <a:latin typeface="Arial MT"/>
                <a:cs typeface="Arial MT"/>
              </a:rPr>
              <a:t>booked </a:t>
            </a:r>
            <a:r>
              <a:rPr sz="1400" dirty="0">
                <a:solidFill>
                  <a:srgbClr val="202020"/>
                </a:solidFill>
                <a:latin typeface="Arial MT"/>
                <a:cs typeface="Arial MT"/>
              </a:rPr>
              <a:t> on</a:t>
            </a:r>
            <a:r>
              <a:rPr sz="1400" spc="-30" dirty="0">
                <a:solidFill>
                  <a:srgbClr val="202020"/>
                </a:solidFill>
                <a:latin typeface="Arial MT"/>
                <a:cs typeface="Arial MT"/>
              </a:rPr>
              <a:t> </a:t>
            </a:r>
            <a:r>
              <a:rPr sz="1400" spc="-20" dirty="0">
                <a:solidFill>
                  <a:srgbClr val="202020"/>
                </a:solidFill>
                <a:latin typeface="Arial MT"/>
                <a:cs typeface="Arial MT"/>
              </a:rPr>
              <a:t>w</a:t>
            </a:r>
            <a:r>
              <a:rPr sz="1400" dirty="0">
                <a:solidFill>
                  <a:srgbClr val="202020"/>
                </a:solidFill>
                <a:latin typeface="Arial MT"/>
                <a:cs typeface="Arial MT"/>
              </a:rPr>
              <a:t>eekda</a:t>
            </a:r>
            <a:r>
              <a:rPr sz="1400" spc="-20" dirty="0">
                <a:solidFill>
                  <a:srgbClr val="202020"/>
                </a:solidFill>
                <a:latin typeface="Arial MT"/>
                <a:cs typeface="Arial MT"/>
              </a:rPr>
              <a:t>y</a:t>
            </a:r>
            <a:r>
              <a:rPr sz="1400" dirty="0">
                <a:solidFill>
                  <a:srgbClr val="202020"/>
                </a:solidFill>
                <a:latin typeface="Arial MT"/>
                <a:cs typeface="Arial MT"/>
              </a:rPr>
              <a:t>s</a:t>
            </a:r>
            <a:r>
              <a:rPr sz="1400" spc="-50" dirty="0">
                <a:solidFill>
                  <a:srgbClr val="202020"/>
                </a:solidFill>
                <a:latin typeface="Arial MT"/>
                <a:cs typeface="Arial MT"/>
              </a:rPr>
              <a:t> </a:t>
            </a:r>
            <a:r>
              <a:rPr sz="1400" dirty="0">
                <a:solidFill>
                  <a:srgbClr val="202020"/>
                </a:solidFill>
                <a:latin typeface="Arial MT"/>
                <a:cs typeface="Arial MT"/>
              </a:rPr>
              <a:t>and</a:t>
            </a:r>
            <a:r>
              <a:rPr sz="1400" spc="-35" dirty="0">
                <a:solidFill>
                  <a:srgbClr val="202020"/>
                </a:solidFill>
                <a:latin typeface="Arial MT"/>
                <a:cs typeface="Arial MT"/>
              </a:rPr>
              <a:t> </a:t>
            </a:r>
            <a:r>
              <a:rPr sz="1400" dirty="0">
                <a:solidFill>
                  <a:srgbClr val="202020"/>
                </a:solidFill>
                <a:latin typeface="Arial MT"/>
                <a:cs typeface="Arial MT"/>
              </a:rPr>
              <a:t>only</a:t>
            </a:r>
            <a:r>
              <a:rPr sz="1400" spc="-30" dirty="0">
                <a:solidFill>
                  <a:srgbClr val="202020"/>
                </a:solidFill>
                <a:latin typeface="Arial MT"/>
                <a:cs typeface="Arial MT"/>
              </a:rPr>
              <a:t> </a:t>
            </a:r>
            <a:r>
              <a:rPr sz="1400" spc="-135" dirty="0">
                <a:solidFill>
                  <a:srgbClr val="202020"/>
                </a:solidFill>
                <a:latin typeface="Arial MT"/>
                <a:cs typeface="Arial MT"/>
              </a:rPr>
              <a:t>1</a:t>
            </a:r>
            <a:r>
              <a:rPr sz="1400" spc="-30" dirty="0">
                <a:solidFill>
                  <a:srgbClr val="202020"/>
                </a:solidFill>
                <a:latin typeface="Arial MT"/>
                <a:cs typeface="Arial MT"/>
              </a:rPr>
              <a:t>1044</a:t>
            </a:r>
            <a:r>
              <a:rPr sz="1400" dirty="0">
                <a:solidFill>
                  <a:srgbClr val="202020"/>
                </a:solidFill>
                <a:latin typeface="Arial MT"/>
                <a:cs typeface="Arial MT"/>
              </a:rPr>
              <a:t>4</a:t>
            </a:r>
            <a:r>
              <a:rPr sz="1400" spc="-90" dirty="0">
                <a:solidFill>
                  <a:srgbClr val="202020"/>
                </a:solidFill>
                <a:latin typeface="Arial MT"/>
                <a:cs typeface="Arial MT"/>
              </a:rPr>
              <a:t> </a:t>
            </a:r>
            <a:r>
              <a:rPr sz="1400" dirty="0">
                <a:solidFill>
                  <a:srgbClr val="202020"/>
                </a:solidFill>
                <a:latin typeface="Arial MT"/>
                <a:cs typeface="Arial MT"/>
              </a:rPr>
              <a:t>sta</a:t>
            </a:r>
            <a:r>
              <a:rPr sz="1400" spc="-20" dirty="0">
                <a:solidFill>
                  <a:srgbClr val="202020"/>
                </a:solidFill>
                <a:latin typeface="Arial MT"/>
                <a:cs typeface="Arial MT"/>
              </a:rPr>
              <a:t>y</a:t>
            </a:r>
            <a:r>
              <a:rPr sz="1400" dirty="0">
                <a:solidFill>
                  <a:srgbClr val="202020"/>
                </a:solidFill>
                <a:latin typeface="Arial MT"/>
                <a:cs typeface="Arial MT"/>
              </a:rPr>
              <a:t>s  </a:t>
            </a:r>
            <a:r>
              <a:rPr sz="1400" spc="-5" dirty="0">
                <a:solidFill>
                  <a:srgbClr val="202020"/>
                </a:solidFill>
                <a:latin typeface="Arial MT"/>
                <a:cs typeface="Arial MT"/>
              </a:rPr>
              <a:t>days</a:t>
            </a:r>
            <a:r>
              <a:rPr sz="1400" spc="-40" dirty="0">
                <a:solidFill>
                  <a:srgbClr val="202020"/>
                </a:solidFill>
                <a:latin typeface="Arial MT"/>
                <a:cs typeface="Arial MT"/>
              </a:rPr>
              <a:t> </a:t>
            </a:r>
            <a:r>
              <a:rPr sz="1400" spc="-5" dirty="0">
                <a:solidFill>
                  <a:srgbClr val="202020"/>
                </a:solidFill>
                <a:latin typeface="Arial MT"/>
                <a:cs typeface="Arial MT"/>
              </a:rPr>
              <a:t>were</a:t>
            </a:r>
            <a:r>
              <a:rPr sz="1400" spc="-35" dirty="0">
                <a:solidFill>
                  <a:srgbClr val="202020"/>
                </a:solidFill>
                <a:latin typeface="Arial MT"/>
                <a:cs typeface="Arial MT"/>
              </a:rPr>
              <a:t> </a:t>
            </a:r>
            <a:r>
              <a:rPr sz="1400" spc="-5" dirty="0">
                <a:solidFill>
                  <a:srgbClr val="202020"/>
                </a:solidFill>
                <a:latin typeface="Arial MT"/>
                <a:cs typeface="Arial MT"/>
              </a:rPr>
              <a:t>booked</a:t>
            </a:r>
            <a:r>
              <a:rPr sz="1400" spc="-60" dirty="0">
                <a:solidFill>
                  <a:srgbClr val="202020"/>
                </a:solidFill>
                <a:latin typeface="Arial MT"/>
                <a:cs typeface="Arial MT"/>
              </a:rPr>
              <a:t> </a:t>
            </a:r>
            <a:r>
              <a:rPr sz="1400" spc="-5" dirty="0">
                <a:solidFill>
                  <a:srgbClr val="202020"/>
                </a:solidFill>
                <a:latin typeface="Arial MT"/>
                <a:cs typeface="Arial MT"/>
              </a:rPr>
              <a:t>on</a:t>
            </a:r>
            <a:r>
              <a:rPr sz="1400" spc="-50" dirty="0">
                <a:solidFill>
                  <a:srgbClr val="202020"/>
                </a:solidFill>
                <a:latin typeface="Arial MT"/>
                <a:cs typeface="Arial MT"/>
              </a:rPr>
              <a:t> </a:t>
            </a:r>
            <a:r>
              <a:rPr sz="1400" spc="-5" dirty="0">
                <a:solidFill>
                  <a:srgbClr val="202020"/>
                </a:solidFill>
                <a:latin typeface="Arial MT"/>
                <a:cs typeface="Arial MT"/>
              </a:rPr>
              <a:t>weekends.</a:t>
            </a:r>
            <a:endParaRPr sz="1400">
              <a:latin typeface="Arial MT"/>
              <a:cs typeface="Arial MT"/>
            </a:endParaRPr>
          </a:p>
          <a:p>
            <a:pPr>
              <a:lnSpc>
                <a:spcPct val="100000"/>
              </a:lnSpc>
              <a:spcBef>
                <a:spcPts val="25"/>
              </a:spcBef>
              <a:buClr>
                <a:srgbClr val="002730"/>
              </a:buClr>
              <a:buFont typeface="Segoe UI Symbol"/>
              <a:buChar char="❑"/>
            </a:pPr>
            <a:endParaRPr sz="1700">
              <a:latin typeface="Arial MT"/>
              <a:cs typeface="Arial MT"/>
            </a:endParaRPr>
          </a:p>
          <a:p>
            <a:pPr marL="388620" marR="144780" indent="-376555">
              <a:lnSpc>
                <a:spcPct val="114999"/>
              </a:lnSpc>
              <a:buClr>
                <a:srgbClr val="002730"/>
              </a:buClr>
              <a:buFont typeface="Segoe UI Symbol"/>
              <a:buChar char="❑"/>
              <a:tabLst>
                <a:tab pos="388620" algn="l"/>
                <a:tab pos="389255" algn="l"/>
              </a:tabLst>
            </a:pPr>
            <a:r>
              <a:rPr sz="1400" spc="-5" dirty="0">
                <a:solidFill>
                  <a:srgbClr val="202020"/>
                </a:solidFill>
                <a:latin typeface="Arial MT"/>
                <a:cs typeface="Arial MT"/>
              </a:rPr>
              <a:t>Guests</a:t>
            </a:r>
            <a:r>
              <a:rPr sz="1400" spc="-60" dirty="0">
                <a:solidFill>
                  <a:srgbClr val="202020"/>
                </a:solidFill>
                <a:latin typeface="Arial MT"/>
                <a:cs typeface="Arial MT"/>
              </a:rPr>
              <a:t> </a:t>
            </a:r>
            <a:r>
              <a:rPr sz="1400" spc="-5" dirty="0">
                <a:solidFill>
                  <a:srgbClr val="202020"/>
                </a:solidFill>
                <a:latin typeface="Arial MT"/>
                <a:cs typeface="Arial MT"/>
              </a:rPr>
              <a:t>Stays</a:t>
            </a:r>
            <a:r>
              <a:rPr sz="1400" spc="-30" dirty="0">
                <a:solidFill>
                  <a:srgbClr val="202020"/>
                </a:solidFill>
                <a:latin typeface="Arial MT"/>
                <a:cs typeface="Arial MT"/>
              </a:rPr>
              <a:t> </a:t>
            </a:r>
            <a:r>
              <a:rPr sz="1400" spc="-5" dirty="0">
                <a:solidFill>
                  <a:srgbClr val="202020"/>
                </a:solidFill>
                <a:latin typeface="Arial MT"/>
                <a:cs typeface="Arial MT"/>
              </a:rPr>
              <a:t>more</a:t>
            </a:r>
            <a:r>
              <a:rPr sz="1400" spc="-35" dirty="0">
                <a:solidFill>
                  <a:srgbClr val="202020"/>
                </a:solidFill>
                <a:latin typeface="Arial MT"/>
                <a:cs typeface="Arial MT"/>
              </a:rPr>
              <a:t> </a:t>
            </a:r>
            <a:r>
              <a:rPr sz="1400" dirty="0">
                <a:solidFill>
                  <a:srgbClr val="202020"/>
                </a:solidFill>
                <a:latin typeface="Arial MT"/>
                <a:cs typeface="Arial MT"/>
              </a:rPr>
              <a:t>in</a:t>
            </a:r>
            <a:r>
              <a:rPr sz="1400" spc="-25" dirty="0">
                <a:solidFill>
                  <a:srgbClr val="202020"/>
                </a:solidFill>
                <a:latin typeface="Arial MT"/>
                <a:cs typeface="Arial MT"/>
              </a:rPr>
              <a:t> </a:t>
            </a:r>
            <a:r>
              <a:rPr sz="1400" spc="-5" dirty="0">
                <a:solidFill>
                  <a:srgbClr val="202020"/>
                </a:solidFill>
                <a:latin typeface="Arial MT"/>
                <a:cs typeface="Arial MT"/>
              </a:rPr>
              <a:t>week</a:t>
            </a:r>
            <a:r>
              <a:rPr sz="1400" spc="-40" dirty="0">
                <a:solidFill>
                  <a:srgbClr val="202020"/>
                </a:solidFill>
                <a:latin typeface="Arial MT"/>
                <a:cs typeface="Arial MT"/>
              </a:rPr>
              <a:t> </a:t>
            </a:r>
            <a:r>
              <a:rPr sz="1400" dirty="0">
                <a:solidFill>
                  <a:srgbClr val="202020"/>
                </a:solidFill>
                <a:latin typeface="Arial MT"/>
                <a:cs typeface="Arial MT"/>
              </a:rPr>
              <a:t>nights </a:t>
            </a:r>
            <a:r>
              <a:rPr sz="1400" spc="-375" dirty="0">
                <a:solidFill>
                  <a:srgbClr val="202020"/>
                </a:solidFill>
                <a:latin typeface="Arial MT"/>
                <a:cs typeface="Arial MT"/>
              </a:rPr>
              <a:t> </a:t>
            </a:r>
            <a:r>
              <a:rPr sz="1400" dirty="0">
                <a:solidFill>
                  <a:srgbClr val="202020"/>
                </a:solidFill>
                <a:latin typeface="Arial MT"/>
                <a:cs typeface="Arial MT"/>
              </a:rPr>
              <a:t>than</a:t>
            </a:r>
            <a:r>
              <a:rPr sz="1400" spc="-60" dirty="0">
                <a:solidFill>
                  <a:srgbClr val="202020"/>
                </a:solidFill>
                <a:latin typeface="Arial MT"/>
                <a:cs typeface="Arial MT"/>
              </a:rPr>
              <a:t> </a:t>
            </a:r>
            <a:r>
              <a:rPr sz="1400" spc="-5" dirty="0">
                <a:solidFill>
                  <a:srgbClr val="202020"/>
                </a:solidFill>
                <a:latin typeface="Arial MT"/>
                <a:cs typeface="Arial MT"/>
              </a:rPr>
              <a:t>weekend</a:t>
            </a:r>
            <a:r>
              <a:rPr sz="1400" spc="-55" dirty="0">
                <a:solidFill>
                  <a:srgbClr val="202020"/>
                </a:solidFill>
                <a:latin typeface="Arial MT"/>
                <a:cs typeface="Arial MT"/>
              </a:rPr>
              <a:t> </a:t>
            </a:r>
            <a:r>
              <a:rPr sz="1400" dirty="0">
                <a:solidFill>
                  <a:srgbClr val="202020"/>
                </a:solidFill>
                <a:latin typeface="Arial MT"/>
                <a:cs typeface="Arial MT"/>
              </a:rPr>
              <a:t>nights</a:t>
            </a:r>
            <a:endParaRPr sz="1400">
              <a:latin typeface="Arial MT"/>
              <a:cs typeface="Arial MT"/>
            </a:endParaRPr>
          </a:p>
        </p:txBody>
      </p:sp>
      <p:pic>
        <p:nvPicPr>
          <p:cNvPr id="4" name="object 4"/>
          <p:cNvPicPr/>
          <p:nvPr/>
        </p:nvPicPr>
        <p:blipFill>
          <a:blip r:embed="rId2" cstate="print"/>
          <a:stretch>
            <a:fillRect/>
          </a:stretch>
        </p:blipFill>
        <p:spPr>
          <a:xfrm>
            <a:off x="429768" y="1207008"/>
            <a:ext cx="4725924" cy="27797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73557"/>
            <a:ext cx="341312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4.</a:t>
            </a:r>
            <a:r>
              <a:rPr sz="2000" u="heavy" spc="-45" dirty="0">
                <a:uFill>
                  <a:solidFill>
                    <a:srgbClr val="CC0000"/>
                  </a:solidFill>
                </a:uFill>
              </a:rPr>
              <a:t> </a:t>
            </a:r>
            <a:r>
              <a:rPr sz="2000" u="heavy" dirty="0">
                <a:uFill>
                  <a:solidFill>
                    <a:srgbClr val="CC0000"/>
                  </a:solidFill>
                </a:uFill>
              </a:rPr>
              <a:t>Hotel</a:t>
            </a:r>
            <a:r>
              <a:rPr sz="2000" u="heavy" spc="-65" dirty="0">
                <a:uFill>
                  <a:solidFill>
                    <a:srgbClr val="CC0000"/>
                  </a:solidFill>
                </a:uFill>
              </a:rPr>
              <a:t> </a:t>
            </a:r>
            <a:r>
              <a:rPr sz="2000" u="heavy" dirty="0">
                <a:uFill>
                  <a:solidFill>
                    <a:srgbClr val="CC0000"/>
                  </a:solidFill>
                </a:uFill>
              </a:rPr>
              <a:t>with</a:t>
            </a:r>
            <a:r>
              <a:rPr sz="2000" u="heavy" spc="-65" dirty="0">
                <a:uFill>
                  <a:solidFill>
                    <a:srgbClr val="CC0000"/>
                  </a:solidFill>
                </a:uFill>
              </a:rPr>
              <a:t> </a:t>
            </a:r>
            <a:r>
              <a:rPr sz="2000" u="heavy" dirty="0">
                <a:uFill>
                  <a:solidFill>
                    <a:srgbClr val="CC0000"/>
                  </a:solidFill>
                </a:uFill>
              </a:rPr>
              <a:t>Repeated</a:t>
            </a:r>
            <a:r>
              <a:rPr sz="2000" u="heavy" spc="-80" dirty="0">
                <a:uFill>
                  <a:solidFill>
                    <a:srgbClr val="CC0000"/>
                  </a:solidFill>
                </a:uFill>
              </a:rPr>
              <a:t> </a:t>
            </a:r>
            <a:r>
              <a:rPr sz="2000" u="heavy" dirty="0">
                <a:uFill>
                  <a:solidFill>
                    <a:srgbClr val="CC0000"/>
                  </a:solidFill>
                </a:uFill>
              </a:rPr>
              <a:t>Guest</a:t>
            </a:r>
            <a:endParaRPr sz="2000"/>
          </a:p>
        </p:txBody>
      </p:sp>
      <p:sp>
        <p:nvSpPr>
          <p:cNvPr id="3" name="object 3"/>
          <p:cNvSpPr txBox="1"/>
          <p:nvPr/>
        </p:nvSpPr>
        <p:spPr>
          <a:xfrm>
            <a:off x="756005" y="3726345"/>
            <a:ext cx="7435215" cy="1250950"/>
          </a:xfrm>
          <a:prstGeom prst="rect">
            <a:avLst/>
          </a:prstGeom>
        </p:spPr>
        <p:txBody>
          <a:bodyPr vert="horz" wrap="square" lIns="0" tIns="50165" rIns="0" bIns="0" rtlCol="0">
            <a:spAutoFit/>
          </a:bodyPr>
          <a:lstStyle/>
          <a:p>
            <a:pPr marL="388620" indent="-376555">
              <a:lnSpc>
                <a:spcPct val="100000"/>
              </a:lnSpc>
              <a:spcBef>
                <a:spcPts val="395"/>
              </a:spcBef>
              <a:buClr>
                <a:srgbClr val="002730"/>
              </a:buClr>
              <a:buFont typeface="Segoe UI Symbol"/>
              <a:buChar char="❑"/>
              <a:tabLst>
                <a:tab pos="388620" algn="l"/>
                <a:tab pos="389255" algn="l"/>
              </a:tabLst>
            </a:pPr>
            <a:r>
              <a:rPr sz="1400" spc="-5" dirty="0">
                <a:solidFill>
                  <a:srgbClr val="202020"/>
                </a:solidFill>
                <a:latin typeface="Arial MT"/>
                <a:cs typeface="Arial MT"/>
              </a:rPr>
              <a:t>Resort</a:t>
            </a:r>
            <a:r>
              <a:rPr sz="1400" spc="-55" dirty="0">
                <a:solidFill>
                  <a:srgbClr val="202020"/>
                </a:solidFill>
                <a:latin typeface="Arial MT"/>
                <a:cs typeface="Arial MT"/>
              </a:rPr>
              <a:t> </a:t>
            </a:r>
            <a:r>
              <a:rPr sz="1400" spc="-5" dirty="0">
                <a:solidFill>
                  <a:srgbClr val="202020"/>
                </a:solidFill>
                <a:latin typeface="Arial MT"/>
                <a:cs typeface="Arial MT"/>
              </a:rPr>
              <a:t>Hotel</a:t>
            </a:r>
            <a:r>
              <a:rPr sz="1400" spc="-50" dirty="0">
                <a:solidFill>
                  <a:srgbClr val="202020"/>
                </a:solidFill>
                <a:latin typeface="Arial MT"/>
                <a:cs typeface="Arial MT"/>
              </a:rPr>
              <a:t> </a:t>
            </a:r>
            <a:r>
              <a:rPr sz="1400" spc="-5" dirty="0">
                <a:solidFill>
                  <a:srgbClr val="202020"/>
                </a:solidFill>
                <a:latin typeface="Arial MT"/>
                <a:cs typeface="Arial MT"/>
              </a:rPr>
              <a:t>has</a:t>
            </a:r>
            <a:r>
              <a:rPr sz="1400" spc="-30" dirty="0">
                <a:solidFill>
                  <a:srgbClr val="202020"/>
                </a:solidFill>
                <a:latin typeface="Arial MT"/>
                <a:cs typeface="Arial MT"/>
              </a:rPr>
              <a:t> </a:t>
            </a:r>
            <a:r>
              <a:rPr sz="1400" dirty="0">
                <a:solidFill>
                  <a:srgbClr val="202020"/>
                </a:solidFill>
                <a:latin typeface="Arial MT"/>
                <a:cs typeface="Arial MT"/>
              </a:rPr>
              <a:t>slightly</a:t>
            </a:r>
            <a:r>
              <a:rPr sz="1400" spc="-25" dirty="0">
                <a:solidFill>
                  <a:srgbClr val="202020"/>
                </a:solidFill>
                <a:latin typeface="Arial MT"/>
                <a:cs typeface="Arial MT"/>
              </a:rPr>
              <a:t> </a:t>
            </a:r>
            <a:r>
              <a:rPr sz="1400" spc="-5" dirty="0">
                <a:solidFill>
                  <a:srgbClr val="202020"/>
                </a:solidFill>
                <a:latin typeface="Arial MT"/>
                <a:cs typeface="Arial MT"/>
              </a:rPr>
              <a:t>more</a:t>
            </a:r>
            <a:r>
              <a:rPr sz="1400" spc="-25" dirty="0">
                <a:solidFill>
                  <a:srgbClr val="202020"/>
                </a:solidFill>
                <a:latin typeface="Arial MT"/>
                <a:cs typeface="Arial MT"/>
              </a:rPr>
              <a:t> </a:t>
            </a:r>
            <a:r>
              <a:rPr sz="1400" dirty="0">
                <a:solidFill>
                  <a:srgbClr val="202020"/>
                </a:solidFill>
                <a:latin typeface="Arial MT"/>
                <a:cs typeface="Arial MT"/>
              </a:rPr>
              <a:t>repeated</a:t>
            </a:r>
            <a:r>
              <a:rPr sz="1400" spc="-50" dirty="0">
                <a:solidFill>
                  <a:srgbClr val="202020"/>
                </a:solidFill>
                <a:latin typeface="Arial MT"/>
                <a:cs typeface="Arial MT"/>
              </a:rPr>
              <a:t> </a:t>
            </a:r>
            <a:r>
              <a:rPr sz="1400" spc="-5" dirty="0">
                <a:solidFill>
                  <a:srgbClr val="202020"/>
                </a:solidFill>
                <a:latin typeface="Arial MT"/>
                <a:cs typeface="Arial MT"/>
              </a:rPr>
              <a:t>guests</a:t>
            </a:r>
            <a:r>
              <a:rPr sz="1400" spc="-50" dirty="0">
                <a:solidFill>
                  <a:srgbClr val="202020"/>
                </a:solidFill>
                <a:latin typeface="Arial MT"/>
                <a:cs typeface="Arial MT"/>
              </a:rPr>
              <a:t> </a:t>
            </a:r>
            <a:r>
              <a:rPr sz="1400" dirty="0">
                <a:solidFill>
                  <a:srgbClr val="202020"/>
                </a:solidFill>
                <a:latin typeface="Arial MT"/>
                <a:cs typeface="Arial MT"/>
              </a:rPr>
              <a:t>than</a:t>
            </a:r>
            <a:r>
              <a:rPr sz="1400" spc="-50" dirty="0">
                <a:solidFill>
                  <a:srgbClr val="202020"/>
                </a:solidFill>
                <a:latin typeface="Arial MT"/>
                <a:cs typeface="Arial MT"/>
              </a:rPr>
              <a:t> </a:t>
            </a:r>
            <a:r>
              <a:rPr sz="1400" dirty="0">
                <a:solidFill>
                  <a:srgbClr val="202020"/>
                </a:solidFill>
                <a:latin typeface="Arial MT"/>
                <a:cs typeface="Arial MT"/>
              </a:rPr>
              <a:t>the</a:t>
            </a:r>
            <a:r>
              <a:rPr sz="1400" spc="-35" dirty="0">
                <a:solidFill>
                  <a:srgbClr val="202020"/>
                </a:solidFill>
                <a:latin typeface="Arial MT"/>
                <a:cs typeface="Arial MT"/>
              </a:rPr>
              <a:t> </a:t>
            </a:r>
            <a:r>
              <a:rPr sz="1400" spc="-5" dirty="0">
                <a:solidFill>
                  <a:srgbClr val="202020"/>
                </a:solidFill>
                <a:latin typeface="Arial MT"/>
                <a:cs typeface="Arial MT"/>
              </a:rPr>
              <a:t>City</a:t>
            </a:r>
            <a:r>
              <a:rPr sz="1400" spc="-45" dirty="0">
                <a:solidFill>
                  <a:srgbClr val="202020"/>
                </a:solidFill>
                <a:latin typeface="Arial MT"/>
                <a:cs typeface="Arial MT"/>
              </a:rPr>
              <a:t> </a:t>
            </a:r>
            <a:r>
              <a:rPr sz="1400" spc="-5" dirty="0">
                <a:solidFill>
                  <a:srgbClr val="202020"/>
                </a:solidFill>
                <a:latin typeface="Arial MT"/>
                <a:cs typeface="Arial MT"/>
              </a:rPr>
              <a:t>Hotels.</a:t>
            </a:r>
            <a:endParaRPr sz="1400">
              <a:latin typeface="Arial MT"/>
              <a:cs typeface="Arial MT"/>
            </a:endParaRPr>
          </a:p>
          <a:p>
            <a:pPr marL="388620" indent="-376555">
              <a:lnSpc>
                <a:spcPct val="100000"/>
              </a:lnSpc>
              <a:spcBef>
                <a:spcPts val="300"/>
              </a:spcBef>
              <a:buClr>
                <a:srgbClr val="002730"/>
              </a:buClr>
              <a:buFont typeface="Segoe UI Symbol"/>
              <a:buChar char="❑"/>
              <a:tabLst>
                <a:tab pos="388620" algn="l"/>
                <a:tab pos="389255" algn="l"/>
              </a:tabLst>
            </a:pPr>
            <a:r>
              <a:rPr sz="1400" dirty="0">
                <a:solidFill>
                  <a:srgbClr val="202020"/>
                </a:solidFill>
                <a:latin typeface="Arial MT"/>
                <a:cs typeface="Arial MT"/>
              </a:rPr>
              <a:t>It</a:t>
            </a:r>
            <a:r>
              <a:rPr sz="1400" spc="-50" dirty="0">
                <a:solidFill>
                  <a:srgbClr val="202020"/>
                </a:solidFill>
                <a:latin typeface="Arial MT"/>
                <a:cs typeface="Arial MT"/>
              </a:rPr>
              <a:t> </a:t>
            </a:r>
            <a:r>
              <a:rPr sz="1400" spc="-5" dirty="0">
                <a:solidFill>
                  <a:srgbClr val="202020"/>
                </a:solidFill>
                <a:latin typeface="Arial MT"/>
                <a:cs typeface="Arial MT"/>
              </a:rPr>
              <a:t>is</a:t>
            </a:r>
            <a:r>
              <a:rPr sz="1400" spc="-25" dirty="0">
                <a:solidFill>
                  <a:srgbClr val="202020"/>
                </a:solidFill>
                <a:latin typeface="Arial MT"/>
                <a:cs typeface="Arial MT"/>
              </a:rPr>
              <a:t> </a:t>
            </a:r>
            <a:r>
              <a:rPr sz="1400" spc="-5" dirty="0">
                <a:solidFill>
                  <a:srgbClr val="202020"/>
                </a:solidFill>
                <a:latin typeface="Arial MT"/>
                <a:cs typeface="Arial MT"/>
              </a:rPr>
              <a:t>almost</a:t>
            </a:r>
            <a:r>
              <a:rPr sz="1400" spc="-60" dirty="0">
                <a:solidFill>
                  <a:srgbClr val="202020"/>
                </a:solidFill>
                <a:latin typeface="Arial MT"/>
                <a:cs typeface="Arial MT"/>
              </a:rPr>
              <a:t> </a:t>
            </a:r>
            <a:r>
              <a:rPr sz="1400" dirty="0">
                <a:solidFill>
                  <a:srgbClr val="202020"/>
                </a:solidFill>
                <a:latin typeface="Arial MT"/>
                <a:cs typeface="Arial MT"/>
              </a:rPr>
              <a:t>similar</a:t>
            </a:r>
            <a:r>
              <a:rPr sz="1400" spc="-30" dirty="0">
                <a:solidFill>
                  <a:srgbClr val="202020"/>
                </a:solidFill>
                <a:latin typeface="Arial MT"/>
                <a:cs typeface="Arial MT"/>
              </a:rPr>
              <a:t> </a:t>
            </a:r>
            <a:r>
              <a:rPr sz="1400" dirty="0">
                <a:solidFill>
                  <a:srgbClr val="202020"/>
                </a:solidFill>
                <a:latin typeface="Arial MT"/>
                <a:cs typeface="Arial MT"/>
              </a:rPr>
              <a:t>for</a:t>
            </a:r>
            <a:r>
              <a:rPr sz="1400" spc="-55" dirty="0">
                <a:solidFill>
                  <a:srgbClr val="202020"/>
                </a:solidFill>
                <a:latin typeface="Arial MT"/>
                <a:cs typeface="Arial MT"/>
              </a:rPr>
              <a:t> </a:t>
            </a:r>
            <a:r>
              <a:rPr sz="1400" dirty="0">
                <a:solidFill>
                  <a:srgbClr val="202020"/>
                </a:solidFill>
                <a:latin typeface="Arial MT"/>
                <a:cs typeface="Arial MT"/>
              </a:rPr>
              <a:t>both</a:t>
            </a:r>
            <a:r>
              <a:rPr sz="1400" spc="-70" dirty="0">
                <a:solidFill>
                  <a:srgbClr val="202020"/>
                </a:solidFill>
                <a:latin typeface="Arial MT"/>
                <a:cs typeface="Arial MT"/>
              </a:rPr>
              <a:t> </a:t>
            </a:r>
            <a:r>
              <a:rPr sz="1400" spc="-5" dirty="0">
                <a:solidFill>
                  <a:srgbClr val="202020"/>
                </a:solidFill>
                <a:latin typeface="Arial MT"/>
                <a:cs typeface="Arial MT"/>
              </a:rPr>
              <a:t>hotels.</a:t>
            </a:r>
            <a:endParaRPr sz="1400">
              <a:latin typeface="Arial MT"/>
              <a:cs typeface="Arial MT"/>
            </a:endParaRPr>
          </a:p>
          <a:p>
            <a:pPr marL="388620" indent="-376555">
              <a:lnSpc>
                <a:spcPct val="100000"/>
              </a:lnSpc>
              <a:spcBef>
                <a:spcPts val="300"/>
              </a:spcBef>
              <a:buFont typeface="Segoe UI Symbol"/>
              <a:buChar char="❑"/>
              <a:tabLst>
                <a:tab pos="388620" algn="l"/>
                <a:tab pos="389255" algn="l"/>
              </a:tabLst>
            </a:pPr>
            <a:r>
              <a:rPr sz="1400" spc="-5" dirty="0">
                <a:solidFill>
                  <a:srgbClr val="202020"/>
                </a:solidFill>
                <a:latin typeface="Arial MT"/>
                <a:cs typeface="Arial MT"/>
              </a:rPr>
              <a:t>Overall</a:t>
            </a:r>
            <a:r>
              <a:rPr sz="1400" spc="-55" dirty="0">
                <a:solidFill>
                  <a:srgbClr val="202020"/>
                </a:solidFill>
                <a:latin typeface="Arial MT"/>
                <a:cs typeface="Arial MT"/>
              </a:rPr>
              <a:t> </a:t>
            </a:r>
            <a:r>
              <a:rPr sz="1400" dirty="0">
                <a:solidFill>
                  <a:srgbClr val="202020"/>
                </a:solidFill>
                <a:latin typeface="Arial MT"/>
                <a:cs typeface="Arial MT"/>
              </a:rPr>
              <a:t>repeated</a:t>
            </a:r>
            <a:r>
              <a:rPr sz="1400" spc="-55" dirty="0">
                <a:solidFill>
                  <a:srgbClr val="202020"/>
                </a:solidFill>
                <a:latin typeface="Arial MT"/>
                <a:cs typeface="Arial MT"/>
              </a:rPr>
              <a:t> </a:t>
            </a:r>
            <a:r>
              <a:rPr sz="1400" spc="-5" dirty="0">
                <a:solidFill>
                  <a:srgbClr val="202020"/>
                </a:solidFill>
                <a:latin typeface="Arial MT"/>
                <a:cs typeface="Arial MT"/>
              </a:rPr>
              <a:t>guests</a:t>
            </a:r>
            <a:r>
              <a:rPr sz="1400" spc="-55" dirty="0">
                <a:solidFill>
                  <a:srgbClr val="202020"/>
                </a:solidFill>
                <a:latin typeface="Arial MT"/>
                <a:cs typeface="Arial MT"/>
              </a:rPr>
              <a:t> </a:t>
            </a:r>
            <a:r>
              <a:rPr sz="1400" dirty="0">
                <a:solidFill>
                  <a:srgbClr val="202020"/>
                </a:solidFill>
                <a:latin typeface="Arial MT"/>
                <a:cs typeface="Arial MT"/>
              </a:rPr>
              <a:t>are</a:t>
            </a:r>
            <a:r>
              <a:rPr sz="1400" spc="-45" dirty="0">
                <a:solidFill>
                  <a:srgbClr val="202020"/>
                </a:solidFill>
                <a:latin typeface="Arial MT"/>
                <a:cs typeface="Arial MT"/>
              </a:rPr>
              <a:t> </a:t>
            </a:r>
            <a:r>
              <a:rPr sz="1400" spc="-5" dirty="0">
                <a:solidFill>
                  <a:srgbClr val="202020"/>
                </a:solidFill>
                <a:latin typeface="Arial MT"/>
                <a:cs typeface="Arial MT"/>
              </a:rPr>
              <a:t>very</a:t>
            </a:r>
            <a:r>
              <a:rPr sz="1400" spc="-10" dirty="0">
                <a:solidFill>
                  <a:srgbClr val="202020"/>
                </a:solidFill>
                <a:latin typeface="Arial MT"/>
                <a:cs typeface="Arial MT"/>
              </a:rPr>
              <a:t> </a:t>
            </a:r>
            <a:r>
              <a:rPr sz="1400" dirty="0">
                <a:solidFill>
                  <a:srgbClr val="202020"/>
                </a:solidFill>
                <a:latin typeface="Arial MT"/>
                <a:cs typeface="Arial MT"/>
              </a:rPr>
              <a:t>few</a:t>
            </a:r>
            <a:r>
              <a:rPr sz="1400" spc="-30" dirty="0">
                <a:solidFill>
                  <a:srgbClr val="202020"/>
                </a:solidFill>
                <a:latin typeface="Arial MT"/>
                <a:cs typeface="Arial MT"/>
              </a:rPr>
              <a:t> </a:t>
            </a:r>
            <a:r>
              <a:rPr sz="1400" spc="-5" dirty="0">
                <a:solidFill>
                  <a:srgbClr val="202020"/>
                </a:solidFill>
                <a:latin typeface="Arial MT"/>
                <a:cs typeface="Arial MT"/>
              </a:rPr>
              <a:t>which</a:t>
            </a:r>
            <a:r>
              <a:rPr sz="1400" spc="-40" dirty="0">
                <a:solidFill>
                  <a:srgbClr val="202020"/>
                </a:solidFill>
                <a:latin typeface="Arial MT"/>
                <a:cs typeface="Arial MT"/>
              </a:rPr>
              <a:t> </a:t>
            </a:r>
            <a:r>
              <a:rPr sz="1400" spc="-5" dirty="0">
                <a:solidFill>
                  <a:srgbClr val="202020"/>
                </a:solidFill>
                <a:latin typeface="Arial MT"/>
                <a:cs typeface="Arial MT"/>
              </a:rPr>
              <a:t>only</a:t>
            </a:r>
            <a:r>
              <a:rPr sz="1400" spc="-50" dirty="0">
                <a:solidFill>
                  <a:srgbClr val="202020"/>
                </a:solidFill>
                <a:latin typeface="Arial MT"/>
                <a:cs typeface="Arial MT"/>
              </a:rPr>
              <a:t> </a:t>
            </a:r>
            <a:r>
              <a:rPr sz="1400" dirty="0">
                <a:solidFill>
                  <a:srgbClr val="202020"/>
                </a:solidFill>
                <a:latin typeface="Arial MT"/>
                <a:cs typeface="Arial MT"/>
              </a:rPr>
              <a:t>3.2</a:t>
            </a:r>
            <a:r>
              <a:rPr sz="1400" spc="-50" dirty="0">
                <a:solidFill>
                  <a:srgbClr val="202020"/>
                </a:solidFill>
                <a:latin typeface="Arial MT"/>
                <a:cs typeface="Arial MT"/>
              </a:rPr>
              <a:t> </a:t>
            </a:r>
            <a:r>
              <a:rPr sz="1400" spc="-5" dirty="0">
                <a:solidFill>
                  <a:srgbClr val="202020"/>
                </a:solidFill>
                <a:latin typeface="Arial MT"/>
                <a:cs typeface="Arial MT"/>
              </a:rPr>
              <a:t>%.</a:t>
            </a:r>
            <a:endParaRPr sz="1400">
              <a:latin typeface="Arial MT"/>
              <a:cs typeface="Arial MT"/>
            </a:endParaRPr>
          </a:p>
          <a:p>
            <a:pPr marL="388620" indent="-376555">
              <a:lnSpc>
                <a:spcPct val="100000"/>
              </a:lnSpc>
              <a:spcBef>
                <a:spcPts val="100"/>
              </a:spcBef>
              <a:buClr>
                <a:srgbClr val="300000"/>
              </a:buClr>
              <a:buFont typeface="Segoe UI Symbol"/>
              <a:buChar char="❑"/>
              <a:tabLst>
                <a:tab pos="388620" algn="l"/>
                <a:tab pos="389255" algn="l"/>
              </a:tabLst>
            </a:pPr>
            <a:r>
              <a:rPr sz="1400" dirty="0">
                <a:solidFill>
                  <a:srgbClr val="202020"/>
                </a:solidFill>
                <a:latin typeface="Arial MT"/>
                <a:cs typeface="Arial MT"/>
              </a:rPr>
              <a:t>In</a:t>
            </a:r>
            <a:r>
              <a:rPr sz="1400" spc="-30" dirty="0">
                <a:solidFill>
                  <a:srgbClr val="202020"/>
                </a:solidFill>
                <a:latin typeface="Arial MT"/>
                <a:cs typeface="Arial MT"/>
              </a:rPr>
              <a:t> </a:t>
            </a:r>
            <a:r>
              <a:rPr sz="1400" dirty="0">
                <a:solidFill>
                  <a:srgbClr val="202020"/>
                </a:solidFill>
                <a:latin typeface="Arial MT"/>
                <a:cs typeface="Arial MT"/>
              </a:rPr>
              <a:t>order</a:t>
            </a:r>
            <a:r>
              <a:rPr sz="1400" spc="-50" dirty="0">
                <a:solidFill>
                  <a:srgbClr val="202020"/>
                </a:solidFill>
                <a:latin typeface="Arial MT"/>
                <a:cs typeface="Arial MT"/>
              </a:rPr>
              <a:t> </a:t>
            </a:r>
            <a:r>
              <a:rPr sz="1400" dirty="0">
                <a:solidFill>
                  <a:srgbClr val="202020"/>
                </a:solidFill>
                <a:latin typeface="Arial MT"/>
                <a:cs typeface="Arial MT"/>
              </a:rPr>
              <a:t>to</a:t>
            </a:r>
            <a:r>
              <a:rPr sz="1400" spc="-35" dirty="0">
                <a:solidFill>
                  <a:srgbClr val="202020"/>
                </a:solidFill>
                <a:latin typeface="Arial MT"/>
                <a:cs typeface="Arial MT"/>
              </a:rPr>
              <a:t> </a:t>
            </a:r>
            <a:r>
              <a:rPr sz="1400" dirty="0">
                <a:solidFill>
                  <a:srgbClr val="202020"/>
                </a:solidFill>
                <a:latin typeface="Arial MT"/>
                <a:cs typeface="Arial MT"/>
              </a:rPr>
              <a:t>retained</a:t>
            </a:r>
            <a:r>
              <a:rPr sz="1400" spc="-25" dirty="0">
                <a:solidFill>
                  <a:srgbClr val="202020"/>
                </a:solidFill>
                <a:latin typeface="Arial MT"/>
                <a:cs typeface="Arial MT"/>
              </a:rPr>
              <a:t> </a:t>
            </a:r>
            <a:r>
              <a:rPr sz="1400" dirty="0">
                <a:solidFill>
                  <a:srgbClr val="202020"/>
                </a:solidFill>
                <a:latin typeface="Arial MT"/>
                <a:cs typeface="Arial MT"/>
              </a:rPr>
              <a:t>the</a:t>
            </a:r>
            <a:r>
              <a:rPr sz="1400" spc="-40" dirty="0">
                <a:solidFill>
                  <a:srgbClr val="202020"/>
                </a:solidFill>
                <a:latin typeface="Arial MT"/>
                <a:cs typeface="Arial MT"/>
              </a:rPr>
              <a:t> </a:t>
            </a:r>
            <a:r>
              <a:rPr sz="1400" spc="-5" dirty="0">
                <a:solidFill>
                  <a:srgbClr val="202020"/>
                </a:solidFill>
                <a:latin typeface="Arial MT"/>
                <a:cs typeface="Arial MT"/>
              </a:rPr>
              <a:t>guests,</a:t>
            </a:r>
            <a:r>
              <a:rPr sz="1400" spc="-40" dirty="0">
                <a:solidFill>
                  <a:srgbClr val="202020"/>
                </a:solidFill>
                <a:latin typeface="Arial MT"/>
                <a:cs typeface="Arial MT"/>
              </a:rPr>
              <a:t> </a:t>
            </a:r>
            <a:r>
              <a:rPr sz="1400" spc="-5" dirty="0">
                <a:solidFill>
                  <a:srgbClr val="202020"/>
                </a:solidFill>
                <a:latin typeface="Arial MT"/>
                <a:cs typeface="Arial MT"/>
              </a:rPr>
              <a:t>management</a:t>
            </a:r>
            <a:r>
              <a:rPr sz="1400" spc="-35" dirty="0">
                <a:solidFill>
                  <a:srgbClr val="202020"/>
                </a:solidFill>
                <a:latin typeface="Arial MT"/>
                <a:cs typeface="Arial MT"/>
              </a:rPr>
              <a:t> </a:t>
            </a:r>
            <a:r>
              <a:rPr sz="1400" dirty="0">
                <a:solidFill>
                  <a:srgbClr val="202020"/>
                </a:solidFill>
                <a:latin typeface="Arial MT"/>
                <a:cs typeface="Arial MT"/>
              </a:rPr>
              <a:t>should</a:t>
            </a:r>
            <a:r>
              <a:rPr sz="1400" spc="-30" dirty="0">
                <a:solidFill>
                  <a:srgbClr val="202020"/>
                </a:solidFill>
                <a:latin typeface="Arial MT"/>
                <a:cs typeface="Arial MT"/>
              </a:rPr>
              <a:t> </a:t>
            </a:r>
            <a:r>
              <a:rPr sz="1400" dirty="0">
                <a:solidFill>
                  <a:srgbClr val="202020"/>
                </a:solidFill>
                <a:latin typeface="Arial MT"/>
                <a:cs typeface="Arial MT"/>
              </a:rPr>
              <a:t>take</a:t>
            </a:r>
            <a:r>
              <a:rPr sz="1400" spc="-50" dirty="0">
                <a:solidFill>
                  <a:srgbClr val="202020"/>
                </a:solidFill>
                <a:latin typeface="Arial MT"/>
                <a:cs typeface="Arial MT"/>
              </a:rPr>
              <a:t> </a:t>
            </a:r>
            <a:r>
              <a:rPr sz="1400" spc="-5" dirty="0">
                <a:solidFill>
                  <a:srgbClr val="202020"/>
                </a:solidFill>
                <a:latin typeface="Arial MT"/>
                <a:cs typeface="Arial MT"/>
              </a:rPr>
              <a:t>feedbacks</a:t>
            </a:r>
            <a:r>
              <a:rPr sz="1400" spc="-55" dirty="0">
                <a:solidFill>
                  <a:srgbClr val="202020"/>
                </a:solidFill>
                <a:latin typeface="Arial MT"/>
                <a:cs typeface="Arial MT"/>
              </a:rPr>
              <a:t> </a:t>
            </a:r>
            <a:r>
              <a:rPr sz="1400" dirty="0">
                <a:solidFill>
                  <a:srgbClr val="202020"/>
                </a:solidFill>
                <a:latin typeface="Arial MT"/>
                <a:cs typeface="Arial MT"/>
              </a:rPr>
              <a:t>from</a:t>
            </a:r>
            <a:r>
              <a:rPr sz="1400" spc="-45" dirty="0">
                <a:solidFill>
                  <a:srgbClr val="202020"/>
                </a:solidFill>
                <a:latin typeface="Arial MT"/>
                <a:cs typeface="Arial MT"/>
              </a:rPr>
              <a:t> </a:t>
            </a:r>
            <a:r>
              <a:rPr sz="1400" spc="-5" dirty="0">
                <a:solidFill>
                  <a:srgbClr val="202020"/>
                </a:solidFill>
                <a:latin typeface="Arial MT"/>
                <a:cs typeface="Arial MT"/>
              </a:rPr>
              <a:t>guests</a:t>
            </a:r>
            <a:r>
              <a:rPr sz="1400" spc="-45" dirty="0">
                <a:solidFill>
                  <a:srgbClr val="202020"/>
                </a:solidFill>
                <a:latin typeface="Arial MT"/>
                <a:cs typeface="Arial MT"/>
              </a:rPr>
              <a:t> </a:t>
            </a:r>
            <a:r>
              <a:rPr sz="1400" dirty="0">
                <a:solidFill>
                  <a:srgbClr val="202020"/>
                </a:solidFill>
                <a:latin typeface="Arial MT"/>
                <a:cs typeface="Arial MT"/>
              </a:rPr>
              <a:t>and</a:t>
            </a:r>
            <a:r>
              <a:rPr sz="1400" spc="-40" dirty="0">
                <a:solidFill>
                  <a:srgbClr val="202020"/>
                </a:solidFill>
                <a:latin typeface="Arial MT"/>
                <a:cs typeface="Arial MT"/>
              </a:rPr>
              <a:t> </a:t>
            </a:r>
            <a:r>
              <a:rPr sz="1400" dirty="0">
                <a:solidFill>
                  <a:srgbClr val="202020"/>
                </a:solidFill>
                <a:latin typeface="Arial MT"/>
                <a:cs typeface="Arial MT"/>
              </a:rPr>
              <a:t>try</a:t>
            </a:r>
            <a:r>
              <a:rPr sz="1400" spc="-30" dirty="0">
                <a:solidFill>
                  <a:srgbClr val="202020"/>
                </a:solidFill>
                <a:latin typeface="Arial MT"/>
                <a:cs typeface="Arial MT"/>
              </a:rPr>
              <a:t> </a:t>
            </a:r>
            <a:r>
              <a:rPr sz="1400" dirty="0">
                <a:solidFill>
                  <a:srgbClr val="202020"/>
                </a:solidFill>
                <a:latin typeface="Arial MT"/>
                <a:cs typeface="Arial MT"/>
              </a:rPr>
              <a:t>to</a:t>
            </a:r>
            <a:endParaRPr sz="1400">
              <a:latin typeface="Arial MT"/>
              <a:cs typeface="Arial MT"/>
            </a:endParaRPr>
          </a:p>
          <a:p>
            <a:pPr marL="388620">
              <a:lnSpc>
                <a:spcPct val="100000"/>
              </a:lnSpc>
              <a:spcBef>
                <a:spcPts val="250"/>
              </a:spcBef>
            </a:pPr>
            <a:r>
              <a:rPr sz="1400" spc="-5" dirty="0">
                <a:solidFill>
                  <a:srgbClr val="202020"/>
                </a:solidFill>
                <a:latin typeface="Arial MT"/>
                <a:cs typeface="Arial MT"/>
              </a:rPr>
              <a:t>improve</a:t>
            </a:r>
            <a:r>
              <a:rPr sz="1400" spc="-70" dirty="0">
                <a:solidFill>
                  <a:srgbClr val="202020"/>
                </a:solidFill>
                <a:latin typeface="Arial MT"/>
                <a:cs typeface="Arial MT"/>
              </a:rPr>
              <a:t> </a:t>
            </a:r>
            <a:r>
              <a:rPr sz="1400" dirty="0">
                <a:solidFill>
                  <a:srgbClr val="202020"/>
                </a:solidFill>
                <a:latin typeface="Arial MT"/>
                <a:cs typeface="Arial MT"/>
              </a:rPr>
              <a:t>the</a:t>
            </a:r>
            <a:r>
              <a:rPr sz="1400" spc="-60" dirty="0">
                <a:solidFill>
                  <a:srgbClr val="202020"/>
                </a:solidFill>
                <a:latin typeface="Arial MT"/>
                <a:cs typeface="Arial MT"/>
              </a:rPr>
              <a:t> </a:t>
            </a:r>
            <a:r>
              <a:rPr sz="1400" spc="-5" dirty="0">
                <a:solidFill>
                  <a:srgbClr val="202020"/>
                </a:solidFill>
                <a:latin typeface="Arial MT"/>
                <a:cs typeface="Arial MT"/>
              </a:rPr>
              <a:t>services</a:t>
            </a:r>
            <a:endParaRPr sz="1400">
              <a:latin typeface="Arial MT"/>
              <a:cs typeface="Arial MT"/>
            </a:endParaRPr>
          </a:p>
        </p:txBody>
      </p:sp>
      <p:pic>
        <p:nvPicPr>
          <p:cNvPr id="4" name="object 4"/>
          <p:cNvPicPr/>
          <p:nvPr/>
        </p:nvPicPr>
        <p:blipFill>
          <a:blip r:embed="rId2" cstate="print"/>
          <a:stretch>
            <a:fillRect/>
          </a:stretch>
        </p:blipFill>
        <p:spPr>
          <a:xfrm>
            <a:off x="420623" y="800100"/>
            <a:ext cx="4186428" cy="2898648"/>
          </a:xfrm>
          <a:prstGeom prst="rect">
            <a:avLst/>
          </a:prstGeom>
        </p:spPr>
      </p:pic>
      <p:pic>
        <p:nvPicPr>
          <p:cNvPr id="5" name="object 5"/>
          <p:cNvPicPr/>
          <p:nvPr/>
        </p:nvPicPr>
        <p:blipFill>
          <a:blip r:embed="rId3" cstate="print"/>
          <a:stretch>
            <a:fillRect/>
          </a:stretch>
        </p:blipFill>
        <p:spPr>
          <a:xfrm>
            <a:off x="5649467" y="513587"/>
            <a:ext cx="3052572" cy="28392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40283"/>
            <a:ext cx="381635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5.</a:t>
            </a:r>
            <a:r>
              <a:rPr sz="2000" u="heavy" spc="-40" dirty="0">
                <a:uFill>
                  <a:solidFill>
                    <a:srgbClr val="CC0000"/>
                  </a:solidFill>
                </a:uFill>
              </a:rPr>
              <a:t> </a:t>
            </a:r>
            <a:r>
              <a:rPr sz="2000" u="heavy" dirty="0">
                <a:uFill>
                  <a:solidFill>
                    <a:srgbClr val="CC0000"/>
                  </a:solidFill>
                </a:uFill>
              </a:rPr>
              <a:t>Optimal</a:t>
            </a:r>
            <a:r>
              <a:rPr sz="2000" u="heavy" spc="-55" dirty="0">
                <a:uFill>
                  <a:solidFill>
                    <a:srgbClr val="CC0000"/>
                  </a:solidFill>
                </a:uFill>
              </a:rPr>
              <a:t> </a:t>
            </a:r>
            <a:r>
              <a:rPr sz="2000" u="heavy" dirty="0">
                <a:uFill>
                  <a:solidFill>
                    <a:srgbClr val="CC0000"/>
                  </a:solidFill>
                </a:uFill>
              </a:rPr>
              <a:t>Stay</a:t>
            </a:r>
            <a:r>
              <a:rPr sz="2000" u="heavy" spc="-70" dirty="0">
                <a:uFill>
                  <a:solidFill>
                    <a:srgbClr val="CC0000"/>
                  </a:solidFill>
                </a:uFill>
              </a:rPr>
              <a:t> </a:t>
            </a:r>
            <a:r>
              <a:rPr sz="2000" u="heavy" dirty="0">
                <a:uFill>
                  <a:solidFill>
                    <a:srgbClr val="CC0000"/>
                  </a:solidFill>
                </a:uFill>
              </a:rPr>
              <a:t>Length</a:t>
            </a:r>
            <a:r>
              <a:rPr sz="2000" u="heavy" spc="-60" dirty="0">
                <a:uFill>
                  <a:solidFill>
                    <a:srgbClr val="CC0000"/>
                  </a:solidFill>
                </a:uFill>
              </a:rPr>
              <a:t> </a:t>
            </a:r>
            <a:r>
              <a:rPr sz="2000" u="heavy" dirty="0">
                <a:uFill>
                  <a:solidFill>
                    <a:srgbClr val="CC0000"/>
                  </a:solidFill>
                </a:uFill>
              </a:rPr>
              <a:t>in</a:t>
            </a:r>
            <a:r>
              <a:rPr sz="2000" u="heavy" spc="-40" dirty="0">
                <a:uFill>
                  <a:solidFill>
                    <a:srgbClr val="CC0000"/>
                  </a:solidFill>
                </a:uFill>
              </a:rPr>
              <a:t> </a:t>
            </a:r>
            <a:r>
              <a:rPr sz="2000" u="heavy" dirty="0">
                <a:uFill>
                  <a:solidFill>
                    <a:srgbClr val="CC0000"/>
                  </a:solidFill>
                </a:uFill>
              </a:rPr>
              <a:t>Hotels</a:t>
            </a:r>
            <a:endParaRPr sz="2000"/>
          </a:p>
        </p:txBody>
      </p:sp>
      <p:pic>
        <p:nvPicPr>
          <p:cNvPr id="3" name="object 3"/>
          <p:cNvPicPr/>
          <p:nvPr/>
        </p:nvPicPr>
        <p:blipFill>
          <a:blip r:embed="rId2" cstate="print"/>
          <a:stretch>
            <a:fillRect/>
          </a:stretch>
        </p:blipFill>
        <p:spPr>
          <a:xfrm>
            <a:off x="350520" y="829055"/>
            <a:ext cx="8423148" cy="2810256"/>
          </a:xfrm>
          <a:prstGeom prst="rect">
            <a:avLst/>
          </a:prstGeom>
        </p:spPr>
      </p:pic>
      <p:sp>
        <p:nvSpPr>
          <p:cNvPr id="4" name="object 4"/>
          <p:cNvSpPr txBox="1"/>
          <p:nvPr/>
        </p:nvSpPr>
        <p:spPr>
          <a:xfrm>
            <a:off x="550875" y="3771391"/>
            <a:ext cx="6786880" cy="1093470"/>
          </a:xfrm>
          <a:prstGeom prst="rect">
            <a:avLst/>
          </a:prstGeom>
        </p:spPr>
        <p:txBody>
          <a:bodyPr vert="horz" wrap="square" lIns="0" tIns="13335" rIns="0" bIns="0" rtlCol="0">
            <a:spAutoFit/>
          </a:bodyPr>
          <a:lstStyle/>
          <a:p>
            <a:pPr marL="356870" indent="-344805">
              <a:lnSpc>
                <a:spcPct val="100000"/>
              </a:lnSpc>
              <a:spcBef>
                <a:spcPts val="105"/>
              </a:spcBef>
              <a:buClr>
                <a:srgbClr val="000000"/>
              </a:buClr>
              <a:buFont typeface="Segoe UI Symbol"/>
              <a:buChar char="❑"/>
              <a:tabLst>
                <a:tab pos="356870" algn="l"/>
                <a:tab pos="357505" algn="l"/>
              </a:tabLst>
            </a:pPr>
            <a:r>
              <a:rPr sz="1400" spc="-5" dirty="0">
                <a:solidFill>
                  <a:srgbClr val="202020"/>
                </a:solidFill>
                <a:latin typeface="Arial MT"/>
                <a:cs typeface="Arial MT"/>
              </a:rPr>
              <a:t>Optimal</a:t>
            </a:r>
            <a:r>
              <a:rPr sz="1400" spc="-40" dirty="0">
                <a:solidFill>
                  <a:srgbClr val="202020"/>
                </a:solidFill>
                <a:latin typeface="Arial MT"/>
                <a:cs typeface="Arial MT"/>
              </a:rPr>
              <a:t> </a:t>
            </a:r>
            <a:r>
              <a:rPr sz="1400" dirty="0">
                <a:solidFill>
                  <a:srgbClr val="202020"/>
                </a:solidFill>
                <a:latin typeface="Arial MT"/>
                <a:cs typeface="Arial MT"/>
              </a:rPr>
              <a:t>stay</a:t>
            </a:r>
            <a:r>
              <a:rPr sz="1400" spc="-20" dirty="0">
                <a:solidFill>
                  <a:srgbClr val="202020"/>
                </a:solidFill>
                <a:latin typeface="Arial MT"/>
                <a:cs typeface="Arial MT"/>
              </a:rPr>
              <a:t> </a:t>
            </a:r>
            <a:r>
              <a:rPr sz="1400" spc="-5" dirty="0">
                <a:solidFill>
                  <a:srgbClr val="202020"/>
                </a:solidFill>
                <a:latin typeface="Arial MT"/>
                <a:cs typeface="Arial MT"/>
              </a:rPr>
              <a:t>length</a:t>
            </a:r>
            <a:r>
              <a:rPr sz="1400" spc="-55" dirty="0">
                <a:solidFill>
                  <a:srgbClr val="202020"/>
                </a:solidFill>
                <a:latin typeface="Arial MT"/>
                <a:cs typeface="Arial MT"/>
              </a:rPr>
              <a:t> </a:t>
            </a:r>
            <a:r>
              <a:rPr sz="1400" dirty="0">
                <a:solidFill>
                  <a:srgbClr val="202020"/>
                </a:solidFill>
                <a:latin typeface="Arial MT"/>
                <a:cs typeface="Arial MT"/>
              </a:rPr>
              <a:t>in</a:t>
            </a:r>
            <a:r>
              <a:rPr sz="1400" spc="-15" dirty="0">
                <a:solidFill>
                  <a:srgbClr val="202020"/>
                </a:solidFill>
                <a:latin typeface="Arial MT"/>
                <a:cs typeface="Arial MT"/>
              </a:rPr>
              <a:t> </a:t>
            </a:r>
            <a:r>
              <a:rPr sz="1400" dirty="0">
                <a:solidFill>
                  <a:srgbClr val="202020"/>
                </a:solidFill>
                <a:latin typeface="Arial MT"/>
                <a:cs typeface="Arial MT"/>
              </a:rPr>
              <a:t>both</a:t>
            </a:r>
            <a:r>
              <a:rPr sz="1400" spc="-50" dirty="0">
                <a:solidFill>
                  <a:srgbClr val="202020"/>
                </a:solidFill>
                <a:latin typeface="Arial MT"/>
                <a:cs typeface="Arial MT"/>
              </a:rPr>
              <a:t> </a:t>
            </a:r>
            <a:r>
              <a:rPr sz="1400" dirty="0">
                <a:solidFill>
                  <a:srgbClr val="202020"/>
                </a:solidFill>
                <a:latin typeface="Arial MT"/>
                <a:cs typeface="Arial MT"/>
              </a:rPr>
              <a:t>hotels</a:t>
            </a:r>
            <a:r>
              <a:rPr sz="1400" spc="-45" dirty="0">
                <a:solidFill>
                  <a:srgbClr val="202020"/>
                </a:solidFill>
                <a:latin typeface="Arial MT"/>
                <a:cs typeface="Arial MT"/>
              </a:rPr>
              <a:t> </a:t>
            </a:r>
            <a:r>
              <a:rPr sz="1400" dirty="0">
                <a:solidFill>
                  <a:srgbClr val="202020"/>
                </a:solidFill>
                <a:latin typeface="Arial MT"/>
                <a:cs typeface="Arial MT"/>
              </a:rPr>
              <a:t>is</a:t>
            </a:r>
            <a:r>
              <a:rPr sz="1400" spc="-25" dirty="0">
                <a:solidFill>
                  <a:srgbClr val="202020"/>
                </a:solidFill>
                <a:latin typeface="Arial MT"/>
                <a:cs typeface="Arial MT"/>
              </a:rPr>
              <a:t> </a:t>
            </a:r>
            <a:r>
              <a:rPr sz="1400" dirty="0">
                <a:solidFill>
                  <a:srgbClr val="202020"/>
                </a:solidFill>
                <a:latin typeface="Arial MT"/>
                <a:cs typeface="Arial MT"/>
              </a:rPr>
              <a:t>less</a:t>
            </a:r>
            <a:r>
              <a:rPr sz="1400" spc="-35" dirty="0">
                <a:solidFill>
                  <a:srgbClr val="202020"/>
                </a:solidFill>
                <a:latin typeface="Arial MT"/>
                <a:cs typeface="Arial MT"/>
              </a:rPr>
              <a:t> </a:t>
            </a:r>
            <a:r>
              <a:rPr sz="1400" dirty="0">
                <a:solidFill>
                  <a:srgbClr val="202020"/>
                </a:solidFill>
                <a:latin typeface="Arial MT"/>
                <a:cs typeface="Arial MT"/>
              </a:rPr>
              <a:t>than</a:t>
            </a:r>
            <a:r>
              <a:rPr sz="1400" spc="-50" dirty="0">
                <a:solidFill>
                  <a:srgbClr val="202020"/>
                </a:solidFill>
                <a:latin typeface="Arial MT"/>
                <a:cs typeface="Arial MT"/>
              </a:rPr>
              <a:t> </a:t>
            </a:r>
            <a:r>
              <a:rPr sz="1400" dirty="0">
                <a:solidFill>
                  <a:srgbClr val="202020"/>
                </a:solidFill>
                <a:latin typeface="Arial MT"/>
                <a:cs typeface="Arial MT"/>
              </a:rPr>
              <a:t>7</a:t>
            </a:r>
            <a:r>
              <a:rPr sz="1400" spc="-5" dirty="0">
                <a:solidFill>
                  <a:srgbClr val="202020"/>
                </a:solidFill>
                <a:latin typeface="Arial MT"/>
                <a:cs typeface="Arial MT"/>
              </a:rPr>
              <a:t> days</a:t>
            </a:r>
            <a:r>
              <a:rPr sz="1400" spc="-20" dirty="0">
                <a:solidFill>
                  <a:srgbClr val="202020"/>
                </a:solidFill>
                <a:latin typeface="Arial MT"/>
                <a:cs typeface="Arial MT"/>
              </a:rPr>
              <a:t> </a:t>
            </a:r>
            <a:r>
              <a:rPr sz="1400" spc="-5" dirty="0">
                <a:solidFill>
                  <a:srgbClr val="202020"/>
                </a:solidFill>
                <a:latin typeface="Arial MT"/>
                <a:cs typeface="Arial MT"/>
              </a:rPr>
              <a:t>usually</a:t>
            </a:r>
            <a:r>
              <a:rPr sz="1400" spc="-45" dirty="0">
                <a:solidFill>
                  <a:srgbClr val="202020"/>
                </a:solidFill>
                <a:latin typeface="Arial MT"/>
                <a:cs typeface="Arial MT"/>
              </a:rPr>
              <a:t> </a:t>
            </a:r>
            <a:r>
              <a:rPr sz="1400" spc="-5" dirty="0">
                <a:solidFill>
                  <a:srgbClr val="202020"/>
                </a:solidFill>
                <a:latin typeface="Arial MT"/>
                <a:cs typeface="Arial MT"/>
              </a:rPr>
              <a:t>people</a:t>
            </a:r>
            <a:r>
              <a:rPr sz="1400" spc="-50" dirty="0">
                <a:solidFill>
                  <a:srgbClr val="202020"/>
                </a:solidFill>
                <a:latin typeface="Arial MT"/>
                <a:cs typeface="Arial MT"/>
              </a:rPr>
              <a:t> </a:t>
            </a:r>
            <a:r>
              <a:rPr sz="1400" spc="-5" dirty="0">
                <a:solidFill>
                  <a:srgbClr val="202020"/>
                </a:solidFill>
                <a:latin typeface="Arial MT"/>
                <a:cs typeface="Arial MT"/>
              </a:rPr>
              <a:t>stays</a:t>
            </a:r>
            <a:r>
              <a:rPr sz="1400" spc="5" dirty="0">
                <a:solidFill>
                  <a:srgbClr val="202020"/>
                </a:solidFill>
                <a:latin typeface="Arial MT"/>
                <a:cs typeface="Arial MT"/>
              </a:rPr>
              <a:t> </a:t>
            </a:r>
            <a:r>
              <a:rPr sz="1400" dirty="0">
                <a:solidFill>
                  <a:srgbClr val="202020"/>
                </a:solidFill>
                <a:latin typeface="Arial MT"/>
                <a:cs typeface="Arial MT"/>
              </a:rPr>
              <a:t>for</a:t>
            </a:r>
            <a:r>
              <a:rPr sz="1400" spc="-40" dirty="0">
                <a:solidFill>
                  <a:srgbClr val="202020"/>
                </a:solidFill>
                <a:latin typeface="Arial MT"/>
                <a:cs typeface="Arial MT"/>
              </a:rPr>
              <a:t> </a:t>
            </a:r>
            <a:r>
              <a:rPr sz="1400" dirty="0">
                <a:solidFill>
                  <a:srgbClr val="202020"/>
                </a:solidFill>
                <a:latin typeface="Arial MT"/>
                <a:cs typeface="Arial MT"/>
              </a:rPr>
              <a:t>a</a:t>
            </a:r>
            <a:endParaRPr sz="1400">
              <a:latin typeface="Arial MT"/>
              <a:cs typeface="Arial MT"/>
            </a:endParaRPr>
          </a:p>
          <a:p>
            <a:pPr marL="356870">
              <a:lnSpc>
                <a:spcPct val="100000"/>
              </a:lnSpc>
            </a:pPr>
            <a:r>
              <a:rPr sz="1400" spc="-5" dirty="0">
                <a:solidFill>
                  <a:srgbClr val="202020"/>
                </a:solidFill>
                <a:latin typeface="Arial MT"/>
                <a:cs typeface="Arial MT"/>
              </a:rPr>
              <a:t>week.</a:t>
            </a:r>
            <a:endParaRPr sz="1400">
              <a:latin typeface="Arial MT"/>
              <a:cs typeface="Arial MT"/>
            </a:endParaRPr>
          </a:p>
          <a:p>
            <a:pPr marL="356870" marR="5080" indent="-344805">
              <a:lnSpc>
                <a:spcPct val="100000"/>
              </a:lnSpc>
              <a:buClr>
                <a:srgbClr val="000000"/>
              </a:buClr>
              <a:buFont typeface="Segoe UI Symbol"/>
              <a:buChar char="❑"/>
              <a:tabLst>
                <a:tab pos="356870" algn="l"/>
                <a:tab pos="357505" algn="l"/>
              </a:tabLst>
            </a:pPr>
            <a:r>
              <a:rPr sz="1400" spc="-5" dirty="0">
                <a:solidFill>
                  <a:srgbClr val="202020"/>
                </a:solidFill>
                <a:latin typeface="Arial MT"/>
                <a:cs typeface="Arial MT"/>
              </a:rPr>
              <a:t>For</a:t>
            </a:r>
            <a:r>
              <a:rPr sz="1400" spc="-30" dirty="0">
                <a:solidFill>
                  <a:srgbClr val="202020"/>
                </a:solidFill>
                <a:latin typeface="Arial MT"/>
                <a:cs typeface="Arial MT"/>
              </a:rPr>
              <a:t> </a:t>
            </a:r>
            <a:r>
              <a:rPr sz="1400" dirty="0">
                <a:solidFill>
                  <a:srgbClr val="202020"/>
                </a:solidFill>
                <a:latin typeface="Arial MT"/>
                <a:cs typeface="Arial MT"/>
              </a:rPr>
              <a:t>stay</a:t>
            </a:r>
            <a:r>
              <a:rPr sz="1400" spc="-35" dirty="0">
                <a:solidFill>
                  <a:srgbClr val="202020"/>
                </a:solidFill>
                <a:latin typeface="Arial MT"/>
                <a:cs typeface="Arial MT"/>
              </a:rPr>
              <a:t> </a:t>
            </a:r>
            <a:r>
              <a:rPr sz="1400" spc="-5" dirty="0">
                <a:solidFill>
                  <a:srgbClr val="202020"/>
                </a:solidFill>
                <a:latin typeface="Arial MT"/>
                <a:cs typeface="Arial MT"/>
              </a:rPr>
              <a:t>more</a:t>
            </a:r>
            <a:r>
              <a:rPr sz="1400" spc="-15" dirty="0">
                <a:solidFill>
                  <a:srgbClr val="202020"/>
                </a:solidFill>
                <a:latin typeface="Arial MT"/>
                <a:cs typeface="Arial MT"/>
              </a:rPr>
              <a:t> </a:t>
            </a:r>
            <a:r>
              <a:rPr sz="1400" dirty="0">
                <a:solidFill>
                  <a:srgbClr val="202020"/>
                </a:solidFill>
                <a:latin typeface="Arial MT"/>
                <a:cs typeface="Arial MT"/>
              </a:rPr>
              <a:t>than</a:t>
            </a:r>
            <a:r>
              <a:rPr sz="1400" spc="-40" dirty="0">
                <a:solidFill>
                  <a:srgbClr val="202020"/>
                </a:solidFill>
                <a:latin typeface="Arial MT"/>
                <a:cs typeface="Arial MT"/>
              </a:rPr>
              <a:t> </a:t>
            </a:r>
            <a:r>
              <a:rPr sz="1400" dirty="0">
                <a:solidFill>
                  <a:srgbClr val="202020"/>
                </a:solidFill>
                <a:latin typeface="Arial MT"/>
                <a:cs typeface="Arial MT"/>
              </a:rPr>
              <a:t>7</a:t>
            </a:r>
            <a:r>
              <a:rPr sz="1400" spc="-20" dirty="0">
                <a:solidFill>
                  <a:srgbClr val="202020"/>
                </a:solidFill>
                <a:latin typeface="Arial MT"/>
                <a:cs typeface="Arial MT"/>
              </a:rPr>
              <a:t> </a:t>
            </a:r>
            <a:r>
              <a:rPr sz="1400" spc="-5" dirty="0">
                <a:solidFill>
                  <a:srgbClr val="202020"/>
                </a:solidFill>
                <a:latin typeface="Arial MT"/>
                <a:cs typeface="Arial MT"/>
              </a:rPr>
              <a:t>days</a:t>
            </a:r>
            <a:r>
              <a:rPr sz="1400" spc="-25" dirty="0">
                <a:solidFill>
                  <a:srgbClr val="202020"/>
                </a:solidFill>
                <a:latin typeface="Arial MT"/>
                <a:cs typeface="Arial MT"/>
              </a:rPr>
              <a:t> </a:t>
            </a:r>
            <a:r>
              <a:rPr sz="1400" dirty="0">
                <a:solidFill>
                  <a:srgbClr val="202020"/>
                </a:solidFill>
                <a:latin typeface="Arial MT"/>
                <a:cs typeface="Arial MT"/>
              </a:rPr>
              <a:t>people</a:t>
            </a:r>
            <a:r>
              <a:rPr sz="1400" spc="-60" dirty="0">
                <a:solidFill>
                  <a:srgbClr val="202020"/>
                </a:solidFill>
                <a:latin typeface="Arial MT"/>
                <a:cs typeface="Arial MT"/>
              </a:rPr>
              <a:t> </a:t>
            </a:r>
            <a:r>
              <a:rPr sz="1400" dirty="0">
                <a:solidFill>
                  <a:srgbClr val="202020"/>
                </a:solidFill>
                <a:latin typeface="Arial MT"/>
                <a:cs typeface="Arial MT"/>
              </a:rPr>
              <a:t>like</a:t>
            </a:r>
            <a:r>
              <a:rPr sz="1400" spc="-40" dirty="0">
                <a:solidFill>
                  <a:srgbClr val="202020"/>
                </a:solidFill>
                <a:latin typeface="Arial MT"/>
                <a:cs typeface="Arial MT"/>
              </a:rPr>
              <a:t> </a:t>
            </a:r>
            <a:r>
              <a:rPr sz="1400" dirty="0">
                <a:solidFill>
                  <a:srgbClr val="202020"/>
                </a:solidFill>
                <a:latin typeface="Arial MT"/>
                <a:cs typeface="Arial MT"/>
              </a:rPr>
              <a:t>to</a:t>
            </a:r>
            <a:r>
              <a:rPr sz="1400" spc="-25" dirty="0">
                <a:solidFill>
                  <a:srgbClr val="202020"/>
                </a:solidFill>
                <a:latin typeface="Arial MT"/>
                <a:cs typeface="Arial MT"/>
              </a:rPr>
              <a:t> </a:t>
            </a:r>
            <a:r>
              <a:rPr sz="1400" dirty="0">
                <a:solidFill>
                  <a:srgbClr val="202020"/>
                </a:solidFill>
                <a:latin typeface="Arial MT"/>
                <a:cs typeface="Arial MT"/>
              </a:rPr>
              <a:t>stay</a:t>
            </a:r>
            <a:r>
              <a:rPr sz="1400" spc="-20" dirty="0">
                <a:solidFill>
                  <a:srgbClr val="202020"/>
                </a:solidFill>
                <a:latin typeface="Arial MT"/>
                <a:cs typeface="Arial MT"/>
              </a:rPr>
              <a:t> </a:t>
            </a:r>
            <a:r>
              <a:rPr sz="1400" dirty="0">
                <a:solidFill>
                  <a:srgbClr val="202020"/>
                </a:solidFill>
                <a:latin typeface="Arial MT"/>
                <a:cs typeface="Arial MT"/>
              </a:rPr>
              <a:t>in</a:t>
            </a:r>
            <a:r>
              <a:rPr sz="1400" spc="-30" dirty="0">
                <a:solidFill>
                  <a:srgbClr val="202020"/>
                </a:solidFill>
                <a:latin typeface="Arial MT"/>
                <a:cs typeface="Arial MT"/>
              </a:rPr>
              <a:t> </a:t>
            </a:r>
            <a:r>
              <a:rPr sz="1400" dirty="0">
                <a:solidFill>
                  <a:srgbClr val="202020"/>
                </a:solidFill>
                <a:latin typeface="Arial MT"/>
                <a:cs typeface="Arial MT"/>
              </a:rPr>
              <a:t>Resort</a:t>
            </a:r>
            <a:r>
              <a:rPr sz="1400" spc="-45" dirty="0">
                <a:solidFill>
                  <a:srgbClr val="202020"/>
                </a:solidFill>
                <a:latin typeface="Arial MT"/>
                <a:cs typeface="Arial MT"/>
              </a:rPr>
              <a:t> </a:t>
            </a:r>
            <a:r>
              <a:rPr sz="1400" spc="-5" dirty="0">
                <a:solidFill>
                  <a:srgbClr val="202020"/>
                </a:solidFill>
                <a:latin typeface="Arial MT"/>
                <a:cs typeface="Arial MT"/>
              </a:rPr>
              <a:t>hotel</a:t>
            </a:r>
            <a:r>
              <a:rPr sz="1400" spc="-55" dirty="0">
                <a:solidFill>
                  <a:srgbClr val="202020"/>
                </a:solidFill>
                <a:latin typeface="Arial MT"/>
                <a:cs typeface="Arial MT"/>
              </a:rPr>
              <a:t> </a:t>
            </a:r>
            <a:r>
              <a:rPr sz="1400" dirty="0">
                <a:solidFill>
                  <a:srgbClr val="202020"/>
                </a:solidFill>
                <a:latin typeface="Arial MT"/>
                <a:cs typeface="Arial MT"/>
              </a:rPr>
              <a:t>as</a:t>
            </a:r>
            <a:r>
              <a:rPr sz="1400" spc="-25" dirty="0">
                <a:solidFill>
                  <a:srgbClr val="202020"/>
                </a:solidFill>
                <a:latin typeface="Arial MT"/>
                <a:cs typeface="Arial MT"/>
              </a:rPr>
              <a:t> </a:t>
            </a:r>
            <a:r>
              <a:rPr sz="1400" spc="-10" dirty="0">
                <a:solidFill>
                  <a:srgbClr val="202020"/>
                </a:solidFill>
                <a:latin typeface="Arial MT"/>
                <a:cs typeface="Arial MT"/>
              </a:rPr>
              <a:t>we</a:t>
            </a:r>
            <a:r>
              <a:rPr sz="1400" dirty="0">
                <a:solidFill>
                  <a:srgbClr val="202020"/>
                </a:solidFill>
                <a:latin typeface="Arial MT"/>
                <a:cs typeface="Arial MT"/>
              </a:rPr>
              <a:t> can</a:t>
            </a:r>
            <a:r>
              <a:rPr sz="1400" spc="-15" dirty="0">
                <a:solidFill>
                  <a:srgbClr val="202020"/>
                </a:solidFill>
                <a:latin typeface="Arial MT"/>
                <a:cs typeface="Arial MT"/>
              </a:rPr>
              <a:t> </a:t>
            </a:r>
            <a:r>
              <a:rPr sz="1400" dirty="0">
                <a:solidFill>
                  <a:srgbClr val="202020"/>
                </a:solidFill>
                <a:latin typeface="Arial MT"/>
                <a:cs typeface="Arial MT"/>
              </a:rPr>
              <a:t>see</a:t>
            </a:r>
            <a:r>
              <a:rPr sz="1400" spc="-10" dirty="0">
                <a:solidFill>
                  <a:srgbClr val="202020"/>
                </a:solidFill>
                <a:latin typeface="Arial MT"/>
                <a:cs typeface="Arial MT"/>
              </a:rPr>
              <a:t> </a:t>
            </a:r>
            <a:r>
              <a:rPr sz="1400" spc="-5" dirty="0">
                <a:solidFill>
                  <a:srgbClr val="202020"/>
                </a:solidFill>
                <a:latin typeface="Arial MT"/>
                <a:cs typeface="Arial MT"/>
              </a:rPr>
              <a:t>after</a:t>
            </a:r>
            <a:r>
              <a:rPr sz="1400" spc="-55" dirty="0">
                <a:solidFill>
                  <a:srgbClr val="202020"/>
                </a:solidFill>
                <a:latin typeface="Arial MT"/>
                <a:cs typeface="Arial MT"/>
              </a:rPr>
              <a:t> </a:t>
            </a:r>
            <a:r>
              <a:rPr sz="1400" dirty="0">
                <a:solidFill>
                  <a:srgbClr val="202020"/>
                </a:solidFill>
                <a:latin typeface="Arial MT"/>
                <a:cs typeface="Arial MT"/>
              </a:rPr>
              <a:t>7 </a:t>
            </a:r>
            <a:r>
              <a:rPr sz="1400" spc="-375" dirty="0">
                <a:solidFill>
                  <a:srgbClr val="202020"/>
                </a:solidFill>
                <a:latin typeface="Arial MT"/>
                <a:cs typeface="Arial MT"/>
              </a:rPr>
              <a:t> </a:t>
            </a:r>
            <a:r>
              <a:rPr sz="1400" spc="-5" dirty="0">
                <a:solidFill>
                  <a:srgbClr val="202020"/>
                </a:solidFill>
                <a:latin typeface="Arial MT"/>
                <a:cs typeface="Arial MT"/>
              </a:rPr>
              <a:t>days</a:t>
            </a:r>
            <a:r>
              <a:rPr sz="1400" spc="-30" dirty="0">
                <a:solidFill>
                  <a:srgbClr val="202020"/>
                </a:solidFill>
                <a:latin typeface="Arial MT"/>
                <a:cs typeface="Arial MT"/>
              </a:rPr>
              <a:t> </a:t>
            </a:r>
            <a:r>
              <a:rPr sz="1400" dirty="0">
                <a:solidFill>
                  <a:srgbClr val="202020"/>
                </a:solidFill>
                <a:latin typeface="Arial MT"/>
                <a:cs typeface="Arial MT"/>
              </a:rPr>
              <a:t>city</a:t>
            </a:r>
            <a:r>
              <a:rPr sz="1400" spc="-35" dirty="0">
                <a:solidFill>
                  <a:srgbClr val="202020"/>
                </a:solidFill>
                <a:latin typeface="Arial MT"/>
                <a:cs typeface="Arial MT"/>
              </a:rPr>
              <a:t> </a:t>
            </a:r>
            <a:r>
              <a:rPr sz="1400" dirty="0">
                <a:solidFill>
                  <a:srgbClr val="202020"/>
                </a:solidFill>
                <a:latin typeface="Arial MT"/>
                <a:cs typeface="Arial MT"/>
              </a:rPr>
              <a:t>hotel</a:t>
            </a:r>
            <a:r>
              <a:rPr sz="1400" spc="-55" dirty="0">
                <a:solidFill>
                  <a:srgbClr val="202020"/>
                </a:solidFill>
                <a:latin typeface="Arial MT"/>
                <a:cs typeface="Arial MT"/>
              </a:rPr>
              <a:t> </a:t>
            </a:r>
            <a:r>
              <a:rPr sz="1400" dirty="0">
                <a:solidFill>
                  <a:srgbClr val="202020"/>
                </a:solidFill>
                <a:latin typeface="Arial MT"/>
                <a:cs typeface="Arial MT"/>
              </a:rPr>
              <a:t>booking</a:t>
            </a:r>
            <a:r>
              <a:rPr sz="1400" spc="-65" dirty="0">
                <a:solidFill>
                  <a:srgbClr val="202020"/>
                </a:solidFill>
                <a:latin typeface="Arial MT"/>
                <a:cs typeface="Arial MT"/>
              </a:rPr>
              <a:t> </a:t>
            </a:r>
            <a:r>
              <a:rPr sz="1400" dirty="0">
                <a:solidFill>
                  <a:srgbClr val="202020"/>
                </a:solidFill>
                <a:latin typeface="Arial MT"/>
                <a:cs typeface="Arial MT"/>
              </a:rPr>
              <a:t>are</a:t>
            </a:r>
            <a:r>
              <a:rPr sz="1400" spc="-30" dirty="0">
                <a:solidFill>
                  <a:srgbClr val="202020"/>
                </a:solidFill>
                <a:latin typeface="Arial MT"/>
                <a:cs typeface="Arial MT"/>
              </a:rPr>
              <a:t> </a:t>
            </a:r>
            <a:r>
              <a:rPr sz="1400" spc="-5" dirty="0">
                <a:solidFill>
                  <a:srgbClr val="202020"/>
                </a:solidFill>
                <a:latin typeface="Arial MT"/>
                <a:cs typeface="Arial MT"/>
              </a:rPr>
              <a:t>very</a:t>
            </a:r>
            <a:r>
              <a:rPr sz="1400" spc="-15" dirty="0">
                <a:solidFill>
                  <a:srgbClr val="202020"/>
                </a:solidFill>
                <a:latin typeface="Arial MT"/>
                <a:cs typeface="Arial MT"/>
              </a:rPr>
              <a:t> </a:t>
            </a:r>
            <a:r>
              <a:rPr sz="1400" dirty="0">
                <a:solidFill>
                  <a:srgbClr val="202020"/>
                </a:solidFill>
                <a:latin typeface="Arial MT"/>
                <a:cs typeface="Arial MT"/>
              </a:rPr>
              <a:t>less</a:t>
            </a:r>
            <a:r>
              <a:rPr sz="1400" spc="-50" dirty="0">
                <a:solidFill>
                  <a:srgbClr val="202020"/>
                </a:solidFill>
                <a:latin typeface="Arial MT"/>
                <a:cs typeface="Arial MT"/>
              </a:rPr>
              <a:t> </a:t>
            </a:r>
            <a:r>
              <a:rPr sz="1400" dirty="0">
                <a:solidFill>
                  <a:srgbClr val="202020"/>
                </a:solidFill>
                <a:latin typeface="Arial MT"/>
                <a:cs typeface="Arial MT"/>
              </a:rPr>
              <a:t>as</a:t>
            </a:r>
            <a:r>
              <a:rPr sz="1400" spc="-25" dirty="0">
                <a:solidFill>
                  <a:srgbClr val="202020"/>
                </a:solidFill>
                <a:latin typeface="Arial MT"/>
                <a:cs typeface="Arial MT"/>
              </a:rPr>
              <a:t> </a:t>
            </a:r>
            <a:r>
              <a:rPr sz="1400" dirty="0">
                <a:solidFill>
                  <a:srgbClr val="202020"/>
                </a:solidFill>
                <a:latin typeface="Arial MT"/>
                <a:cs typeface="Arial MT"/>
              </a:rPr>
              <a:t>compared</a:t>
            </a:r>
            <a:r>
              <a:rPr sz="1400" spc="-45" dirty="0">
                <a:solidFill>
                  <a:srgbClr val="202020"/>
                </a:solidFill>
                <a:latin typeface="Arial MT"/>
                <a:cs typeface="Arial MT"/>
              </a:rPr>
              <a:t> </a:t>
            </a:r>
            <a:r>
              <a:rPr sz="1400" dirty="0">
                <a:solidFill>
                  <a:srgbClr val="202020"/>
                </a:solidFill>
                <a:latin typeface="Arial MT"/>
                <a:cs typeface="Arial MT"/>
              </a:rPr>
              <a:t>to</a:t>
            </a:r>
            <a:r>
              <a:rPr sz="1400" spc="-45" dirty="0">
                <a:solidFill>
                  <a:srgbClr val="202020"/>
                </a:solidFill>
                <a:latin typeface="Arial MT"/>
                <a:cs typeface="Arial MT"/>
              </a:rPr>
              <a:t> </a:t>
            </a:r>
            <a:r>
              <a:rPr sz="1400" dirty="0">
                <a:solidFill>
                  <a:srgbClr val="202020"/>
                </a:solidFill>
                <a:latin typeface="Arial MT"/>
                <a:cs typeface="Arial MT"/>
              </a:rPr>
              <a:t>Resort</a:t>
            </a:r>
            <a:r>
              <a:rPr sz="1400" spc="-65" dirty="0">
                <a:solidFill>
                  <a:srgbClr val="202020"/>
                </a:solidFill>
                <a:latin typeface="Arial MT"/>
                <a:cs typeface="Arial MT"/>
              </a:rPr>
              <a:t> </a:t>
            </a:r>
            <a:r>
              <a:rPr sz="1400" spc="-5" dirty="0">
                <a:solidFill>
                  <a:srgbClr val="202020"/>
                </a:solidFill>
                <a:latin typeface="Arial MT"/>
                <a:cs typeface="Arial MT"/>
              </a:rPr>
              <a:t>hotel.</a:t>
            </a:r>
            <a:endParaRPr sz="1400">
              <a:latin typeface="Arial MT"/>
              <a:cs typeface="Arial MT"/>
            </a:endParaRPr>
          </a:p>
          <a:p>
            <a:pPr marL="356870" indent="-344805">
              <a:lnSpc>
                <a:spcPct val="100000"/>
              </a:lnSpc>
              <a:buClr>
                <a:srgbClr val="000000"/>
              </a:buClr>
              <a:buFont typeface="Segoe UI Symbol"/>
              <a:buChar char="❑"/>
              <a:tabLst>
                <a:tab pos="356870" algn="l"/>
                <a:tab pos="357505" algn="l"/>
              </a:tabLst>
            </a:pPr>
            <a:r>
              <a:rPr sz="1400" dirty="0">
                <a:solidFill>
                  <a:srgbClr val="202020"/>
                </a:solidFill>
                <a:latin typeface="Arial MT"/>
                <a:cs typeface="Arial MT"/>
              </a:rPr>
              <a:t>On</a:t>
            </a:r>
            <a:r>
              <a:rPr sz="1400" spc="-45" dirty="0">
                <a:solidFill>
                  <a:srgbClr val="202020"/>
                </a:solidFill>
                <a:latin typeface="Arial MT"/>
                <a:cs typeface="Arial MT"/>
              </a:rPr>
              <a:t> </a:t>
            </a:r>
            <a:r>
              <a:rPr sz="1400" spc="-5" dirty="0">
                <a:solidFill>
                  <a:srgbClr val="202020"/>
                </a:solidFill>
                <a:latin typeface="Arial MT"/>
                <a:cs typeface="Arial MT"/>
              </a:rPr>
              <a:t>an</a:t>
            </a:r>
            <a:r>
              <a:rPr sz="1400" spc="-30" dirty="0">
                <a:solidFill>
                  <a:srgbClr val="202020"/>
                </a:solidFill>
                <a:latin typeface="Arial MT"/>
                <a:cs typeface="Arial MT"/>
              </a:rPr>
              <a:t> </a:t>
            </a:r>
            <a:r>
              <a:rPr sz="1400" spc="-5" dirty="0">
                <a:solidFill>
                  <a:srgbClr val="202020"/>
                </a:solidFill>
                <a:latin typeface="Arial MT"/>
                <a:cs typeface="Arial MT"/>
              </a:rPr>
              <a:t>average</a:t>
            </a:r>
            <a:r>
              <a:rPr sz="1400" spc="-55" dirty="0">
                <a:solidFill>
                  <a:srgbClr val="202020"/>
                </a:solidFill>
                <a:latin typeface="Arial MT"/>
                <a:cs typeface="Arial MT"/>
              </a:rPr>
              <a:t> </a:t>
            </a:r>
            <a:r>
              <a:rPr sz="1400" spc="-5" dirty="0">
                <a:solidFill>
                  <a:srgbClr val="202020"/>
                </a:solidFill>
                <a:latin typeface="Arial MT"/>
                <a:cs typeface="Arial MT"/>
              </a:rPr>
              <a:t>customer</a:t>
            </a:r>
            <a:r>
              <a:rPr sz="1400" spc="-45" dirty="0">
                <a:solidFill>
                  <a:srgbClr val="202020"/>
                </a:solidFill>
                <a:latin typeface="Arial MT"/>
                <a:cs typeface="Arial MT"/>
              </a:rPr>
              <a:t> </a:t>
            </a:r>
            <a:r>
              <a:rPr sz="1400" spc="-5" dirty="0">
                <a:solidFill>
                  <a:srgbClr val="202020"/>
                </a:solidFill>
                <a:latin typeface="Arial MT"/>
                <a:cs typeface="Arial MT"/>
              </a:rPr>
              <a:t>preferred</a:t>
            </a:r>
            <a:r>
              <a:rPr sz="1400" spc="-70" dirty="0">
                <a:solidFill>
                  <a:srgbClr val="202020"/>
                </a:solidFill>
                <a:latin typeface="Arial MT"/>
                <a:cs typeface="Arial MT"/>
              </a:rPr>
              <a:t> </a:t>
            </a:r>
            <a:r>
              <a:rPr sz="1400" dirty="0">
                <a:solidFill>
                  <a:srgbClr val="202020"/>
                </a:solidFill>
                <a:latin typeface="Arial MT"/>
                <a:cs typeface="Arial MT"/>
              </a:rPr>
              <a:t>to</a:t>
            </a:r>
            <a:r>
              <a:rPr sz="1400" spc="-30" dirty="0">
                <a:solidFill>
                  <a:srgbClr val="202020"/>
                </a:solidFill>
                <a:latin typeface="Arial MT"/>
                <a:cs typeface="Arial MT"/>
              </a:rPr>
              <a:t> </a:t>
            </a:r>
            <a:r>
              <a:rPr sz="1400" dirty="0">
                <a:solidFill>
                  <a:srgbClr val="202020"/>
                </a:solidFill>
                <a:latin typeface="Arial MT"/>
                <a:cs typeface="Arial MT"/>
              </a:rPr>
              <a:t>stay</a:t>
            </a:r>
            <a:r>
              <a:rPr sz="1400" spc="-30" dirty="0">
                <a:solidFill>
                  <a:srgbClr val="202020"/>
                </a:solidFill>
                <a:latin typeface="Arial MT"/>
                <a:cs typeface="Arial MT"/>
              </a:rPr>
              <a:t> </a:t>
            </a:r>
            <a:r>
              <a:rPr sz="1400" dirty="0">
                <a:solidFill>
                  <a:srgbClr val="202020"/>
                </a:solidFill>
                <a:latin typeface="Arial MT"/>
                <a:cs typeface="Arial MT"/>
              </a:rPr>
              <a:t>1</a:t>
            </a:r>
            <a:r>
              <a:rPr sz="1400" spc="-20" dirty="0">
                <a:solidFill>
                  <a:srgbClr val="202020"/>
                </a:solidFill>
                <a:latin typeface="Arial MT"/>
                <a:cs typeface="Arial MT"/>
              </a:rPr>
              <a:t> </a:t>
            </a:r>
            <a:r>
              <a:rPr sz="1400" dirty="0">
                <a:solidFill>
                  <a:srgbClr val="202020"/>
                </a:solidFill>
                <a:latin typeface="Arial MT"/>
                <a:cs typeface="Arial MT"/>
              </a:rPr>
              <a:t>to</a:t>
            </a:r>
            <a:r>
              <a:rPr sz="1400" spc="-45" dirty="0">
                <a:solidFill>
                  <a:srgbClr val="202020"/>
                </a:solidFill>
                <a:latin typeface="Arial MT"/>
                <a:cs typeface="Arial MT"/>
              </a:rPr>
              <a:t> </a:t>
            </a:r>
            <a:r>
              <a:rPr sz="1400" dirty="0">
                <a:solidFill>
                  <a:srgbClr val="202020"/>
                </a:solidFill>
                <a:latin typeface="Arial MT"/>
                <a:cs typeface="Arial MT"/>
              </a:rPr>
              <a:t>4</a:t>
            </a:r>
            <a:r>
              <a:rPr sz="1400" spc="-15" dirty="0">
                <a:solidFill>
                  <a:srgbClr val="202020"/>
                </a:solidFill>
                <a:latin typeface="Arial MT"/>
                <a:cs typeface="Arial MT"/>
              </a:rPr>
              <a:t> </a:t>
            </a:r>
            <a:r>
              <a:rPr sz="1400" spc="-5" dirty="0">
                <a:solidFill>
                  <a:srgbClr val="202020"/>
                </a:solidFill>
                <a:latin typeface="Arial MT"/>
                <a:cs typeface="Arial MT"/>
              </a:rPr>
              <a:t>days.</a:t>
            </a:r>
            <a:endParaRPr sz="14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366" y="251840"/>
            <a:ext cx="3345179" cy="330835"/>
          </a:xfrm>
          <a:prstGeom prst="rect">
            <a:avLst/>
          </a:prstGeom>
        </p:spPr>
        <p:txBody>
          <a:bodyPr vert="horz" wrap="square" lIns="0" tIns="13335" rIns="0" bIns="0" rtlCol="0">
            <a:spAutoFit/>
          </a:bodyPr>
          <a:lstStyle/>
          <a:p>
            <a:pPr marL="12700">
              <a:lnSpc>
                <a:spcPct val="100000"/>
              </a:lnSpc>
              <a:spcBef>
                <a:spcPts val="105"/>
              </a:spcBef>
            </a:pPr>
            <a:r>
              <a:rPr sz="2000" u="heavy" spc="5" dirty="0">
                <a:uFill>
                  <a:solidFill>
                    <a:srgbClr val="CC0000"/>
                  </a:solidFill>
                </a:uFill>
              </a:rPr>
              <a:t>6</a:t>
            </a:r>
            <a:r>
              <a:rPr sz="2000" u="heavy" dirty="0">
                <a:uFill>
                  <a:solidFill>
                    <a:srgbClr val="CC0000"/>
                  </a:solidFill>
                </a:uFill>
              </a:rPr>
              <a:t>.</a:t>
            </a:r>
            <a:r>
              <a:rPr sz="2000" u="heavy" spc="-30" dirty="0">
                <a:uFill>
                  <a:solidFill>
                    <a:srgbClr val="CC0000"/>
                  </a:solidFill>
                </a:uFill>
              </a:rPr>
              <a:t> </a:t>
            </a:r>
            <a:r>
              <a:rPr sz="2000" u="heavy" dirty="0">
                <a:uFill>
                  <a:solidFill>
                    <a:srgbClr val="CC0000"/>
                  </a:solidFill>
                </a:uFill>
              </a:rPr>
              <a:t>Hot</a:t>
            </a:r>
            <a:r>
              <a:rPr sz="2000" u="heavy" spc="10" dirty="0">
                <a:uFill>
                  <a:solidFill>
                    <a:srgbClr val="CC0000"/>
                  </a:solidFill>
                </a:uFill>
              </a:rPr>
              <a:t>e</a:t>
            </a:r>
            <a:r>
              <a:rPr sz="2000" u="heavy" dirty="0">
                <a:uFill>
                  <a:solidFill>
                    <a:srgbClr val="CC0000"/>
                  </a:solidFill>
                </a:uFill>
              </a:rPr>
              <a:t>l</a:t>
            </a:r>
            <a:r>
              <a:rPr sz="2000" u="heavy" spc="-55" dirty="0">
                <a:uFill>
                  <a:solidFill>
                    <a:srgbClr val="CC0000"/>
                  </a:solidFill>
                </a:uFill>
              </a:rPr>
              <a:t> </a:t>
            </a:r>
            <a:r>
              <a:rPr sz="2000" u="heavy" dirty="0">
                <a:uFill>
                  <a:solidFill>
                    <a:srgbClr val="CC0000"/>
                  </a:solidFill>
                </a:uFill>
              </a:rPr>
              <a:t>ha</a:t>
            </a:r>
            <a:r>
              <a:rPr sz="2000" u="heavy" spc="5" dirty="0">
                <a:uFill>
                  <a:solidFill>
                    <a:srgbClr val="CC0000"/>
                  </a:solidFill>
                </a:uFill>
              </a:rPr>
              <a:t>v</a:t>
            </a:r>
            <a:r>
              <a:rPr sz="2000" u="heavy" spc="-10" dirty="0">
                <a:uFill>
                  <a:solidFill>
                    <a:srgbClr val="CC0000"/>
                  </a:solidFill>
                </a:uFill>
              </a:rPr>
              <a:t>i</a:t>
            </a:r>
            <a:r>
              <a:rPr sz="2000" u="heavy" dirty="0">
                <a:uFill>
                  <a:solidFill>
                    <a:srgbClr val="CC0000"/>
                  </a:solidFill>
                </a:uFill>
              </a:rPr>
              <a:t>ng</a:t>
            </a:r>
            <a:r>
              <a:rPr sz="2000" u="heavy" spc="-75" dirty="0">
                <a:uFill>
                  <a:solidFill>
                    <a:srgbClr val="CC0000"/>
                  </a:solidFill>
                </a:uFill>
              </a:rPr>
              <a:t> </a:t>
            </a:r>
            <a:r>
              <a:rPr sz="2000" u="heavy" dirty="0">
                <a:uFill>
                  <a:solidFill>
                    <a:srgbClr val="CC0000"/>
                  </a:solidFill>
                </a:uFill>
              </a:rPr>
              <a:t>high</a:t>
            </a:r>
            <a:r>
              <a:rPr sz="2000" u="heavy" spc="10" dirty="0">
                <a:uFill>
                  <a:solidFill>
                    <a:srgbClr val="CC0000"/>
                  </a:solidFill>
                </a:uFill>
              </a:rPr>
              <a:t>e</a:t>
            </a:r>
            <a:r>
              <a:rPr sz="2000" u="heavy" spc="-15" dirty="0">
                <a:uFill>
                  <a:solidFill>
                    <a:srgbClr val="CC0000"/>
                  </a:solidFill>
                </a:uFill>
              </a:rPr>
              <a:t>s</a:t>
            </a:r>
            <a:r>
              <a:rPr sz="2000" u="heavy" dirty="0">
                <a:uFill>
                  <a:solidFill>
                    <a:srgbClr val="CC0000"/>
                  </a:solidFill>
                </a:uFill>
              </a:rPr>
              <a:t>t</a:t>
            </a:r>
            <a:r>
              <a:rPr sz="2000" u="heavy" spc="-135" dirty="0">
                <a:uFill>
                  <a:solidFill>
                    <a:srgbClr val="CC0000"/>
                  </a:solidFill>
                </a:uFill>
              </a:rPr>
              <a:t> </a:t>
            </a:r>
            <a:r>
              <a:rPr sz="2000" u="heavy" dirty="0">
                <a:uFill>
                  <a:solidFill>
                    <a:srgbClr val="CC0000"/>
                  </a:solidFill>
                </a:uFill>
              </a:rPr>
              <a:t>ADR</a:t>
            </a:r>
            <a:endParaRPr sz="2000"/>
          </a:p>
        </p:txBody>
      </p:sp>
      <p:sp>
        <p:nvSpPr>
          <p:cNvPr id="3" name="object 3"/>
          <p:cNvSpPr txBox="1"/>
          <p:nvPr/>
        </p:nvSpPr>
        <p:spPr>
          <a:xfrm>
            <a:off x="5691885" y="1161135"/>
            <a:ext cx="2847340" cy="1769745"/>
          </a:xfrm>
          <a:prstGeom prst="rect">
            <a:avLst/>
          </a:prstGeom>
        </p:spPr>
        <p:txBody>
          <a:bodyPr vert="horz" wrap="square" lIns="0" tIns="12700" rIns="0" bIns="0" rtlCol="0">
            <a:spAutoFit/>
          </a:bodyPr>
          <a:lstStyle/>
          <a:p>
            <a:pPr marL="388620" marR="5080" indent="-376555">
              <a:lnSpc>
                <a:spcPct val="114999"/>
              </a:lnSpc>
              <a:spcBef>
                <a:spcPts val="100"/>
              </a:spcBef>
              <a:buClr>
                <a:srgbClr val="002730"/>
              </a:buClr>
              <a:buFont typeface="Segoe UI Symbol"/>
              <a:buChar char="❑"/>
              <a:tabLst>
                <a:tab pos="388620" algn="l"/>
                <a:tab pos="389255" algn="l"/>
              </a:tabLst>
            </a:pPr>
            <a:r>
              <a:rPr sz="1400" spc="-10" dirty="0">
                <a:solidFill>
                  <a:srgbClr val="202020"/>
                </a:solidFill>
                <a:latin typeface="Arial MT"/>
                <a:cs typeface="Arial MT"/>
              </a:rPr>
              <a:t>C</a:t>
            </a:r>
            <a:r>
              <a:rPr sz="1400" dirty="0">
                <a:solidFill>
                  <a:srgbClr val="202020"/>
                </a:solidFill>
                <a:latin typeface="Arial MT"/>
                <a:cs typeface="Arial MT"/>
              </a:rPr>
              <a:t>ity</a:t>
            </a:r>
            <a:r>
              <a:rPr sz="1400" spc="-40" dirty="0">
                <a:solidFill>
                  <a:srgbClr val="202020"/>
                </a:solidFill>
                <a:latin typeface="Arial MT"/>
                <a:cs typeface="Arial MT"/>
              </a:rPr>
              <a:t> </a:t>
            </a:r>
            <a:r>
              <a:rPr sz="1400" dirty="0">
                <a:solidFill>
                  <a:srgbClr val="202020"/>
                </a:solidFill>
                <a:latin typeface="Arial MT"/>
                <a:cs typeface="Arial MT"/>
              </a:rPr>
              <a:t>hotel</a:t>
            </a:r>
            <a:r>
              <a:rPr sz="1400" spc="-55" dirty="0">
                <a:solidFill>
                  <a:srgbClr val="202020"/>
                </a:solidFill>
                <a:latin typeface="Arial MT"/>
                <a:cs typeface="Arial MT"/>
              </a:rPr>
              <a:t> </a:t>
            </a:r>
            <a:r>
              <a:rPr sz="1400" dirty="0">
                <a:solidFill>
                  <a:srgbClr val="202020"/>
                </a:solidFill>
                <a:latin typeface="Arial MT"/>
                <a:cs typeface="Arial MT"/>
              </a:rPr>
              <a:t>ha</a:t>
            </a:r>
            <a:r>
              <a:rPr sz="1400" spc="-20" dirty="0">
                <a:solidFill>
                  <a:srgbClr val="202020"/>
                </a:solidFill>
                <a:latin typeface="Arial MT"/>
                <a:cs typeface="Arial MT"/>
              </a:rPr>
              <a:t>v</a:t>
            </a:r>
            <a:r>
              <a:rPr sz="1400" dirty="0">
                <a:solidFill>
                  <a:srgbClr val="202020"/>
                </a:solidFill>
                <a:latin typeface="Arial MT"/>
                <a:cs typeface="Arial MT"/>
              </a:rPr>
              <a:t>ing</a:t>
            </a:r>
            <a:r>
              <a:rPr sz="1400" spc="-45" dirty="0">
                <a:solidFill>
                  <a:srgbClr val="202020"/>
                </a:solidFill>
                <a:latin typeface="Arial MT"/>
                <a:cs typeface="Arial MT"/>
              </a:rPr>
              <a:t> </a:t>
            </a:r>
            <a:r>
              <a:rPr sz="1400" dirty="0">
                <a:solidFill>
                  <a:srgbClr val="202020"/>
                </a:solidFill>
                <a:latin typeface="Arial MT"/>
                <a:cs typeface="Arial MT"/>
              </a:rPr>
              <a:t>high</a:t>
            </a:r>
            <a:r>
              <a:rPr sz="1400" spc="-15" dirty="0">
                <a:solidFill>
                  <a:srgbClr val="202020"/>
                </a:solidFill>
                <a:latin typeface="Arial MT"/>
                <a:cs typeface="Arial MT"/>
              </a:rPr>
              <a:t>e</a:t>
            </a:r>
            <a:r>
              <a:rPr sz="1400" spc="-10" dirty="0">
                <a:solidFill>
                  <a:srgbClr val="202020"/>
                </a:solidFill>
                <a:latin typeface="Arial MT"/>
                <a:cs typeface="Arial MT"/>
              </a:rPr>
              <a:t>s</a:t>
            </a:r>
            <a:r>
              <a:rPr sz="1400" dirty="0">
                <a:solidFill>
                  <a:srgbClr val="202020"/>
                </a:solidFill>
                <a:latin typeface="Arial MT"/>
                <a:cs typeface="Arial MT"/>
              </a:rPr>
              <a:t>t</a:t>
            </a:r>
            <a:r>
              <a:rPr sz="1400" spc="-120" dirty="0">
                <a:solidFill>
                  <a:srgbClr val="202020"/>
                </a:solidFill>
                <a:latin typeface="Arial MT"/>
                <a:cs typeface="Arial MT"/>
              </a:rPr>
              <a:t> </a:t>
            </a:r>
            <a:r>
              <a:rPr sz="1400" dirty="0">
                <a:solidFill>
                  <a:srgbClr val="202020"/>
                </a:solidFill>
                <a:latin typeface="Arial MT"/>
                <a:cs typeface="Arial MT"/>
              </a:rPr>
              <a:t>A</a:t>
            </a:r>
            <a:r>
              <a:rPr sz="1400" spc="-10" dirty="0">
                <a:solidFill>
                  <a:srgbClr val="202020"/>
                </a:solidFill>
                <a:latin typeface="Arial MT"/>
                <a:cs typeface="Arial MT"/>
              </a:rPr>
              <a:t>D</a:t>
            </a:r>
            <a:r>
              <a:rPr sz="1400" dirty="0">
                <a:solidFill>
                  <a:srgbClr val="202020"/>
                </a:solidFill>
                <a:latin typeface="Arial MT"/>
                <a:cs typeface="Arial MT"/>
              </a:rPr>
              <a:t>R  that means city </a:t>
            </a:r>
            <a:r>
              <a:rPr sz="1400" spc="-5" dirty="0">
                <a:solidFill>
                  <a:srgbClr val="202020"/>
                </a:solidFill>
                <a:latin typeface="Arial MT"/>
                <a:cs typeface="Arial MT"/>
              </a:rPr>
              <a:t>hotels </a:t>
            </a:r>
            <a:r>
              <a:rPr sz="1400" dirty="0">
                <a:solidFill>
                  <a:srgbClr val="202020"/>
                </a:solidFill>
                <a:latin typeface="Arial MT"/>
                <a:cs typeface="Arial MT"/>
              </a:rPr>
              <a:t>are </a:t>
            </a:r>
            <a:r>
              <a:rPr sz="1400" spc="5" dirty="0">
                <a:solidFill>
                  <a:srgbClr val="202020"/>
                </a:solidFill>
                <a:latin typeface="Arial MT"/>
                <a:cs typeface="Arial MT"/>
              </a:rPr>
              <a:t> </a:t>
            </a:r>
            <a:r>
              <a:rPr sz="1400" dirty="0">
                <a:solidFill>
                  <a:srgbClr val="202020"/>
                </a:solidFill>
                <a:latin typeface="Arial MT"/>
                <a:cs typeface="Arial MT"/>
              </a:rPr>
              <a:t>gene</a:t>
            </a:r>
            <a:r>
              <a:rPr sz="1400" spc="-15" dirty="0">
                <a:solidFill>
                  <a:srgbClr val="202020"/>
                </a:solidFill>
                <a:latin typeface="Arial MT"/>
                <a:cs typeface="Arial MT"/>
              </a:rPr>
              <a:t>ra</a:t>
            </a:r>
            <a:r>
              <a:rPr sz="1400" spc="-10" dirty="0">
                <a:solidFill>
                  <a:srgbClr val="202020"/>
                </a:solidFill>
                <a:latin typeface="Arial MT"/>
                <a:cs typeface="Arial MT"/>
              </a:rPr>
              <a:t>t</a:t>
            </a:r>
            <a:r>
              <a:rPr sz="1400" spc="-15" dirty="0">
                <a:solidFill>
                  <a:srgbClr val="202020"/>
                </a:solidFill>
                <a:latin typeface="Arial MT"/>
                <a:cs typeface="Arial MT"/>
              </a:rPr>
              <a:t>i</a:t>
            </a:r>
            <a:r>
              <a:rPr sz="1400" dirty="0">
                <a:solidFill>
                  <a:srgbClr val="202020"/>
                </a:solidFill>
                <a:latin typeface="Arial MT"/>
                <a:cs typeface="Arial MT"/>
              </a:rPr>
              <a:t>ng</a:t>
            </a:r>
            <a:r>
              <a:rPr sz="1400" spc="-95" dirty="0">
                <a:solidFill>
                  <a:srgbClr val="202020"/>
                </a:solidFill>
                <a:latin typeface="Arial MT"/>
                <a:cs typeface="Arial MT"/>
              </a:rPr>
              <a:t> </a:t>
            </a:r>
            <a:r>
              <a:rPr sz="1400" spc="-10" dirty="0">
                <a:solidFill>
                  <a:srgbClr val="202020"/>
                </a:solidFill>
                <a:latin typeface="Arial MT"/>
                <a:cs typeface="Arial MT"/>
              </a:rPr>
              <a:t>m</a:t>
            </a:r>
            <a:r>
              <a:rPr sz="1400" dirty="0">
                <a:solidFill>
                  <a:srgbClr val="202020"/>
                </a:solidFill>
                <a:latin typeface="Arial MT"/>
                <a:cs typeface="Arial MT"/>
              </a:rPr>
              <a:t>ore</a:t>
            </a:r>
            <a:r>
              <a:rPr sz="1400" spc="-55" dirty="0">
                <a:solidFill>
                  <a:srgbClr val="202020"/>
                </a:solidFill>
                <a:latin typeface="Arial MT"/>
                <a:cs typeface="Arial MT"/>
              </a:rPr>
              <a:t> </a:t>
            </a:r>
            <a:r>
              <a:rPr sz="1400" dirty="0">
                <a:solidFill>
                  <a:srgbClr val="202020"/>
                </a:solidFill>
                <a:latin typeface="Arial MT"/>
                <a:cs typeface="Arial MT"/>
              </a:rPr>
              <a:t>re</a:t>
            </a:r>
            <a:r>
              <a:rPr sz="1400" spc="-20" dirty="0">
                <a:solidFill>
                  <a:srgbClr val="202020"/>
                </a:solidFill>
                <a:latin typeface="Arial MT"/>
                <a:cs typeface="Arial MT"/>
              </a:rPr>
              <a:t>v</a:t>
            </a:r>
            <a:r>
              <a:rPr sz="1400" dirty="0">
                <a:solidFill>
                  <a:srgbClr val="202020"/>
                </a:solidFill>
                <a:latin typeface="Arial MT"/>
                <a:cs typeface="Arial MT"/>
              </a:rPr>
              <a:t>enues</a:t>
            </a:r>
            <a:r>
              <a:rPr sz="1400" spc="-50" dirty="0">
                <a:solidFill>
                  <a:srgbClr val="202020"/>
                </a:solidFill>
                <a:latin typeface="Arial MT"/>
                <a:cs typeface="Arial MT"/>
              </a:rPr>
              <a:t> </a:t>
            </a:r>
            <a:r>
              <a:rPr sz="1400" dirty="0">
                <a:solidFill>
                  <a:srgbClr val="202020"/>
                </a:solidFill>
                <a:latin typeface="Arial MT"/>
                <a:cs typeface="Arial MT"/>
              </a:rPr>
              <a:t>than  the</a:t>
            </a:r>
            <a:r>
              <a:rPr sz="1400" spc="-50" dirty="0">
                <a:solidFill>
                  <a:srgbClr val="202020"/>
                </a:solidFill>
                <a:latin typeface="Arial MT"/>
                <a:cs typeface="Arial MT"/>
              </a:rPr>
              <a:t> </a:t>
            </a:r>
            <a:r>
              <a:rPr sz="1400" dirty="0">
                <a:solidFill>
                  <a:srgbClr val="202020"/>
                </a:solidFill>
                <a:latin typeface="Arial MT"/>
                <a:cs typeface="Arial MT"/>
              </a:rPr>
              <a:t>resort</a:t>
            </a:r>
            <a:r>
              <a:rPr sz="1400" spc="-50" dirty="0">
                <a:solidFill>
                  <a:srgbClr val="202020"/>
                </a:solidFill>
                <a:latin typeface="Arial MT"/>
                <a:cs typeface="Arial MT"/>
              </a:rPr>
              <a:t> </a:t>
            </a:r>
            <a:r>
              <a:rPr sz="1400" spc="-5" dirty="0">
                <a:solidFill>
                  <a:srgbClr val="202020"/>
                </a:solidFill>
                <a:latin typeface="Arial MT"/>
                <a:cs typeface="Arial MT"/>
              </a:rPr>
              <a:t>hotels.</a:t>
            </a:r>
            <a:endParaRPr sz="1400">
              <a:latin typeface="Arial MT"/>
              <a:cs typeface="Arial MT"/>
            </a:endParaRPr>
          </a:p>
          <a:p>
            <a:pPr marL="388620" indent="-376555">
              <a:lnSpc>
                <a:spcPct val="100000"/>
              </a:lnSpc>
              <a:spcBef>
                <a:spcPts val="250"/>
              </a:spcBef>
              <a:buClr>
                <a:srgbClr val="002730"/>
              </a:buClr>
              <a:buFont typeface="Segoe UI Symbol"/>
              <a:buChar char="❑"/>
              <a:tabLst>
                <a:tab pos="388620" algn="l"/>
                <a:tab pos="389255" algn="l"/>
              </a:tabLst>
            </a:pPr>
            <a:r>
              <a:rPr sz="1400" spc="-10" dirty="0">
                <a:solidFill>
                  <a:srgbClr val="202020"/>
                </a:solidFill>
                <a:latin typeface="Arial MT"/>
                <a:cs typeface="Arial MT"/>
              </a:rPr>
              <a:t>M</a:t>
            </a:r>
            <a:r>
              <a:rPr sz="1400" dirty="0">
                <a:solidFill>
                  <a:srgbClr val="202020"/>
                </a:solidFill>
                <a:latin typeface="Arial MT"/>
                <a:cs typeface="Arial MT"/>
              </a:rPr>
              <a:t>ore</a:t>
            </a:r>
            <a:r>
              <a:rPr sz="1400" spc="-30" dirty="0">
                <a:solidFill>
                  <a:srgbClr val="202020"/>
                </a:solidFill>
                <a:latin typeface="Arial MT"/>
                <a:cs typeface="Arial MT"/>
              </a:rPr>
              <a:t> </a:t>
            </a:r>
            <a:r>
              <a:rPr sz="1400" spc="5" dirty="0">
                <a:solidFill>
                  <a:srgbClr val="202020"/>
                </a:solidFill>
                <a:latin typeface="Arial MT"/>
                <a:cs typeface="Arial MT"/>
              </a:rPr>
              <a:t>t</a:t>
            </a:r>
            <a:r>
              <a:rPr sz="1400" spc="-5" dirty="0">
                <a:solidFill>
                  <a:srgbClr val="202020"/>
                </a:solidFill>
                <a:latin typeface="Arial MT"/>
                <a:cs typeface="Arial MT"/>
              </a:rPr>
              <a:t>h</a:t>
            </a:r>
            <a:r>
              <a:rPr sz="1400" dirty="0">
                <a:solidFill>
                  <a:srgbClr val="202020"/>
                </a:solidFill>
                <a:latin typeface="Arial MT"/>
                <a:cs typeface="Arial MT"/>
              </a:rPr>
              <a:t>e</a:t>
            </a:r>
            <a:r>
              <a:rPr sz="1400" spc="-190" dirty="0">
                <a:solidFill>
                  <a:srgbClr val="202020"/>
                </a:solidFill>
                <a:latin typeface="Arial MT"/>
                <a:cs typeface="Arial MT"/>
              </a:rPr>
              <a:t> </a:t>
            </a:r>
            <a:r>
              <a:rPr sz="1400" spc="-5" dirty="0">
                <a:solidFill>
                  <a:srgbClr val="202020"/>
                </a:solidFill>
                <a:latin typeface="Arial MT"/>
                <a:cs typeface="Arial MT"/>
              </a:rPr>
              <a:t>A</a:t>
            </a:r>
            <a:r>
              <a:rPr sz="1400" spc="-10" dirty="0">
                <a:solidFill>
                  <a:srgbClr val="202020"/>
                </a:solidFill>
                <a:latin typeface="Arial MT"/>
                <a:cs typeface="Arial MT"/>
              </a:rPr>
              <a:t>D</a:t>
            </a:r>
            <a:r>
              <a:rPr sz="1400" dirty="0">
                <a:solidFill>
                  <a:srgbClr val="202020"/>
                </a:solidFill>
                <a:latin typeface="Arial MT"/>
                <a:cs typeface="Arial MT"/>
              </a:rPr>
              <a:t>R</a:t>
            </a:r>
            <a:r>
              <a:rPr sz="1400" spc="-15" dirty="0">
                <a:solidFill>
                  <a:srgbClr val="202020"/>
                </a:solidFill>
                <a:latin typeface="Arial MT"/>
                <a:cs typeface="Arial MT"/>
              </a:rPr>
              <a:t> </a:t>
            </a:r>
            <a:r>
              <a:rPr sz="1400" spc="-10" dirty="0">
                <a:solidFill>
                  <a:srgbClr val="202020"/>
                </a:solidFill>
                <a:latin typeface="Arial MT"/>
                <a:cs typeface="Arial MT"/>
              </a:rPr>
              <a:t>m</a:t>
            </a:r>
            <a:r>
              <a:rPr sz="1400" dirty="0">
                <a:solidFill>
                  <a:srgbClr val="202020"/>
                </a:solidFill>
                <a:latin typeface="Arial MT"/>
                <a:cs typeface="Arial MT"/>
              </a:rPr>
              <a:t>ore</a:t>
            </a:r>
            <a:r>
              <a:rPr sz="1400" spc="-30" dirty="0">
                <a:solidFill>
                  <a:srgbClr val="202020"/>
                </a:solidFill>
                <a:latin typeface="Arial MT"/>
                <a:cs typeface="Arial MT"/>
              </a:rPr>
              <a:t> </a:t>
            </a:r>
            <a:r>
              <a:rPr sz="1400" dirty="0">
                <a:solidFill>
                  <a:srgbClr val="202020"/>
                </a:solidFill>
                <a:latin typeface="Arial MT"/>
                <a:cs typeface="Arial MT"/>
              </a:rPr>
              <a:t>is</a:t>
            </a:r>
            <a:r>
              <a:rPr sz="1400" spc="-15" dirty="0">
                <a:solidFill>
                  <a:srgbClr val="202020"/>
                </a:solidFill>
                <a:latin typeface="Arial MT"/>
                <a:cs typeface="Arial MT"/>
              </a:rPr>
              <a:t> </a:t>
            </a:r>
            <a:r>
              <a:rPr sz="1400" dirty="0">
                <a:solidFill>
                  <a:srgbClr val="202020"/>
                </a:solidFill>
                <a:latin typeface="Arial MT"/>
                <a:cs typeface="Arial MT"/>
              </a:rPr>
              <a:t>the</a:t>
            </a:r>
            <a:endParaRPr sz="1400">
              <a:latin typeface="Arial MT"/>
              <a:cs typeface="Arial MT"/>
            </a:endParaRPr>
          </a:p>
          <a:p>
            <a:pPr marL="388620">
              <a:lnSpc>
                <a:spcPct val="100000"/>
              </a:lnSpc>
              <a:spcBef>
                <a:spcPts val="254"/>
              </a:spcBef>
            </a:pPr>
            <a:r>
              <a:rPr sz="1400" spc="-5" dirty="0">
                <a:solidFill>
                  <a:srgbClr val="202020"/>
                </a:solidFill>
                <a:latin typeface="Arial MT"/>
                <a:cs typeface="Arial MT"/>
              </a:rPr>
              <a:t>revenue.</a:t>
            </a:r>
            <a:endParaRPr sz="1400">
              <a:latin typeface="Arial MT"/>
              <a:cs typeface="Arial MT"/>
            </a:endParaRPr>
          </a:p>
          <a:p>
            <a:pPr marL="408305">
              <a:lnSpc>
                <a:spcPct val="100000"/>
              </a:lnSpc>
              <a:spcBef>
                <a:spcPts val="459"/>
              </a:spcBef>
            </a:pPr>
            <a:r>
              <a:rPr sz="1400" b="1" spc="-45" dirty="0">
                <a:solidFill>
                  <a:srgbClr val="202020"/>
                </a:solidFill>
                <a:latin typeface="Arial"/>
                <a:cs typeface="Arial"/>
              </a:rPr>
              <a:t>A</a:t>
            </a:r>
            <a:r>
              <a:rPr sz="1400" b="1" spc="-10" dirty="0">
                <a:solidFill>
                  <a:srgbClr val="202020"/>
                </a:solidFill>
                <a:latin typeface="Arial"/>
                <a:cs typeface="Arial"/>
              </a:rPr>
              <a:t>DR</a:t>
            </a:r>
            <a:r>
              <a:rPr sz="1400" b="1" dirty="0">
                <a:solidFill>
                  <a:srgbClr val="202020"/>
                </a:solidFill>
                <a:latin typeface="Arial"/>
                <a:cs typeface="Arial"/>
              </a:rPr>
              <a:t>-</a:t>
            </a:r>
            <a:r>
              <a:rPr sz="1400" b="1" spc="-80" dirty="0">
                <a:solidFill>
                  <a:srgbClr val="202020"/>
                </a:solidFill>
                <a:latin typeface="Arial"/>
                <a:cs typeface="Arial"/>
              </a:rPr>
              <a:t> </a:t>
            </a:r>
            <a:r>
              <a:rPr sz="1400" spc="-25" dirty="0">
                <a:solidFill>
                  <a:srgbClr val="202020"/>
                </a:solidFill>
                <a:latin typeface="Arial MT"/>
                <a:cs typeface="Arial MT"/>
              </a:rPr>
              <a:t>A</a:t>
            </a:r>
            <a:r>
              <a:rPr sz="1400" spc="-20" dirty="0">
                <a:solidFill>
                  <a:srgbClr val="202020"/>
                </a:solidFill>
                <a:latin typeface="Arial MT"/>
                <a:cs typeface="Arial MT"/>
              </a:rPr>
              <a:t>v</a:t>
            </a:r>
            <a:r>
              <a:rPr sz="1400" dirty="0">
                <a:solidFill>
                  <a:srgbClr val="202020"/>
                </a:solidFill>
                <a:latin typeface="Arial MT"/>
                <a:cs typeface="Arial MT"/>
              </a:rPr>
              <a:t>erage</a:t>
            </a:r>
            <a:r>
              <a:rPr sz="1400" spc="-70" dirty="0">
                <a:solidFill>
                  <a:srgbClr val="202020"/>
                </a:solidFill>
                <a:latin typeface="Arial MT"/>
                <a:cs typeface="Arial MT"/>
              </a:rPr>
              <a:t> </a:t>
            </a:r>
            <a:r>
              <a:rPr sz="1400" spc="-10" dirty="0">
                <a:solidFill>
                  <a:srgbClr val="202020"/>
                </a:solidFill>
                <a:latin typeface="Arial MT"/>
                <a:cs typeface="Arial MT"/>
              </a:rPr>
              <a:t>D</a:t>
            </a:r>
            <a:r>
              <a:rPr sz="1400" dirty="0">
                <a:solidFill>
                  <a:srgbClr val="202020"/>
                </a:solidFill>
                <a:latin typeface="Arial MT"/>
                <a:cs typeface="Arial MT"/>
              </a:rPr>
              <a:t>aily</a:t>
            </a:r>
            <a:r>
              <a:rPr sz="1400" spc="-60" dirty="0">
                <a:solidFill>
                  <a:srgbClr val="202020"/>
                </a:solidFill>
                <a:latin typeface="Arial MT"/>
                <a:cs typeface="Arial MT"/>
              </a:rPr>
              <a:t> </a:t>
            </a:r>
            <a:r>
              <a:rPr sz="1400" spc="-10" dirty="0">
                <a:solidFill>
                  <a:srgbClr val="202020"/>
                </a:solidFill>
                <a:latin typeface="Arial MT"/>
                <a:cs typeface="Arial MT"/>
              </a:rPr>
              <a:t>R</a:t>
            </a:r>
            <a:r>
              <a:rPr sz="1400" dirty="0">
                <a:solidFill>
                  <a:srgbClr val="202020"/>
                </a:solidFill>
                <a:latin typeface="Arial MT"/>
                <a:cs typeface="Arial MT"/>
              </a:rPr>
              <a:t>ate</a:t>
            </a:r>
            <a:endParaRPr sz="1400">
              <a:latin typeface="Arial MT"/>
              <a:cs typeface="Arial MT"/>
            </a:endParaRPr>
          </a:p>
        </p:txBody>
      </p:sp>
      <p:pic>
        <p:nvPicPr>
          <p:cNvPr id="4" name="object 4"/>
          <p:cNvPicPr/>
          <p:nvPr/>
        </p:nvPicPr>
        <p:blipFill>
          <a:blip r:embed="rId2" cstate="print"/>
          <a:stretch>
            <a:fillRect/>
          </a:stretch>
        </p:blipFill>
        <p:spPr>
          <a:xfrm>
            <a:off x="455676" y="917447"/>
            <a:ext cx="4864608" cy="391820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681" y="154686"/>
            <a:ext cx="3942079"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7.</a:t>
            </a:r>
            <a:r>
              <a:rPr sz="2000" u="heavy" spc="-35" dirty="0">
                <a:uFill>
                  <a:solidFill>
                    <a:srgbClr val="CC0000"/>
                  </a:solidFill>
                </a:uFill>
              </a:rPr>
              <a:t> </a:t>
            </a:r>
            <a:r>
              <a:rPr sz="2000" u="heavy" dirty="0">
                <a:uFill>
                  <a:solidFill>
                    <a:srgbClr val="CC0000"/>
                  </a:solidFill>
                </a:uFill>
              </a:rPr>
              <a:t>Hotel</a:t>
            </a:r>
            <a:r>
              <a:rPr sz="2000" u="heavy" spc="-55" dirty="0">
                <a:uFill>
                  <a:solidFill>
                    <a:srgbClr val="CC0000"/>
                  </a:solidFill>
                </a:uFill>
              </a:rPr>
              <a:t> </a:t>
            </a:r>
            <a:r>
              <a:rPr sz="2000" u="heavy" spc="-5" dirty="0">
                <a:uFill>
                  <a:solidFill>
                    <a:srgbClr val="CC0000"/>
                  </a:solidFill>
                </a:uFill>
              </a:rPr>
              <a:t>generating</a:t>
            </a:r>
            <a:r>
              <a:rPr sz="2000" u="heavy" spc="-65" dirty="0">
                <a:uFill>
                  <a:solidFill>
                    <a:srgbClr val="CC0000"/>
                  </a:solidFill>
                </a:uFill>
              </a:rPr>
              <a:t> </a:t>
            </a:r>
            <a:r>
              <a:rPr sz="2000" u="heavy" spc="-5" dirty="0">
                <a:uFill>
                  <a:solidFill>
                    <a:srgbClr val="CC0000"/>
                  </a:solidFill>
                </a:uFill>
              </a:rPr>
              <a:t>more</a:t>
            </a:r>
            <a:r>
              <a:rPr sz="2000" u="heavy" spc="-55" dirty="0">
                <a:uFill>
                  <a:solidFill>
                    <a:srgbClr val="CC0000"/>
                  </a:solidFill>
                </a:uFill>
              </a:rPr>
              <a:t> </a:t>
            </a:r>
            <a:r>
              <a:rPr sz="2000" u="heavy" spc="-10" dirty="0">
                <a:uFill>
                  <a:solidFill>
                    <a:srgbClr val="CC0000"/>
                  </a:solidFill>
                </a:uFill>
              </a:rPr>
              <a:t>Revenue</a:t>
            </a:r>
            <a:endParaRPr sz="2000"/>
          </a:p>
        </p:txBody>
      </p:sp>
      <p:pic>
        <p:nvPicPr>
          <p:cNvPr id="3" name="object 3"/>
          <p:cNvPicPr/>
          <p:nvPr/>
        </p:nvPicPr>
        <p:blipFill>
          <a:blip r:embed="rId2" cstate="print"/>
          <a:stretch>
            <a:fillRect/>
          </a:stretch>
        </p:blipFill>
        <p:spPr>
          <a:xfrm>
            <a:off x="387095" y="716280"/>
            <a:ext cx="8211311" cy="3217164"/>
          </a:xfrm>
          <a:prstGeom prst="rect">
            <a:avLst/>
          </a:prstGeom>
        </p:spPr>
      </p:pic>
      <p:sp>
        <p:nvSpPr>
          <p:cNvPr id="4" name="object 4"/>
          <p:cNvSpPr txBox="1"/>
          <p:nvPr/>
        </p:nvSpPr>
        <p:spPr>
          <a:xfrm>
            <a:off x="325932" y="3946652"/>
            <a:ext cx="8175625" cy="1101090"/>
          </a:xfrm>
          <a:prstGeom prst="rect">
            <a:avLst/>
          </a:prstGeom>
        </p:spPr>
        <p:txBody>
          <a:bodyPr vert="horz" wrap="square" lIns="0" tIns="12700" rIns="0" bIns="0" rtlCol="0">
            <a:spAutoFit/>
          </a:bodyPr>
          <a:lstStyle/>
          <a:p>
            <a:pPr marL="356870" indent="-344805">
              <a:lnSpc>
                <a:spcPct val="100000"/>
              </a:lnSpc>
              <a:spcBef>
                <a:spcPts val="100"/>
              </a:spcBef>
              <a:buClr>
                <a:srgbClr val="000000"/>
              </a:buClr>
              <a:buFont typeface="Segoe UI Symbol"/>
              <a:buChar char="❑"/>
              <a:tabLst>
                <a:tab pos="356870" algn="l"/>
                <a:tab pos="357505" algn="l"/>
              </a:tabLst>
            </a:pPr>
            <a:r>
              <a:rPr sz="1400" spc="-5" dirty="0">
                <a:solidFill>
                  <a:srgbClr val="202020"/>
                </a:solidFill>
                <a:latin typeface="Arial MT"/>
                <a:cs typeface="Arial MT"/>
              </a:rPr>
              <a:t>For</a:t>
            </a:r>
            <a:r>
              <a:rPr sz="1400" spc="-30" dirty="0">
                <a:solidFill>
                  <a:srgbClr val="202020"/>
                </a:solidFill>
                <a:latin typeface="Arial MT"/>
                <a:cs typeface="Arial MT"/>
              </a:rPr>
              <a:t> </a:t>
            </a:r>
            <a:r>
              <a:rPr sz="1400" spc="-5" dirty="0">
                <a:solidFill>
                  <a:srgbClr val="202020"/>
                </a:solidFill>
                <a:latin typeface="Arial MT"/>
                <a:cs typeface="Arial MT"/>
              </a:rPr>
              <a:t>Resort</a:t>
            </a:r>
            <a:r>
              <a:rPr sz="1400" spc="-45" dirty="0">
                <a:solidFill>
                  <a:srgbClr val="202020"/>
                </a:solidFill>
                <a:latin typeface="Arial MT"/>
                <a:cs typeface="Arial MT"/>
              </a:rPr>
              <a:t> </a:t>
            </a:r>
            <a:r>
              <a:rPr sz="1400" dirty="0">
                <a:solidFill>
                  <a:srgbClr val="202020"/>
                </a:solidFill>
                <a:latin typeface="Arial MT"/>
                <a:cs typeface="Arial MT"/>
              </a:rPr>
              <a:t>hotel</a:t>
            </a:r>
            <a:r>
              <a:rPr sz="1400" spc="-35" dirty="0">
                <a:solidFill>
                  <a:srgbClr val="202020"/>
                </a:solidFill>
                <a:latin typeface="Arial MT"/>
                <a:cs typeface="Arial MT"/>
              </a:rPr>
              <a:t> </a:t>
            </a:r>
            <a:r>
              <a:rPr sz="1400" dirty="0">
                <a:solidFill>
                  <a:srgbClr val="202020"/>
                </a:solidFill>
                <a:latin typeface="Arial MT"/>
                <a:cs typeface="Arial MT"/>
              </a:rPr>
              <a:t>is</a:t>
            </a:r>
            <a:r>
              <a:rPr sz="1400" spc="-165" dirty="0">
                <a:solidFill>
                  <a:srgbClr val="202020"/>
                </a:solidFill>
                <a:latin typeface="Arial MT"/>
                <a:cs typeface="Arial MT"/>
              </a:rPr>
              <a:t> </a:t>
            </a:r>
            <a:r>
              <a:rPr sz="1400" spc="-5" dirty="0">
                <a:solidFill>
                  <a:srgbClr val="202020"/>
                </a:solidFill>
                <a:latin typeface="Arial MT"/>
                <a:cs typeface="Arial MT"/>
              </a:rPr>
              <a:t>ADR</a:t>
            </a:r>
            <a:r>
              <a:rPr sz="1400" spc="-10" dirty="0">
                <a:solidFill>
                  <a:srgbClr val="202020"/>
                </a:solidFill>
                <a:latin typeface="Arial MT"/>
                <a:cs typeface="Arial MT"/>
              </a:rPr>
              <a:t> </a:t>
            </a:r>
            <a:r>
              <a:rPr sz="1400" dirty="0">
                <a:solidFill>
                  <a:srgbClr val="202020"/>
                </a:solidFill>
                <a:latin typeface="Arial MT"/>
                <a:cs typeface="Arial MT"/>
              </a:rPr>
              <a:t>is</a:t>
            </a:r>
            <a:r>
              <a:rPr sz="1400" spc="-10" dirty="0">
                <a:solidFill>
                  <a:srgbClr val="202020"/>
                </a:solidFill>
                <a:latin typeface="Arial MT"/>
                <a:cs typeface="Arial MT"/>
              </a:rPr>
              <a:t> </a:t>
            </a:r>
            <a:r>
              <a:rPr sz="1400" spc="-5" dirty="0">
                <a:solidFill>
                  <a:srgbClr val="202020"/>
                </a:solidFill>
                <a:latin typeface="Arial MT"/>
                <a:cs typeface="Arial MT"/>
              </a:rPr>
              <a:t>high</a:t>
            </a:r>
            <a:r>
              <a:rPr sz="1400" spc="-45" dirty="0">
                <a:solidFill>
                  <a:srgbClr val="202020"/>
                </a:solidFill>
                <a:latin typeface="Arial MT"/>
                <a:cs typeface="Arial MT"/>
              </a:rPr>
              <a:t> </a:t>
            </a:r>
            <a:r>
              <a:rPr sz="1400" dirty="0">
                <a:solidFill>
                  <a:srgbClr val="202020"/>
                </a:solidFill>
                <a:latin typeface="Arial MT"/>
                <a:cs typeface="Arial MT"/>
              </a:rPr>
              <a:t>in</a:t>
            </a:r>
            <a:r>
              <a:rPr sz="1400" spc="-15" dirty="0">
                <a:solidFill>
                  <a:srgbClr val="202020"/>
                </a:solidFill>
                <a:latin typeface="Arial MT"/>
                <a:cs typeface="Arial MT"/>
              </a:rPr>
              <a:t> </a:t>
            </a:r>
            <a:r>
              <a:rPr sz="1400" dirty="0">
                <a:solidFill>
                  <a:srgbClr val="202020"/>
                </a:solidFill>
                <a:latin typeface="Arial MT"/>
                <a:cs typeface="Arial MT"/>
              </a:rPr>
              <a:t>the</a:t>
            </a:r>
            <a:r>
              <a:rPr sz="1400" spc="-25" dirty="0">
                <a:solidFill>
                  <a:srgbClr val="202020"/>
                </a:solidFill>
                <a:latin typeface="Arial MT"/>
                <a:cs typeface="Arial MT"/>
              </a:rPr>
              <a:t> </a:t>
            </a:r>
            <a:r>
              <a:rPr sz="1400" dirty="0">
                <a:solidFill>
                  <a:srgbClr val="202020"/>
                </a:solidFill>
                <a:latin typeface="Arial MT"/>
                <a:cs typeface="Arial MT"/>
              </a:rPr>
              <a:t>months</a:t>
            </a:r>
            <a:r>
              <a:rPr sz="1400" spc="-30" dirty="0">
                <a:solidFill>
                  <a:srgbClr val="202020"/>
                </a:solidFill>
                <a:latin typeface="Arial MT"/>
                <a:cs typeface="Arial MT"/>
              </a:rPr>
              <a:t> </a:t>
            </a:r>
            <a:r>
              <a:rPr sz="1400" dirty="0">
                <a:solidFill>
                  <a:srgbClr val="202020"/>
                </a:solidFill>
                <a:latin typeface="Arial MT"/>
                <a:cs typeface="Arial MT"/>
              </a:rPr>
              <a:t>June,</a:t>
            </a:r>
            <a:r>
              <a:rPr sz="1400" spc="-35" dirty="0">
                <a:solidFill>
                  <a:srgbClr val="202020"/>
                </a:solidFill>
                <a:latin typeface="Arial MT"/>
                <a:cs typeface="Arial MT"/>
              </a:rPr>
              <a:t> </a:t>
            </a:r>
            <a:r>
              <a:rPr sz="1400" spc="-50" dirty="0">
                <a:solidFill>
                  <a:srgbClr val="202020"/>
                </a:solidFill>
                <a:latin typeface="Arial MT"/>
                <a:cs typeface="Arial MT"/>
              </a:rPr>
              <a:t>July,</a:t>
            </a:r>
            <a:r>
              <a:rPr sz="1400" spc="-155" dirty="0">
                <a:solidFill>
                  <a:srgbClr val="202020"/>
                </a:solidFill>
                <a:latin typeface="Arial MT"/>
                <a:cs typeface="Arial MT"/>
              </a:rPr>
              <a:t> </a:t>
            </a:r>
            <a:r>
              <a:rPr sz="1400" spc="-5" dirty="0">
                <a:solidFill>
                  <a:srgbClr val="202020"/>
                </a:solidFill>
                <a:latin typeface="Arial MT"/>
                <a:cs typeface="Arial MT"/>
              </a:rPr>
              <a:t>August</a:t>
            </a:r>
            <a:r>
              <a:rPr sz="1400" spc="-50" dirty="0">
                <a:solidFill>
                  <a:srgbClr val="202020"/>
                </a:solidFill>
                <a:latin typeface="Arial MT"/>
                <a:cs typeface="Arial MT"/>
              </a:rPr>
              <a:t> </a:t>
            </a:r>
            <a:r>
              <a:rPr sz="1400" spc="-5" dirty="0">
                <a:solidFill>
                  <a:srgbClr val="202020"/>
                </a:solidFill>
                <a:latin typeface="Arial MT"/>
                <a:cs typeface="Arial MT"/>
              </a:rPr>
              <a:t>as</a:t>
            </a:r>
            <a:r>
              <a:rPr sz="1400" spc="-10" dirty="0">
                <a:solidFill>
                  <a:srgbClr val="202020"/>
                </a:solidFill>
                <a:latin typeface="Arial MT"/>
                <a:cs typeface="Arial MT"/>
              </a:rPr>
              <a:t> </a:t>
            </a:r>
            <a:r>
              <a:rPr sz="1400" dirty="0">
                <a:solidFill>
                  <a:srgbClr val="202020"/>
                </a:solidFill>
                <a:latin typeface="Arial MT"/>
                <a:cs typeface="Arial MT"/>
              </a:rPr>
              <a:t>compared</a:t>
            </a:r>
            <a:r>
              <a:rPr sz="1400" spc="-50" dirty="0">
                <a:solidFill>
                  <a:srgbClr val="202020"/>
                </a:solidFill>
                <a:latin typeface="Arial MT"/>
                <a:cs typeface="Arial MT"/>
              </a:rPr>
              <a:t> </a:t>
            </a:r>
            <a:r>
              <a:rPr sz="1400" dirty="0">
                <a:solidFill>
                  <a:srgbClr val="202020"/>
                </a:solidFill>
                <a:latin typeface="Arial MT"/>
                <a:cs typeface="Arial MT"/>
              </a:rPr>
              <a:t>to</a:t>
            </a:r>
            <a:r>
              <a:rPr sz="1400" spc="-15" dirty="0">
                <a:solidFill>
                  <a:srgbClr val="202020"/>
                </a:solidFill>
                <a:latin typeface="Arial MT"/>
                <a:cs typeface="Arial MT"/>
              </a:rPr>
              <a:t> </a:t>
            </a:r>
            <a:r>
              <a:rPr sz="1400" dirty="0">
                <a:solidFill>
                  <a:srgbClr val="202020"/>
                </a:solidFill>
                <a:latin typeface="Arial MT"/>
                <a:cs typeface="Arial MT"/>
              </a:rPr>
              <a:t>City</a:t>
            </a:r>
            <a:r>
              <a:rPr sz="1400" spc="-30" dirty="0">
                <a:solidFill>
                  <a:srgbClr val="202020"/>
                </a:solidFill>
                <a:latin typeface="Arial MT"/>
                <a:cs typeface="Arial MT"/>
              </a:rPr>
              <a:t> </a:t>
            </a:r>
            <a:r>
              <a:rPr sz="1400" spc="-5" dirty="0">
                <a:solidFill>
                  <a:srgbClr val="202020"/>
                </a:solidFill>
                <a:latin typeface="Arial MT"/>
                <a:cs typeface="Arial MT"/>
              </a:rPr>
              <a:t>Hotels.</a:t>
            </a:r>
            <a:r>
              <a:rPr sz="1400" spc="-45" dirty="0">
                <a:solidFill>
                  <a:srgbClr val="202020"/>
                </a:solidFill>
                <a:latin typeface="Arial MT"/>
                <a:cs typeface="Arial MT"/>
              </a:rPr>
              <a:t> </a:t>
            </a:r>
            <a:r>
              <a:rPr sz="1400" spc="-5" dirty="0">
                <a:solidFill>
                  <a:srgbClr val="202020"/>
                </a:solidFill>
                <a:latin typeface="Arial MT"/>
                <a:cs typeface="Arial MT"/>
              </a:rPr>
              <a:t>May </a:t>
            </a:r>
            <a:r>
              <a:rPr sz="1400" dirty="0">
                <a:solidFill>
                  <a:srgbClr val="202020"/>
                </a:solidFill>
                <a:latin typeface="Arial MT"/>
                <a:cs typeface="Arial MT"/>
              </a:rPr>
              <a:t>be</a:t>
            </a:r>
            <a:endParaRPr sz="1400">
              <a:latin typeface="Arial MT"/>
              <a:cs typeface="Arial MT"/>
            </a:endParaRPr>
          </a:p>
          <a:p>
            <a:pPr marL="356870">
              <a:lnSpc>
                <a:spcPct val="100000"/>
              </a:lnSpc>
            </a:pPr>
            <a:r>
              <a:rPr sz="1400" spc="-10" dirty="0">
                <a:solidFill>
                  <a:srgbClr val="202020"/>
                </a:solidFill>
                <a:latin typeface="Arial MT"/>
                <a:cs typeface="Arial MT"/>
              </a:rPr>
              <a:t>Customers/People</a:t>
            </a:r>
            <a:r>
              <a:rPr sz="1400" spc="-50" dirty="0">
                <a:solidFill>
                  <a:srgbClr val="202020"/>
                </a:solidFill>
                <a:latin typeface="Arial MT"/>
                <a:cs typeface="Arial MT"/>
              </a:rPr>
              <a:t> </a:t>
            </a:r>
            <a:r>
              <a:rPr sz="1400" spc="-5" dirty="0">
                <a:solidFill>
                  <a:srgbClr val="202020"/>
                </a:solidFill>
                <a:latin typeface="Arial MT"/>
                <a:cs typeface="Arial MT"/>
              </a:rPr>
              <a:t>wants</a:t>
            </a:r>
            <a:r>
              <a:rPr sz="1400" spc="-30" dirty="0">
                <a:solidFill>
                  <a:srgbClr val="202020"/>
                </a:solidFill>
                <a:latin typeface="Arial MT"/>
                <a:cs typeface="Arial MT"/>
              </a:rPr>
              <a:t> </a:t>
            </a:r>
            <a:r>
              <a:rPr sz="1400" dirty="0">
                <a:solidFill>
                  <a:srgbClr val="202020"/>
                </a:solidFill>
                <a:latin typeface="Arial MT"/>
                <a:cs typeface="Arial MT"/>
              </a:rPr>
              <a:t>to</a:t>
            </a:r>
            <a:r>
              <a:rPr sz="1400" spc="-20" dirty="0">
                <a:solidFill>
                  <a:srgbClr val="202020"/>
                </a:solidFill>
                <a:latin typeface="Arial MT"/>
                <a:cs typeface="Arial MT"/>
              </a:rPr>
              <a:t> </a:t>
            </a:r>
            <a:r>
              <a:rPr sz="1400" dirty="0">
                <a:solidFill>
                  <a:srgbClr val="202020"/>
                </a:solidFill>
                <a:latin typeface="Arial MT"/>
                <a:cs typeface="Arial MT"/>
              </a:rPr>
              <a:t>spend</a:t>
            </a:r>
            <a:r>
              <a:rPr sz="1400" spc="-40" dirty="0">
                <a:solidFill>
                  <a:srgbClr val="202020"/>
                </a:solidFill>
                <a:latin typeface="Arial MT"/>
                <a:cs typeface="Arial MT"/>
              </a:rPr>
              <a:t> </a:t>
            </a:r>
            <a:r>
              <a:rPr sz="1400" dirty="0">
                <a:solidFill>
                  <a:srgbClr val="202020"/>
                </a:solidFill>
                <a:latin typeface="Arial MT"/>
                <a:cs typeface="Arial MT"/>
              </a:rPr>
              <a:t>their</a:t>
            </a:r>
            <a:r>
              <a:rPr sz="1400" spc="-50" dirty="0">
                <a:solidFill>
                  <a:srgbClr val="202020"/>
                </a:solidFill>
                <a:latin typeface="Arial MT"/>
                <a:cs typeface="Arial MT"/>
              </a:rPr>
              <a:t> </a:t>
            </a:r>
            <a:r>
              <a:rPr sz="1400" spc="-5" dirty="0">
                <a:solidFill>
                  <a:srgbClr val="202020"/>
                </a:solidFill>
                <a:latin typeface="Arial MT"/>
                <a:cs typeface="Arial MT"/>
              </a:rPr>
              <a:t>Summer</a:t>
            </a:r>
            <a:r>
              <a:rPr sz="1400" spc="-45" dirty="0">
                <a:solidFill>
                  <a:srgbClr val="202020"/>
                </a:solidFill>
                <a:latin typeface="Arial MT"/>
                <a:cs typeface="Arial MT"/>
              </a:rPr>
              <a:t> </a:t>
            </a:r>
            <a:r>
              <a:rPr sz="1400" dirty="0">
                <a:solidFill>
                  <a:srgbClr val="202020"/>
                </a:solidFill>
                <a:latin typeface="Arial MT"/>
                <a:cs typeface="Arial MT"/>
              </a:rPr>
              <a:t>vacation</a:t>
            </a:r>
            <a:r>
              <a:rPr sz="1400" spc="-25" dirty="0">
                <a:solidFill>
                  <a:srgbClr val="202020"/>
                </a:solidFill>
                <a:latin typeface="Arial MT"/>
                <a:cs typeface="Arial MT"/>
              </a:rPr>
              <a:t> </a:t>
            </a:r>
            <a:r>
              <a:rPr sz="1400" spc="-5" dirty="0">
                <a:solidFill>
                  <a:srgbClr val="202020"/>
                </a:solidFill>
                <a:latin typeface="Arial MT"/>
                <a:cs typeface="Arial MT"/>
              </a:rPr>
              <a:t>in</a:t>
            </a:r>
            <a:r>
              <a:rPr sz="1400" spc="-30" dirty="0">
                <a:solidFill>
                  <a:srgbClr val="202020"/>
                </a:solidFill>
                <a:latin typeface="Arial MT"/>
                <a:cs typeface="Arial MT"/>
              </a:rPr>
              <a:t> </a:t>
            </a:r>
            <a:r>
              <a:rPr sz="1400" dirty="0">
                <a:solidFill>
                  <a:srgbClr val="202020"/>
                </a:solidFill>
                <a:latin typeface="Arial MT"/>
                <a:cs typeface="Arial MT"/>
              </a:rPr>
              <a:t>Resorts</a:t>
            </a:r>
            <a:r>
              <a:rPr sz="1400" spc="-55" dirty="0">
                <a:solidFill>
                  <a:srgbClr val="202020"/>
                </a:solidFill>
                <a:latin typeface="Arial MT"/>
                <a:cs typeface="Arial MT"/>
              </a:rPr>
              <a:t> </a:t>
            </a:r>
            <a:r>
              <a:rPr sz="1400" spc="-5" dirty="0">
                <a:solidFill>
                  <a:srgbClr val="202020"/>
                </a:solidFill>
                <a:latin typeface="Arial MT"/>
                <a:cs typeface="Arial MT"/>
              </a:rPr>
              <a:t>Hotels.</a:t>
            </a:r>
            <a:endParaRPr sz="1400">
              <a:latin typeface="Arial MT"/>
              <a:cs typeface="Arial MT"/>
            </a:endParaRPr>
          </a:p>
          <a:p>
            <a:pPr>
              <a:lnSpc>
                <a:spcPct val="100000"/>
              </a:lnSpc>
              <a:spcBef>
                <a:spcPts val="20"/>
              </a:spcBef>
            </a:pPr>
            <a:endParaRPr sz="1500">
              <a:latin typeface="Arial MT"/>
              <a:cs typeface="Arial MT"/>
            </a:endParaRPr>
          </a:p>
          <a:p>
            <a:pPr marL="356870" marR="350520" indent="-344805">
              <a:lnSpc>
                <a:spcPct val="100000"/>
              </a:lnSpc>
              <a:buClr>
                <a:srgbClr val="000000"/>
              </a:buClr>
              <a:buFont typeface="Segoe UI Symbol"/>
              <a:buChar char="❑"/>
              <a:tabLst>
                <a:tab pos="356870" algn="l"/>
                <a:tab pos="357505" algn="l"/>
              </a:tabLst>
            </a:pPr>
            <a:r>
              <a:rPr sz="1400" spc="-5" dirty="0">
                <a:solidFill>
                  <a:srgbClr val="202020"/>
                </a:solidFill>
                <a:latin typeface="Arial MT"/>
                <a:cs typeface="Arial MT"/>
              </a:rPr>
              <a:t>The</a:t>
            </a:r>
            <a:r>
              <a:rPr sz="1400" spc="-30" dirty="0">
                <a:solidFill>
                  <a:srgbClr val="202020"/>
                </a:solidFill>
                <a:latin typeface="Arial MT"/>
                <a:cs typeface="Arial MT"/>
              </a:rPr>
              <a:t> </a:t>
            </a:r>
            <a:r>
              <a:rPr sz="1400" dirty="0">
                <a:solidFill>
                  <a:srgbClr val="202020"/>
                </a:solidFill>
                <a:latin typeface="Arial MT"/>
                <a:cs typeface="Arial MT"/>
              </a:rPr>
              <a:t>best</a:t>
            </a:r>
            <a:r>
              <a:rPr sz="1400" spc="-45" dirty="0">
                <a:solidFill>
                  <a:srgbClr val="202020"/>
                </a:solidFill>
                <a:latin typeface="Arial MT"/>
                <a:cs typeface="Arial MT"/>
              </a:rPr>
              <a:t> </a:t>
            </a:r>
            <a:r>
              <a:rPr sz="1400" spc="-5" dirty="0">
                <a:solidFill>
                  <a:srgbClr val="202020"/>
                </a:solidFill>
                <a:latin typeface="Arial MT"/>
                <a:cs typeface="Arial MT"/>
              </a:rPr>
              <a:t>time</a:t>
            </a:r>
            <a:r>
              <a:rPr sz="1400" spc="-40" dirty="0">
                <a:solidFill>
                  <a:srgbClr val="202020"/>
                </a:solidFill>
                <a:latin typeface="Arial MT"/>
                <a:cs typeface="Arial MT"/>
              </a:rPr>
              <a:t> </a:t>
            </a:r>
            <a:r>
              <a:rPr sz="1400" dirty="0">
                <a:solidFill>
                  <a:srgbClr val="202020"/>
                </a:solidFill>
                <a:latin typeface="Arial MT"/>
                <a:cs typeface="Arial MT"/>
              </a:rPr>
              <a:t>for</a:t>
            </a:r>
            <a:r>
              <a:rPr sz="1400" spc="-40" dirty="0">
                <a:solidFill>
                  <a:srgbClr val="202020"/>
                </a:solidFill>
                <a:latin typeface="Arial MT"/>
                <a:cs typeface="Arial MT"/>
              </a:rPr>
              <a:t> </a:t>
            </a:r>
            <a:r>
              <a:rPr sz="1400" spc="-5" dirty="0">
                <a:solidFill>
                  <a:srgbClr val="202020"/>
                </a:solidFill>
                <a:latin typeface="Arial MT"/>
                <a:cs typeface="Arial MT"/>
              </a:rPr>
              <a:t>guests</a:t>
            </a:r>
            <a:r>
              <a:rPr sz="1400" spc="-45" dirty="0">
                <a:solidFill>
                  <a:srgbClr val="202020"/>
                </a:solidFill>
                <a:latin typeface="Arial MT"/>
                <a:cs typeface="Arial MT"/>
              </a:rPr>
              <a:t> </a:t>
            </a:r>
            <a:r>
              <a:rPr sz="1400" dirty="0">
                <a:solidFill>
                  <a:srgbClr val="202020"/>
                </a:solidFill>
                <a:latin typeface="Arial MT"/>
                <a:cs typeface="Arial MT"/>
              </a:rPr>
              <a:t>to</a:t>
            </a:r>
            <a:r>
              <a:rPr sz="1400" spc="-25" dirty="0">
                <a:solidFill>
                  <a:srgbClr val="202020"/>
                </a:solidFill>
                <a:latin typeface="Arial MT"/>
                <a:cs typeface="Arial MT"/>
              </a:rPr>
              <a:t> </a:t>
            </a:r>
            <a:r>
              <a:rPr sz="1400" spc="-5" dirty="0">
                <a:solidFill>
                  <a:srgbClr val="202020"/>
                </a:solidFill>
                <a:latin typeface="Arial MT"/>
                <a:cs typeface="Arial MT"/>
              </a:rPr>
              <a:t>visit</a:t>
            </a:r>
            <a:r>
              <a:rPr sz="1400" spc="5" dirty="0">
                <a:solidFill>
                  <a:srgbClr val="202020"/>
                </a:solidFill>
                <a:latin typeface="Arial MT"/>
                <a:cs typeface="Arial MT"/>
              </a:rPr>
              <a:t> </a:t>
            </a:r>
            <a:r>
              <a:rPr sz="1400" spc="-5" dirty="0">
                <a:solidFill>
                  <a:srgbClr val="202020"/>
                </a:solidFill>
                <a:latin typeface="Arial MT"/>
                <a:cs typeface="Arial MT"/>
              </a:rPr>
              <a:t>Resort</a:t>
            </a:r>
            <a:r>
              <a:rPr sz="1400" spc="-45" dirty="0">
                <a:solidFill>
                  <a:srgbClr val="202020"/>
                </a:solidFill>
                <a:latin typeface="Arial MT"/>
                <a:cs typeface="Arial MT"/>
              </a:rPr>
              <a:t> </a:t>
            </a:r>
            <a:r>
              <a:rPr sz="1400" dirty="0">
                <a:solidFill>
                  <a:srgbClr val="202020"/>
                </a:solidFill>
                <a:latin typeface="Arial MT"/>
                <a:cs typeface="Arial MT"/>
              </a:rPr>
              <a:t>or</a:t>
            </a:r>
            <a:r>
              <a:rPr sz="1400" spc="-25" dirty="0">
                <a:solidFill>
                  <a:srgbClr val="202020"/>
                </a:solidFill>
                <a:latin typeface="Arial MT"/>
                <a:cs typeface="Arial MT"/>
              </a:rPr>
              <a:t> </a:t>
            </a:r>
            <a:r>
              <a:rPr sz="1400" spc="-5" dirty="0">
                <a:solidFill>
                  <a:srgbClr val="202020"/>
                </a:solidFill>
                <a:latin typeface="Arial MT"/>
                <a:cs typeface="Arial MT"/>
              </a:rPr>
              <a:t>City</a:t>
            </a:r>
            <a:r>
              <a:rPr sz="1400" spc="-20" dirty="0">
                <a:solidFill>
                  <a:srgbClr val="202020"/>
                </a:solidFill>
                <a:latin typeface="Arial MT"/>
                <a:cs typeface="Arial MT"/>
              </a:rPr>
              <a:t> </a:t>
            </a:r>
            <a:r>
              <a:rPr sz="1400" spc="-5" dirty="0">
                <a:solidFill>
                  <a:srgbClr val="202020"/>
                </a:solidFill>
                <a:latin typeface="Arial MT"/>
                <a:cs typeface="Arial MT"/>
              </a:rPr>
              <a:t>hotels</a:t>
            </a:r>
            <a:r>
              <a:rPr sz="1400" spc="-45" dirty="0">
                <a:solidFill>
                  <a:srgbClr val="202020"/>
                </a:solidFill>
                <a:latin typeface="Arial MT"/>
                <a:cs typeface="Arial MT"/>
              </a:rPr>
              <a:t> </a:t>
            </a:r>
            <a:r>
              <a:rPr sz="1400" dirty="0">
                <a:solidFill>
                  <a:srgbClr val="202020"/>
                </a:solidFill>
                <a:latin typeface="Arial MT"/>
                <a:cs typeface="Arial MT"/>
              </a:rPr>
              <a:t>is</a:t>
            </a:r>
            <a:r>
              <a:rPr sz="1400" spc="-5" dirty="0">
                <a:solidFill>
                  <a:srgbClr val="202020"/>
                </a:solidFill>
                <a:latin typeface="Arial MT"/>
                <a:cs typeface="Arial MT"/>
              </a:rPr>
              <a:t> </a:t>
            </a:r>
            <a:r>
              <a:rPr sz="1400" spc="-30" dirty="0">
                <a:solidFill>
                  <a:srgbClr val="202020"/>
                </a:solidFill>
                <a:latin typeface="Arial MT"/>
                <a:cs typeface="Arial MT"/>
              </a:rPr>
              <a:t>January,</a:t>
            </a:r>
            <a:r>
              <a:rPr sz="1400" spc="-50" dirty="0">
                <a:solidFill>
                  <a:srgbClr val="202020"/>
                </a:solidFill>
                <a:latin typeface="Arial MT"/>
                <a:cs typeface="Arial MT"/>
              </a:rPr>
              <a:t> </a:t>
            </a:r>
            <a:r>
              <a:rPr sz="1400" spc="-40" dirty="0">
                <a:solidFill>
                  <a:srgbClr val="202020"/>
                </a:solidFill>
                <a:latin typeface="Arial MT"/>
                <a:cs typeface="Arial MT"/>
              </a:rPr>
              <a:t>February,</a:t>
            </a:r>
            <a:r>
              <a:rPr sz="1400" spc="-15" dirty="0">
                <a:solidFill>
                  <a:srgbClr val="202020"/>
                </a:solidFill>
                <a:latin typeface="Arial MT"/>
                <a:cs typeface="Arial MT"/>
              </a:rPr>
              <a:t> </a:t>
            </a:r>
            <a:r>
              <a:rPr sz="1400" dirty="0">
                <a:solidFill>
                  <a:srgbClr val="202020"/>
                </a:solidFill>
                <a:latin typeface="Arial MT"/>
                <a:cs typeface="Arial MT"/>
              </a:rPr>
              <a:t>March,</a:t>
            </a:r>
            <a:r>
              <a:rPr sz="1400" spc="-105" dirty="0">
                <a:solidFill>
                  <a:srgbClr val="202020"/>
                </a:solidFill>
                <a:latin typeface="Arial MT"/>
                <a:cs typeface="Arial MT"/>
              </a:rPr>
              <a:t> </a:t>
            </a:r>
            <a:r>
              <a:rPr sz="1400" dirty="0">
                <a:solidFill>
                  <a:srgbClr val="202020"/>
                </a:solidFill>
                <a:latin typeface="Arial MT"/>
                <a:cs typeface="Arial MT"/>
              </a:rPr>
              <a:t>April,</a:t>
            </a:r>
            <a:r>
              <a:rPr sz="1400" spc="-45" dirty="0">
                <a:solidFill>
                  <a:srgbClr val="202020"/>
                </a:solidFill>
                <a:latin typeface="Arial MT"/>
                <a:cs typeface="Arial MT"/>
              </a:rPr>
              <a:t> </a:t>
            </a:r>
            <a:r>
              <a:rPr sz="1400" spc="-25" dirty="0">
                <a:solidFill>
                  <a:srgbClr val="202020"/>
                </a:solidFill>
                <a:latin typeface="Arial MT"/>
                <a:cs typeface="Arial MT"/>
              </a:rPr>
              <a:t>October, </a:t>
            </a:r>
            <a:r>
              <a:rPr sz="1400" spc="-375" dirty="0">
                <a:solidFill>
                  <a:srgbClr val="202020"/>
                </a:solidFill>
                <a:latin typeface="Arial MT"/>
                <a:cs typeface="Arial MT"/>
              </a:rPr>
              <a:t> </a:t>
            </a:r>
            <a:r>
              <a:rPr sz="1400" spc="-5" dirty="0">
                <a:solidFill>
                  <a:srgbClr val="202020"/>
                </a:solidFill>
                <a:latin typeface="Arial MT"/>
                <a:cs typeface="Arial MT"/>
              </a:rPr>
              <a:t>November</a:t>
            </a:r>
            <a:r>
              <a:rPr sz="1400" spc="-60" dirty="0">
                <a:solidFill>
                  <a:srgbClr val="202020"/>
                </a:solidFill>
                <a:latin typeface="Arial MT"/>
                <a:cs typeface="Arial MT"/>
              </a:rPr>
              <a:t> </a:t>
            </a:r>
            <a:r>
              <a:rPr sz="1400" dirty="0">
                <a:solidFill>
                  <a:srgbClr val="202020"/>
                </a:solidFill>
                <a:latin typeface="Arial MT"/>
                <a:cs typeface="Arial MT"/>
              </a:rPr>
              <a:t>and</a:t>
            </a:r>
            <a:r>
              <a:rPr sz="1400" spc="-45" dirty="0">
                <a:solidFill>
                  <a:srgbClr val="202020"/>
                </a:solidFill>
                <a:latin typeface="Arial MT"/>
                <a:cs typeface="Arial MT"/>
              </a:rPr>
              <a:t> </a:t>
            </a:r>
            <a:r>
              <a:rPr sz="1400" spc="-5" dirty="0">
                <a:solidFill>
                  <a:srgbClr val="202020"/>
                </a:solidFill>
                <a:latin typeface="Arial MT"/>
                <a:cs typeface="Arial MT"/>
              </a:rPr>
              <a:t>December</a:t>
            </a:r>
            <a:r>
              <a:rPr sz="1400" spc="-55" dirty="0">
                <a:solidFill>
                  <a:srgbClr val="202020"/>
                </a:solidFill>
                <a:latin typeface="Arial MT"/>
                <a:cs typeface="Arial MT"/>
              </a:rPr>
              <a:t> </a:t>
            </a:r>
            <a:r>
              <a:rPr sz="1400" dirty="0">
                <a:solidFill>
                  <a:srgbClr val="202020"/>
                </a:solidFill>
                <a:latin typeface="Arial MT"/>
                <a:cs typeface="Arial MT"/>
              </a:rPr>
              <a:t>as</a:t>
            </a:r>
            <a:r>
              <a:rPr sz="1400" spc="-30" dirty="0">
                <a:solidFill>
                  <a:srgbClr val="202020"/>
                </a:solidFill>
                <a:latin typeface="Arial MT"/>
                <a:cs typeface="Arial MT"/>
              </a:rPr>
              <a:t> </a:t>
            </a:r>
            <a:r>
              <a:rPr sz="1400" dirty="0">
                <a:solidFill>
                  <a:srgbClr val="202020"/>
                </a:solidFill>
                <a:latin typeface="Arial MT"/>
                <a:cs typeface="Arial MT"/>
              </a:rPr>
              <a:t>the</a:t>
            </a:r>
            <a:r>
              <a:rPr sz="1400" spc="-45" dirty="0">
                <a:solidFill>
                  <a:srgbClr val="202020"/>
                </a:solidFill>
                <a:latin typeface="Arial MT"/>
                <a:cs typeface="Arial MT"/>
              </a:rPr>
              <a:t> </a:t>
            </a:r>
            <a:r>
              <a:rPr sz="1400" spc="-5" dirty="0">
                <a:solidFill>
                  <a:srgbClr val="202020"/>
                </a:solidFill>
                <a:latin typeface="Arial MT"/>
                <a:cs typeface="Arial MT"/>
              </a:rPr>
              <a:t>average</a:t>
            </a:r>
            <a:r>
              <a:rPr sz="1400" spc="-65" dirty="0">
                <a:solidFill>
                  <a:srgbClr val="202020"/>
                </a:solidFill>
                <a:latin typeface="Arial MT"/>
                <a:cs typeface="Arial MT"/>
              </a:rPr>
              <a:t> </a:t>
            </a:r>
            <a:r>
              <a:rPr sz="1400" dirty="0">
                <a:solidFill>
                  <a:srgbClr val="202020"/>
                </a:solidFill>
                <a:latin typeface="Arial MT"/>
                <a:cs typeface="Arial MT"/>
              </a:rPr>
              <a:t>daily</a:t>
            </a:r>
            <a:r>
              <a:rPr sz="1400" spc="-35" dirty="0">
                <a:solidFill>
                  <a:srgbClr val="202020"/>
                </a:solidFill>
                <a:latin typeface="Arial MT"/>
                <a:cs typeface="Arial MT"/>
              </a:rPr>
              <a:t> </a:t>
            </a:r>
            <a:r>
              <a:rPr sz="1400" dirty="0">
                <a:solidFill>
                  <a:srgbClr val="202020"/>
                </a:solidFill>
                <a:latin typeface="Arial MT"/>
                <a:cs typeface="Arial MT"/>
              </a:rPr>
              <a:t>rate</a:t>
            </a:r>
            <a:r>
              <a:rPr sz="1400" spc="-30" dirty="0">
                <a:solidFill>
                  <a:srgbClr val="202020"/>
                </a:solidFill>
                <a:latin typeface="Arial MT"/>
                <a:cs typeface="Arial MT"/>
              </a:rPr>
              <a:t> </a:t>
            </a:r>
            <a:r>
              <a:rPr sz="1400" dirty="0">
                <a:solidFill>
                  <a:srgbClr val="202020"/>
                </a:solidFill>
                <a:latin typeface="Arial MT"/>
                <a:cs typeface="Arial MT"/>
              </a:rPr>
              <a:t>in</a:t>
            </a:r>
            <a:r>
              <a:rPr sz="1400" spc="-30" dirty="0">
                <a:solidFill>
                  <a:srgbClr val="202020"/>
                </a:solidFill>
                <a:latin typeface="Arial MT"/>
                <a:cs typeface="Arial MT"/>
              </a:rPr>
              <a:t> </a:t>
            </a:r>
            <a:r>
              <a:rPr sz="1400" dirty="0">
                <a:solidFill>
                  <a:srgbClr val="202020"/>
                </a:solidFill>
                <a:latin typeface="Arial MT"/>
                <a:cs typeface="Arial MT"/>
              </a:rPr>
              <a:t>this</a:t>
            </a:r>
            <a:r>
              <a:rPr sz="1400" spc="-35" dirty="0">
                <a:solidFill>
                  <a:srgbClr val="202020"/>
                </a:solidFill>
                <a:latin typeface="Arial MT"/>
                <a:cs typeface="Arial MT"/>
              </a:rPr>
              <a:t> </a:t>
            </a:r>
            <a:r>
              <a:rPr sz="1400" dirty="0">
                <a:solidFill>
                  <a:srgbClr val="202020"/>
                </a:solidFill>
                <a:latin typeface="Arial MT"/>
                <a:cs typeface="Arial MT"/>
              </a:rPr>
              <a:t>month</a:t>
            </a:r>
            <a:r>
              <a:rPr sz="1400" spc="-30" dirty="0">
                <a:solidFill>
                  <a:srgbClr val="202020"/>
                </a:solidFill>
                <a:latin typeface="Arial MT"/>
                <a:cs typeface="Arial MT"/>
              </a:rPr>
              <a:t> </a:t>
            </a:r>
            <a:r>
              <a:rPr sz="1400" dirty="0">
                <a:solidFill>
                  <a:srgbClr val="202020"/>
                </a:solidFill>
                <a:latin typeface="Arial MT"/>
                <a:cs typeface="Arial MT"/>
              </a:rPr>
              <a:t>is</a:t>
            </a:r>
            <a:r>
              <a:rPr sz="1400" spc="-25" dirty="0">
                <a:solidFill>
                  <a:srgbClr val="202020"/>
                </a:solidFill>
                <a:latin typeface="Arial MT"/>
                <a:cs typeface="Arial MT"/>
              </a:rPr>
              <a:t> </a:t>
            </a:r>
            <a:r>
              <a:rPr sz="1400" spc="-5" dirty="0">
                <a:solidFill>
                  <a:srgbClr val="202020"/>
                </a:solidFill>
                <a:latin typeface="Arial MT"/>
                <a:cs typeface="Arial MT"/>
              </a:rPr>
              <a:t>very </a:t>
            </a:r>
            <a:r>
              <a:rPr sz="1400" spc="-45" dirty="0">
                <a:solidFill>
                  <a:srgbClr val="202020"/>
                </a:solidFill>
                <a:latin typeface="Arial MT"/>
                <a:cs typeface="Arial MT"/>
              </a:rPr>
              <a:t>low.</a:t>
            </a:r>
            <a:endParaRPr sz="14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186004"/>
            <a:ext cx="5327650" cy="331470"/>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8.</a:t>
            </a:r>
            <a:r>
              <a:rPr sz="2000" u="heavy" spc="-25" dirty="0">
                <a:uFill>
                  <a:solidFill>
                    <a:srgbClr val="CC0000"/>
                  </a:solidFill>
                </a:uFill>
              </a:rPr>
              <a:t> </a:t>
            </a:r>
            <a:r>
              <a:rPr sz="2000" u="heavy" spc="-10" dirty="0">
                <a:uFill>
                  <a:solidFill>
                    <a:srgbClr val="CC0000"/>
                  </a:solidFill>
                </a:uFill>
              </a:rPr>
              <a:t>Distribution</a:t>
            </a:r>
            <a:r>
              <a:rPr sz="2000" u="heavy" spc="-50" dirty="0">
                <a:uFill>
                  <a:solidFill>
                    <a:srgbClr val="CC0000"/>
                  </a:solidFill>
                </a:uFill>
              </a:rPr>
              <a:t> </a:t>
            </a:r>
            <a:r>
              <a:rPr sz="2000" u="heavy" dirty="0">
                <a:uFill>
                  <a:solidFill>
                    <a:srgbClr val="CC0000"/>
                  </a:solidFill>
                </a:uFill>
              </a:rPr>
              <a:t>channel</a:t>
            </a:r>
            <a:r>
              <a:rPr sz="2000" u="heavy" spc="-60" dirty="0">
                <a:uFill>
                  <a:solidFill>
                    <a:srgbClr val="CC0000"/>
                  </a:solidFill>
                </a:uFill>
              </a:rPr>
              <a:t> </a:t>
            </a:r>
            <a:r>
              <a:rPr sz="2000" u="heavy" spc="-5" dirty="0">
                <a:uFill>
                  <a:solidFill>
                    <a:srgbClr val="CC0000"/>
                  </a:solidFill>
                </a:uFill>
              </a:rPr>
              <a:t>contributed</a:t>
            </a:r>
            <a:r>
              <a:rPr sz="2000" u="heavy" spc="-65" dirty="0">
                <a:uFill>
                  <a:solidFill>
                    <a:srgbClr val="CC0000"/>
                  </a:solidFill>
                </a:uFill>
              </a:rPr>
              <a:t> </a:t>
            </a:r>
            <a:r>
              <a:rPr sz="2000" u="heavy" dirty="0">
                <a:uFill>
                  <a:solidFill>
                    <a:srgbClr val="CC0000"/>
                  </a:solidFill>
                </a:uFill>
              </a:rPr>
              <a:t>in</a:t>
            </a:r>
            <a:r>
              <a:rPr sz="2000" u="heavy" spc="-10" dirty="0">
                <a:uFill>
                  <a:solidFill>
                    <a:srgbClr val="CC0000"/>
                  </a:solidFill>
                </a:uFill>
              </a:rPr>
              <a:t> </a:t>
            </a:r>
            <a:r>
              <a:rPr sz="2000" u="heavy" spc="-5" dirty="0">
                <a:uFill>
                  <a:solidFill>
                    <a:srgbClr val="CC0000"/>
                  </a:solidFill>
                </a:uFill>
              </a:rPr>
              <a:t>Income</a:t>
            </a:r>
            <a:endParaRPr sz="2000"/>
          </a:p>
        </p:txBody>
      </p:sp>
      <p:pic>
        <p:nvPicPr>
          <p:cNvPr id="3" name="object 3"/>
          <p:cNvPicPr/>
          <p:nvPr/>
        </p:nvPicPr>
        <p:blipFill>
          <a:blip r:embed="rId2" cstate="print"/>
          <a:stretch>
            <a:fillRect/>
          </a:stretch>
        </p:blipFill>
        <p:spPr>
          <a:xfrm>
            <a:off x="345947" y="748283"/>
            <a:ext cx="6112764" cy="3204972"/>
          </a:xfrm>
          <a:prstGeom prst="rect">
            <a:avLst/>
          </a:prstGeom>
        </p:spPr>
      </p:pic>
      <p:sp>
        <p:nvSpPr>
          <p:cNvPr id="4" name="object 4"/>
          <p:cNvSpPr txBox="1"/>
          <p:nvPr/>
        </p:nvSpPr>
        <p:spPr>
          <a:xfrm>
            <a:off x="231749" y="4114291"/>
            <a:ext cx="8038465" cy="879475"/>
          </a:xfrm>
          <a:prstGeom prst="rect">
            <a:avLst/>
          </a:prstGeom>
        </p:spPr>
        <p:txBody>
          <a:bodyPr vert="horz" wrap="square" lIns="0" tIns="12700" rIns="0" bIns="0" rtlCol="0">
            <a:spAutoFit/>
          </a:bodyPr>
          <a:lstStyle/>
          <a:p>
            <a:pPr marL="356870" marR="5080" indent="-344805">
              <a:lnSpc>
                <a:spcPct val="100000"/>
              </a:lnSpc>
              <a:spcBef>
                <a:spcPts val="100"/>
              </a:spcBef>
              <a:buClr>
                <a:srgbClr val="000000"/>
              </a:buClr>
              <a:buFont typeface="Segoe UI Symbol"/>
              <a:buChar char="❑"/>
              <a:tabLst>
                <a:tab pos="356870" algn="l"/>
                <a:tab pos="357505" algn="l"/>
              </a:tabLst>
            </a:pPr>
            <a:r>
              <a:rPr sz="1400" spc="-5" dirty="0">
                <a:solidFill>
                  <a:srgbClr val="202020"/>
                </a:solidFill>
                <a:latin typeface="Arial MT"/>
                <a:cs typeface="Arial MT"/>
              </a:rPr>
              <a:t>'Direct'</a:t>
            </a:r>
            <a:r>
              <a:rPr sz="1400" spc="-50" dirty="0">
                <a:solidFill>
                  <a:srgbClr val="202020"/>
                </a:solidFill>
                <a:latin typeface="Arial MT"/>
                <a:cs typeface="Arial MT"/>
              </a:rPr>
              <a:t> </a:t>
            </a:r>
            <a:r>
              <a:rPr sz="1400" dirty="0">
                <a:solidFill>
                  <a:srgbClr val="202020"/>
                </a:solidFill>
                <a:latin typeface="Arial MT"/>
                <a:cs typeface="Arial MT"/>
              </a:rPr>
              <a:t>and</a:t>
            </a:r>
            <a:r>
              <a:rPr sz="1400" spc="-20" dirty="0">
                <a:solidFill>
                  <a:srgbClr val="202020"/>
                </a:solidFill>
                <a:latin typeface="Arial MT"/>
                <a:cs typeface="Arial MT"/>
              </a:rPr>
              <a:t> </a:t>
            </a:r>
            <a:r>
              <a:rPr sz="1400" spc="-45" dirty="0">
                <a:solidFill>
                  <a:srgbClr val="202020"/>
                </a:solidFill>
                <a:latin typeface="Arial MT"/>
                <a:cs typeface="Arial MT"/>
              </a:rPr>
              <a:t>'TA/TO'</a:t>
            </a:r>
            <a:r>
              <a:rPr sz="1400" spc="-75" dirty="0">
                <a:solidFill>
                  <a:srgbClr val="202020"/>
                </a:solidFill>
                <a:latin typeface="Arial MT"/>
                <a:cs typeface="Arial MT"/>
              </a:rPr>
              <a:t> </a:t>
            </a:r>
            <a:r>
              <a:rPr sz="1400" dirty="0">
                <a:solidFill>
                  <a:srgbClr val="202020"/>
                </a:solidFill>
                <a:latin typeface="Arial MT"/>
                <a:cs typeface="Arial MT"/>
              </a:rPr>
              <a:t>has</a:t>
            </a:r>
            <a:r>
              <a:rPr sz="1400" spc="-30" dirty="0">
                <a:solidFill>
                  <a:srgbClr val="202020"/>
                </a:solidFill>
                <a:latin typeface="Arial MT"/>
                <a:cs typeface="Arial MT"/>
              </a:rPr>
              <a:t> </a:t>
            </a:r>
            <a:r>
              <a:rPr sz="1400" spc="-5" dirty="0">
                <a:solidFill>
                  <a:srgbClr val="202020"/>
                </a:solidFill>
                <a:latin typeface="Arial MT"/>
                <a:cs typeface="Arial MT"/>
              </a:rPr>
              <a:t>almost</a:t>
            </a:r>
            <a:r>
              <a:rPr sz="1400" spc="-35" dirty="0">
                <a:solidFill>
                  <a:srgbClr val="202020"/>
                </a:solidFill>
                <a:latin typeface="Arial MT"/>
                <a:cs typeface="Arial MT"/>
              </a:rPr>
              <a:t> </a:t>
            </a:r>
            <a:r>
              <a:rPr sz="1400" spc="-5" dirty="0">
                <a:solidFill>
                  <a:srgbClr val="202020"/>
                </a:solidFill>
                <a:latin typeface="Arial MT"/>
                <a:cs typeface="Arial MT"/>
              </a:rPr>
              <a:t>equally</a:t>
            </a:r>
            <a:r>
              <a:rPr sz="1400" spc="-35" dirty="0">
                <a:solidFill>
                  <a:srgbClr val="202020"/>
                </a:solidFill>
                <a:latin typeface="Arial MT"/>
                <a:cs typeface="Arial MT"/>
              </a:rPr>
              <a:t> </a:t>
            </a:r>
            <a:r>
              <a:rPr sz="1400" spc="-5" dirty="0">
                <a:solidFill>
                  <a:srgbClr val="202020"/>
                </a:solidFill>
                <a:latin typeface="Arial MT"/>
                <a:cs typeface="Arial MT"/>
              </a:rPr>
              <a:t>contributed</a:t>
            </a:r>
            <a:r>
              <a:rPr sz="1400" spc="-30" dirty="0">
                <a:solidFill>
                  <a:srgbClr val="202020"/>
                </a:solidFill>
                <a:latin typeface="Arial MT"/>
                <a:cs typeface="Arial MT"/>
              </a:rPr>
              <a:t> </a:t>
            </a:r>
            <a:r>
              <a:rPr sz="1400" dirty="0">
                <a:solidFill>
                  <a:srgbClr val="202020"/>
                </a:solidFill>
                <a:latin typeface="Arial MT"/>
                <a:cs typeface="Arial MT"/>
              </a:rPr>
              <a:t>in</a:t>
            </a:r>
            <a:r>
              <a:rPr sz="1400" spc="-80" dirty="0">
                <a:solidFill>
                  <a:srgbClr val="202020"/>
                </a:solidFill>
                <a:latin typeface="Arial MT"/>
                <a:cs typeface="Arial MT"/>
              </a:rPr>
              <a:t> </a:t>
            </a:r>
            <a:r>
              <a:rPr sz="1400" spc="-5" dirty="0">
                <a:solidFill>
                  <a:srgbClr val="202020"/>
                </a:solidFill>
                <a:latin typeface="Arial MT"/>
                <a:cs typeface="Arial MT"/>
              </a:rPr>
              <a:t>ADR</a:t>
            </a:r>
            <a:r>
              <a:rPr sz="1400" spc="-15" dirty="0">
                <a:solidFill>
                  <a:srgbClr val="202020"/>
                </a:solidFill>
                <a:latin typeface="Arial MT"/>
                <a:cs typeface="Arial MT"/>
              </a:rPr>
              <a:t> </a:t>
            </a:r>
            <a:r>
              <a:rPr sz="1400" dirty="0">
                <a:solidFill>
                  <a:srgbClr val="202020"/>
                </a:solidFill>
                <a:latin typeface="Arial MT"/>
                <a:cs typeface="Arial MT"/>
              </a:rPr>
              <a:t>in</a:t>
            </a:r>
            <a:r>
              <a:rPr sz="1400" spc="-5" dirty="0">
                <a:solidFill>
                  <a:srgbClr val="202020"/>
                </a:solidFill>
                <a:latin typeface="Arial MT"/>
                <a:cs typeface="Arial MT"/>
              </a:rPr>
              <a:t> </a:t>
            </a:r>
            <a:r>
              <a:rPr sz="1400" dirty="0">
                <a:solidFill>
                  <a:srgbClr val="202020"/>
                </a:solidFill>
                <a:latin typeface="Arial MT"/>
                <a:cs typeface="Arial MT"/>
              </a:rPr>
              <a:t>both</a:t>
            </a:r>
            <a:r>
              <a:rPr sz="1400" spc="-45" dirty="0">
                <a:solidFill>
                  <a:srgbClr val="202020"/>
                </a:solidFill>
                <a:latin typeface="Arial MT"/>
                <a:cs typeface="Arial MT"/>
              </a:rPr>
              <a:t> </a:t>
            </a:r>
            <a:r>
              <a:rPr sz="1400" spc="-5" dirty="0">
                <a:solidFill>
                  <a:srgbClr val="202020"/>
                </a:solidFill>
                <a:latin typeface="Arial MT"/>
                <a:cs typeface="Arial MT"/>
              </a:rPr>
              <a:t>type</a:t>
            </a:r>
            <a:r>
              <a:rPr sz="1400" spc="-20" dirty="0">
                <a:solidFill>
                  <a:srgbClr val="202020"/>
                </a:solidFill>
                <a:latin typeface="Arial MT"/>
                <a:cs typeface="Arial MT"/>
              </a:rPr>
              <a:t> </a:t>
            </a:r>
            <a:r>
              <a:rPr sz="1400" dirty="0">
                <a:solidFill>
                  <a:srgbClr val="202020"/>
                </a:solidFill>
                <a:latin typeface="Arial MT"/>
                <a:cs typeface="Arial MT"/>
              </a:rPr>
              <a:t>of</a:t>
            </a:r>
            <a:r>
              <a:rPr sz="1400" spc="-15" dirty="0">
                <a:solidFill>
                  <a:srgbClr val="202020"/>
                </a:solidFill>
                <a:latin typeface="Arial MT"/>
                <a:cs typeface="Arial MT"/>
              </a:rPr>
              <a:t> </a:t>
            </a:r>
            <a:r>
              <a:rPr sz="1400" spc="-5" dirty="0">
                <a:solidFill>
                  <a:srgbClr val="202020"/>
                </a:solidFill>
                <a:latin typeface="Arial MT"/>
                <a:cs typeface="Arial MT"/>
              </a:rPr>
              <a:t>hotels</a:t>
            </a:r>
            <a:r>
              <a:rPr sz="1400" spc="-40" dirty="0">
                <a:solidFill>
                  <a:srgbClr val="202020"/>
                </a:solidFill>
                <a:latin typeface="Arial MT"/>
                <a:cs typeface="Arial MT"/>
              </a:rPr>
              <a:t> </a:t>
            </a:r>
            <a:r>
              <a:rPr sz="1400" dirty="0">
                <a:solidFill>
                  <a:srgbClr val="202020"/>
                </a:solidFill>
                <a:latin typeface="Arial MT"/>
                <a:cs typeface="Arial MT"/>
              </a:rPr>
              <a:t>i.e.</a:t>
            </a:r>
            <a:r>
              <a:rPr sz="1400" spc="-40" dirty="0">
                <a:solidFill>
                  <a:srgbClr val="202020"/>
                </a:solidFill>
                <a:latin typeface="Arial MT"/>
                <a:cs typeface="Arial MT"/>
              </a:rPr>
              <a:t> </a:t>
            </a:r>
            <a:r>
              <a:rPr sz="1400" spc="-5" dirty="0">
                <a:solidFill>
                  <a:srgbClr val="202020"/>
                </a:solidFill>
                <a:latin typeface="Arial MT"/>
                <a:cs typeface="Arial MT"/>
              </a:rPr>
              <a:t>'City</a:t>
            </a:r>
            <a:r>
              <a:rPr sz="1400" spc="-30" dirty="0">
                <a:solidFill>
                  <a:srgbClr val="202020"/>
                </a:solidFill>
                <a:latin typeface="Arial MT"/>
                <a:cs typeface="Arial MT"/>
              </a:rPr>
              <a:t> </a:t>
            </a:r>
            <a:r>
              <a:rPr sz="1400" spc="-5" dirty="0">
                <a:solidFill>
                  <a:srgbClr val="202020"/>
                </a:solidFill>
                <a:latin typeface="Arial MT"/>
                <a:cs typeface="Arial MT"/>
              </a:rPr>
              <a:t>Hotel'</a:t>
            </a:r>
            <a:r>
              <a:rPr sz="1400" spc="-45" dirty="0">
                <a:solidFill>
                  <a:srgbClr val="202020"/>
                </a:solidFill>
                <a:latin typeface="Arial MT"/>
                <a:cs typeface="Arial MT"/>
              </a:rPr>
              <a:t> </a:t>
            </a:r>
            <a:r>
              <a:rPr sz="1400" dirty="0">
                <a:solidFill>
                  <a:srgbClr val="202020"/>
                </a:solidFill>
                <a:latin typeface="Arial MT"/>
                <a:cs typeface="Arial MT"/>
              </a:rPr>
              <a:t>and </a:t>
            </a:r>
            <a:r>
              <a:rPr sz="1400" spc="-375" dirty="0">
                <a:solidFill>
                  <a:srgbClr val="202020"/>
                </a:solidFill>
                <a:latin typeface="Arial MT"/>
                <a:cs typeface="Arial MT"/>
              </a:rPr>
              <a:t> </a:t>
            </a:r>
            <a:r>
              <a:rPr sz="1400" spc="-5" dirty="0">
                <a:solidFill>
                  <a:srgbClr val="202020"/>
                </a:solidFill>
                <a:latin typeface="Arial MT"/>
                <a:cs typeface="Arial MT"/>
              </a:rPr>
              <a:t>'Resort</a:t>
            </a:r>
            <a:r>
              <a:rPr sz="1400" spc="-65" dirty="0">
                <a:solidFill>
                  <a:srgbClr val="202020"/>
                </a:solidFill>
                <a:latin typeface="Arial MT"/>
                <a:cs typeface="Arial MT"/>
              </a:rPr>
              <a:t> </a:t>
            </a:r>
            <a:r>
              <a:rPr sz="1400" spc="-5" dirty="0">
                <a:solidFill>
                  <a:srgbClr val="202020"/>
                </a:solidFill>
                <a:latin typeface="Arial MT"/>
                <a:cs typeface="Arial MT"/>
              </a:rPr>
              <a:t>Hotel’.</a:t>
            </a:r>
            <a:endParaRPr sz="1400">
              <a:latin typeface="Arial MT"/>
              <a:cs typeface="Arial MT"/>
            </a:endParaRPr>
          </a:p>
          <a:p>
            <a:pPr marL="356870" indent="-344805">
              <a:lnSpc>
                <a:spcPct val="100000"/>
              </a:lnSpc>
              <a:buClr>
                <a:srgbClr val="000000"/>
              </a:buClr>
              <a:buFont typeface="Segoe UI Symbol"/>
              <a:buChar char="❑"/>
              <a:tabLst>
                <a:tab pos="356870" algn="l"/>
                <a:tab pos="357505" algn="l"/>
              </a:tabLst>
            </a:pPr>
            <a:r>
              <a:rPr sz="1400" dirty="0">
                <a:solidFill>
                  <a:srgbClr val="202020"/>
                </a:solidFill>
                <a:latin typeface="Arial MT"/>
                <a:cs typeface="Arial MT"/>
              </a:rPr>
              <a:t>GDS</a:t>
            </a:r>
            <a:r>
              <a:rPr sz="1400" spc="-30" dirty="0">
                <a:solidFill>
                  <a:srgbClr val="202020"/>
                </a:solidFill>
                <a:latin typeface="Arial MT"/>
                <a:cs typeface="Arial MT"/>
              </a:rPr>
              <a:t> </a:t>
            </a:r>
            <a:r>
              <a:rPr sz="1400" spc="-5" dirty="0">
                <a:solidFill>
                  <a:srgbClr val="202020"/>
                </a:solidFill>
                <a:latin typeface="Arial MT"/>
                <a:cs typeface="Arial MT"/>
              </a:rPr>
              <a:t>has</a:t>
            </a:r>
            <a:r>
              <a:rPr sz="1400" spc="-35" dirty="0">
                <a:solidFill>
                  <a:srgbClr val="202020"/>
                </a:solidFill>
                <a:latin typeface="Arial MT"/>
                <a:cs typeface="Arial MT"/>
              </a:rPr>
              <a:t> </a:t>
            </a:r>
            <a:r>
              <a:rPr sz="1400" spc="-5" dirty="0">
                <a:solidFill>
                  <a:srgbClr val="202020"/>
                </a:solidFill>
                <a:latin typeface="Arial MT"/>
                <a:cs typeface="Arial MT"/>
              </a:rPr>
              <a:t>highly</a:t>
            </a:r>
            <a:r>
              <a:rPr sz="1400" spc="-40" dirty="0">
                <a:solidFill>
                  <a:srgbClr val="202020"/>
                </a:solidFill>
                <a:latin typeface="Arial MT"/>
                <a:cs typeface="Arial MT"/>
              </a:rPr>
              <a:t> </a:t>
            </a:r>
            <a:r>
              <a:rPr sz="1400" spc="-5" dirty="0">
                <a:solidFill>
                  <a:srgbClr val="202020"/>
                </a:solidFill>
                <a:latin typeface="Arial MT"/>
                <a:cs typeface="Arial MT"/>
              </a:rPr>
              <a:t>contributed</a:t>
            </a:r>
            <a:r>
              <a:rPr sz="1400" spc="-45" dirty="0">
                <a:solidFill>
                  <a:srgbClr val="202020"/>
                </a:solidFill>
                <a:latin typeface="Arial MT"/>
                <a:cs typeface="Arial MT"/>
              </a:rPr>
              <a:t> </a:t>
            </a:r>
            <a:r>
              <a:rPr sz="1400" dirty="0">
                <a:solidFill>
                  <a:srgbClr val="202020"/>
                </a:solidFill>
                <a:latin typeface="Arial MT"/>
                <a:cs typeface="Arial MT"/>
              </a:rPr>
              <a:t>in</a:t>
            </a:r>
            <a:r>
              <a:rPr sz="1400" spc="-170" dirty="0">
                <a:solidFill>
                  <a:srgbClr val="202020"/>
                </a:solidFill>
                <a:latin typeface="Arial MT"/>
                <a:cs typeface="Arial MT"/>
              </a:rPr>
              <a:t> </a:t>
            </a:r>
            <a:r>
              <a:rPr sz="1400" spc="-5" dirty="0">
                <a:solidFill>
                  <a:srgbClr val="202020"/>
                </a:solidFill>
                <a:latin typeface="Arial MT"/>
                <a:cs typeface="Arial MT"/>
              </a:rPr>
              <a:t>ADR</a:t>
            </a:r>
            <a:r>
              <a:rPr sz="1400" spc="-15" dirty="0">
                <a:solidFill>
                  <a:srgbClr val="202020"/>
                </a:solidFill>
                <a:latin typeface="Arial MT"/>
                <a:cs typeface="Arial MT"/>
              </a:rPr>
              <a:t> </a:t>
            </a:r>
            <a:r>
              <a:rPr sz="1400" dirty="0">
                <a:solidFill>
                  <a:srgbClr val="202020"/>
                </a:solidFill>
                <a:latin typeface="Arial MT"/>
                <a:cs typeface="Arial MT"/>
              </a:rPr>
              <a:t>in</a:t>
            </a:r>
            <a:r>
              <a:rPr sz="1400" spc="-25" dirty="0">
                <a:solidFill>
                  <a:srgbClr val="202020"/>
                </a:solidFill>
                <a:latin typeface="Arial MT"/>
                <a:cs typeface="Arial MT"/>
              </a:rPr>
              <a:t> </a:t>
            </a:r>
            <a:r>
              <a:rPr sz="1400" spc="-5" dirty="0">
                <a:solidFill>
                  <a:srgbClr val="202020"/>
                </a:solidFill>
                <a:latin typeface="Arial MT"/>
                <a:cs typeface="Arial MT"/>
              </a:rPr>
              <a:t>'City</a:t>
            </a:r>
            <a:r>
              <a:rPr sz="1400" spc="-40" dirty="0">
                <a:solidFill>
                  <a:srgbClr val="202020"/>
                </a:solidFill>
                <a:latin typeface="Arial MT"/>
                <a:cs typeface="Arial MT"/>
              </a:rPr>
              <a:t> </a:t>
            </a:r>
            <a:r>
              <a:rPr sz="1400" spc="-5" dirty="0">
                <a:solidFill>
                  <a:srgbClr val="202020"/>
                </a:solidFill>
                <a:latin typeface="Arial MT"/>
                <a:cs typeface="Arial MT"/>
              </a:rPr>
              <a:t>Hotel'</a:t>
            </a:r>
            <a:r>
              <a:rPr sz="1400" spc="-55" dirty="0">
                <a:solidFill>
                  <a:srgbClr val="202020"/>
                </a:solidFill>
                <a:latin typeface="Arial MT"/>
                <a:cs typeface="Arial MT"/>
              </a:rPr>
              <a:t> </a:t>
            </a:r>
            <a:r>
              <a:rPr sz="1400" spc="-5" dirty="0">
                <a:solidFill>
                  <a:srgbClr val="202020"/>
                </a:solidFill>
                <a:latin typeface="Arial MT"/>
                <a:cs typeface="Arial MT"/>
              </a:rPr>
              <a:t>type.</a:t>
            </a:r>
            <a:endParaRPr sz="1400">
              <a:latin typeface="Arial MT"/>
              <a:cs typeface="Arial MT"/>
            </a:endParaRPr>
          </a:p>
          <a:p>
            <a:pPr marL="356870" indent="-344805">
              <a:lnSpc>
                <a:spcPct val="100000"/>
              </a:lnSpc>
              <a:buClr>
                <a:srgbClr val="000000"/>
              </a:buClr>
              <a:buFont typeface="Segoe UI Symbol"/>
              <a:buChar char="❑"/>
              <a:tabLst>
                <a:tab pos="356870" algn="l"/>
                <a:tab pos="357505" algn="l"/>
              </a:tabLst>
            </a:pPr>
            <a:r>
              <a:rPr sz="1400" dirty="0">
                <a:solidFill>
                  <a:srgbClr val="202020"/>
                </a:solidFill>
                <a:latin typeface="Arial MT"/>
                <a:cs typeface="Arial MT"/>
              </a:rPr>
              <a:t>GDS</a:t>
            </a:r>
            <a:r>
              <a:rPr sz="1400" spc="-35" dirty="0">
                <a:solidFill>
                  <a:srgbClr val="202020"/>
                </a:solidFill>
                <a:latin typeface="Arial MT"/>
                <a:cs typeface="Arial MT"/>
              </a:rPr>
              <a:t> </a:t>
            </a:r>
            <a:r>
              <a:rPr sz="1400" spc="-5" dirty="0">
                <a:solidFill>
                  <a:srgbClr val="202020"/>
                </a:solidFill>
                <a:latin typeface="Arial MT"/>
                <a:cs typeface="Arial MT"/>
              </a:rPr>
              <a:t>needs</a:t>
            </a:r>
            <a:r>
              <a:rPr sz="1400" spc="-50" dirty="0">
                <a:solidFill>
                  <a:srgbClr val="202020"/>
                </a:solidFill>
                <a:latin typeface="Arial MT"/>
                <a:cs typeface="Arial MT"/>
              </a:rPr>
              <a:t> </a:t>
            </a:r>
            <a:r>
              <a:rPr sz="1400" dirty="0">
                <a:solidFill>
                  <a:srgbClr val="202020"/>
                </a:solidFill>
                <a:latin typeface="Arial MT"/>
                <a:cs typeface="Arial MT"/>
              </a:rPr>
              <a:t>to</a:t>
            </a:r>
            <a:r>
              <a:rPr sz="1400" spc="-45" dirty="0">
                <a:solidFill>
                  <a:srgbClr val="202020"/>
                </a:solidFill>
                <a:latin typeface="Arial MT"/>
                <a:cs typeface="Arial MT"/>
              </a:rPr>
              <a:t> </a:t>
            </a:r>
            <a:r>
              <a:rPr sz="1400" spc="-5" dirty="0">
                <a:solidFill>
                  <a:srgbClr val="202020"/>
                </a:solidFill>
                <a:latin typeface="Arial MT"/>
                <a:cs typeface="Arial MT"/>
              </a:rPr>
              <a:t>increase</a:t>
            </a:r>
            <a:r>
              <a:rPr sz="1400" spc="-70" dirty="0">
                <a:solidFill>
                  <a:srgbClr val="202020"/>
                </a:solidFill>
                <a:latin typeface="Arial MT"/>
                <a:cs typeface="Arial MT"/>
              </a:rPr>
              <a:t> </a:t>
            </a:r>
            <a:r>
              <a:rPr sz="1400" spc="-5" dirty="0">
                <a:solidFill>
                  <a:srgbClr val="202020"/>
                </a:solidFill>
                <a:latin typeface="Arial MT"/>
                <a:cs typeface="Arial MT"/>
              </a:rPr>
              <a:t>Resort</a:t>
            </a:r>
            <a:r>
              <a:rPr sz="1400" spc="-55" dirty="0">
                <a:solidFill>
                  <a:srgbClr val="202020"/>
                </a:solidFill>
                <a:latin typeface="Arial MT"/>
                <a:cs typeface="Arial MT"/>
              </a:rPr>
              <a:t> </a:t>
            </a:r>
            <a:r>
              <a:rPr sz="1400" spc="-5" dirty="0">
                <a:solidFill>
                  <a:srgbClr val="202020"/>
                </a:solidFill>
                <a:latin typeface="Arial MT"/>
                <a:cs typeface="Arial MT"/>
              </a:rPr>
              <a:t>Hotel</a:t>
            </a:r>
            <a:r>
              <a:rPr sz="1400" spc="-55" dirty="0">
                <a:solidFill>
                  <a:srgbClr val="202020"/>
                </a:solidFill>
                <a:latin typeface="Arial MT"/>
                <a:cs typeface="Arial MT"/>
              </a:rPr>
              <a:t> </a:t>
            </a:r>
            <a:r>
              <a:rPr sz="1400" spc="-5" dirty="0">
                <a:solidFill>
                  <a:srgbClr val="202020"/>
                </a:solidFill>
                <a:latin typeface="Arial MT"/>
                <a:cs typeface="Arial MT"/>
              </a:rPr>
              <a:t>bookings.</a:t>
            </a:r>
            <a:endParaRPr sz="14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186004"/>
            <a:ext cx="3943985" cy="331470"/>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9.</a:t>
            </a:r>
            <a:r>
              <a:rPr sz="2000" u="heavy" spc="-105" dirty="0">
                <a:uFill>
                  <a:solidFill>
                    <a:srgbClr val="CC0000"/>
                  </a:solidFill>
                </a:uFill>
              </a:rPr>
              <a:t> </a:t>
            </a:r>
            <a:r>
              <a:rPr sz="2000" u="heavy" spc="5" dirty="0">
                <a:uFill>
                  <a:solidFill>
                    <a:srgbClr val="CC0000"/>
                  </a:solidFill>
                </a:uFill>
              </a:rPr>
              <a:t>ADR</a:t>
            </a:r>
            <a:r>
              <a:rPr sz="2000" u="heavy" spc="-70" dirty="0">
                <a:uFill>
                  <a:solidFill>
                    <a:srgbClr val="CC0000"/>
                  </a:solidFill>
                </a:uFill>
              </a:rPr>
              <a:t> </a:t>
            </a:r>
            <a:r>
              <a:rPr sz="2000" u="heavy" dirty="0">
                <a:uFill>
                  <a:solidFill>
                    <a:srgbClr val="CC0000"/>
                  </a:solidFill>
                </a:uFill>
              </a:rPr>
              <a:t>aﬀected</a:t>
            </a:r>
            <a:r>
              <a:rPr sz="2000" u="heavy" spc="-45" dirty="0">
                <a:uFill>
                  <a:solidFill>
                    <a:srgbClr val="CC0000"/>
                  </a:solidFill>
                </a:uFill>
              </a:rPr>
              <a:t> </a:t>
            </a:r>
            <a:r>
              <a:rPr sz="2000" u="heavy" dirty="0">
                <a:uFill>
                  <a:solidFill>
                    <a:srgbClr val="CC0000"/>
                  </a:solidFill>
                </a:uFill>
              </a:rPr>
              <a:t>by</a:t>
            </a:r>
            <a:r>
              <a:rPr sz="2000" u="heavy" spc="-35" dirty="0">
                <a:uFill>
                  <a:solidFill>
                    <a:srgbClr val="CC0000"/>
                  </a:solidFill>
                </a:uFill>
              </a:rPr>
              <a:t> </a:t>
            </a:r>
            <a:r>
              <a:rPr sz="2000" u="heavy" dirty="0">
                <a:uFill>
                  <a:solidFill>
                    <a:srgbClr val="CC0000"/>
                  </a:solidFill>
                </a:uFill>
              </a:rPr>
              <a:t>length</a:t>
            </a:r>
            <a:r>
              <a:rPr sz="2000" u="heavy" spc="-50" dirty="0">
                <a:uFill>
                  <a:solidFill>
                    <a:srgbClr val="CC0000"/>
                  </a:solidFill>
                </a:uFill>
              </a:rPr>
              <a:t> </a:t>
            </a:r>
            <a:r>
              <a:rPr sz="2000" u="heavy" dirty="0">
                <a:uFill>
                  <a:solidFill>
                    <a:srgbClr val="CC0000"/>
                  </a:solidFill>
                </a:uFill>
              </a:rPr>
              <a:t>of</a:t>
            </a:r>
            <a:r>
              <a:rPr sz="2000" u="heavy" spc="-50" dirty="0">
                <a:uFill>
                  <a:solidFill>
                    <a:srgbClr val="CC0000"/>
                  </a:solidFill>
                </a:uFill>
              </a:rPr>
              <a:t> </a:t>
            </a:r>
            <a:r>
              <a:rPr sz="2000" u="heavy" dirty="0">
                <a:uFill>
                  <a:solidFill>
                    <a:srgbClr val="CC0000"/>
                  </a:solidFill>
                </a:uFill>
              </a:rPr>
              <a:t>Stay-</a:t>
            </a:r>
            <a:endParaRPr sz="2000"/>
          </a:p>
        </p:txBody>
      </p:sp>
      <p:pic>
        <p:nvPicPr>
          <p:cNvPr id="3" name="object 3"/>
          <p:cNvPicPr/>
          <p:nvPr/>
        </p:nvPicPr>
        <p:blipFill>
          <a:blip r:embed="rId2" cstate="print"/>
          <a:stretch>
            <a:fillRect/>
          </a:stretch>
        </p:blipFill>
        <p:spPr>
          <a:xfrm>
            <a:off x="342900" y="865632"/>
            <a:ext cx="4305300" cy="2880360"/>
          </a:xfrm>
          <a:prstGeom prst="rect">
            <a:avLst/>
          </a:prstGeom>
        </p:spPr>
      </p:pic>
      <p:pic>
        <p:nvPicPr>
          <p:cNvPr id="4" name="object 4"/>
          <p:cNvPicPr/>
          <p:nvPr/>
        </p:nvPicPr>
        <p:blipFill>
          <a:blip r:embed="rId3" cstate="print"/>
          <a:stretch>
            <a:fillRect/>
          </a:stretch>
        </p:blipFill>
        <p:spPr>
          <a:xfrm>
            <a:off x="4719828" y="713231"/>
            <a:ext cx="4206239" cy="2973324"/>
          </a:xfrm>
          <a:prstGeom prst="rect">
            <a:avLst/>
          </a:prstGeom>
        </p:spPr>
      </p:pic>
      <p:sp>
        <p:nvSpPr>
          <p:cNvPr id="5" name="object 5"/>
          <p:cNvSpPr txBox="1"/>
          <p:nvPr/>
        </p:nvSpPr>
        <p:spPr>
          <a:xfrm>
            <a:off x="609701" y="4137152"/>
            <a:ext cx="534416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202020"/>
                </a:solidFill>
                <a:latin typeface="Arial MT"/>
                <a:cs typeface="Arial MT"/>
              </a:rPr>
              <a:t>As</a:t>
            </a:r>
            <a:r>
              <a:rPr sz="1400" spc="-15" dirty="0">
                <a:solidFill>
                  <a:srgbClr val="202020"/>
                </a:solidFill>
                <a:latin typeface="Arial MT"/>
                <a:cs typeface="Arial MT"/>
              </a:rPr>
              <a:t> </a:t>
            </a:r>
            <a:r>
              <a:rPr sz="1400" dirty="0">
                <a:solidFill>
                  <a:srgbClr val="202020"/>
                </a:solidFill>
                <a:latin typeface="Arial MT"/>
                <a:cs typeface="Arial MT"/>
              </a:rPr>
              <a:t>the</a:t>
            </a:r>
            <a:r>
              <a:rPr sz="1400" spc="-45" dirty="0">
                <a:solidFill>
                  <a:srgbClr val="202020"/>
                </a:solidFill>
                <a:latin typeface="Arial MT"/>
                <a:cs typeface="Arial MT"/>
              </a:rPr>
              <a:t> </a:t>
            </a:r>
            <a:r>
              <a:rPr sz="1400" spc="-5" dirty="0">
                <a:solidFill>
                  <a:srgbClr val="202020"/>
                </a:solidFill>
                <a:latin typeface="Arial MT"/>
                <a:cs typeface="Arial MT"/>
              </a:rPr>
              <a:t>total</a:t>
            </a:r>
            <a:r>
              <a:rPr sz="1400" spc="-45" dirty="0">
                <a:solidFill>
                  <a:srgbClr val="202020"/>
                </a:solidFill>
                <a:latin typeface="Arial MT"/>
                <a:cs typeface="Arial MT"/>
              </a:rPr>
              <a:t> </a:t>
            </a:r>
            <a:r>
              <a:rPr sz="1400" dirty="0">
                <a:solidFill>
                  <a:srgbClr val="202020"/>
                </a:solidFill>
                <a:latin typeface="Arial MT"/>
                <a:cs typeface="Arial MT"/>
              </a:rPr>
              <a:t>stay</a:t>
            </a:r>
            <a:r>
              <a:rPr sz="1400" spc="-25" dirty="0">
                <a:solidFill>
                  <a:srgbClr val="202020"/>
                </a:solidFill>
                <a:latin typeface="Arial MT"/>
                <a:cs typeface="Arial MT"/>
              </a:rPr>
              <a:t> </a:t>
            </a:r>
            <a:r>
              <a:rPr sz="1400" spc="-5" dirty="0">
                <a:solidFill>
                  <a:srgbClr val="202020"/>
                </a:solidFill>
                <a:latin typeface="Arial MT"/>
                <a:cs typeface="Arial MT"/>
              </a:rPr>
              <a:t>increases</a:t>
            </a:r>
            <a:r>
              <a:rPr sz="1400" spc="-35" dirty="0">
                <a:solidFill>
                  <a:srgbClr val="202020"/>
                </a:solidFill>
                <a:latin typeface="Arial MT"/>
                <a:cs typeface="Arial MT"/>
              </a:rPr>
              <a:t> </a:t>
            </a:r>
            <a:r>
              <a:rPr sz="1400" dirty="0">
                <a:solidFill>
                  <a:srgbClr val="202020"/>
                </a:solidFill>
                <a:latin typeface="Arial MT"/>
                <a:cs typeface="Arial MT"/>
              </a:rPr>
              <a:t>the</a:t>
            </a:r>
            <a:r>
              <a:rPr sz="1400" spc="-204" dirty="0">
                <a:solidFill>
                  <a:srgbClr val="202020"/>
                </a:solidFill>
                <a:latin typeface="Arial MT"/>
                <a:cs typeface="Arial MT"/>
              </a:rPr>
              <a:t> </a:t>
            </a:r>
            <a:r>
              <a:rPr sz="1400" spc="-10" dirty="0">
                <a:solidFill>
                  <a:srgbClr val="202020"/>
                </a:solidFill>
                <a:latin typeface="Arial MT"/>
                <a:cs typeface="Arial MT"/>
              </a:rPr>
              <a:t>ADR(Average</a:t>
            </a:r>
            <a:r>
              <a:rPr sz="1400" spc="-45" dirty="0">
                <a:solidFill>
                  <a:srgbClr val="202020"/>
                </a:solidFill>
                <a:latin typeface="Arial MT"/>
                <a:cs typeface="Arial MT"/>
              </a:rPr>
              <a:t> </a:t>
            </a:r>
            <a:r>
              <a:rPr sz="1400" spc="-5" dirty="0">
                <a:solidFill>
                  <a:srgbClr val="202020"/>
                </a:solidFill>
                <a:latin typeface="Arial MT"/>
                <a:cs typeface="Arial MT"/>
              </a:rPr>
              <a:t>Daily</a:t>
            </a:r>
            <a:r>
              <a:rPr sz="1400" spc="-25" dirty="0">
                <a:solidFill>
                  <a:srgbClr val="202020"/>
                </a:solidFill>
                <a:latin typeface="Arial MT"/>
                <a:cs typeface="Arial MT"/>
              </a:rPr>
              <a:t> </a:t>
            </a:r>
            <a:r>
              <a:rPr sz="1400" spc="-5" dirty="0">
                <a:solidFill>
                  <a:srgbClr val="202020"/>
                </a:solidFill>
                <a:latin typeface="Arial MT"/>
                <a:cs typeface="Arial MT"/>
              </a:rPr>
              <a:t>Rate)</a:t>
            </a:r>
            <a:r>
              <a:rPr sz="1400" spc="-55" dirty="0">
                <a:solidFill>
                  <a:srgbClr val="202020"/>
                </a:solidFill>
                <a:latin typeface="Arial MT"/>
                <a:cs typeface="Arial MT"/>
              </a:rPr>
              <a:t> </a:t>
            </a:r>
            <a:r>
              <a:rPr sz="1400" spc="-10" dirty="0">
                <a:solidFill>
                  <a:srgbClr val="202020"/>
                </a:solidFill>
                <a:latin typeface="Arial MT"/>
                <a:cs typeface="Arial MT"/>
              </a:rPr>
              <a:t>Decreases.</a:t>
            </a:r>
            <a:endParaRPr sz="14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51840"/>
            <a:ext cx="6002655" cy="330835"/>
          </a:xfrm>
          <a:prstGeom prst="rect">
            <a:avLst/>
          </a:prstGeom>
        </p:spPr>
        <p:txBody>
          <a:bodyPr vert="horz" wrap="square" lIns="0" tIns="13335" rIns="0" bIns="0" rtlCol="0">
            <a:spAutoFit/>
          </a:bodyPr>
          <a:lstStyle/>
          <a:p>
            <a:pPr marL="12700">
              <a:lnSpc>
                <a:spcPct val="100000"/>
              </a:lnSpc>
              <a:spcBef>
                <a:spcPts val="105"/>
              </a:spcBef>
            </a:pPr>
            <a:r>
              <a:rPr sz="2000" u="heavy" spc="5" dirty="0">
                <a:uFill>
                  <a:solidFill>
                    <a:srgbClr val="CC0000"/>
                  </a:solidFill>
                </a:uFill>
              </a:rPr>
              <a:t>10.</a:t>
            </a:r>
            <a:r>
              <a:rPr sz="2000" u="heavy" spc="-30" dirty="0">
                <a:uFill>
                  <a:solidFill>
                    <a:srgbClr val="CC0000"/>
                  </a:solidFill>
                </a:uFill>
              </a:rPr>
              <a:t> </a:t>
            </a:r>
            <a:r>
              <a:rPr sz="2000" u="heavy" dirty="0">
                <a:uFill>
                  <a:solidFill>
                    <a:srgbClr val="CC0000"/>
                  </a:solidFill>
                </a:uFill>
              </a:rPr>
              <a:t>Market</a:t>
            </a:r>
            <a:r>
              <a:rPr sz="2000" u="heavy" spc="-45" dirty="0">
                <a:uFill>
                  <a:solidFill>
                    <a:srgbClr val="CC0000"/>
                  </a:solidFill>
                </a:uFill>
              </a:rPr>
              <a:t> </a:t>
            </a:r>
            <a:r>
              <a:rPr sz="2000" u="heavy" spc="-5" dirty="0">
                <a:uFill>
                  <a:solidFill>
                    <a:srgbClr val="CC0000"/>
                  </a:solidFill>
                </a:uFill>
              </a:rPr>
              <a:t>Segment</a:t>
            </a:r>
            <a:r>
              <a:rPr sz="2000" u="heavy" spc="-60" dirty="0">
                <a:uFill>
                  <a:solidFill>
                    <a:srgbClr val="CC0000"/>
                  </a:solidFill>
                </a:uFill>
              </a:rPr>
              <a:t> </a:t>
            </a:r>
            <a:r>
              <a:rPr sz="2000" u="heavy" dirty="0">
                <a:uFill>
                  <a:solidFill>
                    <a:srgbClr val="CC0000"/>
                  </a:solidFill>
                </a:uFill>
              </a:rPr>
              <a:t>with</a:t>
            </a:r>
            <a:r>
              <a:rPr sz="2000" u="heavy" spc="-35" dirty="0">
                <a:uFill>
                  <a:solidFill>
                    <a:srgbClr val="CC0000"/>
                  </a:solidFill>
                </a:uFill>
              </a:rPr>
              <a:t> </a:t>
            </a:r>
            <a:r>
              <a:rPr sz="2000" u="heavy" dirty="0">
                <a:uFill>
                  <a:solidFill>
                    <a:srgbClr val="CC0000"/>
                  </a:solidFill>
                </a:uFill>
              </a:rPr>
              <a:t>Highest</a:t>
            </a:r>
            <a:r>
              <a:rPr sz="2000" u="heavy" spc="-50" dirty="0">
                <a:uFill>
                  <a:solidFill>
                    <a:srgbClr val="CC0000"/>
                  </a:solidFill>
                </a:uFill>
              </a:rPr>
              <a:t> </a:t>
            </a:r>
            <a:r>
              <a:rPr sz="2000" u="heavy" spc="-5" dirty="0">
                <a:uFill>
                  <a:solidFill>
                    <a:srgbClr val="CC0000"/>
                  </a:solidFill>
                </a:uFill>
              </a:rPr>
              <a:t>Cancellation</a:t>
            </a:r>
            <a:r>
              <a:rPr sz="2000" u="heavy" spc="-55" dirty="0">
                <a:uFill>
                  <a:solidFill>
                    <a:srgbClr val="CC0000"/>
                  </a:solidFill>
                </a:uFill>
              </a:rPr>
              <a:t> </a:t>
            </a:r>
            <a:r>
              <a:rPr sz="2000" u="heavy" dirty="0">
                <a:uFill>
                  <a:solidFill>
                    <a:srgbClr val="CC0000"/>
                  </a:solidFill>
                </a:uFill>
              </a:rPr>
              <a:t>Rate</a:t>
            </a:r>
            <a:endParaRPr sz="2000"/>
          </a:p>
        </p:txBody>
      </p:sp>
      <p:pic>
        <p:nvPicPr>
          <p:cNvPr id="3" name="object 3"/>
          <p:cNvPicPr/>
          <p:nvPr/>
        </p:nvPicPr>
        <p:blipFill>
          <a:blip r:embed="rId2" cstate="print"/>
          <a:stretch>
            <a:fillRect/>
          </a:stretch>
        </p:blipFill>
        <p:spPr>
          <a:xfrm>
            <a:off x="312420" y="702563"/>
            <a:ext cx="7205472" cy="3281172"/>
          </a:xfrm>
          <a:prstGeom prst="rect">
            <a:avLst/>
          </a:prstGeom>
        </p:spPr>
      </p:pic>
      <p:sp>
        <p:nvSpPr>
          <p:cNvPr id="4" name="object 4"/>
          <p:cNvSpPr txBox="1"/>
          <p:nvPr/>
        </p:nvSpPr>
        <p:spPr>
          <a:xfrm>
            <a:off x="529539" y="3997553"/>
            <a:ext cx="6706234" cy="883285"/>
          </a:xfrm>
          <a:prstGeom prst="rect">
            <a:avLst/>
          </a:prstGeom>
        </p:spPr>
        <p:txBody>
          <a:bodyPr vert="horz" wrap="square" lIns="0" tIns="12700" rIns="0" bIns="0" rtlCol="0">
            <a:spAutoFit/>
          </a:bodyPr>
          <a:lstStyle/>
          <a:p>
            <a:pPr marL="356870" indent="-344805">
              <a:lnSpc>
                <a:spcPct val="100000"/>
              </a:lnSpc>
              <a:spcBef>
                <a:spcPts val="100"/>
              </a:spcBef>
              <a:buClr>
                <a:srgbClr val="000000"/>
              </a:buClr>
              <a:buFont typeface="Segoe UI Symbol"/>
              <a:buChar char="❑"/>
              <a:tabLst>
                <a:tab pos="356870" algn="l"/>
                <a:tab pos="357505" algn="l"/>
              </a:tabLst>
            </a:pPr>
            <a:r>
              <a:rPr sz="1400" spc="-5" dirty="0">
                <a:solidFill>
                  <a:srgbClr val="202020"/>
                </a:solidFill>
                <a:latin typeface="Arial MT"/>
                <a:cs typeface="Arial MT"/>
              </a:rPr>
              <a:t>'Online</a:t>
            </a:r>
            <a:r>
              <a:rPr sz="1400" spc="-105" dirty="0">
                <a:solidFill>
                  <a:srgbClr val="202020"/>
                </a:solidFill>
                <a:latin typeface="Arial MT"/>
                <a:cs typeface="Arial MT"/>
              </a:rPr>
              <a:t> </a:t>
            </a:r>
            <a:r>
              <a:rPr sz="1400" spc="-5" dirty="0">
                <a:solidFill>
                  <a:srgbClr val="202020"/>
                </a:solidFill>
                <a:latin typeface="Arial MT"/>
                <a:cs typeface="Arial MT"/>
              </a:rPr>
              <a:t>T/A'</a:t>
            </a:r>
            <a:r>
              <a:rPr sz="1400" spc="-45" dirty="0">
                <a:solidFill>
                  <a:srgbClr val="202020"/>
                </a:solidFill>
                <a:latin typeface="Arial MT"/>
                <a:cs typeface="Arial MT"/>
              </a:rPr>
              <a:t> </a:t>
            </a:r>
            <a:r>
              <a:rPr sz="1400" spc="-5" dirty="0">
                <a:solidFill>
                  <a:srgbClr val="202020"/>
                </a:solidFill>
                <a:latin typeface="Arial MT"/>
                <a:cs typeface="Arial MT"/>
              </a:rPr>
              <a:t>has</a:t>
            </a:r>
            <a:r>
              <a:rPr sz="1400" spc="-45" dirty="0">
                <a:solidFill>
                  <a:srgbClr val="202020"/>
                </a:solidFill>
                <a:latin typeface="Arial MT"/>
                <a:cs typeface="Arial MT"/>
              </a:rPr>
              <a:t> </a:t>
            </a:r>
            <a:r>
              <a:rPr sz="1400" dirty="0">
                <a:solidFill>
                  <a:srgbClr val="202020"/>
                </a:solidFill>
                <a:latin typeface="Arial MT"/>
                <a:cs typeface="Arial MT"/>
              </a:rPr>
              <a:t>the</a:t>
            </a:r>
            <a:r>
              <a:rPr sz="1400" spc="-40" dirty="0">
                <a:solidFill>
                  <a:srgbClr val="202020"/>
                </a:solidFill>
                <a:latin typeface="Arial MT"/>
                <a:cs typeface="Arial MT"/>
              </a:rPr>
              <a:t> </a:t>
            </a:r>
            <a:r>
              <a:rPr sz="1400" spc="-5" dirty="0">
                <a:solidFill>
                  <a:srgbClr val="202020"/>
                </a:solidFill>
                <a:latin typeface="Arial MT"/>
                <a:cs typeface="Arial MT"/>
              </a:rPr>
              <a:t>highest</a:t>
            </a:r>
            <a:r>
              <a:rPr sz="1400" spc="-45" dirty="0">
                <a:solidFill>
                  <a:srgbClr val="202020"/>
                </a:solidFill>
                <a:latin typeface="Arial MT"/>
                <a:cs typeface="Arial MT"/>
              </a:rPr>
              <a:t> </a:t>
            </a:r>
            <a:r>
              <a:rPr sz="1400" dirty="0">
                <a:solidFill>
                  <a:srgbClr val="202020"/>
                </a:solidFill>
                <a:latin typeface="Arial MT"/>
                <a:cs typeface="Arial MT"/>
              </a:rPr>
              <a:t>cancellation</a:t>
            </a:r>
            <a:r>
              <a:rPr sz="1400" spc="-55" dirty="0">
                <a:solidFill>
                  <a:srgbClr val="202020"/>
                </a:solidFill>
                <a:latin typeface="Arial MT"/>
                <a:cs typeface="Arial MT"/>
              </a:rPr>
              <a:t> </a:t>
            </a:r>
            <a:r>
              <a:rPr sz="1400" dirty="0">
                <a:solidFill>
                  <a:srgbClr val="202020"/>
                </a:solidFill>
                <a:latin typeface="Arial MT"/>
                <a:cs typeface="Arial MT"/>
              </a:rPr>
              <a:t>in</a:t>
            </a:r>
            <a:r>
              <a:rPr sz="1400" spc="-25" dirty="0">
                <a:solidFill>
                  <a:srgbClr val="202020"/>
                </a:solidFill>
                <a:latin typeface="Arial MT"/>
                <a:cs typeface="Arial MT"/>
              </a:rPr>
              <a:t> </a:t>
            </a:r>
            <a:r>
              <a:rPr sz="1400" dirty="0">
                <a:solidFill>
                  <a:srgbClr val="202020"/>
                </a:solidFill>
                <a:latin typeface="Arial MT"/>
                <a:cs typeface="Arial MT"/>
              </a:rPr>
              <a:t>both</a:t>
            </a:r>
            <a:r>
              <a:rPr sz="1400" spc="-50" dirty="0">
                <a:solidFill>
                  <a:srgbClr val="202020"/>
                </a:solidFill>
                <a:latin typeface="Arial MT"/>
                <a:cs typeface="Arial MT"/>
              </a:rPr>
              <a:t> </a:t>
            </a:r>
            <a:r>
              <a:rPr sz="1400" spc="-5" dirty="0">
                <a:solidFill>
                  <a:srgbClr val="202020"/>
                </a:solidFill>
                <a:latin typeface="Arial MT"/>
                <a:cs typeface="Arial MT"/>
              </a:rPr>
              <a:t>type</a:t>
            </a:r>
            <a:r>
              <a:rPr sz="1400" spc="-40" dirty="0">
                <a:solidFill>
                  <a:srgbClr val="202020"/>
                </a:solidFill>
                <a:latin typeface="Arial MT"/>
                <a:cs typeface="Arial MT"/>
              </a:rPr>
              <a:t> </a:t>
            </a:r>
            <a:r>
              <a:rPr sz="1400" spc="-5" dirty="0">
                <a:solidFill>
                  <a:srgbClr val="202020"/>
                </a:solidFill>
                <a:latin typeface="Arial MT"/>
                <a:cs typeface="Arial MT"/>
              </a:rPr>
              <a:t>of</a:t>
            </a:r>
            <a:r>
              <a:rPr sz="1400" spc="-25" dirty="0">
                <a:solidFill>
                  <a:srgbClr val="202020"/>
                </a:solidFill>
                <a:latin typeface="Arial MT"/>
                <a:cs typeface="Arial MT"/>
              </a:rPr>
              <a:t> </a:t>
            </a:r>
            <a:r>
              <a:rPr sz="1400" dirty="0">
                <a:solidFill>
                  <a:srgbClr val="202020"/>
                </a:solidFill>
                <a:latin typeface="Arial MT"/>
                <a:cs typeface="Arial MT"/>
              </a:rPr>
              <a:t>cities.</a:t>
            </a:r>
            <a:endParaRPr sz="1400">
              <a:latin typeface="Arial MT"/>
              <a:cs typeface="Arial MT"/>
            </a:endParaRPr>
          </a:p>
          <a:p>
            <a:pPr>
              <a:lnSpc>
                <a:spcPct val="100000"/>
              </a:lnSpc>
              <a:spcBef>
                <a:spcPts val="40"/>
              </a:spcBef>
              <a:buFont typeface="Segoe UI Symbol"/>
              <a:buChar char="❑"/>
            </a:pPr>
            <a:endParaRPr sz="1450">
              <a:latin typeface="Arial MT"/>
              <a:cs typeface="Arial MT"/>
            </a:endParaRPr>
          </a:p>
          <a:p>
            <a:pPr marL="356870" indent="-344805">
              <a:lnSpc>
                <a:spcPct val="100000"/>
              </a:lnSpc>
              <a:buClr>
                <a:srgbClr val="000000"/>
              </a:buClr>
              <a:buFont typeface="Segoe UI Symbol"/>
              <a:buChar char="❑"/>
              <a:tabLst>
                <a:tab pos="356870" algn="l"/>
                <a:tab pos="357505" algn="l"/>
              </a:tabLst>
            </a:pPr>
            <a:r>
              <a:rPr sz="1400" dirty="0">
                <a:solidFill>
                  <a:srgbClr val="202020"/>
                </a:solidFill>
                <a:latin typeface="Arial MT"/>
                <a:cs typeface="Arial MT"/>
              </a:rPr>
              <a:t>In</a:t>
            </a:r>
            <a:r>
              <a:rPr sz="1400" spc="-35" dirty="0">
                <a:solidFill>
                  <a:srgbClr val="202020"/>
                </a:solidFill>
                <a:latin typeface="Arial MT"/>
                <a:cs typeface="Arial MT"/>
              </a:rPr>
              <a:t> </a:t>
            </a:r>
            <a:r>
              <a:rPr sz="1400" dirty="0">
                <a:solidFill>
                  <a:srgbClr val="202020"/>
                </a:solidFill>
                <a:latin typeface="Arial MT"/>
                <a:cs typeface="Arial MT"/>
              </a:rPr>
              <a:t>order</a:t>
            </a:r>
            <a:r>
              <a:rPr sz="1400" spc="-60" dirty="0">
                <a:solidFill>
                  <a:srgbClr val="202020"/>
                </a:solidFill>
                <a:latin typeface="Arial MT"/>
                <a:cs typeface="Arial MT"/>
              </a:rPr>
              <a:t> </a:t>
            </a:r>
            <a:r>
              <a:rPr sz="1400" dirty="0">
                <a:solidFill>
                  <a:srgbClr val="202020"/>
                </a:solidFill>
                <a:latin typeface="Arial MT"/>
                <a:cs typeface="Arial MT"/>
              </a:rPr>
              <a:t>to</a:t>
            </a:r>
            <a:r>
              <a:rPr sz="1400" spc="-40" dirty="0">
                <a:solidFill>
                  <a:srgbClr val="202020"/>
                </a:solidFill>
                <a:latin typeface="Arial MT"/>
                <a:cs typeface="Arial MT"/>
              </a:rPr>
              <a:t> </a:t>
            </a:r>
            <a:r>
              <a:rPr sz="1400" dirty="0">
                <a:solidFill>
                  <a:srgbClr val="202020"/>
                </a:solidFill>
                <a:latin typeface="Arial MT"/>
                <a:cs typeface="Arial MT"/>
              </a:rPr>
              <a:t>reduce</a:t>
            </a:r>
            <a:r>
              <a:rPr sz="1400" spc="-30" dirty="0">
                <a:solidFill>
                  <a:srgbClr val="202020"/>
                </a:solidFill>
                <a:latin typeface="Arial MT"/>
                <a:cs typeface="Arial MT"/>
              </a:rPr>
              <a:t> </a:t>
            </a:r>
            <a:r>
              <a:rPr sz="1400" dirty="0">
                <a:solidFill>
                  <a:srgbClr val="202020"/>
                </a:solidFill>
                <a:latin typeface="Arial MT"/>
                <a:cs typeface="Arial MT"/>
              </a:rPr>
              <a:t>the</a:t>
            </a:r>
            <a:r>
              <a:rPr sz="1400" spc="-40" dirty="0">
                <a:solidFill>
                  <a:srgbClr val="202020"/>
                </a:solidFill>
                <a:latin typeface="Arial MT"/>
                <a:cs typeface="Arial MT"/>
              </a:rPr>
              <a:t> </a:t>
            </a:r>
            <a:r>
              <a:rPr sz="1400" spc="-5" dirty="0">
                <a:solidFill>
                  <a:srgbClr val="202020"/>
                </a:solidFill>
                <a:latin typeface="Arial MT"/>
                <a:cs typeface="Arial MT"/>
              </a:rPr>
              <a:t>booking</a:t>
            </a:r>
            <a:r>
              <a:rPr sz="1400" spc="-60" dirty="0">
                <a:solidFill>
                  <a:srgbClr val="202020"/>
                </a:solidFill>
                <a:latin typeface="Arial MT"/>
                <a:cs typeface="Arial MT"/>
              </a:rPr>
              <a:t> </a:t>
            </a:r>
            <a:r>
              <a:rPr sz="1400" dirty="0">
                <a:solidFill>
                  <a:srgbClr val="202020"/>
                </a:solidFill>
                <a:latin typeface="Arial MT"/>
                <a:cs typeface="Arial MT"/>
              </a:rPr>
              <a:t>cancellations</a:t>
            </a:r>
            <a:r>
              <a:rPr sz="1400" spc="-30" dirty="0">
                <a:solidFill>
                  <a:srgbClr val="202020"/>
                </a:solidFill>
                <a:latin typeface="Arial MT"/>
                <a:cs typeface="Arial MT"/>
              </a:rPr>
              <a:t> </a:t>
            </a:r>
            <a:r>
              <a:rPr sz="1400" spc="-5" dirty="0">
                <a:solidFill>
                  <a:srgbClr val="202020"/>
                </a:solidFill>
                <a:latin typeface="Arial MT"/>
                <a:cs typeface="Arial MT"/>
              </a:rPr>
              <a:t>hotels</a:t>
            </a:r>
            <a:r>
              <a:rPr sz="1400" spc="-50" dirty="0">
                <a:solidFill>
                  <a:srgbClr val="202020"/>
                </a:solidFill>
                <a:latin typeface="Arial MT"/>
                <a:cs typeface="Arial MT"/>
              </a:rPr>
              <a:t> </a:t>
            </a:r>
            <a:r>
              <a:rPr sz="1400" dirty="0">
                <a:solidFill>
                  <a:srgbClr val="202020"/>
                </a:solidFill>
                <a:latin typeface="Arial MT"/>
                <a:cs typeface="Arial MT"/>
              </a:rPr>
              <a:t>need</a:t>
            </a:r>
            <a:r>
              <a:rPr sz="1400" spc="-40" dirty="0">
                <a:solidFill>
                  <a:srgbClr val="202020"/>
                </a:solidFill>
                <a:latin typeface="Arial MT"/>
                <a:cs typeface="Arial MT"/>
              </a:rPr>
              <a:t> </a:t>
            </a:r>
            <a:r>
              <a:rPr sz="1400" dirty="0">
                <a:solidFill>
                  <a:srgbClr val="202020"/>
                </a:solidFill>
                <a:latin typeface="Arial MT"/>
                <a:cs typeface="Arial MT"/>
              </a:rPr>
              <a:t>to</a:t>
            </a:r>
            <a:r>
              <a:rPr sz="1400" spc="-30" dirty="0">
                <a:solidFill>
                  <a:srgbClr val="202020"/>
                </a:solidFill>
                <a:latin typeface="Arial MT"/>
                <a:cs typeface="Arial MT"/>
              </a:rPr>
              <a:t> </a:t>
            </a:r>
            <a:r>
              <a:rPr sz="1400" dirty="0">
                <a:solidFill>
                  <a:srgbClr val="202020"/>
                </a:solidFill>
                <a:latin typeface="Arial MT"/>
                <a:cs typeface="Arial MT"/>
              </a:rPr>
              <a:t>set</a:t>
            </a:r>
            <a:r>
              <a:rPr sz="1400" spc="-20" dirty="0">
                <a:solidFill>
                  <a:srgbClr val="202020"/>
                </a:solidFill>
                <a:latin typeface="Arial MT"/>
                <a:cs typeface="Arial MT"/>
              </a:rPr>
              <a:t> </a:t>
            </a:r>
            <a:r>
              <a:rPr sz="1400" dirty="0">
                <a:solidFill>
                  <a:srgbClr val="202020"/>
                </a:solidFill>
                <a:latin typeface="Arial MT"/>
                <a:cs typeface="Arial MT"/>
              </a:rPr>
              <a:t>the</a:t>
            </a:r>
            <a:r>
              <a:rPr sz="1400" spc="-45" dirty="0">
                <a:solidFill>
                  <a:srgbClr val="202020"/>
                </a:solidFill>
                <a:latin typeface="Arial MT"/>
                <a:cs typeface="Arial MT"/>
              </a:rPr>
              <a:t> </a:t>
            </a:r>
            <a:r>
              <a:rPr sz="1400" dirty="0">
                <a:solidFill>
                  <a:srgbClr val="202020"/>
                </a:solidFill>
                <a:latin typeface="Arial MT"/>
                <a:cs typeface="Arial MT"/>
              </a:rPr>
              <a:t>refundable/</a:t>
            </a:r>
            <a:r>
              <a:rPr sz="1400" spc="-30" dirty="0">
                <a:solidFill>
                  <a:srgbClr val="202020"/>
                </a:solidFill>
                <a:latin typeface="Arial MT"/>
                <a:cs typeface="Arial MT"/>
              </a:rPr>
              <a:t> </a:t>
            </a:r>
            <a:r>
              <a:rPr sz="1400" spc="-5" dirty="0">
                <a:solidFill>
                  <a:srgbClr val="202020"/>
                </a:solidFill>
                <a:latin typeface="Arial MT"/>
                <a:cs typeface="Arial MT"/>
              </a:rPr>
              <a:t>no</a:t>
            </a:r>
            <a:endParaRPr sz="1400">
              <a:latin typeface="Arial MT"/>
              <a:cs typeface="Arial MT"/>
            </a:endParaRPr>
          </a:p>
          <a:p>
            <a:pPr marL="356870">
              <a:lnSpc>
                <a:spcPct val="100000"/>
              </a:lnSpc>
            </a:pPr>
            <a:r>
              <a:rPr sz="1400" spc="-5" dirty="0">
                <a:solidFill>
                  <a:srgbClr val="202020"/>
                </a:solidFill>
                <a:latin typeface="Arial MT"/>
                <a:cs typeface="Arial MT"/>
              </a:rPr>
              <a:t>refundable</a:t>
            </a:r>
            <a:r>
              <a:rPr sz="1400" spc="-60" dirty="0">
                <a:solidFill>
                  <a:srgbClr val="202020"/>
                </a:solidFill>
                <a:latin typeface="Arial MT"/>
                <a:cs typeface="Arial MT"/>
              </a:rPr>
              <a:t> </a:t>
            </a:r>
            <a:r>
              <a:rPr sz="1400" dirty="0">
                <a:solidFill>
                  <a:srgbClr val="202020"/>
                </a:solidFill>
                <a:latin typeface="Arial MT"/>
                <a:cs typeface="Arial MT"/>
              </a:rPr>
              <a:t>and</a:t>
            </a:r>
            <a:r>
              <a:rPr sz="1400" spc="-35" dirty="0">
                <a:solidFill>
                  <a:srgbClr val="202020"/>
                </a:solidFill>
                <a:latin typeface="Arial MT"/>
                <a:cs typeface="Arial MT"/>
              </a:rPr>
              <a:t> </a:t>
            </a:r>
            <a:r>
              <a:rPr sz="1400" spc="-5" dirty="0">
                <a:solidFill>
                  <a:srgbClr val="202020"/>
                </a:solidFill>
                <a:latin typeface="Arial MT"/>
                <a:cs typeface="Arial MT"/>
              </a:rPr>
              <a:t>deposit</a:t>
            </a:r>
            <a:r>
              <a:rPr sz="1400" spc="-50" dirty="0">
                <a:solidFill>
                  <a:srgbClr val="202020"/>
                </a:solidFill>
                <a:latin typeface="Arial MT"/>
                <a:cs typeface="Arial MT"/>
              </a:rPr>
              <a:t> </a:t>
            </a:r>
            <a:r>
              <a:rPr sz="1400" spc="-5" dirty="0">
                <a:solidFill>
                  <a:srgbClr val="202020"/>
                </a:solidFill>
                <a:latin typeface="Arial MT"/>
                <a:cs typeface="Arial MT"/>
              </a:rPr>
              <a:t>policies.</a:t>
            </a:r>
            <a:endParaRPr sz="14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179324"/>
            <a:ext cx="4618990" cy="330835"/>
          </a:xfrm>
          <a:prstGeom prst="rect">
            <a:avLst/>
          </a:prstGeom>
        </p:spPr>
        <p:txBody>
          <a:bodyPr vert="horz" wrap="square" lIns="0" tIns="13335" rIns="0" bIns="0" rtlCol="0">
            <a:spAutoFit/>
          </a:bodyPr>
          <a:lstStyle/>
          <a:p>
            <a:pPr marL="12700">
              <a:lnSpc>
                <a:spcPct val="100000"/>
              </a:lnSpc>
              <a:spcBef>
                <a:spcPts val="105"/>
              </a:spcBef>
            </a:pPr>
            <a:r>
              <a:rPr sz="2000" u="heavy" spc="5" dirty="0">
                <a:uFill>
                  <a:solidFill>
                    <a:srgbClr val="CC0000"/>
                  </a:solidFill>
                </a:uFill>
              </a:rPr>
              <a:t>11.</a:t>
            </a:r>
            <a:r>
              <a:rPr sz="2000" u="heavy" spc="-105" dirty="0">
                <a:uFill>
                  <a:solidFill>
                    <a:srgbClr val="CC0000"/>
                  </a:solidFill>
                </a:uFill>
              </a:rPr>
              <a:t> </a:t>
            </a:r>
            <a:r>
              <a:rPr sz="2000" u="heavy" spc="-5" dirty="0">
                <a:uFill>
                  <a:solidFill>
                    <a:srgbClr val="CC0000"/>
                  </a:solidFill>
                </a:uFill>
              </a:rPr>
              <a:t>Allotment</a:t>
            </a:r>
            <a:r>
              <a:rPr sz="2000" u="heavy" spc="-75" dirty="0">
                <a:uFill>
                  <a:solidFill>
                    <a:srgbClr val="CC0000"/>
                  </a:solidFill>
                </a:uFill>
              </a:rPr>
              <a:t> </a:t>
            </a:r>
            <a:r>
              <a:rPr sz="2000" u="heavy" dirty="0">
                <a:uFill>
                  <a:solidFill>
                    <a:srgbClr val="CC0000"/>
                  </a:solidFill>
                </a:uFill>
              </a:rPr>
              <a:t>of</a:t>
            </a:r>
            <a:r>
              <a:rPr sz="2000" u="heavy" spc="-40" dirty="0">
                <a:uFill>
                  <a:solidFill>
                    <a:srgbClr val="CC0000"/>
                  </a:solidFill>
                </a:uFill>
              </a:rPr>
              <a:t> </a:t>
            </a:r>
            <a:r>
              <a:rPr sz="2000" u="heavy" dirty="0">
                <a:uFill>
                  <a:solidFill>
                    <a:srgbClr val="CC0000"/>
                  </a:solidFill>
                </a:uFill>
              </a:rPr>
              <a:t>Room</a:t>
            </a:r>
            <a:r>
              <a:rPr sz="2000" u="heavy" spc="-55" dirty="0">
                <a:uFill>
                  <a:solidFill>
                    <a:srgbClr val="CC0000"/>
                  </a:solidFill>
                </a:uFill>
              </a:rPr>
              <a:t> </a:t>
            </a:r>
            <a:r>
              <a:rPr sz="2000" u="heavy" dirty="0">
                <a:uFill>
                  <a:solidFill>
                    <a:srgbClr val="CC0000"/>
                  </a:solidFill>
                </a:uFill>
              </a:rPr>
              <a:t>type</a:t>
            </a:r>
            <a:r>
              <a:rPr sz="2000" u="heavy" spc="-30" dirty="0">
                <a:uFill>
                  <a:solidFill>
                    <a:srgbClr val="CC0000"/>
                  </a:solidFill>
                </a:uFill>
              </a:rPr>
              <a:t> </a:t>
            </a:r>
            <a:r>
              <a:rPr sz="2000" u="heavy" dirty="0">
                <a:uFill>
                  <a:solidFill>
                    <a:srgbClr val="CC0000"/>
                  </a:solidFill>
                </a:uFill>
              </a:rPr>
              <a:t>as</a:t>
            </a:r>
            <a:r>
              <a:rPr sz="2000" u="heavy" spc="-30" dirty="0">
                <a:uFill>
                  <a:solidFill>
                    <a:srgbClr val="CC0000"/>
                  </a:solidFill>
                </a:uFill>
              </a:rPr>
              <a:t> </a:t>
            </a:r>
            <a:r>
              <a:rPr sz="2000" u="heavy" spc="-10" dirty="0">
                <a:uFill>
                  <a:solidFill>
                    <a:srgbClr val="CC0000"/>
                  </a:solidFill>
                </a:uFill>
              </a:rPr>
              <a:t>Reserved</a:t>
            </a:r>
            <a:endParaRPr sz="2000"/>
          </a:p>
        </p:txBody>
      </p:sp>
      <p:pic>
        <p:nvPicPr>
          <p:cNvPr id="3" name="object 3"/>
          <p:cNvPicPr/>
          <p:nvPr/>
        </p:nvPicPr>
        <p:blipFill>
          <a:blip r:embed="rId2" cstate="print"/>
          <a:stretch>
            <a:fillRect/>
          </a:stretch>
        </p:blipFill>
        <p:spPr>
          <a:xfrm>
            <a:off x="481583" y="786383"/>
            <a:ext cx="6441947" cy="3363467"/>
          </a:xfrm>
          <a:prstGeom prst="rect">
            <a:avLst/>
          </a:prstGeom>
        </p:spPr>
      </p:pic>
      <p:sp>
        <p:nvSpPr>
          <p:cNvPr id="4" name="object 4"/>
          <p:cNvSpPr txBox="1"/>
          <p:nvPr/>
        </p:nvSpPr>
        <p:spPr>
          <a:xfrm>
            <a:off x="492963" y="4305401"/>
            <a:ext cx="8002905"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solidFill>
                  <a:srgbClr val="202020"/>
                </a:solidFill>
                <a:latin typeface="Arial MT"/>
                <a:cs typeface="Arial MT"/>
              </a:rPr>
              <a:t>There's</a:t>
            </a:r>
            <a:r>
              <a:rPr sz="1400" spc="-50" dirty="0">
                <a:solidFill>
                  <a:srgbClr val="202020"/>
                </a:solidFill>
                <a:latin typeface="Arial MT"/>
                <a:cs typeface="Arial MT"/>
              </a:rPr>
              <a:t> </a:t>
            </a:r>
            <a:r>
              <a:rPr sz="1400" dirty="0">
                <a:solidFill>
                  <a:srgbClr val="202020"/>
                </a:solidFill>
                <a:latin typeface="Arial MT"/>
                <a:cs typeface="Arial MT"/>
              </a:rPr>
              <a:t>not</a:t>
            </a:r>
            <a:r>
              <a:rPr sz="1400" spc="-40" dirty="0">
                <a:solidFill>
                  <a:srgbClr val="202020"/>
                </a:solidFill>
                <a:latin typeface="Arial MT"/>
                <a:cs typeface="Arial MT"/>
              </a:rPr>
              <a:t> </a:t>
            </a:r>
            <a:r>
              <a:rPr sz="1400" dirty="0">
                <a:solidFill>
                  <a:srgbClr val="202020"/>
                </a:solidFill>
                <a:latin typeface="Arial MT"/>
                <a:cs typeface="Arial MT"/>
              </a:rPr>
              <a:t>much</a:t>
            </a:r>
            <a:r>
              <a:rPr sz="1400" spc="-15" dirty="0">
                <a:solidFill>
                  <a:srgbClr val="202020"/>
                </a:solidFill>
                <a:latin typeface="Arial MT"/>
                <a:cs typeface="Arial MT"/>
              </a:rPr>
              <a:t> effect</a:t>
            </a:r>
            <a:r>
              <a:rPr sz="1400" spc="-50" dirty="0">
                <a:solidFill>
                  <a:srgbClr val="202020"/>
                </a:solidFill>
                <a:latin typeface="Arial MT"/>
                <a:cs typeface="Arial MT"/>
              </a:rPr>
              <a:t> </a:t>
            </a:r>
            <a:r>
              <a:rPr sz="1400" spc="-5" dirty="0">
                <a:solidFill>
                  <a:srgbClr val="202020"/>
                </a:solidFill>
                <a:latin typeface="Arial MT"/>
                <a:cs typeface="Arial MT"/>
              </a:rPr>
              <a:t>on</a:t>
            </a:r>
            <a:r>
              <a:rPr sz="1400" spc="-25" dirty="0">
                <a:solidFill>
                  <a:srgbClr val="202020"/>
                </a:solidFill>
                <a:latin typeface="Arial MT"/>
                <a:cs typeface="Arial MT"/>
              </a:rPr>
              <a:t> </a:t>
            </a:r>
            <a:r>
              <a:rPr sz="1400" dirty="0">
                <a:solidFill>
                  <a:srgbClr val="202020"/>
                </a:solidFill>
                <a:latin typeface="Arial MT"/>
                <a:cs typeface="Arial MT"/>
              </a:rPr>
              <a:t>cancellation</a:t>
            </a:r>
            <a:r>
              <a:rPr sz="1400" spc="-40" dirty="0">
                <a:solidFill>
                  <a:srgbClr val="202020"/>
                </a:solidFill>
                <a:latin typeface="Arial MT"/>
                <a:cs typeface="Arial MT"/>
              </a:rPr>
              <a:t> </a:t>
            </a:r>
            <a:r>
              <a:rPr sz="1400" dirty="0">
                <a:solidFill>
                  <a:srgbClr val="202020"/>
                </a:solidFill>
                <a:latin typeface="Arial MT"/>
                <a:cs typeface="Arial MT"/>
              </a:rPr>
              <a:t>of</a:t>
            </a:r>
            <a:r>
              <a:rPr sz="1400" spc="-25" dirty="0">
                <a:solidFill>
                  <a:srgbClr val="202020"/>
                </a:solidFill>
                <a:latin typeface="Arial MT"/>
                <a:cs typeface="Arial MT"/>
              </a:rPr>
              <a:t> </a:t>
            </a:r>
            <a:r>
              <a:rPr sz="1400" dirty="0">
                <a:solidFill>
                  <a:srgbClr val="202020"/>
                </a:solidFill>
                <a:latin typeface="Arial MT"/>
                <a:cs typeface="Arial MT"/>
              </a:rPr>
              <a:t>the</a:t>
            </a:r>
            <a:r>
              <a:rPr sz="1400" spc="-45" dirty="0">
                <a:solidFill>
                  <a:srgbClr val="202020"/>
                </a:solidFill>
                <a:latin typeface="Arial MT"/>
                <a:cs typeface="Arial MT"/>
              </a:rPr>
              <a:t> </a:t>
            </a:r>
            <a:r>
              <a:rPr sz="1400" spc="-5" dirty="0">
                <a:solidFill>
                  <a:srgbClr val="202020"/>
                </a:solidFill>
                <a:latin typeface="Arial MT"/>
                <a:cs typeface="Arial MT"/>
              </a:rPr>
              <a:t>bookings</a:t>
            </a:r>
            <a:r>
              <a:rPr sz="1400" spc="-45" dirty="0">
                <a:solidFill>
                  <a:srgbClr val="202020"/>
                </a:solidFill>
                <a:latin typeface="Arial MT"/>
                <a:cs typeface="Arial MT"/>
              </a:rPr>
              <a:t> </a:t>
            </a:r>
            <a:r>
              <a:rPr sz="1400" spc="-5" dirty="0">
                <a:solidFill>
                  <a:srgbClr val="202020"/>
                </a:solidFill>
                <a:latin typeface="Arial MT"/>
                <a:cs typeface="Arial MT"/>
              </a:rPr>
              <a:t>even</a:t>
            </a:r>
            <a:r>
              <a:rPr sz="1400" spc="-30" dirty="0">
                <a:solidFill>
                  <a:srgbClr val="202020"/>
                </a:solidFill>
                <a:latin typeface="Arial MT"/>
                <a:cs typeface="Arial MT"/>
              </a:rPr>
              <a:t> </a:t>
            </a:r>
            <a:r>
              <a:rPr sz="1400" dirty="0">
                <a:solidFill>
                  <a:srgbClr val="202020"/>
                </a:solidFill>
                <a:latin typeface="Arial MT"/>
                <a:cs typeface="Arial MT"/>
              </a:rPr>
              <a:t>if</a:t>
            </a:r>
            <a:r>
              <a:rPr sz="1400" spc="-15" dirty="0">
                <a:solidFill>
                  <a:srgbClr val="202020"/>
                </a:solidFill>
                <a:latin typeface="Arial MT"/>
                <a:cs typeface="Arial MT"/>
              </a:rPr>
              <a:t> </a:t>
            </a:r>
            <a:r>
              <a:rPr sz="1400" dirty="0">
                <a:solidFill>
                  <a:srgbClr val="202020"/>
                </a:solidFill>
                <a:latin typeface="Arial MT"/>
                <a:cs typeface="Arial MT"/>
              </a:rPr>
              <a:t>the</a:t>
            </a:r>
            <a:r>
              <a:rPr sz="1400" spc="-40" dirty="0">
                <a:solidFill>
                  <a:srgbClr val="202020"/>
                </a:solidFill>
                <a:latin typeface="Arial MT"/>
                <a:cs typeface="Arial MT"/>
              </a:rPr>
              <a:t> </a:t>
            </a:r>
            <a:r>
              <a:rPr sz="1400" spc="-5" dirty="0">
                <a:solidFill>
                  <a:srgbClr val="202020"/>
                </a:solidFill>
                <a:latin typeface="Arial MT"/>
                <a:cs typeface="Arial MT"/>
              </a:rPr>
              <a:t>guests</a:t>
            </a:r>
            <a:r>
              <a:rPr sz="1400" spc="-50" dirty="0">
                <a:solidFill>
                  <a:srgbClr val="202020"/>
                </a:solidFill>
                <a:latin typeface="Arial MT"/>
                <a:cs typeface="Arial MT"/>
              </a:rPr>
              <a:t> </a:t>
            </a:r>
            <a:r>
              <a:rPr sz="1400" dirty="0">
                <a:solidFill>
                  <a:srgbClr val="202020"/>
                </a:solidFill>
                <a:latin typeface="Arial MT"/>
                <a:cs typeface="Arial MT"/>
              </a:rPr>
              <a:t>are</a:t>
            </a:r>
            <a:r>
              <a:rPr sz="1400" spc="-40" dirty="0">
                <a:solidFill>
                  <a:srgbClr val="202020"/>
                </a:solidFill>
                <a:latin typeface="Arial MT"/>
                <a:cs typeface="Arial MT"/>
              </a:rPr>
              <a:t> </a:t>
            </a:r>
            <a:r>
              <a:rPr sz="1400" dirty="0">
                <a:solidFill>
                  <a:srgbClr val="202020"/>
                </a:solidFill>
                <a:latin typeface="Arial MT"/>
                <a:cs typeface="Arial MT"/>
              </a:rPr>
              <a:t>not</a:t>
            </a:r>
            <a:r>
              <a:rPr sz="1400" spc="-40" dirty="0">
                <a:solidFill>
                  <a:srgbClr val="202020"/>
                </a:solidFill>
                <a:latin typeface="Arial MT"/>
                <a:cs typeface="Arial MT"/>
              </a:rPr>
              <a:t> </a:t>
            </a:r>
            <a:r>
              <a:rPr sz="1400" spc="-5" dirty="0">
                <a:solidFill>
                  <a:srgbClr val="202020"/>
                </a:solidFill>
                <a:latin typeface="Arial MT"/>
                <a:cs typeface="Arial MT"/>
              </a:rPr>
              <a:t>assigned</a:t>
            </a:r>
            <a:r>
              <a:rPr sz="1400" spc="-50" dirty="0">
                <a:solidFill>
                  <a:srgbClr val="202020"/>
                </a:solidFill>
                <a:latin typeface="Arial MT"/>
                <a:cs typeface="Arial MT"/>
              </a:rPr>
              <a:t> </a:t>
            </a:r>
            <a:r>
              <a:rPr sz="1400" spc="-5" dirty="0">
                <a:solidFill>
                  <a:srgbClr val="202020"/>
                </a:solidFill>
                <a:latin typeface="Arial MT"/>
                <a:cs typeface="Arial MT"/>
              </a:rPr>
              <a:t>with </a:t>
            </a:r>
            <a:r>
              <a:rPr sz="1400" dirty="0">
                <a:solidFill>
                  <a:srgbClr val="202020"/>
                </a:solidFill>
                <a:latin typeface="Arial MT"/>
                <a:cs typeface="Arial MT"/>
              </a:rPr>
              <a:t>rooms </a:t>
            </a:r>
            <a:r>
              <a:rPr sz="1400" spc="-375" dirty="0">
                <a:solidFill>
                  <a:srgbClr val="202020"/>
                </a:solidFill>
                <a:latin typeface="Arial MT"/>
                <a:cs typeface="Arial MT"/>
              </a:rPr>
              <a:t> </a:t>
            </a:r>
            <a:r>
              <a:rPr sz="1400" spc="-5" dirty="0">
                <a:solidFill>
                  <a:srgbClr val="202020"/>
                </a:solidFill>
                <a:latin typeface="Arial MT"/>
                <a:cs typeface="Arial MT"/>
              </a:rPr>
              <a:t>which</a:t>
            </a:r>
            <a:r>
              <a:rPr sz="1400" spc="-45" dirty="0">
                <a:solidFill>
                  <a:srgbClr val="202020"/>
                </a:solidFill>
                <a:latin typeface="Arial MT"/>
                <a:cs typeface="Arial MT"/>
              </a:rPr>
              <a:t> </a:t>
            </a:r>
            <a:r>
              <a:rPr sz="1400" dirty="0">
                <a:solidFill>
                  <a:srgbClr val="202020"/>
                </a:solidFill>
                <a:latin typeface="Arial MT"/>
                <a:cs typeface="Arial MT"/>
              </a:rPr>
              <a:t>they</a:t>
            </a:r>
            <a:r>
              <a:rPr sz="1400" spc="-50" dirty="0">
                <a:solidFill>
                  <a:srgbClr val="202020"/>
                </a:solidFill>
                <a:latin typeface="Arial MT"/>
                <a:cs typeface="Arial MT"/>
              </a:rPr>
              <a:t> </a:t>
            </a:r>
            <a:r>
              <a:rPr sz="1400" spc="-5" dirty="0">
                <a:solidFill>
                  <a:srgbClr val="202020"/>
                </a:solidFill>
                <a:latin typeface="Arial MT"/>
                <a:cs typeface="Arial MT"/>
              </a:rPr>
              <a:t>reserved</a:t>
            </a:r>
            <a:r>
              <a:rPr sz="1400" spc="-30" dirty="0">
                <a:solidFill>
                  <a:srgbClr val="202020"/>
                </a:solidFill>
                <a:latin typeface="Arial MT"/>
                <a:cs typeface="Arial MT"/>
              </a:rPr>
              <a:t> </a:t>
            </a:r>
            <a:r>
              <a:rPr sz="1400" dirty="0">
                <a:solidFill>
                  <a:srgbClr val="202020"/>
                </a:solidFill>
                <a:latin typeface="Arial MT"/>
                <a:cs typeface="Arial MT"/>
              </a:rPr>
              <a:t>during</a:t>
            </a:r>
            <a:r>
              <a:rPr sz="1400" spc="-55" dirty="0">
                <a:solidFill>
                  <a:srgbClr val="202020"/>
                </a:solidFill>
                <a:latin typeface="Arial MT"/>
                <a:cs typeface="Arial MT"/>
              </a:rPr>
              <a:t> </a:t>
            </a:r>
            <a:r>
              <a:rPr sz="1400" spc="-5" dirty="0">
                <a:solidFill>
                  <a:srgbClr val="202020"/>
                </a:solidFill>
                <a:latin typeface="Arial MT"/>
                <a:cs typeface="Arial MT"/>
              </a:rPr>
              <a:t>booking.</a:t>
            </a:r>
            <a:endParaRPr sz="14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165" y="280873"/>
            <a:ext cx="324612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Arial"/>
                <a:cs typeface="Arial"/>
              </a:rPr>
              <a:t>Problem</a:t>
            </a:r>
            <a:r>
              <a:rPr sz="2800" spc="-130" dirty="0">
                <a:latin typeface="Arial"/>
                <a:cs typeface="Arial"/>
              </a:rPr>
              <a:t> </a:t>
            </a:r>
            <a:r>
              <a:rPr sz="2800" spc="-5" dirty="0">
                <a:latin typeface="Arial"/>
                <a:cs typeface="Arial"/>
              </a:rPr>
              <a:t>Statement</a:t>
            </a:r>
            <a:endParaRPr sz="2800">
              <a:latin typeface="Arial"/>
              <a:cs typeface="Arial"/>
            </a:endParaRPr>
          </a:p>
        </p:txBody>
      </p:sp>
      <p:sp>
        <p:nvSpPr>
          <p:cNvPr id="3" name="object 3"/>
          <p:cNvSpPr txBox="1"/>
          <p:nvPr/>
        </p:nvSpPr>
        <p:spPr>
          <a:xfrm>
            <a:off x="274726" y="924181"/>
            <a:ext cx="8515350" cy="2957830"/>
          </a:xfrm>
          <a:prstGeom prst="rect">
            <a:avLst/>
          </a:prstGeom>
        </p:spPr>
        <p:txBody>
          <a:bodyPr vert="horz" wrap="square" lIns="0" tIns="12065" rIns="0" bIns="0" rtlCol="0">
            <a:spAutoFit/>
          </a:bodyPr>
          <a:lstStyle/>
          <a:p>
            <a:pPr marL="48895" marR="5080" indent="-36830">
              <a:lnSpc>
                <a:spcPct val="103699"/>
              </a:lnSpc>
              <a:spcBef>
                <a:spcPts val="95"/>
              </a:spcBef>
              <a:buClr>
                <a:srgbClr val="F4FBFF"/>
              </a:buClr>
              <a:buChar char="●"/>
              <a:tabLst>
                <a:tab pos="151765" algn="l"/>
              </a:tabLst>
            </a:pPr>
            <a:r>
              <a:rPr sz="1600" spc="-5" dirty="0">
                <a:solidFill>
                  <a:srgbClr val="08232A"/>
                </a:solidFill>
                <a:latin typeface="Arial MT"/>
                <a:cs typeface="Arial MT"/>
              </a:rPr>
              <a:t>Have</a:t>
            </a:r>
            <a:r>
              <a:rPr sz="1600" spc="-35" dirty="0">
                <a:solidFill>
                  <a:srgbClr val="08232A"/>
                </a:solidFill>
                <a:latin typeface="Arial MT"/>
                <a:cs typeface="Arial MT"/>
              </a:rPr>
              <a:t> </a:t>
            </a:r>
            <a:r>
              <a:rPr sz="1600" spc="-10" dirty="0">
                <a:solidFill>
                  <a:srgbClr val="08232A"/>
                </a:solidFill>
                <a:latin typeface="Arial MT"/>
                <a:cs typeface="Arial MT"/>
              </a:rPr>
              <a:t>you</a:t>
            </a:r>
            <a:r>
              <a:rPr sz="1600" spc="25" dirty="0">
                <a:solidFill>
                  <a:srgbClr val="08232A"/>
                </a:solidFill>
                <a:latin typeface="Arial MT"/>
                <a:cs typeface="Arial MT"/>
              </a:rPr>
              <a:t> </a:t>
            </a:r>
            <a:r>
              <a:rPr sz="1600" spc="-5" dirty="0">
                <a:solidFill>
                  <a:srgbClr val="08232A"/>
                </a:solidFill>
                <a:latin typeface="Arial MT"/>
                <a:cs typeface="Arial MT"/>
              </a:rPr>
              <a:t>ever wondered</a:t>
            </a:r>
            <a:r>
              <a:rPr sz="1600" spc="-25" dirty="0">
                <a:solidFill>
                  <a:srgbClr val="08232A"/>
                </a:solidFill>
                <a:latin typeface="Arial MT"/>
                <a:cs typeface="Arial MT"/>
              </a:rPr>
              <a:t> </a:t>
            </a:r>
            <a:r>
              <a:rPr sz="1600" spc="-5" dirty="0">
                <a:solidFill>
                  <a:srgbClr val="08232A"/>
                </a:solidFill>
                <a:latin typeface="Arial MT"/>
                <a:cs typeface="Arial MT"/>
              </a:rPr>
              <a:t>when</a:t>
            </a:r>
            <a:r>
              <a:rPr sz="1600" spc="-10" dirty="0">
                <a:solidFill>
                  <a:srgbClr val="08232A"/>
                </a:solidFill>
                <a:latin typeface="Arial MT"/>
                <a:cs typeface="Arial MT"/>
              </a:rPr>
              <a:t> </a:t>
            </a:r>
            <a:r>
              <a:rPr sz="1600" spc="-5" dirty="0">
                <a:solidFill>
                  <a:srgbClr val="08232A"/>
                </a:solidFill>
                <a:latin typeface="Arial MT"/>
                <a:cs typeface="Arial MT"/>
              </a:rPr>
              <a:t>the best</a:t>
            </a:r>
            <a:r>
              <a:rPr sz="1600" spc="-15" dirty="0">
                <a:solidFill>
                  <a:srgbClr val="08232A"/>
                </a:solidFill>
                <a:latin typeface="Arial MT"/>
                <a:cs typeface="Arial MT"/>
              </a:rPr>
              <a:t> </a:t>
            </a:r>
            <a:r>
              <a:rPr sz="1600" spc="-5" dirty="0">
                <a:solidFill>
                  <a:srgbClr val="08232A"/>
                </a:solidFill>
                <a:latin typeface="Arial MT"/>
                <a:cs typeface="Arial MT"/>
              </a:rPr>
              <a:t>time</a:t>
            </a:r>
            <a:r>
              <a:rPr sz="1600" spc="-10" dirty="0">
                <a:solidFill>
                  <a:srgbClr val="08232A"/>
                </a:solidFill>
                <a:latin typeface="Arial MT"/>
                <a:cs typeface="Arial MT"/>
              </a:rPr>
              <a:t> </a:t>
            </a:r>
            <a:r>
              <a:rPr sz="1600" spc="-5" dirty="0">
                <a:solidFill>
                  <a:srgbClr val="08232A"/>
                </a:solidFill>
                <a:latin typeface="Arial MT"/>
                <a:cs typeface="Arial MT"/>
              </a:rPr>
              <a:t>of </a:t>
            </a:r>
            <a:r>
              <a:rPr sz="1600" spc="-10" dirty="0">
                <a:solidFill>
                  <a:srgbClr val="08232A"/>
                </a:solidFill>
                <a:latin typeface="Arial MT"/>
                <a:cs typeface="Arial MT"/>
              </a:rPr>
              <a:t>year</a:t>
            </a:r>
            <a:r>
              <a:rPr sz="1600" spc="20" dirty="0">
                <a:solidFill>
                  <a:srgbClr val="08232A"/>
                </a:solidFill>
                <a:latin typeface="Arial MT"/>
                <a:cs typeface="Arial MT"/>
              </a:rPr>
              <a:t> </a:t>
            </a:r>
            <a:r>
              <a:rPr sz="1600" spc="-5" dirty="0">
                <a:solidFill>
                  <a:srgbClr val="08232A"/>
                </a:solidFill>
                <a:latin typeface="Arial MT"/>
                <a:cs typeface="Arial MT"/>
              </a:rPr>
              <a:t>to</a:t>
            </a:r>
            <a:r>
              <a:rPr sz="1600" dirty="0">
                <a:solidFill>
                  <a:srgbClr val="08232A"/>
                </a:solidFill>
                <a:latin typeface="Arial MT"/>
                <a:cs typeface="Arial MT"/>
              </a:rPr>
              <a:t> </a:t>
            </a:r>
            <a:r>
              <a:rPr sz="1600" spc="-5" dirty="0">
                <a:solidFill>
                  <a:srgbClr val="08232A"/>
                </a:solidFill>
                <a:latin typeface="Arial MT"/>
                <a:cs typeface="Arial MT"/>
              </a:rPr>
              <a:t>book</a:t>
            </a:r>
            <a:r>
              <a:rPr sz="1600" spc="-15" dirty="0">
                <a:solidFill>
                  <a:srgbClr val="08232A"/>
                </a:solidFill>
                <a:latin typeface="Arial MT"/>
                <a:cs typeface="Arial MT"/>
              </a:rPr>
              <a:t> </a:t>
            </a:r>
            <a:r>
              <a:rPr sz="1600" spc="-5" dirty="0">
                <a:solidFill>
                  <a:srgbClr val="08232A"/>
                </a:solidFill>
                <a:latin typeface="Arial MT"/>
                <a:cs typeface="Arial MT"/>
              </a:rPr>
              <a:t>a</a:t>
            </a:r>
            <a:r>
              <a:rPr sz="1600" dirty="0">
                <a:solidFill>
                  <a:srgbClr val="08232A"/>
                </a:solidFill>
                <a:latin typeface="Arial MT"/>
                <a:cs typeface="Arial MT"/>
              </a:rPr>
              <a:t> </a:t>
            </a:r>
            <a:r>
              <a:rPr sz="1600" spc="-5" dirty="0">
                <a:solidFill>
                  <a:srgbClr val="08232A"/>
                </a:solidFill>
                <a:latin typeface="Arial MT"/>
                <a:cs typeface="Arial MT"/>
              </a:rPr>
              <a:t>hotel</a:t>
            </a:r>
            <a:r>
              <a:rPr sz="1600" spc="-30" dirty="0">
                <a:solidFill>
                  <a:srgbClr val="08232A"/>
                </a:solidFill>
                <a:latin typeface="Arial MT"/>
                <a:cs typeface="Arial MT"/>
              </a:rPr>
              <a:t> </a:t>
            </a:r>
            <a:r>
              <a:rPr sz="1600" spc="-5" dirty="0">
                <a:solidFill>
                  <a:srgbClr val="08232A"/>
                </a:solidFill>
                <a:latin typeface="Arial MT"/>
                <a:cs typeface="Arial MT"/>
              </a:rPr>
              <a:t>room</a:t>
            </a:r>
            <a:r>
              <a:rPr sz="1600" spc="20" dirty="0">
                <a:solidFill>
                  <a:srgbClr val="08232A"/>
                </a:solidFill>
                <a:latin typeface="Arial MT"/>
                <a:cs typeface="Arial MT"/>
              </a:rPr>
              <a:t> </a:t>
            </a:r>
            <a:r>
              <a:rPr sz="1600" spc="-5" dirty="0">
                <a:solidFill>
                  <a:srgbClr val="08232A"/>
                </a:solidFill>
                <a:latin typeface="Arial MT"/>
                <a:cs typeface="Arial MT"/>
              </a:rPr>
              <a:t>is?</a:t>
            </a:r>
            <a:r>
              <a:rPr sz="1600" spc="-25" dirty="0">
                <a:solidFill>
                  <a:srgbClr val="08232A"/>
                </a:solidFill>
                <a:latin typeface="Arial MT"/>
                <a:cs typeface="Arial MT"/>
              </a:rPr>
              <a:t> </a:t>
            </a:r>
            <a:r>
              <a:rPr sz="1600" spc="-10" dirty="0">
                <a:solidFill>
                  <a:srgbClr val="08232A"/>
                </a:solidFill>
                <a:latin typeface="Arial MT"/>
                <a:cs typeface="Arial MT"/>
              </a:rPr>
              <a:t>Or</a:t>
            </a:r>
            <a:r>
              <a:rPr sz="1600" spc="15" dirty="0">
                <a:solidFill>
                  <a:srgbClr val="08232A"/>
                </a:solidFill>
                <a:latin typeface="Arial MT"/>
                <a:cs typeface="Arial MT"/>
              </a:rPr>
              <a:t> </a:t>
            </a:r>
            <a:r>
              <a:rPr sz="1600" spc="-5" dirty="0">
                <a:solidFill>
                  <a:srgbClr val="08232A"/>
                </a:solidFill>
                <a:latin typeface="Arial MT"/>
                <a:cs typeface="Arial MT"/>
              </a:rPr>
              <a:t>the optimal </a:t>
            </a:r>
            <a:r>
              <a:rPr sz="1600" dirty="0">
                <a:solidFill>
                  <a:srgbClr val="08232A"/>
                </a:solidFill>
                <a:latin typeface="Arial MT"/>
                <a:cs typeface="Arial MT"/>
              </a:rPr>
              <a:t> </a:t>
            </a:r>
            <a:r>
              <a:rPr sz="1600" spc="-5" dirty="0">
                <a:solidFill>
                  <a:srgbClr val="08232A"/>
                </a:solidFill>
                <a:latin typeface="Arial MT"/>
                <a:cs typeface="Arial MT"/>
              </a:rPr>
              <a:t>length of stay in order to get the best daily rate? What if </a:t>
            </a:r>
            <a:r>
              <a:rPr sz="1600" spc="-10" dirty="0">
                <a:solidFill>
                  <a:srgbClr val="08232A"/>
                </a:solidFill>
                <a:latin typeface="Arial MT"/>
                <a:cs typeface="Arial MT"/>
              </a:rPr>
              <a:t>you </a:t>
            </a:r>
            <a:r>
              <a:rPr sz="1600" spc="-5" dirty="0">
                <a:solidFill>
                  <a:srgbClr val="08232A"/>
                </a:solidFill>
                <a:latin typeface="Arial MT"/>
                <a:cs typeface="Arial MT"/>
              </a:rPr>
              <a:t>wanted to predict whether or not a </a:t>
            </a:r>
            <a:r>
              <a:rPr sz="1600" spc="-430" dirty="0">
                <a:solidFill>
                  <a:srgbClr val="08232A"/>
                </a:solidFill>
                <a:latin typeface="Arial MT"/>
                <a:cs typeface="Arial MT"/>
              </a:rPr>
              <a:t> </a:t>
            </a:r>
            <a:r>
              <a:rPr sz="1600" spc="-5" dirty="0">
                <a:solidFill>
                  <a:srgbClr val="08232A"/>
                </a:solidFill>
                <a:latin typeface="Arial MT"/>
                <a:cs typeface="Arial MT"/>
              </a:rPr>
              <a:t>hotel</a:t>
            </a:r>
            <a:r>
              <a:rPr sz="1600" spc="-35" dirty="0">
                <a:solidFill>
                  <a:srgbClr val="08232A"/>
                </a:solidFill>
                <a:latin typeface="Arial MT"/>
                <a:cs typeface="Arial MT"/>
              </a:rPr>
              <a:t> </a:t>
            </a:r>
            <a:r>
              <a:rPr sz="1600" spc="-10" dirty="0">
                <a:solidFill>
                  <a:srgbClr val="08232A"/>
                </a:solidFill>
                <a:latin typeface="Arial MT"/>
                <a:cs typeface="Arial MT"/>
              </a:rPr>
              <a:t>was</a:t>
            </a:r>
            <a:r>
              <a:rPr sz="1600" spc="-5" dirty="0">
                <a:solidFill>
                  <a:srgbClr val="08232A"/>
                </a:solidFill>
                <a:latin typeface="Arial MT"/>
                <a:cs typeface="Arial MT"/>
              </a:rPr>
              <a:t> </a:t>
            </a:r>
            <a:r>
              <a:rPr sz="1600" spc="-10" dirty="0">
                <a:solidFill>
                  <a:srgbClr val="08232A"/>
                </a:solidFill>
                <a:latin typeface="Arial MT"/>
                <a:cs typeface="Arial MT"/>
              </a:rPr>
              <a:t>likely</a:t>
            </a:r>
            <a:r>
              <a:rPr sz="1600" spc="-35" dirty="0">
                <a:solidFill>
                  <a:srgbClr val="08232A"/>
                </a:solidFill>
                <a:latin typeface="Arial MT"/>
                <a:cs typeface="Arial MT"/>
              </a:rPr>
              <a:t> </a:t>
            </a:r>
            <a:r>
              <a:rPr sz="1600" spc="-5" dirty="0">
                <a:solidFill>
                  <a:srgbClr val="08232A"/>
                </a:solidFill>
                <a:latin typeface="Arial MT"/>
                <a:cs typeface="Arial MT"/>
              </a:rPr>
              <a:t>to</a:t>
            </a:r>
            <a:r>
              <a:rPr sz="1600" spc="5" dirty="0">
                <a:solidFill>
                  <a:srgbClr val="08232A"/>
                </a:solidFill>
                <a:latin typeface="Arial MT"/>
                <a:cs typeface="Arial MT"/>
              </a:rPr>
              <a:t> </a:t>
            </a:r>
            <a:r>
              <a:rPr sz="1600" spc="-5" dirty="0">
                <a:solidFill>
                  <a:srgbClr val="08232A"/>
                </a:solidFill>
                <a:latin typeface="Arial MT"/>
                <a:cs typeface="Arial MT"/>
              </a:rPr>
              <a:t>receive a</a:t>
            </a:r>
            <a:r>
              <a:rPr sz="1600" spc="5" dirty="0">
                <a:solidFill>
                  <a:srgbClr val="08232A"/>
                </a:solidFill>
                <a:latin typeface="Arial MT"/>
                <a:cs typeface="Arial MT"/>
              </a:rPr>
              <a:t> </a:t>
            </a:r>
            <a:r>
              <a:rPr sz="1600" spc="-10" dirty="0">
                <a:solidFill>
                  <a:srgbClr val="08232A"/>
                </a:solidFill>
                <a:latin typeface="Arial MT"/>
                <a:cs typeface="Arial MT"/>
              </a:rPr>
              <a:t>disproportionately</a:t>
            </a:r>
            <a:r>
              <a:rPr sz="1600" spc="-30" dirty="0">
                <a:solidFill>
                  <a:srgbClr val="08232A"/>
                </a:solidFill>
                <a:latin typeface="Arial MT"/>
                <a:cs typeface="Arial MT"/>
              </a:rPr>
              <a:t> </a:t>
            </a:r>
            <a:r>
              <a:rPr sz="1600" spc="-5" dirty="0">
                <a:solidFill>
                  <a:srgbClr val="08232A"/>
                </a:solidFill>
                <a:latin typeface="Arial MT"/>
                <a:cs typeface="Arial MT"/>
              </a:rPr>
              <a:t>high</a:t>
            </a:r>
            <a:r>
              <a:rPr sz="1600" spc="-35" dirty="0">
                <a:solidFill>
                  <a:srgbClr val="08232A"/>
                </a:solidFill>
                <a:latin typeface="Arial MT"/>
                <a:cs typeface="Arial MT"/>
              </a:rPr>
              <a:t> </a:t>
            </a:r>
            <a:r>
              <a:rPr sz="1600" spc="-5" dirty="0">
                <a:solidFill>
                  <a:srgbClr val="08232A"/>
                </a:solidFill>
                <a:latin typeface="Arial MT"/>
                <a:cs typeface="Arial MT"/>
              </a:rPr>
              <a:t>number</a:t>
            </a:r>
            <a:r>
              <a:rPr sz="1600" spc="-15" dirty="0">
                <a:solidFill>
                  <a:srgbClr val="08232A"/>
                </a:solidFill>
                <a:latin typeface="Arial MT"/>
                <a:cs typeface="Arial MT"/>
              </a:rPr>
              <a:t> </a:t>
            </a:r>
            <a:r>
              <a:rPr sz="1600" spc="-5" dirty="0">
                <a:solidFill>
                  <a:srgbClr val="08232A"/>
                </a:solidFill>
                <a:latin typeface="Arial MT"/>
                <a:cs typeface="Arial MT"/>
              </a:rPr>
              <a:t>of</a:t>
            </a:r>
            <a:r>
              <a:rPr sz="1600" dirty="0">
                <a:solidFill>
                  <a:srgbClr val="08232A"/>
                </a:solidFill>
                <a:latin typeface="Arial MT"/>
                <a:cs typeface="Arial MT"/>
              </a:rPr>
              <a:t> </a:t>
            </a:r>
            <a:r>
              <a:rPr sz="1600" spc="-5" dirty="0">
                <a:solidFill>
                  <a:srgbClr val="08232A"/>
                </a:solidFill>
                <a:latin typeface="Arial MT"/>
                <a:cs typeface="Arial MT"/>
              </a:rPr>
              <a:t>special</a:t>
            </a:r>
            <a:r>
              <a:rPr sz="1600" spc="-15" dirty="0">
                <a:solidFill>
                  <a:srgbClr val="08232A"/>
                </a:solidFill>
                <a:latin typeface="Arial MT"/>
                <a:cs typeface="Arial MT"/>
              </a:rPr>
              <a:t> </a:t>
            </a:r>
            <a:r>
              <a:rPr sz="1600" spc="-5" dirty="0">
                <a:solidFill>
                  <a:srgbClr val="08232A"/>
                </a:solidFill>
                <a:latin typeface="Arial MT"/>
                <a:cs typeface="Arial MT"/>
              </a:rPr>
              <a:t>requests?</a:t>
            </a:r>
            <a:endParaRPr sz="1600">
              <a:latin typeface="Arial MT"/>
              <a:cs typeface="Arial MT"/>
            </a:endParaRPr>
          </a:p>
          <a:p>
            <a:pPr>
              <a:lnSpc>
                <a:spcPct val="100000"/>
              </a:lnSpc>
              <a:spcBef>
                <a:spcPts val="30"/>
              </a:spcBef>
              <a:buClr>
                <a:srgbClr val="F4FBFF"/>
              </a:buClr>
              <a:buFont typeface="Arial MT"/>
              <a:buChar char="●"/>
            </a:pPr>
            <a:endParaRPr sz="1400">
              <a:latin typeface="Arial MT"/>
              <a:cs typeface="Arial MT"/>
            </a:endParaRPr>
          </a:p>
          <a:p>
            <a:pPr marL="151130" indent="-139065">
              <a:lnSpc>
                <a:spcPct val="100000"/>
              </a:lnSpc>
              <a:buClr>
                <a:srgbClr val="F4FBFF"/>
              </a:buClr>
              <a:buChar char="●"/>
              <a:tabLst>
                <a:tab pos="151765" algn="l"/>
              </a:tabLst>
            </a:pPr>
            <a:r>
              <a:rPr sz="1600" spc="-5" dirty="0">
                <a:solidFill>
                  <a:srgbClr val="08232A"/>
                </a:solidFill>
                <a:latin typeface="Arial MT"/>
                <a:cs typeface="Arial MT"/>
              </a:rPr>
              <a:t>This</a:t>
            </a:r>
            <a:r>
              <a:rPr sz="1600" spc="-35" dirty="0">
                <a:solidFill>
                  <a:srgbClr val="08232A"/>
                </a:solidFill>
                <a:latin typeface="Arial MT"/>
                <a:cs typeface="Arial MT"/>
              </a:rPr>
              <a:t> </a:t>
            </a:r>
            <a:r>
              <a:rPr sz="1600" spc="-5" dirty="0">
                <a:solidFill>
                  <a:srgbClr val="08232A"/>
                </a:solidFill>
                <a:latin typeface="Arial MT"/>
                <a:cs typeface="Arial MT"/>
              </a:rPr>
              <a:t>hotel</a:t>
            </a:r>
            <a:r>
              <a:rPr sz="1600" spc="-25" dirty="0">
                <a:solidFill>
                  <a:srgbClr val="08232A"/>
                </a:solidFill>
                <a:latin typeface="Arial MT"/>
                <a:cs typeface="Arial MT"/>
              </a:rPr>
              <a:t> </a:t>
            </a:r>
            <a:r>
              <a:rPr sz="1600" spc="-5" dirty="0">
                <a:solidFill>
                  <a:srgbClr val="08232A"/>
                </a:solidFill>
                <a:latin typeface="Arial MT"/>
                <a:cs typeface="Arial MT"/>
              </a:rPr>
              <a:t>booking</a:t>
            </a:r>
            <a:r>
              <a:rPr sz="1600" spc="-25" dirty="0">
                <a:solidFill>
                  <a:srgbClr val="08232A"/>
                </a:solidFill>
                <a:latin typeface="Arial MT"/>
                <a:cs typeface="Arial MT"/>
              </a:rPr>
              <a:t> </a:t>
            </a:r>
            <a:r>
              <a:rPr sz="1600" spc="-5" dirty="0">
                <a:solidFill>
                  <a:srgbClr val="08232A"/>
                </a:solidFill>
                <a:latin typeface="Arial MT"/>
                <a:cs typeface="Arial MT"/>
              </a:rPr>
              <a:t>dataset</a:t>
            </a:r>
            <a:r>
              <a:rPr sz="1600" spc="-45" dirty="0">
                <a:solidFill>
                  <a:srgbClr val="08232A"/>
                </a:solidFill>
                <a:latin typeface="Arial MT"/>
                <a:cs typeface="Arial MT"/>
              </a:rPr>
              <a:t> </a:t>
            </a:r>
            <a:r>
              <a:rPr sz="1600" spc="-5" dirty="0">
                <a:solidFill>
                  <a:srgbClr val="08232A"/>
                </a:solidFill>
                <a:latin typeface="Arial MT"/>
                <a:cs typeface="Arial MT"/>
              </a:rPr>
              <a:t>can</a:t>
            </a:r>
            <a:r>
              <a:rPr sz="1600" spc="-10" dirty="0">
                <a:solidFill>
                  <a:srgbClr val="08232A"/>
                </a:solidFill>
                <a:latin typeface="Arial MT"/>
                <a:cs typeface="Arial MT"/>
              </a:rPr>
              <a:t> </a:t>
            </a:r>
            <a:r>
              <a:rPr sz="1600" spc="-5" dirty="0">
                <a:solidFill>
                  <a:srgbClr val="08232A"/>
                </a:solidFill>
                <a:latin typeface="Arial MT"/>
                <a:cs typeface="Arial MT"/>
              </a:rPr>
              <a:t>help</a:t>
            </a:r>
            <a:r>
              <a:rPr sz="1600" spc="-30" dirty="0">
                <a:solidFill>
                  <a:srgbClr val="08232A"/>
                </a:solidFill>
                <a:latin typeface="Arial MT"/>
                <a:cs typeface="Arial MT"/>
              </a:rPr>
              <a:t> </a:t>
            </a:r>
            <a:r>
              <a:rPr sz="1600" spc="-10" dirty="0">
                <a:solidFill>
                  <a:srgbClr val="08232A"/>
                </a:solidFill>
                <a:latin typeface="Arial MT"/>
                <a:cs typeface="Arial MT"/>
              </a:rPr>
              <a:t>you</a:t>
            </a:r>
            <a:r>
              <a:rPr sz="1600" spc="25" dirty="0">
                <a:solidFill>
                  <a:srgbClr val="08232A"/>
                </a:solidFill>
                <a:latin typeface="Arial MT"/>
                <a:cs typeface="Arial MT"/>
              </a:rPr>
              <a:t> </a:t>
            </a:r>
            <a:r>
              <a:rPr sz="1600" spc="-5" dirty="0">
                <a:solidFill>
                  <a:srgbClr val="08232A"/>
                </a:solidFill>
                <a:latin typeface="Arial MT"/>
                <a:cs typeface="Arial MT"/>
              </a:rPr>
              <a:t>explore</a:t>
            </a:r>
            <a:r>
              <a:rPr sz="1600" spc="-45" dirty="0">
                <a:solidFill>
                  <a:srgbClr val="08232A"/>
                </a:solidFill>
                <a:latin typeface="Arial MT"/>
                <a:cs typeface="Arial MT"/>
              </a:rPr>
              <a:t> </a:t>
            </a:r>
            <a:r>
              <a:rPr sz="1600" spc="-5" dirty="0">
                <a:solidFill>
                  <a:srgbClr val="08232A"/>
                </a:solidFill>
                <a:latin typeface="Arial MT"/>
                <a:cs typeface="Arial MT"/>
              </a:rPr>
              <a:t>those</a:t>
            </a:r>
            <a:r>
              <a:rPr sz="1600" spc="-20" dirty="0">
                <a:solidFill>
                  <a:srgbClr val="08232A"/>
                </a:solidFill>
                <a:latin typeface="Arial MT"/>
                <a:cs typeface="Arial MT"/>
              </a:rPr>
              <a:t> </a:t>
            </a:r>
            <a:r>
              <a:rPr sz="1600" spc="-5" dirty="0">
                <a:solidFill>
                  <a:srgbClr val="08232A"/>
                </a:solidFill>
                <a:latin typeface="Arial MT"/>
                <a:cs typeface="Arial MT"/>
              </a:rPr>
              <a:t>questions!</a:t>
            </a:r>
            <a:endParaRPr sz="1600">
              <a:latin typeface="Arial MT"/>
              <a:cs typeface="Arial MT"/>
            </a:endParaRPr>
          </a:p>
          <a:p>
            <a:pPr>
              <a:lnSpc>
                <a:spcPct val="100000"/>
              </a:lnSpc>
              <a:spcBef>
                <a:spcPts val="15"/>
              </a:spcBef>
              <a:buClr>
                <a:srgbClr val="F4FBFF"/>
              </a:buClr>
              <a:buFont typeface="Arial MT"/>
              <a:buChar char="●"/>
            </a:pPr>
            <a:endParaRPr sz="1750">
              <a:latin typeface="Arial MT"/>
              <a:cs typeface="Arial MT"/>
            </a:endParaRPr>
          </a:p>
          <a:p>
            <a:pPr marL="48895" marR="377825" indent="-36830">
              <a:lnSpc>
                <a:spcPts val="1920"/>
              </a:lnSpc>
              <a:buClr>
                <a:srgbClr val="F4FBFF"/>
              </a:buClr>
              <a:buChar char="●"/>
              <a:tabLst>
                <a:tab pos="144145" algn="l"/>
              </a:tabLst>
            </a:pPr>
            <a:r>
              <a:rPr sz="1600" spc="-5" dirty="0">
                <a:solidFill>
                  <a:srgbClr val="08232A"/>
                </a:solidFill>
                <a:latin typeface="Arial MT"/>
                <a:cs typeface="Arial MT"/>
              </a:rPr>
              <a:t>This</a:t>
            </a:r>
            <a:r>
              <a:rPr sz="1600" spc="-25" dirty="0">
                <a:solidFill>
                  <a:srgbClr val="08232A"/>
                </a:solidFill>
                <a:latin typeface="Arial MT"/>
                <a:cs typeface="Arial MT"/>
              </a:rPr>
              <a:t> </a:t>
            </a:r>
            <a:r>
              <a:rPr sz="1600" spc="-5" dirty="0">
                <a:solidFill>
                  <a:srgbClr val="08232A"/>
                </a:solidFill>
                <a:latin typeface="Arial MT"/>
                <a:cs typeface="Arial MT"/>
              </a:rPr>
              <a:t>data set</a:t>
            </a:r>
            <a:r>
              <a:rPr sz="1600" spc="20" dirty="0">
                <a:solidFill>
                  <a:srgbClr val="08232A"/>
                </a:solidFill>
                <a:latin typeface="Arial MT"/>
                <a:cs typeface="Arial MT"/>
              </a:rPr>
              <a:t> </a:t>
            </a:r>
            <a:r>
              <a:rPr sz="1600" spc="-5" dirty="0">
                <a:solidFill>
                  <a:srgbClr val="08232A"/>
                </a:solidFill>
                <a:latin typeface="Arial MT"/>
                <a:cs typeface="Arial MT"/>
              </a:rPr>
              <a:t>contains</a:t>
            </a:r>
            <a:r>
              <a:rPr sz="1600" spc="5" dirty="0">
                <a:solidFill>
                  <a:srgbClr val="08232A"/>
                </a:solidFill>
                <a:latin typeface="Arial MT"/>
                <a:cs typeface="Arial MT"/>
              </a:rPr>
              <a:t> </a:t>
            </a:r>
            <a:r>
              <a:rPr sz="1600" spc="-5" dirty="0">
                <a:solidFill>
                  <a:srgbClr val="08232A"/>
                </a:solidFill>
                <a:latin typeface="Arial MT"/>
                <a:cs typeface="Arial MT"/>
              </a:rPr>
              <a:t>booking</a:t>
            </a:r>
            <a:r>
              <a:rPr sz="1600" spc="-35" dirty="0">
                <a:solidFill>
                  <a:srgbClr val="08232A"/>
                </a:solidFill>
                <a:latin typeface="Arial MT"/>
                <a:cs typeface="Arial MT"/>
              </a:rPr>
              <a:t> </a:t>
            </a:r>
            <a:r>
              <a:rPr sz="1600" spc="-5" dirty="0">
                <a:solidFill>
                  <a:srgbClr val="08232A"/>
                </a:solidFill>
                <a:latin typeface="Arial MT"/>
                <a:cs typeface="Arial MT"/>
              </a:rPr>
              <a:t>information</a:t>
            </a:r>
            <a:r>
              <a:rPr sz="1600" spc="-30" dirty="0">
                <a:solidFill>
                  <a:srgbClr val="08232A"/>
                </a:solidFill>
                <a:latin typeface="Arial MT"/>
                <a:cs typeface="Arial MT"/>
              </a:rPr>
              <a:t> </a:t>
            </a:r>
            <a:r>
              <a:rPr sz="1600" spc="-5" dirty="0">
                <a:solidFill>
                  <a:srgbClr val="08232A"/>
                </a:solidFill>
                <a:latin typeface="Arial MT"/>
                <a:cs typeface="Arial MT"/>
              </a:rPr>
              <a:t>for</a:t>
            </a:r>
            <a:r>
              <a:rPr sz="1600" spc="5" dirty="0">
                <a:solidFill>
                  <a:srgbClr val="08232A"/>
                </a:solidFill>
                <a:latin typeface="Arial MT"/>
                <a:cs typeface="Arial MT"/>
              </a:rPr>
              <a:t> </a:t>
            </a:r>
            <a:r>
              <a:rPr sz="1600" spc="-5" dirty="0">
                <a:solidFill>
                  <a:srgbClr val="08232A"/>
                </a:solidFill>
                <a:latin typeface="Arial MT"/>
                <a:cs typeface="Arial MT"/>
              </a:rPr>
              <a:t>a</a:t>
            </a:r>
            <a:r>
              <a:rPr sz="1600" dirty="0">
                <a:solidFill>
                  <a:srgbClr val="08232A"/>
                </a:solidFill>
                <a:latin typeface="Arial MT"/>
                <a:cs typeface="Arial MT"/>
              </a:rPr>
              <a:t> </a:t>
            </a:r>
            <a:r>
              <a:rPr sz="1600" spc="-5" dirty="0">
                <a:solidFill>
                  <a:srgbClr val="08232A"/>
                </a:solidFill>
                <a:latin typeface="Arial MT"/>
                <a:cs typeface="Arial MT"/>
              </a:rPr>
              <a:t>city</a:t>
            </a:r>
            <a:r>
              <a:rPr sz="1600" spc="15" dirty="0">
                <a:solidFill>
                  <a:srgbClr val="08232A"/>
                </a:solidFill>
                <a:latin typeface="Arial MT"/>
                <a:cs typeface="Arial MT"/>
              </a:rPr>
              <a:t> </a:t>
            </a:r>
            <a:r>
              <a:rPr sz="1600" spc="-5" dirty="0">
                <a:solidFill>
                  <a:srgbClr val="08232A"/>
                </a:solidFill>
                <a:latin typeface="Arial MT"/>
                <a:cs typeface="Arial MT"/>
              </a:rPr>
              <a:t>hotel</a:t>
            </a:r>
            <a:r>
              <a:rPr sz="1600" spc="-25" dirty="0">
                <a:solidFill>
                  <a:srgbClr val="08232A"/>
                </a:solidFill>
                <a:latin typeface="Arial MT"/>
                <a:cs typeface="Arial MT"/>
              </a:rPr>
              <a:t> </a:t>
            </a:r>
            <a:r>
              <a:rPr sz="1600" spc="-5" dirty="0">
                <a:solidFill>
                  <a:srgbClr val="08232A"/>
                </a:solidFill>
                <a:latin typeface="Arial MT"/>
                <a:cs typeface="Arial MT"/>
              </a:rPr>
              <a:t>and</a:t>
            </a:r>
            <a:r>
              <a:rPr sz="1600" dirty="0">
                <a:solidFill>
                  <a:srgbClr val="08232A"/>
                </a:solidFill>
                <a:latin typeface="Arial MT"/>
                <a:cs typeface="Arial MT"/>
              </a:rPr>
              <a:t> </a:t>
            </a:r>
            <a:r>
              <a:rPr sz="1600" spc="-5" dirty="0">
                <a:solidFill>
                  <a:srgbClr val="08232A"/>
                </a:solidFill>
                <a:latin typeface="Arial MT"/>
                <a:cs typeface="Arial MT"/>
              </a:rPr>
              <a:t>a</a:t>
            </a:r>
            <a:r>
              <a:rPr sz="1600" spc="15" dirty="0">
                <a:solidFill>
                  <a:srgbClr val="08232A"/>
                </a:solidFill>
                <a:latin typeface="Arial MT"/>
                <a:cs typeface="Arial MT"/>
              </a:rPr>
              <a:t> </a:t>
            </a:r>
            <a:r>
              <a:rPr sz="1600" spc="-5" dirty="0">
                <a:solidFill>
                  <a:srgbClr val="08232A"/>
                </a:solidFill>
                <a:latin typeface="Arial MT"/>
                <a:cs typeface="Arial MT"/>
              </a:rPr>
              <a:t>resort</a:t>
            </a:r>
            <a:r>
              <a:rPr sz="1600" spc="30" dirty="0">
                <a:solidFill>
                  <a:srgbClr val="08232A"/>
                </a:solidFill>
                <a:latin typeface="Arial MT"/>
                <a:cs typeface="Arial MT"/>
              </a:rPr>
              <a:t> </a:t>
            </a:r>
            <a:r>
              <a:rPr sz="1600" spc="-5" dirty="0">
                <a:solidFill>
                  <a:srgbClr val="08232A"/>
                </a:solidFill>
                <a:latin typeface="Arial MT"/>
                <a:cs typeface="Arial MT"/>
              </a:rPr>
              <a:t>hotel,</a:t>
            </a:r>
            <a:r>
              <a:rPr sz="1600" spc="-30" dirty="0">
                <a:solidFill>
                  <a:srgbClr val="08232A"/>
                </a:solidFill>
                <a:latin typeface="Arial MT"/>
                <a:cs typeface="Arial MT"/>
              </a:rPr>
              <a:t> </a:t>
            </a:r>
            <a:r>
              <a:rPr sz="1600" spc="-5" dirty="0">
                <a:solidFill>
                  <a:srgbClr val="08232A"/>
                </a:solidFill>
                <a:latin typeface="Arial MT"/>
                <a:cs typeface="Arial MT"/>
              </a:rPr>
              <a:t>and</a:t>
            </a:r>
            <a:r>
              <a:rPr sz="1600" spc="-10" dirty="0">
                <a:solidFill>
                  <a:srgbClr val="08232A"/>
                </a:solidFill>
                <a:latin typeface="Arial MT"/>
                <a:cs typeface="Arial MT"/>
              </a:rPr>
              <a:t> </a:t>
            </a:r>
            <a:r>
              <a:rPr sz="1600" spc="-5" dirty="0">
                <a:solidFill>
                  <a:srgbClr val="08232A"/>
                </a:solidFill>
                <a:latin typeface="Arial MT"/>
                <a:cs typeface="Arial MT"/>
              </a:rPr>
              <a:t>includes </a:t>
            </a:r>
            <a:r>
              <a:rPr sz="1600" spc="-430" dirty="0">
                <a:solidFill>
                  <a:srgbClr val="08232A"/>
                </a:solidFill>
                <a:latin typeface="Arial MT"/>
                <a:cs typeface="Arial MT"/>
              </a:rPr>
              <a:t> </a:t>
            </a:r>
            <a:r>
              <a:rPr sz="1600" spc="-5" dirty="0">
                <a:solidFill>
                  <a:srgbClr val="08232A"/>
                </a:solidFill>
                <a:latin typeface="Arial MT"/>
                <a:cs typeface="Arial MT"/>
              </a:rPr>
              <a:t>information such as </a:t>
            </a:r>
            <a:r>
              <a:rPr sz="1600" spc="-10" dirty="0">
                <a:solidFill>
                  <a:srgbClr val="08232A"/>
                </a:solidFill>
                <a:latin typeface="Arial MT"/>
                <a:cs typeface="Arial MT"/>
              </a:rPr>
              <a:t>when </a:t>
            </a:r>
            <a:r>
              <a:rPr sz="1600" spc="-5" dirty="0">
                <a:solidFill>
                  <a:srgbClr val="08232A"/>
                </a:solidFill>
                <a:latin typeface="Arial MT"/>
                <a:cs typeface="Arial MT"/>
              </a:rPr>
              <a:t>the booking </a:t>
            </a:r>
            <a:r>
              <a:rPr sz="1600" spc="-10" dirty="0">
                <a:solidFill>
                  <a:srgbClr val="08232A"/>
                </a:solidFill>
                <a:latin typeface="Arial MT"/>
                <a:cs typeface="Arial MT"/>
              </a:rPr>
              <a:t>was </a:t>
            </a:r>
            <a:r>
              <a:rPr sz="1600" spc="-5" dirty="0">
                <a:solidFill>
                  <a:srgbClr val="08232A"/>
                </a:solidFill>
                <a:latin typeface="Arial MT"/>
                <a:cs typeface="Arial MT"/>
              </a:rPr>
              <a:t>made, length of </a:t>
            </a:r>
            <a:r>
              <a:rPr sz="1600" spc="-50" dirty="0">
                <a:solidFill>
                  <a:srgbClr val="08232A"/>
                </a:solidFill>
                <a:latin typeface="Arial MT"/>
                <a:cs typeface="Arial MT"/>
              </a:rPr>
              <a:t>stay, </a:t>
            </a:r>
            <a:r>
              <a:rPr sz="1600" spc="-5" dirty="0">
                <a:solidFill>
                  <a:srgbClr val="08232A"/>
                </a:solidFill>
                <a:latin typeface="Arial MT"/>
                <a:cs typeface="Arial MT"/>
              </a:rPr>
              <a:t>the number of adults, </a:t>
            </a:r>
            <a:r>
              <a:rPr sz="1600" dirty="0">
                <a:solidFill>
                  <a:srgbClr val="08232A"/>
                </a:solidFill>
                <a:latin typeface="Arial MT"/>
                <a:cs typeface="Arial MT"/>
              </a:rPr>
              <a:t> </a:t>
            </a:r>
            <a:r>
              <a:rPr sz="1600" spc="-5" dirty="0">
                <a:solidFill>
                  <a:srgbClr val="08232A"/>
                </a:solidFill>
                <a:latin typeface="Arial MT"/>
                <a:cs typeface="Arial MT"/>
              </a:rPr>
              <a:t>children,</a:t>
            </a:r>
            <a:r>
              <a:rPr sz="1600" dirty="0">
                <a:solidFill>
                  <a:srgbClr val="08232A"/>
                </a:solidFill>
                <a:latin typeface="Arial MT"/>
                <a:cs typeface="Arial MT"/>
              </a:rPr>
              <a:t> </a:t>
            </a:r>
            <a:r>
              <a:rPr sz="1600" spc="-5" dirty="0">
                <a:solidFill>
                  <a:srgbClr val="08232A"/>
                </a:solidFill>
                <a:latin typeface="Arial MT"/>
                <a:cs typeface="Arial MT"/>
              </a:rPr>
              <a:t>and/or</a:t>
            </a:r>
            <a:r>
              <a:rPr sz="1600" spc="-25" dirty="0">
                <a:solidFill>
                  <a:srgbClr val="08232A"/>
                </a:solidFill>
                <a:latin typeface="Arial MT"/>
                <a:cs typeface="Arial MT"/>
              </a:rPr>
              <a:t> </a:t>
            </a:r>
            <a:r>
              <a:rPr sz="1600" spc="-5" dirty="0">
                <a:solidFill>
                  <a:srgbClr val="08232A"/>
                </a:solidFill>
                <a:latin typeface="Arial MT"/>
                <a:cs typeface="Arial MT"/>
              </a:rPr>
              <a:t>babies,</a:t>
            </a:r>
            <a:r>
              <a:rPr sz="1600" spc="-30" dirty="0">
                <a:solidFill>
                  <a:srgbClr val="08232A"/>
                </a:solidFill>
                <a:latin typeface="Arial MT"/>
                <a:cs typeface="Arial MT"/>
              </a:rPr>
              <a:t> </a:t>
            </a:r>
            <a:r>
              <a:rPr sz="1600" spc="-5" dirty="0">
                <a:solidFill>
                  <a:srgbClr val="08232A"/>
                </a:solidFill>
                <a:latin typeface="Arial MT"/>
                <a:cs typeface="Arial MT"/>
              </a:rPr>
              <a:t>and the</a:t>
            </a:r>
            <a:r>
              <a:rPr sz="1600" dirty="0">
                <a:solidFill>
                  <a:srgbClr val="08232A"/>
                </a:solidFill>
                <a:latin typeface="Arial MT"/>
                <a:cs typeface="Arial MT"/>
              </a:rPr>
              <a:t> </a:t>
            </a:r>
            <a:r>
              <a:rPr sz="1600" spc="-5" dirty="0">
                <a:solidFill>
                  <a:srgbClr val="08232A"/>
                </a:solidFill>
                <a:latin typeface="Arial MT"/>
                <a:cs typeface="Arial MT"/>
              </a:rPr>
              <a:t>number</a:t>
            </a:r>
            <a:r>
              <a:rPr sz="1600" spc="-20" dirty="0">
                <a:solidFill>
                  <a:srgbClr val="08232A"/>
                </a:solidFill>
                <a:latin typeface="Arial MT"/>
                <a:cs typeface="Arial MT"/>
              </a:rPr>
              <a:t> </a:t>
            </a:r>
            <a:r>
              <a:rPr sz="1600" spc="-5" dirty="0">
                <a:solidFill>
                  <a:srgbClr val="08232A"/>
                </a:solidFill>
                <a:latin typeface="Arial MT"/>
                <a:cs typeface="Arial MT"/>
              </a:rPr>
              <a:t>of</a:t>
            </a:r>
            <a:r>
              <a:rPr sz="1600" spc="5" dirty="0">
                <a:solidFill>
                  <a:srgbClr val="08232A"/>
                </a:solidFill>
                <a:latin typeface="Arial MT"/>
                <a:cs typeface="Arial MT"/>
              </a:rPr>
              <a:t> </a:t>
            </a:r>
            <a:r>
              <a:rPr sz="1600" spc="-10" dirty="0">
                <a:solidFill>
                  <a:srgbClr val="08232A"/>
                </a:solidFill>
                <a:latin typeface="Arial MT"/>
                <a:cs typeface="Arial MT"/>
              </a:rPr>
              <a:t>available</a:t>
            </a:r>
            <a:r>
              <a:rPr sz="1600" spc="-40" dirty="0">
                <a:solidFill>
                  <a:srgbClr val="08232A"/>
                </a:solidFill>
                <a:latin typeface="Arial MT"/>
                <a:cs typeface="Arial MT"/>
              </a:rPr>
              <a:t> </a:t>
            </a:r>
            <a:r>
              <a:rPr sz="1600" spc="-5" dirty="0">
                <a:solidFill>
                  <a:srgbClr val="08232A"/>
                </a:solidFill>
                <a:latin typeface="Arial MT"/>
                <a:cs typeface="Arial MT"/>
              </a:rPr>
              <a:t>parking</a:t>
            </a:r>
            <a:r>
              <a:rPr sz="1600" spc="-25" dirty="0">
                <a:solidFill>
                  <a:srgbClr val="08232A"/>
                </a:solidFill>
                <a:latin typeface="Arial MT"/>
                <a:cs typeface="Arial MT"/>
              </a:rPr>
              <a:t> </a:t>
            </a:r>
            <a:r>
              <a:rPr sz="1600" spc="-5" dirty="0">
                <a:solidFill>
                  <a:srgbClr val="08232A"/>
                </a:solidFill>
                <a:latin typeface="Arial MT"/>
                <a:cs typeface="Arial MT"/>
              </a:rPr>
              <a:t>spaces,</a:t>
            </a:r>
            <a:r>
              <a:rPr sz="1600" dirty="0">
                <a:solidFill>
                  <a:srgbClr val="08232A"/>
                </a:solidFill>
                <a:latin typeface="Arial MT"/>
                <a:cs typeface="Arial MT"/>
              </a:rPr>
              <a:t> </a:t>
            </a:r>
            <a:r>
              <a:rPr sz="1600" spc="-5" dirty="0">
                <a:solidFill>
                  <a:srgbClr val="08232A"/>
                </a:solidFill>
                <a:latin typeface="Arial MT"/>
                <a:cs typeface="Arial MT"/>
              </a:rPr>
              <a:t>among</a:t>
            </a:r>
            <a:r>
              <a:rPr sz="1600" spc="-10" dirty="0">
                <a:solidFill>
                  <a:srgbClr val="08232A"/>
                </a:solidFill>
                <a:latin typeface="Arial MT"/>
                <a:cs typeface="Arial MT"/>
              </a:rPr>
              <a:t> </a:t>
            </a:r>
            <a:r>
              <a:rPr sz="1600" spc="-5" dirty="0">
                <a:solidFill>
                  <a:srgbClr val="08232A"/>
                </a:solidFill>
                <a:latin typeface="Arial MT"/>
                <a:cs typeface="Arial MT"/>
              </a:rPr>
              <a:t>other things.</a:t>
            </a:r>
            <a:endParaRPr sz="1600">
              <a:latin typeface="Arial MT"/>
              <a:cs typeface="Arial MT"/>
            </a:endParaRPr>
          </a:p>
          <a:p>
            <a:pPr>
              <a:lnSpc>
                <a:spcPct val="100000"/>
              </a:lnSpc>
              <a:spcBef>
                <a:spcPts val="15"/>
              </a:spcBef>
              <a:buClr>
                <a:srgbClr val="F4FBFF"/>
              </a:buClr>
              <a:buFont typeface="Arial MT"/>
              <a:buChar char="●"/>
            </a:pPr>
            <a:endParaRPr sz="1500">
              <a:latin typeface="Arial MT"/>
              <a:cs typeface="Arial MT"/>
            </a:endParaRPr>
          </a:p>
          <a:p>
            <a:pPr marL="48895" marR="79375" indent="-36830">
              <a:lnSpc>
                <a:spcPts val="1920"/>
              </a:lnSpc>
              <a:spcBef>
                <a:spcPts val="5"/>
              </a:spcBef>
              <a:buClr>
                <a:srgbClr val="F4FBFF"/>
              </a:buClr>
              <a:buChar char="●"/>
              <a:tabLst>
                <a:tab pos="144145" algn="l"/>
              </a:tabLst>
            </a:pPr>
            <a:r>
              <a:rPr sz="1600" dirty="0">
                <a:solidFill>
                  <a:srgbClr val="08232A"/>
                </a:solidFill>
                <a:latin typeface="Arial MT"/>
                <a:cs typeface="Arial MT"/>
              </a:rPr>
              <a:t>All</a:t>
            </a:r>
            <a:r>
              <a:rPr sz="1600" spc="70" dirty="0">
                <a:solidFill>
                  <a:srgbClr val="08232A"/>
                </a:solidFill>
                <a:latin typeface="Arial MT"/>
                <a:cs typeface="Arial MT"/>
              </a:rPr>
              <a:t> </a:t>
            </a:r>
            <a:r>
              <a:rPr sz="1600" spc="-5" dirty="0">
                <a:solidFill>
                  <a:srgbClr val="08232A"/>
                </a:solidFill>
                <a:latin typeface="Arial MT"/>
                <a:cs typeface="Arial MT"/>
              </a:rPr>
              <a:t>personally</a:t>
            </a:r>
            <a:r>
              <a:rPr sz="1600" spc="75" dirty="0">
                <a:solidFill>
                  <a:srgbClr val="08232A"/>
                </a:solidFill>
                <a:latin typeface="Arial MT"/>
                <a:cs typeface="Arial MT"/>
              </a:rPr>
              <a:t> </a:t>
            </a:r>
            <a:r>
              <a:rPr sz="1600" spc="-5" dirty="0">
                <a:solidFill>
                  <a:srgbClr val="08232A"/>
                </a:solidFill>
                <a:latin typeface="Arial MT"/>
                <a:cs typeface="Arial MT"/>
              </a:rPr>
              <a:t>identifying</a:t>
            </a:r>
            <a:r>
              <a:rPr sz="1600" spc="80" dirty="0">
                <a:solidFill>
                  <a:srgbClr val="08232A"/>
                </a:solidFill>
                <a:latin typeface="Arial MT"/>
                <a:cs typeface="Arial MT"/>
              </a:rPr>
              <a:t> </a:t>
            </a:r>
            <a:r>
              <a:rPr sz="1600" spc="-10" dirty="0">
                <a:solidFill>
                  <a:srgbClr val="08232A"/>
                </a:solidFill>
                <a:latin typeface="Arial MT"/>
                <a:cs typeface="Arial MT"/>
              </a:rPr>
              <a:t>information</a:t>
            </a:r>
            <a:r>
              <a:rPr sz="1600" spc="65" dirty="0">
                <a:solidFill>
                  <a:srgbClr val="08232A"/>
                </a:solidFill>
                <a:latin typeface="Arial MT"/>
                <a:cs typeface="Arial MT"/>
              </a:rPr>
              <a:t> </a:t>
            </a:r>
            <a:r>
              <a:rPr sz="1600" spc="-5" dirty="0">
                <a:solidFill>
                  <a:srgbClr val="08232A"/>
                </a:solidFill>
                <a:latin typeface="Arial MT"/>
                <a:cs typeface="Arial MT"/>
              </a:rPr>
              <a:t>has</a:t>
            </a:r>
            <a:r>
              <a:rPr sz="1600" spc="90" dirty="0">
                <a:solidFill>
                  <a:srgbClr val="08232A"/>
                </a:solidFill>
                <a:latin typeface="Arial MT"/>
                <a:cs typeface="Arial MT"/>
              </a:rPr>
              <a:t> </a:t>
            </a:r>
            <a:r>
              <a:rPr sz="1600" spc="-5" dirty="0">
                <a:solidFill>
                  <a:srgbClr val="08232A"/>
                </a:solidFill>
                <a:latin typeface="Arial MT"/>
                <a:cs typeface="Arial MT"/>
              </a:rPr>
              <a:t>been</a:t>
            </a:r>
            <a:r>
              <a:rPr sz="1600" spc="75" dirty="0">
                <a:solidFill>
                  <a:srgbClr val="08232A"/>
                </a:solidFill>
                <a:latin typeface="Arial MT"/>
                <a:cs typeface="Arial MT"/>
              </a:rPr>
              <a:t> </a:t>
            </a:r>
            <a:r>
              <a:rPr sz="1600" spc="-5" dirty="0">
                <a:solidFill>
                  <a:srgbClr val="08232A"/>
                </a:solidFill>
                <a:latin typeface="Arial MT"/>
                <a:cs typeface="Arial MT"/>
              </a:rPr>
              <a:t>removed</a:t>
            </a:r>
            <a:r>
              <a:rPr sz="1600" spc="120" dirty="0">
                <a:solidFill>
                  <a:srgbClr val="08232A"/>
                </a:solidFill>
                <a:latin typeface="Arial MT"/>
                <a:cs typeface="Arial MT"/>
              </a:rPr>
              <a:t> </a:t>
            </a:r>
            <a:r>
              <a:rPr sz="1600" spc="-5" dirty="0">
                <a:solidFill>
                  <a:srgbClr val="08232A"/>
                </a:solidFill>
                <a:latin typeface="Arial MT"/>
                <a:cs typeface="Arial MT"/>
              </a:rPr>
              <a:t>from</a:t>
            </a:r>
            <a:r>
              <a:rPr sz="1600" spc="100" dirty="0">
                <a:solidFill>
                  <a:srgbClr val="08232A"/>
                </a:solidFill>
                <a:latin typeface="Arial MT"/>
                <a:cs typeface="Arial MT"/>
              </a:rPr>
              <a:t> </a:t>
            </a:r>
            <a:r>
              <a:rPr sz="1600" spc="-5" dirty="0">
                <a:solidFill>
                  <a:srgbClr val="08232A"/>
                </a:solidFill>
                <a:latin typeface="Arial MT"/>
                <a:cs typeface="Arial MT"/>
              </a:rPr>
              <a:t>the</a:t>
            </a:r>
            <a:r>
              <a:rPr sz="1600" spc="85" dirty="0">
                <a:solidFill>
                  <a:srgbClr val="08232A"/>
                </a:solidFill>
                <a:latin typeface="Arial MT"/>
                <a:cs typeface="Arial MT"/>
              </a:rPr>
              <a:t> </a:t>
            </a:r>
            <a:r>
              <a:rPr sz="1600" spc="-5" dirty="0">
                <a:solidFill>
                  <a:srgbClr val="08232A"/>
                </a:solidFill>
                <a:latin typeface="Arial MT"/>
                <a:cs typeface="Arial MT"/>
              </a:rPr>
              <a:t>data.</a:t>
            </a:r>
            <a:r>
              <a:rPr sz="1600" spc="85" dirty="0">
                <a:solidFill>
                  <a:srgbClr val="08232A"/>
                </a:solidFill>
                <a:latin typeface="Arial MT"/>
                <a:cs typeface="Arial MT"/>
              </a:rPr>
              <a:t> </a:t>
            </a:r>
            <a:r>
              <a:rPr sz="1600" spc="-5" dirty="0">
                <a:solidFill>
                  <a:srgbClr val="08232A"/>
                </a:solidFill>
                <a:latin typeface="Arial MT"/>
                <a:cs typeface="Arial MT"/>
              </a:rPr>
              <a:t>Explore</a:t>
            </a:r>
            <a:r>
              <a:rPr sz="1600" spc="80" dirty="0">
                <a:solidFill>
                  <a:srgbClr val="08232A"/>
                </a:solidFill>
                <a:latin typeface="Arial MT"/>
                <a:cs typeface="Arial MT"/>
              </a:rPr>
              <a:t> </a:t>
            </a:r>
            <a:r>
              <a:rPr sz="1600" spc="-5" dirty="0">
                <a:solidFill>
                  <a:srgbClr val="08232A"/>
                </a:solidFill>
                <a:latin typeface="Arial MT"/>
                <a:cs typeface="Arial MT"/>
              </a:rPr>
              <a:t>and</a:t>
            </a:r>
            <a:r>
              <a:rPr sz="1600" spc="80" dirty="0">
                <a:solidFill>
                  <a:srgbClr val="08232A"/>
                </a:solidFill>
                <a:latin typeface="Arial MT"/>
                <a:cs typeface="Arial MT"/>
              </a:rPr>
              <a:t> </a:t>
            </a:r>
            <a:r>
              <a:rPr sz="1600" spc="-5" dirty="0">
                <a:solidFill>
                  <a:srgbClr val="08232A"/>
                </a:solidFill>
                <a:latin typeface="Arial MT"/>
                <a:cs typeface="Arial MT"/>
              </a:rPr>
              <a:t>analyze </a:t>
            </a:r>
            <a:r>
              <a:rPr sz="1600" spc="-430" dirty="0">
                <a:solidFill>
                  <a:srgbClr val="08232A"/>
                </a:solidFill>
                <a:latin typeface="Arial MT"/>
                <a:cs typeface="Arial MT"/>
              </a:rPr>
              <a:t> </a:t>
            </a:r>
            <a:r>
              <a:rPr sz="1600" spc="-5" dirty="0">
                <a:solidFill>
                  <a:srgbClr val="08232A"/>
                </a:solidFill>
                <a:latin typeface="Arial MT"/>
                <a:cs typeface="Arial MT"/>
              </a:rPr>
              <a:t>the</a:t>
            </a:r>
            <a:r>
              <a:rPr sz="1600" spc="-15" dirty="0">
                <a:solidFill>
                  <a:srgbClr val="08232A"/>
                </a:solidFill>
                <a:latin typeface="Arial MT"/>
                <a:cs typeface="Arial MT"/>
              </a:rPr>
              <a:t> </a:t>
            </a:r>
            <a:r>
              <a:rPr sz="1600" spc="-5" dirty="0">
                <a:solidFill>
                  <a:srgbClr val="08232A"/>
                </a:solidFill>
                <a:latin typeface="Arial MT"/>
                <a:cs typeface="Arial MT"/>
              </a:rPr>
              <a:t>data</a:t>
            </a:r>
            <a:r>
              <a:rPr sz="1600" spc="-15" dirty="0">
                <a:solidFill>
                  <a:srgbClr val="08232A"/>
                </a:solidFill>
                <a:latin typeface="Arial MT"/>
                <a:cs typeface="Arial MT"/>
              </a:rPr>
              <a:t> </a:t>
            </a:r>
            <a:r>
              <a:rPr sz="1600" spc="-5" dirty="0">
                <a:solidFill>
                  <a:srgbClr val="08232A"/>
                </a:solidFill>
                <a:latin typeface="Arial MT"/>
                <a:cs typeface="Arial MT"/>
              </a:rPr>
              <a:t>to</a:t>
            </a:r>
            <a:r>
              <a:rPr sz="1600" spc="-15" dirty="0">
                <a:solidFill>
                  <a:srgbClr val="08232A"/>
                </a:solidFill>
                <a:latin typeface="Arial MT"/>
                <a:cs typeface="Arial MT"/>
              </a:rPr>
              <a:t> </a:t>
            </a:r>
            <a:r>
              <a:rPr sz="1600" spc="-5" dirty="0">
                <a:solidFill>
                  <a:srgbClr val="08232A"/>
                </a:solidFill>
                <a:latin typeface="Arial MT"/>
                <a:cs typeface="Arial MT"/>
              </a:rPr>
              <a:t>discover</a:t>
            </a:r>
            <a:r>
              <a:rPr sz="1600" spc="-30" dirty="0">
                <a:solidFill>
                  <a:srgbClr val="08232A"/>
                </a:solidFill>
                <a:latin typeface="Arial MT"/>
                <a:cs typeface="Arial MT"/>
              </a:rPr>
              <a:t> </a:t>
            </a:r>
            <a:r>
              <a:rPr sz="1600" spc="-5" dirty="0">
                <a:solidFill>
                  <a:srgbClr val="08232A"/>
                </a:solidFill>
                <a:latin typeface="Arial MT"/>
                <a:cs typeface="Arial MT"/>
              </a:rPr>
              <a:t>important</a:t>
            </a:r>
            <a:r>
              <a:rPr sz="1600" spc="-25" dirty="0">
                <a:solidFill>
                  <a:srgbClr val="08232A"/>
                </a:solidFill>
                <a:latin typeface="Arial MT"/>
                <a:cs typeface="Arial MT"/>
              </a:rPr>
              <a:t> </a:t>
            </a:r>
            <a:r>
              <a:rPr sz="1600" spc="-5" dirty="0">
                <a:solidFill>
                  <a:srgbClr val="08232A"/>
                </a:solidFill>
                <a:latin typeface="Arial MT"/>
                <a:cs typeface="Arial MT"/>
              </a:rPr>
              <a:t>factors</a:t>
            </a:r>
            <a:r>
              <a:rPr sz="1600" spc="-25" dirty="0">
                <a:solidFill>
                  <a:srgbClr val="08232A"/>
                </a:solidFill>
                <a:latin typeface="Arial MT"/>
                <a:cs typeface="Arial MT"/>
              </a:rPr>
              <a:t> </a:t>
            </a:r>
            <a:r>
              <a:rPr sz="1600" spc="-5" dirty="0">
                <a:solidFill>
                  <a:srgbClr val="08232A"/>
                </a:solidFill>
                <a:latin typeface="Arial MT"/>
                <a:cs typeface="Arial MT"/>
              </a:rPr>
              <a:t>that govern</a:t>
            </a:r>
            <a:r>
              <a:rPr sz="1600" spc="-25" dirty="0">
                <a:solidFill>
                  <a:srgbClr val="08232A"/>
                </a:solidFill>
                <a:latin typeface="Arial MT"/>
                <a:cs typeface="Arial MT"/>
              </a:rPr>
              <a:t> </a:t>
            </a:r>
            <a:r>
              <a:rPr sz="1600" spc="-5" dirty="0">
                <a:solidFill>
                  <a:srgbClr val="08232A"/>
                </a:solidFill>
                <a:latin typeface="Arial MT"/>
                <a:cs typeface="Arial MT"/>
              </a:rPr>
              <a:t>the</a:t>
            </a:r>
            <a:r>
              <a:rPr sz="1600" spc="-15" dirty="0">
                <a:solidFill>
                  <a:srgbClr val="08232A"/>
                </a:solidFill>
                <a:latin typeface="Arial MT"/>
                <a:cs typeface="Arial MT"/>
              </a:rPr>
              <a:t> </a:t>
            </a:r>
            <a:r>
              <a:rPr sz="1600" spc="-5" dirty="0">
                <a:solidFill>
                  <a:srgbClr val="08232A"/>
                </a:solidFill>
                <a:latin typeface="Arial MT"/>
                <a:cs typeface="Arial MT"/>
              </a:rPr>
              <a:t>bookings.</a:t>
            </a:r>
            <a:endParaRPr sz="16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844" y="217423"/>
            <a:ext cx="443865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CC0000"/>
                </a:solidFill>
                <a:latin typeface="Palatino Linotype"/>
                <a:cs typeface="Palatino Linotype"/>
              </a:rPr>
              <a:t>EDA-Multivariate</a:t>
            </a:r>
            <a:r>
              <a:rPr sz="2800" b="1" spc="-155" dirty="0">
                <a:solidFill>
                  <a:srgbClr val="CC0000"/>
                </a:solidFill>
                <a:latin typeface="Palatino Linotype"/>
                <a:cs typeface="Palatino Linotype"/>
              </a:rPr>
              <a:t> </a:t>
            </a:r>
            <a:r>
              <a:rPr sz="2800" b="1" spc="-5" dirty="0">
                <a:solidFill>
                  <a:srgbClr val="CC0000"/>
                </a:solidFill>
                <a:latin typeface="Palatino Linotype"/>
                <a:cs typeface="Palatino Linotype"/>
              </a:rPr>
              <a:t>Analysis</a:t>
            </a:r>
            <a:endParaRPr sz="2800">
              <a:latin typeface="Palatino Linotype"/>
              <a:cs typeface="Palatino Linotype"/>
            </a:endParaRPr>
          </a:p>
        </p:txBody>
      </p:sp>
      <p:pic>
        <p:nvPicPr>
          <p:cNvPr id="3" name="object 3"/>
          <p:cNvPicPr/>
          <p:nvPr/>
        </p:nvPicPr>
        <p:blipFill>
          <a:blip r:embed="rId2" cstate="print"/>
          <a:stretch>
            <a:fillRect/>
          </a:stretch>
        </p:blipFill>
        <p:spPr>
          <a:xfrm>
            <a:off x="976883" y="1453382"/>
            <a:ext cx="6534927" cy="3480823"/>
          </a:xfrm>
          <a:prstGeom prst="rect">
            <a:avLst/>
          </a:prstGeom>
        </p:spPr>
      </p:pic>
      <p:sp>
        <p:nvSpPr>
          <p:cNvPr id="4" name="object 4"/>
          <p:cNvSpPr txBox="1"/>
          <p:nvPr/>
        </p:nvSpPr>
        <p:spPr>
          <a:xfrm>
            <a:off x="557885" y="800481"/>
            <a:ext cx="3509010" cy="330835"/>
          </a:xfrm>
          <a:prstGeom prst="rect">
            <a:avLst/>
          </a:prstGeom>
        </p:spPr>
        <p:txBody>
          <a:bodyPr vert="horz" wrap="square" lIns="0" tIns="13335" rIns="0" bIns="0" rtlCol="0">
            <a:spAutoFit/>
          </a:bodyPr>
          <a:lstStyle/>
          <a:p>
            <a:pPr marL="12700">
              <a:lnSpc>
                <a:spcPct val="100000"/>
              </a:lnSpc>
              <a:spcBef>
                <a:spcPts val="105"/>
              </a:spcBef>
            </a:pPr>
            <a:r>
              <a:rPr sz="2000" b="1" u="heavy" dirty="0">
                <a:solidFill>
                  <a:srgbClr val="CC0000"/>
                </a:solidFill>
                <a:uFill>
                  <a:solidFill>
                    <a:srgbClr val="CC0000"/>
                  </a:solidFill>
                </a:uFill>
                <a:latin typeface="Palatino Linotype"/>
                <a:cs typeface="Palatino Linotype"/>
              </a:rPr>
              <a:t>1.</a:t>
            </a:r>
            <a:r>
              <a:rPr sz="2000" b="1" u="heavy" spc="-30" dirty="0">
                <a:solidFill>
                  <a:srgbClr val="CC0000"/>
                </a:solidFill>
                <a:uFill>
                  <a:solidFill>
                    <a:srgbClr val="CC0000"/>
                  </a:solidFill>
                </a:uFill>
                <a:latin typeface="Palatino Linotype"/>
                <a:cs typeface="Palatino Linotype"/>
              </a:rPr>
              <a:t> </a:t>
            </a:r>
            <a:r>
              <a:rPr sz="2000" b="1" u="heavy" spc="-10" dirty="0">
                <a:solidFill>
                  <a:srgbClr val="CC0000"/>
                </a:solidFill>
                <a:uFill>
                  <a:solidFill>
                    <a:srgbClr val="CC0000"/>
                  </a:solidFill>
                </a:uFill>
                <a:latin typeface="Palatino Linotype"/>
                <a:cs typeface="Palatino Linotype"/>
              </a:rPr>
              <a:t>Correlation</a:t>
            </a:r>
            <a:r>
              <a:rPr sz="2000" b="1" u="heavy" spc="-60" dirty="0">
                <a:solidFill>
                  <a:srgbClr val="CC0000"/>
                </a:solidFill>
                <a:uFill>
                  <a:solidFill>
                    <a:srgbClr val="CC0000"/>
                  </a:solidFill>
                </a:uFill>
                <a:latin typeface="Palatino Linotype"/>
                <a:cs typeface="Palatino Linotype"/>
              </a:rPr>
              <a:t> </a:t>
            </a:r>
            <a:r>
              <a:rPr sz="2000" b="1" u="heavy" spc="-5" dirty="0">
                <a:solidFill>
                  <a:srgbClr val="CC0000"/>
                </a:solidFill>
                <a:uFill>
                  <a:solidFill>
                    <a:srgbClr val="CC0000"/>
                  </a:solidFill>
                </a:uFill>
                <a:latin typeface="Palatino Linotype"/>
                <a:cs typeface="Palatino Linotype"/>
              </a:rPr>
              <a:t>heatmap</a:t>
            </a:r>
            <a:r>
              <a:rPr sz="2000" b="1" u="heavy" spc="-70" dirty="0">
                <a:solidFill>
                  <a:srgbClr val="CC0000"/>
                </a:solidFill>
                <a:uFill>
                  <a:solidFill>
                    <a:srgbClr val="CC0000"/>
                  </a:solidFill>
                </a:uFill>
                <a:latin typeface="Palatino Linotype"/>
                <a:cs typeface="Palatino Linotype"/>
              </a:rPr>
              <a:t> </a:t>
            </a:r>
            <a:r>
              <a:rPr sz="2000" b="1" u="heavy" dirty="0">
                <a:solidFill>
                  <a:srgbClr val="CC0000"/>
                </a:solidFill>
                <a:uFill>
                  <a:solidFill>
                    <a:srgbClr val="CC0000"/>
                  </a:solidFill>
                </a:uFill>
                <a:latin typeface="Palatino Linotype"/>
                <a:cs typeface="Palatino Linotype"/>
              </a:rPr>
              <a:t>of</a:t>
            </a:r>
            <a:r>
              <a:rPr sz="2000" b="1" u="heavy" spc="-40" dirty="0">
                <a:solidFill>
                  <a:srgbClr val="CC0000"/>
                </a:solidFill>
                <a:uFill>
                  <a:solidFill>
                    <a:srgbClr val="CC0000"/>
                  </a:solidFill>
                </a:uFill>
                <a:latin typeface="Palatino Linotype"/>
                <a:cs typeface="Palatino Linotype"/>
              </a:rPr>
              <a:t> </a:t>
            </a:r>
            <a:r>
              <a:rPr sz="2000" b="1" u="heavy" dirty="0">
                <a:solidFill>
                  <a:srgbClr val="CC0000"/>
                </a:solidFill>
                <a:uFill>
                  <a:solidFill>
                    <a:srgbClr val="CC0000"/>
                  </a:solidFill>
                </a:uFill>
                <a:latin typeface="Palatino Linotype"/>
                <a:cs typeface="Palatino Linotype"/>
              </a:rPr>
              <a:t>data</a:t>
            </a:r>
            <a:endParaRPr sz="2000">
              <a:latin typeface="Palatino Linotype"/>
              <a:cs typeface="Palatino Linotyp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052" y="494131"/>
            <a:ext cx="3989070" cy="656590"/>
          </a:xfrm>
          <a:prstGeom prst="rect">
            <a:avLst/>
          </a:prstGeom>
        </p:spPr>
        <p:txBody>
          <a:bodyPr vert="horz" wrap="square" lIns="0" tIns="63500" rIns="0" bIns="0" rtlCol="0">
            <a:spAutoFit/>
          </a:bodyPr>
          <a:lstStyle/>
          <a:p>
            <a:pPr marL="12700">
              <a:lnSpc>
                <a:spcPct val="100000"/>
              </a:lnSpc>
              <a:spcBef>
                <a:spcPts val="500"/>
              </a:spcBef>
              <a:tabLst>
                <a:tab pos="408305" algn="l"/>
                <a:tab pos="2702560" algn="l"/>
                <a:tab pos="3221990" algn="l"/>
              </a:tabLst>
            </a:pPr>
            <a:r>
              <a:rPr sz="1800" b="1" dirty="0">
                <a:solidFill>
                  <a:srgbClr val="F4FBFF"/>
                </a:solidFill>
                <a:latin typeface="Palatino Linotype"/>
                <a:cs typeface="Palatino Linotype"/>
              </a:rPr>
              <a:t>1.	</a:t>
            </a:r>
            <a:r>
              <a:rPr sz="1400" b="1" spc="-30" dirty="0">
                <a:solidFill>
                  <a:srgbClr val="1E1E1E"/>
                </a:solidFill>
                <a:latin typeface="Palatino Linotype"/>
                <a:cs typeface="Palatino Linotype"/>
              </a:rPr>
              <a:t>ADR</a:t>
            </a:r>
            <a:r>
              <a:rPr sz="1400" spc="-30" dirty="0">
                <a:solidFill>
                  <a:srgbClr val="1E1E1E"/>
                </a:solidFill>
                <a:latin typeface="Palatino Linotype"/>
                <a:cs typeface="Palatino Linotype"/>
              </a:rPr>
              <a:t>(Average</a:t>
            </a:r>
            <a:r>
              <a:rPr sz="1400" spc="-50" dirty="0">
                <a:solidFill>
                  <a:srgbClr val="1E1E1E"/>
                </a:solidFill>
                <a:latin typeface="Palatino Linotype"/>
                <a:cs typeface="Palatino Linotype"/>
              </a:rPr>
              <a:t> </a:t>
            </a:r>
            <a:r>
              <a:rPr sz="1400" dirty="0">
                <a:solidFill>
                  <a:srgbClr val="1E1E1E"/>
                </a:solidFill>
                <a:latin typeface="Palatino Linotype"/>
                <a:cs typeface="Palatino Linotype"/>
              </a:rPr>
              <a:t>Daily</a:t>
            </a:r>
            <a:r>
              <a:rPr sz="1400" spc="-155" dirty="0">
                <a:solidFill>
                  <a:srgbClr val="1E1E1E"/>
                </a:solidFill>
                <a:latin typeface="Palatino Linotype"/>
                <a:cs typeface="Palatino Linotype"/>
              </a:rPr>
              <a:t> </a:t>
            </a:r>
            <a:r>
              <a:rPr sz="1400" dirty="0">
                <a:solidFill>
                  <a:srgbClr val="1E1E1E"/>
                </a:solidFill>
                <a:latin typeface="Palatino Linotype"/>
                <a:cs typeface="Palatino Linotype"/>
              </a:rPr>
              <a:t>Rate)	and	</a:t>
            </a:r>
            <a:r>
              <a:rPr sz="1400" b="1" spc="-5" dirty="0">
                <a:solidFill>
                  <a:srgbClr val="1E1E1E"/>
                </a:solidFill>
                <a:latin typeface="Palatino Linotype"/>
                <a:cs typeface="Palatino Linotype"/>
              </a:rPr>
              <a:t>guests</a:t>
            </a:r>
            <a:endParaRPr sz="1400">
              <a:latin typeface="Palatino Linotype"/>
              <a:cs typeface="Palatino Linotype"/>
            </a:endParaRPr>
          </a:p>
          <a:p>
            <a:pPr marL="408940">
              <a:lnSpc>
                <a:spcPct val="100000"/>
              </a:lnSpc>
              <a:spcBef>
                <a:spcPts val="725"/>
              </a:spcBef>
            </a:pPr>
            <a:r>
              <a:rPr sz="1400" dirty="0">
                <a:solidFill>
                  <a:srgbClr val="1E1E1E"/>
                </a:solidFill>
                <a:latin typeface="Palatino Linotype"/>
                <a:cs typeface="Palatino Linotype"/>
              </a:rPr>
              <a:t>which</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m</a:t>
            </a:r>
            <a:r>
              <a:rPr sz="1400" spc="-5" dirty="0">
                <a:solidFill>
                  <a:srgbClr val="1E1E1E"/>
                </a:solidFill>
                <a:latin typeface="Palatino Linotype"/>
                <a:cs typeface="Palatino Linotype"/>
              </a:rPr>
              <a:t>e</a:t>
            </a:r>
            <a:r>
              <a:rPr sz="1400" dirty="0">
                <a:solidFill>
                  <a:srgbClr val="1E1E1E"/>
                </a:solidFill>
                <a:latin typeface="Palatino Linotype"/>
                <a:cs typeface="Palatino Linotype"/>
              </a:rPr>
              <a:t>ans</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mo</a:t>
            </a:r>
            <a:r>
              <a:rPr sz="1400" spc="-5" dirty="0">
                <a:solidFill>
                  <a:srgbClr val="1E1E1E"/>
                </a:solidFill>
                <a:latin typeface="Palatino Linotype"/>
                <a:cs typeface="Palatino Linotype"/>
              </a:rPr>
              <a:t>r</a:t>
            </a:r>
            <a:r>
              <a:rPr sz="1400" dirty="0">
                <a:solidFill>
                  <a:srgbClr val="1E1E1E"/>
                </a:solidFill>
                <a:latin typeface="Palatino Linotype"/>
                <a:cs typeface="Palatino Linotype"/>
              </a:rPr>
              <a:t>e</a:t>
            </a:r>
            <a:r>
              <a:rPr sz="1400" spc="-40" dirty="0">
                <a:solidFill>
                  <a:srgbClr val="1E1E1E"/>
                </a:solidFill>
                <a:latin typeface="Palatino Linotype"/>
                <a:cs typeface="Palatino Linotype"/>
              </a:rPr>
              <a:t> </a:t>
            </a:r>
            <a:r>
              <a:rPr sz="1400" spc="-5" dirty="0">
                <a:solidFill>
                  <a:srgbClr val="1E1E1E"/>
                </a:solidFill>
                <a:latin typeface="Palatino Linotype"/>
                <a:cs typeface="Palatino Linotype"/>
              </a:rPr>
              <a:t>th</a:t>
            </a:r>
            <a:r>
              <a:rPr sz="1400" dirty="0">
                <a:solidFill>
                  <a:srgbClr val="1E1E1E"/>
                </a:solidFill>
                <a:latin typeface="Palatino Linotype"/>
                <a:cs typeface="Palatino Linotype"/>
              </a:rPr>
              <a:t>e</a:t>
            </a:r>
            <a:r>
              <a:rPr sz="1400" spc="-30" dirty="0">
                <a:solidFill>
                  <a:srgbClr val="1E1E1E"/>
                </a:solidFill>
                <a:latin typeface="Palatino Linotype"/>
                <a:cs typeface="Palatino Linotype"/>
              </a:rPr>
              <a:t> </a:t>
            </a:r>
            <a:r>
              <a:rPr sz="1400" spc="-5" dirty="0">
                <a:solidFill>
                  <a:srgbClr val="1E1E1E"/>
                </a:solidFill>
                <a:latin typeface="Palatino Linotype"/>
                <a:cs typeface="Palatino Linotype"/>
              </a:rPr>
              <a:t>ki</a:t>
            </a:r>
            <a:r>
              <a:rPr sz="1400" spc="-10" dirty="0">
                <a:solidFill>
                  <a:srgbClr val="1E1E1E"/>
                </a:solidFill>
                <a:latin typeface="Palatino Linotype"/>
                <a:cs typeface="Palatino Linotype"/>
              </a:rPr>
              <a:t>d</a:t>
            </a:r>
            <a:r>
              <a:rPr sz="1400" dirty="0">
                <a:solidFill>
                  <a:srgbClr val="1E1E1E"/>
                </a:solidFill>
                <a:latin typeface="Palatino Linotype"/>
                <a:cs typeface="Palatino Linotype"/>
              </a:rPr>
              <a:t>s,</a:t>
            </a:r>
            <a:r>
              <a:rPr sz="1400" spc="-40" dirty="0">
                <a:solidFill>
                  <a:srgbClr val="1E1E1E"/>
                </a:solidFill>
                <a:latin typeface="Palatino Linotype"/>
                <a:cs typeface="Palatino Linotype"/>
              </a:rPr>
              <a:t> </a:t>
            </a:r>
            <a:r>
              <a:rPr sz="1400" dirty="0">
                <a:solidFill>
                  <a:srgbClr val="1E1E1E"/>
                </a:solidFill>
                <a:latin typeface="Palatino Linotype"/>
                <a:cs typeface="Palatino Linotype"/>
              </a:rPr>
              <a:t>mo</a:t>
            </a:r>
            <a:r>
              <a:rPr sz="1400" spc="-5" dirty="0">
                <a:solidFill>
                  <a:srgbClr val="1E1E1E"/>
                </a:solidFill>
                <a:latin typeface="Palatino Linotype"/>
                <a:cs typeface="Palatino Linotype"/>
              </a:rPr>
              <a:t>r</a:t>
            </a:r>
            <a:r>
              <a:rPr sz="1400" dirty="0">
                <a:solidFill>
                  <a:srgbClr val="1E1E1E"/>
                </a:solidFill>
                <a:latin typeface="Palatino Linotype"/>
                <a:cs typeface="Palatino Linotype"/>
              </a:rPr>
              <a:t>e</a:t>
            </a:r>
            <a:r>
              <a:rPr sz="1400" spc="-40" dirty="0">
                <a:solidFill>
                  <a:srgbClr val="1E1E1E"/>
                </a:solidFill>
                <a:latin typeface="Palatino Linotype"/>
                <a:cs typeface="Palatino Linotype"/>
              </a:rPr>
              <a:t> </a:t>
            </a:r>
            <a:r>
              <a:rPr sz="1400" spc="-5" dirty="0">
                <a:solidFill>
                  <a:srgbClr val="1E1E1E"/>
                </a:solidFill>
                <a:latin typeface="Palatino Linotype"/>
                <a:cs typeface="Palatino Linotype"/>
              </a:rPr>
              <a:t>i</a:t>
            </a:r>
            <a:r>
              <a:rPr sz="1400" dirty="0">
                <a:solidFill>
                  <a:srgbClr val="1E1E1E"/>
                </a:solidFill>
                <a:latin typeface="Palatino Linotype"/>
                <a:cs typeface="Palatino Linotype"/>
              </a:rPr>
              <a:t>s</a:t>
            </a:r>
            <a:r>
              <a:rPr sz="1400" spc="-10" dirty="0">
                <a:solidFill>
                  <a:srgbClr val="1E1E1E"/>
                </a:solidFill>
                <a:latin typeface="Palatino Linotype"/>
                <a:cs typeface="Palatino Linotype"/>
              </a:rPr>
              <a:t> </a:t>
            </a:r>
            <a:r>
              <a:rPr sz="1400" spc="-5" dirty="0">
                <a:solidFill>
                  <a:srgbClr val="1E1E1E"/>
                </a:solidFill>
                <a:latin typeface="Palatino Linotype"/>
                <a:cs typeface="Palatino Linotype"/>
              </a:rPr>
              <a:t>th</a:t>
            </a:r>
            <a:r>
              <a:rPr sz="1400" dirty="0">
                <a:solidFill>
                  <a:srgbClr val="1E1E1E"/>
                </a:solidFill>
                <a:latin typeface="Palatino Linotype"/>
                <a:cs typeface="Palatino Linotype"/>
              </a:rPr>
              <a:t>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ADR.</a:t>
            </a:r>
            <a:endParaRPr sz="1400">
              <a:latin typeface="Palatino Linotype"/>
              <a:cs typeface="Palatino Linotype"/>
            </a:endParaRPr>
          </a:p>
        </p:txBody>
      </p:sp>
      <p:sp>
        <p:nvSpPr>
          <p:cNvPr id="3" name="object 3"/>
          <p:cNvSpPr txBox="1"/>
          <p:nvPr/>
        </p:nvSpPr>
        <p:spPr>
          <a:xfrm>
            <a:off x="4413884" y="599694"/>
            <a:ext cx="1151255"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1E1E1E"/>
                </a:solidFill>
                <a:latin typeface="Palatino Linotype"/>
                <a:cs typeface="Palatino Linotype"/>
              </a:rPr>
              <a:t>with</a:t>
            </a:r>
            <a:r>
              <a:rPr sz="1400" b="1" spc="140" dirty="0">
                <a:solidFill>
                  <a:srgbClr val="1E1E1E"/>
                </a:solidFill>
                <a:latin typeface="Palatino Linotype"/>
                <a:cs typeface="Palatino Linotype"/>
              </a:rPr>
              <a:t> </a:t>
            </a:r>
            <a:r>
              <a:rPr sz="1400" b="1" spc="-5" dirty="0">
                <a:solidFill>
                  <a:srgbClr val="1E1E1E"/>
                </a:solidFill>
                <a:latin typeface="Palatino Linotype"/>
                <a:cs typeface="Palatino Linotype"/>
              </a:rPr>
              <a:t>children</a:t>
            </a:r>
            <a:endParaRPr sz="1400">
              <a:latin typeface="Palatino Linotype"/>
              <a:cs typeface="Palatino Linotype"/>
            </a:endParaRPr>
          </a:p>
        </p:txBody>
      </p:sp>
      <p:sp>
        <p:nvSpPr>
          <p:cNvPr id="4" name="object 4"/>
          <p:cNvSpPr txBox="1"/>
          <p:nvPr/>
        </p:nvSpPr>
        <p:spPr>
          <a:xfrm>
            <a:off x="5785865" y="599694"/>
            <a:ext cx="249237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1E1E1E"/>
                </a:solidFill>
                <a:latin typeface="Palatino Linotype"/>
                <a:cs typeface="Palatino Linotype"/>
              </a:rPr>
              <a:t>have</a:t>
            </a:r>
            <a:r>
              <a:rPr sz="1400" spc="295" dirty="0">
                <a:solidFill>
                  <a:srgbClr val="1E1E1E"/>
                </a:solidFill>
                <a:latin typeface="Palatino Linotype"/>
                <a:cs typeface="Palatino Linotype"/>
              </a:rPr>
              <a:t> </a:t>
            </a:r>
            <a:r>
              <a:rPr sz="1400" dirty="0">
                <a:solidFill>
                  <a:srgbClr val="1E1E1E"/>
                </a:solidFill>
                <a:latin typeface="Palatino Linotype"/>
                <a:cs typeface="Palatino Linotype"/>
              </a:rPr>
              <a:t>slightpositive</a:t>
            </a:r>
            <a:r>
              <a:rPr sz="1400" spc="-35" dirty="0">
                <a:solidFill>
                  <a:srgbClr val="1E1E1E"/>
                </a:solidFill>
                <a:latin typeface="Palatino Linotype"/>
                <a:cs typeface="Palatino Linotype"/>
              </a:rPr>
              <a:t> </a:t>
            </a:r>
            <a:r>
              <a:rPr sz="1400" spc="-5" dirty="0">
                <a:solidFill>
                  <a:srgbClr val="1E1E1E"/>
                </a:solidFill>
                <a:latin typeface="Palatino Linotype"/>
                <a:cs typeface="Palatino Linotype"/>
              </a:rPr>
              <a:t>correlation.</a:t>
            </a:r>
            <a:endParaRPr sz="1400">
              <a:latin typeface="Palatino Linotype"/>
              <a:cs typeface="Palatino Linotype"/>
            </a:endParaRPr>
          </a:p>
        </p:txBody>
      </p:sp>
      <p:sp>
        <p:nvSpPr>
          <p:cNvPr id="5" name="object 5"/>
          <p:cNvSpPr txBox="1"/>
          <p:nvPr/>
        </p:nvSpPr>
        <p:spPr>
          <a:xfrm>
            <a:off x="256133" y="1309243"/>
            <a:ext cx="8433435" cy="3543300"/>
          </a:xfrm>
          <a:prstGeom prst="rect">
            <a:avLst/>
          </a:prstGeom>
        </p:spPr>
        <p:txBody>
          <a:bodyPr vert="horz" wrap="square" lIns="0" tIns="0" rIns="0" bIns="0" rtlCol="0">
            <a:spAutoFit/>
          </a:bodyPr>
          <a:lstStyle/>
          <a:p>
            <a:pPr marL="441959" indent="-425450">
              <a:lnSpc>
                <a:spcPts val="1670"/>
              </a:lnSpc>
              <a:buClr>
                <a:srgbClr val="F4FBFF"/>
              </a:buClr>
              <a:buSzPct val="128571"/>
              <a:buAutoNum type="arabicPeriod" startAt="2"/>
              <a:tabLst>
                <a:tab pos="441959" algn="l"/>
                <a:tab pos="442595" algn="l"/>
              </a:tabLst>
            </a:pPr>
            <a:r>
              <a:rPr sz="1400" b="1" spc="-135" dirty="0">
                <a:solidFill>
                  <a:srgbClr val="1E1E1E"/>
                </a:solidFill>
                <a:latin typeface="Palatino Linotype"/>
                <a:cs typeface="Palatino Linotype"/>
              </a:rPr>
              <a:t>T</a:t>
            </a:r>
            <a:r>
              <a:rPr sz="1400" b="1" spc="-5" dirty="0">
                <a:solidFill>
                  <a:srgbClr val="1E1E1E"/>
                </a:solidFill>
                <a:latin typeface="Palatino Linotype"/>
                <a:cs typeface="Palatino Linotype"/>
              </a:rPr>
              <a:t>ot</a:t>
            </a:r>
            <a:r>
              <a:rPr sz="1400" b="1" dirty="0">
                <a:solidFill>
                  <a:srgbClr val="1E1E1E"/>
                </a:solidFill>
                <a:latin typeface="Palatino Linotype"/>
                <a:cs typeface="Palatino Linotype"/>
              </a:rPr>
              <a:t>al</a:t>
            </a:r>
            <a:r>
              <a:rPr sz="1400" b="1" spc="-60" dirty="0">
                <a:solidFill>
                  <a:srgbClr val="1E1E1E"/>
                </a:solidFill>
                <a:latin typeface="Palatino Linotype"/>
                <a:cs typeface="Palatino Linotype"/>
              </a:rPr>
              <a:t> </a:t>
            </a:r>
            <a:r>
              <a:rPr sz="1400" b="1" dirty="0">
                <a:solidFill>
                  <a:srgbClr val="1E1E1E"/>
                </a:solidFill>
                <a:latin typeface="Palatino Linotype"/>
                <a:cs typeface="Palatino Linotype"/>
              </a:rPr>
              <a:t>st</a:t>
            </a:r>
            <a:r>
              <a:rPr sz="1400" b="1" spc="5" dirty="0">
                <a:solidFill>
                  <a:srgbClr val="1E1E1E"/>
                </a:solidFill>
                <a:latin typeface="Palatino Linotype"/>
                <a:cs typeface="Palatino Linotype"/>
              </a:rPr>
              <a:t>a</a:t>
            </a:r>
            <a:r>
              <a:rPr sz="1400" b="1" dirty="0">
                <a:solidFill>
                  <a:srgbClr val="1E1E1E"/>
                </a:solidFill>
                <a:latin typeface="Palatino Linotype"/>
                <a:cs typeface="Palatino Linotype"/>
              </a:rPr>
              <a:t>y</a:t>
            </a:r>
            <a:r>
              <a:rPr sz="1400" b="1" spc="-3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5" dirty="0">
                <a:solidFill>
                  <a:srgbClr val="1E1E1E"/>
                </a:solidFill>
                <a:latin typeface="Palatino Linotype"/>
                <a:cs typeface="Palatino Linotype"/>
              </a:rPr>
              <a:t> </a:t>
            </a:r>
            <a:r>
              <a:rPr sz="1400" b="1" dirty="0">
                <a:solidFill>
                  <a:srgbClr val="1E1E1E"/>
                </a:solidFill>
                <a:latin typeface="Palatino Linotype"/>
                <a:cs typeface="Palatino Linotype"/>
              </a:rPr>
              <a:t>l</a:t>
            </a:r>
            <a:r>
              <a:rPr sz="1400" b="1" spc="5" dirty="0">
                <a:solidFill>
                  <a:srgbClr val="1E1E1E"/>
                </a:solidFill>
                <a:latin typeface="Palatino Linotype"/>
                <a:cs typeface="Palatino Linotype"/>
              </a:rPr>
              <a:t>e</a:t>
            </a:r>
            <a:r>
              <a:rPr sz="1400" b="1" dirty="0">
                <a:solidFill>
                  <a:srgbClr val="1E1E1E"/>
                </a:solidFill>
                <a:latin typeface="Palatino Linotype"/>
                <a:cs typeface="Palatino Linotype"/>
              </a:rPr>
              <a:t>ad</a:t>
            </a:r>
            <a:r>
              <a:rPr sz="1400" b="1" spc="-30"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25" dirty="0">
                <a:solidFill>
                  <a:srgbClr val="1E1E1E"/>
                </a:solidFill>
                <a:latin typeface="Palatino Linotype"/>
                <a:cs typeface="Palatino Linotype"/>
              </a:rPr>
              <a:t> </a:t>
            </a:r>
            <a:r>
              <a:rPr sz="1400" spc="-15" dirty="0">
                <a:solidFill>
                  <a:srgbClr val="1E1E1E"/>
                </a:solidFill>
                <a:latin typeface="Palatino Linotype"/>
                <a:cs typeface="Palatino Linotype"/>
              </a:rPr>
              <a:t>h</a:t>
            </a:r>
            <a:r>
              <a:rPr sz="1400" spc="-10" dirty="0">
                <a:solidFill>
                  <a:srgbClr val="1E1E1E"/>
                </a:solidFill>
                <a:latin typeface="Palatino Linotype"/>
                <a:cs typeface="Palatino Linotype"/>
              </a:rPr>
              <a:t>a</a:t>
            </a:r>
            <a:r>
              <a:rPr sz="1400" spc="-40" dirty="0">
                <a:solidFill>
                  <a:srgbClr val="1E1E1E"/>
                </a:solidFill>
                <a:latin typeface="Palatino Linotype"/>
                <a:cs typeface="Palatino Linotype"/>
              </a:rPr>
              <a:t>v</a:t>
            </a:r>
            <a:r>
              <a:rPr sz="1400" dirty="0">
                <a:solidFill>
                  <a:srgbClr val="1E1E1E"/>
                </a:solidFill>
                <a:latin typeface="Palatino Linotype"/>
                <a:cs typeface="Palatino Linotype"/>
              </a:rPr>
              <a:t>e</a:t>
            </a:r>
            <a:r>
              <a:rPr sz="1400" spc="-30" dirty="0">
                <a:solidFill>
                  <a:srgbClr val="1E1E1E"/>
                </a:solidFill>
                <a:latin typeface="Palatino Linotype"/>
                <a:cs typeface="Palatino Linotype"/>
              </a:rPr>
              <a:t> </a:t>
            </a:r>
            <a:r>
              <a:rPr sz="1400" spc="-20" dirty="0">
                <a:solidFill>
                  <a:srgbClr val="1E1E1E"/>
                </a:solidFill>
                <a:latin typeface="Palatino Linotype"/>
                <a:cs typeface="Palatino Linotype"/>
              </a:rPr>
              <a:t>p</a:t>
            </a:r>
            <a:r>
              <a:rPr sz="1400" spc="-15" dirty="0">
                <a:solidFill>
                  <a:srgbClr val="1E1E1E"/>
                </a:solidFill>
                <a:latin typeface="Palatino Linotype"/>
                <a:cs typeface="Palatino Linotype"/>
              </a:rPr>
              <a:t>o</a:t>
            </a:r>
            <a:r>
              <a:rPr sz="1400" spc="-10" dirty="0">
                <a:solidFill>
                  <a:srgbClr val="1E1E1E"/>
                </a:solidFill>
                <a:latin typeface="Palatino Linotype"/>
                <a:cs typeface="Palatino Linotype"/>
              </a:rPr>
              <a:t>s</a:t>
            </a:r>
            <a:r>
              <a:rPr sz="1400" spc="-15" dirty="0">
                <a:solidFill>
                  <a:srgbClr val="1E1E1E"/>
                </a:solidFill>
                <a:latin typeface="Palatino Linotype"/>
                <a:cs typeface="Palatino Linotype"/>
              </a:rPr>
              <a:t>iti</a:t>
            </a:r>
            <a:r>
              <a:rPr sz="1400" spc="-40" dirty="0">
                <a:solidFill>
                  <a:srgbClr val="1E1E1E"/>
                </a:solidFill>
                <a:latin typeface="Palatino Linotype"/>
                <a:cs typeface="Palatino Linotype"/>
              </a:rPr>
              <a:t>v</a:t>
            </a:r>
            <a:r>
              <a:rPr sz="1400" dirty="0">
                <a:solidFill>
                  <a:srgbClr val="1E1E1E"/>
                </a:solidFill>
                <a:latin typeface="Palatino Linotype"/>
                <a:cs typeface="Palatino Linotype"/>
              </a:rPr>
              <a:t>e</a:t>
            </a:r>
            <a:r>
              <a:rPr sz="1400" spc="-5" dirty="0">
                <a:solidFill>
                  <a:srgbClr val="1E1E1E"/>
                </a:solidFill>
                <a:latin typeface="Palatino Linotype"/>
                <a:cs typeface="Palatino Linotype"/>
              </a:rPr>
              <a:t> </a:t>
            </a:r>
            <a:r>
              <a:rPr sz="1400" dirty="0">
                <a:solidFill>
                  <a:srgbClr val="1E1E1E"/>
                </a:solidFill>
                <a:latin typeface="Palatino Linotype"/>
                <a:cs typeface="Palatino Linotype"/>
              </a:rPr>
              <a:t>correl</a:t>
            </a:r>
            <a:r>
              <a:rPr sz="1400" spc="-10" dirty="0">
                <a:solidFill>
                  <a:srgbClr val="1E1E1E"/>
                </a:solidFill>
                <a:latin typeface="Palatino Linotype"/>
                <a:cs typeface="Palatino Linotype"/>
              </a:rPr>
              <a:t>a</a:t>
            </a:r>
            <a:r>
              <a:rPr sz="1400" spc="-5" dirty="0">
                <a:solidFill>
                  <a:srgbClr val="1E1E1E"/>
                </a:solidFill>
                <a:latin typeface="Palatino Linotype"/>
                <a:cs typeface="Palatino Linotype"/>
              </a:rPr>
              <a:t>ti</a:t>
            </a:r>
            <a:r>
              <a:rPr sz="1400" spc="-15" dirty="0">
                <a:solidFill>
                  <a:srgbClr val="1E1E1E"/>
                </a:solidFill>
                <a:latin typeface="Palatino Linotype"/>
                <a:cs typeface="Palatino Linotype"/>
              </a:rPr>
              <a:t>on</a:t>
            </a:r>
            <a:r>
              <a:rPr sz="1400" dirty="0">
                <a:solidFill>
                  <a:srgbClr val="1E1E1E"/>
                </a:solidFill>
                <a:latin typeface="Palatino Linotype"/>
                <a:cs typeface="Palatino Linotype"/>
              </a:rPr>
              <a:t>.</a:t>
            </a:r>
            <a:endParaRPr sz="1400">
              <a:latin typeface="Palatino Linotype"/>
              <a:cs typeface="Palatino Linotype"/>
            </a:endParaRPr>
          </a:p>
          <a:p>
            <a:pPr marL="441959" indent="-428625">
              <a:lnSpc>
                <a:spcPts val="1970"/>
              </a:lnSpc>
              <a:buClr>
                <a:srgbClr val="F4FBFF"/>
              </a:buClr>
              <a:buSzPct val="128571"/>
              <a:buAutoNum type="arabicPeriod" startAt="2"/>
              <a:tabLst>
                <a:tab pos="441959" algn="l"/>
                <a:tab pos="442595" algn="l"/>
              </a:tabLst>
            </a:pPr>
            <a:r>
              <a:rPr sz="1400" b="1" spc="-30" dirty="0">
                <a:solidFill>
                  <a:srgbClr val="1E1E1E"/>
                </a:solidFill>
                <a:latin typeface="Palatino Linotype"/>
                <a:cs typeface="Palatino Linotype"/>
              </a:rPr>
              <a:t>Adr(</a:t>
            </a:r>
            <a:r>
              <a:rPr sz="1400" spc="-30" dirty="0">
                <a:solidFill>
                  <a:srgbClr val="1E1E1E"/>
                </a:solidFill>
                <a:latin typeface="Palatino Linotype"/>
                <a:cs typeface="Palatino Linotype"/>
              </a:rPr>
              <a:t>Average</a:t>
            </a:r>
            <a:r>
              <a:rPr sz="1400" spc="-50" dirty="0">
                <a:solidFill>
                  <a:srgbClr val="1E1E1E"/>
                </a:solidFill>
                <a:latin typeface="Palatino Linotype"/>
                <a:cs typeface="Palatino Linotype"/>
              </a:rPr>
              <a:t> </a:t>
            </a:r>
            <a:r>
              <a:rPr sz="1400" dirty="0">
                <a:solidFill>
                  <a:srgbClr val="1E1E1E"/>
                </a:solidFill>
                <a:latin typeface="Palatino Linotype"/>
                <a:cs typeface="Palatino Linotype"/>
              </a:rPr>
              <a:t>Daily</a:t>
            </a:r>
            <a:r>
              <a:rPr sz="1400" spc="-30" dirty="0">
                <a:solidFill>
                  <a:srgbClr val="1E1E1E"/>
                </a:solidFill>
                <a:latin typeface="Palatino Linotype"/>
                <a:cs typeface="Palatino Linotype"/>
              </a:rPr>
              <a:t> </a:t>
            </a:r>
            <a:r>
              <a:rPr sz="1400" dirty="0">
                <a:solidFill>
                  <a:srgbClr val="1E1E1E"/>
                </a:solidFill>
                <a:latin typeface="Palatino Linotype"/>
                <a:cs typeface="Palatino Linotype"/>
              </a:rPr>
              <a:t>Rate)</a:t>
            </a:r>
            <a:r>
              <a:rPr sz="1400" spc="-10" dirty="0">
                <a:solidFill>
                  <a:srgbClr val="1E1E1E"/>
                </a:solidFill>
                <a:latin typeface="Palatino Linotype"/>
                <a:cs typeface="Palatino Linotype"/>
              </a:rPr>
              <a:t> </a:t>
            </a:r>
            <a:r>
              <a:rPr sz="1400" spc="-5" dirty="0">
                <a:solidFill>
                  <a:srgbClr val="1E1E1E"/>
                </a:solidFill>
                <a:latin typeface="Palatino Linotype"/>
                <a:cs typeface="Palatino Linotype"/>
              </a:rPr>
              <a:t>is</a:t>
            </a:r>
            <a:r>
              <a:rPr sz="1400" spc="10" dirty="0">
                <a:solidFill>
                  <a:srgbClr val="1E1E1E"/>
                </a:solidFill>
                <a:latin typeface="Palatino Linotype"/>
                <a:cs typeface="Palatino Linotype"/>
              </a:rPr>
              <a:t> </a:t>
            </a:r>
            <a:r>
              <a:rPr sz="1400" spc="-15" dirty="0">
                <a:solidFill>
                  <a:srgbClr val="1E1E1E"/>
                </a:solidFill>
                <a:latin typeface="Palatino Linotype"/>
                <a:cs typeface="Palatino Linotype"/>
              </a:rPr>
              <a:t>positively</a:t>
            </a:r>
            <a:r>
              <a:rPr sz="1400" dirty="0">
                <a:solidFill>
                  <a:srgbClr val="1E1E1E"/>
                </a:solidFill>
                <a:latin typeface="Palatino Linotype"/>
                <a:cs typeface="Palatino Linotype"/>
              </a:rPr>
              <a:t> </a:t>
            </a:r>
            <a:r>
              <a:rPr sz="1400" spc="-5" dirty="0">
                <a:solidFill>
                  <a:srgbClr val="1E1E1E"/>
                </a:solidFill>
                <a:latin typeface="Palatino Linotype"/>
                <a:cs typeface="Palatino Linotype"/>
              </a:rPr>
              <a:t>correlated</a:t>
            </a:r>
            <a:r>
              <a:rPr sz="1400" spc="-40" dirty="0">
                <a:solidFill>
                  <a:srgbClr val="1E1E1E"/>
                </a:solidFill>
                <a:latin typeface="Palatino Linotype"/>
                <a:cs typeface="Palatino Linotype"/>
              </a:rPr>
              <a:t> </a:t>
            </a:r>
            <a:r>
              <a:rPr sz="1400" dirty="0">
                <a:solidFill>
                  <a:srgbClr val="1E1E1E"/>
                </a:solidFill>
                <a:latin typeface="Palatino Linotype"/>
                <a:cs typeface="Palatino Linotype"/>
              </a:rPr>
              <a:t>with</a:t>
            </a:r>
            <a:r>
              <a:rPr sz="1400" spc="20"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15" dirty="0">
                <a:solidFill>
                  <a:srgbClr val="1E1E1E"/>
                </a:solidFill>
                <a:latin typeface="Palatino Linotype"/>
                <a:cs typeface="Palatino Linotype"/>
              </a:rPr>
              <a:t> </a:t>
            </a:r>
            <a:r>
              <a:rPr sz="1400" b="1" spc="-5" dirty="0">
                <a:solidFill>
                  <a:srgbClr val="1E1E1E"/>
                </a:solidFill>
                <a:latin typeface="Palatino Linotype"/>
                <a:cs typeface="Palatino Linotype"/>
              </a:rPr>
              <a:t>guests</a:t>
            </a:r>
            <a:r>
              <a:rPr sz="1400" spc="-5" dirty="0">
                <a:solidFill>
                  <a:srgbClr val="1E1E1E"/>
                </a:solidFill>
                <a:latin typeface="Palatino Linotype"/>
                <a:cs typeface="Palatino Linotype"/>
              </a:rPr>
              <a:t>.</a:t>
            </a:r>
            <a:r>
              <a:rPr sz="1400" spc="-35" dirty="0">
                <a:solidFill>
                  <a:srgbClr val="1E1E1E"/>
                </a:solidFill>
                <a:latin typeface="Palatino Linotype"/>
                <a:cs typeface="Palatino Linotype"/>
              </a:rPr>
              <a:t> </a:t>
            </a:r>
            <a:r>
              <a:rPr sz="1400" dirty="0">
                <a:solidFill>
                  <a:srgbClr val="1E1E1E"/>
                </a:solidFill>
                <a:latin typeface="Palatino Linotype"/>
                <a:cs typeface="Palatino Linotype"/>
              </a:rPr>
              <a:t>Which </a:t>
            </a:r>
            <a:r>
              <a:rPr sz="1400" spc="-5" dirty="0">
                <a:solidFill>
                  <a:srgbClr val="1E1E1E"/>
                </a:solidFill>
                <a:latin typeface="Palatino Linotype"/>
                <a:cs typeface="Palatino Linotype"/>
              </a:rPr>
              <a:t>states</a:t>
            </a:r>
            <a:r>
              <a:rPr sz="1400" spc="-4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0" dirty="0">
                <a:solidFill>
                  <a:srgbClr val="1E1E1E"/>
                </a:solidFill>
                <a:latin typeface="Palatino Linotype"/>
                <a:cs typeface="Palatino Linotype"/>
              </a:rPr>
              <a:t> </a:t>
            </a:r>
            <a:r>
              <a:rPr sz="1400" spc="-5" dirty="0">
                <a:solidFill>
                  <a:srgbClr val="1E1E1E"/>
                </a:solidFill>
                <a:latin typeface="Palatino Linotype"/>
                <a:cs typeface="Palatino Linotype"/>
              </a:rPr>
              <a:t>the </a:t>
            </a:r>
            <a:r>
              <a:rPr sz="1400" dirty="0">
                <a:solidFill>
                  <a:srgbClr val="1E1E1E"/>
                </a:solidFill>
                <a:latin typeface="Palatino Linotype"/>
                <a:cs typeface="Palatino Linotype"/>
              </a:rPr>
              <a:t>guest</a:t>
            </a:r>
            <a:r>
              <a:rPr sz="1400" spc="-35" dirty="0">
                <a:solidFill>
                  <a:srgbClr val="1E1E1E"/>
                </a:solidFill>
                <a:latin typeface="Palatino Linotype"/>
                <a:cs typeface="Palatino Linotype"/>
              </a:rPr>
              <a:t> </a:t>
            </a:r>
            <a:r>
              <a:rPr sz="1400" dirty="0">
                <a:solidFill>
                  <a:srgbClr val="1E1E1E"/>
                </a:solidFill>
                <a:latin typeface="Palatino Linotype"/>
                <a:cs typeface="Palatino Linotype"/>
              </a:rPr>
              <a:t>will</a:t>
            </a:r>
            <a:endParaRPr sz="1400">
              <a:latin typeface="Palatino Linotype"/>
              <a:cs typeface="Palatino Linotype"/>
            </a:endParaRPr>
          </a:p>
          <a:p>
            <a:pPr marL="441959">
              <a:lnSpc>
                <a:spcPct val="100000"/>
              </a:lnSpc>
              <a:spcBef>
                <a:spcPts val="630"/>
              </a:spcBef>
            </a:pPr>
            <a:r>
              <a:rPr sz="1400" spc="-5" dirty="0">
                <a:solidFill>
                  <a:srgbClr val="1E1E1E"/>
                </a:solidFill>
                <a:latin typeface="Palatino Linotype"/>
                <a:cs typeface="Palatino Linotype"/>
              </a:rPr>
              <a:t>gene</a:t>
            </a:r>
            <a:r>
              <a:rPr sz="1400" spc="-10" dirty="0">
                <a:solidFill>
                  <a:srgbClr val="1E1E1E"/>
                </a:solidFill>
                <a:latin typeface="Palatino Linotype"/>
                <a:cs typeface="Palatino Linotype"/>
              </a:rPr>
              <a:t>ra</a:t>
            </a:r>
            <a:r>
              <a:rPr sz="1400" spc="-5" dirty="0">
                <a:solidFill>
                  <a:srgbClr val="1E1E1E"/>
                </a:solidFill>
                <a:latin typeface="Palatino Linotype"/>
                <a:cs typeface="Palatino Linotype"/>
              </a:rPr>
              <a:t>t</a:t>
            </a:r>
            <a:r>
              <a:rPr sz="1400" dirty="0">
                <a:solidFill>
                  <a:srgbClr val="1E1E1E"/>
                </a:solidFill>
                <a:latin typeface="Palatino Linotype"/>
                <a:cs typeface="Palatino Linotype"/>
              </a:rPr>
              <a:t>e</a:t>
            </a:r>
            <a:r>
              <a:rPr sz="1400" spc="-65" dirty="0">
                <a:solidFill>
                  <a:srgbClr val="1E1E1E"/>
                </a:solidFill>
                <a:latin typeface="Palatino Linotype"/>
                <a:cs typeface="Palatino Linotype"/>
              </a:rPr>
              <a:t> </a:t>
            </a:r>
            <a:r>
              <a:rPr sz="1400" dirty="0">
                <a:solidFill>
                  <a:srgbClr val="1E1E1E"/>
                </a:solidFill>
                <a:latin typeface="Palatino Linotype"/>
                <a:cs typeface="Palatino Linotype"/>
              </a:rPr>
              <a:t>mo</a:t>
            </a:r>
            <a:r>
              <a:rPr sz="1400" spc="-5" dirty="0">
                <a:solidFill>
                  <a:srgbClr val="1E1E1E"/>
                </a:solidFill>
                <a:latin typeface="Palatino Linotype"/>
                <a:cs typeface="Palatino Linotype"/>
              </a:rPr>
              <a:t>r</a:t>
            </a:r>
            <a:r>
              <a:rPr sz="1400" dirty="0">
                <a:solidFill>
                  <a:srgbClr val="1E1E1E"/>
                </a:solidFill>
                <a:latin typeface="Palatino Linotype"/>
                <a:cs typeface="Palatino Linotype"/>
              </a:rPr>
              <a:t>e</a:t>
            </a:r>
            <a:r>
              <a:rPr sz="1400" spc="-160" dirty="0">
                <a:solidFill>
                  <a:srgbClr val="1E1E1E"/>
                </a:solidFill>
                <a:latin typeface="Palatino Linotype"/>
                <a:cs typeface="Palatino Linotype"/>
              </a:rPr>
              <a:t> </a:t>
            </a:r>
            <a:r>
              <a:rPr sz="1400" dirty="0">
                <a:solidFill>
                  <a:srgbClr val="1E1E1E"/>
                </a:solidFill>
                <a:latin typeface="Palatino Linotype"/>
                <a:cs typeface="Palatino Linotype"/>
              </a:rPr>
              <a:t>ADR</a:t>
            </a:r>
            <a:endParaRPr sz="1400">
              <a:latin typeface="Palatino Linotype"/>
              <a:cs typeface="Palatino Linotype"/>
            </a:endParaRPr>
          </a:p>
          <a:p>
            <a:pPr marL="441959" marR="457834" indent="-425450">
              <a:lnSpc>
                <a:spcPts val="2500"/>
              </a:lnSpc>
              <a:spcBef>
                <a:spcPts val="260"/>
              </a:spcBef>
              <a:buClr>
                <a:srgbClr val="F4FBFF"/>
              </a:buClr>
              <a:buSzPct val="128571"/>
              <a:buAutoNum type="arabicPeriod" startAt="4"/>
              <a:tabLst>
                <a:tab pos="441959" algn="l"/>
                <a:tab pos="442595" algn="l"/>
              </a:tabLst>
            </a:pPr>
            <a:r>
              <a:rPr sz="1400" b="1" spc="-5" dirty="0">
                <a:solidFill>
                  <a:srgbClr val="1E1E1E"/>
                </a:solidFill>
                <a:latin typeface="Palatino Linotype"/>
                <a:cs typeface="Palatino Linotype"/>
              </a:rPr>
              <a:t>Repeated guests </a:t>
            </a:r>
            <a:r>
              <a:rPr sz="1400" dirty="0">
                <a:solidFill>
                  <a:srgbClr val="1E1E1E"/>
                </a:solidFill>
                <a:latin typeface="Palatino Linotype"/>
                <a:cs typeface="Palatino Linotype"/>
              </a:rPr>
              <a:t>and</a:t>
            </a:r>
            <a:r>
              <a:rPr sz="1400" spc="5" dirty="0">
                <a:solidFill>
                  <a:srgbClr val="1E1E1E"/>
                </a:solidFill>
                <a:latin typeface="Palatino Linotype"/>
                <a:cs typeface="Palatino Linotype"/>
              </a:rPr>
              <a:t> </a:t>
            </a:r>
            <a:r>
              <a:rPr sz="1400" b="1" spc="-10" dirty="0">
                <a:solidFill>
                  <a:srgbClr val="1E1E1E"/>
                </a:solidFill>
                <a:latin typeface="Palatino Linotype"/>
                <a:cs typeface="Palatino Linotype"/>
              </a:rPr>
              <a:t>previous bookings </a:t>
            </a:r>
            <a:r>
              <a:rPr sz="1400" b="1" spc="-5" dirty="0">
                <a:solidFill>
                  <a:srgbClr val="1E1E1E"/>
                </a:solidFill>
                <a:latin typeface="Palatino Linotype"/>
                <a:cs typeface="Palatino Linotype"/>
              </a:rPr>
              <a:t>not canceled </a:t>
            </a:r>
            <a:r>
              <a:rPr sz="1400" dirty="0">
                <a:solidFill>
                  <a:srgbClr val="1E1E1E"/>
                </a:solidFill>
                <a:latin typeface="Palatino Linotype"/>
                <a:cs typeface="Palatino Linotype"/>
              </a:rPr>
              <a:t>has strong </a:t>
            </a:r>
            <a:r>
              <a:rPr sz="1400" spc="-15" dirty="0">
                <a:solidFill>
                  <a:srgbClr val="1E1E1E"/>
                </a:solidFill>
                <a:latin typeface="Palatino Linotype"/>
                <a:cs typeface="Palatino Linotype"/>
              </a:rPr>
              <a:t>positive </a:t>
            </a:r>
            <a:r>
              <a:rPr sz="1400" spc="-5" dirty="0">
                <a:solidFill>
                  <a:srgbClr val="1E1E1E"/>
                </a:solidFill>
                <a:latin typeface="Palatino Linotype"/>
                <a:cs typeface="Palatino Linotype"/>
              </a:rPr>
              <a:t>correlation. Repeated </a:t>
            </a:r>
            <a:r>
              <a:rPr sz="1400" spc="-335" dirty="0">
                <a:solidFill>
                  <a:srgbClr val="1E1E1E"/>
                </a:solidFill>
                <a:latin typeface="Palatino Linotype"/>
                <a:cs typeface="Palatino Linotype"/>
              </a:rPr>
              <a:t> </a:t>
            </a:r>
            <a:r>
              <a:rPr sz="1400" dirty="0">
                <a:solidFill>
                  <a:srgbClr val="1E1E1E"/>
                </a:solidFill>
                <a:latin typeface="Palatino Linotype"/>
                <a:cs typeface="Palatino Linotype"/>
              </a:rPr>
              <a:t>guests</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are</a:t>
            </a:r>
            <a:r>
              <a:rPr sz="1400" spc="-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40" dirty="0">
                <a:solidFill>
                  <a:srgbClr val="1E1E1E"/>
                </a:solidFill>
                <a:latin typeface="Palatino Linotype"/>
                <a:cs typeface="Palatino Linotype"/>
              </a:rPr>
              <a:t> </a:t>
            </a:r>
            <a:r>
              <a:rPr sz="1400" spc="-5" dirty="0">
                <a:solidFill>
                  <a:srgbClr val="1E1E1E"/>
                </a:solidFill>
                <a:latin typeface="Palatino Linotype"/>
                <a:cs typeface="Palatino Linotype"/>
              </a:rPr>
              <a:t>likely</a:t>
            </a:r>
            <a:r>
              <a:rPr sz="1400" spc="10" dirty="0">
                <a:solidFill>
                  <a:srgbClr val="1E1E1E"/>
                </a:solidFill>
                <a:latin typeface="Palatino Linotype"/>
                <a:cs typeface="Palatino Linotype"/>
              </a:rPr>
              <a:t> </a:t>
            </a:r>
            <a:r>
              <a:rPr sz="1400" spc="-5" dirty="0">
                <a:solidFill>
                  <a:srgbClr val="1E1E1E"/>
                </a:solidFill>
                <a:latin typeface="Palatino Linotype"/>
                <a:cs typeface="Palatino Linotype"/>
              </a:rPr>
              <a:t>to</a:t>
            </a:r>
            <a:r>
              <a:rPr sz="1400" spc="-15" dirty="0">
                <a:solidFill>
                  <a:srgbClr val="1E1E1E"/>
                </a:solidFill>
                <a:latin typeface="Palatino Linotype"/>
                <a:cs typeface="Palatino Linotype"/>
              </a:rPr>
              <a:t> </a:t>
            </a:r>
            <a:r>
              <a:rPr sz="1400" spc="-5" dirty="0">
                <a:solidFill>
                  <a:srgbClr val="1E1E1E"/>
                </a:solidFill>
                <a:latin typeface="Palatino Linotype"/>
                <a:cs typeface="Palatino Linotype"/>
              </a:rPr>
              <a:t>not</a:t>
            </a:r>
            <a:r>
              <a:rPr sz="1400" spc="-30" dirty="0">
                <a:solidFill>
                  <a:srgbClr val="1E1E1E"/>
                </a:solidFill>
                <a:latin typeface="Palatino Linotype"/>
                <a:cs typeface="Palatino Linotype"/>
              </a:rPr>
              <a:t> </a:t>
            </a:r>
            <a:r>
              <a:rPr sz="1400" dirty="0">
                <a:solidFill>
                  <a:srgbClr val="1E1E1E"/>
                </a:solidFill>
                <a:latin typeface="Palatino Linotype"/>
                <a:cs typeface="Palatino Linotype"/>
              </a:rPr>
              <a:t>cancel</a:t>
            </a:r>
            <a:r>
              <a:rPr sz="1400" spc="-40" dirty="0">
                <a:solidFill>
                  <a:srgbClr val="1E1E1E"/>
                </a:solidFill>
                <a:latin typeface="Palatino Linotype"/>
                <a:cs typeface="Palatino Linotype"/>
              </a:rPr>
              <a:t> </a:t>
            </a:r>
            <a:r>
              <a:rPr sz="1400" spc="-5" dirty="0">
                <a:solidFill>
                  <a:srgbClr val="1E1E1E"/>
                </a:solidFill>
                <a:latin typeface="Palatino Linotype"/>
                <a:cs typeface="Palatino Linotype"/>
              </a:rPr>
              <a:t>their</a:t>
            </a:r>
            <a:r>
              <a:rPr sz="1400" spc="-30" dirty="0">
                <a:solidFill>
                  <a:srgbClr val="1E1E1E"/>
                </a:solidFill>
                <a:latin typeface="Palatino Linotype"/>
                <a:cs typeface="Palatino Linotype"/>
              </a:rPr>
              <a:t> </a:t>
            </a:r>
            <a:r>
              <a:rPr sz="1400" spc="-5" dirty="0">
                <a:solidFill>
                  <a:srgbClr val="1E1E1E"/>
                </a:solidFill>
                <a:latin typeface="Palatino Linotype"/>
                <a:cs typeface="Palatino Linotype"/>
              </a:rPr>
              <a:t>bookings.</a:t>
            </a:r>
            <a:endParaRPr sz="1400">
              <a:latin typeface="Palatino Linotype"/>
              <a:cs typeface="Palatino Linotype"/>
            </a:endParaRPr>
          </a:p>
          <a:p>
            <a:pPr marL="441959" indent="-427355">
              <a:lnSpc>
                <a:spcPts val="2090"/>
              </a:lnSpc>
              <a:buClr>
                <a:srgbClr val="F4FBFF"/>
              </a:buClr>
              <a:buSzPct val="128571"/>
              <a:buAutoNum type="arabicPeriod" startAt="4"/>
              <a:tabLst>
                <a:tab pos="441959" algn="l"/>
                <a:tab pos="442595" algn="l"/>
              </a:tabLst>
            </a:pPr>
            <a:r>
              <a:rPr sz="1400" b="1" spc="-5" dirty="0">
                <a:solidFill>
                  <a:srgbClr val="1E1E1E"/>
                </a:solidFill>
                <a:latin typeface="Palatino Linotype"/>
                <a:cs typeface="Palatino Linotype"/>
              </a:rPr>
              <a:t>Company</a:t>
            </a:r>
            <a:r>
              <a:rPr sz="1400" b="1" spc="-7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5" dirty="0">
                <a:solidFill>
                  <a:srgbClr val="1E1E1E"/>
                </a:solidFill>
                <a:latin typeface="Palatino Linotype"/>
                <a:cs typeface="Palatino Linotype"/>
              </a:rPr>
              <a:t> </a:t>
            </a:r>
            <a:r>
              <a:rPr sz="1400" b="1" dirty="0">
                <a:solidFill>
                  <a:srgbClr val="1E1E1E"/>
                </a:solidFill>
                <a:latin typeface="Palatino Linotype"/>
                <a:cs typeface="Palatino Linotype"/>
              </a:rPr>
              <a:t>agents</a:t>
            </a:r>
            <a:r>
              <a:rPr sz="1400" b="1" spc="-35" dirty="0">
                <a:solidFill>
                  <a:srgbClr val="1E1E1E"/>
                </a:solidFill>
                <a:latin typeface="Palatino Linotype"/>
                <a:cs typeface="Palatino Linotype"/>
              </a:rPr>
              <a:t> </a:t>
            </a:r>
            <a:r>
              <a:rPr sz="1400" dirty="0">
                <a:solidFill>
                  <a:srgbClr val="1E1E1E"/>
                </a:solidFill>
                <a:latin typeface="Palatino Linotype"/>
                <a:cs typeface="Palatino Linotype"/>
              </a:rPr>
              <a:t>are</a:t>
            </a:r>
            <a:r>
              <a:rPr sz="1400" spc="-30" dirty="0">
                <a:solidFill>
                  <a:srgbClr val="1E1E1E"/>
                </a:solidFill>
                <a:latin typeface="Palatino Linotype"/>
                <a:cs typeface="Palatino Linotype"/>
              </a:rPr>
              <a:t> </a:t>
            </a:r>
            <a:r>
              <a:rPr sz="1400" dirty="0">
                <a:solidFill>
                  <a:srgbClr val="1E1E1E"/>
                </a:solidFill>
                <a:latin typeface="Palatino Linotype"/>
                <a:cs typeface="Palatino Linotype"/>
              </a:rPr>
              <a:t>slightly</a:t>
            </a:r>
            <a:r>
              <a:rPr sz="1400" spc="-6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45" dirty="0">
                <a:solidFill>
                  <a:srgbClr val="1E1E1E"/>
                </a:solidFill>
                <a:latin typeface="Palatino Linotype"/>
                <a:cs typeface="Palatino Linotype"/>
              </a:rPr>
              <a:t> </a:t>
            </a:r>
            <a:r>
              <a:rPr sz="1400" spc="-5" dirty="0">
                <a:solidFill>
                  <a:srgbClr val="1E1E1E"/>
                </a:solidFill>
                <a:latin typeface="Palatino Linotype"/>
                <a:cs typeface="Palatino Linotype"/>
              </a:rPr>
              <a:t>correlated</a:t>
            </a:r>
            <a:endParaRPr sz="1400">
              <a:latin typeface="Palatino Linotype"/>
              <a:cs typeface="Palatino Linotype"/>
            </a:endParaRPr>
          </a:p>
          <a:p>
            <a:pPr marL="441959" indent="-431800">
              <a:lnSpc>
                <a:spcPct val="100000"/>
              </a:lnSpc>
              <a:spcBef>
                <a:spcPts val="725"/>
              </a:spcBef>
              <a:buClr>
                <a:srgbClr val="F4FBFF"/>
              </a:buClr>
              <a:buSzPct val="128571"/>
              <a:buAutoNum type="arabicPeriod" startAt="4"/>
              <a:tabLst>
                <a:tab pos="441959" algn="l"/>
                <a:tab pos="442595" algn="l"/>
              </a:tabLst>
            </a:pPr>
            <a:r>
              <a:rPr sz="1400" b="1" dirty="0">
                <a:solidFill>
                  <a:srgbClr val="1E1E1E"/>
                </a:solidFill>
                <a:latin typeface="Palatino Linotype"/>
                <a:cs typeface="Palatino Linotype"/>
              </a:rPr>
              <a:t>Stays</a:t>
            </a:r>
            <a:r>
              <a:rPr sz="1400" b="1" spc="-50" dirty="0">
                <a:solidFill>
                  <a:srgbClr val="1E1E1E"/>
                </a:solidFill>
                <a:latin typeface="Palatino Linotype"/>
                <a:cs typeface="Palatino Linotype"/>
              </a:rPr>
              <a:t> </a:t>
            </a:r>
            <a:r>
              <a:rPr sz="1400" b="1" dirty="0">
                <a:solidFill>
                  <a:srgbClr val="1E1E1E"/>
                </a:solidFill>
                <a:latin typeface="Palatino Linotype"/>
                <a:cs typeface="Palatino Linotype"/>
              </a:rPr>
              <a:t>in</a:t>
            </a:r>
            <a:r>
              <a:rPr sz="1400" b="1" spc="-5" dirty="0">
                <a:solidFill>
                  <a:srgbClr val="1E1E1E"/>
                </a:solidFill>
                <a:latin typeface="Palatino Linotype"/>
                <a:cs typeface="Palatino Linotype"/>
              </a:rPr>
              <a:t> </a:t>
            </a:r>
            <a:r>
              <a:rPr sz="1400" b="1" spc="-10" dirty="0">
                <a:solidFill>
                  <a:srgbClr val="1E1E1E"/>
                </a:solidFill>
                <a:latin typeface="Palatino Linotype"/>
                <a:cs typeface="Palatino Linotype"/>
              </a:rPr>
              <a:t>week</a:t>
            </a:r>
            <a:r>
              <a:rPr sz="1400" b="1" spc="-30" dirty="0">
                <a:solidFill>
                  <a:srgbClr val="1E1E1E"/>
                </a:solidFill>
                <a:latin typeface="Palatino Linotype"/>
                <a:cs typeface="Palatino Linotype"/>
              </a:rPr>
              <a:t> </a:t>
            </a:r>
            <a:r>
              <a:rPr sz="1400" b="1" spc="-5" dirty="0">
                <a:solidFill>
                  <a:srgbClr val="1E1E1E"/>
                </a:solidFill>
                <a:latin typeface="Palatino Linotype"/>
                <a:cs typeface="Palatino Linotype"/>
              </a:rPr>
              <a:t>night</a:t>
            </a:r>
            <a:r>
              <a:rPr sz="1400" b="1" spc="-4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3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40" dirty="0">
                <a:solidFill>
                  <a:srgbClr val="1E1E1E"/>
                </a:solidFill>
                <a:latin typeface="Palatino Linotype"/>
                <a:cs typeface="Palatino Linotype"/>
              </a:rPr>
              <a:t> </a:t>
            </a:r>
            <a:r>
              <a:rPr sz="1400" dirty="0">
                <a:solidFill>
                  <a:srgbClr val="1E1E1E"/>
                </a:solidFill>
                <a:latin typeface="Palatino Linotype"/>
                <a:cs typeface="Palatino Linotype"/>
              </a:rPr>
              <a:t>are </a:t>
            </a:r>
            <a:r>
              <a:rPr sz="1400" spc="-15" dirty="0">
                <a:solidFill>
                  <a:srgbClr val="1E1E1E"/>
                </a:solidFill>
                <a:latin typeface="Palatino Linotype"/>
                <a:cs typeface="Palatino Linotype"/>
              </a:rPr>
              <a:t>positively</a:t>
            </a:r>
            <a:r>
              <a:rPr sz="1400" spc="5" dirty="0">
                <a:solidFill>
                  <a:srgbClr val="1E1E1E"/>
                </a:solidFill>
                <a:latin typeface="Palatino Linotype"/>
                <a:cs typeface="Palatino Linotype"/>
              </a:rPr>
              <a:t> </a:t>
            </a:r>
            <a:r>
              <a:rPr sz="1400" spc="-5" dirty="0">
                <a:solidFill>
                  <a:srgbClr val="1E1E1E"/>
                </a:solidFill>
                <a:latin typeface="Palatino Linotype"/>
                <a:cs typeface="Palatino Linotype"/>
              </a:rPr>
              <a:t>correlated,</a:t>
            </a:r>
            <a:r>
              <a:rPr sz="1400" spc="-50" dirty="0">
                <a:solidFill>
                  <a:srgbClr val="1E1E1E"/>
                </a:solidFill>
                <a:latin typeface="Palatino Linotype"/>
                <a:cs typeface="Palatino Linotype"/>
              </a:rPr>
              <a:t> </a:t>
            </a:r>
            <a:r>
              <a:rPr sz="1400" spc="-20" dirty="0">
                <a:solidFill>
                  <a:srgbClr val="1E1E1E"/>
                </a:solidFill>
                <a:latin typeface="Palatino Linotype"/>
                <a:cs typeface="Palatino Linotype"/>
              </a:rPr>
              <a:t>even</a:t>
            </a:r>
            <a:r>
              <a:rPr sz="1400" spc="-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5" dirty="0">
                <a:solidFill>
                  <a:srgbClr val="1E1E1E"/>
                </a:solidFill>
                <a:latin typeface="Palatino Linotype"/>
                <a:cs typeface="Palatino Linotype"/>
              </a:rPr>
              <a:t> </a:t>
            </a:r>
            <a:r>
              <a:rPr sz="1400" spc="-5" dirty="0">
                <a:solidFill>
                  <a:srgbClr val="1E1E1E"/>
                </a:solidFill>
                <a:latin typeface="Palatino Linotype"/>
                <a:cs typeface="Palatino Linotype"/>
              </a:rPr>
              <a:t>than</a:t>
            </a:r>
            <a:endParaRPr sz="1400">
              <a:latin typeface="Palatino Linotype"/>
              <a:cs typeface="Palatino Linotype"/>
            </a:endParaRPr>
          </a:p>
          <a:p>
            <a:pPr marL="441959" indent="-367665">
              <a:lnSpc>
                <a:spcPts val="1535"/>
              </a:lnSpc>
              <a:spcBef>
                <a:spcPts val="819"/>
              </a:spcBef>
              <a:buClr>
                <a:srgbClr val="F4FBFF"/>
              </a:buClr>
              <a:buSzPct val="128571"/>
              <a:buFont typeface="Arial MT"/>
              <a:buChar char="●"/>
              <a:tabLst>
                <a:tab pos="441959" algn="l"/>
                <a:tab pos="442595" algn="l"/>
              </a:tabLst>
            </a:pPr>
            <a:r>
              <a:rPr sz="1400" b="1" spc="-5" dirty="0">
                <a:solidFill>
                  <a:srgbClr val="1E1E1E"/>
                </a:solidFill>
                <a:latin typeface="Palatino Linotype"/>
                <a:cs typeface="Palatino Linotype"/>
              </a:rPr>
              <a:t>weekend</a:t>
            </a:r>
            <a:r>
              <a:rPr sz="1400" b="1" spc="-60" dirty="0">
                <a:solidFill>
                  <a:srgbClr val="1E1E1E"/>
                </a:solidFill>
                <a:latin typeface="Palatino Linotype"/>
                <a:cs typeface="Palatino Linotype"/>
              </a:rPr>
              <a:t> </a:t>
            </a:r>
            <a:r>
              <a:rPr sz="1400" b="1" spc="-5" dirty="0">
                <a:solidFill>
                  <a:srgbClr val="1E1E1E"/>
                </a:solidFill>
                <a:latin typeface="Palatino Linotype"/>
                <a:cs typeface="Palatino Linotype"/>
              </a:rPr>
              <a:t>nights</a:t>
            </a:r>
            <a:r>
              <a:rPr sz="1400" b="1" spc="-3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50" dirty="0">
                <a:solidFill>
                  <a:srgbClr val="1E1E1E"/>
                </a:solidFill>
                <a:latin typeface="Palatino Linotype"/>
                <a:cs typeface="Palatino Linotype"/>
              </a:rPr>
              <a:t> </a:t>
            </a:r>
            <a:r>
              <a:rPr sz="1400" spc="-5" dirty="0">
                <a:solidFill>
                  <a:srgbClr val="1E1E1E"/>
                </a:solidFill>
                <a:latin typeface="Palatino Linotype"/>
                <a:cs typeface="Palatino Linotype"/>
              </a:rPr>
              <a:t>says,</a:t>
            </a:r>
            <a:r>
              <a:rPr sz="1400" spc="-4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20" dirty="0">
                <a:solidFill>
                  <a:srgbClr val="1E1E1E"/>
                </a:solidFill>
                <a:latin typeface="Palatino Linotype"/>
                <a:cs typeface="Palatino Linotype"/>
              </a:rPr>
              <a:t> </a:t>
            </a:r>
            <a:r>
              <a:rPr sz="1400" spc="-5" dirty="0">
                <a:solidFill>
                  <a:srgbClr val="1E1E1E"/>
                </a:solidFill>
                <a:latin typeface="Palatino Linotype"/>
                <a:cs typeface="Palatino Linotype"/>
              </a:rPr>
              <a:t>stays</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are</a:t>
            </a:r>
            <a:r>
              <a:rPr sz="1400" spc="-20" dirty="0">
                <a:solidFill>
                  <a:srgbClr val="1E1E1E"/>
                </a:solidFill>
                <a:latin typeface="Palatino Linotype"/>
                <a:cs typeface="Palatino Linotype"/>
              </a:rPr>
              <a:t> </a:t>
            </a:r>
            <a:r>
              <a:rPr sz="1400" spc="-5" dirty="0">
                <a:solidFill>
                  <a:srgbClr val="1E1E1E"/>
                </a:solidFill>
                <a:latin typeface="Palatino Linotype"/>
                <a:cs typeface="Palatino Linotype"/>
              </a:rPr>
              <a:t>in </a:t>
            </a:r>
            <a:r>
              <a:rPr sz="1400" spc="-15" dirty="0">
                <a:solidFill>
                  <a:srgbClr val="1E1E1E"/>
                </a:solidFill>
                <a:latin typeface="Palatino Linotype"/>
                <a:cs typeface="Palatino Linotype"/>
              </a:rPr>
              <a:t>week </a:t>
            </a:r>
            <a:r>
              <a:rPr sz="1400" spc="-5" dirty="0">
                <a:solidFill>
                  <a:srgbClr val="1E1E1E"/>
                </a:solidFill>
                <a:latin typeface="Palatino Linotype"/>
                <a:cs typeface="Palatino Linotype"/>
              </a:rPr>
              <a:t>time</a:t>
            </a:r>
            <a:r>
              <a:rPr sz="1400" spc="-15" dirty="0">
                <a:solidFill>
                  <a:srgbClr val="1E1E1E"/>
                </a:solidFill>
                <a:latin typeface="Palatino Linotype"/>
                <a:cs typeface="Palatino Linotype"/>
              </a:rPr>
              <a:t> </a:t>
            </a:r>
            <a:r>
              <a:rPr sz="1400" spc="-35" dirty="0">
                <a:solidFill>
                  <a:srgbClr val="1E1E1E"/>
                </a:solidFill>
                <a:latin typeface="Palatino Linotype"/>
                <a:cs typeface="Palatino Linotype"/>
              </a:rPr>
              <a:t>only.</a:t>
            </a:r>
            <a:endParaRPr sz="1400">
              <a:latin typeface="Palatino Linotype"/>
              <a:cs typeface="Palatino Linotype"/>
            </a:endParaRPr>
          </a:p>
          <a:p>
            <a:pPr marL="441959" indent="-402590">
              <a:lnSpc>
                <a:spcPts val="2014"/>
              </a:lnSpc>
              <a:buClr>
                <a:srgbClr val="F4FBFF"/>
              </a:buClr>
              <a:buSzPct val="128571"/>
              <a:buAutoNum type="arabicPeriod" startAt="7"/>
              <a:tabLst>
                <a:tab pos="441959" algn="l"/>
                <a:tab pos="442595" algn="l"/>
              </a:tabLst>
            </a:pPr>
            <a:r>
              <a:rPr sz="1400" b="1" dirty="0">
                <a:solidFill>
                  <a:srgbClr val="1E1E1E"/>
                </a:solidFill>
                <a:latin typeface="Palatino Linotype"/>
                <a:cs typeface="Palatino Linotype"/>
              </a:rPr>
              <a:t>Lead</a:t>
            </a:r>
            <a:r>
              <a:rPr sz="1400" b="1" spc="-50"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0"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0"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35" dirty="0">
                <a:solidFill>
                  <a:srgbClr val="1E1E1E"/>
                </a:solidFill>
                <a:latin typeface="Palatino Linotype"/>
                <a:cs typeface="Palatino Linotype"/>
              </a:rPr>
              <a:t> </a:t>
            </a:r>
            <a:r>
              <a:rPr sz="1400" dirty="0">
                <a:solidFill>
                  <a:srgbClr val="1E1E1E"/>
                </a:solidFill>
                <a:latin typeface="Palatino Linotype"/>
                <a:cs typeface="Palatino Linotype"/>
              </a:rPr>
              <a:t>are </a:t>
            </a:r>
            <a:r>
              <a:rPr sz="1400" spc="-15" dirty="0">
                <a:solidFill>
                  <a:srgbClr val="1E1E1E"/>
                </a:solidFill>
                <a:latin typeface="Palatino Linotype"/>
                <a:cs typeface="Palatino Linotype"/>
              </a:rPr>
              <a:t>positively</a:t>
            </a:r>
            <a:r>
              <a:rPr sz="1400" dirty="0">
                <a:solidFill>
                  <a:srgbClr val="1E1E1E"/>
                </a:solidFill>
                <a:latin typeface="Palatino Linotype"/>
                <a:cs typeface="Palatino Linotype"/>
              </a:rPr>
              <a:t> </a:t>
            </a:r>
            <a:r>
              <a:rPr sz="1400" spc="-5" dirty="0">
                <a:solidFill>
                  <a:srgbClr val="1E1E1E"/>
                </a:solidFill>
                <a:latin typeface="Palatino Linotype"/>
                <a:cs typeface="Palatino Linotype"/>
              </a:rPr>
              <a:t>correlated.</a:t>
            </a:r>
            <a:r>
              <a:rPr sz="1400" spc="-50" dirty="0">
                <a:solidFill>
                  <a:srgbClr val="1E1E1E"/>
                </a:solidFill>
                <a:latin typeface="Palatino Linotype"/>
                <a:cs typeface="Palatino Linotype"/>
              </a:rPr>
              <a:t> </a:t>
            </a:r>
            <a:r>
              <a:rPr sz="1400" dirty="0">
                <a:solidFill>
                  <a:srgbClr val="1E1E1E"/>
                </a:solidFill>
                <a:latin typeface="Palatino Linotype"/>
                <a:cs typeface="Palatino Linotype"/>
              </a:rPr>
              <a:t>That</a:t>
            </a:r>
            <a:r>
              <a:rPr sz="1400" spc="-20"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4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30"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5" dirty="0">
                <a:solidFill>
                  <a:srgbClr val="1E1E1E"/>
                </a:solidFill>
                <a:latin typeface="Palatino Linotype"/>
                <a:cs typeface="Palatino Linotype"/>
              </a:rPr>
              <a:t> </a:t>
            </a:r>
            <a:r>
              <a:rPr sz="1400" spc="-5" dirty="0">
                <a:solidFill>
                  <a:srgbClr val="1E1E1E"/>
                </a:solidFill>
                <a:latin typeface="Palatino Linotype"/>
                <a:cs typeface="Palatino Linotype"/>
              </a:rPr>
              <a:t>the</a:t>
            </a:r>
            <a:r>
              <a:rPr sz="1400" spc="-15" dirty="0">
                <a:solidFill>
                  <a:srgbClr val="1E1E1E"/>
                </a:solidFill>
                <a:latin typeface="Palatino Linotype"/>
                <a:cs typeface="Palatino Linotype"/>
              </a:rPr>
              <a:t> </a:t>
            </a:r>
            <a:r>
              <a:rPr sz="1400" dirty="0">
                <a:solidFill>
                  <a:srgbClr val="1E1E1E"/>
                </a:solidFill>
                <a:latin typeface="Palatino Linotype"/>
                <a:cs typeface="Palatino Linotype"/>
              </a:rPr>
              <a:t>stay</a:t>
            </a:r>
            <a:r>
              <a:rPr sz="1400" spc="-50" dirty="0">
                <a:solidFill>
                  <a:srgbClr val="1E1E1E"/>
                </a:solidFill>
                <a:latin typeface="Palatino Linotype"/>
                <a:cs typeface="Palatino Linotype"/>
              </a:rPr>
              <a:t> </a:t>
            </a:r>
            <a:r>
              <a:rPr sz="1400" dirty="0">
                <a:solidFill>
                  <a:srgbClr val="1E1E1E"/>
                </a:solidFill>
                <a:latin typeface="Palatino Linotype"/>
                <a:cs typeface="Palatino Linotype"/>
              </a:rPr>
              <a:t>of</a:t>
            </a:r>
            <a:r>
              <a:rPr sz="1400" spc="-20" dirty="0">
                <a:solidFill>
                  <a:srgbClr val="1E1E1E"/>
                </a:solidFill>
                <a:latin typeface="Palatino Linotype"/>
                <a:cs typeface="Palatino Linotype"/>
              </a:rPr>
              <a:t> </a:t>
            </a:r>
            <a:r>
              <a:rPr sz="1400" spc="-5" dirty="0">
                <a:solidFill>
                  <a:srgbClr val="1E1E1E"/>
                </a:solidFill>
                <a:latin typeface="Palatino Linotype"/>
                <a:cs typeface="Palatino Linotype"/>
              </a:rPr>
              <a:t>customer</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5" dirty="0">
                <a:solidFill>
                  <a:srgbClr val="1E1E1E"/>
                </a:solidFill>
                <a:latin typeface="Palatino Linotype"/>
                <a:cs typeface="Palatino Linotype"/>
              </a:rPr>
              <a:t> </a:t>
            </a:r>
            <a:r>
              <a:rPr sz="1400" dirty="0">
                <a:solidFill>
                  <a:srgbClr val="1E1E1E"/>
                </a:solidFill>
                <a:latin typeface="Palatino Linotype"/>
                <a:cs typeface="Palatino Linotype"/>
              </a:rPr>
              <a:t>will</a:t>
            </a:r>
            <a:endParaRPr sz="1400">
              <a:latin typeface="Palatino Linotype"/>
              <a:cs typeface="Palatino Linotype"/>
            </a:endParaRPr>
          </a:p>
          <a:p>
            <a:pPr marL="441959">
              <a:lnSpc>
                <a:spcPct val="100000"/>
              </a:lnSpc>
              <a:spcBef>
                <a:spcPts val="620"/>
              </a:spcBef>
            </a:pPr>
            <a:r>
              <a:rPr sz="1400" dirty="0">
                <a:solidFill>
                  <a:srgbClr val="1E1E1E"/>
                </a:solidFill>
                <a:latin typeface="Palatino Linotype"/>
                <a:cs typeface="Palatino Linotype"/>
              </a:rPr>
              <a:t>be</a:t>
            </a:r>
            <a:r>
              <a:rPr sz="1400" spc="-55" dirty="0">
                <a:solidFill>
                  <a:srgbClr val="1E1E1E"/>
                </a:solidFill>
                <a:latin typeface="Palatino Linotype"/>
                <a:cs typeface="Palatino Linotype"/>
              </a:rPr>
              <a:t> </a:t>
            </a:r>
            <a:r>
              <a:rPr sz="1400" spc="-5" dirty="0">
                <a:solidFill>
                  <a:srgbClr val="1E1E1E"/>
                </a:solidFill>
                <a:latin typeface="Palatino Linotype"/>
                <a:cs typeface="Palatino Linotype"/>
              </a:rPr>
              <a:t>the</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lead</a:t>
            </a:r>
            <a:r>
              <a:rPr sz="1400" spc="-50" dirty="0">
                <a:solidFill>
                  <a:srgbClr val="1E1E1E"/>
                </a:solidFill>
                <a:latin typeface="Palatino Linotype"/>
                <a:cs typeface="Palatino Linotype"/>
              </a:rPr>
              <a:t> </a:t>
            </a:r>
            <a:r>
              <a:rPr sz="1400" spc="-5" dirty="0">
                <a:solidFill>
                  <a:srgbClr val="1E1E1E"/>
                </a:solidFill>
                <a:latin typeface="Palatino Linotype"/>
                <a:cs typeface="Palatino Linotype"/>
              </a:rPr>
              <a:t>time.</a:t>
            </a:r>
            <a:endParaRPr sz="1400">
              <a:latin typeface="Palatino Linotype"/>
              <a:cs typeface="Palatino Linotype"/>
            </a:endParaRPr>
          </a:p>
          <a:p>
            <a:pPr marL="441959" marR="5080" indent="-429895">
              <a:lnSpc>
                <a:spcPts val="2500"/>
              </a:lnSpc>
              <a:spcBef>
                <a:spcPts val="45"/>
              </a:spcBef>
              <a:buClr>
                <a:srgbClr val="F4FBFF"/>
              </a:buClr>
              <a:buSzPct val="128571"/>
              <a:buAutoNum type="arabicPeriod" startAt="8"/>
              <a:tabLst>
                <a:tab pos="441959" algn="l"/>
                <a:tab pos="442595" algn="l"/>
                <a:tab pos="3712845" algn="l"/>
              </a:tabLst>
            </a:pPr>
            <a:r>
              <a:rPr sz="1400" b="1" spc="-5" dirty="0">
                <a:solidFill>
                  <a:srgbClr val="1E1E1E"/>
                </a:solidFill>
                <a:latin typeface="Palatino Linotype"/>
                <a:cs typeface="Palatino Linotype"/>
              </a:rPr>
              <a:t>Adults,</a:t>
            </a:r>
            <a:r>
              <a:rPr sz="1400" b="1" spc="-50" dirty="0">
                <a:solidFill>
                  <a:srgbClr val="1E1E1E"/>
                </a:solidFill>
                <a:latin typeface="Palatino Linotype"/>
                <a:cs typeface="Palatino Linotype"/>
              </a:rPr>
              <a:t> </a:t>
            </a:r>
            <a:r>
              <a:rPr sz="1400" b="1" spc="-5" dirty="0">
                <a:solidFill>
                  <a:srgbClr val="1E1E1E"/>
                </a:solidFill>
                <a:latin typeface="Palatino Linotype"/>
                <a:cs typeface="Palatino Linotype"/>
              </a:rPr>
              <a:t>children,</a:t>
            </a:r>
            <a:r>
              <a:rPr sz="1400" b="1" spc="-35" dirty="0">
                <a:solidFill>
                  <a:srgbClr val="1E1E1E"/>
                </a:solidFill>
                <a:latin typeface="Palatino Linotype"/>
                <a:cs typeface="Palatino Linotype"/>
              </a:rPr>
              <a:t> </a:t>
            </a:r>
            <a:r>
              <a:rPr sz="1400" b="1" dirty="0">
                <a:solidFill>
                  <a:srgbClr val="1E1E1E"/>
                </a:solidFill>
                <a:latin typeface="Palatino Linotype"/>
                <a:cs typeface="Palatino Linotype"/>
              </a:rPr>
              <a:t>Babies,</a:t>
            </a:r>
            <a:r>
              <a:rPr sz="1400" b="1" spc="-4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1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20" dirty="0">
                <a:solidFill>
                  <a:srgbClr val="1E1E1E"/>
                </a:solidFill>
                <a:latin typeface="Palatino Linotype"/>
                <a:cs typeface="Palatino Linotype"/>
              </a:rPr>
              <a:t> </a:t>
            </a:r>
            <a:r>
              <a:rPr sz="1400" dirty="0">
                <a:solidFill>
                  <a:srgbClr val="1E1E1E"/>
                </a:solidFill>
                <a:latin typeface="Palatino Linotype"/>
                <a:cs typeface="Palatino Linotype"/>
              </a:rPr>
              <a:t>and	</a:t>
            </a:r>
            <a:r>
              <a:rPr sz="1400" b="1" dirty="0">
                <a:solidFill>
                  <a:srgbClr val="1E1E1E"/>
                </a:solidFill>
                <a:latin typeface="Palatino Linotype"/>
                <a:cs typeface="Palatino Linotype"/>
              </a:rPr>
              <a:t>ADR</a:t>
            </a:r>
            <a:r>
              <a:rPr sz="1400" b="1" spc="-35"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30" dirty="0">
                <a:solidFill>
                  <a:srgbClr val="1E1E1E"/>
                </a:solidFill>
                <a:latin typeface="Palatino Linotype"/>
                <a:cs typeface="Palatino Linotype"/>
              </a:rPr>
              <a:t> </a:t>
            </a:r>
            <a:r>
              <a:rPr sz="1400" spc="-15" dirty="0">
                <a:solidFill>
                  <a:srgbClr val="1E1E1E"/>
                </a:solidFill>
                <a:latin typeface="Palatino Linotype"/>
                <a:cs typeface="Palatino Linotype"/>
              </a:rPr>
              <a:t>positive </a:t>
            </a:r>
            <a:r>
              <a:rPr sz="1400" spc="-5" dirty="0">
                <a:solidFill>
                  <a:srgbClr val="1E1E1E"/>
                </a:solidFill>
                <a:latin typeface="Palatino Linotype"/>
                <a:cs typeface="Palatino Linotype"/>
              </a:rPr>
              <a:t>correlation</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5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30" dirty="0">
                <a:solidFill>
                  <a:srgbClr val="1E1E1E"/>
                </a:solidFill>
                <a:latin typeface="Palatino Linotype"/>
                <a:cs typeface="Palatino Linotype"/>
              </a:rPr>
              <a:t> </a:t>
            </a:r>
            <a:r>
              <a:rPr sz="1400" spc="-5" dirty="0">
                <a:solidFill>
                  <a:srgbClr val="1E1E1E"/>
                </a:solidFill>
                <a:latin typeface="Palatino Linotype"/>
                <a:cs typeface="Palatino Linotype"/>
              </a:rPr>
              <a:t>the</a:t>
            </a:r>
            <a:r>
              <a:rPr sz="1400" spc="-20" dirty="0">
                <a:solidFill>
                  <a:srgbClr val="1E1E1E"/>
                </a:solidFill>
                <a:latin typeface="Palatino Linotype"/>
                <a:cs typeface="Palatino Linotype"/>
              </a:rPr>
              <a:t> </a:t>
            </a:r>
            <a:r>
              <a:rPr sz="1400" dirty="0">
                <a:solidFill>
                  <a:srgbClr val="1E1E1E"/>
                </a:solidFill>
                <a:latin typeface="Palatino Linotype"/>
                <a:cs typeface="Palatino Linotype"/>
              </a:rPr>
              <a:t>people, </a:t>
            </a:r>
            <a:r>
              <a:rPr sz="1400" spc="-335"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25" dirty="0">
                <a:solidFill>
                  <a:srgbClr val="1E1E1E"/>
                </a:solidFill>
                <a:latin typeface="Palatino Linotype"/>
                <a:cs typeface="Palatino Linotype"/>
              </a:rPr>
              <a:t> </a:t>
            </a:r>
            <a:r>
              <a:rPr sz="1400" spc="-5" dirty="0">
                <a:solidFill>
                  <a:srgbClr val="1E1E1E"/>
                </a:solidFill>
                <a:latin typeface="Palatino Linotype"/>
                <a:cs typeface="Palatino Linotype"/>
              </a:rPr>
              <a:t>the</a:t>
            </a:r>
            <a:r>
              <a:rPr sz="1400" spc="-20" dirty="0">
                <a:solidFill>
                  <a:srgbClr val="1E1E1E"/>
                </a:solidFill>
                <a:latin typeface="Palatino Linotype"/>
                <a:cs typeface="Palatino Linotype"/>
              </a:rPr>
              <a:t> </a:t>
            </a:r>
            <a:r>
              <a:rPr sz="1400" dirty="0">
                <a:solidFill>
                  <a:srgbClr val="1E1E1E"/>
                </a:solidFill>
                <a:latin typeface="Palatino Linotype"/>
                <a:cs typeface="Palatino Linotype"/>
              </a:rPr>
              <a:t>stay</a:t>
            </a:r>
            <a:r>
              <a:rPr sz="1400" spc="-4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55"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30" dirty="0">
                <a:solidFill>
                  <a:srgbClr val="1E1E1E"/>
                </a:solidFill>
                <a:latin typeface="Palatino Linotype"/>
                <a:cs typeface="Palatino Linotype"/>
              </a:rPr>
              <a:t> </a:t>
            </a:r>
            <a:r>
              <a:rPr sz="1400" dirty="0">
                <a:solidFill>
                  <a:srgbClr val="1E1E1E"/>
                </a:solidFill>
                <a:latin typeface="Palatino Linotype"/>
                <a:cs typeface="Palatino Linotype"/>
              </a:rPr>
              <a:t>hike</a:t>
            </a:r>
            <a:r>
              <a:rPr sz="1400" spc="15" dirty="0">
                <a:solidFill>
                  <a:srgbClr val="1E1E1E"/>
                </a:solidFill>
                <a:latin typeface="Palatino Linotype"/>
                <a:cs typeface="Palatino Linotype"/>
              </a:rPr>
              <a:t> </a:t>
            </a:r>
            <a:r>
              <a:rPr sz="1400" b="1" dirty="0">
                <a:solidFill>
                  <a:srgbClr val="1E1E1E"/>
                </a:solidFill>
                <a:latin typeface="Palatino Linotype"/>
                <a:cs typeface="Palatino Linotype"/>
              </a:rPr>
              <a:t>ADR.</a:t>
            </a:r>
            <a:endParaRPr sz="1400">
              <a:latin typeface="Palatino Linotype"/>
              <a:cs typeface="Palatino Linotype"/>
            </a:endParaRPr>
          </a:p>
        </p:txBody>
      </p:sp>
      <p:sp>
        <p:nvSpPr>
          <p:cNvPr id="6" name="object 6"/>
          <p:cNvSpPr txBox="1">
            <a:spLocks noGrp="1"/>
          </p:cNvSpPr>
          <p:nvPr>
            <p:ph type="title"/>
          </p:nvPr>
        </p:nvSpPr>
        <p:spPr>
          <a:xfrm>
            <a:off x="383844" y="46101"/>
            <a:ext cx="350901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1.</a:t>
            </a:r>
            <a:r>
              <a:rPr sz="2000" u="heavy" spc="-30" dirty="0">
                <a:uFill>
                  <a:solidFill>
                    <a:srgbClr val="CC0000"/>
                  </a:solidFill>
                </a:uFill>
              </a:rPr>
              <a:t> </a:t>
            </a:r>
            <a:r>
              <a:rPr sz="2000" u="heavy" spc="-10" dirty="0">
                <a:uFill>
                  <a:solidFill>
                    <a:srgbClr val="CC0000"/>
                  </a:solidFill>
                </a:uFill>
              </a:rPr>
              <a:t>Correlation</a:t>
            </a:r>
            <a:r>
              <a:rPr sz="2000" u="heavy" spc="-65" dirty="0">
                <a:uFill>
                  <a:solidFill>
                    <a:srgbClr val="CC0000"/>
                  </a:solidFill>
                </a:uFill>
              </a:rPr>
              <a:t> </a:t>
            </a:r>
            <a:r>
              <a:rPr sz="2000" u="heavy" spc="-5" dirty="0">
                <a:uFill>
                  <a:solidFill>
                    <a:srgbClr val="CC0000"/>
                  </a:solidFill>
                </a:uFill>
              </a:rPr>
              <a:t>heatmap</a:t>
            </a:r>
            <a:r>
              <a:rPr sz="2000" u="heavy" spc="-65" dirty="0">
                <a:uFill>
                  <a:solidFill>
                    <a:srgbClr val="CC0000"/>
                  </a:solidFill>
                </a:uFill>
              </a:rPr>
              <a:t> </a:t>
            </a:r>
            <a:r>
              <a:rPr sz="2000" u="heavy" dirty="0">
                <a:uFill>
                  <a:solidFill>
                    <a:srgbClr val="CC0000"/>
                  </a:solidFill>
                </a:uFill>
              </a:rPr>
              <a:t>of</a:t>
            </a:r>
            <a:r>
              <a:rPr sz="2000" u="heavy" spc="-40" dirty="0">
                <a:uFill>
                  <a:solidFill>
                    <a:srgbClr val="CC0000"/>
                  </a:solidFill>
                </a:uFill>
              </a:rPr>
              <a:t> </a:t>
            </a:r>
            <a:r>
              <a:rPr sz="2000" u="heavy" dirty="0">
                <a:uFill>
                  <a:solidFill>
                    <a:srgbClr val="CC0000"/>
                  </a:solidFill>
                </a:uFill>
              </a:rPr>
              <a:t>data</a:t>
            </a:r>
            <a:endParaRPr sz="2000"/>
          </a:p>
        </p:txBody>
      </p:sp>
      <p:sp>
        <p:nvSpPr>
          <p:cNvPr id="7" name="object 7"/>
          <p:cNvSpPr txBox="1"/>
          <p:nvPr/>
        </p:nvSpPr>
        <p:spPr>
          <a:xfrm>
            <a:off x="6428994" y="182372"/>
            <a:ext cx="689610"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00627C"/>
                </a:solidFill>
                <a:latin typeface="Palatino Linotype"/>
                <a:cs typeface="Palatino Linotype"/>
              </a:rPr>
              <a:t>Continued-</a:t>
            </a:r>
            <a:endParaRPr sz="1000">
              <a:latin typeface="Palatino Linotype"/>
              <a:cs typeface="Palatino Linotyp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08280"/>
            <a:ext cx="2390140"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2.</a:t>
            </a:r>
            <a:r>
              <a:rPr sz="2000" u="heavy" spc="-65" dirty="0">
                <a:uFill>
                  <a:solidFill>
                    <a:srgbClr val="CC0000"/>
                  </a:solidFill>
                </a:uFill>
              </a:rPr>
              <a:t> </a:t>
            </a:r>
            <a:r>
              <a:rPr sz="2000" u="heavy" dirty="0">
                <a:uFill>
                  <a:solidFill>
                    <a:srgbClr val="CC0000"/>
                  </a:solidFill>
                </a:uFill>
              </a:rPr>
              <a:t>Car</a:t>
            </a:r>
            <a:r>
              <a:rPr sz="2000" u="heavy" spc="-75" dirty="0">
                <a:uFill>
                  <a:solidFill>
                    <a:srgbClr val="CC0000"/>
                  </a:solidFill>
                </a:uFill>
              </a:rPr>
              <a:t> </a:t>
            </a:r>
            <a:r>
              <a:rPr sz="2000" u="heavy" spc="-10" dirty="0">
                <a:uFill>
                  <a:solidFill>
                    <a:srgbClr val="CC0000"/>
                  </a:solidFill>
                </a:uFill>
              </a:rPr>
              <a:t>Parking</a:t>
            </a:r>
            <a:r>
              <a:rPr sz="2000" u="heavy" spc="-80" dirty="0">
                <a:uFill>
                  <a:solidFill>
                    <a:srgbClr val="CC0000"/>
                  </a:solidFill>
                </a:uFill>
              </a:rPr>
              <a:t> </a:t>
            </a:r>
            <a:r>
              <a:rPr sz="2000" u="heavy" dirty="0">
                <a:uFill>
                  <a:solidFill>
                    <a:srgbClr val="CC0000"/>
                  </a:solidFill>
                </a:uFill>
              </a:rPr>
              <a:t>Space</a:t>
            </a:r>
            <a:endParaRPr sz="2000"/>
          </a:p>
        </p:txBody>
      </p:sp>
      <p:pic>
        <p:nvPicPr>
          <p:cNvPr id="3" name="object 3"/>
          <p:cNvPicPr/>
          <p:nvPr/>
        </p:nvPicPr>
        <p:blipFill>
          <a:blip r:embed="rId2" cstate="print"/>
          <a:stretch>
            <a:fillRect/>
          </a:stretch>
        </p:blipFill>
        <p:spPr>
          <a:xfrm>
            <a:off x="408431" y="830580"/>
            <a:ext cx="5094732" cy="2680716"/>
          </a:xfrm>
          <a:prstGeom prst="rect">
            <a:avLst/>
          </a:prstGeom>
        </p:spPr>
      </p:pic>
      <p:pic>
        <p:nvPicPr>
          <p:cNvPr id="4" name="object 4"/>
          <p:cNvPicPr/>
          <p:nvPr/>
        </p:nvPicPr>
        <p:blipFill>
          <a:blip r:embed="rId3" cstate="print"/>
          <a:stretch>
            <a:fillRect/>
          </a:stretch>
        </p:blipFill>
        <p:spPr>
          <a:xfrm>
            <a:off x="5820155" y="774191"/>
            <a:ext cx="3182111" cy="2991612"/>
          </a:xfrm>
          <a:prstGeom prst="rect">
            <a:avLst/>
          </a:prstGeom>
        </p:spPr>
      </p:pic>
      <p:sp>
        <p:nvSpPr>
          <p:cNvPr id="5" name="object 5"/>
          <p:cNvSpPr txBox="1"/>
          <p:nvPr/>
        </p:nvSpPr>
        <p:spPr>
          <a:xfrm>
            <a:off x="545998" y="3899408"/>
            <a:ext cx="6264910" cy="880110"/>
          </a:xfrm>
          <a:prstGeom prst="rect">
            <a:avLst/>
          </a:prstGeom>
        </p:spPr>
        <p:txBody>
          <a:bodyPr vert="horz" wrap="square" lIns="0" tIns="12700" rIns="0" bIns="0" rtlCol="0">
            <a:spAutoFit/>
          </a:bodyPr>
          <a:lstStyle/>
          <a:p>
            <a:pPr marL="259079" indent="-247015">
              <a:lnSpc>
                <a:spcPct val="100000"/>
              </a:lnSpc>
              <a:spcBef>
                <a:spcPts val="100"/>
              </a:spcBef>
              <a:buClr>
                <a:srgbClr val="002730"/>
              </a:buClr>
              <a:buFont typeface="Segoe UI Symbol"/>
              <a:buChar char="❑"/>
              <a:tabLst>
                <a:tab pos="259715" algn="l"/>
              </a:tabLst>
            </a:pPr>
            <a:r>
              <a:rPr sz="1400" dirty="0">
                <a:solidFill>
                  <a:srgbClr val="202020"/>
                </a:solidFill>
                <a:latin typeface="Arial MT"/>
                <a:cs typeface="Arial MT"/>
              </a:rPr>
              <a:t>In</a:t>
            </a:r>
            <a:r>
              <a:rPr sz="1400" spc="-45" dirty="0">
                <a:solidFill>
                  <a:srgbClr val="202020"/>
                </a:solidFill>
                <a:latin typeface="Arial MT"/>
                <a:cs typeface="Arial MT"/>
              </a:rPr>
              <a:t> </a:t>
            </a:r>
            <a:r>
              <a:rPr sz="1400" b="1" spc="-15" dirty="0">
                <a:solidFill>
                  <a:srgbClr val="202020"/>
                </a:solidFill>
                <a:latin typeface="Arial"/>
                <a:cs typeface="Arial"/>
              </a:rPr>
              <a:t>year</a:t>
            </a:r>
            <a:r>
              <a:rPr sz="1400" b="1" spc="15" dirty="0">
                <a:solidFill>
                  <a:srgbClr val="202020"/>
                </a:solidFill>
                <a:latin typeface="Arial"/>
                <a:cs typeface="Arial"/>
              </a:rPr>
              <a:t> </a:t>
            </a:r>
            <a:r>
              <a:rPr sz="1400" b="1" spc="-5" dirty="0">
                <a:solidFill>
                  <a:srgbClr val="202020"/>
                </a:solidFill>
                <a:latin typeface="Arial"/>
                <a:cs typeface="Arial"/>
              </a:rPr>
              <a:t>2016</a:t>
            </a:r>
            <a:r>
              <a:rPr sz="1400" b="1" spc="-50" dirty="0">
                <a:solidFill>
                  <a:srgbClr val="202020"/>
                </a:solidFill>
                <a:latin typeface="Arial"/>
                <a:cs typeface="Arial"/>
              </a:rPr>
              <a:t> </a:t>
            </a:r>
            <a:r>
              <a:rPr sz="1400" b="1" spc="-5" dirty="0">
                <a:solidFill>
                  <a:srgbClr val="202020"/>
                </a:solidFill>
                <a:latin typeface="Arial"/>
                <a:cs typeface="Arial"/>
              </a:rPr>
              <a:t>January</a:t>
            </a:r>
            <a:r>
              <a:rPr sz="1400" b="1" spc="-60" dirty="0">
                <a:solidFill>
                  <a:srgbClr val="202020"/>
                </a:solidFill>
                <a:latin typeface="Arial"/>
                <a:cs typeface="Arial"/>
              </a:rPr>
              <a:t> </a:t>
            </a:r>
            <a:r>
              <a:rPr sz="1400" dirty="0">
                <a:solidFill>
                  <a:srgbClr val="202020"/>
                </a:solidFill>
                <a:latin typeface="Arial MT"/>
                <a:cs typeface="Arial MT"/>
              </a:rPr>
              <a:t>months</a:t>
            </a:r>
            <a:r>
              <a:rPr sz="1400" spc="-30" dirty="0">
                <a:solidFill>
                  <a:srgbClr val="202020"/>
                </a:solidFill>
                <a:latin typeface="Arial MT"/>
                <a:cs typeface="Arial MT"/>
              </a:rPr>
              <a:t> </a:t>
            </a:r>
            <a:r>
              <a:rPr sz="1400" dirty="0">
                <a:solidFill>
                  <a:srgbClr val="202020"/>
                </a:solidFill>
                <a:latin typeface="Arial MT"/>
                <a:cs typeface="Arial MT"/>
              </a:rPr>
              <a:t>required</a:t>
            </a:r>
            <a:r>
              <a:rPr sz="1400" spc="-40" dirty="0">
                <a:solidFill>
                  <a:srgbClr val="202020"/>
                </a:solidFill>
                <a:latin typeface="Arial MT"/>
                <a:cs typeface="Arial MT"/>
              </a:rPr>
              <a:t> </a:t>
            </a:r>
            <a:r>
              <a:rPr sz="1400" spc="-5" dirty="0">
                <a:solidFill>
                  <a:srgbClr val="202020"/>
                </a:solidFill>
                <a:latin typeface="Arial MT"/>
                <a:cs typeface="Arial MT"/>
              </a:rPr>
              <a:t>highest</a:t>
            </a:r>
            <a:r>
              <a:rPr sz="1400" spc="-55" dirty="0">
                <a:solidFill>
                  <a:srgbClr val="202020"/>
                </a:solidFill>
                <a:latin typeface="Arial MT"/>
                <a:cs typeface="Arial MT"/>
              </a:rPr>
              <a:t> </a:t>
            </a:r>
            <a:r>
              <a:rPr sz="1400" spc="-5" dirty="0">
                <a:solidFill>
                  <a:srgbClr val="202020"/>
                </a:solidFill>
                <a:latin typeface="Arial MT"/>
                <a:cs typeface="Arial MT"/>
              </a:rPr>
              <a:t>number</a:t>
            </a:r>
            <a:r>
              <a:rPr sz="1400" spc="-50" dirty="0">
                <a:solidFill>
                  <a:srgbClr val="202020"/>
                </a:solidFill>
                <a:latin typeface="Arial MT"/>
                <a:cs typeface="Arial MT"/>
              </a:rPr>
              <a:t> </a:t>
            </a:r>
            <a:r>
              <a:rPr sz="1400" spc="-5" dirty="0">
                <a:solidFill>
                  <a:srgbClr val="202020"/>
                </a:solidFill>
                <a:latin typeface="Arial MT"/>
                <a:cs typeface="Arial MT"/>
              </a:rPr>
              <a:t>of</a:t>
            </a:r>
            <a:r>
              <a:rPr sz="1400" spc="-35" dirty="0">
                <a:solidFill>
                  <a:srgbClr val="202020"/>
                </a:solidFill>
                <a:latin typeface="Arial MT"/>
                <a:cs typeface="Arial MT"/>
              </a:rPr>
              <a:t> </a:t>
            </a:r>
            <a:r>
              <a:rPr sz="1400" dirty="0">
                <a:solidFill>
                  <a:srgbClr val="202020"/>
                </a:solidFill>
                <a:latin typeface="Arial MT"/>
                <a:cs typeface="Arial MT"/>
              </a:rPr>
              <a:t>car</a:t>
            </a:r>
            <a:r>
              <a:rPr sz="1400" spc="-30" dirty="0">
                <a:solidFill>
                  <a:srgbClr val="202020"/>
                </a:solidFill>
                <a:latin typeface="Arial MT"/>
                <a:cs typeface="Arial MT"/>
              </a:rPr>
              <a:t> </a:t>
            </a:r>
            <a:r>
              <a:rPr sz="1400" spc="-5" dirty="0">
                <a:solidFill>
                  <a:srgbClr val="202020"/>
                </a:solidFill>
                <a:latin typeface="Arial MT"/>
                <a:cs typeface="Arial MT"/>
              </a:rPr>
              <a:t>parking</a:t>
            </a:r>
            <a:r>
              <a:rPr sz="1400" spc="-50" dirty="0">
                <a:solidFill>
                  <a:srgbClr val="202020"/>
                </a:solidFill>
                <a:latin typeface="Arial MT"/>
                <a:cs typeface="Arial MT"/>
              </a:rPr>
              <a:t> </a:t>
            </a:r>
            <a:r>
              <a:rPr sz="1400" dirty="0">
                <a:solidFill>
                  <a:srgbClr val="202020"/>
                </a:solidFill>
                <a:latin typeface="Arial MT"/>
                <a:cs typeface="Arial MT"/>
              </a:rPr>
              <a:t>space.</a:t>
            </a:r>
            <a:endParaRPr sz="1400">
              <a:latin typeface="Arial MT"/>
              <a:cs typeface="Arial MT"/>
            </a:endParaRPr>
          </a:p>
          <a:p>
            <a:pPr marL="259079" indent="-247015">
              <a:lnSpc>
                <a:spcPct val="100000"/>
              </a:lnSpc>
              <a:buClr>
                <a:srgbClr val="002730"/>
              </a:buClr>
              <a:buFont typeface="Segoe UI Symbol"/>
              <a:buChar char="❑"/>
              <a:tabLst>
                <a:tab pos="259715" algn="l"/>
              </a:tabLst>
            </a:pPr>
            <a:r>
              <a:rPr sz="1400" dirty="0">
                <a:solidFill>
                  <a:srgbClr val="202020"/>
                </a:solidFill>
                <a:latin typeface="Arial MT"/>
                <a:cs typeface="Arial MT"/>
              </a:rPr>
              <a:t>In</a:t>
            </a:r>
            <a:r>
              <a:rPr sz="1400" spc="-45" dirty="0">
                <a:solidFill>
                  <a:srgbClr val="202020"/>
                </a:solidFill>
                <a:latin typeface="Arial MT"/>
                <a:cs typeface="Arial MT"/>
              </a:rPr>
              <a:t> </a:t>
            </a:r>
            <a:r>
              <a:rPr sz="1400" spc="-5" dirty="0">
                <a:solidFill>
                  <a:srgbClr val="202020"/>
                </a:solidFill>
                <a:latin typeface="Arial MT"/>
                <a:cs typeface="Arial MT"/>
              </a:rPr>
              <a:t>year</a:t>
            </a:r>
            <a:r>
              <a:rPr sz="1400" dirty="0">
                <a:solidFill>
                  <a:srgbClr val="202020"/>
                </a:solidFill>
                <a:latin typeface="Arial MT"/>
                <a:cs typeface="Arial MT"/>
              </a:rPr>
              <a:t> </a:t>
            </a:r>
            <a:r>
              <a:rPr sz="1400" spc="-5" dirty="0">
                <a:solidFill>
                  <a:srgbClr val="202020"/>
                </a:solidFill>
                <a:latin typeface="Arial MT"/>
                <a:cs typeface="Arial MT"/>
              </a:rPr>
              <a:t>2015</a:t>
            </a:r>
            <a:r>
              <a:rPr sz="1400" spc="-50" dirty="0">
                <a:solidFill>
                  <a:srgbClr val="202020"/>
                </a:solidFill>
                <a:latin typeface="Arial MT"/>
                <a:cs typeface="Arial MT"/>
              </a:rPr>
              <a:t> </a:t>
            </a:r>
            <a:r>
              <a:rPr sz="1400" spc="-5" dirty="0">
                <a:solidFill>
                  <a:srgbClr val="202020"/>
                </a:solidFill>
                <a:latin typeface="Arial MT"/>
                <a:cs typeface="Arial MT"/>
              </a:rPr>
              <a:t>September</a:t>
            </a:r>
            <a:r>
              <a:rPr sz="1400" spc="-70" dirty="0">
                <a:solidFill>
                  <a:srgbClr val="202020"/>
                </a:solidFill>
                <a:latin typeface="Arial MT"/>
                <a:cs typeface="Arial MT"/>
              </a:rPr>
              <a:t> </a:t>
            </a:r>
            <a:r>
              <a:rPr sz="1400" dirty="0">
                <a:solidFill>
                  <a:srgbClr val="202020"/>
                </a:solidFill>
                <a:latin typeface="Arial MT"/>
                <a:cs typeface="Arial MT"/>
              </a:rPr>
              <a:t>month</a:t>
            </a:r>
            <a:r>
              <a:rPr sz="1400" spc="-25" dirty="0">
                <a:solidFill>
                  <a:srgbClr val="202020"/>
                </a:solidFill>
                <a:latin typeface="Arial MT"/>
                <a:cs typeface="Arial MT"/>
              </a:rPr>
              <a:t> </a:t>
            </a:r>
            <a:r>
              <a:rPr sz="1400" dirty="0">
                <a:solidFill>
                  <a:srgbClr val="202020"/>
                </a:solidFill>
                <a:latin typeface="Arial MT"/>
                <a:cs typeface="Arial MT"/>
              </a:rPr>
              <a:t>required</a:t>
            </a:r>
            <a:r>
              <a:rPr sz="1400" spc="-50" dirty="0">
                <a:solidFill>
                  <a:srgbClr val="202020"/>
                </a:solidFill>
                <a:latin typeface="Arial MT"/>
                <a:cs typeface="Arial MT"/>
              </a:rPr>
              <a:t> </a:t>
            </a:r>
            <a:r>
              <a:rPr sz="1400" spc="-5" dirty="0">
                <a:solidFill>
                  <a:srgbClr val="202020"/>
                </a:solidFill>
                <a:latin typeface="Arial MT"/>
                <a:cs typeface="Arial MT"/>
              </a:rPr>
              <a:t>lowest</a:t>
            </a:r>
            <a:r>
              <a:rPr sz="1400" spc="-45" dirty="0">
                <a:solidFill>
                  <a:srgbClr val="202020"/>
                </a:solidFill>
                <a:latin typeface="Arial MT"/>
                <a:cs typeface="Arial MT"/>
              </a:rPr>
              <a:t> </a:t>
            </a:r>
            <a:r>
              <a:rPr sz="1400" spc="-5" dirty="0">
                <a:solidFill>
                  <a:srgbClr val="202020"/>
                </a:solidFill>
                <a:latin typeface="Arial MT"/>
                <a:cs typeface="Arial MT"/>
              </a:rPr>
              <a:t>number</a:t>
            </a:r>
            <a:r>
              <a:rPr sz="1400" spc="-55" dirty="0">
                <a:solidFill>
                  <a:srgbClr val="202020"/>
                </a:solidFill>
                <a:latin typeface="Arial MT"/>
                <a:cs typeface="Arial MT"/>
              </a:rPr>
              <a:t> </a:t>
            </a:r>
            <a:r>
              <a:rPr sz="1400" spc="-5" dirty="0">
                <a:solidFill>
                  <a:srgbClr val="202020"/>
                </a:solidFill>
                <a:latin typeface="Arial MT"/>
                <a:cs typeface="Arial MT"/>
              </a:rPr>
              <a:t>of</a:t>
            </a:r>
            <a:r>
              <a:rPr sz="1400" spc="-35" dirty="0">
                <a:solidFill>
                  <a:srgbClr val="202020"/>
                </a:solidFill>
                <a:latin typeface="Arial MT"/>
                <a:cs typeface="Arial MT"/>
              </a:rPr>
              <a:t> </a:t>
            </a:r>
            <a:r>
              <a:rPr sz="1400" spc="-5" dirty="0">
                <a:solidFill>
                  <a:srgbClr val="202020"/>
                </a:solidFill>
                <a:latin typeface="Arial MT"/>
                <a:cs typeface="Arial MT"/>
              </a:rPr>
              <a:t>parking</a:t>
            </a:r>
            <a:r>
              <a:rPr sz="1400" spc="-50" dirty="0">
                <a:solidFill>
                  <a:srgbClr val="202020"/>
                </a:solidFill>
                <a:latin typeface="Arial MT"/>
                <a:cs typeface="Arial MT"/>
              </a:rPr>
              <a:t> </a:t>
            </a:r>
            <a:r>
              <a:rPr sz="1400" dirty="0">
                <a:solidFill>
                  <a:srgbClr val="202020"/>
                </a:solidFill>
                <a:latin typeface="Arial MT"/>
                <a:cs typeface="Arial MT"/>
              </a:rPr>
              <a:t>space.</a:t>
            </a:r>
            <a:endParaRPr sz="1400">
              <a:latin typeface="Arial MT"/>
              <a:cs typeface="Arial MT"/>
            </a:endParaRPr>
          </a:p>
          <a:p>
            <a:pPr marL="259079" indent="-247015">
              <a:lnSpc>
                <a:spcPct val="100000"/>
              </a:lnSpc>
              <a:spcBef>
                <a:spcPts val="5"/>
              </a:spcBef>
              <a:buClr>
                <a:srgbClr val="002730"/>
              </a:buClr>
              <a:buFont typeface="Segoe UI Symbol"/>
              <a:buChar char="❑"/>
              <a:tabLst>
                <a:tab pos="259715" algn="l"/>
              </a:tabLst>
            </a:pPr>
            <a:r>
              <a:rPr sz="1400" spc="-5" dirty="0">
                <a:solidFill>
                  <a:srgbClr val="202020"/>
                </a:solidFill>
                <a:latin typeface="Arial MT"/>
                <a:cs typeface="Arial MT"/>
              </a:rPr>
              <a:t>Overall</a:t>
            </a:r>
            <a:r>
              <a:rPr sz="1400" spc="-55" dirty="0">
                <a:solidFill>
                  <a:srgbClr val="202020"/>
                </a:solidFill>
                <a:latin typeface="Arial MT"/>
                <a:cs typeface="Arial MT"/>
              </a:rPr>
              <a:t> </a:t>
            </a:r>
            <a:r>
              <a:rPr sz="1400" dirty="0">
                <a:solidFill>
                  <a:srgbClr val="202020"/>
                </a:solidFill>
                <a:latin typeface="Arial MT"/>
                <a:cs typeface="Arial MT"/>
              </a:rPr>
              <a:t>93.9</a:t>
            </a:r>
            <a:r>
              <a:rPr sz="1400" spc="-50" dirty="0">
                <a:solidFill>
                  <a:srgbClr val="202020"/>
                </a:solidFill>
                <a:latin typeface="Arial MT"/>
                <a:cs typeface="Arial MT"/>
              </a:rPr>
              <a:t> </a:t>
            </a:r>
            <a:r>
              <a:rPr sz="1400" dirty="0">
                <a:solidFill>
                  <a:srgbClr val="202020"/>
                </a:solidFill>
                <a:latin typeface="Arial MT"/>
                <a:cs typeface="Arial MT"/>
              </a:rPr>
              <a:t>%</a:t>
            </a:r>
            <a:r>
              <a:rPr sz="1400" spc="-20" dirty="0">
                <a:solidFill>
                  <a:srgbClr val="202020"/>
                </a:solidFill>
                <a:latin typeface="Arial MT"/>
                <a:cs typeface="Arial MT"/>
              </a:rPr>
              <a:t> </a:t>
            </a:r>
            <a:r>
              <a:rPr sz="1400" dirty="0">
                <a:solidFill>
                  <a:srgbClr val="202020"/>
                </a:solidFill>
                <a:latin typeface="Arial MT"/>
                <a:cs typeface="Arial MT"/>
              </a:rPr>
              <a:t>guests</a:t>
            </a:r>
            <a:r>
              <a:rPr sz="1400" spc="-60" dirty="0">
                <a:solidFill>
                  <a:srgbClr val="202020"/>
                </a:solidFill>
                <a:latin typeface="Arial MT"/>
                <a:cs typeface="Arial MT"/>
              </a:rPr>
              <a:t> </a:t>
            </a:r>
            <a:r>
              <a:rPr sz="1400" spc="-5" dirty="0">
                <a:solidFill>
                  <a:srgbClr val="202020"/>
                </a:solidFill>
                <a:latin typeface="Arial MT"/>
                <a:cs typeface="Arial MT"/>
              </a:rPr>
              <a:t>did</a:t>
            </a:r>
            <a:r>
              <a:rPr sz="1400" spc="-40" dirty="0">
                <a:solidFill>
                  <a:srgbClr val="202020"/>
                </a:solidFill>
                <a:latin typeface="Arial MT"/>
                <a:cs typeface="Arial MT"/>
              </a:rPr>
              <a:t> </a:t>
            </a:r>
            <a:r>
              <a:rPr sz="1400" spc="-5" dirty="0">
                <a:solidFill>
                  <a:srgbClr val="202020"/>
                </a:solidFill>
                <a:latin typeface="Arial MT"/>
                <a:cs typeface="Arial MT"/>
              </a:rPr>
              <a:t>not</a:t>
            </a:r>
            <a:r>
              <a:rPr sz="1400" spc="-40" dirty="0">
                <a:solidFill>
                  <a:srgbClr val="202020"/>
                </a:solidFill>
                <a:latin typeface="Arial MT"/>
                <a:cs typeface="Arial MT"/>
              </a:rPr>
              <a:t> </a:t>
            </a:r>
            <a:r>
              <a:rPr sz="1400" dirty="0">
                <a:solidFill>
                  <a:srgbClr val="202020"/>
                </a:solidFill>
                <a:latin typeface="Arial MT"/>
                <a:cs typeface="Arial MT"/>
              </a:rPr>
              <a:t>required</a:t>
            </a:r>
            <a:r>
              <a:rPr sz="1400" spc="-50" dirty="0">
                <a:solidFill>
                  <a:srgbClr val="202020"/>
                </a:solidFill>
                <a:latin typeface="Arial MT"/>
                <a:cs typeface="Arial MT"/>
              </a:rPr>
              <a:t> </a:t>
            </a:r>
            <a:r>
              <a:rPr sz="1400" dirty="0">
                <a:solidFill>
                  <a:srgbClr val="202020"/>
                </a:solidFill>
                <a:latin typeface="Arial MT"/>
                <a:cs typeface="Arial MT"/>
              </a:rPr>
              <a:t>the</a:t>
            </a:r>
            <a:r>
              <a:rPr sz="1400" spc="-55" dirty="0">
                <a:solidFill>
                  <a:srgbClr val="202020"/>
                </a:solidFill>
                <a:latin typeface="Arial MT"/>
                <a:cs typeface="Arial MT"/>
              </a:rPr>
              <a:t> </a:t>
            </a:r>
            <a:r>
              <a:rPr sz="1400" spc="-5" dirty="0">
                <a:solidFill>
                  <a:srgbClr val="202020"/>
                </a:solidFill>
                <a:latin typeface="Arial MT"/>
                <a:cs typeface="Arial MT"/>
              </a:rPr>
              <a:t>parking</a:t>
            </a:r>
            <a:r>
              <a:rPr sz="1400" spc="-65" dirty="0">
                <a:solidFill>
                  <a:srgbClr val="202020"/>
                </a:solidFill>
                <a:latin typeface="Arial MT"/>
                <a:cs typeface="Arial MT"/>
              </a:rPr>
              <a:t> </a:t>
            </a:r>
            <a:r>
              <a:rPr sz="1400" dirty="0">
                <a:solidFill>
                  <a:srgbClr val="202020"/>
                </a:solidFill>
                <a:latin typeface="Arial MT"/>
                <a:cs typeface="Arial MT"/>
              </a:rPr>
              <a:t>space.</a:t>
            </a:r>
            <a:endParaRPr sz="1400">
              <a:latin typeface="Arial MT"/>
              <a:cs typeface="Arial MT"/>
            </a:endParaRPr>
          </a:p>
          <a:p>
            <a:pPr marL="259079" indent="-247015">
              <a:lnSpc>
                <a:spcPct val="100000"/>
              </a:lnSpc>
              <a:buClr>
                <a:srgbClr val="002730"/>
              </a:buClr>
              <a:buFont typeface="Segoe UI Symbol"/>
              <a:buChar char="❑"/>
              <a:tabLst>
                <a:tab pos="259715" algn="l"/>
              </a:tabLst>
            </a:pPr>
            <a:r>
              <a:rPr sz="1400" dirty="0">
                <a:solidFill>
                  <a:srgbClr val="202020"/>
                </a:solidFill>
                <a:latin typeface="Arial MT"/>
                <a:cs typeface="Arial MT"/>
              </a:rPr>
              <a:t>6.1</a:t>
            </a:r>
            <a:r>
              <a:rPr sz="1400" spc="-60" dirty="0">
                <a:solidFill>
                  <a:srgbClr val="202020"/>
                </a:solidFill>
                <a:latin typeface="Arial MT"/>
                <a:cs typeface="Arial MT"/>
              </a:rPr>
              <a:t> </a:t>
            </a:r>
            <a:r>
              <a:rPr sz="1400" dirty="0">
                <a:solidFill>
                  <a:srgbClr val="202020"/>
                </a:solidFill>
                <a:latin typeface="Arial MT"/>
                <a:cs typeface="Arial MT"/>
              </a:rPr>
              <a:t>%</a:t>
            </a:r>
            <a:r>
              <a:rPr sz="1400" spc="-15" dirty="0">
                <a:solidFill>
                  <a:srgbClr val="202020"/>
                </a:solidFill>
                <a:latin typeface="Arial MT"/>
                <a:cs typeface="Arial MT"/>
              </a:rPr>
              <a:t> </a:t>
            </a:r>
            <a:r>
              <a:rPr sz="1400" dirty="0">
                <a:solidFill>
                  <a:srgbClr val="202020"/>
                </a:solidFill>
                <a:latin typeface="Arial MT"/>
                <a:cs typeface="Arial MT"/>
              </a:rPr>
              <a:t>guests</a:t>
            </a:r>
            <a:r>
              <a:rPr sz="1400" spc="-65" dirty="0">
                <a:solidFill>
                  <a:srgbClr val="202020"/>
                </a:solidFill>
                <a:latin typeface="Arial MT"/>
                <a:cs typeface="Arial MT"/>
              </a:rPr>
              <a:t> </a:t>
            </a:r>
            <a:r>
              <a:rPr sz="1400" dirty="0">
                <a:solidFill>
                  <a:srgbClr val="202020"/>
                </a:solidFill>
                <a:latin typeface="Arial MT"/>
                <a:cs typeface="Arial MT"/>
              </a:rPr>
              <a:t>required</a:t>
            </a:r>
            <a:r>
              <a:rPr sz="1400" spc="-55" dirty="0">
                <a:solidFill>
                  <a:srgbClr val="202020"/>
                </a:solidFill>
                <a:latin typeface="Arial MT"/>
                <a:cs typeface="Arial MT"/>
              </a:rPr>
              <a:t> </a:t>
            </a:r>
            <a:r>
              <a:rPr sz="1400" spc="-5" dirty="0">
                <a:solidFill>
                  <a:srgbClr val="202020"/>
                </a:solidFill>
                <a:latin typeface="Arial MT"/>
                <a:cs typeface="Arial MT"/>
              </a:rPr>
              <a:t>only</a:t>
            </a:r>
            <a:r>
              <a:rPr sz="1400" spc="-55" dirty="0">
                <a:solidFill>
                  <a:srgbClr val="202020"/>
                </a:solidFill>
                <a:latin typeface="Arial MT"/>
                <a:cs typeface="Arial MT"/>
              </a:rPr>
              <a:t> </a:t>
            </a:r>
            <a:r>
              <a:rPr sz="1400" dirty="0">
                <a:solidFill>
                  <a:srgbClr val="202020"/>
                </a:solidFill>
                <a:latin typeface="Arial MT"/>
                <a:cs typeface="Arial MT"/>
              </a:rPr>
              <a:t>1</a:t>
            </a:r>
            <a:r>
              <a:rPr sz="1400" spc="-30" dirty="0">
                <a:solidFill>
                  <a:srgbClr val="202020"/>
                </a:solidFill>
                <a:latin typeface="Arial MT"/>
                <a:cs typeface="Arial MT"/>
              </a:rPr>
              <a:t> </a:t>
            </a:r>
            <a:r>
              <a:rPr sz="1400" spc="-5" dirty="0">
                <a:solidFill>
                  <a:srgbClr val="202020"/>
                </a:solidFill>
                <a:latin typeface="Arial MT"/>
                <a:cs typeface="Arial MT"/>
              </a:rPr>
              <a:t>parking</a:t>
            </a:r>
            <a:r>
              <a:rPr sz="1400" spc="-65" dirty="0">
                <a:solidFill>
                  <a:srgbClr val="202020"/>
                </a:solidFill>
                <a:latin typeface="Arial MT"/>
                <a:cs typeface="Arial MT"/>
              </a:rPr>
              <a:t> </a:t>
            </a:r>
            <a:r>
              <a:rPr sz="1400" dirty="0">
                <a:solidFill>
                  <a:srgbClr val="202020"/>
                </a:solidFill>
                <a:latin typeface="Arial MT"/>
                <a:cs typeface="Arial MT"/>
              </a:rPr>
              <a:t>space.</a:t>
            </a:r>
            <a:endParaRPr sz="14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244601"/>
            <a:ext cx="5650865" cy="330835"/>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3.</a:t>
            </a:r>
            <a:r>
              <a:rPr sz="2000" u="heavy" spc="-35" dirty="0">
                <a:uFill>
                  <a:solidFill>
                    <a:srgbClr val="CC0000"/>
                  </a:solidFill>
                </a:uFill>
              </a:rPr>
              <a:t> </a:t>
            </a:r>
            <a:r>
              <a:rPr sz="2000" u="heavy" dirty="0">
                <a:uFill>
                  <a:solidFill>
                    <a:srgbClr val="CC0000"/>
                  </a:solidFill>
                </a:uFill>
              </a:rPr>
              <a:t>Number</a:t>
            </a:r>
            <a:r>
              <a:rPr sz="2000" u="heavy" spc="-15" dirty="0">
                <a:uFill>
                  <a:solidFill>
                    <a:srgbClr val="CC0000"/>
                  </a:solidFill>
                </a:uFill>
              </a:rPr>
              <a:t> </a:t>
            </a:r>
            <a:r>
              <a:rPr sz="2000" u="heavy" dirty="0">
                <a:uFill>
                  <a:solidFill>
                    <a:srgbClr val="CC0000"/>
                  </a:solidFill>
                </a:uFill>
              </a:rPr>
              <a:t>of</a:t>
            </a:r>
            <a:r>
              <a:rPr sz="2000" u="heavy" spc="-45" dirty="0">
                <a:uFill>
                  <a:solidFill>
                    <a:srgbClr val="CC0000"/>
                  </a:solidFill>
                </a:uFill>
              </a:rPr>
              <a:t> </a:t>
            </a:r>
            <a:r>
              <a:rPr sz="2000" u="heavy" dirty="0">
                <a:uFill>
                  <a:solidFill>
                    <a:srgbClr val="CC0000"/>
                  </a:solidFill>
                </a:uFill>
              </a:rPr>
              <a:t>Bookings</a:t>
            </a:r>
            <a:r>
              <a:rPr sz="2000" u="heavy" spc="-60" dirty="0">
                <a:uFill>
                  <a:solidFill>
                    <a:srgbClr val="CC0000"/>
                  </a:solidFill>
                </a:uFill>
              </a:rPr>
              <a:t> </a:t>
            </a:r>
            <a:r>
              <a:rPr sz="2000" u="heavy" spc="-5" dirty="0">
                <a:uFill>
                  <a:solidFill>
                    <a:srgbClr val="CC0000"/>
                  </a:solidFill>
                </a:uFill>
              </a:rPr>
              <a:t>from</a:t>
            </a:r>
            <a:r>
              <a:rPr sz="2000" u="heavy" spc="-60" dirty="0">
                <a:uFill>
                  <a:solidFill>
                    <a:srgbClr val="CC0000"/>
                  </a:solidFill>
                </a:uFill>
              </a:rPr>
              <a:t> </a:t>
            </a:r>
            <a:r>
              <a:rPr sz="2000" u="heavy" spc="-5" dirty="0">
                <a:uFill>
                  <a:solidFill>
                    <a:srgbClr val="CC0000"/>
                  </a:solidFill>
                </a:uFill>
              </a:rPr>
              <a:t>Diﬀerent</a:t>
            </a:r>
            <a:r>
              <a:rPr sz="2000" u="heavy" spc="-60" dirty="0">
                <a:uFill>
                  <a:solidFill>
                    <a:srgbClr val="CC0000"/>
                  </a:solidFill>
                </a:uFill>
              </a:rPr>
              <a:t> </a:t>
            </a:r>
            <a:r>
              <a:rPr sz="2000" u="heavy" spc="-5" dirty="0">
                <a:uFill>
                  <a:solidFill>
                    <a:srgbClr val="CC0000"/>
                  </a:solidFill>
                </a:uFill>
              </a:rPr>
              <a:t>Countries</a:t>
            </a:r>
            <a:endParaRPr sz="2000"/>
          </a:p>
        </p:txBody>
      </p:sp>
      <p:pic>
        <p:nvPicPr>
          <p:cNvPr id="3" name="object 3"/>
          <p:cNvPicPr/>
          <p:nvPr/>
        </p:nvPicPr>
        <p:blipFill>
          <a:blip r:embed="rId2" cstate="print"/>
          <a:stretch>
            <a:fillRect/>
          </a:stretch>
        </p:blipFill>
        <p:spPr>
          <a:xfrm>
            <a:off x="1423416" y="829055"/>
            <a:ext cx="5716524" cy="3017520"/>
          </a:xfrm>
          <a:prstGeom prst="rect">
            <a:avLst/>
          </a:prstGeom>
        </p:spPr>
      </p:pic>
      <p:sp>
        <p:nvSpPr>
          <p:cNvPr id="4" name="object 4"/>
          <p:cNvSpPr txBox="1"/>
          <p:nvPr/>
        </p:nvSpPr>
        <p:spPr>
          <a:xfrm>
            <a:off x="808736" y="3871671"/>
            <a:ext cx="7192009" cy="1007744"/>
          </a:xfrm>
          <a:prstGeom prst="rect">
            <a:avLst/>
          </a:prstGeom>
        </p:spPr>
        <p:txBody>
          <a:bodyPr vert="horz" wrap="square" lIns="0" tIns="12700" rIns="0" bIns="0" rtlCol="0">
            <a:spAutoFit/>
          </a:bodyPr>
          <a:lstStyle/>
          <a:p>
            <a:pPr marL="408305" marR="5080" indent="-396240">
              <a:lnSpc>
                <a:spcPct val="114999"/>
              </a:lnSpc>
              <a:spcBef>
                <a:spcPts val="100"/>
              </a:spcBef>
              <a:buClr>
                <a:srgbClr val="000000"/>
              </a:buClr>
              <a:buFont typeface="Segoe UI Symbol"/>
              <a:buChar char="❑"/>
              <a:tabLst>
                <a:tab pos="408305" algn="l"/>
                <a:tab pos="408940" algn="l"/>
              </a:tabLst>
            </a:pPr>
            <a:r>
              <a:rPr sz="1400" dirty="0">
                <a:solidFill>
                  <a:srgbClr val="202020"/>
                </a:solidFill>
                <a:latin typeface="Palatino Linotype"/>
                <a:cs typeface="Palatino Linotype"/>
              </a:rPr>
              <a:t>On</a:t>
            </a:r>
            <a:r>
              <a:rPr sz="1400" spc="-25" dirty="0">
                <a:solidFill>
                  <a:srgbClr val="202020"/>
                </a:solidFill>
                <a:latin typeface="Palatino Linotype"/>
                <a:cs typeface="Palatino Linotype"/>
              </a:rPr>
              <a:t> </a:t>
            </a:r>
            <a:r>
              <a:rPr sz="1400" spc="-10" dirty="0">
                <a:solidFill>
                  <a:srgbClr val="202020"/>
                </a:solidFill>
                <a:latin typeface="Palatino Linotype"/>
                <a:cs typeface="Palatino Linotype"/>
              </a:rPr>
              <a:t>average</a:t>
            </a:r>
            <a:r>
              <a:rPr sz="1400" spc="-35" dirty="0">
                <a:solidFill>
                  <a:srgbClr val="202020"/>
                </a:solidFill>
                <a:latin typeface="Palatino Linotype"/>
                <a:cs typeface="Palatino Linotype"/>
              </a:rPr>
              <a:t> </a:t>
            </a:r>
            <a:r>
              <a:rPr sz="1400" spc="-5" dirty="0">
                <a:solidFill>
                  <a:srgbClr val="202020"/>
                </a:solidFill>
                <a:latin typeface="Palatino Linotype"/>
                <a:cs typeface="Palatino Linotype"/>
              </a:rPr>
              <a:t>'</a:t>
            </a:r>
            <a:r>
              <a:rPr sz="1400" b="1" spc="-5" dirty="0">
                <a:solidFill>
                  <a:srgbClr val="202020"/>
                </a:solidFill>
                <a:latin typeface="Palatino Linotype"/>
                <a:cs typeface="Palatino Linotype"/>
              </a:rPr>
              <a:t>Online </a:t>
            </a:r>
            <a:r>
              <a:rPr sz="1400" b="1" spc="-70" dirty="0">
                <a:solidFill>
                  <a:srgbClr val="202020"/>
                </a:solidFill>
                <a:latin typeface="Palatino Linotype"/>
                <a:cs typeface="Palatino Linotype"/>
              </a:rPr>
              <a:t>TA</a:t>
            </a:r>
            <a:r>
              <a:rPr sz="1400" spc="-70" dirty="0">
                <a:solidFill>
                  <a:srgbClr val="202020"/>
                </a:solidFill>
                <a:latin typeface="Palatino Linotype"/>
                <a:cs typeface="Palatino Linotype"/>
              </a:rPr>
              <a:t>'</a:t>
            </a:r>
            <a:r>
              <a:rPr sz="1400" spc="-65" dirty="0">
                <a:solidFill>
                  <a:srgbClr val="202020"/>
                </a:solidFill>
                <a:latin typeface="Palatino Linotype"/>
                <a:cs typeface="Palatino Linotype"/>
              </a:rPr>
              <a:t> </a:t>
            </a:r>
            <a:r>
              <a:rPr sz="1400" dirty="0">
                <a:solidFill>
                  <a:srgbClr val="202020"/>
                </a:solidFill>
                <a:latin typeface="Palatino Linotype"/>
                <a:cs typeface="Palatino Linotype"/>
              </a:rPr>
              <a:t>is </a:t>
            </a:r>
            <a:r>
              <a:rPr sz="1400" spc="-5" dirty="0">
                <a:solidFill>
                  <a:srgbClr val="202020"/>
                </a:solidFill>
                <a:latin typeface="Palatino Linotype"/>
                <a:cs typeface="Palatino Linotype"/>
              </a:rPr>
              <a:t>the</a:t>
            </a:r>
            <a:r>
              <a:rPr sz="1400" spc="-15" dirty="0">
                <a:solidFill>
                  <a:srgbClr val="202020"/>
                </a:solidFill>
                <a:latin typeface="Palatino Linotype"/>
                <a:cs typeface="Palatino Linotype"/>
              </a:rPr>
              <a:t> </a:t>
            </a:r>
            <a:r>
              <a:rPr sz="1400" dirty="0">
                <a:solidFill>
                  <a:srgbClr val="202020"/>
                </a:solidFill>
                <a:latin typeface="Palatino Linotype"/>
                <a:cs typeface="Palatino Linotype"/>
              </a:rPr>
              <a:t>most</a:t>
            </a:r>
            <a:r>
              <a:rPr sz="1400" spc="-25" dirty="0">
                <a:solidFill>
                  <a:srgbClr val="202020"/>
                </a:solidFill>
                <a:latin typeface="Palatino Linotype"/>
                <a:cs typeface="Palatino Linotype"/>
              </a:rPr>
              <a:t> </a:t>
            </a:r>
            <a:r>
              <a:rPr sz="1400" spc="-5" dirty="0">
                <a:solidFill>
                  <a:srgbClr val="202020"/>
                </a:solidFill>
                <a:latin typeface="Palatino Linotype"/>
                <a:cs typeface="Palatino Linotype"/>
              </a:rPr>
              <a:t>preferred</a:t>
            </a:r>
            <a:r>
              <a:rPr sz="1400" spc="-55" dirty="0">
                <a:solidFill>
                  <a:srgbClr val="202020"/>
                </a:solidFill>
                <a:latin typeface="Palatino Linotype"/>
                <a:cs typeface="Palatino Linotype"/>
              </a:rPr>
              <a:t> </a:t>
            </a:r>
            <a:r>
              <a:rPr sz="1400" spc="-5" dirty="0">
                <a:solidFill>
                  <a:srgbClr val="202020"/>
                </a:solidFill>
                <a:latin typeface="Palatino Linotype"/>
                <a:cs typeface="Palatino Linotype"/>
              </a:rPr>
              <a:t>channel</a:t>
            </a:r>
            <a:r>
              <a:rPr sz="1400" spc="-25" dirty="0">
                <a:solidFill>
                  <a:srgbClr val="202020"/>
                </a:solidFill>
                <a:latin typeface="Palatino Linotype"/>
                <a:cs typeface="Palatino Linotype"/>
              </a:rPr>
              <a:t> </a:t>
            </a:r>
            <a:r>
              <a:rPr sz="1400" dirty="0">
                <a:solidFill>
                  <a:srgbClr val="202020"/>
                </a:solidFill>
                <a:latin typeface="Palatino Linotype"/>
                <a:cs typeface="Palatino Linotype"/>
              </a:rPr>
              <a:t>and</a:t>
            </a:r>
            <a:r>
              <a:rPr sz="1400" spc="-15" dirty="0">
                <a:solidFill>
                  <a:srgbClr val="202020"/>
                </a:solidFill>
                <a:latin typeface="Palatino Linotype"/>
                <a:cs typeface="Palatino Linotype"/>
              </a:rPr>
              <a:t> </a:t>
            </a:r>
            <a:r>
              <a:rPr sz="1400" dirty="0">
                <a:solidFill>
                  <a:srgbClr val="202020"/>
                </a:solidFill>
                <a:latin typeface="Palatino Linotype"/>
                <a:cs typeface="Palatino Linotype"/>
              </a:rPr>
              <a:t>on</a:t>
            </a:r>
            <a:r>
              <a:rPr sz="1400" spc="-25" dirty="0">
                <a:solidFill>
                  <a:srgbClr val="202020"/>
                </a:solidFill>
                <a:latin typeface="Palatino Linotype"/>
                <a:cs typeface="Palatino Linotype"/>
              </a:rPr>
              <a:t> </a:t>
            </a:r>
            <a:r>
              <a:rPr sz="1400" spc="-5" dirty="0">
                <a:solidFill>
                  <a:srgbClr val="202020"/>
                </a:solidFill>
                <a:latin typeface="Palatino Linotype"/>
                <a:cs typeface="Palatino Linotype"/>
              </a:rPr>
              <a:t>average</a:t>
            </a:r>
            <a:r>
              <a:rPr sz="1400" spc="-30" dirty="0">
                <a:solidFill>
                  <a:srgbClr val="202020"/>
                </a:solidFill>
                <a:latin typeface="Palatino Linotype"/>
                <a:cs typeface="Palatino Linotype"/>
              </a:rPr>
              <a:t> </a:t>
            </a:r>
            <a:r>
              <a:rPr sz="1400" dirty="0">
                <a:solidFill>
                  <a:srgbClr val="202020"/>
                </a:solidFill>
                <a:latin typeface="Palatino Linotype"/>
                <a:cs typeface="Palatino Linotype"/>
              </a:rPr>
              <a:t>least</a:t>
            </a:r>
            <a:r>
              <a:rPr sz="1400" spc="-10" dirty="0">
                <a:solidFill>
                  <a:srgbClr val="202020"/>
                </a:solidFill>
                <a:latin typeface="Palatino Linotype"/>
                <a:cs typeface="Palatino Linotype"/>
              </a:rPr>
              <a:t> </a:t>
            </a:r>
            <a:r>
              <a:rPr sz="1400" spc="-5" dirty="0">
                <a:solidFill>
                  <a:srgbClr val="202020"/>
                </a:solidFill>
                <a:latin typeface="Palatino Linotype"/>
                <a:cs typeface="Palatino Linotype"/>
              </a:rPr>
              <a:t>preferred</a:t>
            </a:r>
            <a:r>
              <a:rPr sz="1400" spc="-55" dirty="0">
                <a:solidFill>
                  <a:srgbClr val="202020"/>
                </a:solidFill>
                <a:latin typeface="Palatino Linotype"/>
                <a:cs typeface="Palatino Linotype"/>
              </a:rPr>
              <a:t> </a:t>
            </a:r>
            <a:r>
              <a:rPr sz="1400" dirty="0">
                <a:solidFill>
                  <a:srgbClr val="202020"/>
                </a:solidFill>
                <a:latin typeface="Palatino Linotype"/>
                <a:cs typeface="Palatino Linotype"/>
              </a:rPr>
              <a:t>is </a:t>
            </a:r>
            <a:r>
              <a:rPr sz="1400" spc="-335" dirty="0">
                <a:solidFill>
                  <a:srgbClr val="202020"/>
                </a:solidFill>
                <a:latin typeface="Palatino Linotype"/>
                <a:cs typeface="Palatino Linotype"/>
              </a:rPr>
              <a:t> </a:t>
            </a:r>
            <a:r>
              <a:rPr sz="1400" spc="-5" dirty="0">
                <a:solidFill>
                  <a:srgbClr val="202020"/>
                </a:solidFill>
                <a:latin typeface="Palatino Linotype"/>
                <a:cs typeface="Palatino Linotype"/>
              </a:rPr>
              <a:t>'</a:t>
            </a:r>
            <a:r>
              <a:rPr sz="1400" b="1" spc="-5" dirty="0">
                <a:solidFill>
                  <a:srgbClr val="202020"/>
                </a:solidFill>
                <a:latin typeface="Palatino Linotype"/>
                <a:cs typeface="Palatino Linotype"/>
              </a:rPr>
              <a:t>Direct'</a:t>
            </a:r>
            <a:r>
              <a:rPr sz="1400" b="1" spc="-65" dirty="0">
                <a:solidFill>
                  <a:srgbClr val="202020"/>
                </a:solidFill>
                <a:latin typeface="Palatino Linotype"/>
                <a:cs typeface="Palatino Linotype"/>
              </a:rPr>
              <a:t> </a:t>
            </a:r>
            <a:r>
              <a:rPr sz="1400" spc="-5" dirty="0">
                <a:solidFill>
                  <a:srgbClr val="202020"/>
                </a:solidFill>
                <a:latin typeface="Palatino Linotype"/>
                <a:cs typeface="Palatino Linotype"/>
              </a:rPr>
              <a:t>channel.</a:t>
            </a:r>
            <a:endParaRPr sz="1400">
              <a:latin typeface="Palatino Linotype"/>
              <a:cs typeface="Palatino Linotype"/>
            </a:endParaRPr>
          </a:p>
          <a:p>
            <a:pPr marL="408305" marR="402590" indent="-396240">
              <a:lnSpc>
                <a:spcPct val="114999"/>
              </a:lnSpc>
              <a:buClr>
                <a:srgbClr val="000000"/>
              </a:buClr>
              <a:buFont typeface="Segoe UI Symbol"/>
              <a:buChar char="❑"/>
              <a:tabLst>
                <a:tab pos="408305" algn="l"/>
                <a:tab pos="408940" algn="l"/>
              </a:tabLst>
            </a:pPr>
            <a:r>
              <a:rPr sz="1400" dirty="0">
                <a:solidFill>
                  <a:srgbClr val="202020"/>
                </a:solidFill>
                <a:latin typeface="Palatino Linotype"/>
                <a:cs typeface="Palatino Linotype"/>
              </a:rPr>
              <a:t>Maximum</a:t>
            </a:r>
            <a:r>
              <a:rPr sz="1400" spc="-55" dirty="0">
                <a:solidFill>
                  <a:srgbClr val="202020"/>
                </a:solidFill>
                <a:latin typeface="Palatino Linotype"/>
                <a:cs typeface="Palatino Linotype"/>
              </a:rPr>
              <a:t> </a:t>
            </a:r>
            <a:r>
              <a:rPr sz="1400" spc="-5" dirty="0">
                <a:solidFill>
                  <a:srgbClr val="202020"/>
                </a:solidFill>
                <a:latin typeface="Palatino Linotype"/>
                <a:cs typeface="Palatino Linotype"/>
              </a:rPr>
              <a:t>bookings</a:t>
            </a:r>
            <a:r>
              <a:rPr sz="1400" spc="-50" dirty="0">
                <a:solidFill>
                  <a:srgbClr val="202020"/>
                </a:solidFill>
                <a:latin typeface="Palatino Linotype"/>
                <a:cs typeface="Palatino Linotype"/>
              </a:rPr>
              <a:t> </a:t>
            </a:r>
            <a:r>
              <a:rPr sz="1400" dirty="0">
                <a:solidFill>
                  <a:srgbClr val="202020"/>
                </a:solidFill>
                <a:latin typeface="Palatino Linotype"/>
                <a:cs typeface="Palatino Linotype"/>
              </a:rPr>
              <a:t>are from </a:t>
            </a:r>
            <a:r>
              <a:rPr sz="1400" b="1" spc="-5" dirty="0">
                <a:solidFill>
                  <a:srgbClr val="202020"/>
                </a:solidFill>
                <a:latin typeface="Palatino Linotype"/>
                <a:cs typeface="Palatino Linotype"/>
              </a:rPr>
              <a:t>Portugal</a:t>
            </a:r>
            <a:r>
              <a:rPr sz="1400" b="1" spc="-65" dirty="0">
                <a:solidFill>
                  <a:srgbClr val="202020"/>
                </a:solidFill>
                <a:latin typeface="Palatino Linotype"/>
                <a:cs typeface="Palatino Linotype"/>
              </a:rPr>
              <a:t> </a:t>
            </a:r>
            <a:r>
              <a:rPr sz="1400" spc="-20" dirty="0">
                <a:solidFill>
                  <a:srgbClr val="202020"/>
                </a:solidFill>
                <a:latin typeface="Palatino Linotype"/>
                <a:cs typeface="Palatino Linotype"/>
              </a:rPr>
              <a:t>country,</a:t>
            </a:r>
            <a:r>
              <a:rPr sz="1400" spc="-50" dirty="0">
                <a:solidFill>
                  <a:srgbClr val="202020"/>
                </a:solidFill>
                <a:latin typeface="Palatino Linotype"/>
                <a:cs typeface="Palatino Linotype"/>
              </a:rPr>
              <a:t> </a:t>
            </a:r>
            <a:r>
              <a:rPr sz="1400" spc="-5" dirty="0">
                <a:solidFill>
                  <a:srgbClr val="202020"/>
                </a:solidFill>
                <a:latin typeface="Palatino Linotype"/>
                <a:cs typeface="Palatino Linotype"/>
              </a:rPr>
              <a:t>followed</a:t>
            </a:r>
            <a:r>
              <a:rPr sz="1400" spc="-15" dirty="0">
                <a:solidFill>
                  <a:srgbClr val="202020"/>
                </a:solidFill>
                <a:latin typeface="Palatino Linotype"/>
                <a:cs typeface="Palatino Linotype"/>
              </a:rPr>
              <a:t> </a:t>
            </a:r>
            <a:r>
              <a:rPr sz="1400" spc="-5" dirty="0">
                <a:solidFill>
                  <a:srgbClr val="202020"/>
                </a:solidFill>
                <a:latin typeface="Palatino Linotype"/>
                <a:cs typeface="Palatino Linotype"/>
              </a:rPr>
              <a:t>by</a:t>
            </a:r>
            <a:r>
              <a:rPr sz="1400" spc="-45" dirty="0">
                <a:solidFill>
                  <a:srgbClr val="202020"/>
                </a:solidFill>
                <a:latin typeface="Palatino Linotype"/>
                <a:cs typeface="Palatino Linotype"/>
              </a:rPr>
              <a:t> </a:t>
            </a:r>
            <a:r>
              <a:rPr sz="1400" dirty="0">
                <a:solidFill>
                  <a:srgbClr val="202020"/>
                </a:solidFill>
                <a:latin typeface="Palatino Linotype"/>
                <a:cs typeface="Palatino Linotype"/>
              </a:rPr>
              <a:t>country</a:t>
            </a:r>
            <a:r>
              <a:rPr sz="1400" spc="-30" dirty="0">
                <a:solidFill>
                  <a:srgbClr val="202020"/>
                </a:solidFill>
                <a:latin typeface="Palatino Linotype"/>
                <a:cs typeface="Palatino Linotype"/>
              </a:rPr>
              <a:t> </a:t>
            </a:r>
            <a:r>
              <a:rPr sz="1400" b="1" spc="-5" dirty="0">
                <a:solidFill>
                  <a:srgbClr val="202020"/>
                </a:solidFill>
                <a:latin typeface="Palatino Linotype"/>
                <a:cs typeface="Palatino Linotype"/>
              </a:rPr>
              <a:t>GRB</a:t>
            </a:r>
            <a:r>
              <a:rPr sz="1400" spc="-5" dirty="0">
                <a:solidFill>
                  <a:srgbClr val="202020"/>
                </a:solidFill>
                <a:latin typeface="Palatino Linotype"/>
                <a:cs typeface="Palatino Linotype"/>
              </a:rPr>
              <a:t>(United </a:t>
            </a:r>
            <a:r>
              <a:rPr sz="1400" spc="-335" dirty="0">
                <a:solidFill>
                  <a:srgbClr val="202020"/>
                </a:solidFill>
                <a:latin typeface="Palatino Linotype"/>
                <a:cs typeface="Palatino Linotype"/>
              </a:rPr>
              <a:t> </a:t>
            </a:r>
            <a:r>
              <a:rPr sz="1400" spc="-5" dirty="0">
                <a:solidFill>
                  <a:srgbClr val="202020"/>
                </a:solidFill>
                <a:latin typeface="Palatino Linotype"/>
                <a:cs typeface="Palatino Linotype"/>
              </a:rPr>
              <a:t>kingdom)</a:t>
            </a:r>
            <a:endParaRPr sz="1400">
              <a:latin typeface="Palatino Linotype"/>
              <a:cs typeface="Palatino Linotyp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302" y="161036"/>
            <a:ext cx="6816725" cy="636270"/>
          </a:xfrm>
          <a:prstGeom prst="rect">
            <a:avLst/>
          </a:prstGeom>
        </p:spPr>
        <p:txBody>
          <a:bodyPr vert="horz" wrap="square" lIns="0" tIns="13335" rIns="0" bIns="0" rtlCol="0">
            <a:spAutoFit/>
          </a:bodyPr>
          <a:lstStyle/>
          <a:p>
            <a:pPr marL="12700">
              <a:lnSpc>
                <a:spcPct val="100000"/>
              </a:lnSpc>
              <a:spcBef>
                <a:spcPts val="105"/>
              </a:spcBef>
            </a:pPr>
            <a:r>
              <a:rPr sz="2000" u="heavy" dirty="0">
                <a:uFill>
                  <a:solidFill>
                    <a:srgbClr val="CC0000"/>
                  </a:solidFill>
                </a:uFill>
              </a:rPr>
              <a:t>4. </a:t>
            </a:r>
            <a:r>
              <a:rPr sz="2000" u="heavy" spc="-20" dirty="0">
                <a:uFill>
                  <a:solidFill>
                    <a:srgbClr val="CC0000"/>
                  </a:solidFill>
                </a:uFill>
              </a:rPr>
              <a:t>Plotting</a:t>
            </a:r>
            <a:r>
              <a:rPr sz="2000" u="heavy" spc="-55" dirty="0">
                <a:uFill>
                  <a:solidFill>
                    <a:srgbClr val="CC0000"/>
                  </a:solidFill>
                </a:uFill>
              </a:rPr>
              <a:t> </a:t>
            </a:r>
            <a:r>
              <a:rPr sz="2000" u="heavy" dirty="0">
                <a:uFill>
                  <a:solidFill>
                    <a:srgbClr val="CC0000"/>
                  </a:solidFill>
                </a:uFill>
              </a:rPr>
              <a:t>in</a:t>
            </a:r>
            <a:r>
              <a:rPr sz="2000" u="heavy" spc="-5" dirty="0">
                <a:uFill>
                  <a:solidFill>
                    <a:srgbClr val="CC0000"/>
                  </a:solidFill>
                </a:uFill>
              </a:rPr>
              <a:t> </a:t>
            </a:r>
            <a:r>
              <a:rPr sz="2000" u="heavy" dirty="0">
                <a:uFill>
                  <a:solidFill>
                    <a:srgbClr val="CC0000"/>
                  </a:solidFill>
                </a:uFill>
              </a:rPr>
              <a:t>demand</a:t>
            </a:r>
            <a:r>
              <a:rPr sz="2000" u="heavy" spc="-45" dirty="0">
                <a:uFill>
                  <a:solidFill>
                    <a:srgbClr val="CC0000"/>
                  </a:solidFill>
                </a:uFill>
              </a:rPr>
              <a:t> </a:t>
            </a:r>
            <a:r>
              <a:rPr sz="2000" u="heavy" spc="-5" dirty="0">
                <a:uFill>
                  <a:solidFill>
                    <a:srgbClr val="CC0000"/>
                  </a:solidFill>
                </a:uFill>
              </a:rPr>
              <a:t>room</a:t>
            </a:r>
            <a:r>
              <a:rPr sz="2000" u="heavy" spc="-35" dirty="0">
                <a:uFill>
                  <a:solidFill>
                    <a:srgbClr val="CC0000"/>
                  </a:solidFill>
                </a:uFill>
              </a:rPr>
              <a:t> </a:t>
            </a:r>
            <a:r>
              <a:rPr sz="2000" u="heavy" dirty="0">
                <a:uFill>
                  <a:solidFill>
                    <a:srgbClr val="CC0000"/>
                  </a:solidFill>
                </a:uFill>
              </a:rPr>
              <a:t>and which</a:t>
            </a:r>
            <a:r>
              <a:rPr sz="2000" u="heavy" spc="-10" dirty="0">
                <a:uFill>
                  <a:solidFill>
                    <a:srgbClr val="CC0000"/>
                  </a:solidFill>
                </a:uFill>
              </a:rPr>
              <a:t> </a:t>
            </a:r>
            <a:r>
              <a:rPr sz="2000" u="heavy" spc="-5" dirty="0">
                <a:uFill>
                  <a:solidFill>
                    <a:srgbClr val="CC0000"/>
                  </a:solidFill>
                </a:uFill>
              </a:rPr>
              <a:t>room</a:t>
            </a:r>
            <a:r>
              <a:rPr sz="2000" u="heavy" spc="-50" dirty="0">
                <a:uFill>
                  <a:solidFill>
                    <a:srgbClr val="CC0000"/>
                  </a:solidFill>
                </a:uFill>
              </a:rPr>
              <a:t> </a:t>
            </a:r>
            <a:r>
              <a:rPr sz="2000" u="heavy" spc="-5" dirty="0">
                <a:uFill>
                  <a:solidFill>
                    <a:srgbClr val="CC0000"/>
                  </a:solidFill>
                </a:uFill>
              </a:rPr>
              <a:t>generate</a:t>
            </a:r>
            <a:r>
              <a:rPr sz="2000" u="heavy" spc="-50" dirty="0">
                <a:uFill>
                  <a:solidFill>
                    <a:srgbClr val="CC0000"/>
                  </a:solidFill>
                </a:uFill>
              </a:rPr>
              <a:t> </a:t>
            </a:r>
            <a:r>
              <a:rPr sz="2000" u="heavy" spc="-5" dirty="0">
                <a:uFill>
                  <a:solidFill>
                    <a:srgbClr val="CC0000"/>
                  </a:solidFill>
                </a:uFill>
              </a:rPr>
              <a:t>more</a:t>
            </a:r>
            <a:endParaRPr sz="2000"/>
          </a:p>
          <a:p>
            <a:pPr marL="266700">
              <a:lnSpc>
                <a:spcPct val="100000"/>
              </a:lnSpc>
            </a:pPr>
            <a:r>
              <a:rPr sz="2000" u="heavy" spc="5" dirty="0">
                <a:uFill>
                  <a:solidFill>
                    <a:srgbClr val="CC0000"/>
                  </a:solidFill>
                </a:uFill>
              </a:rPr>
              <a:t>ADR</a:t>
            </a:r>
            <a:endParaRPr sz="2000"/>
          </a:p>
        </p:txBody>
      </p:sp>
      <p:pic>
        <p:nvPicPr>
          <p:cNvPr id="3" name="object 3"/>
          <p:cNvPicPr/>
          <p:nvPr/>
        </p:nvPicPr>
        <p:blipFill>
          <a:blip r:embed="rId2" cstate="print"/>
          <a:stretch>
            <a:fillRect/>
          </a:stretch>
        </p:blipFill>
        <p:spPr>
          <a:xfrm>
            <a:off x="59764" y="1196679"/>
            <a:ext cx="9033008" cy="3065633"/>
          </a:xfrm>
          <a:prstGeom prst="rect">
            <a:avLst/>
          </a:prstGeom>
        </p:spPr>
      </p:pic>
      <p:sp>
        <p:nvSpPr>
          <p:cNvPr id="4" name="object 4"/>
          <p:cNvSpPr txBox="1"/>
          <p:nvPr/>
        </p:nvSpPr>
        <p:spPr>
          <a:xfrm>
            <a:off x="565810" y="4436770"/>
            <a:ext cx="8098790" cy="452755"/>
          </a:xfrm>
          <a:prstGeom prst="rect">
            <a:avLst/>
          </a:prstGeom>
        </p:spPr>
        <p:txBody>
          <a:bodyPr vert="horz" wrap="square" lIns="0" tIns="12700" rIns="0" bIns="0" rtlCol="0">
            <a:spAutoFit/>
          </a:bodyPr>
          <a:lstStyle/>
          <a:p>
            <a:pPr marL="12700" marR="5080">
              <a:lnSpc>
                <a:spcPct val="100000"/>
              </a:lnSpc>
              <a:spcBef>
                <a:spcPts val="100"/>
              </a:spcBef>
            </a:pPr>
            <a:r>
              <a:rPr sz="1400" spc="-70" dirty="0">
                <a:solidFill>
                  <a:srgbClr val="202020"/>
                </a:solidFill>
                <a:latin typeface="Palatino Linotype"/>
                <a:cs typeface="Palatino Linotype"/>
              </a:rPr>
              <a:t>We</a:t>
            </a:r>
            <a:r>
              <a:rPr sz="1400" spc="-55" dirty="0">
                <a:solidFill>
                  <a:srgbClr val="202020"/>
                </a:solidFill>
                <a:latin typeface="Palatino Linotype"/>
                <a:cs typeface="Palatino Linotype"/>
              </a:rPr>
              <a:t> </a:t>
            </a:r>
            <a:r>
              <a:rPr sz="1400" dirty="0">
                <a:solidFill>
                  <a:srgbClr val="202020"/>
                </a:solidFill>
                <a:latin typeface="Palatino Linotype"/>
                <a:cs typeface="Palatino Linotype"/>
              </a:rPr>
              <a:t>can</a:t>
            </a:r>
            <a:r>
              <a:rPr sz="1400" spc="-35" dirty="0">
                <a:solidFill>
                  <a:srgbClr val="202020"/>
                </a:solidFill>
                <a:latin typeface="Palatino Linotype"/>
                <a:cs typeface="Palatino Linotype"/>
              </a:rPr>
              <a:t> </a:t>
            </a:r>
            <a:r>
              <a:rPr sz="1400" dirty="0">
                <a:solidFill>
                  <a:srgbClr val="202020"/>
                </a:solidFill>
                <a:latin typeface="Palatino Linotype"/>
                <a:cs typeface="Palatino Linotype"/>
              </a:rPr>
              <a:t>see</a:t>
            </a:r>
            <a:r>
              <a:rPr sz="1400" spc="-25" dirty="0">
                <a:solidFill>
                  <a:srgbClr val="202020"/>
                </a:solidFill>
                <a:latin typeface="Palatino Linotype"/>
                <a:cs typeface="Palatino Linotype"/>
              </a:rPr>
              <a:t> </a:t>
            </a:r>
            <a:r>
              <a:rPr sz="1400" spc="-5" dirty="0">
                <a:solidFill>
                  <a:srgbClr val="202020"/>
                </a:solidFill>
                <a:latin typeface="Palatino Linotype"/>
                <a:cs typeface="Palatino Linotype"/>
              </a:rPr>
              <a:t>that</a:t>
            </a:r>
            <a:r>
              <a:rPr sz="1400" spc="-10" dirty="0">
                <a:solidFill>
                  <a:srgbClr val="202020"/>
                </a:solidFill>
                <a:latin typeface="Palatino Linotype"/>
                <a:cs typeface="Palatino Linotype"/>
              </a:rPr>
              <a:t> </a:t>
            </a:r>
            <a:r>
              <a:rPr sz="1400" b="1" dirty="0">
                <a:solidFill>
                  <a:srgbClr val="202020"/>
                </a:solidFill>
                <a:latin typeface="Palatino Linotype"/>
                <a:cs typeface="Palatino Linotype"/>
              </a:rPr>
              <a:t>'A'</a:t>
            </a:r>
            <a:r>
              <a:rPr sz="1400" b="1" spc="-40" dirty="0">
                <a:solidFill>
                  <a:srgbClr val="202020"/>
                </a:solidFill>
                <a:latin typeface="Palatino Linotype"/>
                <a:cs typeface="Palatino Linotype"/>
              </a:rPr>
              <a:t> </a:t>
            </a:r>
            <a:r>
              <a:rPr sz="1400" spc="-5" dirty="0">
                <a:solidFill>
                  <a:srgbClr val="202020"/>
                </a:solidFill>
                <a:latin typeface="Palatino Linotype"/>
                <a:cs typeface="Palatino Linotype"/>
              </a:rPr>
              <a:t>type</a:t>
            </a:r>
            <a:r>
              <a:rPr sz="1400" spc="-10" dirty="0">
                <a:solidFill>
                  <a:srgbClr val="202020"/>
                </a:solidFill>
                <a:latin typeface="Palatino Linotype"/>
                <a:cs typeface="Palatino Linotype"/>
              </a:rPr>
              <a:t> </a:t>
            </a:r>
            <a:r>
              <a:rPr sz="1400" spc="-5" dirty="0">
                <a:solidFill>
                  <a:srgbClr val="202020"/>
                </a:solidFill>
                <a:latin typeface="Palatino Linotype"/>
                <a:cs typeface="Palatino Linotype"/>
              </a:rPr>
              <a:t>room</a:t>
            </a:r>
            <a:r>
              <a:rPr sz="1400" spc="-35" dirty="0">
                <a:solidFill>
                  <a:srgbClr val="202020"/>
                </a:solidFill>
                <a:latin typeface="Palatino Linotype"/>
                <a:cs typeface="Palatino Linotype"/>
              </a:rPr>
              <a:t> </a:t>
            </a:r>
            <a:r>
              <a:rPr sz="1400" dirty="0">
                <a:solidFill>
                  <a:srgbClr val="202020"/>
                </a:solidFill>
                <a:latin typeface="Palatino Linotype"/>
                <a:cs typeface="Palatino Linotype"/>
              </a:rPr>
              <a:t>is</a:t>
            </a:r>
            <a:r>
              <a:rPr sz="1400" spc="-10" dirty="0">
                <a:solidFill>
                  <a:srgbClr val="202020"/>
                </a:solidFill>
                <a:latin typeface="Palatino Linotype"/>
                <a:cs typeface="Palatino Linotype"/>
              </a:rPr>
              <a:t> </a:t>
            </a:r>
            <a:r>
              <a:rPr sz="1400" dirty="0">
                <a:solidFill>
                  <a:srgbClr val="202020"/>
                </a:solidFill>
                <a:latin typeface="Palatino Linotype"/>
                <a:cs typeface="Palatino Linotype"/>
              </a:rPr>
              <a:t>most</a:t>
            </a:r>
            <a:r>
              <a:rPr sz="1400" spc="-25" dirty="0">
                <a:solidFill>
                  <a:srgbClr val="202020"/>
                </a:solidFill>
                <a:latin typeface="Palatino Linotype"/>
                <a:cs typeface="Palatino Linotype"/>
              </a:rPr>
              <a:t> </a:t>
            </a:r>
            <a:r>
              <a:rPr sz="1400" spc="-5" dirty="0">
                <a:solidFill>
                  <a:srgbClr val="202020"/>
                </a:solidFill>
                <a:latin typeface="Palatino Linotype"/>
                <a:cs typeface="Palatino Linotype"/>
              </a:rPr>
              <a:t>in</a:t>
            </a:r>
            <a:r>
              <a:rPr sz="1400" dirty="0">
                <a:solidFill>
                  <a:srgbClr val="202020"/>
                </a:solidFill>
                <a:latin typeface="Palatino Linotype"/>
                <a:cs typeface="Palatino Linotype"/>
              </a:rPr>
              <a:t> </a:t>
            </a:r>
            <a:r>
              <a:rPr sz="1400" spc="-5" dirty="0">
                <a:solidFill>
                  <a:srgbClr val="202020"/>
                </a:solidFill>
                <a:latin typeface="Palatino Linotype"/>
                <a:cs typeface="Palatino Linotype"/>
              </a:rPr>
              <a:t>demand</a:t>
            </a:r>
            <a:r>
              <a:rPr sz="1400" spc="-55" dirty="0">
                <a:solidFill>
                  <a:srgbClr val="202020"/>
                </a:solidFill>
                <a:latin typeface="Palatino Linotype"/>
                <a:cs typeface="Palatino Linotype"/>
              </a:rPr>
              <a:t> </a:t>
            </a:r>
            <a:r>
              <a:rPr sz="1400" dirty="0">
                <a:solidFill>
                  <a:srgbClr val="202020"/>
                </a:solidFill>
                <a:latin typeface="Palatino Linotype"/>
                <a:cs typeface="Palatino Linotype"/>
              </a:rPr>
              <a:t>but</a:t>
            </a:r>
            <a:r>
              <a:rPr sz="1400" spc="-20" dirty="0">
                <a:solidFill>
                  <a:srgbClr val="202020"/>
                </a:solidFill>
                <a:latin typeface="Palatino Linotype"/>
                <a:cs typeface="Palatino Linotype"/>
              </a:rPr>
              <a:t> </a:t>
            </a:r>
            <a:r>
              <a:rPr sz="1400" dirty="0">
                <a:solidFill>
                  <a:srgbClr val="202020"/>
                </a:solidFill>
                <a:latin typeface="Palatino Linotype"/>
                <a:cs typeface="Palatino Linotype"/>
              </a:rPr>
              <a:t>on</a:t>
            </a:r>
            <a:r>
              <a:rPr sz="1400" spc="-25" dirty="0">
                <a:solidFill>
                  <a:srgbClr val="202020"/>
                </a:solidFill>
                <a:latin typeface="Palatino Linotype"/>
                <a:cs typeface="Palatino Linotype"/>
              </a:rPr>
              <a:t> </a:t>
            </a:r>
            <a:r>
              <a:rPr sz="1400" dirty="0">
                <a:solidFill>
                  <a:srgbClr val="202020"/>
                </a:solidFill>
                <a:latin typeface="Palatino Linotype"/>
                <a:cs typeface="Palatino Linotype"/>
              </a:rPr>
              <a:t>contrary</a:t>
            </a:r>
            <a:r>
              <a:rPr sz="1400" spc="-50" dirty="0">
                <a:solidFill>
                  <a:srgbClr val="202020"/>
                </a:solidFill>
                <a:latin typeface="Palatino Linotype"/>
                <a:cs typeface="Palatino Linotype"/>
              </a:rPr>
              <a:t> </a:t>
            </a:r>
            <a:r>
              <a:rPr sz="1400" spc="-5" dirty="0">
                <a:solidFill>
                  <a:srgbClr val="202020"/>
                </a:solidFill>
                <a:latin typeface="Palatino Linotype"/>
                <a:cs typeface="Palatino Linotype"/>
              </a:rPr>
              <a:t>room</a:t>
            </a:r>
            <a:r>
              <a:rPr sz="1400" spc="-45" dirty="0">
                <a:solidFill>
                  <a:srgbClr val="202020"/>
                </a:solidFill>
                <a:latin typeface="Palatino Linotype"/>
                <a:cs typeface="Palatino Linotype"/>
              </a:rPr>
              <a:t> </a:t>
            </a:r>
            <a:r>
              <a:rPr sz="1400" spc="-5" dirty="0">
                <a:solidFill>
                  <a:srgbClr val="202020"/>
                </a:solidFill>
                <a:latin typeface="Palatino Linotype"/>
                <a:cs typeface="Palatino Linotype"/>
              </a:rPr>
              <a:t>type</a:t>
            </a:r>
            <a:r>
              <a:rPr sz="1400" spc="-15" dirty="0">
                <a:solidFill>
                  <a:srgbClr val="202020"/>
                </a:solidFill>
                <a:latin typeface="Palatino Linotype"/>
                <a:cs typeface="Palatino Linotype"/>
              </a:rPr>
              <a:t> </a:t>
            </a:r>
            <a:r>
              <a:rPr sz="1400" spc="-5" dirty="0">
                <a:solidFill>
                  <a:srgbClr val="202020"/>
                </a:solidFill>
                <a:latin typeface="Palatino Linotype"/>
                <a:cs typeface="Palatino Linotype"/>
              </a:rPr>
              <a:t>'</a:t>
            </a:r>
            <a:r>
              <a:rPr sz="1400" b="1" spc="-5" dirty="0">
                <a:solidFill>
                  <a:srgbClr val="202020"/>
                </a:solidFill>
                <a:latin typeface="Palatino Linotype"/>
                <a:cs typeface="Palatino Linotype"/>
              </a:rPr>
              <a:t>H',</a:t>
            </a:r>
            <a:r>
              <a:rPr sz="1400" b="1" spc="10" dirty="0">
                <a:solidFill>
                  <a:srgbClr val="202020"/>
                </a:solidFill>
                <a:latin typeface="Palatino Linotype"/>
                <a:cs typeface="Palatino Linotype"/>
              </a:rPr>
              <a:t> </a:t>
            </a:r>
            <a:r>
              <a:rPr sz="1400" b="1" dirty="0">
                <a:solidFill>
                  <a:srgbClr val="202020"/>
                </a:solidFill>
                <a:latin typeface="Palatino Linotype"/>
                <a:cs typeface="Palatino Linotype"/>
              </a:rPr>
              <a:t>'G</a:t>
            </a:r>
            <a:r>
              <a:rPr sz="1400" dirty="0">
                <a:solidFill>
                  <a:srgbClr val="202020"/>
                </a:solidFill>
                <a:latin typeface="Palatino Linotype"/>
                <a:cs typeface="Palatino Linotype"/>
              </a:rPr>
              <a:t>'</a:t>
            </a:r>
            <a:r>
              <a:rPr sz="1400" spc="-25" dirty="0">
                <a:solidFill>
                  <a:srgbClr val="202020"/>
                </a:solidFill>
                <a:latin typeface="Palatino Linotype"/>
                <a:cs typeface="Palatino Linotype"/>
              </a:rPr>
              <a:t> </a:t>
            </a:r>
            <a:r>
              <a:rPr sz="1400" dirty="0">
                <a:solidFill>
                  <a:srgbClr val="202020"/>
                </a:solidFill>
                <a:latin typeface="Palatino Linotype"/>
                <a:cs typeface="Palatino Linotype"/>
              </a:rPr>
              <a:t>and</a:t>
            </a:r>
            <a:r>
              <a:rPr sz="1400" spc="-35" dirty="0">
                <a:solidFill>
                  <a:srgbClr val="202020"/>
                </a:solidFill>
                <a:latin typeface="Palatino Linotype"/>
                <a:cs typeface="Palatino Linotype"/>
              </a:rPr>
              <a:t> </a:t>
            </a:r>
            <a:r>
              <a:rPr sz="1400" b="1" dirty="0">
                <a:solidFill>
                  <a:srgbClr val="202020"/>
                </a:solidFill>
                <a:latin typeface="Palatino Linotype"/>
                <a:cs typeface="Palatino Linotype"/>
              </a:rPr>
              <a:t>'F'</a:t>
            </a:r>
            <a:r>
              <a:rPr sz="1400" b="1" spc="-35" dirty="0">
                <a:solidFill>
                  <a:srgbClr val="202020"/>
                </a:solidFill>
                <a:latin typeface="Palatino Linotype"/>
                <a:cs typeface="Palatino Linotype"/>
              </a:rPr>
              <a:t> </a:t>
            </a:r>
            <a:r>
              <a:rPr sz="1400" dirty="0">
                <a:solidFill>
                  <a:srgbClr val="202020"/>
                </a:solidFill>
                <a:latin typeface="Palatino Linotype"/>
                <a:cs typeface="Palatino Linotype"/>
              </a:rPr>
              <a:t>are</a:t>
            </a:r>
            <a:r>
              <a:rPr sz="1400" spc="-15" dirty="0">
                <a:solidFill>
                  <a:srgbClr val="202020"/>
                </a:solidFill>
                <a:latin typeface="Palatino Linotype"/>
                <a:cs typeface="Palatino Linotype"/>
              </a:rPr>
              <a:t> </a:t>
            </a:r>
            <a:r>
              <a:rPr sz="1400" dirty="0">
                <a:solidFill>
                  <a:srgbClr val="202020"/>
                </a:solidFill>
                <a:latin typeface="Palatino Linotype"/>
                <a:cs typeface="Palatino Linotype"/>
              </a:rPr>
              <a:t>most</a:t>
            </a:r>
            <a:r>
              <a:rPr sz="1400" spc="-135" dirty="0">
                <a:solidFill>
                  <a:srgbClr val="202020"/>
                </a:solidFill>
                <a:latin typeface="Palatino Linotype"/>
                <a:cs typeface="Palatino Linotype"/>
              </a:rPr>
              <a:t> </a:t>
            </a:r>
            <a:r>
              <a:rPr sz="1400" dirty="0">
                <a:solidFill>
                  <a:srgbClr val="202020"/>
                </a:solidFill>
                <a:latin typeface="Palatino Linotype"/>
                <a:cs typeface="Palatino Linotype"/>
              </a:rPr>
              <a:t>AD </a:t>
            </a:r>
            <a:r>
              <a:rPr sz="1400" spc="-335" dirty="0">
                <a:solidFill>
                  <a:srgbClr val="202020"/>
                </a:solidFill>
                <a:latin typeface="Palatino Linotype"/>
                <a:cs typeface="Palatino Linotype"/>
              </a:rPr>
              <a:t> </a:t>
            </a:r>
            <a:r>
              <a:rPr sz="1400" dirty="0">
                <a:solidFill>
                  <a:srgbClr val="202020"/>
                </a:solidFill>
                <a:latin typeface="Palatino Linotype"/>
                <a:cs typeface="Palatino Linotype"/>
              </a:rPr>
              <a:t>R</a:t>
            </a:r>
            <a:r>
              <a:rPr sz="1400" spc="-45" dirty="0">
                <a:solidFill>
                  <a:srgbClr val="202020"/>
                </a:solidFill>
                <a:latin typeface="Palatino Linotype"/>
                <a:cs typeface="Palatino Linotype"/>
              </a:rPr>
              <a:t> </a:t>
            </a:r>
            <a:r>
              <a:rPr sz="1400" spc="-5" dirty="0">
                <a:solidFill>
                  <a:srgbClr val="202020"/>
                </a:solidFill>
                <a:latin typeface="Palatino Linotype"/>
                <a:cs typeface="Palatino Linotype"/>
              </a:rPr>
              <a:t>generating</a:t>
            </a:r>
            <a:r>
              <a:rPr sz="1400" spc="-55" dirty="0">
                <a:solidFill>
                  <a:srgbClr val="202020"/>
                </a:solidFill>
                <a:latin typeface="Palatino Linotype"/>
                <a:cs typeface="Palatino Linotype"/>
              </a:rPr>
              <a:t> </a:t>
            </a:r>
            <a:r>
              <a:rPr sz="1400" dirty="0">
                <a:solidFill>
                  <a:srgbClr val="202020"/>
                </a:solidFill>
                <a:latin typeface="Palatino Linotype"/>
                <a:cs typeface="Palatino Linotype"/>
              </a:rPr>
              <a:t>rooms</a:t>
            </a:r>
            <a:r>
              <a:rPr sz="1400" spc="-65" dirty="0">
                <a:solidFill>
                  <a:srgbClr val="202020"/>
                </a:solidFill>
                <a:latin typeface="Palatino Linotype"/>
                <a:cs typeface="Palatino Linotype"/>
              </a:rPr>
              <a:t> </a:t>
            </a:r>
            <a:r>
              <a:rPr sz="1400" spc="-5" dirty="0">
                <a:solidFill>
                  <a:srgbClr val="202020"/>
                </a:solidFill>
                <a:latin typeface="Palatino Linotype"/>
                <a:cs typeface="Palatino Linotype"/>
              </a:rPr>
              <a:t>respectively</a:t>
            </a:r>
            <a:endParaRPr sz="1400">
              <a:latin typeface="Palatino Linotype"/>
              <a:cs typeface="Palatino Linotype"/>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324358"/>
            <a:ext cx="1880235" cy="452120"/>
          </a:xfrm>
          <a:prstGeom prst="rect">
            <a:avLst/>
          </a:prstGeom>
        </p:spPr>
        <p:txBody>
          <a:bodyPr vert="horz" wrap="square" lIns="0" tIns="12065" rIns="0" bIns="0" rtlCol="0">
            <a:spAutoFit/>
          </a:bodyPr>
          <a:lstStyle/>
          <a:p>
            <a:pPr marL="12700">
              <a:lnSpc>
                <a:spcPct val="100000"/>
              </a:lnSpc>
              <a:spcBef>
                <a:spcPts val="95"/>
              </a:spcBef>
            </a:pPr>
            <a:r>
              <a:rPr sz="2800" spc="-10" dirty="0"/>
              <a:t>Conclusion</a:t>
            </a:r>
            <a:endParaRPr sz="2800"/>
          </a:p>
        </p:txBody>
      </p:sp>
      <p:sp>
        <p:nvSpPr>
          <p:cNvPr id="5" name="object 5"/>
          <p:cNvSpPr txBox="1"/>
          <p:nvPr/>
        </p:nvSpPr>
        <p:spPr>
          <a:xfrm>
            <a:off x="152400" y="1085547"/>
            <a:ext cx="8446135" cy="1233736"/>
          </a:xfrm>
          <a:prstGeom prst="rect">
            <a:avLst/>
          </a:prstGeom>
        </p:spPr>
        <p:txBody>
          <a:bodyPr vert="horz" wrap="square" lIns="0" tIns="12700" rIns="0" bIns="0" rtlCol="0">
            <a:spAutoFit/>
          </a:bodyPr>
          <a:lstStyle/>
          <a:p>
            <a:pPr marL="12700" marR="5080">
              <a:lnSpc>
                <a:spcPct val="114999"/>
              </a:lnSpc>
              <a:spcBef>
                <a:spcPts val="100"/>
              </a:spcBef>
            </a:pPr>
            <a:r>
              <a:rPr lang="en-US" sz="1400" b="0" i="0" dirty="0">
                <a:solidFill>
                  <a:srgbClr val="212121"/>
                </a:solidFill>
                <a:effectLst/>
                <a:latin typeface="Roboto" panose="02000000000000000000" pitchFamily="2" charset="0"/>
              </a:rPr>
              <a:t>Upon a thorough analysis, it becomes evident that the hotel industry stands to gain significant advantages from a comprehensive study of customer profiles, booking methods, specific booking periods, and seasonal trends. The dynamics of the hotel market, Average Daily Rates (ADR), and booking patterns are intricately linked to customer segmentation, booking months, meal preferences, hotel categories, guests' countries of origin, room types, booking channels, and various other factors.</a:t>
            </a:r>
            <a:endParaRPr sz="1400" dirty="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149" y="176275"/>
            <a:ext cx="1998980" cy="452120"/>
          </a:xfrm>
          <a:prstGeom prst="rect">
            <a:avLst/>
          </a:prstGeom>
        </p:spPr>
        <p:txBody>
          <a:bodyPr vert="horz" wrap="square" lIns="0" tIns="12065" rIns="0" bIns="0" rtlCol="0">
            <a:spAutoFit/>
          </a:bodyPr>
          <a:lstStyle/>
          <a:p>
            <a:pPr marL="12700">
              <a:lnSpc>
                <a:spcPct val="100000"/>
              </a:lnSpc>
              <a:spcBef>
                <a:spcPts val="95"/>
              </a:spcBef>
            </a:pPr>
            <a:r>
              <a:rPr sz="2800" spc="-5" dirty="0"/>
              <a:t>Suggestions</a:t>
            </a:r>
            <a:endParaRPr sz="2800"/>
          </a:p>
        </p:txBody>
      </p:sp>
      <p:sp>
        <p:nvSpPr>
          <p:cNvPr id="3" name="object 3"/>
          <p:cNvSpPr txBox="1"/>
          <p:nvPr/>
        </p:nvSpPr>
        <p:spPr>
          <a:xfrm>
            <a:off x="236016" y="719404"/>
            <a:ext cx="8418830" cy="4550605"/>
          </a:xfrm>
          <a:prstGeom prst="rect">
            <a:avLst/>
          </a:prstGeom>
        </p:spPr>
        <p:txBody>
          <a:bodyPr vert="horz" wrap="square" lIns="0" tIns="13335" rIns="0" bIns="0" rtlCol="0">
            <a:spAutoFit/>
          </a:bodyPr>
          <a:lstStyle/>
          <a:p>
            <a:pPr algn="l"/>
            <a:r>
              <a:rPr lang="en-US" sz="1400" b="0" i="0" dirty="0">
                <a:solidFill>
                  <a:srgbClr val="212121"/>
                </a:solidFill>
                <a:effectLst/>
                <a:latin typeface="Roboto" panose="02000000000000000000" pitchFamily="2" charset="0"/>
              </a:rPr>
              <a:t>1.The hotel industry can leverage seasonal variations, particularly noting that the highest ADR was recorded in August, which corresponds to the rainy season.</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2.Targeting customers who predominantly book rooms online with tailored seasonal discounts and vacation promotions can be an effective strategy.</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3.Considering the lower ADR in November and January, offering winter or off-season discounts could prove advantageous.</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4.To enhance customer retention, introducing Portuguese and Eastern European meal options, given the origin of a significant portion of guests, would be a valuable addition.</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5.Promoting direct bookings by providing exclusive discounts may reduce the high cancellation rate associated with online reservations.</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6.With Room A being the most frequently booked, an analysis of the distinguishing features of Room A compared to others can inform improvements that can be applied across all room categories.</a:t>
            </a:r>
          </a:p>
          <a:p>
            <a:pPr algn="l"/>
            <a:endParaRPr lang="en-US" sz="1400" b="0" i="0" dirty="0">
              <a:solidFill>
                <a:srgbClr val="212121"/>
              </a:solidFill>
              <a:effectLst/>
              <a:latin typeface="Roboto" panose="02000000000000000000" pitchFamily="2" charset="0"/>
            </a:endParaRPr>
          </a:p>
          <a:p>
            <a:pPr algn="l"/>
            <a:r>
              <a:rPr lang="en-US" sz="1400" b="0" i="0" dirty="0">
                <a:solidFill>
                  <a:srgbClr val="212121"/>
                </a:solidFill>
                <a:effectLst/>
                <a:latin typeface="Roboto" panose="02000000000000000000" pitchFamily="2" charset="0"/>
              </a:rPr>
              <a:t>7.Exploring the reasons behind the comparatively lower preference for resort-style hotels, such as cost or guest preferences, can provide insights for potential enhancements in this category.</a:t>
            </a:r>
          </a:p>
          <a:p>
            <a:pPr marL="12065">
              <a:lnSpc>
                <a:spcPct val="100000"/>
              </a:lnSpc>
              <a:spcBef>
                <a:spcPts val="105"/>
              </a:spcBef>
              <a:buClr>
                <a:srgbClr val="000000"/>
              </a:buClr>
              <a:buSzPct val="92857"/>
              <a:tabLst>
                <a:tab pos="162560" algn="l"/>
              </a:tabLst>
            </a:pPr>
            <a:endParaRPr sz="1400" dirty="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pc="-10" dirty="0"/>
              <a:t>Thank</a:t>
            </a:r>
            <a:r>
              <a:rPr spc="-210" dirty="0"/>
              <a:t> </a:t>
            </a:r>
            <a:r>
              <a:rPr spc="-140"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270" y="127507"/>
            <a:ext cx="68573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Overview</a:t>
            </a:r>
            <a:r>
              <a:rPr sz="2800" spc="-55" dirty="0">
                <a:latin typeface="Arial"/>
                <a:cs typeface="Arial"/>
              </a:rPr>
              <a:t> </a:t>
            </a:r>
            <a:r>
              <a:rPr sz="2800" spc="-5" dirty="0">
                <a:latin typeface="Arial"/>
                <a:cs typeface="Arial"/>
              </a:rPr>
              <a:t>of</a:t>
            </a:r>
            <a:r>
              <a:rPr sz="2800" spc="-20" dirty="0">
                <a:latin typeface="Arial"/>
                <a:cs typeface="Arial"/>
              </a:rPr>
              <a:t> </a:t>
            </a:r>
            <a:r>
              <a:rPr sz="2800" spc="-5" dirty="0">
                <a:latin typeface="Arial"/>
                <a:cs typeface="Arial"/>
              </a:rPr>
              <a:t>the given</a:t>
            </a:r>
            <a:r>
              <a:rPr sz="2800" spc="-35" dirty="0">
                <a:latin typeface="Arial"/>
                <a:cs typeface="Arial"/>
              </a:rPr>
              <a:t> </a:t>
            </a:r>
            <a:r>
              <a:rPr sz="2800" spc="-5" dirty="0">
                <a:latin typeface="Arial"/>
                <a:cs typeface="Arial"/>
              </a:rPr>
              <a:t>data</a:t>
            </a:r>
            <a:r>
              <a:rPr sz="2800" spc="-25" dirty="0">
                <a:latin typeface="Arial"/>
                <a:cs typeface="Arial"/>
              </a:rPr>
              <a:t> </a:t>
            </a:r>
            <a:r>
              <a:rPr sz="2800" spc="-5" dirty="0">
                <a:latin typeface="Arial"/>
                <a:cs typeface="Arial"/>
              </a:rPr>
              <a:t>and</a:t>
            </a:r>
            <a:r>
              <a:rPr sz="2800" spc="-15" dirty="0">
                <a:latin typeface="Arial"/>
                <a:cs typeface="Arial"/>
              </a:rPr>
              <a:t> </a:t>
            </a:r>
            <a:r>
              <a:rPr sz="2800" spc="-5" dirty="0">
                <a:latin typeface="Arial"/>
                <a:cs typeface="Arial"/>
              </a:rPr>
              <a:t>problem:</a:t>
            </a:r>
            <a:endParaRPr sz="2800">
              <a:latin typeface="Arial"/>
              <a:cs typeface="Arial"/>
            </a:endParaRPr>
          </a:p>
        </p:txBody>
      </p:sp>
      <p:sp>
        <p:nvSpPr>
          <p:cNvPr id="3" name="object 3"/>
          <p:cNvSpPr txBox="1"/>
          <p:nvPr/>
        </p:nvSpPr>
        <p:spPr>
          <a:xfrm>
            <a:off x="286918" y="860501"/>
            <a:ext cx="8164830" cy="3490595"/>
          </a:xfrm>
          <a:prstGeom prst="rect">
            <a:avLst/>
          </a:prstGeom>
        </p:spPr>
        <p:txBody>
          <a:bodyPr vert="horz" wrap="square" lIns="0" tIns="12065" rIns="0" bIns="0" rtlCol="0">
            <a:spAutoFit/>
          </a:bodyPr>
          <a:lstStyle/>
          <a:p>
            <a:pPr marL="551815" indent="-374015">
              <a:lnSpc>
                <a:spcPct val="100000"/>
              </a:lnSpc>
              <a:spcBef>
                <a:spcPts val="95"/>
              </a:spcBef>
              <a:buClr>
                <a:srgbClr val="000000"/>
              </a:buClr>
              <a:buChar char="●"/>
              <a:tabLst>
                <a:tab pos="551815" algn="l"/>
                <a:tab pos="552450" algn="l"/>
              </a:tabLst>
            </a:pPr>
            <a:r>
              <a:rPr sz="1600" spc="-25" dirty="0">
                <a:solidFill>
                  <a:srgbClr val="08232A"/>
                </a:solidFill>
                <a:latin typeface="Arial MT"/>
                <a:cs typeface="Arial MT"/>
              </a:rPr>
              <a:t>We</a:t>
            </a:r>
            <a:r>
              <a:rPr sz="1600" spc="-30" dirty="0">
                <a:solidFill>
                  <a:srgbClr val="08232A"/>
                </a:solidFill>
                <a:latin typeface="Arial MT"/>
                <a:cs typeface="Arial MT"/>
              </a:rPr>
              <a:t> </a:t>
            </a:r>
            <a:r>
              <a:rPr sz="1600" spc="-5" dirty="0">
                <a:solidFill>
                  <a:srgbClr val="08232A"/>
                </a:solidFill>
                <a:latin typeface="Arial MT"/>
                <a:cs typeface="Arial MT"/>
              </a:rPr>
              <a:t>are</a:t>
            </a:r>
            <a:r>
              <a:rPr sz="1600" spc="-10" dirty="0">
                <a:solidFill>
                  <a:srgbClr val="08232A"/>
                </a:solidFill>
                <a:latin typeface="Arial MT"/>
                <a:cs typeface="Arial MT"/>
              </a:rPr>
              <a:t> </a:t>
            </a:r>
            <a:r>
              <a:rPr sz="1600" spc="-5" dirty="0">
                <a:solidFill>
                  <a:srgbClr val="08232A"/>
                </a:solidFill>
                <a:latin typeface="Arial MT"/>
                <a:cs typeface="Arial MT"/>
              </a:rPr>
              <a:t>provided</a:t>
            </a:r>
            <a:r>
              <a:rPr sz="1600" spc="-50" dirty="0">
                <a:solidFill>
                  <a:srgbClr val="08232A"/>
                </a:solidFill>
                <a:latin typeface="Arial MT"/>
                <a:cs typeface="Arial MT"/>
              </a:rPr>
              <a:t> </a:t>
            </a:r>
            <a:r>
              <a:rPr sz="1600" spc="-5" dirty="0">
                <a:solidFill>
                  <a:srgbClr val="08232A"/>
                </a:solidFill>
                <a:latin typeface="Arial MT"/>
                <a:cs typeface="Arial MT"/>
              </a:rPr>
              <a:t>with hotel</a:t>
            </a:r>
            <a:r>
              <a:rPr sz="1600" spc="-30" dirty="0">
                <a:solidFill>
                  <a:srgbClr val="08232A"/>
                </a:solidFill>
                <a:latin typeface="Arial MT"/>
                <a:cs typeface="Arial MT"/>
              </a:rPr>
              <a:t> </a:t>
            </a:r>
            <a:r>
              <a:rPr sz="1600" spc="-5" dirty="0">
                <a:solidFill>
                  <a:srgbClr val="08232A"/>
                </a:solidFill>
                <a:latin typeface="Arial MT"/>
                <a:cs typeface="Arial MT"/>
              </a:rPr>
              <a:t>bookings</a:t>
            </a:r>
            <a:r>
              <a:rPr sz="1600" spc="-15" dirty="0">
                <a:solidFill>
                  <a:srgbClr val="08232A"/>
                </a:solidFill>
                <a:latin typeface="Arial MT"/>
                <a:cs typeface="Arial MT"/>
              </a:rPr>
              <a:t> </a:t>
            </a:r>
            <a:r>
              <a:rPr sz="1600" spc="-5" dirty="0">
                <a:solidFill>
                  <a:srgbClr val="08232A"/>
                </a:solidFill>
                <a:latin typeface="Arial MT"/>
                <a:cs typeface="Arial MT"/>
              </a:rPr>
              <a:t>dataset</a:t>
            </a:r>
            <a:r>
              <a:rPr sz="1600" spc="-20" dirty="0">
                <a:solidFill>
                  <a:srgbClr val="08232A"/>
                </a:solidFill>
                <a:latin typeface="Arial MT"/>
                <a:cs typeface="Arial MT"/>
              </a:rPr>
              <a:t> </a:t>
            </a:r>
            <a:r>
              <a:rPr sz="1600" spc="-5" dirty="0">
                <a:solidFill>
                  <a:srgbClr val="08232A"/>
                </a:solidFill>
                <a:latin typeface="Arial MT"/>
                <a:cs typeface="Arial MT"/>
              </a:rPr>
              <a:t>of</a:t>
            </a:r>
            <a:r>
              <a:rPr sz="1600" spc="-10" dirty="0">
                <a:solidFill>
                  <a:srgbClr val="08232A"/>
                </a:solidFill>
                <a:latin typeface="Arial MT"/>
                <a:cs typeface="Arial MT"/>
              </a:rPr>
              <a:t> </a:t>
            </a:r>
            <a:r>
              <a:rPr sz="1600" spc="-5" dirty="0">
                <a:solidFill>
                  <a:srgbClr val="08232A"/>
                </a:solidFill>
                <a:latin typeface="Arial MT"/>
                <a:cs typeface="Arial MT"/>
              </a:rPr>
              <a:t>the</a:t>
            </a:r>
            <a:r>
              <a:rPr sz="1600" spc="-10" dirty="0">
                <a:solidFill>
                  <a:srgbClr val="08232A"/>
                </a:solidFill>
                <a:latin typeface="Arial MT"/>
                <a:cs typeface="Arial MT"/>
              </a:rPr>
              <a:t> </a:t>
            </a:r>
            <a:r>
              <a:rPr sz="1600" spc="-5" dirty="0">
                <a:solidFill>
                  <a:srgbClr val="08232A"/>
                </a:solidFill>
                <a:latin typeface="Arial MT"/>
                <a:cs typeface="Arial MT"/>
              </a:rPr>
              <a:t>following</a:t>
            </a:r>
            <a:r>
              <a:rPr sz="1600" spc="-30" dirty="0">
                <a:solidFill>
                  <a:srgbClr val="08232A"/>
                </a:solidFill>
                <a:latin typeface="Arial MT"/>
                <a:cs typeface="Arial MT"/>
              </a:rPr>
              <a:t> </a:t>
            </a:r>
            <a:r>
              <a:rPr sz="1600" spc="-10" dirty="0">
                <a:solidFill>
                  <a:srgbClr val="08232A"/>
                </a:solidFill>
                <a:latin typeface="Arial MT"/>
                <a:cs typeface="Arial MT"/>
              </a:rPr>
              <a:t>years</a:t>
            </a:r>
            <a:r>
              <a:rPr sz="1600" spc="30" dirty="0">
                <a:solidFill>
                  <a:srgbClr val="08232A"/>
                </a:solidFill>
                <a:latin typeface="Arial MT"/>
                <a:cs typeface="Arial MT"/>
              </a:rPr>
              <a:t> </a:t>
            </a:r>
            <a:r>
              <a:rPr sz="1600" spc="-5" dirty="0">
                <a:solidFill>
                  <a:srgbClr val="08232A"/>
                </a:solidFill>
                <a:latin typeface="Arial MT"/>
                <a:cs typeface="Arial MT"/>
              </a:rPr>
              <a:t>–</a:t>
            </a:r>
            <a:r>
              <a:rPr sz="1600" spc="-10" dirty="0">
                <a:solidFill>
                  <a:srgbClr val="08232A"/>
                </a:solidFill>
                <a:latin typeface="Arial MT"/>
                <a:cs typeface="Arial MT"/>
              </a:rPr>
              <a:t> </a:t>
            </a:r>
            <a:r>
              <a:rPr sz="1600" spc="-5" dirty="0">
                <a:solidFill>
                  <a:srgbClr val="08232A"/>
                </a:solidFill>
                <a:latin typeface="Arial MT"/>
                <a:cs typeface="Arial MT"/>
              </a:rPr>
              <a:t>2015</a:t>
            </a:r>
            <a:r>
              <a:rPr sz="1600" spc="-15" dirty="0">
                <a:solidFill>
                  <a:srgbClr val="08232A"/>
                </a:solidFill>
                <a:latin typeface="Arial MT"/>
                <a:cs typeface="Arial MT"/>
              </a:rPr>
              <a:t> </a:t>
            </a:r>
            <a:r>
              <a:rPr sz="1600" spc="-5" dirty="0">
                <a:solidFill>
                  <a:srgbClr val="08232A"/>
                </a:solidFill>
                <a:latin typeface="Arial MT"/>
                <a:cs typeface="Arial MT"/>
              </a:rPr>
              <a:t>to</a:t>
            </a:r>
            <a:r>
              <a:rPr sz="1600" spc="-10" dirty="0">
                <a:solidFill>
                  <a:srgbClr val="08232A"/>
                </a:solidFill>
                <a:latin typeface="Arial MT"/>
                <a:cs typeface="Arial MT"/>
              </a:rPr>
              <a:t> 2017</a:t>
            </a:r>
            <a:endParaRPr sz="1600">
              <a:latin typeface="Arial MT"/>
              <a:cs typeface="Arial MT"/>
            </a:endParaRPr>
          </a:p>
          <a:p>
            <a:pPr marL="388620" indent="-376555">
              <a:lnSpc>
                <a:spcPts val="1889"/>
              </a:lnSpc>
              <a:spcBef>
                <a:spcPts val="220"/>
              </a:spcBef>
              <a:buClr>
                <a:srgbClr val="F4FBFF"/>
              </a:buClr>
              <a:buSzPct val="112500"/>
              <a:buFont typeface="Arial MT"/>
              <a:buChar char="●"/>
              <a:tabLst>
                <a:tab pos="388620" algn="l"/>
                <a:tab pos="389255" algn="l"/>
              </a:tabLst>
            </a:pPr>
            <a:r>
              <a:rPr sz="1600" spc="-5" dirty="0">
                <a:solidFill>
                  <a:srgbClr val="08232A"/>
                </a:solidFill>
                <a:latin typeface="Palatino Linotype"/>
                <a:cs typeface="Palatino Linotype"/>
              </a:rPr>
              <a:t>.</a:t>
            </a:r>
            <a:endParaRPr sz="1600">
              <a:latin typeface="Palatino Linotype"/>
              <a:cs typeface="Palatino Linotype"/>
            </a:endParaRPr>
          </a:p>
          <a:p>
            <a:pPr marL="551815" lvl="1" indent="-374015">
              <a:lnSpc>
                <a:spcPts val="1889"/>
              </a:lnSpc>
              <a:buClr>
                <a:srgbClr val="000000"/>
              </a:buClr>
              <a:buChar char="●"/>
              <a:tabLst>
                <a:tab pos="551815" algn="l"/>
                <a:tab pos="552450" algn="l"/>
              </a:tabLst>
            </a:pPr>
            <a:r>
              <a:rPr sz="1600" spc="-5" dirty="0">
                <a:solidFill>
                  <a:srgbClr val="08232A"/>
                </a:solidFill>
                <a:latin typeface="Arial MT"/>
                <a:cs typeface="Arial MT"/>
              </a:rPr>
              <a:t>This</a:t>
            </a:r>
            <a:r>
              <a:rPr sz="1600" spc="-25" dirty="0">
                <a:solidFill>
                  <a:srgbClr val="08232A"/>
                </a:solidFill>
                <a:latin typeface="Arial MT"/>
                <a:cs typeface="Arial MT"/>
              </a:rPr>
              <a:t> </a:t>
            </a:r>
            <a:r>
              <a:rPr sz="1600" spc="-5" dirty="0">
                <a:solidFill>
                  <a:srgbClr val="08232A"/>
                </a:solidFill>
                <a:latin typeface="Arial MT"/>
                <a:cs typeface="Arial MT"/>
              </a:rPr>
              <a:t>dataset</a:t>
            </a:r>
            <a:r>
              <a:rPr sz="1600" spc="-25" dirty="0">
                <a:solidFill>
                  <a:srgbClr val="08232A"/>
                </a:solidFill>
                <a:latin typeface="Arial MT"/>
                <a:cs typeface="Arial MT"/>
              </a:rPr>
              <a:t> </a:t>
            </a:r>
            <a:r>
              <a:rPr sz="1600" dirty="0">
                <a:solidFill>
                  <a:srgbClr val="08232A"/>
                </a:solidFill>
                <a:latin typeface="Arial MT"/>
                <a:cs typeface="Arial MT"/>
              </a:rPr>
              <a:t>is</a:t>
            </a:r>
            <a:r>
              <a:rPr sz="1600" spc="-10" dirty="0">
                <a:solidFill>
                  <a:srgbClr val="08232A"/>
                </a:solidFill>
                <a:latin typeface="Arial MT"/>
                <a:cs typeface="Arial MT"/>
              </a:rPr>
              <a:t> </a:t>
            </a:r>
            <a:r>
              <a:rPr sz="1600" spc="-5" dirty="0">
                <a:solidFill>
                  <a:srgbClr val="08232A"/>
                </a:solidFill>
                <a:latin typeface="Arial MT"/>
                <a:cs typeface="Arial MT"/>
              </a:rPr>
              <a:t>unstructured,</a:t>
            </a:r>
            <a:r>
              <a:rPr sz="1600" spc="-40" dirty="0">
                <a:solidFill>
                  <a:srgbClr val="08232A"/>
                </a:solidFill>
                <a:latin typeface="Arial MT"/>
                <a:cs typeface="Arial MT"/>
              </a:rPr>
              <a:t> </a:t>
            </a:r>
            <a:r>
              <a:rPr sz="1600" spc="-5" dirty="0">
                <a:solidFill>
                  <a:srgbClr val="08232A"/>
                </a:solidFill>
                <a:latin typeface="Arial MT"/>
                <a:cs typeface="Arial MT"/>
              </a:rPr>
              <a:t>contains</a:t>
            </a:r>
            <a:r>
              <a:rPr sz="1600" spc="5" dirty="0">
                <a:solidFill>
                  <a:srgbClr val="08232A"/>
                </a:solidFill>
                <a:latin typeface="Arial MT"/>
                <a:cs typeface="Arial MT"/>
              </a:rPr>
              <a:t> </a:t>
            </a:r>
            <a:r>
              <a:rPr sz="1600" spc="-5" dirty="0">
                <a:solidFill>
                  <a:srgbClr val="08232A"/>
                </a:solidFill>
                <a:latin typeface="Arial MT"/>
                <a:cs typeface="Arial MT"/>
              </a:rPr>
              <a:t>a</a:t>
            </a:r>
            <a:r>
              <a:rPr sz="1600" spc="10" dirty="0">
                <a:solidFill>
                  <a:srgbClr val="08232A"/>
                </a:solidFill>
                <a:latin typeface="Arial MT"/>
                <a:cs typeface="Arial MT"/>
              </a:rPr>
              <a:t> </a:t>
            </a:r>
            <a:r>
              <a:rPr sz="1600" spc="-5" dirty="0">
                <a:solidFill>
                  <a:srgbClr val="08232A"/>
                </a:solidFill>
                <a:latin typeface="Arial MT"/>
                <a:cs typeface="Arial MT"/>
              </a:rPr>
              <a:t>lot</a:t>
            </a:r>
            <a:r>
              <a:rPr sz="1600" spc="-20" dirty="0">
                <a:solidFill>
                  <a:srgbClr val="08232A"/>
                </a:solidFill>
                <a:latin typeface="Arial MT"/>
                <a:cs typeface="Arial MT"/>
              </a:rPr>
              <a:t> </a:t>
            </a:r>
            <a:r>
              <a:rPr sz="1600" spc="-5" dirty="0">
                <a:solidFill>
                  <a:srgbClr val="08232A"/>
                </a:solidFill>
                <a:latin typeface="Arial MT"/>
                <a:cs typeface="Arial MT"/>
              </a:rPr>
              <a:t>of null</a:t>
            </a:r>
            <a:r>
              <a:rPr sz="1600" spc="-20" dirty="0">
                <a:solidFill>
                  <a:srgbClr val="08232A"/>
                </a:solidFill>
                <a:latin typeface="Arial MT"/>
                <a:cs typeface="Arial MT"/>
              </a:rPr>
              <a:t> </a:t>
            </a:r>
            <a:r>
              <a:rPr sz="1600" spc="-5" dirty="0">
                <a:solidFill>
                  <a:srgbClr val="08232A"/>
                </a:solidFill>
                <a:latin typeface="Arial MT"/>
                <a:cs typeface="Arial MT"/>
              </a:rPr>
              <a:t>values and</a:t>
            </a:r>
            <a:r>
              <a:rPr sz="1600" spc="-15" dirty="0">
                <a:solidFill>
                  <a:srgbClr val="08232A"/>
                </a:solidFill>
                <a:latin typeface="Arial MT"/>
                <a:cs typeface="Arial MT"/>
              </a:rPr>
              <a:t> </a:t>
            </a:r>
            <a:r>
              <a:rPr sz="1600" spc="-5" dirty="0">
                <a:solidFill>
                  <a:srgbClr val="08232A"/>
                </a:solidFill>
                <a:latin typeface="Arial MT"/>
                <a:cs typeface="Arial MT"/>
              </a:rPr>
              <a:t>needs</a:t>
            </a:r>
            <a:r>
              <a:rPr sz="1600" spc="-20" dirty="0">
                <a:solidFill>
                  <a:srgbClr val="08232A"/>
                </a:solidFill>
                <a:latin typeface="Arial MT"/>
                <a:cs typeface="Arial MT"/>
              </a:rPr>
              <a:t> </a:t>
            </a:r>
            <a:r>
              <a:rPr sz="1600" spc="-5" dirty="0">
                <a:solidFill>
                  <a:srgbClr val="08232A"/>
                </a:solidFill>
                <a:latin typeface="Arial MT"/>
                <a:cs typeface="Arial MT"/>
              </a:rPr>
              <a:t>cleansing.</a:t>
            </a:r>
            <a:endParaRPr sz="1600">
              <a:latin typeface="Arial MT"/>
              <a:cs typeface="Arial MT"/>
            </a:endParaRPr>
          </a:p>
          <a:p>
            <a:pPr lvl="1">
              <a:lnSpc>
                <a:spcPct val="100000"/>
              </a:lnSpc>
              <a:spcBef>
                <a:spcPts val="25"/>
              </a:spcBef>
              <a:buFont typeface="Arial MT"/>
              <a:buChar char="●"/>
            </a:pPr>
            <a:endParaRPr sz="1700">
              <a:latin typeface="Arial MT"/>
              <a:cs typeface="Arial MT"/>
            </a:endParaRPr>
          </a:p>
          <a:p>
            <a:pPr marL="551815" marR="5080" lvl="1" indent="-373380">
              <a:lnSpc>
                <a:spcPct val="100000"/>
              </a:lnSpc>
              <a:buClr>
                <a:srgbClr val="000000"/>
              </a:buClr>
              <a:buChar char="●"/>
              <a:tabLst>
                <a:tab pos="551815" algn="l"/>
                <a:tab pos="552450" algn="l"/>
              </a:tabLst>
            </a:pPr>
            <a:r>
              <a:rPr sz="1600" spc="-5" dirty="0">
                <a:solidFill>
                  <a:srgbClr val="08232A"/>
                </a:solidFill>
                <a:latin typeface="Arial MT"/>
                <a:cs typeface="Arial MT"/>
              </a:rPr>
              <a:t>Other</a:t>
            </a:r>
            <a:r>
              <a:rPr sz="1600" dirty="0">
                <a:solidFill>
                  <a:srgbClr val="08232A"/>
                </a:solidFill>
                <a:latin typeface="Arial MT"/>
                <a:cs typeface="Arial MT"/>
              </a:rPr>
              <a:t> </a:t>
            </a:r>
            <a:r>
              <a:rPr sz="1600" spc="-5" dirty="0">
                <a:solidFill>
                  <a:srgbClr val="08232A"/>
                </a:solidFill>
                <a:latin typeface="Arial MT"/>
                <a:cs typeface="Arial MT"/>
              </a:rPr>
              <a:t>than</a:t>
            </a:r>
            <a:r>
              <a:rPr sz="1600" spc="-10" dirty="0">
                <a:solidFill>
                  <a:srgbClr val="08232A"/>
                </a:solidFill>
                <a:latin typeface="Arial MT"/>
                <a:cs typeface="Arial MT"/>
              </a:rPr>
              <a:t> </a:t>
            </a:r>
            <a:r>
              <a:rPr sz="1600" spc="-5" dirty="0">
                <a:solidFill>
                  <a:srgbClr val="08232A"/>
                </a:solidFill>
                <a:latin typeface="Arial MT"/>
                <a:cs typeface="Arial MT"/>
              </a:rPr>
              <a:t>that ,</a:t>
            </a:r>
            <a:r>
              <a:rPr sz="1600" spc="15" dirty="0">
                <a:solidFill>
                  <a:srgbClr val="08232A"/>
                </a:solidFill>
                <a:latin typeface="Arial MT"/>
                <a:cs typeface="Arial MT"/>
              </a:rPr>
              <a:t> </a:t>
            </a:r>
            <a:r>
              <a:rPr sz="1600" spc="-5" dirty="0">
                <a:solidFill>
                  <a:srgbClr val="08232A"/>
                </a:solidFill>
                <a:latin typeface="Arial MT"/>
                <a:cs typeface="Arial MT"/>
              </a:rPr>
              <a:t>there</a:t>
            </a:r>
            <a:r>
              <a:rPr sz="1600" dirty="0">
                <a:solidFill>
                  <a:srgbClr val="08232A"/>
                </a:solidFill>
                <a:latin typeface="Arial MT"/>
                <a:cs typeface="Arial MT"/>
              </a:rPr>
              <a:t> </a:t>
            </a:r>
            <a:r>
              <a:rPr sz="1600" spc="-5" dirty="0">
                <a:solidFill>
                  <a:srgbClr val="08232A"/>
                </a:solidFill>
                <a:latin typeface="Arial MT"/>
                <a:cs typeface="Arial MT"/>
              </a:rPr>
              <a:t>are</a:t>
            </a:r>
            <a:r>
              <a:rPr sz="1600" spc="-15" dirty="0">
                <a:solidFill>
                  <a:srgbClr val="08232A"/>
                </a:solidFill>
                <a:latin typeface="Arial MT"/>
                <a:cs typeface="Arial MT"/>
              </a:rPr>
              <a:t> </a:t>
            </a:r>
            <a:r>
              <a:rPr sz="1600" spc="-5" dirty="0">
                <a:solidFill>
                  <a:srgbClr val="08232A"/>
                </a:solidFill>
                <a:latin typeface="Arial MT"/>
                <a:cs typeface="Arial MT"/>
              </a:rPr>
              <a:t>going</a:t>
            </a:r>
            <a:r>
              <a:rPr sz="1600" spc="-35" dirty="0">
                <a:solidFill>
                  <a:srgbClr val="08232A"/>
                </a:solidFill>
                <a:latin typeface="Arial MT"/>
                <a:cs typeface="Arial MT"/>
              </a:rPr>
              <a:t> </a:t>
            </a:r>
            <a:r>
              <a:rPr sz="1600" spc="-5" dirty="0">
                <a:solidFill>
                  <a:srgbClr val="08232A"/>
                </a:solidFill>
                <a:latin typeface="Arial MT"/>
                <a:cs typeface="Arial MT"/>
              </a:rPr>
              <a:t>to</a:t>
            </a:r>
            <a:r>
              <a:rPr sz="1600" dirty="0">
                <a:solidFill>
                  <a:srgbClr val="08232A"/>
                </a:solidFill>
                <a:latin typeface="Arial MT"/>
                <a:cs typeface="Arial MT"/>
              </a:rPr>
              <a:t> </a:t>
            </a:r>
            <a:r>
              <a:rPr sz="1600" spc="-5" dirty="0">
                <a:solidFill>
                  <a:srgbClr val="08232A"/>
                </a:solidFill>
                <a:latin typeface="Arial MT"/>
                <a:cs typeface="Arial MT"/>
              </a:rPr>
              <a:t>be certain</a:t>
            </a:r>
            <a:r>
              <a:rPr sz="1600" spc="20" dirty="0">
                <a:solidFill>
                  <a:srgbClr val="08232A"/>
                </a:solidFill>
                <a:latin typeface="Arial MT"/>
                <a:cs typeface="Arial MT"/>
              </a:rPr>
              <a:t> </a:t>
            </a:r>
            <a:r>
              <a:rPr sz="1600" spc="-5" dirty="0">
                <a:solidFill>
                  <a:srgbClr val="08232A"/>
                </a:solidFill>
                <a:latin typeface="Arial MT"/>
                <a:cs typeface="Arial MT"/>
              </a:rPr>
              <a:t>data</a:t>
            </a:r>
            <a:r>
              <a:rPr sz="1600" spc="-20" dirty="0">
                <a:solidFill>
                  <a:srgbClr val="08232A"/>
                </a:solidFill>
                <a:latin typeface="Arial MT"/>
                <a:cs typeface="Arial MT"/>
              </a:rPr>
              <a:t> </a:t>
            </a:r>
            <a:r>
              <a:rPr sz="1600" spc="-5" dirty="0">
                <a:solidFill>
                  <a:srgbClr val="08232A"/>
                </a:solidFill>
                <a:latin typeface="Arial MT"/>
                <a:cs typeface="Arial MT"/>
              </a:rPr>
              <a:t>columns</a:t>
            </a:r>
            <a:r>
              <a:rPr sz="1600" spc="15" dirty="0">
                <a:solidFill>
                  <a:srgbClr val="08232A"/>
                </a:solidFill>
                <a:latin typeface="Arial MT"/>
                <a:cs typeface="Arial MT"/>
              </a:rPr>
              <a:t> </a:t>
            </a:r>
            <a:r>
              <a:rPr sz="1600" spc="-5" dirty="0">
                <a:solidFill>
                  <a:srgbClr val="08232A"/>
                </a:solidFill>
                <a:latin typeface="Arial MT"/>
                <a:cs typeface="Arial MT"/>
              </a:rPr>
              <a:t>that</a:t>
            </a:r>
            <a:r>
              <a:rPr sz="1600" spc="-10" dirty="0">
                <a:solidFill>
                  <a:srgbClr val="08232A"/>
                </a:solidFill>
                <a:latin typeface="Arial MT"/>
                <a:cs typeface="Arial MT"/>
              </a:rPr>
              <a:t> </a:t>
            </a:r>
            <a:r>
              <a:rPr sz="1600" spc="-15" dirty="0">
                <a:solidFill>
                  <a:srgbClr val="08232A"/>
                </a:solidFill>
                <a:latin typeface="Arial MT"/>
                <a:cs typeface="Arial MT"/>
              </a:rPr>
              <a:t>we</a:t>
            </a:r>
            <a:r>
              <a:rPr sz="1600" dirty="0">
                <a:solidFill>
                  <a:srgbClr val="08232A"/>
                </a:solidFill>
                <a:latin typeface="Arial MT"/>
                <a:cs typeface="Arial MT"/>
              </a:rPr>
              <a:t> </a:t>
            </a:r>
            <a:r>
              <a:rPr sz="1600" spc="-5" dirty="0">
                <a:solidFill>
                  <a:srgbClr val="08232A"/>
                </a:solidFill>
                <a:latin typeface="Arial MT"/>
                <a:cs typeface="Arial MT"/>
              </a:rPr>
              <a:t>won't</a:t>
            </a:r>
            <a:r>
              <a:rPr sz="1600" spc="-15" dirty="0">
                <a:solidFill>
                  <a:srgbClr val="08232A"/>
                </a:solidFill>
                <a:latin typeface="Arial MT"/>
                <a:cs typeface="Arial MT"/>
              </a:rPr>
              <a:t> </a:t>
            </a:r>
            <a:r>
              <a:rPr sz="1600" spc="-5" dirty="0">
                <a:solidFill>
                  <a:srgbClr val="08232A"/>
                </a:solidFill>
                <a:latin typeface="Arial MT"/>
                <a:cs typeface="Arial MT"/>
              </a:rPr>
              <a:t>be</a:t>
            </a:r>
            <a:r>
              <a:rPr sz="1600" dirty="0">
                <a:solidFill>
                  <a:srgbClr val="08232A"/>
                </a:solidFill>
                <a:latin typeface="Arial MT"/>
                <a:cs typeface="Arial MT"/>
              </a:rPr>
              <a:t> </a:t>
            </a:r>
            <a:r>
              <a:rPr sz="1600" spc="-5" dirty="0">
                <a:solidFill>
                  <a:srgbClr val="08232A"/>
                </a:solidFill>
                <a:latin typeface="Arial MT"/>
                <a:cs typeface="Arial MT"/>
              </a:rPr>
              <a:t>needing </a:t>
            </a:r>
            <a:r>
              <a:rPr sz="1600" spc="-430" dirty="0">
                <a:solidFill>
                  <a:srgbClr val="08232A"/>
                </a:solidFill>
                <a:latin typeface="Arial MT"/>
                <a:cs typeface="Arial MT"/>
              </a:rPr>
              <a:t> </a:t>
            </a:r>
            <a:r>
              <a:rPr sz="1600" dirty="0">
                <a:solidFill>
                  <a:srgbClr val="08232A"/>
                </a:solidFill>
                <a:latin typeface="Arial MT"/>
                <a:cs typeface="Arial MT"/>
              </a:rPr>
              <a:t>so</a:t>
            </a:r>
            <a:r>
              <a:rPr sz="1600" spc="-20" dirty="0">
                <a:solidFill>
                  <a:srgbClr val="08232A"/>
                </a:solidFill>
                <a:latin typeface="Arial MT"/>
                <a:cs typeface="Arial MT"/>
              </a:rPr>
              <a:t> </a:t>
            </a:r>
            <a:r>
              <a:rPr sz="1600" spc="-5" dirty="0">
                <a:solidFill>
                  <a:srgbClr val="08232A"/>
                </a:solidFill>
                <a:latin typeface="Arial MT"/>
                <a:cs typeface="Arial MT"/>
              </a:rPr>
              <a:t>ﬁltering</a:t>
            </a:r>
            <a:r>
              <a:rPr sz="1600" dirty="0">
                <a:solidFill>
                  <a:srgbClr val="08232A"/>
                </a:solidFill>
                <a:latin typeface="Arial MT"/>
                <a:cs typeface="Arial MT"/>
              </a:rPr>
              <a:t> is</a:t>
            </a:r>
            <a:r>
              <a:rPr sz="1600" spc="-20" dirty="0">
                <a:solidFill>
                  <a:srgbClr val="08232A"/>
                </a:solidFill>
                <a:latin typeface="Arial MT"/>
                <a:cs typeface="Arial MT"/>
              </a:rPr>
              <a:t> </a:t>
            </a:r>
            <a:r>
              <a:rPr sz="1600" spc="-5" dirty="0">
                <a:solidFill>
                  <a:srgbClr val="08232A"/>
                </a:solidFill>
                <a:latin typeface="Arial MT"/>
                <a:cs typeface="Arial MT"/>
              </a:rPr>
              <a:t>required.</a:t>
            </a:r>
            <a:endParaRPr sz="1600">
              <a:latin typeface="Arial MT"/>
              <a:cs typeface="Arial MT"/>
            </a:endParaRPr>
          </a:p>
          <a:p>
            <a:pPr lvl="1">
              <a:lnSpc>
                <a:spcPct val="100000"/>
              </a:lnSpc>
              <a:spcBef>
                <a:spcPts val="25"/>
              </a:spcBef>
              <a:buFont typeface="Arial MT"/>
              <a:buChar char="●"/>
            </a:pPr>
            <a:endParaRPr sz="1700">
              <a:latin typeface="Arial MT"/>
              <a:cs typeface="Arial MT"/>
            </a:endParaRPr>
          </a:p>
          <a:p>
            <a:pPr marL="551815" marR="192405" lvl="1" indent="-373380">
              <a:lnSpc>
                <a:spcPct val="100000"/>
              </a:lnSpc>
              <a:spcBef>
                <a:spcPts val="5"/>
              </a:spcBef>
              <a:buClr>
                <a:srgbClr val="000000"/>
              </a:buClr>
              <a:buChar char="●"/>
              <a:tabLst>
                <a:tab pos="551815" algn="l"/>
                <a:tab pos="552450" algn="l"/>
              </a:tabLst>
            </a:pPr>
            <a:r>
              <a:rPr sz="1600" spc="-5" dirty="0">
                <a:solidFill>
                  <a:srgbClr val="08232A"/>
                </a:solidFill>
                <a:latin typeface="Arial MT"/>
                <a:cs typeface="Arial MT"/>
              </a:rPr>
              <a:t>After</a:t>
            </a:r>
            <a:r>
              <a:rPr sz="1600" spc="-10" dirty="0">
                <a:solidFill>
                  <a:srgbClr val="08232A"/>
                </a:solidFill>
                <a:latin typeface="Arial MT"/>
                <a:cs typeface="Arial MT"/>
              </a:rPr>
              <a:t> </a:t>
            </a:r>
            <a:r>
              <a:rPr sz="1600" spc="-5" dirty="0">
                <a:solidFill>
                  <a:srgbClr val="08232A"/>
                </a:solidFill>
                <a:latin typeface="Arial MT"/>
                <a:cs typeface="Arial MT"/>
              </a:rPr>
              <a:t>proper</a:t>
            </a:r>
            <a:r>
              <a:rPr sz="1600" spc="-10" dirty="0">
                <a:solidFill>
                  <a:srgbClr val="08232A"/>
                </a:solidFill>
                <a:latin typeface="Arial MT"/>
                <a:cs typeface="Arial MT"/>
              </a:rPr>
              <a:t> </a:t>
            </a:r>
            <a:r>
              <a:rPr sz="1600" spc="-5" dirty="0">
                <a:solidFill>
                  <a:srgbClr val="08232A"/>
                </a:solidFill>
                <a:latin typeface="Arial MT"/>
                <a:cs typeface="Arial MT"/>
              </a:rPr>
              <a:t>Filtering</a:t>
            </a:r>
            <a:r>
              <a:rPr sz="1600" spc="-10" dirty="0">
                <a:solidFill>
                  <a:srgbClr val="08232A"/>
                </a:solidFill>
                <a:latin typeface="Arial MT"/>
                <a:cs typeface="Arial MT"/>
              </a:rPr>
              <a:t> </a:t>
            </a:r>
            <a:r>
              <a:rPr sz="1600" spc="-5" dirty="0">
                <a:solidFill>
                  <a:srgbClr val="08232A"/>
                </a:solidFill>
                <a:latin typeface="Arial MT"/>
                <a:cs typeface="Arial MT"/>
              </a:rPr>
              <a:t>and</a:t>
            </a:r>
            <a:r>
              <a:rPr sz="1600" spc="-30" dirty="0">
                <a:solidFill>
                  <a:srgbClr val="08232A"/>
                </a:solidFill>
                <a:latin typeface="Arial MT"/>
                <a:cs typeface="Arial MT"/>
              </a:rPr>
              <a:t> </a:t>
            </a:r>
            <a:r>
              <a:rPr sz="1600" spc="-5" dirty="0">
                <a:solidFill>
                  <a:srgbClr val="08232A"/>
                </a:solidFill>
                <a:latin typeface="Arial MT"/>
                <a:cs typeface="Arial MT"/>
              </a:rPr>
              <a:t>cleansing,</a:t>
            </a:r>
            <a:r>
              <a:rPr sz="1600" dirty="0">
                <a:solidFill>
                  <a:srgbClr val="08232A"/>
                </a:solidFill>
                <a:latin typeface="Arial MT"/>
                <a:cs typeface="Arial MT"/>
              </a:rPr>
              <a:t> </a:t>
            </a:r>
            <a:r>
              <a:rPr sz="1600" spc="-30" dirty="0">
                <a:solidFill>
                  <a:srgbClr val="08232A"/>
                </a:solidFill>
                <a:latin typeface="Arial MT"/>
                <a:cs typeface="Arial MT"/>
              </a:rPr>
              <a:t>We </a:t>
            </a:r>
            <a:r>
              <a:rPr sz="1600" spc="-5" dirty="0">
                <a:solidFill>
                  <a:srgbClr val="08232A"/>
                </a:solidFill>
                <a:latin typeface="Arial MT"/>
                <a:cs typeface="Arial MT"/>
              </a:rPr>
              <a:t>are</a:t>
            </a:r>
            <a:r>
              <a:rPr sz="1600" spc="-15" dirty="0">
                <a:solidFill>
                  <a:srgbClr val="08232A"/>
                </a:solidFill>
                <a:latin typeface="Arial MT"/>
                <a:cs typeface="Arial MT"/>
              </a:rPr>
              <a:t> </a:t>
            </a:r>
            <a:r>
              <a:rPr sz="1600" spc="-5" dirty="0">
                <a:solidFill>
                  <a:srgbClr val="08232A"/>
                </a:solidFill>
                <a:latin typeface="Arial MT"/>
                <a:cs typeface="Arial MT"/>
              </a:rPr>
              <a:t>going</a:t>
            </a:r>
            <a:r>
              <a:rPr sz="1600" spc="-30" dirty="0">
                <a:solidFill>
                  <a:srgbClr val="08232A"/>
                </a:solidFill>
                <a:latin typeface="Arial MT"/>
                <a:cs typeface="Arial MT"/>
              </a:rPr>
              <a:t> </a:t>
            </a:r>
            <a:r>
              <a:rPr sz="1600" spc="-5" dirty="0">
                <a:solidFill>
                  <a:srgbClr val="08232A"/>
                </a:solidFill>
                <a:latin typeface="Arial MT"/>
                <a:cs typeface="Arial MT"/>
              </a:rPr>
              <a:t>to</a:t>
            </a:r>
            <a:r>
              <a:rPr sz="1600" dirty="0">
                <a:solidFill>
                  <a:srgbClr val="08232A"/>
                </a:solidFill>
                <a:latin typeface="Arial MT"/>
                <a:cs typeface="Arial MT"/>
              </a:rPr>
              <a:t> </a:t>
            </a:r>
            <a:r>
              <a:rPr sz="1600" spc="-5" dirty="0">
                <a:solidFill>
                  <a:srgbClr val="08232A"/>
                </a:solidFill>
                <a:latin typeface="Arial MT"/>
                <a:cs typeface="Arial MT"/>
              </a:rPr>
              <a:t>analyse</a:t>
            </a:r>
            <a:r>
              <a:rPr sz="1600" spc="-15" dirty="0">
                <a:solidFill>
                  <a:srgbClr val="08232A"/>
                </a:solidFill>
                <a:latin typeface="Arial MT"/>
                <a:cs typeface="Arial MT"/>
              </a:rPr>
              <a:t> </a:t>
            </a:r>
            <a:r>
              <a:rPr sz="1600" spc="-5" dirty="0">
                <a:solidFill>
                  <a:srgbClr val="08232A"/>
                </a:solidFill>
                <a:latin typeface="Arial MT"/>
                <a:cs typeface="Arial MT"/>
              </a:rPr>
              <a:t>this</a:t>
            </a:r>
            <a:r>
              <a:rPr sz="1600" spc="-25" dirty="0">
                <a:solidFill>
                  <a:srgbClr val="08232A"/>
                </a:solidFill>
                <a:latin typeface="Arial MT"/>
                <a:cs typeface="Arial MT"/>
              </a:rPr>
              <a:t> </a:t>
            </a:r>
            <a:r>
              <a:rPr sz="1600" spc="-5" dirty="0">
                <a:solidFill>
                  <a:srgbClr val="08232A"/>
                </a:solidFill>
                <a:latin typeface="Arial MT"/>
                <a:cs typeface="Arial MT"/>
              </a:rPr>
              <a:t>dataset</a:t>
            </a:r>
            <a:r>
              <a:rPr sz="1600" spc="-20" dirty="0">
                <a:solidFill>
                  <a:srgbClr val="08232A"/>
                </a:solidFill>
                <a:latin typeface="Arial MT"/>
                <a:cs typeface="Arial MT"/>
              </a:rPr>
              <a:t> </a:t>
            </a:r>
            <a:r>
              <a:rPr sz="1600" spc="-5" dirty="0">
                <a:solidFill>
                  <a:srgbClr val="08232A"/>
                </a:solidFill>
                <a:latin typeface="Arial MT"/>
                <a:cs typeface="Arial MT"/>
              </a:rPr>
              <a:t>and try</a:t>
            </a:r>
            <a:r>
              <a:rPr sz="1600" spc="-10" dirty="0">
                <a:solidFill>
                  <a:srgbClr val="08232A"/>
                </a:solidFill>
                <a:latin typeface="Arial MT"/>
                <a:cs typeface="Arial MT"/>
              </a:rPr>
              <a:t> </a:t>
            </a:r>
            <a:r>
              <a:rPr sz="1600" spc="-5" dirty="0">
                <a:solidFill>
                  <a:srgbClr val="08232A"/>
                </a:solidFill>
                <a:latin typeface="Arial MT"/>
                <a:cs typeface="Arial MT"/>
              </a:rPr>
              <a:t>to </a:t>
            </a:r>
            <a:r>
              <a:rPr sz="1600" spc="-430" dirty="0">
                <a:solidFill>
                  <a:srgbClr val="08232A"/>
                </a:solidFill>
                <a:latin typeface="Arial MT"/>
                <a:cs typeface="Arial MT"/>
              </a:rPr>
              <a:t> </a:t>
            </a:r>
            <a:r>
              <a:rPr sz="1600" spc="-5" dirty="0">
                <a:solidFill>
                  <a:srgbClr val="08232A"/>
                </a:solidFill>
                <a:latin typeface="Arial MT"/>
                <a:cs typeface="Arial MT"/>
              </a:rPr>
              <a:t>gain</a:t>
            </a:r>
            <a:r>
              <a:rPr sz="1600" spc="-35" dirty="0">
                <a:solidFill>
                  <a:srgbClr val="08232A"/>
                </a:solidFill>
                <a:latin typeface="Arial MT"/>
                <a:cs typeface="Arial MT"/>
              </a:rPr>
              <a:t> </a:t>
            </a:r>
            <a:r>
              <a:rPr sz="1600" spc="-10" dirty="0">
                <a:solidFill>
                  <a:srgbClr val="08232A"/>
                </a:solidFill>
                <a:latin typeface="Arial MT"/>
                <a:cs typeface="Arial MT"/>
              </a:rPr>
              <a:t>insight</a:t>
            </a:r>
            <a:r>
              <a:rPr sz="1600" spc="-25" dirty="0">
                <a:solidFill>
                  <a:srgbClr val="08232A"/>
                </a:solidFill>
                <a:latin typeface="Arial MT"/>
                <a:cs typeface="Arial MT"/>
              </a:rPr>
              <a:t> </a:t>
            </a:r>
            <a:r>
              <a:rPr sz="1600" spc="-5" dirty="0">
                <a:solidFill>
                  <a:srgbClr val="08232A"/>
                </a:solidFill>
                <a:latin typeface="Arial MT"/>
                <a:cs typeface="Arial MT"/>
              </a:rPr>
              <a:t>and</a:t>
            </a:r>
            <a:r>
              <a:rPr sz="1600" spc="-25" dirty="0">
                <a:solidFill>
                  <a:srgbClr val="08232A"/>
                </a:solidFill>
                <a:latin typeface="Arial MT"/>
                <a:cs typeface="Arial MT"/>
              </a:rPr>
              <a:t> </a:t>
            </a:r>
            <a:r>
              <a:rPr sz="1600" spc="-5" dirty="0">
                <a:solidFill>
                  <a:srgbClr val="08232A"/>
                </a:solidFill>
                <a:latin typeface="Arial MT"/>
                <a:cs typeface="Arial MT"/>
              </a:rPr>
              <a:t>analyse</a:t>
            </a:r>
            <a:r>
              <a:rPr sz="1600" spc="-30" dirty="0">
                <a:solidFill>
                  <a:srgbClr val="08232A"/>
                </a:solidFill>
                <a:latin typeface="Arial MT"/>
                <a:cs typeface="Arial MT"/>
              </a:rPr>
              <a:t> </a:t>
            </a:r>
            <a:r>
              <a:rPr sz="1600" spc="-5" dirty="0">
                <a:solidFill>
                  <a:srgbClr val="08232A"/>
                </a:solidFill>
                <a:latin typeface="Arial MT"/>
                <a:cs typeface="Arial MT"/>
              </a:rPr>
              <a:t>factors</a:t>
            </a:r>
            <a:r>
              <a:rPr sz="1600" spc="-10" dirty="0">
                <a:solidFill>
                  <a:srgbClr val="08232A"/>
                </a:solidFill>
                <a:latin typeface="Arial MT"/>
                <a:cs typeface="Arial MT"/>
              </a:rPr>
              <a:t> </a:t>
            </a:r>
            <a:r>
              <a:rPr sz="1600" spc="-5" dirty="0">
                <a:solidFill>
                  <a:srgbClr val="08232A"/>
                </a:solidFill>
                <a:latin typeface="Arial MT"/>
                <a:cs typeface="Arial MT"/>
              </a:rPr>
              <a:t>that</a:t>
            </a:r>
            <a:r>
              <a:rPr sz="1600" spc="-10" dirty="0">
                <a:solidFill>
                  <a:srgbClr val="08232A"/>
                </a:solidFill>
                <a:latin typeface="Arial MT"/>
                <a:cs typeface="Arial MT"/>
              </a:rPr>
              <a:t> </a:t>
            </a:r>
            <a:r>
              <a:rPr sz="1600" spc="-5" dirty="0">
                <a:solidFill>
                  <a:srgbClr val="08232A"/>
                </a:solidFill>
                <a:latin typeface="Arial MT"/>
                <a:cs typeface="Arial MT"/>
              </a:rPr>
              <a:t>govern</a:t>
            </a:r>
            <a:r>
              <a:rPr sz="1600" spc="-30" dirty="0">
                <a:solidFill>
                  <a:srgbClr val="08232A"/>
                </a:solidFill>
                <a:latin typeface="Arial MT"/>
                <a:cs typeface="Arial MT"/>
              </a:rPr>
              <a:t> </a:t>
            </a:r>
            <a:r>
              <a:rPr sz="1600" spc="-5" dirty="0">
                <a:solidFill>
                  <a:srgbClr val="08232A"/>
                </a:solidFill>
                <a:latin typeface="Arial MT"/>
                <a:cs typeface="Arial MT"/>
              </a:rPr>
              <a:t>these</a:t>
            </a:r>
            <a:r>
              <a:rPr sz="1600" spc="-35" dirty="0">
                <a:solidFill>
                  <a:srgbClr val="08232A"/>
                </a:solidFill>
                <a:latin typeface="Arial MT"/>
                <a:cs typeface="Arial MT"/>
              </a:rPr>
              <a:t> </a:t>
            </a:r>
            <a:r>
              <a:rPr sz="1600" spc="-5" dirty="0">
                <a:solidFill>
                  <a:srgbClr val="08232A"/>
                </a:solidFill>
                <a:latin typeface="Arial MT"/>
                <a:cs typeface="Arial MT"/>
              </a:rPr>
              <a:t>bookings.</a:t>
            </a:r>
            <a:endParaRPr sz="1600">
              <a:latin typeface="Arial MT"/>
              <a:cs typeface="Arial MT"/>
            </a:endParaRPr>
          </a:p>
          <a:p>
            <a:pPr lvl="1">
              <a:lnSpc>
                <a:spcPct val="100000"/>
              </a:lnSpc>
              <a:spcBef>
                <a:spcPts val="25"/>
              </a:spcBef>
              <a:buFont typeface="Arial MT"/>
              <a:buChar char="●"/>
            </a:pPr>
            <a:endParaRPr sz="1700">
              <a:latin typeface="Arial MT"/>
              <a:cs typeface="Arial MT"/>
            </a:endParaRPr>
          </a:p>
          <a:p>
            <a:pPr marL="551815" marR="242570" lvl="1" indent="-373380">
              <a:lnSpc>
                <a:spcPct val="100000"/>
              </a:lnSpc>
              <a:buClr>
                <a:srgbClr val="000000"/>
              </a:buClr>
              <a:buChar char="●"/>
              <a:tabLst>
                <a:tab pos="551815" algn="l"/>
                <a:tab pos="552450" algn="l"/>
              </a:tabLst>
            </a:pPr>
            <a:r>
              <a:rPr sz="1600" spc="-30" dirty="0">
                <a:solidFill>
                  <a:srgbClr val="08232A"/>
                </a:solidFill>
                <a:latin typeface="Arial MT"/>
                <a:cs typeface="Arial MT"/>
              </a:rPr>
              <a:t>We </a:t>
            </a:r>
            <a:r>
              <a:rPr sz="1600" spc="-10" dirty="0">
                <a:solidFill>
                  <a:srgbClr val="08232A"/>
                </a:solidFill>
                <a:latin typeface="Arial MT"/>
                <a:cs typeface="Arial MT"/>
              </a:rPr>
              <a:t>will </a:t>
            </a:r>
            <a:r>
              <a:rPr sz="1600" spc="-5" dirty="0">
                <a:solidFill>
                  <a:srgbClr val="08232A"/>
                </a:solidFill>
                <a:latin typeface="Arial MT"/>
                <a:cs typeface="Arial MT"/>
              </a:rPr>
              <a:t>be using some libraries such as </a:t>
            </a:r>
            <a:r>
              <a:rPr sz="1600" spc="-50" dirty="0">
                <a:solidFill>
                  <a:srgbClr val="08232A"/>
                </a:solidFill>
                <a:latin typeface="Arial MT"/>
                <a:cs typeface="Arial MT"/>
              </a:rPr>
              <a:t>Numpy, </a:t>
            </a:r>
            <a:r>
              <a:rPr sz="1600" spc="-5" dirty="0">
                <a:solidFill>
                  <a:srgbClr val="08232A"/>
                </a:solidFill>
                <a:latin typeface="Arial MT"/>
                <a:cs typeface="Arial MT"/>
              </a:rPr>
              <a:t>Pandas and Matplotlib for </a:t>
            </a:r>
            <a:r>
              <a:rPr sz="1600" spc="-20" dirty="0">
                <a:solidFill>
                  <a:srgbClr val="08232A"/>
                </a:solidFill>
                <a:latin typeface="Arial MT"/>
                <a:cs typeface="Arial MT"/>
              </a:rPr>
              <a:t>different </a:t>
            </a:r>
            <a:r>
              <a:rPr sz="1600" spc="-430" dirty="0">
                <a:solidFill>
                  <a:srgbClr val="08232A"/>
                </a:solidFill>
                <a:latin typeface="Arial MT"/>
                <a:cs typeface="Arial MT"/>
              </a:rPr>
              <a:t> </a:t>
            </a:r>
            <a:r>
              <a:rPr sz="1600" spc="-5" dirty="0">
                <a:solidFill>
                  <a:srgbClr val="08232A"/>
                </a:solidFill>
                <a:latin typeface="Arial MT"/>
                <a:cs typeface="Arial MT"/>
              </a:rPr>
              <a:t>task</a:t>
            </a:r>
            <a:r>
              <a:rPr sz="1600" spc="-20" dirty="0">
                <a:solidFill>
                  <a:srgbClr val="08232A"/>
                </a:solidFill>
                <a:latin typeface="Arial MT"/>
                <a:cs typeface="Arial MT"/>
              </a:rPr>
              <a:t> </a:t>
            </a:r>
            <a:r>
              <a:rPr sz="1600" spc="-5" dirty="0">
                <a:solidFill>
                  <a:srgbClr val="08232A"/>
                </a:solidFill>
                <a:latin typeface="Arial MT"/>
                <a:cs typeface="Arial MT"/>
              </a:rPr>
              <a:t>such as managing </a:t>
            </a:r>
            <a:r>
              <a:rPr sz="1600" spc="-10" dirty="0">
                <a:solidFill>
                  <a:srgbClr val="08232A"/>
                </a:solidFill>
                <a:latin typeface="Arial MT"/>
                <a:cs typeface="Arial MT"/>
              </a:rPr>
              <a:t>arrays,</a:t>
            </a:r>
            <a:r>
              <a:rPr sz="1600" spc="-5" dirty="0">
                <a:solidFill>
                  <a:srgbClr val="08232A"/>
                </a:solidFill>
                <a:latin typeface="Arial MT"/>
                <a:cs typeface="Arial MT"/>
              </a:rPr>
              <a:t> working</a:t>
            </a:r>
            <a:r>
              <a:rPr sz="1600" spc="-30" dirty="0">
                <a:solidFill>
                  <a:srgbClr val="08232A"/>
                </a:solidFill>
                <a:latin typeface="Arial MT"/>
                <a:cs typeface="Arial MT"/>
              </a:rPr>
              <a:t> </a:t>
            </a:r>
            <a:r>
              <a:rPr sz="1600" spc="-5" dirty="0">
                <a:solidFill>
                  <a:srgbClr val="08232A"/>
                </a:solidFill>
                <a:latin typeface="Arial MT"/>
                <a:cs typeface="Arial MT"/>
              </a:rPr>
              <a:t>on</a:t>
            </a:r>
            <a:r>
              <a:rPr sz="1600" spc="-15" dirty="0">
                <a:solidFill>
                  <a:srgbClr val="08232A"/>
                </a:solidFill>
                <a:latin typeface="Arial MT"/>
                <a:cs typeface="Arial MT"/>
              </a:rPr>
              <a:t> </a:t>
            </a:r>
            <a:r>
              <a:rPr sz="1600" spc="-5" dirty="0">
                <a:solidFill>
                  <a:srgbClr val="08232A"/>
                </a:solidFill>
                <a:latin typeface="Arial MT"/>
                <a:cs typeface="Arial MT"/>
              </a:rPr>
              <a:t>dataframes</a:t>
            </a:r>
            <a:r>
              <a:rPr sz="1600" spc="-15" dirty="0">
                <a:solidFill>
                  <a:srgbClr val="08232A"/>
                </a:solidFill>
                <a:latin typeface="Arial MT"/>
                <a:cs typeface="Arial MT"/>
              </a:rPr>
              <a:t> </a:t>
            </a:r>
            <a:r>
              <a:rPr sz="1600" spc="-5" dirty="0">
                <a:solidFill>
                  <a:srgbClr val="08232A"/>
                </a:solidFill>
                <a:latin typeface="Arial MT"/>
                <a:cs typeface="Arial MT"/>
              </a:rPr>
              <a:t>and</a:t>
            </a:r>
            <a:r>
              <a:rPr sz="1600" spc="-20" dirty="0">
                <a:solidFill>
                  <a:srgbClr val="08232A"/>
                </a:solidFill>
                <a:latin typeface="Arial MT"/>
                <a:cs typeface="Arial MT"/>
              </a:rPr>
              <a:t> </a:t>
            </a:r>
            <a:r>
              <a:rPr sz="1600" spc="-5" dirty="0">
                <a:solidFill>
                  <a:srgbClr val="08232A"/>
                </a:solidFill>
                <a:latin typeface="Arial MT"/>
                <a:cs typeface="Arial MT"/>
              </a:rPr>
              <a:t>visualizing</a:t>
            </a:r>
            <a:r>
              <a:rPr sz="1600" spc="-25" dirty="0">
                <a:solidFill>
                  <a:srgbClr val="08232A"/>
                </a:solidFill>
                <a:latin typeface="Arial MT"/>
                <a:cs typeface="Arial MT"/>
              </a:rPr>
              <a:t> </a:t>
            </a:r>
            <a:r>
              <a:rPr sz="1600" spc="-5" dirty="0">
                <a:solidFill>
                  <a:srgbClr val="08232A"/>
                </a:solidFill>
                <a:latin typeface="Arial MT"/>
                <a:cs typeface="Arial MT"/>
              </a:rPr>
              <a:t>data.</a:t>
            </a:r>
            <a:endParaRPr sz="1600">
              <a:latin typeface="Arial MT"/>
              <a:cs typeface="Arial MT"/>
            </a:endParaRPr>
          </a:p>
          <a:p>
            <a:pPr lvl="1">
              <a:lnSpc>
                <a:spcPct val="100000"/>
              </a:lnSpc>
              <a:spcBef>
                <a:spcPts val="25"/>
              </a:spcBef>
              <a:buFont typeface="Arial MT"/>
              <a:buChar char="●"/>
            </a:pPr>
            <a:endParaRPr sz="1700">
              <a:latin typeface="Arial MT"/>
              <a:cs typeface="Arial MT"/>
            </a:endParaRPr>
          </a:p>
          <a:p>
            <a:pPr marL="551815" lvl="1" indent="-374015">
              <a:lnSpc>
                <a:spcPct val="100000"/>
              </a:lnSpc>
              <a:buClr>
                <a:srgbClr val="000000"/>
              </a:buClr>
              <a:buChar char="●"/>
              <a:tabLst>
                <a:tab pos="551815" algn="l"/>
                <a:tab pos="552450" algn="l"/>
              </a:tabLst>
            </a:pPr>
            <a:r>
              <a:rPr sz="1600" spc="-25" dirty="0">
                <a:solidFill>
                  <a:srgbClr val="08232A"/>
                </a:solidFill>
                <a:latin typeface="Arial MT"/>
                <a:cs typeface="Arial MT"/>
              </a:rPr>
              <a:t>We</a:t>
            </a:r>
            <a:r>
              <a:rPr sz="1600" spc="-30" dirty="0">
                <a:solidFill>
                  <a:srgbClr val="08232A"/>
                </a:solidFill>
                <a:latin typeface="Arial MT"/>
                <a:cs typeface="Arial MT"/>
              </a:rPr>
              <a:t> </a:t>
            </a:r>
            <a:r>
              <a:rPr sz="1600" spc="-5" dirty="0">
                <a:solidFill>
                  <a:srgbClr val="08232A"/>
                </a:solidFill>
                <a:latin typeface="Arial MT"/>
                <a:cs typeface="Arial MT"/>
              </a:rPr>
              <a:t>will</a:t>
            </a:r>
            <a:r>
              <a:rPr sz="1600" spc="-35" dirty="0">
                <a:solidFill>
                  <a:srgbClr val="08232A"/>
                </a:solidFill>
                <a:latin typeface="Arial MT"/>
                <a:cs typeface="Arial MT"/>
              </a:rPr>
              <a:t> </a:t>
            </a:r>
            <a:r>
              <a:rPr sz="1600" spc="-5" dirty="0">
                <a:solidFill>
                  <a:srgbClr val="08232A"/>
                </a:solidFill>
                <a:latin typeface="Arial MT"/>
                <a:cs typeface="Arial MT"/>
              </a:rPr>
              <a:t>be</a:t>
            </a:r>
            <a:r>
              <a:rPr sz="1600" spc="-10" dirty="0">
                <a:solidFill>
                  <a:srgbClr val="08232A"/>
                </a:solidFill>
                <a:latin typeface="Arial MT"/>
                <a:cs typeface="Arial MT"/>
              </a:rPr>
              <a:t> </a:t>
            </a:r>
            <a:r>
              <a:rPr sz="1600" dirty="0">
                <a:solidFill>
                  <a:srgbClr val="08232A"/>
                </a:solidFill>
                <a:latin typeface="Arial MT"/>
                <a:cs typeface="Arial MT"/>
              </a:rPr>
              <a:t>using</a:t>
            </a:r>
            <a:r>
              <a:rPr sz="1600" spc="-45" dirty="0">
                <a:solidFill>
                  <a:srgbClr val="08232A"/>
                </a:solidFill>
                <a:latin typeface="Arial MT"/>
                <a:cs typeface="Arial MT"/>
              </a:rPr>
              <a:t> </a:t>
            </a:r>
            <a:r>
              <a:rPr sz="1600" spc="-5" dirty="0">
                <a:solidFill>
                  <a:srgbClr val="08232A"/>
                </a:solidFill>
                <a:latin typeface="Arial MT"/>
                <a:cs typeface="Arial MT"/>
              </a:rPr>
              <a:t>data</a:t>
            </a:r>
            <a:r>
              <a:rPr sz="1600" spc="-10" dirty="0">
                <a:solidFill>
                  <a:srgbClr val="08232A"/>
                </a:solidFill>
                <a:latin typeface="Arial MT"/>
                <a:cs typeface="Arial MT"/>
              </a:rPr>
              <a:t> </a:t>
            </a:r>
            <a:r>
              <a:rPr sz="1600" spc="-5" dirty="0">
                <a:solidFill>
                  <a:srgbClr val="08232A"/>
                </a:solidFill>
                <a:latin typeface="Arial MT"/>
                <a:cs typeface="Arial MT"/>
              </a:rPr>
              <a:t>visualization</a:t>
            </a:r>
            <a:r>
              <a:rPr sz="1600" spc="-40" dirty="0">
                <a:solidFill>
                  <a:srgbClr val="08232A"/>
                </a:solidFill>
                <a:latin typeface="Arial MT"/>
                <a:cs typeface="Arial MT"/>
              </a:rPr>
              <a:t> </a:t>
            </a:r>
            <a:r>
              <a:rPr sz="1600" spc="-5" dirty="0">
                <a:solidFill>
                  <a:srgbClr val="08232A"/>
                </a:solidFill>
                <a:latin typeface="Arial MT"/>
                <a:cs typeface="Arial MT"/>
              </a:rPr>
              <a:t>to</a:t>
            </a:r>
            <a:r>
              <a:rPr sz="1600" dirty="0">
                <a:solidFill>
                  <a:srgbClr val="08232A"/>
                </a:solidFill>
                <a:latin typeface="Arial MT"/>
                <a:cs typeface="Arial MT"/>
              </a:rPr>
              <a:t> </a:t>
            </a:r>
            <a:r>
              <a:rPr sz="1600" spc="-5" dirty="0">
                <a:solidFill>
                  <a:srgbClr val="08232A"/>
                </a:solidFill>
                <a:latin typeface="Arial MT"/>
                <a:cs typeface="Arial MT"/>
              </a:rPr>
              <a:t>depict</a:t>
            </a:r>
            <a:r>
              <a:rPr sz="1600" spc="-40" dirty="0">
                <a:solidFill>
                  <a:srgbClr val="08232A"/>
                </a:solidFill>
                <a:latin typeface="Arial MT"/>
                <a:cs typeface="Arial MT"/>
              </a:rPr>
              <a:t> </a:t>
            </a:r>
            <a:r>
              <a:rPr sz="1600" spc="-5" dirty="0">
                <a:solidFill>
                  <a:srgbClr val="08232A"/>
                </a:solidFill>
                <a:latin typeface="Arial MT"/>
                <a:cs typeface="Arial MT"/>
              </a:rPr>
              <a:t>everything</a:t>
            </a:r>
            <a:r>
              <a:rPr sz="1600" spc="-30" dirty="0">
                <a:solidFill>
                  <a:srgbClr val="08232A"/>
                </a:solidFill>
                <a:latin typeface="Arial MT"/>
                <a:cs typeface="Arial MT"/>
              </a:rPr>
              <a:t> graphically.</a:t>
            </a:r>
            <a:endParaRPr sz="16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270" y="135128"/>
            <a:ext cx="4445000" cy="452120"/>
          </a:xfrm>
          <a:prstGeom prst="rect">
            <a:avLst/>
          </a:prstGeom>
        </p:spPr>
        <p:txBody>
          <a:bodyPr vert="horz" wrap="square" lIns="0" tIns="12065" rIns="0" bIns="0" rtlCol="0">
            <a:spAutoFit/>
          </a:bodyPr>
          <a:lstStyle/>
          <a:p>
            <a:pPr marL="12700">
              <a:lnSpc>
                <a:spcPct val="100000"/>
              </a:lnSpc>
              <a:spcBef>
                <a:spcPts val="95"/>
              </a:spcBef>
            </a:pPr>
            <a:r>
              <a:rPr sz="2800" spc="-5" dirty="0"/>
              <a:t>Steps</a:t>
            </a:r>
            <a:r>
              <a:rPr sz="2800" spc="-50" dirty="0"/>
              <a:t> </a:t>
            </a:r>
            <a:r>
              <a:rPr sz="2800" spc="-15" dirty="0"/>
              <a:t>Followed</a:t>
            </a:r>
            <a:r>
              <a:rPr sz="2800" spc="-20" dirty="0"/>
              <a:t> </a:t>
            </a:r>
            <a:r>
              <a:rPr sz="2800" spc="-5" dirty="0"/>
              <a:t>In</a:t>
            </a:r>
            <a:r>
              <a:rPr sz="2800" spc="-145" dirty="0"/>
              <a:t> </a:t>
            </a:r>
            <a:r>
              <a:rPr sz="2800" spc="-5" dirty="0"/>
              <a:t>Analysis</a:t>
            </a:r>
            <a:endParaRPr sz="2800"/>
          </a:p>
        </p:txBody>
      </p:sp>
      <p:sp>
        <p:nvSpPr>
          <p:cNvPr id="3" name="object 3"/>
          <p:cNvSpPr txBox="1"/>
          <p:nvPr/>
        </p:nvSpPr>
        <p:spPr>
          <a:xfrm>
            <a:off x="575868" y="2887217"/>
            <a:ext cx="7605395" cy="1372235"/>
          </a:xfrm>
          <a:prstGeom prst="rect">
            <a:avLst/>
          </a:prstGeom>
        </p:spPr>
        <p:txBody>
          <a:bodyPr vert="horz" wrap="square" lIns="0" tIns="12065" rIns="0" bIns="0" rtlCol="0">
            <a:spAutoFit/>
          </a:bodyPr>
          <a:lstStyle/>
          <a:p>
            <a:pPr marL="12700" marR="253365">
              <a:lnSpc>
                <a:spcPct val="100000"/>
              </a:lnSpc>
              <a:spcBef>
                <a:spcPts val="95"/>
              </a:spcBef>
            </a:pPr>
            <a:r>
              <a:rPr sz="1600" b="1" spc="-5" dirty="0">
                <a:latin typeface="Arial"/>
                <a:cs typeface="Arial"/>
              </a:rPr>
              <a:t>Data</a:t>
            </a:r>
            <a:r>
              <a:rPr sz="1600" b="1" spc="-15" dirty="0">
                <a:latin typeface="Arial"/>
                <a:cs typeface="Arial"/>
              </a:rPr>
              <a:t> </a:t>
            </a:r>
            <a:r>
              <a:rPr sz="1600" b="1" spc="-5" dirty="0">
                <a:latin typeface="Arial"/>
                <a:cs typeface="Arial"/>
              </a:rPr>
              <a:t>collection</a:t>
            </a:r>
            <a:r>
              <a:rPr sz="1600" b="1" spc="-10" dirty="0">
                <a:latin typeface="Arial"/>
                <a:cs typeface="Arial"/>
              </a:rPr>
              <a:t> </a:t>
            </a:r>
            <a:r>
              <a:rPr sz="1400" dirty="0">
                <a:latin typeface="Arial MT"/>
                <a:cs typeface="Arial MT"/>
              </a:rPr>
              <a:t>:</a:t>
            </a:r>
            <a:r>
              <a:rPr sz="1400" spc="-10" dirty="0">
                <a:latin typeface="Arial MT"/>
                <a:cs typeface="Arial MT"/>
              </a:rPr>
              <a:t> We</a:t>
            </a:r>
            <a:r>
              <a:rPr sz="1400" spc="-50" dirty="0">
                <a:latin typeface="Arial MT"/>
                <a:cs typeface="Arial MT"/>
              </a:rPr>
              <a:t> </a:t>
            </a:r>
            <a:r>
              <a:rPr sz="1400" dirty="0">
                <a:latin typeface="Arial MT"/>
                <a:cs typeface="Arial MT"/>
              </a:rPr>
              <a:t>collected</a:t>
            </a:r>
            <a:r>
              <a:rPr sz="1400" spc="-35" dirty="0">
                <a:latin typeface="Arial MT"/>
                <a:cs typeface="Arial MT"/>
              </a:rPr>
              <a:t> </a:t>
            </a:r>
            <a:r>
              <a:rPr sz="1400" dirty="0">
                <a:latin typeface="Arial MT"/>
                <a:cs typeface="Arial MT"/>
              </a:rPr>
              <a:t>the</a:t>
            </a:r>
            <a:r>
              <a:rPr sz="1400" spc="-40" dirty="0">
                <a:latin typeface="Arial MT"/>
                <a:cs typeface="Arial MT"/>
              </a:rPr>
              <a:t> </a:t>
            </a:r>
            <a:r>
              <a:rPr sz="1400" spc="-5" dirty="0">
                <a:latin typeface="Arial MT"/>
                <a:cs typeface="Arial MT"/>
              </a:rPr>
              <a:t>hotel</a:t>
            </a:r>
            <a:r>
              <a:rPr sz="1400" spc="-45" dirty="0">
                <a:latin typeface="Arial MT"/>
                <a:cs typeface="Arial MT"/>
              </a:rPr>
              <a:t> </a:t>
            </a:r>
            <a:r>
              <a:rPr sz="1400" spc="-5" dirty="0">
                <a:latin typeface="Arial MT"/>
                <a:cs typeface="Arial MT"/>
              </a:rPr>
              <a:t>booking</a:t>
            </a:r>
            <a:r>
              <a:rPr sz="1400" spc="-50" dirty="0">
                <a:latin typeface="Arial MT"/>
                <a:cs typeface="Arial MT"/>
              </a:rPr>
              <a:t> </a:t>
            </a:r>
            <a:r>
              <a:rPr sz="1400" dirty="0">
                <a:latin typeface="Arial MT"/>
                <a:cs typeface="Arial MT"/>
              </a:rPr>
              <a:t>data</a:t>
            </a:r>
            <a:r>
              <a:rPr sz="1400" spc="-50" dirty="0">
                <a:latin typeface="Arial MT"/>
                <a:cs typeface="Arial MT"/>
              </a:rPr>
              <a:t> </a:t>
            </a:r>
            <a:r>
              <a:rPr sz="1400" dirty="0">
                <a:latin typeface="Arial MT"/>
                <a:cs typeface="Arial MT"/>
              </a:rPr>
              <a:t>on</a:t>
            </a:r>
            <a:r>
              <a:rPr sz="1400" spc="-15" dirty="0">
                <a:latin typeface="Arial MT"/>
                <a:cs typeface="Arial MT"/>
              </a:rPr>
              <a:t> </a:t>
            </a:r>
            <a:r>
              <a:rPr sz="1400" spc="-5" dirty="0">
                <a:latin typeface="Arial MT"/>
                <a:cs typeface="Arial MT"/>
              </a:rPr>
              <a:t>which</a:t>
            </a:r>
            <a:r>
              <a:rPr sz="1400" spc="-40" dirty="0">
                <a:latin typeface="Arial MT"/>
                <a:cs typeface="Arial MT"/>
              </a:rPr>
              <a:t> </a:t>
            </a:r>
            <a:r>
              <a:rPr sz="1400" spc="-5" dirty="0">
                <a:latin typeface="Arial MT"/>
                <a:cs typeface="Arial MT"/>
              </a:rPr>
              <a:t>EDA</a:t>
            </a:r>
            <a:r>
              <a:rPr sz="1400" spc="-85" dirty="0">
                <a:latin typeface="Arial MT"/>
                <a:cs typeface="Arial MT"/>
              </a:rPr>
              <a:t> </a:t>
            </a:r>
            <a:r>
              <a:rPr sz="1400" dirty="0">
                <a:latin typeface="Arial MT"/>
                <a:cs typeface="Arial MT"/>
              </a:rPr>
              <a:t>is</a:t>
            </a:r>
            <a:r>
              <a:rPr sz="1400" spc="-10" dirty="0">
                <a:latin typeface="Arial MT"/>
                <a:cs typeface="Arial MT"/>
              </a:rPr>
              <a:t> </a:t>
            </a:r>
            <a:r>
              <a:rPr sz="1400" dirty="0">
                <a:latin typeface="Arial MT"/>
                <a:cs typeface="Arial MT"/>
              </a:rPr>
              <a:t>to</a:t>
            </a:r>
            <a:r>
              <a:rPr sz="1400" spc="-40" dirty="0">
                <a:latin typeface="Arial MT"/>
                <a:cs typeface="Arial MT"/>
              </a:rPr>
              <a:t> </a:t>
            </a:r>
            <a:r>
              <a:rPr sz="1400" dirty="0">
                <a:latin typeface="Arial MT"/>
                <a:cs typeface="Arial MT"/>
              </a:rPr>
              <a:t>be</a:t>
            </a:r>
            <a:r>
              <a:rPr sz="1400" spc="-15" dirty="0">
                <a:latin typeface="Arial MT"/>
                <a:cs typeface="Arial MT"/>
              </a:rPr>
              <a:t> </a:t>
            </a:r>
            <a:r>
              <a:rPr sz="1400" spc="-5" dirty="0">
                <a:latin typeface="Arial MT"/>
                <a:cs typeface="Arial MT"/>
              </a:rPr>
              <a:t>done.</a:t>
            </a:r>
            <a:r>
              <a:rPr sz="1400" spc="-30" dirty="0">
                <a:latin typeface="Arial MT"/>
                <a:cs typeface="Arial MT"/>
              </a:rPr>
              <a:t> </a:t>
            </a:r>
            <a:r>
              <a:rPr sz="1400" spc="-10" dirty="0">
                <a:latin typeface="Arial MT"/>
                <a:cs typeface="Arial MT"/>
              </a:rPr>
              <a:t>We</a:t>
            </a:r>
            <a:r>
              <a:rPr sz="1400" spc="-65" dirty="0">
                <a:latin typeface="Arial MT"/>
                <a:cs typeface="Arial MT"/>
              </a:rPr>
              <a:t> </a:t>
            </a:r>
            <a:r>
              <a:rPr sz="1400" dirty="0">
                <a:latin typeface="Arial MT"/>
                <a:cs typeface="Arial MT"/>
              </a:rPr>
              <a:t>then </a:t>
            </a:r>
            <a:r>
              <a:rPr sz="1400" spc="-375" dirty="0">
                <a:latin typeface="Arial MT"/>
                <a:cs typeface="Arial MT"/>
              </a:rPr>
              <a:t> </a:t>
            </a:r>
            <a:r>
              <a:rPr sz="1400" spc="-5" dirty="0">
                <a:latin typeface="Arial MT"/>
                <a:cs typeface="Arial MT"/>
              </a:rPr>
              <a:t>understood</a:t>
            </a:r>
            <a:r>
              <a:rPr sz="1400" spc="-60" dirty="0">
                <a:latin typeface="Arial MT"/>
                <a:cs typeface="Arial MT"/>
              </a:rPr>
              <a:t> </a:t>
            </a:r>
            <a:r>
              <a:rPr sz="1400" dirty="0">
                <a:latin typeface="Arial MT"/>
                <a:cs typeface="Arial MT"/>
              </a:rPr>
              <a:t>the</a:t>
            </a:r>
            <a:r>
              <a:rPr sz="1400" spc="-45" dirty="0">
                <a:latin typeface="Arial MT"/>
                <a:cs typeface="Arial MT"/>
              </a:rPr>
              <a:t> </a:t>
            </a:r>
            <a:r>
              <a:rPr sz="1400" spc="-5" dirty="0">
                <a:latin typeface="Arial MT"/>
                <a:cs typeface="Arial MT"/>
              </a:rPr>
              <a:t>data,</a:t>
            </a:r>
            <a:r>
              <a:rPr sz="1400" spc="-50" dirty="0">
                <a:latin typeface="Arial MT"/>
                <a:cs typeface="Arial MT"/>
              </a:rPr>
              <a:t> </a:t>
            </a:r>
            <a:r>
              <a:rPr sz="1400" dirty="0">
                <a:latin typeface="Arial MT"/>
                <a:cs typeface="Arial MT"/>
              </a:rPr>
              <a:t>its</a:t>
            </a:r>
            <a:r>
              <a:rPr sz="1400" spc="-30" dirty="0">
                <a:latin typeface="Arial MT"/>
                <a:cs typeface="Arial MT"/>
              </a:rPr>
              <a:t> </a:t>
            </a:r>
            <a:r>
              <a:rPr sz="1400" spc="-5" dirty="0">
                <a:latin typeface="Arial MT"/>
                <a:cs typeface="Arial MT"/>
              </a:rPr>
              <a:t>columns/features</a:t>
            </a:r>
            <a:r>
              <a:rPr sz="1400" spc="-45" dirty="0">
                <a:latin typeface="Arial MT"/>
                <a:cs typeface="Arial MT"/>
              </a:rPr>
              <a:t> </a:t>
            </a:r>
            <a:r>
              <a:rPr sz="1400" dirty="0">
                <a:latin typeface="Arial MT"/>
                <a:cs typeface="Arial MT"/>
              </a:rPr>
              <a:t>and</a:t>
            </a:r>
            <a:r>
              <a:rPr sz="1400" spc="-45" dirty="0">
                <a:latin typeface="Arial MT"/>
                <a:cs typeface="Arial MT"/>
              </a:rPr>
              <a:t> </a:t>
            </a:r>
            <a:r>
              <a:rPr sz="1400" dirty="0">
                <a:latin typeface="Arial MT"/>
                <a:cs typeface="Arial MT"/>
              </a:rPr>
              <a:t>its</a:t>
            </a:r>
            <a:r>
              <a:rPr sz="1400" spc="-25" dirty="0">
                <a:latin typeface="Arial MT"/>
                <a:cs typeface="Arial MT"/>
              </a:rPr>
              <a:t> </a:t>
            </a:r>
            <a:r>
              <a:rPr sz="1400" dirty="0">
                <a:latin typeface="Arial MT"/>
                <a:cs typeface="Arial MT"/>
              </a:rPr>
              <a:t>content.</a:t>
            </a:r>
            <a:endParaRPr sz="1400">
              <a:latin typeface="Arial MT"/>
              <a:cs typeface="Arial MT"/>
            </a:endParaRPr>
          </a:p>
          <a:p>
            <a:pPr marL="12700" marR="5080">
              <a:lnSpc>
                <a:spcPct val="114599"/>
              </a:lnSpc>
              <a:spcBef>
                <a:spcPts val="919"/>
              </a:spcBef>
            </a:pPr>
            <a:r>
              <a:rPr sz="1600" b="1" spc="-5" dirty="0">
                <a:latin typeface="Arial"/>
                <a:cs typeface="Arial"/>
              </a:rPr>
              <a:t>Data cleaning </a:t>
            </a:r>
            <a:r>
              <a:rPr sz="1400" dirty="0">
                <a:latin typeface="Arial MT"/>
                <a:cs typeface="Arial MT"/>
              </a:rPr>
              <a:t>: </a:t>
            </a:r>
            <a:r>
              <a:rPr sz="1400" spc="-10" dirty="0">
                <a:latin typeface="Arial MT"/>
                <a:cs typeface="Arial MT"/>
              </a:rPr>
              <a:t>We </a:t>
            </a:r>
            <a:r>
              <a:rPr sz="1400" dirty="0">
                <a:latin typeface="Arial MT"/>
                <a:cs typeface="Arial MT"/>
              </a:rPr>
              <a:t>cleaned the data by </a:t>
            </a:r>
            <a:r>
              <a:rPr sz="1400" spc="-5" dirty="0">
                <a:latin typeface="Arial MT"/>
                <a:cs typeface="Arial MT"/>
              </a:rPr>
              <a:t>dropping </a:t>
            </a:r>
            <a:r>
              <a:rPr sz="1400" dirty="0">
                <a:latin typeface="Arial MT"/>
                <a:cs typeface="Arial MT"/>
              </a:rPr>
              <a:t>or replacing </a:t>
            </a:r>
            <a:r>
              <a:rPr sz="1400" spc="-5" dirty="0">
                <a:latin typeface="Arial MT"/>
                <a:cs typeface="Arial MT"/>
              </a:rPr>
              <a:t>null values, deleting unwanted </a:t>
            </a:r>
            <a:r>
              <a:rPr sz="1400" dirty="0">
                <a:latin typeface="Arial MT"/>
                <a:cs typeface="Arial MT"/>
              </a:rPr>
              <a:t> columns,</a:t>
            </a:r>
            <a:r>
              <a:rPr sz="1400" spc="-40" dirty="0">
                <a:latin typeface="Arial MT"/>
                <a:cs typeface="Arial MT"/>
              </a:rPr>
              <a:t> </a:t>
            </a:r>
            <a:r>
              <a:rPr sz="1400" dirty="0">
                <a:latin typeface="Arial MT"/>
                <a:cs typeface="Arial MT"/>
              </a:rPr>
              <a:t>checking</a:t>
            </a:r>
            <a:r>
              <a:rPr sz="1400" spc="-25" dirty="0">
                <a:latin typeface="Arial MT"/>
                <a:cs typeface="Arial MT"/>
              </a:rPr>
              <a:t> </a:t>
            </a:r>
            <a:r>
              <a:rPr sz="1400" dirty="0">
                <a:latin typeface="Arial MT"/>
                <a:cs typeface="Arial MT"/>
              </a:rPr>
              <a:t>data</a:t>
            </a:r>
            <a:r>
              <a:rPr sz="1400" spc="-55" dirty="0">
                <a:latin typeface="Arial MT"/>
                <a:cs typeface="Arial MT"/>
              </a:rPr>
              <a:t> </a:t>
            </a:r>
            <a:r>
              <a:rPr sz="1400" spc="-5" dirty="0">
                <a:latin typeface="Arial MT"/>
                <a:cs typeface="Arial MT"/>
              </a:rPr>
              <a:t>type</a:t>
            </a:r>
            <a:r>
              <a:rPr sz="1400" spc="-25" dirty="0">
                <a:latin typeface="Arial MT"/>
                <a:cs typeface="Arial MT"/>
              </a:rPr>
              <a:t> </a:t>
            </a:r>
            <a:r>
              <a:rPr sz="1400" dirty="0">
                <a:latin typeface="Arial MT"/>
                <a:cs typeface="Arial MT"/>
              </a:rPr>
              <a:t>and</a:t>
            </a:r>
            <a:r>
              <a:rPr sz="1400" spc="-45" dirty="0">
                <a:latin typeface="Arial MT"/>
                <a:cs typeface="Arial MT"/>
              </a:rPr>
              <a:t> </a:t>
            </a:r>
            <a:r>
              <a:rPr sz="1400" spc="-5" dirty="0">
                <a:latin typeface="Arial MT"/>
                <a:cs typeface="Arial MT"/>
              </a:rPr>
              <a:t>conversion</a:t>
            </a:r>
            <a:r>
              <a:rPr sz="1400" spc="-20" dirty="0">
                <a:latin typeface="Arial MT"/>
                <a:cs typeface="Arial MT"/>
              </a:rPr>
              <a:t> </a:t>
            </a:r>
            <a:r>
              <a:rPr sz="1400" dirty="0">
                <a:latin typeface="Arial MT"/>
                <a:cs typeface="Arial MT"/>
              </a:rPr>
              <a:t>to</a:t>
            </a:r>
            <a:r>
              <a:rPr sz="1400" spc="-30" dirty="0">
                <a:latin typeface="Arial MT"/>
                <a:cs typeface="Arial MT"/>
              </a:rPr>
              <a:t> </a:t>
            </a:r>
            <a:r>
              <a:rPr sz="1400" dirty="0">
                <a:latin typeface="Arial MT"/>
                <a:cs typeface="Arial MT"/>
              </a:rPr>
              <a:t>a</a:t>
            </a:r>
            <a:r>
              <a:rPr sz="1400" spc="-5" dirty="0">
                <a:latin typeface="Arial MT"/>
                <a:cs typeface="Arial MT"/>
              </a:rPr>
              <a:t> </a:t>
            </a:r>
            <a:r>
              <a:rPr sz="1400" dirty="0">
                <a:latin typeface="Arial MT"/>
                <a:cs typeface="Arial MT"/>
              </a:rPr>
              <a:t>data</a:t>
            </a:r>
            <a:r>
              <a:rPr sz="1400" spc="-55" dirty="0">
                <a:latin typeface="Arial MT"/>
                <a:cs typeface="Arial MT"/>
              </a:rPr>
              <a:t> </a:t>
            </a:r>
            <a:r>
              <a:rPr sz="1400" spc="-5" dirty="0">
                <a:latin typeface="Arial MT"/>
                <a:cs typeface="Arial MT"/>
              </a:rPr>
              <a:t>type</a:t>
            </a:r>
            <a:r>
              <a:rPr sz="1400" spc="-25" dirty="0">
                <a:latin typeface="Arial MT"/>
                <a:cs typeface="Arial MT"/>
              </a:rPr>
              <a:t> </a:t>
            </a:r>
            <a:r>
              <a:rPr sz="1400" dirty="0">
                <a:latin typeface="Arial MT"/>
                <a:cs typeface="Arial MT"/>
              </a:rPr>
              <a:t>of</a:t>
            </a:r>
            <a:r>
              <a:rPr sz="1400" spc="-25" dirty="0">
                <a:latin typeface="Arial MT"/>
                <a:cs typeface="Arial MT"/>
              </a:rPr>
              <a:t> </a:t>
            </a:r>
            <a:r>
              <a:rPr sz="1400" dirty="0">
                <a:latin typeface="Arial MT"/>
                <a:cs typeface="Arial MT"/>
              </a:rPr>
              <a:t>required</a:t>
            </a:r>
            <a:r>
              <a:rPr sz="1400" spc="-40" dirty="0">
                <a:latin typeface="Arial MT"/>
                <a:cs typeface="Arial MT"/>
              </a:rPr>
              <a:t> </a:t>
            </a:r>
            <a:r>
              <a:rPr sz="1400" dirty="0">
                <a:latin typeface="Arial MT"/>
                <a:cs typeface="Arial MT"/>
              </a:rPr>
              <a:t>column</a:t>
            </a:r>
            <a:r>
              <a:rPr sz="1400" spc="-15" dirty="0">
                <a:latin typeface="Arial MT"/>
                <a:cs typeface="Arial MT"/>
              </a:rPr>
              <a:t> </a:t>
            </a:r>
            <a:r>
              <a:rPr sz="1400" dirty="0">
                <a:latin typeface="Arial MT"/>
                <a:cs typeface="Arial MT"/>
              </a:rPr>
              <a:t>and</a:t>
            </a:r>
            <a:r>
              <a:rPr sz="1400" spc="-40" dirty="0">
                <a:latin typeface="Arial MT"/>
                <a:cs typeface="Arial MT"/>
              </a:rPr>
              <a:t> </a:t>
            </a:r>
            <a:r>
              <a:rPr sz="1400" spc="-10" dirty="0">
                <a:latin typeface="Arial MT"/>
                <a:cs typeface="Arial MT"/>
              </a:rPr>
              <a:t>we </a:t>
            </a:r>
            <a:r>
              <a:rPr sz="1400" spc="-5" dirty="0">
                <a:latin typeface="Arial MT"/>
                <a:cs typeface="Arial MT"/>
              </a:rPr>
              <a:t>performed </a:t>
            </a:r>
            <a:r>
              <a:rPr sz="1400" spc="-370" dirty="0">
                <a:latin typeface="Arial MT"/>
                <a:cs typeface="Arial MT"/>
              </a:rPr>
              <a:t> </a:t>
            </a:r>
            <a:r>
              <a:rPr sz="1400" spc="-5" dirty="0">
                <a:latin typeface="Arial MT"/>
                <a:cs typeface="Arial MT"/>
              </a:rPr>
              <a:t>many</a:t>
            </a:r>
            <a:r>
              <a:rPr sz="1400" spc="-25" dirty="0">
                <a:latin typeface="Arial MT"/>
                <a:cs typeface="Arial MT"/>
              </a:rPr>
              <a:t> </a:t>
            </a:r>
            <a:r>
              <a:rPr sz="1400" spc="-5" dirty="0">
                <a:latin typeface="Arial MT"/>
                <a:cs typeface="Arial MT"/>
              </a:rPr>
              <a:t>other</a:t>
            </a:r>
            <a:r>
              <a:rPr sz="1400" spc="-60" dirty="0">
                <a:latin typeface="Arial MT"/>
                <a:cs typeface="Arial MT"/>
              </a:rPr>
              <a:t> </a:t>
            </a:r>
            <a:r>
              <a:rPr sz="1400" spc="-5" dirty="0">
                <a:latin typeface="Arial MT"/>
                <a:cs typeface="Arial MT"/>
              </a:rPr>
              <a:t>operations</a:t>
            </a:r>
            <a:r>
              <a:rPr sz="1400" spc="-50" dirty="0">
                <a:latin typeface="Arial MT"/>
                <a:cs typeface="Arial MT"/>
              </a:rPr>
              <a:t> </a:t>
            </a:r>
            <a:r>
              <a:rPr sz="1400" dirty="0">
                <a:latin typeface="Arial MT"/>
                <a:cs typeface="Arial MT"/>
              </a:rPr>
              <a:t>to</a:t>
            </a:r>
            <a:r>
              <a:rPr sz="1400" spc="-30" dirty="0">
                <a:latin typeface="Arial MT"/>
                <a:cs typeface="Arial MT"/>
              </a:rPr>
              <a:t> </a:t>
            </a:r>
            <a:r>
              <a:rPr sz="1400" dirty="0">
                <a:latin typeface="Arial MT"/>
                <a:cs typeface="Arial MT"/>
              </a:rPr>
              <a:t>get</a:t>
            </a:r>
            <a:r>
              <a:rPr sz="1400" spc="-40" dirty="0">
                <a:latin typeface="Arial MT"/>
                <a:cs typeface="Arial MT"/>
              </a:rPr>
              <a:t> </a:t>
            </a:r>
            <a:r>
              <a:rPr sz="1400" dirty="0">
                <a:latin typeface="Arial MT"/>
                <a:cs typeface="Arial MT"/>
              </a:rPr>
              <a:t>the</a:t>
            </a:r>
            <a:r>
              <a:rPr sz="1400" spc="-50" dirty="0">
                <a:latin typeface="Arial MT"/>
                <a:cs typeface="Arial MT"/>
              </a:rPr>
              <a:t> </a:t>
            </a:r>
            <a:r>
              <a:rPr sz="1400" dirty="0">
                <a:latin typeface="Arial MT"/>
                <a:cs typeface="Arial MT"/>
              </a:rPr>
              <a:t>required</a:t>
            </a:r>
            <a:r>
              <a:rPr sz="1400" spc="-45" dirty="0">
                <a:latin typeface="Arial MT"/>
                <a:cs typeface="Arial MT"/>
              </a:rPr>
              <a:t> </a:t>
            </a:r>
            <a:r>
              <a:rPr sz="1400" spc="-5" dirty="0">
                <a:latin typeface="Arial MT"/>
                <a:cs typeface="Arial MT"/>
              </a:rPr>
              <a:t>dataset.</a:t>
            </a:r>
            <a:endParaRPr sz="1400">
              <a:latin typeface="Arial MT"/>
              <a:cs typeface="Arial MT"/>
            </a:endParaRPr>
          </a:p>
        </p:txBody>
      </p:sp>
      <p:pic>
        <p:nvPicPr>
          <p:cNvPr id="4" name="object 4"/>
          <p:cNvPicPr/>
          <p:nvPr/>
        </p:nvPicPr>
        <p:blipFill>
          <a:blip r:embed="rId2" cstate="print"/>
          <a:stretch>
            <a:fillRect/>
          </a:stretch>
        </p:blipFill>
        <p:spPr>
          <a:xfrm>
            <a:off x="1315211" y="1153667"/>
            <a:ext cx="5774436" cy="1427987"/>
          </a:xfrm>
          <a:prstGeom prst="rect">
            <a:avLst/>
          </a:prstGeom>
        </p:spPr>
      </p:pic>
      <p:sp>
        <p:nvSpPr>
          <p:cNvPr id="5" name="object 5"/>
          <p:cNvSpPr txBox="1"/>
          <p:nvPr/>
        </p:nvSpPr>
        <p:spPr>
          <a:xfrm>
            <a:off x="5947917" y="1668602"/>
            <a:ext cx="864235" cy="374015"/>
          </a:xfrm>
          <a:prstGeom prst="rect">
            <a:avLst/>
          </a:prstGeom>
        </p:spPr>
        <p:txBody>
          <a:bodyPr vert="horz" wrap="square" lIns="0" tIns="12700" rIns="0" bIns="0" rtlCol="0">
            <a:spAutoFit/>
          </a:bodyPr>
          <a:lstStyle/>
          <a:p>
            <a:pPr algn="ctr">
              <a:lnSpc>
                <a:spcPts val="1370"/>
              </a:lnSpc>
              <a:spcBef>
                <a:spcPts val="100"/>
              </a:spcBef>
            </a:pPr>
            <a:r>
              <a:rPr sz="1200" b="1" spc="-40" dirty="0">
                <a:solidFill>
                  <a:srgbClr val="EDFF41"/>
                </a:solidFill>
                <a:latin typeface="Arial"/>
                <a:cs typeface="Arial"/>
              </a:rPr>
              <a:t>Data</a:t>
            </a:r>
            <a:endParaRPr sz="1200">
              <a:latin typeface="Arial"/>
              <a:cs typeface="Arial"/>
            </a:endParaRPr>
          </a:p>
          <a:p>
            <a:pPr algn="ctr">
              <a:lnSpc>
                <a:spcPts val="1370"/>
              </a:lnSpc>
            </a:pPr>
            <a:r>
              <a:rPr sz="1200" b="1" spc="-60" dirty="0">
                <a:solidFill>
                  <a:srgbClr val="EDFF41"/>
                </a:solidFill>
                <a:latin typeface="Arial"/>
                <a:cs typeface="Arial"/>
              </a:rPr>
              <a:t>Visualization</a:t>
            </a:r>
            <a:endParaRPr sz="1200">
              <a:latin typeface="Arial"/>
              <a:cs typeface="Arial"/>
            </a:endParaRPr>
          </a:p>
        </p:txBody>
      </p:sp>
      <p:sp>
        <p:nvSpPr>
          <p:cNvPr id="6" name="object 6"/>
          <p:cNvSpPr txBox="1"/>
          <p:nvPr/>
        </p:nvSpPr>
        <p:spPr>
          <a:xfrm>
            <a:off x="4474845" y="1584191"/>
            <a:ext cx="901065" cy="461009"/>
          </a:xfrm>
          <a:prstGeom prst="rect">
            <a:avLst/>
          </a:prstGeom>
        </p:spPr>
        <p:txBody>
          <a:bodyPr vert="horz" wrap="square" lIns="0" tIns="46990" rIns="0" bIns="0" rtlCol="0">
            <a:spAutoFit/>
          </a:bodyPr>
          <a:lstStyle/>
          <a:p>
            <a:pPr marL="70485">
              <a:lnSpc>
                <a:spcPct val="100000"/>
              </a:lnSpc>
              <a:spcBef>
                <a:spcPts val="370"/>
              </a:spcBef>
            </a:pPr>
            <a:r>
              <a:rPr sz="1200" spc="-5" dirty="0">
                <a:solidFill>
                  <a:srgbClr val="EDFF41"/>
                </a:solidFill>
                <a:latin typeface="Microsoft Sans Serif"/>
                <a:cs typeface="Microsoft Sans Serif"/>
              </a:rPr>
              <a:t>Exploratory </a:t>
            </a:r>
            <a:endParaRPr sz="1200">
              <a:latin typeface="Microsoft Sans Serif"/>
              <a:cs typeface="Microsoft Sans Serif"/>
            </a:endParaRPr>
          </a:p>
          <a:p>
            <a:pPr marL="12700">
              <a:lnSpc>
                <a:spcPct val="100000"/>
              </a:lnSpc>
              <a:spcBef>
                <a:spcPts val="280"/>
              </a:spcBef>
            </a:pPr>
            <a:r>
              <a:rPr sz="1200" spc="-40" dirty="0">
                <a:solidFill>
                  <a:srgbClr val="EDFF41"/>
                </a:solidFill>
                <a:latin typeface="Microsoft Sans Serif"/>
                <a:cs typeface="Microsoft Sans Serif"/>
              </a:rPr>
              <a:t>D</a:t>
            </a:r>
            <a:r>
              <a:rPr sz="1200" spc="-35" dirty="0">
                <a:solidFill>
                  <a:srgbClr val="EDFF41"/>
                </a:solidFill>
                <a:latin typeface="Microsoft Sans Serif"/>
                <a:cs typeface="Microsoft Sans Serif"/>
              </a:rPr>
              <a:t>at</a:t>
            </a:r>
            <a:r>
              <a:rPr sz="1200" dirty="0">
                <a:solidFill>
                  <a:srgbClr val="EDFF41"/>
                </a:solidFill>
                <a:latin typeface="Microsoft Sans Serif"/>
                <a:cs typeface="Microsoft Sans Serif"/>
              </a:rPr>
              <a:t>a</a:t>
            </a:r>
            <a:r>
              <a:rPr sz="1200" spc="-114" dirty="0">
                <a:solidFill>
                  <a:srgbClr val="EDFF41"/>
                </a:solidFill>
                <a:latin typeface="Microsoft Sans Serif"/>
                <a:cs typeface="Microsoft Sans Serif"/>
              </a:rPr>
              <a:t> </a:t>
            </a:r>
            <a:r>
              <a:rPr sz="1200" spc="-35" dirty="0">
                <a:solidFill>
                  <a:srgbClr val="EDFF41"/>
                </a:solidFill>
                <a:latin typeface="Microsoft Sans Serif"/>
                <a:cs typeface="Microsoft Sans Serif"/>
              </a:rPr>
              <a:t>Anal</a:t>
            </a:r>
            <a:r>
              <a:rPr sz="1200" spc="-40" dirty="0">
                <a:solidFill>
                  <a:srgbClr val="EDFF41"/>
                </a:solidFill>
                <a:latin typeface="Microsoft Sans Serif"/>
                <a:cs typeface="Microsoft Sans Serif"/>
              </a:rPr>
              <a:t>ys</a:t>
            </a:r>
            <a:r>
              <a:rPr sz="1200" spc="-35" dirty="0">
                <a:solidFill>
                  <a:srgbClr val="EDFF41"/>
                </a:solidFill>
                <a:latin typeface="Microsoft Sans Serif"/>
                <a:cs typeface="Microsoft Sans Serif"/>
              </a:rPr>
              <a:t>i</a:t>
            </a:r>
            <a:r>
              <a:rPr sz="1200" dirty="0">
                <a:solidFill>
                  <a:srgbClr val="EDFF41"/>
                </a:solidFill>
                <a:latin typeface="Microsoft Sans Serif"/>
                <a:cs typeface="Microsoft Sans Serif"/>
              </a:rPr>
              <a:t>s</a:t>
            </a:r>
            <a:endParaRPr sz="1200">
              <a:latin typeface="Microsoft Sans Serif"/>
              <a:cs typeface="Microsoft Sans Serif"/>
            </a:endParaRPr>
          </a:p>
        </p:txBody>
      </p:sp>
      <p:sp>
        <p:nvSpPr>
          <p:cNvPr id="7" name="object 7"/>
          <p:cNvSpPr txBox="1"/>
          <p:nvPr/>
        </p:nvSpPr>
        <p:spPr>
          <a:xfrm>
            <a:off x="2992882" y="1742058"/>
            <a:ext cx="936625" cy="208279"/>
          </a:xfrm>
          <a:prstGeom prst="rect">
            <a:avLst/>
          </a:prstGeom>
        </p:spPr>
        <p:txBody>
          <a:bodyPr vert="horz" wrap="square" lIns="0" tIns="12700" rIns="0" bIns="0" rtlCol="0">
            <a:spAutoFit/>
          </a:bodyPr>
          <a:lstStyle/>
          <a:p>
            <a:pPr marL="12700">
              <a:lnSpc>
                <a:spcPct val="100000"/>
              </a:lnSpc>
              <a:spcBef>
                <a:spcPts val="100"/>
              </a:spcBef>
            </a:pPr>
            <a:r>
              <a:rPr sz="1200" spc="-40" dirty="0">
                <a:solidFill>
                  <a:srgbClr val="EDFF41"/>
                </a:solidFill>
                <a:latin typeface="Microsoft Sans Serif"/>
                <a:cs typeface="Microsoft Sans Serif"/>
              </a:rPr>
              <a:t>D</a:t>
            </a:r>
            <a:r>
              <a:rPr sz="1200" spc="-35" dirty="0">
                <a:solidFill>
                  <a:srgbClr val="EDFF41"/>
                </a:solidFill>
                <a:latin typeface="Microsoft Sans Serif"/>
                <a:cs typeface="Microsoft Sans Serif"/>
              </a:rPr>
              <a:t>at</a:t>
            </a:r>
            <a:r>
              <a:rPr sz="1200" dirty="0">
                <a:solidFill>
                  <a:srgbClr val="EDFF41"/>
                </a:solidFill>
                <a:latin typeface="Microsoft Sans Serif"/>
                <a:cs typeface="Microsoft Sans Serif"/>
              </a:rPr>
              <a:t>a</a:t>
            </a:r>
            <a:r>
              <a:rPr sz="1200" spc="-65" dirty="0">
                <a:solidFill>
                  <a:srgbClr val="EDFF41"/>
                </a:solidFill>
                <a:latin typeface="Microsoft Sans Serif"/>
                <a:cs typeface="Microsoft Sans Serif"/>
              </a:rPr>
              <a:t> </a:t>
            </a:r>
            <a:r>
              <a:rPr sz="1200" spc="-40" dirty="0">
                <a:solidFill>
                  <a:srgbClr val="EDFF41"/>
                </a:solidFill>
                <a:latin typeface="Microsoft Sans Serif"/>
                <a:cs typeface="Microsoft Sans Serif"/>
              </a:rPr>
              <a:t>C</a:t>
            </a:r>
            <a:r>
              <a:rPr sz="1200" spc="-35" dirty="0">
                <a:solidFill>
                  <a:srgbClr val="EDFF41"/>
                </a:solidFill>
                <a:latin typeface="Microsoft Sans Serif"/>
                <a:cs typeface="Microsoft Sans Serif"/>
              </a:rPr>
              <a:t>le</a:t>
            </a:r>
            <a:r>
              <a:rPr sz="1200" spc="-45" dirty="0">
                <a:solidFill>
                  <a:srgbClr val="EDFF41"/>
                </a:solidFill>
                <a:latin typeface="Microsoft Sans Serif"/>
                <a:cs typeface="Microsoft Sans Serif"/>
              </a:rPr>
              <a:t>an</a:t>
            </a:r>
            <a:r>
              <a:rPr sz="1200" spc="-35" dirty="0">
                <a:solidFill>
                  <a:srgbClr val="EDFF41"/>
                </a:solidFill>
                <a:latin typeface="Microsoft Sans Serif"/>
                <a:cs typeface="Microsoft Sans Serif"/>
              </a:rPr>
              <a:t>i</a:t>
            </a:r>
            <a:r>
              <a:rPr sz="1200" spc="-45" dirty="0">
                <a:solidFill>
                  <a:srgbClr val="EDFF41"/>
                </a:solidFill>
                <a:latin typeface="Microsoft Sans Serif"/>
                <a:cs typeface="Microsoft Sans Serif"/>
              </a:rPr>
              <a:t>n</a:t>
            </a:r>
            <a:r>
              <a:rPr sz="1200" dirty="0">
                <a:solidFill>
                  <a:srgbClr val="EDFF41"/>
                </a:solidFill>
                <a:latin typeface="Microsoft Sans Serif"/>
                <a:cs typeface="Microsoft Sans Serif"/>
              </a:rPr>
              <a:t>g</a:t>
            </a:r>
            <a:endParaRPr sz="1200">
              <a:latin typeface="Microsoft Sans Serif"/>
              <a:cs typeface="Microsoft Sans Serif"/>
            </a:endParaRPr>
          </a:p>
        </p:txBody>
      </p:sp>
      <p:sp>
        <p:nvSpPr>
          <p:cNvPr id="8" name="object 8"/>
          <p:cNvSpPr txBox="1"/>
          <p:nvPr/>
        </p:nvSpPr>
        <p:spPr>
          <a:xfrm>
            <a:off x="1668907" y="1661921"/>
            <a:ext cx="685800" cy="373380"/>
          </a:xfrm>
          <a:prstGeom prst="rect">
            <a:avLst/>
          </a:prstGeom>
        </p:spPr>
        <p:txBody>
          <a:bodyPr vert="horz" wrap="square" lIns="0" tIns="33020" rIns="0" bIns="0" rtlCol="0">
            <a:spAutoFit/>
          </a:bodyPr>
          <a:lstStyle/>
          <a:p>
            <a:pPr marL="12700" marR="5080" indent="176530">
              <a:lnSpc>
                <a:spcPts val="1300"/>
              </a:lnSpc>
              <a:spcBef>
                <a:spcPts val="260"/>
              </a:spcBef>
            </a:pPr>
            <a:r>
              <a:rPr sz="1200" spc="-40" dirty="0">
                <a:solidFill>
                  <a:srgbClr val="EDFF41"/>
                </a:solidFill>
                <a:latin typeface="Microsoft Sans Serif"/>
                <a:cs typeface="Microsoft Sans Serif"/>
              </a:rPr>
              <a:t>Data </a:t>
            </a:r>
            <a:r>
              <a:rPr sz="1200" spc="-35" dirty="0">
                <a:solidFill>
                  <a:srgbClr val="EDFF41"/>
                </a:solidFill>
                <a:latin typeface="Microsoft Sans Serif"/>
                <a:cs typeface="Microsoft Sans Serif"/>
              </a:rPr>
              <a:t> </a:t>
            </a:r>
            <a:r>
              <a:rPr sz="1200" spc="-114" dirty="0">
                <a:solidFill>
                  <a:srgbClr val="EDFF41"/>
                </a:solidFill>
                <a:latin typeface="Microsoft Sans Serif"/>
                <a:cs typeface="Microsoft Sans Serif"/>
              </a:rPr>
              <a:t>C</a:t>
            </a:r>
            <a:r>
              <a:rPr sz="1200" dirty="0">
                <a:solidFill>
                  <a:srgbClr val="EDFF41"/>
                </a:solidFill>
                <a:latin typeface="Microsoft Sans Serif"/>
                <a:cs typeface="Microsoft Sans Serif"/>
              </a:rPr>
              <a:t>ollection</a:t>
            </a:r>
            <a:endParaRPr sz="12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9409" y="136398"/>
            <a:ext cx="4445000" cy="452120"/>
          </a:xfrm>
          <a:prstGeom prst="rect">
            <a:avLst/>
          </a:prstGeom>
        </p:spPr>
        <p:txBody>
          <a:bodyPr vert="horz" wrap="square" lIns="0" tIns="12065" rIns="0" bIns="0" rtlCol="0">
            <a:spAutoFit/>
          </a:bodyPr>
          <a:lstStyle/>
          <a:p>
            <a:pPr marL="12700">
              <a:lnSpc>
                <a:spcPct val="100000"/>
              </a:lnSpc>
              <a:spcBef>
                <a:spcPts val="95"/>
              </a:spcBef>
            </a:pPr>
            <a:r>
              <a:rPr sz="2800" spc="-5" dirty="0"/>
              <a:t>Steps</a:t>
            </a:r>
            <a:r>
              <a:rPr sz="2800" spc="-50" dirty="0"/>
              <a:t> </a:t>
            </a:r>
            <a:r>
              <a:rPr sz="2800" spc="-15" dirty="0"/>
              <a:t>Followed</a:t>
            </a:r>
            <a:r>
              <a:rPr sz="2800" spc="-20" dirty="0"/>
              <a:t> </a:t>
            </a:r>
            <a:r>
              <a:rPr sz="2800" spc="-5" dirty="0"/>
              <a:t>In</a:t>
            </a:r>
            <a:r>
              <a:rPr sz="2800" spc="-145" dirty="0"/>
              <a:t> </a:t>
            </a:r>
            <a:r>
              <a:rPr sz="2800" spc="-5" dirty="0"/>
              <a:t>Analysis</a:t>
            </a:r>
            <a:endParaRPr sz="2800"/>
          </a:p>
        </p:txBody>
      </p:sp>
      <p:sp>
        <p:nvSpPr>
          <p:cNvPr id="3" name="object 3"/>
          <p:cNvSpPr txBox="1"/>
          <p:nvPr/>
        </p:nvSpPr>
        <p:spPr>
          <a:xfrm>
            <a:off x="437794" y="953515"/>
            <a:ext cx="8365490" cy="2393950"/>
          </a:xfrm>
          <a:prstGeom prst="rect">
            <a:avLst/>
          </a:prstGeom>
        </p:spPr>
        <p:txBody>
          <a:bodyPr vert="horz" wrap="square" lIns="0" tIns="13335" rIns="0" bIns="0" rtlCol="0">
            <a:spAutoFit/>
          </a:bodyPr>
          <a:lstStyle/>
          <a:p>
            <a:pPr marL="151130">
              <a:lnSpc>
                <a:spcPct val="100000"/>
              </a:lnSpc>
              <a:spcBef>
                <a:spcPts val="105"/>
              </a:spcBef>
            </a:pPr>
            <a:r>
              <a:rPr sz="1400" b="1" dirty="0">
                <a:solidFill>
                  <a:srgbClr val="002730"/>
                </a:solidFill>
                <a:latin typeface="Arial"/>
                <a:cs typeface="Arial"/>
              </a:rPr>
              <a:t>E</a:t>
            </a:r>
            <a:r>
              <a:rPr sz="1400" b="1" spc="-10" dirty="0">
                <a:solidFill>
                  <a:srgbClr val="002730"/>
                </a:solidFill>
                <a:latin typeface="Arial"/>
                <a:cs typeface="Arial"/>
              </a:rPr>
              <a:t>D</a:t>
            </a:r>
            <a:r>
              <a:rPr sz="1400" b="1" dirty="0">
                <a:solidFill>
                  <a:srgbClr val="002730"/>
                </a:solidFill>
                <a:latin typeface="Arial"/>
                <a:cs typeface="Arial"/>
              </a:rPr>
              <a:t>A</a:t>
            </a:r>
            <a:r>
              <a:rPr sz="1400" b="1" spc="-145" dirty="0">
                <a:solidFill>
                  <a:srgbClr val="002730"/>
                </a:solidFill>
                <a:latin typeface="Arial"/>
                <a:cs typeface="Arial"/>
              </a:rPr>
              <a:t> </a:t>
            </a:r>
            <a:r>
              <a:rPr sz="1400" b="1" spc="30" dirty="0">
                <a:solidFill>
                  <a:srgbClr val="002730"/>
                </a:solidFill>
                <a:latin typeface="Arial"/>
                <a:cs typeface="Arial"/>
              </a:rPr>
              <a:t>w</a:t>
            </a:r>
            <a:r>
              <a:rPr sz="1400" b="1" spc="-10" dirty="0">
                <a:solidFill>
                  <a:srgbClr val="002730"/>
                </a:solidFill>
                <a:latin typeface="Arial"/>
                <a:cs typeface="Arial"/>
              </a:rPr>
              <a:t>il</a:t>
            </a:r>
            <a:r>
              <a:rPr sz="1400" b="1" dirty="0">
                <a:solidFill>
                  <a:srgbClr val="002730"/>
                </a:solidFill>
                <a:latin typeface="Arial"/>
                <a:cs typeface="Arial"/>
              </a:rPr>
              <a:t>l</a:t>
            </a:r>
            <a:r>
              <a:rPr sz="1400" b="1" spc="-60" dirty="0">
                <a:solidFill>
                  <a:srgbClr val="002730"/>
                </a:solidFill>
                <a:latin typeface="Arial"/>
                <a:cs typeface="Arial"/>
              </a:rPr>
              <a:t> </a:t>
            </a:r>
            <a:r>
              <a:rPr sz="1400" b="1" spc="-10" dirty="0">
                <a:solidFill>
                  <a:srgbClr val="002730"/>
                </a:solidFill>
                <a:latin typeface="Arial"/>
                <a:cs typeface="Arial"/>
              </a:rPr>
              <a:t>b</a:t>
            </a:r>
            <a:r>
              <a:rPr sz="1400" b="1" dirty="0">
                <a:solidFill>
                  <a:srgbClr val="002730"/>
                </a:solidFill>
                <a:latin typeface="Arial"/>
                <a:cs typeface="Arial"/>
              </a:rPr>
              <a:t>e</a:t>
            </a:r>
            <a:r>
              <a:rPr sz="1400" b="1" spc="-45" dirty="0">
                <a:solidFill>
                  <a:srgbClr val="002730"/>
                </a:solidFill>
                <a:latin typeface="Arial"/>
                <a:cs typeface="Arial"/>
              </a:rPr>
              <a:t> </a:t>
            </a:r>
            <a:r>
              <a:rPr sz="1400" b="1" spc="-10" dirty="0">
                <a:solidFill>
                  <a:srgbClr val="002730"/>
                </a:solidFill>
                <a:latin typeface="Arial"/>
                <a:cs typeface="Arial"/>
              </a:rPr>
              <a:t>d</a:t>
            </a:r>
            <a:r>
              <a:rPr sz="1400" b="1" dirty="0">
                <a:solidFill>
                  <a:srgbClr val="002730"/>
                </a:solidFill>
                <a:latin typeface="Arial"/>
                <a:cs typeface="Arial"/>
              </a:rPr>
              <a:t>i</a:t>
            </a:r>
            <a:r>
              <a:rPr sz="1400" b="1" spc="-15" dirty="0">
                <a:solidFill>
                  <a:srgbClr val="002730"/>
                </a:solidFill>
                <a:latin typeface="Arial"/>
                <a:cs typeface="Arial"/>
              </a:rPr>
              <a:t>v</a:t>
            </a:r>
            <a:r>
              <a:rPr sz="1400" b="1" dirty="0">
                <a:solidFill>
                  <a:srgbClr val="002730"/>
                </a:solidFill>
                <a:latin typeface="Arial"/>
                <a:cs typeface="Arial"/>
              </a:rPr>
              <a:t>i</a:t>
            </a:r>
            <a:r>
              <a:rPr sz="1400" b="1" spc="-10" dirty="0">
                <a:solidFill>
                  <a:srgbClr val="002730"/>
                </a:solidFill>
                <a:latin typeface="Arial"/>
                <a:cs typeface="Arial"/>
              </a:rPr>
              <a:t>d</a:t>
            </a:r>
            <a:r>
              <a:rPr sz="1400" b="1" spc="-15" dirty="0">
                <a:solidFill>
                  <a:srgbClr val="002730"/>
                </a:solidFill>
                <a:latin typeface="Arial"/>
                <a:cs typeface="Arial"/>
              </a:rPr>
              <a:t>e</a:t>
            </a:r>
            <a:r>
              <a:rPr sz="1400" b="1" dirty="0">
                <a:solidFill>
                  <a:srgbClr val="002730"/>
                </a:solidFill>
                <a:latin typeface="Arial"/>
                <a:cs typeface="Arial"/>
              </a:rPr>
              <a:t>d</a:t>
            </a:r>
            <a:r>
              <a:rPr sz="1400" b="1" spc="-55" dirty="0">
                <a:solidFill>
                  <a:srgbClr val="002730"/>
                </a:solidFill>
                <a:latin typeface="Arial"/>
                <a:cs typeface="Arial"/>
              </a:rPr>
              <a:t> </a:t>
            </a:r>
            <a:r>
              <a:rPr sz="1400" b="1" dirty="0">
                <a:solidFill>
                  <a:srgbClr val="002730"/>
                </a:solidFill>
                <a:latin typeface="Arial"/>
                <a:cs typeface="Arial"/>
              </a:rPr>
              <a:t>i</a:t>
            </a:r>
            <a:r>
              <a:rPr sz="1400" b="1" spc="-10" dirty="0">
                <a:solidFill>
                  <a:srgbClr val="002730"/>
                </a:solidFill>
                <a:latin typeface="Arial"/>
                <a:cs typeface="Arial"/>
              </a:rPr>
              <a:t>n</a:t>
            </a:r>
            <a:r>
              <a:rPr sz="1400" b="1" dirty="0">
                <a:solidFill>
                  <a:srgbClr val="002730"/>
                </a:solidFill>
                <a:latin typeface="Arial"/>
                <a:cs typeface="Arial"/>
              </a:rPr>
              <a:t>to</a:t>
            </a:r>
            <a:r>
              <a:rPr sz="1400" b="1" spc="-60" dirty="0">
                <a:solidFill>
                  <a:srgbClr val="002730"/>
                </a:solidFill>
                <a:latin typeface="Arial"/>
                <a:cs typeface="Arial"/>
              </a:rPr>
              <a:t> </a:t>
            </a:r>
            <a:r>
              <a:rPr sz="1400" b="1" dirty="0">
                <a:solidFill>
                  <a:srgbClr val="002730"/>
                </a:solidFill>
                <a:latin typeface="Arial"/>
                <a:cs typeface="Arial"/>
              </a:rPr>
              <a:t>f</a:t>
            </a:r>
            <a:r>
              <a:rPr sz="1400" b="1" spc="-10" dirty="0">
                <a:solidFill>
                  <a:srgbClr val="002730"/>
                </a:solidFill>
                <a:latin typeface="Arial"/>
                <a:cs typeface="Arial"/>
              </a:rPr>
              <a:t>o</a:t>
            </a:r>
            <a:r>
              <a:rPr sz="1400" b="1" dirty="0">
                <a:solidFill>
                  <a:srgbClr val="002730"/>
                </a:solidFill>
                <a:latin typeface="Arial"/>
                <a:cs typeface="Arial"/>
              </a:rPr>
              <a:t>ll</a:t>
            </a:r>
            <a:r>
              <a:rPr sz="1400" b="1" spc="-20" dirty="0">
                <a:solidFill>
                  <a:srgbClr val="002730"/>
                </a:solidFill>
                <a:latin typeface="Arial"/>
                <a:cs typeface="Arial"/>
              </a:rPr>
              <a:t>o</a:t>
            </a:r>
            <a:r>
              <a:rPr sz="1400" b="1" spc="5" dirty="0">
                <a:solidFill>
                  <a:srgbClr val="002730"/>
                </a:solidFill>
                <a:latin typeface="Arial"/>
                <a:cs typeface="Arial"/>
              </a:rPr>
              <a:t>w</a:t>
            </a:r>
            <a:r>
              <a:rPr sz="1400" b="1" spc="-10" dirty="0">
                <a:solidFill>
                  <a:srgbClr val="002730"/>
                </a:solidFill>
                <a:latin typeface="Arial"/>
                <a:cs typeface="Arial"/>
              </a:rPr>
              <a:t>in</a:t>
            </a:r>
            <a:r>
              <a:rPr sz="1400" b="1" dirty="0">
                <a:solidFill>
                  <a:srgbClr val="002730"/>
                </a:solidFill>
                <a:latin typeface="Arial"/>
                <a:cs typeface="Arial"/>
              </a:rPr>
              <a:t>g</a:t>
            </a:r>
            <a:r>
              <a:rPr sz="1400" b="1" spc="-55" dirty="0">
                <a:solidFill>
                  <a:srgbClr val="002730"/>
                </a:solidFill>
                <a:latin typeface="Arial"/>
                <a:cs typeface="Arial"/>
              </a:rPr>
              <a:t> </a:t>
            </a:r>
            <a:r>
              <a:rPr sz="1400" b="1" dirty="0">
                <a:solidFill>
                  <a:srgbClr val="002730"/>
                </a:solidFill>
                <a:latin typeface="Arial"/>
                <a:cs typeface="Arial"/>
              </a:rPr>
              <a:t>a</a:t>
            </a:r>
            <a:r>
              <a:rPr sz="1400" b="1" spc="-10" dirty="0">
                <a:solidFill>
                  <a:srgbClr val="002730"/>
                </a:solidFill>
                <a:latin typeface="Arial"/>
                <a:cs typeface="Arial"/>
              </a:rPr>
              <a:t>n</a:t>
            </a:r>
            <a:r>
              <a:rPr sz="1400" b="1" dirty="0">
                <a:solidFill>
                  <a:srgbClr val="002730"/>
                </a:solidFill>
                <a:latin typeface="Arial"/>
                <a:cs typeface="Arial"/>
              </a:rPr>
              <a:t>al</a:t>
            </a:r>
            <a:r>
              <a:rPr sz="1400" b="1" spc="-50" dirty="0">
                <a:solidFill>
                  <a:srgbClr val="002730"/>
                </a:solidFill>
                <a:latin typeface="Arial"/>
                <a:cs typeface="Arial"/>
              </a:rPr>
              <a:t>y</a:t>
            </a:r>
            <a:r>
              <a:rPr sz="1400" b="1" dirty="0">
                <a:solidFill>
                  <a:srgbClr val="002730"/>
                </a:solidFill>
                <a:latin typeface="Arial"/>
                <a:cs typeface="Arial"/>
              </a:rPr>
              <a:t>sis:</a:t>
            </a:r>
            <a:endParaRPr sz="1400">
              <a:latin typeface="Arial"/>
              <a:cs typeface="Arial"/>
            </a:endParaRPr>
          </a:p>
          <a:p>
            <a:pPr>
              <a:lnSpc>
                <a:spcPct val="100000"/>
              </a:lnSpc>
              <a:spcBef>
                <a:spcPts val="10"/>
              </a:spcBef>
            </a:pPr>
            <a:endParaRPr sz="1950">
              <a:latin typeface="Arial"/>
              <a:cs typeface="Arial"/>
            </a:endParaRPr>
          </a:p>
          <a:p>
            <a:pPr marL="424180" indent="-411480">
              <a:lnSpc>
                <a:spcPct val="100000"/>
              </a:lnSpc>
              <a:buClr>
                <a:srgbClr val="000000"/>
              </a:buClr>
              <a:buSzPct val="128571"/>
              <a:buFont typeface="Segoe UI Symbol"/>
              <a:buChar char="❑"/>
              <a:tabLst>
                <a:tab pos="423545" algn="l"/>
                <a:tab pos="424180" algn="l"/>
              </a:tabLst>
            </a:pPr>
            <a:r>
              <a:rPr sz="1400" b="1" spc="-5" dirty="0">
                <a:solidFill>
                  <a:srgbClr val="002730"/>
                </a:solidFill>
                <a:latin typeface="Arial"/>
                <a:cs typeface="Arial"/>
              </a:rPr>
              <a:t>Univariate</a:t>
            </a:r>
            <a:r>
              <a:rPr sz="1400" b="1" spc="-100" dirty="0">
                <a:solidFill>
                  <a:srgbClr val="002730"/>
                </a:solidFill>
                <a:latin typeface="Arial"/>
                <a:cs typeface="Arial"/>
              </a:rPr>
              <a:t> </a:t>
            </a:r>
            <a:r>
              <a:rPr sz="1400" b="1" spc="-10" dirty="0">
                <a:solidFill>
                  <a:srgbClr val="002730"/>
                </a:solidFill>
                <a:latin typeface="Arial"/>
                <a:cs typeface="Arial"/>
              </a:rPr>
              <a:t>Analysis</a:t>
            </a:r>
            <a:r>
              <a:rPr sz="1400" spc="-10" dirty="0">
                <a:solidFill>
                  <a:srgbClr val="CC0000"/>
                </a:solidFill>
                <a:latin typeface="Arial MT"/>
                <a:cs typeface="Arial MT"/>
              </a:rPr>
              <a:t>: </a:t>
            </a:r>
            <a:r>
              <a:rPr sz="1400" spc="-5" dirty="0">
                <a:solidFill>
                  <a:srgbClr val="09272D"/>
                </a:solidFill>
                <a:latin typeface="Arial MT"/>
                <a:cs typeface="Arial MT"/>
              </a:rPr>
              <a:t>Univariate</a:t>
            </a:r>
            <a:r>
              <a:rPr sz="1400" spc="-55" dirty="0">
                <a:solidFill>
                  <a:srgbClr val="09272D"/>
                </a:solidFill>
                <a:latin typeface="Arial MT"/>
                <a:cs typeface="Arial MT"/>
              </a:rPr>
              <a:t> </a:t>
            </a:r>
            <a:r>
              <a:rPr sz="1400" spc="-5" dirty="0">
                <a:solidFill>
                  <a:srgbClr val="09272D"/>
                </a:solidFill>
                <a:latin typeface="Arial MT"/>
                <a:cs typeface="Arial MT"/>
              </a:rPr>
              <a:t>analysis</a:t>
            </a:r>
            <a:r>
              <a:rPr sz="1400" spc="-55" dirty="0">
                <a:solidFill>
                  <a:srgbClr val="09272D"/>
                </a:solidFill>
                <a:latin typeface="Arial MT"/>
                <a:cs typeface="Arial MT"/>
              </a:rPr>
              <a:t> </a:t>
            </a:r>
            <a:r>
              <a:rPr sz="1400" dirty="0">
                <a:solidFill>
                  <a:srgbClr val="09272D"/>
                </a:solidFill>
                <a:latin typeface="Arial MT"/>
                <a:cs typeface="Arial MT"/>
              </a:rPr>
              <a:t>is</a:t>
            </a:r>
            <a:r>
              <a:rPr sz="1400" spc="-10" dirty="0">
                <a:solidFill>
                  <a:srgbClr val="09272D"/>
                </a:solidFill>
                <a:latin typeface="Arial MT"/>
                <a:cs typeface="Arial MT"/>
              </a:rPr>
              <a:t> </a:t>
            </a:r>
            <a:r>
              <a:rPr sz="1400" dirty="0">
                <a:solidFill>
                  <a:srgbClr val="09272D"/>
                </a:solidFill>
                <a:latin typeface="Arial MT"/>
                <a:cs typeface="Arial MT"/>
              </a:rPr>
              <a:t>the</a:t>
            </a:r>
            <a:r>
              <a:rPr sz="1400" spc="-30" dirty="0">
                <a:solidFill>
                  <a:srgbClr val="09272D"/>
                </a:solidFill>
                <a:latin typeface="Arial MT"/>
                <a:cs typeface="Arial MT"/>
              </a:rPr>
              <a:t> </a:t>
            </a:r>
            <a:r>
              <a:rPr sz="1400" dirty="0">
                <a:solidFill>
                  <a:srgbClr val="09272D"/>
                </a:solidFill>
                <a:latin typeface="Arial MT"/>
                <a:cs typeface="Arial MT"/>
              </a:rPr>
              <a:t>simplest</a:t>
            </a:r>
            <a:r>
              <a:rPr sz="1400" spc="-30" dirty="0">
                <a:solidFill>
                  <a:srgbClr val="09272D"/>
                </a:solidFill>
                <a:latin typeface="Arial MT"/>
                <a:cs typeface="Arial MT"/>
              </a:rPr>
              <a:t> </a:t>
            </a:r>
            <a:r>
              <a:rPr sz="1400" dirty="0">
                <a:solidFill>
                  <a:srgbClr val="09272D"/>
                </a:solidFill>
                <a:latin typeface="Arial MT"/>
                <a:cs typeface="Arial MT"/>
              </a:rPr>
              <a:t>of</a:t>
            </a:r>
            <a:r>
              <a:rPr sz="1400" spc="-25" dirty="0">
                <a:solidFill>
                  <a:srgbClr val="09272D"/>
                </a:solidFill>
                <a:latin typeface="Arial MT"/>
                <a:cs typeface="Arial MT"/>
              </a:rPr>
              <a:t> </a:t>
            </a:r>
            <a:r>
              <a:rPr sz="1400" dirty="0">
                <a:solidFill>
                  <a:srgbClr val="09272D"/>
                </a:solidFill>
                <a:latin typeface="Arial MT"/>
                <a:cs typeface="Arial MT"/>
              </a:rPr>
              <a:t>the</a:t>
            </a:r>
            <a:r>
              <a:rPr sz="1400" spc="-40" dirty="0">
                <a:solidFill>
                  <a:srgbClr val="09272D"/>
                </a:solidFill>
                <a:latin typeface="Arial MT"/>
                <a:cs typeface="Arial MT"/>
              </a:rPr>
              <a:t> </a:t>
            </a:r>
            <a:r>
              <a:rPr sz="1400" dirty="0">
                <a:solidFill>
                  <a:srgbClr val="09272D"/>
                </a:solidFill>
                <a:latin typeface="Arial MT"/>
                <a:cs typeface="Arial MT"/>
              </a:rPr>
              <a:t>three</a:t>
            </a:r>
            <a:r>
              <a:rPr sz="1400" spc="-50" dirty="0">
                <a:solidFill>
                  <a:srgbClr val="09272D"/>
                </a:solidFill>
                <a:latin typeface="Arial MT"/>
                <a:cs typeface="Arial MT"/>
              </a:rPr>
              <a:t> </a:t>
            </a:r>
            <a:r>
              <a:rPr sz="1400" spc="-5" dirty="0">
                <a:solidFill>
                  <a:srgbClr val="09272D"/>
                </a:solidFill>
                <a:latin typeface="Arial MT"/>
                <a:cs typeface="Arial MT"/>
              </a:rPr>
              <a:t>analysis</a:t>
            </a:r>
            <a:r>
              <a:rPr sz="1400" spc="-45" dirty="0">
                <a:solidFill>
                  <a:srgbClr val="09272D"/>
                </a:solidFill>
                <a:latin typeface="Arial MT"/>
                <a:cs typeface="Arial MT"/>
              </a:rPr>
              <a:t> </a:t>
            </a:r>
            <a:r>
              <a:rPr sz="1400" spc="-5" dirty="0">
                <a:solidFill>
                  <a:srgbClr val="09272D"/>
                </a:solidFill>
                <a:latin typeface="Arial MT"/>
                <a:cs typeface="Arial MT"/>
              </a:rPr>
              <a:t>where</a:t>
            </a:r>
            <a:r>
              <a:rPr sz="1400" spc="-30" dirty="0">
                <a:solidFill>
                  <a:srgbClr val="09272D"/>
                </a:solidFill>
                <a:latin typeface="Arial MT"/>
                <a:cs typeface="Arial MT"/>
              </a:rPr>
              <a:t> </a:t>
            </a:r>
            <a:r>
              <a:rPr sz="1400" dirty="0">
                <a:solidFill>
                  <a:srgbClr val="09272D"/>
                </a:solidFill>
                <a:latin typeface="Arial MT"/>
                <a:cs typeface="Arial MT"/>
              </a:rPr>
              <a:t>the</a:t>
            </a:r>
            <a:r>
              <a:rPr sz="1400" spc="-40" dirty="0">
                <a:solidFill>
                  <a:srgbClr val="09272D"/>
                </a:solidFill>
                <a:latin typeface="Arial MT"/>
                <a:cs typeface="Arial MT"/>
              </a:rPr>
              <a:t> </a:t>
            </a:r>
            <a:r>
              <a:rPr sz="1400" dirty="0">
                <a:solidFill>
                  <a:srgbClr val="09272D"/>
                </a:solidFill>
                <a:latin typeface="Arial MT"/>
                <a:cs typeface="Arial MT"/>
              </a:rPr>
              <a:t>data</a:t>
            </a:r>
            <a:r>
              <a:rPr sz="1400" spc="-40" dirty="0">
                <a:solidFill>
                  <a:srgbClr val="09272D"/>
                </a:solidFill>
                <a:latin typeface="Arial MT"/>
                <a:cs typeface="Arial MT"/>
              </a:rPr>
              <a:t> </a:t>
            </a:r>
            <a:r>
              <a:rPr sz="1400" spc="-5" dirty="0">
                <a:solidFill>
                  <a:srgbClr val="09272D"/>
                </a:solidFill>
                <a:latin typeface="Arial MT"/>
                <a:cs typeface="Arial MT"/>
              </a:rPr>
              <a:t>you</a:t>
            </a:r>
            <a:r>
              <a:rPr sz="1400" spc="10" dirty="0">
                <a:solidFill>
                  <a:srgbClr val="09272D"/>
                </a:solidFill>
                <a:latin typeface="Arial MT"/>
                <a:cs typeface="Arial MT"/>
              </a:rPr>
              <a:t> </a:t>
            </a:r>
            <a:r>
              <a:rPr sz="1400" dirty="0">
                <a:solidFill>
                  <a:srgbClr val="09272D"/>
                </a:solidFill>
                <a:latin typeface="Arial MT"/>
                <a:cs typeface="Arial MT"/>
              </a:rPr>
              <a:t>are</a:t>
            </a:r>
            <a:endParaRPr sz="1400">
              <a:latin typeface="Arial MT"/>
              <a:cs typeface="Arial MT"/>
            </a:endParaRPr>
          </a:p>
          <a:p>
            <a:pPr marL="424180">
              <a:lnSpc>
                <a:spcPct val="100000"/>
              </a:lnSpc>
              <a:spcBef>
                <a:spcPts val="425"/>
              </a:spcBef>
            </a:pPr>
            <a:r>
              <a:rPr sz="1400" spc="-5" dirty="0">
                <a:solidFill>
                  <a:srgbClr val="09272D"/>
                </a:solidFill>
                <a:latin typeface="Arial MT"/>
                <a:cs typeface="Arial MT"/>
              </a:rPr>
              <a:t>analyzing</a:t>
            </a:r>
            <a:r>
              <a:rPr sz="1400" spc="-65" dirty="0">
                <a:solidFill>
                  <a:srgbClr val="09272D"/>
                </a:solidFill>
                <a:latin typeface="Arial MT"/>
                <a:cs typeface="Arial MT"/>
              </a:rPr>
              <a:t> </a:t>
            </a:r>
            <a:r>
              <a:rPr sz="1400" dirty="0">
                <a:solidFill>
                  <a:srgbClr val="09272D"/>
                </a:solidFill>
                <a:latin typeface="Arial MT"/>
                <a:cs typeface="Arial MT"/>
              </a:rPr>
              <a:t>is</a:t>
            </a:r>
            <a:r>
              <a:rPr sz="1400" spc="-15" dirty="0">
                <a:solidFill>
                  <a:srgbClr val="09272D"/>
                </a:solidFill>
                <a:latin typeface="Arial MT"/>
                <a:cs typeface="Arial MT"/>
              </a:rPr>
              <a:t> </a:t>
            </a:r>
            <a:r>
              <a:rPr sz="1400" dirty="0">
                <a:solidFill>
                  <a:srgbClr val="09272D"/>
                </a:solidFill>
                <a:latin typeface="Arial MT"/>
                <a:cs typeface="Arial MT"/>
              </a:rPr>
              <a:t>only</a:t>
            </a:r>
            <a:r>
              <a:rPr sz="1400" spc="-40" dirty="0">
                <a:solidFill>
                  <a:srgbClr val="09272D"/>
                </a:solidFill>
                <a:latin typeface="Arial MT"/>
                <a:cs typeface="Arial MT"/>
              </a:rPr>
              <a:t> </a:t>
            </a:r>
            <a:r>
              <a:rPr sz="1400" spc="-5" dirty="0">
                <a:solidFill>
                  <a:srgbClr val="09272D"/>
                </a:solidFill>
                <a:latin typeface="Arial MT"/>
                <a:cs typeface="Arial MT"/>
              </a:rPr>
              <a:t>having</a:t>
            </a:r>
            <a:r>
              <a:rPr sz="1400" spc="-45" dirty="0">
                <a:solidFill>
                  <a:srgbClr val="09272D"/>
                </a:solidFill>
                <a:latin typeface="Arial MT"/>
                <a:cs typeface="Arial MT"/>
              </a:rPr>
              <a:t> </a:t>
            </a:r>
            <a:r>
              <a:rPr sz="1400" dirty="0">
                <a:solidFill>
                  <a:srgbClr val="09272D"/>
                </a:solidFill>
                <a:latin typeface="Arial MT"/>
                <a:cs typeface="Arial MT"/>
              </a:rPr>
              <a:t>one</a:t>
            </a:r>
            <a:r>
              <a:rPr sz="1400" spc="-40" dirty="0">
                <a:solidFill>
                  <a:srgbClr val="09272D"/>
                </a:solidFill>
                <a:latin typeface="Arial MT"/>
                <a:cs typeface="Arial MT"/>
              </a:rPr>
              <a:t> </a:t>
            </a:r>
            <a:r>
              <a:rPr sz="1400" spc="-5" dirty="0">
                <a:solidFill>
                  <a:srgbClr val="09272D"/>
                </a:solidFill>
                <a:latin typeface="Arial MT"/>
                <a:cs typeface="Arial MT"/>
              </a:rPr>
              <a:t>variable.</a:t>
            </a:r>
            <a:endParaRPr sz="1400">
              <a:latin typeface="Arial MT"/>
              <a:cs typeface="Arial MT"/>
            </a:endParaRPr>
          </a:p>
          <a:p>
            <a:pPr>
              <a:lnSpc>
                <a:spcPct val="100000"/>
              </a:lnSpc>
            </a:pPr>
            <a:endParaRPr sz="1500">
              <a:latin typeface="Arial MT"/>
              <a:cs typeface="Arial MT"/>
            </a:endParaRPr>
          </a:p>
          <a:p>
            <a:pPr marL="424180" indent="-411480">
              <a:lnSpc>
                <a:spcPct val="100000"/>
              </a:lnSpc>
              <a:spcBef>
                <a:spcPts val="1115"/>
              </a:spcBef>
              <a:buClr>
                <a:srgbClr val="000000"/>
              </a:buClr>
              <a:buSzPct val="128571"/>
              <a:buFont typeface="Segoe UI Symbol"/>
              <a:buChar char="❑"/>
              <a:tabLst>
                <a:tab pos="423545" algn="l"/>
                <a:tab pos="424180" algn="l"/>
              </a:tabLst>
            </a:pPr>
            <a:r>
              <a:rPr sz="1400" b="1" spc="-5" dirty="0">
                <a:solidFill>
                  <a:srgbClr val="002730"/>
                </a:solidFill>
                <a:latin typeface="Arial"/>
                <a:cs typeface="Arial"/>
              </a:rPr>
              <a:t>Bivariate</a:t>
            </a:r>
            <a:r>
              <a:rPr sz="1400" b="1" spc="-60" dirty="0">
                <a:solidFill>
                  <a:srgbClr val="002730"/>
                </a:solidFill>
                <a:latin typeface="Arial"/>
                <a:cs typeface="Arial"/>
              </a:rPr>
              <a:t> </a:t>
            </a:r>
            <a:r>
              <a:rPr sz="1400" b="1" spc="-5" dirty="0">
                <a:solidFill>
                  <a:srgbClr val="002730"/>
                </a:solidFill>
                <a:latin typeface="Arial"/>
                <a:cs typeface="Arial"/>
              </a:rPr>
              <a:t>analysis</a:t>
            </a:r>
            <a:r>
              <a:rPr sz="1400" spc="-5" dirty="0">
                <a:solidFill>
                  <a:srgbClr val="CC0000"/>
                </a:solidFill>
                <a:latin typeface="Arial MT"/>
                <a:cs typeface="Arial MT"/>
              </a:rPr>
              <a:t>:</a:t>
            </a:r>
            <a:r>
              <a:rPr sz="1400" spc="-40" dirty="0">
                <a:solidFill>
                  <a:srgbClr val="CC0000"/>
                </a:solidFill>
                <a:latin typeface="Arial MT"/>
                <a:cs typeface="Arial MT"/>
              </a:rPr>
              <a:t> </a:t>
            </a:r>
            <a:r>
              <a:rPr sz="1400" dirty="0">
                <a:solidFill>
                  <a:srgbClr val="09272D"/>
                </a:solidFill>
                <a:latin typeface="Arial MT"/>
                <a:cs typeface="Arial MT"/>
              </a:rPr>
              <a:t>In</a:t>
            </a:r>
            <a:r>
              <a:rPr sz="1400" spc="-20" dirty="0">
                <a:solidFill>
                  <a:srgbClr val="09272D"/>
                </a:solidFill>
                <a:latin typeface="Arial MT"/>
                <a:cs typeface="Arial MT"/>
              </a:rPr>
              <a:t> </a:t>
            </a:r>
            <a:r>
              <a:rPr sz="1400" spc="-5" dirty="0">
                <a:solidFill>
                  <a:srgbClr val="09272D"/>
                </a:solidFill>
                <a:latin typeface="Arial MT"/>
                <a:cs typeface="Arial MT"/>
              </a:rPr>
              <a:t>Bivariate</a:t>
            </a:r>
            <a:r>
              <a:rPr sz="1400" spc="-60" dirty="0">
                <a:solidFill>
                  <a:srgbClr val="09272D"/>
                </a:solidFill>
                <a:latin typeface="Arial MT"/>
                <a:cs typeface="Arial MT"/>
              </a:rPr>
              <a:t> </a:t>
            </a:r>
            <a:r>
              <a:rPr sz="1400" spc="-5" dirty="0">
                <a:solidFill>
                  <a:srgbClr val="09272D"/>
                </a:solidFill>
                <a:latin typeface="Arial MT"/>
                <a:cs typeface="Arial MT"/>
              </a:rPr>
              <a:t>analysis</a:t>
            </a:r>
            <a:r>
              <a:rPr sz="1400" spc="-45" dirty="0">
                <a:solidFill>
                  <a:srgbClr val="09272D"/>
                </a:solidFill>
                <a:latin typeface="Arial MT"/>
                <a:cs typeface="Arial MT"/>
              </a:rPr>
              <a:t> </a:t>
            </a:r>
            <a:r>
              <a:rPr sz="1400" spc="-10" dirty="0">
                <a:solidFill>
                  <a:srgbClr val="09272D"/>
                </a:solidFill>
                <a:latin typeface="Arial MT"/>
                <a:cs typeface="Arial MT"/>
              </a:rPr>
              <a:t>we</a:t>
            </a:r>
            <a:r>
              <a:rPr sz="1400" dirty="0">
                <a:solidFill>
                  <a:srgbClr val="09272D"/>
                </a:solidFill>
                <a:latin typeface="Arial MT"/>
                <a:cs typeface="Arial MT"/>
              </a:rPr>
              <a:t> </a:t>
            </a:r>
            <a:r>
              <a:rPr sz="1400" spc="-5" dirty="0">
                <a:solidFill>
                  <a:srgbClr val="09272D"/>
                </a:solidFill>
                <a:latin typeface="Arial MT"/>
                <a:cs typeface="Arial MT"/>
              </a:rPr>
              <a:t>will</a:t>
            </a:r>
            <a:r>
              <a:rPr sz="1400" spc="5" dirty="0">
                <a:solidFill>
                  <a:srgbClr val="09272D"/>
                </a:solidFill>
                <a:latin typeface="Arial MT"/>
                <a:cs typeface="Arial MT"/>
              </a:rPr>
              <a:t> </a:t>
            </a:r>
            <a:r>
              <a:rPr sz="1400" dirty="0">
                <a:solidFill>
                  <a:srgbClr val="09272D"/>
                </a:solidFill>
                <a:latin typeface="Arial MT"/>
                <a:cs typeface="Arial MT"/>
              </a:rPr>
              <a:t>compare</a:t>
            </a:r>
            <a:r>
              <a:rPr sz="1400" spc="-50" dirty="0">
                <a:solidFill>
                  <a:srgbClr val="09272D"/>
                </a:solidFill>
                <a:latin typeface="Arial MT"/>
                <a:cs typeface="Arial MT"/>
              </a:rPr>
              <a:t> </a:t>
            </a:r>
            <a:r>
              <a:rPr sz="1400" spc="-5" dirty="0">
                <a:solidFill>
                  <a:srgbClr val="09272D"/>
                </a:solidFill>
                <a:latin typeface="Arial MT"/>
                <a:cs typeface="Arial MT"/>
              </a:rPr>
              <a:t>two</a:t>
            </a:r>
            <a:r>
              <a:rPr sz="1400" spc="-10" dirty="0">
                <a:solidFill>
                  <a:srgbClr val="09272D"/>
                </a:solidFill>
                <a:latin typeface="Arial MT"/>
                <a:cs typeface="Arial MT"/>
              </a:rPr>
              <a:t> </a:t>
            </a:r>
            <a:r>
              <a:rPr sz="1400" spc="-5" dirty="0">
                <a:solidFill>
                  <a:srgbClr val="09272D"/>
                </a:solidFill>
                <a:latin typeface="Arial MT"/>
                <a:cs typeface="Arial MT"/>
              </a:rPr>
              <a:t>variables</a:t>
            </a:r>
            <a:r>
              <a:rPr sz="1400" spc="-15" dirty="0">
                <a:solidFill>
                  <a:srgbClr val="09272D"/>
                </a:solidFill>
                <a:latin typeface="Arial MT"/>
                <a:cs typeface="Arial MT"/>
              </a:rPr>
              <a:t> </a:t>
            </a:r>
            <a:r>
              <a:rPr sz="1400" dirty="0">
                <a:solidFill>
                  <a:srgbClr val="09272D"/>
                </a:solidFill>
                <a:latin typeface="Arial MT"/>
                <a:cs typeface="Arial MT"/>
              </a:rPr>
              <a:t>to</a:t>
            </a:r>
            <a:r>
              <a:rPr sz="1400" spc="-20" dirty="0">
                <a:solidFill>
                  <a:srgbClr val="09272D"/>
                </a:solidFill>
                <a:latin typeface="Arial MT"/>
                <a:cs typeface="Arial MT"/>
              </a:rPr>
              <a:t> </a:t>
            </a:r>
            <a:r>
              <a:rPr sz="1400" dirty="0">
                <a:solidFill>
                  <a:srgbClr val="09272D"/>
                </a:solidFill>
                <a:latin typeface="Arial MT"/>
                <a:cs typeface="Arial MT"/>
              </a:rPr>
              <a:t>study</a:t>
            </a:r>
            <a:r>
              <a:rPr sz="1400" spc="-25" dirty="0">
                <a:solidFill>
                  <a:srgbClr val="09272D"/>
                </a:solidFill>
                <a:latin typeface="Arial MT"/>
                <a:cs typeface="Arial MT"/>
              </a:rPr>
              <a:t> </a:t>
            </a:r>
            <a:r>
              <a:rPr sz="1400" dirty="0">
                <a:solidFill>
                  <a:srgbClr val="09272D"/>
                </a:solidFill>
                <a:latin typeface="Arial MT"/>
                <a:cs typeface="Arial MT"/>
              </a:rPr>
              <a:t>their</a:t>
            </a:r>
            <a:r>
              <a:rPr sz="1400" spc="-60" dirty="0">
                <a:solidFill>
                  <a:srgbClr val="09272D"/>
                </a:solidFill>
                <a:latin typeface="Arial MT"/>
                <a:cs typeface="Arial MT"/>
              </a:rPr>
              <a:t> </a:t>
            </a:r>
            <a:r>
              <a:rPr sz="1400" spc="-5" dirty="0">
                <a:solidFill>
                  <a:srgbClr val="09272D"/>
                </a:solidFill>
                <a:latin typeface="Arial MT"/>
                <a:cs typeface="Arial MT"/>
              </a:rPr>
              <a:t>relationships.</a:t>
            </a:r>
            <a:endParaRPr sz="1400">
              <a:latin typeface="Arial MT"/>
              <a:cs typeface="Arial MT"/>
            </a:endParaRPr>
          </a:p>
          <a:p>
            <a:pPr>
              <a:lnSpc>
                <a:spcPct val="100000"/>
              </a:lnSpc>
              <a:spcBef>
                <a:spcPts val="15"/>
              </a:spcBef>
              <a:buFont typeface="Segoe UI Symbol"/>
              <a:buChar char="❑"/>
            </a:pPr>
            <a:endParaRPr sz="1900">
              <a:latin typeface="Arial MT"/>
              <a:cs typeface="Arial MT"/>
            </a:endParaRPr>
          </a:p>
          <a:p>
            <a:pPr marL="424180" marR="5080" indent="-411480">
              <a:lnSpc>
                <a:spcPct val="125000"/>
              </a:lnSpc>
              <a:buClr>
                <a:srgbClr val="000000"/>
              </a:buClr>
              <a:buSzPct val="128571"/>
              <a:buFont typeface="Segoe UI Symbol"/>
              <a:buChar char="❑"/>
              <a:tabLst>
                <a:tab pos="423545" algn="l"/>
                <a:tab pos="424180" algn="l"/>
              </a:tabLst>
            </a:pPr>
            <a:r>
              <a:rPr sz="1400" b="1" spc="-5" dirty="0">
                <a:solidFill>
                  <a:srgbClr val="002730"/>
                </a:solidFill>
                <a:latin typeface="Arial"/>
                <a:cs typeface="Arial"/>
              </a:rPr>
              <a:t>Multivariate</a:t>
            </a:r>
            <a:r>
              <a:rPr sz="1400" b="1" spc="-35" dirty="0">
                <a:solidFill>
                  <a:srgbClr val="002730"/>
                </a:solidFill>
                <a:latin typeface="Arial"/>
                <a:cs typeface="Arial"/>
              </a:rPr>
              <a:t> </a:t>
            </a:r>
            <a:r>
              <a:rPr sz="1400" b="1" spc="-5" dirty="0">
                <a:solidFill>
                  <a:srgbClr val="002730"/>
                </a:solidFill>
                <a:latin typeface="Arial"/>
                <a:cs typeface="Arial"/>
              </a:rPr>
              <a:t>analysis</a:t>
            </a:r>
            <a:r>
              <a:rPr sz="1400" spc="-5" dirty="0">
                <a:solidFill>
                  <a:srgbClr val="CC0000"/>
                </a:solidFill>
                <a:latin typeface="Arial MT"/>
                <a:cs typeface="Arial MT"/>
              </a:rPr>
              <a:t>:</a:t>
            </a:r>
            <a:r>
              <a:rPr sz="1400" spc="-40" dirty="0">
                <a:solidFill>
                  <a:srgbClr val="CC0000"/>
                </a:solidFill>
                <a:latin typeface="Arial MT"/>
                <a:cs typeface="Arial MT"/>
              </a:rPr>
              <a:t> </a:t>
            </a:r>
            <a:r>
              <a:rPr sz="1400" spc="-5" dirty="0">
                <a:solidFill>
                  <a:srgbClr val="09272D"/>
                </a:solidFill>
                <a:latin typeface="Arial MT"/>
                <a:cs typeface="Arial MT"/>
              </a:rPr>
              <a:t>Multivariate</a:t>
            </a:r>
            <a:r>
              <a:rPr sz="1400" spc="-25" dirty="0">
                <a:solidFill>
                  <a:srgbClr val="09272D"/>
                </a:solidFill>
                <a:latin typeface="Arial MT"/>
                <a:cs typeface="Arial MT"/>
              </a:rPr>
              <a:t> </a:t>
            </a:r>
            <a:r>
              <a:rPr sz="1400" spc="-5" dirty="0">
                <a:solidFill>
                  <a:srgbClr val="09272D"/>
                </a:solidFill>
                <a:latin typeface="Arial MT"/>
                <a:cs typeface="Arial MT"/>
              </a:rPr>
              <a:t>analysis</a:t>
            </a:r>
            <a:r>
              <a:rPr sz="1400" spc="-40" dirty="0">
                <a:solidFill>
                  <a:srgbClr val="09272D"/>
                </a:solidFill>
                <a:latin typeface="Arial MT"/>
                <a:cs typeface="Arial MT"/>
              </a:rPr>
              <a:t> </a:t>
            </a:r>
            <a:r>
              <a:rPr sz="1400" dirty="0">
                <a:solidFill>
                  <a:srgbClr val="09272D"/>
                </a:solidFill>
                <a:latin typeface="Arial MT"/>
                <a:cs typeface="Arial MT"/>
              </a:rPr>
              <a:t>is similar</a:t>
            </a:r>
            <a:r>
              <a:rPr sz="1400" spc="-5" dirty="0">
                <a:solidFill>
                  <a:srgbClr val="09272D"/>
                </a:solidFill>
                <a:latin typeface="Arial MT"/>
                <a:cs typeface="Arial MT"/>
              </a:rPr>
              <a:t> </a:t>
            </a:r>
            <a:r>
              <a:rPr sz="1400" dirty="0">
                <a:solidFill>
                  <a:srgbClr val="09272D"/>
                </a:solidFill>
                <a:latin typeface="Arial MT"/>
                <a:cs typeface="Arial MT"/>
              </a:rPr>
              <a:t>to</a:t>
            </a:r>
            <a:r>
              <a:rPr sz="1400" spc="-40" dirty="0">
                <a:solidFill>
                  <a:srgbClr val="09272D"/>
                </a:solidFill>
                <a:latin typeface="Arial MT"/>
                <a:cs typeface="Arial MT"/>
              </a:rPr>
              <a:t> </a:t>
            </a:r>
            <a:r>
              <a:rPr sz="1400" spc="-5" dirty="0">
                <a:solidFill>
                  <a:srgbClr val="09272D"/>
                </a:solidFill>
                <a:latin typeface="Arial MT"/>
                <a:cs typeface="Arial MT"/>
              </a:rPr>
              <a:t>Bivariate</a:t>
            </a:r>
            <a:r>
              <a:rPr sz="1400" spc="-45" dirty="0">
                <a:solidFill>
                  <a:srgbClr val="09272D"/>
                </a:solidFill>
                <a:latin typeface="Arial MT"/>
                <a:cs typeface="Arial MT"/>
              </a:rPr>
              <a:t> </a:t>
            </a:r>
            <a:r>
              <a:rPr sz="1400" spc="-5" dirty="0">
                <a:solidFill>
                  <a:srgbClr val="09272D"/>
                </a:solidFill>
                <a:latin typeface="Arial MT"/>
                <a:cs typeface="Arial MT"/>
              </a:rPr>
              <a:t>analysis</a:t>
            </a:r>
            <a:r>
              <a:rPr sz="1400" spc="-45" dirty="0">
                <a:solidFill>
                  <a:srgbClr val="09272D"/>
                </a:solidFill>
                <a:latin typeface="Arial MT"/>
                <a:cs typeface="Arial MT"/>
              </a:rPr>
              <a:t> </a:t>
            </a:r>
            <a:r>
              <a:rPr sz="1400" dirty="0">
                <a:solidFill>
                  <a:srgbClr val="09272D"/>
                </a:solidFill>
                <a:latin typeface="Arial MT"/>
                <a:cs typeface="Arial MT"/>
              </a:rPr>
              <a:t>here</a:t>
            </a:r>
            <a:r>
              <a:rPr sz="1400" spc="-35" dirty="0">
                <a:solidFill>
                  <a:srgbClr val="09272D"/>
                </a:solidFill>
                <a:latin typeface="Arial MT"/>
                <a:cs typeface="Arial MT"/>
              </a:rPr>
              <a:t> </a:t>
            </a:r>
            <a:r>
              <a:rPr sz="1400" spc="-10" dirty="0">
                <a:solidFill>
                  <a:srgbClr val="09272D"/>
                </a:solidFill>
                <a:latin typeface="Arial MT"/>
                <a:cs typeface="Arial MT"/>
              </a:rPr>
              <a:t>we</a:t>
            </a:r>
            <a:r>
              <a:rPr sz="1400" dirty="0">
                <a:solidFill>
                  <a:srgbClr val="09272D"/>
                </a:solidFill>
                <a:latin typeface="Arial MT"/>
                <a:cs typeface="Arial MT"/>
              </a:rPr>
              <a:t> </a:t>
            </a:r>
            <a:r>
              <a:rPr sz="1400" spc="-5" dirty="0">
                <a:solidFill>
                  <a:srgbClr val="09272D"/>
                </a:solidFill>
                <a:latin typeface="Arial MT"/>
                <a:cs typeface="Arial MT"/>
              </a:rPr>
              <a:t>will </a:t>
            </a:r>
            <a:r>
              <a:rPr sz="1400" dirty="0">
                <a:solidFill>
                  <a:srgbClr val="09272D"/>
                </a:solidFill>
                <a:latin typeface="Arial MT"/>
                <a:cs typeface="Arial MT"/>
              </a:rPr>
              <a:t>compare</a:t>
            </a:r>
            <a:r>
              <a:rPr sz="1400" spc="-25" dirty="0">
                <a:solidFill>
                  <a:srgbClr val="09272D"/>
                </a:solidFill>
                <a:latin typeface="Arial MT"/>
                <a:cs typeface="Arial MT"/>
              </a:rPr>
              <a:t> </a:t>
            </a:r>
            <a:r>
              <a:rPr sz="1400" spc="-5" dirty="0">
                <a:solidFill>
                  <a:srgbClr val="09272D"/>
                </a:solidFill>
                <a:latin typeface="Arial MT"/>
                <a:cs typeface="Arial MT"/>
              </a:rPr>
              <a:t>more </a:t>
            </a:r>
            <a:r>
              <a:rPr sz="1400" spc="-375" dirty="0">
                <a:solidFill>
                  <a:srgbClr val="09272D"/>
                </a:solidFill>
                <a:latin typeface="Arial MT"/>
                <a:cs typeface="Arial MT"/>
              </a:rPr>
              <a:t> </a:t>
            </a:r>
            <a:r>
              <a:rPr sz="1400" dirty="0">
                <a:solidFill>
                  <a:srgbClr val="09272D"/>
                </a:solidFill>
                <a:latin typeface="Arial MT"/>
                <a:cs typeface="Arial MT"/>
              </a:rPr>
              <a:t>than</a:t>
            </a:r>
            <a:r>
              <a:rPr sz="1400" spc="-60" dirty="0">
                <a:solidFill>
                  <a:srgbClr val="09272D"/>
                </a:solidFill>
                <a:latin typeface="Arial MT"/>
                <a:cs typeface="Arial MT"/>
              </a:rPr>
              <a:t> </a:t>
            </a:r>
            <a:r>
              <a:rPr sz="1400" spc="-5" dirty="0">
                <a:solidFill>
                  <a:srgbClr val="09272D"/>
                </a:solidFill>
                <a:latin typeface="Arial MT"/>
                <a:cs typeface="Arial MT"/>
              </a:rPr>
              <a:t>two</a:t>
            </a:r>
            <a:r>
              <a:rPr sz="1400" spc="-20" dirty="0">
                <a:solidFill>
                  <a:srgbClr val="09272D"/>
                </a:solidFill>
                <a:latin typeface="Arial MT"/>
                <a:cs typeface="Arial MT"/>
              </a:rPr>
              <a:t> </a:t>
            </a:r>
            <a:r>
              <a:rPr sz="1400" spc="-5" dirty="0">
                <a:solidFill>
                  <a:srgbClr val="09272D"/>
                </a:solidFill>
                <a:latin typeface="Arial MT"/>
                <a:cs typeface="Arial MT"/>
              </a:rPr>
              <a:t>variables.</a:t>
            </a:r>
            <a:endParaRPr sz="14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270" y="133857"/>
            <a:ext cx="6047740" cy="452120"/>
          </a:xfrm>
          <a:prstGeom prst="rect">
            <a:avLst/>
          </a:prstGeom>
        </p:spPr>
        <p:txBody>
          <a:bodyPr vert="horz" wrap="square" lIns="0" tIns="12065" rIns="0" bIns="0" rtlCol="0">
            <a:spAutoFit/>
          </a:bodyPr>
          <a:lstStyle/>
          <a:p>
            <a:pPr marL="12700">
              <a:lnSpc>
                <a:spcPct val="100000"/>
              </a:lnSpc>
              <a:spcBef>
                <a:spcPts val="95"/>
              </a:spcBef>
            </a:pPr>
            <a:r>
              <a:rPr sz="2800" spc="-5" dirty="0"/>
              <a:t>Understanding</a:t>
            </a:r>
            <a:r>
              <a:rPr sz="2800" spc="-65" dirty="0"/>
              <a:t> </a:t>
            </a:r>
            <a:r>
              <a:rPr sz="2800" spc="-20" dirty="0"/>
              <a:t>The</a:t>
            </a:r>
            <a:r>
              <a:rPr sz="2800" spc="-40" dirty="0"/>
              <a:t> </a:t>
            </a:r>
            <a:r>
              <a:rPr sz="2800" spc="-5" dirty="0"/>
              <a:t>Dataset</a:t>
            </a:r>
            <a:r>
              <a:rPr sz="2800" spc="-70" dirty="0"/>
              <a:t> </a:t>
            </a:r>
            <a:r>
              <a:rPr sz="2800" spc="-10" dirty="0"/>
              <a:t>Provided</a:t>
            </a:r>
            <a:endParaRPr sz="2800"/>
          </a:p>
        </p:txBody>
      </p:sp>
      <p:sp>
        <p:nvSpPr>
          <p:cNvPr id="3" name="object 3"/>
          <p:cNvSpPr txBox="1"/>
          <p:nvPr/>
        </p:nvSpPr>
        <p:spPr>
          <a:xfrm>
            <a:off x="454253" y="759967"/>
            <a:ext cx="7336155" cy="3888740"/>
          </a:xfrm>
          <a:prstGeom prst="rect">
            <a:avLst/>
          </a:prstGeom>
        </p:spPr>
        <p:txBody>
          <a:bodyPr vert="horz" wrap="square" lIns="0" tIns="12700" rIns="0" bIns="0" rtlCol="0">
            <a:spAutoFit/>
          </a:bodyPr>
          <a:lstStyle/>
          <a:p>
            <a:pPr marL="12700" marR="5080">
              <a:lnSpc>
                <a:spcPct val="100000"/>
              </a:lnSpc>
              <a:spcBef>
                <a:spcPts val="100"/>
              </a:spcBef>
            </a:pPr>
            <a:r>
              <a:rPr sz="1500" dirty="0">
                <a:solidFill>
                  <a:srgbClr val="08232A"/>
                </a:solidFill>
                <a:latin typeface="Palatino Linotype"/>
                <a:cs typeface="Palatino Linotype"/>
              </a:rPr>
              <a:t>The</a:t>
            </a:r>
            <a:r>
              <a:rPr sz="1500" spc="-25" dirty="0">
                <a:solidFill>
                  <a:srgbClr val="08232A"/>
                </a:solidFill>
                <a:latin typeface="Palatino Linotype"/>
                <a:cs typeface="Palatino Linotype"/>
              </a:rPr>
              <a:t> </a:t>
            </a:r>
            <a:r>
              <a:rPr sz="1500" spc="-5" dirty="0">
                <a:solidFill>
                  <a:srgbClr val="08232A"/>
                </a:solidFill>
                <a:latin typeface="Palatino Linotype"/>
                <a:cs typeface="Palatino Linotype"/>
              </a:rPr>
              <a:t>data</a:t>
            </a:r>
            <a:r>
              <a:rPr sz="1500" spc="-30" dirty="0">
                <a:solidFill>
                  <a:srgbClr val="08232A"/>
                </a:solidFill>
                <a:latin typeface="Palatino Linotype"/>
                <a:cs typeface="Palatino Linotype"/>
              </a:rPr>
              <a:t> </a:t>
            </a:r>
            <a:r>
              <a:rPr sz="1500" dirty="0">
                <a:solidFill>
                  <a:srgbClr val="08232A"/>
                </a:solidFill>
                <a:latin typeface="Palatino Linotype"/>
                <a:cs typeface="Palatino Linotype"/>
              </a:rPr>
              <a:t>has</a:t>
            </a:r>
            <a:r>
              <a:rPr sz="1500" spc="-15" dirty="0">
                <a:solidFill>
                  <a:srgbClr val="08232A"/>
                </a:solidFill>
                <a:latin typeface="Palatino Linotype"/>
                <a:cs typeface="Palatino Linotype"/>
              </a:rPr>
              <a:t> </a:t>
            </a:r>
            <a:r>
              <a:rPr sz="1500" dirty="0">
                <a:solidFill>
                  <a:srgbClr val="08232A"/>
                </a:solidFill>
                <a:latin typeface="Palatino Linotype"/>
                <a:cs typeface="Palatino Linotype"/>
              </a:rPr>
              <a:t>119390</a:t>
            </a:r>
            <a:r>
              <a:rPr sz="1500" spc="-35" dirty="0">
                <a:solidFill>
                  <a:srgbClr val="08232A"/>
                </a:solidFill>
                <a:latin typeface="Palatino Linotype"/>
                <a:cs typeface="Palatino Linotype"/>
              </a:rPr>
              <a:t> </a:t>
            </a:r>
            <a:r>
              <a:rPr sz="1500" spc="-5" dirty="0">
                <a:solidFill>
                  <a:srgbClr val="08232A"/>
                </a:solidFill>
                <a:latin typeface="Palatino Linotype"/>
                <a:cs typeface="Palatino Linotype"/>
              </a:rPr>
              <a:t>rows</a:t>
            </a:r>
            <a:r>
              <a:rPr sz="1500" spc="-15" dirty="0">
                <a:solidFill>
                  <a:srgbClr val="08232A"/>
                </a:solidFill>
                <a:latin typeface="Palatino Linotype"/>
                <a:cs typeface="Palatino Linotype"/>
              </a:rPr>
              <a:t> </a:t>
            </a:r>
            <a:r>
              <a:rPr sz="1500" spc="-5" dirty="0">
                <a:solidFill>
                  <a:srgbClr val="08232A"/>
                </a:solidFill>
                <a:latin typeface="Palatino Linotype"/>
                <a:cs typeface="Palatino Linotype"/>
              </a:rPr>
              <a:t>and</a:t>
            </a:r>
            <a:r>
              <a:rPr sz="1500" dirty="0">
                <a:solidFill>
                  <a:srgbClr val="08232A"/>
                </a:solidFill>
                <a:latin typeface="Palatino Linotype"/>
                <a:cs typeface="Palatino Linotype"/>
              </a:rPr>
              <a:t> 32</a:t>
            </a:r>
            <a:r>
              <a:rPr sz="1500" spc="-10" dirty="0">
                <a:solidFill>
                  <a:srgbClr val="08232A"/>
                </a:solidFill>
                <a:latin typeface="Palatino Linotype"/>
                <a:cs typeface="Palatino Linotype"/>
              </a:rPr>
              <a:t> </a:t>
            </a:r>
            <a:r>
              <a:rPr sz="1500" spc="-5" dirty="0">
                <a:solidFill>
                  <a:srgbClr val="08232A"/>
                </a:solidFill>
                <a:latin typeface="Palatino Linotype"/>
                <a:cs typeface="Palatino Linotype"/>
              </a:rPr>
              <a:t>columns</a:t>
            </a:r>
            <a:r>
              <a:rPr sz="1500" spc="-10" dirty="0">
                <a:solidFill>
                  <a:srgbClr val="08232A"/>
                </a:solidFill>
                <a:latin typeface="Palatino Linotype"/>
                <a:cs typeface="Palatino Linotype"/>
              </a:rPr>
              <a:t> </a:t>
            </a:r>
            <a:r>
              <a:rPr sz="1500" dirty="0">
                <a:solidFill>
                  <a:srgbClr val="08232A"/>
                </a:solidFill>
                <a:latin typeface="Palatino Linotype"/>
                <a:cs typeface="Palatino Linotype"/>
              </a:rPr>
              <a:t>or</a:t>
            </a:r>
            <a:r>
              <a:rPr sz="1500" spc="-5" dirty="0">
                <a:solidFill>
                  <a:srgbClr val="08232A"/>
                </a:solidFill>
                <a:latin typeface="Palatino Linotype"/>
                <a:cs typeface="Palatino Linotype"/>
              </a:rPr>
              <a:t> features.</a:t>
            </a:r>
            <a:r>
              <a:rPr sz="1500" spc="-20" dirty="0">
                <a:solidFill>
                  <a:srgbClr val="08232A"/>
                </a:solidFill>
                <a:latin typeface="Palatino Linotype"/>
                <a:cs typeface="Palatino Linotype"/>
              </a:rPr>
              <a:t> </a:t>
            </a:r>
            <a:r>
              <a:rPr sz="1500" spc="-5" dirty="0">
                <a:solidFill>
                  <a:srgbClr val="08232A"/>
                </a:solidFill>
                <a:latin typeface="Palatino Linotype"/>
                <a:cs typeface="Palatino Linotype"/>
              </a:rPr>
              <a:t>Now</a:t>
            </a:r>
            <a:r>
              <a:rPr sz="1500" spc="-10" dirty="0">
                <a:solidFill>
                  <a:srgbClr val="08232A"/>
                </a:solidFill>
                <a:latin typeface="Palatino Linotype"/>
                <a:cs typeface="Palatino Linotype"/>
              </a:rPr>
              <a:t> </a:t>
            </a:r>
            <a:r>
              <a:rPr sz="1500" spc="-35" dirty="0">
                <a:solidFill>
                  <a:srgbClr val="08232A"/>
                </a:solidFill>
                <a:latin typeface="Palatino Linotype"/>
                <a:cs typeface="Palatino Linotype"/>
              </a:rPr>
              <a:t>let’s</a:t>
            </a:r>
            <a:r>
              <a:rPr sz="1500" spc="-25" dirty="0">
                <a:solidFill>
                  <a:srgbClr val="08232A"/>
                </a:solidFill>
                <a:latin typeface="Palatino Linotype"/>
                <a:cs typeface="Palatino Linotype"/>
              </a:rPr>
              <a:t> </a:t>
            </a:r>
            <a:r>
              <a:rPr sz="1500" spc="-5" dirty="0">
                <a:solidFill>
                  <a:srgbClr val="08232A"/>
                </a:solidFill>
                <a:latin typeface="Palatino Linotype"/>
                <a:cs typeface="Palatino Linotype"/>
              </a:rPr>
              <a:t>understand</a:t>
            </a:r>
            <a:r>
              <a:rPr sz="1500" spc="-40" dirty="0">
                <a:solidFill>
                  <a:srgbClr val="08232A"/>
                </a:solidFill>
                <a:latin typeface="Palatino Linotype"/>
                <a:cs typeface="Palatino Linotype"/>
              </a:rPr>
              <a:t> </a:t>
            </a:r>
            <a:r>
              <a:rPr sz="1500" dirty="0">
                <a:solidFill>
                  <a:srgbClr val="08232A"/>
                </a:solidFill>
                <a:latin typeface="Palatino Linotype"/>
                <a:cs typeface="Palatino Linotype"/>
              </a:rPr>
              <a:t>what</a:t>
            </a:r>
            <a:r>
              <a:rPr sz="1500" spc="-40" dirty="0">
                <a:solidFill>
                  <a:srgbClr val="08232A"/>
                </a:solidFill>
                <a:latin typeface="Palatino Linotype"/>
                <a:cs typeface="Palatino Linotype"/>
              </a:rPr>
              <a:t> </a:t>
            </a:r>
            <a:r>
              <a:rPr sz="1500" spc="-5" dirty="0">
                <a:solidFill>
                  <a:srgbClr val="08232A"/>
                </a:solidFill>
                <a:latin typeface="Palatino Linotype"/>
                <a:cs typeface="Palatino Linotype"/>
              </a:rPr>
              <a:t>these </a:t>
            </a:r>
            <a:r>
              <a:rPr sz="1500" spc="-360" dirty="0">
                <a:solidFill>
                  <a:srgbClr val="08232A"/>
                </a:solidFill>
                <a:latin typeface="Palatino Linotype"/>
                <a:cs typeface="Palatino Linotype"/>
              </a:rPr>
              <a:t> </a:t>
            </a:r>
            <a:r>
              <a:rPr sz="1500" spc="-5" dirty="0">
                <a:solidFill>
                  <a:srgbClr val="08232A"/>
                </a:solidFill>
                <a:latin typeface="Palatino Linotype"/>
                <a:cs typeface="Palatino Linotype"/>
              </a:rPr>
              <a:t>columns</a:t>
            </a:r>
            <a:r>
              <a:rPr sz="1500" spc="-30" dirty="0">
                <a:solidFill>
                  <a:srgbClr val="08232A"/>
                </a:solidFill>
                <a:latin typeface="Palatino Linotype"/>
                <a:cs typeface="Palatino Linotype"/>
              </a:rPr>
              <a:t> </a:t>
            </a:r>
            <a:r>
              <a:rPr sz="1500" spc="-15" dirty="0">
                <a:solidFill>
                  <a:srgbClr val="08232A"/>
                </a:solidFill>
                <a:latin typeface="Palatino Linotype"/>
                <a:cs typeface="Palatino Linotype"/>
              </a:rPr>
              <a:t>have.</a:t>
            </a:r>
            <a:endParaRPr sz="1500">
              <a:latin typeface="Palatino Linotype"/>
              <a:cs typeface="Palatino Linotype"/>
            </a:endParaRPr>
          </a:p>
          <a:p>
            <a:pPr>
              <a:lnSpc>
                <a:spcPct val="100000"/>
              </a:lnSpc>
              <a:spcBef>
                <a:spcPts val="60"/>
              </a:spcBef>
            </a:pPr>
            <a:endParaRPr sz="1050">
              <a:latin typeface="Palatino Linotype"/>
              <a:cs typeface="Palatino Linotype"/>
            </a:endParaRPr>
          </a:p>
          <a:p>
            <a:pPr marL="12700">
              <a:lnSpc>
                <a:spcPct val="100000"/>
              </a:lnSpc>
            </a:pPr>
            <a:r>
              <a:rPr sz="1500" b="1" dirty="0">
                <a:solidFill>
                  <a:srgbClr val="08232A"/>
                </a:solidFill>
                <a:latin typeface="Palatino Linotype"/>
                <a:cs typeface="Palatino Linotype"/>
              </a:rPr>
              <a:t>All</a:t>
            </a:r>
            <a:r>
              <a:rPr sz="1500" b="1" spc="-35" dirty="0">
                <a:solidFill>
                  <a:srgbClr val="08232A"/>
                </a:solidFill>
                <a:latin typeface="Palatino Linotype"/>
                <a:cs typeface="Palatino Linotype"/>
              </a:rPr>
              <a:t> </a:t>
            </a:r>
            <a:r>
              <a:rPr sz="1500" b="1" spc="-5" dirty="0">
                <a:solidFill>
                  <a:srgbClr val="08232A"/>
                </a:solidFill>
                <a:latin typeface="Palatino Linotype"/>
                <a:cs typeface="Palatino Linotype"/>
              </a:rPr>
              <a:t>columns</a:t>
            </a:r>
            <a:r>
              <a:rPr sz="1500" b="1" spc="-55" dirty="0">
                <a:solidFill>
                  <a:srgbClr val="08232A"/>
                </a:solidFill>
                <a:latin typeface="Palatino Linotype"/>
                <a:cs typeface="Palatino Linotype"/>
              </a:rPr>
              <a:t> </a:t>
            </a:r>
            <a:r>
              <a:rPr sz="1500" b="1" spc="-5" dirty="0">
                <a:solidFill>
                  <a:srgbClr val="08232A"/>
                </a:solidFill>
                <a:latin typeface="Palatino Linotype"/>
                <a:cs typeface="Palatino Linotype"/>
              </a:rPr>
              <a:t>heading</a:t>
            </a:r>
            <a:r>
              <a:rPr sz="1500" b="1" spc="-55" dirty="0">
                <a:solidFill>
                  <a:srgbClr val="08232A"/>
                </a:solidFill>
                <a:latin typeface="Palatino Linotype"/>
                <a:cs typeface="Palatino Linotype"/>
              </a:rPr>
              <a:t> </a:t>
            </a:r>
            <a:r>
              <a:rPr sz="1500" b="1" spc="-5" dirty="0">
                <a:solidFill>
                  <a:srgbClr val="08232A"/>
                </a:solidFill>
                <a:latin typeface="Palatino Linotype"/>
                <a:cs typeface="Palatino Linotype"/>
              </a:rPr>
              <a:t>and</a:t>
            </a:r>
            <a:r>
              <a:rPr sz="1500" b="1" spc="-20" dirty="0">
                <a:solidFill>
                  <a:srgbClr val="08232A"/>
                </a:solidFill>
                <a:latin typeface="Palatino Linotype"/>
                <a:cs typeface="Palatino Linotype"/>
              </a:rPr>
              <a:t> </a:t>
            </a:r>
            <a:r>
              <a:rPr sz="1500" b="1" spc="-5" dirty="0">
                <a:solidFill>
                  <a:srgbClr val="08232A"/>
                </a:solidFill>
                <a:latin typeface="Palatino Linotype"/>
                <a:cs typeface="Palatino Linotype"/>
              </a:rPr>
              <a:t>data</a:t>
            </a:r>
            <a:r>
              <a:rPr sz="1500" b="1" spc="-40" dirty="0">
                <a:solidFill>
                  <a:srgbClr val="08232A"/>
                </a:solidFill>
                <a:latin typeface="Palatino Linotype"/>
                <a:cs typeface="Palatino Linotype"/>
              </a:rPr>
              <a:t> </a:t>
            </a:r>
            <a:r>
              <a:rPr sz="1500" b="1" spc="-10" dirty="0">
                <a:solidFill>
                  <a:srgbClr val="08232A"/>
                </a:solidFill>
                <a:latin typeface="Palatino Linotype"/>
                <a:cs typeface="Palatino Linotype"/>
              </a:rPr>
              <a:t>description:</a:t>
            </a:r>
            <a:endParaRPr sz="1500">
              <a:latin typeface="Palatino Linotype"/>
              <a:cs typeface="Palatino Linotype"/>
            </a:endParaRPr>
          </a:p>
          <a:p>
            <a:pPr marL="469900" indent="-394970">
              <a:lnSpc>
                <a:spcPct val="100000"/>
              </a:lnSpc>
              <a:spcBef>
                <a:spcPts val="15"/>
              </a:spcBef>
              <a:buClr>
                <a:srgbClr val="000000"/>
              </a:buClr>
              <a:buFont typeface="Segoe UI Symbol"/>
              <a:buChar char="❑"/>
              <a:tabLst>
                <a:tab pos="469265" algn="l"/>
                <a:tab pos="469900" algn="l"/>
              </a:tabLst>
            </a:pPr>
            <a:r>
              <a:rPr sz="1400" b="1" spc="-10" dirty="0">
                <a:solidFill>
                  <a:srgbClr val="373737"/>
                </a:solidFill>
                <a:latin typeface="Arial"/>
                <a:cs typeface="Arial"/>
              </a:rPr>
              <a:t>ho</a:t>
            </a:r>
            <a:r>
              <a:rPr sz="1400" b="1" dirty="0">
                <a:solidFill>
                  <a:srgbClr val="373737"/>
                </a:solidFill>
                <a:latin typeface="Arial"/>
                <a:cs typeface="Arial"/>
              </a:rPr>
              <a:t>tel</a:t>
            </a:r>
            <a:r>
              <a:rPr sz="1400" b="1" spc="-110"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dirty="0">
                <a:solidFill>
                  <a:srgbClr val="373737"/>
                </a:solidFill>
                <a:latin typeface="Palatino Linotype"/>
                <a:cs typeface="Palatino Linotype"/>
              </a:rPr>
              <a:t>Ho</a:t>
            </a:r>
            <a:r>
              <a:rPr sz="1400" spc="-5" dirty="0">
                <a:solidFill>
                  <a:srgbClr val="373737"/>
                </a:solidFill>
                <a:latin typeface="Palatino Linotype"/>
                <a:cs typeface="Palatino Linotype"/>
              </a:rPr>
              <a:t>t</a:t>
            </a:r>
            <a:r>
              <a:rPr sz="1400" dirty="0">
                <a:solidFill>
                  <a:srgbClr val="373737"/>
                </a:solidFill>
                <a:latin typeface="Palatino Linotype"/>
                <a:cs typeface="Palatino Linotype"/>
              </a:rPr>
              <a:t>el</a:t>
            </a:r>
            <a:r>
              <a:rPr sz="1400" spc="-55" dirty="0">
                <a:solidFill>
                  <a:srgbClr val="373737"/>
                </a:solidFill>
                <a:latin typeface="Palatino Linotype"/>
                <a:cs typeface="Palatino Linotype"/>
              </a:rPr>
              <a:t> </a:t>
            </a:r>
            <a:r>
              <a:rPr sz="1400" spc="-5" dirty="0">
                <a:solidFill>
                  <a:srgbClr val="373737"/>
                </a:solidFill>
                <a:latin typeface="Palatino Linotype"/>
                <a:cs typeface="Palatino Linotype"/>
              </a:rPr>
              <a:t>ty</a:t>
            </a:r>
            <a:r>
              <a:rPr sz="1400" spc="-10" dirty="0">
                <a:solidFill>
                  <a:srgbClr val="373737"/>
                </a:solidFill>
                <a:latin typeface="Palatino Linotype"/>
                <a:cs typeface="Palatino Linotype"/>
              </a:rPr>
              <a:t>p</a:t>
            </a:r>
            <a:r>
              <a:rPr sz="1400" dirty="0">
                <a:solidFill>
                  <a:srgbClr val="373737"/>
                </a:solidFill>
                <a:latin typeface="Palatino Linotype"/>
                <a:cs typeface="Palatino Linotype"/>
              </a:rPr>
              <a:t>e.</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is_canceled</a:t>
            </a:r>
            <a:r>
              <a:rPr sz="1400" b="1" spc="-50" dirty="0">
                <a:solidFill>
                  <a:srgbClr val="373737"/>
                </a:solidFill>
                <a:latin typeface="Arial"/>
                <a:cs typeface="Arial"/>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booking</a:t>
            </a:r>
            <a:r>
              <a:rPr sz="1400" spc="-60" dirty="0">
                <a:solidFill>
                  <a:srgbClr val="373737"/>
                </a:solidFill>
                <a:latin typeface="Palatino Linotype"/>
                <a:cs typeface="Palatino Linotype"/>
              </a:rPr>
              <a:t> </a:t>
            </a:r>
            <a:r>
              <a:rPr sz="1400" spc="-5" dirty="0">
                <a:solidFill>
                  <a:srgbClr val="373737"/>
                </a:solidFill>
                <a:latin typeface="Palatino Linotype"/>
                <a:cs typeface="Palatino Linotype"/>
              </a:rPr>
              <a:t>is</a:t>
            </a:r>
            <a:r>
              <a:rPr sz="1400" spc="-10" dirty="0">
                <a:solidFill>
                  <a:srgbClr val="373737"/>
                </a:solidFill>
                <a:latin typeface="Palatino Linotype"/>
                <a:cs typeface="Palatino Linotype"/>
              </a:rPr>
              <a:t> </a:t>
            </a:r>
            <a:r>
              <a:rPr sz="1400" dirty="0">
                <a:solidFill>
                  <a:srgbClr val="373737"/>
                </a:solidFill>
                <a:latin typeface="Palatino Linotype"/>
                <a:cs typeface="Palatino Linotype"/>
              </a:rPr>
              <a:t>canceled</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or</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not</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(0 &amp;</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1).</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5" dirty="0">
                <a:solidFill>
                  <a:srgbClr val="373737"/>
                </a:solidFill>
                <a:latin typeface="Arial"/>
                <a:cs typeface="Arial"/>
              </a:rPr>
              <a:t>lead_time</a:t>
            </a:r>
            <a:r>
              <a:rPr sz="1400" b="1" spc="-70" dirty="0">
                <a:solidFill>
                  <a:srgbClr val="373737"/>
                </a:solidFill>
                <a:latin typeface="Arial"/>
                <a:cs typeface="Arial"/>
              </a:rPr>
              <a:t> </a:t>
            </a:r>
            <a:r>
              <a:rPr sz="1400" dirty="0">
                <a:solidFill>
                  <a:srgbClr val="373737"/>
                </a:solidFill>
                <a:latin typeface="Palatino Linotype"/>
                <a:cs typeface="Palatino Linotype"/>
              </a:rPr>
              <a:t>:</a:t>
            </a:r>
            <a:r>
              <a:rPr sz="1400" spc="-30" dirty="0">
                <a:solidFill>
                  <a:srgbClr val="373737"/>
                </a:solidFill>
                <a:latin typeface="Palatino Linotype"/>
                <a:cs typeface="Palatino Linotype"/>
              </a:rPr>
              <a:t> </a:t>
            </a:r>
            <a:r>
              <a:rPr sz="1400" spc="-15" dirty="0">
                <a:solidFill>
                  <a:srgbClr val="373737"/>
                </a:solidFill>
                <a:latin typeface="Palatino Linotype"/>
                <a:cs typeface="Palatino Linotype"/>
              </a:rPr>
              <a:t>advance</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booking</a:t>
            </a:r>
            <a:r>
              <a:rPr sz="1400" spc="-75" dirty="0">
                <a:solidFill>
                  <a:srgbClr val="373737"/>
                </a:solidFill>
                <a:latin typeface="Palatino Linotype"/>
                <a:cs typeface="Palatino Linotype"/>
              </a:rPr>
              <a:t> </a:t>
            </a:r>
            <a:r>
              <a:rPr sz="1400" spc="-5" dirty="0">
                <a:solidFill>
                  <a:srgbClr val="373737"/>
                </a:solidFill>
                <a:latin typeface="Palatino Linotype"/>
                <a:cs typeface="Palatino Linotype"/>
              </a:rPr>
              <a:t>time</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arrival_date_year</a:t>
            </a:r>
            <a:r>
              <a:rPr sz="1400" b="1" spc="-35" dirty="0">
                <a:solidFill>
                  <a:srgbClr val="373737"/>
                </a:solidFill>
                <a:latin typeface="Arial"/>
                <a:cs typeface="Arial"/>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guests</a:t>
            </a:r>
            <a:r>
              <a:rPr sz="1400" spc="-60" dirty="0">
                <a:solidFill>
                  <a:srgbClr val="373737"/>
                </a:solidFill>
                <a:latin typeface="Palatino Linotype"/>
                <a:cs typeface="Palatino Linotype"/>
              </a:rPr>
              <a:t> </a:t>
            </a:r>
            <a:r>
              <a:rPr sz="1400" spc="-20" dirty="0">
                <a:solidFill>
                  <a:srgbClr val="373737"/>
                </a:solidFill>
                <a:latin typeface="Palatino Linotype"/>
                <a:cs typeface="Palatino Linotype"/>
              </a:rPr>
              <a:t>arrival</a:t>
            </a:r>
            <a:r>
              <a:rPr sz="1400" spc="-30" dirty="0">
                <a:solidFill>
                  <a:srgbClr val="373737"/>
                </a:solidFill>
                <a:latin typeface="Palatino Linotype"/>
                <a:cs typeface="Palatino Linotype"/>
              </a:rPr>
              <a:t> </a:t>
            </a:r>
            <a:r>
              <a:rPr sz="1400" spc="-25" dirty="0">
                <a:solidFill>
                  <a:srgbClr val="373737"/>
                </a:solidFill>
                <a:latin typeface="Palatino Linotype"/>
                <a:cs typeface="Palatino Linotype"/>
              </a:rPr>
              <a:t>year.</a:t>
            </a:r>
            <a:endParaRPr sz="1400">
              <a:latin typeface="Palatino Linotype"/>
              <a:cs typeface="Palatino Linotype"/>
            </a:endParaRPr>
          </a:p>
          <a:p>
            <a:pPr marL="469900" indent="-394970">
              <a:lnSpc>
                <a:spcPct val="100000"/>
              </a:lnSpc>
              <a:spcBef>
                <a:spcPts val="5"/>
              </a:spcBef>
              <a:buClr>
                <a:srgbClr val="000000"/>
              </a:buClr>
              <a:buFont typeface="Segoe UI Symbol"/>
              <a:buChar char="❑"/>
              <a:tabLst>
                <a:tab pos="469265" algn="l"/>
                <a:tab pos="469900" algn="l"/>
              </a:tabLst>
            </a:pPr>
            <a:r>
              <a:rPr sz="1400" b="1" dirty="0">
                <a:solidFill>
                  <a:srgbClr val="373737"/>
                </a:solidFill>
                <a:latin typeface="Arial"/>
                <a:cs typeface="Arial"/>
              </a:rPr>
              <a:t>arri</a:t>
            </a:r>
            <a:r>
              <a:rPr sz="1400" b="1" spc="-15" dirty="0">
                <a:solidFill>
                  <a:srgbClr val="373737"/>
                </a:solidFill>
                <a:latin typeface="Arial"/>
                <a:cs typeface="Arial"/>
              </a:rPr>
              <a:t>va</a:t>
            </a:r>
            <a:r>
              <a:rPr sz="1400" b="1" spc="-10" dirty="0">
                <a:solidFill>
                  <a:srgbClr val="373737"/>
                </a:solidFill>
                <a:latin typeface="Arial"/>
                <a:cs typeface="Arial"/>
              </a:rPr>
              <a:t>l</a:t>
            </a:r>
            <a:r>
              <a:rPr sz="1400" b="1" spc="-15" dirty="0">
                <a:solidFill>
                  <a:srgbClr val="373737"/>
                </a:solidFill>
                <a:latin typeface="Arial"/>
                <a:cs typeface="Arial"/>
              </a:rPr>
              <a:t>_</a:t>
            </a:r>
            <a:r>
              <a:rPr sz="1400" b="1" spc="-10" dirty="0">
                <a:solidFill>
                  <a:srgbClr val="373737"/>
                </a:solidFill>
                <a:latin typeface="Arial"/>
                <a:cs typeface="Arial"/>
              </a:rPr>
              <a:t>d</a:t>
            </a:r>
            <a:r>
              <a:rPr sz="1400" b="1" spc="-15" dirty="0">
                <a:solidFill>
                  <a:srgbClr val="373737"/>
                </a:solidFill>
                <a:latin typeface="Arial"/>
                <a:cs typeface="Arial"/>
              </a:rPr>
              <a:t>ate_</a:t>
            </a:r>
            <a:r>
              <a:rPr sz="1400" b="1" dirty="0">
                <a:solidFill>
                  <a:srgbClr val="373737"/>
                </a:solidFill>
                <a:latin typeface="Arial"/>
                <a:cs typeface="Arial"/>
              </a:rPr>
              <a:t>m</a:t>
            </a:r>
            <a:r>
              <a:rPr sz="1400" b="1" spc="-20" dirty="0">
                <a:solidFill>
                  <a:srgbClr val="373737"/>
                </a:solidFill>
                <a:latin typeface="Arial"/>
                <a:cs typeface="Arial"/>
              </a:rPr>
              <a:t>o</a:t>
            </a:r>
            <a:r>
              <a:rPr sz="1400" b="1" spc="-10" dirty="0">
                <a:solidFill>
                  <a:srgbClr val="373737"/>
                </a:solidFill>
                <a:latin typeface="Arial"/>
                <a:cs typeface="Arial"/>
              </a:rPr>
              <a:t>n</a:t>
            </a:r>
            <a:r>
              <a:rPr sz="1400" b="1" spc="-15" dirty="0">
                <a:solidFill>
                  <a:srgbClr val="373737"/>
                </a:solidFill>
                <a:latin typeface="Arial"/>
                <a:cs typeface="Arial"/>
              </a:rPr>
              <a:t>t</a:t>
            </a:r>
            <a:r>
              <a:rPr sz="1400" b="1" dirty="0">
                <a:solidFill>
                  <a:srgbClr val="373737"/>
                </a:solidFill>
                <a:latin typeface="Arial"/>
                <a:cs typeface="Arial"/>
              </a:rPr>
              <a:t>h</a:t>
            </a:r>
            <a:r>
              <a:rPr sz="1400" b="1" spc="-105"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g</a:t>
            </a:r>
            <a:r>
              <a:rPr sz="1400" dirty="0">
                <a:solidFill>
                  <a:srgbClr val="373737"/>
                </a:solidFill>
                <a:latin typeface="Palatino Linotype"/>
                <a:cs typeface="Palatino Linotype"/>
              </a:rPr>
              <a:t>uests</a:t>
            </a:r>
            <a:r>
              <a:rPr sz="1400" spc="-55" dirty="0">
                <a:solidFill>
                  <a:srgbClr val="373737"/>
                </a:solidFill>
                <a:latin typeface="Palatino Linotype"/>
                <a:cs typeface="Palatino Linotype"/>
              </a:rPr>
              <a:t> </a:t>
            </a:r>
            <a:r>
              <a:rPr sz="1400" spc="-10" dirty="0">
                <a:solidFill>
                  <a:srgbClr val="373737"/>
                </a:solidFill>
                <a:latin typeface="Palatino Linotype"/>
                <a:cs typeface="Palatino Linotype"/>
              </a:rPr>
              <a:t>a</a:t>
            </a:r>
            <a:r>
              <a:rPr sz="1400" spc="-15" dirty="0">
                <a:solidFill>
                  <a:srgbClr val="373737"/>
                </a:solidFill>
                <a:latin typeface="Palatino Linotype"/>
                <a:cs typeface="Palatino Linotype"/>
              </a:rPr>
              <a:t>rri</a:t>
            </a:r>
            <a:r>
              <a:rPr sz="1400" spc="-50" dirty="0">
                <a:solidFill>
                  <a:srgbClr val="373737"/>
                </a:solidFill>
                <a:latin typeface="Palatino Linotype"/>
                <a:cs typeface="Palatino Linotype"/>
              </a:rPr>
              <a:t>v</a:t>
            </a:r>
            <a:r>
              <a:rPr sz="1400" spc="-10" dirty="0">
                <a:solidFill>
                  <a:srgbClr val="373737"/>
                </a:solidFill>
                <a:latin typeface="Palatino Linotype"/>
                <a:cs typeface="Palatino Linotype"/>
              </a:rPr>
              <a:t>a</a:t>
            </a:r>
            <a:r>
              <a:rPr sz="1400" dirty="0">
                <a:solidFill>
                  <a:srgbClr val="373737"/>
                </a:solidFill>
                <a:latin typeface="Palatino Linotype"/>
                <a:cs typeface="Palatino Linotype"/>
              </a:rPr>
              <a:t>l</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mon</a:t>
            </a:r>
            <a:r>
              <a:rPr sz="1400" spc="-10" dirty="0">
                <a:solidFill>
                  <a:srgbClr val="373737"/>
                </a:solidFill>
                <a:latin typeface="Palatino Linotype"/>
                <a:cs typeface="Palatino Linotype"/>
              </a:rPr>
              <a:t>t</a:t>
            </a:r>
            <a:r>
              <a:rPr sz="1400" dirty="0">
                <a:solidFill>
                  <a:srgbClr val="373737"/>
                </a:solidFill>
                <a:latin typeface="Palatino Linotype"/>
                <a:cs typeface="Palatino Linotype"/>
              </a:rPr>
              <a:t>h.</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arrival_date_week_number</a:t>
            </a:r>
            <a:r>
              <a:rPr sz="1400" b="1" spc="-55" dirty="0">
                <a:solidFill>
                  <a:srgbClr val="373737"/>
                </a:solidFill>
                <a:latin typeface="Arial"/>
                <a:cs typeface="Arial"/>
              </a:rPr>
              <a:t> </a:t>
            </a:r>
            <a:r>
              <a:rPr sz="1400" dirty="0">
                <a:solidFill>
                  <a:srgbClr val="373737"/>
                </a:solidFill>
                <a:latin typeface="Palatino Linotype"/>
                <a:cs typeface="Palatino Linotype"/>
              </a:rPr>
              <a:t>:</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65" dirty="0">
                <a:solidFill>
                  <a:srgbClr val="373737"/>
                </a:solidFill>
                <a:latin typeface="Palatino Linotype"/>
                <a:cs typeface="Palatino Linotype"/>
              </a:rPr>
              <a:t> </a:t>
            </a:r>
            <a:r>
              <a:rPr sz="1400" spc="-15" dirty="0">
                <a:solidFill>
                  <a:srgbClr val="373737"/>
                </a:solidFill>
                <a:latin typeface="Palatino Linotype"/>
                <a:cs typeface="Palatino Linotype"/>
              </a:rPr>
              <a:t>arrival</a:t>
            </a:r>
            <a:r>
              <a:rPr sz="1400" spc="-35" dirty="0">
                <a:solidFill>
                  <a:srgbClr val="373737"/>
                </a:solidFill>
                <a:latin typeface="Palatino Linotype"/>
                <a:cs typeface="Palatino Linotype"/>
              </a:rPr>
              <a:t> </a:t>
            </a:r>
            <a:r>
              <a:rPr sz="1400" spc="-15" dirty="0">
                <a:solidFill>
                  <a:srgbClr val="373737"/>
                </a:solidFill>
                <a:latin typeface="Palatino Linotype"/>
                <a:cs typeface="Palatino Linotype"/>
              </a:rPr>
              <a:t>week.</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arrival_date_day_of_month</a:t>
            </a:r>
            <a:r>
              <a:rPr sz="1400" b="1" spc="-80" dirty="0">
                <a:solidFill>
                  <a:srgbClr val="373737"/>
                </a:solidFill>
                <a:latin typeface="Arial"/>
                <a:cs typeface="Arial"/>
              </a:rPr>
              <a:t> </a:t>
            </a:r>
            <a:r>
              <a:rPr sz="1400" dirty="0">
                <a:solidFill>
                  <a:srgbClr val="373737"/>
                </a:solidFill>
                <a:latin typeface="Palatino Linotype"/>
                <a:cs typeface="Palatino Linotype"/>
              </a:rPr>
              <a:t>:</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55" dirty="0">
                <a:solidFill>
                  <a:srgbClr val="373737"/>
                </a:solidFill>
                <a:latin typeface="Palatino Linotype"/>
                <a:cs typeface="Palatino Linotype"/>
              </a:rPr>
              <a:t> </a:t>
            </a:r>
            <a:r>
              <a:rPr sz="1400" spc="-15" dirty="0">
                <a:solidFill>
                  <a:srgbClr val="373737"/>
                </a:solidFill>
                <a:latin typeface="Palatino Linotype"/>
                <a:cs typeface="Palatino Linotype"/>
              </a:rPr>
              <a:t>arrival</a:t>
            </a:r>
            <a:r>
              <a:rPr sz="1400" spc="-45" dirty="0">
                <a:solidFill>
                  <a:srgbClr val="373737"/>
                </a:solidFill>
                <a:latin typeface="Palatino Linotype"/>
                <a:cs typeface="Palatino Linotype"/>
              </a:rPr>
              <a:t> day.</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stays_in_weekend_nights</a:t>
            </a:r>
            <a:r>
              <a:rPr sz="1400" b="1" spc="-80" dirty="0">
                <a:solidFill>
                  <a:srgbClr val="373737"/>
                </a:solidFill>
                <a:latin typeface="Arial"/>
                <a:cs typeface="Arial"/>
              </a:rPr>
              <a:t> </a:t>
            </a:r>
            <a:r>
              <a:rPr sz="1400" dirty="0">
                <a:solidFill>
                  <a:srgbClr val="373737"/>
                </a:solidFill>
                <a:latin typeface="Palatino Linotype"/>
                <a:cs typeface="Palatino Linotype"/>
              </a:rPr>
              <a:t>:</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weekend</a:t>
            </a:r>
            <a:r>
              <a:rPr sz="1400" spc="-65" dirty="0">
                <a:solidFill>
                  <a:srgbClr val="373737"/>
                </a:solidFill>
                <a:latin typeface="Palatino Linotype"/>
                <a:cs typeface="Palatino Linotype"/>
              </a:rPr>
              <a:t> </a:t>
            </a:r>
            <a:r>
              <a:rPr sz="1400" spc="-5" dirty="0">
                <a:solidFill>
                  <a:srgbClr val="373737"/>
                </a:solidFill>
                <a:latin typeface="Palatino Linotype"/>
                <a:cs typeface="Palatino Linotype"/>
              </a:rPr>
              <a:t>nights</a:t>
            </a:r>
            <a:r>
              <a:rPr sz="1400" spc="-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stays_in_week_nights</a:t>
            </a:r>
            <a:r>
              <a:rPr sz="1400" b="1" spc="-80"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spc="-10" dirty="0">
                <a:solidFill>
                  <a:srgbClr val="373737"/>
                </a:solidFill>
                <a:latin typeface="Palatino Linotype"/>
                <a:cs typeface="Palatino Linotype"/>
              </a:rPr>
              <a:t>weeknights</a:t>
            </a:r>
            <a:r>
              <a:rPr sz="1400" spc="-60" dirty="0">
                <a:solidFill>
                  <a:srgbClr val="373737"/>
                </a:solidFill>
                <a:latin typeface="Palatino Linotype"/>
                <a:cs typeface="Palatino Linotype"/>
              </a:rPr>
              <a:t> </a:t>
            </a:r>
            <a:r>
              <a:rPr sz="1400" spc="-5" dirty="0">
                <a:solidFill>
                  <a:srgbClr val="373737"/>
                </a:solidFill>
                <a:latin typeface="Palatino Linotype"/>
                <a:cs typeface="Palatino Linotype"/>
              </a:rPr>
              <a:t>bookings</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dirty="0">
                <a:solidFill>
                  <a:srgbClr val="373737"/>
                </a:solidFill>
                <a:latin typeface="Arial"/>
                <a:cs typeface="Arial"/>
              </a:rPr>
              <a:t>a</a:t>
            </a:r>
            <a:r>
              <a:rPr sz="1400" b="1" spc="-10" dirty="0">
                <a:solidFill>
                  <a:srgbClr val="373737"/>
                </a:solidFill>
                <a:latin typeface="Arial"/>
                <a:cs typeface="Arial"/>
              </a:rPr>
              <a:t>du</a:t>
            </a:r>
            <a:r>
              <a:rPr sz="1400" b="1" dirty="0">
                <a:solidFill>
                  <a:srgbClr val="373737"/>
                </a:solidFill>
                <a:latin typeface="Arial"/>
                <a:cs typeface="Arial"/>
              </a:rPr>
              <a:t>l</a:t>
            </a:r>
            <a:r>
              <a:rPr sz="1400" b="1" spc="-15" dirty="0">
                <a:solidFill>
                  <a:srgbClr val="373737"/>
                </a:solidFill>
                <a:latin typeface="Arial"/>
                <a:cs typeface="Arial"/>
              </a:rPr>
              <a:t>t</a:t>
            </a:r>
            <a:r>
              <a:rPr sz="1400" b="1" dirty="0">
                <a:solidFill>
                  <a:srgbClr val="373737"/>
                </a:solidFill>
                <a:latin typeface="Arial"/>
                <a:cs typeface="Arial"/>
              </a:rPr>
              <a:t>s</a:t>
            </a:r>
            <a:r>
              <a:rPr sz="1400" b="1" spc="-114"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Numbe</a:t>
            </a:r>
            <a:r>
              <a:rPr sz="1400" dirty="0">
                <a:solidFill>
                  <a:srgbClr val="373737"/>
                </a:solidFill>
                <a:latin typeface="Palatino Linotype"/>
                <a:cs typeface="Palatino Linotype"/>
              </a:rPr>
              <a:t>r</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a</a:t>
            </a:r>
            <a:r>
              <a:rPr sz="1400" spc="-10" dirty="0">
                <a:solidFill>
                  <a:srgbClr val="373737"/>
                </a:solidFill>
                <a:latin typeface="Palatino Linotype"/>
                <a:cs typeface="Palatino Linotype"/>
              </a:rPr>
              <a:t>d</a:t>
            </a:r>
            <a:r>
              <a:rPr sz="1400" dirty="0">
                <a:solidFill>
                  <a:srgbClr val="373737"/>
                </a:solidFill>
                <a:latin typeface="Palatino Linotype"/>
                <a:cs typeface="Palatino Linotype"/>
              </a:rPr>
              <a:t>ults.</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dirty="0">
                <a:solidFill>
                  <a:srgbClr val="373737"/>
                </a:solidFill>
                <a:latin typeface="Arial"/>
                <a:cs typeface="Arial"/>
              </a:rPr>
              <a:t>c</a:t>
            </a:r>
            <a:r>
              <a:rPr sz="1400" b="1" spc="-10" dirty="0">
                <a:solidFill>
                  <a:srgbClr val="373737"/>
                </a:solidFill>
                <a:latin typeface="Arial"/>
                <a:cs typeface="Arial"/>
              </a:rPr>
              <a:t>h</a:t>
            </a:r>
            <a:r>
              <a:rPr sz="1400" b="1" dirty="0">
                <a:solidFill>
                  <a:srgbClr val="373737"/>
                </a:solidFill>
                <a:latin typeface="Arial"/>
                <a:cs typeface="Arial"/>
              </a:rPr>
              <a:t>i</a:t>
            </a:r>
            <a:r>
              <a:rPr sz="1400" b="1" spc="-10" dirty="0">
                <a:solidFill>
                  <a:srgbClr val="373737"/>
                </a:solidFill>
                <a:latin typeface="Arial"/>
                <a:cs typeface="Arial"/>
              </a:rPr>
              <a:t>ldr</a:t>
            </a:r>
            <a:r>
              <a:rPr sz="1400" b="1" spc="-15" dirty="0">
                <a:solidFill>
                  <a:srgbClr val="373737"/>
                </a:solidFill>
                <a:latin typeface="Arial"/>
                <a:cs typeface="Arial"/>
              </a:rPr>
              <a:t>e</a:t>
            </a:r>
            <a:r>
              <a:rPr sz="1400" b="1" dirty="0">
                <a:solidFill>
                  <a:srgbClr val="373737"/>
                </a:solidFill>
                <a:latin typeface="Arial"/>
                <a:cs typeface="Arial"/>
              </a:rPr>
              <a:t>n</a:t>
            </a:r>
            <a:r>
              <a:rPr sz="1400" b="1" spc="-110"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chil</a:t>
            </a:r>
            <a:r>
              <a:rPr sz="1400" spc="-10" dirty="0">
                <a:solidFill>
                  <a:srgbClr val="373737"/>
                </a:solidFill>
                <a:latin typeface="Palatino Linotype"/>
                <a:cs typeface="Palatino Linotype"/>
              </a:rPr>
              <a:t>d</a:t>
            </a:r>
            <a:r>
              <a:rPr sz="1400" dirty="0">
                <a:solidFill>
                  <a:srgbClr val="373737"/>
                </a:solidFill>
                <a:latin typeface="Palatino Linotype"/>
                <a:cs typeface="Palatino Linotype"/>
              </a:rPr>
              <a:t>re</a:t>
            </a:r>
            <a:r>
              <a:rPr sz="1400" spc="-5" dirty="0">
                <a:solidFill>
                  <a:srgbClr val="373737"/>
                </a:solidFill>
                <a:latin typeface="Palatino Linotype"/>
                <a:cs typeface="Palatino Linotype"/>
              </a:rPr>
              <a:t>n</a:t>
            </a:r>
            <a:r>
              <a:rPr sz="1400" dirty="0">
                <a:solidFill>
                  <a:srgbClr val="373737"/>
                </a:solidFill>
                <a:latin typeface="Palatino Linotype"/>
                <a:cs typeface="Palatino Linotype"/>
              </a:rPr>
              <a:t>.</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10" dirty="0">
                <a:solidFill>
                  <a:srgbClr val="373737"/>
                </a:solidFill>
                <a:latin typeface="Arial"/>
                <a:cs typeface="Arial"/>
              </a:rPr>
              <a:t>b</a:t>
            </a:r>
            <a:r>
              <a:rPr sz="1400" b="1" dirty="0">
                <a:solidFill>
                  <a:srgbClr val="373737"/>
                </a:solidFill>
                <a:latin typeface="Arial"/>
                <a:cs typeface="Arial"/>
              </a:rPr>
              <a:t>a</a:t>
            </a:r>
            <a:r>
              <a:rPr sz="1400" b="1" spc="-10" dirty="0">
                <a:solidFill>
                  <a:srgbClr val="373737"/>
                </a:solidFill>
                <a:latin typeface="Arial"/>
                <a:cs typeface="Arial"/>
              </a:rPr>
              <a:t>b</a:t>
            </a:r>
            <a:r>
              <a:rPr sz="1400" b="1" dirty="0">
                <a:solidFill>
                  <a:srgbClr val="373737"/>
                </a:solidFill>
                <a:latin typeface="Arial"/>
                <a:cs typeface="Arial"/>
              </a:rPr>
              <a:t>i</a:t>
            </a:r>
            <a:r>
              <a:rPr sz="1400" b="1" spc="-15" dirty="0">
                <a:solidFill>
                  <a:srgbClr val="373737"/>
                </a:solidFill>
                <a:latin typeface="Arial"/>
                <a:cs typeface="Arial"/>
              </a:rPr>
              <a:t>e</a:t>
            </a:r>
            <a:r>
              <a:rPr sz="1400" b="1" dirty="0">
                <a:solidFill>
                  <a:srgbClr val="373737"/>
                </a:solidFill>
                <a:latin typeface="Arial"/>
                <a:cs typeface="Arial"/>
              </a:rPr>
              <a:t>s</a:t>
            </a:r>
            <a:r>
              <a:rPr sz="1400" b="1" spc="-114" dirty="0">
                <a:solidFill>
                  <a:srgbClr val="373737"/>
                </a:solidFill>
                <a:latin typeface="Arial"/>
                <a:cs typeface="Arial"/>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Numbe</a:t>
            </a:r>
            <a:r>
              <a:rPr sz="1400" dirty="0">
                <a:solidFill>
                  <a:srgbClr val="373737"/>
                </a:solidFill>
                <a:latin typeface="Palatino Linotype"/>
                <a:cs typeface="Palatino Linotype"/>
              </a:rPr>
              <a:t>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b</a:t>
            </a:r>
            <a:r>
              <a:rPr sz="1400" spc="5" dirty="0">
                <a:solidFill>
                  <a:srgbClr val="373737"/>
                </a:solidFill>
                <a:latin typeface="Palatino Linotype"/>
                <a:cs typeface="Palatino Linotype"/>
              </a:rPr>
              <a:t>a</a:t>
            </a:r>
            <a:r>
              <a:rPr sz="1400" spc="-5" dirty="0">
                <a:solidFill>
                  <a:srgbClr val="373737"/>
                </a:solidFill>
                <a:latin typeface="Palatino Linotype"/>
                <a:cs typeface="Palatino Linotype"/>
              </a:rPr>
              <a:t>bi</a:t>
            </a:r>
            <a:r>
              <a:rPr sz="1400" spc="-15" dirty="0">
                <a:solidFill>
                  <a:srgbClr val="373737"/>
                </a:solidFill>
                <a:latin typeface="Palatino Linotype"/>
                <a:cs typeface="Palatino Linotype"/>
              </a:rPr>
              <a:t>e</a:t>
            </a:r>
            <a:r>
              <a:rPr sz="1400" spc="-10" dirty="0">
                <a:solidFill>
                  <a:srgbClr val="373737"/>
                </a:solidFill>
                <a:latin typeface="Palatino Linotype"/>
                <a:cs typeface="Palatino Linotype"/>
              </a:rPr>
              <a:t>s</a:t>
            </a:r>
            <a:r>
              <a:rPr sz="1400" dirty="0">
                <a:solidFill>
                  <a:srgbClr val="373737"/>
                </a:solidFill>
                <a:latin typeface="Palatino Linotype"/>
                <a:cs typeface="Palatino Linotype"/>
              </a:rPr>
              <a:t>.</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spc="-5" dirty="0">
                <a:solidFill>
                  <a:srgbClr val="373737"/>
                </a:solidFill>
                <a:latin typeface="Arial"/>
                <a:cs typeface="Arial"/>
              </a:rPr>
              <a:t>mea</a:t>
            </a:r>
            <a:r>
              <a:rPr sz="1400" b="1" dirty="0">
                <a:solidFill>
                  <a:srgbClr val="373737"/>
                </a:solidFill>
                <a:latin typeface="Arial"/>
                <a:cs typeface="Arial"/>
              </a:rPr>
              <a:t>l</a:t>
            </a:r>
            <a:r>
              <a:rPr sz="1400" b="1" spc="-60"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spc="-80" dirty="0">
                <a:solidFill>
                  <a:srgbClr val="373737"/>
                </a:solidFill>
                <a:latin typeface="Palatino Linotype"/>
                <a:cs typeface="Palatino Linotype"/>
              </a:rPr>
              <a:t>T</a:t>
            </a:r>
            <a:r>
              <a:rPr sz="1400" spc="-5" dirty="0">
                <a:solidFill>
                  <a:srgbClr val="373737"/>
                </a:solidFill>
                <a:latin typeface="Palatino Linotype"/>
                <a:cs typeface="Palatino Linotype"/>
              </a:rPr>
              <a:t>yp</a:t>
            </a:r>
            <a:r>
              <a:rPr sz="1400" dirty="0">
                <a:solidFill>
                  <a:srgbClr val="373737"/>
                </a:solidFill>
                <a:latin typeface="Palatino Linotype"/>
                <a:cs typeface="Palatino Linotype"/>
              </a:rPr>
              <a:t>e</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meals</a:t>
            </a:r>
            <a:endParaRPr sz="1400">
              <a:latin typeface="Palatino Linotype"/>
              <a:cs typeface="Palatino Linotype"/>
            </a:endParaRPr>
          </a:p>
          <a:p>
            <a:pPr marL="469900" indent="-394970">
              <a:lnSpc>
                <a:spcPct val="100000"/>
              </a:lnSpc>
              <a:buClr>
                <a:srgbClr val="000000"/>
              </a:buClr>
              <a:buFont typeface="Segoe UI Symbol"/>
              <a:buChar char="❑"/>
              <a:tabLst>
                <a:tab pos="469265" algn="l"/>
                <a:tab pos="469900" algn="l"/>
              </a:tabLst>
            </a:pPr>
            <a:r>
              <a:rPr sz="1400" b="1" dirty="0">
                <a:solidFill>
                  <a:srgbClr val="373737"/>
                </a:solidFill>
                <a:latin typeface="Arial"/>
                <a:cs typeface="Arial"/>
              </a:rPr>
              <a:t>c</a:t>
            </a:r>
            <a:r>
              <a:rPr sz="1400" b="1" spc="-10" dirty="0">
                <a:solidFill>
                  <a:srgbClr val="373737"/>
                </a:solidFill>
                <a:latin typeface="Arial"/>
                <a:cs typeface="Arial"/>
              </a:rPr>
              <a:t>oun</a:t>
            </a:r>
            <a:r>
              <a:rPr sz="1400" b="1" dirty="0">
                <a:solidFill>
                  <a:srgbClr val="373737"/>
                </a:solidFill>
                <a:latin typeface="Arial"/>
                <a:cs typeface="Arial"/>
              </a:rPr>
              <a:t>t</a:t>
            </a:r>
            <a:r>
              <a:rPr sz="1400" b="1" spc="-10" dirty="0">
                <a:solidFill>
                  <a:srgbClr val="373737"/>
                </a:solidFill>
                <a:latin typeface="Arial"/>
                <a:cs typeface="Arial"/>
              </a:rPr>
              <a:t>r</a:t>
            </a:r>
            <a:r>
              <a:rPr sz="1400" b="1" dirty="0">
                <a:solidFill>
                  <a:srgbClr val="373737"/>
                </a:solidFill>
                <a:latin typeface="Arial"/>
                <a:cs typeface="Arial"/>
              </a:rPr>
              <a:t>y</a:t>
            </a:r>
            <a:r>
              <a:rPr sz="1400" b="1" spc="-114" dirty="0">
                <a:solidFill>
                  <a:srgbClr val="373737"/>
                </a:solidFill>
                <a:latin typeface="Arial"/>
                <a:cs typeface="Arial"/>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dirty="0">
                <a:solidFill>
                  <a:srgbClr val="373737"/>
                </a:solidFill>
                <a:latin typeface="Palatino Linotype"/>
                <a:cs typeface="Palatino Linotype"/>
              </a:rPr>
              <a:t>Co</a:t>
            </a:r>
            <a:r>
              <a:rPr sz="1400" spc="5" dirty="0">
                <a:solidFill>
                  <a:srgbClr val="373737"/>
                </a:solidFill>
                <a:latin typeface="Palatino Linotype"/>
                <a:cs typeface="Palatino Linotype"/>
              </a:rPr>
              <a:t>u</a:t>
            </a:r>
            <a:r>
              <a:rPr sz="1400" dirty="0">
                <a:solidFill>
                  <a:srgbClr val="373737"/>
                </a:solidFill>
                <a:latin typeface="Palatino Linotype"/>
                <a:cs typeface="Palatino Linotype"/>
              </a:rPr>
              <a:t>nt</a:t>
            </a:r>
            <a:r>
              <a:rPr sz="1400" spc="-20" dirty="0">
                <a:solidFill>
                  <a:srgbClr val="373737"/>
                </a:solidFill>
                <a:latin typeface="Palatino Linotype"/>
                <a:cs typeface="Palatino Linotype"/>
              </a:rPr>
              <a:t>r</a:t>
            </a:r>
            <a:r>
              <a:rPr sz="1400" dirty="0">
                <a:solidFill>
                  <a:srgbClr val="373737"/>
                </a:solidFill>
                <a:latin typeface="Palatino Linotype"/>
                <a:cs typeface="Palatino Linotype"/>
              </a:rPr>
              <a:t>y</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o</a:t>
            </a:r>
            <a:r>
              <a:rPr sz="1400" spc="-15" dirty="0">
                <a:solidFill>
                  <a:srgbClr val="373737"/>
                </a:solidFill>
                <a:latin typeface="Palatino Linotype"/>
                <a:cs typeface="Palatino Linotype"/>
              </a:rPr>
              <a:t>r</a:t>
            </a:r>
            <a:r>
              <a:rPr sz="1400" dirty="0">
                <a:solidFill>
                  <a:srgbClr val="373737"/>
                </a:solidFill>
                <a:latin typeface="Palatino Linotype"/>
                <a:cs typeface="Palatino Linotype"/>
              </a:rPr>
              <a:t>i</a:t>
            </a:r>
            <a:r>
              <a:rPr sz="1400" spc="-15" dirty="0">
                <a:solidFill>
                  <a:srgbClr val="373737"/>
                </a:solidFill>
                <a:latin typeface="Palatino Linotype"/>
                <a:cs typeface="Palatino Linotype"/>
              </a:rPr>
              <a:t>g</a:t>
            </a:r>
            <a:r>
              <a:rPr sz="1400" dirty="0">
                <a:solidFill>
                  <a:srgbClr val="373737"/>
                </a:solidFill>
                <a:latin typeface="Palatino Linotype"/>
                <a:cs typeface="Palatino Linotype"/>
              </a:rPr>
              <a:t>in</a:t>
            </a:r>
            <a:endParaRPr sz="1400">
              <a:latin typeface="Palatino Linotype"/>
              <a:cs typeface="Palatino Linotyp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266" y="107442"/>
            <a:ext cx="6047740" cy="452120"/>
          </a:xfrm>
          <a:prstGeom prst="rect">
            <a:avLst/>
          </a:prstGeom>
        </p:spPr>
        <p:txBody>
          <a:bodyPr vert="horz" wrap="square" lIns="0" tIns="12065" rIns="0" bIns="0" rtlCol="0">
            <a:spAutoFit/>
          </a:bodyPr>
          <a:lstStyle/>
          <a:p>
            <a:pPr marL="12700">
              <a:lnSpc>
                <a:spcPct val="100000"/>
              </a:lnSpc>
              <a:spcBef>
                <a:spcPts val="95"/>
              </a:spcBef>
            </a:pPr>
            <a:r>
              <a:rPr sz="2800" spc="-5" dirty="0"/>
              <a:t>Understanding</a:t>
            </a:r>
            <a:r>
              <a:rPr sz="2800" spc="-65" dirty="0"/>
              <a:t> </a:t>
            </a:r>
            <a:r>
              <a:rPr sz="2800" spc="-20" dirty="0"/>
              <a:t>The</a:t>
            </a:r>
            <a:r>
              <a:rPr sz="2800" spc="-40" dirty="0"/>
              <a:t> </a:t>
            </a:r>
            <a:r>
              <a:rPr sz="2800" spc="-5" dirty="0"/>
              <a:t>Dataset</a:t>
            </a:r>
            <a:r>
              <a:rPr sz="2800" spc="-75" dirty="0"/>
              <a:t> </a:t>
            </a:r>
            <a:r>
              <a:rPr sz="2800" spc="-10" dirty="0"/>
              <a:t>Provided</a:t>
            </a:r>
            <a:endParaRPr sz="2800"/>
          </a:p>
        </p:txBody>
      </p:sp>
      <p:sp>
        <p:nvSpPr>
          <p:cNvPr id="3" name="object 3"/>
          <p:cNvSpPr txBox="1"/>
          <p:nvPr/>
        </p:nvSpPr>
        <p:spPr>
          <a:xfrm>
            <a:off x="7790815" y="351281"/>
            <a:ext cx="689610"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00627C"/>
                </a:solidFill>
                <a:latin typeface="Palatino Linotype"/>
                <a:cs typeface="Palatino Linotype"/>
              </a:rPr>
              <a:t>Continued-</a:t>
            </a:r>
            <a:endParaRPr sz="1000">
              <a:latin typeface="Palatino Linotype"/>
              <a:cs typeface="Palatino Linotype"/>
            </a:endParaRPr>
          </a:p>
        </p:txBody>
      </p:sp>
      <p:sp>
        <p:nvSpPr>
          <p:cNvPr id="4" name="object 4"/>
          <p:cNvSpPr txBox="1"/>
          <p:nvPr/>
        </p:nvSpPr>
        <p:spPr>
          <a:xfrm>
            <a:off x="345135" y="857757"/>
            <a:ext cx="7124065" cy="3867785"/>
          </a:xfrm>
          <a:prstGeom prst="rect">
            <a:avLst/>
          </a:prstGeom>
        </p:spPr>
        <p:txBody>
          <a:bodyPr vert="horz" wrap="square" lIns="0" tIns="13335" rIns="0" bIns="0" rtlCol="0">
            <a:spAutoFit/>
          </a:bodyPr>
          <a:lstStyle/>
          <a:p>
            <a:pPr marL="408940" indent="-396240">
              <a:lnSpc>
                <a:spcPct val="100000"/>
              </a:lnSpc>
              <a:spcBef>
                <a:spcPts val="105"/>
              </a:spcBef>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market_segment</a:t>
            </a:r>
            <a:r>
              <a:rPr sz="1400" b="1" spc="-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where</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30" dirty="0">
                <a:solidFill>
                  <a:srgbClr val="373737"/>
                </a:solidFill>
                <a:latin typeface="Palatino Linotype"/>
                <a:cs typeface="Palatino Linotype"/>
              </a:rPr>
              <a:t> </a:t>
            </a:r>
            <a:r>
              <a:rPr sz="1400" spc="-5" dirty="0">
                <a:solidFill>
                  <a:srgbClr val="373737"/>
                </a:solidFill>
                <a:latin typeface="Palatino Linotype"/>
                <a:cs typeface="Palatino Linotype"/>
              </a:rPr>
              <a:t>bookings</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came</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from.</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distribution_channel</a:t>
            </a:r>
            <a:r>
              <a:rPr sz="1400" b="1" spc="-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0" dirty="0">
                <a:solidFill>
                  <a:srgbClr val="373737"/>
                </a:solidFill>
                <a:latin typeface="Palatino Linotype"/>
                <a:cs typeface="Palatino Linotype"/>
              </a:rPr>
              <a:t> </a:t>
            </a:r>
            <a:r>
              <a:rPr sz="1400" spc="-5" dirty="0">
                <a:solidFill>
                  <a:srgbClr val="373737"/>
                </a:solidFill>
                <a:latin typeface="Palatino Linotype"/>
                <a:cs typeface="Palatino Linotype"/>
              </a:rPr>
              <a:t>Booking</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distribution</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channel.</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5" dirty="0">
                <a:solidFill>
                  <a:srgbClr val="373737"/>
                </a:solidFill>
                <a:latin typeface="Palatino Linotype"/>
                <a:cs typeface="Palatino Linotype"/>
              </a:rPr>
              <a:t>is_repeated_guest</a:t>
            </a:r>
            <a:r>
              <a:rPr sz="1400" b="1" spc="-4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5" dirty="0">
                <a:solidFill>
                  <a:srgbClr val="373737"/>
                </a:solidFill>
                <a:latin typeface="Palatino Linotype"/>
                <a:cs typeface="Palatino Linotype"/>
              </a:rPr>
              <a:t> </a:t>
            </a:r>
            <a:r>
              <a:rPr sz="1400" spc="-5" dirty="0">
                <a:solidFill>
                  <a:srgbClr val="373737"/>
                </a:solidFill>
                <a:latin typeface="Palatino Linotype"/>
                <a:cs typeface="Palatino Linotype"/>
              </a:rPr>
              <a:t>repeated</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guest</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(1)</a:t>
            </a:r>
            <a:r>
              <a:rPr sz="1400" spc="-25" dirty="0">
                <a:solidFill>
                  <a:srgbClr val="373737"/>
                </a:solidFill>
                <a:latin typeface="Palatino Linotype"/>
                <a:cs typeface="Palatino Linotype"/>
              </a:rPr>
              <a:t> </a:t>
            </a:r>
            <a:r>
              <a:rPr sz="1400" spc="-20" dirty="0">
                <a:solidFill>
                  <a:srgbClr val="373737"/>
                </a:solidFill>
                <a:latin typeface="Palatino Linotype"/>
                <a:cs typeface="Palatino Linotype"/>
              </a:rPr>
              <a:t>yes </a:t>
            </a:r>
            <a:r>
              <a:rPr sz="1400" dirty="0">
                <a:solidFill>
                  <a:srgbClr val="373737"/>
                </a:solidFill>
                <a:latin typeface="Palatino Linotype"/>
                <a:cs typeface="Palatino Linotype"/>
              </a:rPr>
              <a:t>or</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not</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(0).</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previous_cancellations</a:t>
            </a:r>
            <a:r>
              <a:rPr sz="1400" b="1" spc="1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previous</a:t>
            </a:r>
            <a:r>
              <a:rPr sz="1400" spc="-65" dirty="0">
                <a:solidFill>
                  <a:srgbClr val="373737"/>
                </a:solidFill>
                <a:latin typeface="Palatino Linotype"/>
                <a:cs typeface="Palatino Linotype"/>
              </a:rPr>
              <a:t> </a:t>
            </a:r>
            <a:r>
              <a:rPr sz="1400" spc="-5" dirty="0">
                <a:solidFill>
                  <a:srgbClr val="373737"/>
                </a:solidFill>
                <a:latin typeface="Palatino Linotype"/>
                <a:cs typeface="Palatino Linotype"/>
              </a:rPr>
              <a:t>bookings</a:t>
            </a:r>
            <a:r>
              <a:rPr sz="1400" spc="-55" dirty="0">
                <a:solidFill>
                  <a:srgbClr val="373737"/>
                </a:solidFill>
                <a:latin typeface="Palatino Linotype"/>
                <a:cs typeface="Palatino Linotype"/>
              </a:rPr>
              <a:t> </a:t>
            </a:r>
            <a:r>
              <a:rPr sz="1400" spc="-5" dirty="0">
                <a:solidFill>
                  <a:srgbClr val="373737"/>
                </a:solidFill>
                <a:latin typeface="Palatino Linotype"/>
                <a:cs typeface="Palatino Linotype"/>
              </a:rPr>
              <a:t>that</a:t>
            </a:r>
            <a:r>
              <a:rPr sz="1400" spc="-35" dirty="0">
                <a:solidFill>
                  <a:srgbClr val="373737"/>
                </a:solidFill>
                <a:latin typeface="Palatino Linotype"/>
                <a:cs typeface="Palatino Linotype"/>
              </a:rPr>
              <a:t> </a:t>
            </a:r>
            <a:r>
              <a:rPr sz="1400" spc="-15" dirty="0">
                <a:solidFill>
                  <a:srgbClr val="373737"/>
                </a:solidFill>
                <a:latin typeface="Palatino Linotype"/>
                <a:cs typeface="Palatino Linotype"/>
              </a:rPr>
              <a:t>were</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cancelled</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previous_bookings_not_canceled</a:t>
            </a:r>
            <a:r>
              <a:rPr sz="1400" b="1" dirty="0">
                <a:solidFill>
                  <a:srgbClr val="373737"/>
                </a:solidFill>
                <a:latin typeface="Palatino Linotype"/>
                <a:cs typeface="Palatino Linotype"/>
              </a:rPr>
              <a:t> </a:t>
            </a:r>
            <a:r>
              <a:rPr sz="1400" dirty="0">
                <a:solidFill>
                  <a:srgbClr val="373737"/>
                </a:solidFill>
                <a:latin typeface="Palatino Linotype"/>
                <a:cs typeface="Palatino Linotype"/>
              </a:rPr>
              <a:t>: </a:t>
            </a:r>
            <a:r>
              <a:rPr sz="1400" spc="-5" dirty="0">
                <a:solidFill>
                  <a:srgbClr val="373737"/>
                </a:solidFill>
                <a:latin typeface="Palatino Linotype"/>
                <a:cs typeface="Palatino Linotype"/>
              </a:rPr>
              <a:t>previous</a:t>
            </a:r>
            <a:r>
              <a:rPr sz="1400" spc="-55" dirty="0">
                <a:solidFill>
                  <a:srgbClr val="373737"/>
                </a:solidFill>
                <a:latin typeface="Palatino Linotype"/>
                <a:cs typeface="Palatino Linotype"/>
              </a:rPr>
              <a:t> </a:t>
            </a:r>
            <a:r>
              <a:rPr sz="1400" spc="-5" dirty="0">
                <a:solidFill>
                  <a:srgbClr val="373737"/>
                </a:solidFill>
                <a:latin typeface="Palatino Linotype"/>
                <a:cs typeface="Palatino Linotype"/>
              </a:rPr>
              <a:t>bookings</a:t>
            </a:r>
            <a:r>
              <a:rPr sz="1400" spc="-65" dirty="0">
                <a:solidFill>
                  <a:srgbClr val="373737"/>
                </a:solidFill>
                <a:latin typeface="Palatino Linotype"/>
                <a:cs typeface="Palatino Linotype"/>
              </a:rPr>
              <a:t> </a:t>
            </a:r>
            <a:r>
              <a:rPr sz="1400" spc="-5" dirty="0">
                <a:solidFill>
                  <a:srgbClr val="373737"/>
                </a:solidFill>
                <a:latin typeface="Palatino Linotype"/>
                <a:cs typeface="Palatino Linotype"/>
              </a:rPr>
              <a:t>that</a:t>
            </a:r>
            <a:r>
              <a:rPr sz="1400" spc="-20" dirty="0">
                <a:solidFill>
                  <a:srgbClr val="373737"/>
                </a:solidFill>
                <a:latin typeface="Palatino Linotype"/>
                <a:cs typeface="Palatino Linotype"/>
              </a:rPr>
              <a:t> </a:t>
            </a:r>
            <a:r>
              <a:rPr sz="1400" spc="-15" dirty="0">
                <a:solidFill>
                  <a:srgbClr val="373737"/>
                </a:solidFill>
                <a:latin typeface="Palatino Linotype"/>
                <a:cs typeface="Palatino Linotype"/>
              </a:rPr>
              <a:t>were</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not</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cancelled</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reserved_room_type</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 Code</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0" dirty="0">
                <a:solidFill>
                  <a:srgbClr val="373737"/>
                </a:solidFill>
                <a:latin typeface="Palatino Linotype"/>
                <a:cs typeface="Palatino Linotype"/>
              </a:rPr>
              <a:t> </a:t>
            </a:r>
            <a:r>
              <a:rPr sz="1400" spc="-5" dirty="0">
                <a:solidFill>
                  <a:srgbClr val="373737"/>
                </a:solidFill>
                <a:latin typeface="Palatino Linotype"/>
                <a:cs typeface="Palatino Linotype"/>
              </a:rPr>
              <a:t>room</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type</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reserved.</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5" dirty="0">
                <a:solidFill>
                  <a:srgbClr val="373737"/>
                </a:solidFill>
                <a:latin typeface="Palatino Linotype"/>
                <a:cs typeface="Palatino Linotype"/>
              </a:rPr>
              <a:t>assigned_room_type</a:t>
            </a:r>
            <a:r>
              <a:rPr sz="1400" b="1" spc="-45" dirty="0">
                <a:solidFill>
                  <a:srgbClr val="373737"/>
                </a:solidFill>
                <a:latin typeface="Palatino Linotype"/>
                <a:cs typeface="Palatino Linotype"/>
              </a:rPr>
              <a:t> </a:t>
            </a:r>
            <a:r>
              <a:rPr sz="1400" dirty="0">
                <a:solidFill>
                  <a:srgbClr val="373737"/>
                </a:solidFill>
                <a:latin typeface="Palatino Linotype"/>
                <a:cs typeface="Palatino Linotype"/>
              </a:rPr>
              <a:t>: Code</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for</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10" dirty="0">
                <a:solidFill>
                  <a:srgbClr val="373737"/>
                </a:solidFill>
                <a:latin typeface="Palatino Linotype"/>
                <a:cs typeface="Palatino Linotype"/>
              </a:rPr>
              <a:t> </a:t>
            </a:r>
            <a:r>
              <a:rPr sz="1400" spc="-5" dirty="0">
                <a:solidFill>
                  <a:srgbClr val="373737"/>
                </a:solidFill>
                <a:latin typeface="Palatino Linotype"/>
                <a:cs typeface="Palatino Linotype"/>
              </a:rPr>
              <a:t>type</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5"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assigned</a:t>
            </a:r>
            <a:r>
              <a:rPr sz="1400" spc="-35" dirty="0">
                <a:solidFill>
                  <a:srgbClr val="373737"/>
                </a:solidFill>
                <a:latin typeface="Palatino Linotype"/>
                <a:cs typeface="Palatino Linotype"/>
              </a:rPr>
              <a:t> </a:t>
            </a:r>
            <a:r>
              <a:rPr sz="1400" spc="-5" dirty="0">
                <a:solidFill>
                  <a:srgbClr val="373737"/>
                </a:solidFill>
                <a:latin typeface="Palatino Linotype"/>
                <a:cs typeface="Palatino Linotype"/>
              </a:rPr>
              <a:t>to</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the booking</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booking_changes</a:t>
            </a:r>
            <a:r>
              <a:rPr sz="1400" b="1" spc="-1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spc="-5" dirty="0">
                <a:solidFill>
                  <a:srgbClr val="373737"/>
                </a:solidFill>
                <a:latin typeface="Palatino Linotype"/>
                <a:cs typeface="Palatino Linotype"/>
              </a:rPr>
              <a:t>Number</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5" dirty="0">
                <a:solidFill>
                  <a:srgbClr val="373737"/>
                </a:solidFill>
                <a:latin typeface="Palatino Linotype"/>
                <a:cs typeface="Palatino Linotype"/>
              </a:rPr>
              <a:t> </a:t>
            </a:r>
            <a:r>
              <a:rPr sz="1400" spc="-10" dirty="0">
                <a:solidFill>
                  <a:srgbClr val="373737"/>
                </a:solidFill>
                <a:latin typeface="Palatino Linotype"/>
                <a:cs typeface="Palatino Linotype"/>
              </a:rPr>
              <a:t>changes/amendments</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30" dirty="0">
                <a:solidFill>
                  <a:srgbClr val="373737"/>
                </a:solidFill>
                <a:latin typeface="Palatino Linotype"/>
                <a:cs typeface="Palatino Linotype"/>
              </a:rPr>
              <a:t> </a:t>
            </a:r>
            <a:r>
              <a:rPr sz="1400" spc="-5" dirty="0">
                <a:solidFill>
                  <a:srgbClr val="373737"/>
                </a:solidFill>
                <a:latin typeface="Palatino Linotype"/>
                <a:cs typeface="Palatino Linotype"/>
              </a:rPr>
              <a:t>to the</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booking</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deposit_type</a:t>
            </a:r>
            <a:r>
              <a:rPr sz="1400" b="1" spc="1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Indication</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on</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if</a:t>
            </a:r>
            <a:r>
              <a:rPr sz="1400" spc="1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customer</a:t>
            </a:r>
            <a:r>
              <a:rPr sz="1400" spc="-15" dirty="0">
                <a:solidFill>
                  <a:srgbClr val="373737"/>
                </a:solidFill>
                <a:latin typeface="Palatino Linotype"/>
                <a:cs typeface="Palatino Linotype"/>
              </a:rPr>
              <a:t> </a:t>
            </a:r>
            <a:r>
              <a:rPr sz="1400" spc="-5" dirty="0">
                <a:solidFill>
                  <a:srgbClr val="373737"/>
                </a:solidFill>
                <a:latin typeface="Palatino Linotype"/>
                <a:cs typeface="Palatino Linotype"/>
              </a:rPr>
              <a:t>made</a:t>
            </a:r>
            <a:r>
              <a:rPr sz="1400" spc="-45" dirty="0">
                <a:solidFill>
                  <a:srgbClr val="373737"/>
                </a:solidFill>
                <a:latin typeface="Palatino Linotype"/>
                <a:cs typeface="Palatino Linotype"/>
              </a:rPr>
              <a:t> </a:t>
            </a:r>
            <a:r>
              <a:rPr sz="1400" dirty="0">
                <a:solidFill>
                  <a:srgbClr val="373737"/>
                </a:solidFill>
                <a:latin typeface="Palatino Linotype"/>
                <a:cs typeface="Palatino Linotype"/>
              </a:rPr>
              <a:t>a</a:t>
            </a:r>
            <a:r>
              <a:rPr sz="1400" spc="-5" dirty="0">
                <a:solidFill>
                  <a:srgbClr val="373737"/>
                </a:solidFill>
                <a:latin typeface="Palatino Linotype"/>
                <a:cs typeface="Palatino Linotype"/>
              </a:rPr>
              <a:t> deposit</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to guarantee</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the booking.</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dirty="0">
                <a:solidFill>
                  <a:srgbClr val="373737"/>
                </a:solidFill>
                <a:latin typeface="Palatino Linotype"/>
                <a:cs typeface="Palatino Linotype"/>
              </a:rPr>
              <a:t>agent</a:t>
            </a:r>
            <a:r>
              <a:rPr sz="1400" b="1" spc="-35" dirty="0">
                <a:solidFill>
                  <a:srgbClr val="373737"/>
                </a:solidFill>
                <a:latin typeface="Palatino Linotype"/>
                <a:cs typeface="Palatino Linotype"/>
              </a:rPr>
              <a:t> </a:t>
            </a:r>
            <a:r>
              <a:rPr sz="1400" b="1" dirty="0">
                <a:solidFill>
                  <a:srgbClr val="373737"/>
                </a:solidFill>
                <a:latin typeface="Palatino Linotype"/>
                <a:cs typeface="Palatino Linotype"/>
              </a:rPr>
              <a:t>:</a:t>
            </a:r>
            <a:r>
              <a:rPr sz="1400" b="1" spc="-5" dirty="0">
                <a:solidFill>
                  <a:srgbClr val="373737"/>
                </a:solidFill>
                <a:latin typeface="Palatino Linotype"/>
                <a:cs typeface="Palatino Linotype"/>
              </a:rPr>
              <a:t> </a:t>
            </a:r>
            <a:r>
              <a:rPr sz="1400" spc="-5" dirty="0">
                <a:solidFill>
                  <a:srgbClr val="373737"/>
                </a:solidFill>
                <a:latin typeface="Palatino Linotype"/>
                <a:cs typeface="Palatino Linotype"/>
              </a:rPr>
              <a:t>ID</a:t>
            </a:r>
            <a:r>
              <a:rPr sz="1400" spc="-1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15" dirty="0">
                <a:solidFill>
                  <a:srgbClr val="373737"/>
                </a:solidFill>
                <a:latin typeface="Palatino Linotype"/>
                <a:cs typeface="Palatino Linotype"/>
              </a:rPr>
              <a:t> travel </a:t>
            </a:r>
            <a:r>
              <a:rPr sz="1400" spc="-5" dirty="0">
                <a:solidFill>
                  <a:srgbClr val="373737"/>
                </a:solidFill>
                <a:latin typeface="Palatino Linotype"/>
                <a:cs typeface="Palatino Linotype"/>
              </a:rPr>
              <a:t>agency</a:t>
            </a:r>
            <a:r>
              <a:rPr sz="1400" spc="-15" dirty="0">
                <a:solidFill>
                  <a:srgbClr val="373737"/>
                </a:solidFill>
                <a:latin typeface="Palatino Linotype"/>
                <a:cs typeface="Palatino Linotype"/>
              </a:rPr>
              <a:t> </a:t>
            </a:r>
            <a:r>
              <a:rPr sz="1400" spc="-5" dirty="0">
                <a:solidFill>
                  <a:srgbClr val="373737"/>
                </a:solidFill>
                <a:latin typeface="Palatino Linotype"/>
                <a:cs typeface="Palatino Linotype"/>
              </a:rPr>
              <a:t>that</a:t>
            </a:r>
            <a:r>
              <a:rPr sz="1400" spc="-2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45"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booking.</a:t>
            </a:r>
            <a:endParaRPr sz="1400">
              <a:latin typeface="Palatino Linotype"/>
              <a:cs typeface="Palatino Linotype"/>
            </a:endParaRPr>
          </a:p>
          <a:p>
            <a:pPr marL="408940" indent="-396240">
              <a:lnSpc>
                <a:spcPct val="100000"/>
              </a:lnSpc>
              <a:spcBef>
                <a:spcPts val="5"/>
              </a:spcBef>
              <a:buClr>
                <a:srgbClr val="000000"/>
              </a:buClr>
              <a:buFont typeface="Segoe UI Symbol"/>
              <a:buChar char="❑"/>
              <a:tabLst>
                <a:tab pos="408305" algn="l"/>
                <a:tab pos="408940" algn="l"/>
              </a:tabLst>
            </a:pPr>
            <a:r>
              <a:rPr sz="1400" b="1" spc="-5" dirty="0">
                <a:solidFill>
                  <a:srgbClr val="373737"/>
                </a:solidFill>
                <a:latin typeface="Palatino Linotype"/>
                <a:cs typeface="Palatino Linotype"/>
              </a:rPr>
              <a:t>company</a:t>
            </a:r>
            <a:r>
              <a:rPr sz="1400" b="1" spc="-1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ID</a:t>
            </a:r>
            <a:r>
              <a:rPr sz="1400" spc="-2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company/entity</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that</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10" dirty="0">
                <a:solidFill>
                  <a:srgbClr val="373737"/>
                </a:solidFill>
                <a:latin typeface="Palatino Linotype"/>
                <a:cs typeface="Palatino Linotype"/>
              </a:rPr>
              <a:t> </a:t>
            </a:r>
            <a:r>
              <a:rPr sz="1400" spc="-5" dirty="0">
                <a:solidFill>
                  <a:srgbClr val="373737"/>
                </a:solidFill>
                <a:latin typeface="Palatino Linotype"/>
                <a:cs typeface="Palatino Linotype"/>
              </a:rPr>
              <a:t>booking</a:t>
            </a:r>
            <a:endParaRPr sz="1400">
              <a:latin typeface="Palatino Linotype"/>
              <a:cs typeface="Palatino Linotype"/>
            </a:endParaRPr>
          </a:p>
          <a:p>
            <a:pPr marL="408940" indent="-396240">
              <a:lnSpc>
                <a:spcPct val="100000"/>
              </a:lnSpc>
              <a:buClr>
                <a:srgbClr val="124F5C"/>
              </a:buClr>
              <a:buFont typeface="Segoe UI Symbol"/>
              <a:buChar char="❑"/>
              <a:tabLst>
                <a:tab pos="408305" algn="l"/>
                <a:tab pos="408940" algn="l"/>
              </a:tabLst>
            </a:pPr>
            <a:r>
              <a:rPr sz="1400" b="1" spc="-10" dirty="0">
                <a:solidFill>
                  <a:srgbClr val="373737"/>
                </a:solidFill>
                <a:latin typeface="Palatino Linotype"/>
                <a:cs typeface="Palatino Linotype"/>
              </a:rPr>
              <a:t>days_in_waiting_list</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 </a:t>
            </a:r>
            <a:r>
              <a:rPr sz="1400" spc="-5" dirty="0">
                <a:solidFill>
                  <a:srgbClr val="373737"/>
                </a:solidFill>
                <a:latin typeface="Palatino Linotype"/>
                <a:cs typeface="Palatino Linotype"/>
              </a:rPr>
              <a:t>Number</a:t>
            </a:r>
            <a:r>
              <a:rPr sz="1400" spc="-3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days</a:t>
            </a:r>
            <a:r>
              <a:rPr sz="1400" spc="-5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booking</a:t>
            </a:r>
            <a:r>
              <a:rPr sz="1400" spc="-45" dirty="0">
                <a:solidFill>
                  <a:srgbClr val="373737"/>
                </a:solidFill>
                <a:latin typeface="Palatino Linotype"/>
                <a:cs typeface="Palatino Linotype"/>
              </a:rPr>
              <a:t> </a:t>
            </a:r>
            <a:r>
              <a:rPr sz="1400" spc="-20" dirty="0">
                <a:solidFill>
                  <a:srgbClr val="373737"/>
                </a:solidFill>
                <a:latin typeface="Palatino Linotype"/>
                <a:cs typeface="Palatino Linotype"/>
              </a:rPr>
              <a:t>was</a:t>
            </a:r>
            <a:r>
              <a:rPr sz="1400" spc="-55" dirty="0">
                <a:solidFill>
                  <a:srgbClr val="373737"/>
                </a:solidFill>
                <a:latin typeface="Palatino Linotype"/>
                <a:cs typeface="Palatino Linotype"/>
              </a:rPr>
              <a:t> </a:t>
            </a:r>
            <a:r>
              <a:rPr sz="1400" spc="-5" dirty="0">
                <a:solidFill>
                  <a:srgbClr val="373737"/>
                </a:solidFill>
                <a:latin typeface="Palatino Linotype"/>
                <a:cs typeface="Palatino Linotype"/>
              </a:rPr>
              <a:t>in</a:t>
            </a:r>
            <a:r>
              <a:rPr sz="140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15" dirty="0">
                <a:solidFill>
                  <a:srgbClr val="373737"/>
                </a:solidFill>
                <a:latin typeface="Palatino Linotype"/>
                <a:cs typeface="Palatino Linotype"/>
              </a:rPr>
              <a:t> waiting</a:t>
            </a:r>
            <a:r>
              <a:rPr sz="1400" spc="-10" dirty="0">
                <a:solidFill>
                  <a:srgbClr val="373737"/>
                </a:solidFill>
                <a:latin typeface="Palatino Linotype"/>
                <a:cs typeface="Palatino Linotype"/>
              </a:rPr>
              <a:t> </a:t>
            </a:r>
            <a:r>
              <a:rPr sz="1400" dirty="0">
                <a:solidFill>
                  <a:srgbClr val="373737"/>
                </a:solidFill>
                <a:latin typeface="Palatino Linotype"/>
                <a:cs typeface="Palatino Linotype"/>
              </a:rPr>
              <a:t>list</a:t>
            </a:r>
            <a:endParaRPr sz="1400">
              <a:latin typeface="Palatino Linotype"/>
              <a:cs typeface="Palatino Linotype"/>
            </a:endParaRPr>
          </a:p>
          <a:p>
            <a:pPr marL="408940" indent="-396240">
              <a:lnSpc>
                <a:spcPct val="100000"/>
              </a:lnSpc>
              <a:buClr>
                <a:srgbClr val="124F5C"/>
              </a:buClr>
              <a:buFont typeface="Segoe UI Symbol"/>
              <a:buChar char="❑"/>
              <a:tabLst>
                <a:tab pos="408305" algn="l"/>
                <a:tab pos="408940" algn="l"/>
              </a:tabLst>
            </a:pPr>
            <a:r>
              <a:rPr sz="1400" b="1" spc="-5" dirty="0">
                <a:solidFill>
                  <a:srgbClr val="373737"/>
                </a:solidFill>
                <a:latin typeface="Palatino Linotype"/>
                <a:cs typeface="Palatino Linotype"/>
              </a:rPr>
              <a:t>customer_type</a:t>
            </a:r>
            <a:r>
              <a:rPr sz="1400" b="1" spc="-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spc="-25" dirty="0">
                <a:solidFill>
                  <a:srgbClr val="373737"/>
                </a:solidFill>
                <a:latin typeface="Palatino Linotype"/>
                <a:cs typeface="Palatino Linotype"/>
              </a:rPr>
              <a:t>Type</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40" dirty="0">
                <a:solidFill>
                  <a:srgbClr val="373737"/>
                </a:solidFill>
                <a:latin typeface="Palatino Linotype"/>
                <a:cs typeface="Palatino Linotype"/>
              </a:rPr>
              <a:t> </a:t>
            </a:r>
            <a:r>
              <a:rPr sz="1400" spc="-5" dirty="0">
                <a:solidFill>
                  <a:srgbClr val="373737"/>
                </a:solidFill>
                <a:latin typeface="Palatino Linotype"/>
                <a:cs typeface="Palatino Linotype"/>
              </a:rPr>
              <a:t>booking,</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assuming</a:t>
            </a:r>
            <a:r>
              <a:rPr sz="1400" spc="-20" dirty="0">
                <a:solidFill>
                  <a:srgbClr val="373737"/>
                </a:solidFill>
                <a:latin typeface="Palatino Linotype"/>
                <a:cs typeface="Palatino Linotype"/>
              </a:rPr>
              <a:t> </a:t>
            </a:r>
            <a:r>
              <a:rPr sz="1400" spc="-5" dirty="0">
                <a:solidFill>
                  <a:srgbClr val="373737"/>
                </a:solidFill>
                <a:latin typeface="Palatino Linotype"/>
                <a:cs typeface="Palatino Linotype"/>
              </a:rPr>
              <a:t>one</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four</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categories.</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dirty="0">
                <a:solidFill>
                  <a:srgbClr val="373737"/>
                </a:solidFill>
                <a:latin typeface="Palatino Linotype"/>
                <a:cs typeface="Palatino Linotype"/>
              </a:rPr>
              <a:t>a</a:t>
            </a:r>
            <a:r>
              <a:rPr sz="1400" b="1" spc="-10" dirty="0">
                <a:solidFill>
                  <a:srgbClr val="373737"/>
                </a:solidFill>
                <a:latin typeface="Palatino Linotype"/>
                <a:cs typeface="Palatino Linotype"/>
              </a:rPr>
              <a:t>d</a:t>
            </a:r>
            <a:r>
              <a:rPr sz="1400" b="1" dirty="0">
                <a:solidFill>
                  <a:srgbClr val="373737"/>
                </a:solidFill>
                <a:latin typeface="Palatino Linotype"/>
                <a:cs typeface="Palatino Linotype"/>
              </a:rPr>
              <a:t>r</a:t>
            </a:r>
            <a:r>
              <a:rPr sz="1400" b="1" spc="-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14" dirty="0">
                <a:solidFill>
                  <a:srgbClr val="373737"/>
                </a:solidFill>
                <a:latin typeface="Palatino Linotype"/>
                <a:cs typeface="Palatino Linotype"/>
              </a:rPr>
              <a:t> </a:t>
            </a:r>
            <a:r>
              <a:rPr sz="1400" spc="-125" dirty="0">
                <a:solidFill>
                  <a:srgbClr val="373737"/>
                </a:solidFill>
                <a:latin typeface="Palatino Linotype"/>
                <a:cs typeface="Palatino Linotype"/>
              </a:rPr>
              <a:t>A</a:t>
            </a:r>
            <a:r>
              <a:rPr sz="1400" spc="-50" dirty="0">
                <a:solidFill>
                  <a:srgbClr val="373737"/>
                </a:solidFill>
                <a:latin typeface="Palatino Linotype"/>
                <a:cs typeface="Palatino Linotype"/>
              </a:rPr>
              <a:t>v</a:t>
            </a:r>
            <a:r>
              <a:rPr sz="1400" spc="-25" dirty="0">
                <a:solidFill>
                  <a:srgbClr val="373737"/>
                </a:solidFill>
                <a:latin typeface="Palatino Linotype"/>
                <a:cs typeface="Palatino Linotype"/>
              </a:rPr>
              <a:t>e</a:t>
            </a:r>
            <a:r>
              <a:rPr sz="1400" spc="-30" dirty="0">
                <a:solidFill>
                  <a:srgbClr val="373737"/>
                </a:solidFill>
                <a:latin typeface="Palatino Linotype"/>
                <a:cs typeface="Palatino Linotype"/>
              </a:rPr>
              <a:t>r</a:t>
            </a:r>
            <a:r>
              <a:rPr sz="1400" spc="-20" dirty="0">
                <a:solidFill>
                  <a:srgbClr val="373737"/>
                </a:solidFill>
                <a:latin typeface="Palatino Linotype"/>
                <a:cs typeface="Palatino Linotype"/>
              </a:rPr>
              <a:t>a</a:t>
            </a:r>
            <a:r>
              <a:rPr sz="1400" spc="-30" dirty="0">
                <a:solidFill>
                  <a:srgbClr val="373737"/>
                </a:solidFill>
                <a:latin typeface="Palatino Linotype"/>
                <a:cs typeface="Palatino Linotype"/>
              </a:rPr>
              <a:t>g</a:t>
            </a:r>
            <a:r>
              <a:rPr sz="1400" dirty="0">
                <a:solidFill>
                  <a:srgbClr val="373737"/>
                </a:solidFill>
                <a:latin typeface="Palatino Linotype"/>
                <a:cs typeface="Palatino Linotype"/>
              </a:rPr>
              <a:t>e</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Daily</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Rate</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required_car_parking_spaces</a:t>
            </a:r>
            <a:r>
              <a:rPr sz="1400" b="1" spc="-4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spc="-5" dirty="0">
                <a:solidFill>
                  <a:srgbClr val="373737"/>
                </a:solidFill>
                <a:latin typeface="Palatino Linotype"/>
                <a:cs typeface="Palatino Linotype"/>
              </a:rPr>
              <a:t>Number</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0" dirty="0">
                <a:solidFill>
                  <a:srgbClr val="373737"/>
                </a:solidFill>
                <a:latin typeface="Palatino Linotype"/>
                <a:cs typeface="Palatino Linotype"/>
              </a:rPr>
              <a:t> </a:t>
            </a:r>
            <a:r>
              <a:rPr sz="1400" dirty="0">
                <a:solidFill>
                  <a:srgbClr val="373737"/>
                </a:solidFill>
                <a:latin typeface="Palatino Linotype"/>
                <a:cs typeface="Palatino Linotype"/>
              </a:rPr>
              <a:t>car</a:t>
            </a:r>
            <a:r>
              <a:rPr sz="1400" spc="-35" dirty="0">
                <a:solidFill>
                  <a:srgbClr val="373737"/>
                </a:solidFill>
                <a:latin typeface="Palatino Linotype"/>
                <a:cs typeface="Palatino Linotype"/>
              </a:rPr>
              <a:t> </a:t>
            </a:r>
            <a:r>
              <a:rPr sz="1400" spc="-5" dirty="0">
                <a:solidFill>
                  <a:srgbClr val="373737"/>
                </a:solidFill>
                <a:latin typeface="Palatino Linotype"/>
                <a:cs typeface="Palatino Linotype"/>
              </a:rPr>
              <a:t>parking</a:t>
            </a:r>
            <a:r>
              <a:rPr sz="1400" spc="-60" dirty="0">
                <a:solidFill>
                  <a:srgbClr val="373737"/>
                </a:solidFill>
                <a:latin typeface="Palatino Linotype"/>
                <a:cs typeface="Palatino Linotype"/>
              </a:rPr>
              <a:t> </a:t>
            </a:r>
            <a:r>
              <a:rPr sz="1400" spc="-5" dirty="0">
                <a:solidFill>
                  <a:srgbClr val="373737"/>
                </a:solidFill>
                <a:latin typeface="Palatino Linotype"/>
                <a:cs typeface="Palatino Linotype"/>
              </a:rPr>
              <a:t>spaces</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required</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to</a:t>
            </a:r>
            <a:r>
              <a:rPr sz="1400" spc="-40" dirty="0">
                <a:solidFill>
                  <a:srgbClr val="373737"/>
                </a:solidFill>
                <a:latin typeface="Palatino Linotype"/>
                <a:cs typeface="Palatino Linotype"/>
              </a:rPr>
              <a:t> </a:t>
            </a:r>
            <a:r>
              <a:rPr sz="1400" spc="-15" dirty="0">
                <a:solidFill>
                  <a:srgbClr val="373737"/>
                </a:solidFill>
                <a:latin typeface="Palatino Linotype"/>
                <a:cs typeface="Palatino Linotype"/>
              </a:rPr>
              <a:t>customer.</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5" dirty="0">
                <a:solidFill>
                  <a:srgbClr val="373737"/>
                </a:solidFill>
                <a:latin typeface="Palatino Linotype"/>
                <a:cs typeface="Palatino Linotype"/>
              </a:rPr>
              <a:t>total_of_special_requests</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5" dirty="0">
                <a:solidFill>
                  <a:srgbClr val="373737"/>
                </a:solidFill>
                <a:latin typeface="Palatino Linotype"/>
                <a:cs typeface="Palatino Linotype"/>
              </a:rPr>
              <a:t> </a:t>
            </a:r>
            <a:r>
              <a:rPr sz="1400" spc="-5" dirty="0">
                <a:solidFill>
                  <a:srgbClr val="373737"/>
                </a:solidFill>
                <a:latin typeface="Palatino Linotype"/>
                <a:cs typeface="Palatino Linotype"/>
              </a:rPr>
              <a:t>Number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35" dirty="0">
                <a:solidFill>
                  <a:srgbClr val="373737"/>
                </a:solidFill>
                <a:latin typeface="Palatino Linotype"/>
                <a:cs typeface="Palatino Linotype"/>
              </a:rPr>
              <a:t> </a:t>
            </a:r>
            <a:r>
              <a:rPr sz="1400" dirty="0">
                <a:solidFill>
                  <a:srgbClr val="373737"/>
                </a:solidFill>
                <a:latin typeface="Palatino Linotype"/>
                <a:cs typeface="Palatino Linotype"/>
              </a:rPr>
              <a:t>special</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requests</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reservation_status</a:t>
            </a:r>
            <a:r>
              <a:rPr sz="1400" b="1" spc="-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spc="-15" dirty="0">
                <a:solidFill>
                  <a:srgbClr val="373737"/>
                </a:solidFill>
                <a:latin typeface="Palatino Linotype"/>
                <a:cs typeface="Palatino Linotype"/>
              </a:rPr>
              <a:t>Reservation </a:t>
            </a:r>
            <a:r>
              <a:rPr sz="1400" dirty="0">
                <a:solidFill>
                  <a:srgbClr val="373737"/>
                </a:solidFill>
                <a:latin typeface="Palatino Linotype"/>
                <a:cs typeface="Palatino Linotype"/>
              </a:rPr>
              <a:t>last</a:t>
            </a:r>
            <a:r>
              <a:rPr sz="1400" spc="-25" dirty="0">
                <a:solidFill>
                  <a:srgbClr val="373737"/>
                </a:solidFill>
                <a:latin typeface="Palatino Linotype"/>
                <a:cs typeface="Palatino Linotype"/>
              </a:rPr>
              <a:t> </a:t>
            </a:r>
            <a:r>
              <a:rPr sz="1400" spc="-5" dirty="0">
                <a:solidFill>
                  <a:srgbClr val="373737"/>
                </a:solidFill>
                <a:latin typeface="Palatino Linotype"/>
                <a:cs typeface="Palatino Linotype"/>
              </a:rPr>
              <a:t>status</a:t>
            </a:r>
            <a:endParaRPr sz="1400">
              <a:latin typeface="Palatino Linotype"/>
              <a:cs typeface="Palatino Linotype"/>
            </a:endParaRPr>
          </a:p>
          <a:p>
            <a:pPr marL="408940" indent="-396240">
              <a:lnSpc>
                <a:spcPct val="100000"/>
              </a:lnSpc>
              <a:buClr>
                <a:srgbClr val="000000"/>
              </a:buClr>
              <a:buFont typeface="Segoe UI Symbol"/>
              <a:buChar char="❑"/>
              <a:tabLst>
                <a:tab pos="408305" algn="l"/>
                <a:tab pos="408940" algn="l"/>
              </a:tabLst>
            </a:pPr>
            <a:r>
              <a:rPr sz="1400" b="1" spc="-10" dirty="0">
                <a:solidFill>
                  <a:srgbClr val="373737"/>
                </a:solidFill>
                <a:latin typeface="Palatino Linotype"/>
                <a:cs typeface="Palatino Linotype"/>
              </a:rPr>
              <a:t>reservation_status_date</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 dirty="0">
                <a:solidFill>
                  <a:srgbClr val="373737"/>
                </a:solidFill>
                <a:latin typeface="Palatino Linotype"/>
                <a:cs typeface="Palatino Linotype"/>
              </a:rPr>
              <a:t> </a:t>
            </a:r>
            <a:r>
              <a:rPr sz="1400" dirty="0">
                <a:solidFill>
                  <a:srgbClr val="373737"/>
                </a:solidFill>
                <a:latin typeface="Palatino Linotype"/>
                <a:cs typeface="Palatino Linotype"/>
              </a:rPr>
              <a:t>Date</a:t>
            </a:r>
            <a:r>
              <a:rPr sz="1400" spc="-35" dirty="0">
                <a:solidFill>
                  <a:srgbClr val="373737"/>
                </a:solidFill>
                <a:latin typeface="Palatino Linotype"/>
                <a:cs typeface="Palatino Linotype"/>
              </a:rPr>
              <a:t> </a:t>
            </a:r>
            <a:r>
              <a:rPr sz="1400" dirty="0">
                <a:solidFill>
                  <a:srgbClr val="373737"/>
                </a:solidFill>
                <a:latin typeface="Palatino Linotype"/>
                <a:cs typeface="Palatino Linotype"/>
              </a:rPr>
              <a:t>at which</a:t>
            </a:r>
            <a:r>
              <a:rPr sz="1400" spc="-50" dirty="0">
                <a:solidFill>
                  <a:srgbClr val="373737"/>
                </a:solidFill>
                <a:latin typeface="Palatino Linotype"/>
                <a:cs typeface="Palatino Linotype"/>
              </a:rPr>
              <a:t> </a:t>
            </a:r>
            <a:r>
              <a:rPr sz="1400" spc="-5" dirty="0">
                <a:solidFill>
                  <a:srgbClr val="373737"/>
                </a:solidFill>
                <a:latin typeface="Palatino Linotype"/>
                <a:cs typeface="Palatino Linotype"/>
              </a:rPr>
              <a:t>the</a:t>
            </a:r>
            <a:r>
              <a:rPr sz="1400" spc="-15"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10" dirty="0">
                <a:solidFill>
                  <a:srgbClr val="373737"/>
                </a:solidFill>
                <a:latin typeface="Palatino Linotype"/>
                <a:cs typeface="Palatino Linotype"/>
              </a:rPr>
              <a:t> </a:t>
            </a:r>
            <a:r>
              <a:rPr sz="1400" spc="-5" dirty="0">
                <a:solidFill>
                  <a:srgbClr val="373737"/>
                </a:solidFill>
                <a:latin typeface="Palatino Linotype"/>
                <a:cs typeface="Palatino Linotype"/>
              </a:rPr>
              <a:t>status</a:t>
            </a:r>
            <a:r>
              <a:rPr sz="1400" spc="-45" dirty="0">
                <a:solidFill>
                  <a:srgbClr val="373737"/>
                </a:solidFill>
                <a:latin typeface="Palatino Linotype"/>
                <a:cs typeface="Palatino Linotype"/>
              </a:rPr>
              <a:t> </a:t>
            </a:r>
            <a:r>
              <a:rPr sz="1400" spc="-20" dirty="0">
                <a:solidFill>
                  <a:srgbClr val="373737"/>
                </a:solidFill>
                <a:latin typeface="Palatino Linotype"/>
                <a:cs typeface="Palatino Linotype"/>
              </a:rPr>
              <a:t>was</a:t>
            </a:r>
            <a:r>
              <a:rPr sz="1400" spc="-40" dirty="0">
                <a:solidFill>
                  <a:srgbClr val="373737"/>
                </a:solidFill>
                <a:latin typeface="Palatino Linotype"/>
                <a:cs typeface="Palatino Linotype"/>
              </a:rPr>
              <a:t> </a:t>
            </a:r>
            <a:r>
              <a:rPr sz="1400" dirty="0">
                <a:solidFill>
                  <a:srgbClr val="373737"/>
                </a:solidFill>
                <a:latin typeface="Palatino Linotype"/>
                <a:cs typeface="Palatino Linotype"/>
              </a:rPr>
              <a:t>set.</a:t>
            </a:r>
            <a:endParaRPr sz="1400">
              <a:latin typeface="Palatino Linotype"/>
              <a:cs typeface="Palatino Linoty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923" y="179959"/>
            <a:ext cx="2460625" cy="452120"/>
          </a:xfrm>
          <a:prstGeom prst="rect">
            <a:avLst/>
          </a:prstGeom>
        </p:spPr>
        <p:txBody>
          <a:bodyPr vert="horz" wrap="square" lIns="0" tIns="12065" rIns="0" bIns="0" rtlCol="0">
            <a:spAutoFit/>
          </a:bodyPr>
          <a:lstStyle/>
          <a:p>
            <a:pPr marL="12700">
              <a:lnSpc>
                <a:spcPct val="100000"/>
              </a:lnSpc>
              <a:spcBef>
                <a:spcPts val="95"/>
              </a:spcBef>
            </a:pPr>
            <a:r>
              <a:rPr sz="2800" spc="-5" dirty="0"/>
              <a:t>Data</a:t>
            </a:r>
            <a:r>
              <a:rPr sz="2800" spc="-165" dirty="0"/>
              <a:t> </a:t>
            </a:r>
            <a:r>
              <a:rPr sz="2800" spc="-15" dirty="0"/>
              <a:t>Overview</a:t>
            </a:r>
            <a:endParaRPr sz="2800"/>
          </a:p>
        </p:txBody>
      </p:sp>
      <p:pic>
        <p:nvPicPr>
          <p:cNvPr id="3" name="object 3"/>
          <p:cNvPicPr/>
          <p:nvPr/>
        </p:nvPicPr>
        <p:blipFill>
          <a:blip r:embed="rId2" cstate="print"/>
          <a:stretch>
            <a:fillRect/>
          </a:stretch>
        </p:blipFill>
        <p:spPr>
          <a:xfrm>
            <a:off x="408431" y="1018032"/>
            <a:ext cx="3115056" cy="3840479"/>
          </a:xfrm>
          <a:prstGeom prst="rect">
            <a:avLst/>
          </a:prstGeom>
        </p:spPr>
      </p:pic>
      <p:sp>
        <p:nvSpPr>
          <p:cNvPr id="4" name="object 4"/>
          <p:cNvSpPr txBox="1"/>
          <p:nvPr/>
        </p:nvSpPr>
        <p:spPr>
          <a:xfrm>
            <a:off x="3575430" y="1013231"/>
            <a:ext cx="4605020" cy="784860"/>
          </a:xfrm>
          <a:prstGeom prst="rect">
            <a:avLst/>
          </a:prstGeom>
        </p:spPr>
        <p:txBody>
          <a:bodyPr vert="horz" wrap="square" lIns="0" tIns="635" rIns="0" bIns="0" rtlCol="0">
            <a:spAutoFit/>
          </a:bodyPr>
          <a:lstStyle/>
          <a:p>
            <a:pPr marL="151130" indent="-139065">
              <a:lnSpc>
                <a:spcPct val="100000"/>
              </a:lnSpc>
              <a:spcBef>
                <a:spcPts val="5"/>
              </a:spcBef>
              <a:buClr>
                <a:srgbClr val="F4FBFF"/>
              </a:buClr>
              <a:buSzPct val="106250"/>
              <a:buFont typeface="Arial MT"/>
              <a:buChar char="●"/>
              <a:tabLst>
                <a:tab pos="151765" algn="l"/>
              </a:tabLst>
            </a:pPr>
            <a:r>
              <a:rPr sz="1600" spc="-90" dirty="0">
                <a:solidFill>
                  <a:srgbClr val="08232A"/>
                </a:solidFill>
                <a:latin typeface="Palatino Linotype"/>
                <a:cs typeface="Palatino Linotype"/>
              </a:rPr>
              <a:t>We</a:t>
            </a:r>
            <a:r>
              <a:rPr sz="1600" spc="-65" dirty="0">
                <a:solidFill>
                  <a:srgbClr val="08232A"/>
                </a:solidFill>
                <a:latin typeface="Palatino Linotype"/>
                <a:cs typeface="Palatino Linotype"/>
              </a:rPr>
              <a:t> </a:t>
            </a:r>
            <a:r>
              <a:rPr sz="1600" spc="-5" dirty="0">
                <a:solidFill>
                  <a:srgbClr val="08232A"/>
                </a:solidFill>
                <a:latin typeface="Palatino Linotype"/>
                <a:cs typeface="Palatino Linotype"/>
              </a:rPr>
              <a:t>took</a:t>
            </a:r>
            <a:r>
              <a:rPr sz="1600" spc="-15" dirty="0">
                <a:solidFill>
                  <a:srgbClr val="08232A"/>
                </a:solidFill>
                <a:latin typeface="Palatino Linotype"/>
                <a:cs typeface="Palatino Linotype"/>
              </a:rPr>
              <a:t> </a:t>
            </a:r>
            <a:r>
              <a:rPr sz="1600" spc="-5" dirty="0">
                <a:solidFill>
                  <a:srgbClr val="08232A"/>
                </a:solidFill>
                <a:latin typeface="Palatino Linotype"/>
                <a:cs typeface="Palatino Linotype"/>
              </a:rPr>
              <a:t>a</a:t>
            </a:r>
            <a:r>
              <a:rPr sz="1600" spc="-10" dirty="0">
                <a:solidFill>
                  <a:srgbClr val="08232A"/>
                </a:solidFill>
                <a:latin typeface="Palatino Linotype"/>
                <a:cs typeface="Palatino Linotype"/>
              </a:rPr>
              <a:t> overview</a:t>
            </a:r>
            <a:r>
              <a:rPr sz="1600" spc="-40" dirty="0">
                <a:solidFill>
                  <a:srgbClr val="08232A"/>
                </a:solidFill>
                <a:latin typeface="Palatino Linotype"/>
                <a:cs typeface="Palatino Linotype"/>
              </a:rPr>
              <a:t> </a:t>
            </a:r>
            <a:r>
              <a:rPr sz="1600" spc="-5" dirty="0">
                <a:solidFill>
                  <a:srgbClr val="08232A"/>
                </a:solidFill>
                <a:latin typeface="Palatino Linotype"/>
                <a:cs typeface="Palatino Linotype"/>
              </a:rPr>
              <a:t>of</a:t>
            </a:r>
            <a:r>
              <a:rPr sz="1600" spc="-10" dirty="0">
                <a:solidFill>
                  <a:srgbClr val="08232A"/>
                </a:solidFill>
                <a:latin typeface="Palatino Linotype"/>
                <a:cs typeface="Palatino Linotype"/>
              </a:rPr>
              <a:t> the</a:t>
            </a:r>
            <a:r>
              <a:rPr sz="1600" spc="-15" dirty="0">
                <a:solidFill>
                  <a:srgbClr val="08232A"/>
                </a:solidFill>
                <a:latin typeface="Palatino Linotype"/>
                <a:cs typeface="Palatino Linotype"/>
              </a:rPr>
              <a:t> </a:t>
            </a:r>
            <a:r>
              <a:rPr sz="1600" spc="-5" dirty="0">
                <a:solidFill>
                  <a:srgbClr val="08232A"/>
                </a:solidFill>
                <a:latin typeface="Palatino Linotype"/>
                <a:cs typeface="Palatino Linotype"/>
              </a:rPr>
              <a:t>data</a:t>
            </a:r>
            <a:r>
              <a:rPr sz="1600" spc="-15" dirty="0">
                <a:solidFill>
                  <a:srgbClr val="08232A"/>
                </a:solidFill>
                <a:latin typeface="Palatino Linotype"/>
                <a:cs typeface="Palatino Linotype"/>
              </a:rPr>
              <a:t> </a:t>
            </a:r>
            <a:r>
              <a:rPr sz="1600" spc="-10" dirty="0">
                <a:solidFill>
                  <a:srgbClr val="08232A"/>
                </a:solidFill>
                <a:latin typeface="Palatino Linotype"/>
                <a:cs typeface="Palatino Linotype"/>
              </a:rPr>
              <a:t>together</a:t>
            </a:r>
            <a:r>
              <a:rPr sz="1600" spc="-35" dirty="0">
                <a:solidFill>
                  <a:srgbClr val="08232A"/>
                </a:solidFill>
                <a:latin typeface="Palatino Linotype"/>
                <a:cs typeface="Palatino Linotype"/>
              </a:rPr>
              <a:t> </a:t>
            </a:r>
            <a:r>
              <a:rPr sz="1600" dirty="0">
                <a:solidFill>
                  <a:srgbClr val="08232A"/>
                </a:solidFill>
                <a:latin typeface="Palatino Linotype"/>
                <a:cs typeface="Palatino Linotype"/>
              </a:rPr>
              <a:t>by</a:t>
            </a:r>
            <a:r>
              <a:rPr sz="1600" spc="-15" dirty="0">
                <a:solidFill>
                  <a:srgbClr val="08232A"/>
                </a:solidFill>
                <a:latin typeface="Palatino Linotype"/>
                <a:cs typeface="Palatino Linotype"/>
              </a:rPr>
              <a:t> </a:t>
            </a:r>
            <a:r>
              <a:rPr sz="1600" spc="-5" dirty="0">
                <a:solidFill>
                  <a:srgbClr val="08232A"/>
                </a:solidFill>
                <a:latin typeface="Palatino Linotype"/>
                <a:cs typeface="Palatino Linotype"/>
              </a:rPr>
              <a:t>using</a:t>
            </a:r>
            <a:endParaRPr sz="1600">
              <a:latin typeface="Palatino Linotype"/>
              <a:cs typeface="Palatino Linotype"/>
            </a:endParaRPr>
          </a:p>
          <a:p>
            <a:pPr marL="56515" marR="5080">
              <a:lnSpc>
                <a:spcPct val="100000"/>
              </a:lnSpc>
              <a:spcBef>
                <a:spcPts val="70"/>
              </a:spcBef>
            </a:pPr>
            <a:r>
              <a:rPr sz="1600" spc="-5" dirty="0">
                <a:solidFill>
                  <a:srgbClr val="08232A"/>
                </a:solidFill>
                <a:latin typeface="Palatino Linotype"/>
                <a:cs typeface="Palatino Linotype"/>
              </a:rPr>
              <a:t>many methods such </a:t>
            </a:r>
            <a:r>
              <a:rPr sz="1600" dirty="0">
                <a:solidFill>
                  <a:srgbClr val="08232A"/>
                </a:solidFill>
                <a:latin typeface="Palatino Linotype"/>
                <a:cs typeface="Palatino Linotype"/>
              </a:rPr>
              <a:t>as </a:t>
            </a:r>
            <a:r>
              <a:rPr sz="1600" b="1" spc="-5" dirty="0">
                <a:solidFill>
                  <a:srgbClr val="08232A"/>
                </a:solidFill>
                <a:latin typeface="Palatino Linotype"/>
                <a:cs typeface="Palatino Linotype"/>
              </a:rPr>
              <a:t>.head() , .tail() , .describe(), </a:t>
            </a:r>
            <a:r>
              <a:rPr sz="1600" b="1" spc="-385" dirty="0">
                <a:solidFill>
                  <a:srgbClr val="08232A"/>
                </a:solidFill>
                <a:latin typeface="Palatino Linotype"/>
                <a:cs typeface="Palatino Linotype"/>
              </a:rPr>
              <a:t> </a:t>
            </a:r>
            <a:r>
              <a:rPr sz="1600" b="1" spc="-5" dirty="0">
                <a:solidFill>
                  <a:srgbClr val="08232A"/>
                </a:solidFill>
                <a:latin typeface="Palatino Linotype"/>
                <a:cs typeface="Palatino Linotype"/>
              </a:rPr>
              <a:t>shape</a:t>
            </a:r>
            <a:r>
              <a:rPr sz="1600" b="1" spc="-30" dirty="0">
                <a:solidFill>
                  <a:srgbClr val="08232A"/>
                </a:solidFill>
                <a:latin typeface="Palatino Linotype"/>
                <a:cs typeface="Palatino Linotype"/>
              </a:rPr>
              <a:t> </a:t>
            </a:r>
            <a:r>
              <a:rPr sz="1600" b="1" spc="-5" dirty="0">
                <a:solidFill>
                  <a:srgbClr val="08232A"/>
                </a:solidFill>
                <a:latin typeface="Palatino Linotype"/>
                <a:cs typeface="Palatino Linotype"/>
              </a:rPr>
              <a:t>,</a:t>
            </a:r>
            <a:r>
              <a:rPr sz="1600" b="1" spc="-10" dirty="0">
                <a:solidFill>
                  <a:srgbClr val="08232A"/>
                </a:solidFill>
                <a:latin typeface="Palatino Linotype"/>
                <a:cs typeface="Palatino Linotype"/>
              </a:rPr>
              <a:t> </a:t>
            </a:r>
            <a:r>
              <a:rPr sz="1600" b="1" spc="-5" dirty="0">
                <a:solidFill>
                  <a:srgbClr val="08232A"/>
                </a:solidFill>
                <a:latin typeface="Palatino Linotype"/>
                <a:cs typeface="Palatino Linotype"/>
              </a:rPr>
              <a:t>.info()</a:t>
            </a:r>
            <a:r>
              <a:rPr sz="1600" b="1" spc="35" dirty="0">
                <a:solidFill>
                  <a:srgbClr val="08232A"/>
                </a:solidFill>
                <a:latin typeface="Palatino Linotype"/>
                <a:cs typeface="Palatino Linotype"/>
              </a:rPr>
              <a:t> </a:t>
            </a:r>
            <a:r>
              <a:rPr sz="1600" spc="-5" dirty="0">
                <a:solidFill>
                  <a:srgbClr val="08232A"/>
                </a:solidFill>
                <a:latin typeface="Palatino Linotype"/>
                <a:cs typeface="Palatino Linotype"/>
              </a:rPr>
              <a:t>and</a:t>
            </a:r>
            <a:r>
              <a:rPr sz="1600" spc="5" dirty="0">
                <a:solidFill>
                  <a:srgbClr val="08232A"/>
                </a:solidFill>
                <a:latin typeface="Palatino Linotype"/>
                <a:cs typeface="Palatino Linotype"/>
              </a:rPr>
              <a:t> </a:t>
            </a:r>
            <a:r>
              <a:rPr sz="1600" b="1" spc="-5" dirty="0">
                <a:solidFill>
                  <a:srgbClr val="08232A"/>
                </a:solidFill>
                <a:latin typeface="Palatino Linotype"/>
                <a:cs typeface="Palatino Linotype"/>
              </a:rPr>
              <a:t>etc.</a:t>
            </a:r>
            <a:endParaRPr sz="1600">
              <a:latin typeface="Palatino Linotype"/>
              <a:cs typeface="Palatino Linotyp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2447</Words>
  <Application>Microsoft Office PowerPoint</Application>
  <PresentationFormat>On-screen Show (16:9)</PresentationFormat>
  <Paragraphs>259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PGothic</vt:lpstr>
      <vt:lpstr>Arial</vt:lpstr>
      <vt:lpstr>Arial MT</vt:lpstr>
      <vt:lpstr>Calibri</vt:lpstr>
      <vt:lpstr>Microsoft Sans Serif</vt:lpstr>
      <vt:lpstr>Palatino Linotype</vt:lpstr>
      <vt:lpstr>Roboto</vt:lpstr>
      <vt:lpstr>Segoe UI Symbol</vt:lpstr>
      <vt:lpstr>Verdana</vt:lpstr>
      <vt:lpstr>Office Theme</vt:lpstr>
      <vt:lpstr>Capstone Project-1</vt:lpstr>
      <vt:lpstr>Table Of Contents</vt:lpstr>
      <vt:lpstr>Problem Statement</vt:lpstr>
      <vt:lpstr>Overview of the given data and problem:</vt:lpstr>
      <vt:lpstr>Steps Followed In Analysis</vt:lpstr>
      <vt:lpstr>Steps Followed In Analysis</vt:lpstr>
      <vt:lpstr>Understanding The Dataset Provided</vt:lpstr>
      <vt:lpstr>Understanding The Dataset Provided</vt:lpstr>
      <vt:lpstr>Data Overview</vt:lpstr>
      <vt:lpstr>Data Cleaning</vt:lpstr>
      <vt:lpstr>EDA on Dataset</vt:lpstr>
      <vt:lpstr>EDA- Univariate Analysis</vt:lpstr>
      <vt:lpstr>2. Adults Travelling with Kids Or without Kids</vt:lpstr>
      <vt:lpstr>3. Most Preferred Distribution Channel For Hotel Booking</vt:lpstr>
      <vt:lpstr>4. Hotel Booking Cancellation rate</vt:lpstr>
      <vt:lpstr>5. Distribution of Customer Type</vt:lpstr>
      <vt:lpstr>6. Meal Preference</vt:lpstr>
      <vt:lpstr>7. Top 10 Countries</vt:lpstr>
      <vt:lpstr>Bivariate Analysis</vt:lpstr>
      <vt:lpstr>2. Highest Bookings in Hotel/Year</vt:lpstr>
      <vt:lpstr>3. Highest Stays in Week or Weekend Nights</vt:lpstr>
      <vt:lpstr>4. Hotel with Repeated Guest</vt:lpstr>
      <vt:lpstr>5. Optimal Stay Length in Hotels</vt:lpstr>
      <vt:lpstr>6. Hotel having highest ADR</vt:lpstr>
      <vt:lpstr>7. Hotel generating more Revenue</vt:lpstr>
      <vt:lpstr>8. Distribution channel contributed in Income</vt:lpstr>
      <vt:lpstr>9. ADR aﬀected by length of Stay-</vt:lpstr>
      <vt:lpstr>10. Market Segment with Highest Cancellation Rate</vt:lpstr>
      <vt:lpstr>11. Allotment of Room type as Reserved</vt:lpstr>
      <vt:lpstr>PowerPoint Presentation</vt:lpstr>
      <vt:lpstr>1. Correlation heatmap of data</vt:lpstr>
      <vt:lpstr>2. Car Parking Space</vt:lpstr>
      <vt:lpstr>3. Number of Bookings from Diﬀerent Countries</vt:lpstr>
      <vt:lpstr>4. Plotting in demand room and which room generate more ADR</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Presentation.pptx</dc:title>
  <dc:creator>HP</dc:creator>
  <cp:lastModifiedBy>Vijay N</cp:lastModifiedBy>
  <cp:revision>1</cp:revision>
  <dcterms:created xsi:type="dcterms:W3CDTF">2023-10-17T09:42:56Z</dcterms:created>
  <dcterms:modified xsi:type="dcterms:W3CDTF">2023-10-17T09:46:37Z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2023-04-06T00:00:00Z</vt:filetime>
  </property>
  <property fmtid="{D5CDD505-2E9C-101B-9397-08002B2CF9AE}" pid="3" name="Creator">
    <vt:lpwstr>Microsoft® PowerPoint® 2019</vt:lpwstr>
  </property>
  <property fmtid="{D5CDD505-2E9C-101B-9397-08002B2CF9AE}" pid="4" name="LastSaved">
    <vt:filetime>2023-10-17T00:00:00Z</vt:filetime>
  </property>
</Properties>
</file>