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50" y="514858"/>
            <a:ext cx="836289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 u="heavy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9782" y="2355850"/>
            <a:ext cx="1964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8581" y="1288795"/>
            <a:ext cx="8266836" cy="173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 u="heavy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28644-5A26-B161-63F4-5ACB85C97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50" y="525146"/>
            <a:ext cx="8362899" cy="738664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Capstone Project</a:t>
            </a:r>
            <a:endParaRPr lang="en-US" sz="4800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6ABFB9E-0AB8-45B7-990D-30A8AF5170D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47800" y="1928812"/>
            <a:ext cx="6400800" cy="2154436"/>
          </a:xfrm>
        </p:spPr>
        <p:txBody>
          <a:bodyPr/>
          <a:lstStyle/>
          <a:p>
            <a:pPr algn="ctr"/>
            <a:r>
              <a:rPr lang="en-US" sz="2800" u="none" dirty="0">
                <a:solidFill>
                  <a:srgbClr val="002060"/>
                </a:solidFill>
              </a:rPr>
              <a:t>Online Retail Customer Segmentation</a:t>
            </a:r>
          </a:p>
          <a:p>
            <a:pPr algn="ctr"/>
            <a:endParaRPr lang="en-US" sz="2800" u="none" dirty="0">
              <a:solidFill>
                <a:srgbClr val="002060"/>
              </a:solidFill>
            </a:endParaRPr>
          </a:p>
          <a:p>
            <a:pPr algn="ctr"/>
            <a:endParaRPr lang="en-US" sz="2800" u="none" dirty="0">
              <a:solidFill>
                <a:srgbClr val="002060"/>
              </a:solidFill>
            </a:endParaRPr>
          </a:p>
          <a:p>
            <a:pPr algn="ctr"/>
            <a:endParaRPr lang="en-US" sz="2800" u="none" dirty="0">
              <a:solidFill>
                <a:srgbClr val="002060"/>
              </a:solidFill>
            </a:endParaRPr>
          </a:p>
          <a:p>
            <a:pPr algn="ctr"/>
            <a:r>
              <a:rPr lang="en-US" sz="2400" u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Vijay N</a:t>
            </a:r>
          </a:p>
        </p:txBody>
      </p:sp>
    </p:spTree>
    <p:extLst>
      <p:ext uri="{BB962C8B-B14F-4D97-AF65-F5344CB8AC3E}">
        <p14:creationId xmlns:p14="http://schemas.microsoft.com/office/powerpoint/2010/main" val="361444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5278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Exploratory</a:t>
            </a:r>
            <a:r>
              <a:rPr spc="20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10" dirty="0"/>
              <a:t>Analysis</a:t>
            </a:r>
            <a:r>
              <a:rPr spc="70" dirty="0"/>
              <a:t> </a:t>
            </a:r>
            <a:r>
              <a:rPr sz="1600" spc="-5" dirty="0"/>
              <a:t>(contd.)</a:t>
            </a:r>
            <a:endParaRPr sz="1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221" y="1263237"/>
            <a:ext cx="7932928" cy="31196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48814" y="4657140"/>
            <a:ext cx="42538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solidFill>
                  <a:srgbClr val="202020"/>
                </a:solidFill>
                <a:latin typeface="Arial"/>
                <a:cs typeface="Arial"/>
              </a:rPr>
              <a:t>CustomerID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02020"/>
                </a:solidFill>
                <a:latin typeface="Arial"/>
                <a:cs typeface="Arial"/>
              </a:rPr>
              <a:t>-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70" dirty="0">
                <a:solidFill>
                  <a:srgbClr val="202020"/>
                </a:solidFill>
                <a:latin typeface="Arial"/>
                <a:cs typeface="Arial"/>
              </a:rPr>
              <a:t>17841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70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202020"/>
                </a:solidFill>
                <a:latin typeface="Arial"/>
                <a:cs typeface="Arial"/>
              </a:rPr>
              <a:t>shopaholic,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45" dirty="0">
                <a:solidFill>
                  <a:srgbClr val="202020"/>
                </a:solidFill>
                <a:latin typeface="Arial"/>
                <a:cs typeface="Arial"/>
              </a:rPr>
              <a:t>who</a:t>
            </a:r>
            <a:r>
              <a:rPr sz="12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202020"/>
                </a:solidFill>
                <a:latin typeface="Arial"/>
                <a:cs typeface="Arial"/>
              </a:rPr>
              <a:t>shops/orders</a:t>
            </a:r>
            <a:r>
              <a:rPr sz="12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more</a:t>
            </a:r>
            <a:r>
              <a:rPr sz="1400" spc="5" dirty="0">
                <a:solidFill>
                  <a:srgbClr val="202020"/>
                </a:solidFill>
                <a:latin typeface="Roboto"/>
                <a:cs typeface="Roboto"/>
              </a:rPr>
              <a:t>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5278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Exploratory</a:t>
            </a:r>
            <a:r>
              <a:rPr spc="20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10" dirty="0"/>
              <a:t>Analysis</a:t>
            </a:r>
            <a:r>
              <a:rPr spc="70" dirty="0"/>
              <a:t> </a:t>
            </a:r>
            <a:r>
              <a:rPr sz="1600" spc="-5" dirty="0"/>
              <a:t>(contd.)</a:t>
            </a:r>
            <a:endParaRPr sz="1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408175"/>
            <a:ext cx="5539740" cy="2674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4463" y="1449514"/>
            <a:ext cx="2633662" cy="24736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91741" y="4341063"/>
            <a:ext cx="5887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Arial"/>
                <a:cs typeface="Arial"/>
              </a:rPr>
              <a:t>Shopping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30" dirty="0">
                <a:latin typeface="Arial"/>
                <a:cs typeface="Arial"/>
              </a:rPr>
              <a:t>will</a:t>
            </a:r>
            <a:r>
              <a:rPr sz="1200" b="1" spc="5" dirty="0">
                <a:latin typeface="Arial"/>
                <a:cs typeface="Arial"/>
              </a:rPr>
              <a:t> happen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mostly </a:t>
            </a:r>
            <a:r>
              <a:rPr sz="1200" b="1" spc="-10" dirty="0">
                <a:latin typeface="Arial"/>
                <a:cs typeface="Arial"/>
              </a:rPr>
              <a:t>on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30" dirty="0">
                <a:latin typeface="Arial"/>
                <a:cs typeface="Arial"/>
              </a:rPr>
              <a:t>weekdays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and </a:t>
            </a:r>
            <a:r>
              <a:rPr sz="1200" b="1" spc="-10" dirty="0">
                <a:latin typeface="Arial"/>
                <a:cs typeface="Arial"/>
              </a:rPr>
              <a:t>it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30" dirty="0">
                <a:latin typeface="Arial"/>
                <a:cs typeface="Arial"/>
              </a:rPr>
              <a:t>will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be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more</a:t>
            </a:r>
            <a:r>
              <a:rPr sz="1200" b="1" spc="-10" dirty="0">
                <a:latin typeface="Arial"/>
                <a:cs typeface="Arial"/>
              </a:rPr>
              <a:t> during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afternoon</a:t>
            </a:r>
            <a:r>
              <a:rPr sz="1400" spc="1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5278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Exploratory</a:t>
            </a:r>
            <a:r>
              <a:rPr spc="20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10" dirty="0"/>
              <a:t>Analysis</a:t>
            </a:r>
            <a:r>
              <a:rPr spc="70" dirty="0"/>
              <a:t> </a:t>
            </a:r>
            <a:r>
              <a:rPr sz="1600" spc="-5" dirty="0"/>
              <a:t>(contd.)</a:t>
            </a:r>
            <a:endParaRPr sz="1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072" y="1245579"/>
            <a:ext cx="8209426" cy="3086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31032" y="4661408"/>
            <a:ext cx="35985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Arial"/>
                <a:cs typeface="Arial"/>
              </a:rPr>
              <a:t>Shopping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30" dirty="0">
                <a:latin typeface="Arial"/>
                <a:cs typeface="Arial"/>
              </a:rPr>
              <a:t>will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be </a:t>
            </a:r>
            <a:r>
              <a:rPr sz="1200" b="1" spc="5" dirty="0">
                <a:latin typeface="Arial"/>
                <a:cs typeface="Arial"/>
              </a:rPr>
              <a:t>more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during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 festival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season</a:t>
            </a:r>
            <a:r>
              <a:rPr sz="1200" spc="-3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5278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Exploratory</a:t>
            </a:r>
            <a:r>
              <a:rPr spc="20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10" dirty="0"/>
              <a:t>Analysis</a:t>
            </a:r>
            <a:r>
              <a:rPr spc="70" dirty="0"/>
              <a:t> </a:t>
            </a:r>
            <a:r>
              <a:rPr sz="1600" spc="-5" dirty="0"/>
              <a:t>(contd.)</a:t>
            </a:r>
            <a:endParaRPr sz="1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595" y="1478228"/>
            <a:ext cx="6707262" cy="26595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3303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Applying</a:t>
            </a:r>
            <a:r>
              <a:rPr spc="25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9878"/>
            <a:ext cx="1098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600" b="1" spc="-35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1600" b="1" spc="-4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8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600" b="1" spc="5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del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98" y="2066994"/>
            <a:ext cx="4598763" cy="180649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93385" y="1225118"/>
            <a:ext cx="39751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Best Customers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– This group consists of those </a:t>
            </a:r>
            <a:r>
              <a:rPr sz="14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customers</a:t>
            </a:r>
            <a:r>
              <a:rPr sz="1400" spc="-4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who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 are</a:t>
            </a:r>
            <a:r>
              <a:rPr sz="14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found</a:t>
            </a:r>
            <a:r>
              <a:rPr sz="14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R-Tier-1,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F-Tier-1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and </a:t>
            </a:r>
            <a:r>
              <a:rPr sz="1400" spc="-37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M-Tier-1 i.e.,1-1-1,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meaning that they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transacted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recently,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do so often and spend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more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than other </a:t>
            </a:r>
            <a:r>
              <a:rPr sz="14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customers.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3385" y="2506218"/>
            <a:ext cx="405511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35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High-spending New Customers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– This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group </a:t>
            </a:r>
            <a:r>
              <a:rPr sz="14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consists of those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customers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in 1-4-1 and 1-4-2. </a:t>
            </a:r>
            <a:r>
              <a:rPr sz="14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These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are</a:t>
            </a:r>
            <a:r>
              <a:rPr sz="14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customers</a:t>
            </a:r>
            <a:r>
              <a:rPr sz="1400" spc="-4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who</a:t>
            </a:r>
            <a:r>
              <a:rPr sz="14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transacted</a:t>
            </a:r>
            <a:r>
              <a:rPr sz="1400" spc="-4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only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once, </a:t>
            </a:r>
            <a:r>
              <a:rPr sz="1400" spc="-37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but</a:t>
            </a:r>
            <a:r>
              <a:rPr sz="14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very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recently</a:t>
            </a:r>
            <a:r>
              <a:rPr sz="1400" spc="-5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they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spent</a:t>
            </a:r>
            <a:r>
              <a:rPr sz="1400" spc="-4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lot.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Lowest-Spending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Active</a:t>
            </a:r>
            <a:r>
              <a:rPr sz="1400" b="1" spc="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Loyal</a:t>
            </a:r>
            <a:r>
              <a:rPr sz="1400" b="1" spc="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Customers</a:t>
            </a:r>
            <a:r>
              <a:rPr sz="1400" b="1" spc="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– </a:t>
            </a:r>
            <a:r>
              <a:rPr sz="14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This</a:t>
            </a:r>
            <a:r>
              <a:rPr sz="14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group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consists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of</a:t>
            </a:r>
            <a:r>
              <a:rPr sz="1400" spc="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those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customers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in </a:t>
            </a:r>
            <a:r>
              <a:rPr sz="14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segments</a:t>
            </a:r>
            <a:r>
              <a:rPr sz="1400" spc="-5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1-1-3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1-1-4</a:t>
            </a:r>
            <a:r>
              <a:rPr sz="14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(they</a:t>
            </a:r>
            <a:r>
              <a:rPr sz="1400" spc="-4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transacted</a:t>
            </a:r>
            <a:r>
              <a:rPr sz="1400" spc="-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recently </a:t>
            </a:r>
            <a:r>
              <a:rPr sz="1400" spc="-37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do</a:t>
            </a:r>
            <a:r>
              <a:rPr sz="14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so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often,</a:t>
            </a:r>
            <a:r>
              <a:rPr sz="1400" spc="-4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but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spend</a:t>
            </a:r>
            <a:r>
              <a:rPr sz="14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least).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415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Applying</a:t>
            </a:r>
            <a:r>
              <a:rPr spc="40" dirty="0"/>
              <a:t> </a:t>
            </a:r>
            <a:r>
              <a:rPr spc="-5" dirty="0"/>
              <a:t>the Model</a:t>
            </a:r>
            <a:r>
              <a:rPr spc="30" dirty="0"/>
              <a:t> </a:t>
            </a:r>
            <a:r>
              <a:rPr sz="1600" spc="-5" dirty="0"/>
              <a:t>(contd.)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390550" y="1209878"/>
            <a:ext cx="1098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6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600" b="1" spc="-35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1600" b="1" spc="-4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6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8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600" b="1" spc="5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del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411" y="1567233"/>
            <a:ext cx="3467497" cy="329991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020261" y="1504683"/>
            <a:ext cx="4168775" cy="3356610"/>
            <a:chOff x="4020261" y="1504683"/>
            <a:chExt cx="4168775" cy="33566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1825" y="1504683"/>
              <a:ext cx="3356968" cy="33562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0261" y="2885648"/>
              <a:ext cx="791108" cy="2222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72889" y="2928365"/>
              <a:ext cx="692150" cy="93345"/>
            </a:xfrm>
            <a:custGeom>
              <a:avLst/>
              <a:gdLst/>
              <a:ahLst/>
              <a:cxnLst/>
              <a:rect l="l" t="t" r="r" b="b"/>
              <a:pathLst>
                <a:path w="692150" h="93344">
                  <a:moveTo>
                    <a:pt x="645413" y="0"/>
                  </a:moveTo>
                  <a:lnTo>
                    <a:pt x="645413" y="23240"/>
                  </a:lnTo>
                  <a:lnTo>
                    <a:pt x="0" y="23240"/>
                  </a:lnTo>
                  <a:lnTo>
                    <a:pt x="0" y="69722"/>
                  </a:lnTo>
                  <a:lnTo>
                    <a:pt x="645413" y="69722"/>
                  </a:lnTo>
                  <a:lnTo>
                    <a:pt x="645413" y="92963"/>
                  </a:lnTo>
                  <a:lnTo>
                    <a:pt x="691896" y="46481"/>
                  </a:lnTo>
                  <a:lnTo>
                    <a:pt x="645413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2889" y="2928365"/>
              <a:ext cx="692150" cy="93345"/>
            </a:xfrm>
            <a:custGeom>
              <a:avLst/>
              <a:gdLst/>
              <a:ahLst/>
              <a:cxnLst/>
              <a:rect l="l" t="t" r="r" b="b"/>
              <a:pathLst>
                <a:path w="692150" h="93344">
                  <a:moveTo>
                    <a:pt x="0" y="23240"/>
                  </a:moveTo>
                  <a:lnTo>
                    <a:pt x="645413" y="23240"/>
                  </a:lnTo>
                  <a:lnTo>
                    <a:pt x="645413" y="0"/>
                  </a:lnTo>
                  <a:lnTo>
                    <a:pt x="691896" y="46481"/>
                  </a:lnTo>
                  <a:lnTo>
                    <a:pt x="645413" y="92963"/>
                  </a:lnTo>
                  <a:lnTo>
                    <a:pt x="645413" y="69722"/>
                  </a:lnTo>
                  <a:lnTo>
                    <a:pt x="0" y="69722"/>
                  </a:lnTo>
                  <a:lnTo>
                    <a:pt x="0" y="23240"/>
                  </a:lnTo>
                  <a:close/>
                </a:path>
              </a:pathLst>
            </a:custGeom>
            <a:ln w="38100">
              <a:solidFill>
                <a:srgbClr val="12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25544" y="2674747"/>
            <a:ext cx="263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log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415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Applying</a:t>
            </a:r>
            <a:r>
              <a:rPr spc="40" dirty="0"/>
              <a:t> </a:t>
            </a:r>
            <a:r>
              <a:rPr spc="-5" dirty="0"/>
              <a:t>the Model</a:t>
            </a:r>
            <a:r>
              <a:rPr spc="30" dirty="0"/>
              <a:t> </a:t>
            </a:r>
            <a:r>
              <a:rPr sz="1600" spc="-5" dirty="0"/>
              <a:t>(contd.)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390550" y="1209878"/>
            <a:ext cx="2176780" cy="69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C00000"/>
                </a:solidFill>
                <a:latin typeface="Arial"/>
                <a:cs typeface="Arial"/>
              </a:rPr>
              <a:t>Hierarchical</a:t>
            </a:r>
            <a:r>
              <a:rPr sz="16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C00000"/>
                </a:solidFill>
                <a:latin typeface="Arial"/>
                <a:cs typeface="Arial"/>
              </a:rPr>
              <a:t>Clustering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9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1400" b="1" spc="-9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1400" b="1" spc="-1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1400" b="1" spc="1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400" b="1" spc="-1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400" b="1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400" b="1" spc="2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4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15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400" b="1" spc="-6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1400" b="1" spc="45" dirty="0">
                <a:solidFill>
                  <a:srgbClr val="C00000"/>
                </a:solidFill>
                <a:latin typeface="Arial"/>
                <a:cs typeface="Arial"/>
              </a:rPr>
              <a:t>nk</a:t>
            </a:r>
            <a:r>
              <a:rPr sz="1400" b="1" spc="5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400" b="1" spc="-15" dirty="0">
                <a:solidFill>
                  <a:srgbClr val="C00000"/>
                </a:solidFill>
                <a:latin typeface="Arial"/>
                <a:cs typeface="Arial"/>
              </a:rPr>
              <a:t>ge: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288" y="2133292"/>
            <a:ext cx="7274843" cy="28747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415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Applying</a:t>
            </a:r>
            <a:r>
              <a:rPr spc="40" dirty="0"/>
              <a:t> </a:t>
            </a:r>
            <a:r>
              <a:rPr spc="-5" dirty="0"/>
              <a:t>the Model</a:t>
            </a:r>
            <a:r>
              <a:rPr spc="30" dirty="0"/>
              <a:t> </a:t>
            </a:r>
            <a:r>
              <a:rPr sz="1600" spc="-5" dirty="0"/>
              <a:t>(contd.)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390550" y="1209878"/>
            <a:ext cx="2176780" cy="69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C00000"/>
                </a:solidFill>
                <a:latin typeface="Arial"/>
                <a:cs typeface="Arial"/>
              </a:rPr>
              <a:t>Hierarchical</a:t>
            </a:r>
            <a:r>
              <a:rPr sz="16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C00000"/>
                </a:solidFill>
                <a:latin typeface="Arial"/>
                <a:cs typeface="Arial"/>
              </a:rPr>
              <a:t>Clustering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30" dirty="0">
                <a:solidFill>
                  <a:srgbClr val="C00000"/>
                </a:solidFill>
                <a:latin typeface="Arial"/>
                <a:cs typeface="Arial"/>
              </a:rPr>
              <a:t>Ward’s</a:t>
            </a:r>
            <a:r>
              <a:rPr sz="14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C00000"/>
                </a:solidFill>
                <a:latin typeface="Arial"/>
                <a:cs typeface="Arial"/>
              </a:rPr>
              <a:t>Linkage: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1" y="1975103"/>
            <a:ext cx="8452104" cy="30093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4858"/>
            <a:ext cx="415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CC0000"/>
                </a:solidFill>
                <a:latin typeface="Arial"/>
                <a:cs typeface="Arial"/>
              </a:rPr>
              <a:t>Applying</a:t>
            </a:r>
            <a:r>
              <a:rPr sz="2800" b="1" spc="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the Model</a:t>
            </a:r>
            <a:r>
              <a:rPr sz="2800" b="1" spc="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(contd.)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09878"/>
            <a:ext cx="21767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C00000"/>
                </a:solidFill>
                <a:latin typeface="Arial"/>
                <a:cs typeface="Arial"/>
              </a:rPr>
              <a:t>Hierarchical</a:t>
            </a:r>
            <a:r>
              <a:rPr sz="16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C00000"/>
                </a:solidFill>
                <a:latin typeface="Arial"/>
                <a:cs typeface="Arial"/>
              </a:rPr>
              <a:t>Clustering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766" y="1739202"/>
            <a:ext cx="7266609" cy="28776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4858"/>
            <a:ext cx="415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CC0000"/>
                </a:solidFill>
                <a:latin typeface="Arial"/>
                <a:cs typeface="Arial"/>
              </a:rPr>
              <a:t>Applying</a:t>
            </a:r>
            <a:r>
              <a:rPr sz="2800" b="1" spc="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the Model</a:t>
            </a:r>
            <a:r>
              <a:rPr sz="2800" b="1" spc="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(contd.)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09878"/>
            <a:ext cx="5354955" cy="70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C00000"/>
                </a:solidFill>
                <a:latin typeface="Arial"/>
                <a:cs typeface="Arial"/>
              </a:rPr>
              <a:t>Kmeans</a:t>
            </a:r>
            <a:r>
              <a:rPr sz="16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C00000"/>
                </a:solidFill>
                <a:latin typeface="Arial"/>
                <a:cs typeface="Arial"/>
              </a:rPr>
              <a:t>Clustering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8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identify </a:t>
            </a:r>
            <a:r>
              <a:rPr sz="1200" b="1" spc="40" dirty="0">
                <a:solidFill>
                  <a:srgbClr val="202020"/>
                </a:solidFill>
                <a:latin typeface="Arial"/>
                <a:cs typeface="Arial"/>
              </a:rPr>
              <a:t>‘K’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 value, </a:t>
            </a:r>
            <a:r>
              <a:rPr sz="1200" b="1" spc="8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30" dirty="0">
                <a:solidFill>
                  <a:srgbClr val="202020"/>
                </a:solidFill>
                <a:latin typeface="Arial"/>
                <a:cs typeface="Arial"/>
              </a:rPr>
              <a:t>will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be</a:t>
            </a:r>
            <a:r>
              <a:rPr sz="12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202020"/>
                </a:solidFill>
                <a:latin typeface="Arial"/>
                <a:cs typeface="Arial"/>
              </a:rPr>
              <a:t>Silhouette</a:t>
            </a:r>
            <a:r>
              <a:rPr sz="12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202020"/>
                </a:solidFill>
                <a:latin typeface="Arial"/>
                <a:cs typeface="Arial"/>
              </a:rPr>
              <a:t>score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200" b="1" spc="-15" dirty="0">
                <a:solidFill>
                  <a:srgbClr val="202020"/>
                </a:solidFill>
                <a:latin typeface="Arial"/>
                <a:cs typeface="Arial"/>
              </a:rPr>
              <a:t>Elbow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202020"/>
                </a:solidFill>
                <a:latin typeface="Arial"/>
                <a:cs typeface="Arial"/>
              </a:rPr>
              <a:t>method.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301" y="2220097"/>
            <a:ext cx="5961198" cy="26018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14" y="498093"/>
            <a:ext cx="2870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Steps</a:t>
            </a:r>
            <a:r>
              <a:rPr spc="-40" dirty="0"/>
              <a:t> </a:t>
            </a:r>
            <a:r>
              <a:rPr spc="-5" dirty="0"/>
              <a:t>Performed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196" y="1514912"/>
            <a:ext cx="5734050" cy="23133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Arial"/>
                <a:cs typeface="Arial"/>
              </a:rPr>
              <a:t>Defining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problem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b="1" spc="50" dirty="0">
                <a:latin typeface="Arial"/>
                <a:cs typeface="Arial"/>
              </a:rPr>
              <a:t>Data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Exploration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and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Preparation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of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dataset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b="1" spc="15" dirty="0">
                <a:latin typeface="Arial"/>
                <a:cs typeface="Arial"/>
              </a:rPr>
              <a:t>Exploratory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Data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35" dirty="0"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b="1" spc="5" dirty="0">
                <a:latin typeface="Arial"/>
                <a:cs typeface="Arial"/>
              </a:rPr>
              <a:t>Applying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b="1" spc="45" dirty="0">
                <a:latin typeface="Arial"/>
                <a:cs typeface="Arial"/>
              </a:rPr>
              <a:t>Model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Selection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and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85" dirty="0"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4858"/>
            <a:ext cx="415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CC0000"/>
                </a:solidFill>
                <a:latin typeface="Arial"/>
                <a:cs typeface="Arial"/>
              </a:rPr>
              <a:t>Applying</a:t>
            </a:r>
            <a:r>
              <a:rPr sz="2800" b="1" spc="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the Model</a:t>
            </a:r>
            <a:r>
              <a:rPr sz="2800" b="1" spc="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(contd.)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09878"/>
            <a:ext cx="1806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C00000"/>
                </a:solidFill>
                <a:latin typeface="Arial"/>
                <a:cs typeface="Arial"/>
              </a:rPr>
              <a:t>Kmeans</a:t>
            </a:r>
            <a:r>
              <a:rPr sz="16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C00000"/>
                </a:solidFill>
                <a:latin typeface="Arial"/>
                <a:cs typeface="Arial"/>
              </a:rPr>
              <a:t>Clustering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1769363"/>
            <a:ext cx="8269223" cy="32289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4858"/>
            <a:ext cx="4150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CC0000"/>
                </a:solidFill>
                <a:latin typeface="Arial"/>
                <a:cs typeface="Arial"/>
              </a:rPr>
              <a:t>Applying</a:t>
            </a:r>
            <a:r>
              <a:rPr sz="2800" b="1" spc="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the Model</a:t>
            </a:r>
            <a:r>
              <a:rPr sz="2800" b="1" spc="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(contd.)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09878"/>
            <a:ext cx="1806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solidFill>
                  <a:srgbClr val="C00000"/>
                </a:solidFill>
                <a:latin typeface="Arial"/>
                <a:cs typeface="Arial"/>
              </a:rPr>
              <a:t>Kmeans</a:t>
            </a:r>
            <a:r>
              <a:rPr sz="16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C00000"/>
                </a:solidFill>
                <a:latin typeface="Arial"/>
                <a:cs typeface="Arial"/>
              </a:rPr>
              <a:t>Clustering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911" y="1684398"/>
            <a:ext cx="7477483" cy="319450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19583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</a:t>
            </a:r>
            <a:r>
              <a:rPr spc="-20" dirty="0"/>
              <a:t>n</a:t>
            </a:r>
            <a:r>
              <a:rPr spc="-5" dirty="0"/>
              <a:t>clu</a:t>
            </a:r>
            <a:r>
              <a:rPr dirty="0"/>
              <a:t>s</a:t>
            </a:r>
            <a:r>
              <a:rPr spc="-5" dirty="0"/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823" y="1502156"/>
            <a:ext cx="8215630" cy="3014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24154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Arial"/>
                <a:cs typeface="Arial"/>
              </a:rPr>
              <a:t>Segmentation </a:t>
            </a:r>
            <a:r>
              <a:rPr sz="1400" b="1" spc="-80" dirty="0">
                <a:latin typeface="Arial"/>
                <a:cs typeface="Arial"/>
              </a:rPr>
              <a:t>is </a:t>
            </a:r>
            <a:r>
              <a:rPr sz="1400" b="1" spc="10" dirty="0">
                <a:latin typeface="Arial"/>
                <a:cs typeface="Arial"/>
              </a:rPr>
              <a:t>needed </a:t>
            </a:r>
            <a:r>
              <a:rPr sz="1400" b="1" spc="5" dirty="0">
                <a:latin typeface="Arial"/>
                <a:cs typeface="Arial"/>
              </a:rPr>
              <a:t>to </a:t>
            </a:r>
            <a:r>
              <a:rPr sz="1400" b="1" spc="15" dirty="0">
                <a:latin typeface="Arial"/>
                <a:cs typeface="Arial"/>
              </a:rPr>
              <a:t>drive </a:t>
            </a:r>
            <a:r>
              <a:rPr sz="1400" b="1" spc="-5" dirty="0">
                <a:latin typeface="Arial"/>
                <a:cs typeface="Arial"/>
              </a:rPr>
              <a:t>higher </a:t>
            </a:r>
            <a:r>
              <a:rPr sz="1400" b="1" spc="10" dirty="0">
                <a:latin typeface="Arial"/>
                <a:cs typeface="Arial"/>
              </a:rPr>
              <a:t>profitability </a:t>
            </a:r>
            <a:r>
              <a:rPr sz="1400" b="1" spc="-10" dirty="0">
                <a:latin typeface="Arial"/>
                <a:cs typeface="Arial"/>
              </a:rPr>
              <a:t>through </a:t>
            </a:r>
            <a:r>
              <a:rPr sz="1400" b="1" spc="-15" dirty="0">
                <a:latin typeface="Arial"/>
                <a:cs typeface="Arial"/>
              </a:rPr>
              <a:t>understanding </a:t>
            </a:r>
            <a:r>
              <a:rPr sz="1400" b="1" spc="-40" dirty="0">
                <a:latin typeface="Arial"/>
                <a:cs typeface="Arial"/>
              </a:rPr>
              <a:t>customer </a:t>
            </a:r>
            <a:r>
              <a:rPr sz="1400" b="1" spc="-25" dirty="0">
                <a:latin typeface="Arial"/>
                <a:cs typeface="Arial"/>
              </a:rPr>
              <a:t>needs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and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delivering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on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those.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"/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400" b="1" spc="-40" dirty="0">
                <a:solidFill>
                  <a:srgbClr val="292929"/>
                </a:solidFill>
                <a:latin typeface="Arial"/>
                <a:cs typeface="Arial"/>
              </a:rPr>
              <a:t>From</a:t>
            </a:r>
            <a:r>
              <a:rPr sz="1400" b="1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400" b="1" spc="30" dirty="0">
                <a:solidFill>
                  <a:srgbClr val="292929"/>
                </a:solidFill>
                <a:latin typeface="Arial"/>
                <a:cs typeface="Arial"/>
              </a:rPr>
              <a:t>above</a:t>
            </a:r>
            <a:r>
              <a:rPr sz="1400" b="1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292929"/>
                </a:solidFill>
                <a:latin typeface="Arial"/>
                <a:cs typeface="Arial"/>
              </a:rPr>
              <a:t>analysis,</a:t>
            </a:r>
            <a:r>
              <a:rPr sz="1400" b="1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spc="100" dirty="0">
                <a:solidFill>
                  <a:srgbClr val="292929"/>
                </a:solidFill>
                <a:latin typeface="Arial"/>
                <a:cs typeface="Arial"/>
              </a:rPr>
              <a:t>we</a:t>
            </a:r>
            <a:r>
              <a:rPr sz="1400" b="1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292929"/>
                </a:solidFill>
                <a:latin typeface="Arial"/>
                <a:cs typeface="Arial"/>
              </a:rPr>
              <a:t>have</a:t>
            </a:r>
            <a:r>
              <a:rPr sz="1400" b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292929"/>
                </a:solidFill>
                <a:latin typeface="Arial"/>
                <a:cs typeface="Arial"/>
              </a:rPr>
              <a:t>majorly</a:t>
            </a:r>
            <a:r>
              <a:rPr sz="1400" b="1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92929"/>
                </a:solidFill>
                <a:latin typeface="Arial"/>
                <a:cs typeface="Arial"/>
              </a:rPr>
              <a:t>created</a:t>
            </a:r>
            <a:r>
              <a:rPr sz="1400" b="1" spc="3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spc="-200" dirty="0">
                <a:solidFill>
                  <a:srgbClr val="292929"/>
                </a:solidFill>
                <a:latin typeface="Arial"/>
                <a:cs typeface="Arial"/>
              </a:rPr>
              <a:t>3</a:t>
            </a:r>
            <a:r>
              <a:rPr sz="1400" b="1" spc="-1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segments.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They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as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follows-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b="1" u="heavy" spc="-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Arial"/>
                <a:cs typeface="Arial"/>
              </a:rPr>
              <a:t>Low</a:t>
            </a:r>
            <a:r>
              <a:rPr sz="1400" b="1" u="heavy" spc="-2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2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Arial"/>
                <a:cs typeface="Arial"/>
              </a:rPr>
              <a:t>Value</a:t>
            </a:r>
            <a:r>
              <a:rPr sz="1400" b="1" u="heavy" spc="-4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6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Arial"/>
                <a:cs typeface="Arial"/>
              </a:rPr>
              <a:t>Customers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'Cluster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10" dirty="0">
                <a:solidFill>
                  <a:srgbClr val="202020"/>
                </a:solidFill>
                <a:latin typeface="Arial"/>
                <a:cs typeface="Arial"/>
              </a:rPr>
              <a:t>0'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202020"/>
                </a:solidFill>
                <a:latin typeface="Arial"/>
                <a:cs typeface="Arial"/>
              </a:rPr>
              <a:t>customers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can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202020"/>
                </a:solidFill>
                <a:latin typeface="Arial"/>
                <a:cs typeface="Arial"/>
              </a:rPr>
              <a:t>be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called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Low</a:t>
            </a:r>
            <a:r>
              <a:rPr sz="14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202020"/>
                </a:solidFill>
                <a:latin typeface="Arial"/>
                <a:cs typeface="Arial"/>
              </a:rPr>
              <a:t>valued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202020"/>
                </a:solidFill>
                <a:latin typeface="Arial"/>
                <a:cs typeface="Arial"/>
              </a:rPr>
              <a:t>customers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because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75" dirty="0">
                <a:solidFill>
                  <a:srgbClr val="202020"/>
                </a:solidFill>
                <a:latin typeface="Arial"/>
                <a:cs typeface="Arial"/>
              </a:rPr>
              <a:t>less</a:t>
            </a:r>
            <a:endParaRPr sz="1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frequent,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202020"/>
                </a:solidFill>
                <a:latin typeface="Arial"/>
                <a:cs typeface="Arial"/>
              </a:rPr>
              <a:t>spends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75" dirty="0">
                <a:solidFill>
                  <a:srgbClr val="202020"/>
                </a:solidFill>
                <a:latin typeface="Arial"/>
                <a:cs typeface="Arial"/>
              </a:rPr>
              <a:t>less</a:t>
            </a:r>
            <a:r>
              <a:rPr sz="1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202020"/>
                </a:solidFill>
                <a:latin typeface="Arial"/>
                <a:cs typeface="Arial"/>
              </a:rPr>
              <a:t>money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purchased</a:t>
            </a:r>
            <a:r>
              <a:rPr sz="1400" b="1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long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time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ago.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 startAt="2"/>
              <a:tabLst>
                <a:tab pos="354965" algn="l"/>
                <a:tab pos="355600" algn="l"/>
              </a:tabLst>
            </a:pPr>
            <a:r>
              <a:rPr sz="1400" b="1" u="heavy" spc="2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Arial"/>
                <a:cs typeface="Arial"/>
              </a:rPr>
              <a:t>Average</a:t>
            </a:r>
            <a:r>
              <a:rPr sz="1400" b="1" u="heavy" spc="-4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2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Arial"/>
                <a:cs typeface="Arial"/>
              </a:rPr>
              <a:t>value</a:t>
            </a:r>
            <a:r>
              <a:rPr sz="1400" b="1" u="heavy" spc="-40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Arial"/>
                <a:cs typeface="Arial"/>
              </a:rPr>
              <a:t>Customers</a:t>
            </a:r>
            <a:endParaRPr sz="1400">
              <a:latin typeface="Arial"/>
              <a:cs typeface="Arial"/>
            </a:endParaRPr>
          </a:p>
          <a:p>
            <a:pPr marL="355600" marR="5080" indent="571500">
              <a:lnSpc>
                <a:spcPct val="100000"/>
              </a:lnSpc>
            </a:pP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'Cluster </a:t>
            </a:r>
            <a:r>
              <a:rPr sz="1400" b="1" spc="-110" dirty="0">
                <a:solidFill>
                  <a:srgbClr val="202020"/>
                </a:solidFill>
                <a:latin typeface="Arial"/>
                <a:cs typeface="Arial"/>
              </a:rPr>
              <a:t>1' </a:t>
            </a:r>
            <a:r>
              <a:rPr sz="1400" b="1" spc="-55" dirty="0">
                <a:solidFill>
                  <a:srgbClr val="202020"/>
                </a:solidFill>
                <a:latin typeface="Arial"/>
                <a:cs typeface="Arial"/>
              </a:rPr>
              <a:t>customers 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can </a:t>
            </a:r>
            <a:r>
              <a:rPr sz="1400" b="1" spc="20" dirty="0">
                <a:solidFill>
                  <a:srgbClr val="202020"/>
                </a:solidFill>
                <a:latin typeface="Arial"/>
                <a:cs typeface="Arial"/>
              </a:rPr>
              <a:t>be 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called 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has </a:t>
            </a:r>
            <a:r>
              <a:rPr sz="1400" b="1" spc="25" dirty="0">
                <a:solidFill>
                  <a:srgbClr val="202020"/>
                </a:solidFill>
                <a:latin typeface="Arial"/>
                <a:cs typeface="Arial"/>
              </a:rPr>
              <a:t>Average </a:t>
            </a:r>
            <a:r>
              <a:rPr sz="1400" b="1" spc="15" dirty="0">
                <a:solidFill>
                  <a:srgbClr val="202020"/>
                </a:solidFill>
                <a:latin typeface="Arial"/>
                <a:cs typeface="Arial"/>
              </a:rPr>
              <a:t>valued </a:t>
            </a:r>
            <a:r>
              <a:rPr sz="1400" b="1" spc="-55" dirty="0">
                <a:solidFill>
                  <a:srgbClr val="202020"/>
                </a:solidFill>
                <a:latin typeface="Arial"/>
                <a:cs typeface="Arial"/>
              </a:rPr>
              <a:t>customers 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because </a:t>
            </a:r>
            <a:r>
              <a:rPr sz="1400" b="1" spc="15" dirty="0">
                <a:solidFill>
                  <a:srgbClr val="202020"/>
                </a:solidFill>
                <a:latin typeface="Arial"/>
                <a:cs typeface="Arial"/>
              </a:rPr>
              <a:t>they </a:t>
            </a:r>
            <a:r>
              <a:rPr sz="1400" b="1" spc="45" dirty="0">
                <a:solidFill>
                  <a:srgbClr val="202020"/>
                </a:solidFill>
                <a:latin typeface="Arial"/>
                <a:cs typeface="Arial"/>
              </a:rPr>
              <a:t>are </a:t>
            </a:r>
            <a:r>
              <a:rPr sz="1400" b="1" spc="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some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202020"/>
                </a:solidFill>
                <a:latin typeface="Arial"/>
                <a:cs typeface="Arial"/>
              </a:rPr>
              <a:t>what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202020"/>
                </a:solidFill>
                <a:latin typeface="Arial"/>
                <a:cs typeface="Arial"/>
              </a:rPr>
              <a:t>more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recent,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frequent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spend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some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60" dirty="0">
                <a:solidFill>
                  <a:srgbClr val="202020"/>
                </a:solidFill>
                <a:latin typeface="Arial"/>
                <a:cs typeface="Arial"/>
              </a:rPr>
              <a:t>what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202020"/>
                </a:solidFill>
                <a:latin typeface="Arial"/>
                <a:cs typeface="Arial"/>
              </a:rPr>
              <a:t>more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202020"/>
                </a:solidFill>
                <a:latin typeface="Arial"/>
                <a:cs typeface="Arial"/>
              </a:rPr>
              <a:t>money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compared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Low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202020"/>
                </a:solidFill>
                <a:latin typeface="Arial"/>
                <a:cs typeface="Arial"/>
              </a:rPr>
              <a:t>value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202020"/>
                </a:solidFill>
                <a:latin typeface="Arial"/>
                <a:cs typeface="Arial"/>
              </a:rPr>
              <a:t>customers. </a:t>
            </a:r>
            <a:r>
              <a:rPr sz="1400" b="1" spc="-70" dirty="0">
                <a:solidFill>
                  <a:srgbClr val="202020"/>
                </a:solidFill>
                <a:latin typeface="Arial"/>
                <a:cs typeface="Arial"/>
              </a:rPr>
              <a:t>These </a:t>
            </a:r>
            <a:r>
              <a:rPr sz="1400" b="1" spc="-55" dirty="0">
                <a:solidFill>
                  <a:srgbClr val="202020"/>
                </a:solidFill>
                <a:latin typeface="Arial"/>
                <a:cs typeface="Arial"/>
              </a:rPr>
              <a:t>customers 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could 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become 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high risk </a:t>
            </a:r>
            <a:r>
              <a:rPr sz="1400" b="1" spc="2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400" b="1" spc="105" dirty="0">
                <a:solidFill>
                  <a:srgbClr val="202020"/>
                </a:solidFill>
                <a:latin typeface="Arial"/>
                <a:cs typeface="Arial"/>
              </a:rPr>
              <a:t>we 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should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aggressively </a:t>
            </a:r>
            <a:r>
              <a:rPr sz="1400" b="1" spc="30" dirty="0">
                <a:solidFill>
                  <a:srgbClr val="202020"/>
                </a:solidFill>
                <a:latin typeface="Arial"/>
                <a:cs typeface="Arial"/>
              </a:rPr>
              <a:t>market </a:t>
            </a:r>
            <a:r>
              <a:rPr sz="1400" b="1" spc="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202020"/>
                </a:solidFill>
                <a:latin typeface="Arial"/>
                <a:cs typeface="Arial"/>
              </a:rPr>
              <a:t>towards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them</a:t>
            </a:r>
            <a:r>
              <a:rPr sz="1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202020"/>
                </a:solidFill>
                <a:latin typeface="Arial"/>
                <a:cs typeface="Arial"/>
              </a:rPr>
              <a:t>great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deals</a:t>
            </a:r>
            <a:r>
              <a:rPr sz="1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70" dirty="0">
                <a:solidFill>
                  <a:srgbClr val="202020"/>
                </a:solidFill>
                <a:latin typeface="Arial"/>
                <a:cs typeface="Arial"/>
              </a:rPr>
              <a:t>so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100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don't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lose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them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forever.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80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Conclusion</a:t>
            </a:r>
            <a:r>
              <a:rPr spc="-30" dirty="0"/>
              <a:t> </a:t>
            </a:r>
            <a:r>
              <a:rPr sz="1600" spc="-5" dirty="0"/>
              <a:t>(contd.)</a:t>
            </a:r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5"/>
              </a:spcBef>
              <a:tabLst>
                <a:tab pos="432434" algn="l"/>
              </a:tabLst>
            </a:pPr>
            <a:r>
              <a:rPr u="none" spc="-135" dirty="0">
                <a:solidFill>
                  <a:srgbClr val="000000"/>
                </a:solidFill>
              </a:rPr>
              <a:t>3.	</a:t>
            </a:r>
            <a:r>
              <a:rPr spc="-5" dirty="0"/>
              <a:t>High</a:t>
            </a:r>
            <a:r>
              <a:rPr spc="-20" dirty="0"/>
              <a:t> </a:t>
            </a:r>
            <a:r>
              <a:rPr spc="20" dirty="0"/>
              <a:t>value</a:t>
            </a:r>
            <a:r>
              <a:rPr spc="-55" dirty="0"/>
              <a:t> Customers</a:t>
            </a:r>
          </a:p>
          <a:p>
            <a:pPr marL="432434" marR="5080" indent="571500">
              <a:lnSpc>
                <a:spcPct val="100000"/>
              </a:lnSpc>
            </a:pPr>
            <a:r>
              <a:rPr u="none" spc="-45" dirty="0"/>
              <a:t>'Cluster </a:t>
            </a:r>
            <a:r>
              <a:rPr u="none" spc="-110" dirty="0"/>
              <a:t>2' </a:t>
            </a:r>
            <a:r>
              <a:rPr u="none" spc="-55" dirty="0"/>
              <a:t>customers </a:t>
            </a:r>
            <a:r>
              <a:rPr u="none" spc="-40" dirty="0"/>
              <a:t>can </a:t>
            </a:r>
            <a:r>
              <a:rPr u="none" spc="20" dirty="0"/>
              <a:t>be </a:t>
            </a:r>
            <a:r>
              <a:rPr u="none" spc="10" dirty="0"/>
              <a:t>grouped </a:t>
            </a:r>
            <a:r>
              <a:rPr u="none" spc="-30" dirty="0"/>
              <a:t>has </a:t>
            </a:r>
            <a:r>
              <a:rPr u="none" spc="-5" dirty="0"/>
              <a:t>High </a:t>
            </a:r>
            <a:r>
              <a:rPr u="none" spc="15" dirty="0"/>
              <a:t>valued </a:t>
            </a:r>
            <a:r>
              <a:rPr u="none" spc="-55" dirty="0"/>
              <a:t>customers </a:t>
            </a:r>
            <a:r>
              <a:rPr u="none" spc="-30" dirty="0"/>
              <a:t>because </a:t>
            </a:r>
            <a:r>
              <a:rPr u="none" spc="15" dirty="0"/>
              <a:t>they </a:t>
            </a:r>
            <a:r>
              <a:rPr u="none" spc="45" dirty="0"/>
              <a:t>are </a:t>
            </a:r>
            <a:r>
              <a:rPr u="none" spc="30" dirty="0"/>
              <a:t>very </a:t>
            </a:r>
            <a:r>
              <a:rPr u="none" spc="-375" dirty="0"/>
              <a:t> </a:t>
            </a:r>
            <a:r>
              <a:rPr u="none" spc="-25" dirty="0"/>
              <a:t>recent</a:t>
            </a:r>
            <a:r>
              <a:rPr u="none" spc="-15" dirty="0"/>
              <a:t> </a:t>
            </a:r>
            <a:r>
              <a:rPr u="none" spc="-25" dirty="0"/>
              <a:t>(shopped</a:t>
            </a:r>
            <a:r>
              <a:rPr u="none" spc="-15" dirty="0"/>
              <a:t> </a:t>
            </a:r>
            <a:r>
              <a:rPr u="none" spc="-25" dirty="0"/>
              <a:t>recently),</a:t>
            </a:r>
            <a:r>
              <a:rPr u="none" spc="-40" dirty="0"/>
              <a:t> </a:t>
            </a:r>
            <a:r>
              <a:rPr u="none" spc="10" dirty="0"/>
              <a:t>more</a:t>
            </a:r>
            <a:r>
              <a:rPr u="none" spc="-20" dirty="0"/>
              <a:t> </a:t>
            </a:r>
            <a:r>
              <a:rPr u="none" dirty="0"/>
              <a:t>frequent</a:t>
            </a:r>
            <a:r>
              <a:rPr u="none" spc="-20" dirty="0"/>
              <a:t> </a:t>
            </a:r>
            <a:r>
              <a:rPr u="none" spc="20" dirty="0"/>
              <a:t>and</a:t>
            </a:r>
            <a:r>
              <a:rPr u="none" spc="-25" dirty="0"/>
              <a:t> </a:t>
            </a:r>
            <a:r>
              <a:rPr u="none" spc="-30" dirty="0"/>
              <a:t>spend</a:t>
            </a:r>
            <a:r>
              <a:rPr u="none" spc="-50" dirty="0"/>
              <a:t> </a:t>
            </a:r>
            <a:r>
              <a:rPr u="none" spc="10" dirty="0"/>
              <a:t>more</a:t>
            </a:r>
            <a:r>
              <a:rPr u="none" spc="-20" dirty="0"/>
              <a:t> </a:t>
            </a:r>
            <a:r>
              <a:rPr u="none" spc="10" dirty="0"/>
              <a:t>money</a:t>
            </a:r>
            <a:r>
              <a:rPr u="none" spc="-20" dirty="0"/>
              <a:t> </a:t>
            </a:r>
            <a:r>
              <a:rPr u="none" spc="5" dirty="0"/>
              <a:t>aswell.</a:t>
            </a:r>
          </a:p>
          <a:p>
            <a:pPr marL="432434" marR="185420" indent="571500">
              <a:lnSpc>
                <a:spcPct val="100000"/>
              </a:lnSpc>
            </a:pPr>
            <a:r>
              <a:rPr u="none" spc="-70" dirty="0"/>
              <a:t>These </a:t>
            </a:r>
            <a:r>
              <a:rPr u="none" spc="45" dirty="0"/>
              <a:t>are </a:t>
            </a:r>
            <a:r>
              <a:rPr u="none" dirty="0"/>
              <a:t>our </a:t>
            </a:r>
            <a:r>
              <a:rPr u="none" spc="-30" dirty="0"/>
              <a:t>best </a:t>
            </a:r>
            <a:r>
              <a:rPr u="none" spc="15" dirty="0"/>
              <a:t>or </a:t>
            </a:r>
            <a:r>
              <a:rPr u="none" spc="5" dirty="0"/>
              <a:t>potential </a:t>
            </a:r>
            <a:r>
              <a:rPr u="none" spc="-55" dirty="0"/>
              <a:t>customers </a:t>
            </a:r>
            <a:r>
              <a:rPr u="none" spc="105" dirty="0"/>
              <a:t>we </a:t>
            </a:r>
            <a:r>
              <a:rPr u="none" spc="-35" dirty="0"/>
              <a:t>should </a:t>
            </a:r>
            <a:r>
              <a:rPr u="none" spc="-10" dirty="0"/>
              <a:t>not </a:t>
            </a:r>
            <a:r>
              <a:rPr u="none" spc="-35" dirty="0"/>
              <a:t>lose </a:t>
            </a:r>
            <a:r>
              <a:rPr u="none" spc="-40" dirty="0"/>
              <a:t>them.Communications </a:t>
            </a:r>
            <a:r>
              <a:rPr u="none" spc="-35" dirty="0"/>
              <a:t> </a:t>
            </a:r>
            <a:r>
              <a:rPr u="none" spc="35" dirty="0"/>
              <a:t>with </a:t>
            </a:r>
            <a:r>
              <a:rPr u="none" spc="-50" dirty="0"/>
              <a:t>this </a:t>
            </a:r>
            <a:r>
              <a:rPr u="none" spc="5" dirty="0"/>
              <a:t>group </a:t>
            </a:r>
            <a:r>
              <a:rPr u="none" spc="45" dirty="0"/>
              <a:t>make </a:t>
            </a:r>
            <a:r>
              <a:rPr u="none" spc="-10" dirty="0"/>
              <a:t>them </a:t>
            </a:r>
            <a:r>
              <a:rPr u="none" spc="5" dirty="0"/>
              <a:t>feel </a:t>
            </a:r>
            <a:r>
              <a:rPr u="none" spc="15" dirty="0"/>
              <a:t>valued </a:t>
            </a:r>
            <a:r>
              <a:rPr u="none" spc="20" dirty="0"/>
              <a:t>and </a:t>
            </a:r>
            <a:r>
              <a:rPr u="none" spc="-5" dirty="0"/>
              <a:t>appreciated. </a:t>
            </a:r>
            <a:r>
              <a:rPr u="none" spc="-70" dirty="0"/>
              <a:t>These </a:t>
            </a:r>
            <a:r>
              <a:rPr u="none" spc="-55" dirty="0"/>
              <a:t>customers </a:t>
            </a:r>
            <a:r>
              <a:rPr u="none" spc="20" dirty="0"/>
              <a:t>likely generate </a:t>
            </a:r>
            <a:r>
              <a:rPr u="none" spc="90" dirty="0"/>
              <a:t>a </a:t>
            </a:r>
            <a:r>
              <a:rPr u="none" spc="-375" dirty="0"/>
              <a:t> </a:t>
            </a:r>
            <a:r>
              <a:rPr u="none" dirty="0"/>
              <a:t>disproportionately </a:t>
            </a:r>
            <a:r>
              <a:rPr u="none" spc="-20" dirty="0"/>
              <a:t>high </a:t>
            </a:r>
            <a:r>
              <a:rPr u="none" dirty="0"/>
              <a:t>percentage </a:t>
            </a:r>
            <a:r>
              <a:rPr u="none" spc="10" dirty="0"/>
              <a:t>of </a:t>
            </a:r>
            <a:r>
              <a:rPr u="none" spc="20" dirty="0"/>
              <a:t>overall </a:t>
            </a:r>
            <a:r>
              <a:rPr u="none" spc="-15" dirty="0"/>
              <a:t>revenues </a:t>
            </a:r>
            <a:r>
              <a:rPr u="none" spc="20" dirty="0"/>
              <a:t>and </a:t>
            </a:r>
            <a:r>
              <a:rPr u="none" spc="-55" dirty="0"/>
              <a:t>thus </a:t>
            </a:r>
            <a:r>
              <a:rPr u="none" spc="-50" dirty="0"/>
              <a:t>focusing </a:t>
            </a:r>
            <a:r>
              <a:rPr u="none" spc="-15" dirty="0"/>
              <a:t>on </a:t>
            </a:r>
            <a:r>
              <a:rPr u="none" spc="10" dirty="0"/>
              <a:t>keeping </a:t>
            </a:r>
            <a:r>
              <a:rPr u="none" spc="-10" dirty="0"/>
              <a:t>them </a:t>
            </a:r>
            <a:r>
              <a:rPr u="none" spc="-375" dirty="0"/>
              <a:t> </a:t>
            </a:r>
            <a:r>
              <a:rPr u="none" spc="30" dirty="0"/>
              <a:t>happy</a:t>
            </a:r>
            <a:r>
              <a:rPr u="none" spc="-40" dirty="0"/>
              <a:t> </a:t>
            </a:r>
            <a:r>
              <a:rPr u="none" spc="-35" dirty="0"/>
              <a:t>should</a:t>
            </a:r>
            <a:r>
              <a:rPr u="none" spc="-30" dirty="0"/>
              <a:t> </a:t>
            </a:r>
            <a:r>
              <a:rPr u="none" spc="20" dirty="0"/>
              <a:t>be</a:t>
            </a:r>
            <a:r>
              <a:rPr u="none" spc="-15" dirty="0"/>
              <a:t> </a:t>
            </a:r>
            <a:r>
              <a:rPr u="none" spc="90" dirty="0"/>
              <a:t>a</a:t>
            </a:r>
            <a:r>
              <a:rPr u="none" spc="-10" dirty="0"/>
              <a:t> </a:t>
            </a:r>
            <a:r>
              <a:rPr u="none" spc="5" dirty="0"/>
              <a:t>top</a:t>
            </a:r>
            <a:r>
              <a:rPr u="none" spc="-10" dirty="0"/>
              <a:t> </a:t>
            </a:r>
            <a:r>
              <a:rPr u="none" dirty="0"/>
              <a:t>priority.</a:t>
            </a:r>
            <a:r>
              <a:rPr u="none" spc="-25" dirty="0"/>
              <a:t> Further</a:t>
            </a:r>
            <a:r>
              <a:rPr u="none" spc="-30" dirty="0"/>
              <a:t> </a:t>
            </a:r>
            <a:r>
              <a:rPr u="none" spc="20" dirty="0"/>
              <a:t>analyzing</a:t>
            </a:r>
            <a:r>
              <a:rPr u="none" spc="-40" dirty="0"/>
              <a:t> </a:t>
            </a:r>
            <a:r>
              <a:rPr u="none" dirty="0"/>
              <a:t>their</a:t>
            </a:r>
            <a:r>
              <a:rPr u="none" spc="-20" dirty="0"/>
              <a:t> </a:t>
            </a:r>
            <a:r>
              <a:rPr u="none" dirty="0"/>
              <a:t>individual</a:t>
            </a:r>
            <a:r>
              <a:rPr u="none" spc="-10" dirty="0"/>
              <a:t> </a:t>
            </a:r>
            <a:r>
              <a:rPr u="none" spc="-20" dirty="0"/>
              <a:t>preferences</a:t>
            </a:r>
            <a:r>
              <a:rPr u="none" spc="-10" dirty="0"/>
              <a:t> </a:t>
            </a:r>
            <a:r>
              <a:rPr u="none" spc="20" dirty="0"/>
              <a:t>and</a:t>
            </a:r>
            <a:r>
              <a:rPr u="none" spc="-10" dirty="0"/>
              <a:t> </a:t>
            </a:r>
            <a:r>
              <a:rPr u="none" spc="-15" dirty="0"/>
              <a:t>affinities </a:t>
            </a:r>
            <a:r>
              <a:rPr u="none" spc="-375" dirty="0"/>
              <a:t> </a:t>
            </a:r>
            <a:r>
              <a:rPr u="none" spc="100" dirty="0"/>
              <a:t>we</a:t>
            </a:r>
            <a:r>
              <a:rPr u="none" spc="-5" dirty="0"/>
              <a:t> </a:t>
            </a:r>
            <a:r>
              <a:rPr u="none" spc="-40" dirty="0"/>
              <a:t>can</a:t>
            </a:r>
            <a:r>
              <a:rPr u="none" spc="-15" dirty="0"/>
              <a:t> </a:t>
            </a:r>
            <a:r>
              <a:rPr u="none" spc="10" dirty="0"/>
              <a:t>provide</a:t>
            </a:r>
            <a:r>
              <a:rPr u="none" spc="-30" dirty="0"/>
              <a:t> </a:t>
            </a:r>
            <a:r>
              <a:rPr u="none" spc="10" dirty="0"/>
              <a:t>additional</a:t>
            </a:r>
            <a:r>
              <a:rPr u="none" spc="-50" dirty="0"/>
              <a:t> </a:t>
            </a:r>
            <a:r>
              <a:rPr u="none" spc="-15" dirty="0"/>
              <a:t>opportunities</a:t>
            </a:r>
            <a:r>
              <a:rPr u="none" spc="-50" dirty="0"/>
              <a:t> </a:t>
            </a:r>
            <a:r>
              <a:rPr u="none" spc="15" dirty="0"/>
              <a:t>for</a:t>
            </a:r>
            <a:r>
              <a:rPr u="none" dirty="0"/>
              <a:t> </a:t>
            </a:r>
            <a:r>
              <a:rPr u="none" spc="5" dirty="0"/>
              <a:t>even</a:t>
            </a:r>
            <a:r>
              <a:rPr u="none" dirty="0"/>
              <a:t> </a:t>
            </a:r>
            <a:r>
              <a:rPr u="none" spc="10" dirty="0"/>
              <a:t>more</a:t>
            </a:r>
            <a:r>
              <a:rPr u="none" spc="-20" dirty="0"/>
              <a:t> </a:t>
            </a:r>
            <a:r>
              <a:rPr u="none" spc="-5" dirty="0"/>
              <a:t>personalized</a:t>
            </a:r>
            <a:r>
              <a:rPr u="none" spc="-50" dirty="0"/>
              <a:t> </a:t>
            </a:r>
            <a:r>
              <a:rPr u="none" spc="-35" dirty="0"/>
              <a:t>messaging.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14858"/>
            <a:ext cx="280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Conclusion</a:t>
            </a:r>
            <a:r>
              <a:rPr sz="28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(contd.)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109" y="1865094"/>
            <a:ext cx="7350428" cy="29574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5823" y="1173861"/>
            <a:ext cx="35337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3D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 Representation</a:t>
            </a:r>
            <a:r>
              <a:rPr sz="14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14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customer</a:t>
            </a:r>
            <a:r>
              <a:rPr sz="1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segments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40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326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</a:t>
            </a:r>
            <a:r>
              <a:rPr spc="-35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823" y="1281176"/>
            <a:ext cx="78066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8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20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sz="20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20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202020"/>
                </a:solidFill>
                <a:latin typeface="Arial"/>
                <a:cs typeface="Arial"/>
              </a:rPr>
              <a:t>identify</a:t>
            </a:r>
            <a:r>
              <a:rPr sz="20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202020"/>
                </a:solidFill>
                <a:latin typeface="Arial"/>
                <a:cs typeface="Arial"/>
              </a:rPr>
              <a:t>major</a:t>
            </a:r>
            <a:r>
              <a:rPr sz="20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20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202020"/>
                </a:solidFill>
                <a:latin typeface="Arial"/>
                <a:cs typeface="Arial"/>
              </a:rPr>
              <a:t>segments</a:t>
            </a:r>
            <a:r>
              <a:rPr sz="20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20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1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20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02020"/>
                </a:solidFill>
                <a:latin typeface="Arial"/>
                <a:cs typeface="Arial"/>
              </a:rPr>
              <a:t>transnational </a:t>
            </a:r>
            <a:r>
              <a:rPr sz="2000" b="1" spc="-5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65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20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202020"/>
                </a:solidFill>
                <a:latin typeface="Arial"/>
                <a:cs typeface="Arial"/>
              </a:rPr>
              <a:t>set</a:t>
            </a:r>
            <a:r>
              <a:rPr sz="20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202020"/>
                </a:solidFill>
                <a:latin typeface="Arial"/>
                <a:cs typeface="Arial"/>
              </a:rPr>
              <a:t>which</a:t>
            </a:r>
            <a:r>
              <a:rPr sz="20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20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202020"/>
                </a:solidFill>
                <a:latin typeface="Arial"/>
                <a:cs typeface="Arial"/>
              </a:rPr>
              <a:t>all</a:t>
            </a:r>
            <a:r>
              <a:rPr sz="20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0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202020"/>
                </a:solidFill>
                <a:latin typeface="Arial"/>
                <a:cs typeface="Arial"/>
              </a:rPr>
              <a:t>transactions</a:t>
            </a:r>
            <a:r>
              <a:rPr sz="20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202020"/>
                </a:solidFill>
                <a:latin typeface="Arial"/>
                <a:cs typeface="Arial"/>
              </a:rPr>
              <a:t>occurring</a:t>
            </a:r>
            <a:r>
              <a:rPr sz="20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02020"/>
                </a:solidFill>
                <a:latin typeface="Arial"/>
                <a:cs typeface="Arial"/>
              </a:rPr>
              <a:t>between </a:t>
            </a:r>
            <a:r>
              <a:rPr sz="2000" b="1" spc="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290" dirty="0">
                <a:solidFill>
                  <a:srgbClr val="202020"/>
                </a:solidFill>
                <a:latin typeface="Arial"/>
                <a:cs typeface="Arial"/>
              </a:rPr>
              <a:t>0</a:t>
            </a:r>
            <a:r>
              <a:rPr sz="2000" b="1" spc="-295" dirty="0">
                <a:solidFill>
                  <a:srgbClr val="202020"/>
                </a:solidFill>
                <a:latin typeface="Arial"/>
                <a:cs typeface="Arial"/>
              </a:rPr>
              <a:t>1</a:t>
            </a:r>
            <a:r>
              <a:rPr sz="2000" b="1" spc="-165" dirty="0">
                <a:solidFill>
                  <a:srgbClr val="202020"/>
                </a:solidFill>
                <a:latin typeface="Arial"/>
                <a:cs typeface="Arial"/>
              </a:rPr>
              <a:t>/12/20</a:t>
            </a:r>
            <a:r>
              <a:rPr sz="2000" b="1" spc="-210" dirty="0">
                <a:solidFill>
                  <a:srgbClr val="202020"/>
                </a:solidFill>
                <a:latin typeface="Arial"/>
                <a:cs typeface="Arial"/>
              </a:rPr>
              <a:t>1</a:t>
            </a:r>
            <a:r>
              <a:rPr sz="2000" b="1" spc="-285" dirty="0">
                <a:solidFill>
                  <a:srgbClr val="202020"/>
                </a:solidFill>
                <a:latin typeface="Arial"/>
                <a:cs typeface="Arial"/>
              </a:rPr>
              <a:t>0</a:t>
            </a:r>
            <a:r>
              <a:rPr sz="2000" b="1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202020"/>
                </a:solidFill>
                <a:latin typeface="Arial"/>
                <a:cs typeface="Arial"/>
              </a:rPr>
              <a:t>an</a:t>
            </a:r>
            <a:r>
              <a:rPr sz="2000" b="1" spc="35" dirty="0">
                <a:solidFill>
                  <a:srgbClr val="202020"/>
                </a:solidFill>
                <a:latin typeface="Arial"/>
                <a:cs typeface="Arial"/>
              </a:rPr>
              <a:t>d</a:t>
            </a:r>
            <a:r>
              <a:rPr sz="20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290" dirty="0">
                <a:solidFill>
                  <a:srgbClr val="202020"/>
                </a:solidFill>
                <a:latin typeface="Arial"/>
                <a:cs typeface="Arial"/>
              </a:rPr>
              <a:t>0</a:t>
            </a:r>
            <a:r>
              <a:rPr sz="2000" b="1" spc="-295" dirty="0">
                <a:solidFill>
                  <a:srgbClr val="202020"/>
                </a:solidFill>
                <a:latin typeface="Arial"/>
                <a:cs typeface="Arial"/>
              </a:rPr>
              <a:t>9</a:t>
            </a:r>
            <a:r>
              <a:rPr sz="2000" b="1" spc="-165" dirty="0">
                <a:solidFill>
                  <a:srgbClr val="202020"/>
                </a:solidFill>
                <a:latin typeface="Arial"/>
                <a:cs typeface="Arial"/>
              </a:rPr>
              <a:t>/12/20</a:t>
            </a:r>
            <a:r>
              <a:rPr sz="2000" b="1" spc="-210" dirty="0">
                <a:solidFill>
                  <a:srgbClr val="202020"/>
                </a:solidFill>
                <a:latin typeface="Arial"/>
                <a:cs typeface="Arial"/>
              </a:rPr>
              <a:t>1</a:t>
            </a:r>
            <a:r>
              <a:rPr sz="2000" b="1" spc="-285" dirty="0">
                <a:solidFill>
                  <a:srgbClr val="202020"/>
                </a:solidFill>
                <a:latin typeface="Arial"/>
                <a:cs typeface="Arial"/>
              </a:rPr>
              <a:t>1</a:t>
            </a:r>
            <a:r>
              <a:rPr sz="20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20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1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20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202020"/>
                </a:solidFill>
                <a:latin typeface="Arial"/>
                <a:cs typeface="Arial"/>
              </a:rPr>
              <a:t>UK</a:t>
            </a:r>
            <a:r>
              <a:rPr sz="2000" b="1" spc="-55" dirty="0">
                <a:solidFill>
                  <a:srgbClr val="202020"/>
                </a:solidFill>
                <a:latin typeface="Arial"/>
                <a:cs typeface="Arial"/>
              </a:rPr>
              <a:t>-</a:t>
            </a:r>
            <a:r>
              <a:rPr sz="2000" b="1" spc="25" dirty="0">
                <a:solidFill>
                  <a:srgbClr val="202020"/>
                </a:solidFill>
                <a:latin typeface="Arial"/>
                <a:cs typeface="Arial"/>
              </a:rPr>
              <a:t>b</a:t>
            </a:r>
            <a:r>
              <a:rPr sz="2000" b="1" spc="135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2000" b="1" spc="-95" dirty="0">
                <a:solidFill>
                  <a:srgbClr val="202020"/>
                </a:solidFill>
                <a:latin typeface="Arial"/>
                <a:cs typeface="Arial"/>
              </a:rPr>
              <a:t>s</a:t>
            </a:r>
            <a:r>
              <a:rPr sz="2000" b="1" spc="-85" dirty="0">
                <a:solidFill>
                  <a:srgbClr val="202020"/>
                </a:solidFill>
                <a:latin typeface="Arial"/>
                <a:cs typeface="Arial"/>
              </a:rPr>
              <a:t>e</a:t>
            </a:r>
            <a:r>
              <a:rPr sz="2000" b="1" spc="20" dirty="0">
                <a:solidFill>
                  <a:srgbClr val="202020"/>
                </a:solidFill>
                <a:latin typeface="Arial"/>
                <a:cs typeface="Arial"/>
              </a:rPr>
              <a:t>d</a:t>
            </a:r>
            <a:r>
              <a:rPr sz="20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135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2000" b="1" spc="-20" dirty="0">
                <a:solidFill>
                  <a:srgbClr val="202020"/>
                </a:solidFill>
                <a:latin typeface="Arial"/>
                <a:cs typeface="Arial"/>
              </a:rPr>
              <a:t>n</a:t>
            </a:r>
            <a:r>
              <a:rPr sz="2000" b="1" spc="-15" dirty="0">
                <a:solidFill>
                  <a:srgbClr val="202020"/>
                </a:solidFill>
                <a:latin typeface="Arial"/>
                <a:cs typeface="Arial"/>
              </a:rPr>
              <a:t>d</a:t>
            </a:r>
            <a:r>
              <a:rPr sz="20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20202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202020"/>
                </a:solidFill>
                <a:latin typeface="Arial"/>
                <a:cs typeface="Arial"/>
              </a:rPr>
              <a:t>e</a:t>
            </a:r>
            <a:r>
              <a:rPr sz="2000" b="1" spc="-35" dirty="0">
                <a:solidFill>
                  <a:srgbClr val="202020"/>
                </a:solidFill>
                <a:latin typeface="Arial"/>
                <a:cs typeface="Arial"/>
              </a:rPr>
              <a:t>giste</a:t>
            </a:r>
            <a:r>
              <a:rPr sz="2000" b="1" spc="45" dirty="0">
                <a:solidFill>
                  <a:srgbClr val="20202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202020"/>
                </a:solidFill>
                <a:latin typeface="Arial"/>
                <a:cs typeface="Arial"/>
              </a:rPr>
              <a:t>e</a:t>
            </a:r>
            <a:r>
              <a:rPr sz="2000" b="1" spc="20" dirty="0">
                <a:solidFill>
                  <a:srgbClr val="202020"/>
                </a:solidFill>
                <a:latin typeface="Arial"/>
                <a:cs typeface="Arial"/>
              </a:rPr>
              <a:t>d</a:t>
            </a:r>
            <a:r>
              <a:rPr sz="20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rgbClr val="202020"/>
                </a:solidFill>
                <a:latin typeface="Arial"/>
                <a:cs typeface="Arial"/>
              </a:rPr>
              <a:t>no</a:t>
            </a:r>
            <a:r>
              <a:rPr sz="2000" b="1" spc="-55" dirty="0">
                <a:solidFill>
                  <a:srgbClr val="202020"/>
                </a:solidFill>
                <a:latin typeface="Arial"/>
                <a:cs typeface="Arial"/>
              </a:rPr>
              <a:t>n-</a:t>
            </a:r>
            <a:r>
              <a:rPr sz="2000" b="1" spc="-65" dirty="0">
                <a:solidFill>
                  <a:srgbClr val="202020"/>
                </a:solidFill>
                <a:latin typeface="Arial"/>
                <a:cs typeface="Arial"/>
              </a:rPr>
              <a:t>st</a:t>
            </a:r>
            <a:r>
              <a:rPr sz="2000" b="1" spc="-95" dirty="0">
                <a:solidFill>
                  <a:srgbClr val="202020"/>
                </a:solidFill>
                <a:latin typeface="Arial"/>
                <a:cs typeface="Arial"/>
              </a:rPr>
              <a:t>o</a:t>
            </a:r>
            <a:r>
              <a:rPr sz="2000" b="1" spc="25" dirty="0">
                <a:solidFill>
                  <a:srgbClr val="202020"/>
                </a:solidFill>
                <a:latin typeface="Arial"/>
                <a:cs typeface="Arial"/>
              </a:rPr>
              <a:t>re  </a:t>
            </a:r>
            <a:r>
              <a:rPr sz="2000" b="1" spc="-15" dirty="0">
                <a:solidFill>
                  <a:srgbClr val="202020"/>
                </a:solidFill>
                <a:latin typeface="Arial"/>
                <a:cs typeface="Arial"/>
              </a:rPr>
              <a:t>online</a:t>
            </a:r>
            <a:r>
              <a:rPr sz="20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202020"/>
                </a:solidFill>
                <a:latin typeface="Arial"/>
                <a:cs typeface="Arial"/>
              </a:rPr>
              <a:t>retail.</a:t>
            </a:r>
            <a:r>
              <a:rPr sz="20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0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02020"/>
                </a:solidFill>
                <a:latin typeface="Arial"/>
                <a:cs typeface="Arial"/>
              </a:rPr>
              <a:t>company</a:t>
            </a:r>
            <a:r>
              <a:rPr sz="20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202020"/>
                </a:solidFill>
                <a:latin typeface="Arial"/>
                <a:cs typeface="Arial"/>
              </a:rPr>
              <a:t>mainly</a:t>
            </a:r>
            <a:r>
              <a:rPr sz="20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202020"/>
                </a:solidFill>
                <a:latin typeface="Arial"/>
                <a:cs typeface="Arial"/>
              </a:rPr>
              <a:t>sells</a:t>
            </a:r>
            <a:r>
              <a:rPr sz="2000" b="1" spc="-15" dirty="0">
                <a:solidFill>
                  <a:srgbClr val="202020"/>
                </a:solidFill>
                <a:latin typeface="Arial"/>
                <a:cs typeface="Arial"/>
              </a:rPr>
              <a:t> unique</a:t>
            </a:r>
            <a:r>
              <a:rPr sz="20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202020"/>
                </a:solidFill>
                <a:latin typeface="Arial"/>
                <a:cs typeface="Arial"/>
              </a:rPr>
              <a:t>all-occasion</a:t>
            </a:r>
            <a:r>
              <a:rPr sz="20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202020"/>
                </a:solidFill>
                <a:latin typeface="Arial"/>
                <a:cs typeface="Arial"/>
              </a:rPr>
              <a:t>gifts.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90" dirty="0">
                <a:solidFill>
                  <a:srgbClr val="202020"/>
                </a:solidFill>
                <a:latin typeface="Arial"/>
                <a:cs typeface="Arial"/>
              </a:rPr>
              <a:t>Many</a:t>
            </a:r>
            <a:r>
              <a:rPr sz="20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202020"/>
                </a:solidFill>
                <a:latin typeface="Arial"/>
                <a:cs typeface="Arial"/>
              </a:rPr>
              <a:t>customers</a:t>
            </a:r>
            <a:r>
              <a:rPr sz="20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20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20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02020"/>
                </a:solidFill>
                <a:latin typeface="Arial"/>
                <a:cs typeface="Arial"/>
              </a:rPr>
              <a:t>company</a:t>
            </a:r>
            <a:r>
              <a:rPr sz="20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70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20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02020"/>
                </a:solidFill>
                <a:latin typeface="Arial"/>
                <a:cs typeface="Arial"/>
              </a:rPr>
              <a:t>wholesalers.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850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823" y="1287272"/>
            <a:ext cx="8074659" cy="34563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2735">
              <a:lnSpc>
                <a:spcPct val="100000"/>
              </a:lnSpc>
              <a:spcBef>
                <a:spcPts val="95"/>
              </a:spcBef>
            </a:pPr>
            <a:r>
              <a:rPr sz="1600" b="1" spc="20" dirty="0">
                <a:solidFill>
                  <a:srgbClr val="202020"/>
                </a:solidFill>
                <a:latin typeface="Arial"/>
                <a:cs typeface="Arial"/>
              </a:rPr>
              <a:t>Our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dataset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202020"/>
                </a:solidFill>
                <a:latin typeface="Arial"/>
                <a:cs typeface="Arial"/>
              </a:rPr>
              <a:t>has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35" dirty="0">
                <a:solidFill>
                  <a:srgbClr val="202020"/>
                </a:solidFill>
                <a:latin typeface="Arial"/>
                <a:cs typeface="Arial"/>
              </a:rPr>
              <a:t>541909</a:t>
            </a:r>
            <a:r>
              <a:rPr sz="1600" b="1" spc="-20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rows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6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29" dirty="0">
                <a:solidFill>
                  <a:srgbClr val="202020"/>
                </a:solidFill>
                <a:latin typeface="Arial"/>
                <a:cs typeface="Arial"/>
              </a:rPr>
              <a:t>8</a:t>
            </a:r>
            <a:r>
              <a:rPr sz="1600" b="1" spc="-2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02020"/>
                </a:solidFill>
                <a:latin typeface="Arial"/>
                <a:cs typeface="Arial"/>
              </a:rPr>
              <a:t>columns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begin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with.</a:t>
            </a:r>
            <a:r>
              <a:rPr sz="16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preprocessing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110" dirty="0">
                <a:solidFill>
                  <a:srgbClr val="202020"/>
                </a:solidFill>
                <a:latin typeface="Arial"/>
                <a:cs typeface="Arial"/>
              </a:rPr>
              <a:t>we </a:t>
            </a:r>
            <a:r>
              <a:rPr sz="1600" b="1" spc="-4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h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ve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rgbClr val="202020"/>
                </a:solidFill>
                <a:latin typeface="Arial"/>
                <a:cs typeface="Arial"/>
              </a:rPr>
              <a:t>ad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d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e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d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29" dirty="0">
                <a:solidFill>
                  <a:srgbClr val="202020"/>
                </a:solidFill>
                <a:latin typeface="Arial"/>
                <a:cs typeface="Arial"/>
              </a:rPr>
              <a:t>4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02020"/>
                </a:solidFill>
                <a:latin typeface="Arial"/>
                <a:cs typeface="Arial"/>
              </a:rPr>
              <a:t>m</a:t>
            </a:r>
            <a:r>
              <a:rPr sz="1600" b="1" spc="20" dirty="0">
                <a:solidFill>
                  <a:srgbClr val="202020"/>
                </a:solidFill>
                <a:latin typeface="Arial"/>
                <a:cs typeface="Arial"/>
              </a:rPr>
              <a:t>ore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200" dirty="0">
                <a:solidFill>
                  <a:srgbClr val="202020"/>
                </a:solidFill>
                <a:latin typeface="Arial"/>
                <a:cs typeface="Arial"/>
              </a:rPr>
              <a:t>c</a:t>
            </a:r>
            <a:r>
              <a:rPr sz="1600" b="1" spc="-15" dirty="0">
                <a:solidFill>
                  <a:srgbClr val="202020"/>
                </a:solidFill>
                <a:latin typeface="Arial"/>
                <a:cs typeface="Arial"/>
              </a:rPr>
              <a:t>olu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m</a:t>
            </a:r>
            <a:r>
              <a:rPr sz="1600" b="1" spc="-110" dirty="0">
                <a:solidFill>
                  <a:srgbClr val="202020"/>
                </a:solidFill>
                <a:latin typeface="Arial"/>
                <a:cs typeface="Arial"/>
              </a:rPr>
              <a:t>ns.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8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02020"/>
                </a:solidFill>
                <a:latin typeface="Arial"/>
                <a:cs typeface="Arial"/>
              </a:rPr>
              <a:t>columns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 the</a:t>
            </a:r>
            <a:r>
              <a:rPr sz="16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dataset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4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follows: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Arial"/>
              <a:cs typeface="Arial"/>
            </a:endParaRPr>
          </a:p>
          <a:p>
            <a:pPr marL="299085" marR="25336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InvoiceNo: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Invoice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number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is a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6-digit</a:t>
            </a:r>
            <a:r>
              <a:rPr sz="14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integral</a:t>
            </a:r>
            <a:r>
              <a:rPr sz="1400" spc="-4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number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uniquely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assigned</a:t>
            </a:r>
            <a:r>
              <a:rPr sz="1400" spc="-4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transaction.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If </a:t>
            </a:r>
            <a:r>
              <a:rPr sz="1400" spc="-37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this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code</a:t>
            </a:r>
            <a:r>
              <a:rPr sz="14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starts</a:t>
            </a:r>
            <a:r>
              <a:rPr sz="1400" spc="-4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with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letter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'c',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it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indicates</a:t>
            </a:r>
            <a:r>
              <a:rPr sz="1400" spc="-4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cancellation.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StockCode: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It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is</a:t>
            </a:r>
            <a:r>
              <a:rPr sz="14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5-digit</a:t>
            </a:r>
            <a:r>
              <a:rPr sz="14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integral</a:t>
            </a:r>
            <a:r>
              <a:rPr sz="1400" spc="-4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number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uniquely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assigned</a:t>
            </a:r>
            <a:r>
              <a:rPr sz="1400" spc="-4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distinct</a:t>
            </a:r>
            <a:r>
              <a:rPr sz="14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product.</a:t>
            </a:r>
            <a:r>
              <a:rPr sz="14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It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can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also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be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called</a:t>
            </a:r>
            <a:r>
              <a:rPr sz="1400" spc="-4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as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product</a:t>
            </a:r>
            <a:r>
              <a:rPr sz="1400" spc="-6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code.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Description:</a:t>
            </a:r>
            <a:r>
              <a:rPr sz="1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This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describes</a:t>
            </a:r>
            <a:r>
              <a:rPr sz="1400" spc="-4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product</a:t>
            </a:r>
            <a:r>
              <a:rPr sz="14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name.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Quantity:</a:t>
            </a:r>
            <a:r>
              <a:rPr sz="14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quantities</a:t>
            </a:r>
            <a:r>
              <a:rPr sz="1400" spc="-4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product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(item)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per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transaction.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InvoiceDate: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This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 specifies</a:t>
            </a:r>
            <a:r>
              <a:rPr sz="14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day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time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when</a:t>
            </a:r>
            <a:r>
              <a:rPr sz="14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4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transaction</a:t>
            </a:r>
            <a:r>
              <a:rPr sz="14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was</a:t>
            </a:r>
            <a:r>
              <a:rPr sz="14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generated.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UnitPrice:</a:t>
            </a:r>
            <a:r>
              <a:rPr sz="1400" b="1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Price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product</a:t>
            </a:r>
            <a:r>
              <a:rPr sz="1400" spc="-4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per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unit.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CustomerID: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It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is</a:t>
            </a:r>
            <a:r>
              <a:rPr sz="14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 5-digit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integral</a:t>
            </a:r>
            <a:r>
              <a:rPr sz="1400" spc="-4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number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uniquely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assigned</a:t>
            </a:r>
            <a:r>
              <a:rPr sz="1400" spc="-4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customer.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Country:</a:t>
            </a:r>
            <a:r>
              <a:rPr sz="1400" b="1" spc="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Specifies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name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country</a:t>
            </a:r>
            <a:r>
              <a:rPr sz="14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where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customer</a:t>
            </a:r>
            <a:r>
              <a:rPr sz="1400" spc="-4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resides.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3728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Exploration</a:t>
            </a:r>
            <a:r>
              <a:rPr spc="10" dirty="0"/>
              <a:t> </a:t>
            </a:r>
            <a:r>
              <a:rPr sz="1600" spc="-5" dirty="0"/>
              <a:t>(Contd.)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01497" y="1120266"/>
            <a:ext cx="7521575" cy="1533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7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calculated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60" dirty="0">
                <a:solidFill>
                  <a:srgbClr val="202020"/>
                </a:solidFill>
                <a:latin typeface="Arial"/>
                <a:cs typeface="Arial"/>
              </a:rPr>
              <a:t>columns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created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during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preprocessing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follows: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TotalAmount</a:t>
            </a:r>
            <a:r>
              <a:rPr sz="14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-</a:t>
            </a:r>
            <a:r>
              <a:rPr sz="14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Created</a:t>
            </a:r>
            <a:r>
              <a:rPr sz="1400" spc="-4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by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combining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unit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price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quantity.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This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gives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information</a:t>
            </a:r>
            <a:r>
              <a:rPr sz="1400" spc="-4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of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total </a:t>
            </a:r>
            <a:r>
              <a:rPr sz="1400" spc="-37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amount</a:t>
            </a:r>
            <a:r>
              <a:rPr sz="14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spent</a:t>
            </a:r>
            <a:r>
              <a:rPr sz="1400" spc="-4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during</a:t>
            </a:r>
            <a:r>
              <a:rPr sz="14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that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particular</a:t>
            </a:r>
            <a:r>
              <a:rPr sz="1400" spc="-4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transaction.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month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–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month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value extracted</a:t>
            </a:r>
            <a:r>
              <a:rPr sz="1400" spc="-4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from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InvoiceDate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column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day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–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day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name</a:t>
            </a:r>
            <a:r>
              <a:rPr sz="14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value extracted</a:t>
            </a:r>
            <a:r>
              <a:rPr sz="14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from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InvoiceDate</a:t>
            </a:r>
            <a:r>
              <a:rPr sz="1400" spc="-4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column.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hour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–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hour</a:t>
            </a:r>
            <a:r>
              <a:rPr sz="14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value extracted</a:t>
            </a:r>
            <a:r>
              <a:rPr sz="1400" spc="-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from</a:t>
            </a:r>
            <a:r>
              <a:rPr sz="14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 MT"/>
                <a:cs typeface="Arial MT"/>
              </a:rPr>
              <a:t>InvoiceDate</a:t>
            </a:r>
            <a:r>
              <a:rPr sz="1400" spc="-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02020"/>
                </a:solidFill>
                <a:latin typeface="Arial MT"/>
                <a:cs typeface="Arial MT"/>
              </a:rPr>
              <a:t>column.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4293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Spread of</a:t>
            </a:r>
            <a:r>
              <a:rPr dirty="0"/>
              <a:t> </a:t>
            </a:r>
            <a:r>
              <a:rPr spc="-5" dirty="0"/>
              <a:t>Missing values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229" y="1447672"/>
            <a:ext cx="3599600" cy="29671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35677" y="1316863"/>
            <a:ext cx="37160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0029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obseíve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25%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of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CustomeíID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values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aíe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missing.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90" dirty="0">
                <a:solidFill>
                  <a:srgbClr val="202020"/>
                </a:solidFill>
                <a:latin typeface="Roboto"/>
                <a:cs typeface="Roboto"/>
              </a:rPr>
              <a:t>ľhis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can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handled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multiple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ways.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One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such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way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202020"/>
                </a:solidFill>
                <a:latin typeface="Roboto"/>
                <a:cs typeface="Roboto"/>
              </a:rPr>
              <a:t>by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imputing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 with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a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íandom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numbeí.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</a:pP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possible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impute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customeíID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based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on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unique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value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of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InvoiceNo,</a:t>
            </a:r>
            <a:r>
              <a:rPr sz="1200" spc="2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but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theíe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will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big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inaccuíacy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in </a:t>
            </a:r>
            <a:r>
              <a:rPr sz="1200" spc="-28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matching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tíansactions.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Because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have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obseíved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that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the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coííesponding</a:t>
            </a:r>
            <a:r>
              <a:rPr sz="1200" spc="3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puíchase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and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cancelled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tíansaction do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not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2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same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InvoiceNo.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 marL="12700" marR="2984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And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this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kindof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puíchase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will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be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likely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to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be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a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35" dirty="0">
                <a:solidFill>
                  <a:srgbClr val="202020"/>
                </a:solidFill>
                <a:latin typeface="Roboto"/>
                <a:cs typeface="Roboto"/>
              </a:rPr>
              <a:t>one-time </a:t>
            </a:r>
            <a:r>
              <a:rPr sz="1200" spc="-28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puíchase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as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customeís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who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shop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fíequently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would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píobably 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cíeate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an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account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40" dirty="0">
                <a:solidFill>
                  <a:srgbClr val="202020"/>
                </a:solidFill>
                <a:latin typeface="Roboto"/>
                <a:cs typeface="Roboto"/>
              </a:rPr>
              <a:t>foí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ease</a:t>
            </a:r>
            <a:r>
              <a:rPr sz="1200" spc="5" dirty="0">
                <a:solidFill>
                  <a:srgbClr val="202020"/>
                </a:solidFill>
                <a:latin typeface="Roboto"/>
                <a:cs typeface="Roboto"/>
              </a:rPr>
              <a:t> of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puíchasing.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So,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Roboto"/>
                <a:cs typeface="Roboto"/>
              </a:rPr>
              <a:t>we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02020"/>
                </a:solidFill>
                <a:latin typeface="Roboto"/>
                <a:cs typeface="Roboto"/>
              </a:rPr>
              <a:t>have</a:t>
            </a:r>
            <a:r>
              <a:rPr sz="1200" spc="10" dirty="0">
                <a:solidFill>
                  <a:srgbClr val="202020"/>
                </a:solidFill>
                <a:latin typeface="Roboto"/>
                <a:cs typeface="Roboto"/>
              </a:rPr>
              <a:t> díopped</a:t>
            </a:r>
            <a:r>
              <a:rPr sz="1200" spc="15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Roboto"/>
                <a:cs typeface="Roboto"/>
              </a:rPr>
              <a:t>those</a:t>
            </a:r>
            <a:r>
              <a:rPr sz="1200" dirty="0">
                <a:solidFill>
                  <a:srgbClr val="202020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02020"/>
                </a:solidFill>
                <a:latin typeface="Roboto"/>
                <a:cs typeface="Roboto"/>
              </a:rPr>
              <a:t>missing values.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4428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Exploratory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901" y="1328466"/>
            <a:ext cx="7401571" cy="29317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67814" y="4635804"/>
            <a:ext cx="4940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latin typeface="Arial"/>
                <a:cs typeface="Arial"/>
              </a:rPr>
              <a:t>Maximum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number</a:t>
            </a:r>
            <a:r>
              <a:rPr sz="1200" b="1" spc="10" dirty="0">
                <a:latin typeface="Arial"/>
                <a:cs typeface="Arial"/>
              </a:rPr>
              <a:t> of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15" dirty="0">
                <a:latin typeface="Arial"/>
                <a:cs typeface="Arial"/>
              </a:rPr>
              <a:t>order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cancellation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done</a:t>
            </a:r>
            <a:r>
              <a:rPr sz="1200" b="1" spc="5" dirty="0">
                <a:latin typeface="Arial"/>
                <a:cs typeface="Arial"/>
              </a:rPr>
              <a:t> from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United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Kingdom.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5278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Exploratory</a:t>
            </a:r>
            <a:r>
              <a:rPr spc="20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10" dirty="0"/>
              <a:t>Analysis</a:t>
            </a:r>
            <a:r>
              <a:rPr spc="70" dirty="0"/>
              <a:t> </a:t>
            </a:r>
            <a:r>
              <a:rPr sz="1600" spc="-5" dirty="0"/>
              <a:t>(contd.)</a:t>
            </a:r>
            <a:endParaRPr sz="1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64" y="1438705"/>
            <a:ext cx="4395338" cy="24003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1644" y="1429511"/>
            <a:ext cx="4372356" cy="23566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3143" y="4136237"/>
            <a:ext cx="411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About </a:t>
            </a:r>
            <a:r>
              <a:rPr sz="1200" b="1" spc="-180" dirty="0">
                <a:solidFill>
                  <a:srgbClr val="202020"/>
                </a:solidFill>
                <a:latin typeface="Arial"/>
                <a:cs typeface="Arial"/>
              </a:rPr>
              <a:t>88.8%</a:t>
            </a:r>
            <a:r>
              <a:rPr sz="1200" b="1" spc="-1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orders </a:t>
            </a:r>
            <a:r>
              <a:rPr sz="1200" b="1" spc="35" dirty="0">
                <a:solidFill>
                  <a:srgbClr val="202020"/>
                </a:solidFill>
                <a:latin typeface="Arial"/>
                <a:cs typeface="Arial"/>
              </a:rPr>
              <a:t>are </a:t>
            </a:r>
            <a:r>
              <a:rPr sz="1200" b="1" spc="-35" dirty="0">
                <a:solidFill>
                  <a:srgbClr val="202020"/>
                </a:solidFill>
                <a:latin typeface="Arial"/>
                <a:cs typeface="Arial"/>
              </a:rPr>
              <a:t>coming 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1200" b="1" spc="-40" dirty="0">
                <a:solidFill>
                  <a:srgbClr val="202020"/>
                </a:solidFill>
                <a:latin typeface="Arial"/>
                <a:cs typeface="Arial"/>
              </a:rPr>
              <a:t>UK, </a:t>
            </a:r>
            <a:r>
              <a:rPr sz="1200" b="1" spc="-65" dirty="0">
                <a:solidFill>
                  <a:srgbClr val="202020"/>
                </a:solidFill>
                <a:latin typeface="Arial"/>
                <a:cs typeface="Arial"/>
              </a:rPr>
              <a:t>so </a:t>
            </a:r>
            <a:r>
              <a:rPr sz="1200" b="1" spc="85" dirty="0">
                <a:solidFill>
                  <a:srgbClr val="202020"/>
                </a:solidFill>
                <a:latin typeface="Arial"/>
                <a:cs typeface="Arial"/>
              </a:rPr>
              <a:t>we </a:t>
            </a:r>
            <a:r>
              <a:rPr sz="1200" b="1" spc="-40" dirty="0">
                <a:solidFill>
                  <a:srgbClr val="202020"/>
                </a:solidFill>
                <a:latin typeface="Arial"/>
                <a:cs typeface="Arial"/>
              </a:rPr>
              <a:t>can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say </a:t>
            </a:r>
            <a:r>
              <a:rPr sz="1200" b="1" spc="-3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that </a:t>
            </a:r>
            <a:r>
              <a:rPr sz="1200" b="1" spc="-35" dirty="0">
                <a:solidFill>
                  <a:srgbClr val="202020"/>
                </a:solidFill>
                <a:latin typeface="Arial"/>
                <a:cs typeface="Arial"/>
              </a:rPr>
              <a:t>most </a:t>
            </a:r>
            <a:r>
              <a:rPr sz="1200" b="1" spc="-45" dirty="0">
                <a:solidFill>
                  <a:srgbClr val="202020"/>
                </a:solidFill>
                <a:latin typeface="Arial"/>
                <a:cs typeface="Arial"/>
              </a:rPr>
              <a:t>customers </a:t>
            </a:r>
            <a:r>
              <a:rPr sz="1200" b="1" spc="1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200" b="1" spc="-35" dirty="0">
                <a:solidFill>
                  <a:srgbClr val="202020"/>
                </a:solidFill>
                <a:latin typeface="Arial"/>
                <a:cs typeface="Arial"/>
              </a:rPr>
              <a:t>most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orders </a:t>
            </a:r>
            <a:r>
              <a:rPr sz="1200" b="1" spc="30" dirty="0">
                <a:solidFill>
                  <a:srgbClr val="202020"/>
                </a:solidFill>
                <a:latin typeface="Arial"/>
                <a:cs typeface="Arial"/>
              </a:rPr>
              <a:t>will 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be 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United </a:t>
            </a:r>
            <a:r>
              <a:rPr sz="1200" b="1" spc="-3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202020"/>
                </a:solidFill>
                <a:latin typeface="Arial"/>
                <a:cs typeface="Arial"/>
              </a:rPr>
              <a:t>Kingdom.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2511" y="4136237"/>
            <a:ext cx="3441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 least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number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2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orders </a:t>
            </a:r>
            <a:r>
              <a:rPr sz="1200" b="1" spc="1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02020"/>
                </a:solidFill>
                <a:latin typeface="Arial"/>
                <a:cs typeface="Arial"/>
              </a:rPr>
              <a:t>customers </a:t>
            </a:r>
            <a:r>
              <a:rPr sz="1200" b="1" spc="-3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2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202020"/>
                </a:solidFill>
                <a:latin typeface="Arial"/>
                <a:cs typeface="Arial"/>
              </a:rPr>
              <a:t>Saudi</a:t>
            </a:r>
            <a:r>
              <a:rPr sz="1200" b="1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Arabia.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5278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Exploratory</a:t>
            </a:r>
            <a:r>
              <a:rPr spc="20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10" dirty="0"/>
              <a:t>Analysis</a:t>
            </a:r>
            <a:r>
              <a:rPr spc="70" dirty="0"/>
              <a:t> </a:t>
            </a:r>
            <a:r>
              <a:rPr sz="1600" spc="-5" dirty="0"/>
              <a:t>(contd.)</a:t>
            </a:r>
            <a:endParaRPr sz="1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835" y="1405539"/>
            <a:ext cx="7659229" cy="29716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65857" y="4671466"/>
            <a:ext cx="3810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solidFill>
                  <a:srgbClr val="202020"/>
                </a:solidFill>
                <a:latin typeface="Arial"/>
                <a:cs typeface="Arial"/>
              </a:rPr>
              <a:t>CustomerID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202020"/>
                </a:solidFill>
                <a:latin typeface="Arial"/>
                <a:cs typeface="Arial"/>
              </a:rPr>
              <a:t>-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55" dirty="0">
                <a:solidFill>
                  <a:srgbClr val="202020"/>
                </a:solidFill>
                <a:latin typeface="Arial"/>
                <a:cs typeface="Arial"/>
              </a:rPr>
              <a:t>14646,</a:t>
            </a:r>
            <a:r>
              <a:rPr sz="12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202020"/>
                </a:solidFill>
                <a:latin typeface="Arial"/>
                <a:cs typeface="Arial"/>
              </a:rPr>
              <a:t>spends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more</a:t>
            </a:r>
            <a:r>
              <a:rPr sz="12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money</a:t>
            </a:r>
            <a:r>
              <a:rPr sz="12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on </a:t>
            </a:r>
            <a:r>
              <a:rPr sz="1200" b="1" spc="-30" dirty="0">
                <a:solidFill>
                  <a:srgbClr val="202020"/>
                </a:solidFill>
                <a:latin typeface="Arial"/>
                <a:cs typeface="Arial"/>
              </a:rPr>
              <a:t>shopping.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969</Words>
  <Application>Microsoft Office PowerPoint</Application>
  <PresentationFormat>On-screen Show (16:9)</PresentationFormat>
  <Paragraphs>105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MT</vt:lpstr>
      <vt:lpstr>Calibri</vt:lpstr>
      <vt:lpstr>Roboto</vt:lpstr>
      <vt:lpstr>Wingdings</vt:lpstr>
      <vt:lpstr>Office Theme</vt:lpstr>
      <vt:lpstr>Capstone Project</vt:lpstr>
      <vt:lpstr>Steps Performed</vt:lpstr>
      <vt:lpstr>Problem Statement</vt:lpstr>
      <vt:lpstr>Data Exploration</vt:lpstr>
      <vt:lpstr>Data Exploration (Contd.)</vt:lpstr>
      <vt:lpstr>Spread of Missing values</vt:lpstr>
      <vt:lpstr>Exploratory Data Analysis</vt:lpstr>
      <vt:lpstr>Exploratory Data Analysis (contd.)</vt:lpstr>
      <vt:lpstr>Exploratory Data Analysis (contd.)</vt:lpstr>
      <vt:lpstr>Exploratory Data Analysis (contd.)</vt:lpstr>
      <vt:lpstr>Exploratory Data Analysis (contd.)</vt:lpstr>
      <vt:lpstr>Exploratory Data Analysis (contd.)</vt:lpstr>
      <vt:lpstr>Exploratory Data Analysis (contd.)</vt:lpstr>
      <vt:lpstr>Applying the Model</vt:lpstr>
      <vt:lpstr>Applying the Model (contd.)</vt:lpstr>
      <vt:lpstr>Applying the Model (contd.)</vt:lpstr>
      <vt:lpstr>Applying the Model (contd.)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 (contd.)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Online Retail Customer Segmentation  TEAM DETAILS: SHRUNGA M SNEHA H V</dc:title>
  <dc:creator>MAHESHA, SHRUNGA</dc:creator>
  <cp:lastModifiedBy>Vijay N</cp:lastModifiedBy>
  <cp:revision>1</cp:revision>
  <dcterms:created xsi:type="dcterms:W3CDTF">2023-10-12T18:33:24Z</dcterms:created>
  <dcterms:modified xsi:type="dcterms:W3CDTF">2023-10-12T18:36:42Z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2023-10-12T00:00:00Z</vt:filetime>
  </property>
</Properties>
</file>