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69" r:id="rId1"/>
  </p:sldMasterIdLst>
  <p:notesMasterIdLst>
    <p:notesMasterId r:id="rId15"/>
  </p:notesMasterIdLst>
  <p:sldIdLst>
    <p:sldId id="430" r:id="rId2"/>
    <p:sldId id="438" r:id="rId3"/>
    <p:sldId id="416" r:id="rId4"/>
    <p:sldId id="429" r:id="rId5"/>
    <p:sldId id="421" r:id="rId6"/>
    <p:sldId id="422" r:id="rId7"/>
    <p:sldId id="431" r:id="rId8"/>
    <p:sldId id="436" r:id="rId9"/>
    <p:sldId id="432" r:id="rId10"/>
    <p:sldId id="437" r:id="rId11"/>
    <p:sldId id="439" r:id="rId12"/>
    <p:sldId id="428" r:id="rId13"/>
    <p:sldId id="43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99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F8E2A7-FAB0-4160-A4DD-C7C471066C8E}" v="345" dt="2025-03-19T08:44:53.4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5" autoAdjust="0"/>
    <p:restoredTop sz="94291" autoAdjust="0"/>
  </p:normalViewPr>
  <p:slideViewPr>
    <p:cSldViewPr>
      <p:cViewPr varScale="1">
        <p:scale>
          <a:sx n="65" d="100"/>
          <a:sy n="65" d="100"/>
        </p:scale>
        <p:origin x="130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8B2BDBFC-A737-4674-95A6-BD8FC3BBB881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5708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363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66739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64551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71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pPr>
              <a:defRPr/>
            </a:pPr>
            <a:fld id="{77F78D47-8FFD-4512-8D28-D7D30AA2420B}" type="datetime1">
              <a:rPr lang="en-US" smtClean="0"/>
              <a:t>03/20/2025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pPr>
              <a:defRPr/>
            </a:pPr>
            <a:fld id="{734C9596-1561-4F47-B169-6589373C9CB0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Box 21">
            <a:extLst>
              <a:ext uri="{FF2B5EF4-FFF2-40B4-BE49-F238E27FC236}">
                <a16:creationId xmlns:a16="http://schemas.microsoft.com/office/drawing/2014/main" id="{2826C4BB-75A2-E66E-3EC9-0864881E21C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162800" y="152400"/>
            <a:ext cx="198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000" u="sng" dirty="0">
                <a:latin typeface="AvantGarde" pitchFamily="34" charset="0"/>
                <a:ea typeface="宋体" pitchFamily="2" charset="-122"/>
              </a:rPr>
              <a:t>Outline</a:t>
            </a:r>
          </a:p>
        </p:txBody>
      </p:sp>
      <p:sp>
        <p:nvSpPr>
          <p:cNvPr id="9" name="AutoShape 2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FDDAB64-4710-FB0B-007C-F47A89EE921E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7086600" y="76200"/>
            <a:ext cx="304800" cy="304800"/>
          </a:xfrm>
          <a:prstGeom prst="actionButtonBackPrevious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10" name="AutoShape 2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38AFD3A-155A-7845-0A2A-DFCC923EFAC0}"/>
              </a:ext>
            </a:extLst>
          </p:cNvPr>
          <p:cNvSpPr>
            <a:spLocks noChangeArrowheads="1"/>
          </p:cNvSpPr>
          <p:nvPr userDrawn="1"/>
        </p:nvSpPr>
        <p:spPr bwMode="auto">
          <a:xfrm rot="16200000">
            <a:off x="7086600" y="457200"/>
            <a:ext cx="304800" cy="304800"/>
          </a:xfrm>
          <a:prstGeom prst="actionButtonBackPrevious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14" name="Rectangle 25">
            <a:extLst>
              <a:ext uri="{FF2B5EF4-FFF2-40B4-BE49-F238E27FC236}">
                <a16:creationId xmlns:a16="http://schemas.microsoft.com/office/drawing/2014/main" id="{3ADBE04E-B117-A4B9-9A02-C8CC8CABC5A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zh-CN" altLang="en-US" sz="1400" b="1">
              <a:solidFill>
                <a:schemeClr val="tx1"/>
              </a:solidFill>
              <a:latin typeface="AvantGarde" pitchFamily="34" charset="0"/>
              <a:ea typeface="宋体" pitchFamily="2" charset="-122"/>
            </a:endParaRPr>
          </a:p>
        </p:txBody>
      </p:sp>
      <p:sp>
        <p:nvSpPr>
          <p:cNvPr id="16" name="Text Box 30">
            <a:extLst>
              <a:ext uri="{FF2B5EF4-FFF2-40B4-BE49-F238E27FC236}">
                <a16:creationId xmlns:a16="http://schemas.microsoft.com/office/drawing/2014/main" id="{68976B3C-6C0D-DDBC-3B89-298AE6A3441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00800"/>
            <a:ext cx="6629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© Copyright 1992–2004 by Deitel &amp; Associates, Inc. and Pearson Education Inc. All Rights Reserved</a:t>
            </a:r>
            <a:r>
              <a:rPr lang="en-US" altLang="zh-CN" dirty="0">
                <a:solidFill>
                  <a:schemeClr val="tx1"/>
                </a:solidFill>
                <a:latin typeface="AvantGarde" pitchFamily="34" charset="0"/>
                <a:ea typeface="宋体" pitchFamily="2" charset="-122"/>
              </a:rPr>
              <a:t>.</a:t>
            </a:r>
            <a:endParaRPr lang="en-US" altLang="zh-CN" dirty="0">
              <a:solidFill>
                <a:schemeClr val="tx1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9271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E1A3FC-59CE-474D-9569-50AD22CC8E28}" type="datetime1">
              <a:rPr lang="en-US" smtClean="0"/>
              <a:t>03/20/2025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166E11-64E3-4F73-B04E-7F106BCFFF09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8376138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E1A3FC-59CE-474D-9569-50AD22CC8E28}" type="datetime1">
              <a:rPr lang="en-US" smtClean="0"/>
              <a:t>03/20/2025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166E11-64E3-4F73-B04E-7F106BCFFF09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337855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E1A3FC-59CE-474D-9569-50AD22CC8E28}" type="datetime1">
              <a:rPr lang="en-US" smtClean="0"/>
              <a:t>03/20/2025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166E11-64E3-4F73-B04E-7F106BCFFF09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785901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E1A3FC-59CE-474D-9569-50AD22CC8E28}" type="datetime1">
              <a:rPr lang="en-US" smtClean="0"/>
              <a:t>03/20/2025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166E11-64E3-4F73-B04E-7F106BCFFF09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9041531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E1A3FC-59CE-474D-9569-50AD22CC8E28}" type="datetime1">
              <a:rPr lang="en-US" smtClean="0"/>
              <a:t>03/20/2025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166E11-64E3-4F73-B04E-7F106BCFFF09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358109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E1A3FC-59CE-474D-9569-50AD22CC8E28}" type="datetime1">
              <a:rPr lang="en-US" smtClean="0"/>
              <a:t>03/20/2025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166E11-64E3-4F73-B04E-7F106BCFFF09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972733"/>
      </p:ext>
    </p:extLst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339E02-518C-45D4-AFEA-20FF5E86475A}" type="datetime1">
              <a:rPr lang="en-US" smtClean="0"/>
              <a:t>03/20/2025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7999E-7031-42ED-94DE-C845CFFA06BB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1666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03D3B3-07F5-4EA3-B17D-BBF195AEF26D}" type="datetime1">
              <a:rPr lang="en-US" smtClean="0"/>
              <a:t>03/20/2025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008B66-D13B-4331-A839-75D7D9B9D9CA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673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967B43-3C75-4C05-9F51-EAE257C2773C}" type="datetime1">
              <a:rPr lang="en-US" smtClean="0"/>
              <a:t>03/20/2025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CCCDE8-2898-41C9-91F5-5C437B111C38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32001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2CB087-0400-4922-9F91-7DC9C4839E49}" type="datetime1">
              <a:rPr lang="en-US" smtClean="0"/>
              <a:t>03/20/2025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8A58D-B9CE-4CA6-847A-291E9451A798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97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C68D67-6EB7-4DC7-9727-8391EC2B56EB}" type="datetime1">
              <a:rPr lang="en-US" smtClean="0"/>
              <a:t>03/20/2025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7AD23-FB29-4133-9724-124394767C72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889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034FBC-27D4-4810-9F83-B836C1894235}" type="datetime1">
              <a:rPr lang="en-US" smtClean="0"/>
              <a:t>03/20/2025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83AFB-95D9-4C50-9E69-CCF772E78D2F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950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852B12-B03F-401A-B09A-22FF8A471D26}" type="datetime1">
              <a:rPr lang="en-US" smtClean="0"/>
              <a:t>03/20/2025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07ACE5-6DCF-44B1-BCE5-AED4F1432B72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542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t>03/20/2025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3386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43E961-2071-4164-A816-F9134ED2D6BA}" type="datetime1">
              <a:rPr lang="en-US" smtClean="0"/>
              <a:t>03/20/2025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0F9606-3640-4612-B129-D14368C53603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82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0EB93D-55FD-41C9-8418-0659BC3F3680}" type="datetime1">
              <a:rPr lang="en-US" smtClean="0"/>
              <a:t>03/20/2025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C7D8D7-F45D-4981-8A87-AE77D5099B43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83000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5EE1A3FC-59CE-474D-9569-50AD22CC8E28}" type="datetime1">
              <a:rPr lang="en-US" smtClean="0"/>
              <a:t>03/20/2025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9B166E11-64E3-4F73-B04E-7F106BCFFF09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9625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  <p:sldLayoutId id="2147483981" r:id="rId12"/>
    <p:sldLayoutId id="2147483982" r:id="rId13"/>
    <p:sldLayoutId id="2147483983" r:id="rId14"/>
    <p:sldLayoutId id="2147483984" r:id="rId15"/>
    <p:sldLayoutId id="2147483985" r:id="rId16"/>
    <p:sldLayoutId id="2147483986" r:id="rId17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AB45A4-9E07-8FC1-718A-701DCF5A0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t>03/20/2025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BBED43-DCAF-3410-26CA-B82F2BB29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1</a:t>
            </a:fld>
            <a:endParaRPr lang="en-US" altLang="zh-CN" dirty="0"/>
          </a:p>
        </p:txBody>
      </p:sp>
      <p:pic>
        <p:nvPicPr>
          <p:cNvPr id="6" name="Picture 2" descr="SSE-Computer Science and Engineering">
            <a:extLst>
              <a:ext uri="{FF2B5EF4-FFF2-40B4-BE49-F238E27FC236}">
                <a16:creationId xmlns:a16="http://schemas.microsoft.com/office/drawing/2014/main" id="{77EDCCFE-A5A9-B067-E305-F75A04102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85800"/>
            <a:ext cx="79248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8" name="Text Box 2"/>
          <p:cNvSpPr txBox="1">
            <a:spLocks noChangeArrowheads="1"/>
          </p:cNvSpPr>
          <p:nvPr/>
        </p:nvSpPr>
        <p:spPr bwMode="auto">
          <a:xfrm>
            <a:off x="304800" y="2158652"/>
            <a:ext cx="9144000" cy="512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 marL="342900" indent="-342900" eaLnBrk="0" hangingPunct="0"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1pPr>
            <a:lvl2pPr marL="365125" eaLnBrk="0" hangingPunct="0"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9pPr>
          </a:lstStyle>
          <a:p>
            <a:pPr lvl="1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                                              </a:t>
            </a:r>
            <a:r>
              <a:rPr lang="en-US"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Title</a:t>
            </a:r>
            <a:endParaRPr lang="en-US" dirty="0"/>
          </a:p>
          <a:p>
            <a:pPr lvl="1" algn="ctr">
              <a:spcBef>
                <a:spcPts val="550"/>
              </a:spcBef>
            </a:pPr>
            <a:endParaRPr lang="en-IN" sz="2800" b="1" dirty="0">
              <a:solidFill>
                <a:srgbClr val="002060"/>
              </a:solidFill>
              <a:latin typeface="Times New Roman"/>
              <a:ea typeface="Calibri Light"/>
              <a:cs typeface="Calibri Light"/>
            </a:endParaRPr>
          </a:p>
          <a:p>
            <a:pPr lvl="1" indent="0" algn="ctr">
              <a:spcBef>
                <a:spcPts val="550"/>
              </a:spcBef>
            </a:pPr>
            <a:endParaRPr lang="en-IN" sz="2800" b="1" dirty="0">
              <a:solidFill>
                <a:srgbClr val="002060"/>
              </a:solidFill>
              <a:latin typeface="Times New Roman" pitchFamily="18" charset="0"/>
              <a:ea typeface="Calibri Light"/>
              <a:cs typeface="Calibri Light"/>
            </a:endParaRPr>
          </a:p>
          <a:p>
            <a:pPr lvl="1" algn="ctr">
              <a:spcBef>
                <a:spcPts val="550"/>
              </a:spcBef>
            </a:pPr>
            <a:endParaRPr lang="en-IN" sz="2800" b="1" dirty="0">
              <a:solidFill>
                <a:srgbClr val="002060"/>
              </a:solidFill>
              <a:latin typeface="Times New Roman" pitchFamily="18" charset="0"/>
              <a:ea typeface="Calibri Light"/>
              <a:cs typeface="Calibri Light"/>
            </a:endParaRPr>
          </a:p>
          <a:p>
            <a:pPr lvl="1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/>
                <a:cs typeface="Times New Roman"/>
              </a:rPr>
            </a:br>
            <a:r>
              <a:rPr lang="en-US" b="1" dirty="0">
                <a:solidFill>
                  <a:srgbClr val="C00000"/>
                </a:solidFill>
                <a:latin typeface="Times New Roman"/>
                <a:cs typeface="Times New Roman"/>
              </a:rPr>
              <a:t>Supervisor								                Research Scholar</a:t>
            </a:r>
          </a:p>
          <a:p>
            <a:pPr lvl="1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b="1" dirty="0" err="1">
                <a:solidFill>
                  <a:srgbClr val="002060"/>
                </a:solidFill>
                <a:latin typeface="Times New Roman"/>
                <a:cs typeface="Times New Roman"/>
              </a:rPr>
              <a:t>Dr.G.Micheal</a:t>
            </a:r>
            <a:r>
              <a:rPr lang="en-US" b="1" dirty="0">
                <a:solidFill>
                  <a:srgbClr val="002060"/>
                </a:solidFill>
                <a:latin typeface="Times New Roman"/>
                <a:cs typeface="Times New Roman"/>
              </a:rPr>
              <a:t>							                        Vijay .T</a:t>
            </a:r>
          </a:p>
          <a:p>
            <a:pPr lvl="1" indent="0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Professor							                        192324148</a:t>
            </a:r>
          </a:p>
          <a:p>
            <a:pPr lvl="1" indent="0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b="1" dirty="0">
                <a:solidFill>
                  <a:srgbClr val="002060"/>
                </a:solidFill>
                <a:latin typeface="Times New Roman"/>
                <a:cs typeface="Times New Roman"/>
              </a:rPr>
              <a:t>Saveetha School of Engineering		               Saveetha School of Engineering </a:t>
            </a:r>
            <a:r>
              <a:rPr lang="en-US" sz="2000" b="1" dirty="0">
                <a:solidFill>
                  <a:srgbClr val="002060"/>
                </a:solidFill>
                <a:latin typeface="Times New Roman"/>
                <a:cs typeface="Times New Roman"/>
              </a:rPr>
              <a:t>											</a:t>
            </a:r>
            <a:r>
              <a:rPr lang="en-US" sz="3600" b="1" dirty="0">
                <a:solidFill>
                  <a:srgbClr val="C00000"/>
                </a:solidFill>
                <a:latin typeface="Times New Roman"/>
                <a:cs typeface="Times New Roman"/>
              </a:rPr>
              <a:t>                                    </a:t>
            </a:r>
            <a:endParaRPr lang="en-US" sz="2000" b="1" dirty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lvl="1" indent="0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endParaRPr lang="en-US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0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endParaRPr lang="en-US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0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endParaRPr lang="en-US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6FA36A-AE3D-D93E-B961-33ECBAD6F43A}"/>
              </a:ext>
            </a:extLst>
          </p:cNvPr>
          <p:cNvSpPr txBox="1"/>
          <p:nvPr/>
        </p:nvSpPr>
        <p:spPr>
          <a:xfrm>
            <a:off x="1592628" y="2944891"/>
            <a:ext cx="619314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N" sz="2800" b="1">
                <a:solidFill>
                  <a:srgbClr val="002060"/>
                </a:solidFill>
                <a:latin typeface="Times New Roman"/>
                <a:cs typeface="Times New Roman"/>
              </a:rPr>
              <a:t>CODE OPTIMIZER FOR STUDENT ASSIGNMENTS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42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B58E0-03D5-D973-6AA4-BECFB0A03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752" y="1447800"/>
            <a:ext cx="6798735" cy="1303867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490E8D-A80D-9DDA-48C5-3ACE26E60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852B12-B03F-401A-B09A-22FF8A471D26}" type="datetime1">
              <a:rPr lang="en-US" smtClean="0"/>
              <a:t>03/20/2025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36472-452E-0A24-D263-74D4B8292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07ACE5-6DCF-44B1-BCE5-AED4F1432B72}" type="slidenum">
              <a:rPr lang="zh-CN" altLang="en-US" smtClean="0"/>
              <a:pPr>
                <a:defRPr/>
              </a:pPr>
              <a:t>10</a:t>
            </a:fld>
            <a:endParaRPr lang="en-US" altLang="zh-CN" dirty="0"/>
          </a:p>
        </p:txBody>
      </p:sp>
      <p:pic>
        <p:nvPicPr>
          <p:cNvPr id="6" name="Picture 2" descr="SSE-Computer Science and Engineering">
            <a:extLst>
              <a:ext uri="{FF2B5EF4-FFF2-40B4-BE49-F238E27FC236}">
                <a16:creationId xmlns:a16="http://schemas.microsoft.com/office/drawing/2014/main" id="{77DF195F-7E26-6FE9-C1F0-1B45F3076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2156"/>
            <a:ext cx="7863035" cy="1362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2BA209-E5DB-A6AA-17DE-C0D97A50C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840" y="2376258"/>
            <a:ext cx="6614887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032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5D2512-3F70-354E-ED7B-982A7E142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852B12-B03F-401A-B09A-22FF8A471D26}" type="datetime1">
              <a:rPr lang="en-US" smtClean="0"/>
              <a:t>03/20/2025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04972-E460-13AB-4F74-C49D9F98B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07ACE5-6DCF-44B1-BCE5-AED4F1432B72}" type="slidenum">
              <a:rPr lang="zh-CN" altLang="en-US" smtClean="0"/>
              <a:pPr>
                <a:defRPr/>
              </a:pPr>
              <a:t>11</a:t>
            </a:fld>
            <a:endParaRPr lang="en-US" altLang="zh-CN" dirty="0"/>
          </a:p>
        </p:txBody>
      </p:sp>
      <p:pic>
        <p:nvPicPr>
          <p:cNvPr id="5" name="Picture 2" descr="SSE-Computer Science and Engineering">
            <a:extLst>
              <a:ext uri="{FF2B5EF4-FFF2-40B4-BE49-F238E27FC236}">
                <a16:creationId xmlns:a16="http://schemas.microsoft.com/office/drawing/2014/main" id="{6FC333D6-28D3-6835-38E0-B8181949B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41328"/>
            <a:ext cx="79248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224DD8-A59F-ABC5-4D8F-9DA333E68086}"/>
              </a:ext>
            </a:extLst>
          </p:cNvPr>
          <p:cNvSpPr txBox="1"/>
          <p:nvPr/>
        </p:nvSpPr>
        <p:spPr>
          <a:xfrm>
            <a:off x="1841500" y="1828800"/>
            <a:ext cx="5663453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  <a:latin typeface="Times New Roman"/>
                <a:cs typeface="Times New Roman"/>
              </a:rPr>
              <a:t>CONCLUSION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77BC2E-CD3C-C061-36FE-DDB044E7245F}"/>
              </a:ext>
            </a:extLst>
          </p:cNvPr>
          <p:cNvSpPr txBox="1"/>
          <p:nvPr/>
        </p:nvSpPr>
        <p:spPr>
          <a:xfrm>
            <a:off x="952500" y="2434802"/>
            <a:ext cx="7353300" cy="3788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The proposed </a:t>
            </a: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automated code optimizer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 enhances </a:t>
            </a: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execution            efficiency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 and </a:t>
            </a: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readability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 of student assignments.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It effectively removes </a:t>
            </a: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redundant code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 while ensuring correctness and maintaining the original output.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Performance evaluations show </a:t>
            </a: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significant improvements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 in execution time and memory usage.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Future enhancements, including </a:t>
            </a: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AI-based optimization, multi-language support, and a cloud-based platform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, will further improve usability and scalability.</a:t>
            </a:r>
          </a:p>
        </p:txBody>
      </p:sp>
    </p:spTree>
    <p:extLst>
      <p:ext uri="{BB962C8B-B14F-4D97-AF65-F5344CB8AC3E}">
        <p14:creationId xmlns:p14="http://schemas.microsoft.com/office/powerpoint/2010/main" val="2865468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47A8223-39EF-FB47-A105-FA55A82981FD}"/>
              </a:ext>
            </a:extLst>
          </p:cNvPr>
          <p:cNvSpPr txBox="1">
            <a:spLocks/>
          </p:cNvSpPr>
          <p:nvPr/>
        </p:nvSpPr>
        <p:spPr>
          <a:xfrm>
            <a:off x="0" y="-865869"/>
            <a:ext cx="9144000" cy="77238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83464">
              <a:lnSpc>
                <a:spcPct val="150000"/>
              </a:lnSpc>
              <a:spcBef>
                <a:spcPts val="0"/>
              </a:spcBef>
              <a:buFont typeface="Wingdings 2"/>
              <a:buChar char=""/>
              <a:defRPr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" descr="SSE-Computer Science and Engineer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07181"/>
            <a:ext cx="79248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1F8F07-4DFF-B98E-B98D-6ACCEDC25587}"/>
              </a:ext>
            </a:extLst>
          </p:cNvPr>
          <p:cNvSpPr txBox="1"/>
          <p:nvPr/>
        </p:nvSpPr>
        <p:spPr>
          <a:xfrm>
            <a:off x="3076574" y="1817594"/>
            <a:ext cx="2990850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000" b="1" dirty="0">
                <a:solidFill>
                  <a:srgbClr val="C00000"/>
                </a:solidFill>
                <a:latin typeface="Times New Roman"/>
                <a:cs typeface="Times New Roman"/>
              </a:rPr>
              <a:t>REFERENCES </a:t>
            </a:r>
            <a:endParaRPr lang="en-IN" sz="3000" b="1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3743AA-D9A8-B3D9-65EE-8FB8087020CD}"/>
              </a:ext>
            </a:extLst>
          </p:cNvPr>
          <p:cNvSpPr txBox="1"/>
          <p:nvPr/>
        </p:nvSpPr>
        <p:spPr>
          <a:xfrm>
            <a:off x="1258204" y="2629637"/>
            <a:ext cx="66275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ea typeface="Calibri"/>
                <a:cs typeface="Calibri"/>
              </a:rPr>
              <a:t>1. J</a:t>
            </a:r>
            <a:r>
              <a:rPr lang="en-US" dirty="0">
                <a:latin typeface="Times New Roman"/>
                <a:ea typeface="+mn-lt"/>
                <a:cs typeface="+mn-lt"/>
              </a:rPr>
              <a:t>. Miller, L. </a:t>
            </a:r>
            <a:r>
              <a:rPr lang="en-US" dirty="0" err="1">
                <a:latin typeface="Times New Roman"/>
                <a:ea typeface="+mn-lt"/>
                <a:cs typeface="+mn-lt"/>
              </a:rPr>
              <a:t>Trümper</a:t>
            </a:r>
            <a:r>
              <a:rPr lang="en-US" dirty="0">
                <a:latin typeface="Times New Roman"/>
                <a:ea typeface="+mn-lt"/>
                <a:cs typeface="+mn-lt"/>
              </a:rPr>
              <a:t>, C. </a:t>
            </a:r>
            <a:r>
              <a:rPr lang="en-US" dirty="0" err="1">
                <a:latin typeface="Times New Roman"/>
                <a:ea typeface="+mn-lt"/>
                <a:cs typeface="+mn-lt"/>
              </a:rPr>
              <a:t>Terboven</a:t>
            </a:r>
            <a:r>
              <a:rPr lang="en-US" dirty="0">
                <a:latin typeface="Times New Roman"/>
                <a:ea typeface="+mn-lt"/>
                <a:cs typeface="+mn-lt"/>
              </a:rPr>
              <a:t>, M.S. Müller, A theoretical model for global optimization of parallel algorithms, Mathematics 9 (2021) </a:t>
            </a:r>
          </a:p>
          <a:p>
            <a:r>
              <a:rPr lang="en-US" dirty="0">
                <a:latin typeface="Times New Roman"/>
                <a:ea typeface="+mn-lt"/>
                <a:cs typeface="+mn-lt"/>
              </a:rPr>
              <a:t>2.L. </a:t>
            </a:r>
            <a:r>
              <a:rPr lang="en-US" dirty="0" err="1">
                <a:latin typeface="Times New Roman"/>
                <a:ea typeface="+mn-lt"/>
                <a:cs typeface="+mn-lt"/>
              </a:rPr>
              <a:t>Trümper</a:t>
            </a:r>
            <a:r>
              <a:rPr lang="en-US" dirty="0">
                <a:latin typeface="Times New Roman"/>
                <a:ea typeface="+mn-lt"/>
                <a:cs typeface="+mn-lt"/>
              </a:rPr>
              <a:t>, J. Miller, C. </a:t>
            </a:r>
            <a:r>
              <a:rPr lang="en-US" dirty="0" err="1">
                <a:latin typeface="Times New Roman"/>
                <a:ea typeface="+mn-lt"/>
                <a:cs typeface="+mn-lt"/>
              </a:rPr>
              <a:t>Terboven</a:t>
            </a:r>
            <a:r>
              <a:rPr lang="en-US" dirty="0">
                <a:latin typeface="Times New Roman"/>
                <a:ea typeface="+mn-lt"/>
                <a:cs typeface="+mn-lt"/>
              </a:rPr>
              <a:t>, M.S. Müller, Automatic mapping of parallel pattern-based algorithms on heterogeneous architectures, in: Architecture of Computing Systems, Springer International Publishing, Cham, 2021, pp. 53–67.</a:t>
            </a:r>
          </a:p>
          <a:p>
            <a:r>
              <a:rPr lang="en-US" dirty="0">
                <a:latin typeface="Times New Roman"/>
                <a:ea typeface="+mn-lt"/>
                <a:cs typeface="+mn-lt"/>
              </a:rPr>
              <a:t>3.Wu, D., Wang, S., Liu, Q., </a:t>
            </a:r>
            <a:r>
              <a:rPr lang="en-US" dirty="0" err="1">
                <a:latin typeface="Times New Roman"/>
                <a:ea typeface="+mn-lt"/>
                <a:cs typeface="+mn-lt"/>
              </a:rPr>
              <a:t>Abualigah</a:t>
            </a:r>
            <a:r>
              <a:rPr lang="en-US" dirty="0">
                <a:latin typeface="Times New Roman"/>
                <a:ea typeface="+mn-lt"/>
                <a:cs typeface="+mn-lt"/>
              </a:rPr>
              <a:t>, L., &amp; Jia, H. (2022). An Improved </a:t>
            </a:r>
            <a:r>
              <a:rPr lang="en-US" dirty="0" err="1">
                <a:latin typeface="Times New Roman"/>
                <a:ea typeface="+mn-lt"/>
                <a:cs typeface="+mn-lt"/>
              </a:rPr>
              <a:t>teachinglearning</a:t>
            </a:r>
            <a:r>
              <a:rPr lang="en-US" dirty="0">
                <a:latin typeface="Times New Roman"/>
                <a:ea typeface="+mn-lt"/>
                <a:cs typeface="+mn-lt"/>
              </a:rPr>
              <a:t>-based optimization algorithm with reinforcement learning strategy for solving optimization problems. Computational intelligence and neuroscience, 2022, Article ID 1535957, 24 pages. h</a:t>
            </a:r>
            <a:endParaRPr lang="en-US" dirty="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6799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DA170A-1AAE-41F0-6157-2062F91AC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3/20/2025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331A42-82B6-C961-A7EF-607180616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13</a:t>
            </a:fld>
            <a:endParaRPr lang="en-US" altLang="zh-CN" dirty="0"/>
          </a:p>
        </p:txBody>
      </p:sp>
      <p:pic>
        <p:nvPicPr>
          <p:cNvPr id="6" name="Picture 2" descr="SSE-Computer Science and Engineering">
            <a:extLst>
              <a:ext uri="{FF2B5EF4-FFF2-40B4-BE49-F238E27FC236}">
                <a16:creationId xmlns:a16="http://schemas.microsoft.com/office/drawing/2014/main" id="{7C177943-ACBB-2C18-A8F9-A8BC2C504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82" y="626534"/>
            <a:ext cx="7863035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DEDC84-7D81-D10D-8792-932F96CD5488}"/>
              </a:ext>
            </a:extLst>
          </p:cNvPr>
          <p:cNvSpPr txBox="1"/>
          <p:nvPr/>
        </p:nvSpPr>
        <p:spPr>
          <a:xfrm>
            <a:off x="3199750" y="3294350"/>
            <a:ext cx="4578096" cy="55399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  <a:latin typeface="Times New Roman"/>
                <a:ea typeface="Calibri"/>
                <a:cs typeface="Calibri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214840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1BC21B-5450-3878-3D06-4813420A1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t>03/20/2025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EFE167-098B-A530-5F7E-90BDDF33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2</a:t>
            </a:fld>
            <a:endParaRPr lang="en-US" altLang="zh-CN" dirty="0"/>
          </a:p>
        </p:txBody>
      </p:sp>
      <p:pic>
        <p:nvPicPr>
          <p:cNvPr id="5" name="Picture 2" descr="SSE-Computer Science and Engineering">
            <a:extLst>
              <a:ext uri="{FF2B5EF4-FFF2-40B4-BE49-F238E27FC236}">
                <a16:creationId xmlns:a16="http://schemas.microsoft.com/office/drawing/2014/main" id="{DAA2F852-B068-8FD1-E72C-1C6B3D55A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82" y="599779"/>
            <a:ext cx="7863035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2273CE-E2A4-FA7A-946B-480E8B7B2AB0}"/>
              </a:ext>
            </a:extLst>
          </p:cNvPr>
          <p:cNvSpPr txBox="1"/>
          <p:nvPr/>
        </p:nvSpPr>
        <p:spPr>
          <a:xfrm>
            <a:off x="3492674" y="1874729"/>
            <a:ext cx="2743200" cy="3267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1500"/>
              </a:lnSpc>
            </a:pPr>
            <a:r>
              <a:rPr lang="en-US" sz="3000" b="1" dirty="0">
                <a:solidFill>
                  <a:srgbClr val="C00000"/>
                </a:solidFill>
                <a:latin typeface="Times New Roman"/>
                <a:cs typeface="Arial"/>
              </a:rPr>
              <a:t>AGENDA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45581-C0B0-9DBA-9FEA-354F3C815C54}"/>
              </a:ext>
            </a:extLst>
          </p:cNvPr>
          <p:cNvSpPr txBox="1"/>
          <p:nvPr/>
        </p:nvSpPr>
        <p:spPr>
          <a:xfrm>
            <a:off x="1020460" y="1992616"/>
            <a:ext cx="7304759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dirty="0"/>
          </a:p>
          <a:p>
            <a:pPr>
              <a:buFont typeface=""/>
              <a:buChar char="•"/>
            </a:pPr>
            <a:endParaRPr lang="en-US" b="1" dirty="0">
              <a:latin typeface="Times"/>
              <a:cs typeface="Times"/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latin typeface="Times"/>
                <a:cs typeface="Times"/>
              </a:rPr>
              <a:t>Introduction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latin typeface="Times"/>
                <a:cs typeface="Times"/>
              </a:rPr>
              <a:t>Existing Model</a:t>
            </a:r>
            <a:endParaRPr lang="en-US" dirty="0">
              <a:latin typeface="Times"/>
              <a:cs typeface="Times"/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latin typeface="Times"/>
                <a:cs typeface="Times"/>
              </a:rPr>
              <a:t>Limitations of existing Model</a:t>
            </a:r>
            <a:endParaRPr lang="en-US" dirty="0">
              <a:latin typeface="Times"/>
              <a:cs typeface="Times"/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latin typeface="Times"/>
                <a:cs typeface="Times"/>
              </a:rPr>
              <a:t>Proposed Model</a:t>
            </a:r>
            <a:endParaRPr lang="en-US" dirty="0">
              <a:latin typeface="Times"/>
              <a:cs typeface="Times"/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latin typeface="Times"/>
                <a:cs typeface="Times"/>
              </a:rPr>
              <a:t>Implementation </a:t>
            </a:r>
            <a:endParaRPr lang="en-US" dirty="0">
              <a:latin typeface="Times"/>
              <a:cs typeface="Times"/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latin typeface="Times"/>
                <a:cs typeface="Times"/>
              </a:rPr>
              <a:t>Result and discussion</a:t>
            </a:r>
            <a:endParaRPr lang="en-US" dirty="0">
              <a:latin typeface="Times"/>
              <a:cs typeface="Times"/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latin typeface="Times"/>
                <a:cs typeface="Times"/>
              </a:rPr>
              <a:t>Future Enhancement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latin typeface="Times"/>
                <a:cs typeface="Times"/>
              </a:rPr>
              <a:t>Conclusion</a:t>
            </a:r>
            <a:endParaRPr lang="en-US" dirty="0">
              <a:latin typeface="Times"/>
              <a:cs typeface="Times"/>
            </a:endParaRPr>
          </a:p>
          <a:p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708F0BA-A79C-DFB3-E4D9-08C6D27AC8C5}"/>
              </a:ext>
            </a:extLst>
          </p:cNvPr>
          <p:cNvCxnSpPr/>
          <p:nvPr/>
        </p:nvCxnSpPr>
        <p:spPr>
          <a:xfrm flipV="1">
            <a:off x="1567333" y="2254272"/>
            <a:ext cx="6211014" cy="24168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111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25" y="1591374"/>
            <a:ext cx="7499350" cy="792162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000" b="1" dirty="0">
                <a:solidFill>
                  <a:srgbClr val="C00000"/>
                </a:solidFill>
                <a:latin typeface="Times New Roman"/>
                <a:cs typeface="Times New Roman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362200"/>
            <a:ext cx="7086600" cy="4114800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/>
                <a:ea typeface="+mn-lt"/>
                <a:cs typeface="+mn-lt"/>
              </a:rPr>
              <a:t>Code optimization improves efficiency, readability, and maintainability in student assignments.</a:t>
            </a:r>
            <a:endParaRPr lang="en-US" sz="1800" dirty="0">
              <a:latin typeface="Times New Roman"/>
              <a:cs typeface="Times New Roman"/>
            </a:endParaRPr>
          </a:p>
          <a:p>
            <a:r>
              <a:rPr lang="en-US" sz="1800" dirty="0">
                <a:latin typeface="Times New Roman"/>
                <a:ea typeface="+mn-lt"/>
                <a:cs typeface="+mn-lt"/>
              </a:rPr>
              <a:t>Student projects often contain redundant code, increasing execution time and complexity.</a:t>
            </a:r>
            <a:endParaRPr lang="en-US" sz="1800" dirty="0">
              <a:latin typeface="Times New Roman"/>
              <a:cs typeface="Times New Roman"/>
            </a:endParaRPr>
          </a:p>
          <a:p>
            <a:r>
              <a:rPr lang="en-US" sz="1800" dirty="0">
                <a:latin typeface="Times New Roman"/>
                <a:ea typeface="+mn-lt"/>
                <a:cs typeface="+mn-lt"/>
              </a:rPr>
              <a:t>The project aims to develop a code optimizer to enhance student submissions.</a:t>
            </a:r>
            <a:endParaRPr lang="en-US" sz="1800" dirty="0">
              <a:latin typeface="Times New Roman"/>
              <a:cs typeface="Times New Roman"/>
            </a:endParaRPr>
          </a:p>
          <a:p>
            <a:r>
              <a:rPr lang="en-US" sz="1800" dirty="0">
                <a:latin typeface="Times New Roman"/>
                <a:ea typeface="+mn-lt"/>
                <a:cs typeface="+mn-lt"/>
              </a:rPr>
              <a:t>Focuses on dead code elimination and constant folding for optimization.</a:t>
            </a:r>
            <a:endParaRPr lang="en-US" sz="1800" dirty="0">
              <a:latin typeface="Times New Roman"/>
              <a:cs typeface="Times New Roman"/>
            </a:endParaRPr>
          </a:p>
          <a:p>
            <a:r>
              <a:rPr lang="en-US" sz="1800" dirty="0">
                <a:latin typeface="Times New Roman"/>
                <a:ea typeface="+mn-lt"/>
                <a:cs typeface="+mn-lt"/>
              </a:rPr>
              <a:t>Uses data flow analysis and peephole optimization to detect and remove inefficiencies.</a:t>
            </a:r>
            <a:endParaRPr lang="en-US" sz="1800" dirty="0">
              <a:latin typeface="Times New Roman"/>
              <a:cs typeface="Times New Roman"/>
            </a:endParaRPr>
          </a:p>
          <a:p>
            <a:r>
              <a:rPr lang="en-US" sz="1800" dirty="0">
                <a:latin typeface="Times New Roman"/>
                <a:ea typeface="+mn-lt"/>
                <a:cs typeface="+mn-lt"/>
              </a:rPr>
              <a:t>Ensures cleaner, more efficient code, promoting better programming practices.</a:t>
            </a:r>
            <a:endParaRPr lang="en-US" sz="1800" dirty="0">
              <a:latin typeface="Times New Roman"/>
              <a:cs typeface="Times New Roman"/>
            </a:endParaRPr>
          </a:p>
          <a:p>
            <a:pPr marL="365760" indent="-283464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3</a:t>
            </a:fld>
            <a:endParaRPr lang="en-US" altLang="zh-CN" dirty="0"/>
          </a:p>
        </p:txBody>
      </p:sp>
      <p:pic>
        <p:nvPicPr>
          <p:cNvPr id="7" name="Picture 2" descr="SSE-Computer Science and Engineer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82" y="599779"/>
            <a:ext cx="7863035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460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D71F3B-3B3E-46B2-DA92-D08ED49AD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t>03/20/2025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3FFDBD-4ED2-A36F-532E-57A85AC3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4</a:t>
            </a:fld>
            <a:endParaRPr lang="en-US" altLang="zh-CN" dirty="0"/>
          </a:p>
        </p:txBody>
      </p:sp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id="{0DAE5FF9-CB95-2805-35F9-9B71C09B6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79718"/>
            <a:ext cx="79248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7D11449A-6E9F-FFC0-91B8-032F1F400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092" y="1717916"/>
            <a:ext cx="7671816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/>
                <a:cs typeface="Times New Roman"/>
              </a:rPr>
              <a:t>                              </a:t>
            </a:r>
            <a:endParaRPr lang="en-US" altLang="en-US" sz="3000" b="1" dirty="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Manual Code Optimization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Students and instructors manually review and refine code.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Basic Compiler Optimization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Compilers perform limited optimizations like constant folding and dead code elimination.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Syntax Checkers and Linters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Tools like IDE-based linters highlight syntax issues but do not deeply optimize code.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Limited Focus on Student Assignments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Most optimization tools are designed for large-scale software rather than educational use.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Automated Redundancy Removal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Existing models do not actively detect and remove redundant code.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Inconsistent Optimization Approaches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Different tools provide varying levels of optimization, leading to unpredictable improvements.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E39662-C233-6183-BA8C-C3A337E2FA28}"/>
              </a:ext>
            </a:extLst>
          </p:cNvPr>
          <p:cNvCxnSpPr/>
          <p:nvPr/>
        </p:nvCxnSpPr>
        <p:spPr>
          <a:xfrm flipV="1">
            <a:off x="1567333" y="2275149"/>
            <a:ext cx="6211014" cy="24168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BF5A88-80B4-A5A8-5961-FBC9A713DE68}"/>
              </a:ext>
            </a:extLst>
          </p:cNvPr>
          <p:cNvSpPr txBox="1"/>
          <p:nvPr/>
        </p:nvSpPr>
        <p:spPr>
          <a:xfrm>
            <a:off x="2755314" y="1793490"/>
            <a:ext cx="4063376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b="1" dirty="0">
                <a:solidFill>
                  <a:srgbClr val="C00000"/>
                </a:solidFill>
                <a:latin typeface="Times New Roman"/>
                <a:cs typeface="Times New Roman"/>
              </a:rPr>
              <a:t>EXISTING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3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822" y="1724427"/>
            <a:ext cx="7499350" cy="792162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FLAWS IN EXISTING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5</a:t>
            </a:fld>
            <a:endParaRPr lang="en-US" altLang="zh-CN" dirty="0"/>
          </a:p>
        </p:txBody>
      </p:sp>
      <p:pic>
        <p:nvPicPr>
          <p:cNvPr id="7" name="Picture 2" descr="SSE-Computer Science and Engineer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07" y="609424"/>
            <a:ext cx="7973786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D8893141-3F3A-3126-D4EE-BB38E35366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73308" y="2391902"/>
            <a:ext cx="7597621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Time-Consuming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Manual code optimization requires significant effort from students and instructors.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Limited Optimization Scope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Compilers focus on execution efficiency but do not improve code readability or structure.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 Designed for Student Assignments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Existing tools cater to large-scale software development rather than educational needs.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Lack of Deep Code Analysis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Basic syntax checkers and linters do not detect redundant computations effectively.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Automated Redundancy Removal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Current models do not actively eliminate dead code or optimize expressions.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Inconsistent Results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Different compilers and IDEs provide varying levels of optimization, leading to unpredictable improvements.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006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082" y="1669786"/>
            <a:ext cx="7499350" cy="792162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PROPOSED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47A8223-39EF-FB47-A105-FA55A82981FD}"/>
              </a:ext>
            </a:extLst>
          </p:cNvPr>
          <p:cNvSpPr txBox="1">
            <a:spLocks/>
          </p:cNvSpPr>
          <p:nvPr/>
        </p:nvSpPr>
        <p:spPr>
          <a:xfrm>
            <a:off x="1600200" y="6553200"/>
            <a:ext cx="7086600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83464">
              <a:lnSpc>
                <a:spcPct val="150000"/>
              </a:lnSpc>
              <a:spcBef>
                <a:spcPts val="0"/>
              </a:spcBef>
              <a:buFont typeface="Wingdings 2"/>
              <a:buChar char=""/>
              <a:defRPr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SSE-Computer Science and Engineer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20732"/>
            <a:ext cx="7924800" cy="123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F17D790C-7850-B768-962E-34F5F5493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469652"/>
            <a:ext cx="7772400" cy="4016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Automated Code Optimization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Eliminates redundant code and optimizes expressions without manual intervention.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Dead Code Elimination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Detects and removes unnecessary code that does not impact execution.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Constant Folding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Precomputes constant expressions to improve efficiency.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Flow Analysis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Tracks variable usage and removes redundant computations.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Peephole Optimization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Identifies and replaces inefficient code patterns with optimized versions.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Provides a simple and accessible tool for students to optimize their code easily.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Consistent Optimization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Ensures uniform improvements across different code submissions.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Better Readability and Performance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Produces cleaner, well-structured, and efficient code.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777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AAF15A-A298-FA3F-ADEF-28032CFC9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t>03/20/2025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27034C-D01A-971B-40F5-00A52F2B8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7</a:t>
            </a:fld>
            <a:endParaRPr lang="en-US" altLang="zh-CN" dirty="0"/>
          </a:p>
        </p:txBody>
      </p:sp>
      <p:pic>
        <p:nvPicPr>
          <p:cNvPr id="6" name="Picture 2" descr="SSE-Computer Science and Engineering">
            <a:extLst>
              <a:ext uri="{FF2B5EF4-FFF2-40B4-BE49-F238E27FC236}">
                <a16:creationId xmlns:a16="http://schemas.microsoft.com/office/drawing/2014/main" id="{DF51AB8F-C312-F622-62A5-65C756283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65" y="618067"/>
            <a:ext cx="7863035" cy="127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B5689624-508E-BC82-1137-F362BCB02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357908"/>
            <a:ext cx="8077200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/>
                <a:cs typeface="Times New Roman"/>
              </a:rPr>
              <a:t>                    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Code Input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 : Accepts student-written code for analysis. </a:t>
            </a:r>
            <a:endParaRPr lang="en-US" altLang="en-US" b="0" i="0" u="none" strike="noStrike" cap="none" normalizeH="0" baseline="0" dirty="0">
              <a:ln>
                <a:noFill/>
              </a:ln>
              <a:effectLst/>
              <a:latin typeface="Times New Roman"/>
              <a:cs typeface="Times New Roman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Lexical and Syntax Analysis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 : Parses the code to understand its structure. </a:t>
            </a:r>
            <a:endParaRPr lang="en-US" altLang="en-US" b="0" i="0" u="none" strike="noStrike" cap="none" normalizeH="0" baseline="0" dirty="0">
              <a:ln>
                <a:noFill/>
              </a:ln>
              <a:effectLst/>
              <a:latin typeface="Times New Roman"/>
              <a:cs typeface="Times New Roman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Data Flow Analysis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 : Identifies redundant computations and unused variables. </a:t>
            </a:r>
            <a:endParaRPr lang="en-US" altLang="en-US" b="0" i="0" u="none" strike="noStrike" cap="none" normalizeH="0" baseline="0" dirty="0">
              <a:ln>
                <a:noFill/>
              </a:ln>
              <a:effectLst/>
              <a:latin typeface="Times New Roman"/>
              <a:cs typeface="Times New Roman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Dead Code Elimination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 : Removes code that does not impact execution. </a:t>
            </a:r>
            <a:endParaRPr lang="en-US" altLang="en-US" b="0" i="0" u="none" strike="noStrike" cap="none" normalizeH="0" baseline="0" dirty="0">
              <a:ln>
                <a:noFill/>
              </a:ln>
              <a:effectLst/>
              <a:latin typeface="Times New Roman"/>
              <a:cs typeface="Times New Roman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Constant Folding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 : Simplifies expressions involving constant values. </a:t>
            </a:r>
            <a:endParaRPr lang="en-US" altLang="en-US" b="0" i="0" u="none" strike="noStrike" cap="none" normalizeH="0" baseline="0" dirty="0">
              <a:ln>
                <a:noFill/>
              </a:ln>
              <a:effectLst/>
              <a:latin typeface="Times New Roman"/>
              <a:cs typeface="Times New Roman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Peephole Optimization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 : Replaces inefficient code patterns with optimized versions. </a:t>
            </a:r>
            <a:endParaRPr lang="en-US" altLang="en-US" b="0" i="0" u="none" strike="noStrike" cap="none" normalizeH="0" baseline="0" dirty="0">
              <a:ln>
                <a:noFill/>
              </a:ln>
              <a:effectLst/>
              <a:latin typeface="Times New Roman"/>
              <a:cs typeface="Times New Roman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Code Generation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 : Produces the optimized code while maintaining functionality. </a:t>
            </a:r>
            <a:endParaRPr lang="en-US" altLang="en-US" b="0" i="0" u="none" strike="noStrike" cap="none" normalizeH="0" baseline="0" dirty="0">
              <a:ln>
                <a:noFill/>
              </a:ln>
              <a:effectLst/>
              <a:latin typeface="Times New Roman"/>
              <a:cs typeface="Times New Roman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Final Output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 : Displays the improved, more efficient version of the student's code. </a:t>
            </a:r>
            <a:endParaRPr lang="en-US" altLang="en-US" b="0" i="0" u="none" strike="noStrike" cap="none" normalizeH="0" baseline="0" dirty="0">
              <a:ln>
                <a:noFill/>
              </a:ln>
              <a:effectLst/>
              <a:latin typeface="Times New Roman"/>
              <a:cs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6AFBBD0-A896-B1F4-0AD3-3E8B2A0F26FF}"/>
              </a:ext>
            </a:extLst>
          </p:cNvPr>
          <p:cNvCxnSpPr/>
          <p:nvPr/>
        </p:nvCxnSpPr>
        <p:spPr>
          <a:xfrm flipV="1">
            <a:off x="1567333" y="2525669"/>
            <a:ext cx="6211014" cy="24168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19F9A67-FC07-3E79-84B1-0D0C23F0CC13}"/>
              </a:ext>
            </a:extLst>
          </p:cNvPr>
          <p:cNvSpPr txBox="1"/>
          <p:nvPr/>
        </p:nvSpPr>
        <p:spPr>
          <a:xfrm>
            <a:off x="2551440" y="1978933"/>
            <a:ext cx="4245441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000" b="1" dirty="0">
                <a:solidFill>
                  <a:srgbClr val="C00000"/>
                </a:solidFill>
                <a:latin typeface="Times New Roman"/>
                <a:cs typeface="Times New Roman"/>
              </a:rPr>
              <a:t>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08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08359D-5A87-E32F-7F7D-CFE5D097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8</a:t>
            </a:fld>
            <a:endParaRPr lang="en-US" altLang="zh-CN" dirty="0"/>
          </a:p>
        </p:txBody>
      </p:sp>
      <p:pic>
        <p:nvPicPr>
          <p:cNvPr id="6" name="Picture 2" descr="SSE-Computer Science and Engineering">
            <a:extLst>
              <a:ext uri="{FF2B5EF4-FFF2-40B4-BE49-F238E27FC236}">
                <a16:creationId xmlns:a16="http://schemas.microsoft.com/office/drawing/2014/main" id="{3066296D-F04D-2293-DF39-16E4562B4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2156"/>
            <a:ext cx="7863035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03F79B30-FBD4-8455-7331-84F168772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89" y="2150015"/>
            <a:ext cx="76200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/>
                <a:cs typeface="Times New Roman"/>
              </a:rPr>
              <a:t>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Optimized Code Efficiency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Dead code elimination and constant folding reduced redundant computations, improving execution speed.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Readability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The optimized code was cleaner and easier to understand.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Evaluated based on execution time, memory usage, and code size, showing significant improvements.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Successful Validation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Optimized code produced the same output as the original, ensuring correctness.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Handling of Complex Code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Data flow analysis effectively detected and optimized redundant expressions.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 Benefits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Helped students write better-structured and efficient code with minimal effort.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0523CC8-428D-E557-1B30-4B63BF20DA63}"/>
              </a:ext>
            </a:extLst>
          </p:cNvPr>
          <p:cNvCxnSpPr/>
          <p:nvPr/>
        </p:nvCxnSpPr>
        <p:spPr>
          <a:xfrm flipV="1">
            <a:off x="1243744" y="2410847"/>
            <a:ext cx="6211014" cy="24168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CD72244-6AC3-9F25-B92C-95038B56074D}"/>
              </a:ext>
            </a:extLst>
          </p:cNvPr>
          <p:cNvSpPr txBox="1"/>
          <p:nvPr/>
        </p:nvSpPr>
        <p:spPr>
          <a:xfrm>
            <a:off x="1985040" y="1870132"/>
            <a:ext cx="546597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b="1" dirty="0">
                <a:solidFill>
                  <a:srgbClr val="C00000"/>
                </a:solidFill>
                <a:latin typeface="Times New Roman"/>
                <a:cs typeface="Times New Roman"/>
              </a:rPr>
              <a:t>RESULTS AND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239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E3F8BF-5493-5024-A686-5C7D8B3AC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t>03/20/2025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7BBDBA-2606-EDE4-9266-59253AEA4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9</a:t>
            </a:fld>
            <a:endParaRPr lang="en-US" altLang="zh-CN" dirty="0"/>
          </a:p>
        </p:txBody>
      </p:sp>
      <p:pic>
        <p:nvPicPr>
          <p:cNvPr id="6" name="Picture 2" descr="SSE-Computer Science and Engineering">
            <a:extLst>
              <a:ext uri="{FF2B5EF4-FFF2-40B4-BE49-F238E27FC236}">
                <a16:creationId xmlns:a16="http://schemas.microsoft.com/office/drawing/2014/main" id="{0120AAF8-7B60-AD61-264B-C64C4A85A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2156"/>
            <a:ext cx="7863035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2600D9FE-9455-B89A-9E0C-C0A0E6946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885" y="2243959"/>
            <a:ext cx="74676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/>
                <a:cs typeface="Times New Roman"/>
              </a:rPr>
              <a:t>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Loop Optimization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Reduce unnecessary iterations to improve efficiency.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Strength Reduction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Replace costly operations with simpler alternatives (e.g., replacing multiplication with bit shifts).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 Inlining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Optimize function calls by replacing them with direct code execution where beneficial.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Multi-Language Support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Extend the optimizer to handle multiple programming languages.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Develop a GUI for easier access and usability.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AI-Based Optimization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Implement AI techniques to detect and optimize inefficient code patterns automatically.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Cloud-Based Optimization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Enable an online platform for students to submit and receive optimized code instantly.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C3C06C7-D084-075F-B804-450C36AFBE2D}"/>
              </a:ext>
            </a:extLst>
          </p:cNvPr>
          <p:cNvCxnSpPr/>
          <p:nvPr/>
        </p:nvCxnSpPr>
        <p:spPr>
          <a:xfrm flipV="1">
            <a:off x="1275059" y="2483916"/>
            <a:ext cx="6211014" cy="24168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EEB8B8D-8FC8-F232-5E99-3F98F9CA33B1}"/>
              </a:ext>
            </a:extLst>
          </p:cNvPr>
          <p:cNvSpPr txBox="1"/>
          <p:nvPr/>
        </p:nvSpPr>
        <p:spPr>
          <a:xfrm>
            <a:off x="1911974" y="1968213"/>
            <a:ext cx="5663453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b="1" dirty="0">
                <a:solidFill>
                  <a:srgbClr val="C00000"/>
                </a:solidFill>
                <a:latin typeface="Times New Roman"/>
                <a:cs typeface="Times New Roman"/>
              </a:rPr>
              <a:t>FUTURE ENHANCEMENT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2743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5991</TotalTime>
  <Words>1009</Words>
  <Application>Microsoft Office PowerPoint</Application>
  <PresentationFormat>On-screen Show (4:3)</PresentationFormat>
  <Paragraphs>117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宋体</vt:lpstr>
      <vt:lpstr>Arial</vt:lpstr>
      <vt:lpstr>AvantGarde</vt:lpstr>
      <vt:lpstr>Calibri</vt:lpstr>
      <vt:lpstr>Garamond</vt:lpstr>
      <vt:lpstr>Times</vt:lpstr>
      <vt:lpstr>Times New Roman</vt:lpstr>
      <vt:lpstr>ui-sans-serif</vt:lpstr>
      <vt:lpstr>Wingdings 2</vt:lpstr>
      <vt:lpstr>Organic</vt:lpstr>
      <vt:lpstr>PowerPoint Presentation</vt:lpstr>
      <vt:lpstr>PowerPoint Presentation</vt:lpstr>
      <vt:lpstr>INTRODUCTION</vt:lpstr>
      <vt:lpstr>PowerPoint Presentation</vt:lpstr>
      <vt:lpstr>FLAWS IN EXISTING MODEL</vt:lpstr>
      <vt:lpstr>PROPOSED MODEL</vt:lpstr>
      <vt:lpstr>PowerPoint Presentation</vt:lpstr>
      <vt:lpstr>PowerPoint Presentation</vt:lpstr>
      <vt:lpstr>PowerPoint Presentation</vt:lpstr>
      <vt:lpstr>OUTPUT</vt:lpstr>
      <vt:lpstr>PowerPoint Presentation</vt:lpstr>
      <vt:lpstr>PowerPoint Presentation</vt:lpstr>
      <vt:lpstr>PowerPoint Presentation</vt:lpstr>
    </vt:vector>
  </TitlesOfParts>
  <Company>Deitel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kalid</dc:creator>
  <cp:lastModifiedBy>Vijay T</cp:lastModifiedBy>
  <cp:revision>660</cp:revision>
  <dcterms:created xsi:type="dcterms:W3CDTF">2000-07-06T15:05:59Z</dcterms:created>
  <dcterms:modified xsi:type="dcterms:W3CDTF">2025-03-19T23:53:27Z</dcterms:modified>
</cp:coreProperties>
</file>