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54" r:id="rId1"/>
  </p:sldMasterIdLst>
  <p:notesMasterIdLst>
    <p:notesMasterId r:id="rId2"/>
  </p:notesMasterIdLst>
  <p:sldIdLst>
    <p:sldId id="282" r:id="rId3"/>
    <p:sldId id="283" r:id="rId4"/>
    <p:sldId id="284" r:id="rId5"/>
    <p:sldId id="285" r:id="rId6"/>
    <p:sldId id="286" r:id="rId7"/>
    <p:sldId id="287" r:id="rId8"/>
    <p:sldId id="288" r:id="rId9"/>
    <p:sldId id="289" r:id="rId10"/>
    <p:sldId id="290" r:id="rId11"/>
    <p:sldId id="291" r:id="rId12"/>
    <p:sldId id="293" r:id="rId13"/>
    <p:sldId id="294"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uraja%20Sathish%20kumar\Downloads\EMPLOYEE%20PERFORMANCE%20ANALYSIS%20-%20MALE.xlsm"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PERFORMANCE ANALYSIS - MALE.xlsm]Sheet2!PivotTable1</c:name>
    <c:fmtId val="1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MALE EMPLOYEE PERFORMANCE ANALYSIS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square"/>
          <c:size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triangle"/>
          <c:size val="5"/>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Sheet2!$B$3:$B$4</c:f>
              <c:strCache>
                <c:ptCount val="1"/>
                <c:pt idx="0">
                  <c:v>Full-Time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19.0</c:v>
                </c:pt>
                <c:pt idx="1">
                  <c:v>22.0</c:v>
                </c:pt>
                <c:pt idx="2">
                  <c:v>20.0</c:v>
                </c:pt>
                <c:pt idx="3">
                  <c:v>21.0</c:v>
                </c:pt>
                <c:pt idx="4">
                  <c:v>22.0</c:v>
                </c:pt>
                <c:pt idx="5">
                  <c:v>25.0</c:v>
                </c:pt>
                <c:pt idx="6">
                  <c:v>21.0</c:v>
                </c:pt>
                <c:pt idx="7">
                  <c:v>20.0</c:v>
                </c:pt>
                <c:pt idx="8">
                  <c:v>24.0</c:v>
                </c:pt>
                <c:pt idx="9">
                  <c:v>15.0</c:v>
                </c:pt>
              </c:numCache>
            </c:numRef>
          </c:val>
        </c:ser>
        <c:ser>
          <c:idx val="1"/>
          <c:order val="1"/>
          <c:tx>
            <c:strRef>
              <c:f>Sheet2!$C$3:$C$4</c:f>
              <c:strCache>
                <c:ptCount val="1"/>
                <c:pt idx="0">
                  <c:v>Part-Time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2"/>
                </a:solidFill>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14.0</c:v>
                </c:pt>
                <c:pt idx="1">
                  <c:v>21.0</c:v>
                </c:pt>
                <c:pt idx="2">
                  <c:v>21.0</c:v>
                </c:pt>
                <c:pt idx="3">
                  <c:v>17.0</c:v>
                </c:pt>
                <c:pt idx="4">
                  <c:v>31.0</c:v>
                </c:pt>
                <c:pt idx="5">
                  <c:v>16.0</c:v>
                </c:pt>
                <c:pt idx="6">
                  <c:v>23.0</c:v>
                </c:pt>
                <c:pt idx="7">
                  <c:v>19.0</c:v>
                </c:pt>
                <c:pt idx="8">
                  <c:v>22.0</c:v>
                </c:pt>
                <c:pt idx="9">
                  <c:v>25.0</c:v>
                </c:pt>
              </c:numCache>
            </c:numRef>
          </c:val>
        </c:ser>
        <c:ser>
          <c:idx val="2"/>
          <c:order val="2"/>
          <c:tx>
            <c:strRef>
              <c:f>Sheet2!$D$3:$D$4</c:f>
              <c:strCache>
                <c:ptCount val="1"/>
                <c:pt idx="0">
                  <c:v>Temporary</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3"/>
                </a:solidFill>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29.0</c:v>
                </c:pt>
                <c:pt idx="1">
                  <c:v>21.0</c:v>
                </c:pt>
                <c:pt idx="2">
                  <c:v>17.0</c:v>
                </c:pt>
                <c:pt idx="3">
                  <c:v>37.0</c:v>
                </c:pt>
                <c:pt idx="4">
                  <c:v>22.0</c:v>
                </c:pt>
                <c:pt idx="5">
                  <c:v>22.0</c:v>
                </c:pt>
                <c:pt idx="6">
                  <c:v>27.0</c:v>
                </c:pt>
                <c:pt idx="7">
                  <c:v>24.0</c:v>
                </c:pt>
                <c:pt idx="8">
                  <c:v>23.0</c:v>
                </c:pt>
                <c:pt idx="9">
                  <c:v>28.0</c:v>
                </c:pt>
              </c:numCache>
            </c:numRef>
          </c:val>
        </c:ser>
        <c:dLbls>
          <c:dLblPos val="outEnd"/>
          <c:showLegendKey val="0"/>
          <c:showVal val="1"/>
          <c:showCatName val="0"/>
          <c:showSerName val="0"/>
          <c:showPercent val="0"/>
          <c:showBubbleSize val="0"/>
        </c:dLbls>
        <c:gapWidth val="115"/>
        <c:overlap val="-20"/>
        <c:axId val="611473248"/>
        <c:axId val="611480928"/>
      </c:barChart>
      <c:catAx>
        <c:axId val="611473248"/>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BUSINESS UNIT</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1480928"/>
        <c:crosses val="autoZero"/>
        <c:auto val="1"/>
        <c:lblAlgn val="ctr"/>
        <c:lblOffset val="100"/>
        <c:noMultiLvlLbl val="0"/>
      </c:catAx>
      <c:valAx>
        <c:axId val="611480928"/>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NUMBER OF EMPLOYEES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14732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57" name="Shape 2"/>
        <p:cNvGrpSpPr/>
        <p:nvPr/>
      </p:nvGrpSpPr>
      <p:grpSpPr>
        <a:xfrm>
          <a:off x="0" y="0"/>
          <a:ext cx="0" cy="0"/>
          <a:chOff x="0" y="0"/>
          <a:chExt cx="0" cy="0"/>
        </a:xfrm>
      </p:grpSpPr>
      <p:sp>
        <p:nvSpPr>
          <p:cNvPr id="1048697"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98"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99"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00"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01"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02"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14"/>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14"/>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1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1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1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5" name="Shape 31"/>
        <p:cNvGrpSpPr/>
        <p:nvPr/>
      </p:nvGrpSpPr>
      <p:grpSpPr>
        <a:xfrm>
          <a:off x="0" y="0"/>
          <a:ext cx="0" cy="0"/>
          <a:chOff x="0" y="0"/>
          <a:chExt cx="0" cy="0"/>
        </a:xfrm>
      </p:grpSpPr>
      <p:sp>
        <p:nvSpPr>
          <p:cNvPr id="1048606" name="Google Shape;32;p1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1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1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1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54" name="Shape 36"/>
        <p:cNvGrpSpPr/>
        <p:nvPr/>
      </p:nvGrpSpPr>
      <p:grpSpPr>
        <a:xfrm>
          <a:off x="0" y="0"/>
          <a:ext cx="0" cy="0"/>
          <a:chOff x="0" y="0"/>
          <a:chExt cx="0" cy="0"/>
        </a:xfrm>
      </p:grpSpPr>
      <p:sp>
        <p:nvSpPr>
          <p:cNvPr id="1048683" name="Google Shape;37;p16"/>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84" name="Google Shape;38;p16"/>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685" name="Google Shape;39;p1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6" name="Google Shape;40;p1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7" name="Google Shape;41;p1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55" name="Shape 42"/>
        <p:cNvGrpSpPr/>
        <p:nvPr/>
      </p:nvGrpSpPr>
      <p:grpSpPr>
        <a:xfrm>
          <a:off x="0" y="0"/>
          <a:ext cx="0" cy="0"/>
          <a:chOff x="0" y="0"/>
          <a:chExt cx="0" cy="0"/>
        </a:xfrm>
      </p:grpSpPr>
      <p:sp>
        <p:nvSpPr>
          <p:cNvPr id="1048688" name="Google Shape;43;p17"/>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89" name="Google Shape;44;p17"/>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690" name="Google Shape;45;p17"/>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691" name="Google Shape;46;p17"/>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2" name="Google Shape;47;p17"/>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3" name="Google Shape;48;p17"/>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56" name="Shape 49"/>
        <p:cNvGrpSpPr/>
        <p:nvPr/>
      </p:nvGrpSpPr>
      <p:grpSpPr>
        <a:xfrm>
          <a:off x="0" y="0"/>
          <a:ext cx="0" cy="0"/>
          <a:chOff x="0" y="0"/>
          <a:chExt cx="0" cy="0"/>
        </a:xfrm>
      </p:grpSpPr>
      <p:sp>
        <p:nvSpPr>
          <p:cNvPr id="1048694" name="Google Shape;50;p18"/>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5" name="Google Shape;51;p18"/>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6" name="Google Shape;52;p18"/>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3"/>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3"/>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3"/>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3"/>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3"/>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3"/>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3"/>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3"/>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3"/>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3"/>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3"/>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55" r:id="rId1"/>
    <p:sldLayoutId id="2147483656" r:id="rId2"/>
    <p:sldLayoutId id="2147483657" r:id="rId3"/>
    <p:sldLayoutId id="2147483658" r:id="rId4"/>
    <p:sldLayoutId id="2147483659"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6.png"/><Relationship Id="rId3" Type="http://schemas.openxmlformats.org/officeDocument/2006/relationships/slideLayout" Target="../slideLayouts/slideLayout2.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2.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38"/>
        <p:cNvGrpSpPr/>
        <p:nvPr/>
      </p:nvGrpSpPr>
      <p:grpSpPr>
        <a:xfrm>
          <a:off x="0" y="0"/>
          <a:ext cx="0" cy="0"/>
          <a:chOff x="0" y="0"/>
          <a:chExt cx="0" cy="0"/>
        </a:xfrm>
      </p:grpSpPr>
      <p:grpSp>
        <p:nvGrpSpPr>
          <p:cNvPr id="20" name="Google Shape;39;p1"/>
          <p:cNvGrpSpPr/>
          <p:nvPr/>
        </p:nvGrpSpPr>
        <p:grpSpPr>
          <a:xfrm>
            <a:off x="876299" y="990600"/>
            <a:ext cx="1743075" cy="1333500"/>
            <a:chOff x="742950" y="1104900"/>
            <a:chExt cx="1743075" cy="1333500"/>
          </a:xfrm>
        </p:grpSpPr>
        <p:sp>
          <p:nvSpPr>
            <p:cNvPr id="1048596" name="Google Shape;40;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597" name="Google Shape;41;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1048598" name="Google Shape;42;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599" name="Google Shape;43;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600" name="Google Shape;44;p1"/>
          <p:cNvSpPr txBox="1"/>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45;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46;p1"/>
          <p:cNvSpPr txBox="1"/>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US"/>
              <a:t>1</a:t>
            </a:fld>
          </a:p>
        </p:txBody>
      </p:sp>
      <p:sp>
        <p:nvSpPr>
          <p:cNvPr id="1048602" name="Google Shape;47;p1"/>
          <p:cNvSpPr txBox="1"/>
          <p:nvPr/>
        </p:nvSpPr>
        <p:spPr>
          <a:xfrm>
            <a:off x="1743483" y="3290233"/>
            <a:ext cx="86106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400"/>
              <a:buFont typeface="Calibri"/>
              <a:buNone/>
            </a:pPr>
            <a:r>
              <a:rPr sz="2400" lang="en-US">
                <a:solidFill>
                  <a:schemeClr val="dk1"/>
                </a:solidFill>
                <a:latin typeface="Calibri"/>
                <a:ea typeface="Calibri"/>
                <a:cs typeface="Calibri"/>
                <a:sym typeface="Calibri"/>
              </a:rPr>
              <a:t>STUDENT NAME: </a:t>
            </a:r>
            <a:r>
              <a:rPr sz="2400" lang="en-US">
                <a:solidFill>
                  <a:schemeClr val="dk1"/>
                </a:solidFill>
                <a:latin typeface="Calibri"/>
                <a:ea typeface="Calibri"/>
                <a:cs typeface="Calibri"/>
                <a:sym typeface="Calibri"/>
              </a:rPr>
              <a:t>VIJAY</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K</a:t>
            </a:r>
            <a:endParaRPr sz="1800">
              <a:solidFill>
                <a:schemeClr val="dk1"/>
              </a:solidFill>
              <a:latin typeface="Calibri"/>
              <a:ea typeface="Calibri"/>
              <a:cs typeface="Calibri"/>
              <a:sym typeface="Calibri"/>
            </a:endParaRPr>
          </a:p>
          <a:p>
            <a:pPr algn="l" indent="0" lvl="0" marL="0" marR="0" rtl="0">
              <a:spcBef>
                <a:spcPts val="0"/>
              </a:spcBef>
              <a:spcAft>
                <a:spcPts val="0"/>
              </a:spcAft>
              <a:buClr>
                <a:schemeClr val="dk1"/>
              </a:buClr>
              <a:buSzPts val="2400"/>
              <a:buFont typeface="Calibri"/>
              <a:buNone/>
            </a:pPr>
            <a:r>
              <a:rPr sz="2400" lang="en-US">
                <a:solidFill>
                  <a:schemeClr val="dk1"/>
                </a:solidFill>
                <a:latin typeface="Calibri"/>
                <a:ea typeface="Calibri"/>
                <a:cs typeface="Calibri"/>
                <a:sym typeface="Calibri"/>
              </a:rPr>
              <a:t>REGISTER NO: 312203</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algn="l" indent="0" lvl="0" marL="0" marR="0" rtl="0">
              <a:spcBef>
                <a:spcPts val="0"/>
              </a:spcBef>
              <a:spcAft>
                <a:spcPts val="0"/>
              </a:spcAft>
              <a:buClr>
                <a:schemeClr val="dk1"/>
              </a:buClr>
              <a:buSzPts val="2400"/>
              <a:buFont typeface="Calibri"/>
              <a:buNone/>
            </a:pPr>
            <a:r>
              <a:rPr sz="2400" lang="en-US">
                <a:solidFill>
                  <a:schemeClr val="dk1"/>
                </a:solidFill>
                <a:latin typeface="Calibri"/>
                <a:ea typeface="Calibri"/>
                <a:cs typeface="Calibri"/>
                <a:sym typeface="Calibri"/>
              </a:rPr>
              <a:t>DEPARTMENT: DEPARTMENT OF MANAGEMENT</a:t>
            </a:r>
            <a:endParaRPr sz="1800">
              <a:solidFill>
                <a:schemeClr val="dk1"/>
              </a:solidFill>
              <a:latin typeface="Calibri"/>
              <a:ea typeface="Calibri"/>
              <a:cs typeface="Calibri"/>
              <a:sym typeface="Calibri"/>
            </a:endParaRPr>
          </a:p>
          <a:p>
            <a:pPr algn="l" indent="0" lvl="0" marL="0" marR="0" rtl="0">
              <a:spcBef>
                <a:spcPts val="0"/>
              </a:spcBef>
              <a:spcAft>
                <a:spcPts val="0"/>
              </a:spcAft>
              <a:buClr>
                <a:schemeClr val="dk1"/>
              </a:buClr>
              <a:buSzPts val="2400"/>
              <a:buFont typeface="Calibri"/>
              <a:buNone/>
            </a:pPr>
            <a:r>
              <a:rPr sz="2400" lang="en-US">
                <a:solidFill>
                  <a:schemeClr val="dk1"/>
                </a:solidFill>
                <a:latin typeface="Calibri"/>
                <a:ea typeface="Calibri"/>
                <a:cs typeface="Calibri"/>
                <a:sym typeface="Calibri"/>
              </a:rPr>
              <a:t>COLLEGE: HINDUSTAN COLLEGE OF ARTS &amp; SCIENCE</a:t>
            </a:r>
            <a:endParaRPr sz="1800">
              <a:solidFill>
                <a:schemeClr val="dk1"/>
              </a:solidFill>
              <a:latin typeface="Calibri"/>
              <a:ea typeface="Calibri"/>
              <a:cs typeface="Calibri"/>
              <a:sym typeface="Calibri"/>
            </a:endParaRPr>
          </a:p>
          <a:p>
            <a:pPr algn="l" indent="0" lvl="0" marL="0" marR="0" rtl="0">
              <a:spcBef>
                <a:spcPts val="0"/>
              </a:spcBef>
              <a:spcAft>
                <a:spcPts val="0"/>
              </a:spcAft>
              <a:buClr>
                <a:schemeClr val="dk1"/>
              </a:buClr>
              <a:buSzPts val="2400"/>
              <a:buFont typeface="Calibri"/>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8" name="Shape 182"/>
        <p:cNvGrpSpPr/>
        <p:nvPr/>
      </p:nvGrpSpPr>
      <p:grpSpPr>
        <a:xfrm>
          <a:off x="0" y="0"/>
          <a:ext cx="0" cy="0"/>
          <a:chOff x="0" y="0"/>
          <a:chExt cx="0" cy="0"/>
        </a:xfrm>
      </p:grpSpPr>
      <p:sp>
        <p:nvSpPr>
          <p:cNvPr id="1048672" name="Google Shape;183;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4;p10"/>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73" name="Google Shape;185;p10"/>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74" name="Google Shape;186;p10"/>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675" name="Google Shape;187;p10"/>
          <p:cNvSpPr txBox="1"/>
          <p:nvPr/>
        </p:nvSpPr>
        <p:spPr>
          <a:xfrm>
            <a:off x="152400" y="1143000"/>
            <a:ext cx="10972800" cy="563231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1800" lang="en-US">
                <a:solidFill>
                  <a:schemeClr val="dk1"/>
                </a:solidFill>
                <a:latin typeface="Calibri"/>
                <a:ea typeface="Calibri"/>
                <a:cs typeface="Calibri"/>
                <a:sym typeface="Calibri"/>
              </a:rPr>
              <a:t>❑ Data collection: </a:t>
            </a:r>
          </a:p>
          <a:p>
            <a:pPr algn="l" indent="0" lvl="0" marL="0" marR="0" rtl="0">
              <a:spcBef>
                <a:spcPts val="0"/>
              </a:spcBef>
              <a:spcAft>
                <a:spcPts val="0"/>
              </a:spcAft>
              <a:buNone/>
            </a:pPr>
            <a:r>
              <a:rPr sz="1800" lang="en-US">
                <a:solidFill>
                  <a:schemeClr val="dk1"/>
                </a:solidFill>
                <a:latin typeface="Calibri"/>
                <a:ea typeface="Calibri"/>
                <a:cs typeface="Calibri"/>
                <a:sym typeface="Calibri"/>
              </a:rPr>
              <a:t>The employee dataset is collected from the Edunet dashboard. </a:t>
            </a:r>
          </a:p>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1800" lang="en-US">
                <a:solidFill>
                  <a:schemeClr val="dk1"/>
                </a:solidFill>
                <a:latin typeface="Calibri"/>
                <a:ea typeface="Calibri"/>
                <a:cs typeface="Calibri"/>
                <a:sym typeface="Calibri"/>
              </a:rPr>
              <a:t>❑ Features collection: </a:t>
            </a:r>
          </a:p>
          <a:p>
            <a:pPr algn="l" indent="0" lvl="0" marL="0" marR="0" rtl="0">
              <a:spcBef>
                <a:spcPts val="0"/>
              </a:spcBef>
              <a:spcAft>
                <a:spcPts val="0"/>
              </a:spcAft>
              <a:buNone/>
            </a:pPr>
            <a:r>
              <a:rPr sz="1800" lang="en-US">
                <a:solidFill>
                  <a:schemeClr val="dk1"/>
                </a:solidFill>
                <a:latin typeface="Calibri"/>
                <a:ea typeface="Calibri"/>
                <a:cs typeface="Calibri"/>
                <a:sym typeface="Calibri"/>
              </a:rPr>
              <a:t>Then, the features for the project is selected from the dataset.</a:t>
            </a:r>
          </a:p>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1800" lang="en-US">
                <a:solidFill>
                  <a:schemeClr val="dk1"/>
                </a:solidFill>
                <a:latin typeface="Calibri"/>
                <a:ea typeface="Calibri"/>
                <a:cs typeface="Calibri"/>
                <a:sym typeface="Calibri"/>
              </a:rPr>
              <a:t> ❑ Conversion:</a:t>
            </a:r>
          </a:p>
          <a:p>
            <a:pPr algn="l" indent="0" lvl="0" marL="0" marR="0" rtl="0">
              <a:spcBef>
                <a:spcPts val="0"/>
              </a:spcBef>
              <a:spcAft>
                <a:spcPts val="0"/>
              </a:spcAft>
              <a:buNone/>
            </a:pPr>
            <a:r>
              <a:rPr sz="1800" lang="en-US">
                <a:solidFill>
                  <a:schemeClr val="dk1"/>
                </a:solidFill>
                <a:latin typeface="Calibri"/>
                <a:ea typeface="Calibri"/>
                <a:cs typeface="Calibri"/>
                <a:sym typeface="Calibri"/>
              </a:rPr>
              <a:t> Then, the rating is converted into text by using formula.</a:t>
            </a:r>
          </a:p>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1800" lang="en-US">
                <a:solidFill>
                  <a:schemeClr val="dk1"/>
                </a:solidFill>
                <a:latin typeface="Calibri"/>
                <a:ea typeface="Calibri"/>
                <a:cs typeface="Calibri"/>
                <a:sym typeface="Calibri"/>
              </a:rPr>
              <a:t> ❑ Creation of Pivot table: </a:t>
            </a:r>
          </a:p>
          <a:p>
            <a:pPr algn="l" indent="0" lvl="0" marL="0" marR="0" rtl="0">
              <a:spcBef>
                <a:spcPts val="0"/>
              </a:spcBef>
              <a:spcAft>
                <a:spcPts val="0"/>
              </a:spcAft>
              <a:buNone/>
            </a:pPr>
            <a:r>
              <a:rPr sz="1800" lang="en-US">
                <a:solidFill>
                  <a:schemeClr val="dk1"/>
                </a:solidFill>
                <a:latin typeface="Calibri"/>
                <a:ea typeface="Calibri"/>
                <a:cs typeface="Calibri"/>
                <a:sym typeface="Calibri"/>
              </a:rPr>
              <a:t>Then, created a pivot table using the insert tool.</a:t>
            </a:r>
          </a:p>
          <a:p>
            <a:pPr algn="l" indent="0" lvl="0" marL="0" marR="0" rtl="0">
              <a:spcBef>
                <a:spcPts val="0"/>
              </a:spcBef>
              <a:spcAft>
                <a:spcPts val="0"/>
              </a:spcAft>
              <a:buNone/>
            </a:pPr>
            <a:r>
              <a:rPr sz="1800" lang="en-US">
                <a:solidFill>
                  <a:schemeClr val="dk1"/>
                </a:solidFill>
                <a:latin typeface="Calibri"/>
                <a:ea typeface="Calibri"/>
                <a:cs typeface="Calibri"/>
                <a:sym typeface="Calibri"/>
              </a:rPr>
              <a:t> ➢ Where, 1. The business unit is used in the rows.</a:t>
            </a:r>
          </a:p>
          <a:p>
            <a:pPr algn="l" indent="0" lvl="0" marL="0" marR="0" rtl="0">
              <a:spcBef>
                <a:spcPts val="0"/>
              </a:spcBef>
              <a:spcAft>
                <a:spcPts val="0"/>
              </a:spcAft>
              <a:buNone/>
            </a:pPr>
            <a:r>
              <a:rPr sz="1800" lang="en-US">
                <a:solidFill>
                  <a:schemeClr val="dk1"/>
                </a:solidFill>
                <a:latin typeface="Calibri"/>
                <a:ea typeface="Calibri"/>
                <a:cs typeface="Calibri"/>
                <a:sym typeface="Calibri"/>
              </a:rPr>
              <a:t> 2. The gender code is used as filter.</a:t>
            </a:r>
          </a:p>
          <a:p>
            <a:pPr algn="l" indent="0" lvl="0" marL="0" marR="0" rtl="0">
              <a:spcBef>
                <a:spcPts val="0"/>
              </a:spcBef>
              <a:spcAft>
                <a:spcPts val="0"/>
              </a:spcAft>
              <a:buNone/>
            </a:pPr>
            <a:r>
              <a:rPr sz="1800" lang="en-US">
                <a:solidFill>
                  <a:schemeClr val="dk1"/>
                </a:solidFill>
                <a:latin typeface="Calibri"/>
                <a:ea typeface="Calibri"/>
                <a:cs typeface="Calibri"/>
                <a:sym typeface="Calibri"/>
              </a:rPr>
              <a:t> 3. The performance category is used as the values.</a:t>
            </a:r>
          </a:p>
          <a:p>
            <a:pPr algn="l" indent="0" lvl="0" marL="0" marR="0" rtl="0">
              <a:spcBef>
                <a:spcPts val="0"/>
              </a:spcBef>
              <a:spcAft>
                <a:spcPts val="0"/>
              </a:spcAft>
              <a:buNone/>
            </a:pPr>
            <a:r>
              <a:rPr sz="1800" lang="en-US">
                <a:solidFill>
                  <a:schemeClr val="dk1"/>
                </a:solidFill>
                <a:latin typeface="Calibri"/>
                <a:ea typeface="Calibri"/>
                <a:cs typeface="Calibri"/>
                <a:sym typeface="Calibri"/>
              </a:rPr>
              <a:t> 4. The employee classification type is used in columns.</a:t>
            </a:r>
          </a:p>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1800" lang="en-US">
                <a:solidFill>
                  <a:schemeClr val="dk1"/>
                </a:solidFill>
                <a:latin typeface="Calibri"/>
                <a:ea typeface="Calibri"/>
                <a:cs typeface="Calibri"/>
                <a:sym typeface="Calibri"/>
              </a:rPr>
              <a:t> ❑ Creation of chart: </a:t>
            </a:r>
          </a:p>
          <a:p>
            <a:pPr algn="l" indent="0" lvl="0" marL="0" marR="0" rtl="0">
              <a:spcBef>
                <a:spcPts val="0"/>
              </a:spcBef>
              <a:spcAft>
                <a:spcPts val="0"/>
              </a:spcAft>
              <a:buNone/>
            </a:pPr>
            <a:r>
              <a:rPr sz="1800" lang="en-US">
                <a:solidFill>
                  <a:schemeClr val="dk1"/>
                </a:solidFill>
                <a:latin typeface="Calibri"/>
                <a:ea typeface="Calibri"/>
                <a:cs typeface="Calibri"/>
                <a:sym typeface="Calibri"/>
              </a:rPr>
              <a:t>The chart is created by using the insert tool.</a:t>
            </a:r>
          </a:p>
          <a:p>
            <a:pPr algn="l" indent="0" lvl="0" marL="0" marR="0" rtl="0">
              <a:spcBef>
                <a:spcPts val="0"/>
              </a:spcBef>
              <a:spcAft>
                <a:spcPts val="0"/>
              </a:spcAft>
              <a:buNone/>
            </a:pPr>
            <a:r>
              <a:rPr sz="1800" lang="en-US">
                <a:solidFill>
                  <a:schemeClr val="dk1"/>
                </a:solidFill>
                <a:latin typeface="Calibri"/>
                <a:ea typeface="Calibri"/>
                <a:cs typeface="Calibri"/>
                <a:sym typeface="Calibri"/>
              </a:rPr>
              <a:t> ➢ Where,  Number of employees are in the Y axis and the business unit in the X axis. The chart is used to classify the male and female employees performances separately</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Shape 191"/>
        <p:cNvGrpSpPr/>
        <p:nvPr/>
      </p:nvGrpSpPr>
      <p:grpSpPr>
        <a:xfrm>
          <a:off x="0" y="0"/>
          <a:ext cx="0" cy="0"/>
          <a:chOff x="0" y="0"/>
          <a:chExt cx="0" cy="0"/>
        </a:xfrm>
      </p:grpSpPr>
      <p:sp>
        <p:nvSpPr>
          <p:cNvPr id="1048676" name="Google Shape;192;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7" name="Google Shape;193;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4;p11"/>
          <p:cNvPicPr preferRelativeResize="0">
            <a:picLocks/>
          </p:cNvPicPr>
          <p:nvPr/>
        </p:nvPicPr>
        <p:blipFill rotWithShape="1">
          <a:blip xmlns:r="http://schemas.openxmlformats.org/officeDocument/2006/relationships" r:embed="rId2">
            <a:alphaModFix/>
          </a:blip>
          <a:srcRect l="0" t="0" r="0" b="0"/>
          <a:stretch>
            <a:fillRect/>
          </a:stretch>
        </p:blipFill>
        <p:spPr>
          <a:xfrm>
            <a:off x="1666875" y="6467475"/>
            <a:ext cx="76200" cy="177800"/>
          </a:xfrm>
          <a:prstGeom prst="rect"/>
          <a:noFill/>
          <a:ln>
            <a:noFill/>
          </a:ln>
        </p:spPr>
      </p:pic>
      <p:sp>
        <p:nvSpPr>
          <p:cNvPr id="1048678" name="Google Shape;195;p11"/>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679" name="Google Shape;196;p11"/>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680" name="Google Shape;197;p11"/>
          <p:cNvSpPr txBox="1"/>
          <p:nvPr/>
        </p:nvSpPr>
        <p:spPr>
          <a:xfrm>
            <a:off x="533400" y="1269274"/>
            <a:ext cx="8458200" cy="369332"/>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1800" lang="en-US">
                <a:solidFill>
                  <a:schemeClr val="dk1"/>
                </a:solidFill>
                <a:latin typeface="Calibri"/>
                <a:ea typeface="Calibri"/>
                <a:cs typeface="Calibri"/>
                <a:sym typeface="Calibri"/>
              </a:rPr>
              <a:t>Chart for Male Employee performance analysis: </a:t>
            </a:r>
            <a:endParaRPr b="1" sz="1800">
              <a:solidFill>
                <a:schemeClr val="dk1"/>
              </a:solidFill>
              <a:latin typeface="Calibri"/>
              <a:ea typeface="Calibri"/>
              <a:cs typeface="Calibri"/>
              <a:sym typeface="Calibri"/>
            </a:endParaRPr>
          </a:p>
        </p:txBody>
      </p:sp>
      <p:graphicFrame>
        <p:nvGraphicFramePr>
          <p:cNvPr id="4194304" name="Google Shape;198;p11"/>
          <p:cNvGraphicFramePr>
            <a:graphicFrameLocks/>
          </p:cNvGraphicFramePr>
          <p:nvPr/>
        </p:nvGraphicFramePr>
        <p:xfrm>
          <a:off x="686182" y="1695657"/>
          <a:ext cx="8259234" cy="4986867"/>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Shape 202"/>
        <p:cNvGrpSpPr/>
        <p:nvPr/>
      </p:nvGrpSpPr>
      <p:grpSpPr>
        <a:xfrm>
          <a:off x="0" y="0"/>
          <a:ext cx="0" cy="0"/>
          <a:chOff x="0" y="0"/>
          <a:chExt cx="0" cy="0"/>
        </a:xfrm>
      </p:grpSpPr>
      <p:sp>
        <p:nvSpPr>
          <p:cNvPr id="1048681" name="Google Shape;203;p12"/>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682" name="Google Shape;204;p12"/>
          <p:cNvSpPr txBox="1"/>
          <p:nvPr/>
        </p:nvSpPr>
        <p:spPr>
          <a:xfrm>
            <a:off x="533400" y="1447800"/>
            <a:ext cx="9448800" cy="4832092"/>
          </a:xfrm>
          <a:prstGeom prst="rect"/>
          <a:noFill/>
          <a:ln>
            <a:noFill/>
          </a:ln>
        </p:spPr>
        <p:txBody>
          <a:bodyPr anchor="t" anchorCtr="0" bIns="45700" lIns="91425" rIns="91425" spcFirstLastPara="1" tIns="45700" wrap="square">
            <a:spAutoFit/>
          </a:bodyPr>
          <a:p>
            <a:pPr algn="l" indent="-285750" lvl="0" marL="285750" marR="0" rtl="0">
              <a:spcBef>
                <a:spcPts val="0"/>
              </a:spcBef>
              <a:spcAft>
                <a:spcPts val="0"/>
              </a:spcAft>
              <a:buClr>
                <a:schemeClr val="dk1"/>
              </a:buClr>
              <a:buSzPts val="2800"/>
              <a:buFont typeface="Arial"/>
              <a:buChar char="•"/>
            </a:pPr>
            <a:r>
              <a:rPr sz="2800" lang="en-US">
                <a:solidFill>
                  <a:schemeClr val="dk1"/>
                </a:solidFill>
                <a:latin typeface="Calibri"/>
                <a:ea typeface="Calibri"/>
                <a:cs typeface="Calibri"/>
                <a:sym typeface="Calibri"/>
              </a:rPr>
              <a:t>The conclusion of male employee analysis is that the temporary type employees are performing more than the other employees.</a:t>
            </a:r>
          </a:p>
          <a:p>
            <a:pPr algn="l" indent="-285750" lvl="0" marL="285750" marR="0" rtl="0">
              <a:spcBef>
                <a:spcPts val="0"/>
              </a:spcBef>
              <a:spcAft>
                <a:spcPts val="0"/>
              </a:spcAft>
              <a:buClr>
                <a:schemeClr val="dk1"/>
              </a:buClr>
              <a:buSzPts val="2800"/>
              <a:buFont typeface="Arial"/>
              <a:buChar char="•"/>
            </a:pPr>
            <a:r>
              <a:rPr sz="2800" lang="en-US">
                <a:solidFill>
                  <a:schemeClr val="dk1"/>
                </a:solidFill>
                <a:latin typeface="Calibri"/>
                <a:ea typeface="Calibri"/>
                <a:cs typeface="Calibri"/>
                <a:sym typeface="Calibri"/>
              </a:rPr>
              <a:t>It shows that the number of employees in the full time job is between 15 and 25.</a:t>
            </a:r>
          </a:p>
          <a:p>
            <a:pPr algn="l" indent="-285750" lvl="0" marL="285750" marR="0" rtl="0">
              <a:spcBef>
                <a:spcPts val="0"/>
              </a:spcBef>
              <a:spcAft>
                <a:spcPts val="0"/>
              </a:spcAft>
              <a:buClr>
                <a:schemeClr val="dk1"/>
              </a:buClr>
              <a:buSzPts val="2800"/>
              <a:buFont typeface="Arial"/>
              <a:buChar char="•"/>
            </a:pPr>
            <a:r>
              <a:rPr sz="2800" lang="en-US">
                <a:solidFill>
                  <a:schemeClr val="dk1"/>
                </a:solidFill>
                <a:latin typeface="Calibri"/>
                <a:ea typeface="Calibri"/>
                <a:cs typeface="Calibri"/>
                <a:sym typeface="Calibri"/>
              </a:rPr>
              <a:t>The number of employees in the part time job is between 14 and 31.</a:t>
            </a:r>
          </a:p>
          <a:p>
            <a:pPr algn="l" indent="-285750" lvl="0" marL="285750" marR="0" rtl="0">
              <a:spcBef>
                <a:spcPts val="0"/>
              </a:spcBef>
              <a:spcAft>
                <a:spcPts val="0"/>
              </a:spcAft>
              <a:buClr>
                <a:schemeClr val="dk1"/>
              </a:buClr>
              <a:buSzPts val="2800"/>
              <a:buFont typeface="Arial"/>
              <a:buChar char="•"/>
            </a:pPr>
            <a:r>
              <a:rPr sz="2800" lang="en-US">
                <a:solidFill>
                  <a:schemeClr val="dk1"/>
                </a:solidFill>
                <a:latin typeface="Calibri"/>
                <a:ea typeface="Calibri"/>
                <a:cs typeface="Calibri"/>
                <a:sym typeface="Calibri"/>
              </a:rPr>
              <a:t>Lastly the number of employees in the temporary job is 17and 37.</a:t>
            </a:r>
          </a:p>
          <a:p>
            <a:pPr algn="l" indent="-285750" lvl="0" marL="285750" marR="0" rtl="0">
              <a:spcBef>
                <a:spcPts val="0"/>
              </a:spcBef>
              <a:spcAft>
                <a:spcPts val="0"/>
              </a:spcAft>
              <a:buClr>
                <a:schemeClr val="dk1"/>
              </a:buClr>
              <a:buSzPts val="2800"/>
              <a:buFont typeface="Arial"/>
              <a:buChar char="•"/>
            </a:pPr>
            <a:r>
              <a:rPr sz="2800" lang="en-US">
                <a:solidFill>
                  <a:schemeClr val="dk1"/>
                </a:solidFill>
                <a:latin typeface="Calibri"/>
                <a:ea typeface="Calibri"/>
                <a:cs typeface="Calibri"/>
                <a:sym typeface="Calibri"/>
              </a:rPr>
              <a:t>Therefore, the company may prefer temporary job persons more than others to get a good outcome</a:t>
            </a:r>
            <a:endParaRPr sz="2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Shape 70"/>
        <p:cNvGrpSpPr/>
        <p:nvPr/>
      </p:nvGrpSpPr>
      <p:grpSpPr>
        <a:xfrm>
          <a:off x="0" y="0"/>
          <a:ext cx="0" cy="0"/>
          <a:chOff x="0" y="0"/>
          <a:chExt cx="0" cy="0"/>
        </a:xfrm>
      </p:grpSpPr>
      <p:sp>
        <p:nvSpPr>
          <p:cNvPr id="1048610" name="Google Shape;71;p2"/>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7" name="Google Shape;72;p2"/>
          <p:cNvGrpSpPr/>
          <p:nvPr/>
        </p:nvGrpSpPr>
        <p:grpSpPr>
          <a:xfrm>
            <a:off x="7448612" y="0"/>
            <a:ext cx="4743796" cy="6858466"/>
            <a:chOff x="7448612" y="0"/>
            <a:chExt cx="4743796" cy="6858466"/>
          </a:xfrm>
        </p:grpSpPr>
        <p:sp>
          <p:nvSpPr>
            <p:cNvPr id="1048611" name="Google Shape;73;p2"/>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2"/>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2"/>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2"/>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2"/>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2"/>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2"/>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2"/>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2"/>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2"/>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2"/>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2"/>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2"/>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2"/>
          <p:cNvSpPr txBox="1"/>
          <p:nvPr>
            <p:ph type="title"/>
          </p:nvPr>
        </p:nvSpPr>
        <p:spPr>
          <a:xfrm>
            <a:off x="739775" y="829627"/>
            <a:ext cx="390969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8" name="Google Shape;87;p2"/>
          <p:cNvGrpSpPr/>
          <p:nvPr/>
        </p:nvGrpSpPr>
        <p:grpSpPr>
          <a:xfrm>
            <a:off x="466725" y="6410325"/>
            <a:ext cx="3705225" cy="295275"/>
            <a:chOff x="466725" y="6410325"/>
            <a:chExt cx="3705225" cy="295275"/>
          </a:xfrm>
        </p:grpSpPr>
        <p:pic>
          <p:nvPicPr>
            <p:cNvPr id="2097153" name="Google Shape;88;p2"/>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2"/>
            <p:cNvPicPr preferRelativeResize="0">
              <a:picLocks/>
            </p:cNvPicPr>
            <p:nvPr/>
          </p:nvPicPr>
          <p:blipFill rotWithShape="1">
            <a:blip xmlns:r="http://schemas.openxmlformats.org/officeDocument/2006/relationships">
              <a:alphaModFix/>
            </a:blip>
            <a:srcRect l="0" t="0" r="0" b="0"/>
            <a:stretch>
              <a:fillRect/>
            </a:stretch>
          </p:blipFill>
          <p:spPr>
            <a:xfrm>
              <a:off x="466725" y="6410325"/>
              <a:ext cx="3705225" cy="295275"/>
            </a:xfrm>
            <a:prstGeom prst="rect"/>
            <a:noFill/>
            <a:ln>
              <a:noFill/>
            </a:ln>
          </p:spPr>
        </p:pic>
      </p:grpSp>
      <p:sp>
        <p:nvSpPr>
          <p:cNvPr id="1048625" name="Google Shape;90;p2"/>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2"/>
          <p:cNvSpPr txBox="1"/>
          <p:nvPr/>
        </p:nvSpPr>
        <p:spPr>
          <a:xfrm>
            <a:off x="1217522" y="2123271"/>
            <a:ext cx="8593228" cy="14122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Shape 95"/>
        <p:cNvGrpSpPr/>
        <p:nvPr/>
      </p:nvGrpSpPr>
      <p:grpSpPr>
        <a:xfrm>
          <a:off x="0" y="0"/>
          <a:ext cx="0" cy="0"/>
          <a:chOff x="0" y="0"/>
          <a:chExt cx="0" cy="0"/>
        </a:xfrm>
      </p:grpSpPr>
      <p:sp>
        <p:nvSpPr>
          <p:cNvPr id="1048627" name="Google Shape;96;p3"/>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1" name="Google Shape;97;p3"/>
          <p:cNvGrpSpPr/>
          <p:nvPr/>
        </p:nvGrpSpPr>
        <p:grpSpPr>
          <a:xfrm>
            <a:off x="7448612" y="0"/>
            <a:ext cx="4743796" cy="6858466"/>
            <a:chOff x="7448612" y="0"/>
            <a:chExt cx="4743796" cy="6858466"/>
          </a:xfrm>
        </p:grpSpPr>
        <p:sp>
          <p:nvSpPr>
            <p:cNvPr id="1048628" name="Google Shape;98;p3"/>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9" name="Google Shape;99;p3"/>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0" name="Google Shape;100;p3"/>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101;p3"/>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2;p3"/>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3;p3"/>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4;p3"/>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5;p3"/>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6;p3"/>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7" name="Google Shape;107;p3"/>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8;p3"/>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39" name="Google Shape;109;p3"/>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10;p3"/>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3"/>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2" name="Google Shape;112;p3"/>
          <p:cNvGrpSpPr/>
          <p:nvPr/>
        </p:nvGrpSpPr>
        <p:grpSpPr>
          <a:xfrm>
            <a:off x="47625" y="3819523"/>
            <a:ext cx="4124325" cy="3009898"/>
            <a:chOff x="47625" y="3819523"/>
            <a:chExt cx="4124325" cy="3009898"/>
          </a:xfrm>
        </p:grpSpPr>
        <p:pic>
          <p:nvPicPr>
            <p:cNvPr id="2097156" name="Google Shape;113;p3"/>
            <p:cNvPicPr preferRelativeResize="0">
              <a:picLocks/>
            </p:cNvPicPr>
            <p:nvPr/>
          </p:nvPicPr>
          <p:blipFill rotWithShape="1">
            <a:blip xmlns:r="http://schemas.openxmlformats.org/officeDocument/2006/relationships">
              <a:alphaModFix/>
            </a:blip>
            <a:srcRect l="0" t="0" r="0" b="0"/>
            <a:stretch>
              <a:fillRect/>
            </a:stretch>
          </p:blipFill>
          <p:spPr>
            <a:xfrm>
              <a:off x="466725" y="6410325"/>
              <a:ext cx="3705225" cy="295275"/>
            </a:xfrm>
            <a:prstGeom prst="rect"/>
            <a:noFill/>
            <a:ln>
              <a:noFill/>
            </a:ln>
          </p:spPr>
        </p:pic>
        <p:pic>
          <p:nvPicPr>
            <p:cNvPr id="2097157" name="Google Shape;114;p3"/>
            <p:cNvPicPr preferRelativeResize="0">
              <a:picLocks/>
            </p:cNvPicPr>
            <p:nvPr/>
          </p:nvPicPr>
          <p:blipFill rotWithShape="1">
            <a:blip xmlns:r="http://schemas.openxmlformats.org/officeDocument/2006/relationships" r:embed="rId2">
              <a:alphaModFix/>
            </a:blip>
            <a:srcRect l="0" t="0" r="0" b="0"/>
            <a:stretch>
              <a:fillRect/>
            </a:stretch>
          </p:blipFill>
          <p:spPr>
            <a:xfrm>
              <a:off x="47625" y="3819523"/>
              <a:ext cx="1733550" cy="3009898"/>
            </a:xfrm>
            <a:prstGeom prst="rect"/>
            <a:noFill/>
            <a:ln>
              <a:noFill/>
            </a:ln>
          </p:spPr>
        </p:pic>
      </p:grpSp>
      <p:sp>
        <p:nvSpPr>
          <p:cNvPr id="1048641" name="Google Shape;115;p3"/>
          <p:cNvSpPr txBox="1"/>
          <p:nvPr>
            <p:ph type="title"/>
          </p:nvPr>
        </p:nvSpPr>
        <p:spPr>
          <a:xfrm>
            <a:off x="739775" y="445388"/>
            <a:ext cx="235712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2" name="Google Shape;116;p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3" name="Google Shape;117;p3"/>
          <p:cNvSpPr txBox="1"/>
          <p:nvPr/>
        </p:nvSpPr>
        <p:spPr>
          <a:xfrm>
            <a:off x="2509807" y="1041533"/>
            <a:ext cx="5029200" cy="3977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Shape 121"/>
        <p:cNvGrpSpPr/>
        <p:nvPr/>
      </p:nvGrpSpPr>
      <p:grpSpPr>
        <a:xfrm>
          <a:off x="0" y="0"/>
          <a:ext cx="0" cy="0"/>
          <a:chOff x="0" y="0"/>
          <a:chExt cx="0" cy="0"/>
        </a:xfrm>
      </p:grpSpPr>
      <p:grpSp>
        <p:nvGrpSpPr>
          <p:cNvPr id="35" name="Google Shape;122;p4"/>
          <p:cNvGrpSpPr/>
          <p:nvPr/>
        </p:nvGrpSpPr>
        <p:grpSpPr>
          <a:xfrm>
            <a:off x="8458200" y="2971800"/>
            <a:ext cx="2762250" cy="3257550"/>
            <a:chOff x="7991475" y="2933700"/>
            <a:chExt cx="2762250" cy="3257550"/>
          </a:xfrm>
        </p:grpSpPr>
        <p:sp>
          <p:nvSpPr>
            <p:cNvPr id="1048644" name="Google Shape;123;p4"/>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5" name="Google Shape;124;p4"/>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4"/>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46" name="Google Shape;126;p4"/>
          <p:cNvSpPr txBox="1"/>
          <p:nvPr>
            <p:ph type="title"/>
          </p:nvPr>
        </p:nvSpPr>
        <p:spPr>
          <a:xfrm>
            <a:off x="834072" y="575055"/>
            <a:ext cx="563689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sp>
        <p:nvSpPr>
          <p:cNvPr id="1048647" name="Google Shape;127;p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48" name="Google Shape;128;p4"/>
          <p:cNvSpPr txBox="1"/>
          <p:nvPr/>
        </p:nvSpPr>
        <p:spPr>
          <a:xfrm>
            <a:off x="533400" y="1371599"/>
            <a:ext cx="8305800" cy="3825200"/>
          </a:xfrm>
          <a:prstGeom prst="rect"/>
          <a:noFill/>
          <a:ln>
            <a:noFill/>
          </a:ln>
        </p:spPr>
        <p:txBody>
          <a:bodyPr anchor="t" anchorCtr="0" bIns="45700" lIns="91425" rIns="91425" spcFirstLastPara="1" tIns="45700" wrap="square">
            <a:spAutoFit/>
          </a:bodyPr>
          <a:p>
            <a:pPr algn="l" indent="-285750" lvl="0" marL="285750" marR="0" rtl="0">
              <a:spcBef>
                <a:spcPts val="0"/>
              </a:spcBef>
              <a:spcAft>
                <a:spcPts val="0"/>
              </a:spcAft>
              <a:buClr>
                <a:schemeClr val="dk1"/>
              </a:buClr>
              <a:buSzPts val="3600"/>
              <a:buFont typeface="Arial"/>
              <a:buChar char="•"/>
            </a:pPr>
            <a:r>
              <a:rPr sz="3600" lang="en-US">
                <a:solidFill>
                  <a:schemeClr val="dk1"/>
                </a:solidFill>
                <a:latin typeface="Calibri"/>
                <a:ea typeface="Calibri"/>
                <a:cs typeface="Calibri"/>
                <a:sym typeface="Calibri"/>
              </a:rPr>
              <a:t>This PowerPoint is about the performance analysis of the employees in a company during a particular period.</a:t>
            </a:r>
          </a:p>
          <a:p>
            <a:pPr algn="l" indent="-285750" lvl="0" marL="285750" marR="0" rtl="0">
              <a:spcBef>
                <a:spcPts val="0"/>
              </a:spcBef>
              <a:spcAft>
                <a:spcPts val="0"/>
              </a:spcAft>
              <a:buClr>
                <a:schemeClr val="dk1"/>
              </a:buClr>
              <a:buSzPts val="3600"/>
              <a:buFont typeface="Arial"/>
              <a:buChar char="•"/>
            </a:pPr>
            <a:r>
              <a:rPr sz="3600" lang="en-US">
                <a:solidFill>
                  <a:schemeClr val="dk1"/>
                </a:solidFill>
                <a:latin typeface="Calibri"/>
                <a:ea typeface="Calibri"/>
                <a:cs typeface="Calibri"/>
                <a:sym typeface="Calibri"/>
              </a:rPr>
              <a:t>The performance analysis is use to know about the work of an employee.</a:t>
            </a:r>
          </a:p>
          <a:p>
            <a:pPr algn="l" indent="-285750" lvl="0" marL="285750" marR="0" rtl="0">
              <a:spcBef>
                <a:spcPts val="0"/>
              </a:spcBef>
              <a:spcAft>
                <a:spcPts val="0"/>
              </a:spcAft>
              <a:buClr>
                <a:schemeClr val="dk1"/>
              </a:buClr>
              <a:buSzPts val="3600"/>
              <a:buFont typeface="Arial"/>
              <a:buChar char="•"/>
            </a:pPr>
            <a:r>
              <a:rPr sz="3600" lang="en-US">
                <a:solidFill>
                  <a:schemeClr val="dk1"/>
                </a:solidFill>
                <a:latin typeface="Calibri"/>
                <a:ea typeface="Calibri"/>
                <a:cs typeface="Calibri"/>
                <a:sym typeface="Calibri"/>
              </a:rPr>
              <a:t>By doing this we can easily identify the best employees of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Shape 132"/>
        <p:cNvGrpSpPr/>
        <p:nvPr/>
      </p:nvGrpSpPr>
      <p:grpSpPr>
        <a:xfrm>
          <a:off x="0" y="0"/>
          <a:ext cx="0" cy="0"/>
          <a:chOff x="0" y="0"/>
          <a:chExt cx="0" cy="0"/>
        </a:xfrm>
      </p:grpSpPr>
      <p:grpSp>
        <p:nvGrpSpPr>
          <p:cNvPr id="38" name="Google Shape;133;p5"/>
          <p:cNvGrpSpPr/>
          <p:nvPr/>
        </p:nvGrpSpPr>
        <p:grpSpPr>
          <a:xfrm>
            <a:off x="8658225" y="2647950"/>
            <a:ext cx="3533775" cy="3810000"/>
            <a:chOff x="8658225" y="2647950"/>
            <a:chExt cx="3533775" cy="3810000"/>
          </a:xfrm>
        </p:grpSpPr>
        <p:sp>
          <p:nvSpPr>
            <p:cNvPr id="1048649" name="Google Shape;134;p5"/>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0" name="Google Shape;135;p5"/>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9" name="Google Shape;136;p5"/>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1" name="Google Shape;137;p5"/>
          <p:cNvSpPr txBox="1"/>
          <p:nvPr>
            <p:ph type="title"/>
          </p:nvPr>
        </p:nvSpPr>
        <p:spPr>
          <a:xfrm>
            <a:off x="739775" y="829627"/>
            <a:ext cx="526351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0" name="Google Shape;138;p5"/>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39;p5"/>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53" name="Google Shape;140;p5"/>
          <p:cNvSpPr txBox="1"/>
          <p:nvPr/>
        </p:nvSpPr>
        <p:spPr>
          <a:xfrm>
            <a:off x="990600" y="2133600"/>
            <a:ext cx="7924800" cy="4180799"/>
          </a:xfrm>
          <a:prstGeom prst="rect"/>
          <a:noFill/>
          <a:ln>
            <a:noFill/>
          </a:ln>
        </p:spPr>
        <p:txBody>
          <a:bodyPr anchor="t" anchorCtr="0" bIns="45700" lIns="91425" rIns="91425" spcFirstLastPara="1" tIns="45700" wrap="square">
            <a:spAutoFit/>
          </a:bodyPr>
          <a:p>
            <a:pPr algn="l" indent="-342900" lvl="0" marL="342900" marR="0" rtl="0">
              <a:spcBef>
                <a:spcPts val="0"/>
              </a:spcBef>
              <a:spcAft>
                <a:spcPts val="0"/>
              </a:spcAft>
              <a:buClr>
                <a:schemeClr val="dk1"/>
              </a:buClr>
              <a:buSzPts val="2400"/>
              <a:buFont typeface="Arial"/>
              <a:buChar char="•"/>
            </a:pPr>
            <a:r>
              <a:rPr sz="2400" lang="en-US">
                <a:solidFill>
                  <a:schemeClr val="dk1"/>
                </a:solidFill>
                <a:latin typeface="Calibri"/>
                <a:ea typeface="Calibri"/>
                <a:cs typeface="Calibri"/>
                <a:sym typeface="Calibri"/>
              </a:rPr>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p>
          <a:p>
            <a:pPr algn="l" indent="-190500" lvl="0" marL="342900" marR="0" rtl="0">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400"/>
              <a:buFont typeface="Arial"/>
              <a:buChar char="•"/>
            </a:pPr>
            <a:r>
              <a:rPr sz="2400" lang="en-US">
                <a:solidFill>
                  <a:schemeClr val="dk1"/>
                </a:solidFill>
                <a:latin typeface="Calibri"/>
                <a:ea typeface="Calibri"/>
                <a:cs typeface="Calibri"/>
                <a:sym typeface="Calibri"/>
              </a:rPr>
              <a:t> In this project the performance is analyzed by using the employee’s gender, business unit, performance category, first name, last name, date of birth, performance rating and with 20 more columns. </a:t>
            </a:r>
            <a:endParaRPr b="0" sz="24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Shape 144"/>
        <p:cNvGrpSpPr/>
        <p:nvPr/>
      </p:nvGrpSpPr>
      <p:grpSpPr>
        <a:xfrm>
          <a:off x="0" y="0"/>
          <a:ext cx="0" cy="0"/>
          <a:chOff x="0" y="0"/>
          <a:chExt cx="0" cy="0"/>
        </a:xfrm>
      </p:grpSpPr>
      <p:sp>
        <p:nvSpPr>
          <p:cNvPr id="1048654" name="Google Shape;145;p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5" name="Google Shape;146;p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6" name="Google Shape;147;p6"/>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sp>
        <p:nvSpPr>
          <p:cNvPr id="1048657" name="Google Shape;148;p6"/>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6</a:t>
            </a:fld>
          </a:p>
        </p:txBody>
      </p:sp>
      <p:sp>
        <p:nvSpPr>
          <p:cNvPr id="1048658" name="Google Shape;149;p6"/>
          <p:cNvSpPr txBox="1"/>
          <p:nvPr/>
        </p:nvSpPr>
        <p:spPr>
          <a:xfrm>
            <a:off x="381000" y="1600200"/>
            <a:ext cx="9753600" cy="4282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800" lang="en-US">
                <a:solidFill>
                  <a:schemeClr val="dk1"/>
                </a:solidFill>
                <a:latin typeface="Calibri"/>
                <a:ea typeface="Calibri"/>
                <a:cs typeface="Calibri"/>
                <a:sym typeface="Calibri"/>
              </a:rPr>
              <a:t>The end users of the employee performance analysis are</a:t>
            </a:r>
            <a:r>
              <a:rPr sz="2800" lang="en-US">
                <a:solidFill>
                  <a:schemeClr val="dk1"/>
                </a:solidFill>
                <a:latin typeface="Calibri"/>
                <a:ea typeface="Calibri"/>
                <a:cs typeface="Calibri"/>
                <a:sym typeface="Calibri"/>
              </a:rPr>
              <a:t>: </a:t>
            </a:r>
          </a:p>
          <a:p>
            <a:pPr algn="l" indent="0" lvl="0" marL="0" marR="0" rtl="0">
              <a:spcBef>
                <a:spcPts val="0"/>
              </a:spcBef>
              <a:spcAft>
                <a:spcPts val="0"/>
              </a:spcAft>
              <a:buNone/>
            </a:pPr>
            <a:r>
              <a:rPr sz="2800" lang="en-US">
                <a:solidFill>
                  <a:schemeClr val="dk1"/>
                </a:solidFill>
                <a:latin typeface="Calibri"/>
                <a:ea typeface="Calibri"/>
                <a:cs typeface="Calibri"/>
                <a:sym typeface="Calibri"/>
              </a:rPr>
              <a:t>• Employee</a:t>
            </a:r>
          </a:p>
          <a:p>
            <a:pPr algn="l" indent="0" lvl="0" marL="0" marR="0" rtl="0">
              <a:spcBef>
                <a:spcPts val="0"/>
              </a:spcBef>
              <a:spcAft>
                <a:spcPts val="0"/>
              </a:spcAft>
              <a:buNone/>
            </a:pPr>
            <a:r>
              <a:rPr sz="2800" lang="en-US">
                <a:solidFill>
                  <a:schemeClr val="dk1"/>
                </a:solidFill>
                <a:latin typeface="Calibri"/>
                <a:ea typeface="Calibri"/>
                <a:cs typeface="Calibri"/>
                <a:sym typeface="Calibri"/>
              </a:rPr>
              <a:t>• Employer </a:t>
            </a:r>
          </a:p>
          <a:p>
            <a:pPr algn="l" indent="0" lvl="0" marL="0" marR="0" rtl="0">
              <a:spcBef>
                <a:spcPts val="0"/>
              </a:spcBef>
              <a:spcAft>
                <a:spcPts val="0"/>
              </a:spcAft>
              <a:buNone/>
            </a:pPr>
            <a:r>
              <a:rPr sz="2800" lang="en-US">
                <a:solidFill>
                  <a:schemeClr val="dk1"/>
                </a:solidFill>
                <a:latin typeface="Calibri"/>
                <a:ea typeface="Calibri"/>
                <a:cs typeface="Calibri"/>
                <a:sym typeface="Calibri"/>
              </a:rPr>
              <a:t>• Manager </a:t>
            </a:r>
          </a:p>
          <a:p>
            <a:pPr algn="l" indent="0" lvl="0" marL="0" marR="0" rtl="0">
              <a:spcBef>
                <a:spcPts val="0"/>
              </a:spcBef>
              <a:spcAft>
                <a:spcPts val="0"/>
              </a:spcAft>
              <a:buNone/>
            </a:pPr>
            <a:r>
              <a:rPr sz="2800" lang="en-US">
                <a:solidFill>
                  <a:schemeClr val="dk1"/>
                </a:solidFill>
                <a:latin typeface="Calibri"/>
                <a:ea typeface="Calibri"/>
                <a:cs typeface="Calibri"/>
                <a:sym typeface="Calibri"/>
              </a:rPr>
              <a:t>• Supervisors </a:t>
            </a:r>
          </a:p>
          <a:p>
            <a:pPr algn="l" indent="0" lvl="0" marL="0" marR="0" rtl="0">
              <a:spcBef>
                <a:spcPts val="0"/>
              </a:spcBef>
              <a:spcAft>
                <a:spcPts val="0"/>
              </a:spcAft>
              <a:buNone/>
            </a:pPr>
            <a:r>
              <a:rPr sz="2800" lang="en-US">
                <a:solidFill>
                  <a:schemeClr val="dk1"/>
                </a:solidFill>
                <a:latin typeface="Calibri"/>
                <a:ea typeface="Calibri"/>
                <a:cs typeface="Calibri"/>
                <a:sym typeface="Calibri"/>
              </a:rPr>
              <a:t>• HR </a:t>
            </a:r>
          </a:p>
          <a:p>
            <a:pPr algn="l" indent="0" lvl="0" marL="0" marR="0" rtl="0">
              <a:spcBef>
                <a:spcPts val="0"/>
              </a:spcBef>
              <a:spcAft>
                <a:spcPts val="0"/>
              </a:spcAft>
              <a:buNone/>
            </a:pPr>
            <a:r>
              <a:rPr sz="2800" lang="en-US">
                <a:solidFill>
                  <a:schemeClr val="dk1"/>
                </a:solidFill>
                <a:latin typeface="Calibri"/>
                <a:ea typeface="Calibri"/>
                <a:cs typeface="Calibri"/>
                <a:sym typeface="Calibri"/>
              </a:rPr>
              <a:t>• Executives</a:t>
            </a:r>
          </a:p>
          <a:p>
            <a:pPr algn="l" indent="0" lvl="0" marL="0" marR="0" rtl="0">
              <a:spcBef>
                <a:spcPts val="0"/>
              </a:spcBef>
              <a:spcAft>
                <a:spcPts val="0"/>
              </a:spcAft>
              <a:buNone/>
            </a:pPr>
            <a:r>
              <a:rPr sz="2800" lang="en-US">
                <a:solidFill>
                  <a:schemeClr val="dk1"/>
                </a:solidFill>
                <a:latin typeface="Calibri"/>
                <a:ea typeface="Calibri"/>
                <a:cs typeface="Calibri"/>
                <a:sym typeface="Calibri"/>
              </a:rPr>
              <a:t>• Senior leadership</a:t>
            </a:r>
          </a:p>
          <a:p>
            <a:pPr algn="l" indent="0" lvl="0" marL="0" marR="0" rtl="0">
              <a:spcBef>
                <a:spcPts val="0"/>
              </a:spcBef>
              <a:spcAft>
                <a:spcPts val="0"/>
              </a:spcAft>
              <a:buNone/>
            </a:pPr>
            <a:r>
              <a:rPr sz="2800" lang="en-US">
                <a:solidFill>
                  <a:schemeClr val="dk1"/>
                </a:solidFill>
                <a:latin typeface="Calibri"/>
                <a:ea typeface="Calibri"/>
                <a:cs typeface="Calibri"/>
                <a:sym typeface="Calibri"/>
              </a:rPr>
              <a:t>• Financial analyst</a:t>
            </a:r>
          </a:p>
          <a:p>
            <a:pPr algn="l" indent="0" lvl="0" marL="0" marR="0" rtl="0">
              <a:spcBef>
                <a:spcPts val="0"/>
              </a:spcBef>
              <a:spcAft>
                <a:spcPts val="0"/>
              </a:spcAft>
              <a:buNone/>
            </a:pPr>
            <a:r>
              <a:rPr sz="2800" lang="en-US">
                <a:solidFill>
                  <a:schemeClr val="dk1"/>
                </a:solidFill>
                <a:latin typeface="Calibri"/>
                <a:ea typeface="Calibri"/>
                <a:cs typeface="Calibri"/>
                <a:sym typeface="Calibri"/>
              </a:rPr>
              <a:t>• Training and development teams </a:t>
            </a:r>
            <a:endParaRPr sz="2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Shape 153"/>
        <p:cNvGrpSpPr/>
        <p:nvPr/>
      </p:nvGrpSpPr>
      <p:grpSpPr>
        <a:xfrm>
          <a:off x="0" y="0"/>
          <a:ext cx="0" cy="0"/>
          <a:chOff x="0" y="0"/>
          <a:chExt cx="0" cy="0"/>
        </a:xfrm>
      </p:grpSpPr>
      <p:pic>
        <p:nvPicPr>
          <p:cNvPr id="2097161" name="Google Shape;154;p7"/>
          <p:cNvPicPr preferRelativeResize="0">
            <a:picLocks/>
          </p:cNvPicPr>
          <p:nvPr/>
        </p:nvPicPr>
        <p:blipFill rotWithShape="1">
          <a:blip xmlns:r="http://schemas.openxmlformats.org/officeDocument/2006/relationships">
            <a:alphaModFix/>
          </a:blip>
          <a:srcRect l="0" t="0" r="0" b="0"/>
          <a:stretch>
            <a:fillRect/>
          </a:stretch>
        </p:blipFill>
        <p:spPr>
          <a:xfrm>
            <a:off x="0" y="1476375"/>
            <a:ext cx="2695574" cy="3248025"/>
          </a:xfrm>
          <a:prstGeom prst="rect"/>
          <a:noFill/>
          <a:ln>
            <a:noFill/>
          </a:ln>
        </p:spPr>
      </p:pic>
      <p:sp>
        <p:nvSpPr>
          <p:cNvPr id="1048659" name="Google Shape;155;p7"/>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56;p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1" name="Google Shape;157;p7"/>
          <p:cNvSpPr txBox="1"/>
          <p:nvPr>
            <p:ph type="title"/>
          </p:nvPr>
        </p:nvSpPr>
        <p:spPr>
          <a:xfrm>
            <a:off x="533400" y="585052"/>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2" name="Google Shape;158;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62" name="Google Shape;159;p7"/>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63" name="Google Shape;160;p7"/>
          <p:cNvSpPr txBox="1"/>
          <p:nvPr/>
        </p:nvSpPr>
        <p:spPr>
          <a:xfrm>
            <a:off x="2641962" y="1494770"/>
            <a:ext cx="754380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800" lang="en-US">
                <a:solidFill>
                  <a:schemeClr val="dk1"/>
                </a:solidFill>
                <a:latin typeface="Calibri"/>
                <a:ea typeface="Calibri"/>
                <a:cs typeface="Calibri"/>
                <a:sym typeface="Calibri"/>
              </a:rPr>
              <a:t>USED FORMULAS AND TECHNIQUES</a:t>
            </a:r>
            <a:r>
              <a:rPr sz="2800" lang="en-US">
                <a:solidFill>
                  <a:schemeClr val="dk1"/>
                </a:solidFill>
                <a:latin typeface="Calibri"/>
                <a:ea typeface="Calibri"/>
                <a:cs typeface="Calibri"/>
                <a:sym typeface="Calibri"/>
              </a:rPr>
              <a:t>: </a:t>
            </a:r>
          </a:p>
          <a:p>
            <a:pPr algn="l" indent="0" lvl="0" marL="0" marR="0" rtl="0">
              <a:spcBef>
                <a:spcPts val="0"/>
              </a:spcBef>
              <a:spcAft>
                <a:spcPts val="0"/>
              </a:spcAft>
              <a:buNone/>
            </a:pPr>
            <a:r>
              <a:rPr sz="2800" lang="en-US">
                <a:solidFill>
                  <a:schemeClr val="dk1"/>
                </a:solidFill>
                <a:latin typeface="Calibri"/>
                <a:ea typeface="Calibri"/>
                <a:cs typeface="Calibri"/>
                <a:sym typeface="Calibri"/>
              </a:rPr>
              <a:t>• Conditional formatting to find the blank cells. </a:t>
            </a:r>
          </a:p>
          <a:p>
            <a:pPr algn="l" indent="0" lvl="0" marL="0" marR="0" rtl="0">
              <a:spcBef>
                <a:spcPts val="0"/>
              </a:spcBef>
              <a:spcAft>
                <a:spcPts val="0"/>
              </a:spcAft>
              <a:buNone/>
            </a:pPr>
            <a:r>
              <a:rPr sz="2800" lang="en-US">
                <a:solidFill>
                  <a:schemeClr val="dk1"/>
                </a:solidFill>
                <a:latin typeface="Calibri"/>
                <a:ea typeface="Calibri"/>
                <a:cs typeface="Calibri"/>
                <a:sym typeface="Calibri"/>
              </a:rPr>
              <a:t>• Filter option to eliminate the blank cells in the columns. </a:t>
            </a:r>
          </a:p>
          <a:p>
            <a:pPr algn="l" indent="0" lvl="0" marL="0" marR="0" rtl="0">
              <a:spcBef>
                <a:spcPts val="0"/>
              </a:spcBef>
              <a:spcAft>
                <a:spcPts val="0"/>
              </a:spcAft>
              <a:buNone/>
            </a:pPr>
            <a:r>
              <a:rPr sz="2800" lang="en-US">
                <a:solidFill>
                  <a:schemeClr val="dk1"/>
                </a:solidFill>
                <a:latin typeface="Calibri"/>
                <a:ea typeface="Calibri"/>
                <a:cs typeface="Calibri"/>
                <a:sym typeface="Calibri"/>
              </a:rPr>
              <a:t>• IFS formula to convert the performance rating to text. </a:t>
            </a:r>
          </a:p>
          <a:p>
            <a:pPr algn="l" indent="0" lvl="0" marL="0" marR="0" rtl="0">
              <a:spcBef>
                <a:spcPts val="0"/>
              </a:spcBef>
              <a:spcAft>
                <a:spcPts val="0"/>
              </a:spcAft>
              <a:buNone/>
            </a:pPr>
            <a:r>
              <a:rPr sz="2800" lang="en-US">
                <a:solidFill>
                  <a:schemeClr val="dk1"/>
                </a:solidFill>
                <a:latin typeface="Calibri"/>
                <a:ea typeface="Calibri"/>
                <a:cs typeface="Calibri"/>
                <a:sym typeface="Calibri"/>
              </a:rPr>
              <a:t>• Pivot table to make a summary about the project. </a:t>
            </a:r>
          </a:p>
          <a:p>
            <a:pPr algn="l" indent="0" lvl="0" marL="0" marR="0" rtl="0">
              <a:spcBef>
                <a:spcPts val="0"/>
              </a:spcBef>
              <a:spcAft>
                <a:spcPts val="0"/>
              </a:spcAft>
              <a:buNone/>
            </a:pPr>
            <a:r>
              <a:rPr sz="2800" lang="en-US">
                <a:solidFill>
                  <a:schemeClr val="dk1"/>
                </a:solidFill>
                <a:latin typeface="Calibri"/>
                <a:ea typeface="Calibri"/>
                <a:cs typeface="Calibri"/>
                <a:sym typeface="Calibri"/>
              </a:rPr>
              <a:t>• Chart visualization for easy understanding of the analysis. </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Shape 164"/>
        <p:cNvGrpSpPr/>
        <p:nvPr/>
      </p:nvGrpSpPr>
      <p:grpSpPr>
        <a:xfrm>
          <a:off x="0" y="0"/>
          <a:ext cx="0" cy="0"/>
          <a:chOff x="0" y="0"/>
          <a:chExt cx="0" cy="0"/>
        </a:xfrm>
      </p:grpSpPr>
      <p:sp>
        <p:nvSpPr>
          <p:cNvPr id="1048664" name="Google Shape;165;p8"/>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65" name="Google Shape;166;p8"/>
          <p:cNvSpPr txBox="1"/>
          <p:nvPr/>
        </p:nvSpPr>
        <p:spPr>
          <a:xfrm>
            <a:off x="228600" y="1524000"/>
            <a:ext cx="10820400"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3200" lang="en-US" u="sng">
                <a:solidFill>
                  <a:schemeClr val="dk1"/>
                </a:solidFill>
                <a:latin typeface="Calibri"/>
                <a:ea typeface="Calibri"/>
                <a:cs typeface="Calibri"/>
                <a:sym typeface="Calibri"/>
              </a:rPr>
              <a:t>DETAILS OF THE DATASET: </a:t>
            </a:r>
          </a:p>
          <a:p>
            <a:pPr algn="l" indent="0" lvl="0" marL="0" marR="0" rtl="0">
              <a:spcBef>
                <a:spcPts val="0"/>
              </a:spcBef>
              <a:spcAft>
                <a:spcPts val="0"/>
              </a:spcAft>
              <a:buNone/>
            </a:pPr>
            <a:r>
              <a:rPr sz="3200" lang="en-US">
                <a:solidFill>
                  <a:schemeClr val="dk1"/>
                </a:solidFill>
                <a:latin typeface="Calibri"/>
                <a:ea typeface="Calibri"/>
                <a:cs typeface="Calibri"/>
                <a:sym typeface="Calibri"/>
              </a:rPr>
              <a:t>• Downloaded the dataset from the Edunet student dashboard. </a:t>
            </a:r>
          </a:p>
          <a:p>
            <a:pPr algn="l" indent="0" lvl="0" marL="0" marR="0" rtl="0">
              <a:spcBef>
                <a:spcPts val="0"/>
              </a:spcBef>
              <a:spcAft>
                <a:spcPts val="0"/>
              </a:spcAft>
              <a:buNone/>
            </a:pPr>
            <a:r>
              <a:rPr sz="3200" lang="en-US">
                <a:solidFill>
                  <a:schemeClr val="dk1"/>
                </a:solidFill>
                <a:latin typeface="Calibri"/>
                <a:ea typeface="Calibri"/>
                <a:cs typeface="Calibri"/>
                <a:sym typeface="Calibri"/>
              </a:rPr>
              <a:t>• It contains totally 26 features. </a:t>
            </a:r>
          </a:p>
          <a:p>
            <a:pPr algn="l" indent="0" lvl="0" marL="0" marR="0" rtl="0">
              <a:spcBef>
                <a:spcPts val="0"/>
              </a:spcBef>
              <a:spcAft>
                <a:spcPts val="0"/>
              </a:spcAft>
              <a:buNone/>
            </a:pPr>
            <a:r>
              <a:rPr sz="3200" lang="en-US">
                <a:solidFill>
                  <a:schemeClr val="dk1"/>
                </a:solidFill>
                <a:latin typeface="Calibri"/>
                <a:ea typeface="Calibri"/>
                <a:cs typeface="Calibri"/>
                <a:sym typeface="Calibri"/>
              </a:rPr>
              <a:t>• In this project I have selected 9 features to analyse the performance. </a:t>
            </a:r>
          </a:p>
          <a:p>
            <a:pPr algn="l" indent="0" lvl="0" marL="0" marR="0" rtl="0">
              <a:spcBef>
                <a:spcPts val="0"/>
              </a:spcBef>
              <a:spcAft>
                <a:spcPts val="0"/>
              </a:spcAft>
              <a:buNone/>
            </a:pPr>
            <a:r>
              <a:rPr sz="3200" lang="en-US">
                <a:solidFill>
                  <a:schemeClr val="dk1"/>
                </a:solidFill>
                <a:latin typeface="Calibri"/>
                <a:ea typeface="Calibri"/>
                <a:cs typeface="Calibri"/>
                <a:sym typeface="Calibri"/>
              </a:rPr>
              <a:t>• Employee ID and the current employee rating are in numerical values. </a:t>
            </a:r>
          </a:p>
          <a:p>
            <a:pPr algn="l" indent="0" lvl="0" marL="0" marR="0" rtl="0">
              <a:spcBef>
                <a:spcPts val="0"/>
              </a:spcBef>
              <a:spcAft>
                <a:spcPts val="0"/>
              </a:spcAft>
              <a:buNone/>
            </a:pPr>
            <a:r>
              <a:rPr sz="3200" lang="en-US">
                <a:solidFill>
                  <a:schemeClr val="dk1"/>
                </a:solidFill>
                <a:latin typeface="Calibri"/>
                <a:ea typeface="Calibri"/>
                <a:cs typeface="Calibri"/>
                <a:sym typeface="Calibri"/>
              </a:rPr>
              <a:t>• I have added one more feature called performance category to convert the rating into text by formula. </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Shape 170"/>
        <p:cNvGrpSpPr/>
        <p:nvPr/>
      </p:nvGrpSpPr>
      <p:grpSpPr>
        <a:xfrm>
          <a:off x="0" y="0"/>
          <a:ext cx="0" cy="0"/>
          <a:chOff x="0" y="0"/>
          <a:chExt cx="0" cy="0"/>
        </a:xfrm>
      </p:grpSpPr>
      <p:sp>
        <p:nvSpPr>
          <p:cNvPr id="1048666" name="Google Shape;171;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67" name="Google Shape;172;p9"/>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8" name="Google Shape;173;p9"/>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3" name="Google Shape;174;p9"/>
          <p:cNvPicPr preferRelativeResize="0">
            <a:picLocks/>
          </p:cNvPicPr>
          <p:nvPr/>
        </p:nvPicPr>
        <p:blipFill rotWithShape="1">
          <a:blip xmlns:r="http://schemas.openxmlformats.org/officeDocument/2006/relationships">
            <a:alphaModFix/>
          </a:blip>
          <a:srcRect l="0" t="0" r="0" b="0"/>
          <a:stretch>
            <a:fillRect/>
          </a:stretch>
        </p:blipFill>
        <p:spPr>
          <a:xfrm>
            <a:off x="66675" y="3381373"/>
            <a:ext cx="2466975" cy="3419475"/>
          </a:xfrm>
          <a:prstGeom prst="rect"/>
          <a:noFill/>
          <a:ln>
            <a:noFill/>
          </a:ln>
        </p:spPr>
      </p:pic>
      <p:sp>
        <p:nvSpPr>
          <p:cNvPr id="1048669" name="Google Shape;175;p9"/>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70" name="Google Shape;176;p9"/>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048671" name="Google Shape;177;p9"/>
          <p:cNvSpPr txBox="1"/>
          <p:nvPr/>
        </p:nvSpPr>
        <p:spPr>
          <a:xfrm>
            <a:off x="2286000" y="2057400"/>
            <a:ext cx="6100354" cy="2031325"/>
          </a:xfrm>
          <a:prstGeom prst="rect"/>
          <a:noFill/>
          <a:ln>
            <a:noFill/>
          </a:ln>
        </p:spPr>
        <p:txBody>
          <a:bodyPr anchor="t" anchorCtr="0" bIns="45700" lIns="91425" rIns="91425" spcFirstLastPara="1" tIns="45700" wrap="square">
            <a:spAutoFit/>
          </a:bodyPr>
          <a:p>
            <a:pPr algn="l" indent="-285750" lvl="0" marL="285750" marR="0" rtl="0">
              <a:spcBef>
                <a:spcPts val="0"/>
              </a:spcBef>
              <a:spcAft>
                <a:spcPts val="0"/>
              </a:spcAft>
              <a:buClr>
                <a:schemeClr val="dk1"/>
              </a:buClr>
              <a:buSzPts val="1800"/>
              <a:buFont typeface="Noto Sans Symbols"/>
              <a:buChar char="⮚"/>
            </a:pPr>
            <a:r>
              <a:rPr sz="1800" lang="en-US">
                <a:solidFill>
                  <a:schemeClr val="dk1"/>
                </a:solidFill>
                <a:latin typeface="Calibri"/>
                <a:ea typeface="Calibri"/>
                <a:cs typeface="Calibri"/>
                <a:sym typeface="Calibri"/>
              </a:rPr>
              <a:t>The main thing of the project is converting the rating into text by using IFS formula:  </a:t>
            </a:r>
            <a:r>
              <a:rPr sz="1800" lang="en-US">
                <a:solidFill>
                  <a:schemeClr val="dk1"/>
                </a:solidFill>
                <a:highlight>
                  <a:srgbClr val="FFFF00"/>
                </a:highlight>
                <a:latin typeface="Calibri"/>
                <a:ea typeface="Calibri"/>
                <a:cs typeface="Calibri"/>
                <a:sym typeface="Calibri"/>
              </a:rPr>
              <a:t>=IFS(Z8&gt;=5,"EXCELLENT",Z8&gt;=4,"VERY GOOD",Z8&gt;=3,"GOOD",Z8&gt;=2,”POOR”,TRUE,“VERY POOR")</a:t>
            </a:r>
            <a:r>
              <a:rPr sz="1800" lang="en-US">
                <a:solidFill>
                  <a:schemeClr val="dk1"/>
                </a:solidFill>
                <a:latin typeface="Calibri"/>
                <a:ea typeface="Calibri"/>
                <a:cs typeface="Calibri"/>
                <a:sym typeface="Calibri"/>
              </a:rPr>
              <a:t>. </a:t>
            </a:r>
          </a:p>
          <a:p>
            <a:pPr algn="l" indent="-285750" lvl="0" marL="285750" marR="0" rtl="0">
              <a:spcBef>
                <a:spcPts val="0"/>
              </a:spcBef>
              <a:spcAft>
                <a:spcPts val="0"/>
              </a:spcAft>
              <a:buClr>
                <a:schemeClr val="dk1"/>
              </a:buClr>
              <a:buSzPts val="1800"/>
              <a:buFont typeface="Noto Sans Symbols"/>
              <a:buChar char="⮚"/>
            </a:pPr>
            <a:r>
              <a:rPr sz="1800" lang="en-US">
                <a:solidFill>
                  <a:schemeClr val="dk1"/>
                </a:solidFill>
                <a:latin typeface="Calibri"/>
                <a:ea typeface="Calibri"/>
                <a:cs typeface="Calibri"/>
                <a:sym typeface="Calibri"/>
              </a:rPr>
              <a:t> The second part is about the Pivot table used in the excel to easily identify the performance based on the employee status: </a:t>
            </a:r>
            <a:endParaRPr sz="1800">
              <a:solidFill>
                <a:schemeClr val="dk1"/>
              </a:solidFill>
              <a:latin typeface="Calibri"/>
              <a:ea typeface="Calibri"/>
              <a:cs typeface="Calibri"/>
              <a:sym typeface="Calibri"/>
            </a:endParaRPr>
          </a:p>
        </p:txBody>
      </p:sp>
      <p:pic>
        <p:nvPicPr>
          <p:cNvPr id="2097164" name="Google Shape;178;p9"/>
          <p:cNvPicPr preferRelativeResize="0">
            <a:picLocks/>
          </p:cNvPicPr>
          <p:nvPr/>
        </p:nvPicPr>
        <p:blipFill rotWithShape="1">
          <a:blip xmlns:r="http://schemas.openxmlformats.org/officeDocument/2006/relationships">
            <a:alphaModFix/>
          </a:blip>
          <a:srcRect l="0" t="0" r="0" b="0"/>
          <a:stretch>
            <a:fillRect/>
          </a:stretch>
        </p:blipFill>
        <p:spPr>
          <a:xfrm>
            <a:off x="6477000" y="3852860"/>
            <a:ext cx="1847850" cy="2476500"/>
          </a:xfrm>
          <a:prstGeom prst="rect"/>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22111317I</dc:creator>
  <dcterms:created xsi:type="dcterms:W3CDTF">2024-09-30T05:26:27Z</dcterms:created>
  <dcterms:modified xsi:type="dcterms:W3CDTF">2024-09-30T05:26:27Z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ab966ab6ac9c454c94fba92e04ed6634</vt:lpwstr>
  </property>
</Properties>
</file>