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6" d="100"/>
          <a:sy n="146" d="100"/>
        </p:scale>
        <p:origin x="-62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2519864-31C2-4163-AD18-2FB268EE2449}"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7F5E6-10E4-45CC-BA77-E2E6FD574920}" type="slidenum">
              <a:rPr lang="en-IN" smtClean="0"/>
              <a:t>‹#›</a:t>
            </a:fld>
            <a:endParaRPr lang="en-IN"/>
          </a:p>
        </p:txBody>
      </p:sp>
    </p:spTree>
    <p:extLst>
      <p:ext uri="{BB962C8B-B14F-4D97-AF65-F5344CB8AC3E}">
        <p14:creationId xmlns:p14="http://schemas.microsoft.com/office/powerpoint/2010/main" val="4284292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519864-31C2-4163-AD18-2FB268EE2449}"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7F5E6-10E4-45CC-BA77-E2E6FD574920}" type="slidenum">
              <a:rPr lang="en-IN" smtClean="0"/>
              <a:t>‹#›</a:t>
            </a:fld>
            <a:endParaRPr lang="en-IN"/>
          </a:p>
        </p:txBody>
      </p:sp>
    </p:spTree>
    <p:extLst>
      <p:ext uri="{BB962C8B-B14F-4D97-AF65-F5344CB8AC3E}">
        <p14:creationId xmlns:p14="http://schemas.microsoft.com/office/powerpoint/2010/main" val="3990626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519864-31C2-4163-AD18-2FB268EE2449}"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7F5E6-10E4-45CC-BA77-E2E6FD574920}" type="slidenum">
              <a:rPr lang="en-IN" smtClean="0"/>
              <a:t>‹#›</a:t>
            </a:fld>
            <a:endParaRPr lang="en-IN"/>
          </a:p>
        </p:txBody>
      </p:sp>
    </p:spTree>
    <p:extLst>
      <p:ext uri="{BB962C8B-B14F-4D97-AF65-F5344CB8AC3E}">
        <p14:creationId xmlns:p14="http://schemas.microsoft.com/office/powerpoint/2010/main" val="383288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519864-31C2-4163-AD18-2FB268EE2449}"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7F5E6-10E4-45CC-BA77-E2E6FD574920}" type="slidenum">
              <a:rPr lang="en-IN" smtClean="0"/>
              <a:t>‹#›</a:t>
            </a:fld>
            <a:endParaRPr lang="en-IN"/>
          </a:p>
        </p:txBody>
      </p:sp>
    </p:spTree>
    <p:extLst>
      <p:ext uri="{BB962C8B-B14F-4D97-AF65-F5344CB8AC3E}">
        <p14:creationId xmlns:p14="http://schemas.microsoft.com/office/powerpoint/2010/main" val="350724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519864-31C2-4163-AD18-2FB268EE2449}"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7F5E6-10E4-45CC-BA77-E2E6FD574920}" type="slidenum">
              <a:rPr lang="en-IN" smtClean="0"/>
              <a:t>‹#›</a:t>
            </a:fld>
            <a:endParaRPr lang="en-IN"/>
          </a:p>
        </p:txBody>
      </p:sp>
    </p:spTree>
    <p:extLst>
      <p:ext uri="{BB962C8B-B14F-4D97-AF65-F5344CB8AC3E}">
        <p14:creationId xmlns:p14="http://schemas.microsoft.com/office/powerpoint/2010/main" val="92944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2519864-31C2-4163-AD18-2FB268EE2449}"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7F5E6-10E4-45CC-BA77-E2E6FD574920}" type="slidenum">
              <a:rPr lang="en-IN" smtClean="0"/>
              <a:t>‹#›</a:t>
            </a:fld>
            <a:endParaRPr lang="en-IN"/>
          </a:p>
        </p:txBody>
      </p:sp>
    </p:spTree>
    <p:extLst>
      <p:ext uri="{BB962C8B-B14F-4D97-AF65-F5344CB8AC3E}">
        <p14:creationId xmlns:p14="http://schemas.microsoft.com/office/powerpoint/2010/main" val="195138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2519864-31C2-4163-AD18-2FB268EE2449}" type="datetimeFigureOut">
              <a:rPr lang="en-IN" smtClean="0"/>
              <a:t>06-05-2025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F7F5E6-10E4-45CC-BA77-E2E6FD574920}" type="slidenum">
              <a:rPr lang="en-IN" smtClean="0"/>
              <a:t>‹#›</a:t>
            </a:fld>
            <a:endParaRPr lang="en-IN"/>
          </a:p>
        </p:txBody>
      </p:sp>
    </p:spTree>
    <p:extLst>
      <p:ext uri="{BB962C8B-B14F-4D97-AF65-F5344CB8AC3E}">
        <p14:creationId xmlns:p14="http://schemas.microsoft.com/office/powerpoint/2010/main" val="4384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2519864-31C2-4163-AD18-2FB268EE2449}" type="datetimeFigureOut">
              <a:rPr lang="en-IN" smtClean="0"/>
              <a:t>06-05-2025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F7F5E6-10E4-45CC-BA77-E2E6FD574920}" type="slidenum">
              <a:rPr lang="en-IN" smtClean="0"/>
              <a:t>‹#›</a:t>
            </a:fld>
            <a:endParaRPr lang="en-IN"/>
          </a:p>
        </p:txBody>
      </p:sp>
    </p:spTree>
    <p:extLst>
      <p:ext uri="{BB962C8B-B14F-4D97-AF65-F5344CB8AC3E}">
        <p14:creationId xmlns:p14="http://schemas.microsoft.com/office/powerpoint/2010/main" val="2180676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19864-31C2-4163-AD18-2FB268EE2449}" type="datetimeFigureOut">
              <a:rPr lang="en-IN" smtClean="0"/>
              <a:t>06-05-2025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F7F5E6-10E4-45CC-BA77-E2E6FD574920}" type="slidenum">
              <a:rPr lang="en-IN" smtClean="0"/>
              <a:t>‹#›</a:t>
            </a:fld>
            <a:endParaRPr lang="en-IN"/>
          </a:p>
        </p:txBody>
      </p:sp>
    </p:spTree>
    <p:extLst>
      <p:ext uri="{BB962C8B-B14F-4D97-AF65-F5344CB8AC3E}">
        <p14:creationId xmlns:p14="http://schemas.microsoft.com/office/powerpoint/2010/main" val="325245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519864-31C2-4163-AD18-2FB268EE2449}"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7F5E6-10E4-45CC-BA77-E2E6FD574920}" type="slidenum">
              <a:rPr lang="en-IN" smtClean="0"/>
              <a:t>‹#›</a:t>
            </a:fld>
            <a:endParaRPr lang="en-IN"/>
          </a:p>
        </p:txBody>
      </p:sp>
    </p:spTree>
    <p:extLst>
      <p:ext uri="{BB962C8B-B14F-4D97-AF65-F5344CB8AC3E}">
        <p14:creationId xmlns:p14="http://schemas.microsoft.com/office/powerpoint/2010/main" val="2173577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519864-31C2-4163-AD18-2FB268EE2449}"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7F5E6-10E4-45CC-BA77-E2E6FD574920}" type="slidenum">
              <a:rPr lang="en-IN" smtClean="0"/>
              <a:t>‹#›</a:t>
            </a:fld>
            <a:endParaRPr lang="en-IN"/>
          </a:p>
        </p:txBody>
      </p:sp>
    </p:spTree>
    <p:extLst>
      <p:ext uri="{BB962C8B-B14F-4D97-AF65-F5344CB8AC3E}">
        <p14:creationId xmlns:p14="http://schemas.microsoft.com/office/powerpoint/2010/main" val="69061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2519864-31C2-4163-AD18-2FB268EE2449}" type="datetimeFigureOut">
              <a:rPr lang="en-IN" smtClean="0"/>
              <a:t>06-05-2025</a:t>
            </a:fld>
            <a:endParaRPr lang="en-IN"/>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7F7F5E6-10E4-45CC-BA77-E2E6FD574920}" type="slidenum">
              <a:rPr lang="en-IN" smtClean="0"/>
              <a:t>‹#›</a:t>
            </a:fld>
            <a:endParaRPr lang="en-IN"/>
          </a:p>
        </p:txBody>
      </p:sp>
    </p:spTree>
    <p:extLst>
      <p:ext uri="{BB962C8B-B14F-4D97-AF65-F5344CB8AC3E}">
        <p14:creationId xmlns:p14="http://schemas.microsoft.com/office/powerpoint/2010/main" val="15781010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Harris Corner Detector</a:t>
            </a:r>
            <a:endParaRPr lang="en-IN" dirty="0"/>
          </a:p>
        </p:txBody>
      </p:sp>
      <p:sp>
        <p:nvSpPr>
          <p:cNvPr id="3" name="Subtitle 2"/>
          <p:cNvSpPr>
            <a:spLocks noGrp="1"/>
          </p:cNvSpPr>
          <p:nvPr>
            <p:ph type="subTitle" idx="1"/>
          </p:nvPr>
        </p:nvSpPr>
        <p:spPr>
          <a:xfrm>
            <a:off x="5580112" y="3651870"/>
            <a:ext cx="3456384" cy="1368152"/>
          </a:xfrm>
        </p:spPr>
        <p:txBody>
          <a:bodyPr>
            <a:normAutofit/>
          </a:bodyPr>
          <a:lstStyle/>
          <a:p>
            <a:r>
              <a:rPr lang="en-US" sz="2000" dirty="0" smtClean="0">
                <a:latin typeface="Times New Roman" pitchFamily="18" charset="0"/>
                <a:cs typeface="Times New Roman" pitchFamily="18" charset="0"/>
              </a:rPr>
              <a:t>By </a:t>
            </a:r>
            <a:r>
              <a:rPr lang="en-US" sz="2000" dirty="0" err="1" smtClean="0">
                <a:latin typeface="Times New Roman" pitchFamily="18" charset="0"/>
                <a:cs typeface="Times New Roman" pitchFamily="18" charset="0"/>
              </a:rPr>
              <a:t>Vijaya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Martin.A.R</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(2023510005)</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6728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05979"/>
            <a:ext cx="3538736" cy="857250"/>
          </a:xfrm>
        </p:spPr>
        <p:txBody>
          <a:bodyPr/>
          <a:lstStyle/>
          <a:p>
            <a:r>
              <a:rPr lang="en-US" dirty="0" smtClean="0"/>
              <a:t>Conclusion:</a:t>
            </a:r>
            <a:endParaRPr lang="en-IN" dirty="0"/>
          </a:p>
        </p:txBody>
      </p:sp>
      <p:sp>
        <p:nvSpPr>
          <p:cNvPr id="5" name="Content Placeholder 4"/>
          <p:cNvSpPr>
            <a:spLocks noGrp="1"/>
          </p:cNvSpPr>
          <p:nvPr>
            <p:ph idx="1"/>
          </p:nvPr>
        </p:nvSpPr>
        <p:spPr/>
        <p:txBody>
          <a:bodyPr>
            <a:normAutofit fontScale="70000" lnSpcReduction="20000"/>
          </a:bodyPr>
          <a:lstStyle/>
          <a:p>
            <a:r>
              <a:rPr lang="en-IN" dirty="0"/>
              <a:t>The Harris Corner Detector is still one of the most influential and broadly implemented computer vision techniques for the detection of interest points. </a:t>
            </a:r>
            <a:endParaRPr lang="en-IN" dirty="0" smtClean="0"/>
          </a:p>
          <a:p>
            <a:r>
              <a:rPr lang="en-IN" dirty="0" smtClean="0"/>
              <a:t>Through </a:t>
            </a:r>
            <a:r>
              <a:rPr lang="en-IN" dirty="0"/>
              <a:t>the detection of local image gradients using the structure tensor, it is able to robustly detect corners—areas of high intensity variation in many different directions. </a:t>
            </a:r>
            <a:endParaRPr lang="en-IN" dirty="0" smtClean="0"/>
          </a:p>
          <a:p>
            <a:r>
              <a:rPr lang="en-IN" dirty="0" smtClean="0"/>
              <a:t>Its </a:t>
            </a:r>
            <a:r>
              <a:rPr lang="en-IN" dirty="0"/>
              <a:t>rotation invariance and computational simplicity mean it is particularly well-suited to applications such as feature matching, motion tracking, and object recognition. </a:t>
            </a:r>
          </a:p>
        </p:txBody>
      </p:sp>
    </p:spTree>
    <p:extLst>
      <p:ext uri="{BB962C8B-B14F-4D97-AF65-F5344CB8AC3E}">
        <p14:creationId xmlns:p14="http://schemas.microsoft.com/office/powerpoint/2010/main" val="1286608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504" y="843558"/>
            <a:ext cx="7704856" cy="707886"/>
          </a:xfrm>
          <a:prstGeom prst="rect">
            <a:avLst/>
          </a:prstGeom>
          <a:noFill/>
        </p:spPr>
        <p:txBody>
          <a:bodyPr wrap="square" rtlCol="0">
            <a:spAutoFit/>
          </a:bodyPr>
          <a:lstStyle/>
          <a:p>
            <a:r>
              <a:rPr lang="en-US" sz="4000" dirty="0" smtClean="0"/>
              <a:t>Thank You for Reading!!!</a:t>
            </a:r>
            <a:endParaRPr lang="en-IN" sz="4000" dirty="0"/>
          </a:p>
        </p:txBody>
      </p:sp>
    </p:spTree>
    <p:extLst>
      <p:ext uri="{BB962C8B-B14F-4D97-AF65-F5344CB8AC3E}">
        <p14:creationId xmlns:p14="http://schemas.microsoft.com/office/powerpoint/2010/main" val="1302188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Harris Corner Detector</a:t>
            </a:r>
            <a:endParaRPr lang="en-IN" dirty="0"/>
          </a:p>
        </p:txBody>
      </p:sp>
      <p:sp>
        <p:nvSpPr>
          <p:cNvPr id="8" name="Content Placeholder 7"/>
          <p:cNvSpPr>
            <a:spLocks noGrp="1"/>
          </p:cNvSpPr>
          <p:nvPr>
            <p:ph idx="1"/>
          </p:nvPr>
        </p:nvSpPr>
        <p:spPr/>
        <p:txBody>
          <a:bodyPr>
            <a:normAutofit/>
          </a:bodyPr>
          <a:lstStyle/>
          <a:p>
            <a:r>
              <a:rPr lang="en-IN" sz="2200" dirty="0"/>
              <a:t>Harris Corner Detector is a corner detection operator that is commonly used in computer vision algorithms to extract corners and infer features of an image. It was first introduced by Chris Harris and Mike Stephens in 1988 upon the improvement of </a:t>
            </a:r>
            <a:r>
              <a:rPr lang="en-IN" sz="2200" dirty="0" err="1"/>
              <a:t>Moravec’s</a:t>
            </a:r>
            <a:r>
              <a:rPr lang="en-IN" sz="2200" dirty="0"/>
              <a:t> corner detector. It is a method to extract the corners from the input image and to extract features from the input image.</a:t>
            </a:r>
          </a:p>
          <a:p>
            <a:endParaRPr lang="en-IN" dirty="0"/>
          </a:p>
        </p:txBody>
      </p:sp>
    </p:spTree>
    <p:extLst>
      <p:ext uri="{BB962C8B-B14F-4D97-AF65-F5344CB8AC3E}">
        <p14:creationId xmlns:p14="http://schemas.microsoft.com/office/powerpoint/2010/main" val="350866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Corners?</a:t>
            </a:r>
            <a:endParaRPr lang="en-IN" dirty="0"/>
          </a:p>
        </p:txBody>
      </p:sp>
      <p:sp>
        <p:nvSpPr>
          <p:cNvPr id="5" name="Content Placeholder 4"/>
          <p:cNvSpPr>
            <a:spLocks noGrp="1"/>
          </p:cNvSpPr>
          <p:nvPr>
            <p:ph idx="1"/>
          </p:nvPr>
        </p:nvSpPr>
        <p:spPr>
          <a:xfrm>
            <a:off x="251520" y="1059582"/>
            <a:ext cx="4536504" cy="3525739"/>
          </a:xfrm>
        </p:spPr>
        <p:txBody>
          <a:bodyPr>
            <a:normAutofit fontScale="62500" lnSpcReduction="20000"/>
          </a:bodyPr>
          <a:lstStyle/>
          <a:p>
            <a:r>
              <a:rPr lang="en-IN" dirty="0"/>
              <a:t>A corner is a point whose local neighbourhood stands in two dominant and different edge directions</a:t>
            </a:r>
            <a:r>
              <a:rPr lang="en-IN" dirty="0" smtClean="0"/>
              <a:t>.</a:t>
            </a:r>
          </a:p>
          <a:p>
            <a:r>
              <a:rPr lang="en-IN" dirty="0" smtClean="0"/>
              <a:t> </a:t>
            </a:r>
            <a:r>
              <a:rPr lang="en-IN" dirty="0"/>
              <a:t>In other words, a corner can be interpreted as the junction of two edges, where an edge is a sudden change in image brightness</a:t>
            </a:r>
            <a:r>
              <a:rPr lang="en-IN" dirty="0" smtClean="0"/>
              <a:t>.</a:t>
            </a:r>
          </a:p>
          <a:p>
            <a:r>
              <a:rPr lang="en-IN" dirty="0" smtClean="0"/>
              <a:t> </a:t>
            </a:r>
            <a:r>
              <a:rPr lang="en-IN" dirty="0"/>
              <a:t>Corners are the important features in the image, and they are generally termed as interest points which are invariant to translation, rotation, and illumination.</a:t>
            </a: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4542223" y="915566"/>
            <a:ext cx="4486274" cy="2057400"/>
          </a:xfrm>
          <a:prstGeom prst="rect">
            <a:avLst/>
          </a:prstGeom>
          <a:effectLst>
            <a:glow>
              <a:schemeClr val="accent1">
                <a:alpha val="0"/>
              </a:schemeClr>
            </a:glow>
            <a:outerShdw blurRad="50800" dist="50800" dir="5400000" algn="ctr" rotWithShape="0">
              <a:srgbClr val="000000">
                <a:alpha val="0"/>
              </a:srgbClr>
            </a:outerShdw>
            <a:reflection stA="0" endPos="65000" dist="50800" dir="5400000" sy="-100000" algn="bl" rotWithShape="0"/>
          </a:effectLst>
        </p:spPr>
      </p:pic>
    </p:spTree>
    <p:extLst>
      <p:ext uri="{BB962C8B-B14F-4D97-AF65-F5344CB8AC3E}">
        <p14:creationId xmlns:p14="http://schemas.microsoft.com/office/powerpoint/2010/main" val="1598591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23478"/>
            <a:ext cx="8229600" cy="4471145"/>
          </a:xfrm>
        </p:spPr>
        <p:txBody>
          <a:bodyPr>
            <a:normAutofit fontScale="92500" lnSpcReduction="10000"/>
          </a:bodyPr>
          <a:lstStyle/>
          <a:p>
            <a:pPr marL="380365" indent="-342265">
              <a:spcBef>
                <a:spcPts val="309"/>
              </a:spcBef>
              <a:buFont typeface="Arial MT"/>
              <a:buChar char="•"/>
              <a:tabLst>
                <a:tab pos="380365" algn="l"/>
              </a:tabLst>
            </a:pPr>
            <a:r>
              <a:rPr lang="en-US" sz="2200" dirty="0" smtClean="0">
                <a:latin typeface="Calibri"/>
                <a:cs typeface="Calibri"/>
              </a:rPr>
              <a:t>The Harris Corner Detector is formulated as such:</a:t>
            </a:r>
          </a:p>
          <a:p>
            <a:pPr marL="380365" indent="-342265">
              <a:spcBef>
                <a:spcPts val="309"/>
              </a:spcBef>
              <a:buFont typeface="Arial MT"/>
              <a:buChar char="•"/>
              <a:tabLst>
                <a:tab pos="380365" algn="l"/>
              </a:tabLst>
            </a:pPr>
            <a:endParaRPr lang="en-US" sz="2200" dirty="0" smtClean="0">
              <a:latin typeface="Calibri"/>
              <a:cs typeface="Calibri"/>
            </a:endParaRPr>
          </a:p>
          <a:p>
            <a:pPr marL="38100" indent="0">
              <a:spcBef>
                <a:spcPts val="309"/>
              </a:spcBef>
              <a:buNone/>
              <a:tabLst>
                <a:tab pos="380365" algn="l"/>
              </a:tabLst>
            </a:pPr>
            <a:r>
              <a:rPr lang="en-US" sz="3000" i="1" spc="55" dirty="0">
                <a:latin typeface="Calibri"/>
                <a:cs typeface="Calibri"/>
              </a:rPr>
              <a:t>	</a:t>
            </a:r>
            <a:r>
              <a:rPr lang="en-US" sz="3000" i="1" spc="55" dirty="0" smtClean="0">
                <a:latin typeface="Calibri"/>
                <a:cs typeface="Calibri"/>
              </a:rPr>
              <a:t>	</a:t>
            </a:r>
            <a:r>
              <a:rPr lang="en-US" sz="3000" i="1" spc="55" dirty="0" smtClean="0">
                <a:latin typeface="Times New Roman"/>
                <a:cs typeface="Times New Roman"/>
              </a:rPr>
              <a:t>E</a:t>
            </a:r>
            <a:r>
              <a:rPr lang="en-US" sz="3000" spc="55" dirty="0" smtClean="0">
                <a:latin typeface="Times New Roman"/>
                <a:cs typeface="Times New Roman"/>
              </a:rPr>
              <a:t>(</a:t>
            </a:r>
            <a:r>
              <a:rPr lang="en-US" sz="3000" i="1" spc="55" dirty="0" smtClean="0">
                <a:latin typeface="Times New Roman"/>
                <a:cs typeface="Times New Roman"/>
              </a:rPr>
              <a:t>u</a:t>
            </a:r>
            <a:r>
              <a:rPr lang="en-US" sz="3000" spc="55" dirty="0" smtClean="0">
                <a:latin typeface="Times New Roman"/>
                <a:cs typeface="Times New Roman"/>
              </a:rPr>
              <a:t>,</a:t>
            </a:r>
            <a:r>
              <a:rPr lang="en-US" sz="3000" spc="-409" dirty="0" smtClean="0">
                <a:latin typeface="Times New Roman"/>
                <a:cs typeface="Times New Roman"/>
              </a:rPr>
              <a:t> </a:t>
            </a:r>
            <a:r>
              <a:rPr lang="en-US" sz="3000" i="1" dirty="0" smtClean="0">
                <a:latin typeface="Times New Roman"/>
                <a:cs typeface="Times New Roman"/>
              </a:rPr>
              <a:t>v</a:t>
            </a:r>
            <a:r>
              <a:rPr lang="en-US" sz="3000" dirty="0" smtClean="0">
                <a:latin typeface="Times New Roman"/>
                <a:cs typeface="Times New Roman"/>
              </a:rPr>
              <a:t>)</a:t>
            </a:r>
            <a:r>
              <a:rPr lang="en-US" sz="3000" spc="-25" dirty="0" smtClean="0">
                <a:latin typeface="Times New Roman"/>
                <a:cs typeface="Times New Roman"/>
              </a:rPr>
              <a:t> </a:t>
            </a:r>
            <a:r>
              <a:rPr lang="en-US" sz="3000" dirty="0" smtClean="0">
                <a:latin typeface="Symbol"/>
                <a:cs typeface="Symbol"/>
              </a:rPr>
              <a:t></a:t>
            </a:r>
            <a:r>
              <a:rPr lang="en-US" sz="3000" spc="-45" dirty="0" smtClean="0">
                <a:latin typeface="Times New Roman"/>
                <a:cs typeface="Times New Roman"/>
              </a:rPr>
              <a:t> </a:t>
            </a:r>
            <a:r>
              <a:rPr lang="en-US" sz="6750" baseline="-8641" dirty="0" smtClean="0">
                <a:latin typeface="Symbol"/>
                <a:cs typeface="Symbol"/>
              </a:rPr>
              <a:t></a:t>
            </a:r>
            <a:r>
              <a:rPr lang="en-US" sz="6750" spc="-975" baseline="-8641" dirty="0" smtClean="0">
                <a:latin typeface="Times New Roman"/>
                <a:cs typeface="Times New Roman"/>
              </a:rPr>
              <a:t> </a:t>
            </a:r>
            <a:r>
              <a:rPr lang="en-US" sz="3000" i="1" dirty="0" smtClean="0">
                <a:latin typeface="Times New Roman"/>
                <a:cs typeface="Times New Roman"/>
              </a:rPr>
              <a:t>w</a:t>
            </a:r>
            <a:r>
              <a:rPr lang="en-US" sz="3000" dirty="0" smtClean="0">
                <a:latin typeface="Times New Roman"/>
                <a:cs typeface="Times New Roman"/>
              </a:rPr>
              <a:t>(</a:t>
            </a:r>
            <a:r>
              <a:rPr lang="en-US" sz="3000" i="1" dirty="0" smtClean="0">
                <a:latin typeface="Times New Roman"/>
                <a:cs typeface="Times New Roman"/>
              </a:rPr>
              <a:t>x</a:t>
            </a:r>
            <a:r>
              <a:rPr lang="en-US" sz="3000" dirty="0" smtClean="0">
                <a:latin typeface="Times New Roman"/>
                <a:cs typeface="Times New Roman"/>
              </a:rPr>
              <a:t>,</a:t>
            </a:r>
            <a:r>
              <a:rPr lang="en-US" sz="3000" spc="-60" dirty="0" smtClean="0">
                <a:latin typeface="Times New Roman"/>
                <a:cs typeface="Times New Roman"/>
              </a:rPr>
              <a:t> </a:t>
            </a:r>
            <a:r>
              <a:rPr lang="en-US" sz="3000" i="1" spc="50" dirty="0" smtClean="0">
                <a:latin typeface="Times New Roman"/>
                <a:cs typeface="Times New Roman"/>
              </a:rPr>
              <a:t>y</a:t>
            </a:r>
            <a:r>
              <a:rPr lang="en-US" sz="3000" spc="50" dirty="0" smtClean="0">
                <a:latin typeface="Times New Roman"/>
                <a:cs typeface="Times New Roman"/>
              </a:rPr>
              <a:t>)</a:t>
            </a:r>
            <a:r>
              <a:rPr lang="en-US" sz="6075" spc="75" baseline="-3429" dirty="0" smtClean="0">
                <a:latin typeface="Symbol"/>
                <a:cs typeface="Symbol"/>
              </a:rPr>
              <a:t></a:t>
            </a:r>
            <a:r>
              <a:rPr lang="en-US" sz="3000" i="1" spc="50" dirty="0" smtClean="0">
                <a:latin typeface="Times New Roman"/>
                <a:cs typeface="Times New Roman"/>
              </a:rPr>
              <a:t>I</a:t>
            </a:r>
            <a:r>
              <a:rPr lang="en-US" sz="3000" i="1" spc="-375" dirty="0" smtClean="0">
                <a:latin typeface="Times New Roman"/>
                <a:cs typeface="Times New Roman"/>
              </a:rPr>
              <a:t> </a:t>
            </a:r>
            <a:r>
              <a:rPr lang="en-US" sz="3000" spc="100" dirty="0" smtClean="0">
                <a:latin typeface="Times New Roman"/>
                <a:cs typeface="Times New Roman"/>
              </a:rPr>
              <a:t>(</a:t>
            </a:r>
            <a:r>
              <a:rPr lang="en-US" sz="3000" i="1" spc="100" dirty="0" smtClean="0">
                <a:latin typeface="Times New Roman"/>
                <a:cs typeface="Times New Roman"/>
              </a:rPr>
              <a:t>x</a:t>
            </a:r>
            <a:r>
              <a:rPr lang="en-US" sz="3000" i="1" spc="-180" dirty="0" smtClean="0">
                <a:latin typeface="Times New Roman"/>
                <a:cs typeface="Times New Roman"/>
              </a:rPr>
              <a:t> </a:t>
            </a:r>
            <a:r>
              <a:rPr lang="en-US" sz="3000" dirty="0" smtClean="0">
                <a:latin typeface="Symbol"/>
                <a:cs typeface="Symbol"/>
              </a:rPr>
              <a:t></a:t>
            </a:r>
            <a:r>
              <a:rPr lang="en-US" sz="3000" spc="-265" dirty="0" smtClean="0">
                <a:latin typeface="Times New Roman"/>
                <a:cs typeface="Times New Roman"/>
              </a:rPr>
              <a:t> </a:t>
            </a:r>
            <a:r>
              <a:rPr lang="en-US" sz="3000" i="1" dirty="0" smtClean="0">
                <a:latin typeface="Times New Roman"/>
                <a:cs typeface="Times New Roman"/>
              </a:rPr>
              <a:t>u</a:t>
            </a:r>
            <a:r>
              <a:rPr lang="en-US" sz="3000" dirty="0" smtClean="0">
                <a:latin typeface="Times New Roman"/>
                <a:cs typeface="Times New Roman"/>
              </a:rPr>
              <a:t>,</a:t>
            </a:r>
            <a:r>
              <a:rPr lang="en-US" sz="3000" spc="-60" dirty="0" smtClean="0">
                <a:latin typeface="Times New Roman"/>
                <a:cs typeface="Times New Roman"/>
              </a:rPr>
              <a:t> </a:t>
            </a:r>
            <a:r>
              <a:rPr lang="en-US" sz="3000" i="1" dirty="0" smtClean="0">
                <a:latin typeface="Times New Roman"/>
                <a:cs typeface="Times New Roman"/>
              </a:rPr>
              <a:t>y</a:t>
            </a:r>
            <a:r>
              <a:rPr lang="en-US" sz="3000" i="1" spc="-130" dirty="0" smtClean="0">
                <a:latin typeface="Times New Roman"/>
                <a:cs typeface="Times New Roman"/>
              </a:rPr>
              <a:t> </a:t>
            </a:r>
            <a:r>
              <a:rPr lang="en-US" sz="3000" dirty="0" smtClean="0">
                <a:latin typeface="Symbol"/>
                <a:cs typeface="Symbol"/>
              </a:rPr>
              <a:t></a:t>
            </a:r>
            <a:r>
              <a:rPr lang="en-US" sz="3000" spc="-220" dirty="0" smtClean="0">
                <a:latin typeface="Times New Roman"/>
                <a:cs typeface="Times New Roman"/>
              </a:rPr>
              <a:t> </a:t>
            </a:r>
            <a:r>
              <a:rPr lang="en-US" sz="3000" i="1" dirty="0" smtClean="0">
                <a:latin typeface="Times New Roman"/>
                <a:cs typeface="Times New Roman"/>
              </a:rPr>
              <a:t>v</a:t>
            </a:r>
            <a:r>
              <a:rPr lang="en-US" sz="3000" dirty="0" smtClean="0">
                <a:latin typeface="Times New Roman"/>
                <a:cs typeface="Times New Roman"/>
              </a:rPr>
              <a:t>)</a:t>
            </a:r>
            <a:r>
              <a:rPr lang="en-US" sz="3000" spc="-225" dirty="0" smtClean="0">
                <a:latin typeface="Times New Roman"/>
                <a:cs typeface="Times New Roman"/>
              </a:rPr>
              <a:t> </a:t>
            </a:r>
            <a:r>
              <a:rPr lang="en-US" sz="3000" dirty="0" smtClean="0">
                <a:latin typeface="Symbol"/>
                <a:cs typeface="Symbol"/>
              </a:rPr>
              <a:t></a:t>
            </a:r>
            <a:r>
              <a:rPr lang="en-US" sz="3000" spc="-114" dirty="0" smtClean="0">
                <a:latin typeface="Times New Roman"/>
                <a:cs typeface="Times New Roman"/>
              </a:rPr>
              <a:t> </a:t>
            </a:r>
            <a:r>
              <a:rPr lang="en-US" sz="3000" i="1" dirty="0" smtClean="0">
                <a:latin typeface="Times New Roman"/>
                <a:cs typeface="Times New Roman"/>
              </a:rPr>
              <a:t>I</a:t>
            </a:r>
            <a:r>
              <a:rPr lang="en-US" sz="3000" i="1" spc="-380" dirty="0" smtClean="0">
                <a:latin typeface="Times New Roman"/>
                <a:cs typeface="Times New Roman"/>
              </a:rPr>
              <a:t> </a:t>
            </a:r>
            <a:r>
              <a:rPr lang="en-US" sz="3000" spc="75" dirty="0" smtClean="0">
                <a:latin typeface="Times New Roman"/>
                <a:cs typeface="Times New Roman"/>
              </a:rPr>
              <a:t>(</a:t>
            </a:r>
            <a:r>
              <a:rPr lang="en-US" sz="3000" i="1" spc="75" dirty="0" smtClean="0">
                <a:latin typeface="Times New Roman"/>
                <a:cs typeface="Times New Roman"/>
              </a:rPr>
              <a:t>x</a:t>
            </a:r>
            <a:r>
              <a:rPr lang="en-US" sz="3000" spc="75" dirty="0" smtClean="0">
                <a:latin typeface="Times New Roman"/>
                <a:cs typeface="Times New Roman"/>
              </a:rPr>
              <a:t>,</a:t>
            </a:r>
            <a:r>
              <a:rPr lang="en-US" sz="3000" spc="-60" dirty="0" smtClean="0">
                <a:latin typeface="Times New Roman"/>
                <a:cs typeface="Times New Roman"/>
              </a:rPr>
              <a:t> </a:t>
            </a:r>
            <a:r>
              <a:rPr lang="en-US" sz="3000" i="1" spc="-20" dirty="0" smtClean="0">
                <a:latin typeface="Times New Roman"/>
                <a:cs typeface="Times New Roman"/>
              </a:rPr>
              <a:t>y</a:t>
            </a:r>
            <a:r>
              <a:rPr lang="en-US" sz="3000" spc="-20" dirty="0" smtClean="0">
                <a:latin typeface="Times New Roman"/>
                <a:cs typeface="Times New Roman"/>
              </a:rPr>
              <a:t>)</a:t>
            </a:r>
            <a:r>
              <a:rPr lang="en-US" sz="6075" spc="-30" baseline="-3429" dirty="0" smtClean="0">
                <a:latin typeface="Symbol"/>
                <a:cs typeface="Symbol"/>
              </a:rPr>
              <a:t></a:t>
            </a:r>
            <a:r>
              <a:rPr lang="en-US" sz="2550" spc="-30" baseline="60457" dirty="0" smtClean="0">
                <a:latin typeface="Times New Roman"/>
                <a:cs typeface="Times New Roman"/>
              </a:rPr>
              <a:t>2</a:t>
            </a:r>
            <a:endParaRPr lang="en-US" sz="2550" baseline="60457" dirty="0" smtClean="0">
              <a:latin typeface="Times New Roman"/>
              <a:cs typeface="Times New Roman"/>
            </a:endParaRPr>
          </a:p>
          <a:p>
            <a:pPr marL="2245360">
              <a:lnSpc>
                <a:spcPct val="100000"/>
              </a:lnSpc>
              <a:spcBef>
                <a:spcPts val="250"/>
              </a:spcBef>
            </a:pPr>
            <a:r>
              <a:rPr lang="en-US" sz="1700" i="1" spc="65" dirty="0" smtClean="0">
                <a:latin typeface="Times New Roman"/>
                <a:cs typeface="Times New Roman"/>
              </a:rPr>
              <a:t>x</a:t>
            </a:r>
            <a:r>
              <a:rPr lang="en-US" sz="1700" spc="65" dirty="0" smtClean="0">
                <a:latin typeface="Times New Roman"/>
                <a:cs typeface="Times New Roman"/>
              </a:rPr>
              <a:t>,</a:t>
            </a:r>
            <a:r>
              <a:rPr lang="en-US" sz="1700" spc="-190" dirty="0" smtClean="0">
                <a:latin typeface="Times New Roman"/>
                <a:cs typeface="Times New Roman"/>
              </a:rPr>
              <a:t> </a:t>
            </a:r>
            <a:r>
              <a:rPr lang="en-US" sz="1700" i="1" spc="-50" dirty="0" smtClean="0">
                <a:latin typeface="Times New Roman"/>
                <a:cs typeface="Times New Roman"/>
              </a:rPr>
              <a:t>y</a:t>
            </a:r>
          </a:p>
          <a:p>
            <a:pPr marL="2245360">
              <a:lnSpc>
                <a:spcPct val="100000"/>
              </a:lnSpc>
              <a:spcBef>
                <a:spcPts val="250"/>
              </a:spcBef>
            </a:pPr>
            <a:endParaRPr lang="en-US" sz="1700" i="1" spc="-50" dirty="0">
              <a:latin typeface="Times New Roman"/>
              <a:cs typeface="Times New Roman"/>
            </a:endParaRPr>
          </a:p>
          <a:p>
            <a:pPr marL="1902460" indent="0">
              <a:lnSpc>
                <a:spcPct val="100000"/>
              </a:lnSpc>
              <a:spcBef>
                <a:spcPts val="250"/>
              </a:spcBef>
              <a:buNone/>
            </a:pPr>
            <a:endParaRPr lang="en-US" sz="1700" dirty="0" smtClean="0">
              <a:latin typeface="Times New Roman"/>
              <a:cs typeface="Times New Roman"/>
            </a:endParaRPr>
          </a:p>
          <a:p>
            <a:r>
              <a:rPr lang="en-US" sz="2200" dirty="0" smtClean="0"/>
              <a:t>Where </a:t>
            </a:r>
            <a:r>
              <a:rPr lang="en-US" sz="2200" baseline="-8641" dirty="0" smtClean="0">
                <a:latin typeface="Symbol"/>
                <a:cs typeface="Symbol"/>
              </a:rPr>
              <a:t></a:t>
            </a:r>
            <a:r>
              <a:rPr lang="en-US" sz="2200" spc="-975" baseline="-8641" dirty="0" smtClean="0">
                <a:latin typeface="Times New Roman"/>
                <a:cs typeface="Times New Roman"/>
              </a:rPr>
              <a:t> </a:t>
            </a:r>
            <a:r>
              <a:rPr lang="en-US" sz="2200" i="1" dirty="0" smtClean="0">
                <a:latin typeface="Times New Roman"/>
                <a:cs typeface="Times New Roman"/>
              </a:rPr>
              <a:t>w</a:t>
            </a:r>
            <a:r>
              <a:rPr lang="en-US" sz="2200" dirty="0" smtClean="0">
                <a:latin typeface="Times New Roman"/>
                <a:cs typeface="Times New Roman"/>
              </a:rPr>
              <a:t>(</a:t>
            </a:r>
            <a:r>
              <a:rPr lang="en-US" sz="2200" i="1" dirty="0" smtClean="0">
                <a:latin typeface="Times New Roman"/>
                <a:cs typeface="Times New Roman"/>
              </a:rPr>
              <a:t>x</a:t>
            </a:r>
            <a:r>
              <a:rPr lang="en-US" sz="2200" dirty="0" smtClean="0">
                <a:latin typeface="Times New Roman"/>
                <a:cs typeface="Times New Roman"/>
              </a:rPr>
              <a:t>,</a:t>
            </a:r>
            <a:r>
              <a:rPr lang="en-US" sz="2200" spc="-60" dirty="0" smtClean="0">
                <a:latin typeface="Times New Roman"/>
                <a:cs typeface="Times New Roman"/>
              </a:rPr>
              <a:t> </a:t>
            </a:r>
            <a:r>
              <a:rPr lang="en-US" sz="2200" i="1" spc="50" dirty="0" smtClean="0">
                <a:latin typeface="Times New Roman"/>
                <a:cs typeface="Times New Roman"/>
              </a:rPr>
              <a:t>y</a:t>
            </a:r>
            <a:r>
              <a:rPr lang="en-US" sz="2200" spc="50" dirty="0" smtClean="0">
                <a:latin typeface="Times New Roman"/>
                <a:cs typeface="Times New Roman"/>
              </a:rPr>
              <a:t>) is the Window Function</a:t>
            </a:r>
          </a:p>
          <a:p>
            <a:r>
              <a:rPr lang="en-US" sz="2200" i="1" spc="50" dirty="0" smtClean="0">
                <a:latin typeface="Times New Roman"/>
                <a:cs typeface="Times New Roman"/>
              </a:rPr>
              <a:t>I</a:t>
            </a:r>
            <a:r>
              <a:rPr lang="en-US" sz="2200" i="1" spc="-375" dirty="0" smtClean="0">
                <a:latin typeface="Times New Roman"/>
                <a:cs typeface="Times New Roman"/>
              </a:rPr>
              <a:t> </a:t>
            </a:r>
            <a:r>
              <a:rPr lang="en-US" sz="2200" spc="100" dirty="0" smtClean="0">
                <a:latin typeface="Times New Roman"/>
                <a:cs typeface="Times New Roman"/>
              </a:rPr>
              <a:t>(</a:t>
            </a:r>
            <a:r>
              <a:rPr lang="en-US" sz="2200" i="1" spc="100" dirty="0" smtClean="0">
                <a:latin typeface="Times New Roman"/>
                <a:cs typeface="Times New Roman"/>
              </a:rPr>
              <a:t>x</a:t>
            </a:r>
            <a:r>
              <a:rPr lang="en-US" sz="2200" i="1" spc="-180" dirty="0" smtClean="0">
                <a:latin typeface="Times New Roman"/>
                <a:cs typeface="Times New Roman"/>
              </a:rPr>
              <a:t> </a:t>
            </a:r>
            <a:r>
              <a:rPr lang="en-US" sz="2200" dirty="0" smtClean="0">
                <a:latin typeface="Symbol"/>
                <a:cs typeface="Symbol"/>
              </a:rPr>
              <a:t></a:t>
            </a:r>
            <a:r>
              <a:rPr lang="en-US" sz="2200" spc="-265" dirty="0" smtClean="0">
                <a:latin typeface="Times New Roman"/>
                <a:cs typeface="Times New Roman"/>
              </a:rPr>
              <a:t> </a:t>
            </a:r>
            <a:r>
              <a:rPr lang="en-US" sz="2200" i="1" dirty="0" smtClean="0">
                <a:latin typeface="Times New Roman"/>
                <a:cs typeface="Times New Roman"/>
              </a:rPr>
              <a:t>u</a:t>
            </a:r>
            <a:r>
              <a:rPr lang="en-US" sz="2200" dirty="0" smtClean="0">
                <a:latin typeface="Times New Roman"/>
                <a:cs typeface="Times New Roman"/>
              </a:rPr>
              <a:t>,</a:t>
            </a:r>
            <a:r>
              <a:rPr lang="en-US" sz="2200" spc="-60" dirty="0" smtClean="0">
                <a:latin typeface="Times New Roman"/>
                <a:cs typeface="Times New Roman"/>
              </a:rPr>
              <a:t> </a:t>
            </a:r>
            <a:r>
              <a:rPr lang="en-US" sz="2200" i="1" dirty="0" smtClean="0">
                <a:latin typeface="Times New Roman"/>
                <a:cs typeface="Times New Roman"/>
              </a:rPr>
              <a:t>y</a:t>
            </a:r>
            <a:r>
              <a:rPr lang="en-US" sz="2200" i="1" spc="-130" dirty="0" smtClean="0">
                <a:latin typeface="Times New Roman"/>
                <a:cs typeface="Times New Roman"/>
              </a:rPr>
              <a:t> </a:t>
            </a:r>
            <a:r>
              <a:rPr lang="en-US" sz="2200" dirty="0" smtClean="0">
                <a:latin typeface="Symbol"/>
                <a:cs typeface="Symbol"/>
              </a:rPr>
              <a:t></a:t>
            </a:r>
            <a:r>
              <a:rPr lang="en-US" sz="2200" spc="-220" dirty="0" smtClean="0">
                <a:latin typeface="Times New Roman"/>
                <a:cs typeface="Times New Roman"/>
              </a:rPr>
              <a:t> </a:t>
            </a:r>
            <a:r>
              <a:rPr lang="en-US" sz="2200" i="1" dirty="0" smtClean="0">
                <a:latin typeface="Times New Roman"/>
                <a:cs typeface="Times New Roman"/>
              </a:rPr>
              <a:t>v</a:t>
            </a:r>
            <a:r>
              <a:rPr lang="en-US" sz="2200" dirty="0" smtClean="0">
                <a:latin typeface="Times New Roman"/>
                <a:cs typeface="Times New Roman"/>
              </a:rPr>
              <a:t>) is the </a:t>
            </a:r>
            <a:r>
              <a:rPr lang="en-US" sz="2200" dirty="0">
                <a:latin typeface="Times New Roman"/>
                <a:cs typeface="Times New Roman"/>
              </a:rPr>
              <a:t>S</a:t>
            </a:r>
            <a:r>
              <a:rPr lang="en-US" sz="2200" dirty="0" smtClean="0">
                <a:latin typeface="Times New Roman"/>
                <a:cs typeface="Times New Roman"/>
              </a:rPr>
              <a:t>hifted Intensity</a:t>
            </a:r>
          </a:p>
          <a:p>
            <a:r>
              <a:rPr lang="en-US" sz="2200" spc="50" dirty="0" smtClean="0">
                <a:latin typeface="Times New Roman"/>
                <a:cs typeface="Times New Roman"/>
              </a:rPr>
              <a:t>And </a:t>
            </a:r>
            <a:r>
              <a:rPr lang="en-US" sz="2200" i="1" dirty="0" smtClean="0">
                <a:latin typeface="Times New Roman"/>
                <a:cs typeface="Times New Roman"/>
              </a:rPr>
              <a:t>I</a:t>
            </a:r>
            <a:r>
              <a:rPr lang="en-US" sz="2200" i="1" spc="-380" dirty="0" smtClean="0">
                <a:latin typeface="Times New Roman"/>
                <a:cs typeface="Times New Roman"/>
              </a:rPr>
              <a:t> </a:t>
            </a:r>
            <a:r>
              <a:rPr lang="en-US" sz="2200" spc="75" dirty="0" smtClean="0">
                <a:latin typeface="Times New Roman"/>
                <a:cs typeface="Times New Roman"/>
              </a:rPr>
              <a:t>(</a:t>
            </a:r>
            <a:r>
              <a:rPr lang="en-US" sz="2200" i="1" spc="75" dirty="0" smtClean="0">
                <a:latin typeface="Times New Roman"/>
                <a:cs typeface="Times New Roman"/>
              </a:rPr>
              <a:t>x</a:t>
            </a:r>
            <a:r>
              <a:rPr lang="en-US" sz="2200" spc="75" dirty="0" smtClean="0">
                <a:latin typeface="Times New Roman"/>
                <a:cs typeface="Times New Roman"/>
              </a:rPr>
              <a:t>,</a:t>
            </a:r>
            <a:r>
              <a:rPr lang="en-US" sz="2200" spc="-60" dirty="0" smtClean="0">
                <a:latin typeface="Times New Roman"/>
                <a:cs typeface="Times New Roman"/>
              </a:rPr>
              <a:t> </a:t>
            </a:r>
            <a:r>
              <a:rPr lang="en-US" sz="2200" i="1" spc="-20" dirty="0" smtClean="0">
                <a:latin typeface="Times New Roman"/>
                <a:cs typeface="Times New Roman"/>
              </a:rPr>
              <a:t>y</a:t>
            </a:r>
            <a:r>
              <a:rPr lang="en-US" sz="2200" spc="-20" dirty="0" smtClean="0">
                <a:latin typeface="Times New Roman"/>
                <a:cs typeface="Times New Roman"/>
              </a:rPr>
              <a:t>) is the Actual Intensity</a:t>
            </a:r>
          </a:p>
          <a:p>
            <a:endParaRPr lang="en-US" sz="2200" spc="-20" dirty="0">
              <a:latin typeface="Times New Roman"/>
              <a:cs typeface="Times New Roman"/>
            </a:endParaRPr>
          </a:p>
          <a:p>
            <a:endParaRPr lang="en-US" sz="2200" spc="50" dirty="0" smtClean="0">
              <a:latin typeface="Times New Roman"/>
              <a:cs typeface="Times New Roman"/>
            </a:endParaRPr>
          </a:p>
          <a:p>
            <a:r>
              <a:rPr lang="en-US" sz="2200" dirty="0" smtClean="0"/>
              <a:t>The above equation is used to quantify the change in intensity of the sliding window in the image.</a:t>
            </a:r>
            <a:endParaRPr lang="en-IN" sz="2200" dirty="0"/>
          </a:p>
        </p:txBody>
      </p:sp>
    </p:spTree>
    <p:extLst>
      <p:ext uri="{BB962C8B-B14F-4D97-AF65-F5344CB8AC3E}">
        <p14:creationId xmlns:p14="http://schemas.microsoft.com/office/powerpoint/2010/main" val="1258038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0272" y="868049"/>
            <a:ext cx="1995462" cy="228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05979"/>
            <a:ext cx="3754760" cy="493563"/>
          </a:xfrm>
        </p:spPr>
        <p:txBody>
          <a:bodyPr>
            <a:normAutofit/>
          </a:bodyPr>
          <a:lstStyle/>
          <a:p>
            <a:r>
              <a:rPr lang="en-US" sz="2200" dirty="0" smtClean="0"/>
              <a:t>But what does that mean?</a:t>
            </a:r>
            <a:endParaRPr lang="en-IN" sz="2200" dirty="0"/>
          </a:p>
        </p:txBody>
      </p:sp>
      <p:sp>
        <p:nvSpPr>
          <p:cNvPr id="3" name="Content Placeholder 2"/>
          <p:cNvSpPr>
            <a:spLocks noGrp="1"/>
          </p:cNvSpPr>
          <p:nvPr>
            <p:ph idx="1"/>
          </p:nvPr>
        </p:nvSpPr>
        <p:spPr>
          <a:xfrm>
            <a:off x="457200" y="771550"/>
            <a:ext cx="5770984" cy="3823073"/>
          </a:xfrm>
        </p:spPr>
        <p:txBody>
          <a:bodyPr>
            <a:normAutofit/>
          </a:bodyPr>
          <a:lstStyle/>
          <a:p>
            <a:r>
              <a:rPr lang="en-US" sz="2200" dirty="0" smtClean="0"/>
              <a:t>When an image changes direction (</a:t>
            </a:r>
            <a:r>
              <a:rPr lang="en-US" sz="2200" dirty="0" err="1" smtClean="0"/>
              <a:t>i.e</a:t>
            </a:r>
            <a:r>
              <a:rPr lang="en-US" sz="2200" dirty="0" smtClean="0"/>
              <a:t> makes a corner) , there is a sudden change in intensity along its previous edge.</a:t>
            </a:r>
          </a:p>
          <a:p>
            <a:r>
              <a:rPr lang="en-US" sz="2200" dirty="0" smtClean="0"/>
              <a:t>When we use a sliding window, this change in intensity becomes very apparent. </a:t>
            </a:r>
            <a:endParaRPr lang="en-IN" sz="2200" dirty="0"/>
          </a:p>
        </p:txBody>
      </p:sp>
      <p:sp>
        <p:nvSpPr>
          <p:cNvPr id="4" name="TextBox 3"/>
          <p:cNvSpPr txBox="1"/>
          <p:nvPr/>
        </p:nvSpPr>
        <p:spPr>
          <a:xfrm>
            <a:off x="8316416" y="1162291"/>
            <a:ext cx="576064" cy="246221"/>
          </a:xfrm>
          <a:prstGeom prst="rect">
            <a:avLst/>
          </a:prstGeom>
          <a:noFill/>
          <a:ln>
            <a:solidFill>
              <a:schemeClr val="tx1"/>
            </a:solidFill>
          </a:ln>
        </p:spPr>
        <p:txBody>
          <a:bodyPr wrap="square" rtlCol="0">
            <a:spAutoFit/>
          </a:bodyPr>
          <a:lstStyle/>
          <a:p>
            <a:r>
              <a:rPr lang="en-US" sz="1000" dirty="0" smtClean="0">
                <a:solidFill>
                  <a:schemeClr val="bg2"/>
                </a:solidFill>
              </a:rPr>
              <a:t>Edge…</a:t>
            </a:r>
            <a:endParaRPr lang="en-IN" sz="1000" dirty="0">
              <a:solidFill>
                <a:schemeClr val="bg2"/>
              </a:solidFill>
            </a:endParaRPr>
          </a:p>
        </p:txBody>
      </p:sp>
      <p:sp>
        <p:nvSpPr>
          <p:cNvPr id="6" name="TextBox 5"/>
          <p:cNvSpPr txBox="1"/>
          <p:nvPr/>
        </p:nvSpPr>
        <p:spPr>
          <a:xfrm>
            <a:off x="7020272" y="2211710"/>
            <a:ext cx="576064" cy="246221"/>
          </a:xfrm>
          <a:prstGeom prst="rect">
            <a:avLst/>
          </a:prstGeom>
          <a:noFill/>
          <a:ln>
            <a:solidFill>
              <a:schemeClr val="tx1"/>
            </a:solidFill>
          </a:ln>
        </p:spPr>
        <p:txBody>
          <a:bodyPr wrap="square" rtlCol="0">
            <a:spAutoFit/>
          </a:bodyPr>
          <a:lstStyle/>
          <a:p>
            <a:r>
              <a:rPr lang="en-US" sz="1000" dirty="0" smtClean="0">
                <a:solidFill>
                  <a:schemeClr val="bg2"/>
                </a:solidFill>
              </a:rPr>
              <a:t>Edge…</a:t>
            </a:r>
            <a:endParaRPr lang="en-IN" sz="1000" dirty="0">
              <a:solidFill>
                <a:schemeClr val="bg2"/>
              </a:solidFill>
            </a:endParaRPr>
          </a:p>
        </p:txBody>
      </p:sp>
      <p:sp>
        <p:nvSpPr>
          <p:cNvPr id="7" name="TextBox 6"/>
          <p:cNvSpPr txBox="1"/>
          <p:nvPr/>
        </p:nvSpPr>
        <p:spPr>
          <a:xfrm>
            <a:off x="7057635" y="953286"/>
            <a:ext cx="626016" cy="246221"/>
          </a:xfrm>
          <a:prstGeom prst="rect">
            <a:avLst/>
          </a:prstGeom>
          <a:noFill/>
          <a:ln>
            <a:solidFill>
              <a:schemeClr val="tx1"/>
            </a:solidFill>
          </a:ln>
        </p:spPr>
        <p:txBody>
          <a:bodyPr wrap="square" rtlCol="0">
            <a:spAutoFit/>
          </a:bodyPr>
          <a:lstStyle/>
          <a:p>
            <a:r>
              <a:rPr lang="en-US" sz="1000" dirty="0" smtClean="0">
                <a:solidFill>
                  <a:schemeClr val="bg2"/>
                </a:solidFill>
              </a:rPr>
              <a:t>Corner!</a:t>
            </a:r>
            <a:endParaRPr lang="en-IN" sz="1000" dirty="0">
              <a:solidFill>
                <a:schemeClr val="bg2"/>
              </a:solidFill>
            </a:endParaRPr>
          </a:p>
        </p:txBody>
      </p:sp>
    </p:spTree>
    <p:extLst>
      <p:ext uri="{BB962C8B-B14F-4D97-AF65-F5344CB8AC3E}">
        <p14:creationId xmlns:p14="http://schemas.microsoft.com/office/powerpoint/2010/main" val="195191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3394720" cy="857250"/>
          </a:xfrm>
        </p:spPr>
        <p:txBody>
          <a:bodyPr>
            <a:normAutofit/>
          </a:bodyPr>
          <a:lstStyle/>
          <a:p>
            <a:r>
              <a:rPr lang="en-US" sz="2200" dirty="0" smtClean="0"/>
              <a:t>how does the algorithm know this?</a:t>
            </a:r>
            <a:endParaRPr lang="en-IN" sz="2200" dirty="0"/>
          </a:p>
        </p:txBody>
      </p:sp>
      <p:sp>
        <p:nvSpPr>
          <p:cNvPr id="3" name="Content Placeholder 2"/>
          <p:cNvSpPr>
            <a:spLocks noGrp="1"/>
          </p:cNvSpPr>
          <p:nvPr>
            <p:ph idx="1"/>
          </p:nvPr>
        </p:nvSpPr>
        <p:spPr>
          <a:xfrm>
            <a:off x="457200" y="1200151"/>
            <a:ext cx="4834880" cy="3394472"/>
          </a:xfrm>
        </p:spPr>
        <p:txBody>
          <a:bodyPr>
            <a:normAutofit/>
          </a:bodyPr>
          <a:lstStyle/>
          <a:p>
            <a:r>
              <a:rPr lang="en-US" sz="2200" dirty="0" smtClean="0"/>
              <a:t>When we apply the equation, we get a second moment matrix, from which we obtain two eigenvalues.</a:t>
            </a:r>
          </a:p>
          <a:p>
            <a:r>
              <a:rPr lang="en-US" sz="2200" dirty="0" smtClean="0"/>
              <a:t>If one eigenvalue is larger than the other, it is an edge.</a:t>
            </a:r>
          </a:p>
          <a:p>
            <a:r>
              <a:rPr lang="en-US" sz="2200" dirty="0" smtClean="0"/>
              <a:t>If both eigenvalues are small, it is a flat region.</a:t>
            </a:r>
          </a:p>
          <a:p>
            <a:r>
              <a:rPr lang="en-US" sz="2200" dirty="0" smtClean="0"/>
              <a:t>If both eigenvalues are large and similar, then it is a corner.</a:t>
            </a:r>
            <a:endParaRPr lang="en-IN" sz="2200" dirty="0"/>
          </a:p>
        </p:txBody>
      </p:sp>
      <p:pic>
        <p:nvPicPr>
          <p:cNvPr id="5" name="Picture 4" descr="D:\harris_region.jpg"/>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006472"/>
            <a:ext cx="3286125" cy="3164205"/>
          </a:xfrm>
          <a:prstGeom prst="rect">
            <a:avLst/>
          </a:prstGeom>
          <a:noFill/>
          <a:ln>
            <a:noFill/>
          </a:ln>
        </p:spPr>
      </p:pic>
    </p:spTree>
    <p:extLst>
      <p:ext uri="{BB962C8B-B14F-4D97-AF65-F5344CB8AC3E}">
        <p14:creationId xmlns:p14="http://schemas.microsoft.com/office/powerpoint/2010/main" val="24539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4762872" cy="565571"/>
          </a:xfrm>
        </p:spPr>
        <p:txBody>
          <a:bodyPr>
            <a:normAutofit fontScale="90000"/>
          </a:bodyPr>
          <a:lstStyle/>
          <a:p>
            <a:r>
              <a:rPr lang="en-US" sz="2200" dirty="0" smtClean="0"/>
              <a:t>How is the algorithm implemented?</a:t>
            </a:r>
            <a:br>
              <a:rPr lang="en-US" sz="2200" dirty="0" smtClean="0"/>
            </a:br>
            <a:endParaRPr lang="en-IN" sz="2200" dirty="0"/>
          </a:p>
        </p:txBody>
      </p:sp>
      <p:sp>
        <p:nvSpPr>
          <p:cNvPr id="3" name="Content Placeholder 2"/>
          <p:cNvSpPr>
            <a:spLocks noGrp="1"/>
          </p:cNvSpPr>
          <p:nvPr>
            <p:ph idx="1"/>
          </p:nvPr>
        </p:nvSpPr>
        <p:spPr>
          <a:xfrm>
            <a:off x="457200" y="627534"/>
            <a:ext cx="8229600" cy="3967089"/>
          </a:xfrm>
        </p:spPr>
        <p:txBody>
          <a:bodyPr>
            <a:normAutofit/>
          </a:bodyPr>
          <a:lstStyle/>
          <a:p>
            <a:r>
              <a:rPr lang="en-US" sz="2200" dirty="0" smtClean="0"/>
              <a:t>The algorithm follows seven steps:</a:t>
            </a:r>
          </a:p>
          <a:p>
            <a:endParaRPr lang="en-US" sz="2200" dirty="0" smtClean="0"/>
          </a:p>
          <a:p>
            <a:r>
              <a:rPr lang="en-US" sz="2400" dirty="0" smtClean="0"/>
              <a:t>Convert to </a:t>
            </a:r>
            <a:r>
              <a:rPr lang="en-US" sz="2400" dirty="0" err="1" smtClean="0"/>
              <a:t>Grayscale</a:t>
            </a:r>
            <a:endParaRPr lang="en-US" sz="2400" dirty="0" smtClean="0"/>
          </a:p>
          <a:p>
            <a:r>
              <a:rPr lang="en-US" sz="2400" dirty="0" smtClean="0"/>
              <a:t>Compute Image Gradients</a:t>
            </a:r>
          </a:p>
          <a:p>
            <a:r>
              <a:rPr lang="en-US" sz="2400" dirty="0" smtClean="0"/>
              <a:t>Compute Products of Derivatives</a:t>
            </a:r>
          </a:p>
          <a:p>
            <a:r>
              <a:rPr lang="en-US" sz="2400" dirty="0" smtClean="0"/>
              <a:t>Apply Gaussian Filter</a:t>
            </a:r>
          </a:p>
          <a:p>
            <a:r>
              <a:rPr lang="en-US" sz="2400" dirty="0" smtClean="0"/>
              <a:t>Compute Corner Response</a:t>
            </a:r>
          </a:p>
          <a:p>
            <a:r>
              <a:rPr lang="en-US" sz="2400" dirty="0" err="1" smtClean="0"/>
              <a:t>Thresholding</a:t>
            </a:r>
            <a:endParaRPr lang="en-US" sz="2400" dirty="0" smtClean="0"/>
          </a:p>
          <a:p>
            <a:r>
              <a:rPr lang="en-US" sz="2400" dirty="0" smtClean="0"/>
              <a:t>Non-Maximum Suppression</a:t>
            </a:r>
          </a:p>
          <a:p>
            <a:pPr marL="0" indent="0">
              <a:buNone/>
            </a:pPr>
            <a:endParaRPr lang="en-IN" sz="2200" dirty="0"/>
          </a:p>
        </p:txBody>
      </p:sp>
    </p:spTree>
    <p:extLst>
      <p:ext uri="{BB962C8B-B14F-4D97-AF65-F5344CB8AC3E}">
        <p14:creationId xmlns:p14="http://schemas.microsoft.com/office/powerpoint/2010/main" val="241175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4474840" cy="857250"/>
          </a:xfrm>
        </p:spPr>
        <p:txBody>
          <a:bodyPr>
            <a:normAutofit/>
          </a:bodyPr>
          <a:lstStyle/>
          <a:p>
            <a:r>
              <a:rPr lang="en-US" sz="2200" dirty="0" smtClean="0"/>
              <a:t>Isn’t this very time-consuming to perform?</a:t>
            </a:r>
            <a:endParaRPr lang="en-IN" sz="2200" dirty="0"/>
          </a:p>
        </p:txBody>
      </p:sp>
      <p:sp>
        <p:nvSpPr>
          <p:cNvPr id="3" name="Content Placeholder 2"/>
          <p:cNvSpPr>
            <a:spLocks noGrp="1"/>
          </p:cNvSpPr>
          <p:nvPr>
            <p:ph idx="1"/>
          </p:nvPr>
        </p:nvSpPr>
        <p:spPr/>
        <p:txBody>
          <a:bodyPr>
            <a:normAutofit/>
          </a:bodyPr>
          <a:lstStyle/>
          <a:p>
            <a:r>
              <a:rPr lang="en-US" sz="2500" dirty="0" smtClean="0"/>
              <a:t>Yes, It is!</a:t>
            </a:r>
          </a:p>
          <a:p>
            <a:r>
              <a:rPr lang="en-US" sz="2500" dirty="0" smtClean="0"/>
              <a:t>Which is why the cv2 library offers a pre-built function for instant use!</a:t>
            </a:r>
          </a:p>
          <a:p>
            <a:r>
              <a:rPr lang="en-US" sz="2500" dirty="0" smtClean="0"/>
              <a:t>The cv2.CornerHarris function can be used to apply the Harris Corner Detection Algorithm without any preprocessing!</a:t>
            </a:r>
            <a:endParaRPr lang="en-IN" sz="2500" dirty="0"/>
          </a:p>
        </p:txBody>
      </p:sp>
    </p:spTree>
    <p:extLst>
      <p:ext uri="{BB962C8B-B14F-4D97-AF65-F5344CB8AC3E}">
        <p14:creationId xmlns:p14="http://schemas.microsoft.com/office/powerpoint/2010/main" val="4009145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2890664" cy="857250"/>
          </a:xfrm>
        </p:spPr>
        <p:txBody>
          <a:bodyPr>
            <a:normAutofit/>
          </a:bodyPr>
          <a:lstStyle/>
          <a:p>
            <a:r>
              <a:rPr lang="en-US" sz="2200" dirty="0" smtClean="0"/>
              <a:t>Is it actually useful?</a:t>
            </a:r>
            <a:endParaRPr lang="en-IN" sz="2200" dirty="0"/>
          </a:p>
        </p:txBody>
      </p:sp>
      <p:sp>
        <p:nvSpPr>
          <p:cNvPr id="3" name="Content Placeholder 2"/>
          <p:cNvSpPr>
            <a:spLocks noGrp="1"/>
          </p:cNvSpPr>
          <p:nvPr>
            <p:ph idx="1"/>
          </p:nvPr>
        </p:nvSpPr>
        <p:spPr/>
        <p:txBody>
          <a:bodyPr>
            <a:normAutofit/>
          </a:bodyPr>
          <a:lstStyle/>
          <a:p>
            <a:r>
              <a:rPr lang="en-US" sz="2200" dirty="0" smtClean="0"/>
              <a:t>Yes, It is! We may not be aware of it, but it is used in many fields and has many applications! Such as:</a:t>
            </a:r>
          </a:p>
          <a:p>
            <a:pPr marL="0" indent="0">
              <a:buNone/>
            </a:pPr>
            <a:endParaRPr lang="en-US" sz="2200" dirty="0" smtClean="0"/>
          </a:p>
          <a:p>
            <a:r>
              <a:rPr lang="en-US" sz="2400" dirty="0" smtClean="0"/>
              <a:t>Image Matching and Stitching</a:t>
            </a:r>
          </a:p>
          <a:p>
            <a:r>
              <a:rPr lang="en-US" sz="2400" dirty="0" smtClean="0"/>
              <a:t>Motion Tracking</a:t>
            </a:r>
          </a:p>
          <a:p>
            <a:r>
              <a:rPr lang="en-US" sz="2400" dirty="0" smtClean="0"/>
              <a:t>3D Reconstruction</a:t>
            </a:r>
          </a:p>
          <a:p>
            <a:r>
              <a:rPr lang="en-US" sz="2400" dirty="0" smtClean="0"/>
              <a:t>Object Recognition</a:t>
            </a:r>
          </a:p>
          <a:p>
            <a:endParaRPr lang="en-US" sz="2200" dirty="0" smtClean="0"/>
          </a:p>
          <a:p>
            <a:endParaRPr lang="en-IN" sz="1000" dirty="0" smtClean="0"/>
          </a:p>
        </p:txBody>
      </p:sp>
    </p:spTree>
    <p:extLst>
      <p:ext uri="{BB962C8B-B14F-4D97-AF65-F5344CB8AC3E}">
        <p14:creationId xmlns:p14="http://schemas.microsoft.com/office/powerpoint/2010/main" val="3656363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49</TotalTime>
  <Words>485</Words>
  <Application>Microsoft Office PowerPoint</Application>
  <PresentationFormat>On-screen Show (16:9)</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Theme1</vt:lpstr>
      <vt:lpstr>Harris Corner Detector</vt:lpstr>
      <vt:lpstr>Harris Corner Detector</vt:lpstr>
      <vt:lpstr>What are Corners?</vt:lpstr>
      <vt:lpstr>PowerPoint Presentation</vt:lpstr>
      <vt:lpstr>But what does that mean?</vt:lpstr>
      <vt:lpstr>how does the algorithm know this?</vt:lpstr>
      <vt:lpstr>How is the algorithm implemented? </vt:lpstr>
      <vt:lpstr>Isn’t this very time-consuming to perform?</vt:lpstr>
      <vt:lpstr>Is it actually useful?</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Harris Corner Detector</dc:title>
  <dc:creator>Admin</dc:creator>
  <cp:lastModifiedBy>Admin</cp:lastModifiedBy>
  <cp:revision>6</cp:revision>
  <dcterms:created xsi:type="dcterms:W3CDTF">2025-05-06T13:09:05Z</dcterms:created>
  <dcterms:modified xsi:type="dcterms:W3CDTF">2025-05-06T13:58:33Z</dcterms:modified>
</cp:coreProperties>
</file>