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0" r:id="rId3"/>
    <p:sldId id="258" r:id="rId4"/>
    <p:sldId id="259" r:id="rId5"/>
    <p:sldId id="262" r:id="rId6"/>
    <p:sldId id="263" r:id="rId7"/>
    <p:sldId id="264" r:id="rId8"/>
    <p:sldId id="265" r:id="rId9"/>
    <p:sldId id="266" r:id="rId10"/>
    <p:sldId id="267"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13" d="100"/>
          <a:sy n="113" d="100"/>
        </p:scale>
        <p:origin x="56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9A11A-4A4C-4EBC-894A-47EA240816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409584-4C84-487E-B5BF-54DC87DAA6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7EE4BA1-F177-416A-9C53-98F7D0674967}"/>
              </a:ext>
            </a:extLst>
          </p:cNvPr>
          <p:cNvSpPr>
            <a:spLocks noGrp="1"/>
          </p:cNvSpPr>
          <p:nvPr>
            <p:ph type="dt" sz="half" idx="10"/>
          </p:nvPr>
        </p:nvSpPr>
        <p:spPr/>
        <p:txBody>
          <a:bodyPr/>
          <a:lstStyle/>
          <a:p>
            <a:fld id="{92639551-56D7-4350-BC88-260ECB8AF02E}" type="datetimeFigureOut">
              <a:rPr lang="en-US" smtClean="0"/>
              <a:t>2/27/25</a:t>
            </a:fld>
            <a:endParaRPr lang="en-US"/>
          </a:p>
        </p:txBody>
      </p:sp>
      <p:sp>
        <p:nvSpPr>
          <p:cNvPr id="5" name="Footer Placeholder 4">
            <a:extLst>
              <a:ext uri="{FF2B5EF4-FFF2-40B4-BE49-F238E27FC236}">
                <a16:creationId xmlns:a16="http://schemas.microsoft.com/office/drawing/2014/main" id="{645B269E-04C5-4BBA-B82A-4F93F5A64A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956D97-049F-495F-A507-6F90F1D4CD79}"/>
              </a:ext>
            </a:extLst>
          </p:cNvPr>
          <p:cNvSpPr>
            <a:spLocks noGrp="1"/>
          </p:cNvSpPr>
          <p:nvPr>
            <p:ph type="sldNum" sz="quarter" idx="12"/>
          </p:nvPr>
        </p:nvSpPr>
        <p:spPr/>
        <p:txBody>
          <a:bodyPr/>
          <a:lstStyle/>
          <a:p>
            <a:fld id="{8A42B207-D4A7-4B65-814C-63925F54D0C9}" type="slidenum">
              <a:rPr lang="en-US" smtClean="0"/>
              <a:t>‹#›</a:t>
            </a:fld>
            <a:endParaRPr lang="en-US"/>
          </a:p>
        </p:txBody>
      </p:sp>
    </p:spTree>
    <p:extLst>
      <p:ext uri="{BB962C8B-B14F-4D97-AF65-F5344CB8AC3E}">
        <p14:creationId xmlns:p14="http://schemas.microsoft.com/office/powerpoint/2010/main" val="3111992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CE220-FAB1-41E8-A3F7-999EED1A2C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CC869E-6436-4C76-B5E6-46F4CE45D4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769DF3-0E0E-469C-8793-5C09F4C4D6FD}"/>
              </a:ext>
            </a:extLst>
          </p:cNvPr>
          <p:cNvSpPr>
            <a:spLocks noGrp="1"/>
          </p:cNvSpPr>
          <p:nvPr>
            <p:ph type="dt" sz="half" idx="10"/>
          </p:nvPr>
        </p:nvSpPr>
        <p:spPr/>
        <p:txBody>
          <a:bodyPr/>
          <a:lstStyle/>
          <a:p>
            <a:fld id="{92639551-56D7-4350-BC88-260ECB8AF02E}" type="datetimeFigureOut">
              <a:rPr lang="en-US" smtClean="0"/>
              <a:t>2/27/25</a:t>
            </a:fld>
            <a:endParaRPr lang="en-US"/>
          </a:p>
        </p:txBody>
      </p:sp>
      <p:sp>
        <p:nvSpPr>
          <p:cNvPr id="5" name="Footer Placeholder 4">
            <a:extLst>
              <a:ext uri="{FF2B5EF4-FFF2-40B4-BE49-F238E27FC236}">
                <a16:creationId xmlns:a16="http://schemas.microsoft.com/office/drawing/2014/main" id="{E4E46184-1578-4DF4-9F8D-FFDAD94354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B69CB4-F4ED-4048-B425-53CBF970CF12}"/>
              </a:ext>
            </a:extLst>
          </p:cNvPr>
          <p:cNvSpPr>
            <a:spLocks noGrp="1"/>
          </p:cNvSpPr>
          <p:nvPr>
            <p:ph type="sldNum" sz="quarter" idx="12"/>
          </p:nvPr>
        </p:nvSpPr>
        <p:spPr/>
        <p:txBody>
          <a:bodyPr/>
          <a:lstStyle/>
          <a:p>
            <a:fld id="{8A42B207-D4A7-4B65-814C-63925F54D0C9}" type="slidenum">
              <a:rPr lang="en-US" smtClean="0"/>
              <a:t>‹#›</a:t>
            </a:fld>
            <a:endParaRPr lang="en-US"/>
          </a:p>
        </p:txBody>
      </p:sp>
    </p:spTree>
    <p:extLst>
      <p:ext uri="{BB962C8B-B14F-4D97-AF65-F5344CB8AC3E}">
        <p14:creationId xmlns:p14="http://schemas.microsoft.com/office/powerpoint/2010/main" val="384825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91D5D9-545D-403F-9B78-11E4108761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A6CEB83-4F81-4847-8628-97F2261A38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BD4F9D-41FA-4E34-BBCE-C8968CF7A37C}"/>
              </a:ext>
            </a:extLst>
          </p:cNvPr>
          <p:cNvSpPr>
            <a:spLocks noGrp="1"/>
          </p:cNvSpPr>
          <p:nvPr>
            <p:ph type="dt" sz="half" idx="10"/>
          </p:nvPr>
        </p:nvSpPr>
        <p:spPr/>
        <p:txBody>
          <a:bodyPr/>
          <a:lstStyle/>
          <a:p>
            <a:fld id="{92639551-56D7-4350-BC88-260ECB8AF02E}" type="datetimeFigureOut">
              <a:rPr lang="en-US" smtClean="0"/>
              <a:t>2/27/25</a:t>
            </a:fld>
            <a:endParaRPr lang="en-US"/>
          </a:p>
        </p:txBody>
      </p:sp>
      <p:sp>
        <p:nvSpPr>
          <p:cNvPr id="5" name="Footer Placeholder 4">
            <a:extLst>
              <a:ext uri="{FF2B5EF4-FFF2-40B4-BE49-F238E27FC236}">
                <a16:creationId xmlns:a16="http://schemas.microsoft.com/office/drawing/2014/main" id="{AAEB5C5C-77EC-4162-9241-41C5EC4D21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516FDB-9E3B-4808-B120-7D7B4095D2B7}"/>
              </a:ext>
            </a:extLst>
          </p:cNvPr>
          <p:cNvSpPr>
            <a:spLocks noGrp="1"/>
          </p:cNvSpPr>
          <p:nvPr>
            <p:ph type="sldNum" sz="quarter" idx="12"/>
          </p:nvPr>
        </p:nvSpPr>
        <p:spPr/>
        <p:txBody>
          <a:bodyPr/>
          <a:lstStyle/>
          <a:p>
            <a:fld id="{8A42B207-D4A7-4B65-814C-63925F54D0C9}" type="slidenum">
              <a:rPr lang="en-US" smtClean="0"/>
              <a:t>‹#›</a:t>
            </a:fld>
            <a:endParaRPr lang="en-US"/>
          </a:p>
        </p:txBody>
      </p:sp>
    </p:spTree>
    <p:extLst>
      <p:ext uri="{BB962C8B-B14F-4D97-AF65-F5344CB8AC3E}">
        <p14:creationId xmlns:p14="http://schemas.microsoft.com/office/powerpoint/2010/main" val="2519205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266FE-53AF-4FF5-860C-CFF4F8C70E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1E8B6C-D498-4FEE-89F2-B2FB711EEB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AD73AE-E8A2-4F54-8460-56D721111C14}"/>
              </a:ext>
            </a:extLst>
          </p:cNvPr>
          <p:cNvSpPr>
            <a:spLocks noGrp="1"/>
          </p:cNvSpPr>
          <p:nvPr>
            <p:ph type="dt" sz="half" idx="10"/>
          </p:nvPr>
        </p:nvSpPr>
        <p:spPr/>
        <p:txBody>
          <a:bodyPr/>
          <a:lstStyle/>
          <a:p>
            <a:fld id="{92639551-56D7-4350-BC88-260ECB8AF02E}" type="datetimeFigureOut">
              <a:rPr lang="en-US" smtClean="0"/>
              <a:t>2/27/25</a:t>
            </a:fld>
            <a:endParaRPr lang="en-US"/>
          </a:p>
        </p:txBody>
      </p:sp>
      <p:sp>
        <p:nvSpPr>
          <p:cNvPr id="5" name="Footer Placeholder 4">
            <a:extLst>
              <a:ext uri="{FF2B5EF4-FFF2-40B4-BE49-F238E27FC236}">
                <a16:creationId xmlns:a16="http://schemas.microsoft.com/office/drawing/2014/main" id="{714E4542-A699-465B-B4E1-43C591008D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73B72D-E1A4-46A7-BC1A-1016F5E6C205}"/>
              </a:ext>
            </a:extLst>
          </p:cNvPr>
          <p:cNvSpPr>
            <a:spLocks noGrp="1"/>
          </p:cNvSpPr>
          <p:nvPr>
            <p:ph type="sldNum" sz="quarter" idx="12"/>
          </p:nvPr>
        </p:nvSpPr>
        <p:spPr/>
        <p:txBody>
          <a:bodyPr/>
          <a:lstStyle/>
          <a:p>
            <a:fld id="{8A42B207-D4A7-4B65-814C-63925F54D0C9}" type="slidenum">
              <a:rPr lang="en-US" smtClean="0"/>
              <a:t>‹#›</a:t>
            </a:fld>
            <a:endParaRPr lang="en-US"/>
          </a:p>
        </p:txBody>
      </p:sp>
    </p:spTree>
    <p:extLst>
      <p:ext uri="{BB962C8B-B14F-4D97-AF65-F5344CB8AC3E}">
        <p14:creationId xmlns:p14="http://schemas.microsoft.com/office/powerpoint/2010/main" val="1820419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C65A8-7E7A-4118-8660-FDC67B780F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452D0E1-313A-4A11-9EB1-92F5FDD973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471514-D37A-4FED-9C29-5A94BF46636C}"/>
              </a:ext>
            </a:extLst>
          </p:cNvPr>
          <p:cNvSpPr>
            <a:spLocks noGrp="1"/>
          </p:cNvSpPr>
          <p:nvPr>
            <p:ph type="dt" sz="half" idx="10"/>
          </p:nvPr>
        </p:nvSpPr>
        <p:spPr/>
        <p:txBody>
          <a:bodyPr/>
          <a:lstStyle/>
          <a:p>
            <a:fld id="{92639551-56D7-4350-BC88-260ECB8AF02E}" type="datetimeFigureOut">
              <a:rPr lang="en-US" smtClean="0"/>
              <a:t>2/27/25</a:t>
            </a:fld>
            <a:endParaRPr lang="en-US"/>
          </a:p>
        </p:txBody>
      </p:sp>
      <p:sp>
        <p:nvSpPr>
          <p:cNvPr id="5" name="Footer Placeholder 4">
            <a:extLst>
              <a:ext uri="{FF2B5EF4-FFF2-40B4-BE49-F238E27FC236}">
                <a16:creationId xmlns:a16="http://schemas.microsoft.com/office/drawing/2014/main" id="{58050F17-32C9-4861-BDCF-144D98AAB1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58F782-040A-4026-978A-1FF7BC0CF9A1}"/>
              </a:ext>
            </a:extLst>
          </p:cNvPr>
          <p:cNvSpPr>
            <a:spLocks noGrp="1"/>
          </p:cNvSpPr>
          <p:nvPr>
            <p:ph type="sldNum" sz="quarter" idx="12"/>
          </p:nvPr>
        </p:nvSpPr>
        <p:spPr/>
        <p:txBody>
          <a:bodyPr/>
          <a:lstStyle/>
          <a:p>
            <a:fld id="{8A42B207-D4A7-4B65-814C-63925F54D0C9}" type="slidenum">
              <a:rPr lang="en-US" smtClean="0"/>
              <a:t>‹#›</a:t>
            </a:fld>
            <a:endParaRPr lang="en-US"/>
          </a:p>
        </p:txBody>
      </p:sp>
    </p:spTree>
    <p:extLst>
      <p:ext uri="{BB962C8B-B14F-4D97-AF65-F5344CB8AC3E}">
        <p14:creationId xmlns:p14="http://schemas.microsoft.com/office/powerpoint/2010/main" val="2830829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6AAA3-8336-4F6A-81D3-E35191170A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6EBB73-0A5B-4AAF-9AB8-8ECFE0C866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8A5BAC8-CDC5-4F82-B850-3199EDFCA1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094FFE-D135-4046-A5DC-00A618151DD8}"/>
              </a:ext>
            </a:extLst>
          </p:cNvPr>
          <p:cNvSpPr>
            <a:spLocks noGrp="1"/>
          </p:cNvSpPr>
          <p:nvPr>
            <p:ph type="dt" sz="half" idx="10"/>
          </p:nvPr>
        </p:nvSpPr>
        <p:spPr/>
        <p:txBody>
          <a:bodyPr/>
          <a:lstStyle/>
          <a:p>
            <a:fld id="{92639551-56D7-4350-BC88-260ECB8AF02E}" type="datetimeFigureOut">
              <a:rPr lang="en-US" smtClean="0"/>
              <a:t>2/27/25</a:t>
            </a:fld>
            <a:endParaRPr lang="en-US"/>
          </a:p>
        </p:txBody>
      </p:sp>
      <p:sp>
        <p:nvSpPr>
          <p:cNvPr id="6" name="Footer Placeholder 5">
            <a:extLst>
              <a:ext uri="{FF2B5EF4-FFF2-40B4-BE49-F238E27FC236}">
                <a16:creationId xmlns:a16="http://schemas.microsoft.com/office/drawing/2014/main" id="{18691C68-DEC8-441A-BE2F-4F44B9E075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563BE7-EAC0-4B65-B4E9-68B429266F56}"/>
              </a:ext>
            </a:extLst>
          </p:cNvPr>
          <p:cNvSpPr>
            <a:spLocks noGrp="1"/>
          </p:cNvSpPr>
          <p:nvPr>
            <p:ph type="sldNum" sz="quarter" idx="12"/>
          </p:nvPr>
        </p:nvSpPr>
        <p:spPr/>
        <p:txBody>
          <a:bodyPr/>
          <a:lstStyle/>
          <a:p>
            <a:fld id="{8A42B207-D4A7-4B65-814C-63925F54D0C9}" type="slidenum">
              <a:rPr lang="en-US" smtClean="0"/>
              <a:t>‹#›</a:t>
            </a:fld>
            <a:endParaRPr lang="en-US"/>
          </a:p>
        </p:txBody>
      </p:sp>
    </p:spTree>
    <p:extLst>
      <p:ext uri="{BB962C8B-B14F-4D97-AF65-F5344CB8AC3E}">
        <p14:creationId xmlns:p14="http://schemas.microsoft.com/office/powerpoint/2010/main" val="1466993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C8214-DFF2-40A0-BE05-A016F8C638A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DD08C8-E4C7-420B-8EEA-37A0CDBBD0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D450A3-1FD8-4037-804A-29E7D642B0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90BDA8-7190-467B-B1C0-2E85064B69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B4662A-02B6-4626-A110-F6E3CF815C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D926400-29EF-492B-8866-977CEFC5ECA3}"/>
              </a:ext>
            </a:extLst>
          </p:cNvPr>
          <p:cNvSpPr>
            <a:spLocks noGrp="1"/>
          </p:cNvSpPr>
          <p:nvPr>
            <p:ph type="dt" sz="half" idx="10"/>
          </p:nvPr>
        </p:nvSpPr>
        <p:spPr/>
        <p:txBody>
          <a:bodyPr/>
          <a:lstStyle/>
          <a:p>
            <a:fld id="{92639551-56D7-4350-BC88-260ECB8AF02E}" type="datetimeFigureOut">
              <a:rPr lang="en-US" smtClean="0"/>
              <a:t>2/27/25</a:t>
            </a:fld>
            <a:endParaRPr lang="en-US"/>
          </a:p>
        </p:txBody>
      </p:sp>
      <p:sp>
        <p:nvSpPr>
          <p:cNvPr id="8" name="Footer Placeholder 7">
            <a:extLst>
              <a:ext uri="{FF2B5EF4-FFF2-40B4-BE49-F238E27FC236}">
                <a16:creationId xmlns:a16="http://schemas.microsoft.com/office/drawing/2014/main" id="{B883B745-5A48-4F99-B13E-86965266C29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1BD99CE-D5C3-4298-8D78-80FC8B20ECEB}"/>
              </a:ext>
            </a:extLst>
          </p:cNvPr>
          <p:cNvSpPr>
            <a:spLocks noGrp="1"/>
          </p:cNvSpPr>
          <p:nvPr>
            <p:ph type="sldNum" sz="quarter" idx="12"/>
          </p:nvPr>
        </p:nvSpPr>
        <p:spPr/>
        <p:txBody>
          <a:bodyPr/>
          <a:lstStyle/>
          <a:p>
            <a:fld id="{8A42B207-D4A7-4B65-814C-63925F54D0C9}" type="slidenum">
              <a:rPr lang="en-US" smtClean="0"/>
              <a:t>‹#›</a:t>
            </a:fld>
            <a:endParaRPr lang="en-US"/>
          </a:p>
        </p:txBody>
      </p:sp>
    </p:spTree>
    <p:extLst>
      <p:ext uri="{BB962C8B-B14F-4D97-AF65-F5344CB8AC3E}">
        <p14:creationId xmlns:p14="http://schemas.microsoft.com/office/powerpoint/2010/main" val="887799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04D38-9CE1-4A70-91E2-4FCFD4CD85D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95B0AE-2EC1-4EF4-8953-E1EFC01AECD2}"/>
              </a:ext>
            </a:extLst>
          </p:cNvPr>
          <p:cNvSpPr>
            <a:spLocks noGrp="1"/>
          </p:cNvSpPr>
          <p:nvPr>
            <p:ph type="dt" sz="half" idx="10"/>
          </p:nvPr>
        </p:nvSpPr>
        <p:spPr/>
        <p:txBody>
          <a:bodyPr/>
          <a:lstStyle/>
          <a:p>
            <a:fld id="{92639551-56D7-4350-BC88-260ECB8AF02E}" type="datetimeFigureOut">
              <a:rPr lang="en-US" smtClean="0"/>
              <a:t>2/27/25</a:t>
            </a:fld>
            <a:endParaRPr lang="en-US"/>
          </a:p>
        </p:txBody>
      </p:sp>
      <p:sp>
        <p:nvSpPr>
          <p:cNvPr id="4" name="Footer Placeholder 3">
            <a:extLst>
              <a:ext uri="{FF2B5EF4-FFF2-40B4-BE49-F238E27FC236}">
                <a16:creationId xmlns:a16="http://schemas.microsoft.com/office/drawing/2014/main" id="{37B84BD0-A969-4ADD-AAE4-CCF04D354A9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C31E25B-9E82-420B-86B1-A67E7DA9A5FD}"/>
              </a:ext>
            </a:extLst>
          </p:cNvPr>
          <p:cNvSpPr>
            <a:spLocks noGrp="1"/>
          </p:cNvSpPr>
          <p:nvPr>
            <p:ph type="sldNum" sz="quarter" idx="12"/>
          </p:nvPr>
        </p:nvSpPr>
        <p:spPr/>
        <p:txBody>
          <a:bodyPr/>
          <a:lstStyle/>
          <a:p>
            <a:fld id="{8A42B207-D4A7-4B65-814C-63925F54D0C9}" type="slidenum">
              <a:rPr lang="en-US" smtClean="0"/>
              <a:t>‹#›</a:t>
            </a:fld>
            <a:endParaRPr lang="en-US"/>
          </a:p>
        </p:txBody>
      </p:sp>
    </p:spTree>
    <p:extLst>
      <p:ext uri="{BB962C8B-B14F-4D97-AF65-F5344CB8AC3E}">
        <p14:creationId xmlns:p14="http://schemas.microsoft.com/office/powerpoint/2010/main" val="3433983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6F8746-CEF9-4FC5-8B94-2FB2726F2381}"/>
              </a:ext>
            </a:extLst>
          </p:cNvPr>
          <p:cNvSpPr>
            <a:spLocks noGrp="1"/>
          </p:cNvSpPr>
          <p:nvPr>
            <p:ph type="dt" sz="half" idx="10"/>
          </p:nvPr>
        </p:nvSpPr>
        <p:spPr/>
        <p:txBody>
          <a:bodyPr/>
          <a:lstStyle/>
          <a:p>
            <a:fld id="{92639551-56D7-4350-BC88-260ECB8AF02E}" type="datetimeFigureOut">
              <a:rPr lang="en-US" smtClean="0"/>
              <a:t>2/27/25</a:t>
            </a:fld>
            <a:endParaRPr lang="en-US"/>
          </a:p>
        </p:txBody>
      </p:sp>
      <p:sp>
        <p:nvSpPr>
          <p:cNvPr id="3" name="Footer Placeholder 2">
            <a:extLst>
              <a:ext uri="{FF2B5EF4-FFF2-40B4-BE49-F238E27FC236}">
                <a16:creationId xmlns:a16="http://schemas.microsoft.com/office/drawing/2014/main" id="{6C5063DF-BEAD-4093-9CA6-FC21DAFC88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6029F0E-933B-437D-82AC-420FC25A6ECA}"/>
              </a:ext>
            </a:extLst>
          </p:cNvPr>
          <p:cNvSpPr>
            <a:spLocks noGrp="1"/>
          </p:cNvSpPr>
          <p:nvPr>
            <p:ph type="sldNum" sz="quarter" idx="12"/>
          </p:nvPr>
        </p:nvSpPr>
        <p:spPr/>
        <p:txBody>
          <a:bodyPr/>
          <a:lstStyle/>
          <a:p>
            <a:fld id="{8A42B207-D4A7-4B65-814C-63925F54D0C9}" type="slidenum">
              <a:rPr lang="en-US" smtClean="0"/>
              <a:t>‹#›</a:t>
            </a:fld>
            <a:endParaRPr lang="en-US"/>
          </a:p>
        </p:txBody>
      </p:sp>
    </p:spTree>
    <p:extLst>
      <p:ext uri="{BB962C8B-B14F-4D97-AF65-F5344CB8AC3E}">
        <p14:creationId xmlns:p14="http://schemas.microsoft.com/office/powerpoint/2010/main" val="185542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942F0-5474-47EC-98DE-DFFD5E742E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79EF3B6-4F5A-447D-92AC-4A2C87CA7C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14CAA3-D36D-42B8-B2CA-F5208D1F98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3714A3-B8AE-497E-8E3A-DFD070C26064}"/>
              </a:ext>
            </a:extLst>
          </p:cNvPr>
          <p:cNvSpPr>
            <a:spLocks noGrp="1"/>
          </p:cNvSpPr>
          <p:nvPr>
            <p:ph type="dt" sz="half" idx="10"/>
          </p:nvPr>
        </p:nvSpPr>
        <p:spPr/>
        <p:txBody>
          <a:bodyPr/>
          <a:lstStyle/>
          <a:p>
            <a:fld id="{92639551-56D7-4350-BC88-260ECB8AF02E}" type="datetimeFigureOut">
              <a:rPr lang="en-US" smtClean="0"/>
              <a:t>2/27/25</a:t>
            </a:fld>
            <a:endParaRPr lang="en-US"/>
          </a:p>
        </p:txBody>
      </p:sp>
      <p:sp>
        <p:nvSpPr>
          <p:cNvPr id="6" name="Footer Placeholder 5">
            <a:extLst>
              <a:ext uri="{FF2B5EF4-FFF2-40B4-BE49-F238E27FC236}">
                <a16:creationId xmlns:a16="http://schemas.microsoft.com/office/drawing/2014/main" id="{49059D22-7C4A-42F2-A1C6-303606D577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78040F-8881-41DB-8D1D-008F0CBE5157}"/>
              </a:ext>
            </a:extLst>
          </p:cNvPr>
          <p:cNvSpPr>
            <a:spLocks noGrp="1"/>
          </p:cNvSpPr>
          <p:nvPr>
            <p:ph type="sldNum" sz="quarter" idx="12"/>
          </p:nvPr>
        </p:nvSpPr>
        <p:spPr/>
        <p:txBody>
          <a:bodyPr/>
          <a:lstStyle/>
          <a:p>
            <a:fld id="{8A42B207-D4A7-4B65-814C-63925F54D0C9}" type="slidenum">
              <a:rPr lang="en-US" smtClean="0"/>
              <a:t>‹#›</a:t>
            </a:fld>
            <a:endParaRPr lang="en-US"/>
          </a:p>
        </p:txBody>
      </p:sp>
    </p:spTree>
    <p:extLst>
      <p:ext uri="{BB962C8B-B14F-4D97-AF65-F5344CB8AC3E}">
        <p14:creationId xmlns:p14="http://schemas.microsoft.com/office/powerpoint/2010/main" val="3704141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DEBF2-FCDA-418E-8E44-922B271AD3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16819E-F529-4D79-B6CC-55BD86EF5D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FBD11C-67CA-4AA5-B78B-37F143ADFE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07CD97-4C65-4C34-803E-3264D378662A}"/>
              </a:ext>
            </a:extLst>
          </p:cNvPr>
          <p:cNvSpPr>
            <a:spLocks noGrp="1"/>
          </p:cNvSpPr>
          <p:nvPr>
            <p:ph type="dt" sz="half" idx="10"/>
          </p:nvPr>
        </p:nvSpPr>
        <p:spPr/>
        <p:txBody>
          <a:bodyPr/>
          <a:lstStyle/>
          <a:p>
            <a:fld id="{92639551-56D7-4350-BC88-260ECB8AF02E}" type="datetimeFigureOut">
              <a:rPr lang="en-US" smtClean="0"/>
              <a:t>2/27/25</a:t>
            </a:fld>
            <a:endParaRPr lang="en-US"/>
          </a:p>
        </p:txBody>
      </p:sp>
      <p:sp>
        <p:nvSpPr>
          <p:cNvPr id="6" name="Footer Placeholder 5">
            <a:extLst>
              <a:ext uri="{FF2B5EF4-FFF2-40B4-BE49-F238E27FC236}">
                <a16:creationId xmlns:a16="http://schemas.microsoft.com/office/drawing/2014/main" id="{1EB00408-3E50-4536-900A-7F0EB68341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3FE209-E942-4264-B80C-17C45C3D507D}"/>
              </a:ext>
            </a:extLst>
          </p:cNvPr>
          <p:cNvSpPr>
            <a:spLocks noGrp="1"/>
          </p:cNvSpPr>
          <p:nvPr>
            <p:ph type="sldNum" sz="quarter" idx="12"/>
          </p:nvPr>
        </p:nvSpPr>
        <p:spPr/>
        <p:txBody>
          <a:bodyPr/>
          <a:lstStyle/>
          <a:p>
            <a:fld id="{8A42B207-D4A7-4B65-814C-63925F54D0C9}" type="slidenum">
              <a:rPr lang="en-US" smtClean="0"/>
              <a:t>‹#›</a:t>
            </a:fld>
            <a:endParaRPr lang="en-US"/>
          </a:p>
        </p:txBody>
      </p:sp>
    </p:spTree>
    <p:extLst>
      <p:ext uri="{BB962C8B-B14F-4D97-AF65-F5344CB8AC3E}">
        <p14:creationId xmlns:p14="http://schemas.microsoft.com/office/powerpoint/2010/main" val="512323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17EF31-5283-4C88-9881-48A0240FBA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40044E-9C64-4ABF-B86A-B898B12593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3F29-A9D0-4D1C-A023-6121571C8F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639551-56D7-4350-BC88-260ECB8AF02E}" type="datetimeFigureOut">
              <a:rPr lang="en-US" smtClean="0"/>
              <a:t>2/27/25</a:t>
            </a:fld>
            <a:endParaRPr lang="en-US"/>
          </a:p>
        </p:txBody>
      </p:sp>
      <p:sp>
        <p:nvSpPr>
          <p:cNvPr id="5" name="Footer Placeholder 4">
            <a:extLst>
              <a:ext uri="{FF2B5EF4-FFF2-40B4-BE49-F238E27FC236}">
                <a16:creationId xmlns:a16="http://schemas.microsoft.com/office/drawing/2014/main" id="{057E4F67-D88F-4285-ACB1-9EDDE05258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4DF2B54-17B9-4878-8955-15575A3107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42B207-D4A7-4B65-814C-63925F54D0C9}" type="slidenum">
              <a:rPr lang="en-US" smtClean="0"/>
              <a:t>‹#›</a:t>
            </a:fld>
            <a:endParaRPr lang="en-US"/>
          </a:p>
        </p:txBody>
      </p:sp>
    </p:spTree>
    <p:extLst>
      <p:ext uri="{BB962C8B-B14F-4D97-AF65-F5344CB8AC3E}">
        <p14:creationId xmlns:p14="http://schemas.microsoft.com/office/powerpoint/2010/main" val="94441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9766A-C2CB-4C7A-9678-ABFBE02C556E}"/>
              </a:ext>
            </a:extLst>
          </p:cNvPr>
          <p:cNvSpPr>
            <a:spLocks noGrp="1"/>
          </p:cNvSpPr>
          <p:nvPr>
            <p:ph type="ctrTitle"/>
          </p:nvPr>
        </p:nvSpPr>
        <p:spPr/>
        <p:txBody>
          <a:bodyPr>
            <a:normAutofit fontScale="90000"/>
          </a:bodyPr>
          <a:lstStyle/>
          <a:p>
            <a:r>
              <a:rPr lang="en-US" sz="4000" b="0" i="0" dirty="0">
                <a:solidFill>
                  <a:schemeClr val="accent5">
                    <a:lumMod val="50000"/>
                  </a:schemeClr>
                </a:solidFill>
                <a:effectLst/>
                <a:latin typeface="Arial" panose="020B0604020202020204" pitchFamily="34" charset="0"/>
              </a:rPr>
              <a:t> </a:t>
            </a:r>
            <a:br>
              <a:rPr lang="en-US" sz="4000" dirty="0">
                <a:solidFill>
                  <a:schemeClr val="accent5">
                    <a:lumMod val="50000"/>
                  </a:schemeClr>
                </a:solidFill>
              </a:rPr>
            </a:br>
            <a:r>
              <a:rPr lang="en-US" sz="4000" b="0" i="0" dirty="0">
                <a:solidFill>
                  <a:schemeClr val="accent5">
                    <a:lumMod val="50000"/>
                  </a:schemeClr>
                </a:solidFill>
                <a:effectLst/>
                <a:latin typeface="Arial" panose="020B0604020202020204" pitchFamily="34" charset="0"/>
              </a:rPr>
              <a:t>Database Management Systems </a:t>
            </a:r>
            <a:br>
              <a:rPr lang="en-US" sz="4000" dirty="0">
                <a:solidFill>
                  <a:schemeClr val="accent5">
                    <a:lumMod val="50000"/>
                  </a:schemeClr>
                </a:solidFill>
              </a:rPr>
            </a:br>
            <a:br>
              <a:rPr lang="en-US" sz="6000" b="0" i="0" dirty="0">
                <a:solidFill>
                  <a:srgbClr val="080808"/>
                </a:solidFill>
                <a:effectLst/>
                <a:highlight>
                  <a:srgbClr val="FFFF00"/>
                </a:highlight>
                <a:latin typeface="Arial" panose="020B0604020202020204" pitchFamily="34" charset="0"/>
              </a:rPr>
            </a:br>
            <a:br>
              <a:rPr lang="en-US" sz="6000" b="0" i="0" dirty="0">
                <a:solidFill>
                  <a:srgbClr val="080808"/>
                </a:solidFill>
                <a:effectLst/>
                <a:highlight>
                  <a:srgbClr val="FFFF00"/>
                </a:highlight>
                <a:latin typeface="Arial" panose="020B0604020202020204" pitchFamily="34" charset="0"/>
              </a:rPr>
            </a:br>
            <a:r>
              <a:rPr lang="en-US" sz="4000" b="0" i="0" dirty="0">
                <a:solidFill>
                  <a:schemeClr val="accent1">
                    <a:lumMod val="50000"/>
                  </a:schemeClr>
                </a:solidFill>
                <a:effectLst/>
                <a:latin typeface="Arial" panose="020B0604020202020204" pitchFamily="34" charset="0"/>
              </a:rPr>
              <a:t>Title : Customer order management</a:t>
            </a:r>
            <a:endParaRPr lang="en-US" sz="4000" dirty="0"/>
          </a:p>
        </p:txBody>
      </p:sp>
    </p:spTree>
    <p:extLst>
      <p:ext uri="{BB962C8B-B14F-4D97-AF65-F5344CB8AC3E}">
        <p14:creationId xmlns:p14="http://schemas.microsoft.com/office/powerpoint/2010/main" val="438052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15F59-D88D-4BFA-AC1C-071C93FC3E61}"/>
              </a:ext>
            </a:extLst>
          </p:cNvPr>
          <p:cNvSpPr>
            <a:spLocks noGrp="1"/>
          </p:cNvSpPr>
          <p:nvPr>
            <p:ph type="title"/>
          </p:nvPr>
        </p:nvSpPr>
        <p:spPr/>
        <p:txBody>
          <a:bodyPr>
            <a:normAutofit/>
          </a:bodyPr>
          <a:lstStyle/>
          <a:p>
            <a:r>
              <a:rPr lang="en-US" sz="2000" dirty="0"/>
              <a:t>&gt;&gt;Show Inventories with less stock</a:t>
            </a:r>
            <a:br>
              <a:rPr lang="en-US" sz="2000" dirty="0"/>
            </a:br>
            <a:endParaRPr lang="en-US" sz="2000" dirty="0"/>
          </a:p>
        </p:txBody>
      </p:sp>
      <p:pic>
        <p:nvPicPr>
          <p:cNvPr id="6" name="Content Placeholder 5" descr="Graphical user interface, text, application, email&#10;&#10;Description automatically generated">
            <a:extLst>
              <a:ext uri="{FF2B5EF4-FFF2-40B4-BE49-F238E27FC236}">
                <a16:creationId xmlns:a16="http://schemas.microsoft.com/office/drawing/2014/main" id="{6777A0A7-09F8-45F9-A47E-1DA648FFDF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447869"/>
            <a:ext cx="6456362" cy="5238750"/>
          </a:xfrm>
        </p:spPr>
      </p:pic>
      <p:sp>
        <p:nvSpPr>
          <p:cNvPr id="4" name="Text Placeholder 3">
            <a:extLst>
              <a:ext uri="{FF2B5EF4-FFF2-40B4-BE49-F238E27FC236}">
                <a16:creationId xmlns:a16="http://schemas.microsoft.com/office/drawing/2014/main" id="{51C17706-A252-4BA3-A5F0-E76F5EBC43F7}"/>
              </a:ext>
            </a:extLst>
          </p:cNvPr>
          <p:cNvSpPr>
            <a:spLocks noGrp="1"/>
          </p:cNvSpPr>
          <p:nvPr>
            <p:ph type="body" sz="half" idx="2"/>
          </p:nvPr>
        </p:nvSpPr>
        <p:spPr/>
        <p:txBody>
          <a:bodyPr/>
          <a:lstStyle/>
          <a:p>
            <a:r>
              <a:rPr lang="en-US" dirty="0"/>
              <a:t>select </a:t>
            </a:r>
            <a:r>
              <a:rPr lang="en-US" dirty="0" err="1"/>
              <a:t>Inventory_Loc,min</a:t>
            </a:r>
            <a:r>
              <a:rPr lang="en-US" dirty="0"/>
              <a:t>(Quantity) qty from </a:t>
            </a:r>
            <a:r>
              <a:rPr lang="en-US" dirty="0" err="1"/>
              <a:t>mydb.inventory</a:t>
            </a:r>
            <a:r>
              <a:rPr lang="en-US" dirty="0"/>
              <a:t> group by </a:t>
            </a:r>
            <a:r>
              <a:rPr lang="en-US" dirty="0" err="1"/>
              <a:t>Inventory_Id</a:t>
            </a:r>
            <a:r>
              <a:rPr lang="en-US" dirty="0"/>
              <a:t> order by qty desc limit 2 ;</a:t>
            </a:r>
          </a:p>
        </p:txBody>
      </p:sp>
    </p:spTree>
    <p:extLst>
      <p:ext uri="{BB962C8B-B14F-4D97-AF65-F5344CB8AC3E}">
        <p14:creationId xmlns:p14="http://schemas.microsoft.com/office/powerpoint/2010/main" val="2505855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2B23B-BAB5-42BE-BD5E-61F16FDAADF0}"/>
              </a:ext>
            </a:extLst>
          </p:cNvPr>
          <p:cNvSpPr>
            <a:spLocks noGrp="1"/>
          </p:cNvSpPr>
          <p:nvPr>
            <p:ph type="title"/>
          </p:nvPr>
        </p:nvSpPr>
        <p:spPr/>
        <p:txBody>
          <a:bodyPr>
            <a:normAutofit/>
          </a:bodyPr>
          <a:lstStyle/>
          <a:p>
            <a:r>
              <a:rPr lang="en-US" sz="2000" dirty="0"/>
              <a:t>&gt;&gt;Show monthly sales report.</a:t>
            </a:r>
          </a:p>
        </p:txBody>
      </p:sp>
      <p:pic>
        <p:nvPicPr>
          <p:cNvPr id="6" name="Content Placeholder 5" descr="Graphical user interface, text, application, email&#10;&#10;Description automatically generated">
            <a:extLst>
              <a:ext uri="{FF2B5EF4-FFF2-40B4-BE49-F238E27FC236}">
                <a16:creationId xmlns:a16="http://schemas.microsoft.com/office/drawing/2014/main" id="{5F15778B-91C5-42DB-8399-C3EF199BF4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7" y="590550"/>
            <a:ext cx="6694487" cy="5191125"/>
          </a:xfrm>
        </p:spPr>
      </p:pic>
      <p:sp>
        <p:nvSpPr>
          <p:cNvPr id="4" name="Text Placeholder 3">
            <a:extLst>
              <a:ext uri="{FF2B5EF4-FFF2-40B4-BE49-F238E27FC236}">
                <a16:creationId xmlns:a16="http://schemas.microsoft.com/office/drawing/2014/main" id="{1F67638D-C96F-4A7B-B78A-BEDF81180D24}"/>
              </a:ext>
            </a:extLst>
          </p:cNvPr>
          <p:cNvSpPr>
            <a:spLocks noGrp="1"/>
          </p:cNvSpPr>
          <p:nvPr>
            <p:ph type="body" sz="half" idx="2"/>
          </p:nvPr>
        </p:nvSpPr>
        <p:spPr/>
        <p:txBody>
          <a:bodyPr/>
          <a:lstStyle/>
          <a:p>
            <a:r>
              <a:rPr lang="en-US" dirty="0"/>
              <a:t>select year(</a:t>
            </a:r>
            <a:r>
              <a:rPr lang="en-US" dirty="0" err="1"/>
              <a:t>Order_Date</a:t>
            </a:r>
            <a:r>
              <a:rPr lang="en-US" dirty="0"/>
              <a:t>),month(</a:t>
            </a:r>
            <a:r>
              <a:rPr lang="en-US" dirty="0" err="1"/>
              <a:t>Order_Date</a:t>
            </a:r>
            <a:r>
              <a:rPr lang="en-US" dirty="0"/>
              <a:t>),sum(</a:t>
            </a:r>
            <a:r>
              <a:rPr lang="en-US" dirty="0" err="1"/>
              <a:t>Order_Total</a:t>
            </a:r>
            <a:r>
              <a:rPr lang="en-US" dirty="0"/>
              <a:t>)     from </a:t>
            </a:r>
            <a:r>
              <a:rPr lang="en-US" dirty="0" err="1"/>
              <a:t>mydb.order</a:t>
            </a:r>
            <a:r>
              <a:rPr lang="en-US" dirty="0"/>
              <a:t>     group by year(</a:t>
            </a:r>
            <a:r>
              <a:rPr lang="en-US" dirty="0" err="1"/>
              <a:t>Order_Date</a:t>
            </a:r>
            <a:r>
              <a:rPr lang="en-US" dirty="0"/>
              <a:t>),month(</a:t>
            </a:r>
            <a:r>
              <a:rPr lang="en-US" dirty="0" err="1"/>
              <a:t>Order_Date</a:t>
            </a:r>
            <a:r>
              <a:rPr lang="en-US" dirty="0"/>
              <a:t>)     order by year(</a:t>
            </a:r>
            <a:r>
              <a:rPr lang="en-US" dirty="0" err="1"/>
              <a:t>Order_Date</a:t>
            </a:r>
            <a:r>
              <a:rPr lang="en-US" dirty="0"/>
              <a:t>),month(</a:t>
            </a:r>
            <a:r>
              <a:rPr lang="en-US" dirty="0" err="1"/>
              <a:t>Order_Date</a:t>
            </a:r>
            <a:r>
              <a:rPr lang="en-US" dirty="0"/>
              <a:t>);</a:t>
            </a:r>
          </a:p>
        </p:txBody>
      </p:sp>
    </p:spTree>
    <p:extLst>
      <p:ext uri="{BB962C8B-B14F-4D97-AF65-F5344CB8AC3E}">
        <p14:creationId xmlns:p14="http://schemas.microsoft.com/office/powerpoint/2010/main" val="1852577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0DB09-4012-4CCE-AF94-EA06ABA73A6E}"/>
              </a:ext>
            </a:extLst>
          </p:cNvPr>
          <p:cNvSpPr>
            <a:spLocks noGrp="1"/>
          </p:cNvSpPr>
          <p:nvPr>
            <p:ph type="ctrTitle"/>
          </p:nvPr>
        </p:nvSpPr>
        <p:spPr>
          <a:xfrm>
            <a:off x="1524000" y="1122363"/>
            <a:ext cx="9144000" cy="921041"/>
          </a:xfrm>
        </p:spPr>
        <p:txBody>
          <a:bodyPr/>
          <a:lstStyle/>
          <a:p>
            <a:r>
              <a:rPr lang="en-US" dirty="0"/>
              <a:t>Summary</a:t>
            </a:r>
          </a:p>
        </p:txBody>
      </p:sp>
      <p:sp>
        <p:nvSpPr>
          <p:cNvPr id="3" name="Subtitle 2">
            <a:extLst>
              <a:ext uri="{FF2B5EF4-FFF2-40B4-BE49-F238E27FC236}">
                <a16:creationId xmlns:a16="http://schemas.microsoft.com/office/drawing/2014/main" id="{5448F153-18D9-4E8B-9C08-2DEDE55925E7}"/>
              </a:ext>
            </a:extLst>
          </p:cNvPr>
          <p:cNvSpPr>
            <a:spLocks noGrp="1"/>
          </p:cNvSpPr>
          <p:nvPr>
            <p:ph type="subTitle" idx="1"/>
          </p:nvPr>
        </p:nvSpPr>
        <p:spPr>
          <a:xfrm>
            <a:off x="1524000" y="2360645"/>
            <a:ext cx="9144000" cy="3834882"/>
          </a:xfrm>
        </p:spPr>
        <p:txBody>
          <a:bodyPr>
            <a:normAutofit lnSpcReduction="10000"/>
          </a:bodyPr>
          <a:lstStyle/>
          <a:p>
            <a:endParaRPr lang="en-US" dirty="0"/>
          </a:p>
          <a:p>
            <a:pPr algn="l"/>
            <a:r>
              <a:rPr lang="en-US" dirty="0">
                <a:solidFill>
                  <a:srgbClr val="000000"/>
                </a:solidFill>
                <a:latin typeface="Oracle Sans"/>
              </a:rPr>
              <a:t>Our project </a:t>
            </a:r>
            <a:r>
              <a:rPr lang="en-US" i="0" dirty="0">
                <a:solidFill>
                  <a:srgbClr val="000000"/>
                </a:solidFill>
                <a:effectLst/>
                <a:latin typeface="Oracle Sans"/>
              </a:rPr>
              <a:t> supports all the stages in any company’s sales process, from order creation through customer delivery, it makes quick work of the logistics challenges.</a:t>
            </a:r>
          </a:p>
          <a:p>
            <a:pPr algn="l"/>
            <a:r>
              <a:rPr lang="en-US" i="0" dirty="0">
                <a:solidFill>
                  <a:srgbClr val="000000"/>
                </a:solidFill>
                <a:effectLst/>
                <a:latin typeface="Oracle Sans"/>
              </a:rPr>
              <a:t>It supports including health care, transportation, food service, automotive and pharmaceuticals etc.</a:t>
            </a:r>
          </a:p>
          <a:p>
            <a:pPr algn="l"/>
            <a:r>
              <a:rPr lang="en-US" i="0" dirty="0">
                <a:solidFill>
                  <a:srgbClr val="000000"/>
                </a:solidFill>
                <a:effectLst/>
                <a:latin typeface="Oracle Sans"/>
              </a:rPr>
              <a:t>Traditionally, the Customer order management process involved Errors, manual tasks, especially in order entry and inventory management.</a:t>
            </a:r>
          </a:p>
          <a:p>
            <a:pPr algn="l"/>
            <a:r>
              <a:rPr lang="en-US" dirty="0">
                <a:solidFill>
                  <a:srgbClr val="000000"/>
                </a:solidFill>
                <a:latin typeface="Oracle Sans"/>
              </a:rPr>
              <a:t>To come up with above error handling and manual entries in notebooks We come up with database to store the data and for the quick process.</a:t>
            </a:r>
            <a:endParaRPr lang="en-US" i="0" dirty="0">
              <a:solidFill>
                <a:srgbClr val="000000"/>
              </a:solidFill>
              <a:effectLst/>
              <a:latin typeface="Oracle Sans"/>
            </a:endParaRPr>
          </a:p>
          <a:p>
            <a:endParaRPr lang="en-US" dirty="0">
              <a:solidFill>
                <a:srgbClr val="000000"/>
              </a:solidFill>
              <a:latin typeface="Oracle Sans"/>
            </a:endParaRPr>
          </a:p>
          <a:p>
            <a:endParaRPr lang="en-US" dirty="0"/>
          </a:p>
        </p:txBody>
      </p:sp>
    </p:spTree>
    <p:extLst>
      <p:ext uri="{BB962C8B-B14F-4D97-AF65-F5344CB8AC3E}">
        <p14:creationId xmlns:p14="http://schemas.microsoft.com/office/powerpoint/2010/main" val="2057533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02DC8-6F39-4A90-8C54-42CD54C9606A}"/>
              </a:ext>
            </a:extLst>
          </p:cNvPr>
          <p:cNvSpPr>
            <a:spLocks noGrp="1"/>
          </p:cNvSpPr>
          <p:nvPr>
            <p:ph type="title"/>
          </p:nvPr>
        </p:nvSpPr>
        <p:spPr>
          <a:xfrm>
            <a:off x="831850" y="249382"/>
            <a:ext cx="10515600" cy="720437"/>
          </a:xfrm>
        </p:spPr>
        <p:txBody>
          <a:bodyPr>
            <a:normAutofit fontScale="90000"/>
          </a:bodyPr>
          <a:lstStyle/>
          <a:p>
            <a:pPr algn="ctr"/>
            <a:r>
              <a:rPr lang="en-US" u="sng" dirty="0">
                <a:solidFill>
                  <a:srgbClr val="0070C0"/>
                </a:solidFill>
              </a:rPr>
              <a:t>Context</a:t>
            </a:r>
          </a:p>
        </p:txBody>
      </p:sp>
      <p:sp>
        <p:nvSpPr>
          <p:cNvPr id="3" name="Text Placeholder 2">
            <a:extLst>
              <a:ext uri="{FF2B5EF4-FFF2-40B4-BE49-F238E27FC236}">
                <a16:creationId xmlns:a16="http://schemas.microsoft.com/office/drawing/2014/main" id="{2B2B5DF2-3697-4EAE-AB8B-5D4BC0CA67D2}"/>
              </a:ext>
            </a:extLst>
          </p:cNvPr>
          <p:cNvSpPr>
            <a:spLocks noGrp="1"/>
          </p:cNvSpPr>
          <p:nvPr>
            <p:ph type="body" idx="1"/>
          </p:nvPr>
        </p:nvSpPr>
        <p:spPr>
          <a:xfrm>
            <a:off x="831850" y="1329026"/>
            <a:ext cx="10515600" cy="5358101"/>
          </a:xfrm>
        </p:spPr>
        <p:txBody>
          <a:bodyPr/>
          <a:lstStyle/>
          <a:p>
            <a:endParaRPr lang="en-US" i="1" dirty="0"/>
          </a:p>
          <a:p>
            <a:endParaRPr lang="en-US" i="1" dirty="0"/>
          </a:p>
          <a:p>
            <a:r>
              <a:rPr lang="en-US" dirty="0">
                <a:solidFill>
                  <a:schemeClr val="tx1"/>
                </a:solidFill>
              </a:rPr>
              <a:t>City group Marketing is a business organization/company owned by few group of individuals, which sells cosmetics/electronic gadgets at a wholesale price. They used to maintain records of the customers and the order, payment details in notebooks, but due to the increase in their business they are planning to store the data into the database and the preferred backend data storage is RDBMS to store customer, products, invoice, orders details etc.</a:t>
            </a:r>
          </a:p>
        </p:txBody>
      </p:sp>
    </p:spTree>
    <p:extLst>
      <p:ext uri="{BB962C8B-B14F-4D97-AF65-F5344CB8AC3E}">
        <p14:creationId xmlns:p14="http://schemas.microsoft.com/office/powerpoint/2010/main" val="441987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CD928DC9-FE43-419B-A995-D6F3541CCE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7312" y="352425"/>
            <a:ext cx="9477375" cy="6505575"/>
          </a:xfrm>
          <a:prstGeom prst="rect">
            <a:avLst/>
          </a:prstGeom>
        </p:spPr>
      </p:pic>
      <p:sp>
        <p:nvSpPr>
          <p:cNvPr id="5" name="TextBox 4">
            <a:extLst>
              <a:ext uri="{FF2B5EF4-FFF2-40B4-BE49-F238E27FC236}">
                <a16:creationId xmlns:a16="http://schemas.microsoft.com/office/drawing/2014/main" id="{D0EDA828-249D-4C25-8FDB-88492871C74A}"/>
              </a:ext>
            </a:extLst>
          </p:cNvPr>
          <p:cNvSpPr txBox="1"/>
          <p:nvPr/>
        </p:nvSpPr>
        <p:spPr>
          <a:xfrm flipH="1">
            <a:off x="3158835" y="-55418"/>
            <a:ext cx="6844145" cy="923330"/>
          </a:xfrm>
          <a:prstGeom prst="rect">
            <a:avLst/>
          </a:prstGeom>
          <a:noFill/>
        </p:spPr>
        <p:txBody>
          <a:bodyPr wrap="square" rtlCol="0">
            <a:spAutoFit/>
          </a:bodyPr>
          <a:lstStyle/>
          <a:p>
            <a:r>
              <a:rPr lang="en-US" u="sng" dirty="0">
                <a:solidFill>
                  <a:srgbClr val="FF0000"/>
                </a:solidFill>
              </a:rPr>
              <a:t>ENTITY RELATIONSHIP DIAGRAM:</a:t>
            </a:r>
          </a:p>
          <a:p>
            <a:r>
              <a:rPr lang="en-US" dirty="0">
                <a:solidFill>
                  <a:srgbClr val="FF0000"/>
                </a:solidFill>
              </a:rPr>
              <a:t>The following illustrates the Customer Order Management </a:t>
            </a:r>
          </a:p>
          <a:p>
            <a:endParaRPr lang="en-US" u="sng" dirty="0">
              <a:solidFill>
                <a:srgbClr val="FF0000"/>
              </a:solidFill>
            </a:endParaRPr>
          </a:p>
        </p:txBody>
      </p:sp>
    </p:spTree>
    <p:extLst>
      <p:ext uri="{BB962C8B-B14F-4D97-AF65-F5344CB8AC3E}">
        <p14:creationId xmlns:p14="http://schemas.microsoft.com/office/powerpoint/2010/main" val="2766254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4E16780-BA35-4A00-BAA6-ABFE4504F60D}"/>
              </a:ext>
            </a:extLst>
          </p:cNvPr>
          <p:cNvSpPr>
            <a:spLocks noGrp="1"/>
          </p:cNvSpPr>
          <p:nvPr>
            <p:ph type="title"/>
          </p:nvPr>
        </p:nvSpPr>
        <p:spPr>
          <a:xfrm>
            <a:off x="838200" y="1109775"/>
            <a:ext cx="10515600" cy="526906"/>
          </a:xfrm>
        </p:spPr>
        <p:txBody>
          <a:bodyPr>
            <a:normAutofit fontScale="90000"/>
          </a:bodyPr>
          <a:lstStyle/>
          <a:p>
            <a:br>
              <a:rPr lang="en-US" u="sng" dirty="0">
                <a:solidFill>
                  <a:srgbClr val="0070C0"/>
                </a:solidFill>
              </a:rPr>
            </a:br>
            <a:r>
              <a:rPr lang="en-US" sz="4000" b="0" i="0" dirty="0">
                <a:solidFill>
                  <a:srgbClr val="000000"/>
                </a:solidFill>
                <a:effectLst/>
                <a:latin typeface="-apple-system"/>
              </a:rPr>
              <a:t>As you can see from the diagram, the Customer Order Management database has Eleven tables.</a:t>
            </a:r>
            <a:br>
              <a:rPr lang="en-US" u="sng" dirty="0">
                <a:solidFill>
                  <a:srgbClr val="0070C0"/>
                </a:solidFill>
              </a:rPr>
            </a:br>
            <a:r>
              <a:rPr lang="en-US" u="sng" dirty="0">
                <a:solidFill>
                  <a:srgbClr val="0070C0"/>
                </a:solidFill>
              </a:rPr>
              <a:t>Database Tables</a:t>
            </a:r>
            <a:r>
              <a:rPr lang="en-US" dirty="0">
                <a:solidFill>
                  <a:srgbClr val="0070C0"/>
                </a:solidFill>
              </a:rPr>
              <a:t>:</a:t>
            </a:r>
            <a:br>
              <a:rPr lang="en-US" dirty="0">
                <a:solidFill>
                  <a:srgbClr val="0070C0"/>
                </a:solidFill>
              </a:rPr>
            </a:br>
            <a:br>
              <a:rPr lang="en-US" dirty="0">
                <a:solidFill>
                  <a:srgbClr val="0070C0"/>
                </a:solidFill>
              </a:rPr>
            </a:br>
            <a:br>
              <a:rPr lang="en-US" dirty="0">
                <a:solidFill>
                  <a:srgbClr val="0070C0"/>
                </a:solidFill>
              </a:rPr>
            </a:br>
            <a:endParaRPr lang="en-US" dirty="0">
              <a:solidFill>
                <a:srgbClr val="0070C0"/>
              </a:solidFill>
            </a:endParaRPr>
          </a:p>
        </p:txBody>
      </p:sp>
      <p:graphicFrame>
        <p:nvGraphicFramePr>
          <p:cNvPr id="4" name="Table 3">
            <a:extLst>
              <a:ext uri="{FF2B5EF4-FFF2-40B4-BE49-F238E27FC236}">
                <a16:creationId xmlns:a16="http://schemas.microsoft.com/office/drawing/2014/main" id="{E1E500D8-1883-4775-A458-9ACC407EE9EA}"/>
              </a:ext>
            </a:extLst>
          </p:cNvPr>
          <p:cNvGraphicFramePr>
            <a:graphicFrameLocks noGrp="1"/>
          </p:cNvGraphicFramePr>
          <p:nvPr>
            <p:extLst>
              <p:ext uri="{D42A27DB-BD31-4B8C-83A1-F6EECF244321}">
                <p14:modId xmlns:p14="http://schemas.microsoft.com/office/powerpoint/2010/main" val="4291884589"/>
              </p:ext>
            </p:extLst>
          </p:nvPr>
        </p:nvGraphicFramePr>
        <p:xfrm>
          <a:off x="1228437" y="1636681"/>
          <a:ext cx="2031999" cy="5221319"/>
        </p:xfrm>
        <a:graphic>
          <a:graphicData uri="http://schemas.openxmlformats.org/drawingml/2006/table">
            <a:tbl>
              <a:tblPr/>
              <a:tblGrid>
                <a:gridCol w="2031999">
                  <a:extLst>
                    <a:ext uri="{9D8B030D-6E8A-4147-A177-3AD203B41FA5}">
                      <a16:colId xmlns:a16="http://schemas.microsoft.com/office/drawing/2014/main" val="1337675814"/>
                    </a:ext>
                  </a:extLst>
                </a:gridCol>
              </a:tblGrid>
              <a:tr h="466026">
                <a:tc>
                  <a:txBody>
                    <a:bodyPr/>
                    <a:lstStyle/>
                    <a:p>
                      <a:r>
                        <a:rPr lang="en-US" dirty="0"/>
                        <a:t>address</a:t>
                      </a:r>
                    </a:p>
                  </a:txBody>
                  <a:tcPr anchor="ctr">
                    <a:lnL>
                      <a:noFill/>
                    </a:lnL>
                    <a:lnR>
                      <a:noFill/>
                    </a:lnR>
                    <a:lnT>
                      <a:noFill/>
                    </a:lnT>
                    <a:lnB>
                      <a:noFill/>
                    </a:lnB>
                  </a:tcPr>
                </a:tc>
                <a:extLst>
                  <a:ext uri="{0D108BD9-81ED-4DB2-BD59-A6C34878D82A}">
                    <a16:rowId xmlns:a16="http://schemas.microsoft.com/office/drawing/2014/main" val="2985667150"/>
                  </a:ext>
                </a:extLst>
              </a:tr>
              <a:tr h="561059">
                <a:tc>
                  <a:txBody>
                    <a:bodyPr/>
                    <a:lstStyle/>
                    <a:p>
                      <a:r>
                        <a:rPr lang="en-US"/>
                        <a:t>category</a:t>
                      </a:r>
                      <a:endParaRPr lang="en-US" dirty="0"/>
                    </a:p>
                  </a:txBody>
                  <a:tcPr anchor="ctr">
                    <a:lnL>
                      <a:noFill/>
                    </a:lnL>
                    <a:lnR>
                      <a:noFill/>
                    </a:lnR>
                    <a:lnT>
                      <a:noFill/>
                    </a:lnT>
                    <a:lnB>
                      <a:noFill/>
                    </a:lnB>
                  </a:tcPr>
                </a:tc>
                <a:extLst>
                  <a:ext uri="{0D108BD9-81ED-4DB2-BD59-A6C34878D82A}">
                    <a16:rowId xmlns:a16="http://schemas.microsoft.com/office/drawing/2014/main" val="943205427"/>
                  </a:ext>
                </a:extLst>
              </a:tr>
              <a:tr h="466026">
                <a:tc>
                  <a:txBody>
                    <a:bodyPr/>
                    <a:lstStyle/>
                    <a:p>
                      <a:r>
                        <a:rPr lang="en-US" dirty="0"/>
                        <a:t>customer</a:t>
                      </a:r>
                    </a:p>
                  </a:txBody>
                  <a:tcPr anchor="ctr">
                    <a:lnL>
                      <a:noFill/>
                    </a:lnL>
                    <a:lnR>
                      <a:noFill/>
                    </a:lnR>
                    <a:lnT>
                      <a:noFill/>
                    </a:lnT>
                    <a:lnB>
                      <a:noFill/>
                    </a:lnB>
                  </a:tcPr>
                </a:tc>
                <a:extLst>
                  <a:ext uri="{0D108BD9-81ED-4DB2-BD59-A6C34878D82A}">
                    <a16:rowId xmlns:a16="http://schemas.microsoft.com/office/drawing/2014/main" val="1287962546"/>
                  </a:ext>
                </a:extLst>
              </a:tr>
              <a:tr h="466026">
                <a:tc>
                  <a:txBody>
                    <a:bodyPr/>
                    <a:lstStyle/>
                    <a:p>
                      <a:r>
                        <a:rPr lang="en-US" dirty="0"/>
                        <a:t>inventory</a:t>
                      </a:r>
                    </a:p>
                  </a:txBody>
                  <a:tcPr anchor="ctr">
                    <a:lnL>
                      <a:noFill/>
                    </a:lnL>
                    <a:lnR>
                      <a:noFill/>
                    </a:lnR>
                    <a:lnT>
                      <a:noFill/>
                    </a:lnT>
                    <a:lnB>
                      <a:noFill/>
                    </a:lnB>
                  </a:tcPr>
                </a:tc>
                <a:extLst>
                  <a:ext uri="{0D108BD9-81ED-4DB2-BD59-A6C34878D82A}">
                    <a16:rowId xmlns:a16="http://schemas.microsoft.com/office/drawing/2014/main" val="2113188871"/>
                  </a:ext>
                </a:extLst>
              </a:tr>
              <a:tr h="466026">
                <a:tc>
                  <a:txBody>
                    <a:bodyPr/>
                    <a:lstStyle/>
                    <a:p>
                      <a:r>
                        <a:rPr lang="en-US" dirty="0"/>
                        <a:t>invoice</a:t>
                      </a:r>
                    </a:p>
                  </a:txBody>
                  <a:tcPr anchor="ctr">
                    <a:lnL>
                      <a:noFill/>
                    </a:lnL>
                    <a:lnR>
                      <a:noFill/>
                    </a:lnR>
                    <a:lnT>
                      <a:noFill/>
                    </a:lnT>
                    <a:lnB>
                      <a:noFill/>
                    </a:lnB>
                  </a:tcPr>
                </a:tc>
                <a:extLst>
                  <a:ext uri="{0D108BD9-81ED-4DB2-BD59-A6C34878D82A}">
                    <a16:rowId xmlns:a16="http://schemas.microsoft.com/office/drawing/2014/main" val="3207691712"/>
                  </a:ext>
                </a:extLst>
              </a:tr>
              <a:tr h="466026">
                <a:tc>
                  <a:txBody>
                    <a:bodyPr/>
                    <a:lstStyle/>
                    <a:p>
                      <a:r>
                        <a:rPr lang="en-US" dirty="0"/>
                        <a:t>order</a:t>
                      </a:r>
                    </a:p>
                  </a:txBody>
                  <a:tcPr anchor="ctr">
                    <a:lnL>
                      <a:noFill/>
                    </a:lnL>
                    <a:lnR>
                      <a:noFill/>
                    </a:lnR>
                    <a:lnT>
                      <a:noFill/>
                    </a:lnT>
                    <a:lnB>
                      <a:noFill/>
                    </a:lnB>
                  </a:tcPr>
                </a:tc>
                <a:extLst>
                  <a:ext uri="{0D108BD9-81ED-4DB2-BD59-A6C34878D82A}">
                    <a16:rowId xmlns:a16="http://schemas.microsoft.com/office/drawing/2014/main" val="3976615726"/>
                  </a:ext>
                </a:extLst>
              </a:tr>
              <a:tr h="466026">
                <a:tc>
                  <a:txBody>
                    <a:bodyPr/>
                    <a:lstStyle/>
                    <a:p>
                      <a:r>
                        <a:rPr lang="en-US"/>
                        <a:t>order_details</a:t>
                      </a:r>
                    </a:p>
                  </a:txBody>
                  <a:tcPr anchor="ctr">
                    <a:lnL>
                      <a:noFill/>
                    </a:lnL>
                    <a:lnR>
                      <a:noFill/>
                    </a:lnR>
                    <a:lnT>
                      <a:noFill/>
                    </a:lnT>
                    <a:lnB>
                      <a:noFill/>
                    </a:lnB>
                  </a:tcPr>
                </a:tc>
                <a:extLst>
                  <a:ext uri="{0D108BD9-81ED-4DB2-BD59-A6C34878D82A}">
                    <a16:rowId xmlns:a16="http://schemas.microsoft.com/office/drawing/2014/main" val="2271597486"/>
                  </a:ext>
                </a:extLst>
              </a:tr>
              <a:tr h="466026">
                <a:tc>
                  <a:txBody>
                    <a:bodyPr/>
                    <a:lstStyle/>
                    <a:p>
                      <a:r>
                        <a:rPr lang="en-US"/>
                        <a:t>payment</a:t>
                      </a:r>
                    </a:p>
                  </a:txBody>
                  <a:tcPr anchor="ctr">
                    <a:lnL>
                      <a:noFill/>
                    </a:lnL>
                    <a:lnR>
                      <a:noFill/>
                    </a:lnR>
                    <a:lnT>
                      <a:noFill/>
                    </a:lnT>
                    <a:lnB>
                      <a:noFill/>
                    </a:lnB>
                  </a:tcPr>
                </a:tc>
                <a:extLst>
                  <a:ext uri="{0D108BD9-81ED-4DB2-BD59-A6C34878D82A}">
                    <a16:rowId xmlns:a16="http://schemas.microsoft.com/office/drawing/2014/main" val="3210560099"/>
                  </a:ext>
                </a:extLst>
              </a:tr>
              <a:tr h="466026">
                <a:tc>
                  <a:txBody>
                    <a:bodyPr/>
                    <a:lstStyle/>
                    <a:p>
                      <a:r>
                        <a:rPr lang="en-US"/>
                        <a:t>payment_details</a:t>
                      </a:r>
                    </a:p>
                  </a:txBody>
                  <a:tcPr anchor="ctr">
                    <a:lnL>
                      <a:noFill/>
                    </a:lnL>
                    <a:lnR>
                      <a:noFill/>
                    </a:lnR>
                    <a:lnT>
                      <a:noFill/>
                    </a:lnT>
                    <a:lnB>
                      <a:noFill/>
                    </a:lnB>
                  </a:tcPr>
                </a:tc>
                <a:extLst>
                  <a:ext uri="{0D108BD9-81ED-4DB2-BD59-A6C34878D82A}">
                    <a16:rowId xmlns:a16="http://schemas.microsoft.com/office/drawing/2014/main" val="3467274880"/>
                  </a:ext>
                </a:extLst>
              </a:tr>
              <a:tr h="466026">
                <a:tc>
                  <a:txBody>
                    <a:bodyPr/>
                    <a:lstStyle/>
                    <a:p>
                      <a:r>
                        <a:rPr lang="en-US"/>
                        <a:t>product</a:t>
                      </a:r>
                    </a:p>
                  </a:txBody>
                  <a:tcPr anchor="ctr">
                    <a:lnL>
                      <a:noFill/>
                    </a:lnL>
                    <a:lnR>
                      <a:noFill/>
                    </a:lnR>
                    <a:lnT>
                      <a:noFill/>
                    </a:lnT>
                    <a:lnB>
                      <a:noFill/>
                    </a:lnB>
                  </a:tcPr>
                </a:tc>
                <a:extLst>
                  <a:ext uri="{0D108BD9-81ED-4DB2-BD59-A6C34878D82A}">
                    <a16:rowId xmlns:a16="http://schemas.microsoft.com/office/drawing/2014/main" val="1910737552"/>
                  </a:ext>
                </a:extLst>
              </a:tr>
              <a:tr h="466026">
                <a:tc>
                  <a:txBody>
                    <a:bodyPr/>
                    <a:lstStyle/>
                    <a:p>
                      <a:r>
                        <a:rPr lang="en-US" dirty="0"/>
                        <a:t>quotation</a:t>
                      </a:r>
                    </a:p>
                  </a:txBody>
                  <a:tcPr anchor="ctr">
                    <a:lnL>
                      <a:noFill/>
                    </a:lnL>
                    <a:lnR>
                      <a:noFill/>
                    </a:lnR>
                    <a:lnT>
                      <a:noFill/>
                    </a:lnT>
                    <a:lnB>
                      <a:noFill/>
                    </a:lnB>
                  </a:tcPr>
                </a:tc>
                <a:extLst>
                  <a:ext uri="{0D108BD9-81ED-4DB2-BD59-A6C34878D82A}">
                    <a16:rowId xmlns:a16="http://schemas.microsoft.com/office/drawing/2014/main" val="1941326983"/>
                  </a:ext>
                </a:extLst>
              </a:tr>
            </a:tbl>
          </a:graphicData>
        </a:graphic>
      </p:graphicFrame>
    </p:spTree>
    <p:extLst>
      <p:ext uri="{BB962C8B-B14F-4D97-AF65-F5344CB8AC3E}">
        <p14:creationId xmlns:p14="http://schemas.microsoft.com/office/powerpoint/2010/main" val="850083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F4D7F-D0A0-4057-9C95-00422D2EE11D}"/>
              </a:ext>
            </a:extLst>
          </p:cNvPr>
          <p:cNvSpPr>
            <a:spLocks noGrp="1"/>
          </p:cNvSpPr>
          <p:nvPr>
            <p:ph type="title"/>
          </p:nvPr>
        </p:nvSpPr>
        <p:spPr/>
        <p:txBody>
          <a:bodyPr>
            <a:normAutofit/>
          </a:bodyPr>
          <a:lstStyle/>
          <a:p>
            <a:r>
              <a:rPr lang="en-US" sz="2000" dirty="0"/>
              <a:t>&gt;&gt;to fetch the data of Top 3 customers depends on total amount from order table. using Joins, </a:t>
            </a:r>
            <a:r>
              <a:rPr lang="en-US" sz="2000" dirty="0" err="1"/>
              <a:t>Concat</a:t>
            </a:r>
            <a:r>
              <a:rPr lang="en-US" sz="2000" dirty="0"/>
              <a:t> function, limit clause, group by</a:t>
            </a:r>
          </a:p>
        </p:txBody>
      </p:sp>
      <p:pic>
        <p:nvPicPr>
          <p:cNvPr id="6" name="Content Placeholder 5" descr="Graphical user interface, text, application, email&#10;&#10;Description automatically generated">
            <a:extLst>
              <a:ext uri="{FF2B5EF4-FFF2-40B4-BE49-F238E27FC236}">
                <a16:creationId xmlns:a16="http://schemas.microsoft.com/office/drawing/2014/main" id="{5E80569D-51AA-476D-9229-922C84ACDA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62525" y="163870"/>
            <a:ext cx="7086600" cy="6038850"/>
          </a:xfrm>
        </p:spPr>
      </p:pic>
      <p:sp>
        <p:nvSpPr>
          <p:cNvPr id="4" name="Text Placeholder 3">
            <a:extLst>
              <a:ext uri="{FF2B5EF4-FFF2-40B4-BE49-F238E27FC236}">
                <a16:creationId xmlns:a16="http://schemas.microsoft.com/office/drawing/2014/main" id="{20556F10-A380-4C23-8263-17B0D84C875C}"/>
              </a:ext>
            </a:extLst>
          </p:cNvPr>
          <p:cNvSpPr>
            <a:spLocks noGrp="1"/>
          </p:cNvSpPr>
          <p:nvPr>
            <p:ph type="body" sz="half" idx="2"/>
          </p:nvPr>
        </p:nvSpPr>
        <p:spPr/>
        <p:txBody>
          <a:bodyPr/>
          <a:lstStyle/>
          <a:p>
            <a:r>
              <a:rPr lang="en-US" b="1" dirty="0"/>
              <a:t>Query:</a:t>
            </a:r>
          </a:p>
          <a:p>
            <a:r>
              <a:rPr lang="en-US" dirty="0"/>
              <a:t>SELECT     </a:t>
            </a:r>
            <a:r>
              <a:rPr lang="en-US" dirty="0" err="1"/>
              <a:t>customer.Customer_Id</a:t>
            </a:r>
            <a:r>
              <a:rPr lang="en-US" dirty="0"/>
              <a:t>,   CONCAT_WS(" ", `</a:t>
            </a:r>
            <a:r>
              <a:rPr lang="en-US" dirty="0" err="1"/>
              <a:t>first_name</a:t>
            </a:r>
            <a:r>
              <a:rPr lang="en-US" dirty="0"/>
              <a:t>`, `</a:t>
            </a:r>
            <a:r>
              <a:rPr lang="en-US" dirty="0" err="1"/>
              <a:t>last_name</a:t>
            </a:r>
            <a:r>
              <a:rPr lang="en-US" dirty="0"/>
              <a:t>`) AS `Name`,    SUM(</a:t>
            </a:r>
            <a:r>
              <a:rPr lang="en-US" dirty="0" err="1"/>
              <a:t>Order_Total</a:t>
            </a:r>
            <a:r>
              <a:rPr lang="en-US" dirty="0"/>
              <a:t>) AS </a:t>
            </a:r>
            <a:r>
              <a:rPr lang="en-US" dirty="0" err="1"/>
              <a:t>total_amount</a:t>
            </a:r>
            <a:r>
              <a:rPr lang="en-US" dirty="0"/>
              <a:t> FROM </a:t>
            </a:r>
            <a:r>
              <a:rPr lang="en-US" dirty="0" err="1"/>
              <a:t>mydb.order</a:t>
            </a:r>
            <a:r>
              <a:rPr lang="en-US" dirty="0"/>
              <a:t> INNER JOIN </a:t>
            </a:r>
            <a:r>
              <a:rPr lang="en-US" dirty="0" err="1"/>
              <a:t>mydb.customer</a:t>
            </a:r>
            <a:r>
              <a:rPr lang="en-US" dirty="0"/>
              <a:t> ON </a:t>
            </a:r>
            <a:r>
              <a:rPr lang="en-US" dirty="0" err="1"/>
              <a:t>mydb.customer.customer_id</a:t>
            </a:r>
            <a:r>
              <a:rPr lang="en-US" dirty="0"/>
              <a:t> = </a:t>
            </a:r>
            <a:r>
              <a:rPr lang="en-US" dirty="0" err="1"/>
              <a:t>mydb.order.customer_customer_id</a:t>
            </a:r>
            <a:r>
              <a:rPr lang="en-US" dirty="0"/>
              <a:t> GROUP BY </a:t>
            </a:r>
            <a:r>
              <a:rPr lang="en-US" dirty="0" err="1"/>
              <a:t>customer.Customer_Id</a:t>
            </a:r>
            <a:r>
              <a:rPr lang="en-US" dirty="0"/>
              <a:t> ORDER BY </a:t>
            </a:r>
            <a:r>
              <a:rPr lang="en-US" dirty="0" err="1"/>
              <a:t>total_amount</a:t>
            </a:r>
            <a:r>
              <a:rPr lang="en-US" dirty="0"/>
              <a:t> DESC LIMIT 3;</a:t>
            </a:r>
          </a:p>
        </p:txBody>
      </p:sp>
    </p:spTree>
    <p:extLst>
      <p:ext uri="{BB962C8B-B14F-4D97-AF65-F5344CB8AC3E}">
        <p14:creationId xmlns:p14="http://schemas.microsoft.com/office/powerpoint/2010/main" val="4171328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E8E0B-E1E0-4C4D-87BA-EECB26E45104}"/>
              </a:ext>
            </a:extLst>
          </p:cNvPr>
          <p:cNvSpPr>
            <a:spLocks noGrp="1"/>
          </p:cNvSpPr>
          <p:nvPr>
            <p:ph type="title"/>
          </p:nvPr>
        </p:nvSpPr>
        <p:spPr/>
        <p:txBody>
          <a:bodyPr>
            <a:normAutofit/>
          </a:bodyPr>
          <a:lstStyle/>
          <a:p>
            <a:r>
              <a:rPr lang="en-US" sz="2000" dirty="0"/>
              <a:t>&gt;&gt;Orders which are waiting for awaiting customer information</a:t>
            </a:r>
            <a:br>
              <a:rPr lang="en-US" sz="2000" dirty="0"/>
            </a:br>
            <a:endParaRPr lang="en-US" sz="2000" dirty="0"/>
          </a:p>
        </p:txBody>
      </p:sp>
      <p:sp>
        <p:nvSpPr>
          <p:cNvPr id="4" name="Text Placeholder 3">
            <a:extLst>
              <a:ext uri="{FF2B5EF4-FFF2-40B4-BE49-F238E27FC236}">
                <a16:creationId xmlns:a16="http://schemas.microsoft.com/office/drawing/2014/main" id="{A3A55836-6439-4F69-A3CB-9E5A15305C3C}"/>
              </a:ext>
            </a:extLst>
          </p:cNvPr>
          <p:cNvSpPr>
            <a:spLocks noGrp="1"/>
          </p:cNvSpPr>
          <p:nvPr>
            <p:ph type="body" sz="half" idx="2"/>
          </p:nvPr>
        </p:nvSpPr>
        <p:spPr/>
        <p:txBody>
          <a:bodyPr/>
          <a:lstStyle/>
          <a:p>
            <a:r>
              <a:rPr lang="en-US" b="1" dirty="0"/>
              <a:t>Query :</a:t>
            </a:r>
          </a:p>
          <a:p>
            <a:r>
              <a:rPr lang="en-US" dirty="0"/>
              <a:t>select </a:t>
            </a:r>
            <a:r>
              <a:rPr lang="en-US" dirty="0" err="1"/>
              <a:t>Customer_Id,First_Name,Last_Name,Phone,order_status</a:t>
            </a:r>
            <a:r>
              <a:rPr lang="en-US" dirty="0"/>
              <a:t> </a:t>
            </a:r>
          </a:p>
          <a:p>
            <a:r>
              <a:rPr lang="en-US" dirty="0"/>
              <a:t>from</a:t>
            </a:r>
          </a:p>
          <a:p>
            <a:r>
              <a:rPr lang="en-US" dirty="0"/>
              <a:t> </a:t>
            </a:r>
            <a:r>
              <a:rPr lang="en-US" dirty="0" err="1"/>
              <a:t>mydb.customer</a:t>
            </a:r>
            <a:endParaRPr lang="en-US" dirty="0"/>
          </a:p>
          <a:p>
            <a:r>
              <a:rPr lang="en-US" dirty="0"/>
              <a:t> left join</a:t>
            </a:r>
          </a:p>
          <a:p>
            <a:r>
              <a:rPr lang="en-US" dirty="0"/>
              <a:t>  </a:t>
            </a:r>
            <a:r>
              <a:rPr lang="en-US" dirty="0" err="1"/>
              <a:t>mydb.order</a:t>
            </a:r>
            <a:endParaRPr lang="en-US" dirty="0"/>
          </a:p>
          <a:p>
            <a:r>
              <a:rPr lang="en-US" dirty="0"/>
              <a:t> on </a:t>
            </a:r>
            <a:r>
              <a:rPr lang="en-US" dirty="0" err="1"/>
              <a:t>mydb.customer.customer_id</a:t>
            </a:r>
            <a:r>
              <a:rPr lang="en-US" dirty="0"/>
              <a:t> = </a:t>
            </a:r>
            <a:r>
              <a:rPr lang="en-US" dirty="0" err="1"/>
              <a:t>mydb.order.customer_customer_id</a:t>
            </a:r>
            <a:endParaRPr lang="en-US" dirty="0"/>
          </a:p>
          <a:p>
            <a:r>
              <a:rPr lang="en-US" dirty="0"/>
              <a:t> where </a:t>
            </a:r>
            <a:r>
              <a:rPr lang="en-US" dirty="0" err="1"/>
              <a:t>Order_status</a:t>
            </a:r>
            <a:r>
              <a:rPr lang="en-US" dirty="0"/>
              <a:t>="Awaiting Confirmation";</a:t>
            </a:r>
          </a:p>
        </p:txBody>
      </p:sp>
      <p:pic>
        <p:nvPicPr>
          <p:cNvPr id="10" name="Content Placeholder 9" descr="A screenshot of a computer&#10;&#10;Description automatically generated">
            <a:extLst>
              <a:ext uri="{FF2B5EF4-FFF2-40B4-BE49-F238E27FC236}">
                <a16:creationId xmlns:a16="http://schemas.microsoft.com/office/drawing/2014/main" id="{847CBA72-5439-4732-8C32-879449D1F1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14901" y="609600"/>
            <a:ext cx="7000874" cy="5391150"/>
          </a:xfrm>
        </p:spPr>
      </p:pic>
    </p:spTree>
    <p:extLst>
      <p:ext uri="{BB962C8B-B14F-4D97-AF65-F5344CB8AC3E}">
        <p14:creationId xmlns:p14="http://schemas.microsoft.com/office/powerpoint/2010/main" val="575158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E7B21-A1D5-4770-B9F4-631C77A2EA21}"/>
              </a:ext>
            </a:extLst>
          </p:cNvPr>
          <p:cNvSpPr>
            <a:spLocks noGrp="1"/>
          </p:cNvSpPr>
          <p:nvPr>
            <p:ph type="title"/>
          </p:nvPr>
        </p:nvSpPr>
        <p:spPr/>
        <p:txBody>
          <a:bodyPr>
            <a:normAutofit/>
          </a:bodyPr>
          <a:lstStyle/>
          <a:p>
            <a:r>
              <a:rPr lang="en-US" sz="2000" b="1" dirty="0"/>
              <a:t>select customers who has made the cash payment using Multiple table joins, used inner, left join</a:t>
            </a:r>
          </a:p>
        </p:txBody>
      </p:sp>
      <p:pic>
        <p:nvPicPr>
          <p:cNvPr id="6" name="Content Placeholder 5" descr="Graphical user interface, text, application&#10;&#10;Description automatically generated">
            <a:extLst>
              <a:ext uri="{FF2B5EF4-FFF2-40B4-BE49-F238E27FC236}">
                <a16:creationId xmlns:a16="http://schemas.microsoft.com/office/drawing/2014/main" id="{2A6D39BC-B8C2-4030-ACC3-8441AA680E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72051" y="533400"/>
            <a:ext cx="6838950" cy="5335587"/>
          </a:xfrm>
        </p:spPr>
      </p:pic>
      <p:sp>
        <p:nvSpPr>
          <p:cNvPr id="4" name="Text Placeholder 3">
            <a:extLst>
              <a:ext uri="{FF2B5EF4-FFF2-40B4-BE49-F238E27FC236}">
                <a16:creationId xmlns:a16="http://schemas.microsoft.com/office/drawing/2014/main" id="{CE7956C4-34C1-4257-88B4-C8E812632074}"/>
              </a:ext>
            </a:extLst>
          </p:cNvPr>
          <p:cNvSpPr>
            <a:spLocks noGrp="1"/>
          </p:cNvSpPr>
          <p:nvPr>
            <p:ph type="body" sz="half" idx="2"/>
          </p:nvPr>
        </p:nvSpPr>
        <p:spPr/>
        <p:txBody>
          <a:bodyPr/>
          <a:lstStyle/>
          <a:p>
            <a:r>
              <a:rPr lang="en-US" b="1" dirty="0"/>
              <a:t>Query:</a:t>
            </a:r>
          </a:p>
          <a:p>
            <a:r>
              <a:rPr lang="en-US" dirty="0"/>
              <a:t>SELECT     </a:t>
            </a:r>
            <a:r>
              <a:rPr lang="en-US" dirty="0" err="1"/>
              <a:t>customer.Customer_Id</a:t>
            </a:r>
            <a:r>
              <a:rPr lang="en-US" dirty="0"/>
              <a:t>,   CONCAT_WS(" ", `</a:t>
            </a:r>
            <a:r>
              <a:rPr lang="en-US" dirty="0" err="1"/>
              <a:t>first_name</a:t>
            </a:r>
            <a:r>
              <a:rPr lang="en-US" dirty="0"/>
              <a:t>`, `</a:t>
            </a:r>
            <a:r>
              <a:rPr lang="en-US" dirty="0" err="1"/>
              <a:t>last_name</a:t>
            </a:r>
            <a:r>
              <a:rPr lang="en-US" dirty="0"/>
              <a:t>`) AS `</a:t>
            </a:r>
            <a:r>
              <a:rPr lang="en-US" dirty="0" err="1"/>
              <a:t>Name`FROM</a:t>
            </a:r>
            <a:r>
              <a:rPr lang="en-US" dirty="0"/>
              <a:t> </a:t>
            </a:r>
            <a:r>
              <a:rPr lang="en-US" dirty="0" err="1"/>
              <a:t>mydb.order</a:t>
            </a:r>
            <a:r>
              <a:rPr lang="en-US" dirty="0"/>
              <a:t> INNER JOIN </a:t>
            </a:r>
            <a:r>
              <a:rPr lang="en-US" dirty="0" err="1"/>
              <a:t>mydb.customer</a:t>
            </a:r>
            <a:r>
              <a:rPr lang="en-US" dirty="0"/>
              <a:t> ON </a:t>
            </a:r>
            <a:r>
              <a:rPr lang="en-US" dirty="0" err="1"/>
              <a:t>mydb.customer.customer_id</a:t>
            </a:r>
            <a:r>
              <a:rPr lang="en-US" dirty="0"/>
              <a:t> = </a:t>
            </a:r>
            <a:r>
              <a:rPr lang="en-US" dirty="0" err="1"/>
              <a:t>mydb.order.customer_customer_id</a:t>
            </a:r>
            <a:r>
              <a:rPr lang="en-US" dirty="0"/>
              <a:t> inner join </a:t>
            </a:r>
            <a:r>
              <a:rPr lang="en-US" dirty="0" err="1"/>
              <a:t>mydb.invoice</a:t>
            </a:r>
            <a:r>
              <a:rPr lang="en-US" dirty="0"/>
              <a:t> ON </a:t>
            </a:r>
            <a:r>
              <a:rPr lang="en-US" dirty="0" err="1"/>
              <a:t>mydb.order.Order_Id</a:t>
            </a:r>
            <a:r>
              <a:rPr lang="en-US" dirty="0"/>
              <a:t> = </a:t>
            </a:r>
            <a:r>
              <a:rPr lang="en-US" dirty="0" err="1"/>
              <a:t>mydb.invoice.order_Order_Id</a:t>
            </a:r>
            <a:r>
              <a:rPr lang="en-US" dirty="0"/>
              <a:t> right join </a:t>
            </a:r>
            <a:r>
              <a:rPr lang="en-US" dirty="0" err="1"/>
              <a:t>mydb.payment_Details</a:t>
            </a:r>
            <a:r>
              <a:rPr lang="en-US" dirty="0"/>
              <a:t> ON </a:t>
            </a:r>
            <a:r>
              <a:rPr lang="en-US" dirty="0" err="1"/>
              <a:t>mydb.payment_Details.invoice_Invoice_Id</a:t>
            </a:r>
            <a:r>
              <a:rPr lang="en-US" dirty="0"/>
              <a:t> = </a:t>
            </a:r>
            <a:r>
              <a:rPr lang="en-US" dirty="0" err="1"/>
              <a:t>mydb.invoice.Invoice_Id</a:t>
            </a:r>
            <a:r>
              <a:rPr lang="en-US" dirty="0"/>
              <a:t> where </a:t>
            </a:r>
            <a:r>
              <a:rPr lang="en-US" dirty="0" err="1"/>
              <a:t>mydb.payment_Details.Is_Card</a:t>
            </a:r>
            <a:r>
              <a:rPr lang="en-US" dirty="0"/>
              <a:t> = 0;</a:t>
            </a:r>
          </a:p>
        </p:txBody>
      </p:sp>
    </p:spTree>
    <p:extLst>
      <p:ext uri="{BB962C8B-B14F-4D97-AF65-F5344CB8AC3E}">
        <p14:creationId xmlns:p14="http://schemas.microsoft.com/office/powerpoint/2010/main" val="2094982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3970-2C9D-4803-ABF7-9CC93F2F38EB}"/>
              </a:ext>
            </a:extLst>
          </p:cNvPr>
          <p:cNvSpPr>
            <a:spLocks noGrp="1"/>
          </p:cNvSpPr>
          <p:nvPr>
            <p:ph type="title"/>
          </p:nvPr>
        </p:nvSpPr>
        <p:spPr/>
        <p:txBody>
          <a:bodyPr>
            <a:normAutofit/>
          </a:bodyPr>
          <a:lstStyle/>
          <a:p>
            <a:r>
              <a:rPr lang="en-US" sz="2000" dirty="0"/>
              <a:t>&gt;&gt;</a:t>
            </a:r>
            <a:r>
              <a:rPr lang="en-US" sz="2000" b="1" dirty="0"/>
              <a:t>Product which customers mostly bought, used subquery in from clause,  joins, limit</a:t>
            </a:r>
          </a:p>
        </p:txBody>
      </p:sp>
      <p:pic>
        <p:nvPicPr>
          <p:cNvPr id="6" name="Content Placeholder 5" descr="Graphical user interface, text, application, email&#10;&#10;Description automatically generated">
            <a:extLst>
              <a:ext uri="{FF2B5EF4-FFF2-40B4-BE49-F238E27FC236}">
                <a16:creationId xmlns:a16="http://schemas.microsoft.com/office/drawing/2014/main" id="{876D3A2F-700D-414A-B6E6-D6B7918724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657226"/>
            <a:ext cx="6684962" cy="5324474"/>
          </a:xfrm>
        </p:spPr>
      </p:pic>
      <p:sp>
        <p:nvSpPr>
          <p:cNvPr id="4" name="Text Placeholder 3">
            <a:extLst>
              <a:ext uri="{FF2B5EF4-FFF2-40B4-BE49-F238E27FC236}">
                <a16:creationId xmlns:a16="http://schemas.microsoft.com/office/drawing/2014/main" id="{CA0DD12D-E58C-4492-B033-4D74AEAEC637}"/>
              </a:ext>
            </a:extLst>
          </p:cNvPr>
          <p:cNvSpPr>
            <a:spLocks noGrp="1"/>
          </p:cNvSpPr>
          <p:nvPr>
            <p:ph type="body" sz="half" idx="2"/>
          </p:nvPr>
        </p:nvSpPr>
        <p:spPr/>
        <p:txBody>
          <a:bodyPr>
            <a:normAutofit/>
          </a:bodyPr>
          <a:lstStyle/>
          <a:p>
            <a:r>
              <a:rPr lang="en-US" dirty="0"/>
              <a:t>select Product_Name,Category_Name,Product_Price,Total_Qty,amount from  (select Product_Name,category_category_Id,Product_Price,sum(product_Quantity) AS Total_Qty,</a:t>
            </a:r>
            <a:r>
              <a:rPr lang="en-US" b="1" dirty="0"/>
              <a:t>sum</a:t>
            </a:r>
            <a:r>
              <a:rPr lang="en-US" dirty="0"/>
              <a:t>(product_Quantity*Product_Price) amount	 from mydb.order_details </a:t>
            </a:r>
            <a:r>
              <a:rPr lang="en-US" b="1" dirty="0"/>
              <a:t>right join </a:t>
            </a:r>
            <a:r>
              <a:rPr lang="en-US" dirty="0"/>
              <a:t>mydb.product on product.Product_Id=mydb.order_details.Product_Product_Id </a:t>
            </a:r>
            <a:r>
              <a:rPr lang="en-US" b="1" dirty="0"/>
              <a:t>group by </a:t>
            </a:r>
            <a:r>
              <a:rPr lang="en-US" dirty="0"/>
              <a:t>Product_Product_Id limit 1) as product left join category on product.category_category_Id = category.Category_Id;</a:t>
            </a:r>
          </a:p>
        </p:txBody>
      </p:sp>
    </p:spTree>
    <p:extLst>
      <p:ext uri="{BB962C8B-B14F-4D97-AF65-F5344CB8AC3E}">
        <p14:creationId xmlns:p14="http://schemas.microsoft.com/office/powerpoint/2010/main" val="1940457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50FB0-9B47-4CAF-9071-064AE0C81D6B}"/>
              </a:ext>
            </a:extLst>
          </p:cNvPr>
          <p:cNvSpPr>
            <a:spLocks noGrp="1"/>
          </p:cNvSpPr>
          <p:nvPr>
            <p:ph type="title"/>
          </p:nvPr>
        </p:nvSpPr>
        <p:spPr/>
        <p:txBody>
          <a:bodyPr>
            <a:normAutofit/>
          </a:bodyPr>
          <a:lstStyle/>
          <a:p>
            <a:r>
              <a:rPr lang="en-US" sz="2000" b="1" dirty="0"/>
              <a:t>&gt;&gt;Products for which there is not even a single order</a:t>
            </a:r>
            <a:br>
              <a:rPr lang="en-US" sz="2000" b="1" dirty="0"/>
            </a:br>
            <a:endParaRPr lang="en-US" sz="2000" b="1" dirty="0"/>
          </a:p>
        </p:txBody>
      </p:sp>
      <p:pic>
        <p:nvPicPr>
          <p:cNvPr id="6" name="Content Placeholder 5" descr="Graphical user interface, text, application, email&#10;&#10;Description automatically generated">
            <a:extLst>
              <a:ext uri="{FF2B5EF4-FFF2-40B4-BE49-F238E27FC236}">
                <a16:creationId xmlns:a16="http://schemas.microsoft.com/office/drawing/2014/main" id="{47987CC3-F980-4F6F-AB3D-5246A5A4AB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7" y="542925"/>
            <a:ext cx="6542087" cy="5143500"/>
          </a:xfrm>
        </p:spPr>
      </p:pic>
      <p:sp>
        <p:nvSpPr>
          <p:cNvPr id="4" name="Text Placeholder 3">
            <a:extLst>
              <a:ext uri="{FF2B5EF4-FFF2-40B4-BE49-F238E27FC236}">
                <a16:creationId xmlns:a16="http://schemas.microsoft.com/office/drawing/2014/main" id="{BD6FE96F-58A2-4B08-8674-1803026BCA9C}"/>
              </a:ext>
            </a:extLst>
          </p:cNvPr>
          <p:cNvSpPr>
            <a:spLocks noGrp="1"/>
          </p:cNvSpPr>
          <p:nvPr>
            <p:ph type="body" sz="half" idx="2"/>
          </p:nvPr>
        </p:nvSpPr>
        <p:spPr/>
        <p:txBody>
          <a:bodyPr/>
          <a:lstStyle/>
          <a:p>
            <a:r>
              <a:rPr lang="en-US" dirty="0"/>
              <a:t>select </a:t>
            </a:r>
            <a:r>
              <a:rPr lang="en-US" dirty="0" err="1"/>
              <a:t>product_name,category_name</a:t>
            </a:r>
            <a:r>
              <a:rPr lang="en-US" dirty="0"/>
              <a:t> from </a:t>
            </a:r>
            <a:r>
              <a:rPr lang="en-US" dirty="0" err="1"/>
              <a:t>mydb.product</a:t>
            </a:r>
            <a:r>
              <a:rPr lang="en-US" dirty="0"/>
              <a:t>  p right join category c on </a:t>
            </a:r>
            <a:r>
              <a:rPr lang="en-US" dirty="0" err="1"/>
              <a:t>p.category_Category_Id</a:t>
            </a:r>
            <a:r>
              <a:rPr lang="en-US" dirty="0"/>
              <a:t>=</a:t>
            </a:r>
            <a:r>
              <a:rPr lang="en-US" dirty="0" err="1"/>
              <a:t>c.category_id</a:t>
            </a:r>
            <a:r>
              <a:rPr lang="en-US" dirty="0"/>
              <a:t> where </a:t>
            </a:r>
            <a:r>
              <a:rPr lang="en-US" dirty="0" err="1"/>
              <a:t>p.product_id</a:t>
            </a:r>
            <a:r>
              <a:rPr lang="en-US" dirty="0"/>
              <a:t> not in (select distinct </a:t>
            </a:r>
            <a:r>
              <a:rPr lang="en-US" dirty="0" err="1"/>
              <a:t>Product_Product_Id</a:t>
            </a:r>
            <a:r>
              <a:rPr lang="en-US" dirty="0"/>
              <a:t> from </a:t>
            </a:r>
            <a:r>
              <a:rPr lang="en-US" dirty="0" err="1"/>
              <a:t>mydb.order_details</a:t>
            </a:r>
            <a:r>
              <a:rPr lang="en-US" dirty="0"/>
              <a:t>);</a:t>
            </a:r>
          </a:p>
        </p:txBody>
      </p:sp>
    </p:spTree>
    <p:extLst>
      <p:ext uri="{BB962C8B-B14F-4D97-AF65-F5344CB8AC3E}">
        <p14:creationId xmlns:p14="http://schemas.microsoft.com/office/powerpoint/2010/main" val="669068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342</TotalTime>
  <Words>845</Words>
  <Application>Microsoft Macintosh PowerPoint</Application>
  <PresentationFormat>Widescreen</PresentationFormat>
  <Paragraphs>48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-apple-system</vt:lpstr>
      <vt:lpstr>Arial</vt:lpstr>
      <vt:lpstr>Calibri</vt:lpstr>
      <vt:lpstr>Calibri Light</vt:lpstr>
      <vt:lpstr>Oracle Sans</vt:lpstr>
      <vt:lpstr>Office Theme</vt:lpstr>
      <vt:lpstr>  Database Management Systems    Title : Customer order management</vt:lpstr>
      <vt:lpstr>Context</vt:lpstr>
      <vt:lpstr>PowerPoint Presentation</vt:lpstr>
      <vt:lpstr> As you can see from the diagram, the Customer Order Management database has Eleven tables. Database Tables:   </vt:lpstr>
      <vt:lpstr>&gt;&gt;to fetch the data of Top 3 customers depends on total amount from order table. using Joins, Concat function, limit clause, group by</vt:lpstr>
      <vt:lpstr>&gt;&gt;Orders which are waiting for awaiting customer information </vt:lpstr>
      <vt:lpstr>select customers who has made the cash payment using Multiple table joins, used inner, left join</vt:lpstr>
      <vt:lpstr>&gt;&gt;Product which customers mostly bought, used subquery in from clause,  joins, limit</vt:lpstr>
      <vt:lpstr>&gt;&gt;Products for which there is not even a single order </vt:lpstr>
      <vt:lpstr>&gt;&gt;Show Inventories with less stock </vt:lpstr>
      <vt:lpstr>&gt;&gt;Show monthly sales report.</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BCIS5420.003  Foundations of Database Management Systems  Group Project </dc:title>
  <dc:creator>ArunKumar Bonthala</dc:creator>
  <cp:lastModifiedBy>Jampana, Vijay Ramaraju</cp:lastModifiedBy>
  <cp:revision>3</cp:revision>
  <dcterms:created xsi:type="dcterms:W3CDTF">2021-11-30T15:33:56Z</dcterms:created>
  <dcterms:modified xsi:type="dcterms:W3CDTF">2025-02-27T18:52:07Z</dcterms:modified>
</cp:coreProperties>
</file>