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dfb41aa38_1_44: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2fdfb41aa38_1_44: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g2fdfb41aa38_1_44:notes"/>
          <p:cNvSpPr txBox="1"/>
          <p:nvPr>
            <p:ph idx="12" type="sldNum"/>
          </p:nvPr>
        </p:nvSpPr>
        <p:spPr>
          <a:xfrm>
            <a:off x="3884414" y="8684684"/>
            <a:ext cx="2971800" cy="459316"/>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fdfb41aa38_1_163: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g2fdfb41aa38_1_163: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fdfb41aa38_1_174: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g2fdfb41aa38_1_174: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fdfb41aa38_1_183: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g2fdfb41aa38_1_183: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fdfb41aa38_1_193: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g2fdfb41aa38_1_193: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fdfb41aa38_1_58: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g2fdfb41aa38_1_58: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dfb41aa38_1_82: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2fdfb41aa38_1_82: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fdfb41aa38_1_107: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2fdfb41aa38_1_107: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fdfb41aa38_1_120: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g2fdfb41aa38_1_120: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fdfb41aa38_1_132: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2fdfb41aa38_1_132: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fdfb41aa38_1_137: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2fdfb41aa38_1_137: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fdfb41aa38_1_147: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2fdfb41aa38_1_147: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fdfb41aa38_1_158: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g2fdfb41aa38_1_158: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66" name="Shape 66"/>
        <p:cNvGrpSpPr/>
        <p:nvPr/>
      </p:nvGrpSpPr>
      <p:grpSpPr>
        <a:xfrm>
          <a:off x="0" y="0"/>
          <a:ext cx="0" cy="0"/>
          <a:chOff x="0" y="0"/>
          <a:chExt cx="0" cy="0"/>
        </a:xfrm>
      </p:grpSpPr>
      <p:sp>
        <p:nvSpPr>
          <p:cNvPr id="67" name="Google Shape;67;p14"/>
          <p:cNvSpPr txBox="1"/>
          <p:nvPr>
            <p:ph type="ctrTitle"/>
          </p:nvPr>
        </p:nvSpPr>
        <p:spPr>
          <a:xfrm>
            <a:off x="2396681" y="1550479"/>
            <a:ext cx="4350638" cy="38862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b="0" i="0" sz="24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8" name="Google Shape;68;p1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14"/>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1pPr>
            <a:lvl2pPr indent="0" lvl="1"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2pPr>
            <a:lvl3pPr indent="0" lvl="2"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3pPr>
            <a:lvl4pPr indent="0" lvl="3"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4pPr>
            <a:lvl5pPr indent="0" lvl="4"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5pPr>
            <a:lvl6pPr indent="0" lvl="5"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6pPr>
            <a:lvl7pPr indent="0" lvl="6"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7pPr>
            <a:lvl8pPr indent="0" lvl="7"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8pPr>
            <a:lvl9pPr indent="0" lvl="8"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2" name="Shape 72"/>
        <p:cNvGrpSpPr/>
        <p:nvPr/>
      </p:nvGrpSpPr>
      <p:grpSpPr>
        <a:xfrm>
          <a:off x="0" y="0"/>
          <a:ext cx="0" cy="0"/>
          <a:chOff x="0" y="0"/>
          <a:chExt cx="0" cy="0"/>
        </a:xfrm>
      </p:grpSpPr>
      <p:sp>
        <p:nvSpPr>
          <p:cNvPr id="73" name="Google Shape;73;p15"/>
          <p:cNvSpPr txBox="1"/>
          <p:nvPr>
            <p:ph type="title"/>
          </p:nvPr>
        </p:nvSpPr>
        <p:spPr>
          <a:xfrm>
            <a:off x="566499" y="289083"/>
            <a:ext cx="8011001" cy="56864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4" name="Google Shape;74;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5"/>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1pPr>
            <a:lvl2pPr indent="0" lvl="1"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2pPr>
            <a:lvl3pPr indent="0" lvl="2"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3pPr>
            <a:lvl4pPr indent="0" lvl="3"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4pPr>
            <a:lvl5pPr indent="0" lvl="4"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5pPr>
            <a:lvl6pPr indent="0" lvl="5"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6pPr>
            <a:lvl7pPr indent="0" lvl="6"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7pPr>
            <a:lvl8pPr indent="0" lvl="7"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8pPr>
            <a:lvl9pPr indent="0" lvl="8"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7" name="Shape 77"/>
        <p:cNvGrpSpPr/>
        <p:nvPr/>
      </p:nvGrpSpPr>
      <p:grpSpPr>
        <a:xfrm>
          <a:off x="0" y="0"/>
          <a:ext cx="0" cy="0"/>
          <a:chOff x="0" y="0"/>
          <a:chExt cx="0" cy="0"/>
        </a:xfrm>
      </p:grpSpPr>
      <p:sp>
        <p:nvSpPr>
          <p:cNvPr id="78" name="Google Shape;78;p16"/>
          <p:cNvSpPr txBox="1"/>
          <p:nvPr>
            <p:ph type="title"/>
          </p:nvPr>
        </p:nvSpPr>
        <p:spPr>
          <a:xfrm>
            <a:off x="566499" y="289083"/>
            <a:ext cx="8011001" cy="56864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6"/>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80" name="Google Shape;80;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16"/>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1pPr>
            <a:lvl2pPr indent="0" lvl="1"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2pPr>
            <a:lvl3pPr indent="0" lvl="2"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3pPr>
            <a:lvl4pPr indent="0" lvl="3"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4pPr>
            <a:lvl5pPr indent="0" lvl="4"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5pPr>
            <a:lvl6pPr indent="0" lvl="5"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6pPr>
            <a:lvl7pPr indent="0" lvl="6"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7pPr>
            <a:lvl8pPr indent="0" lvl="7"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8pPr>
            <a:lvl9pPr indent="0" lvl="8"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3" name="Shape 83"/>
        <p:cNvGrpSpPr/>
        <p:nvPr/>
      </p:nvGrpSpPr>
      <p:grpSpPr>
        <a:xfrm>
          <a:off x="0" y="0"/>
          <a:ext cx="0" cy="0"/>
          <a:chOff x="0" y="0"/>
          <a:chExt cx="0" cy="0"/>
        </a:xfrm>
      </p:grpSpPr>
      <p:sp>
        <p:nvSpPr>
          <p:cNvPr id="84" name="Google Shape;84;p17"/>
          <p:cNvSpPr txBox="1"/>
          <p:nvPr>
            <p:ph type="title"/>
          </p:nvPr>
        </p:nvSpPr>
        <p:spPr>
          <a:xfrm>
            <a:off x="566499" y="289083"/>
            <a:ext cx="8011001" cy="56864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17"/>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86" name="Google Shape;86;p17"/>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87" name="Google Shape;87;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17"/>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1pPr>
            <a:lvl2pPr indent="0" lvl="1"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2pPr>
            <a:lvl3pPr indent="0" lvl="2"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3pPr>
            <a:lvl4pPr indent="0" lvl="3"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4pPr>
            <a:lvl5pPr indent="0" lvl="4"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5pPr>
            <a:lvl6pPr indent="0" lvl="5"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6pPr>
            <a:lvl7pPr indent="0" lvl="6"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7pPr>
            <a:lvl8pPr indent="0" lvl="7"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8pPr>
            <a:lvl9pPr indent="0" lvl="8"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0" name="Shape 90"/>
        <p:cNvGrpSpPr/>
        <p:nvPr/>
      </p:nvGrpSpPr>
      <p:grpSpPr>
        <a:xfrm>
          <a:off x="0" y="0"/>
          <a:ext cx="0" cy="0"/>
          <a:chOff x="0" y="0"/>
          <a:chExt cx="0" cy="0"/>
        </a:xfrm>
      </p:grpSpPr>
      <p:sp>
        <p:nvSpPr>
          <p:cNvPr id="91" name="Google Shape;91;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8"/>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1pPr>
            <a:lvl2pPr indent="0" lvl="1"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2pPr>
            <a:lvl3pPr indent="0" lvl="2"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3pPr>
            <a:lvl4pPr indent="0" lvl="3"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4pPr>
            <a:lvl5pPr indent="0" lvl="4"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5pPr>
            <a:lvl6pPr indent="0" lvl="5"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6pPr>
            <a:lvl7pPr indent="0" lvl="6"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7pPr>
            <a:lvl8pPr indent="0" lvl="7"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8pPr>
            <a:lvl9pPr indent="0" lvl="8" marL="25400" marR="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7033069" y="3619"/>
            <a:ext cx="913924" cy="5140166"/>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2" name="Google Shape;52;p13"/>
          <p:cNvSpPr/>
          <p:nvPr/>
        </p:nvSpPr>
        <p:spPr>
          <a:xfrm>
            <a:off x="5586459" y="2771172"/>
            <a:ext cx="3557588" cy="2372677"/>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3" name="Google Shape;53;p13"/>
          <p:cNvSpPr/>
          <p:nvPr/>
        </p:nvSpPr>
        <p:spPr>
          <a:xfrm>
            <a:off x="6886575" y="0"/>
            <a:ext cx="2257425" cy="51435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4" name="Google Shape;54;p13"/>
          <p:cNvSpPr/>
          <p:nvPr/>
        </p:nvSpPr>
        <p:spPr>
          <a:xfrm>
            <a:off x="7202158" y="0"/>
            <a:ext cx="1942148" cy="51435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5" name="Google Shape;55;p13"/>
          <p:cNvSpPr/>
          <p:nvPr/>
        </p:nvSpPr>
        <p:spPr>
          <a:xfrm>
            <a:off x="6700838" y="2286000"/>
            <a:ext cx="2443163" cy="28575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6" name="Google Shape;56;p13"/>
          <p:cNvSpPr/>
          <p:nvPr/>
        </p:nvSpPr>
        <p:spPr>
          <a:xfrm>
            <a:off x="7003448" y="0"/>
            <a:ext cx="2140744" cy="51435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7" name="Google Shape;57;p13"/>
          <p:cNvSpPr/>
          <p:nvPr/>
        </p:nvSpPr>
        <p:spPr>
          <a:xfrm>
            <a:off x="8172450" y="0"/>
            <a:ext cx="971550" cy="51435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8" name="Google Shape;58;p13"/>
          <p:cNvSpPr/>
          <p:nvPr/>
        </p:nvSpPr>
        <p:spPr>
          <a:xfrm>
            <a:off x="8202185" y="0"/>
            <a:ext cx="942023" cy="51435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9" name="Google Shape;59;p13"/>
          <p:cNvSpPr/>
          <p:nvPr/>
        </p:nvSpPr>
        <p:spPr>
          <a:xfrm>
            <a:off x="7779544" y="2693194"/>
            <a:ext cx="1364456" cy="2450306"/>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0" name="Google Shape;60;p13"/>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1" name="Google Shape;61;p13"/>
          <p:cNvSpPr txBox="1"/>
          <p:nvPr>
            <p:ph type="title"/>
          </p:nvPr>
        </p:nvSpPr>
        <p:spPr>
          <a:xfrm>
            <a:off x="566499" y="289083"/>
            <a:ext cx="8011001" cy="568643"/>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100"/>
              <a:buFont typeface="Arial"/>
              <a:buNone/>
              <a:defRPr b="1" i="0" sz="36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62" name="Google Shape;62;p13"/>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9pPr>
          </a:lstStyle>
          <a:p/>
        </p:txBody>
      </p:sp>
      <p:sp>
        <p:nvSpPr>
          <p:cNvPr id="63" name="Google Shape;63;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100"/>
              <a:buFont typeface="Arial"/>
              <a:buNone/>
              <a:defRPr b="0" i="0" sz="14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4" name="Google Shape;64;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5" name="Google Shape;65;p13"/>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1pPr>
            <a:lvl2pPr indent="0" lvl="1"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2pPr>
            <a:lvl3pPr indent="0" lvl="2"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3pPr>
            <a:lvl4pPr indent="0" lvl="3"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4pPr>
            <a:lvl5pPr indent="0" lvl="4"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5pPr>
            <a:lvl6pPr indent="0" lvl="5"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6pPr>
            <a:lvl7pPr indent="0" lvl="6"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7pPr>
            <a:lvl8pPr indent="0" lvl="7"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8pPr>
            <a:lvl9pPr indent="0" lvl="8"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pSp>
        <p:nvGrpSpPr>
          <p:cNvPr id="99" name="Google Shape;99;p19"/>
          <p:cNvGrpSpPr/>
          <p:nvPr/>
        </p:nvGrpSpPr>
        <p:grpSpPr>
          <a:xfrm>
            <a:off x="657224" y="742950"/>
            <a:ext cx="1307306" cy="1000125"/>
            <a:chOff x="742950" y="1104900"/>
            <a:chExt cx="1743075" cy="1333500"/>
          </a:xfrm>
        </p:grpSpPr>
        <p:sp>
          <p:nvSpPr>
            <p:cNvPr id="100" name="Google Shape;100;p19"/>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1" name="Google Shape;101;p19"/>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102" name="Google Shape;102;p19"/>
          <p:cNvSpPr/>
          <p:nvPr/>
        </p:nvSpPr>
        <p:spPr>
          <a:xfrm>
            <a:off x="2814638" y="892969"/>
            <a:ext cx="1250156" cy="1078706"/>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3" name="Google Shape;103;p19"/>
          <p:cNvSpPr/>
          <p:nvPr/>
        </p:nvSpPr>
        <p:spPr>
          <a:xfrm>
            <a:off x="2850356" y="3921919"/>
            <a:ext cx="542925" cy="464344"/>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4" name="Google Shape;104;p19"/>
          <p:cNvSpPr txBox="1"/>
          <p:nvPr>
            <p:ph type="ctrTitle"/>
          </p:nvPr>
        </p:nvSpPr>
        <p:spPr>
          <a:xfrm>
            <a:off x="59000" y="21425"/>
            <a:ext cx="7386900" cy="7512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0" lIns="0" spcFirstLastPara="1" rIns="0" wrap="square" tIns="12375">
            <a:spAutoFit/>
          </a:bodyPr>
          <a:lstStyle/>
          <a:p>
            <a:pPr indent="0" lvl="0" marL="2413000" rtl="0" algn="l">
              <a:lnSpc>
                <a:spcPct val="100000"/>
              </a:lnSpc>
              <a:spcBef>
                <a:spcPts val="0"/>
              </a:spcBef>
              <a:spcAft>
                <a:spcPts val="0"/>
              </a:spcAft>
              <a:buSzPts val="1100"/>
              <a:buNone/>
            </a:pPr>
            <a:r>
              <a:rPr b="1" lang="en-GB">
                <a:solidFill>
                  <a:srgbClr val="0F0F0F"/>
                </a:solidFill>
                <a:latin typeface="Times New Roman"/>
                <a:ea typeface="Times New Roman"/>
                <a:cs typeface="Times New Roman"/>
                <a:sym typeface="Times New Roman"/>
              </a:rPr>
              <a:t>Employee Data Analysis using Excel</a:t>
            </a:r>
            <a:r>
              <a:rPr b="1" i="0" lang="en-GB">
                <a:solidFill>
                  <a:srgbClr val="0F0F0F"/>
                </a:solidFill>
                <a:latin typeface="Times New Roman"/>
                <a:ea typeface="Times New Roman"/>
                <a:cs typeface="Times New Roman"/>
                <a:sym typeface="Times New Roman"/>
              </a:rPr>
              <a:t> </a:t>
            </a:r>
            <a:br>
              <a:rPr b="1" i="0" lang="en-GB">
                <a:solidFill>
                  <a:srgbClr val="0F0F0F"/>
                </a:solidFill>
                <a:latin typeface="Roboto"/>
                <a:ea typeface="Roboto"/>
                <a:cs typeface="Roboto"/>
                <a:sym typeface="Roboto"/>
              </a:rPr>
            </a:br>
            <a:endParaRPr b="1" i="0">
              <a:solidFill>
                <a:srgbClr val="0F0F0F"/>
              </a:solidFill>
              <a:latin typeface="Roboto"/>
              <a:ea typeface="Roboto"/>
              <a:cs typeface="Roboto"/>
              <a:sym typeface="Roboto"/>
            </a:endParaRPr>
          </a:p>
        </p:txBody>
      </p:sp>
      <p:pic>
        <p:nvPicPr>
          <p:cNvPr id="105" name="Google Shape;105;p19"/>
          <p:cNvPicPr preferRelativeResize="0"/>
          <p:nvPr/>
        </p:nvPicPr>
        <p:blipFill rotWithShape="1">
          <a:blip r:embed="rId3">
            <a:alphaModFix/>
          </a:blip>
          <a:srcRect b="0" l="0" r="0" t="0"/>
          <a:stretch/>
        </p:blipFill>
        <p:spPr>
          <a:xfrm>
            <a:off x="507206" y="4850606"/>
            <a:ext cx="1607344" cy="150019"/>
          </a:xfrm>
          <a:prstGeom prst="rect">
            <a:avLst/>
          </a:prstGeom>
          <a:noFill/>
          <a:ln>
            <a:noFill/>
          </a:ln>
        </p:spPr>
      </p:pic>
      <p:sp>
        <p:nvSpPr>
          <p:cNvPr id="106" name="Google Shape;106;p19"/>
          <p:cNvSpPr txBox="1"/>
          <p:nvPr>
            <p:ph idx="12" type="sldNum"/>
          </p:nvPr>
        </p:nvSpPr>
        <p:spPr>
          <a:xfrm>
            <a:off x="8515064" y="4855003"/>
            <a:ext cx="113347" cy="132240"/>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SzPts val="800"/>
              <a:buNone/>
            </a:pPr>
            <a:fld id="{00000000-1234-1234-1234-123412341234}" type="slidenum">
              <a:rPr lang="en-GB"/>
              <a:t>‹#›</a:t>
            </a:fld>
            <a:endParaRPr/>
          </a:p>
        </p:txBody>
      </p:sp>
      <p:sp>
        <p:nvSpPr>
          <p:cNvPr id="107" name="Google Shape;107;p19"/>
          <p:cNvSpPr txBox="1"/>
          <p:nvPr/>
        </p:nvSpPr>
        <p:spPr>
          <a:xfrm>
            <a:off x="1258730" y="2467705"/>
            <a:ext cx="6187200" cy="145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STUDENT NAME : Vijay Sekar</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GB" sz="1800" u="none" cap="none" strike="noStrike">
                <a:solidFill>
                  <a:schemeClr val="dk1"/>
                </a:solidFill>
                <a:latin typeface="Calibri"/>
                <a:ea typeface="Calibri"/>
                <a:cs typeface="Calibri"/>
                <a:sym typeface="Calibri"/>
              </a:rPr>
              <a:t>REGISTER NO      : 1222</a:t>
            </a:r>
            <a:r>
              <a:rPr lang="en-GB" sz="1800">
                <a:solidFill>
                  <a:schemeClr val="dk1"/>
                </a:solidFill>
                <a:latin typeface="Calibri"/>
                <a:ea typeface="Calibri"/>
                <a:cs typeface="Calibri"/>
                <a:sym typeface="Calibri"/>
              </a:rPr>
              <a:t>03698</a:t>
            </a:r>
            <a:r>
              <a:rPr b="0" i="0" lang="en-GB" sz="1800" u="none" cap="none" strike="noStrike">
                <a:solidFill>
                  <a:schemeClr val="dk1"/>
                </a:solidFill>
                <a:latin typeface="Calibri"/>
                <a:ea typeface="Calibri"/>
                <a:cs typeface="Calibri"/>
                <a:sym typeface="Calibri"/>
              </a:rPr>
              <a:t>(</a:t>
            </a:r>
            <a:r>
              <a:rPr b="0" i="0" lang="en-GB" sz="1500" u="none" cap="none" strike="noStrike">
                <a:solidFill>
                  <a:srgbClr val="000000"/>
                </a:solidFill>
                <a:latin typeface="Arial"/>
                <a:ea typeface="Arial"/>
                <a:cs typeface="Arial"/>
                <a:sym typeface="Arial"/>
              </a:rPr>
              <a:t>ansunm1611d22cp0</a:t>
            </a:r>
            <a:r>
              <a:rPr lang="en-GB" sz="1500"/>
              <a:t>68</a:t>
            </a:r>
            <a:r>
              <a:rPr b="0" i="0" lang="en-GB" sz="1500" u="none" cap="none" strike="noStrike">
                <a:solidFill>
                  <a:srgbClr val="000000"/>
                </a:solidFill>
                <a:latin typeface="Arial"/>
                <a:ea typeface="Arial"/>
                <a:cs typeface="Arial"/>
                <a:sym typeface="Arial"/>
              </a:rPr>
              <a: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GB" sz="1800" u="none" cap="none" strike="noStrike">
                <a:solidFill>
                  <a:schemeClr val="dk1"/>
                </a:solidFill>
                <a:latin typeface="Calibri"/>
                <a:ea typeface="Calibri"/>
                <a:cs typeface="Calibri"/>
                <a:sym typeface="Calibri"/>
              </a:rPr>
              <a:t>DEPARTMENT     </a:t>
            </a:r>
            <a:r>
              <a:rPr b="0" i="0" lang="en-GB" sz="1100" u="none" cap="none" strike="noStrike">
                <a:solidFill>
                  <a:schemeClr val="dk1"/>
                </a:solidFill>
                <a:latin typeface="Calibri"/>
                <a:ea typeface="Calibri"/>
                <a:cs typeface="Calibri"/>
                <a:sym typeface="Calibri"/>
              </a:rPr>
              <a:t>: </a:t>
            </a:r>
            <a:r>
              <a:rPr b="0" i="0" lang="en-GB" sz="1400" u="none" cap="none" strike="noStrike">
                <a:solidFill>
                  <a:srgbClr val="000000"/>
                </a:solidFill>
                <a:latin typeface="Arial"/>
                <a:ea typeface="Arial"/>
                <a:cs typeface="Arial"/>
                <a:sym typeface="Arial"/>
              </a:rPr>
              <a:t>Corporate Secretaryship </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COLLEGE              : Patrician College of  Arts &amp; Science College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nvSpPr>
        <p:spPr>
          <a:xfrm>
            <a:off x="564356" y="4864528"/>
            <a:ext cx="1330166" cy="124778"/>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800"/>
              <a:buFont typeface="Arial"/>
              <a:buNone/>
            </a:pPr>
            <a:r>
              <a:rPr b="0" i="0" lang="en-GB" sz="800" u="none" cap="none" strike="noStrike">
                <a:solidFill>
                  <a:srgbClr val="2D83C3"/>
                </a:solidFill>
                <a:latin typeface="Trebuchet MS"/>
                <a:ea typeface="Trebuchet MS"/>
                <a:cs typeface="Trebuchet MS"/>
                <a:sym typeface="Trebuchet MS"/>
              </a:rPr>
              <a:t>3/21/2024  </a:t>
            </a:r>
            <a:r>
              <a:rPr b="1" i="0" lang="en-GB" sz="800" u="none" cap="none" strike="noStrike">
                <a:solidFill>
                  <a:srgbClr val="2D83C3"/>
                </a:solidFill>
                <a:latin typeface="Trebuchet MS"/>
                <a:ea typeface="Trebuchet MS"/>
                <a:cs typeface="Trebuchet MS"/>
                <a:sym typeface="Trebuchet MS"/>
              </a:rPr>
              <a:t>Annual Review</a:t>
            </a:r>
            <a:endParaRPr b="0" i="0" sz="800" u="none" cap="none" strike="noStrike">
              <a:solidFill>
                <a:schemeClr val="dk1"/>
              </a:solidFill>
              <a:latin typeface="Trebuchet MS"/>
              <a:ea typeface="Trebuchet MS"/>
              <a:cs typeface="Trebuchet MS"/>
              <a:sym typeface="Trebuchet MS"/>
            </a:endParaRPr>
          </a:p>
        </p:txBody>
      </p:sp>
      <p:sp>
        <p:nvSpPr>
          <p:cNvPr id="226" name="Google Shape;226;p28"/>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7" name="Google Shape;227;p28"/>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8" name="Google Shape;228;p28"/>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229" name="Google Shape;229;p28"/>
          <p:cNvPicPr preferRelativeResize="0"/>
          <p:nvPr/>
        </p:nvPicPr>
        <p:blipFill rotWithShape="1">
          <a:blip r:embed="rId3">
            <a:alphaModFix/>
          </a:blip>
          <a:srcRect b="-3754" l="3186" r="0" t="0"/>
          <a:stretch/>
        </p:blipFill>
        <p:spPr>
          <a:xfrm>
            <a:off x="86647" y="1273431"/>
            <a:ext cx="1791283" cy="2660932"/>
          </a:xfrm>
          <a:prstGeom prst="rect">
            <a:avLst/>
          </a:prstGeom>
          <a:noFill/>
          <a:ln>
            <a:noFill/>
          </a:ln>
        </p:spPr>
      </p:pic>
      <p:sp>
        <p:nvSpPr>
          <p:cNvPr id="230" name="Google Shape;230;p28"/>
          <p:cNvSpPr txBox="1"/>
          <p:nvPr>
            <p:ph type="title"/>
          </p:nvPr>
        </p:nvSpPr>
        <p:spPr>
          <a:xfrm>
            <a:off x="554831" y="491204"/>
            <a:ext cx="6360319" cy="503022"/>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SzPts val="1100"/>
              <a:buNone/>
            </a:pPr>
            <a:r>
              <a:rPr lang="en-GB" sz="3200"/>
              <a:t>THE "WOW" IN OUR SOLUTION</a:t>
            </a:r>
            <a:endParaRPr sz="3200"/>
          </a:p>
        </p:txBody>
      </p:sp>
      <p:sp>
        <p:nvSpPr>
          <p:cNvPr id="231" name="Google Shape;231;p28"/>
          <p:cNvSpPr txBox="1"/>
          <p:nvPr/>
        </p:nvSpPr>
        <p:spPr>
          <a:xfrm>
            <a:off x="8457914" y="4855003"/>
            <a:ext cx="171450" cy="143828"/>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Clr>
                <a:srgbClr val="000000"/>
              </a:buClr>
              <a:buSzPts val="800"/>
              <a:buFont typeface="Arial"/>
              <a:buNone/>
            </a:pPr>
            <a:fld id="{00000000-1234-1234-1234-123412341234}" type="slidenum">
              <a:rPr b="0" i="0" lang="en-GB" sz="800" u="none" cap="none" strike="noStrike">
                <a:solidFill>
                  <a:srgbClr val="2D936B"/>
                </a:solidFill>
                <a:latin typeface="Trebuchet MS"/>
                <a:ea typeface="Trebuchet MS"/>
                <a:cs typeface="Trebuchet MS"/>
                <a:sym typeface="Trebuchet MS"/>
              </a:rPr>
              <a:t>‹#›</a:t>
            </a:fld>
            <a:endParaRPr b="0" i="0" sz="800" u="none" cap="none" strike="noStrike">
              <a:solidFill>
                <a:schemeClr val="dk1"/>
              </a:solidFill>
              <a:latin typeface="Trebuchet MS"/>
              <a:ea typeface="Trebuchet MS"/>
              <a:cs typeface="Trebuchet MS"/>
              <a:sym typeface="Trebuchet MS"/>
            </a:endParaRPr>
          </a:p>
        </p:txBody>
      </p:sp>
      <p:sp>
        <p:nvSpPr>
          <p:cNvPr id="232" name="Google Shape;232;p28"/>
          <p:cNvSpPr txBox="1"/>
          <p:nvPr/>
        </p:nvSpPr>
        <p:spPr>
          <a:xfrm>
            <a:off x="1872400" y="1791837"/>
            <a:ext cx="5614250" cy="2008242"/>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2100"/>
              <a:buFont typeface="Arial"/>
              <a:buNone/>
            </a:pPr>
            <a:r>
              <a:t/>
            </a:r>
            <a:endParaRPr b="0" i="0" sz="21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100"/>
              <a:buFont typeface="Arial"/>
              <a:buNone/>
            </a:pPr>
            <a:r>
              <a:rPr b="0" i="0" lang="en-GB" sz="2100" u="none" cap="none" strike="noStrike">
                <a:solidFill>
                  <a:schemeClr val="dk1"/>
                </a:solidFill>
                <a:latin typeface="Times New Roman"/>
                <a:ea typeface="Times New Roman"/>
                <a:cs typeface="Times New Roman"/>
                <a:sym typeface="Times New Roman"/>
              </a:rPr>
              <a:t>Performance Level– There are categories into Levels such as very high,high,med,low,etc...</a:t>
            </a:r>
            <a:endParaRPr sz="1100"/>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100"/>
              <a:buFont typeface="Arial"/>
              <a:buNone/>
            </a:pPr>
            <a:r>
              <a:rPr b="0" i="0" lang="en-GB" sz="2100" u="none" cap="none" strike="noStrike">
                <a:solidFill>
                  <a:schemeClr val="dk1"/>
                </a:solidFill>
                <a:latin typeface="Times New Roman"/>
                <a:ea typeface="Times New Roman"/>
                <a:cs typeface="Times New Roman"/>
                <a:sym typeface="Times New Roman"/>
              </a:rPr>
              <a:t>Using Pivot table and charts is to analyse the employees performance. </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238" name="Google Shape;238;p29"/>
          <p:cNvPicPr preferRelativeResize="0"/>
          <p:nvPr/>
        </p:nvPicPr>
        <p:blipFill rotWithShape="1">
          <a:blip r:embed="rId3">
            <a:alphaModFix/>
          </a:blip>
          <a:srcRect b="0" l="0" r="0" t="0"/>
          <a:stretch/>
        </p:blipFill>
        <p:spPr>
          <a:xfrm>
            <a:off x="1250156" y="4850606"/>
            <a:ext cx="57150" cy="133350"/>
          </a:xfrm>
          <a:prstGeom prst="rect">
            <a:avLst/>
          </a:prstGeom>
          <a:noFill/>
          <a:ln>
            <a:noFill/>
          </a:ln>
        </p:spPr>
      </p:pic>
      <p:sp>
        <p:nvSpPr>
          <p:cNvPr id="239" name="Google Shape;239;p29"/>
          <p:cNvSpPr txBox="1"/>
          <p:nvPr/>
        </p:nvSpPr>
        <p:spPr>
          <a:xfrm>
            <a:off x="8457914" y="4855003"/>
            <a:ext cx="171450" cy="143828"/>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Clr>
                <a:srgbClr val="000000"/>
              </a:buClr>
              <a:buSzPts val="800"/>
              <a:buFont typeface="Arial"/>
              <a:buNone/>
            </a:pPr>
            <a:fld id="{00000000-1234-1234-1234-123412341234}" type="slidenum">
              <a:rPr b="0" i="0" lang="en-GB" sz="800" u="none" cap="none" strike="noStrike">
                <a:solidFill>
                  <a:srgbClr val="2D936B"/>
                </a:solidFill>
                <a:latin typeface="Trebuchet MS"/>
                <a:ea typeface="Trebuchet MS"/>
                <a:cs typeface="Trebuchet MS"/>
                <a:sym typeface="Trebuchet MS"/>
              </a:rPr>
              <a:t>‹#›</a:t>
            </a:fld>
            <a:endParaRPr b="0" i="0" sz="800" u="none" cap="none" strike="noStrike">
              <a:solidFill>
                <a:schemeClr val="dk1"/>
              </a:solidFill>
              <a:latin typeface="Trebuchet MS"/>
              <a:ea typeface="Trebuchet MS"/>
              <a:cs typeface="Trebuchet MS"/>
              <a:sym typeface="Trebuchet MS"/>
            </a:endParaRPr>
          </a:p>
        </p:txBody>
      </p:sp>
      <p:sp>
        <p:nvSpPr>
          <p:cNvPr id="240" name="Google Shape;240;p29"/>
          <p:cNvSpPr txBox="1"/>
          <p:nvPr/>
        </p:nvSpPr>
        <p:spPr>
          <a:xfrm>
            <a:off x="554831" y="218360"/>
            <a:ext cx="2477928" cy="568643"/>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Clr>
                <a:srgbClr val="000000"/>
              </a:buClr>
              <a:buSzPts val="3600"/>
              <a:buFont typeface="Arial"/>
              <a:buNone/>
            </a:pPr>
            <a:r>
              <a:rPr b="1" i="0" lang="en-GB" sz="3600" u="none" cap="none" strike="noStrike">
                <a:solidFill>
                  <a:schemeClr val="dk1"/>
                </a:solidFill>
                <a:latin typeface="Trebuchet MS"/>
                <a:ea typeface="Trebuchet MS"/>
                <a:cs typeface="Trebuchet MS"/>
                <a:sym typeface="Trebuchet MS"/>
              </a:rPr>
              <a:t>MODELLING</a:t>
            </a:r>
            <a:endParaRPr b="0" i="0" sz="3600" u="none" cap="none" strike="noStrike">
              <a:solidFill>
                <a:schemeClr val="dk1"/>
              </a:solidFill>
              <a:latin typeface="Trebuchet MS"/>
              <a:ea typeface="Trebuchet MS"/>
              <a:cs typeface="Trebuchet MS"/>
              <a:sym typeface="Trebuchet MS"/>
            </a:endParaRPr>
          </a:p>
        </p:txBody>
      </p:sp>
      <p:sp>
        <p:nvSpPr>
          <p:cNvPr id="241" name="Google Shape;241;p29"/>
          <p:cNvSpPr/>
          <p:nvPr/>
        </p:nvSpPr>
        <p:spPr>
          <a:xfrm>
            <a:off x="7543800" y="393856"/>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42" name="Google Shape;242;p29"/>
          <p:cNvSpPr txBox="1"/>
          <p:nvPr/>
        </p:nvSpPr>
        <p:spPr>
          <a:xfrm>
            <a:off x="554831" y="1157293"/>
            <a:ext cx="4576552" cy="3300904"/>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alibri"/>
                <a:ea typeface="Calibri"/>
                <a:cs typeface="Calibri"/>
                <a:sym typeface="Calibri"/>
              </a:rPr>
              <a:t>*Data Preparation: Clean and organize data, ensuring accuracy and consistency.</a:t>
            </a:r>
            <a:endParaRPr sz="1100"/>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sz="1100"/>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alibri"/>
                <a:ea typeface="Calibri"/>
                <a:cs typeface="Calibri"/>
                <a:sym typeface="Calibri"/>
              </a:rPr>
              <a:t>*Pivot Tables: Create pivot tables to aggregate and analyze data across different dimensions, such as department, tenure, or job role.</a:t>
            </a:r>
            <a:endParaRPr sz="1100"/>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48" name="Google Shape;248;p30"/>
          <p:cNvSpPr/>
          <p:nvPr/>
        </p:nvSpPr>
        <p:spPr>
          <a:xfrm>
            <a:off x="5368528" y="1203722"/>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49" name="Google Shape;249;p30"/>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250" name="Google Shape;250;p30"/>
          <p:cNvPicPr preferRelativeResize="0"/>
          <p:nvPr/>
        </p:nvPicPr>
        <p:blipFill rotWithShape="1">
          <a:blip r:embed="rId3">
            <a:alphaModFix/>
          </a:blip>
          <a:srcRect b="0" l="0" r="0" t="0"/>
          <a:stretch/>
        </p:blipFill>
        <p:spPr>
          <a:xfrm>
            <a:off x="1250156" y="4850606"/>
            <a:ext cx="57150" cy="133350"/>
          </a:xfrm>
          <a:prstGeom prst="rect">
            <a:avLst/>
          </a:prstGeom>
          <a:noFill/>
          <a:ln>
            <a:noFill/>
          </a:ln>
        </p:spPr>
      </p:pic>
      <p:sp>
        <p:nvSpPr>
          <p:cNvPr id="251" name="Google Shape;251;p30"/>
          <p:cNvSpPr txBox="1"/>
          <p:nvPr>
            <p:ph type="title"/>
          </p:nvPr>
        </p:nvSpPr>
        <p:spPr>
          <a:xfrm>
            <a:off x="566499" y="289083"/>
            <a:ext cx="2294688" cy="568643"/>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SzPts val="1100"/>
              <a:buNone/>
            </a:pPr>
            <a:r>
              <a:rPr lang="en-GB"/>
              <a:t>RESULTS</a:t>
            </a:r>
            <a:endParaRPr/>
          </a:p>
        </p:txBody>
      </p:sp>
      <p:sp>
        <p:nvSpPr>
          <p:cNvPr id="252" name="Google Shape;252;p30"/>
          <p:cNvSpPr txBox="1"/>
          <p:nvPr/>
        </p:nvSpPr>
        <p:spPr>
          <a:xfrm>
            <a:off x="8457914" y="4855003"/>
            <a:ext cx="171450" cy="143828"/>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Clr>
                <a:srgbClr val="000000"/>
              </a:buClr>
              <a:buSzPts val="800"/>
              <a:buFont typeface="Arial"/>
              <a:buNone/>
            </a:pPr>
            <a:fld id="{00000000-1234-1234-1234-123412341234}" type="slidenum">
              <a:rPr b="0" i="0" lang="en-GB" sz="800" u="none" cap="none" strike="noStrike">
                <a:solidFill>
                  <a:srgbClr val="2D936B"/>
                </a:solidFill>
                <a:latin typeface="Trebuchet MS"/>
                <a:ea typeface="Trebuchet MS"/>
                <a:cs typeface="Trebuchet MS"/>
                <a:sym typeface="Trebuchet MS"/>
              </a:rPr>
              <a:t>‹#›</a:t>
            </a:fld>
            <a:endParaRPr b="0" i="0" sz="800" u="none" cap="none" strike="noStrike">
              <a:solidFill>
                <a:schemeClr val="dk1"/>
              </a:solidFill>
              <a:latin typeface="Trebuchet MS"/>
              <a:ea typeface="Trebuchet MS"/>
              <a:cs typeface="Trebuchet MS"/>
              <a:sym typeface="Trebuchet MS"/>
            </a:endParaRPr>
          </a:p>
        </p:txBody>
      </p:sp>
      <p:pic>
        <p:nvPicPr>
          <p:cNvPr id="253" name="Google Shape;253;p30"/>
          <p:cNvPicPr preferRelativeResize="0"/>
          <p:nvPr/>
        </p:nvPicPr>
        <p:blipFill rotWithShape="1">
          <a:blip r:embed="rId4">
            <a:alphaModFix/>
          </a:blip>
          <a:srcRect b="0" l="0" r="0" t="0"/>
          <a:stretch/>
        </p:blipFill>
        <p:spPr>
          <a:xfrm>
            <a:off x="1115346" y="1004503"/>
            <a:ext cx="4938866" cy="341747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566499" y="289083"/>
            <a:ext cx="8011001" cy="568643"/>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100"/>
              <a:buNone/>
            </a:pPr>
            <a:r>
              <a:rPr lang="en-GB">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59" name="Google Shape;259;p31"/>
          <p:cNvSpPr txBox="1"/>
          <p:nvPr/>
        </p:nvSpPr>
        <p:spPr>
          <a:xfrm>
            <a:off x="1174877" y="1146018"/>
            <a:ext cx="5689953" cy="3393236"/>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 name="Shape 111"/>
        <p:cNvGrpSpPr/>
        <p:nvPr/>
      </p:nvGrpSpPr>
      <p:grpSpPr>
        <a:xfrm>
          <a:off x="0" y="0"/>
          <a:ext cx="0" cy="0"/>
          <a:chOff x="0" y="0"/>
          <a:chExt cx="0" cy="0"/>
        </a:xfrm>
      </p:grpSpPr>
      <p:sp>
        <p:nvSpPr>
          <p:cNvPr id="112" name="Google Shape;112;p20"/>
          <p:cNvSpPr/>
          <p:nvPr/>
        </p:nvSpPr>
        <p:spPr>
          <a:xfrm>
            <a:off x="0" y="0"/>
            <a:ext cx="9144000" cy="51435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grpSp>
        <p:nvGrpSpPr>
          <p:cNvPr id="113" name="Google Shape;113;p20"/>
          <p:cNvGrpSpPr/>
          <p:nvPr/>
        </p:nvGrpSpPr>
        <p:grpSpPr>
          <a:xfrm>
            <a:off x="5586459" y="0"/>
            <a:ext cx="3557847" cy="5143850"/>
            <a:chOff x="7448612" y="0"/>
            <a:chExt cx="4743796" cy="6858466"/>
          </a:xfrm>
        </p:grpSpPr>
        <p:sp>
          <p:nvSpPr>
            <p:cNvPr id="114" name="Google Shape;114;p20"/>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5" name="Google Shape;115;p20"/>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6" name="Google Shape;116;p20"/>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7" name="Google Shape;117;p20"/>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8" name="Google Shape;118;p20"/>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9" name="Google Shape;119;p20"/>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0" name="Google Shape;120;p20"/>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1" name="Google Shape;121;p20"/>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2" name="Google Shape;122;p20"/>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123" name="Google Shape;123;p20"/>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4" name="Google Shape;124;p20"/>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5" name="Google Shape;125;p20"/>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6" name="Google Shape;126;p20"/>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7" name="Google Shape;127;p20"/>
          <p:cNvSpPr txBox="1"/>
          <p:nvPr>
            <p:ph type="title"/>
          </p:nvPr>
        </p:nvSpPr>
        <p:spPr>
          <a:xfrm>
            <a:off x="554831" y="622220"/>
            <a:ext cx="2932271" cy="479099"/>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SzPts val="1100"/>
              <a:buNone/>
            </a:pPr>
            <a:r>
              <a:rPr lang="en-GB" sz="3200"/>
              <a:t>PROJECT TITLE</a:t>
            </a:r>
            <a:endParaRPr sz="3200"/>
          </a:p>
        </p:txBody>
      </p:sp>
      <p:grpSp>
        <p:nvGrpSpPr>
          <p:cNvPr id="128" name="Google Shape;128;p20"/>
          <p:cNvGrpSpPr/>
          <p:nvPr/>
        </p:nvGrpSpPr>
        <p:grpSpPr>
          <a:xfrm>
            <a:off x="350044" y="4807744"/>
            <a:ext cx="2778919" cy="221456"/>
            <a:chOff x="466725" y="6410325"/>
            <a:chExt cx="3705225" cy="295275"/>
          </a:xfrm>
        </p:grpSpPr>
        <p:pic>
          <p:nvPicPr>
            <p:cNvPr id="129" name="Google Shape;129;p20"/>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130" name="Google Shape;130;p20"/>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131" name="Google Shape;131;p20"/>
          <p:cNvSpPr txBox="1"/>
          <p:nvPr>
            <p:ph idx="12" type="sldNum"/>
          </p:nvPr>
        </p:nvSpPr>
        <p:spPr>
          <a:xfrm>
            <a:off x="8515064" y="4855003"/>
            <a:ext cx="113347" cy="110014"/>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SzPts val="800"/>
              <a:buNone/>
            </a:pPr>
            <a:fld id="{00000000-1234-1234-1234-123412341234}" type="slidenum">
              <a:rPr lang="en-GB"/>
              <a:t>‹#›</a:t>
            </a:fld>
            <a:endParaRPr/>
          </a:p>
        </p:txBody>
      </p:sp>
      <p:sp>
        <p:nvSpPr>
          <p:cNvPr id="132" name="Google Shape;132;p20"/>
          <p:cNvSpPr txBox="1"/>
          <p:nvPr/>
        </p:nvSpPr>
        <p:spPr>
          <a:xfrm>
            <a:off x="913141" y="1592453"/>
            <a:ext cx="6444921" cy="105914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300"/>
              <a:buFont typeface="Arial"/>
              <a:buNone/>
            </a:pPr>
            <a:r>
              <a:rPr b="1" i="0" lang="en-GB" sz="3300" u="none" cap="none" strike="noStrike">
                <a:solidFill>
                  <a:srgbClr val="0F0F0F"/>
                </a:solidFill>
                <a:latin typeface="Times New Roman"/>
                <a:ea typeface="Times New Roman"/>
                <a:cs typeface="Times New Roman"/>
                <a:sym typeface="Times New Roman"/>
              </a:rPr>
              <a:t>Employee Performance Analysis using Excel</a:t>
            </a:r>
            <a:endParaRPr b="0" i="0" sz="2100" u="none" cap="none" strike="noStrik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6" name="Shape 136"/>
        <p:cNvGrpSpPr/>
        <p:nvPr/>
      </p:nvGrpSpPr>
      <p:grpSpPr>
        <a:xfrm>
          <a:off x="0" y="0"/>
          <a:ext cx="0" cy="0"/>
          <a:chOff x="0" y="0"/>
          <a:chExt cx="0" cy="0"/>
        </a:xfrm>
      </p:grpSpPr>
      <p:sp>
        <p:nvSpPr>
          <p:cNvPr id="137" name="Google Shape;137;p21"/>
          <p:cNvSpPr/>
          <p:nvPr/>
        </p:nvSpPr>
        <p:spPr>
          <a:xfrm>
            <a:off x="-57150" y="21434"/>
            <a:ext cx="9361285" cy="51435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138" name="Google Shape;138;p21"/>
          <p:cNvGrpSpPr/>
          <p:nvPr/>
        </p:nvGrpSpPr>
        <p:grpSpPr>
          <a:xfrm>
            <a:off x="5586459" y="0"/>
            <a:ext cx="3557847" cy="5143850"/>
            <a:chOff x="7448612" y="0"/>
            <a:chExt cx="4743796" cy="6858466"/>
          </a:xfrm>
        </p:grpSpPr>
        <p:sp>
          <p:nvSpPr>
            <p:cNvPr id="139" name="Google Shape;139;p2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0" name="Google Shape;140;p2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1" name="Google Shape;141;p2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2" name="Google Shape;142;p2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3" name="Google Shape;143;p2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4" name="Google Shape;144;p2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5" name="Google Shape;145;p2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6" name="Google Shape;146;p2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7" name="Google Shape;147;p2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148" name="Google Shape;148;p21"/>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9" name="Google Shape;149;p21"/>
          <p:cNvSpPr txBox="1"/>
          <p:nvPr/>
        </p:nvSpPr>
        <p:spPr>
          <a:xfrm>
            <a:off x="564356" y="4864528"/>
            <a:ext cx="1330166" cy="124778"/>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800"/>
              <a:buFont typeface="Arial"/>
              <a:buNone/>
            </a:pPr>
            <a:r>
              <a:rPr b="0" i="0" lang="en-GB" sz="800" u="none" cap="none" strike="noStrike">
                <a:solidFill>
                  <a:srgbClr val="2D83C3"/>
                </a:solidFill>
                <a:latin typeface="Trebuchet MS"/>
                <a:ea typeface="Trebuchet MS"/>
                <a:cs typeface="Trebuchet MS"/>
                <a:sym typeface="Trebuchet MS"/>
              </a:rPr>
              <a:t>3/21/2024  </a:t>
            </a:r>
            <a:r>
              <a:rPr b="1" i="0" lang="en-GB" sz="800" u="none" cap="none" strike="noStrike">
                <a:solidFill>
                  <a:srgbClr val="2D83C3"/>
                </a:solidFill>
                <a:latin typeface="Trebuchet MS"/>
                <a:ea typeface="Trebuchet MS"/>
                <a:cs typeface="Trebuchet MS"/>
                <a:sym typeface="Trebuchet MS"/>
              </a:rPr>
              <a:t>Annual Review</a:t>
            </a:r>
            <a:endParaRPr b="0" i="0" sz="800" u="none" cap="none" strike="noStrike">
              <a:solidFill>
                <a:schemeClr val="dk1"/>
              </a:solidFill>
              <a:latin typeface="Trebuchet MS"/>
              <a:ea typeface="Trebuchet MS"/>
              <a:cs typeface="Trebuchet MS"/>
              <a:sym typeface="Trebuchet MS"/>
            </a:endParaRPr>
          </a:p>
        </p:txBody>
      </p:sp>
      <p:sp>
        <p:nvSpPr>
          <p:cNvPr id="150" name="Google Shape;150;p21"/>
          <p:cNvSpPr/>
          <p:nvPr/>
        </p:nvSpPr>
        <p:spPr>
          <a:xfrm>
            <a:off x="5522119" y="335756"/>
            <a:ext cx="271463" cy="271463"/>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1" name="Google Shape;151;p21"/>
          <p:cNvSpPr/>
          <p:nvPr/>
        </p:nvSpPr>
        <p:spPr>
          <a:xfrm>
            <a:off x="8258175" y="4207669"/>
            <a:ext cx="485775" cy="485775"/>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152" name="Google Shape;152;p21"/>
          <p:cNvPicPr preferRelativeResize="0"/>
          <p:nvPr/>
        </p:nvPicPr>
        <p:blipFill rotWithShape="1">
          <a:blip r:embed="rId3">
            <a:alphaModFix/>
          </a:blip>
          <a:srcRect b="0" l="0" r="0" t="0"/>
          <a:stretch/>
        </p:blipFill>
        <p:spPr>
          <a:xfrm>
            <a:off x="8015288" y="4600575"/>
            <a:ext cx="185738" cy="185738"/>
          </a:xfrm>
          <a:prstGeom prst="rect">
            <a:avLst/>
          </a:prstGeom>
          <a:noFill/>
          <a:ln>
            <a:noFill/>
          </a:ln>
        </p:spPr>
      </p:pic>
      <p:grpSp>
        <p:nvGrpSpPr>
          <p:cNvPr id="153" name="Google Shape;153;p21"/>
          <p:cNvGrpSpPr/>
          <p:nvPr/>
        </p:nvGrpSpPr>
        <p:grpSpPr>
          <a:xfrm>
            <a:off x="35719" y="2864642"/>
            <a:ext cx="3093244" cy="2257423"/>
            <a:chOff x="47625" y="3819523"/>
            <a:chExt cx="4124325" cy="3009898"/>
          </a:xfrm>
        </p:grpSpPr>
        <p:pic>
          <p:nvPicPr>
            <p:cNvPr id="154" name="Google Shape;154;p21"/>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55" name="Google Shape;155;p21"/>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56" name="Google Shape;156;p21"/>
          <p:cNvSpPr txBox="1"/>
          <p:nvPr>
            <p:ph type="title"/>
          </p:nvPr>
        </p:nvSpPr>
        <p:spPr>
          <a:xfrm>
            <a:off x="554831" y="334041"/>
            <a:ext cx="1767840" cy="1095844"/>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SzPts val="1100"/>
              <a:buNone/>
            </a:pPr>
            <a:r>
              <a:rPr lang="en-GB"/>
              <a:t>AGENDA</a:t>
            </a:r>
            <a:endParaRPr/>
          </a:p>
        </p:txBody>
      </p:sp>
      <p:sp>
        <p:nvSpPr>
          <p:cNvPr id="157" name="Google Shape;157;p21"/>
          <p:cNvSpPr txBox="1"/>
          <p:nvPr>
            <p:ph idx="12" type="sldNum"/>
          </p:nvPr>
        </p:nvSpPr>
        <p:spPr>
          <a:xfrm>
            <a:off x="8515064" y="4855003"/>
            <a:ext cx="113347" cy="110014"/>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SzPts val="800"/>
              <a:buNone/>
            </a:pPr>
            <a:fld id="{00000000-1234-1234-1234-123412341234}" type="slidenum">
              <a:rPr lang="en-GB"/>
              <a:t>‹#›</a:t>
            </a:fld>
            <a:endParaRPr/>
          </a:p>
        </p:txBody>
      </p:sp>
      <p:sp>
        <p:nvSpPr>
          <p:cNvPr id="158" name="Google Shape;158;p21"/>
          <p:cNvSpPr txBox="1"/>
          <p:nvPr/>
        </p:nvSpPr>
        <p:spPr>
          <a:xfrm>
            <a:off x="1882355" y="781150"/>
            <a:ext cx="3771900" cy="3202274"/>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D0D0D"/>
              </a:solidFill>
              <a:latin typeface="Times New Roman"/>
              <a:ea typeface="Times New Roman"/>
              <a:cs typeface="Times New Roman"/>
              <a:sym typeface="Times New Roman"/>
            </a:endParaRPr>
          </a:p>
          <a:p>
            <a:pPr indent="6350" lvl="0" marL="0" marR="0" rtl="0" algn="l">
              <a:lnSpc>
                <a:spcPct val="100000"/>
              </a:lnSpc>
              <a:spcBef>
                <a:spcPts val="0"/>
              </a:spcBef>
              <a:spcAft>
                <a:spcPts val="0"/>
              </a:spcAft>
              <a:buClr>
                <a:srgbClr val="0D0D0D"/>
              </a:buClr>
              <a:buSzPts val="2100"/>
              <a:buFont typeface="Calibri"/>
              <a:buAutoNum type="arabicPeriod"/>
            </a:pPr>
            <a:r>
              <a:rPr b="0" i="0" lang="en-GB" sz="2100" u="none" cap="none" strike="noStrike">
                <a:solidFill>
                  <a:srgbClr val="0D0D0D"/>
                </a:solidFill>
                <a:latin typeface="Times New Roman"/>
                <a:ea typeface="Times New Roman"/>
                <a:cs typeface="Times New Roman"/>
                <a:sym typeface="Times New Roman"/>
              </a:rPr>
              <a:t>Problem Statement</a:t>
            </a:r>
            <a:endParaRPr sz="1100"/>
          </a:p>
          <a:p>
            <a:pPr indent="6350" lvl="0" marL="0" marR="0" rtl="0" algn="l">
              <a:lnSpc>
                <a:spcPct val="100000"/>
              </a:lnSpc>
              <a:spcBef>
                <a:spcPts val="0"/>
              </a:spcBef>
              <a:spcAft>
                <a:spcPts val="0"/>
              </a:spcAft>
              <a:buClr>
                <a:srgbClr val="0D0D0D"/>
              </a:buClr>
              <a:buSzPts val="2100"/>
              <a:buFont typeface="Calibri"/>
              <a:buAutoNum type="arabicPeriod"/>
            </a:pPr>
            <a:r>
              <a:rPr b="0" i="0" lang="en-GB" sz="2100" u="none" cap="none" strike="noStrike">
                <a:solidFill>
                  <a:srgbClr val="0D0D0D"/>
                </a:solidFill>
                <a:latin typeface="Times New Roman"/>
                <a:ea typeface="Times New Roman"/>
                <a:cs typeface="Times New Roman"/>
                <a:sym typeface="Times New Roman"/>
              </a:rPr>
              <a:t>Project Overview</a:t>
            </a:r>
            <a:endParaRPr sz="1100"/>
          </a:p>
          <a:p>
            <a:pPr indent="6350" lvl="0" marL="0" marR="0" rtl="0" algn="l">
              <a:lnSpc>
                <a:spcPct val="100000"/>
              </a:lnSpc>
              <a:spcBef>
                <a:spcPts val="0"/>
              </a:spcBef>
              <a:spcAft>
                <a:spcPts val="0"/>
              </a:spcAft>
              <a:buClr>
                <a:srgbClr val="0D0D0D"/>
              </a:buClr>
              <a:buSzPts val="2100"/>
              <a:buFont typeface="Calibri"/>
              <a:buAutoNum type="arabicPeriod"/>
            </a:pPr>
            <a:r>
              <a:rPr b="0" i="0" lang="en-GB" sz="2100" u="none" cap="none" strike="noStrike">
                <a:solidFill>
                  <a:srgbClr val="0D0D0D"/>
                </a:solidFill>
                <a:latin typeface="Times New Roman"/>
                <a:ea typeface="Times New Roman"/>
                <a:cs typeface="Times New Roman"/>
                <a:sym typeface="Times New Roman"/>
              </a:rPr>
              <a:t>End Users</a:t>
            </a:r>
            <a:endParaRPr sz="1100"/>
          </a:p>
          <a:p>
            <a:pPr indent="6350" lvl="0" marL="0" marR="0" rtl="0" algn="l">
              <a:lnSpc>
                <a:spcPct val="100000"/>
              </a:lnSpc>
              <a:spcBef>
                <a:spcPts val="0"/>
              </a:spcBef>
              <a:spcAft>
                <a:spcPts val="0"/>
              </a:spcAft>
              <a:buClr>
                <a:srgbClr val="0D0D0D"/>
              </a:buClr>
              <a:buSzPts val="2100"/>
              <a:buFont typeface="Calibri"/>
              <a:buAutoNum type="arabicPeriod"/>
            </a:pPr>
            <a:r>
              <a:rPr b="0" i="0" lang="en-GB" sz="2100" u="none" cap="none" strike="noStrike">
                <a:solidFill>
                  <a:srgbClr val="0D0D0D"/>
                </a:solidFill>
                <a:latin typeface="Times New Roman"/>
                <a:ea typeface="Times New Roman"/>
                <a:cs typeface="Times New Roman"/>
                <a:sym typeface="Times New Roman"/>
              </a:rPr>
              <a:t>Our Solution and Proposition</a:t>
            </a:r>
            <a:endParaRPr sz="1100"/>
          </a:p>
          <a:p>
            <a:pPr indent="6350" lvl="0" marL="0" marR="0" rtl="0" algn="l">
              <a:lnSpc>
                <a:spcPct val="100000"/>
              </a:lnSpc>
              <a:spcBef>
                <a:spcPts val="0"/>
              </a:spcBef>
              <a:spcAft>
                <a:spcPts val="0"/>
              </a:spcAft>
              <a:buClr>
                <a:srgbClr val="0D0D0D"/>
              </a:buClr>
              <a:buSzPts val="2100"/>
              <a:buFont typeface="Calibri"/>
              <a:buAutoNum type="arabicPeriod"/>
            </a:pPr>
            <a:r>
              <a:rPr b="0" i="0" lang="en-GB" sz="2100" u="none" cap="none" strike="noStrike">
                <a:solidFill>
                  <a:srgbClr val="0D0D0D"/>
                </a:solidFill>
                <a:latin typeface="Times New Roman"/>
                <a:ea typeface="Times New Roman"/>
                <a:cs typeface="Times New Roman"/>
                <a:sym typeface="Times New Roman"/>
              </a:rPr>
              <a:t>Dataset Description</a:t>
            </a:r>
            <a:endParaRPr b="0" i="0" sz="2100" u="none" cap="none" strike="noStrike">
              <a:solidFill>
                <a:srgbClr val="0D0D0D"/>
              </a:solidFill>
              <a:latin typeface="Times New Roman"/>
              <a:ea typeface="Times New Roman"/>
              <a:cs typeface="Times New Roman"/>
              <a:sym typeface="Times New Roman"/>
            </a:endParaRPr>
          </a:p>
          <a:p>
            <a:pPr indent="6350" lvl="0" marL="0" marR="0" rtl="0" algn="l">
              <a:lnSpc>
                <a:spcPct val="100000"/>
              </a:lnSpc>
              <a:spcBef>
                <a:spcPts val="0"/>
              </a:spcBef>
              <a:spcAft>
                <a:spcPts val="0"/>
              </a:spcAft>
              <a:buClr>
                <a:srgbClr val="0D0D0D"/>
              </a:buClr>
              <a:buSzPts val="2100"/>
              <a:buFont typeface="Calibri"/>
              <a:buAutoNum type="arabicPeriod"/>
            </a:pPr>
            <a:r>
              <a:rPr b="0" i="0" lang="en-GB" sz="2100" u="none" cap="none" strike="noStrike">
                <a:solidFill>
                  <a:srgbClr val="0D0D0D"/>
                </a:solidFill>
                <a:latin typeface="Times New Roman"/>
                <a:ea typeface="Times New Roman"/>
                <a:cs typeface="Times New Roman"/>
                <a:sym typeface="Times New Roman"/>
              </a:rPr>
              <a:t>Modelling Approach</a:t>
            </a:r>
            <a:endParaRPr sz="1100"/>
          </a:p>
          <a:p>
            <a:pPr indent="6350" lvl="0" marL="0" marR="0" rtl="0" algn="l">
              <a:lnSpc>
                <a:spcPct val="100000"/>
              </a:lnSpc>
              <a:spcBef>
                <a:spcPts val="0"/>
              </a:spcBef>
              <a:spcAft>
                <a:spcPts val="0"/>
              </a:spcAft>
              <a:buClr>
                <a:srgbClr val="0D0D0D"/>
              </a:buClr>
              <a:buSzPts val="2100"/>
              <a:buFont typeface="Calibri"/>
              <a:buAutoNum type="arabicPeriod"/>
            </a:pPr>
            <a:r>
              <a:rPr b="0" i="0" lang="en-GB" sz="2100" u="none" cap="none" strike="noStrike">
                <a:solidFill>
                  <a:srgbClr val="0D0D0D"/>
                </a:solidFill>
                <a:latin typeface="Times New Roman"/>
                <a:ea typeface="Times New Roman"/>
                <a:cs typeface="Times New Roman"/>
                <a:sym typeface="Times New Roman"/>
              </a:rPr>
              <a:t>Results and Discussion</a:t>
            </a:r>
            <a:endParaRPr b="0" i="0" sz="2100" u="none" cap="none" strike="noStrike">
              <a:solidFill>
                <a:srgbClr val="0D0D0D"/>
              </a:solidFill>
              <a:latin typeface="Times New Roman"/>
              <a:ea typeface="Times New Roman"/>
              <a:cs typeface="Times New Roman"/>
              <a:sym typeface="Times New Roman"/>
            </a:endParaRPr>
          </a:p>
          <a:p>
            <a:pPr indent="6350" lvl="0" marL="0" marR="0" rtl="0" algn="l">
              <a:lnSpc>
                <a:spcPct val="100000"/>
              </a:lnSpc>
              <a:spcBef>
                <a:spcPts val="0"/>
              </a:spcBef>
              <a:spcAft>
                <a:spcPts val="0"/>
              </a:spcAft>
              <a:buClr>
                <a:srgbClr val="0D0D0D"/>
              </a:buClr>
              <a:buSzPts val="2100"/>
              <a:buFont typeface="Calibri"/>
              <a:buAutoNum type="arabicPeriod"/>
            </a:pPr>
            <a:r>
              <a:rPr b="0" i="0" lang="en-GB" sz="2100" u="none" cap="none" strike="noStrike">
                <a:solidFill>
                  <a:srgbClr val="0D0D0D"/>
                </a:solidFill>
                <a:latin typeface="Times New Roman"/>
                <a:ea typeface="Times New Roman"/>
                <a:cs typeface="Times New Roman"/>
                <a:sym typeface="Times New Roman"/>
              </a:rPr>
              <a:t>Conclusion</a:t>
            </a:r>
            <a:endParaRPr sz="1100"/>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pSp>
        <p:nvGrpSpPr>
          <p:cNvPr id="163" name="Google Shape;163;p22"/>
          <p:cNvGrpSpPr/>
          <p:nvPr/>
        </p:nvGrpSpPr>
        <p:grpSpPr>
          <a:xfrm>
            <a:off x="5993606" y="2200275"/>
            <a:ext cx="2071688" cy="2443163"/>
            <a:chOff x="7991475" y="2933700"/>
            <a:chExt cx="2762250" cy="3257550"/>
          </a:xfrm>
        </p:grpSpPr>
        <p:sp>
          <p:nvSpPr>
            <p:cNvPr id="164" name="Google Shape;164;p2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5" name="Google Shape;165;p2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166" name="Google Shape;166;p22"/>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67" name="Google Shape;167;p22"/>
          <p:cNvSpPr/>
          <p:nvPr/>
        </p:nvSpPr>
        <p:spPr>
          <a:xfrm>
            <a:off x="5875734" y="1257300"/>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8" name="Google Shape;168;p22"/>
          <p:cNvSpPr txBox="1"/>
          <p:nvPr>
            <p:ph type="title"/>
          </p:nvPr>
        </p:nvSpPr>
        <p:spPr>
          <a:xfrm>
            <a:off x="358951" y="113291"/>
            <a:ext cx="4227671" cy="945825"/>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SzPts val="1100"/>
              <a:buNone/>
            </a:pPr>
            <a:r>
              <a:rPr lang="en-GB" sz="3200"/>
              <a:t>PROBLEM	STATEMENT</a:t>
            </a:r>
            <a:endParaRPr sz="3200"/>
          </a:p>
        </p:txBody>
      </p:sp>
      <p:pic>
        <p:nvPicPr>
          <p:cNvPr id="169" name="Google Shape;169;p22"/>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170" name="Google Shape;170;p22"/>
          <p:cNvSpPr txBox="1"/>
          <p:nvPr>
            <p:ph idx="12" type="sldNum"/>
          </p:nvPr>
        </p:nvSpPr>
        <p:spPr>
          <a:xfrm>
            <a:off x="8515064" y="4855003"/>
            <a:ext cx="113347" cy="110014"/>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SzPts val="800"/>
              <a:buNone/>
            </a:pPr>
            <a:fld id="{00000000-1234-1234-1234-123412341234}" type="slidenum">
              <a:rPr lang="en-GB"/>
              <a:t>‹#›</a:t>
            </a:fld>
            <a:endParaRPr/>
          </a:p>
        </p:txBody>
      </p:sp>
      <p:sp>
        <p:nvSpPr>
          <p:cNvPr id="171" name="Google Shape;171;p22"/>
          <p:cNvSpPr txBox="1"/>
          <p:nvPr/>
        </p:nvSpPr>
        <p:spPr>
          <a:xfrm>
            <a:off x="358951" y="1172900"/>
            <a:ext cx="5109589" cy="166875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i="0" lang="en-GB" sz="1400" u="none" cap="none" strike="noStrike">
                <a:solidFill>
                  <a:schemeClr val="dk1"/>
                </a:solidFill>
                <a:latin typeface="Calibri"/>
                <a:ea typeface="Calibri"/>
                <a:cs typeface="Calibri"/>
                <a:sym typeface="Calibri"/>
              </a:rPr>
              <a:t>.</a:t>
            </a:r>
            <a:endParaRPr sz="1100"/>
          </a:p>
        </p:txBody>
      </p:sp>
      <p:sp>
        <p:nvSpPr>
          <p:cNvPr id="172" name="Google Shape;172;p22"/>
          <p:cNvSpPr txBox="1"/>
          <p:nvPr/>
        </p:nvSpPr>
        <p:spPr>
          <a:xfrm>
            <a:off x="358951" y="2888546"/>
            <a:ext cx="5372100" cy="166875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grpSp>
        <p:nvGrpSpPr>
          <p:cNvPr id="177" name="Google Shape;177;p23"/>
          <p:cNvGrpSpPr/>
          <p:nvPr/>
        </p:nvGrpSpPr>
        <p:grpSpPr>
          <a:xfrm>
            <a:off x="6493669" y="1985963"/>
            <a:ext cx="2650331" cy="2857500"/>
            <a:chOff x="8658225" y="2647950"/>
            <a:chExt cx="3533775" cy="3810000"/>
          </a:xfrm>
        </p:grpSpPr>
        <p:sp>
          <p:nvSpPr>
            <p:cNvPr id="178" name="Google Shape;178;p2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79" name="Google Shape;179;p2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180" name="Google Shape;180;p23"/>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81" name="Google Shape;181;p23"/>
          <p:cNvSpPr/>
          <p:nvPr/>
        </p:nvSpPr>
        <p:spPr>
          <a:xfrm>
            <a:off x="6467974" y="1492933"/>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2" name="Google Shape;182;p23"/>
          <p:cNvSpPr txBox="1"/>
          <p:nvPr>
            <p:ph type="title"/>
          </p:nvPr>
        </p:nvSpPr>
        <p:spPr>
          <a:xfrm>
            <a:off x="507206" y="474736"/>
            <a:ext cx="3947636" cy="945824"/>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SzPts val="1100"/>
              <a:buNone/>
            </a:pPr>
            <a:r>
              <a:rPr lang="en-GB" sz="3200"/>
              <a:t>PROJECT	OVERVIEW</a:t>
            </a:r>
            <a:endParaRPr sz="3200"/>
          </a:p>
        </p:txBody>
      </p:sp>
      <p:pic>
        <p:nvPicPr>
          <p:cNvPr id="183" name="Google Shape;183;p23"/>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184" name="Google Shape;184;p23"/>
          <p:cNvSpPr txBox="1"/>
          <p:nvPr>
            <p:ph idx="12" type="sldNum"/>
          </p:nvPr>
        </p:nvSpPr>
        <p:spPr>
          <a:xfrm>
            <a:off x="8515064" y="4855003"/>
            <a:ext cx="113347" cy="110014"/>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SzPts val="800"/>
              <a:buNone/>
            </a:pPr>
            <a:fld id="{00000000-1234-1234-1234-123412341234}" type="slidenum">
              <a:rPr lang="en-GB"/>
              <a:t>‹#›</a:t>
            </a:fld>
            <a:endParaRPr/>
          </a:p>
        </p:txBody>
      </p:sp>
      <p:sp>
        <p:nvSpPr>
          <p:cNvPr id="185" name="Google Shape;185;p23"/>
          <p:cNvSpPr txBox="1"/>
          <p:nvPr/>
        </p:nvSpPr>
        <p:spPr>
          <a:xfrm>
            <a:off x="178594" y="1819201"/>
            <a:ext cx="6315075" cy="193544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D0D0D"/>
              </a:buClr>
              <a:buSzPts val="1800"/>
              <a:buFont typeface="Arial"/>
              <a:buChar char="•"/>
            </a:pPr>
            <a:r>
              <a:rPr b="0" i="0" lang="en-GB" sz="1800" u="none" cap="none" strike="noStrike">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i="0" lang="en-GB" sz="1800" u="none" cap="none" strike="noStrike">
                <a:solidFill>
                  <a:srgbClr val="0D0D0D"/>
                </a:solidFill>
                <a:latin typeface="Times New Roman"/>
                <a:ea typeface="Times New Roman"/>
                <a:cs typeface="Times New Roman"/>
                <a:sym typeface="Times New Roman"/>
              </a:rPr>
              <a:t>.</a:t>
            </a:r>
            <a:endParaRPr b="1"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317090" y="218252"/>
            <a:ext cx="8011001" cy="266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100"/>
              <a:buNone/>
            </a:pPr>
            <a:r>
              <a:rPr lang="en-GB" sz="1800"/>
              <a:t>PROJECT FOCUS :</a:t>
            </a:r>
            <a:endParaRPr sz="1800"/>
          </a:p>
        </p:txBody>
      </p:sp>
      <p:sp>
        <p:nvSpPr>
          <p:cNvPr id="191" name="Google Shape;191;p24"/>
          <p:cNvSpPr txBox="1"/>
          <p:nvPr/>
        </p:nvSpPr>
        <p:spPr>
          <a:xfrm>
            <a:off x="398207" y="632435"/>
            <a:ext cx="6395752" cy="361184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This project focuses on leveraging Excel to analyze employee data. Key tasks include;</a:t>
            </a:r>
            <a:endParaRPr sz="1100"/>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GB" sz="1800" u="none" cap="none" strike="noStrike">
                <a:solidFill>
                  <a:schemeClr val="dk1"/>
                </a:solidFill>
                <a:latin typeface="Calibri"/>
                <a:ea typeface="Calibri"/>
                <a:cs typeface="Calibri"/>
                <a:sym typeface="Calibri"/>
              </a:rPr>
              <a:t>**Data Organization:** Importing, cleaning, and structuring employee data for clarity and consistency.</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2. **Analysis:** Applying Excel functions and formulas to assess performance metrics, filling missing values , and other key indicators.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3. **Visualization:** Creating charts, graphs, and pivot tables to visualize trends and patterns.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4. **Reporting:** Summarizing findings to inform HR strategies and decision-making.</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7" name="Google Shape;197;p25"/>
          <p:cNvSpPr/>
          <p:nvPr/>
        </p:nvSpPr>
        <p:spPr>
          <a:xfrm>
            <a:off x="5600700" y="1371600"/>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8" name="Google Shape;198;p25"/>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9" name="Google Shape;199;p25"/>
          <p:cNvSpPr txBox="1"/>
          <p:nvPr>
            <p:ph type="title"/>
          </p:nvPr>
        </p:nvSpPr>
        <p:spPr>
          <a:xfrm>
            <a:off x="524589" y="668845"/>
            <a:ext cx="3760946" cy="388619"/>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SzPts val="1100"/>
              <a:buNone/>
            </a:pPr>
            <a:r>
              <a:rPr lang="en-GB" sz="2400"/>
              <a:t>WHO ARE THE END USERS?</a:t>
            </a:r>
            <a:endParaRPr sz="2400"/>
          </a:p>
        </p:txBody>
      </p:sp>
      <p:pic>
        <p:nvPicPr>
          <p:cNvPr id="200" name="Google Shape;200;p25"/>
          <p:cNvPicPr preferRelativeResize="0"/>
          <p:nvPr/>
        </p:nvPicPr>
        <p:blipFill rotWithShape="1">
          <a:blip r:embed="rId3">
            <a:alphaModFix/>
          </a:blip>
          <a:srcRect b="0" l="0" r="0" t="0"/>
          <a:stretch/>
        </p:blipFill>
        <p:spPr>
          <a:xfrm>
            <a:off x="542925" y="4629150"/>
            <a:ext cx="1635919" cy="364331"/>
          </a:xfrm>
          <a:prstGeom prst="rect">
            <a:avLst/>
          </a:prstGeom>
          <a:noFill/>
          <a:ln>
            <a:noFill/>
          </a:ln>
        </p:spPr>
      </p:pic>
      <p:sp>
        <p:nvSpPr>
          <p:cNvPr id="201" name="Google Shape;201;p25"/>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SzPts val="800"/>
              <a:buNone/>
            </a:pPr>
            <a:fld id="{00000000-1234-1234-1234-123412341234}" type="slidenum">
              <a:rPr lang="en-GB"/>
              <a:t>‹#›</a:t>
            </a:fld>
            <a:endParaRPr/>
          </a:p>
        </p:txBody>
      </p:sp>
      <p:sp>
        <p:nvSpPr>
          <p:cNvPr id="202" name="Google Shape;202;p25"/>
          <p:cNvSpPr txBox="1"/>
          <p:nvPr/>
        </p:nvSpPr>
        <p:spPr>
          <a:xfrm>
            <a:off x="542925" y="1706128"/>
            <a:ext cx="5812905" cy="2377574"/>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alibri"/>
                <a:ea typeface="Calibri"/>
                <a:cs typeface="Calibri"/>
                <a:sym typeface="Calibri"/>
              </a:rPr>
              <a:t>The end users in employee performance analysis typically include:</a:t>
            </a:r>
            <a:endParaRPr b="0"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alibri"/>
                <a:ea typeface="Calibri"/>
                <a:cs typeface="Calibri"/>
                <a:sym typeface="Calibri"/>
              </a:rPr>
              <a:t>   1. **Human Resources (HR) Managers:** They use the insights to make informed decisions about promotions, training, and development.</a:t>
            </a:r>
            <a:endParaRPr sz="1100"/>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alibri"/>
                <a:ea typeface="Calibri"/>
                <a:cs typeface="Calibri"/>
                <a:sym typeface="Calibri"/>
              </a:rPr>
              <a:t>   2. **Team Leaders and Supervisors:** They apply performance data to provide feedback, set goals, and manage team performance.</a:t>
            </a:r>
            <a:endParaRPr sz="1100"/>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alibri"/>
                <a:ea typeface="Calibri"/>
                <a:cs typeface="Calibri"/>
                <a:sym typeface="Calibri"/>
              </a:rPr>
              <a:t>   3. **Employees:** They benefit from feedback and performance evaluations that help them improve and advance in their careers.</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6"/>
          <p:cNvPicPr preferRelativeResize="0"/>
          <p:nvPr/>
        </p:nvPicPr>
        <p:blipFill rotWithShape="1">
          <a:blip r:embed="rId3">
            <a:alphaModFix/>
          </a:blip>
          <a:srcRect b="0" l="0" r="0" t="0"/>
          <a:stretch/>
        </p:blipFill>
        <p:spPr>
          <a:xfrm>
            <a:off x="507206" y="1527610"/>
            <a:ext cx="2021681" cy="2436019"/>
          </a:xfrm>
          <a:prstGeom prst="rect">
            <a:avLst/>
          </a:prstGeom>
          <a:noFill/>
          <a:ln>
            <a:noFill/>
          </a:ln>
        </p:spPr>
      </p:pic>
      <p:sp>
        <p:nvSpPr>
          <p:cNvPr id="208" name="Google Shape;208;p26"/>
          <p:cNvSpPr/>
          <p:nvPr/>
        </p:nvSpPr>
        <p:spPr>
          <a:xfrm>
            <a:off x="6712244" y="3215149"/>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9" name="Google Shape;209;p26"/>
          <p:cNvSpPr/>
          <p:nvPr/>
        </p:nvSpPr>
        <p:spPr>
          <a:xfrm>
            <a:off x="6000750" y="1581539"/>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0" name="Google Shape;210;p26"/>
          <p:cNvSpPr/>
          <p:nvPr/>
        </p:nvSpPr>
        <p:spPr>
          <a:xfrm>
            <a:off x="6815828" y="3385562"/>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1" name="Google Shape;211;p26"/>
          <p:cNvSpPr txBox="1"/>
          <p:nvPr>
            <p:ph type="title"/>
          </p:nvPr>
        </p:nvSpPr>
        <p:spPr>
          <a:xfrm>
            <a:off x="418624" y="643414"/>
            <a:ext cx="7322344" cy="431483"/>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SzPts val="1100"/>
              <a:buNone/>
            </a:pPr>
            <a:r>
              <a:rPr lang="en-GB" sz="2700"/>
              <a:t>OUR SOLUTION AND ITS VALUE PROPOSITION</a:t>
            </a:r>
            <a:endParaRPr/>
          </a:p>
        </p:txBody>
      </p:sp>
      <p:pic>
        <p:nvPicPr>
          <p:cNvPr id="212" name="Google Shape;212;p26"/>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213" name="Google Shape;213;p26"/>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SzPts val="800"/>
              <a:buNone/>
            </a:pPr>
            <a:fld id="{00000000-1234-1234-1234-123412341234}" type="slidenum">
              <a:rPr lang="en-GB"/>
              <a:t>‹#›</a:t>
            </a:fld>
            <a:endParaRPr/>
          </a:p>
        </p:txBody>
      </p:sp>
      <p:sp>
        <p:nvSpPr>
          <p:cNvPr id="214" name="Google Shape;214;p26"/>
          <p:cNvSpPr txBox="1"/>
          <p:nvPr/>
        </p:nvSpPr>
        <p:spPr>
          <a:xfrm>
            <a:off x="2438610" y="1844702"/>
            <a:ext cx="4576553" cy="191590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Calibri"/>
                <a:ea typeface="Calibri"/>
                <a:cs typeface="Calibri"/>
                <a:sym typeface="Calibri"/>
              </a:rPr>
              <a:t>*Filtering – to fill the missing values.</a:t>
            </a:r>
            <a:endParaRPr sz="1100"/>
          </a:p>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Calibri"/>
                <a:ea typeface="Calibri"/>
                <a:cs typeface="Calibri"/>
                <a:sym typeface="Calibri"/>
              </a:rPr>
              <a:t>*Conditional formating- blank values.</a:t>
            </a:r>
            <a:endParaRPr sz="1100"/>
          </a:p>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Calibri"/>
                <a:ea typeface="Calibri"/>
                <a:cs typeface="Calibri"/>
                <a:sym typeface="Calibri"/>
              </a:rPr>
              <a:t>*Using- Pivot table &amp; Chart.</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566499" y="289083"/>
            <a:ext cx="8011001" cy="568643"/>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100"/>
              <a:buNone/>
            </a:pPr>
            <a:r>
              <a:rPr lang="en-GB"/>
              <a:t>Dataset Description</a:t>
            </a:r>
            <a:endParaRPr/>
          </a:p>
        </p:txBody>
      </p:sp>
      <p:sp>
        <p:nvSpPr>
          <p:cNvPr id="220" name="Google Shape;220;p27"/>
          <p:cNvSpPr txBox="1"/>
          <p:nvPr/>
        </p:nvSpPr>
        <p:spPr>
          <a:xfrm flipH="1">
            <a:off x="683068" y="907183"/>
            <a:ext cx="6106624" cy="3947234"/>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Employee data set- Kaggle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There are 26 features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The important ten features are,</a:t>
            </a:r>
            <a:endParaRPr sz="1100"/>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 Employment ID</a:t>
            </a:r>
            <a:endParaRPr sz="1100"/>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*First name</a:t>
            </a:r>
            <a:endParaRPr sz="1100"/>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*Last name </a:t>
            </a:r>
            <a:endParaRPr sz="1100"/>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*Gender</a:t>
            </a:r>
            <a:endParaRPr sz="1100"/>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*Employee status</a:t>
            </a:r>
            <a:endParaRPr sz="1100"/>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*Employee type</a:t>
            </a:r>
            <a:endParaRPr sz="1100"/>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*Employee classification</a:t>
            </a:r>
            <a:endParaRPr sz="1100"/>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*Performance score</a:t>
            </a:r>
            <a:endParaRPr sz="1100"/>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*Current employee ratings</a:t>
            </a:r>
            <a:endParaRPr sz="1100"/>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 Business units</a:t>
            </a:r>
            <a:endParaRPr sz="1100"/>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