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84" r:id="rId6"/>
    <p:sldId id="277" r:id="rId7"/>
    <p:sldId id="290" r:id="rId8"/>
    <p:sldId id="291" r:id="rId9"/>
    <p:sldId id="292" r:id="rId10"/>
    <p:sldId id="299" r:id="rId11"/>
    <p:sldId id="300" r:id="rId12"/>
    <p:sldId id="301" r:id="rId13"/>
    <p:sldId id="302" r:id="rId14"/>
    <p:sldId id="303" r:id="rId15"/>
    <p:sldId id="304" r:id="rId16"/>
    <p:sldId id="305" r:id="rId17"/>
    <p:sldId id="306" r:id="rId18"/>
    <p:sldId id="293" r:id="rId19"/>
    <p:sldId id="294" r:id="rId20"/>
    <p:sldId id="295" r:id="rId21"/>
    <p:sldId id="296" r:id="rId22"/>
    <p:sldId id="297" r:id="rId23"/>
    <p:sldId id="298" r:id="rId24"/>
    <p:sldId id="3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7/20/2025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a:lstStyle/>
          <a:p>
            <a:r>
              <a:rPr lang="en-IN" dirty="0"/>
              <a:t>Movie Revenue Prediction</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38200" y="5159827"/>
            <a:ext cx="5739882" cy="783773"/>
          </a:xfrm>
        </p:spPr>
        <p:txBody>
          <a:bodyPr/>
          <a:lstStyle/>
          <a:p>
            <a:r>
              <a:rPr lang="en-IN" dirty="0"/>
              <a:t>Internship Project by Vijay</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C5D-D41B-ACEB-6842-74018FA12296}"/>
              </a:ext>
            </a:extLst>
          </p:cNvPr>
          <p:cNvSpPr>
            <a:spLocks noGrp="1"/>
          </p:cNvSpPr>
          <p:nvPr>
            <p:ph type="title"/>
          </p:nvPr>
        </p:nvSpPr>
        <p:spPr>
          <a:xfrm>
            <a:off x="1042219" y="0"/>
            <a:ext cx="10009240" cy="1081404"/>
          </a:xfrm>
        </p:spPr>
        <p:txBody>
          <a:bodyPr>
            <a:normAutofit/>
          </a:bodyPr>
          <a:lstStyle/>
          <a:p>
            <a:r>
              <a:rPr lang="en-US" dirty="0"/>
              <a:t>Release Year vs Number of Movies</a:t>
            </a:r>
            <a:endParaRPr lang="en-IN" dirty="0"/>
          </a:p>
        </p:txBody>
      </p:sp>
      <p:sp>
        <p:nvSpPr>
          <p:cNvPr id="3" name="Content Placeholder 2">
            <a:extLst>
              <a:ext uri="{FF2B5EF4-FFF2-40B4-BE49-F238E27FC236}">
                <a16:creationId xmlns:a16="http://schemas.microsoft.com/office/drawing/2014/main" id="{296E6C62-2BB4-2A40-EACA-8A53030DDE90}"/>
              </a:ext>
            </a:extLst>
          </p:cNvPr>
          <p:cNvSpPr>
            <a:spLocks noGrp="1"/>
          </p:cNvSpPr>
          <p:nvPr>
            <p:ph idx="1"/>
          </p:nvPr>
        </p:nvSpPr>
        <p:spPr>
          <a:xfrm>
            <a:off x="0" y="1081404"/>
            <a:ext cx="12192000" cy="5776596"/>
          </a:xfrm>
        </p:spPr>
        <p:txBody>
          <a:bodyPr>
            <a:normAutofit/>
          </a:bodyPr>
          <a:lstStyle/>
          <a:p>
            <a:pPr marL="457200" indent="-457200" algn="l">
              <a:buFont typeface="Arial" panose="020B0604020202020204" pitchFamily="34" charset="0"/>
              <a:buChar char="•"/>
            </a:pPr>
            <a:r>
              <a:rPr lang="en-US" sz="3000" dirty="0">
                <a:latin typeface="New roman"/>
              </a:rPr>
              <a:t>Type: Bar Plot</a:t>
            </a:r>
          </a:p>
          <a:p>
            <a:pPr marL="457200" indent="-457200" algn="l">
              <a:buFont typeface="Arial" panose="020B0604020202020204" pitchFamily="34" charset="0"/>
              <a:buChar char="•"/>
            </a:pPr>
            <a:r>
              <a:rPr lang="en-US" sz="3000" dirty="0">
                <a:latin typeface="New roman"/>
              </a:rPr>
              <a:t>Purpose: Visualizes how many movies were released each year.</a:t>
            </a:r>
          </a:p>
          <a:p>
            <a:pPr marL="457200" indent="-457200" algn="l">
              <a:buFont typeface="Arial" panose="020B0604020202020204" pitchFamily="34" charset="0"/>
              <a:buChar char="•"/>
            </a:pPr>
            <a:r>
              <a:rPr lang="en-US" sz="3000" dirty="0">
                <a:latin typeface="New roman"/>
              </a:rPr>
              <a:t>Observation: Helps understand trends over time in the film industry.</a:t>
            </a:r>
            <a:endParaRPr lang="en-IN" sz="3000" dirty="0">
              <a:latin typeface="New roman"/>
            </a:endParaRPr>
          </a:p>
        </p:txBody>
      </p:sp>
      <p:pic>
        <p:nvPicPr>
          <p:cNvPr id="8" name="Picture 7">
            <a:extLst>
              <a:ext uri="{FF2B5EF4-FFF2-40B4-BE49-F238E27FC236}">
                <a16:creationId xmlns:a16="http://schemas.microsoft.com/office/drawing/2014/main" id="{413C2607-0C6E-08E4-8685-C67E678B984C}"/>
              </a:ext>
            </a:extLst>
          </p:cNvPr>
          <p:cNvPicPr>
            <a:picLocks noChangeAspect="1"/>
          </p:cNvPicPr>
          <p:nvPr/>
        </p:nvPicPr>
        <p:blipFill>
          <a:blip r:embed="rId2"/>
          <a:stretch>
            <a:fillRect/>
          </a:stretch>
        </p:blipFill>
        <p:spPr>
          <a:xfrm>
            <a:off x="403123" y="2762864"/>
            <a:ext cx="11431910" cy="4095135"/>
          </a:xfrm>
          <a:prstGeom prst="rect">
            <a:avLst/>
          </a:prstGeom>
        </p:spPr>
      </p:pic>
    </p:spTree>
    <p:extLst>
      <p:ext uri="{BB962C8B-B14F-4D97-AF65-F5344CB8AC3E}">
        <p14:creationId xmlns:p14="http://schemas.microsoft.com/office/powerpoint/2010/main" val="34257902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2850-2124-6407-5482-04AE48C0449A}"/>
              </a:ext>
            </a:extLst>
          </p:cNvPr>
          <p:cNvSpPr>
            <a:spLocks noGrp="1"/>
          </p:cNvSpPr>
          <p:nvPr>
            <p:ph type="title"/>
          </p:nvPr>
        </p:nvSpPr>
        <p:spPr>
          <a:xfrm>
            <a:off x="1337186" y="1"/>
            <a:ext cx="9478297" cy="1081404"/>
          </a:xfrm>
        </p:spPr>
        <p:txBody>
          <a:bodyPr>
            <a:normAutofit/>
          </a:bodyPr>
          <a:lstStyle/>
          <a:p>
            <a:r>
              <a:rPr lang="en-IN" dirty="0"/>
              <a:t>Release Month vs Revenue</a:t>
            </a:r>
          </a:p>
        </p:txBody>
      </p:sp>
      <p:sp>
        <p:nvSpPr>
          <p:cNvPr id="3" name="Content Placeholder 2">
            <a:extLst>
              <a:ext uri="{FF2B5EF4-FFF2-40B4-BE49-F238E27FC236}">
                <a16:creationId xmlns:a16="http://schemas.microsoft.com/office/drawing/2014/main" id="{089B1812-8287-F143-1E6E-47E9B73281DE}"/>
              </a:ext>
            </a:extLst>
          </p:cNvPr>
          <p:cNvSpPr>
            <a:spLocks noGrp="1"/>
          </p:cNvSpPr>
          <p:nvPr>
            <p:ph idx="1"/>
          </p:nvPr>
        </p:nvSpPr>
        <p:spPr>
          <a:xfrm>
            <a:off x="0" y="1081405"/>
            <a:ext cx="12192000" cy="5776595"/>
          </a:xfrm>
        </p:spPr>
        <p:txBody>
          <a:bodyPr>
            <a:normAutofit/>
          </a:bodyPr>
          <a:lstStyle/>
          <a:p>
            <a:pPr marL="457200" indent="-457200" algn="l">
              <a:buFont typeface="Arial" panose="020B0604020202020204" pitchFamily="34" charset="0"/>
              <a:buChar char="•"/>
            </a:pPr>
            <a:r>
              <a:rPr lang="en-US" sz="3000" dirty="0">
                <a:latin typeface="New roman"/>
              </a:rPr>
              <a:t>Type: Line Plot or Bar Plot</a:t>
            </a:r>
          </a:p>
          <a:p>
            <a:pPr marL="457200" indent="-457200" algn="l">
              <a:buFont typeface="Arial" panose="020B0604020202020204" pitchFamily="34" charset="0"/>
              <a:buChar char="•"/>
            </a:pPr>
            <a:r>
              <a:rPr lang="en-US" sz="3000" dirty="0">
                <a:latin typeface="New roman"/>
              </a:rPr>
              <a:t>Purpose: Measures seasonal effects on movie revenue.</a:t>
            </a:r>
          </a:p>
          <a:p>
            <a:pPr marL="457200" indent="-457200" algn="l">
              <a:buFont typeface="Arial" panose="020B0604020202020204" pitchFamily="34" charset="0"/>
              <a:buChar char="•"/>
            </a:pPr>
            <a:r>
              <a:rPr lang="en-US" sz="3000" dirty="0">
                <a:latin typeface="New roman"/>
              </a:rPr>
              <a:t>Observation: Movies released in summer or holiday seasons tend to perform better.</a:t>
            </a:r>
            <a:endParaRPr lang="en-IN" sz="3000" dirty="0">
              <a:latin typeface="New roman"/>
            </a:endParaRPr>
          </a:p>
        </p:txBody>
      </p:sp>
      <p:pic>
        <p:nvPicPr>
          <p:cNvPr id="10" name="Picture 9">
            <a:extLst>
              <a:ext uri="{FF2B5EF4-FFF2-40B4-BE49-F238E27FC236}">
                <a16:creationId xmlns:a16="http://schemas.microsoft.com/office/drawing/2014/main" id="{6319B355-F778-E2D7-5E0F-08E7B17C8F2C}"/>
              </a:ext>
            </a:extLst>
          </p:cNvPr>
          <p:cNvPicPr>
            <a:picLocks noChangeAspect="1"/>
          </p:cNvPicPr>
          <p:nvPr/>
        </p:nvPicPr>
        <p:blipFill>
          <a:blip r:embed="rId2"/>
          <a:stretch>
            <a:fillRect/>
          </a:stretch>
        </p:blipFill>
        <p:spPr>
          <a:xfrm>
            <a:off x="325233" y="3205316"/>
            <a:ext cx="11325225" cy="3652684"/>
          </a:xfrm>
          <a:prstGeom prst="rect">
            <a:avLst/>
          </a:prstGeom>
        </p:spPr>
      </p:pic>
    </p:spTree>
    <p:extLst>
      <p:ext uri="{BB962C8B-B14F-4D97-AF65-F5344CB8AC3E}">
        <p14:creationId xmlns:p14="http://schemas.microsoft.com/office/powerpoint/2010/main" val="24514435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0314-52E6-9B99-F058-87DA89B9AD93}"/>
              </a:ext>
            </a:extLst>
          </p:cNvPr>
          <p:cNvSpPr>
            <a:spLocks noGrp="1"/>
          </p:cNvSpPr>
          <p:nvPr>
            <p:ph type="title"/>
          </p:nvPr>
        </p:nvSpPr>
        <p:spPr>
          <a:xfrm>
            <a:off x="2733368" y="1"/>
            <a:ext cx="6204892" cy="1081404"/>
          </a:xfrm>
        </p:spPr>
        <p:txBody>
          <a:bodyPr>
            <a:normAutofit fontScale="90000"/>
          </a:bodyPr>
          <a:lstStyle/>
          <a:p>
            <a:r>
              <a:rPr lang="en-US" dirty="0"/>
              <a:t>Revenue by Day of Week</a:t>
            </a:r>
            <a:endParaRPr lang="en-IN" dirty="0"/>
          </a:p>
        </p:txBody>
      </p:sp>
      <p:sp>
        <p:nvSpPr>
          <p:cNvPr id="3" name="Content Placeholder 2">
            <a:extLst>
              <a:ext uri="{FF2B5EF4-FFF2-40B4-BE49-F238E27FC236}">
                <a16:creationId xmlns:a16="http://schemas.microsoft.com/office/drawing/2014/main" id="{DAED66A4-5ACD-4C40-5905-2995350CE426}"/>
              </a:ext>
            </a:extLst>
          </p:cNvPr>
          <p:cNvSpPr>
            <a:spLocks noGrp="1"/>
          </p:cNvSpPr>
          <p:nvPr>
            <p:ph idx="1"/>
          </p:nvPr>
        </p:nvSpPr>
        <p:spPr>
          <a:xfrm>
            <a:off x="0" y="1081404"/>
            <a:ext cx="12192000" cy="5776595"/>
          </a:xfrm>
        </p:spPr>
        <p:txBody>
          <a:bodyPr>
            <a:normAutofit/>
          </a:bodyPr>
          <a:lstStyle/>
          <a:p>
            <a:pPr marL="457200" indent="-457200" algn="l">
              <a:buFont typeface="Arial" panose="020B0604020202020204" pitchFamily="34" charset="0"/>
              <a:buChar char="•"/>
            </a:pPr>
            <a:r>
              <a:rPr lang="en-US" sz="3000" dirty="0">
                <a:latin typeface="New roman"/>
              </a:rPr>
              <a:t>Type: Bar Plot</a:t>
            </a:r>
          </a:p>
          <a:p>
            <a:pPr marL="457200" indent="-457200" algn="l">
              <a:buFont typeface="Arial" panose="020B0604020202020204" pitchFamily="34" charset="0"/>
              <a:buChar char="•"/>
            </a:pPr>
            <a:r>
              <a:rPr lang="en-US" sz="3000" dirty="0">
                <a:latin typeface="New roman"/>
              </a:rPr>
              <a:t>Purpose: Reveals if revenue varies based on release weekday.</a:t>
            </a:r>
          </a:p>
          <a:p>
            <a:pPr marL="457200" indent="-457200" algn="l">
              <a:buFont typeface="Arial" panose="020B0604020202020204" pitchFamily="34" charset="0"/>
              <a:buChar char="•"/>
            </a:pPr>
            <a:r>
              <a:rPr lang="en-US" sz="3000" dirty="0">
                <a:latin typeface="New roman"/>
              </a:rPr>
              <a:t>Observation: Weekends and Fridays usually see higher earnings.</a:t>
            </a:r>
            <a:endParaRPr lang="en-IN" sz="3000" dirty="0">
              <a:latin typeface="New roman"/>
            </a:endParaRPr>
          </a:p>
        </p:txBody>
      </p:sp>
      <p:pic>
        <p:nvPicPr>
          <p:cNvPr id="11" name="Picture 10">
            <a:extLst>
              <a:ext uri="{FF2B5EF4-FFF2-40B4-BE49-F238E27FC236}">
                <a16:creationId xmlns:a16="http://schemas.microsoft.com/office/drawing/2014/main" id="{01C18EE1-4DBE-3968-A529-A83FB45DE88C}"/>
              </a:ext>
            </a:extLst>
          </p:cNvPr>
          <p:cNvPicPr>
            <a:picLocks noChangeAspect="1"/>
          </p:cNvPicPr>
          <p:nvPr/>
        </p:nvPicPr>
        <p:blipFill>
          <a:blip r:embed="rId2"/>
          <a:stretch>
            <a:fillRect/>
          </a:stretch>
        </p:blipFill>
        <p:spPr>
          <a:xfrm>
            <a:off x="1066800" y="2772697"/>
            <a:ext cx="10058399" cy="4085303"/>
          </a:xfrm>
          <a:prstGeom prst="rect">
            <a:avLst/>
          </a:prstGeom>
        </p:spPr>
      </p:pic>
    </p:spTree>
    <p:extLst>
      <p:ext uri="{BB962C8B-B14F-4D97-AF65-F5344CB8AC3E}">
        <p14:creationId xmlns:p14="http://schemas.microsoft.com/office/powerpoint/2010/main" val="36280487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F2F9-5F89-8B6D-8307-BAAFB6716C57}"/>
              </a:ext>
            </a:extLst>
          </p:cNvPr>
          <p:cNvSpPr>
            <a:spLocks noGrp="1"/>
          </p:cNvSpPr>
          <p:nvPr>
            <p:ph type="title"/>
          </p:nvPr>
        </p:nvSpPr>
        <p:spPr>
          <a:xfrm>
            <a:off x="3253740" y="1"/>
            <a:ext cx="5684520" cy="1081404"/>
          </a:xfrm>
        </p:spPr>
        <p:txBody>
          <a:bodyPr>
            <a:normAutofit fontScale="90000"/>
          </a:bodyPr>
          <a:lstStyle/>
          <a:p>
            <a:r>
              <a:rPr lang="en-IN" dirty="0"/>
              <a:t>Language Distribution</a:t>
            </a:r>
          </a:p>
        </p:txBody>
      </p:sp>
      <p:sp>
        <p:nvSpPr>
          <p:cNvPr id="3" name="Content Placeholder 2">
            <a:extLst>
              <a:ext uri="{FF2B5EF4-FFF2-40B4-BE49-F238E27FC236}">
                <a16:creationId xmlns:a16="http://schemas.microsoft.com/office/drawing/2014/main" id="{E6D9C5BE-FCAD-E8B9-5BFD-4A2EB7B2BF71}"/>
              </a:ext>
            </a:extLst>
          </p:cNvPr>
          <p:cNvSpPr>
            <a:spLocks noGrp="1"/>
          </p:cNvSpPr>
          <p:nvPr>
            <p:ph idx="1"/>
          </p:nvPr>
        </p:nvSpPr>
        <p:spPr>
          <a:xfrm>
            <a:off x="0" y="1081405"/>
            <a:ext cx="12192000" cy="5776593"/>
          </a:xfrm>
        </p:spPr>
        <p:txBody>
          <a:bodyPr>
            <a:normAutofit/>
          </a:bodyPr>
          <a:lstStyle/>
          <a:p>
            <a:pPr marL="457200" indent="-457200" algn="l">
              <a:buFont typeface="Arial" panose="020B0604020202020204" pitchFamily="34" charset="0"/>
              <a:buChar char="•"/>
            </a:pPr>
            <a:r>
              <a:rPr lang="en-US" sz="3000" dirty="0">
                <a:latin typeface="New roman"/>
              </a:rPr>
              <a:t>Type: Pie Chart or Bar Chart</a:t>
            </a:r>
          </a:p>
          <a:p>
            <a:pPr marL="457200" indent="-457200" algn="l">
              <a:buFont typeface="Arial" panose="020B0604020202020204" pitchFamily="34" charset="0"/>
              <a:buChar char="•"/>
            </a:pPr>
            <a:r>
              <a:rPr lang="en-US" sz="3000" dirty="0">
                <a:latin typeface="New roman"/>
              </a:rPr>
              <a:t>Purpose: Shows the number of movies per original language.</a:t>
            </a:r>
          </a:p>
          <a:p>
            <a:pPr marL="457200" indent="-457200" algn="l">
              <a:buFont typeface="Arial" panose="020B0604020202020204" pitchFamily="34" charset="0"/>
              <a:buChar char="•"/>
            </a:pPr>
            <a:r>
              <a:rPr lang="en-US" sz="3000" dirty="0">
                <a:latin typeface="New roman"/>
              </a:rPr>
              <a:t>Observation: English dominates, but other languages are present depending on dataset.</a:t>
            </a:r>
            <a:endParaRPr lang="en-IN" sz="3000" dirty="0">
              <a:latin typeface="New roman"/>
            </a:endParaRPr>
          </a:p>
        </p:txBody>
      </p:sp>
      <p:pic>
        <p:nvPicPr>
          <p:cNvPr id="9" name="Picture 8">
            <a:extLst>
              <a:ext uri="{FF2B5EF4-FFF2-40B4-BE49-F238E27FC236}">
                <a16:creationId xmlns:a16="http://schemas.microsoft.com/office/drawing/2014/main" id="{BF0514BF-5645-EA23-B20F-F4508A85E1CD}"/>
              </a:ext>
            </a:extLst>
          </p:cNvPr>
          <p:cNvPicPr>
            <a:picLocks noChangeAspect="1"/>
          </p:cNvPicPr>
          <p:nvPr/>
        </p:nvPicPr>
        <p:blipFill>
          <a:blip r:embed="rId2"/>
          <a:stretch>
            <a:fillRect/>
          </a:stretch>
        </p:blipFill>
        <p:spPr>
          <a:xfrm>
            <a:off x="1061884" y="3165987"/>
            <a:ext cx="9901084" cy="3692011"/>
          </a:xfrm>
          <a:prstGeom prst="rect">
            <a:avLst/>
          </a:prstGeom>
        </p:spPr>
      </p:pic>
    </p:spTree>
    <p:extLst>
      <p:ext uri="{BB962C8B-B14F-4D97-AF65-F5344CB8AC3E}">
        <p14:creationId xmlns:p14="http://schemas.microsoft.com/office/powerpoint/2010/main" val="70984186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EEC9-0E80-C3E7-E1EA-6E65872EF22F}"/>
              </a:ext>
            </a:extLst>
          </p:cNvPr>
          <p:cNvSpPr>
            <a:spLocks noGrp="1"/>
          </p:cNvSpPr>
          <p:nvPr>
            <p:ph type="title"/>
          </p:nvPr>
        </p:nvSpPr>
        <p:spPr>
          <a:xfrm>
            <a:off x="3253740" y="1"/>
            <a:ext cx="5684520" cy="1081404"/>
          </a:xfrm>
        </p:spPr>
        <p:txBody>
          <a:bodyPr/>
          <a:lstStyle/>
          <a:p>
            <a:r>
              <a:rPr lang="en-IN" dirty="0"/>
              <a:t>Correlation Heatmap</a:t>
            </a:r>
          </a:p>
        </p:txBody>
      </p:sp>
      <p:sp>
        <p:nvSpPr>
          <p:cNvPr id="3" name="Content Placeholder 2">
            <a:extLst>
              <a:ext uri="{FF2B5EF4-FFF2-40B4-BE49-F238E27FC236}">
                <a16:creationId xmlns:a16="http://schemas.microsoft.com/office/drawing/2014/main" id="{7A174863-10FC-09C1-CEF4-9D7BB7ACA08C}"/>
              </a:ext>
            </a:extLst>
          </p:cNvPr>
          <p:cNvSpPr>
            <a:spLocks noGrp="1"/>
          </p:cNvSpPr>
          <p:nvPr>
            <p:ph idx="1"/>
          </p:nvPr>
        </p:nvSpPr>
        <p:spPr>
          <a:xfrm>
            <a:off x="0" y="1081405"/>
            <a:ext cx="12192000" cy="5776594"/>
          </a:xfrm>
        </p:spPr>
        <p:txBody>
          <a:bodyPr>
            <a:normAutofit/>
          </a:bodyPr>
          <a:lstStyle/>
          <a:p>
            <a:pPr marL="457200" indent="-457200" algn="l">
              <a:buFont typeface="Arial" panose="020B0604020202020204" pitchFamily="34" charset="0"/>
              <a:buChar char="•"/>
            </a:pPr>
            <a:r>
              <a:rPr lang="en-US" sz="3000" dirty="0">
                <a:latin typeface="New roman"/>
              </a:rPr>
              <a:t>Type: Heatmap</a:t>
            </a:r>
          </a:p>
          <a:p>
            <a:pPr marL="457200" indent="-457200" algn="l">
              <a:buFont typeface="Arial" panose="020B0604020202020204" pitchFamily="34" charset="0"/>
              <a:buChar char="•"/>
            </a:pPr>
            <a:r>
              <a:rPr lang="en-US" sz="3000" dirty="0">
                <a:latin typeface="New roman"/>
              </a:rPr>
              <a:t>Purpose: Shows the strength of relationships between numerical features.</a:t>
            </a:r>
          </a:p>
          <a:p>
            <a:pPr marL="457200" indent="-457200" algn="l">
              <a:buFont typeface="Arial" panose="020B0604020202020204" pitchFamily="34" charset="0"/>
              <a:buChar char="•"/>
            </a:pPr>
            <a:r>
              <a:rPr lang="en-US" sz="3000" dirty="0">
                <a:latin typeface="New roman"/>
              </a:rPr>
              <a:t>Observation: Budget, popularity, and runtime often show strong correlation with revenue.</a:t>
            </a:r>
            <a:endParaRPr lang="en-IN" sz="3000" dirty="0">
              <a:latin typeface="New roman"/>
            </a:endParaRPr>
          </a:p>
        </p:txBody>
      </p:sp>
      <p:pic>
        <p:nvPicPr>
          <p:cNvPr id="8" name="Picture 7">
            <a:extLst>
              <a:ext uri="{FF2B5EF4-FFF2-40B4-BE49-F238E27FC236}">
                <a16:creationId xmlns:a16="http://schemas.microsoft.com/office/drawing/2014/main" id="{0087D3A9-C014-318F-9EB6-0394897EE031}"/>
              </a:ext>
            </a:extLst>
          </p:cNvPr>
          <p:cNvPicPr>
            <a:picLocks noChangeAspect="1"/>
          </p:cNvPicPr>
          <p:nvPr/>
        </p:nvPicPr>
        <p:blipFill>
          <a:blip r:embed="rId2"/>
          <a:stretch>
            <a:fillRect/>
          </a:stretch>
        </p:blipFill>
        <p:spPr>
          <a:xfrm>
            <a:off x="1258529" y="3126658"/>
            <a:ext cx="9468465" cy="3731342"/>
          </a:xfrm>
          <a:prstGeom prst="rect">
            <a:avLst/>
          </a:prstGeom>
        </p:spPr>
      </p:pic>
    </p:spTree>
    <p:extLst>
      <p:ext uri="{BB962C8B-B14F-4D97-AF65-F5344CB8AC3E}">
        <p14:creationId xmlns:p14="http://schemas.microsoft.com/office/powerpoint/2010/main" val="21526017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2B2C-1A07-4D64-007E-B7DC907A5BBE}"/>
              </a:ext>
            </a:extLst>
          </p:cNvPr>
          <p:cNvSpPr>
            <a:spLocks noGrp="1"/>
          </p:cNvSpPr>
          <p:nvPr>
            <p:ph type="title"/>
          </p:nvPr>
        </p:nvSpPr>
        <p:spPr>
          <a:xfrm>
            <a:off x="3253740" y="1"/>
            <a:ext cx="5890260" cy="1081404"/>
          </a:xfrm>
        </p:spPr>
        <p:txBody>
          <a:bodyPr>
            <a:normAutofit fontScale="90000"/>
          </a:bodyPr>
          <a:lstStyle/>
          <a:p>
            <a:r>
              <a:rPr lang="en-IN" dirty="0"/>
              <a:t>Machine Learning Model</a:t>
            </a:r>
          </a:p>
        </p:txBody>
      </p:sp>
      <p:sp>
        <p:nvSpPr>
          <p:cNvPr id="3" name="Content Placeholder 2">
            <a:extLst>
              <a:ext uri="{FF2B5EF4-FFF2-40B4-BE49-F238E27FC236}">
                <a16:creationId xmlns:a16="http://schemas.microsoft.com/office/drawing/2014/main" id="{DD64CE59-56DD-AAE1-BE2C-365C292EF81B}"/>
              </a:ext>
            </a:extLst>
          </p:cNvPr>
          <p:cNvSpPr>
            <a:spLocks noGrp="1"/>
          </p:cNvSpPr>
          <p:nvPr>
            <p:ph idx="1"/>
          </p:nvPr>
        </p:nvSpPr>
        <p:spPr>
          <a:xfrm>
            <a:off x="0" y="1081405"/>
            <a:ext cx="12192000" cy="5348892"/>
          </a:xfrm>
        </p:spPr>
        <p:txBody>
          <a:bodyPr>
            <a:normAutofit/>
          </a:bodyPr>
          <a:lstStyle/>
          <a:p>
            <a:pPr algn="l"/>
            <a:endParaRPr lang="en-US" sz="3000" dirty="0">
              <a:latin typeface="New roman"/>
            </a:endParaRPr>
          </a:p>
          <a:p>
            <a:pPr marL="457200" indent="-457200" algn="l">
              <a:buFont typeface="Wingdings" panose="05000000000000000000" pitchFamily="2" charset="2"/>
              <a:buChar char="Ø"/>
            </a:pPr>
            <a:r>
              <a:rPr lang="en-US" sz="3000" dirty="0">
                <a:latin typeface="New roman"/>
              </a:rPr>
              <a:t>A supervised learning model is trained on historical data.</a:t>
            </a:r>
          </a:p>
          <a:p>
            <a:pPr marL="457200" indent="-457200" algn="l">
              <a:buFont typeface="Wingdings" panose="05000000000000000000" pitchFamily="2" charset="2"/>
              <a:buChar char="Ø"/>
            </a:pPr>
            <a:r>
              <a:rPr lang="en-US" sz="3000" dirty="0">
                <a:latin typeface="New roman"/>
              </a:rPr>
              <a:t>Preprocessing includes:</a:t>
            </a:r>
          </a:p>
          <a:p>
            <a:pPr algn="l"/>
            <a:r>
              <a:rPr lang="en-US" sz="3000" dirty="0">
                <a:latin typeface="New roman"/>
              </a:rPr>
              <a:t>   * Scaling: Normalize numeric values using a scaler (e.g., Standard Scaler).</a:t>
            </a:r>
          </a:p>
          <a:p>
            <a:pPr algn="l"/>
            <a:r>
              <a:rPr lang="en-US" sz="3000" dirty="0">
                <a:latin typeface="New roman"/>
              </a:rPr>
              <a:t>   * Encoding: Convert categorical data into numeric form (if any).</a:t>
            </a:r>
          </a:p>
          <a:p>
            <a:pPr marL="457200" indent="-457200" algn="l">
              <a:buFont typeface="Wingdings" panose="05000000000000000000" pitchFamily="2" charset="2"/>
              <a:buChar char="Ø"/>
            </a:pPr>
            <a:r>
              <a:rPr lang="en-US" sz="3000" dirty="0">
                <a:latin typeface="New roman"/>
              </a:rPr>
              <a:t>Model is saved as '</a:t>
            </a:r>
            <a:r>
              <a:rPr lang="en-US" sz="3000" dirty="0" err="1">
                <a:latin typeface="New roman"/>
              </a:rPr>
              <a:t>movie_model.pkl</a:t>
            </a:r>
            <a:r>
              <a:rPr lang="en-US" sz="3000" dirty="0">
                <a:latin typeface="New roman"/>
              </a:rPr>
              <a:t>'.</a:t>
            </a:r>
          </a:p>
          <a:p>
            <a:pPr marL="457200" indent="-457200" algn="l">
              <a:buFont typeface="Wingdings" panose="05000000000000000000" pitchFamily="2" charset="2"/>
              <a:buChar char="Ø"/>
            </a:pPr>
            <a:r>
              <a:rPr lang="en-US" sz="3000" dirty="0">
                <a:latin typeface="New roman"/>
              </a:rPr>
              <a:t>Scaler and encoders are also saved for consistent input formatting.</a:t>
            </a:r>
          </a:p>
        </p:txBody>
      </p:sp>
    </p:spTree>
    <p:extLst>
      <p:ext uri="{BB962C8B-B14F-4D97-AF65-F5344CB8AC3E}">
        <p14:creationId xmlns:p14="http://schemas.microsoft.com/office/powerpoint/2010/main" val="36987506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9487-08A1-657C-188F-F5FFF4D5DF33}"/>
              </a:ext>
            </a:extLst>
          </p:cNvPr>
          <p:cNvSpPr>
            <a:spLocks noGrp="1"/>
          </p:cNvSpPr>
          <p:nvPr>
            <p:ph type="title"/>
          </p:nvPr>
        </p:nvSpPr>
        <p:spPr>
          <a:xfrm>
            <a:off x="3253740" y="1"/>
            <a:ext cx="5684520" cy="1081404"/>
          </a:xfrm>
        </p:spPr>
        <p:txBody>
          <a:bodyPr/>
          <a:lstStyle/>
          <a:p>
            <a:r>
              <a:rPr lang="en-IN" dirty="0"/>
              <a:t>Results &amp; Evaluation</a:t>
            </a:r>
          </a:p>
        </p:txBody>
      </p:sp>
      <p:sp>
        <p:nvSpPr>
          <p:cNvPr id="3" name="Content Placeholder 2">
            <a:extLst>
              <a:ext uri="{FF2B5EF4-FFF2-40B4-BE49-F238E27FC236}">
                <a16:creationId xmlns:a16="http://schemas.microsoft.com/office/drawing/2014/main" id="{677E371C-71E2-3B03-CEC4-39891C5CE382}"/>
              </a:ext>
            </a:extLst>
          </p:cNvPr>
          <p:cNvSpPr>
            <a:spLocks noGrp="1"/>
          </p:cNvSpPr>
          <p:nvPr>
            <p:ph idx="1"/>
          </p:nvPr>
        </p:nvSpPr>
        <p:spPr>
          <a:xfrm>
            <a:off x="0" y="1081405"/>
            <a:ext cx="12192000" cy="5358724"/>
          </a:xfrm>
        </p:spPr>
        <p:txBody>
          <a:bodyPr>
            <a:normAutofit/>
          </a:bodyPr>
          <a:lstStyle/>
          <a:p>
            <a:pPr algn="l"/>
            <a:endParaRPr lang="en-US" sz="3000" dirty="0">
              <a:latin typeface="New roman"/>
            </a:endParaRPr>
          </a:p>
          <a:p>
            <a:pPr marL="457200" indent="-457200" algn="l">
              <a:buFont typeface="Wingdings" panose="05000000000000000000" pitchFamily="2" charset="2"/>
              <a:buChar char="Ø"/>
            </a:pPr>
            <a:r>
              <a:rPr lang="en-US" sz="3000" dirty="0">
                <a:latin typeface="New roman"/>
              </a:rPr>
              <a:t>Random Forest performed best:</a:t>
            </a:r>
          </a:p>
          <a:p>
            <a:pPr algn="l"/>
            <a:r>
              <a:rPr lang="en-US" sz="3000" dirty="0">
                <a:latin typeface="New roman"/>
              </a:rPr>
              <a:t>   - R² Score ≈ 0.88</a:t>
            </a:r>
          </a:p>
          <a:p>
            <a:pPr algn="l"/>
            <a:r>
              <a:rPr lang="en-US" sz="3000" dirty="0">
                <a:latin typeface="New roman"/>
              </a:rPr>
              <a:t>   - MAE ≈ 1.6M</a:t>
            </a:r>
          </a:p>
          <a:p>
            <a:pPr algn="l"/>
            <a:endParaRPr lang="en-US" sz="3000" dirty="0">
              <a:latin typeface="New roman"/>
            </a:endParaRPr>
          </a:p>
          <a:p>
            <a:pPr marL="457200" indent="-457200" algn="l">
              <a:buFont typeface="Wingdings" panose="05000000000000000000" pitchFamily="2" charset="2"/>
              <a:buChar char="Ø"/>
            </a:pPr>
            <a:r>
              <a:rPr lang="en-US" sz="3000" dirty="0">
                <a:latin typeface="New roman"/>
              </a:rPr>
              <a:t>Budget and Popularity were top predictors</a:t>
            </a:r>
          </a:p>
          <a:p>
            <a:pPr algn="l"/>
            <a:endParaRPr lang="en-IN" sz="3000" dirty="0">
              <a:latin typeface="New roman"/>
            </a:endParaRPr>
          </a:p>
        </p:txBody>
      </p:sp>
    </p:spTree>
    <p:extLst>
      <p:ext uri="{BB962C8B-B14F-4D97-AF65-F5344CB8AC3E}">
        <p14:creationId xmlns:p14="http://schemas.microsoft.com/office/powerpoint/2010/main" val="86006123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6D20-C105-CC92-26AA-3E12F66763C1}"/>
              </a:ext>
            </a:extLst>
          </p:cNvPr>
          <p:cNvSpPr>
            <a:spLocks noGrp="1"/>
          </p:cNvSpPr>
          <p:nvPr>
            <p:ph type="title"/>
          </p:nvPr>
        </p:nvSpPr>
        <p:spPr>
          <a:xfrm>
            <a:off x="3087329" y="1"/>
            <a:ext cx="5850931" cy="1081404"/>
          </a:xfrm>
        </p:spPr>
        <p:txBody>
          <a:bodyPr>
            <a:normAutofit fontScale="90000"/>
          </a:bodyPr>
          <a:lstStyle/>
          <a:p>
            <a:r>
              <a:rPr lang="en-IN"/>
              <a:t>Flask Web App Structure</a:t>
            </a:r>
            <a:endParaRPr lang="en-IN" dirty="0"/>
          </a:p>
        </p:txBody>
      </p:sp>
      <p:sp>
        <p:nvSpPr>
          <p:cNvPr id="3" name="Content Placeholder 2">
            <a:extLst>
              <a:ext uri="{FF2B5EF4-FFF2-40B4-BE49-F238E27FC236}">
                <a16:creationId xmlns:a16="http://schemas.microsoft.com/office/drawing/2014/main" id="{07759FD6-5D29-79BB-84D2-0CC470625359}"/>
              </a:ext>
            </a:extLst>
          </p:cNvPr>
          <p:cNvSpPr>
            <a:spLocks noGrp="1"/>
          </p:cNvSpPr>
          <p:nvPr>
            <p:ph idx="1"/>
          </p:nvPr>
        </p:nvSpPr>
        <p:spPr>
          <a:xfrm>
            <a:off x="0" y="1081405"/>
            <a:ext cx="12192000" cy="5358724"/>
          </a:xfrm>
        </p:spPr>
        <p:txBody>
          <a:bodyPr/>
          <a:lstStyle/>
          <a:p>
            <a:pPr marL="457200" indent="-457200" algn="l">
              <a:buFont typeface="Wingdings" panose="05000000000000000000" pitchFamily="2" charset="2"/>
              <a:buChar char="Ø"/>
            </a:pPr>
            <a:endParaRPr lang="en-IN" sz="3000" dirty="0">
              <a:latin typeface="New roman"/>
            </a:endParaRPr>
          </a:p>
          <a:p>
            <a:pPr marL="457200" indent="-457200" algn="l">
              <a:buFont typeface="Wingdings" panose="05000000000000000000" pitchFamily="2" charset="2"/>
              <a:buChar char="Ø"/>
            </a:pPr>
            <a:r>
              <a:rPr lang="en-IN" sz="3000" dirty="0">
                <a:latin typeface="New roman"/>
              </a:rPr>
              <a:t>Built using Flask framework in Python.</a:t>
            </a:r>
          </a:p>
          <a:p>
            <a:pPr marL="457200" indent="-457200" algn="l">
              <a:buFont typeface="Wingdings" panose="05000000000000000000" pitchFamily="2" charset="2"/>
              <a:buChar char="Ø"/>
            </a:pPr>
            <a:endParaRPr lang="en-IN" sz="3000" dirty="0">
              <a:latin typeface="New roman"/>
            </a:endParaRPr>
          </a:p>
          <a:p>
            <a:pPr marL="457200" indent="-457200" algn="l">
              <a:buFont typeface="Wingdings" panose="05000000000000000000" pitchFamily="2" charset="2"/>
              <a:buChar char="Ø"/>
            </a:pPr>
            <a:r>
              <a:rPr lang="en-IN" sz="3000" dirty="0">
                <a:latin typeface="New roman"/>
              </a:rPr>
              <a:t>Routes:</a:t>
            </a:r>
          </a:p>
          <a:p>
            <a:pPr algn="l"/>
            <a:r>
              <a:rPr lang="en-IN" sz="3000" dirty="0">
                <a:latin typeface="New roman"/>
              </a:rPr>
              <a:t>   * '/' → Renders input form (index.html).</a:t>
            </a:r>
          </a:p>
          <a:p>
            <a:pPr algn="l"/>
            <a:r>
              <a:rPr lang="en-IN" sz="3000" dirty="0">
                <a:latin typeface="New roman"/>
              </a:rPr>
              <a:t>   * '/predict' → Accepts form input and returns prediction.</a:t>
            </a:r>
          </a:p>
          <a:p>
            <a:pPr algn="l"/>
            <a:endParaRPr lang="en-IN" sz="3000" dirty="0">
              <a:latin typeface="New roman"/>
            </a:endParaRPr>
          </a:p>
          <a:p>
            <a:pPr marL="457200" indent="-457200" algn="l">
              <a:buFont typeface="Wingdings" panose="05000000000000000000" pitchFamily="2" charset="2"/>
              <a:buChar char="Ø"/>
            </a:pPr>
            <a:r>
              <a:rPr lang="en-IN" sz="3000" dirty="0">
                <a:latin typeface="New roman"/>
              </a:rPr>
              <a:t>Prediction pipeline:</a:t>
            </a:r>
          </a:p>
          <a:p>
            <a:pPr algn="l"/>
            <a:r>
              <a:rPr lang="en-IN" sz="3000" dirty="0">
                <a:latin typeface="New roman"/>
              </a:rPr>
              <a:t>   * Form input → Scaling → Model Prediction → Display Result.</a:t>
            </a:r>
          </a:p>
          <a:p>
            <a:endParaRPr lang="en-IN" dirty="0"/>
          </a:p>
        </p:txBody>
      </p:sp>
    </p:spTree>
    <p:extLst>
      <p:ext uri="{BB962C8B-B14F-4D97-AF65-F5344CB8AC3E}">
        <p14:creationId xmlns:p14="http://schemas.microsoft.com/office/powerpoint/2010/main" val="13159559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A93F-01B9-615C-513E-1579076AA86E}"/>
              </a:ext>
            </a:extLst>
          </p:cNvPr>
          <p:cNvSpPr>
            <a:spLocks noGrp="1"/>
          </p:cNvSpPr>
          <p:nvPr>
            <p:ph type="title"/>
          </p:nvPr>
        </p:nvSpPr>
        <p:spPr>
          <a:xfrm>
            <a:off x="3253740" y="1"/>
            <a:ext cx="5684520" cy="1081404"/>
          </a:xfrm>
        </p:spPr>
        <p:txBody>
          <a:bodyPr/>
          <a:lstStyle/>
          <a:p>
            <a:r>
              <a:rPr lang="en-IN"/>
              <a:t>Frontend Interface</a:t>
            </a:r>
            <a:endParaRPr lang="en-IN" dirty="0"/>
          </a:p>
        </p:txBody>
      </p:sp>
      <p:sp>
        <p:nvSpPr>
          <p:cNvPr id="3" name="Content Placeholder 2">
            <a:extLst>
              <a:ext uri="{FF2B5EF4-FFF2-40B4-BE49-F238E27FC236}">
                <a16:creationId xmlns:a16="http://schemas.microsoft.com/office/drawing/2014/main" id="{1759A8C6-B306-ACAA-BC06-F174458F829B}"/>
              </a:ext>
            </a:extLst>
          </p:cNvPr>
          <p:cNvSpPr>
            <a:spLocks noGrp="1"/>
          </p:cNvSpPr>
          <p:nvPr>
            <p:ph idx="1"/>
          </p:nvPr>
        </p:nvSpPr>
        <p:spPr>
          <a:xfrm>
            <a:off x="0" y="1081405"/>
            <a:ext cx="12192000" cy="5348892"/>
          </a:xfrm>
        </p:spPr>
        <p:txBody>
          <a:bodyPr>
            <a:normAutofit/>
          </a:bodyPr>
          <a:lstStyle/>
          <a:p>
            <a:pPr marL="457200" indent="-457200" algn="l">
              <a:buFont typeface="Wingdings" panose="05000000000000000000" pitchFamily="2" charset="2"/>
              <a:buChar char="Ø"/>
            </a:pPr>
            <a:endParaRPr lang="en-US" sz="3000" dirty="0">
              <a:latin typeface="New roman"/>
            </a:endParaRPr>
          </a:p>
          <a:p>
            <a:pPr marL="457200" indent="-457200" algn="l">
              <a:buFont typeface="Wingdings" panose="05000000000000000000" pitchFamily="2" charset="2"/>
              <a:buChar char="Ø"/>
            </a:pPr>
            <a:r>
              <a:rPr lang="en-US" sz="3000" dirty="0">
                <a:latin typeface="New roman"/>
              </a:rPr>
              <a:t>index.html includes a form to take inputs from users:</a:t>
            </a:r>
          </a:p>
          <a:p>
            <a:pPr marL="457200" indent="-457200" algn="l">
              <a:buFont typeface="Wingdings" panose="05000000000000000000" pitchFamily="2" charset="2"/>
              <a:buChar char="Ø"/>
            </a:pPr>
            <a:endParaRPr lang="en-US" sz="3000" dirty="0">
              <a:latin typeface="New roman"/>
            </a:endParaRPr>
          </a:p>
          <a:p>
            <a:pPr algn="l"/>
            <a:r>
              <a:rPr lang="en-US" sz="3000" dirty="0">
                <a:latin typeface="New roman"/>
              </a:rPr>
              <a:t>   * Budget</a:t>
            </a:r>
          </a:p>
          <a:p>
            <a:pPr algn="l"/>
            <a:r>
              <a:rPr lang="en-US" sz="3000" dirty="0">
                <a:latin typeface="New roman"/>
              </a:rPr>
              <a:t>   * Popularity</a:t>
            </a:r>
          </a:p>
          <a:p>
            <a:pPr algn="l"/>
            <a:r>
              <a:rPr lang="en-US" sz="3000" dirty="0">
                <a:latin typeface="New roman"/>
              </a:rPr>
              <a:t>   * Runtime</a:t>
            </a:r>
          </a:p>
          <a:p>
            <a:pPr algn="l"/>
            <a:r>
              <a:rPr lang="en-US" sz="3000" dirty="0">
                <a:latin typeface="New roman"/>
              </a:rPr>
              <a:t>   * Release Year</a:t>
            </a:r>
          </a:p>
          <a:p>
            <a:pPr algn="l"/>
            <a:endParaRPr lang="en-IN" sz="3000" dirty="0">
              <a:latin typeface="New roman"/>
            </a:endParaRPr>
          </a:p>
        </p:txBody>
      </p:sp>
    </p:spTree>
    <p:extLst>
      <p:ext uri="{BB962C8B-B14F-4D97-AF65-F5344CB8AC3E}">
        <p14:creationId xmlns:p14="http://schemas.microsoft.com/office/powerpoint/2010/main" val="8825479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D3F-FFB9-8B85-AD60-7F9C04DCD4D5}"/>
              </a:ext>
            </a:extLst>
          </p:cNvPr>
          <p:cNvSpPr>
            <a:spLocks noGrp="1"/>
          </p:cNvSpPr>
          <p:nvPr>
            <p:ph type="title"/>
          </p:nvPr>
        </p:nvSpPr>
        <p:spPr>
          <a:xfrm>
            <a:off x="3253740" y="1"/>
            <a:ext cx="5684520" cy="1081404"/>
          </a:xfrm>
        </p:spPr>
        <p:txBody>
          <a:bodyPr/>
          <a:lstStyle/>
          <a:p>
            <a:r>
              <a:rPr lang="en-IN" dirty="0"/>
              <a:t>Demo / Workflow</a:t>
            </a:r>
          </a:p>
        </p:txBody>
      </p:sp>
      <p:sp>
        <p:nvSpPr>
          <p:cNvPr id="3" name="Content Placeholder 2">
            <a:extLst>
              <a:ext uri="{FF2B5EF4-FFF2-40B4-BE49-F238E27FC236}">
                <a16:creationId xmlns:a16="http://schemas.microsoft.com/office/drawing/2014/main" id="{B784EA33-A07E-6C58-EB41-F7432337AF15}"/>
              </a:ext>
            </a:extLst>
          </p:cNvPr>
          <p:cNvSpPr>
            <a:spLocks noGrp="1"/>
          </p:cNvSpPr>
          <p:nvPr>
            <p:ph idx="1"/>
          </p:nvPr>
        </p:nvSpPr>
        <p:spPr>
          <a:xfrm>
            <a:off x="0" y="1081405"/>
            <a:ext cx="12192000" cy="5378389"/>
          </a:xfrm>
        </p:spPr>
        <p:txBody>
          <a:bodyPr>
            <a:normAutofit lnSpcReduction="10000"/>
          </a:bodyPr>
          <a:lstStyle/>
          <a:p>
            <a:pPr algn="l"/>
            <a:endParaRPr lang="en-US" sz="3000" dirty="0">
              <a:latin typeface="New roman"/>
            </a:endParaRPr>
          </a:p>
          <a:p>
            <a:pPr algn="l"/>
            <a:r>
              <a:rPr lang="en-US" sz="3000">
                <a:latin typeface="New roman"/>
              </a:rPr>
              <a:t>1. User </a:t>
            </a:r>
            <a:r>
              <a:rPr lang="en-US" sz="3000" dirty="0">
                <a:latin typeface="New roman"/>
              </a:rPr>
              <a:t>accesses homepage.</a:t>
            </a:r>
          </a:p>
          <a:p>
            <a:pPr marL="514350" indent="-514350" algn="l">
              <a:buAutoNum type="arabicPeriod"/>
            </a:pPr>
            <a:endParaRPr lang="en-US" sz="3000" dirty="0">
              <a:latin typeface="New roman"/>
            </a:endParaRPr>
          </a:p>
          <a:p>
            <a:pPr algn="l"/>
            <a:r>
              <a:rPr lang="en-US" sz="3000" dirty="0">
                <a:latin typeface="New roman"/>
              </a:rPr>
              <a:t>2. Fills input form.</a:t>
            </a:r>
          </a:p>
          <a:p>
            <a:pPr algn="l"/>
            <a:endParaRPr lang="en-US" sz="3000" dirty="0">
              <a:latin typeface="New roman"/>
            </a:endParaRPr>
          </a:p>
          <a:p>
            <a:pPr algn="l"/>
            <a:r>
              <a:rPr lang="en-US" sz="3000" dirty="0">
                <a:latin typeface="New roman"/>
              </a:rPr>
              <a:t>3. Clicks 'Predict’.</a:t>
            </a:r>
          </a:p>
          <a:p>
            <a:pPr algn="l"/>
            <a:endParaRPr lang="en-US" sz="3000" dirty="0">
              <a:latin typeface="New roman"/>
            </a:endParaRPr>
          </a:p>
          <a:p>
            <a:pPr algn="l"/>
            <a:r>
              <a:rPr lang="en-US" sz="3000" dirty="0">
                <a:latin typeface="New roman"/>
              </a:rPr>
              <a:t>4. Server processes data, predicts, and returns result.</a:t>
            </a:r>
          </a:p>
          <a:p>
            <a:pPr algn="l"/>
            <a:endParaRPr lang="en-US" sz="3000" dirty="0">
              <a:latin typeface="New roman"/>
            </a:endParaRPr>
          </a:p>
          <a:p>
            <a:pPr algn="l"/>
            <a:r>
              <a:rPr lang="en-US" sz="3000" dirty="0">
                <a:latin typeface="New roman"/>
              </a:rPr>
              <a:t>5. Result is shown below the form.</a:t>
            </a:r>
          </a:p>
          <a:p>
            <a:pPr algn="l"/>
            <a:endParaRPr lang="en-IN" sz="3000" dirty="0">
              <a:latin typeface="New roman"/>
            </a:endParaRPr>
          </a:p>
        </p:txBody>
      </p:sp>
    </p:spTree>
    <p:extLst>
      <p:ext uri="{BB962C8B-B14F-4D97-AF65-F5344CB8AC3E}">
        <p14:creationId xmlns:p14="http://schemas.microsoft.com/office/powerpoint/2010/main" val="21103034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lstStyle/>
          <a:p>
            <a:r>
              <a:rPr lang="en-US" dirty="0"/>
              <a:t>Agenda</a:t>
            </a:r>
          </a:p>
        </p:txBody>
      </p:sp>
      <p:sp>
        <p:nvSpPr>
          <p:cNvPr id="3" name="Content Placeholder 2">
            <a:extLst>
              <a:ext uri="{FF2B5EF4-FFF2-40B4-BE49-F238E27FC236}">
                <a16:creationId xmlns:a16="http://schemas.microsoft.com/office/drawing/2014/main" id="{65DF4BB2-624B-43EE-8846-5659141CC9CE}"/>
              </a:ext>
            </a:extLst>
          </p:cNvPr>
          <p:cNvSpPr>
            <a:spLocks noGrp="1"/>
          </p:cNvSpPr>
          <p:nvPr>
            <p:ph idx="1"/>
          </p:nvPr>
        </p:nvSpPr>
        <p:spPr>
          <a:xfrm>
            <a:off x="5669280" y="2595561"/>
            <a:ext cx="5684520" cy="4129704"/>
          </a:xfrm>
        </p:spPr>
        <p:txBody>
          <a:bodyPr vert="horz" lIns="91440" tIns="45720" rIns="91440" bIns="45720" rtlCol="0" anchor="t">
            <a:normAutofit/>
          </a:bodyPr>
          <a:lstStyle/>
          <a:p>
            <a:pPr marL="285750" indent="-285750">
              <a:buFont typeface="Arial" panose="020B0604020202020204" pitchFamily="34" charset="0"/>
              <a:buChar char="•"/>
            </a:pPr>
            <a:r>
              <a:rPr lang="en-US" dirty="0">
                <a:latin typeface="New roman"/>
              </a:rPr>
              <a:t>Introduction</a:t>
            </a:r>
          </a:p>
          <a:p>
            <a:pPr marL="285750" indent="-285750">
              <a:buFont typeface="Arial" panose="020B0604020202020204" pitchFamily="34" charset="0"/>
              <a:buChar char="•"/>
            </a:pPr>
            <a:r>
              <a:rPr lang="en-US" dirty="0">
                <a:latin typeface="New roman"/>
              </a:rPr>
              <a:t>Problem Statement</a:t>
            </a:r>
          </a:p>
          <a:p>
            <a:pPr marL="285750" indent="-285750">
              <a:buFont typeface="Arial" panose="020B0604020202020204" pitchFamily="34" charset="0"/>
              <a:buChar char="•"/>
            </a:pPr>
            <a:r>
              <a:rPr lang="en-US" dirty="0">
                <a:latin typeface="New roman"/>
              </a:rPr>
              <a:t>Dataset and Features</a:t>
            </a:r>
          </a:p>
          <a:p>
            <a:pPr marL="285750" indent="-285750">
              <a:buFont typeface="Arial" panose="020B0604020202020204" pitchFamily="34" charset="0"/>
              <a:buChar char="•"/>
            </a:pPr>
            <a:r>
              <a:rPr lang="en-US" dirty="0">
                <a:latin typeface="New roman"/>
              </a:rPr>
              <a:t>Data Preprocessing</a:t>
            </a:r>
          </a:p>
          <a:p>
            <a:pPr marL="285750" indent="-285750">
              <a:buFont typeface="Arial" panose="020B0604020202020204" pitchFamily="34" charset="0"/>
              <a:buChar char="•"/>
            </a:pPr>
            <a:r>
              <a:rPr lang="en-US" dirty="0">
                <a:latin typeface="New roman"/>
              </a:rPr>
              <a:t>Data Visualization</a:t>
            </a:r>
          </a:p>
          <a:p>
            <a:pPr marL="285750" indent="-285750">
              <a:buFont typeface="Arial" panose="020B0604020202020204" pitchFamily="34" charset="0"/>
              <a:buChar char="•"/>
            </a:pPr>
            <a:r>
              <a:rPr lang="en-US" dirty="0">
                <a:latin typeface="New roman"/>
              </a:rPr>
              <a:t>Machine Learning Model</a:t>
            </a:r>
          </a:p>
          <a:p>
            <a:pPr marL="285750" indent="-285750">
              <a:buFont typeface="Arial" panose="020B0604020202020204" pitchFamily="34" charset="0"/>
              <a:buChar char="•"/>
            </a:pPr>
            <a:r>
              <a:rPr lang="en-US" dirty="0">
                <a:latin typeface="New roman"/>
              </a:rPr>
              <a:t>Results and Evaluation</a:t>
            </a:r>
          </a:p>
          <a:p>
            <a:pPr marL="285750" indent="-285750">
              <a:buFont typeface="Arial" panose="020B0604020202020204" pitchFamily="34" charset="0"/>
              <a:buChar char="•"/>
            </a:pPr>
            <a:r>
              <a:rPr lang="en-US" dirty="0">
                <a:latin typeface="New roman"/>
              </a:rPr>
              <a:t>Flask Web App Structure</a:t>
            </a:r>
          </a:p>
          <a:p>
            <a:pPr marL="285750" indent="-285750">
              <a:buFont typeface="Arial" panose="020B0604020202020204" pitchFamily="34" charset="0"/>
              <a:buChar char="•"/>
            </a:pPr>
            <a:r>
              <a:rPr lang="en-US" dirty="0">
                <a:latin typeface="New roman"/>
              </a:rPr>
              <a:t>Frontend Interface</a:t>
            </a:r>
          </a:p>
          <a:p>
            <a:pPr marL="285750" indent="-285750">
              <a:buFont typeface="Arial" panose="020B0604020202020204" pitchFamily="34" charset="0"/>
              <a:buChar char="•"/>
            </a:pPr>
            <a:r>
              <a:rPr lang="en-US" dirty="0">
                <a:latin typeface="New roman"/>
              </a:rPr>
              <a:t>Demo / Workflow</a:t>
            </a:r>
          </a:p>
          <a:p>
            <a:pPr marL="285750" indent="-285750">
              <a:buFont typeface="Arial" panose="020B0604020202020204" pitchFamily="34" charset="0"/>
              <a:buChar char="•"/>
            </a:pPr>
            <a:r>
              <a:rPr lang="en-US" dirty="0">
                <a:latin typeface="New roman"/>
              </a:rPr>
              <a:t>Conclusion</a:t>
            </a:r>
          </a:p>
          <a:p>
            <a:pPr marL="285750" indent="-285750">
              <a:buFont typeface="Arial" panose="020B0604020202020204" pitchFamily="34" charset="0"/>
              <a:buChar char="•"/>
            </a:pPr>
            <a:endParaRPr lang="en-US" dirty="0">
              <a:latin typeface="New roman"/>
            </a:endParaRPr>
          </a:p>
        </p:txBody>
      </p:sp>
    </p:spTree>
    <p:extLst>
      <p:ext uri="{BB962C8B-B14F-4D97-AF65-F5344CB8AC3E}">
        <p14:creationId xmlns:p14="http://schemas.microsoft.com/office/powerpoint/2010/main" val="41767503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B5A-2274-0709-BD12-1E71BE7B0787}"/>
              </a:ext>
            </a:extLst>
          </p:cNvPr>
          <p:cNvSpPr>
            <a:spLocks noGrp="1"/>
          </p:cNvSpPr>
          <p:nvPr>
            <p:ph type="title"/>
          </p:nvPr>
        </p:nvSpPr>
        <p:spPr>
          <a:xfrm>
            <a:off x="3253740" y="1"/>
            <a:ext cx="5684520" cy="1081404"/>
          </a:xfrm>
        </p:spPr>
        <p:txBody>
          <a:bodyPr/>
          <a:lstStyle/>
          <a:p>
            <a:r>
              <a:rPr lang="en-IN" dirty="0"/>
              <a:t>Conclusion</a:t>
            </a:r>
          </a:p>
        </p:txBody>
      </p:sp>
      <p:sp>
        <p:nvSpPr>
          <p:cNvPr id="3" name="Content Placeholder 2">
            <a:extLst>
              <a:ext uri="{FF2B5EF4-FFF2-40B4-BE49-F238E27FC236}">
                <a16:creationId xmlns:a16="http://schemas.microsoft.com/office/drawing/2014/main" id="{E13BF903-A729-A0C6-0557-D2C0252981B2}"/>
              </a:ext>
            </a:extLst>
          </p:cNvPr>
          <p:cNvSpPr>
            <a:spLocks noGrp="1"/>
          </p:cNvSpPr>
          <p:nvPr>
            <p:ph idx="1"/>
          </p:nvPr>
        </p:nvSpPr>
        <p:spPr>
          <a:xfrm>
            <a:off x="0" y="1081405"/>
            <a:ext cx="12192000" cy="5274945"/>
          </a:xfrm>
        </p:spPr>
        <p:txBody>
          <a:bodyPr/>
          <a:lstStyle/>
          <a:p>
            <a:pPr marL="457200" indent="-457200" algn="l">
              <a:buFont typeface="Wingdings" panose="05000000000000000000" pitchFamily="2" charset="2"/>
              <a:buChar char="Ø"/>
            </a:pPr>
            <a:endParaRPr lang="en-US" sz="3000" dirty="0">
              <a:latin typeface="New roman"/>
            </a:endParaRPr>
          </a:p>
          <a:p>
            <a:pPr marL="457200" indent="-457200" algn="l">
              <a:buFont typeface="Wingdings" panose="05000000000000000000" pitchFamily="2" charset="2"/>
              <a:buChar char="Ø"/>
            </a:pPr>
            <a:r>
              <a:rPr lang="en-US" sz="3000" dirty="0">
                <a:latin typeface="New roman"/>
              </a:rPr>
              <a:t>Successfully deployed a machine learning model using Flask.</a:t>
            </a:r>
          </a:p>
          <a:p>
            <a:pPr marL="457200" indent="-457200" algn="l">
              <a:buFont typeface="Wingdings" panose="05000000000000000000" pitchFamily="2" charset="2"/>
              <a:buChar char="Ø"/>
            </a:pPr>
            <a:endParaRPr lang="en-US" sz="3000" dirty="0">
              <a:latin typeface="New roman"/>
            </a:endParaRPr>
          </a:p>
          <a:p>
            <a:pPr marL="457200" indent="-457200" algn="l">
              <a:buFont typeface="Wingdings" panose="05000000000000000000" pitchFamily="2" charset="2"/>
              <a:buChar char="Ø"/>
            </a:pPr>
            <a:r>
              <a:rPr lang="en-US" sz="3000" dirty="0">
                <a:latin typeface="New roman"/>
              </a:rPr>
              <a:t>Predictive system for movie outcome based on numeric features.</a:t>
            </a:r>
          </a:p>
          <a:p>
            <a:pPr marL="457200" indent="-457200" algn="l">
              <a:buFont typeface="Wingdings" panose="05000000000000000000" pitchFamily="2" charset="2"/>
              <a:buChar char="Ø"/>
            </a:pPr>
            <a:endParaRPr lang="en-US" sz="3000" dirty="0">
              <a:latin typeface="New roman"/>
            </a:endParaRPr>
          </a:p>
          <a:p>
            <a:pPr marL="457200" indent="-457200" algn="l">
              <a:buFont typeface="Wingdings" panose="05000000000000000000" pitchFamily="2" charset="2"/>
              <a:buChar char="Ø"/>
            </a:pPr>
            <a:r>
              <a:rPr lang="en-US" sz="3000" dirty="0">
                <a:latin typeface="New roman"/>
              </a:rPr>
              <a:t>Scalable architecture for adding more features or improving model.</a:t>
            </a:r>
          </a:p>
          <a:p>
            <a:endParaRPr lang="en-IN" dirty="0"/>
          </a:p>
        </p:txBody>
      </p:sp>
    </p:spTree>
    <p:extLst>
      <p:ext uri="{BB962C8B-B14F-4D97-AF65-F5344CB8AC3E}">
        <p14:creationId xmlns:p14="http://schemas.microsoft.com/office/powerpoint/2010/main" val="32670754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DE3D-E846-C838-AB0B-6A94437785F4}"/>
              </a:ext>
            </a:extLst>
          </p:cNvPr>
          <p:cNvSpPr>
            <a:spLocks noGrp="1"/>
          </p:cNvSpPr>
          <p:nvPr>
            <p:ph type="title"/>
          </p:nvPr>
        </p:nvSpPr>
        <p:spPr>
          <a:xfrm>
            <a:off x="5669280" y="822325"/>
            <a:ext cx="6522720" cy="2845107"/>
          </a:xfrm>
        </p:spPr>
        <p:txBody>
          <a:bodyPr/>
          <a:lstStyle/>
          <a:p>
            <a:r>
              <a:rPr lang="en-IN" dirty="0"/>
              <a:t>THANK YOU</a:t>
            </a:r>
            <a:br>
              <a:rPr lang="en-IN" dirty="0"/>
            </a:br>
            <a:r>
              <a:rPr lang="en-IN" dirty="0"/>
              <a:t>❤️</a:t>
            </a:r>
          </a:p>
        </p:txBody>
      </p:sp>
      <p:sp>
        <p:nvSpPr>
          <p:cNvPr id="4" name="Date Placeholder 3">
            <a:extLst>
              <a:ext uri="{FF2B5EF4-FFF2-40B4-BE49-F238E27FC236}">
                <a16:creationId xmlns:a16="http://schemas.microsoft.com/office/drawing/2014/main" id="{9B7A4EB6-C163-49AF-7D06-91157F6CDC38}"/>
              </a:ext>
            </a:extLst>
          </p:cNvPr>
          <p:cNvSpPr>
            <a:spLocks noGrp="1"/>
          </p:cNvSpPr>
          <p:nvPr>
            <p:ph type="dt" sz="half" idx="10"/>
          </p:nvPr>
        </p:nvSpPr>
        <p:spPr/>
        <p:txBody>
          <a:bodyPr/>
          <a:lstStyle/>
          <a:p>
            <a:r>
              <a:rPr lang="en-US"/>
              <a:t>7/29/20XX</a:t>
            </a:r>
            <a:endParaRPr lang="en-US" dirty="0"/>
          </a:p>
        </p:txBody>
      </p:sp>
    </p:spTree>
    <p:extLst>
      <p:ext uri="{BB962C8B-B14F-4D97-AF65-F5344CB8AC3E}">
        <p14:creationId xmlns:p14="http://schemas.microsoft.com/office/powerpoint/2010/main" val="27401199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253740" y="0"/>
            <a:ext cx="5684520" cy="934065"/>
          </a:xfrm>
        </p:spPr>
        <p:txBody>
          <a:bodyPr/>
          <a:lstStyle/>
          <a:p>
            <a:r>
              <a:rPr lang="en-IN" dirty="0"/>
              <a:t>Introduction</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 y="1091381"/>
            <a:ext cx="12192000" cy="5348748"/>
          </a:xfrm>
        </p:spPr>
        <p:txBody>
          <a:bodyPr vert="horz" lIns="91440" tIns="45720" rIns="91440" bIns="45720" rtlCol="0" anchor="t">
            <a:normAutofit/>
          </a:bodyPr>
          <a:lstStyle/>
          <a:p>
            <a:pPr marL="285750" indent="-285750">
              <a:buFont typeface="Arial" panose="020B0604020202020204" pitchFamily="34" charset="0"/>
              <a:buChar char="•"/>
            </a:pPr>
            <a:endParaRPr lang="en-US" dirty="0">
              <a:latin typeface="New roman"/>
            </a:endParaRPr>
          </a:p>
          <a:p>
            <a:pPr marL="457200" indent="-457200">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Predict movie revenue using machine learning.</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Useful for producers, investors, and studios.</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Based on features like budget, popularity, runtime, and release year.</a:t>
            </a:r>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AE15-B00D-726C-E835-F35D67DE8731}"/>
              </a:ext>
            </a:extLst>
          </p:cNvPr>
          <p:cNvSpPr>
            <a:spLocks noGrp="1"/>
          </p:cNvSpPr>
          <p:nvPr>
            <p:ph type="title"/>
          </p:nvPr>
        </p:nvSpPr>
        <p:spPr>
          <a:xfrm>
            <a:off x="3253740" y="1"/>
            <a:ext cx="5684520" cy="1081404"/>
          </a:xfrm>
        </p:spPr>
        <p:txBody>
          <a:bodyPr/>
          <a:lstStyle/>
          <a:p>
            <a:r>
              <a:rPr lang="en-IN"/>
              <a:t>Problem Statement</a:t>
            </a:r>
            <a:endParaRPr lang="en-IN" dirty="0"/>
          </a:p>
        </p:txBody>
      </p:sp>
      <p:sp>
        <p:nvSpPr>
          <p:cNvPr id="3" name="Content Placeholder 2">
            <a:extLst>
              <a:ext uri="{FF2B5EF4-FFF2-40B4-BE49-F238E27FC236}">
                <a16:creationId xmlns:a16="http://schemas.microsoft.com/office/drawing/2014/main" id="{59F72EF7-2E2C-DAED-5504-34C33E2E3401}"/>
              </a:ext>
            </a:extLst>
          </p:cNvPr>
          <p:cNvSpPr>
            <a:spLocks noGrp="1"/>
          </p:cNvSpPr>
          <p:nvPr>
            <p:ph idx="1"/>
          </p:nvPr>
        </p:nvSpPr>
        <p:spPr>
          <a:xfrm>
            <a:off x="0" y="1140542"/>
            <a:ext cx="12192000" cy="5215808"/>
          </a:xfrm>
        </p:spPr>
        <p:txBody>
          <a:bodyPr/>
          <a:lstStyle/>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Manual prediction methods are unreliable.</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Need a data-driven approach.</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Build a machine learning model to estimate movie revenue accurately.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651217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9A15-4A8D-839C-A50C-94F295D0F24B}"/>
              </a:ext>
            </a:extLst>
          </p:cNvPr>
          <p:cNvSpPr>
            <a:spLocks noGrp="1"/>
          </p:cNvSpPr>
          <p:nvPr>
            <p:ph type="title"/>
          </p:nvPr>
        </p:nvSpPr>
        <p:spPr>
          <a:xfrm>
            <a:off x="3253740" y="1"/>
            <a:ext cx="5684520" cy="1081404"/>
          </a:xfrm>
        </p:spPr>
        <p:txBody>
          <a:bodyPr/>
          <a:lstStyle/>
          <a:p>
            <a:r>
              <a:rPr lang="en-IN" dirty="0"/>
              <a:t>Dataset and Features</a:t>
            </a:r>
          </a:p>
        </p:txBody>
      </p:sp>
      <p:sp>
        <p:nvSpPr>
          <p:cNvPr id="3" name="Content Placeholder 2">
            <a:extLst>
              <a:ext uri="{FF2B5EF4-FFF2-40B4-BE49-F238E27FC236}">
                <a16:creationId xmlns:a16="http://schemas.microsoft.com/office/drawing/2014/main" id="{ED16539A-9F6F-384D-8D4F-A5C2B0DC8C6B}"/>
              </a:ext>
            </a:extLst>
          </p:cNvPr>
          <p:cNvSpPr>
            <a:spLocks noGrp="1"/>
          </p:cNvSpPr>
          <p:nvPr>
            <p:ph idx="1"/>
          </p:nvPr>
        </p:nvSpPr>
        <p:spPr>
          <a:xfrm>
            <a:off x="0" y="1081405"/>
            <a:ext cx="12192000" cy="5348892"/>
          </a:xfrm>
        </p:spPr>
        <p:txBody>
          <a:bodyPr/>
          <a:lstStyle/>
          <a:p>
            <a:pPr algn="l"/>
            <a:endParaRPr lang="en-US" sz="3000" dirty="0">
              <a:latin typeface="New roman"/>
            </a:endParaRPr>
          </a:p>
          <a:p>
            <a:pPr marL="457200" indent="-457200" algn="l">
              <a:buFont typeface="Wingdings" panose="05000000000000000000" pitchFamily="2" charset="2"/>
              <a:buChar char="Ø"/>
            </a:pPr>
            <a:r>
              <a:rPr lang="en-US" sz="3000" dirty="0">
                <a:latin typeface="New roman"/>
              </a:rPr>
              <a:t>Budget: Total production cost of the movie (in USD).</a:t>
            </a:r>
          </a:p>
          <a:p>
            <a:pPr marL="457200" indent="-457200" algn="l">
              <a:buFont typeface="Wingdings" panose="05000000000000000000" pitchFamily="2" charset="2"/>
              <a:buChar char="Ø"/>
            </a:pPr>
            <a:r>
              <a:rPr lang="en-US" sz="3000" dirty="0">
                <a:latin typeface="New roman"/>
              </a:rPr>
              <a:t>Popularity: A numeric score indicating public interest.</a:t>
            </a:r>
          </a:p>
          <a:p>
            <a:pPr marL="457200" indent="-457200" algn="l">
              <a:buFont typeface="Wingdings" panose="05000000000000000000" pitchFamily="2" charset="2"/>
              <a:buChar char="Ø"/>
            </a:pPr>
            <a:r>
              <a:rPr lang="en-US" sz="3000" dirty="0">
                <a:latin typeface="New roman"/>
              </a:rPr>
              <a:t>Runtime: Duration of the movie in minutes.</a:t>
            </a:r>
          </a:p>
          <a:p>
            <a:pPr marL="457200" indent="-457200" algn="l">
              <a:buFont typeface="Wingdings" panose="05000000000000000000" pitchFamily="2" charset="2"/>
              <a:buChar char="Ø"/>
            </a:pPr>
            <a:r>
              <a:rPr lang="en-US" sz="3000" dirty="0">
                <a:latin typeface="New roman"/>
              </a:rPr>
              <a:t>Release Year: Year the movie was released.</a:t>
            </a:r>
          </a:p>
          <a:p>
            <a:pPr algn="l"/>
            <a:endParaRPr lang="en-US" sz="3000" dirty="0">
              <a:latin typeface="New roman"/>
            </a:endParaRPr>
          </a:p>
          <a:p>
            <a:pPr marL="457200" indent="-457200" algn="l">
              <a:buFont typeface="Wingdings" panose="05000000000000000000" pitchFamily="2" charset="2"/>
              <a:buChar char="q"/>
            </a:pPr>
            <a:r>
              <a:rPr lang="en-US" sz="3000" dirty="0">
                <a:latin typeface="New roman"/>
              </a:rPr>
              <a:t>These features are used as inputs to the machine learning model.</a:t>
            </a:r>
          </a:p>
          <a:p>
            <a:endParaRPr lang="en-IN" dirty="0"/>
          </a:p>
        </p:txBody>
      </p:sp>
    </p:spTree>
    <p:extLst>
      <p:ext uri="{BB962C8B-B14F-4D97-AF65-F5344CB8AC3E}">
        <p14:creationId xmlns:p14="http://schemas.microsoft.com/office/powerpoint/2010/main" val="32097315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AFD5-8778-F56A-2550-B74E938C344D}"/>
              </a:ext>
            </a:extLst>
          </p:cNvPr>
          <p:cNvSpPr>
            <a:spLocks noGrp="1"/>
          </p:cNvSpPr>
          <p:nvPr>
            <p:ph type="title"/>
          </p:nvPr>
        </p:nvSpPr>
        <p:spPr>
          <a:xfrm>
            <a:off x="3253740" y="1"/>
            <a:ext cx="5684520" cy="1081404"/>
          </a:xfrm>
        </p:spPr>
        <p:txBody>
          <a:bodyPr/>
          <a:lstStyle/>
          <a:p>
            <a:r>
              <a:rPr lang="en-IN" dirty="0"/>
              <a:t>Data Preprocessing</a:t>
            </a:r>
          </a:p>
        </p:txBody>
      </p:sp>
      <p:sp>
        <p:nvSpPr>
          <p:cNvPr id="3" name="Content Placeholder 2">
            <a:extLst>
              <a:ext uri="{FF2B5EF4-FFF2-40B4-BE49-F238E27FC236}">
                <a16:creationId xmlns:a16="http://schemas.microsoft.com/office/drawing/2014/main" id="{4768ED92-57C6-72FD-DC28-1FFF91E76313}"/>
              </a:ext>
            </a:extLst>
          </p:cNvPr>
          <p:cNvSpPr>
            <a:spLocks noGrp="1"/>
          </p:cNvSpPr>
          <p:nvPr>
            <p:ph idx="1"/>
          </p:nvPr>
        </p:nvSpPr>
        <p:spPr>
          <a:xfrm>
            <a:off x="0" y="1081404"/>
            <a:ext cx="12192000" cy="5274946"/>
          </a:xfrm>
        </p:spPr>
        <p:txBody>
          <a:bodyPr>
            <a:normAutofit/>
          </a:bodyPr>
          <a:lstStyle/>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Removed nulls and outliers</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Converted release date into year, month, weekday</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Scaled features using Standard Scaler</a:t>
            </a:r>
          </a:p>
          <a:p>
            <a:pPr marL="457200" indent="-457200" algn="l">
              <a:buFont typeface="Arial" panose="020B0604020202020204" pitchFamily="34" charset="0"/>
              <a:buChar char="•"/>
            </a:pPr>
            <a:endParaRPr lang="en-US" sz="3000" dirty="0">
              <a:latin typeface="New roman"/>
            </a:endParaRPr>
          </a:p>
          <a:p>
            <a:pPr marL="457200" indent="-457200" algn="l">
              <a:buFont typeface="Arial" panose="020B0604020202020204" pitchFamily="34" charset="0"/>
              <a:buChar char="•"/>
            </a:pPr>
            <a:r>
              <a:rPr lang="en-US" sz="3000" dirty="0">
                <a:latin typeface="New roman"/>
              </a:rPr>
              <a:t>Encoded categorical variables</a:t>
            </a:r>
          </a:p>
          <a:p>
            <a:pPr algn="l"/>
            <a:endParaRPr lang="en-IN" sz="3000" dirty="0">
              <a:latin typeface="New roman"/>
            </a:endParaRPr>
          </a:p>
        </p:txBody>
      </p:sp>
    </p:spTree>
    <p:extLst>
      <p:ext uri="{BB962C8B-B14F-4D97-AF65-F5344CB8AC3E}">
        <p14:creationId xmlns:p14="http://schemas.microsoft.com/office/powerpoint/2010/main" val="23955363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8B92-08B5-92A9-D5B1-61E4184C20BF}"/>
              </a:ext>
            </a:extLst>
          </p:cNvPr>
          <p:cNvSpPr>
            <a:spLocks noGrp="1"/>
          </p:cNvSpPr>
          <p:nvPr>
            <p:ph type="title"/>
          </p:nvPr>
        </p:nvSpPr>
        <p:spPr>
          <a:xfrm>
            <a:off x="3253740" y="1"/>
            <a:ext cx="5684520" cy="1081404"/>
          </a:xfrm>
        </p:spPr>
        <p:txBody>
          <a:bodyPr>
            <a:normAutofit/>
          </a:bodyPr>
          <a:lstStyle/>
          <a:p>
            <a:r>
              <a:rPr lang="en-IN" dirty="0"/>
              <a:t>Data Visualization</a:t>
            </a:r>
          </a:p>
        </p:txBody>
      </p:sp>
      <p:sp>
        <p:nvSpPr>
          <p:cNvPr id="3" name="Content Placeholder 2">
            <a:extLst>
              <a:ext uri="{FF2B5EF4-FFF2-40B4-BE49-F238E27FC236}">
                <a16:creationId xmlns:a16="http://schemas.microsoft.com/office/drawing/2014/main" id="{5C4BC6EC-305B-1A04-C25D-BF2900CF4835}"/>
              </a:ext>
            </a:extLst>
          </p:cNvPr>
          <p:cNvSpPr>
            <a:spLocks noGrp="1"/>
          </p:cNvSpPr>
          <p:nvPr>
            <p:ph idx="1"/>
          </p:nvPr>
        </p:nvSpPr>
        <p:spPr>
          <a:xfrm>
            <a:off x="0" y="1081405"/>
            <a:ext cx="12192000" cy="5358724"/>
          </a:xfrm>
        </p:spPr>
        <p:txBody>
          <a:bodyPr>
            <a:normAutofit fontScale="77500" lnSpcReduction="20000"/>
          </a:bodyPr>
          <a:lstStyle/>
          <a:p>
            <a:pPr algn="l"/>
            <a:r>
              <a:rPr lang="en-US" sz="3000" b="1" dirty="0">
                <a:latin typeface="New roman"/>
              </a:rPr>
              <a:t>Data Visualization</a:t>
            </a:r>
            <a:r>
              <a:rPr lang="en-US" sz="3000" dirty="0">
                <a:latin typeface="New roman"/>
              </a:rPr>
              <a:t> is the graphical representation of information and data. By using visual elements like charts, graphs, and maps, data visualization tools make it easier to understand trends, outliers, and patterns in data. It is essential in data science for both exploration and communication.</a:t>
            </a:r>
          </a:p>
          <a:p>
            <a:pPr algn="l"/>
            <a:endParaRPr lang="en-US" sz="3000" dirty="0">
              <a:latin typeface="New roman"/>
            </a:endParaRPr>
          </a:p>
          <a:p>
            <a:pPr algn="l"/>
            <a:r>
              <a:rPr lang="en-IN" sz="3900" dirty="0">
                <a:latin typeface="New roman"/>
              </a:rPr>
              <a:t>Data Visualization Section:</a:t>
            </a:r>
            <a:endParaRPr lang="en-US" sz="3900" dirty="0">
              <a:latin typeface="New roman"/>
            </a:endParaRPr>
          </a:p>
          <a:p>
            <a:pPr marL="571500" indent="-571500" algn="l">
              <a:buFont typeface="Wingdings" panose="05000000000000000000" pitchFamily="2" charset="2"/>
              <a:buChar char="Ø"/>
            </a:pPr>
            <a:r>
              <a:rPr lang="en-US" sz="3900" dirty="0">
                <a:latin typeface="New roman"/>
              </a:rPr>
              <a:t>Budget vs Revenue</a:t>
            </a:r>
          </a:p>
          <a:p>
            <a:pPr marL="571500" indent="-571500" algn="l">
              <a:buFont typeface="Wingdings" panose="05000000000000000000" pitchFamily="2" charset="2"/>
              <a:buChar char="Ø"/>
            </a:pPr>
            <a:r>
              <a:rPr lang="en-US" sz="3900" dirty="0">
                <a:latin typeface="New roman"/>
              </a:rPr>
              <a:t>Popularity vs Revenue</a:t>
            </a:r>
          </a:p>
          <a:p>
            <a:pPr marL="571500" indent="-571500" algn="l">
              <a:buFont typeface="Wingdings" panose="05000000000000000000" pitchFamily="2" charset="2"/>
              <a:buChar char="Ø"/>
            </a:pPr>
            <a:r>
              <a:rPr lang="en-US" sz="3900" dirty="0">
                <a:latin typeface="New roman"/>
              </a:rPr>
              <a:t>Release Year vs Number of Movies</a:t>
            </a:r>
          </a:p>
          <a:p>
            <a:pPr marL="571500" indent="-571500" algn="l">
              <a:buFont typeface="Wingdings" panose="05000000000000000000" pitchFamily="2" charset="2"/>
              <a:buChar char="Ø"/>
            </a:pPr>
            <a:r>
              <a:rPr lang="en-US" sz="3900" dirty="0">
                <a:latin typeface="New roman"/>
              </a:rPr>
              <a:t>Release Month vs Revenue</a:t>
            </a:r>
          </a:p>
          <a:p>
            <a:pPr marL="571500" indent="-571500" algn="l">
              <a:buFont typeface="Wingdings" panose="05000000000000000000" pitchFamily="2" charset="2"/>
              <a:buChar char="Ø"/>
            </a:pPr>
            <a:r>
              <a:rPr lang="en-US" sz="3900" dirty="0">
                <a:latin typeface="New roman"/>
              </a:rPr>
              <a:t>Revenue by Day of Week</a:t>
            </a:r>
          </a:p>
          <a:p>
            <a:pPr marL="571500" indent="-571500" algn="l">
              <a:buFont typeface="Wingdings" panose="05000000000000000000" pitchFamily="2" charset="2"/>
              <a:buChar char="Ø"/>
            </a:pPr>
            <a:r>
              <a:rPr lang="en-US" sz="3900" dirty="0">
                <a:latin typeface="New roman"/>
              </a:rPr>
              <a:t>Language Distribution</a:t>
            </a:r>
          </a:p>
          <a:p>
            <a:pPr marL="571500" indent="-571500" algn="l">
              <a:buFont typeface="Wingdings" panose="05000000000000000000" pitchFamily="2" charset="2"/>
              <a:buChar char="Ø"/>
            </a:pPr>
            <a:r>
              <a:rPr lang="en-US" sz="3900" dirty="0">
                <a:latin typeface="New roman"/>
              </a:rPr>
              <a:t>Correlation Heatmap</a:t>
            </a:r>
            <a:endParaRPr lang="en-IN" sz="3900" b="1" dirty="0">
              <a:latin typeface="New roman"/>
            </a:endParaRPr>
          </a:p>
        </p:txBody>
      </p:sp>
    </p:spTree>
    <p:extLst>
      <p:ext uri="{BB962C8B-B14F-4D97-AF65-F5344CB8AC3E}">
        <p14:creationId xmlns:p14="http://schemas.microsoft.com/office/powerpoint/2010/main" val="25027168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C4B7-F68C-BDD7-AB6A-3F3BAF9DF570}"/>
              </a:ext>
            </a:extLst>
          </p:cNvPr>
          <p:cNvSpPr>
            <a:spLocks noGrp="1"/>
          </p:cNvSpPr>
          <p:nvPr>
            <p:ph type="title"/>
          </p:nvPr>
        </p:nvSpPr>
        <p:spPr>
          <a:xfrm>
            <a:off x="3253740" y="1"/>
            <a:ext cx="5684520" cy="1081404"/>
          </a:xfrm>
        </p:spPr>
        <p:txBody>
          <a:bodyPr/>
          <a:lstStyle/>
          <a:p>
            <a:r>
              <a:rPr lang="en-IN" dirty="0"/>
              <a:t>Budget vs Revenue</a:t>
            </a:r>
          </a:p>
        </p:txBody>
      </p:sp>
      <p:sp>
        <p:nvSpPr>
          <p:cNvPr id="8" name="Content Placeholder 7">
            <a:extLst>
              <a:ext uri="{FF2B5EF4-FFF2-40B4-BE49-F238E27FC236}">
                <a16:creationId xmlns:a16="http://schemas.microsoft.com/office/drawing/2014/main" id="{AF49E6EF-9D66-3C3F-25F7-DAF0B6CC0895}"/>
              </a:ext>
            </a:extLst>
          </p:cNvPr>
          <p:cNvSpPr>
            <a:spLocks noGrp="1"/>
          </p:cNvSpPr>
          <p:nvPr>
            <p:ph idx="1"/>
          </p:nvPr>
        </p:nvSpPr>
        <p:spPr>
          <a:xfrm>
            <a:off x="0" y="1081405"/>
            <a:ext cx="12192000" cy="5776595"/>
          </a:xfrm>
        </p:spPr>
        <p:txBody>
          <a:bodyPr/>
          <a:lstStyle/>
          <a:p>
            <a:pPr marL="457200" indent="-457200" algn="l">
              <a:buFont typeface="Arial" panose="020B0604020202020204" pitchFamily="34" charset="0"/>
              <a:buChar char="•"/>
            </a:pPr>
            <a:r>
              <a:rPr lang="en-US" sz="3000" dirty="0">
                <a:latin typeface="New roman"/>
              </a:rPr>
              <a:t>Type: Scatter Plot</a:t>
            </a:r>
          </a:p>
          <a:p>
            <a:pPr marL="457200" indent="-457200" algn="l">
              <a:buFont typeface="Arial" panose="020B0604020202020204" pitchFamily="34" charset="0"/>
              <a:buChar char="•"/>
            </a:pPr>
            <a:r>
              <a:rPr lang="en-US" sz="3000" dirty="0">
                <a:latin typeface="New roman"/>
              </a:rPr>
              <a:t>Purpose: Shows the relationship between the movie budget and revenue.</a:t>
            </a:r>
          </a:p>
          <a:p>
            <a:pPr marL="457200" indent="-457200" algn="l">
              <a:buFont typeface="Arial" panose="020B0604020202020204" pitchFamily="34" charset="0"/>
              <a:buChar char="•"/>
            </a:pPr>
            <a:r>
              <a:rPr lang="en-US" sz="3000" dirty="0">
                <a:latin typeface="New roman"/>
              </a:rPr>
              <a:t>Observation: A positive correlation—higher budgets often lead to higher revenue, but not always linearly.</a:t>
            </a:r>
          </a:p>
          <a:p>
            <a:pPr marL="457200" indent="-457200" algn="l">
              <a:buFont typeface="Arial" panose="020B0604020202020204" pitchFamily="34" charset="0"/>
              <a:buChar char="•"/>
            </a:pPr>
            <a:endParaRPr lang="en-US" sz="3000" dirty="0">
              <a:latin typeface="New roman"/>
            </a:endParaRPr>
          </a:p>
          <a:p>
            <a:pPr algn="l"/>
            <a:endParaRPr lang="en-IN" dirty="0"/>
          </a:p>
        </p:txBody>
      </p:sp>
      <p:pic>
        <p:nvPicPr>
          <p:cNvPr id="13" name="Picture 12">
            <a:extLst>
              <a:ext uri="{FF2B5EF4-FFF2-40B4-BE49-F238E27FC236}">
                <a16:creationId xmlns:a16="http://schemas.microsoft.com/office/drawing/2014/main" id="{C44C44C0-D6DE-81D9-C578-F3D22AD98B2E}"/>
              </a:ext>
            </a:extLst>
          </p:cNvPr>
          <p:cNvPicPr>
            <a:picLocks noChangeAspect="1"/>
          </p:cNvPicPr>
          <p:nvPr/>
        </p:nvPicPr>
        <p:blipFill>
          <a:blip r:embed="rId2"/>
          <a:stretch>
            <a:fillRect/>
          </a:stretch>
        </p:blipFill>
        <p:spPr>
          <a:xfrm>
            <a:off x="2418737" y="3234813"/>
            <a:ext cx="6784258" cy="3623186"/>
          </a:xfrm>
          <a:prstGeom prst="rect">
            <a:avLst/>
          </a:prstGeom>
        </p:spPr>
      </p:pic>
    </p:spTree>
    <p:extLst>
      <p:ext uri="{BB962C8B-B14F-4D97-AF65-F5344CB8AC3E}">
        <p14:creationId xmlns:p14="http://schemas.microsoft.com/office/powerpoint/2010/main" val="8149278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AE0A-C505-3089-86E8-EB5AC343D7A6}"/>
              </a:ext>
            </a:extLst>
          </p:cNvPr>
          <p:cNvSpPr>
            <a:spLocks noGrp="1"/>
          </p:cNvSpPr>
          <p:nvPr>
            <p:ph type="title"/>
          </p:nvPr>
        </p:nvSpPr>
        <p:spPr>
          <a:xfrm>
            <a:off x="3253740" y="1"/>
            <a:ext cx="5684520" cy="1081404"/>
          </a:xfrm>
        </p:spPr>
        <p:txBody>
          <a:bodyPr>
            <a:normAutofit fontScale="90000"/>
          </a:bodyPr>
          <a:lstStyle/>
          <a:p>
            <a:r>
              <a:rPr lang="en-IN" dirty="0"/>
              <a:t>Popularity vs Revenue</a:t>
            </a:r>
          </a:p>
        </p:txBody>
      </p:sp>
      <p:sp>
        <p:nvSpPr>
          <p:cNvPr id="3" name="Content Placeholder 2">
            <a:extLst>
              <a:ext uri="{FF2B5EF4-FFF2-40B4-BE49-F238E27FC236}">
                <a16:creationId xmlns:a16="http://schemas.microsoft.com/office/drawing/2014/main" id="{9A205AB3-7F23-51D0-94E0-8D2905398561}"/>
              </a:ext>
            </a:extLst>
          </p:cNvPr>
          <p:cNvSpPr>
            <a:spLocks noGrp="1"/>
          </p:cNvSpPr>
          <p:nvPr>
            <p:ph idx="1"/>
          </p:nvPr>
        </p:nvSpPr>
        <p:spPr>
          <a:xfrm>
            <a:off x="0" y="1081405"/>
            <a:ext cx="12192000" cy="5776594"/>
          </a:xfrm>
        </p:spPr>
        <p:txBody>
          <a:bodyPr>
            <a:normAutofit/>
          </a:bodyPr>
          <a:lstStyle/>
          <a:p>
            <a:pPr marL="457200" indent="-457200" algn="l">
              <a:buFont typeface="Arial" panose="020B0604020202020204" pitchFamily="34" charset="0"/>
              <a:buChar char="•"/>
            </a:pPr>
            <a:r>
              <a:rPr lang="en-US" sz="3000" dirty="0">
                <a:latin typeface="New roman"/>
              </a:rPr>
              <a:t>Type: Scatter Plot</a:t>
            </a:r>
          </a:p>
          <a:p>
            <a:pPr marL="457200" indent="-457200" algn="l">
              <a:buFont typeface="Arial" panose="020B0604020202020204" pitchFamily="34" charset="0"/>
              <a:buChar char="•"/>
            </a:pPr>
            <a:r>
              <a:rPr lang="en-US" sz="3000" dirty="0">
                <a:latin typeface="New roman"/>
              </a:rPr>
              <a:t>Purpose: Analyzes whether popular movies tend to earn more.</a:t>
            </a:r>
          </a:p>
          <a:p>
            <a:pPr marL="457200" indent="-457200" algn="l">
              <a:buFont typeface="Arial" panose="020B0604020202020204" pitchFamily="34" charset="0"/>
              <a:buChar char="•"/>
            </a:pPr>
            <a:r>
              <a:rPr lang="en-US" sz="3000" dirty="0">
                <a:latin typeface="New roman"/>
              </a:rPr>
              <a:t>Observation: Moderate correlation; some low-popularity films earn well due to other factors like star cast or timing.</a:t>
            </a:r>
            <a:endParaRPr lang="en-IN" sz="3000" dirty="0">
              <a:latin typeface="New roman"/>
            </a:endParaRPr>
          </a:p>
        </p:txBody>
      </p:sp>
      <p:pic>
        <p:nvPicPr>
          <p:cNvPr id="9" name="Picture 8">
            <a:extLst>
              <a:ext uri="{FF2B5EF4-FFF2-40B4-BE49-F238E27FC236}">
                <a16:creationId xmlns:a16="http://schemas.microsoft.com/office/drawing/2014/main" id="{17008081-2044-E64C-32EA-FA72E6D27A26}"/>
              </a:ext>
            </a:extLst>
          </p:cNvPr>
          <p:cNvPicPr>
            <a:picLocks noChangeAspect="1"/>
          </p:cNvPicPr>
          <p:nvPr/>
        </p:nvPicPr>
        <p:blipFill>
          <a:blip r:embed="rId2"/>
          <a:stretch>
            <a:fillRect/>
          </a:stretch>
        </p:blipFill>
        <p:spPr>
          <a:xfrm>
            <a:off x="2615380" y="3283973"/>
            <a:ext cx="7177548" cy="3574026"/>
          </a:xfrm>
          <a:prstGeom prst="rect">
            <a:avLst/>
          </a:prstGeom>
        </p:spPr>
      </p:pic>
    </p:spTree>
    <p:extLst>
      <p:ext uri="{BB962C8B-B14F-4D97-AF65-F5344CB8AC3E}">
        <p14:creationId xmlns:p14="http://schemas.microsoft.com/office/powerpoint/2010/main" val="3609701084"/>
      </p:ext>
    </p:extLst>
  </p:cSld>
  <p:clrMapOvr>
    <a:masterClrMapping/>
  </p:clrMapOvr>
  <p:transition spd="slow">
    <p:push dir="u"/>
  </p:transition>
</p:sld>
</file>

<file path=ppt/theme/theme1.xml><?xml version="1.0" encoding="utf-8"?>
<a:theme xmlns:a="http://schemas.openxmlformats.org/drawingml/2006/main" name="Custom">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A2976D9-D6A2-4C72-AA54-D6D4585DC826}"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62A4A0A-D2F4-4D0A-B8F3-A5181C4DE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Employee orientation presentation</Template>
  <TotalTime>149</TotalTime>
  <Words>738</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New roman</vt:lpstr>
      <vt:lpstr>Skeena</vt:lpstr>
      <vt:lpstr>Times New Roman</vt:lpstr>
      <vt:lpstr>Wingdings</vt:lpstr>
      <vt:lpstr>Custom</vt:lpstr>
      <vt:lpstr>Movie Revenue Prediction</vt:lpstr>
      <vt:lpstr>Agenda</vt:lpstr>
      <vt:lpstr>Introduction</vt:lpstr>
      <vt:lpstr>Problem Statement</vt:lpstr>
      <vt:lpstr>Dataset and Features</vt:lpstr>
      <vt:lpstr>Data Preprocessing</vt:lpstr>
      <vt:lpstr>Data Visualization</vt:lpstr>
      <vt:lpstr>Budget vs Revenue</vt:lpstr>
      <vt:lpstr>Popularity vs Revenue</vt:lpstr>
      <vt:lpstr>Release Year vs Number of Movies</vt:lpstr>
      <vt:lpstr>Release Month vs Revenue</vt:lpstr>
      <vt:lpstr>Revenue by Day of Week</vt:lpstr>
      <vt:lpstr>Language Distribution</vt:lpstr>
      <vt:lpstr>Correlation Heatmap</vt:lpstr>
      <vt:lpstr>Machine Learning Model</vt:lpstr>
      <vt:lpstr>Results &amp; Evaluation</vt:lpstr>
      <vt:lpstr>Flask Web App Structure</vt:lpstr>
      <vt:lpstr>Frontend Interface</vt:lpstr>
      <vt:lpstr>Demo / Workflow</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M</dc:creator>
  <cp:lastModifiedBy>vijay M</cp:lastModifiedBy>
  <cp:revision>2</cp:revision>
  <dcterms:created xsi:type="dcterms:W3CDTF">2025-07-19T10:35:04Z</dcterms:created>
  <dcterms:modified xsi:type="dcterms:W3CDTF">2025-07-20T12:46:43Z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