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" y="-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4850" y="68580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63499">
            <a:solidFill>
              <a:srgbClr val="1313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5" y="565889"/>
            <a:ext cx="1658493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674" y="2004024"/>
            <a:ext cx="16650969" cy="6219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3237865"/>
          </a:xfrm>
          <a:custGeom>
            <a:avLst/>
            <a:gdLst/>
            <a:ahLst/>
            <a:cxnLst/>
            <a:rect l="l" t="t" r="r" b="b"/>
            <a:pathLst>
              <a:path w="18288000" h="3237865">
                <a:moveTo>
                  <a:pt x="0" y="3237399"/>
                </a:moveTo>
                <a:lnTo>
                  <a:pt x="18287999" y="3237399"/>
                </a:lnTo>
                <a:lnTo>
                  <a:pt x="18287999" y="0"/>
                </a:lnTo>
                <a:lnTo>
                  <a:pt x="0" y="0"/>
                </a:lnTo>
                <a:lnTo>
                  <a:pt x="0" y="3237399"/>
                </a:lnTo>
                <a:close/>
              </a:path>
            </a:pathLst>
          </a:custGeom>
          <a:solidFill>
            <a:srgbClr val="131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457799"/>
            <a:ext cx="18288000" cy="5829300"/>
          </a:xfrm>
          <a:custGeom>
            <a:avLst/>
            <a:gdLst/>
            <a:ahLst/>
            <a:cxnLst/>
            <a:rect l="l" t="t" r="r" b="b"/>
            <a:pathLst>
              <a:path w="18288000" h="5829300">
                <a:moveTo>
                  <a:pt x="0" y="5829199"/>
                </a:moveTo>
                <a:lnTo>
                  <a:pt x="18287999" y="5829199"/>
                </a:lnTo>
                <a:lnTo>
                  <a:pt x="18287999" y="0"/>
                </a:lnTo>
                <a:lnTo>
                  <a:pt x="0" y="0"/>
                </a:lnTo>
                <a:lnTo>
                  <a:pt x="0" y="5829199"/>
                </a:lnTo>
                <a:close/>
              </a:path>
            </a:pathLst>
          </a:custGeom>
          <a:solidFill>
            <a:srgbClr val="1313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275" y="1462795"/>
            <a:ext cx="5109210" cy="1185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800" b="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STRATEGIC </a:t>
            </a:r>
            <a:r>
              <a:rPr sz="3800" b="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BUSINESS </a:t>
            </a:r>
            <a:r>
              <a:rPr sz="3800" b="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b="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</a:t>
            </a:r>
            <a:r>
              <a:rPr sz="3800" b="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b="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PLAYBOOK</a:t>
            </a:r>
            <a:endParaRPr sz="3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37400"/>
            <a:ext cx="18288000" cy="1220470"/>
          </a:xfrm>
          <a:custGeom>
            <a:avLst/>
            <a:gdLst/>
            <a:ahLst/>
            <a:cxnLst/>
            <a:rect l="l" t="t" r="r" b="b"/>
            <a:pathLst>
              <a:path w="18288000" h="1220470">
                <a:moveTo>
                  <a:pt x="18287999" y="1220399"/>
                </a:moveTo>
                <a:lnTo>
                  <a:pt x="0" y="12203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220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550420"/>
            <a:ext cx="52184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45" dirty="0">
                <a:solidFill>
                  <a:srgbClr val="1BC1A2"/>
                </a:solidFill>
                <a:latin typeface="Tahoma"/>
                <a:cs typeface="Tahoma"/>
              </a:rPr>
              <a:t>DATA</a:t>
            </a:r>
            <a:r>
              <a:rPr sz="3500" b="1" spc="-285" dirty="0">
                <a:solidFill>
                  <a:srgbClr val="1BC1A2"/>
                </a:solidFill>
                <a:latin typeface="Tahoma"/>
                <a:cs typeface="Tahoma"/>
              </a:rPr>
              <a:t> </a:t>
            </a:r>
            <a:r>
              <a:rPr sz="3500" b="1" spc="-150" dirty="0">
                <a:solidFill>
                  <a:srgbClr val="1BC1A2"/>
                </a:solidFill>
                <a:latin typeface="Tahoma"/>
                <a:cs typeface="Tahoma"/>
              </a:rPr>
              <a:t>SIGNAL</a:t>
            </a:r>
            <a:r>
              <a:rPr sz="3500" b="1" spc="-285" dirty="0">
                <a:solidFill>
                  <a:srgbClr val="1BC1A2"/>
                </a:solidFill>
                <a:latin typeface="Tahoma"/>
                <a:cs typeface="Tahoma"/>
              </a:rPr>
              <a:t> </a:t>
            </a:r>
            <a:r>
              <a:rPr sz="3500" b="1" spc="5" dirty="0">
                <a:solidFill>
                  <a:srgbClr val="1BC1A2"/>
                </a:solidFill>
                <a:latin typeface="Tahoma"/>
                <a:cs typeface="Tahoma"/>
              </a:rPr>
              <a:t>VS.</a:t>
            </a:r>
            <a:r>
              <a:rPr sz="3500" b="1" spc="-285" dirty="0">
                <a:solidFill>
                  <a:srgbClr val="1BC1A2"/>
                </a:solidFill>
                <a:latin typeface="Tahoma"/>
                <a:cs typeface="Tahoma"/>
              </a:rPr>
              <a:t> </a:t>
            </a:r>
            <a:r>
              <a:rPr sz="3500" b="1" spc="-200" dirty="0">
                <a:solidFill>
                  <a:srgbClr val="1BC1A2"/>
                </a:solidFill>
                <a:latin typeface="Tahoma"/>
                <a:cs typeface="Tahoma"/>
              </a:rPr>
              <a:t>NOISE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275" y="4913113"/>
            <a:ext cx="10314940" cy="19723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7650"/>
              </a:lnSpc>
              <a:spcBef>
                <a:spcPts val="229"/>
              </a:spcBef>
            </a:pPr>
            <a:r>
              <a:rPr sz="6400" b="1" spc="30" dirty="0">
                <a:solidFill>
                  <a:srgbClr val="FFFFFF"/>
                </a:solidFill>
                <a:latin typeface="Tahoma"/>
                <a:cs typeface="Tahoma"/>
              </a:rPr>
              <a:t>Draw</a:t>
            </a:r>
            <a:r>
              <a:rPr sz="6400" b="1" spc="-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b="1" spc="50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6400" b="1" spc="-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b="1" spc="204" dirty="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r>
              <a:rPr sz="6400" b="1" spc="-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b="1" spc="-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6400" b="1" spc="-5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400" b="1" spc="265" dirty="0">
                <a:solidFill>
                  <a:srgbClr val="FFFFFF"/>
                </a:solidFill>
                <a:latin typeface="Tahoma"/>
                <a:cs typeface="Tahoma"/>
              </a:rPr>
              <a:t>an  </a:t>
            </a:r>
            <a:r>
              <a:rPr sz="6400" b="1" spc="135" dirty="0">
                <a:solidFill>
                  <a:srgbClr val="FFFFFF"/>
                </a:solidFill>
                <a:latin typeface="Tahoma"/>
                <a:cs typeface="Tahoma"/>
              </a:rPr>
              <a:t>experiment</a:t>
            </a:r>
            <a:endParaRPr sz="6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613999" y="2963346"/>
            <a:ext cx="4034790" cy="4352925"/>
            <a:chOff x="12613999" y="2963346"/>
            <a:chExt cx="4034790" cy="4352925"/>
          </a:xfrm>
        </p:grpSpPr>
        <p:sp>
          <p:nvSpPr>
            <p:cNvPr id="9" name="object 9"/>
            <p:cNvSpPr/>
            <p:nvPr/>
          </p:nvSpPr>
          <p:spPr>
            <a:xfrm>
              <a:off x="12614019" y="2963346"/>
              <a:ext cx="4034154" cy="567690"/>
            </a:xfrm>
            <a:custGeom>
              <a:avLst/>
              <a:gdLst/>
              <a:ahLst/>
              <a:cxnLst/>
              <a:rect l="l" t="t" r="r" b="b"/>
              <a:pathLst>
                <a:path w="4034155" h="567689">
                  <a:moveTo>
                    <a:pt x="1900187" y="567258"/>
                  </a:moveTo>
                  <a:lnTo>
                    <a:pt x="1862322" y="567014"/>
                  </a:lnTo>
                  <a:lnTo>
                    <a:pt x="1824456" y="567014"/>
                  </a:lnTo>
                  <a:lnTo>
                    <a:pt x="1786261" y="566526"/>
                  </a:lnTo>
                  <a:lnTo>
                    <a:pt x="1748725" y="566037"/>
                  </a:lnTo>
                  <a:lnTo>
                    <a:pt x="1710860" y="565549"/>
                  </a:lnTo>
                  <a:lnTo>
                    <a:pt x="1672994" y="564572"/>
                  </a:lnTo>
                  <a:lnTo>
                    <a:pt x="1634800" y="563596"/>
                  </a:lnTo>
                  <a:lnTo>
                    <a:pt x="1521532" y="560177"/>
                  </a:lnTo>
                  <a:lnTo>
                    <a:pt x="1445802" y="556758"/>
                  </a:lnTo>
                  <a:lnTo>
                    <a:pt x="1407936" y="555049"/>
                  </a:lnTo>
                  <a:lnTo>
                    <a:pt x="1345047" y="552119"/>
                  </a:lnTo>
                  <a:lnTo>
                    <a:pt x="1282486" y="548944"/>
                  </a:lnTo>
                  <a:lnTo>
                    <a:pt x="1219267" y="545281"/>
                  </a:lnTo>
                  <a:lnTo>
                    <a:pt x="1156706" y="541374"/>
                  </a:lnTo>
                  <a:lnTo>
                    <a:pt x="1093817" y="537223"/>
                  </a:lnTo>
                  <a:lnTo>
                    <a:pt x="1031586" y="532583"/>
                  </a:lnTo>
                  <a:lnTo>
                    <a:pt x="968697" y="527699"/>
                  </a:lnTo>
                  <a:lnTo>
                    <a:pt x="906466" y="522083"/>
                  </a:lnTo>
                  <a:lnTo>
                    <a:pt x="843905" y="516222"/>
                  </a:lnTo>
                  <a:lnTo>
                    <a:pt x="812955" y="512803"/>
                  </a:lnTo>
                  <a:lnTo>
                    <a:pt x="781674" y="509629"/>
                  </a:lnTo>
                  <a:lnTo>
                    <a:pt x="750394" y="506210"/>
                  </a:lnTo>
                  <a:lnTo>
                    <a:pt x="719442" y="502303"/>
                  </a:lnTo>
                  <a:lnTo>
                    <a:pt x="688492" y="498641"/>
                  </a:lnTo>
                  <a:lnTo>
                    <a:pt x="657541" y="494489"/>
                  </a:lnTo>
                  <a:lnTo>
                    <a:pt x="626261" y="490338"/>
                  </a:lnTo>
                  <a:lnTo>
                    <a:pt x="595310" y="486187"/>
                  </a:lnTo>
                  <a:lnTo>
                    <a:pt x="564690" y="481547"/>
                  </a:lnTo>
                  <a:lnTo>
                    <a:pt x="533737" y="476907"/>
                  </a:lnTo>
                  <a:lnTo>
                    <a:pt x="502786" y="472023"/>
                  </a:lnTo>
                  <a:lnTo>
                    <a:pt x="472165" y="466895"/>
                  </a:lnTo>
                  <a:lnTo>
                    <a:pt x="441214" y="461523"/>
                  </a:lnTo>
                  <a:lnTo>
                    <a:pt x="410592" y="456151"/>
                  </a:lnTo>
                  <a:lnTo>
                    <a:pt x="388861" y="452000"/>
                  </a:lnTo>
                  <a:lnTo>
                    <a:pt x="367788" y="448093"/>
                  </a:lnTo>
                  <a:lnTo>
                    <a:pt x="346056" y="444185"/>
                  </a:lnTo>
                  <a:lnTo>
                    <a:pt x="324984" y="439546"/>
                  </a:lnTo>
                  <a:lnTo>
                    <a:pt x="303581" y="435150"/>
                  </a:lnTo>
                  <a:lnTo>
                    <a:pt x="282179" y="430266"/>
                  </a:lnTo>
                  <a:lnTo>
                    <a:pt x="261435" y="425627"/>
                  </a:lnTo>
                  <a:lnTo>
                    <a:pt x="240362" y="420255"/>
                  </a:lnTo>
                  <a:lnTo>
                    <a:pt x="198875" y="408778"/>
                  </a:lnTo>
                  <a:lnTo>
                    <a:pt x="158376" y="395835"/>
                  </a:lnTo>
                  <a:lnTo>
                    <a:pt x="138620" y="388510"/>
                  </a:lnTo>
                  <a:lnTo>
                    <a:pt x="128742" y="384847"/>
                  </a:lnTo>
                  <a:lnTo>
                    <a:pt x="119193" y="380940"/>
                  </a:lnTo>
                  <a:lnTo>
                    <a:pt x="109315" y="376788"/>
                  </a:lnTo>
                  <a:lnTo>
                    <a:pt x="99437" y="372881"/>
                  </a:lnTo>
                  <a:lnTo>
                    <a:pt x="90217" y="368486"/>
                  </a:lnTo>
                  <a:lnTo>
                    <a:pt x="80669" y="364090"/>
                  </a:lnTo>
                  <a:lnTo>
                    <a:pt x="70791" y="359207"/>
                  </a:lnTo>
                  <a:lnTo>
                    <a:pt x="31279" y="334543"/>
                  </a:lnTo>
                  <a:lnTo>
                    <a:pt x="4938" y="304263"/>
                  </a:lnTo>
                  <a:lnTo>
                    <a:pt x="0" y="283751"/>
                  </a:lnTo>
                  <a:lnTo>
                    <a:pt x="328" y="278623"/>
                  </a:lnTo>
                  <a:lnTo>
                    <a:pt x="20085" y="242727"/>
                  </a:lnTo>
                  <a:lnTo>
                    <a:pt x="38523" y="227831"/>
                  </a:lnTo>
                  <a:lnTo>
                    <a:pt x="45437" y="222703"/>
                  </a:lnTo>
                  <a:lnTo>
                    <a:pt x="53669" y="218063"/>
                  </a:lnTo>
                  <a:lnTo>
                    <a:pt x="61901" y="212935"/>
                  </a:lnTo>
                  <a:lnTo>
                    <a:pt x="71120" y="208295"/>
                  </a:lnTo>
                  <a:lnTo>
                    <a:pt x="80999" y="203412"/>
                  </a:lnTo>
                  <a:lnTo>
                    <a:pt x="100095" y="194621"/>
                  </a:lnTo>
                  <a:lnTo>
                    <a:pt x="109645" y="190469"/>
                  </a:lnTo>
                  <a:lnTo>
                    <a:pt x="119522" y="186562"/>
                  </a:lnTo>
                  <a:lnTo>
                    <a:pt x="129071" y="182655"/>
                  </a:lnTo>
                  <a:lnTo>
                    <a:pt x="138949" y="178748"/>
                  </a:lnTo>
                  <a:lnTo>
                    <a:pt x="149156" y="175330"/>
                  </a:lnTo>
                  <a:lnTo>
                    <a:pt x="158705" y="171667"/>
                  </a:lnTo>
                  <a:lnTo>
                    <a:pt x="199204" y="158725"/>
                  </a:lnTo>
                  <a:lnTo>
                    <a:pt x="240692" y="147247"/>
                  </a:lnTo>
                  <a:lnTo>
                    <a:pt x="261765" y="142119"/>
                  </a:lnTo>
                  <a:lnTo>
                    <a:pt x="282509" y="136991"/>
                  </a:lnTo>
                  <a:lnTo>
                    <a:pt x="325312" y="127712"/>
                  </a:lnTo>
                  <a:lnTo>
                    <a:pt x="389520" y="115258"/>
                  </a:lnTo>
                  <a:lnTo>
                    <a:pt x="411251" y="111595"/>
                  </a:lnTo>
                  <a:lnTo>
                    <a:pt x="434958" y="106956"/>
                  </a:lnTo>
                  <a:lnTo>
                    <a:pt x="459324" y="102804"/>
                  </a:lnTo>
                  <a:lnTo>
                    <a:pt x="483360" y="98653"/>
                  </a:lnTo>
                  <a:lnTo>
                    <a:pt x="507725" y="94990"/>
                  </a:lnTo>
                  <a:lnTo>
                    <a:pt x="555799" y="87420"/>
                  </a:lnTo>
                  <a:lnTo>
                    <a:pt x="604530" y="80583"/>
                  </a:lnTo>
                  <a:lnTo>
                    <a:pt x="652931" y="73990"/>
                  </a:lnTo>
                  <a:lnTo>
                    <a:pt x="701992" y="68129"/>
                  </a:lnTo>
                  <a:lnTo>
                    <a:pt x="750394" y="62268"/>
                  </a:lnTo>
                  <a:lnTo>
                    <a:pt x="799455" y="56896"/>
                  </a:lnTo>
                  <a:lnTo>
                    <a:pt x="848186" y="52012"/>
                  </a:lnTo>
                  <a:lnTo>
                    <a:pt x="897245" y="47373"/>
                  </a:lnTo>
                  <a:lnTo>
                    <a:pt x="946636" y="42977"/>
                  </a:lnTo>
                  <a:lnTo>
                    <a:pt x="995367" y="38826"/>
                  </a:lnTo>
                  <a:lnTo>
                    <a:pt x="1044756" y="34919"/>
                  </a:lnTo>
                  <a:lnTo>
                    <a:pt x="1093817" y="31256"/>
                  </a:lnTo>
                  <a:lnTo>
                    <a:pt x="1143206" y="27837"/>
                  </a:lnTo>
                  <a:lnTo>
                    <a:pt x="1192267" y="24418"/>
                  </a:lnTo>
                  <a:lnTo>
                    <a:pt x="1227828" y="22221"/>
                  </a:lnTo>
                  <a:lnTo>
                    <a:pt x="1262730" y="20023"/>
                  </a:lnTo>
                  <a:lnTo>
                    <a:pt x="1333852" y="16116"/>
                  </a:lnTo>
                  <a:lnTo>
                    <a:pt x="1404315" y="12453"/>
                  </a:lnTo>
                  <a:lnTo>
                    <a:pt x="1475106" y="9523"/>
                  </a:lnTo>
                  <a:lnTo>
                    <a:pt x="1545899" y="7081"/>
                  </a:lnTo>
                  <a:lnTo>
                    <a:pt x="1616361" y="4639"/>
                  </a:lnTo>
                  <a:lnTo>
                    <a:pt x="1687153" y="2930"/>
                  </a:lnTo>
                  <a:lnTo>
                    <a:pt x="1757945" y="1709"/>
                  </a:lnTo>
                  <a:lnTo>
                    <a:pt x="1828407" y="732"/>
                  </a:lnTo>
                  <a:lnTo>
                    <a:pt x="1899200" y="243"/>
                  </a:lnTo>
                  <a:lnTo>
                    <a:pt x="1970320" y="0"/>
                  </a:lnTo>
                  <a:lnTo>
                    <a:pt x="2041112" y="0"/>
                  </a:lnTo>
                  <a:lnTo>
                    <a:pt x="2111575" y="488"/>
                  </a:lnTo>
                  <a:lnTo>
                    <a:pt x="2182367" y="976"/>
                  </a:lnTo>
                  <a:lnTo>
                    <a:pt x="2323952" y="2930"/>
                  </a:lnTo>
                  <a:lnTo>
                    <a:pt x="2396061" y="4395"/>
                  </a:lnTo>
                  <a:lnTo>
                    <a:pt x="2468828" y="6348"/>
                  </a:lnTo>
                  <a:lnTo>
                    <a:pt x="2540937" y="8546"/>
                  </a:lnTo>
                  <a:lnTo>
                    <a:pt x="2613045" y="11232"/>
                  </a:lnTo>
                  <a:lnTo>
                    <a:pt x="2685155" y="14162"/>
                  </a:lnTo>
                  <a:lnTo>
                    <a:pt x="2757594" y="18070"/>
                  </a:lnTo>
                  <a:lnTo>
                    <a:pt x="2829703" y="22221"/>
                  </a:lnTo>
                  <a:lnTo>
                    <a:pt x="2901482" y="26860"/>
                  </a:lnTo>
                  <a:lnTo>
                    <a:pt x="2937702" y="29547"/>
                  </a:lnTo>
                  <a:lnTo>
                    <a:pt x="2973591" y="31989"/>
                  </a:lnTo>
                  <a:lnTo>
                    <a:pt x="3009481" y="34919"/>
                  </a:lnTo>
                  <a:lnTo>
                    <a:pt x="3045370" y="38093"/>
                  </a:lnTo>
                  <a:lnTo>
                    <a:pt x="3081261" y="41024"/>
                  </a:lnTo>
                  <a:lnTo>
                    <a:pt x="3153041" y="47861"/>
                  </a:lnTo>
                  <a:lnTo>
                    <a:pt x="3224491" y="55187"/>
                  </a:lnTo>
                  <a:lnTo>
                    <a:pt x="3296270" y="63489"/>
                  </a:lnTo>
                  <a:lnTo>
                    <a:pt x="3331831" y="67885"/>
                  </a:lnTo>
                  <a:lnTo>
                    <a:pt x="3367722" y="72280"/>
                  </a:lnTo>
                  <a:lnTo>
                    <a:pt x="3403281" y="76676"/>
                  </a:lnTo>
                  <a:lnTo>
                    <a:pt x="3439172" y="81804"/>
                  </a:lnTo>
                  <a:lnTo>
                    <a:pt x="3474403" y="86688"/>
                  </a:lnTo>
                  <a:lnTo>
                    <a:pt x="3500416" y="90595"/>
                  </a:lnTo>
                  <a:lnTo>
                    <a:pt x="3526099" y="94502"/>
                  </a:lnTo>
                  <a:lnTo>
                    <a:pt x="3552110" y="98409"/>
                  </a:lnTo>
                  <a:lnTo>
                    <a:pt x="3577792" y="102804"/>
                  </a:lnTo>
                  <a:lnTo>
                    <a:pt x="3603475" y="106956"/>
                  </a:lnTo>
                  <a:lnTo>
                    <a:pt x="3629157" y="111840"/>
                  </a:lnTo>
                  <a:lnTo>
                    <a:pt x="3679536" y="121607"/>
                  </a:lnTo>
                  <a:lnTo>
                    <a:pt x="3730242" y="132596"/>
                  </a:lnTo>
                  <a:lnTo>
                    <a:pt x="3780291" y="144561"/>
                  </a:lnTo>
                  <a:lnTo>
                    <a:pt x="3829680" y="158236"/>
                  </a:lnTo>
                  <a:lnTo>
                    <a:pt x="3878411" y="173376"/>
                  </a:lnTo>
                  <a:lnTo>
                    <a:pt x="3912985" y="185342"/>
                  </a:lnTo>
                  <a:lnTo>
                    <a:pt x="3921875" y="188516"/>
                  </a:lnTo>
                  <a:lnTo>
                    <a:pt x="3929777" y="191935"/>
                  </a:lnTo>
                  <a:lnTo>
                    <a:pt x="3938337" y="195598"/>
                  </a:lnTo>
                  <a:lnTo>
                    <a:pt x="3946569" y="199016"/>
                  </a:lnTo>
                  <a:lnTo>
                    <a:pt x="3954472" y="202923"/>
                  </a:lnTo>
                  <a:lnTo>
                    <a:pt x="3991678" y="224901"/>
                  </a:lnTo>
                  <a:lnTo>
                    <a:pt x="4012092" y="241017"/>
                  </a:lnTo>
                  <a:lnTo>
                    <a:pt x="4015386" y="243948"/>
                  </a:lnTo>
                  <a:lnTo>
                    <a:pt x="4018020" y="247122"/>
                  </a:lnTo>
                  <a:lnTo>
                    <a:pt x="4020653" y="250052"/>
                  </a:lnTo>
                  <a:lnTo>
                    <a:pt x="4022960" y="253227"/>
                  </a:lnTo>
                  <a:lnTo>
                    <a:pt x="4024935" y="256401"/>
                  </a:lnTo>
                  <a:lnTo>
                    <a:pt x="4026910" y="259332"/>
                  </a:lnTo>
                  <a:lnTo>
                    <a:pt x="4028886" y="262262"/>
                  </a:lnTo>
                  <a:lnTo>
                    <a:pt x="4030203" y="265437"/>
                  </a:lnTo>
                  <a:lnTo>
                    <a:pt x="4031520" y="268611"/>
                  </a:lnTo>
                  <a:lnTo>
                    <a:pt x="4032507" y="271541"/>
                  </a:lnTo>
                  <a:lnTo>
                    <a:pt x="4033825" y="277890"/>
                  </a:lnTo>
                  <a:lnTo>
                    <a:pt x="4034153" y="280821"/>
                  </a:lnTo>
                  <a:lnTo>
                    <a:pt x="4034153" y="287170"/>
                  </a:lnTo>
                  <a:lnTo>
                    <a:pt x="4033825" y="290100"/>
                  </a:lnTo>
                  <a:lnTo>
                    <a:pt x="4033166" y="293275"/>
                  </a:lnTo>
                  <a:lnTo>
                    <a:pt x="4032507" y="296205"/>
                  </a:lnTo>
                  <a:lnTo>
                    <a:pt x="4031191" y="299379"/>
                  </a:lnTo>
                  <a:lnTo>
                    <a:pt x="4030203" y="302554"/>
                  </a:lnTo>
                  <a:lnTo>
                    <a:pt x="4028556" y="305484"/>
                  </a:lnTo>
                  <a:lnTo>
                    <a:pt x="4026581" y="308659"/>
                  </a:lnTo>
                  <a:lnTo>
                    <a:pt x="4024935" y="311589"/>
                  </a:lnTo>
                  <a:lnTo>
                    <a:pt x="4020325" y="317938"/>
                  </a:lnTo>
                  <a:lnTo>
                    <a:pt x="4015056" y="323799"/>
                  </a:lnTo>
                  <a:lnTo>
                    <a:pt x="4011765" y="326729"/>
                  </a:lnTo>
                  <a:lnTo>
                    <a:pt x="4008470" y="329659"/>
                  </a:lnTo>
                  <a:lnTo>
                    <a:pt x="4005178" y="332589"/>
                  </a:lnTo>
                  <a:lnTo>
                    <a:pt x="4000569" y="336252"/>
                  </a:lnTo>
                  <a:lnTo>
                    <a:pt x="3995300" y="340159"/>
                  </a:lnTo>
                  <a:lnTo>
                    <a:pt x="3990691" y="343334"/>
                  </a:lnTo>
                  <a:lnTo>
                    <a:pt x="3985422" y="346753"/>
                  </a:lnTo>
                  <a:lnTo>
                    <a:pt x="3975545" y="353346"/>
                  </a:lnTo>
                  <a:lnTo>
                    <a:pt x="3931424" y="375568"/>
                  </a:lnTo>
                  <a:lnTo>
                    <a:pt x="3884010" y="393149"/>
                  </a:lnTo>
                  <a:lnTo>
                    <a:pt x="3846802" y="404626"/>
                  </a:lnTo>
                  <a:lnTo>
                    <a:pt x="3789840" y="420010"/>
                  </a:lnTo>
                  <a:lnTo>
                    <a:pt x="3725303" y="435639"/>
                  </a:lnTo>
                  <a:lnTo>
                    <a:pt x="3627511" y="456151"/>
                  </a:lnTo>
                  <a:lnTo>
                    <a:pt x="3561657" y="467872"/>
                  </a:lnTo>
                  <a:lnTo>
                    <a:pt x="3495477" y="478373"/>
                  </a:lnTo>
                  <a:lnTo>
                    <a:pt x="3462220" y="483012"/>
                  </a:lnTo>
                  <a:lnTo>
                    <a:pt x="3428965" y="487896"/>
                  </a:lnTo>
                  <a:lnTo>
                    <a:pt x="3395710" y="492047"/>
                  </a:lnTo>
                  <a:lnTo>
                    <a:pt x="3362124" y="496443"/>
                  </a:lnTo>
                  <a:lnTo>
                    <a:pt x="3328540" y="500350"/>
                  </a:lnTo>
                  <a:lnTo>
                    <a:pt x="3295282" y="504013"/>
                  </a:lnTo>
                  <a:lnTo>
                    <a:pt x="3237991" y="510362"/>
                  </a:lnTo>
                  <a:lnTo>
                    <a:pt x="3181357" y="516222"/>
                  </a:lnTo>
                  <a:lnTo>
                    <a:pt x="3124394" y="521350"/>
                  </a:lnTo>
                  <a:lnTo>
                    <a:pt x="3067431" y="526723"/>
                  </a:lnTo>
                  <a:lnTo>
                    <a:pt x="3010469" y="531362"/>
                  </a:lnTo>
                  <a:lnTo>
                    <a:pt x="2953506" y="535514"/>
                  </a:lnTo>
                  <a:lnTo>
                    <a:pt x="2896215" y="539665"/>
                  </a:lnTo>
                  <a:lnTo>
                    <a:pt x="2838922" y="543328"/>
                  </a:lnTo>
                  <a:lnTo>
                    <a:pt x="2781960" y="546746"/>
                  </a:lnTo>
                  <a:lnTo>
                    <a:pt x="2724667" y="550165"/>
                  </a:lnTo>
                  <a:lnTo>
                    <a:pt x="2667375" y="552851"/>
                  </a:lnTo>
                  <a:lnTo>
                    <a:pt x="2610082" y="555293"/>
                  </a:lnTo>
                  <a:lnTo>
                    <a:pt x="2553120" y="557735"/>
                  </a:lnTo>
                  <a:lnTo>
                    <a:pt x="2495828" y="559689"/>
                  </a:lnTo>
                  <a:lnTo>
                    <a:pt x="2437877" y="561398"/>
                  </a:lnTo>
                  <a:lnTo>
                    <a:pt x="2380585" y="562863"/>
                  </a:lnTo>
                  <a:lnTo>
                    <a:pt x="2334817" y="563840"/>
                  </a:lnTo>
                  <a:lnTo>
                    <a:pt x="2311769" y="564084"/>
                  </a:lnTo>
                  <a:lnTo>
                    <a:pt x="2289050" y="564328"/>
                  </a:lnTo>
                  <a:lnTo>
                    <a:pt x="2266000" y="564572"/>
                  </a:lnTo>
                  <a:lnTo>
                    <a:pt x="2242952" y="564572"/>
                  </a:lnTo>
                  <a:lnTo>
                    <a:pt x="2220232" y="564817"/>
                  </a:lnTo>
                  <a:lnTo>
                    <a:pt x="2197185" y="564817"/>
                  </a:lnTo>
                  <a:lnTo>
                    <a:pt x="2174136" y="565061"/>
                  </a:lnTo>
                  <a:lnTo>
                    <a:pt x="2151417" y="565061"/>
                  </a:lnTo>
                  <a:lnTo>
                    <a:pt x="2128367" y="565305"/>
                  </a:lnTo>
                  <a:lnTo>
                    <a:pt x="2105319" y="565305"/>
                  </a:lnTo>
                  <a:lnTo>
                    <a:pt x="2059881" y="565793"/>
                  </a:lnTo>
                  <a:lnTo>
                    <a:pt x="2036832" y="566037"/>
                  </a:lnTo>
                  <a:lnTo>
                    <a:pt x="2014112" y="566282"/>
                  </a:lnTo>
                  <a:lnTo>
                    <a:pt x="1975919" y="566770"/>
                  </a:lnTo>
                  <a:lnTo>
                    <a:pt x="1900187" y="56725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3999" y="3530607"/>
              <a:ext cx="3938010" cy="3785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325" y="767963"/>
            <a:ext cx="14750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217" baseline="-4938" dirty="0">
                <a:solidFill>
                  <a:srgbClr val="1BC1A2"/>
                </a:solidFill>
              </a:rPr>
              <a:t>TRY</a:t>
            </a:r>
            <a:r>
              <a:rPr sz="6750" spc="-547" baseline="-4938" dirty="0">
                <a:solidFill>
                  <a:srgbClr val="1BC1A2"/>
                </a:solidFill>
              </a:rPr>
              <a:t> </a:t>
            </a:r>
            <a:r>
              <a:rPr sz="6750" spc="-652" baseline="-4938" dirty="0">
                <a:solidFill>
                  <a:srgbClr val="1BC1A2"/>
                </a:solidFill>
              </a:rPr>
              <a:t>IT:</a:t>
            </a:r>
            <a:r>
              <a:rPr sz="6750" spc="869" baseline="-4938" dirty="0">
                <a:solidFill>
                  <a:srgbClr val="1BC1A2"/>
                </a:solidFill>
              </a:rPr>
              <a:t> </a:t>
            </a:r>
            <a:r>
              <a:rPr sz="4200" spc="60" dirty="0"/>
              <a:t>Select</a:t>
            </a:r>
            <a:r>
              <a:rPr sz="4200" spc="-345" dirty="0"/>
              <a:t> </a:t>
            </a:r>
            <a:r>
              <a:rPr sz="4200" spc="335" dirty="0"/>
              <a:t>a</a:t>
            </a:r>
            <a:r>
              <a:rPr sz="4200" spc="-345" dirty="0"/>
              <a:t> </a:t>
            </a:r>
            <a:r>
              <a:rPr sz="4200" spc="70" dirty="0"/>
              <a:t>testing</a:t>
            </a:r>
            <a:r>
              <a:rPr sz="4200" spc="-345" dirty="0"/>
              <a:t> </a:t>
            </a:r>
            <a:r>
              <a:rPr sz="4200" spc="155" dirty="0"/>
              <a:t>method</a:t>
            </a:r>
            <a:r>
              <a:rPr sz="4200" spc="-345" dirty="0"/>
              <a:t> </a:t>
            </a:r>
            <a:r>
              <a:rPr sz="4200" spc="225" dirty="0"/>
              <a:t>and</a:t>
            </a:r>
            <a:r>
              <a:rPr sz="4200" spc="-345" dirty="0"/>
              <a:t> </a:t>
            </a:r>
            <a:r>
              <a:rPr sz="4200" spc="-20" dirty="0"/>
              <a:t>write</a:t>
            </a:r>
            <a:r>
              <a:rPr sz="4200" spc="-345" dirty="0"/>
              <a:t> </a:t>
            </a:r>
            <a:r>
              <a:rPr sz="4200" spc="125" dirty="0"/>
              <a:t>ship</a:t>
            </a:r>
            <a:r>
              <a:rPr sz="4200" spc="-345" dirty="0"/>
              <a:t> </a:t>
            </a:r>
            <a:r>
              <a:rPr sz="4200" spc="75" dirty="0"/>
              <a:t>criteria</a:t>
            </a:r>
            <a:endParaRPr sz="4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0050" y="2033787"/>
          <a:ext cx="16593185" cy="745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549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QUESTION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C1A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YOUR</a:t>
                      </a:r>
                      <a:r>
                        <a:rPr sz="2400" b="1" spc="-1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ANSWERS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A4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24">
                <a:tc>
                  <a:txBody>
                    <a:bodyPr/>
                    <a:lstStyle/>
                    <a:p>
                      <a:pPr marL="266700" marR="59372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150" dirty="0">
                          <a:latin typeface="Lucida Sans Unicode"/>
                          <a:cs typeface="Lucida Sans Unicode"/>
                        </a:rPr>
                        <a:t>What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CTR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5" dirty="0">
                          <a:latin typeface="Lucida Sans Unicode"/>
                          <a:cs typeface="Lucida Sans Unicode"/>
                        </a:rPr>
                        <a:t>proportion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for </a:t>
                      </a:r>
                      <a:r>
                        <a:rPr sz="240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‘Treatment</a:t>
                      </a:r>
                      <a:r>
                        <a:rPr sz="24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10" dirty="0">
                          <a:latin typeface="Lucida Sans Unicode"/>
                          <a:cs typeface="Lucida Sans Unicode"/>
                        </a:rPr>
                        <a:t>A’?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4449">
                <a:tc>
                  <a:txBody>
                    <a:bodyPr/>
                    <a:lstStyle/>
                    <a:p>
                      <a:pPr marL="266700" marR="47561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150" dirty="0">
                          <a:latin typeface="Lucida Sans Unicode"/>
                          <a:cs typeface="Lucida Sans Unicode"/>
                        </a:rPr>
                        <a:t>What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CTR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35" dirty="0">
                          <a:latin typeface="Lucida Sans Unicode"/>
                          <a:cs typeface="Lucida Sans Unicode"/>
                        </a:rPr>
                        <a:t>integer</a:t>
                      </a:r>
                      <a:r>
                        <a:rPr sz="24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95" dirty="0">
                          <a:latin typeface="Lucida Sans Unicode"/>
                          <a:cs typeface="Lucida Sans Unicode"/>
                        </a:rPr>
                        <a:t>value</a:t>
                      </a:r>
                      <a:r>
                        <a:rPr sz="24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for </a:t>
                      </a:r>
                      <a:r>
                        <a:rPr sz="2400" spc="-7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‘Treatment</a:t>
                      </a:r>
                      <a:r>
                        <a:rPr sz="24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10" dirty="0">
                          <a:latin typeface="Lucida Sans Unicode"/>
                          <a:cs typeface="Lucida Sans Unicode"/>
                        </a:rPr>
                        <a:t>A’?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449">
                <a:tc>
                  <a:txBody>
                    <a:bodyPr/>
                    <a:lstStyle/>
                    <a:p>
                      <a:pPr marL="266700" marR="59372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150" dirty="0">
                          <a:latin typeface="Lucida Sans Unicode"/>
                          <a:cs typeface="Lucida Sans Unicode"/>
                        </a:rPr>
                        <a:t>What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CTR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5" dirty="0">
                          <a:latin typeface="Lucida Sans Unicode"/>
                          <a:cs typeface="Lucida Sans Unicode"/>
                        </a:rPr>
                        <a:t>proportion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for </a:t>
                      </a:r>
                      <a:r>
                        <a:rPr sz="2400" spc="-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‘Treatment</a:t>
                      </a:r>
                      <a:r>
                        <a:rPr sz="24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30" dirty="0">
                          <a:latin typeface="Lucida Sans Unicode"/>
                          <a:cs typeface="Lucida Sans Unicode"/>
                        </a:rPr>
                        <a:t>B’?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4449">
                <a:tc>
                  <a:txBody>
                    <a:bodyPr/>
                    <a:lstStyle/>
                    <a:p>
                      <a:pPr marL="266700" marR="47561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150" dirty="0">
                          <a:latin typeface="Lucida Sans Unicode"/>
                          <a:cs typeface="Lucida Sans Unicode"/>
                        </a:rPr>
                        <a:t>What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CTR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35" dirty="0">
                          <a:latin typeface="Lucida Sans Unicode"/>
                          <a:cs typeface="Lucida Sans Unicode"/>
                        </a:rPr>
                        <a:t>integer</a:t>
                      </a:r>
                      <a:r>
                        <a:rPr sz="2400" spc="-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95" dirty="0">
                          <a:latin typeface="Lucida Sans Unicode"/>
                          <a:cs typeface="Lucida Sans Unicode"/>
                        </a:rPr>
                        <a:t>value</a:t>
                      </a:r>
                      <a:r>
                        <a:rPr sz="24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for </a:t>
                      </a:r>
                      <a:r>
                        <a:rPr sz="2400" spc="-7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‘Treatment</a:t>
                      </a:r>
                      <a:r>
                        <a:rPr sz="24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30" dirty="0">
                          <a:latin typeface="Lucida Sans Unicode"/>
                          <a:cs typeface="Lucida Sans Unicode"/>
                        </a:rPr>
                        <a:t>B’?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325" y="793163"/>
            <a:ext cx="1458721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217" baseline="-2469" dirty="0">
                <a:solidFill>
                  <a:srgbClr val="1BC1A2"/>
                </a:solidFill>
              </a:rPr>
              <a:t>TRY</a:t>
            </a:r>
            <a:r>
              <a:rPr sz="6750" spc="-540" baseline="-2469" dirty="0">
                <a:solidFill>
                  <a:srgbClr val="1BC1A2"/>
                </a:solidFill>
              </a:rPr>
              <a:t> </a:t>
            </a:r>
            <a:r>
              <a:rPr sz="6750" spc="-652" baseline="-2469" dirty="0">
                <a:solidFill>
                  <a:srgbClr val="1BC1A2"/>
                </a:solidFill>
              </a:rPr>
              <a:t>IT:</a:t>
            </a:r>
            <a:r>
              <a:rPr sz="6750" spc="-22" baseline="-2469" dirty="0">
                <a:solidFill>
                  <a:srgbClr val="1BC1A2"/>
                </a:solidFill>
              </a:rPr>
              <a:t> </a:t>
            </a:r>
            <a:r>
              <a:rPr sz="3900" spc="155" dirty="0"/>
              <a:t>Calculate</a:t>
            </a:r>
            <a:r>
              <a:rPr sz="3900" spc="-315" dirty="0"/>
              <a:t> </a:t>
            </a:r>
            <a:r>
              <a:rPr sz="3900" spc="100" dirty="0"/>
              <a:t>your</a:t>
            </a:r>
            <a:r>
              <a:rPr sz="3900" spc="-315" dirty="0"/>
              <a:t> </a:t>
            </a:r>
            <a:r>
              <a:rPr sz="3900" spc="204" dirty="0"/>
              <a:t>p-value</a:t>
            </a:r>
            <a:r>
              <a:rPr sz="3900" spc="-315" dirty="0"/>
              <a:t> </a:t>
            </a:r>
            <a:r>
              <a:rPr sz="3900" spc="210" dirty="0"/>
              <a:t>and</a:t>
            </a:r>
            <a:r>
              <a:rPr sz="3900" spc="-320" dirty="0"/>
              <a:t> </a:t>
            </a:r>
            <a:r>
              <a:rPr sz="3900" spc="215" dirty="0"/>
              <a:t>make</a:t>
            </a:r>
            <a:r>
              <a:rPr sz="3900" spc="-315" dirty="0"/>
              <a:t> </a:t>
            </a:r>
            <a:r>
              <a:rPr sz="3900" spc="310" dirty="0"/>
              <a:t>a</a:t>
            </a:r>
            <a:r>
              <a:rPr sz="3900" spc="-315" dirty="0"/>
              <a:t> </a:t>
            </a:r>
            <a:r>
              <a:rPr sz="3900" spc="114" dirty="0"/>
              <a:t>ship</a:t>
            </a:r>
            <a:r>
              <a:rPr sz="3900" spc="-315" dirty="0"/>
              <a:t> </a:t>
            </a:r>
            <a:r>
              <a:rPr sz="3900" spc="110" dirty="0"/>
              <a:t>decision</a:t>
            </a:r>
            <a:endParaRPr sz="3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0050" y="2033787"/>
          <a:ext cx="16593185" cy="5501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549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QUESTION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C1A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YOUR</a:t>
                      </a:r>
                      <a:r>
                        <a:rPr sz="2400" b="1" spc="-1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ANSWERS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A4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24">
                <a:tc>
                  <a:txBody>
                    <a:bodyPr/>
                    <a:lstStyle/>
                    <a:p>
                      <a:pPr marL="266700" marR="126047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dirty="0">
                          <a:latin typeface="Lucida Sans Unicode"/>
                          <a:cs typeface="Lucida Sans Unicode"/>
                        </a:rPr>
                        <a:t>What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dirty="0">
                          <a:latin typeface="Lucida Sans Unicode"/>
                          <a:cs typeface="Lucida Sans Unicode"/>
                        </a:rPr>
                        <a:t>the  </a:t>
                      </a:r>
                      <a:r>
                        <a:rPr sz="2400" spc="95" dirty="0">
                          <a:latin typeface="Lucida Sans Unicode"/>
                          <a:cs typeface="Lucida Sans Unicode"/>
                        </a:rPr>
                        <a:t>p-value?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4449">
                <a:tc>
                  <a:txBody>
                    <a:bodyPr/>
                    <a:lstStyle/>
                    <a:p>
                      <a:pPr marL="266700" marR="1169670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65" dirty="0">
                          <a:latin typeface="Lucida Sans Unicode"/>
                          <a:cs typeface="Lucida Sans Unicode"/>
                        </a:rPr>
                        <a:t>What’s</a:t>
                      </a:r>
                      <a:r>
                        <a:rPr sz="2400" spc="-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your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dirty="0">
                          <a:latin typeface="Lucida Sans Unicode"/>
                          <a:cs typeface="Lucida Sans Unicode"/>
                        </a:rPr>
                        <a:t>Type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dirty="0"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dirty="0">
                          <a:latin typeface="Lucida Sans Unicode"/>
                          <a:cs typeface="Lucida Sans Unicode"/>
                        </a:rPr>
                        <a:t>error  </a:t>
                      </a:r>
                      <a:r>
                        <a:rPr sz="2400" spc="45" dirty="0">
                          <a:latin typeface="Lucida Sans Unicode"/>
                          <a:cs typeface="Lucida Sans Unicode"/>
                        </a:rPr>
                        <a:t>threshold?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174">
                <a:tc>
                  <a:txBody>
                    <a:bodyPr/>
                    <a:lstStyle/>
                    <a:p>
                      <a:pPr marL="266700" marR="276860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100" dirty="0">
                          <a:latin typeface="Lucida Sans Unicode"/>
                          <a:cs typeface="Lucida Sans Unicode"/>
                        </a:rPr>
                        <a:t>Which</a:t>
                      </a:r>
                      <a:r>
                        <a:rPr sz="2400" spc="-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40" dirty="0">
                          <a:latin typeface="Lucida Sans Unicode"/>
                          <a:cs typeface="Lucida Sans Unicode"/>
                        </a:rPr>
                        <a:t>hypothesis </a:t>
                      </a:r>
                      <a:r>
                        <a:rPr sz="2400" spc="-7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85" dirty="0">
                          <a:latin typeface="Lucida Sans Unicode"/>
                          <a:cs typeface="Lucida Sans Unicode"/>
                        </a:rPr>
                        <a:t>do</a:t>
                      </a:r>
                      <a:r>
                        <a:rPr sz="24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65" dirty="0">
                          <a:latin typeface="Lucida Sans Unicode"/>
                          <a:cs typeface="Lucida Sans Unicode"/>
                        </a:rPr>
                        <a:t>you</a:t>
                      </a:r>
                      <a:r>
                        <a:rPr sz="2400" spc="-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14" dirty="0">
                          <a:latin typeface="Lucida Sans Unicode"/>
                          <a:cs typeface="Lucida Sans Unicode"/>
                        </a:rPr>
                        <a:t>choose?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85134" y="8611379"/>
            <a:ext cx="12118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65" dirty="0">
                <a:latin typeface="Tahoma"/>
                <a:cs typeface="Tahoma"/>
              </a:rPr>
              <a:t>Access</a:t>
            </a:r>
            <a:r>
              <a:rPr sz="3200" b="1" spc="-254" dirty="0">
                <a:latin typeface="Tahoma"/>
                <a:cs typeface="Tahoma"/>
              </a:rPr>
              <a:t> </a:t>
            </a:r>
            <a:r>
              <a:rPr sz="3200" b="1" spc="45" dirty="0">
                <a:latin typeface="Tahoma"/>
                <a:cs typeface="Tahoma"/>
              </a:rPr>
              <a:t>the</a:t>
            </a:r>
            <a:r>
              <a:rPr sz="3200" b="1" spc="-254" dirty="0">
                <a:latin typeface="Tahoma"/>
                <a:cs typeface="Tahoma"/>
              </a:rPr>
              <a:t> </a:t>
            </a:r>
            <a:r>
              <a:rPr sz="3200" b="1" u="heavy" spc="25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link</a:t>
            </a:r>
            <a:r>
              <a:rPr sz="3200" b="1" u="heavy" spc="-254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spc="15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to</a:t>
            </a:r>
            <a:r>
              <a:rPr sz="3200" b="1" u="heavy" spc="-2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spc="45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the</a:t>
            </a:r>
            <a:r>
              <a:rPr sz="3200" b="1" u="heavy" spc="-2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spc="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online</a:t>
            </a:r>
            <a:r>
              <a:rPr sz="3200" b="1" u="heavy" spc="-254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 </a:t>
            </a:r>
            <a:r>
              <a:rPr sz="3200" b="1" u="heavy" spc="105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Tahoma"/>
                <a:cs typeface="Tahoma"/>
              </a:rPr>
              <a:t>calculator</a:t>
            </a:r>
            <a:r>
              <a:rPr sz="3200" b="1" spc="-265" dirty="0">
                <a:solidFill>
                  <a:srgbClr val="4A86FF"/>
                </a:solidFill>
                <a:latin typeface="Tahoma"/>
                <a:cs typeface="Tahoma"/>
              </a:rPr>
              <a:t> </a:t>
            </a:r>
            <a:r>
              <a:rPr sz="3200" b="1" spc="114" dirty="0">
                <a:latin typeface="Tahoma"/>
                <a:cs typeface="Tahoma"/>
              </a:rPr>
              <a:t>used</a:t>
            </a:r>
            <a:r>
              <a:rPr sz="3200" b="1" spc="-250" dirty="0">
                <a:latin typeface="Tahoma"/>
                <a:cs typeface="Tahoma"/>
              </a:rPr>
              <a:t> </a:t>
            </a:r>
            <a:r>
              <a:rPr sz="3200" b="1" spc="40" dirty="0">
                <a:latin typeface="Tahoma"/>
                <a:cs typeface="Tahoma"/>
              </a:rPr>
              <a:t>in</a:t>
            </a:r>
            <a:r>
              <a:rPr sz="3200" b="1" spc="-254" dirty="0">
                <a:latin typeface="Tahoma"/>
                <a:cs typeface="Tahoma"/>
              </a:rPr>
              <a:t> </a:t>
            </a:r>
            <a:r>
              <a:rPr sz="3200" b="1" spc="45" dirty="0">
                <a:latin typeface="Tahoma"/>
                <a:cs typeface="Tahoma"/>
              </a:rPr>
              <a:t>the</a:t>
            </a:r>
            <a:r>
              <a:rPr sz="3200" b="1" spc="-250" dirty="0">
                <a:latin typeface="Tahoma"/>
                <a:cs typeface="Tahoma"/>
              </a:rPr>
              <a:t> </a:t>
            </a:r>
            <a:r>
              <a:rPr sz="3200" b="1" spc="114" dirty="0">
                <a:latin typeface="Tahoma"/>
                <a:cs typeface="Tahoma"/>
              </a:rPr>
              <a:t>module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925" y="595438"/>
            <a:ext cx="165182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45000" algn="l"/>
              </a:tabLst>
            </a:pPr>
            <a:r>
              <a:rPr sz="6750" spc="-270" baseline="-21604" dirty="0">
                <a:solidFill>
                  <a:srgbClr val="1BC1A2"/>
                </a:solidFill>
              </a:rPr>
              <a:t>REFLECT</a:t>
            </a:r>
            <a:r>
              <a:rPr sz="6750" spc="-547" baseline="-21604" dirty="0">
                <a:solidFill>
                  <a:srgbClr val="1BC1A2"/>
                </a:solidFill>
              </a:rPr>
              <a:t> </a:t>
            </a:r>
            <a:r>
              <a:rPr sz="6750" spc="-15" baseline="-21604" dirty="0">
                <a:solidFill>
                  <a:srgbClr val="1BC1A2"/>
                </a:solidFill>
              </a:rPr>
              <a:t>ON</a:t>
            </a:r>
            <a:r>
              <a:rPr sz="6750" spc="-547" baseline="-21604" dirty="0">
                <a:solidFill>
                  <a:srgbClr val="1BC1A2"/>
                </a:solidFill>
              </a:rPr>
              <a:t> </a:t>
            </a:r>
            <a:r>
              <a:rPr sz="6750" spc="-652" baseline="-21604" dirty="0">
                <a:solidFill>
                  <a:srgbClr val="1BC1A2"/>
                </a:solidFill>
              </a:rPr>
              <a:t>IT:</a:t>
            </a:r>
            <a:r>
              <a:rPr sz="6750" baseline="-21604" dirty="0">
                <a:solidFill>
                  <a:srgbClr val="1BC1A2"/>
                </a:solidFill>
              </a:rPr>
              <a:t>	</a:t>
            </a:r>
            <a:r>
              <a:rPr sz="3900" spc="125" dirty="0"/>
              <a:t>What</a:t>
            </a:r>
            <a:r>
              <a:rPr sz="3900" spc="-320" dirty="0"/>
              <a:t> </a:t>
            </a:r>
            <a:r>
              <a:rPr sz="3900" spc="110" dirty="0"/>
              <a:t>confounding</a:t>
            </a:r>
            <a:r>
              <a:rPr sz="3900" spc="-320" dirty="0"/>
              <a:t> </a:t>
            </a:r>
            <a:r>
              <a:rPr sz="3900" spc="130" dirty="0"/>
              <a:t>variables</a:t>
            </a:r>
            <a:r>
              <a:rPr sz="3900" spc="-320" dirty="0"/>
              <a:t> </a:t>
            </a:r>
            <a:r>
              <a:rPr sz="3900" spc="135" dirty="0"/>
              <a:t>could</a:t>
            </a:r>
            <a:r>
              <a:rPr sz="3900" spc="-320" dirty="0"/>
              <a:t> </a:t>
            </a:r>
            <a:r>
              <a:rPr sz="3900" spc="135" dirty="0"/>
              <a:t>be</a:t>
            </a:r>
            <a:r>
              <a:rPr sz="3900" spc="-320" dirty="0"/>
              <a:t> </a:t>
            </a:r>
            <a:r>
              <a:rPr sz="3900" spc="114" dirty="0"/>
              <a:t>hidden</a:t>
            </a:r>
            <a:r>
              <a:rPr sz="3900" spc="-320" dirty="0"/>
              <a:t> </a:t>
            </a:r>
            <a:r>
              <a:rPr sz="3900" spc="50" dirty="0"/>
              <a:t>in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5356475" y="1205038"/>
            <a:ext cx="33223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100" dirty="0">
                <a:latin typeface="Tahoma"/>
                <a:cs typeface="Tahoma"/>
              </a:rPr>
              <a:t>your</a:t>
            </a:r>
            <a:r>
              <a:rPr sz="3900" b="1" spc="-320" dirty="0">
                <a:latin typeface="Tahoma"/>
                <a:cs typeface="Tahoma"/>
              </a:rPr>
              <a:t> </a:t>
            </a:r>
            <a:r>
              <a:rPr sz="3900" b="1" spc="45" dirty="0">
                <a:latin typeface="Tahoma"/>
                <a:cs typeface="Tahoma"/>
              </a:rPr>
              <a:t>results?</a:t>
            </a:r>
            <a:endParaRPr sz="3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674" y="2004024"/>
            <a:ext cx="17322800" cy="5659755"/>
            <a:chOff x="482674" y="2004024"/>
            <a:chExt cx="17322800" cy="5659755"/>
          </a:xfrm>
        </p:grpSpPr>
        <p:sp>
          <p:nvSpPr>
            <p:cNvPr id="5" name="object 5"/>
            <p:cNvSpPr/>
            <p:nvPr/>
          </p:nvSpPr>
          <p:spPr>
            <a:xfrm>
              <a:off x="501724" y="2023074"/>
              <a:ext cx="17284700" cy="1272540"/>
            </a:xfrm>
            <a:custGeom>
              <a:avLst/>
              <a:gdLst/>
              <a:ahLst/>
              <a:cxnLst/>
              <a:rect l="l" t="t" r="r" b="b"/>
              <a:pathLst>
                <a:path w="17284700" h="1272539">
                  <a:moveTo>
                    <a:pt x="17284524" y="1272499"/>
                  </a:moveTo>
                  <a:lnTo>
                    <a:pt x="0" y="1272499"/>
                  </a:lnTo>
                  <a:lnTo>
                    <a:pt x="0" y="0"/>
                  </a:lnTo>
                  <a:lnTo>
                    <a:pt x="17284524" y="0"/>
                  </a:lnTo>
                  <a:lnTo>
                    <a:pt x="17284524" y="1272499"/>
                  </a:lnTo>
                  <a:close/>
                </a:path>
              </a:pathLst>
            </a:custGeom>
            <a:solidFill>
              <a:srgbClr val="1BC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724" y="3295575"/>
              <a:ext cx="17284700" cy="4349115"/>
            </a:xfrm>
            <a:custGeom>
              <a:avLst/>
              <a:gdLst/>
              <a:ahLst/>
              <a:cxnLst/>
              <a:rect l="l" t="t" r="r" b="b"/>
              <a:pathLst>
                <a:path w="17284700" h="4349115">
                  <a:moveTo>
                    <a:pt x="17284524" y="4349074"/>
                  </a:moveTo>
                  <a:lnTo>
                    <a:pt x="0" y="4349074"/>
                  </a:lnTo>
                  <a:lnTo>
                    <a:pt x="0" y="0"/>
                  </a:lnTo>
                  <a:lnTo>
                    <a:pt x="17284524" y="0"/>
                  </a:lnTo>
                  <a:lnTo>
                    <a:pt x="17284524" y="4349074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674" y="2004024"/>
              <a:ext cx="17322800" cy="5659755"/>
            </a:xfrm>
            <a:custGeom>
              <a:avLst/>
              <a:gdLst/>
              <a:ahLst/>
              <a:cxnLst/>
              <a:rect l="l" t="t" r="r" b="b"/>
              <a:pathLst>
                <a:path w="17322800" h="5659755">
                  <a:moveTo>
                    <a:pt x="19049" y="0"/>
                  </a:moveTo>
                  <a:lnTo>
                    <a:pt x="19049" y="5659674"/>
                  </a:lnTo>
                </a:path>
                <a:path w="17322800" h="5659755">
                  <a:moveTo>
                    <a:pt x="17303574" y="0"/>
                  </a:moveTo>
                  <a:lnTo>
                    <a:pt x="17303574" y="5659674"/>
                  </a:lnTo>
                </a:path>
                <a:path w="17322800" h="5659755">
                  <a:moveTo>
                    <a:pt x="0" y="19049"/>
                  </a:moveTo>
                  <a:lnTo>
                    <a:pt x="17322624" y="19049"/>
                  </a:lnTo>
                </a:path>
                <a:path w="17322800" h="5659755">
                  <a:moveTo>
                    <a:pt x="0" y="1291549"/>
                  </a:moveTo>
                  <a:lnTo>
                    <a:pt x="17322624" y="1291549"/>
                  </a:lnTo>
                </a:path>
                <a:path w="17322800" h="5659755">
                  <a:moveTo>
                    <a:pt x="0" y="5640624"/>
                  </a:moveTo>
                  <a:lnTo>
                    <a:pt x="17322624" y="5640624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724" y="2264883"/>
            <a:ext cx="16603344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517140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Reflect on what you learned in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module. There wasn’t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lot of information provided about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data collection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experiment.	Think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confounding variables might exist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analysis.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882" y="3963976"/>
            <a:ext cx="12639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259" algn="l"/>
              </a:tabLst>
            </a:pPr>
            <a:r>
              <a:rPr sz="2800" i="1" spc="-660" dirty="0">
                <a:latin typeface="Verdana"/>
                <a:cs typeface="Verdana"/>
              </a:rPr>
              <a:t>1.	</a:t>
            </a:r>
            <a:r>
              <a:rPr sz="2800" i="1" spc="10" dirty="0">
                <a:latin typeface="Verdana"/>
                <a:cs typeface="Verdana"/>
              </a:rPr>
              <a:t>Possible</a:t>
            </a:r>
            <a:r>
              <a:rPr sz="2800" i="1" spc="-155" dirty="0">
                <a:latin typeface="Verdana"/>
                <a:cs typeface="Verdana"/>
              </a:rPr>
              <a:t> </a:t>
            </a:r>
            <a:r>
              <a:rPr sz="2800" i="1" spc="60" dirty="0">
                <a:latin typeface="Verdana"/>
                <a:cs typeface="Verdana"/>
              </a:rPr>
              <a:t>confounding</a:t>
            </a:r>
            <a:r>
              <a:rPr sz="2800" i="1" spc="-155" dirty="0">
                <a:latin typeface="Verdana"/>
                <a:cs typeface="Verdana"/>
              </a:rPr>
              <a:t> </a:t>
            </a:r>
            <a:r>
              <a:rPr sz="2800" i="1" spc="25" dirty="0">
                <a:latin typeface="Verdana"/>
                <a:cs typeface="Verdana"/>
              </a:rPr>
              <a:t>variables</a:t>
            </a:r>
            <a:r>
              <a:rPr sz="2800" i="1" spc="-150" dirty="0">
                <a:latin typeface="Verdana"/>
                <a:cs typeface="Verdana"/>
              </a:rPr>
              <a:t> </a:t>
            </a:r>
            <a:r>
              <a:rPr sz="2800" i="1" dirty="0">
                <a:latin typeface="Verdana"/>
                <a:cs typeface="Verdana"/>
              </a:rPr>
              <a:t>to</a:t>
            </a:r>
            <a:r>
              <a:rPr sz="2800" i="1" spc="-155" dirty="0">
                <a:latin typeface="Verdana"/>
                <a:cs typeface="Verdana"/>
              </a:rPr>
              <a:t> </a:t>
            </a:r>
            <a:r>
              <a:rPr sz="2800" i="1" spc="15" dirty="0">
                <a:latin typeface="Verdana"/>
                <a:cs typeface="Verdana"/>
              </a:rPr>
              <a:t>these</a:t>
            </a:r>
            <a:r>
              <a:rPr sz="2800" i="1" spc="-155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Verdana"/>
                <a:cs typeface="Verdana"/>
              </a:rPr>
              <a:t>experiment</a:t>
            </a:r>
            <a:r>
              <a:rPr sz="2800" i="1" spc="-150" dirty="0">
                <a:latin typeface="Verdana"/>
                <a:cs typeface="Verdana"/>
              </a:rPr>
              <a:t> </a:t>
            </a:r>
            <a:r>
              <a:rPr sz="2800" i="1" spc="-35" dirty="0">
                <a:latin typeface="Verdana"/>
                <a:cs typeface="Verdana"/>
              </a:rPr>
              <a:t>results</a:t>
            </a:r>
            <a:r>
              <a:rPr sz="2800" i="1" spc="-155" dirty="0">
                <a:latin typeface="Verdana"/>
                <a:cs typeface="Verdana"/>
              </a:rPr>
              <a:t> </a:t>
            </a:r>
            <a:r>
              <a:rPr sz="2800" i="1" spc="-85" dirty="0">
                <a:latin typeface="Verdana"/>
                <a:cs typeface="Verdana"/>
              </a:rPr>
              <a:t>include….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97400" algn="l"/>
              </a:tabLst>
            </a:pPr>
            <a:r>
              <a:rPr sz="6750" spc="-270" baseline="-24691" dirty="0">
                <a:solidFill>
                  <a:srgbClr val="1BC1A2"/>
                </a:solidFill>
              </a:rPr>
              <a:t>REFLECT</a:t>
            </a:r>
            <a:r>
              <a:rPr sz="6750" spc="-547" baseline="-24691" dirty="0">
                <a:solidFill>
                  <a:srgbClr val="1BC1A2"/>
                </a:solidFill>
              </a:rPr>
              <a:t> </a:t>
            </a:r>
            <a:r>
              <a:rPr sz="6750" spc="-15" baseline="-24691" dirty="0">
                <a:solidFill>
                  <a:srgbClr val="1BC1A2"/>
                </a:solidFill>
              </a:rPr>
              <a:t>ON</a:t>
            </a:r>
            <a:r>
              <a:rPr sz="6750" spc="-547" baseline="-24691" dirty="0">
                <a:solidFill>
                  <a:srgbClr val="1BC1A2"/>
                </a:solidFill>
              </a:rPr>
              <a:t> </a:t>
            </a:r>
            <a:r>
              <a:rPr sz="6750" spc="-652" baseline="-24691" dirty="0">
                <a:solidFill>
                  <a:srgbClr val="1BC1A2"/>
                </a:solidFill>
              </a:rPr>
              <a:t>IT:</a:t>
            </a:r>
            <a:r>
              <a:rPr sz="6750" baseline="-24691" dirty="0">
                <a:solidFill>
                  <a:srgbClr val="1BC1A2"/>
                </a:solidFill>
              </a:rPr>
              <a:t>	</a:t>
            </a:r>
            <a:r>
              <a:rPr sz="3900" spc="125" dirty="0"/>
              <a:t>What</a:t>
            </a:r>
            <a:r>
              <a:rPr sz="3900" spc="-320" dirty="0"/>
              <a:t> </a:t>
            </a:r>
            <a:r>
              <a:rPr sz="3900" spc="75" dirty="0"/>
              <a:t>else</a:t>
            </a:r>
            <a:r>
              <a:rPr sz="3900" spc="-320" dirty="0"/>
              <a:t> </a:t>
            </a:r>
            <a:r>
              <a:rPr sz="3900" spc="130" dirty="0"/>
              <a:t>might</a:t>
            </a:r>
            <a:r>
              <a:rPr sz="3900" spc="-320" dirty="0"/>
              <a:t> </a:t>
            </a:r>
            <a:r>
              <a:rPr sz="3900" spc="-5" dirty="0"/>
              <a:t>we</a:t>
            </a:r>
            <a:r>
              <a:rPr sz="3900" spc="-320" dirty="0"/>
              <a:t> </a:t>
            </a:r>
            <a:r>
              <a:rPr sz="3900" spc="135" dirty="0"/>
              <a:t>do</a:t>
            </a:r>
            <a:r>
              <a:rPr sz="3900" spc="-320" dirty="0"/>
              <a:t> </a:t>
            </a:r>
            <a:r>
              <a:rPr sz="3900" spc="20" dirty="0"/>
              <a:t>to</a:t>
            </a:r>
            <a:r>
              <a:rPr sz="3900" spc="-320" dirty="0"/>
              <a:t> </a:t>
            </a:r>
            <a:r>
              <a:rPr sz="3900" spc="130" dirty="0"/>
              <a:t>increase</a:t>
            </a:r>
            <a:r>
              <a:rPr sz="3900" spc="-320" dirty="0"/>
              <a:t> </a:t>
            </a:r>
            <a:r>
              <a:rPr sz="3900" spc="60" dirty="0"/>
              <a:t>the</a:t>
            </a:r>
            <a:r>
              <a:rPr sz="3900" spc="-320" dirty="0"/>
              <a:t> </a:t>
            </a:r>
            <a:r>
              <a:rPr sz="3900" spc="204" dirty="0"/>
              <a:t>chances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5508875" y="1175489"/>
            <a:ext cx="58477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5" dirty="0">
                <a:latin typeface="Tahoma"/>
                <a:cs typeface="Tahoma"/>
              </a:rPr>
              <a:t>of</a:t>
            </a:r>
            <a:r>
              <a:rPr sz="3900" b="1" spc="-320" dirty="0">
                <a:latin typeface="Tahoma"/>
                <a:cs typeface="Tahoma"/>
              </a:rPr>
              <a:t> </a:t>
            </a:r>
            <a:r>
              <a:rPr sz="3900" b="1" spc="70" dirty="0">
                <a:latin typeface="Tahoma"/>
                <a:cs typeface="Tahoma"/>
              </a:rPr>
              <a:t>finding</a:t>
            </a:r>
            <a:r>
              <a:rPr sz="3900" b="1" spc="-320" dirty="0">
                <a:latin typeface="Tahoma"/>
                <a:cs typeface="Tahoma"/>
              </a:rPr>
              <a:t> </a:t>
            </a:r>
            <a:r>
              <a:rPr sz="3900" b="1" spc="310" dirty="0">
                <a:latin typeface="Tahoma"/>
                <a:cs typeface="Tahoma"/>
              </a:rPr>
              <a:t>a</a:t>
            </a:r>
            <a:r>
              <a:rPr sz="3900" b="1" spc="-320" dirty="0">
                <a:latin typeface="Tahoma"/>
                <a:cs typeface="Tahoma"/>
              </a:rPr>
              <a:t> </a:t>
            </a:r>
            <a:r>
              <a:rPr sz="3900" b="1" spc="50" dirty="0">
                <a:latin typeface="Tahoma"/>
                <a:cs typeface="Tahoma"/>
              </a:rPr>
              <a:t>difference?</a:t>
            </a:r>
            <a:endParaRPr sz="3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674" y="2004024"/>
            <a:ext cx="17322800" cy="6088380"/>
            <a:chOff x="482674" y="2004024"/>
            <a:chExt cx="17322800" cy="6088380"/>
          </a:xfrm>
        </p:grpSpPr>
        <p:sp>
          <p:nvSpPr>
            <p:cNvPr id="5" name="object 5"/>
            <p:cNvSpPr/>
            <p:nvPr/>
          </p:nvSpPr>
          <p:spPr>
            <a:xfrm>
              <a:off x="501724" y="2023074"/>
              <a:ext cx="17284700" cy="1272540"/>
            </a:xfrm>
            <a:custGeom>
              <a:avLst/>
              <a:gdLst/>
              <a:ahLst/>
              <a:cxnLst/>
              <a:rect l="l" t="t" r="r" b="b"/>
              <a:pathLst>
                <a:path w="17284700" h="1272539">
                  <a:moveTo>
                    <a:pt x="17284524" y="1272499"/>
                  </a:moveTo>
                  <a:lnTo>
                    <a:pt x="0" y="1272499"/>
                  </a:lnTo>
                  <a:lnTo>
                    <a:pt x="0" y="0"/>
                  </a:lnTo>
                  <a:lnTo>
                    <a:pt x="17284524" y="0"/>
                  </a:lnTo>
                  <a:lnTo>
                    <a:pt x="17284524" y="1272499"/>
                  </a:lnTo>
                  <a:close/>
                </a:path>
              </a:pathLst>
            </a:custGeom>
            <a:solidFill>
              <a:srgbClr val="1BC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1724" y="3295575"/>
              <a:ext cx="17284700" cy="4777740"/>
            </a:xfrm>
            <a:custGeom>
              <a:avLst/>
              <a:gdLst/>
              <a:ahLst/>
              <a:cxnLst/>
              <a:rect l="l" t="t" r="r" b="b"/>
              <a:pathLst>
                <a:path w="17284700" h="4777740">
                  <a:moveTo>
                    <a:pt x="17284524" y="4777699"/>
                  </a:moveTo>
                  <a:lnTo>
                    <a:pt x="0" y="4777699"/>
                  </a:lnTo>
                  <a:lnTo>
                    <a:pt x="0" y="0"/>
                  </a:lnTo>
                  <a:lnTo>
                    <a:pt x="17284524" y="0"/>
                  </a:lnTo>
                  <a:lnTo>
                    <a:pt x="17284524" y="47776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2674" y="2004024"/>
              <a:ext cx="17322800" cy="6088380"/>
            </a:xfrm>
            <a:custGeom>
              <a:avLst/>
              <a:gdLst/>
              <a:ahLst/>
              <a:cxnLst/>
              <a:rect l="l" t="t" r="r" b="b"/>
              <a:pathLst>
                <a:path w="17322800" h="6088380">
                  <a:moveTo>
                    <a:pt x="19049" y="0"/>
                  </a:moveTo>
                  <a:lnTo>
                    <a:pt x="19049" y="6088299"/>
                  </a:lnTo>
                </a:path>
                <a:path w="17322800" h="6088380">
                  <a:moveTo>
                    <a:pt x="17303574" y="0"/>
                  </a:moveTo>
                  <a:lnTo>
                    <a:pt x="17303574" y="6088299"/>
                  </a:lnTo>
                </a:path>
                <a:path w="17322800" h="6088380">
                  <a:moveTo>
                    <a:pt x="0" y="19049"/>
                  </a:moveTo>
                  <a:lnTo>
                    <a:pt x="17322624" y="19049"/>
                  </a:lnTo>
                </a:path>
                <a:path w="17322800" h="6088380">
                  <a:moveTo>
                    <a:pt x="0" y="1291549"/>
                  </a:moveTo>
                  <a:lnTo>
                    <a:pt x="17322624" y="1291549"/>
                  </a:lnTo>
                </a:path>
                <a:path w="17322800" h="6088380">
                  <a:moveTo>
                    <a:pt x="0" y="6069249"/>
                  </a:moveTo>
                  <a:lnTo>
                    <a:pt x="17322624" y="606924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5724" y="2264883"/>
            <a:ext cx="1623758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Reflect on what you learned in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module. If you weren’t constrained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 this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dataset, what else could you do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b="1" spc="-6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chance of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finding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statistically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significant differences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page?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882" y="3963976"/>
            <a:ext cx="1592580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400"/>
              </a:lnSpc>
              <a:spcBef>
                <a:spcPts val="85"/>
              </a:spcBef>
              <a:tabLst>
                <a:tab pos="429259" algn="l"/>
              </a:tabLst>
            </a:pPr>
            <a:r>
              <a:rPr sz="2800" i="1" spc="-660" dirty="0">
                <a:latin typeface="Verdana"/>
                <a:cs typeface="Verdana"/>
              </a:rPr>
              <a:t>1.	</a:t>
            </a:r>
            <a:r>
              <a:rPr sz="2800" i="1" spc="10" dirty="0">
                <a:latin typeface="Verdana"/>
                <a:cs typeface="Verdana"/>
              </a:rPr>
              <a:t>Possible</a:t>
            </a:r>
            <a:r>
              <a:rPr sz="2800" i="1" spc="-145" dirty="0">
                <a:latin typeface="Verdana"/>
                <a:cs typeface="Verdana"/>
              </a:rPr>
              <a:t> </a:t>
            </a:r>
            <a:r>
              <a:rPr sz="2800" i="1" spc="-25" dirty="0">
                <a:latin typeface="Verdana"/>
                <a:cs typeface="Verdana"/>
              </a:rPr>
              <a:t>extensions</a:t>
            </a:r>
            <a:r>
              <a:rPr sz="2800" i="1" spc="-140" dirty="0">
                <a:latin typeface="Verdana"/>
                <a:cs typeface="Verdana"/>
              </a:rPr>
              <a:t> </a:t>
            </a:r>
            <a:r>
              <a:rPr sz="2800" i="1" spc="10" dirty="0">
                <a:latin typeface="Verdana"/>
                <a:cs typeface="Verdana"/>
              </a:rPr>
              <a:t>of</a:t>
            </a:r>
            <a:r>
              <a:rPr sz="2800" i="1" spc="-140" dirty="0">
                <a:latin typeface="Verdana"/>
                <a:cs typeface="Verdana"/>
              </a:rPr>
              <a:t> </a:t>
            </a:r>
            <a:r>
              <a:rPr sz="2800" i="1" spc="-40" dirty="0">
                <a:latin typeface="Verdana"/>
                <a:cs typeface="Verdana"/>
              </a:rPr>
              <a:t>this</a:t>
            </a:r>
            <a:r>
              <a:rPr sz="2800" i="1" spc="-145" dirty="0">
                <a:latin typeface="Verdana"/>
                <a:cs typeface="Verdana"/>
              </a:rPr>
              <a:t> </a:t>
            </a:r>
            <a:r>
              <a:rPr sz="2800" i="1" spc="-10" dirty="0">
                <a:latin typeface="Verdana"/>
                <a:cs typeface="Verdana"/>
              </a:rPr>
              <a:t>experiment</a:t>
            </a:r>
            <a:r>
              <a:rPr sz="2800" i="1" spc="-140" dirty="0">
                <a:latin typeface="Verdana"/>
                <a:cs typeface="Verdana"/>
              </a:rPr>
              <a:t> </a:t>
            </a:r>
            <a:r>
              <a:rPr sz="2800" i="1" spc="15" dirty="0">
                <a:latin typeface="Verdana"/>
                <a:cs typeface="Verdana"/>
              </a:rPr>
              <a:t>that</a:t>
            </a:r>
            <a:r>
              <a:rPr sz="2800" i="1" spc="-140" dirty="0">
                <a:latin typeface="Verdana"/>
                <a:cs typeface="Verdana"/>
              </a:rPr>
              <a:t> </a:t>
            </a:r>
            <a:r>
              <a:rPr sz="2800" i="1" spc="30" dirty="0">
                <a:latin typeface="Verdana"/>
                <a:cs typeface="Verdana"/>
              </a:rPr>
              <a:t>might</a:t>
            </a:r>
            <a:r>
              <a:rPr sz="2800" i="1" spc="-140" dirty="0">
                <a:latin typeface="Verdana"/>
                <a:cs typeface="Verdana"/>
              </a:rPr>
              <a:t> </a:t>
            </a:r>
            <a:r>
              <a:rPr sz="2800" i="1" spc="85" dirty="0">
                <a:latin typeface="Verdana"/>
                <a:cs typeface="Verdana"/>
              </a:rPr>
              <a:t>lead</a:t>
            </a:r>
            <a:r>
              <a:rPr sz="2800" i="1" spc="-145" dirty="0">
                <a:latin typeface="Verdana"/>
                <a:cs typeface="Verdana"/>
              </a:rPr>
              <a:t> </a:t>
            </a:r>
            <a:r>
              <a:rPr sz="2800" i="1" dirty="0">
                <a:latin typeface="Verdana"/>
                <a:cs typeface="Verdana"/>
              </a:rPr>
              <a:t>to</a:t>
            </a:r>
            <a:r>
              <a:rPr sz="2800" i="1" spc="-140" dirty="0">
                <a:latin typeface="Verdana"/>
                <a:cs typeface="Verdana"/>
              </a:rPr>
              <a:t> </a:t>
            </a:r>
            <a:r>
              <a:rPr sz="2800" i="1" spc="15" dirty="0">
                <a:latin typeface="Verdana"/>
                <a:cs typeface="Verdana"/>
              </a:rPr>
              <a:t>finding</a:t>
            </a:r>
            <a:r>
              <a:rPr sz="2800" i="1" spc="-140" dirty="0">
                <a:latin typeface="Verdana"/>
                <a:cs typeface="Verdana"/>
              </a:rPr>
              <a:t> </a:t>
            </a:r>
            <a:r>
              <a:rPr sz="2800" i="1" dirty="0">
                <a:latin typeface="Verdana"/>
                <a:cs typeface="Verdana"/>
              </a:rPr>
              <a:t>statistically</a:t>
            </a:r>
            <a:r>
              <a:rPr sz="2800" i="1" spc="-140" dirty="0">
                <a:latin typeface="Verdana"/>
                <a:cs typeface="Verdana"/>
              </a:rPr>
              <a:t> </a:t>
            </a:r>
            <a:r>
              <a:rPr sz="2800" i="1" spc="20" dirty="0">
                <a:latin typeface="Verdana"/>
                <a:cs typeface="Verdana"/>
              </a:rPr>
              <a:t>significant </a:t>
            </a:r>
            <a:r>
              <a:rPr sz="2800" i="1" spc="-969" dirty="0">
                <a:latin typeface="Verdana"/>
                <a:cs typeface="Verdana"/>
              </a:rPr>
              <a:t> </a:t>
            </a:r>
            <a:r>
              <a:rPr sz="2800" i="1" spc="20" dirty="0">
                <a:latin typeface="Verdana"/>
                <a:cs typeface="Verdana"/>
              </a:rPr>
              <a:t>differences</a:t>
            </a:r>
            <a:r>
              <a:rPr sz="2800" i="1" spc="-155" dirty="0">
                <a:latin typeface="Verdana"/>
                <a:cs typeface="Verdana"/>
              </a:rPr>
              <a:t> </a:t>
            </a:r>
            <a:r>
              <a:rPr sz="2800" i="1" spc="-85" dirty="0">
                <a:latin typeface="Verdana"/>
                <a:cs typeface="Verdana"/>
              </a:rPr>
              <a:t>include….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325" y="840863"/>
            <a:ext cx="135782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0" dirty="0">
                <a:solidFill>
                  <a:srgbClr val="1BC1A2"/>
                </a:solidFill>
              </a:rPr>
              <a:t>SUBMIT</a:t>
            </a:r>
            <a:r>
              <a:rPr sz="4500" spc="-365" dirty="0">
                <a:solidFill>
                  <a:srgbClr val="1BC1A2"/>
                </a:solidFill>
              </a:rPr>
              <a:t> </a:t>
            </a:r>
            <a:r>
              <a:rPr sz="4500" spc="-434" dirty="0">
                <a:solidFill>
                  <a:srgbClr val="1BC1A2"/>
                </a:solidFill>
              </a:rPr>
              <a:t>IT:</a:t>
            </a:r>
            <a:r>
              <a:rPr sz="4500" spc="-360" dirty="0">
                <a:solidFill>
                  <a:srgbClr val="1BC1A2"/>
                </a:solidFill>
              </a:rPr>
              <a:t> </a:t>
            </a:r>
            <a:r>
              <a:rPr spc="85" dirty="0"/>
              <a:t>Share</a:t>
            </a:r>
            <a:r>
              <a:rPr spc="-315" dirty="0"/>
              <a:t> </a:t>
            </a:r>
            <a:r>
              <a:rPr spc="30" dirty="0"/>
              <a:t>link</a:t>
            </a:r>
            <a:r>
              <a:rPr spc="-315" dirty="0"/>
              <a:t> </a:t>
            </a:r>
            <a:r>
              <a:rPr spc="20" dirty="0"/>
              <a:t>to</a:t>
            </a:r>
            <a:r>
              <a:rPr spc="-315" dirty="0"/>
              <a:t> </a:t>
            </a:r>
            <a:r>
              <a:rPr spc="100" dirty="0"/>
              <a:t>your</a:t>
            </a:r>
            <a:r>
              <a:rPr spc="-315" dirty="0"/>
              <a:t> </a:t>
            </a:r>
            <a:r>
              <a:rPr spc="140" dirty="0"/>
              <a:t>completed</a:t>
            </a:r>
            <a:r>
              <a:rPr spc="-320" dirty="0"/>
              <a:t> </a:t>
            </a:r>
            <a:r>
              <a:rPr spc="150" dirty="0"/>
              <a:t>assignment</a:t>
            </a:r>
            <a:endParaRPr sz="45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7250" y="2483299"/>
          <a:ext cx="16828770" cy="701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0549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C1A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INSTRUCTIONS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A488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spc="-6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NOTES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173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99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5" dirty="0">
                          <a:latin typeface="Lucida Sans Unicode"/>
                          <a:cs typeface="Lucida Sans Unicode"/>
                        </a:rPr>
                        <a:t>REVIEW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671830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60" dirty="0">
                          <a:latin typeface="Lucida Sans Unicode"/>
                          <a:cs typeface="Lucida Sans Unicode"/>
                        </a:rPr>
                        <a:t>Review</a:t>
                      </a:r>
                      <a:r>
                        <a:rPr sz="24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80" dirty="0">
                          <a:latin typeface="Lucida Sans Unicode"/>
                          <a:cs typeface="Lucida Sans Unicode"/>
                        </a:rPr>
                        <a:t>each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60" dirty="0">
                          <a:latin typeface="Lucida Sans Unicode"/>
                          <a:cs typeface="Lucida Sans Unicode"/>
                        </a:rPr>
                        <a:t>item</a:t>
                      </a:r>
                      <a:r>
                        <a:rPr sz="24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50" dirty="0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25" dirty="0">
                          <a:latin typeface="Lucida Sans Unicode"/>
                          <a:cs typeface="Lucida Sans Unicode"/>
                        </a:rPr>
                        <a:t>make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35" dirty="0">
                          <a:latin typeface="Lucida Sans Unicode"/>
                          <a:cs typeface="Lucida Sans Unicode"/>
                        </a:rPr>
                        <a:t>sure</a:t>
                      </a:r>
                      <a:r>
                        <a:rPr sz="24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65" dirty="0">
                          <a:latin typeface="Lucida Sans Unicode"/>
                          <a:cs typeface="Lucida Sans Unicode"/>
                        </a:rPr>
                        <a:t>you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45" dirty="0">
                          <a:latin typeface="Lucida Sans Unicode"/>
                          <a:cs typeface="Lucida Sans Unicode"/>
                        </a:rPr>
                        <a:t>have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00" dirty="0">
                          <a:latin typeface="Lucida Sans Unicode"/>
                          <a:cs typeface="Lucida Sans Unicode"/>
                        </a:rPr>
                        <a:t>completed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70" dirty="0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24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90" dirty="0">
                          <a:latin typeface="Lucida Sans Unicode"/>
                          <a:cs typeface="Lucida Sans Unicode"/>
                        </a:rPr>
                        <a:t>answer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80" dirty="0">
                          <a:latin typeface="Lucida Sans Unicode"/>
                          <a:cs typeface="Lucida Sans Unicode"/>
                        </a:rPr>
                        <a:t>each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4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75" dirty="0">
                          <a:latin typeface="Lucida Sans Unicode"/>
                          <a:cs typeface="Lucida Sans Unicode"/>
                        </a:rPr>
                        <a:t>appropriate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location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499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80" dirty="0">
                          <a:latin typeface="Lucida Sans Unicode"/>
                          <a:cs typeface="Lucida Sans Unicode"/>
                        </a:rPr>
                        <a:t>ACCESS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37147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95" dirty="0">
                          <a:latin typeface="Lucida Sans Unicode"/>
                          <a:cs typeface="Lucida Sans Unicode"/>
                        </a:rPr>
                        <a:t>Go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14" dirty="0">
                          <a:latin typeface="Lucida Sans Unicode"/>
                          <a:cs typeface="Lucida Sans Unicode"/>
                        </a:rPr>
                        <a:t>back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45" dirty="0">
                          <a:latin typeface="Lucida Sans Unicode"/>
                          <a:cs typeface="Lucida Sans Unicode"/>
                        </a:rPr>
                        <a:t>Assignment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u="heavy" spc="25" dirty="0">
                          <a:solidFill>
                            <a:srgbClr val="4A86FF"/>
                          </a:solidFill>
                          <a:uFill>
                            <a:solidFill>
                              <a:srgbClr val="4A86FF"/>
                            </a:solidFill>
                          </a:uFill>
                          <a:latin typeface="Lucida Sans Unicode"/>
                          <a:cs typeface="Lucida Sans Unicode"/>
                        </a:rPr>
                        <a:t>Learning</a:t>
                      </a:r>
                      <a:r>
                        <a:rPr sz="2400" u="heavy" spc="-114" dirty="0">
                          <a:solidFill>
                            <a:srgbClr val="4A86FF"/>
                          </a:solidFill>
                          <a:uFill>
                            <a:solidFill>
                              <a:srgbClr val="4A86FF"/>
                            </a:solidFill>
                          </a:u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u="heavy" spc="130" dirty="0">
                          <a:solidFill>
                            <a:srgbClr val="4A86FF"/>
                          </a:solidFill>
                          <a:uFill>
                            <a:solidFill>
                              <a:srgbClr val="4A86FF"/>
                            </a:solidFill>
                          </a:uFill>
                          <a:latin typeface="Lucida Sans Unicode"/>
                          <a:cs typeface="Lucida Sans Unicode"/>
                        </a:rPr>
                        <a:t>Management </a:t>
                      </a:r>
                      <a:r>
                        <a:rPr sz="2400" spc="-745" dirty="0">
                          <a:solidFill>
                            <a:srgbClr val="4A86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u="heavy" spc="100" dirty="0">
                          <a:solidFill>
                            <a:srgbClr val="4A86FF"/>
                          </a:solidFill>
                          <a:uFill>
                            <a:solidFill>
                              <a:srgbClr val="4A86FF"/>
                            </a:solidFill>
                          </a:uFill>
                          <a:latin typeface="Lucida Sans Unicode"/>
                          <a:cs typeface="Lucida Sans Unicode"/>
                        </a:rPr>
                        <a:t>System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449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-35" dirty="0">
                          <a:latin typeface="Lucida Sans Unicode"/>
                          <a:cs typeface="Lucida Sans Unicode"/>
                        </a:rPr>
                        <a:t>SHARE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343535" algn="just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90" dirty="0">
                          <a:latin typeface="Lucida Sans Unicode"/>
                          <a:cs typeface="Lucida Sans Unicode"/>
                        </a:rPr>
                        <a:t>Copy/paste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85" dirty="0">
                          <a:latin typeface="Lucida Sans Unicode"/>
                          <a:cs typeface="Lucida Sans Unicode"/>
                        </a:rPr>
                        <a:t>link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your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45" dirty="0">
                          <a:latin typeface="Lucida Sans Unicode"/>
                          <a:cs typeface="Lucida Sans Unicode"/>
                        </a:rPr>
                        <a:t>Assignment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85" dirty="0">
                          <a:latin typeface="Lucida Sans Unicode"/>
                          <a:cs typeface="Lucida Sans Unicode"/>
                        </a:rPr>
                        <a:t>system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00" dirty="0">
                          <a:latin typeface="Lucida Sans Unicode"/>
                          <a:cs typeface="Lucida Sans Unicode"/>
                        </a:rPr>
                        <a:t>by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00" dirty="0">
                          <a:latin typeface="Lucida Sans Unicode"/>
                          <a:cs typeface="Lucida Sans Unicode"/>
                        </a:rPr>
                        <a:t>due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date.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70" dirty="0">
                          <a:latin typeface="Lucida Sans Unicode"/>
                          <a:cs typeface="Lucida Sans Unicode"/>
                        </a:rPr>
                        <a:t>Make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35" dirty="0">
                          <a:latin typeface="Lucida Sans Unicode"/>
                          <a:cs typeface="Lucida Sans Unicode"/>
                        </a:rPr>
                        <a:t>sure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b="1" spc="95" dirty="0">
                          <a:latin typeface="Tahoma"/>
                          <a:cs typeface="Tahoma"/>
                        </a:rPr>
                        <a:t>anyone</a:t>
                      </a:r>
                      <a:r>
                        <a:rPr sz="2400" b="1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6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2400" b="1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3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400" b="1" spc="-1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20" dirty="0">
                          <a:latin typeface="Tahoma"/>
                          <a:cs typeface="Tahoma"/>
                        </a:rPr>
                        <a:t>internet</a:t>
                      </a:r>
                      <a:r>
                        <a:rPr sz="2400" b="1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5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2400" b="1" spc="-1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3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2400" b="1" spc="-6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20" dirty="0">
                          <a:latin typeface="Tahoma"/>
                          <a:cs typeface="Tahoma"/>
                        </a:rPr>
                        <a:t>link</a:t>
                      </a:r>
                      <a:r>
                        <a:rPr sz="24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190" dirty="0">
                          <a:latin typeface="Lucida Sans Unicode"/>
                          <a:cs typeface="Lucida Sans Unicode"/>
                        </a:rPr>
                        <a:t>can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65" dirty="0">
                          <a:latin typeface="Lucida Sans Unicode"/>
                          <a:cs typeface="Lucida Sans Unicode"/>
                        </a:rPr>
                        <a:t>view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65" dirty="0">
                          <a:latin typeface="Lucida Sans Unicode"/>
                          <a:cs typeface="Lucida Sans Unicode"/>
                        </a:rPr>
                        <a:t>document.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4574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-20" dirty="0">
                          <a:latin typeface="Lucida Sans Unicode"/>
                          <a:cs typeface="Lucida Sans Unicode"/>
                        </a:rPr>
                        <a:t>CONFIRM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26606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70" dirty="0">
                          <a:latin typeface="Lucida Sans Unicode"/>
                          <a:cs typeface="Lucida Sans Unicode"/>
                        </a:rPr>
                        <a:t>Make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35" dirty="0">
                          <a:latin typeface="Lucida Sans Unicode"/>
                          <a:cs typeface="Lucida Sans Unicode"/>
                        </a:rPr>
                        <a:t>sure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80" dirty="0">
                          <a:latin typeface="Lucida Sans Unicode"/>
                          <a:cs typeface="Lucida Sans Unicode"/>
                        </a:rPr>
                        <a:t>assignment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45" dirty="0">
                          <a:latin typeface="Lucida Sans Unicode"/>
                          <a:cs typeface="Lucida Sans Unicode"/>
                        </a:rPr>
                        <a:t>was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55" dirty="0">
                          <a:latin typeface="Lucida Sans Unicode"/>
                          <a:cs typeface="Lucida Sans Unicode"/>
                        </a:rPr>
                        <a:t>accepted</a:t>
                      </a:r>
                      <a:r>
                        <a:rPr sz="2400" spc="-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00" dirty="0">
                          <a:latin typeface="Lucida Sans Unicode"/>
                          <a:cs typeface="Lucida Sans Unicode"/>
                        </a:rPr>
                        <a:t>by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Learning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30" dirty="0">
                          <a:latin typeface="Lucida Sans Unicode"/>
                          <a:cs typeface="Lucida Sans Unicode"/>
                        </a:rPr>
                        <a:t>Management</a:t>
                      </a:r>
                      <a:r>
                        <a:rPr sz="2400" spc="-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00" dirty="0">
                          <a:latin typeface="Lucida Sans Unicode"/>
                          <a:cs typeface="Lucida Sans Unicode"/>
                        </a:rPr>
                        <a:t>System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850" y="685800"/>
            <a:ext cx="0" cy="1028700"/>
          </a:xfrm>
          <a:custGeom>
            <a:avLst/>
            <a:gdLst/>
            <a:ahLst/>
            <a:cxnLst/>
            <a:rect l="l" t="t" r="r" b="b"/>
            <a:pathLst>
              <a:path h="1028700">
                <a:moveTo>
                  <a:pt x="0" y="0"/>
                </a:moveTo>
                <a:lnTo>
                  <a:pt x="0" y="1028699"/>
                </a:lnTo>
              </a:path>
            </a:pathLst>
          </a:custGeom>
          <a:ln w="63499">
            <a:solidFill>
              <a:srgbClr val="13131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9325" y="816643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To</a:t>
            </a:r>
            <a:r>
              <a:rPr sz="4800" spc="-390" dirty="0">
                <a:solidFill>
                  <a:srgbClr val="FFFFFF"/>
                </a:solidFill>
              </a:rPr>
              <a:t> </a:t>
            </a:r>
            <a:r>
              <a:rPr sz="4800" spc="95" dirty="0">
                <a:solidFill>
                  <a:srgbClr val="FFFFFF"/>
                </a:solidFill>
              </a:rPr>
              <a:t>get</a:t>
            </a:r>
            <a:r>
              <a:rPr sz="4800" spc="-390" dirty="0">
                <a:solidFill>
                  <a:srgbClr val="FFFFFF"/>
                </a:solidFill>
              </a:rPr>
              <a:t> </a:t>
            </a:r>
            <a:r>
              <a:rPr sz="4800" spc="114" dirty="0">
                <a:solidFill>
                  <a:srgbClr val="FFFFFF"/>
                </a:solidFill>
              </a:rPr>
              <a:t>started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1164199" y="2623784"/>
            <a:ext cx="15354300" cy="545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224154">
              <a:lnSpc>
                <a:spcPct val="114599"/>
              </a:lnSpc>
              <a:spcBef>
                <a:spcPts val="100"/>
              </a:spcBef>
            </a:pPr>
            <a:r>
              <a:rPr sz="3000" b="1" spc="105" dirty="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sz="30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2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165" dirty="0">
                <a:solidFill>
                  <a:srgbClr val="FFFFFF"/>
                </a:solidFill>
                <a:latin typeface="Tahoma"/>
                <a:cs typeface="Tahoma"/>
              </a:rPr>
              <a:t>Copy</a:t>
            </a:r>
            <a:r>
              <a:rPr sz="3000" b="1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Slide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deck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complete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assignment</a:t>
            </a:r>
            <a:r>
              <a:rPr sz="3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these </a:t>
            </a:r>
            <a:r>
              <a:rPr sz="3000" spc="-9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slides,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then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submit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deck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Management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System.</a:t>
            </a:r>
            <a:endParaRPr sz="3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Lucida Sans Unicode"/>
              <a:cs typeface="Lucida Sans Unicode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b="1" spc="15" dirty="0">
                <a:solidFill>
                  <a:srgbClr val="FFFFFF"/>
                </a:solidFill>
                <a:latin typeface="Tahoma"/>
                <a:cs typeface="Tahoma"/>
              </a:rPr>
              <a:t>Instructions</a:t>
            </a:r>
            <a:endParaRPr sz="3000">
              <a:latin typeface="Tahoma"/>
              <a:cs typeface="Tahoma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Go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File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770" dirty="0">
                <a:solidFill>
                  <a:srgbClr val="FFFFFF"/>
                </a:solidFill>
                <a:latin typeface="Lucida Sans Unicode"/>
                <a:cs typeface="Lucida Sans Unicode"/>
              </a:rPr>
              <a:t>&gt;</a:t>
            </a:r>
            <a:r>
              <a:rPr sz="3000" spc="-6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Make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Copy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770" dirty="0">
                <a:solidFill>
                  <a:srgbClr val="FFFFFF"/>
                </a:solidFill>
                <a:latin typeface="Lucida Sans Unicode"/>
                <a:cs typeface="Lucida Sans Unicode"/>
              </a:rPr>
              <a:t>&gt;</a:t>
            </a:r>
            <a:r>
              <a:rPr sz="3000" spc="-5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Entire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Presentation</a:t>
            </a:r>
            <a:endParaRPr sz="3000">
              <a:latin typeface="Lucida Sans Unicode"/>
              <a:cs typeface="Lucida Sans Unicode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Choose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folder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Drive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where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you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want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save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slides</a:t>
            </a:r>
            <a:endParaRPr sz="3000">
              <a:latin typeface="Lucida Sans Unicode"/>
              <a:cs typeface="Lucida Sans Unicode"/>
            </a:endParaRPr>
          </a:p>
          <a:p>
            <a:pPr marL="471170" indent="-459105">
              <a:lnSpc>
                <a:spcPct val="100000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Rename</a:t>
            </a:r>
            <a:r>
              <a:rPr sz="3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copy</a:t>
            </a:r>
            <a:r>
              <a:rPr sz="3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sz="3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your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name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0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file</a:t>
            </a:r>
            <a:endParaRPr sz="3000">
              <a:latin typeface="Lucida Sans Unicode"/>
              <a:cs typeface="Lucida Sans Unicode"/>
            </a:endParaRPr>
          </a:p>
          <a:p>
            <a:pPr marL="13970" marR="5080">
              <a:lnSpc>
                <a:spcPct val="200000"/>
              </a:lnSpc>
            </a:pPr>
            <a:r>
              <a:rPr sz="3000" b="1" spc="30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r>
              <a:rPr sz="30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Playbook</a:t>
            </a:r>
            <a:r>
              <a:rPr sz="3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Assignment: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Draft</a:t>
            </a:r>
            <a:r>
              <a:rPr sz="3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3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business</a:t>
            </a:r>
            <a:r>
              <a:rPr sz="3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</a:t>
            </a:r>
            <a:r>
              <a:rPr sz="30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plan-MRogers </a:t>
            </a:r>
            <a:r>
              <a:rPr sz="3000" spc="-9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u="heavy" spc="204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Watch</a:t>
            </a:r>
            <a:r>
              <a:rPr sz="3000" u="heavy" spc="-155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-2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this</a:t>
            </a:r>
            <a:r>
              <a:rPr sz="3000" u="heavy" spc="-1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8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video</a:t>
            </a:r>
            <a:r>
              <a:rPr sz="3000" u="heavy" spc="-1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-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for</a:t>
            </a:r>
            <a:r>
              <a:rPr sz="3000" u="heavy" spc="-1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37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a</a:t>
            </a:r>
            <a:r>
              <a:rPr sz="3000" u="heavy" spc="-1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25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quick</a:t>
            </a:r>
            <a:r>
              <a:rPr sz="3000" u="heavy" spc="-15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170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demo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718799"/>
            <a:ext cx="18288000" cy="563880"/>
          </a:xfrm>
          <a:custGeom>
            <a:avLst/>
            <a:gdLst/>
            <a:ahLst/>
            <a:cxnLst/>
            <a:rect l="l" t="t" r="r" b="b"/>
            <a:pathLst>
              <a:path w="18288000" h="563879">
                <a:moveTo>
                  <a:pt x="18287999" y="563399"/>
                </a:moveTo>
                <a:lnTo>
                  <a:pt x="0" y="563399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563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10" y="7767644"/>
            <a:ext cx="12092940" cy="969010"/>
            <a:chOff x="876310" y="7767644"/>
            <a:chExt cx="12092940" cy="969010"/>
          </a:xfrm>
        </p:grpSpPr>
        <p:sp>
          <p:nvSpPr>
            <p:cNvPr id="3" name="object 3"/>
            <p:cNvSpPr/>
            <p:nvPr/>
          </p:nvSpPr>
          <p:spPr>
            <a:xfrm>
              <a:off x="3898892" y="7767645"/>
              <a:ext cx="3023870" cy="966469"/>
            </a:xfrm>
            <a:custGeom>
              <a:avLst/>
              <a:gdLst/>
              <a:ahLst/>
              <a:cxnLst/>
              <a:rect l="l" t="t" r="r" b="b"/>
              <a:pathLst>
                <a:path w="3023870" h="966470">
                  <a:moveTo>
                    <a:pt x="3023699" y="966299"/>
                  </a:moveTo>
                  <a:lnTo>
                    <a:pt x="0" y="966299"/>
                  </a:lnTo>
                  <a:lnTo>
                    <a:pt x="0" y="0"/>
                  </a:lnTo>
                  <a:lnTo>
                    <a:pt x="3023699" y="0"/>
                  </a:lnTo>
                  <a:lnTo>
                    <a:pt x="3023699" y="966299"/>
                  </a:lnTo>
                  <a:close/>
                </a:path>
              </a:pathLst>
            </a:custGeom>
            <a:solidFill>
              <a:srgbClr val="40AD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22592" y="7767645"/>
              <a:ext cx="3023870" cy="966469"/>
            </a:xfrm>
            <a:custGeom>
              <a:avLst/>
              <a:gdLst/>
              <a:ahLst/>
              <a:cxnLst/>
              <a:rect l="l" t="t" r="r" b="b"/>
              <a:pathLst>
                <a:path w="3023870" h="966470">
                  <a:moveTo>
                    <a:pt x="3023699" y="966299"/>
                  </a:moveTo>
                  <a:lnTo>
                    <a:pt x="0" y="966299"/>
                  </a:lnTo>
                  <a:lnTo>
                    <a:pt x="0" y="0"/>
                  </a:lnTo>
                  <a:lnTo>
                    <a:pt x="3023699" y="0"/>
                  </a:lnTo>
                  <a:lnTo>
                    <a:pt x="3023699" y="966299"/>
                  </a:lnTo>
                  <a:close/>
                </a:path>
              </a:pathLst>
            </a:custGeom>
            <a:solidFill>
              <a:srgbClr val="0CA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46309" y="7767644"/>
              <a:ext cx="3022600" cy="969010"/>
            </a:xfrm>
            <a:custGeom>
              <a:avLst/>
              <a:gdLst/>
              <a:ahLst/>
              <a:cxnLst/>
              <a:rect l="l" t="t" r="r" b="b"/>
              <a:pathLst>
                <a:path w="3022600" h="969009">
                  <a:moveTo>
                    <a:pt x="2533024" y="968912"/>
                  </a:moveTo>
                  <a:lnTo>
                    <a:pt x="0" y="968912"/>
                  </a:lnTo>
                  <a:lnTo>
                    <a:pt x="0" y="0"/>
                  </a:lnTo>
                  <a:lnTo>
                    <a:pt x="2533024" y="0"/>
                  </a:lnTo>
                  <a:lnTo>
                    <a:pt x="2579499" y="2213"/>
                  </a:lnTo>
                  <a:lnTo>
                    <a:pt x="2624870" y="8719"/>
                  </a:lnTo>
                  <a:lnTo>
                    <a:pt x="2668915" y="19316"/>
                  </a:lnTo>
                  <a:lnTo>
                    <a:pt x="2711413" y="33803"/>
                  </a:lnTo>
                  <a:lnTo>
                    <a:pt x="2752143" y="51978"/>
                  </a:lnTo>
                  <a:lnTo>
                    <a:pt x="2790885" y="73640"/>
                  </a:lnTo>
                  <a:lnTo>
                    <a:pt x="2827417" y="98588"/>
                  </a:lnTo>
                  <a:lnTo>
                    <a:pt x="2861519" y="126619"/>
                  </a:lnTo>
                  <a:lnTo>
                    <a:pt x="2892969" y="157534"/>
                  </a:lnTo>
                  <a:lnTo>
                    <a:pt x="2921547" y="191130"/>
                  </a:lnTo>
                  <a:lnTo>
                    <a:pt x="2947031" y="227205"/>
                  </a:lnTo>
                  <a:lnTo>
                    <a:pt x="2969200" y="265559"/>
                  </a:lnTo>
                  <a:lnTo>
                    <a:pt x="2987835" y="305990"/>
                  </a:lnTo>
                  <a:lnTo>
                    <a:pt x="3002713" y="348297"/>
                  </a:lnTo>
                  <a:lnTo>
                    <a:pt x="3013614" y="392278"/>
                  </a:lnTo>
                  <a:lnTo>
                    <a:pt x="3020316" y="437731"/>
                  </a:lnTo>
                  <a:lnTo>
                    <a:pt x="3022599" y="484456"/>
                  </a:lnTo>
                  <a:lnTo>
                    <a:pt x="3020316" y="531182"/>
                  </a:lnTo>
                  <a:lnTo>
                    <a:pt x="3013614" y="576635"/>
                  </a:lnTo>
                  <a:lnTo>
                    <a:pt x="3002713" y="620616"/>
                  </a:lnTo>
                  <a:lnTo>
                    <a:pt x="2987835" y="662923"/>
                  </a:lnTo>
                  <a:lnTo>
                    <a:pt x="2969200" y="703353"/>
                  </a:lnTo>
                  <a:lnTo>
                    <a:pt x="2947031" y="741707"/>
                  </a:lnTo>
                  <a:lnTo>
                    <a:pt x="2921547" y="777783"/>
                  </a:lnTo>
                  <a:lnTo>
                    <a:pt x="2892969" y="811378"/>
                  </a:lnTo>
                  <a:lnTo>
                    <a:pt x="2861519" y="842293"/>
                  </a:lnTo>
                  <a:lnTo>
                    <a:pt x="2827417" y="870324"/>
                  </a:lnTo>
                  <a:lnTo>
                    <a:pt x="2790885" y="895272"/>
                  </a:lnTo>
                  <a:lnTo>
                    <a:pt x="2752143" y="916934"/>
                  </a:lnTo>
                  <a:lnTo>
                    <a:pt x="2711413" y="935109"/>
                  </a:lnTo>
                  <a:lnTo>
                    <a:pt x="2668915" y="949596"/>
                  </a:lnTo>
                  <a:lnTo>
                    <a:pt x="2624870" y="960193"/>
                  </a:lnTo>
                  <a:lnTo>
                    <a:pt x="2579499" y="966699"/>
                  </a:lnTo>
                  <a:lnTo>
                    <a:pt x="2533024" y="968912"/>
                  </a:lnTo>
                  <a:close/>
                </a:path>
              </a:pathLst>
            </a:custGeom>
            <a:solidFill>
              <a:srgbClr val="017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10" y="7767644"/>
              <a:ext cx="3022600" cy="966469"/>
            </a:xfrm>
            <a:custGeom>
              <a:avLst/>
              <a:gdLst/>
              <a:ahLst/>
              <a:cxnLst/>
              <a:rect l="l" t="t" r="r" b="b"/>
              <a:pathLst>
                <a:path w="3022600" h="966470">
                  <a:moveTo>
                    <a:pt x="3022600" y="966399"/>
                  </a:moveTo>
                  <a:lnTo>
                    <a:pt x="498463" y="966399"/>
                  </a:lnTo>
                  <a:lnTo>
                    <a:pt x="450387" y="964192"/>
                  </a:lnTo>
                  <a:lnTo>
                    <a:pt x="403619" y="957703"/>
                  </a:lnTo>
                  <a:lnTo>
                    <a:pt x="358367" y="947133"/>
                  </a:lnTo>
                  <a:lnTo>
                    <a:pt x="314837" y="932684"/>
                  </a:lnTo>
                  <a:lnTo>
                    <a:pt x="273237" y="914556"/>
                  </a:lnTo>
                  <a:lnTo>
                    <a:pt x="233774" y="892950"/>
                  </a:lnTo>
                  <a:lnTo>
                    <a:pt x="196656" y="868067"/>
                  </a:lnTo>
                  <a:lnTo>
                    <a:pt x="162089" y="840108"/>
                  </a:lnTo>
                  <a:lnTo>
                    <a:pt x="130280" y="809274"/>
                  </a:lnTo>
                  <a:lnTo>
                    <a:pt x="101438" y="775766"/>
                  </a:lnTo>
                  <a:lnTo>
                    <a:pt x="75769" y="739784"/>
                  </a:lnTo>
                  <a:lnTo>
                    <a:pt x="53481" y="701529"/>
                  </a:lnTo>
                  <a:lnTo>
                    <a:pt x="34780" y="661203"/>
                  </a:lnTo>
                  <a:lnTo>
                    <a:pt x="19875" y="619006"/>
                  </a:lnTo>
                  <a:lnTo>
                    <a:pt x="8971" y="575139"/>
                  </a:lnTo>
                  <a:lnTo>
                    <a:pt x="2277" y="529803"/>
                  </a:lnTo>
                  <a:lnTo>
                    <a:pt x="0" y="483199"/>
                  </a:lnTo>
                  <a:lnTo>
                    <a:pt x="2277" y="436596"/>
                  </a:lnTo>
                  <a:lnTo>
                    <a:pt x="8971" y="391260"/>
                  </a:lnTo>
                  <a:lnTo>
                    <a:pt x="19875" y="347393"/>
                  </a:lnTo>
                  <a:lnTo>
                    <a:pt x="34780" y="305196"/>
                  </a:lnTo>
                  <a:lnTo>
                    <a:pt x="53481" y="264870"/>
                  </a:lnTo>
                  <a:lnTo>
                    <a:pt x="75769" y="226616"/>
                  </a:lnTo>
                  <a:lnTo>
                    <a:pt x="101438" y="190634"/>
                  </a:lnTo>
                  <a:lnTo>
                    <a:pt x="130280" y="157125"/>
                  </a:lnTo>
                  <a:lnTo>
                    <a:pt x="162089" y="126291"/>
                  </a:lnTo>
                  <a:lnTo>
                    <a:pt x="196656" y="98332"/>
                  </a:lnTo>
                  <a:lnTo>
                    <a:pt x="233774" y="73449"/>
                  </a:lnTo>
                  <a:lnTo>
                    <a:pt x="273237" y="51843"/>
                  </a:lnTo>
                  <a:lnTo>
                    <a:pt x="314837" y="33715"/>
                  </a:lnTo>
                  <a:lnTo>
                    <a:pt x="358367" y="19266"/>
                  </a:lnTo>
                  <a:lnTo>
                    <a:pt x="403619" y="8696"/>
                  </a:lnTo>
                  <a:lnTo>
                    <a:pt x="450387" y="2207"/>
                  </a:lnTo>
                  <a:lnTo>
                    <a:pt x="498463" y="0"/>
                  </a:lnTo>
                  <a:lnTo>
                    <a:pt x="3022600" y="0"/>
                  </a:lnTo>
                  <a:lnTo>
                    <a:pt x="3022600" y="966399"/>
                  </a:lnTo>
                  <a:close/>
                </a:path>
              </a:pathLst>
            </a:custGeom>
            <a:solidFill>
              <a:srgbClr val="1BC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6925" y="2094770"/>
            <a:ext cx="15791180" cy="349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40" dirty="0">
                <a:latin typeface="Lucida Sans Unicode"/>
                <a:cs typeface="Lucida Sans Unicode"/>
              </a:rPr>
              <a:t>For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85" dirty="0">
                <a:latin typeface="Lucida Sans Unicode"/>
                <a:cs typeface="Lucida Sans Unicode"/>
              </a:rPr>
              <a:t>most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experiments,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55" dirty="0">
                <a:latin typeface="Lucida Sans Unicode"/>
                <a:cs typeface="Lucida Sans Unicode"/>
              </a:rPr>
              <a:t>there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is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0" dirty="0">
                <a:latin typeface="Lucida Sans Unicode"/>
                <a:cs typeface="Lucida Sans Unicode"/>
              </a:rPr>
              <a:t>no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195" dirty="0">
                <a:latin typeface="Lucida Sans Unicode"/>
                <a:cs typeface="Lucida Sans Unicode"/>
              </a:rPr>
              <a:t>way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to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70" dirty="0">
                <a:latin typeface="Lucida Sans Unicode"/>
                <a:cs typeface="Lucida Sans Unicode"/>
              </a:rPr>
              <a:t>collect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195" dirty="0">
                <a:latin typeface="Lucida Sans Unicode"/>
                <a:cs typeface="Lucida Sans Unicode"/>
              </a:rPr>
              <a:t>data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0" dirty="0">
                <a:latin typeface="Lucida Sans Unicode"/>
                <a:cs typeface="Lucida Sans Unicode"/>
              </a:rPr>
              <a:t>on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25" dirty="0">
                <a:latin typeface="Lucida Sans Unicode"/>
                <a:cs typeface="Lucida Sans Unicode"/>
              </a:rPr>
              <a:t>entire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0" dirty="0">
                <a:latin typeface="Lucida Sans Unicode"/>
                <a:cs typeface="Lucida Sans Unicode"/>
              </a:rPr>
              <a:t>group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of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interest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80" dirty="0">
                <a:latin typeface="Lucida Sans Unicode"/>
                <a:cs typeface="Lucida Sans Unicode"/>
              </a:rPr>
              <a:t>you </a:t>
            </a:r>
            <a:r>
              <a:rPr sz="2800" spc="85" dirty="0">
                <a:latin typeface="Lucida Sans Unicode"/>
                <a:cs typeface="Lucida Sans Unicode"/>
              </a:rPr>
              <a:t> </a:t>
            </a:r>
            <a:r>
              <a:rPr sz="2800" spc="125" dirty="0">
                <a:latin typeface="Lucida Sans Unicode"/>
                <a:cs typeface="Lucida Sans Unicode"/>
              </a:rPr>
              <a:t>want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to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70" dirty="0">
                <a:latin typeface="Lucida Sans Unicode"/>
                <a:cs typeface="Lucida Sans Unicode"/>
              </a:rPr>
              <a:t>reach.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85" dirty="0">
                <a:latin typeface="Lucida Sans Unicode"/>
                <a:cs typeface="Lucida Sans Unicode"/>
              </a:rPr>
              <a:t>One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95" dirty="0">
                <a:latin typeface="Lucida Sans Unicode"/>
                <a:cs typeface="Lucida Sans Unicode"/>
              </a:rPr>
              <a:t>way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50" dirty="0">
                <a:latin typeface="Lucida Sans Unicode"/>
                <a:cs typeface="Lucida Sans Unicode"/>
              </a:rPr>
              <a:t>statisticians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130" dirty="0">
                <a:latin typeface="Lucida Sans Unicode"/>
                <a:cs typeface="Lucida Sans Unicode"/>
              </a:rPr>
              <a:t>deal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with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15" dirty="0">
                <a:latin typeface="Lucida Sans Unicode"/>
                <a:cs typeface="Lucida Sans Unicode"/>
              </a:rPr>
              <a:t>this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limitation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is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20" dirty="0">
                <a:latin typeface="Lucida Sans Unicode"/>
                <a:cs typeface="Lucida Sans Unicode"/>
              </a:rPr>
              <a:t>by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working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with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345" dirty="0">
                <a:latin typeface="Lucida Sans Unicode"/>
                <a:cs typeface="Lucida Sans Unicode"/>
              </a:rPr>
              <a:t>a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75" dirty="0">
                <a:latin typeface="Lucida Sans Unicode"/>
                <a:cs typeface="Lucida Sans Unicode"/>
              </a:rPr>
              <a:t>sample.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They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75" dirty="0">
                <a:latin typeface="Lucida Sans Unicode"/>
                <a:cs typeface="Lucida Sans Unicode"/>
              </a:rPr>
              <a:t>take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25" dirty="0">
                <a:latin typeface="Lucida Sans Unicode"/>
                <a:cs typeface="Lucida Sans Unicode"/>
              </a:rPr>
              <a:t>what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75" dirty="0">
                <a:latin typeface="Lucida Sans Unicode"/>
                <a:cs typeface="Lucida Sans Unicode"/>
              </a:rPr>
              <a:t>they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70" dirty="0">
                <a:latin typeface="Lucida Sans Unicode"/>
                <a:cs typeface="Lucida Sans Unicode"/>
              </a:rPr>
              <a:t>learn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30" dirty="0">
                <a:latin typeface="Lucida Sans Unicode"/>
                <a:cs typeface="Lucida Sans Unicode"/>
              </a:rPr>
              <a:t>from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35" dirty="0">
                <a:latin typeface="Lucida Sans Unicode"/>
                <a:cs typeface="Lucida Sans Unicode"/>
              </a:rPr>
              <a:t>sample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175" dirty="0">
                <a:latin typeface="Lucida Sans Unicode"/>
                <a:cs typeface="Lucida Sans Unicode"/>
              </a:rPr>
              <a:t>and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00" dirty="0">
                <a:latin typeface="Lucida Sans Unicode"/>
                <a:cs typeface="Lucida Sans Unicode"/>
              </a:rPr>
              <a:t>estimate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15" dirty="0">
                <a:latin typeface="Lucida Sans Unicode"/>
                <a:cs typeface="Lucida Sans Unicode"/>
              </a:rPr>
              <a:t>or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60" dirty="0">
                <a:latin typeface="Lucida Sans Unicode"/>
                <a:cs typeface="Lucida Sans Unicode"/>
              </a:rPr>
              <a:t>predict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85" dirty="0">
                <a:latin typeface="Lucida Sans Unicode"/>
                <a:cs typeface="Lucida Sans Unicode"/>
              </a:rPr>
              <a:t>how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75" dirty="0">
                <a:latin typeface="Lucida Sans Unicode"/>
                <a:cs typeface="Lucida Sans Unicode"/>
              </a:rPr>
              <a:t>it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60" dirty="0">
                <a:latin typeface="Lucida Sans Unicode"/>
                <a:cs typeface="Lucida Sans Unicode"/>
              </a:rPr>
              <a:t>might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20" dirty="0">
                <a:latin typeface="Lucida Sans Unicode"/>
                <a:cs typeface="Lucida Sans Unicode"/>
              </a:rPr>
              <a:t>apply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to </a:t>
            </a:r>
            <a:r>
              <a:rPr sz="2800" spc="-875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25" dirty="0">
                <a:latin typeface="Lucida Sans Unicode"/>
                <a:cs typeface="Lucida Sans Unicode"/>
              </a:rPr>
              <a:t>entire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25" dirty="0">
                <a:latin typeface="Lucida Sans Unicode"/>
                <a:cs typeface="Lucida Sans Unicode"/>
              </a:rPr>
              <a:t>population.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12700" marR="190500">
              <a:lnSpc>
                <a:spcPct val="116100"/>
              </a:lnSpc>
            </a:pPr>
            <a:r>
              <a:rPr sz="2800" spc="-35" dirty="0">
                <a:latin typeface="Lucida Sans Unicode"/>
                <a:cs typeface="Lucida Sans Unicode"/>
              </a:rPr>
              <a:t>In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15" dirty="0">
                <a:latin typeface="Lucida Sans Unicode"/>
                <a:cs typeface="Lucida Sans Unicode"/>
              </a:rPr>
              <a:t>this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55" dirty="0">
                <a:latin typeface="Lucida Sans Unicode"/>
                <a:cs typeface="Lucida Sans Unicode"/>
              </a:rPr>
              <a:t>assignment,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80" dirty="0">
                <a:latin typeface="Lucida Sans Unicode"/>
                <a:cs typeface="Lucida Sans Unicode"/>
              </a:rPr>
              <a:t>you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will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30" dirty="0">
                <a:latin typeface="Lucida Sans Unicode"/>
                <a:cs typeface="Lucida Sans Unicode"/>
              </a:rPr>
              <a:t>calculate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40" dirty="0">
                <a:latin typeface="Lucida Sans Unicode"/>
                <a:cs typeface="Lucida Sans Unicode"/>
              </a:rPr>
              <a:t>summary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35" dirty="0">
                <a:latin typeface="Lucida Sans Unicode"/>
                <a:cs typeface="Lucida Sans Unicode"/>
              </a:rPr>
              <a:t>statistics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175" dirty="0">
                <a:latin typeface="Lucida Sans Unicode"/>
                <a:cs typeface="Lucida Sans Unicode"/>
              </a:rPr>
              <a:t>and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85" dirty="0">
                <a:latin typeface="Lucida Sans Unicode"/>
                <a:cs typeface="Lucida Sans Unicode"/>
              </a:rPr>
              <a:t>use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200" dirty="0">
                <a:latin typeface="Lucida Sans Unicode"/>
                <a:cs typeface="Lucida Sans Unicode"/>
              </a:rPr>
              <a:t>an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online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95" dirty="0">
                <a:latin typeface="Lucida Sans Unicode"/>
                <a:cs typeface="Lucida Sans Unicode"/>
              </a:rPr>
              <a:t>calculator</a:t>
            </a:r>
            <a:r>
              <a:rPr sz="2800" spc="-13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to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55" dirty="0">
                <a:latin typeface="Lucida Sans Unicode"/>
                <a:cs typeface="Lucida Sans Unicode"/>
              </a:rPr>
              <a:t>provide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345" dirty="0">
                <a:latin typeface="Lucida Sans Unicode"/>
                <a:cs typeface="Lucida Sans Unicode"/>
              </a:rPr>
              <a:t>a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40" dirty="0">
                <a:latin typeface="Lucida Sans Unicode"/>
                <a:cs typeface="Lucida Sans Unicode"/>
              </a:rPr>
              <a:t>p-value.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You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60" dirty="0">
                <a:latin typeface="Lucida Sans Unicode"/>
                <a:cs typeface="Lucida Sans Unicode"/>
              </a:rPr>
              <a:t>will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85" dirty="0">
                <a:latin typeface="Lucida Sans Unicode"/>
                <a:cs typeface="Lucida Sans Unicode"/>
              </a:rPr>
              <a:t>use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14" dirty="0">
                <a:latin typeface="Lucida Sans Unicode"/>
                <a:cs typeface="Lucida Sans Unicode"/>
              </a:rPr>
              <a:t>value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to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125" dirty="0">
                <a:latin typeface="Lucida Sans Unicode"/>
                <a:cs typeface="Lucida Sans Unicode"/>
              </a:rPr>
              <a:t>draw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345" dirty="0">
                <a:latin typeface="Lucida Sans Unicode"/>
                <a:cs typeface="Lucida Sans Unicode"/>
              </a:rPr>
              <a:t>a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0" dirty="0">
                <a:latin typeface="Lucida Sans Unicode"/>
                <a:cs typeface="Lucida Sans Unicode"/>
              </a:rPr>
              <a:t>conclusion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for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200" dirty="0">
                <a:latin typeface="Lucida Sans Unicode"/>
                <a:cs typeface="Lucida Sans Unicode"/>
              </a:rPr>
              <a:t>an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experiment.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4850" y="8122410"/>
            <a:ext cx="11658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REVIEW</a:t>
            </a:r>
            <a:r>
              <a:rPr sz="19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1455" y="8122410"/>
            <a:ext cx="7359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TRY</a:t>
            </a:r>
            <a:r>
              <a:rPr sz="19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5367" y="8122410"/>
            <a:ext cx="10090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25" dirty="0">
                <a:solidFill>
                  <a:srgbClr val="FFFFFF"/>
                </a:solidFill>
                <a:latin typeface="Roboto"/>
                <a:cs typeface="Roboto"/>
              </a:rPr>
              <a:t>APP</a:t>
            </a:r>
            <a:r>
              <a:rPr sz="1900" b="1" spc="-290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900" b="1" spc="8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68953" y="8122410"/>
            <a:ext cx="11823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20" dirty="0">
                <a:solidFill>
                  <a:srgbClr val="FFFFFF"/>
                </a:solidFill>
                <a:latin typeface="Roboto"/>
                <a:cs typeface="Roboto"/>
              </a:rPr>
              <a:t>SUBM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900" b="1" spc="8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900" b="1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900" b="1" spc="8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49325" y="840863"/>
            <a:ext cx="107975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20" dirty="0"/>
              <a:t>Draw</a:t>
            </a:r>
            <a:r>
              <a:rPr sz="4500" spc="-365" dirty="0"/>
              <a:t> </a:t>
            </a:r>
            <a:r>
              <a:rPr sz="4500" spc="360" dirty="0"/>
              <a:t>a</a:t>
            </a:r>
            <a:r>
              <a:rPr sz="4500" spc="-365" dirty="0"/>
              <a:t> </a:t>
            </a:r>
            <a:r>
              <a:rPr sz="4500" spc="145" dirty="0"/>
              <a:t>conclusion</a:t>
            </a:r>
            <a:r>
              <a:rPr sz="4500" spc="-365" dirty="0"/>
              <a:t> </a:t>
            </a:r>
            <a:r>
              <a:rPr sz="4500" spc="-15" dirty="0"/>
              <a:t>for</a:t>
            </a:r>
            <a:r>
              <a:rPr sz="4500" spc="-365" dirty="0"/>
              <a:t> </a:t>
            </a:r>
            <a:r>
              <a:rPr sz="4500" spc="254" dirty="0"/>
              <a:t>an</a:t>
            </a:r>
            <a:r>
              <a:rPr sz="4500" spc="-365" dirty="0"/>
              <a:t> </a:t>
            </a:r>
            <a:r>
              <a:rPr sz="4500" spc="95" dirty="0"/>
              <a:t>experiment</a:t>
            </a:r>
            <a:endParaRPr sz="4500"/>
          </a:p>
        </p:txBody>
      </p:sp>
      <p:sp>
        <p:nvSpPr>
          <p:cNvPr id="13" name="object 13"/>
          <p:cNvSpPr/>
          <p:nvPr/>
        </p:nvSpPr>
        <p:spPr>
          <a:xfrm>
            <a:off x="2985922" y="7902257"/>
            <a:ext cx="9533255" cy="632460"/>
          </a:xfrm>
          <a:custGeom>
            <a:avLst/>
            <a:gdLst/>
            <a:ahLst/>
            <a:cxnLst/>
            <a:rect l="l" t="t" r="r" b="b"/>
            <a:pathLst>
              <a:path w="9533255" h="632459">
                <a:moveTo>
                  <a:pt x="209765" y="466598"/>
                </a:moveTo>
                <a:lnTo>
                  <a:pt x="107848" y="400354"/>
                </a:lnTo>
                <a:lnTo>
                  <a:pt x="95961" y="400354"/>
                </a:lnTo>
                <a:lnTo>
                  <a:pt x="87236" y="402399"/>
                </a:lnTo>
                <a:lnTo>
                  <a:pt x="79616" y="407784"/>
                </a:lnTo>
                <a:lnTo>
                  <a:pt x="74231" y="415404"/>
                </a:lnTo>
                <a:lnTo>
                  <a:pt x="72186" y="424129"/>
                </a:lnTo>
                <a:lnTo>
                  <a:pt x="73291" y="432028"/>
                </a:lnTo>
                <a:lnTo>
                  <a:pt x="76644" y="438251"/>
                </a:lnTo>
                <a:lnTo>
                  <a:pt x="82219" y="443357"/>
                </a:lnTo>
                <a:lnTo>
                  <a:pt x="90017" y="447916"/>
                </a:lnTo>
                <a:lnTo>
                  <a:pt x="174091" y="484428"/>
                </a:lnTo>
                <a:lnTo>
                  <a:pt x="180035" y="490372"/>
                </a:lnTo>
                <a:lnTo>
                  <a:pt x="185978" y="490372"/>
                </a:lnTo>
                <a:lnTo>
                  <a:pt x="194716" y="488327"/>
                </a:lnTo>
                <a:lnTo>
                  <a:pt x="202336" y="482942"/>
                </a:lnTo>
                <a:lnTo>
                  <a:pt x="207721" y="475322"/>
                </a:lnTo>
                <a:lnTo>
                  <a:pt x="209765" y="466598"/>
                </a:lnTo>
                <a:close/>
              </a:path>
              <a:path w="9533255" h="632459">
                <a:moveTo>
                  <a:pt x="209765" y="376567"/>
                </a:moveTo>
                <a:lnTo>
                  <a:pt x="107848" y="316280"/>
                </a:lnTo>
                <a:lnTo>
                  <a:pt x="101904" y="310337"/>
                </a:lnTo>
                <a:lnTo>
                  <a:pt x="95961" y="310337"/>
                </a:lnTo>
                <a:lnTo>
                  <a:pt x="87236" y="312381"/>
                </a:lnTo>
                <a:lnTo>
                  <a:pt x="79616" y="317766"/>
                </a:lnTo>
                <a:lnTo>
                  <a:pt x="74231" y="325374"/>
                </a:lnTo>
                <a:lnTo>
                  <a:pt x="72186" y="334111"/>
                </a:lnTo>
                <a:lnTo>
                  <a:pt x="73291" y="342011"/>
                </a:lnTo>
                <a:lnTo>
                  <a:pt x="76644" y="348234"/>
                </a:lnTo>
                <a:lnTo>
                  <a:pt x="82219" y="353339"/>
                </a:lnTo>
                <a:lnTo>
                  <a:pt x="90017" y="357886"/>
                </a:lnTo>
                <a:lnTo>
                  <a:pt x="174091" y="400354"/>
                </a:lnTo>
                <a:lnTo>
                  <a:pt x="185978" y="400354"/>
                </a:lnTo>
                <a:lnTo>
                  <a:pt x="194716" y="398310"/>
                </a:lnTo>
                <a:lnTo>
                  <a:pt x="202336" y="392925"/>
                </a:lnTo>
                <a:lnTo>
                  <a:pt x="207721" y="385305"/>
                </a:lnTo>
                <a:lnTo>
                  <a:pt x="209765" y="376567"/>
                </a:lnTo>
                <a:close/>
              </a:path>
              <a:path w="9533255" h="632459">
                <a:moveTo>
                  <a:pt x="209765" y="280606"/>
                </a:moveTo>
                <a:lnTo>
                  <a:pt x="203822" y="268719"/>
                </a:lnTo>
                <a:lnTo>
                  <a:pt x="197878" y="268719"/>
                </a:lnTo>
                <a:lnTo>
                  <a:pt x="107848" y="226250"/>
                </a:lnTo>
                <a:lnTo>
                  <a:pt x="95961" y="226250"/>
                </a:lnTo>
                <a:lnTo>
                  <a:pt x="87236" y="227457"/>
                </a:lnTo>
                <a:lnTo>
                  <a:pt x="79616" y="231457"/>
                </a:lnTo>
                <a:lnTo>
                  <a:pt x="74231" y="238798"/>
                </a:lnTo>
                <a:lnTo>
                  <a:pt x="72186" y="250037"/>
                </a:lnTo>
                <a:lnTo>
                  <a:pt x="73291" y="255460"/>
                </a:lnTo>
                <a:lnTo>
                  <a:pt x="76644" y="261607"/>
                </a:lnTo>
                <a:lnTo>
                  <a:pt x="82219" y="266636"/>
                </a:lnTo>
                <a:lnTo>
                  <a:pt x="90017" y="268719"/>
                </a:lnTo>
                <a:lnTo>
                  <a:pt x="174091" y="310337"/>
                </a:lnTo>
                <a:lnTo>
                  <a:pt x="185978" y="310337"/>
                </a:lnTo>
                <a:lnTo>
                  <a:pt x="194716" y="309130"/>
                </a:lnTo>
                <a:lnTo>
                  <a:pt x="202336" y="305130"/>
                </a:lnTo>
                <a:lnTo>
                  <a:pt x="207721" y="297789"/>
                </a:lnTo>
                <a:lnTo>
                  <a:pt x="209765" y="286550"/>
                </a:lnTo>
                <a:lnTo>
                  <a:pt x="209765" y="280606"/>
                </a:lnTo>
                <a:close/>
              </a:path>
              <a:path w="9533255" h="632459">
                <a:moveTo>
                  <a:pt x="444157" y="424129"/>
                </a:moveTo>
                <a:lnTo>
                  <a:pt x="442112" y="415404"/>
                </a:lnTo>
                <a:lnTo>
                  <a:pt x="436727" y="407784"/>
                </a:lnTo>
                <a:lnTo>
                  <a:pt x="429107" y="402399"/>
                </a:lnTo>
                <a:lnTo>
                  <a:pt x="420382" y="400354"/>
                </a:lnTo>
                <a:lnTo>
                  <a:pt x="407644" y="400354"/>
                </a:lnTo>
                <a:lnTo>
                  <a:pt x="318465" y="441972"/>
                </a:lnTo>
                <a:lnTo>
                  <a:pt x="305727" y="466598"/>
                </a:lnTo>
                <a:lnTo>
                  <a:pt x="307898" y="475322"/>
                </a:lnTo>
                <a:lnTo>
                  <a:pt x="313588" y="482942"/>
                </a:lnTo>
                <a:lnTo>
                  <a:pt x="321487" y="488327"/>
                </a:lnTo>
                <a:lnTo>
                  <a:pt x="330365" y="490372"/>
                </a:lnTo>
                <a:lnTo>
                  <a:pt x="336308" y="490372"/>
                </a:lnTo>
                <a:lnTo>
                  <a:pt x="342239" y="484428"/>
                </a:lnTo>
                <a:lnTo>
                  <a:pt x="426326" y="447916"/>
                </a:lnTo>
                <a:lnTo>
                  <a:pt x="434124" y="443357"/>
                </a:lnTo>
                <a:lnTo>
                  <a:pt x="439699" y="438251"/>
                </a:lnTo>
                <a:lnTo>
                  <a:pt x="443039" y="432028"/>
                </a:lnTo>
                <a:lnTo>
                  <a:pt x="444157" y="424129"/>
                </a:lnTo>
                <a:close/>
              </a:path>
              <a:path w="9533255" h="632459">
                <a:moveTo>
                  <a:pt x="444157" y="334111"/>
                </a:moveTo>
                <a:lnTo>
                  <a:pt x="442112" y="325374"/>
                </a:lnTo>
                <a:lnTo>
                  <a:pt x="436727" y="317766"/>
                </a:lnTo>
                <a:lnTo>
                  <a:pt x="429107" y="312381"/>
                </a:lnTo>
                <a:lnTo>
                  <a:pt x="420382" y="310337"/>
                </a:lnTo>
                <a:lnTo>
                  <a:pt x="414439" y="310337"/>
                </a:lnTo>
                <a:lnTo>
                  <a:pt x="407644" y="316280"/>
                </a:lnTo>
                <a:lnTo>
                  <a:pt x="318465" y="351942"/>
                </a:lnTo>
                <a:lnTo>
                  <a:pt x="313613" y="356628"/>
                </a:lnTo>
                <a:lnTo>
                  <a:pt x="309549" y="362026"/>
                </a:lnTo>
                <a:lnTo>
                  <a:pt x="306768" y="368541"/>
                </a:lnTo>
                <a:lnTo>
                  <a:pt x="305727" y="376567"/>
                </a:lnTo>
                <a:lnTo>
                  <a:pt x="307898" y="385305"/>
                </a:lnTo>
                <a:lnTo>
                  <a:pt x="313588" y="392925"/>
                </a:lnTo>
                <a:lnTo>
                  <a:pt x="321487" y="398310"/>
                </a:lnTo>
                <a:lnTo>
                  <a:pt x="330365" y="400354"/>
                </a:lnTo>
                <a:lnTo>
                  <a:pt x="342239" y="400354"/>
                </a:lnTo>
                <a:lnTo>
                  <a:pt x="426326" y="357886"/>
                </a:lnTo>
                <a:lnTo>
                  <a:pt x="434124" y="353339"/>
                </a:lnTo>
                <a:lnTo>
                  <a:pt x="439699" y="348234"/>
                </a:lnTo>
                <a:lnTo>
                  <a:pt x="443039" y="342011"/>
                </a:lnTo>
                <a:lnTo>
                  <a:pt x="444157" y="334111"/>
                </a:lnTo>
                <a:close/>
              </a:path>
              <a:path w="9533255" h="632459">
                <a:moveTo>
                  <a:pt x="444157" y="250037"/>
                </a:moveTo>
                <a:lnTo>
                  <a:pt x="442112" y="238798"/>
                </a:lnTo>
                <a:lnTo>
                  <a:pt x="436727" y="231457"/>
                </a:lnTo>
                <a:lnTo>
                  <a:pt x="429107" y="227457"/>
                </a:lnTo>
                <a:lnTo>
                  <a:pt x="420382" y="226250"/>
                </a:lnTo>
                <a:lnTo>
                  <a:pt x="407644" y="226250"/>
                </a:lnTo>
                <a:lnTo>
                  <a:pt x="318465" y="268719"/>
                </a:lnTo>
                <a:lnTo>
                  <a:pt x="311670" y="268719"/>
                </a:lnTo>
                <a:lnTo>
                  <a:pt x="305727" y="280606"/>
                </a:lnTo>
                <a:lnTo>
                  <a:pt x="305727" y="286550"/>
                </a:lnTo>
                <a:lnTo>
                  <a:pt x="307898" y="297789"/>
                </a:lnTo>
                <a:lnTo>
                  <a:pt x="313588" y="305130"/>
                </a:lnTo>
                <a:lnTo>
                  <a:pt x="321487" y="309130"/>
                </a:lnTo>
                <a:lnTo>
                  <a:pt x="330365" y="310337"/>
                </a:lnTo>
                <a:lnTo>
                  <a:pt x="342239" y="310337"/>
                </a:lnTo>
                <a:lnTo>
                  <a:pt x="426326" y="268719"/>
                </a:lnTo>
                <a:lnTo>
                  <a:pt x="434124" y="266636"/>
                </a:lnTo>
                <a:lnTo>
                  <a:pt x="439699" y="261607"/>
                </a:lnTo>
                <a:lnTo>
                  <a:pt x="443039" y="255460"/>
                </a:lnTo>
                <a:lnTo>
                  <a:pt x="444157" y="250037"/>
                </a:lnTo>
                <a:close/>
              </a:path>
              <a:path w="9533255" h="632459">
                <a:moveTo>
                  <a:pt x="516343" y="118402"/>
                </a:moveTo>
                <a:lnTo>
                  <a:pt x="514286" y="109537"/>
                </a:lnTo>
                <a:lnTo>
                  <a:pt x="508812" y="101625"/>
                </a:lnTo>
                <a:lnTo>
                  <a:pt x="500938" y="95948"/>
                </a:lnTo>
                <a:lnTo>
                  <a:pt x="491718" y="93776"/>
                </a:lnTo>
                <a:lnTo>
                  <a:pt x="485775" y="93776"/>
                </a:lnTo>
                <a:lnTo>
                  <a:pt x="479831" y="100571"/>
                </a:lnTo>
                <a:lnTo>
                  <a:pt x="467944" y="105410"/>
                </a:lnTo>
                <a:lnTo>
                  <a:pt x="467944" y="154063"/>
                </a:lnTo>
                <a:lnTo>
                  <a:pt x="467944" y="472541"/>
                </a:lnTo>
                <a:lnTo>
                  <a:pt x="281952" y="550672"/>
                </a:lnTo>
                <a:lnTo>
                  <a:pt x="281952" y="232206"/>
                </a:lnTo>
                <a:lnTo>
                  <a:pt x="381012" y="190588"/>
                </a:lnTo>
                <a:lnTo>
                  <a:pt x="467944" y="154063"/>
                </a:lnTo>
                <a:lnTo>
                  <a:pt x="467944" y="105410"/>
                </a:lnTo>
                <a:lnTo>
                  <a:pt x="258165" y="190588"/>
                </a:lnTo>
                <a:lnTo>
                  <a:pt x="234391" y="180975"/>
                </a:lnTo>
                <a:lnTo>
                  <a:pt x="234391" y="232206"/>
                </a:lnTo>
                <a:lnTo>
                  <a:pt x="234391" y="550672"/>
                </a:lnTo>
                <a:lnTo>
                  <a:pt x="47548" y="472541"/>
                </a:lnTo>
                <a:lnTo>
                  <a:pt x="47548" y="154063"/>
                </a:lnTo>
                <a:lnTo>
                  <a:pt x="234391" y="232206"/>
                </a:lnTo>
                <a:lnTo>
                  <a:pt x="234391" y="180975"/>
                </a:lnTo>
                <a:lnTo>
                  <a:pt x="167906" y="154063"/>
                </a:lnTo>
                <a:lnTo>
                  <a:pt x="35661" y="100571"/>
                </a:lnTo>
                <a:lnTo>
                  <a:pt x="29718" y="93776"/>
                </a:lnTo>
                <a:lnTo>
                  <a:pt x="23774" y="93776"/>
                </a:lnTo>
                <a:lnTo>
                  <a:pt x="15049" y="95948"/>
                </a:lnTo>
                <a:lnTo>
                  <a:pt x="7429" y="101625"/>
                </a:lnTo>
                <a:lnTo>
                  <a:pt x="2044" y="109537"/>
                </a:lnTo>
                <a:lnTo>
                  <a:pt x="0" y="118402"/>
                </a:lnTo>
                <a:lnTo>
                  <a:pt x="0" y="496328"/>
                </a:lnTo>
                <a:lnTo>
                  <a:pt x="5943" y="508203"/>
                </a:lnTo>
                <a:lnTo>
                  <a:pt x="17830" y="508203"/>
                </a:lnTo>
                <a:lnTo>
                  <a:pt x="246278" y="604177"/>
                </a:lnTo>
                <a:lnTo>
                  <a:pt x="252222" y="610120"/>
                </a:lnTo>
                <a:lnTo>
                  <a:pt x="264109" y="610120"/>
                </a:lnTo>
                <a:lnTo>
                  <a:pt x="270065" y="604177"/>
                </a:lnTo>
                <a:lnTo>
                  <a:pt x="397433" y="550672"/>
                </a:lnTo>
                <a:lnTo>
                  <a:pt x="498513" y="508203"/>
                </a:lnTo>
                <a:lnTo>
                  <a:pt x="510400" y="508203"/>
                </a:lnTo>
                <a:lnTo>
                  <a:pt x="516343" y="496328"/>
                </a:lnTo>
                <a:lnTo>
                  <a:pt x="516343" y="154063"/>
                </a:lnTo>
                <a:lnTo>
                  <a:pt x="516343" y="118402"/>
                </a:lnTo>
                <a:close/>
              </a:path>
              <a:path w="9533255" h="632459">
                <a:moveTo>
                  <a:pt x="3514229" y="239344"/>
                </a:moveTo>
                <a:lnTo>
                  <a:pt x="3482594" y="207403"/>
                </a:lnTo>
                <a:lnTo>
                  <a:pt x="3426891" y="151168"/>
                </a:lnTo>
                <a:lnTo>
                  <a:pt x="3426891" y="237172"/>
                </a:lnTo>
                <a:lnTo>
                  <a:pt x="3188385" y="477812"/>
                </a:lnTo>
                <a:lnTo>
                  <a:pt x="3158998" y="448373"/>
                </a:lnTo>
                <a:lnTo>
                  <a:pt x="3397491" y="207403"/>
                </a:lnTo>
                <a:lnTo>
                  <a:pt x="3426891" y="237172"/>
                </a:lnTo>
                <a:lnTo>
                  <a:pt x="3426891" y="151168"/>
                </a:lnTo>
                <a:lnTo>
                  <a:pt x="3394989" y="118948"/>
                </a:lnTo>
                <a:lnTo>
                  <a:pt x="3080169" y="437337"/>
                </a:lnTo>
                <a:lnTo>
                  <a:pt x="3046095" y="592188"/>
                </a:lnTo>
                <a:lnTo>
                  <a:pt x="3199409" y="557568"/>
                </a:lnTo>
                <a:lnTo>
                  <a:pt x="3278327" y="477812"/>
                </a:lnTo>
                <a:lnTo>
                  <a:pt x="3514229" y="239344"/>
                </a:lnTo>
                <a:close/>
              </a:path>
              <a:path w="9533255" h="632459">
                <a:moveTo>
                  <a:pt x="3590899" y="127647"/>
                </a:moveTo>
                <a:lnTo>
                  <a:pt x="3579203" y="84328"/>
                </a:lnTo>
                <a:lnTo>
                  <a:pt x="3548634" y="53390"/>
                </a:lnTo>
                <a:lnTo>
                  <a:pt x="3505720" y="41694"/>
                </a:lnTo>
                <a:lnTo>
                  <a:pt x="3496360" y="42189"/>
                </a:lnTo>
                <a:lnTo>
                  <a:pt x="3454616" y="58915"/>
                </a:lnTo>
                <a:lnTo>
                  <a:pt x="3420707" y="93192"/>
                </a:lnTo>
                <a:lnTo>
                  <a:pt x="3539794" y="213588"/>
                </a:lnTo>
                <a:lnTo>
                  <a:pt x="3574021" y="179311"/>
                </a:lnTo>
                <a:lnTo>
                  <a:pt x="3590391" y="137172"/>
                </a:lnTo>
                <a:lnTo>
                  <a:pt x="3590899" y="127647"/>
                </a:lnTo>
                <a:close/>
              </a:path>
              <a:path w="9533255" h="632459">
                <a:moveTo>
                  <a:pt x="6476339" y="214337"/>
                </a:moveTo>
                <a:lnTo>
                  <a:pt x="6474422" y="202171"/>
                </a:lnTo>
                <a:lnTo>
                  <a:pt x="6466433" y="174815"/>
                </a:lnTo>
                <a:lnTo>
                  <a:pt x="6465989" y="173291"/>
                </a:lnTo>
                <a:lnTo>
                  <a:pt x="6464567" y="164338"/>
                </a:lnTo>
                <a:lnTo>
                  <a:pt x="6464071" y="161124"/>
                </a:lnTo>
                <a:lnTo>
                  <a:pt x="6427419" y="164338"/>
                </a:lnTo>
                <a:lnTo>
                  <a:pt x="6375413" y="139966"/>
                </a:lnTo>
                <a:lnTo>
                  <a:pt x="6337262" y="100228"/>
                </a:lnTo>
                <a:lnTo>
                  <a:pt x="6322161" y="54241"/>
                </a:lnTo>
                <a:lnTo>
                  <a:pt x="6322365" y="53200"/>
                </a:lnTo>
                <a:lnTo>
                  <a:pt x="6327559" y="25844"/>
                </a:lnTo>
                <a:lnTo>
                  <a:pt x="6315075" y="16675"/>
                </a:lnTo>
                <a:lnTo>
                  <a:pt x="6299949" y="8864"/>
                </a:lnTo>
                <a:lnTo>
                  <a:pt x="6299949" y="308584"/>
                </a:lnTo>
                <a:lnTo>
                  <a:pt x="6293713" y="353593"/>
                </a:lnTo>
                <a:lnTo>
                  <a:pt x="6275844" y="391020"/>
                </a:lnTo>
                <a:lnTo>
                  <a:pt x="6247600" y="419455"/>
                </a:lnTo>
                <a:lnTo>
                  <a:pt x="6210224" y="437540"/>
                </a:lnTo>
                <a:lnTo>
                  <a:pt x="6164973" y="443877"/>
                </a:lnTo>
                <a:lnTo>
                  <a:pt x="6119723" y="437540"/>
                </a:lnTo>
                <a:lnTo>
                  <a:pt x="6082347" y="419455"/>
                </a:lnTo>
                <a:lnTo>
                  <a:pt x="6054102" y="391020"/>
                </a:lnTo>
                <a:lnTo>
                  <a:pt x="6036234" y="353593"/>
                </a:lnTo>
                <a:lnTo>
                  <a:pt x="6029998" y="308584"/>
                </a:lnTo>
                <a:lnTo>
                  <a:pt x="6036234" y="268986"/>
                </a:lnTo>
                <a:lnTo>
                  <a:pt x="6054102" y="232600"/>
                </a:lnTo>
                <a:lnTo>
                  <a:pt x="6082347" y="202641"/>
                </a:lnTo>
                <a:lnTo>
                  <a:pt x="6119723" y="182308"/>
                </a:lnTo>
                <a:lnTo>
                  <a:pt x="6164973" y="174815"/>
                </a:lnTo>
                <a:lnTo>
                  <a:pt x="6210224" y="182308"/>
                </a:lnTo>
                <a:lnTo>
                  <a:pt x="6247600" y="202641"/>
                </a:lnTo>
                <a:lnTo>
                  <a:pt x="6275844" y="232600"/>
                </a:lnTo>
                <a:lnTo>
                  <a:pt x="6293713" y="268986"/>
                </a:lnTo>
                <a:lnTo>
                  <a:pt x="6299949" y="308584"/>
                </a:lnTo>
                <a:lnTo>
                  <a:pt x="6299949" y="8864"/>
                </a:lnTo>
                <a:lnTo>
                  <a:pt x="6298984" y="8356"/>
                </a:lnTo>
                <a:lnTo>
                  <a:pt x="6280315" y="2324"/>
                </a:lnTo>
                <a:lnTo>
                  <a:pt x="6260071" y="0"/>
                </a:lnTo>
                <a:lnTo>
                  <a:pt x="6245212" y="19215"/>
                </a:lnTo>
                <a:lnTo>
                  <a:pt x="6222873" y="36283"/>
                </a:lnTo>
                <a:lnTo>
                  <a:pt x="6195352" y="48526"/>
                </a:lnTo>
                <a:lnTo>
                  <a:pt x="6164973" y="53200"/>
                </a:lnTo>
                <a:lnTo>
                  <a:pt x="6135230" y="48526"/>
                </a:lnTo>
                <a:lnTo>
                  <a:pt x="6107646" y="36283"/>
                </a:lnTo>
                <a:lnTo>
                  <a:pt x="6084951" y="19215"/>
                </a:lnTo>
                <a:lnTo>
                  <a:pt x="6069876" y="0"/>
                </a:lnTo>
                <a:lnTo>
                  <a:pt x="6049619" y="2324"/>
                </a:lnTo>
                <a:lnTo>
                  <a:pt x="6030950" y="8356"/>
                </a:lnTo>
                <a:lnTo>
                  <a:pt x="6014872" y="16675"/>
                </a:lnTo>
                <a:lnTo>
                  <a:pt x="6002388" y="25844"/>
                </a:lnTo>
                <a:lnTo>
                  <a:pt x="6007786" y="54241"/>
                </a:lnTo>
                <a:lnTo>
                  <a:pt x="6004115" y="78663"/>
                </a:lnTo>
                <a:lnTo>
                  <a:pt x="5974778" y="120091"/>
                </a:lnTo>
                <a:lnTo>
                  <a:pt x="5925502" y="156006"/>
                </a:lnTo>
                <a:lnTo>
                  <a:pt x="5896051" y="164338"/>
                </a:lnTo>
                <a:lnTo>
                  <a:pt x="5865876" y="161124"/>
                </a:lnTo>
                <a:lnTo>
                  <a:pt x="5863501" y="173291"/>
                </a:lnTo>
                <a:lnTo>
                  <a:pt x="5857252" y="187731"/>
                </a:lnTo>
                <a:lnTo>
                  <a:pt x="5848401" y="202171"/>
                </a:lnTo>
                <a:lnTo>
                  <a:pt x="5838266" y="214337"/>
                </a:lnTo>
                <a:lnTo>
                  <a:pt x="5866282" y="235051"/>
                </a:lnTo>
                <a:lnTo>
                  <a:pt x="5887542" y="256895"/>
                </a:lnTo>
                <a:lnTo>
                  <a:pt x="5901029" y="281038"/>
                </a:lnTo>
                <a:lnTo>
                  <a:pt x="5905754" y="308584"/>
                </a:lnTo>
                <a:lnTo>
                  <a:pt x="5901029" y="338937"/>
                </a:lnTo>
                <a:lnTo>
                  <a:pt x="5887542" y="367868"/>
                </a:lnTo>
                <a:lnTo>
                  <a:pt x="5866282" y="394525"/>
                </a:lnTo>
                <a:lnTo>
                  <a:pt x="5838266" y="418033"/>
                </a:lnTo>
                <a:lnTo>
                  <a:pt x="5848401" y="429552"/>
                </a:lnTo>
                <a:lnTo>
                  <a:pt x="5857252" y="444068"/>
                </a:lnTo>
                <a:lnTo>
                  <a:pt x="5863501" y="458863"/>
                </a:lnTo>
                <a:lnTo>
                  <a:pt x="5865876" y="471246"/>
                </a:lnTo>
                <a:lnTo>
                  <a:pt x="5896051" y="471665"/>
                </a:lnTo>
                <a:lnTo>
                  <a:pt x="5952375" y="482790"/>
                </a:lnTo>
                <a:lnTo>
                  <a:pt x="5992685" y="520573"/>
                </a:lnTo>
                <a:lnTo>
                  <a:pt x="6007786" y="575348"/>
                </a:lnTo>
                <a:lnTo>
                  <a:pt x="6002388" y="605015"/>
                </a:lnTo>
                <a:lnTo>
                  <a:pt x="6014872" y="613143"/>
                </a:lnTo>
                <a:lnTo>
                  <a:pt x="6030950" y="618693"/>
                </a:lnTo>
                <a:lnTo>
                  <a:pt x="6049619" y="624255"/>
                </a:lnTo>
                <a:lnTo>
                  <a:pt x="6069876" y="632383"/>
                </a:lnTo>
                <a:lnTo>
                  <a:pt x="6084951" y="604608"/>
                </a:lnTo>
                <a:lnTo>
                  <a:pt x="6107646" y="583539"/>
                </a:lnTo>
                <a:lnTo>
                  <a:pt x="6135230" y="570166"/>
                </a:lnTo>
                <a:lnTo>
                  <a:pt x="6164973" y="565492"/>
                </a:lnTo>
                <a:lnTo>
                  <a:pt x="6195352" y="570166"/>
                </a:lnTo>
                <a:lnTo>
                  <a:pt x="6222873" y="583539"/>
                </a:lnTo>
                <a:lnTo>
                  <a:pt x="6245212" y="604608"/>
                </a:lnTo>
                <a:lnTo>
                  <a:pt x="6260071" y="632383"/>
                </a:lnTo>
                <a:lnTo>
                  <a:pt x="6280315" y="624255"/>
                </a:lnTo>
                <a:lnTo>
                  <a:pt x="6298984" y="618693"/>
                </a:lnTo>
                <a:lnTo>
                  <a:pt x="6315075" y="613143"/>
                </a:lnTo>
                <a:lnTo>
                  <a:pt x="6327559" y="605015"/>
                </a:lnTo>
                <a:lnTo>
                  <a:pt x="6322161" y="575348"/>
                </a:lnTo>
                <a:lnTo>
                  <a:pt x="6323419" y="565492"/>
                </a:lnTo>
                <a:lnTo>
                  <a:pt x="6337262" y="520573"/>
                </a:lnTo>
                <a:lnTo>
                  <a:pt x="6375413" y="480860"/>
                </a:lnTo>
                <a:lnTo>
                  <a:pt x="6427419" y="465899"/>
                </a:lnTo>
                <a:lnTo>
                  <a:pt x="6464071" y="471246"/>
                </a:lnTo>
                <a:lnTo>
                  <a:pt x="6464630" y="465899"/>
                </a:lnTo>
                <a:lnTo>
                  <a:pt x="6465989" y="452856"/>
                </a:lnTo>
                <a:lnTo>
                  <a:pt x="6468377" y="443877"/>
                </a:lnTo>
                <a:lnTo>
                  <a:pt x="6474422" y="421220"/>
                </a:lnTo>
                <a:lnTo>
                  <a:pt x="6476339" y="402831"/>
                </a:lnTo>
                <a:lnTo>
                  <a:pt x="6456947" y="388112"/>
                </a:lnTo>
                <a:lnTo>
                  <a:pt x="6439713" y="365975"/>
                </a:lnTo>
                <a:lnTo>
                  <a:pt x="6427368" y="338709"/>
                </a:lnTo>
                <a:lnTo>
                  <a:pt x="6422657" y="308584"/>
                </a:lnTo>
                <a:lnTo>
                  <a:pt x="6427368" y="281038"/>
                </a:lnTo>
                <a:lnTo>
                  <a:pt x="6439713" y="256895"/>
                </a:lnTo>
                <a:lnTo>
                  <a:pt x="6456947" y="235051"/>
                </a:lnTo>
                <a:lnTo>
                  <a:pt x="6476339" y="214337"/>
                </a:lnTo>
                <a:close/>
              </a:path>
              <a:path w="9533255" h="632459">
                <a:moveTo>
                  <a:pt x="9356509" y="170764"/>
                </a:moveTo>
                <a:lnTo>
                  <a:pt x="9350502" y="163931"/>
                </a:lnTo>
                <a:lnTo>
                  <a:pt x="9289491" y="110121"/>
                </a:lnTo>
                <a:lnTo>
                  <a:pt x="9289491" y="104140"/>
                </a:lnTo>
                <a:lnTo>
                  <a:pt x="9265437" y="104140"/>
                </a:lnTo>
                <a:lnTo>
                  <a:pt x="9259430" y="110121"/>
                </a:lnTo>
                <a:lnTo>
                  <a:pt x="9204439" y="163931"/>
                </a:lnTo>
                <a:lnTo>
                  <a:pt x="9198432" y="170764"/>
                </a:lnTo>
                <a:lnTo>
                  <a:pt x="9192412" y="176745"/>
                </a:lnTo>
                <a:lnTo>
                  <a:pt x="9192412" y="182727"/>
                </a:lnTo>
                <a:lnTo>
                  <a:pt x="9194482" y="191503"/>
                </a:lnTo>
                <a:lnTo>
                  <a:pt x="9199931" y="199161"/>
                </a:lnTo>
                <a:lnTo>
                  <a:pt x="9207640" y="204584"/>
                </a:lnTo>
                <a:lnTo>
                  <a:pt x="9216479" y="206641"/>
                </a:lnTo>
                <a:lnTo>
                  <a:pt x="9228493" y="206641"/>
                </a:lnTo>
                <a:lnTo>
                  <a:pt x="9234513" y="200660"/>
                </a:lnTo>
                <a:lnTo>
                  <a:pt x="9253410" y="182727"/>
                </a:lnTo>
                <a:lnTo>
                  <a:pt x="9253410" y="333057"/>
                </a:lnTo>
                <a:lnTo>
                  <a:pt x="9254630" y="344360"/>
                </a:lnTo>
                <a:lnTo>
                  <a:pt x="9258681" y="351739"/>
                </a:lnTo>
                <a:lnTo>
                  <a:pt x="9266098" y="355765"/>
                </a:lnTo>
                <a:lnTo>
                  <a:pt x="9277477" y="356971"/>
                </a:lnTo>
                <a:lnTo>
                  <a:pt x="9286303" y="355765"/>
                </a:lnTo>
                <a:lnTo>
                  <a:pt x="9294012" y="351739"/>
                </a:lnTo>
                <a:lnTo>
                  <a:pt x="9299461" y="344360"/>
                </a:lnTo>
                <a:lnTo>
                  <a:pt x="9301531" y="333057"/>
                </a:lnTo>
                <a:lnTo>
                  <a:pt x="9301531" y="182727"/>
                </a:lnTo>
                <a:lnTo>
                  <a:pt x="9313558" y="200660"/>
                </a:lnTo>
                <a:lnTo>
                  <a:pt x="9319565" y="206641"/>
                </a:lnTo>
                <a:lnTo>
                  <a:pt x="9331592" y="206641"/>
                </a:lnTo>
                <a:lnTo>
                  <a:pt x="9340926" y="204584"/>
                </a:lnTo>
                <a:lnTo>
                  <a:pt x="9348889" y="199161"/>
                </a:lnTo>
                <a:lnTo>
                  <a:pt x="9354426" y="191503"/>
                </a:lnTo>
                <a:lnTo>
                  <a:pt x="9356509" y="182727"/>
                </a:lnTo>
                <a:lnTo>
                  <a:pt x="9356509" y="170764"/>
                </a:lnTo>
                <a:close/>
              </a:path>
              <a:path w="9533255" h="632459">
                <a:moveTo>
                  <a:pt x="9532633" y="356971"/>
                </a:moveTo>
                <a:lnTo>
                  <a:pt x="9465615" y="188696"/>
                </a:lnTo>
                <a:lnTo>
                  <a:pt x="9465615" y="182727"/>
                </a:lnTo>
                <a:lnTo>
                  <a:pt x="9453588" y="176745"/>
                </a:lnTo>
                <a:lnTo>
                  <a:pt x="9380563" y="176745"/>
                </a:lnTo>
                <a:lnTo>
                  <a:pt x="9380563" y="182727"/>
                </a:lnTo>
                <a:lnTo>
                  <a:pt x="9379344" y="195148"/>
                </a:lnTo>
                <a:lnTo>
                  <a:pt x="9375305" y="205892"/>
                </a:lnTo>
                <a:lnTo>
                  <a:pt x="9367876" y="215519"/>
                </a:lnTo>
                <a:lnTo>
                  <a:pt x="9356509" y="224574"/>
                </a:lnTo>
                <a:lnTo>
                  <a:pt x="9428683" y="224574"/>
                </a:lnTo>
                <a:lnTo>
                  <a:pt x="9477654" y="345008"/>
                </a:lnTo>
                <a:lnTo>
                  <a:pt x="9398610" y="345008"/>
                </a:lnTo>
                <a:lnTo>
                  <a:pt x="9387243" y="346240"/>
                </a:lnTo>
                <a:lnTo>
                  <a:pt x="9379814" y="350354"/>
                </a:lnTo>
                <a:lnTo>
                  <a:pt x="9375775" y="357987"/>
                </a:lnTo>
                <a:lnTo>
                  <a:pt x="9374556" y="369785"/>
                </a:lnTo>
                <a:lnTo>
                  <a:pt x="9374556" y="393700"/>
                </a:lnTo>
                <a:lnTo>
                  <a:pt x="9180385" y="393700"/>
                </a:lnTo>
                <a:lnTo>
                  <a:pt x="9180385" y="369785"/>
                </a:lnTo>
                <a:lnTo>
                  <a:pt x="9178188" y="357987"/>
                </a:lnTo>
                <a:lnTo>
                  <a:pt x="9172448" y="350354"/>
                </a:lnTo>
                <a:lnTo>
                  <a:pt x="9164447" y="346240"/>
                </a:lnTo>
                <a:lnTo>
                  <a:pt x="9155468" y="345008"/>
                </a:lnTo>
                <a:lnTo>
                  <a:pt x="9077287" y="345008"/>
                </a:lnTo>
                <a:lnTo>
                  <a:pt x="9119387" y="224574"/>
                </a:lnTo>
                <a:lnTo>
                  <a:pt x="9192412" y="224574"/>
                </a:lnTo>
                <a:lnTo>
                  <a:pt x="9183446" y="215519"/>
                </a:lnTo>
                <a:lnTo>
                  <a:pt x="9175445" y="205892"/>
                </a:lnTo>
                <a:lnTo>
                  <a:pt x="9169705" y="195148"/>
                </a:lnTo>
                <a:lnTo>
                  <a:pt x="9167508" y="182727"/>
                </a:lnTo>
                <a:lnTo>
                  <a:pt x="9167508" y="176745"/>
                </a:lnTo>
                <a:lnTo>
                  <a:pt x="9107360" y="176745"/>
                </a:lnTo>
                <a:lnTo>
                  <a:pt x="9016289" y="356971"/>
                </a:lnTo>
                <a:lnTo>
                  <a:pt x="9016289" y="520115"/>
                </a:lnTo>
                <a:lnTo>
                  <a:pt x="9018359" y="529386"/>
                </a:lnTo>
                <a:lnTo>
                  <a:pt x="9023807" y="537311"/>
                </a:lnTo>
                <a:lnTo>
                  <a:pt x="9031516" y="542823"/>
                </a:lnTo>
                <a:lnTo>
                  <a:pt x="9040343" y="544880"/>
                </a:lnTo>
                <a:lnTo>
                  <a:pt x="9507715" y="544880"/>
                </a:lnTo>
                <a:lnTo>
                  <a:pt x="9519590" y="542823"/>
                </a:lnTo>
                <a:lnTo>
                  <a:pt x="9527261" y="537311"/>
                </a:lnTo>
                <a:lnTo>
                  <a:pt x="9531401" y="529386"/>
                </a:lnTo>
                <a:lnTo>
                  <a:pt x="9532633" y="520115"/>
                </a:lnTo>
                <a:lnTo>
                  <a:pt x="9532633" y="393700"/>
                </a:lnTo>
                <a:lnTo>
                  <a:pt x="9532633" y="356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400" y="9983438"/>
            <a:ext cx="8418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66666"/>
                </a:solidFill>
                <a:latin typeface="Arial MT"/>
                <a:cs typeface="Arial MT"/>
              </a:rPr>
              <a:t>©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2020 GreenFig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66666"/>
                </a:solidFill>
                <a:latin typeface="Arial MT"/>
                <a:cs typeface="Arial MT"/>
              </a:rPr>
              <a:t>|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 Proprietary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and Confidential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66666"/>
                </a:solidFill>
                <a:latin typeface="Arial MT"/>
                <a:cs typeface="Arial MT"/>
              </a:rPr>
              <a:t>|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 Do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not duplicate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or distribution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without written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permission.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10" y="7767644"/>
            <a:ext cx="12092940" cy="969010"/>
            <a:chOff x="876310" y="7767644"/>
            <a:chExt cx="12092940" cy="969010"/>
          </a:xfrm>
        </p:grpSpPr>
        <p:sp>
          <p:nvSpPr>
            <p:cNvPr id="3" name="object 3"/>
            <p:cNvSpPr/>
            <p:nvPr/>
          </p:nvSpPr>
          <p:spPr>
            <a:xfrm>
              <a:off x="3898892" y="7767645"/>
              <a:ext cx="3023870" cy="966469"/>
            </a:xfrm>
            <a:custGeom>
              <a:avLst/>
              <a:gdLst/>
              <a:ahLst/>
              <a:cxnLst/>
              <a:rect l="l" t="t" r="r" b="b"/>
              <a:pathLst>
                <a:path w="3023870" h="966470">
                  <a:moveTo>
                    <a:pt x="3023699" y="966299"/>
                  </a:moveTo>
                  <a:lnTo>
                    <a:pt x="0" y="966299"/>
                  </a:lnTo>
                  <a:lnTo>
                    <a:pt x="0" y="0"/>
                  </a:lnTo>
                  <a:lnTo>
                    <a:pt x="3023699" y="0"/>
                  </a:lnTo>
                  <a:lnTo>
                    <a:pt x="3023699" y="966299"/>
                  </a:lnTo>
                  <a:close/>
                </a:path>
              </a:pathLst>
            </a:custGeom>
            <a:solidFill>
              <a:srgbClr val="40AD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22592" y="7767645"/>
              <a:ext cx="3023870" cy="966469"/>
            </a:xfrm>
            <a:custGeom>
              <a:avLst/>
              <a:gdLst/>
              <a:ahLst/>
              <a:cxnLst/>
              <a:rect l="l" t="t" r="r" b="b"/>
              <a:pathLst>
                <a:path w="3023870" h="966470">
                  <a:moveTo>
                    <a:pt x="3023699" y="966299"/>
                  </a:moveTo>
                  <a:lnTo>
                    <a:pt x="0" y="966299"/>
                  </a:lnTo>
                  <a:lnTo>
                    <a:pt x="0" y="0"/>
                  </a:lnTo>
                  <a:lnTo>
                    <a:pt x="3023699" y="0"/>
                  </a:lnTo>
                  <a:lnTo>
                    <a:pt x="3023699" y="966299"/>
                  </a:lnTo>
                  <a:close/>
                </a:path>
              </a:pathLst>
            </a:custGeom>
            <a:solidFill>
              <a:srgbClr val="0CA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46309" y="7767644"/>
              <a:ext cx="3022600" cy="969010"/>
            </a:xfrm>
            <a:custGeom>
              <a:avLst/>
              <a:gdLst/>
              <a:ahLst/>
              <a:cxnLst/>
              <a:rect l="l" t="t" r="r" b="b"/>
              <a:pathLst>
                <a:path w="3022600" h="969009">
                  <a:moveTo>
                    <a:pt x="2533024" y="968912"/>
                  </a:moveTo>
                  <a:lnTo>
                    <a:pt x="0" y="968912"/>
                  </a:lnTo>
                  <a:lnTo>
                    <a:pt x="0" y="0"/>
                  </a:lnTo>
                  <a:lnTo>
                    <a:pt x="2533024" y="0"/>
                  </a:lnTo>
                  <a:lnTo>
                    <a:pt x="2579499" y="2213"/>
                  </a:lnTo>
                  <a:lnTo>
                    <a:pt x="2624870" y="8719"/>
                  </a:lnTo>
                  <a:lnTo>
                    <a:pt x="2668915" y="19316"/>
                  </a:lnTo>
                  <a:lnTo>
                    <a:pt x="2711413" y="33803"/>
                  </a:lnTo>
                  <a:lnTo>
                    <a:pt x="2752143" y="51978"/>
                  </a:lnTo>
                  <a:lnTo>
                    <a:pt x="2790885" y="73640"/>
                  </a:lnTo>
                  <a:lnTo>
                    <a:pt x="2827417" y="98588"/>
                  </a:lnTo>
                  <a:lnTo>
                    <a:pt x="2861519" y="126619"/>
                  </a:lnTo>
                  <a:lnTo>
                    <a:pt x="2892969" y="157534"/>
                  </a:lnTo>
                  <a:lnTo>
                    <a:pt x="2921547" y="191130"/>
                  </a:lnTo>
                  <a:lnTo>
                    <a:pt x="2947031" y="227205"/>
                  </a:lnTo>
                  <a:lnTo>
                    <a:pt x="2969200" y="265559"/>
                  </a:lnTo>
                  <a:lnTo>
                    <a:pt x="2987835" y="305990"/>
                  </a:lnTo>
                  <a:lnTo>
                    <a:pt x="3002713" y="348297"/>
                  </a:lnTo>
                  <a:lnTo>
                    <a:pt x="3013614" y="392278"/>
                  </a:lnTo>
                  <a:lnTo>
                    <a:pt x="3020316" y="437731"/>
                  </a:lnTo>
                  <a:lnTo>
                    <a:pt x="3022599" y="484456"/>
                  </a:lnTo>
                  <a:lnTo>
                    <a:pt x="3020316" y="531182"/>
                  </a:lnTo>
                  <a:lnTo>
                    <a:pt x="3013614" y="576635"/>
                  </a:lnTo>
                  <a:lnTo>
                    <a:pt x="3002713" y="620616"/>
                  </a:lnTo>
                  <a:lnTo>
                    <a:pt x="2987835" y="662923"/>
                  </a:lnTo>
                  <a:lnTo>
                    <a:pt x="2969200" y="703353"/>
                  </a:lnTo>
                  <a:lnTo>
                    <a:pt x="2947031" y="741707"/>
                  </a:lnTo>
                  <a:lnTo>
                    <a:pt x="2921547" y="777783"/>
                  </a:lnTo>
                  <a:lnTo>
                    <a:pt x="2892969" y="811378"/>
                  </a:lnTo>
                  <a:lnTo>
                    <a:pt x="2861519" y="842293"/>
                  </a:lnTo>
                  <a:lnTo>
                    <a:pt x="2827417" y="870324"/>
                  </a:lnTo>
                  <a:lnTo>
                    <a:pt x="2790885" y="895272"/>
                  </a:lnTo>
                  <a:lnTo>
                    <a:pt x="2752143" y="916934"/>
                  </a:lnTo>
                  <a:lnTo>
                    <a:pt x="2711413" y="935109"/>
                  </a:lnTo>
                  <a:lnTo>
                    <a:pt x="2668915" y="949596"/>
                  </a:lnTo>
                  <a:lnTo>
                    <a:pt x="2624870" y="960193"/>
                  </a:lnTo>
                  <a:lnTo>
                    <a:pt x="2579499" y="966699"/>
                  </a:lnTo>
                  <a:lnTo>
                    <a:pt x="2533024" y="968912"/>
                  </a:lnTo>
                  <a:close/>
                </a:path>
              </a:pathLst>
            </a:custGeom>
            <a:solidFill>
              <a:srgbClr val="0173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310" y="7767644"/>
              <a:ext cx="3022600" cy="966469"/>
            </a:xfrm>
            <a:custGeom>
              <a:avLst/>
              <a:gdLst/>
              <a:ahLst/>
              <a:cxnLst/>
              <a:rect l="l" t="t" r="r" b="b"/>
              <a:pathLst>
                <a:path w="3022600" h="966470">
                  <a:moveTo>
                    <a:pt x="3022600" y="966399"/>
                  </a:moveTo>
                  <a:lnTo>
                    <a:pt x="498463" y="966399"/>
                  </a:lnTo>
                  <a:lnTo>
                    <a:pt x="450387" y="964192"/>
                  </a:lnTo>
                  <a:lnTo>
                    <a:pt x="403619" y="957703"/>
                  </a:lnTo>
                  <a:lnTo>
                    <a:pt x="358367" y="947133"/>
                  </a:lnTo>
                  <a:lnTo>
                    <a:pt x="314837" y="932684"/>
                  </a:lnTo>
                  <a:lnTo>
                    <a:pt x="273237" y="914556"/>
                  </a:lnTo>
                  <a:lnTo>
                    <a:pt x="233774" y="892950"/>
                  </a:lnTo>
                  <a:lnTo>
                    <a:pt x="196656" y="868067"/>
                  </a:lnTo>
                  <a:lnTo>
                    <a:pt x="162089" y="840108"/>
                  </a:lnTo>
                  <a:lnTo>
                    <a:pt x="130280" y="809274"/>
                  </a:lnTo>
                  <a:lnTo>
                    <a:pt x="101438" y="775766"/>
                  </a:lnTo>
                  <a:lnTo>
                    <a:pt x="75769" y="739784"/>
                  </a:lnTo>
                  <a:lnTo>
                    <a:pt x="53481" y="701529"/>
                  </a:lnTo>
                  <a:lnTo>
                    <a:pt x="34780" y="661203"/>
                  </a:lnTo>
                  <a:lnTo>
                    <a:pt x="19875" y="619006"/>
                  </a:lnTo>
                  <a:lnTo>
                    <a:pt x="8971" y="575139"/>
                  </a:lnTo>
                  <a:lnTo>
                    <a:pt x="2277" y="529803"/>
                  </a:lnTo>
                  <a:lnTo>
                    <a:pt x="0" y="483199"/>
                  </a:lnTo>
                  <a:lnTo>
                    <a:pt x="2277" y="436596"/>
                  </a:lnTo>
                  <a:lnTo>
                    <a:pt x="8971" y="391260"/>
                  </a:lnTo>
                  <a:lnTo>
                    <a:pt x="19875" y="347393"/>
                  </a:lnTo>
                  <a:lnTo>
                    <a:pt x="34780" y="305196"/>
                  </a:lnTo>
                  <a:lnTo>
                    <a:pt x="53481" y="264870"/>
                  </a:lnTo>
                  <a:lnTo>
                    <a:pt x="75769" y="226616"/>
                  </a:lnTo>
                  <a:lnTo>
                    <a:pt x="101438" y="190634"/>
                  </a:lnTo>
                  <a:lnTo>
                    <a:pt x="130280" y="157125"/>
                  </a:lnTo>
                  <a:lnTo>
                    <a:pt x="162089" y="126291"/>
                  </a:lnTo>
                  <a:lnTo>
                    <a:pt x="196656" y="98332"/>
                  </a:lnTo>
                  <a:lnTo>
                    <a:pt x="233774" y="73449"/>
                  </a:lnTo>
                  <a:lnTo>
                    <a:pt x="273237" y="51843"/>
                  </a:lnTo>
                  <a:lnTo>
                    <a:pt x="314837" y="33715"/>
                  </a:lnTo>
                  <a:lnTo>
                    <a:pt x="358367" y="19266"/>
                  </a:lnTo>
                  <a:lnTo>
                    <a:pt x="403619" y="8696"/>
                  </a:lnTo>
                  <a:lnTo>
                    <a:pt x="450387" y="2207"/>
                  </a:lnTo>
                  <a:lnTo>
                    <a:pt x="498463" y="0"/>
                  </a:lnTo>
                  <a:lnTo>
                    <a:pt x="3022600" y="0"/>
                  </a:lnTo>
                  <a:lnTo>
                    <a:pt x="3022600" y="966399"/>
                  </a:lnTo>
                  <a:close/>
                </a:path>
              </a:pathLst>
            </a:custGeom>
            <a:solidFill>
              <a:srgbClr val="1BC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6925" y="2164367"/>
            <a:ext cx="16139794" cy="482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Lucida Sans Unicode"/>
                <a:cs typeface="Lucida Sans Unicode"/>
              </a:rPr>
              <a:t>Last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65" dirty="0">
                <a:latin typeface="Lucida Sans Unicode"/>
                <a:cs typeface="Lucida Sans Unicode"/>
              </a:rPr>
              <a:t>week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70" dirty="0">
                <a:latin typeface="Lucida Sans Unicode"/>
                <a:cs typeface="Lucida Sans Unicode"/>
              </a:rPr>
              <a:t>you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55" dirty="0">
                <a:latin typeface="Lucida Sans Unicode"/>
                <a:cs typeface="Lucida Sans Unicode"/>
              </a:rPr>
              <a:t>set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85" dirty="0">
                <a:latin typeface="Lucida Sans Unicode"/>
                <a:cs typeface="Lucida Sans Unicode"/>
              </a:rPr>
              <a:t>up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20" dirty="0">
                <a:latin typeface="Lucida Sans Unicode"/>
                <a:cs typeface="Lucida Sans Unicode"/>
              </a:rPr>
              <a:t>of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185" dirty="0">
                <a:latin typeface="Lucida Sans Unicode"/>
                <a:cs typeface="Lucida Sans Unicode"/>
              </a:rPr>
              <a:t>an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experiment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20" dirty="0">
                <a:latin typeface="Lucida Sans Unicode"/>
                <a:cs typeface="Lucida Sans Unicode"/>
              </a:rPr>
              <a:t>to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35" dirty="0">
                <a:latin typeface="Lucida Sans Unicode"/>
                <a:cs typeface="Lucida Sans Unicode"/>
              </a:rPr>
              <a:t>test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55" dirty="0">
                <a:latin typeface="Lucida Sans Unicode"/>
                <a:cs typeface="Lucida Sans Unicode"/>
              </a:rPr>
              <a:t>two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versions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20" dirty="0">
                <a:latin typeface="Lucida Sans Unicode"/>
                <a:cs typeface="Lucida Sans Unicode"/>
              </a:rPr>
              <a:t>of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35" dirty="0">
                <a:latin typeface="Lucida Sans Unicode"/>
                <a:cs typeface="Lucida Sans Unicode"/>
              </a:rPr>
              <a:t>Uber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Eats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order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90" dirty="0">
                <a:latin typeface="Lucida Sans Unicode"/>
                <a:cs typeface="Lucida Sans Unicode"/>
              </a:rPr>
              <a:t>page.</a:t>
            </a:r>
            <a:endParaRPr sz="2600">
              <a:latin typeface="Lucida Sans Unicode"/>
              <a:cs typeface="Lucida Sans Unicode"/>
            </a:endParaRPr>
          </a:p>
          <a:p>
            <a:pPr marL="12700" marR="5080">
              <a:lnSpc>
                <a:spcPct val="101000"/>
              </a:lnSpc>
              <a:spcBef>
                <a:spcPts val="3145"/>
              </a:spcBef>
            </a:pPr>
            <a:r>
              <a:rPr sz="2600" spc="70" dirty="0">
                <a:latin typeface="Lucida Sans Unicode"/>
                <a:cs typeface="Lucida Sans Unicode"/>
              </a:rPr>
              <a:t>Recall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80" dirty="0">
                <a:latin typeface="Lucida Sans Unicode"/>
                <a:cs typeface="Lucida Sans Unicode"/>
              </a:rPr>
              <a:t>that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-15" dirty="0">
                <a:latin typeface="Lucida Sans Unicode"/>
                <a:cs typeface="Lucida Sans Unicode"/>
              </a:rPr>
              <a:t>Uber’s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35" dirty="0">
                <a:latin typeface="Lucida Sans Unicode"/>
                <a:cs typeface="Lucida Sans Unicode"/>
              </a:rPr>
              <a:t>food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40" dirty="0">
                <a:latin typeface="Lucida Sans Unicode"/>
                <a:cs typeface="Lucida Sans Unicode"/>
              </a:rPr>
              <a:t>delivery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50" dirty="0">
                <a:latin typeface="Lucida Sans Unicode"/>
                <a:cs typeface="Lucida Sans Unicode"/>
              </a:rPr>
              <a:t>platform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displays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75" dirty="0">
                <a:latin typeface="Lucida Sans Unicode"/>
                <a:cs typeface="Lucida Sans Unicode"/>
              </a:rPr>
              <a:t>grocery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-20" dirty="0">
                <a:latin typeface="Lucida Sans Unicode"/>
                <a:cs typeface="Lucida Sans Unicode"/>
              </a:rPr>
              <a:t>stores,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65" dirty="0">
                <a:latin typeface="Lucida Sans Unicode"/>
                <a:cs typeface="Lucida Sans Unicode"/>
              </a:rPr>
              <a:t>restaurants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160" dirty="0">
                <a:latin typeface="Lucida Sans Unicode"/>
                <a:cs typeface="Lucida Sans Unicode"/>
              </a:rPr>
              <a:t>and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75" dirty="0">
                <a:latin typeface="Lucida Sans Unicode"/>
                <a:cs typeface="Lucida Sans Unicode"/>
              </a:rPr>
              <a:t>eateries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110" dirty="0">
                <a:latin typeface="Lucida Sans Unicode"/>
                <a:cs typeface="Lucida Sans Unicode"/>
              </a:rPr>
              <a:t>by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-40" dirty="0">
                <a:latin typeface="Lucida Sans Unicode"/>
                <a:cs typeface="Lucida Sans Unicode"/>
              </a:rPr>
              <a:t>rank. </a:t>
            </a:r>
            <a:r>
              <a:rPr sz="2600" spc="-810" dirty="0">
                <a:latin typeface="Lucida Sans Unicode"/>
                <a:cs typeface="Lucida Sans Unicode"/>
              </a:rPr>
              <a:t> </a:t>
            </a:r>
            <a:r>
              <a:rPr sz="2600" spc="-10" dirty="0">
                <a:latin typeface="Lucida Sans Unicode"/>
                <a:cs typeface="Lucida Sans Unicode"/>
              </a:rPr>
              <a:t>The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175" dirty="0">
                <a:latin typeface="Lucida Sans Unicode"/>
                <a:cs typeface="Lucida Sans Unicode"/>
              </a:rPr>
              <a:t>team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00" dirty="0">
                <a:latin typeface="Lucida Sans Unicode"/>
                <a:cs typeface="Lucida Sans Unicode"/>
              </a:rPr>
              <a:t>wants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20" dirty="0">
                <a:latin typeface="Lucida Sans Unicode"/>
                <a:cs typeface="Lucida Sans Unicode"/>
              </a:rPr>
              <a:t>to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75" dirty="0">
                <a:latin typeface="Lucida Sans Unicode"/>
                <a:cs typeface="Lucida Sans Unicode"/>
              </a:rPr>
              <a:t>understand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40" dirty="0">
                <a:latin typeface="Lucida Sans Unicode"/>
                <a:cs typeface="Lucida Sans Unicode"/>
              </a:rPr>
              <a:t>level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20" dirty="0">
                <a:latin typeface="Lucida Sans Unicode"/>
                <a:cs typeface="Lucida Sans Unicode"/>
              </a:rPr>
              <a:t>of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55" dirty="0">
                <a:latin typeface="Lucida Sans Unicode"/>
                <a:cs typeface="Lucida Sans Unicode"/>
              </a:rPr>
              <a:t>detail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55" dirty="0">
                <a:latin typeface="Lucida Sans Unicode"/>
                <a:cs typeface="Lucida Sans Unicode"/>
              </a:rPr>
              <a:t>on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order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85" dirty="0">
                <a:latin typeface="Lucida Sans Unicode"/>
                <a:cs typeface="Lucida Sans Unicode"/>
              </a:rPr>
              <a:t>page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80" dirty="0">
                <a:latin typeface="Lucida Sans Unicode"/>
                <a:cs typeface="Lucida Sans Unicode"/>
              </a:rPr>
              <a:t>that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10" dirty="0">
                <a:latin typeface="Lucida Sans Unicode"/>
                <a:cs typeface="Lucida Sans Unicode"/>
              </a:rPr>
              <a:t>works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50" dirty="0">
                <a:latin typeface="Lucida Sans Unicode"/>
                <a:cs typeface="Lucida Sans Unicode"/>
              </a:rPr>
              <a:t>better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20" dirty="0">
                <a:latin typeface="Lucida Sans Unicode"/>
                <a:cs typeface="Lucida Sans Unicode"/>
              </a:rPr>
              <a:t>to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70" dirty="0">
                <a:latin typeface="Lucida Sans Unicode"/>
                <a:cs typeface="Lucida Sans Unicode"/>
              </a:rPr>
              <a:t>improve </a:t>
            </a:r>
            <a:r>
              <a:rPr sz="2600" spc="75" dirty="0">
                <a:latin typeface="Lucida Sans Unicode"/>
                <a:cs typeface="Lucida Sans Unicode"/>
              </a:rPr>
              <a:t> </a:t>
            </a:r>
            <a:r>
              <a:rPr sz="2600" spc="15" dirty="0">
                <a:latin typeface="Lucida Sans Unicode"/>
                <a:cs typeface="Lucida Sans Unicode"/>
              </a:rPr>
              <a:t>click-through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75" dirty="0">
                <a:latin typeface="Lucida Sans Unicode"/>
                <a:cs typeface="Lucida Sans Unicode"/>
              </a:rPr>
              <a:t>rates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from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order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85" dirty="0">
                <a:latin typeface="Lucida Sans Unicode"/>
                <a:cs typeface="Lucida Sans Unicode"/>
              </a:rPr>
              <a:t>page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20" dirty="0">
                <a:latin typeface="Lucida Sans Unicode"/>
                <a:cs typeface="Lucida Sans Unicode"/>
              </a:rPr>
              <a:t>to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05" dirty="0">
                <a:latin typeface="Lucida Sans Unicode"/>
                <a:cs typeface="Lucida Sans Unicode"/>
              </a:rPr>
              <a:t>adding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320" dirty="0">
                <a:latin typeface="Lucida Sans Unicode"/>
                <a:cs typeface="Lucida Sans Unicode"/>
              </a:rPr>
              <a:t>a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5" dirty="0">
                <a:latin typeface="Lucida Sans Unicode"/>
                <a:cs typeface="Lucida Sans Unicode"/>
              </a:rPr>
              <a:t>food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65" dirty="0">
                <a:latin typeface="Lucida Sans Unicode"/>
                <a:cs typeface="Lucida Sans Unicode"/>
              </a:rPr>
              <a:t>item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20" dirty="0">
                <a:latin typeface="Lucida Sans Unicode"/>
                <a:cs typeface="Lucida Sans Unicode"/>
              </a:rPr>
              <a:t>to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10" dirty="0">
                <a:latin typeface="Lucida Sans Unicode"/>
                <a:cs typeface="Lucida Sans Unicode"/>
              </a:rPr>
              <a:t>cart</a:t>
            </a:r>
            <a:r>
              <a:rPr sz="2600" spc="-130" dirty="0">
                <a:latin typeface="Lucida Sans Unicode"/>
                <a:cs typeface="Lucida Sans Unicode"/>
              </a:rPr>
              <a:t> </a:t>
            </a:r>
            <a:r>
              <a:rPr sz="2600" spc="55" dirty="0">
                <a:latin typeface="Lucida Sans Unicode"/>
                <a:cs typeface="Lucida Sans Unicode"/>
              </a:rPr>
              <a:t>on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desktop.</a:t>
            </a:r>
            <a:endParaRPr sz="2600">
              <a:latin typeface="Lucida Sans Unicode"/>
              <a:cs typeface="Lucida Sans Unicode"/>
            </a:endParaRPr>
          </a:p>
          <a:p>
            <a:pPr marL="12700" marR="29845">
              <a:lnSpc>
                <a:spcPct val="101000"/>
              </a:lnSpc>
              <a:spcBef>
                <a:spcPts val="3150"/>
              </a:spcBef>
            </a:pPr>
            <a:r>
              <a:rPr sz="2600" spc="30" dirty="0">
                <a:latin typeface="Lucida Sans Unicode"/>
                <a:cs typeface="Lucida Sans Unicode"/>
              </a:rPr>
              <a:t>Now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80" dirty="0">
                <a:latin typeface="Lucida Sans Unicode"/>
                <a:cs typeface="Lucida Sans Unicode"/>
              </a:rPr>
              <a:t>that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40" dirty="0">
                <a:latin typeface="Lucida Sans Unicode"/>
                <a:cs typeface="Lucida Sans Unicode"/>
              </a:rPr>
              <a:t>you’ve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run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80" dirty="0">
                <a:latin typeface="Lucida Sans Unicode"/>
                <a:cs typeface="Lucida Sans Unicode"/>
              </a:rPr>
              <a:t>several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25" dirty="0">
                <a:latin typeface="Lucida Sans Unicode"/>
                <a:cs typeface="Lucida Sans Unicode"/>
              </a:rPr>
              <a:t>tests,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45" dirty="0">
                <a:latin typeface="Lucida Sans Unicode"/>
                <a:cs typeface="Lucida Sans Unicode"/>
              </a:rPr>
              <a:t>you’ll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80" dirty="0">
                <a:latin typeface="Lucida Sans Unicode"/>
                <a:cs typeface="Lucida Sans Unicode"/>
              </a:rPr>
              <a:t>use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55" dirty="0">
                <a:latin typeface="Lucida Sans Unicode"/>
                <a:cs typeface="Lucida Sans Unicode"/>
              </a:rPr>
              <a:t>knowledge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70" dirty="0">
                <a:latin typeface="Lucida Sans Unicode"/>
                <a:cs typeface="Lucida Sans Unicode"/>
              </a:rPr>
              <a:t>you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110" dirty="0">
                <a:latin typeface="Lucida Sans Unicode"/>
                <a:cs typeface="Lucida Sans Unicode"/>
              </a:rPr>
              <a:t>gained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15" dirty="0">
                <a:latin typeface="Lucida Sans Unicode"/>
                <a:cs typeface="Lucida Sans Unicode"/>
              </a:rPr>
              <a:t>this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5" dirty="0">
                <a:latin typeface="Lucida Sans Unicode"/>
                <a:cs typeface="Lucida Sans Unicode"/>
              </a:rPr>
              <a:t>week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20" dirty="0">
                <a:latin typeface="Lucida Sans Unicode"/>
                <a:cs typeface="Lucida Sans Unicode"/>
              </a:rPr>
              <a:t>to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review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5" dirty="0">
                <a:latin typeface="Lucida Sans Unicode"/>
                <a:cs typeface="Lucida Sans Unicode"/>
              </a:rPr>
              <a:t>test </a:t>
            </a:r>
            <a:r>
              <a:rPr sz="2600" spc="-805" dirty="0">
                <a:latin typeface="Lucida Sans Unicode"/>
                <a:cs typeface="Lucida Sans Unicode"/>
              </a:rPr>
              <a:t> </a:t>
            </a:r>
            <a:r>
              <a:rPr sz="2600" spc="-30" dirty="0">
                <a:latin typeface="Lucida Sans Unicode"/>
                <a:cs typeface="Lucida Sans Unicode"/>
              </a:rPr>
              <a:t>results. </a:t>
            </a:r>
            <a:r>
              <a:rPr sz="2600" spc="-80" dirty="0">
                <a:latin typeface="Lucida Sans Unicode"/>
                <a:cs typeface="Lucida Sans Unicode"/>
              </a:rPr>
              <a:t>You’ll </a:t>
            </a:r>
            <a:r>
              <a:rPr sz="2600" spc="80" dirty="0">
                <a:latin typeface="Lucida Sans Unicode"/>
                <a:cs typeface="Lucida Sans Unicode"/>
              </a:rPr>
              <a:t>use </a:t>
            </a:r>
            <a:r>
              <a:rPr sz="2600" spc="320" dirty="0">
                <a:latin typeface="Lucida Sans Unicode"/>
                <a:cs typeface="Lucida Sans Unicode"/>
              </a:rPr>
              <a:t>a </a:t>
            </a:r>
            <a:r>
              <a:rPr sz="2600" spc="95" dirty="0">
                <a:latin typeface="Lucida Sans Unicode"/>
                <a:cs typeface="Lucida Sans Unicode"/>
              </a:rPr>
              <a:t>spreadsheet </a:t>
            </a:r>
            <a:r>
              <a:rPr sz="2600" spc="160" dirty="0">
                <a:latin typeface="Lucida Sans Unicode"/>
                <a:cs typeface="Lucida Sans Unicode"/>
              </a:rPr>
              <a:t>and </a:t>
            </a:r>
            <a:r>
              <a:rPr sz="2600" spc="185" dirty="0">
                <a:latin typeface="Lucida Sans Unicode"/>
                <a:cs typeface="Lucida Sans Unicode"/>
              </a:rPr>
              <a:t>an </a:t>
            </a:r>
            <a:r>
              <a:rPr sz="2600" spc="15" dirty="0">
                <a:latin typeface="Lucida Sans Unicode"/>
                <a:cs typeface="Lucida Sans Unicode"/>
              </a:rPr>
              <a:t>online </a:t>
            </a:r>
            <a:r>
              <a:rPr sz="2600" spc="90" dirty="0">
                <a:latin typeface="Lucida Sans Unicode"/>
                <a:cs typeface="Lucida Sans Unicode"/>
              </a:rPr>
              <a:t>calculator </a:t>
            </a:r>
            <a:r>
              <a:rPr sz="2600" spc="20" dirty="0">
                <a:latin typeface="Lucida Sans Unicode"/>
                <a:cs typeface="Lucida Sans Unicode"/>
              </a:rPr>
              <a:t>to </a:t>
            </a:r>
            <a:r>
              <a:rPr sz="2600" spc="120" dirty="0">
                <a:latin typeface="Lucida Sans Unicode"/>
                <a:cs typeface="Lucida Sans Unicode"/>
              </a:rPr>
              <a:t>calculate </a:t>
            </a:r>
            <a:r>
              <a:rPr sz="2600" spc="20" dirty="0">
                <a:latin typeface="Lucida Sans Unicode"/>
                <a:cs typeface="Lucida Sans Unicode"/>
              </a:rPr>
              <a:t>p- </a:t>
            </a:r>
            <a:r>
              <a:rPr sz="2600" spc="90" dirty="0">
                <a:latin typeface="Lucida Sans Unicode"/>
                <a:cs typeface="Lucida Sans Unicode"/>
              </a:rPr>
              <a:t>values </a:t>
            </a:r>
            <a:r>
              <a:rPr sz="2600" spc="160" dirty="0">
                <a:latin typeface="Lucida Sans Unicode"/>
                <a:cs typeface="Lucida Sans Unicode"/>
              </a:rPr>
              <a:t>and </a:t>
            </a:r>
            <a:r>
              <a:rPr sz="2600" spc="114" dirty="0">
                <a:latin typeface="Lucida Sans Unicode"/>
                <a:cs typeface="Lucida Sans Unicode"/>
              </a:rPr>
              <a:t>draw </a:t>
            </a:r>
            <a:r>
              <a:rPr sz="2600" spc="320" dirty="0">
                <a:latin typeface="Lucida Sans Unicode"/>
                <a:cs typeface="Lucida Sans Unicode"/>
              </a:rPr>
              <a:t>a </a:t>
            </a:r>
            <a:r>
              <a:rPr sz="2600" spc="325" dirty="0">
                <a:latin typeface="Lucida Sans Unicode"/>
                <a:cs typeface="Lucida Sans Unicode"/>
              </a:rPr>
              <a:t> </a:t>
            </a:r>
            <a:r>
              <a:rPr sz="2600" spc="25" dirty="0">
                <a:latin typeface="Lucida Sans Unicode"/>
                <a:cs typeface="Lucida Sans Unicode"/>
              </a:rPr>
              <a:t>conclusion.</a:t>
            </a:r>
            <a:endParaRPr sz="2600">
              <a:latin typeface="Lucida Sans Unicode"/>
              <a:cs typeface="Lucida Sans Unicode"/>
            </a:endParaRPr>
          </a:p>
          <a:p>
            <a:pPr marL="12700" marR="17145">
              <a:lnSpc>
                <a:spcPct val="101000"/>
              </a:lnSpc>
              <a:spcBef>
                <a:spcPts val="3150"/>
              </a:spcBef>
            </a:pPr>
            <a:r>
              <a:rPr sz="2600" spc="25" dirty="0">
                <a:latin typeface="Lucida Sans Unicode"/>
                <a:cs typeface="Lucida Sans Unicode"/>
              </a:rPr>
              <a:t>Work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0" dirty="0">
                <a:latin typeface="Lucida Sans Unicode"/>
                <a:cs typeface="Lucida Sans Unicode"/>
              </a:rPr>
              <a:t>with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experiment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5" dirty="0">
                <a:latin typeface="Lucida Sans Unicode"/>
                <a:cs typeface="Lucida Sans Unicode"/>
              </a:rPr>
              <a:t>results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35" dirty="0">
                <a:latin typeface="Lucida Sans Unicode"/>
                <a:cs typeface="Lucida Sans Unicode"/>
              </a:rPr>
              <a:t>in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worksheet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20" dirty="0">
                <a:latin typeface="Lucida Sans Unicode"/>
                <a:cs typeface="Lucida Sans Unicode"/>
              </a:rPr>
              <a:t>provided,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55" dirty="0">
                <a:latin typeface="Lucida Sans Unicode"/>
                <a:cs typeface="Lucida Sans Unicode"/>
              </a:rPr>
              <a:t>then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transfer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30" dirty="0">
                <a:latin typeface="Lucida Sans Unicode"/>
                <a:cs typeface="Lucida Sans Unicode"/>
              </a:rPr>
              <a:t>your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5" dirty="0">
                <a:latin typeface="Lucida Sans Unicode"/>
                <a:cs typeface="Lucida Sans Unicode"/>
              </a:rPr>
              <a:t>final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90" dirty="0">
                <a:latin typeface="Lucida Sans Unicode"/>
                <a:cs typeface="Lucida Sans Unicode"/>
              </a:rPr>
              <a:t>answers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20" dirty="0">
                <a:latin typeface="Lucida Sans Unicode"/>
                <a:cs typeface="Lucida Sans Unicode"/>
              </a:rPr>
              <a:t>to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 </a:t>
            </a:r>
            <a:r>
              <a:rPr sz="2600" spc="-805" dirty="0">
                <a:latin typeface="Lucida Sans Unicode"/>
                <a:cs typeface="Lucida Sans Unicode"/>
              </a:rPr>
              <a:t> </a:t>
            </a:r>
            <a:r>
              <a:rPr sz="2600" spc="25" dirty="0">
                <a:latin typeface="Lucida Sans Unicode"/>
                <a:cs typeface="Lucida Sans Unicode"/>
              </a:rPr>
              <a:t>playbook.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4850" y="8122410"/>
            <a:ext cx="11658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REVIEW</a:t>
            </a:r>
            <a:r>
              <a:rPr sz="19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1455" y="8122410"/>
            <a:ext cx="7359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solidFill>
                  <a:srgbClr val="FFFFFF"/>
                </a:solidFill>
                <a:latin typeface="Roboto"/>
                <a:cs typeface="Roboto"/>
              </a:rPr>
              <a:t>TRY</a:t>
            </a:r>
            <a:r>
              <a:rPr sz="1900" b="1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25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5367" y="8122410"/>
            <a:ext cx="10090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25" dirty="0">
                <a:solidFill>
                  <a:srgbClr val="FFFFFF"/>
                </a:solidFill>
                <a:latin typeface="Roboto"/>
                <a:cs typeface="Roboto"/>
              </a:rPr>
              <a:t>APP</a:t>
            </a:r>
            <a:r>
              <a:rPr sz="1900" b="1" spc="-290" dirty="0">
                <a:solidFill>
                  <a:srgbClr val="FFFFFF"/>
                </a:solidFill>
                <a:latin typeface="Roboto"/>
                <a:cs typeface="Roboto"/>
              </a:rPr>
              <a:t>L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sz="1900" b="1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900" b="1" spc="8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68953" y="8122410"/>
            <a:ext cx="11823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20" dirty="0">
                <a:solidFill>
                  <a:srgbClr val="FFFFFF"/>
                </a:solidFill>
                <a:latin typeface="Roboto"/>
                <a:cs typeface="Roboto"/>
              </a:rPr>
              <a:t>SUBM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900" b="1" spc="8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1900" b="1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00" b="1" spc="-35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1900" b="1" spc="8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49325" y="840863"/>
            <a:ext cx="36887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5" dirty="0"/>
              <a:t>Introduction</a:t>
            </a:r>
            <a:endParaRPr sz="4500"/>
          </a:p>
        </p:txBody>
      </p:sp>
      <p:sp>
        <p:nvSpPr>
          <p:cNvPr id="13" name="object 13"/>
          <p:cNvSpPr/>
          <p:nvPr/>
        </p:nvSpPr>
        <p:spPr>
          <a:xfrm>
            <a:off x="2985922" y="7902257"/>
            <a:ext cx="9533255" cy="632460"/>
          </a:xfrm>
          <a:custGeom>
            <a:avLst/>
            <a:gdLst/>
            <a:ahLst/>
            <a:cxnLst/>
            <a:rect l="l" t="t" r="r" b="b"/>
            <a:pathLst>
              <a:path w="9533255" h="632459">
                <a:moveTo>
                  <a:pt x="209765" y="466598"/>
                </a:moveTo>
                <a:lnTo>
                  <a:pt x="107848" y="400354"/>
                </a:lnTo>
                <a:lnTo>
                  <a:pt x="95961" y="400354"/>
                </a:lnTo>
                <a:lnTo>
                  <a:pt x="87236" y="402399"/>
                </a:lnTo>
                <a:lnTo>
                  <a:pt x="79616" y="407784"/>
                </a:lnTo>
                <a:lnTo>
                  <a:pt x="74231" y="415404"/>
                </a:lnTo>
                <a:lnTo>
                  <a:pt x="72186" y="424129"/>
                </a:lnTo>
                <a:lnTo>
                  <a:pt x="73291" y="432028"/>
                </a:lnTo>
                <a:lnTo>
                  <a:pt x="76644" y="438251"/>
                </a:lnTo>
                <a:lnTo>
                  <a:pt x="82219" y="443357"/>
                </a:lnTo>
                <a:lnTo>
                  <a:pt x="90017" y="447916"/>
                </a:lnTo>
                <a:lnTo>
                  <a:pt x="174091" y="484428"/>
                </a:lnTo>
                <a:lnTo>
                  <a:pt x="180035" y="490372"/>
                </a:lnTo>
                <a:lnTo>
                  <a:pt x="185978" y="490372"/>
                </a:lnTo>
                <a:lnTo>
                  <a:pt x="194716" y="488327"/>
                </a:lnTo>
                <a:lnTo>
                  <a:pt x="202336" y="482942"/>
                </a:lnTo>
                <a:lnTo>
                  <a:pt x="207721" y="475322"/>
                </a:lnTo>
                <a:lnTo>
                  <a:pt x="209765" y="466598"/>
                </a:lnTo>
                <a:close/>
              </a:path>
              <a:path w="9533255" h="632459">
                <a:moveTo>
                  <a:pt x="209765" y="376567"/>
                </a:moveTo>
                <a:lnTo>
                  <a:pt x="107848" y="316280"/>
                </a:lnTo>
                <a:lnTo>
                  <a:pt x="101904" y="310337"/>
                </a:lnTo>
                <a:lnTo>
                  <a:pt x="95961" y="310337"/>
                </a:lnTo>
                <a:lnTo>
                  <a:pt x="87236" y="312381"/>
                </a:lnTo>
                <a:lnTo>
                  <a:pt x="79616" y="317766"/>
                </a:lnTo>
                <a:lnTo>
                  <a:pt x="74231" y="325374"/>
                </a:lnTo>
                <a:lnTo>
                  <a:pt x="72186" y="334111"/>
                </a:lnTo>
                <a:lnTo>
                  <a:pt x="73291" y="342011"/>
                </a:lnTo>
                <a:lnTo>
                  <a:pt x="76644" y="348234"/>
                </a:lnTo>
                <a:lnTo>
                  <a:pt x="82219" y="353339"/>
                </a:lnTo>
                <a:lnTo>
                  <a:pt x="90017" y="357886"/>
                </a:lnTo>
                <a:lnTo>
                  <a:pt x="174091" y="400354"/>
                </a:lnTo>
                <a:lnTo>
                  <a:pt x="185978" y="400354"/>
                </a:lnTo>
                <a:lnTo>
                  <a:pt x="194716" y="398310"/>
                </a:lnTo>
                <a:lnTo>
                  <a:pt x="202336" y="392925"/>
                </a:lnTo>
                <a:lnTo>
                  <a:pt x="207721" y="385305"/>
                </a:lnTo>
                <a:lnTo>
                  <a:pt x="209765" y="376567"/>
                </a:lnTo>
                <a:close/>
              </a:path>
              <a:path w="9533255" h="632459">
                <a:moveTo>
                  <a:pt x="209765" y="280606"/>
                </a:moveTo>
                <a:lnTo>
                  <a:pt x="203822" y="268719"/>
                </a:lnTo>
                <a:lnTo>
                  <a:pt x="197878" y="268719"/>
                </a:lnTo>
                <a:lnTo>
                  <a:pt x="107848" y="226250"/>
                </a:lnTo>
                <a:lnTo>
                  <a:pt x="95961" y="226250"/>
                </a:lnTo>
                <a:lnTo>
                  <a:pt x="87236" y="227457"/>
                </a:lnTo>
                <a:lnTo>
                  <a:pt x="79616" y="231457"/>
                </a:lnTo>
                <a:lnTo>
                  <a:pt x="74231" y="238798"/>
                </a:lnTo>
                <a:lnTo>
                  <a:pt x="72186" y="250037"/>
                </a:lnTo>
                <a:lnTo>
                  <a:pt x="73291" y="255460"/>
                </a:lnTo>
                <a:lnTo>
                  <a:pt x="76644" y="261607"/>
                </a:lnTo>
                <a:lnTo>
                  <a:pt x="82219" y="266636"/>
                </a:lnTo>
                <a:lnTo>
                  <a:pt x="90017" y="268719"/>
                </a:lnTo>
                <a:lnTo>
                  <a:pt x="174091" y="310337"/>
                </a:lnTo>
                <a:lnTo>
                  <a:pt x="185978" y="310337"/>
                </a:lnTo>
                <a:lnTo>
                  <a:pt x="194716" y="309130"/>
                </a:lnTo>
                <a:lnTo>
                  <a:pt x="202336" y="305130"/>
                </a:lnTo>
                <a:lnTo>
                  <a:pt x="207721" y="297789"/>
                </a:lnTo>
                <a:lnTo>
                  <a:pt x="209765" y="286550"/>
                </a:lnTo>
                <a:lnTo>
                  <a:pt x="209765" y="280606"/>
                </a:lnTo>
                <a:close/>
              </a:path>
              <a:path w="9533255" h="632459">
                <a:moveTo>
                  <a:pt x="444157" y="424129"/>
                </a:moveTo>
                <a:lnTo>
                  <a:pt x="442112" y="415404"/>
                </a:lnTo>
                <a:lnTo>
                  <a:pt x="436727" y="407784"/>
                </a:lnTo>
                <a:lnTo>
                  <a:pt x="429107" y="402399"/>
                </a:lnTo>
                <a:lnTo>
                  <a:pt x="420382" y="400354"/>
                </a:lnTo>
                <a:lnTo>
                  <a:pt x="407644" y="400354"/>
                </a:lnTo>
                <a:lnTo>
                  <a:pt x="318465" y="441972"/>
                </a:lnTo>
                <a:lnTo>
                  <a:pt x="305727" y="466598"/>
                </a:lnTo>
                <a:lnTo>
                  <a:pt x="307898" y="475322"/>
                </a:lnTo>
                <a:lnTo>
                  <a:pt x="313588" y="482942"/>
                </a:lnTo>
                <a:lnTo>
                  <a:pt x="321487" y="488327"/>
                </a:lnTo>
                <a:lnTo>
                  <a:pt x="330365" y="490372"/>
                </a:lnTo>
                <a:lnTo>
                  <a:pt x="336308" y="490372"/>
                </a:lnTo>
                <a:lnTo>
                  <a:pt x="342239" y="484428"/>
                </a:lnTo>
                <a:lnTo>
                  <a:pt x="426326" y="447916"/>
                </a:lnTo>
                <a:lnTo>
                  <a:pt x="434124" y="443357"/>
                </a:lnTo>
                <a:lnTo>
                  <a:pt x="439699" y="438251"/>
                </a:lnTo>
                <a:lnTo>
                  <a:pt x="443039" y="432028"/>
                </a:lnTo>
                <a:lnTo>
                  <a:pt x="444157" y="424129"/>
                </a:lnTo>
                <a:close/>
              </a:path>
              <a:path w="9533255" h="632459">
                <a:moveTo>
                  <a:pt x="444157" y="334111"/>
                </a:moveTo>
                <a:lnTo>
                  <a:pt x="442112" y="325374"/>
                </a:lnTo>
                <a:lnTo>
                  <a:pt x="436727" y="317766"/>
                </a:lnTo>
                <a:lnTo>
                  <a:pt x="429107" y="312381"/>
                </a:lnTo>
                <a:lnTo>
                  <a:pt x="420382" y="310337"/>
                </a:lnTo>
                <a:lnTo>
                  <a:pt x="414439" y="310337"/>
                </a:lnTo>
                <a:lnTo>
                  <a:pt x="407644" y="316280"/>
                </a:lnTo>
                <a:lnTo>
                  <a:pt x="318465" y="351942"/>
                </a:lnTo>
                <a:lnTo>
                  <a:pt x="313613" y="356628"/>
                </a:lnTo>
                <a:lnTo>
                  <a:pt x="309549" y="362026"/>
                </a:lnTo>
                <a:lnTo>
                  <a:pt x="306768" y="368541"/>
                </a:lnTo>
                <a:lnTo>
                  <a:pt x="305727" y="376567"/>
                </a:lnTo>
                <a:lnTo>
                  <a:pt x="307898" y="385305"/>
                </a:lnTo>
                <a:lnTo>
                  <a:pt x="313588" y="392925"/>
                </a:lnTo>
                <a:lnTo>
                  <a:pt x="321487" y="398310"/>
                </a:lnTo>
                <a:lnTo>
                  <a:pt x="330365" y="400354"/>
                </a:lnTo>
                <a:lnTo>
                  <a:pt x="342239" y="400354"/>
                </a:lnTo>
                <a:lnTo>
                  <a:pt x="426326" y="357886"/>
                </a:lnTo>
                <a:lnTo>
                  <a:pt x="434124" y="353339"/>
                </a:lnTo>
                <a:lnTo>
                  <a:pt x="439699" y="348234"/>
                </a:lnTo>
                <a:lnTo>
                  <a:pt x="443039" y="342011"/>
                </a:lnTo>
                <a:lnTo>
                  <a:pt x="444157" y="334111"/>
                </a:lnTo>
                <a:close/>
              </a:path>
              <a:path w="9533255" h="632459">
                <a:moveTo>
                  <a:pt x="444157" y="250037"/>
                </a:moveTo>
                <a:lnTo>
                  <a:pt x="442112" y="238798"/>
                </a:lnTo>
                <a:lnTo>
                  <a:pt x="436727" y="231457"/>
                </a:lnTo>
                <a:lnTo>
                  <a:pt x="429107" y="227457"/>
                </a:lnTo>
                <a:lnTo>
                  <a:pt x="420382" y="226250"/>
                </a:lnTo>
                <a:lnTo>
                  <a:pt x="407644" y="226250"/>
                </a:lnTo>
                <a:lnTo>
                  <a:pt x="318465" y="268719"/>
                </a:lnTo>
                <a:lnTo>
                  <a:pt x="311670" y="268719"/>
                </a:lnTo>
                <a:lnTo>
                  <a:pt x="305727" y="280606"/>
                </a:lnTo>
                <a:lnTo>
                  <a:pt x="305727" y="286550"/>
                </a:lnTo>
                <a:lnTo>
                  <a:pt x="307898" y="297789"/>
                </a:lnTo>
                <a:lnTo>
                  <a:pt x="313588" y="305130"/>
                </a:lnTo>
                <a:lnTo>
                  <a:pt x="321487" y="309130"/>
                </a:lnTo>
                <a:lnTo>
                  <a:pt x="330365" y="310337"/>
                </a:lnTo>
                <a:lnTo>
                  <a:pt x="342239" y="310337"/>
                </a:lnTo>
                <a:lnTo>
                  <a:pt x="426326" y="268719"/>
                </a:lnTo>
                <a:lnTo>
                  <a:pt x="434124" y="266636"/>
                </a:lnTo>
                <a:lnTo>
                  <a:pt x="439699" y="261607"/>
                </a:lnTo>
                <a:lnTo>
                  <a:pt x="443039" y="255460"/>
                </a:lnTo>
                <a:lnTo>
                  <a:pt x="444157" y="250037"/>
                </a:lnTo>
                <a:close/>
              </a:path>
              <a:path w="9533255" h="632459">
                <a:moveTo>
                  <a:pt x="516343" y="118402"/>
                </a:moveTo>
                <a:lnTo>
                  <a:pt x="514286" y="109537"/>
                </a:lnTo>
                <a:lnTo>
                  <a:pt x="508812" y="101625"/>
                </a:lnTo>
                <a:lnTo>
                  <a:pt x="500938" y="95948"/>
                </a:lnTo>
                <a:lnTo>
                  <a:pt x="491718" y="93776"/>
                </a:lnTo>
                <a:lnTo>
                  <a:pt x="485775" y="93776"/>
                </a:lnTo>
                <a:lnTo>
                  <a:pt x="479831" y="100571"/>
                </a:lnTo>
                <a:lnTo>
                  <a:pt x="467944" y="105410"/>
                </a:lnTo>
                <a:lnTo>
                  <a:pt x="467944" y="154063"/>
                </a:lnTo>
                <a:lnTo>
                  <a:pt x="467944" y="472541"/>
                </a:lnTo>
                <a:lnTo>
                  <a:pt x="281952" y="550672"/>
                </a:lnTo>
                <a:lnTo>
                  <a:pt x="281952" y="232206"/>
                </a:lnTo>
                <a:lnTo>
                  <a:pt x="381012" y="190588"/>
                </a:lnTo>
                <a:lnTo>
                  <a:pt x="467944" y="154063"/>
                </a:lnTo>
                <a:lnTo>
                  <a:pt x="467944" y="105410"/>
                </a:lnTo>
                <a:lnTo>
                  <a:pt x="258165" y="190588"/>
                </a:lnTo>
                <a:lnTo>
                  <a:pt x="234391" y="180975"/>
                </a:lnTo>
                <a:lnTo>
                  <a:pt x="234391" y="232206"/>
                </a:lnTo>
                <a:lnTo>
                  <a:pt x="234391" y="550672"/>
                </a:lnTo>
                <a:lnTo>
                  <a:pt x="47548" y="472541"/>
                </a:lnTo>
                <a:lnTo>
                  <a:pt x="47548" y="154063"/>
                </a:lnTo>
                <a:lnTo>
                  <a:pt x="234391" y="232206"/>
                </a:lnTo>
                <a:lnTo>
                  <a:pt x="234391" y="180975"/>
                </a:lnTo>
                <a:lnTo>
                  <a:pt x="167906" y="154063"/>
                </a:lnTo>
                <a:lnTo>
                  <a:pt x="35661" y="100571"/>
                </a:lnTo>
                <a:lnTo>
                  <a:pt x="29718" y="93776"/>
                </a:lnTo>
                <a:lnTo>
                  <a:pt x="23774" y="93776"/>
                </a:lnTo>
                <a:lnTo>
                  <a:pt x="15049" y="95948"/>
                </a:lnTo>
                <a:lnTo>
                  <a:pt x="7429" y="101625"/>
                </a:lnTo>
                <a:lnTo>
                  <a:pt x="2044" y="109537"/>
                </a:lnTo>
                <a:lnTo>
                  <a:pt x="0" y="118402"/>
                </a:lnTo>
                <a:lnTo>
                  <a:pt x="0" y="496328"/>
                </a:lnTo>
                <a:lnTo>
                  <a:pt x="5943" y="508203"/>
                </a:lnTo>
                <a:lnTo>
                  <a:pt x="17830" y="508203"/>
                </a:lnTo>
                <a:lnTo>
                  <a:pt x="246278" y="604177"/>
                </a:lnTo>
                <a:lnTo>
                  <a:pt x="252222" y="610120"/>
                </a:lnTo>
                <a:lnTo>
                  <a:pt x="264109" y="610120"/>
                </a:lnTo>
                <a:lnTo>
                  <a:pt x="270065" y="604177"/>
                </a:lnTo>
                <a:lnTo>
                  <a:pt x="397433" y="550672"/>
                </a:lnTo>
                <a:lnTo>
                  <a:pt x="498513" y="508203"/>
                </a:lnTo>
                <a:lnTo>
                  <a:pt x="510400" y="508203"/>
                </a:lnTo>
                <a:lnTo>
                  <a:pt x="516343" y="496328"/>
                </a:lnTo>
                <a:lnTo>
                  <a:pt x="516343" y="154063"/>
                </a:lnTo>
                <a:lnTo>
                  <a:pt x="516343" y="118402"/>
                </a:lnTo>
                <a:close/>
              </a:path>
              <a:path w="9533255" h="632459">
                <a:moveTo>
                  <a:pt x="3514229" y="239344"/>
                </a:moveTo>
                <a:lnTo>
                  <a:pt x="3482594" y="207403"/>
                </a:lnTo>
                <a:lnTo>
                  <a:pt x="3426891" y="151168"/>
                </a:lnTo>
                <a:lnTo>
                  <a:pt x="3426891" y="237172"/>
                </a:lnTo>
                <a:lnTo>
                  <a:pt x="3188385" y="477812"/>
                </a:lnTo>
                <a:lnTo>
                  <a:pt x="3158998" y="448373"/>
                </a:lnTo>
                <a:lnTo>
                  <a:pt x="3397491" y="207403"/>
                </a:lnTo>
                <a:lnTo>
                  <a:pt x="3426891" y="237172"/>
                </a:lnTo>
                <a:lnTo>
                  <a:pt x="3426891" y="151168"/>
                </a:lnTo>
                <a:lnTo>
                  <a:pt x="3394989" y="118948"/>
                </a:lnTo>
                <a:lnTo>
                  <a:pt x="3080169" y="437337"/>
                </a:lnTo>
                <a:lnTo>
                  <a:pt x="3046095" y="592188"/>
                </a:lnTo>
                <a:lnTo>
                  <a:pt x="3199409" y="557568"/>
                </a:lnTo>
                <a:lnTo>
                  <a:pt x="3278327" y="477812"/>
                </a:lnTo>
                <a:lnTo>
                  <a:pt x="3514229" y="239344"/>
                </a:lnTo>
                <a:close/>
              </a:path>
              <a:path w="9533255" h="632459">
                <a:moveTo>
                  <a:pt x="3590899" y="127647"/>
                </a:moveTo>
                <a:lnTo>
                  <a:pt x="3579203" y="84328"/>
                </a:lnTo>
                <a:lnTo>
                  <a:pt x="3548634" y="53390"/>
                </a:lnTo>
                <a:lnTo>
                  <a:pt x="3505720" y="41694"/>
                </a:lnTo>
                <a:lnTo>
                  <a:pt x="3496360" y="42189"/>
                </a:lnTo>
                <a:lnTo>
                  <a:pt x="3454616" y="58915"/>
                </a:lnTo>
                <a:lnTo>
                  <a:pt x="3420707" y="93192"/>
                </a:lnTo>
                <a:lnTo>
                  <a:pt x="3539794" y="213588"/>
                </a:lnTo>
                <a:lnTo>
                  <a:pt x="3574021" y="179311"/>
                </a:lnTo>
                <a:lnTo>
                  <a:pt x="3590391" y="137172"/>
                </a:lnTo>
                <a:lnTo>
                  <a:pt x="3590899" y="127647"/>
                </a:lnTo>
                <a:close/>
              </a:path>
              <a:path w="9533255" h="632459">
                <a:moveTo>
                  <a:pt x="6476339" y="214337"/>
                </a:moveTo>
                <a:lnTo>
                  <a:pt x="6474422" y="202171"/>
                </a:lnTo>
                <a:lnTo>
                  <a:pt x="6466433" y="174815"/>
                </a:lnTo>
                <a:lnTo>
                  <a:pt x="6465989" y="173291"/>
                </a:lnTo>
                <a:lnTo>
                  <a:pt x="6464567" y="164338"/>
                </a:lnTo>
                <a:lnTo>
                  <a:pt x="6464071" y="161124"/>
                </a:lnTo>
                <a:lnTo>
                  <a:pt x="6427419" y="164338"/>
                </a:lnTo>
                <a:lnTo>
                  <a:pt x="6375413" y="139966"/>
                </a:lnTo>
                <a:lnTo>
                  <a:pt x="6337262" y="100228"/>
                </a:lnTo>
                <a:lnTo>
                  <a:pt x="6322161" y="54241"/>
                </a:lnTo>
                <a:lnTo>
                  <a:pt x="6322365" y="53200"/>
                </a:lnTo>
                <a:lnTo>
                  <a:pt x="6327559" y="25844"/>
                </a:lnTo>
                <a:lnTo>
                  <a:pt x="6315075" y="16675"/>
                </a:lnTo>
                <a:lnTo>
                  <a:pt x="6299949" y="8864"/>
                </a:lnTo>
                <a:lnTo>
                  <a:pt x="6299949" y="308584"/>
                </a:lnTo>
                <a:lnTo>
                  <a:pt x="6293713" y="353593"/>
                </a:lnTo>
                <a:lnTo>
                  <a:pt x="6275844" y="391020"/>
                </a:lnTo>
                <a:lnTo>
                  <a:pt x="6247600" y="419455"/>
                </a:lnTo>
                <a:lnTo>
                  <a:pt x="6210224" y="437540"/>
                </a:lnTo>
                <a:lnTo>
                  <a:pt x="6164973" y="443877"/>
                </a:lnTo>
                <a:lnTo>
                  <a:pt x="6119723" y="437540"/>
                </a:lnTo>
                <a:lnTo>
                  <a:pt x="6082347" y="419455"/>
                </a:lnTo>
                <a:lnTo>
                  <a:pt x="6054102" y="391020"/>
                </a:lnTo>
                <a:lnTo>
                  <a:pt x="6036234" y="353593"/>
                </a:lnTo>
                <a:lnTo>
                  <a:pt x="6029998" y="308584"/>
                </a:lnTo>
                <a:lnTo>
                  <a:pt x="6036234" y="268986"/>
                </a:lnTo>
                <a:lnTo>
                  <a:pt x="6054102" y="232600"/>
                </a:lnTo>
                <a:lnTo>
                  <a:pt x="6082347" y="202641"/>
                </a:lnTo>
                <a:lnTo>
                  <a:pt x="6119723" y="182308"/>
                </a:lnTo>
                <a:lnTo>
                  <a:pt x="6164973" y="174815"/>
                </a:lnTo>
                <a:lnTo>
                  <a:pt x="6210224" y="182308"/>
                </a:lnTo>
                <a:lnTo>
                  <a:pt x="6247600" y="202641"/>
                </a:lnTo>
                <a:lnTo>
                  <a:pt x="6275844" y="232600"/>
                </a:lnTo>
                <a:lnTo>
                  <a:pt x="6293713" y="268986"/>
                </a:lnTo>
                <a:lnTo>
                  <a:pt x="6299949" y="308584"/>
                </a:lnTo>
                <a:lnTo>
                  <a:pt x="6299949" y="8864"/>
                </a:lnTo>
                <a:lnTo>
                  <a:pt x="6298984" y="8356"/>
                </a:lnTo>
                <a:lnTo>
                  <a:pt x="6280315" y="2324"/>
                </a:lnTo>
                <a:lnTo>
                  <a:pt x="6260071" y="0"/>
                </a:lnTo>
                <a:lnTo>
                  <a:pt x="6245212" y="19215"/>
                </a:lnTo>
                <a:lnTo>
                  <a:pt x="6222873" y="36283"/>
                </a:lnTo>
                <a:lnTo>
                  <a:pt x="6195352" y="48526"/>
                </a:lnTo>
                <a:lnTo>
                  <a:pt x="6164973" y="53200"/>
                </a:lnTo>
                <a:lnTo>
                  <a:pt x="6135230" y="48526"/>
                </a:lnTo>
                <a:lnTo>
                  <a:pt x="6107646" y="36283"/>
                </a:lnTo>
                <a:lnTo>
                  <a:pt x="6084951" y="19215"/>
                </a:lnTo>
                <a:lnTo>
                  <a:pt x="6069876" y="0"/>
                </a:lnTo>
                <a:lnTo>
                  <a:pt x="6049619" y="2324"/>
                </a:lnTo>
                <a:lnTo>
                  <a:pt x="6030950" y="8356"/>
                </a:lnTo>
                <a:lnTo>
                  <a:pt x="6014872" y="16675"/>
                </a:lnTo>
                <a:lnTo>
                  <a:pt x="6002388" y="25844"/>
                </a:lnTo>
                <a:lnTo>
                  <a:pt x="6007786" y="54241"/>
                </a:lnTo>
                <a:lnTo>
                  <a:pt x="6004115" y="78663"/>
                </a:lnTo>
                <a:lnTo>
                  <a:pt x="5974778" y="120091"/>
                </a:lnTo>
                <a:lnTo>
                  <a:pt x="5925502" y="156006"/>
                </a:lnTo>
                <a:lnTo>
                  <a:pt x="5896051" y="164338"/>
                </a:lnTo>
                <a:lnTo>
                  <a:pt x="5865876" y="161124"/>
                </a:lnTo>
                <a:lnTo>
                  <a:pt x="5863501" y="173291"/>
                </a:lnTo>
                <a:lnTo>
                  <a:pt x="5857252" y="187731"/>
                </a:lnTo>
                <a:lnTo>
                  <a:pt x="5848401" y="202171"/>
                </a:lnTo>
                <a:lnTo>
                  <a:pt x="5838266" y="214337"/>
                </a:lnTo>
                <a:lnTo>
                  <a:pt x="5866282" y="235051"/>
                </a:lnTo>
                <a:lnTo>
                  <a:pt x="5887542" y="256895"/>
                </a:lnTo>
                <a:lnTo>
                  <a:pt x="5901029" y="281038"/>
                </a:lnTo>
                <a:lnTo>
                  <a:pt x="5905754" y="308584"/>
                </a:lnTo>
                <a:lnTo>
                  <a:pt x="5901029" y="338937"/>
                </a:lnTo>
                <a:lnTo>
                  <a:pt x="5887542" y="367868"/>
                </a:lnTo>
                <a:lnTo>
                  <a:pt x="5866282" y="394525"/>
                </a:lnTo>
                <a:lnTo>
                  <a:pt x="5838266" y="418033"/>
                </a:lnTo>
                <a:lnTo>
                  <a:pt x="5848401" y="429552"/>
                </a:lnTo>
                <a:lnTo>
                  <a:pt x="5857252" y="444068"/>
                </a:lnTo>
                <a:lnTo>
                  <a:pt x="5863501" y="458863"/>
                </a:lnTo>
                <a:lnTo>
                  <a:pt x="5865876" y="471246"/>
                </a:lnTo>
                <a:lnTo>
                  <a:pt x="5896051" y="471665"/>
                </a:lnTo>
                <a:lnTo>
                  <a:pt x="5952375" y="482790"/>
                </a:lnTo>
                <a:lnTo>
                  <a:pt x="5992685" y="520573"/>
                </a:lnTo>
                <a:lnTo>
                  <a:pt x="6007786" y="575348"/>
                </a:lnTo>
                <a:lnTo>
                  <a:pt x="6002388" y="605015"/>
                </a:lnTo>
                <a:lnTo>
                  <a:pt x="6014872" y="613143"/>
                </a:lnTo>
                <a:lnTo>
                  <a:pt x="6030950" y="618693"/>
                </a:lnTo>
                <a:lnTo>
                  <a:pt x="6049619" y="624255"/>
                </a:lnTo>
                <a:lnTo>
                  <a:pt x="6069876" y="632383"/>
                </a:lnTo>
                <a:lnTo>
                  <a:pt x="6084951" y="604608"/>
                </a:lnTo>
                <a:lnTo>
                  <a:pt x="6107646" y="583539"/>
                </a:lnTo>
                <a:lnTo>
                  <a:pt x="6135230" y="570166"/>
                </a:lnTo>
                <a:lnTo>
                  <a:pt x="6164973" y="565492"/>
                </a:lnTo>
                <a:lnTo>
                  <a:pt x="6195352" y="570166"/>
                </a:lnTo>
                <a:lnTo>
                  <a:pt x="6222873" y="583539"/>
                </a:lnTo>
                <a:lnTo>
                  <a:pt x="6245212" y="604608"/>
                </a:lnTo>
                <a:lnTo>
                  <a:pt x="6260071" y="632383"/>
                </a:lnTo>
                <a:lnTo>
                  <a:pt x="6280315" y="624255"/>
                </a:lnTo>
                <a:lnTo>
                  <a:pt x="6298984" y="618693"/>
                </a:lnTo>
                <a:lnTo>
                  <a:pt x="6315075" y="613143"/>
                </a:lnTo>
                <a:lnTo>
                  <a:pt x="6327559" y="605015"/>
                </a:lnTo>
                <a:lnTo>
                  <a:pt x="6322161" y="575348"/>
                </a:lnTo>
                <a:lnTo>
                  <a:pt x="6323419" y="565492"/>
                </a:lnTo>
                <a:lnTo>
                  <a:pt x="6337262" y="520573"/>
                </a:lnTo>
                <a:lnTo>
                  <a:pt x="6375413" y="480860"/>
                </a:lnTo>
                <a:lnTo>
                  <a:pt x="6427419" y="465899"/>
                </a:lnTo>
                <a:lnTo>
                  <a:pt x="6464071" y="471246"/>
                </a:lnTo>
                <a:lnTo>
                  <a:pt x="6464630" y="465899"/>
                </a:lnTo>
                <a:lnTo>
                  <a:pt x="6465989" y="452856"/>
                </a:lnTo>
                <a:lnTo>
                  <a:pt x="6468377" y="443877"/>
                </a:lnTo>
                <a:lnTo>
                  <a:pt x="6474422" y="421220"/>
                </a:lnTo>
                <a:lnTo>
                  <a:pt x="6476339" y="402831"/>
                </a:lnTo>
                <a:lnTo>
                  <a:pt x="6456947" y="388112"/>
                </a:lnTo>
                <a:lnTo>
                  <a:pt x="6439713" y="365975"/>
                </a:lnTo>
                <a:lnTo>
                  <a:pt x="6427368" y="338709"/>
                </a:lnTo>
                <a:lnTo>
                  <a:pt x="6422657" y="308584"/>
                </a:lnTo>
                <a:lnTo>
                  <a:pt x="6427368" y="281038"/>
                </a:lnTo>
                <a:lnTo>
                  <a:pt x="6439713" y="256895"/>
                </a:lnTo>
                <a:lnTo>
                  <a:pt x="6456947" y="235051"/>
                </a:lnTo>
                <a:lnTo>
                  <a:pt x="6476339" y="214337"/>
                </a:lnTo>
                <a:close/>
              </a:path>
              <a:path w="9533255" h="632459">
                <a:moveTo>
                  <a:pt x="9356509" y="170764"/>
                </a:moveTo>
                <a:lnTo>
                  <a:pt x="9350502" y="163931"/>
                </a:lnTo>
                <a:lnTo>
                  <a:pt x="9289491" y="110121"/>
                </a:lnTo>
                <a:lnTo>
                  <a:pt x="9289491" y="104140"/>
                </a:lnTo>
                <a:lnTo>
                  <a:pt x="9265437" y="104140"/>
                </a:lnTo>
                <a:lnTo>
                  <a:pt x="9259430" y="110121"/>
                </a:lnTo>
                <a:lnTo>
                  <a:pt x="9204439" y="163931"/>
                </a:lnTo>
                <a:lnTo>
                  <a:pt x="9198432" y="170764"/>
                </a:lnTo>
                <a:lnTo>
                  <a:pt x="9192412" y="176745"/>
                </a:lnTo>
                <a:lnTo>
                  <a:pt x="9192412" y="182727"/>
                </a:lnTo>
                <a:lnTo>
                  <a:pt x="9194482" y="191503"/>
                </a:lnTo>
                <a:lnTo>
                  <a:pt x="9199931" y="199161"/>
                </a:lnTo>
                <a:lnTo>
                  <a:pt x="9207640" y="204584"/>
                </a:lnTo>
                <a:lnTo>
                  <a:pt x="9216479" y="206641"/>
                </a:lnTo>
                <a:lnTo>
                  <a:pt x="9228493" y="206641"/>
                </a:lnTo>
                <a:lnTo>
                  <a:pt x="9234513" y="200660"/>
                </a:lnTo>
                <a:lnTo>
                  <a:pt x="9253410" y="182727"/>
                </a:lnTo>
                <a:lnTo>
                  <a:pt x="9253410" y="333057"/>
                </a:lnTo>
                <a:lnTo>
                  <a:pt x="9254630" y="344360"/>
                </a:lnTo>
                <a:lnTo>
                  <a:pt x="9258681" y="351739"/>
                </a:lnTo>
                <a:lnTo>
                  <a:pt x="9266098" y="355765"/>
                </a:lnTo>
                <a:lnTo>
                  <a:pt x="9277477" y="356971"/>
                </a:lnTo>
                <a:lnTo>
                  <a:pt x="9286303" y="355765"/>
                </a:lnTo>
                <a:lnTo>
                  <a:pt x="9294012" y="351739"/>
                </a:lnTo>
                <a:lnTo>
                  <a:pt x="9299461" y="344360"/>
                </a:lnTo>
                <a:lnTo>
                  <a:pt x="9301531" y="333057"/>
                </a:lnTo>
                <a:lnTo>
                  <a:pt x="9301531" y="182727"/>
                </a:lnTo>
                <a:lnTo>
                  <a:pt x="9313558" y="200660"/>
                </a:lnTo>
                <a:lnTo>
                  <a:pt x="9319565" y="206641"/>
                </a:lnTo>
                <a:lnTo>
                  <a:pt x="9331592" y="206641"/>
                </a:lnTo>
                <a:lnTo>
                  <a:pt x="9340926" y="204584"/>
                </a:lnTo>
                <a:lnTo>
                  <a:pt x="9348889" y="199161"/>
                </a:lnTo>
                <a:lnTo>
                  <a:pt x="9354426" y="191503"/>
                </a:lnTo>
                <a:lnTo>
                  <a:pt x="9356509" y="182727"/>
                </a:lnTo>
                <a:lnTo>
                  <a:pt x="9356509" y="170764"/>
                </a:lnTo>
                <a:close/>
              </a:path>
              <a:path w="9533255" h="632459">
                <a:moveTo>
                  <a:pt x="9532633" y="356971"/>
                </a:moveTo>
                <a:lnTo>
                  <a:pt x="9465615" y="188696"/>
                </a:lnTo>
                <a:lnTo>
                  <a:pt x="9465615" y="182727"/>
                </a:lnTo>
                <a:lnTo>
                  <a:pt x="9453588" y="176745"/>
                </a:lnTo>
                <a:lnTo>
                  <a:pt x="9380563" y="176745"/>
                </a:lnTo>
                <a:lnTo>
                  <a:pt x="9380563" y="182727"/>
                </a:lnTo>
                <a:lnTo>
                  <a:pt x="9379344" y="195148"/>
                </a:lnTo>
                <a:lnTo>
                  <a:pt x="9375305" y="205892"/>
                </a:lnTo>
                <a:lnTo>
                  <a:pt x="9367876" y="215519"/>
                </a:lnTo>
                <a:lnTo>
                  <a:pt x="9356509" y="224574"/>
                </a:lnTo>
                <a:lnTo>
                  <a:pt x="9428683" y="224574"/>
                </a:lnTo>
                <a:lnTo>
                  <a:pt x="9477654" y="345008"/>
                </a:lnTo>
                <a:lnTo>
                  <a:pt x="9398610" y="345008"/>
                </a:lnTo>
                <a:lnTo>
                  <a:pt x="9387243" y="346240"/>
                </a:lnTo>
                <a:lnTo>
                  <a:pt x="9379814" y="350354"/>
                </a:lnTo>
                <a:lnTo>
                  <a:pt x="9375775" y="357987"/>
                </a:lnTo>
                <a:lnTo>
                  <a:pt x="9374556" y="369785"/>
                </a:lnTo>
                <a:lnTo>
                  <a:pt x="9374556" y="393700"/>
                </a:lnTo>
                <a:lnTo>
                  <a:pt x="9180385" y="393700"/>
                </a:lnTo>
                <a:lnTo>
                  <a:pt x="9180385" y="369785"/>
                </a:lnTo>
                <a:lnTo>
                  <a:pt x="9178188" y="357987"/>
                </a:lnTo>
                <a:lnTo>
                  <a:pt x="9172448" y="350354"/>
                </a:lnTo>
                <a:lnTo>
                  <a:pt x="9164447" y="346240"/>
                </a:lnTo>
                <a:lnTo>
                  <a:pt x="9155468" y="345008"/>
                </a:lnTo>
                <a:lnTo>
                  <a:pt x="9077287" y="345008"/>
                </a:lnTo>
                <a:lnTo>
                  <a:pt x="9119387" y="224574"/>
                </a:lnTo>
                <a:lnTo>
                  <a:pt x="9192412" y="224574"/>
                </a:lnTo>
                <a:lnTo>
                  <a:pt x="9183446" y="215519"/>
                </a:lnTo>
                <a:lnTo>
                  <a:pt x="9175445" y="205892"/>
                </a:lnTo>
                <a:lnTo>
                  <a:pt x="9169705" y="195148"/>
                </a:lnTo>
                <a:lnTo>
                  <a:pt x="9167508" y="182727"/>
                </a:lnTo>
                <a:lnTo>
                  <a:pt x="9167508" y="176745"/>
                </a:lnTo>
                <a:lnTo>
                  <a:pt x="9107360" y="176745"/>
                </a:lnTo>
                <a:lnTo>
                  <a:pt x="9016289" y="356971"/>
                </a:lnTo>
                <a:lnTo>
                  <a:pt x="9016289" y="520115"/>
                </a:lnTo>
                <a:lnTo>
                  <a:pt x="9018359" y="529386"/>
                </a:lnTo>
                <a:lnTo>
                  <a:pt x="9023807" y="537311"/>
                </a:lnTo>
                <a:lnTo>
                  <a:pt x="9031516" y="542823"/>
                </a:lnTo>
                <a:lnTo>
                  <a:pt x="9040343" y="544880"/>
                </a:lnTo>
                <a:lnTo>
                  <a:pt x="9507715" y="544880"/>
                </a:lnTo>
                <a:lnTo>
                  <a:pt x="9519590" y="542823"/>
                </a:lnTo>
                <a:lnTo>
                  <a:pt x="9527261" y="537311"/>
                </a:lnTo>
                <a:lnTo>
                  <a:pt x="9531401" y="529386"/>
                </a:lnTo>
                <a:lnTo>
                  <a:pt x="9532633" y="520115"/>
                </a:lnTo>
                <a:lnTo>
                  <a:pt x="9532633" y="393700"/>
                </a:lnTo>
                <a:lnTo>
                  <a:pt x="9532633" y="356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400" y="9983438"/>
            <a:ext cx="8418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66666"/>
                </a:solidFill>
                <a:latin typeface="Arial MT"/>
                <a:cs typeface="Arial MT"/>
              </a:rPr>
              <a:t>©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2020 GreenFig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66666"/>
                </a:solidFill>
                <a:latin typeface="Arial MT"/>
                <a:cs typeface="Arial MT"/>
              </a:rPr>
              <a:t>|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 Proprietary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and Confidential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66666"/>
                </a:solidFill>
                <a:latin typeface="Arial MT"/>
                <a:cs typeface="Arial MT"/>
              </a:rPr>
              <a:t>|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 Do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not duplicate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or distribution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without written</a:t>
            </a:r>
            <a:r>
              <a:rPr sz="14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666666"/>
                </a:solidFill>
                <a:latin typeface="Arial MT"/>
                <a:cs typeface="Arial MT"/>
              </a:rPr>
              <a:t>permission.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325" y="774039"/>
            <a:ext cx="140265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9790" algn="l"/>
              </a:tabLst>
            </a:pPr>
            <a:r>
              <a:rPr sz="6750" spc="-375" baseline="-4320" dirty="0">
                <a:solidFill>
                  <a:srgbClr val="1BC1A2"/>
                </a:solidFill>
              </a:rPr>
              <a:t>REVIEW</a:t>
            </a:r>
            <a:r>
              <a:rPr sz="6750" spc="885" baseline="-4320" dirty="0">
                <a:solidFill>
                  <a:srgbClr val="1BC1A2"/>
                </a:solidFill>
              </a:rPr>
              <a:t> </a:t>
            </a:r>
            <a:r>
              <a:rPr sz="6750" spc="-652" baseline="-4320" dirty="0">
                <a:solidFill>
                  <a:srgbClr val="1BC1A2"/>
                </a:solidFill>
              </a:rPr>
              <a:t>IT:	</a:t>
            </a:r>
            <a:r>
              <a:rPr sz="3900" spc="90" dirty="0"/>
              <a:t>Treatment</a:t>
            </a:r>
            <a:r>
              <a:rPr sz="3900" spc="-320" dirty="0"/>
              <a:t> </a:t>
            </a:r>
            <a:r>
              <a:rPr sz="3900" spc="200" dirty="0"/>
              <a:t>A</a:t>
            </a:r>
            <a:r>
              <a:rPr sz="3900" spc="-320" dirty="0"/>
              <a:t> </a:t>
            </a:r>
            <a:r>
              <a:rPr sz="3900" spc="210" dirty="0"/>
              <a:t>and</a:t>
            </a:r>
            <a:r>
              <a:rPr sz="3900" spc="-320" dirty="0"/>
              <a:t> </a:t>
            </a:r>
            <a:r>
              <a:rPr sz="3900" spc="-210" dirty="0"/>
              <a:t>B:</a:t>
            </a:r>
            <a:r>
              <a:rPr sz="3900" spc="-320" dirty="0"/>
              <a:t> </a:t>
            </a:r>
            <a:r>
              <a:rPr sz="3900" spc="-10" dirty="0"/>
              <a:t>fewer</a:t>
            </a:r>
            <a:r>
              <a:rPr sz="3900" spc="-320" dirty="0"/>
              <a:t> </a:t>
            </a:r>
            <a:r>
              <a:rPr sz="3900" spc="25" dirty="0"/>
              <a:t>or</a:t>
            </a:r>
            <a:r>
              <a:rPr sz="3900" spc="-320" dirty="0"/>
              <a:t> </a:t>
            </a:r>
            <a:r>
              <a:rPr sz="3900" spc="135" dirty="0"/>
              <a:t>more</a:t>
            </a:r>
            <a:r>
              <a:rPr sz="3900" spc="-320" dirty="0"/>
              <a:t> </a:t>
            </a:r>
            <a:r>
              <a:rPr sz="3900" spc="70" dirty="0"/>
              <a:t>details?</a:t>
            </a:r>
            <a:endParaRPr sz="3900"/>
          </a:p>
        </p:txBody>
      </p:sp>
      <p:grpSp>
        <p:nvGrpSpPr>
          <p:cNvPr id="3" name="object 3"/>
          <p:cNvGrpSpPr/>
          <p:nvPr/>
        </p:nvGrpSpPr>
        <p:grpSpPr>
          <a:xfrm>
            <a:off x="866787" y="2859312"/>
            <a:ext cx="7578090" cy="5383530"/>
            <a:chOff x="866787" y="2859312"/>
            <a:chExt cx="7578090" cy="5383530"/>
          </a:xfrm>
        </p:grpSpPr>
        <p:sp>
          <p:nvSpPr>
            <p:cNvPr id="4" name="object 4"/>
            <p:cNvSpPr/>
            <p:nvPr/>
          </p:nvSpPr>
          <p:spPr>
            <a:xfrm>
              <a:off x="876299" y="6465424"/>
              <a:ext cx="7559040" cy="1767839"/>
            </a:xfrm>
            <a:custGeom>
              <a:avLst/>
              <a:gdLst/>
              <a:ahLst/>
              <a:cxnLst/>
              <a:rect l="l" t="t" r="r" b="b"/>
              <a:pathLst>
                <a:path w="7559040" h="1767840">
                  <a:moveTo>
                    <a:pt x="7558749" y="1767799"/>
                  </a:moveTo>
                  <a:lnTo>
                    <a:pt x="0" y="1767799"/>
                  </a:lnTo>
                  <a:lnTo>
                    <a:pt x="0" y="0"/>
                  </a:lnTo>
                  <a:lnTo>
                    <a:pt x="7558749" y="0"/>
                  </a:lnTo>
                  <a:lnTo>
                    <a:pt x="7558749" y="1767799"/>
                  </a:lnTo>
                  <a:close/>
                </a:path>
              </a:pathLst>
            </a:custGeom>
            <a:solidFill>
              <a:srgbClr val="1BC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1549" y="2864074"/>
              <a:ext cx="7568565" cy="5374005"/>
            </a:xfrm>
            <a:custGeom>
              <a:avLst/>
              <a:gdLst/>
              <a:ahLst/>
              <a:cxnLst/>
              <a:rect l="l" t="t" r="r" b="b"/>
              <a:pathLst>
                <a:path w="7568565" h="5374005">
                  <a:moveTo>
                    <a:pt x="4749" y="0"/>
                  </a:moveTo>
                  <a:lnTo>
                    <a:pt x="4749" y="5373899"/>
                  </a:lnTo>
                </a:path>
                <a:path w="7568565" h="5374005">
                  <a:moveTo>
                    <a:pt x="7563499" y="0"/>
                  </a:moveTo>
                  <a:lnTo>
                    <a:pt x="7563499" y="5373899"/>
                  </a:lnTo>
                </a:path>
                <a:path w="7568565" h="5374005">
                  <a:moveTo>
                    <a:pt x="0" y="4749"/>
                  </a:moveTo>
                  <a:lnTo>
                    <a:pt x="7568249" y="47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6300" y="6465425"/>
            <a:ext cx="7559040" cy="176783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Fewer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less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0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22012" y="2859312"/>
            <a:ext cx="7578090" cy="5383530"/>
            <a:chOff x="9222012" y="2859312"/>
            <a:chExt cx="7578090" cy="5383530"/>
          </a:xfrm>
        </p:grpSpPr>
        <p:sp>
          <p:nvSpPr>
            <p:cNvPr id="8" name="object 8"/>
            <p:cNvSpPr/>
            <p:nvPr/>
          </p:nvSpPr>
          <p:spPr>
            <a:xfrm>
              <a:off x="9231524" y="6465424"/>
              <a:ext cx="7559040" cy="1767839"/>
            </a:xfrm>
            <a:custGeom>
              <a:avLst/>
              <a:gdLst/>
              <a:ahLst/>
              <a:cxnLst/>
              <a:rect l="l" t="t" r="r" b="b"/>
              <a:pathLst>
                <a:path w="7559040" h="1767840">
                  <a:moveTo>
                    <a:pt x="7558749" y="1767799"/>
                  </a:moveTo>
                  <a:lnTo>
                    <a:pt x="0" y="1767799"/>
                  </a:lnTo>
                  <a:lnTo>
                    <a:pt x="0" y="0"/>
                  </a:lnTo>
                  <a:lnTo>
                    <a:pt x="7558749" y="0"/>
                  </a:lnTo>
                  <a:lnTo>
                    <a:pt x="7558749" y="1767799"/>
                  </a:lnTo>
                  <a:close/>
                </a:path>
              </a:pathLst>
            </a:custGeom>
            <a:solidFill>
              <a:srgbClr val="1BC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26774" y="2864074"/>
              <a:ext cx="7568565" cy="5374005"/>
            </a:xfrm>
            <a:custGeom>
              <a:avLst/>
              <a:gdLst/>
              <a:ahLst/>
              <a:cxnLst/>
              <a:rect l="l" t="t" r="r" b="b"/>
              <a:pathLst>
                <a:path w="7568565" h="5374005">
                  <a:moveTo>
                    <a:pt x="4749" y="0"/>
                  </a:moveTo>
                  <a:lnTo>
                    <a:pt x="4749" y="5373899"/>
                  </a:lnTo>
                </a:path>
                <a:path w="7568565" h="5374005">
                  <a:moveTo>
                    <a:pt x="7563499" y="0"/>
                  </a:moveTo>
                  <a:lnTo>
                    <a:pt x="7563499" y="5373899"/>
                  </a:lnTo>
                </a:path>
                <a:path w="7568565" h="5374005">
                  <a:moveTo>
                    <a:pt x="0" y="4749"/>
                  </a:moveTo>
                  <a:lnTo>
                    <a:pt x="7568249" y="47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31524" y="6465425"/>
            <a:ext cx="7559040" cy="1767839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400" b="1" spc="85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50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6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sz="24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120" dirty="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675" y="2868824"/>
            <a:ext cx="6714090" cy="35966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71537" y="7777412"/>
            <a:ext cx="1176020" cy="1118870"/>
            <a:chOff x="871537" y="7777412"/>
            <a:chExt cx="1176020" cy="1118870"/>
          </a:xfrm>
        </p:grpSpPr>
        <p:sp>
          <p:nvSpPr>
            <p:cNvPr id="13" name="object 13"/>
            <p:cNvSpPr/>
            <p:nvPr/>
          </p:nvSpPr>
          <p:spPr>
            <a:xfrm>
              <a:off x="876299" y="7782174"/>
              <a:ext cx="1166495" cy="1109345"/>
            </a:xfrm>
            <a:custGeom>
              <a:avLst/>
              <a:gdLst/>
              <a:ahLst/>
              <a:cxnLst/>
              <a:rect l="l" t="t" r="r" b="b"/>
              <a:pathLst>
                <a:path w="1166495" h="1109345">
                  <a:moveTo>
                    <a:pt x="583199" y="1109099"/>
                  </a:moveTo>
                  <a:lnTo>
                    <a:pt x="532879" y="1107064"/>
                  </a:lnTo>
                  <a:lnTo>
                    <a:pt x="483747" y="1101068"/>
                  </a:lnTo>
                  <a:lnTo>
                    <a:pt x="435978" y="1091279"/>
                  </a:lnTo>
                  <a:lnTo>
                    <a:pt x="389749" y="1077863"/>
                  </a:lnTo>
                  <a:lnTo>
                    <a:pt x="345233" y="1060986"/>
                  </a:lnTo>
                  <a:lnTo>
                    <a:pt x="302606" y="1040814"/>
                  </a:lnTo>
                  <a:lnTo>
                    <a:pt x="262043" y="1017515"/>
                  </a:lnTo>
                  <a:lnTo>
                    <a:pt x="223719" y="991255"/>
                  </a:lnTo>
                  <a:lnTo>
                    <a:pt x="187810" y="962199"/>
                  </a:lnTo>
                  <a:lnTo>
                    <a:pt x="154489" y="930516"/>
                  </a:lnTo>
                  <a:lnTo>
                    <a:pt x="123933" y="896370"/>
                  </a:lnTo>
                  <a:lnTo>
                    <a:pt x="96315" y="859929"/>
                  </a:lnTo>
                  <a:lnTo>
                    <a:pt x="71813" y="821358"/>
                  </a:lnTo>
                  <a:lnTo>
                    <a:pt x="50599" y="780826"/>
                  </a:lnTo>
                  <a:lnTo>
                    <a:pt x="32850" y="738497"/>
                  </a:lnTo>
                  <a:lnTo>
                    <a:pt x="18741" y="694538"/>
                  </a:lnTo>
                  <a:lnTo>
                    <a:pt x="8446" y="649117"/>
                  </a:lnTo>
                  <a:lnTo>
                    <a:pt x="2140" y="602398"/>
                  </a:lnTo>
                  <a:lnTo>
                    <a:pt x="0" y="554549"/>
                  </a:lnTo>
                  <a:lnTo>
                    <a:pt x="2140" y="506701"/>
                  </a:lnTo>
                  <a:lnTo>
                    <a:pt x="8446" y="459982"/>
                  </a:lnTo>
                  <a:lnTo>
                    <a:pt x="18741" y="414561"/>
                  </a:lnTo>
                  <a:lnTo>
                    <a:pt x="32850" y="370602"/>
                  </a:lnTo>
                  <a:lnTo>
                    <a:pt x="50599" y="328273"/>
                  </a:lnTo>
                  <a:lnTo>
                    <a:pt x="71813" y="287741"/>
                  </a:lnTo>
                  <a:lnTo>
                    <a:pt x="96315" y="249170"/>
                  </a:lnTo>
                  <a:lnTo>
                    <a:pt x="123933" y="212729"/>
                  </a:lnTo>
                  <a:lnTo>
                    <a:pt x="154489" y="178583"/>
                  </a:lnTo>
                  <a:lnTo>
                    <a:pt x="187810" y="146900"/>
                  </a:lnTo>
                  <a:lnTo>
                    <a:pt x="223719" y="117844"/>
                  </a:lnTo>
                  <a:lnTo>
                    <a:pt x="262043" y="91584"/>
                  </a:lnTo>
                  <a:lnTo>
                    <a:pt x="302606" y="68285"/>
                  </a:lnTo>
                  <a:lnTo>
                    <a:pt x="345233" y="48113"/>
                  </a:lnTo>
                  <a:lnTo>
                    <a:pt x="389749" y="31236"/>
                  </a:lnTo>
                  <a:lnTo>
                    <a:pt x="435978" y="17820"/>
                  </a:lnTo>
                  <a:lnTo>
                    <a:pt x="483747" y="8031"/>
                  </a:lnTo>
                  <a:lnTo>
                    <a:pt x="532879" y="2035"/>
                  </a:lnTo>
                  <a:lnTo>
                    <a:pt x="583199" y="0"/>
                  </a:lnTo>
                  <a:lnTo>
                    <a:pt x="634478" y="2146"/>
                  </a:lnTo>
                  <a:lnTo>
                    <a:pt x="685019" y="8514"/>
                  </a:lnTo>
                  <a:lnTo>
                    <a:pt x="734553" y="18999"/>
                  </a:lnTo>
                  <a:lnTo>
                    <a:pt x="782813" y="33494"/>
                  </a:lnTo>
                  <a:lnTo>
                    <a:pt x="829529" y="51894"/>
                  </a:lnTo>
                  <a:lnTo>
                    <a:pt x="874432" y="74092"/>
                  </a:lnTo>
                  <a:lnTo>
                    <a:pt x="917255" y="99984"/>
                  </a:lnTo>
                  <a:lnTo>
                    <a:pt x="957729" y="129463"/>
                  </a:lnTo>
                  <a:lnTo>
                    <a:pt x="995584" y="162424"/>
                  </a:lnTo>
                  <a:lnTo>
                    <a:pt x="1030248" y="198419"/>
                  </a:lnTo>
                  <a:lnTo>
                    <a:pt x="1061250" y="236905"/>
                  </a:lnTo>
                  <a:lnTo>
                    <a:pt x="1088479" y="277624"/>
                  </a:lnTo>
                  <a:lnTo>
                    <a:pt x="1111825" y="320321"/>
                  </a:lnTo>
                  <a:lnTo>
                    <a:pt x="1131175" y="364742"/>
                  </a:lnTo>
                  <a:lnTo>
                    <a:pt x="1146419" y="410631"/>
                  </a:lnTo>
                  <a:lnTo>
                    <a:pt x="1157445" y="457732"/>
                  </a:lnTo>
                  <a:lnTo>
                    <a:pt x="1164142" y="505790"/>
                  </a:lnTo>
                  <a:lnTo>
                    <a:pt x="1166399" y="554549"/>
                  </a:lnTo>
                  <a:lnTo>
                    <a:pt x="1164259" y="602398"/>
                  </a:lnTo>
                  <a:lnTo>
                    <a:pt x="1157953" y="649117"/>
                  </a:lnTo>
                  <a:lnTo>
                    <a:pt x="1147658" y="694538"/>
                  </a:lnTo>
                  <a:lnTo>
                    <a:pt x="1133549" y="738497"/>
                  </a:lnTo>
                  <a:lnTo>
                    <a:pt x="1115800" y="780826"/>
                  </a:lnTo>
                  <a:lnTo>
                    <a:pt x="1094586" y="821358"/>
                  </a:lnTo>
                  <a:lnTo>
                    <a:pt x="1070083" y="859929"/>
                  </a:lnTo>
                  <a:lnTo>
                    <a:pt x="1042466" y="896370"/>
                  </a:lnTo>
                  <a:lnTo>
                    <a:pt x="1011910" y="930516"/>
                  </a:lnTo>
                  <a:lnTo>
                    <a:pt x="978589" y="962199"/>
                  </a:lnTo>
                  <a:lnTo>
                    <a:pt x="942679" y="991255"/>
                  </a:lnTo>
                  <a:lnTo>
                    <a:pt x="904356" y="1017515"/>
                  </a:lnTo>
                  <a:lnTo>
                    <a:pt x="863793" y="1040814"/>
                  </a:lnTo>
                  <a:lnTo>
                    <a:pt x="821166" y="1060986"/>
                  </a:lnTo>
                  <a:lnTo>
                    <a:pt x="776650" y="1077863"/>
                  </a:lnTo>
                  <a:lnTo>
                    <a:pt x="730421" y="1091279"/>
                  </a:lnTo>
                  <a:lnTo>
                    <a:pt x="682652" y="1101068"/>
                  </a:lnTo>
                  <a:lnTo>
                    <a:pt x="633520" y="1107064"/>
                  </a:lnTo>
                  <a:lnTo>
                    <a:pt x="583199" y="1109099"/>
                  </a:lnTo>
                  <a:close/>
                </a:path>
              </a:pathLst>
            </a:custGeom>
            <a:solidFill>
              <a:srgbClr val="4C4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300" y="7782174"/>
              <a:ext cx="1166495" cy="1109345"/>
            </a:xfrm>
            <a:custGeom>
              <a:avLst/>
              <a:gdLst/>
              <a:ahLst/>
              <a:cxnLst/>
              <a:rect l="l" t="t" r="r" b="b"/>
              <a:pathLst>
                <a:path w="1166495" h="1109345">
                  <a:moveTo>
                    <a:pt x="0" y="554549"/>
                  </a:moveTo>
                  <a:lnTo>
                    <a:pt x="2140" y="506701"/>
                  </a:lnTo>
                  <a:lnTo>
                    <a:pt x="8446" y="459982"/>
                  </a:lnTo>
                  <a:lnTo>
                    <a:pt x="18741" y="414561"/>
                  </a:lnTo>
                  <a:lnTo>
                    <a:pt x="32850" y="370602"/>
                  </a:lnTo>
                  <a:lnTo>
                    <a:pt x="50599" y="328273"/>
                  </a:lnTo>
                  <a:lnTo>
                    <a:pt x="71813" y="287741"/>
                  </a:lnTo>
                  <a:lnTo>
                    <a:pt x="96315" y="249170"/>
                  </a:lnTo>
                  <a:lnTo>
                    <a:pt x="123933" y="212729"/>
                  </a:lnTo>
                  <a:lnTo>
                    <a:pt x="154489" y="178583"/>
                  </a:lnTo>
                  <a:lnTo>
                    <a:pt x="187810" y="146900"/>
                  </a:lnTo>
                  <a:lnTo>
                    <a:pt x="223719" y="117844"/>
                  </a:lnTo>
                  <a:lnTo>
                    <a:pt x="262043" y="91584"/>
                  </a:lnTo>
                  <a:lnTo>
                    <a:pt x="302606" y="68285"/>
                  </a:lnTo>
                  <a:lnTo>
                    <a:pt x="345233" y="48113"/>
                  </a:lnTo>
                  <a:lnTo>
                    <a:pt x="389749" y="31236"/>
                  </a:lnTo>
                  <a:lnTo>
                    <a:pt x="435978" y="17820"/>
                  </a:lnTo>
                  <a:lnTo>
                    <a:pt x="483747" y="8031"/>
                  </a:lnTo>
                  <a:lnTo>
                    <a:pt x="532879" y="2035"/>
                  </a:lnTo>
                  <a:lnTo>
                    <a:pt x="583199" y="0"/>
                  </a:lnTo>
                  <a:lnTo>
                    <a:pt x="634478" y="2146"/>
                  </a:lnTo>
                  <a:lnTo>
                    <a:pt x="685019" y="8514"/>
                  </a:lnTo>
                  <a:lnTo>
                    <a:pt x="734553" y="18999"/>
                  </a:lnTo>
                  <a:lnTo>
                    <a:pt x="782813" y="33494"/>
                  </a:lnTo>
                  <a:lnTo>
                    <a:pt x="829529" y="51894"/>
                  </a:lnTo>
                  <a:lnTo>
                    <a:pt x="874432" y="74092"/>
                  </a:lnTo>
                  <a:lnTo>
                    <a:pt x="917255" y="99984"/>
                  </a:lnTo>
                  <a:lnTo>
                    <a:pt x="957729" y="129463"/>
                  </a:lnTo>
                  <a:lnTo>
                    <a:pt x="995584" y="162424"/>
                  </a:lnTo>
                  <a:lnTo>
                    <a:pt x="1030248" y="198419"/>
                  </a:lnTo>
                  <a:lnTo>
                    <a:pt x="1061250" y="236905"/>
                  </a:lnTo>
                  <a:lnTo>
                    <a:pt x="1088479" y="277624"/>
                  </a:lnTo>
                  <a:lnTo>
                    <a:pt x="1111825" y="320321"/>
                  </a:lnTo>
                  <a:lnTo>
                    <a:pt x="1131175" y="364742"/>
                  </a:lnTo>
                  <a:lnTo>
                    <a:pt x="1146419" y="410631"/>
                  </a:lnTo>
                  <a:lnTo>
                    <a:pt x="1157445" y="457732"/>
                  </a:lnTo>
                  <a:lnTo>
                    <a:pt x="1164142" y="505790"/>
                  </a:lnTo>
                  <a:lnTo>
                    <a:pt x="1166399" y="554549"/>
                  </a:lnTo>
                  <a:lnTo>
                    <a:pt x="1164259" y="602398"/>
                  </a:lnTo>
                  <a:lnTo>
                    <a:pt x="1157953" y="649117"/>
                  </a:lnTo>
                  <a:lnTo>
                    <a:pt x="1147658" y="694538"/>
                  </a:lnTo>
                  <a:lnTo>
                    <a:pt x="1133549" y="738497"/>
                  </a:lnTo>
                  <a:lnTo>
                    <a:pt x="1115800" y="780826"/>
                  </a:lnTo>
                  <a:lnTo>
                    <a:pt x="1094586" y="821358"/>
                  </a:lnTo>
                  <a:lnTo>
                    <a:pt x="1070083" y="859929"/>
                  </a:lnTo>
                  <a:lnTo>
                    <a:pt x="1042466" y="896370"/>
                  </a:lnTo>
                  <a:lnTo>
                    <a:pt x="1011910" y="930516"/>
                  </a:lnTo>
                  <a:lnTo>
                    <a:pt x="978589" y="962199"/>
                  </a:lnTo>
                  <a:lnTo>
                    <a:pt x="942679" y="991255"/>
                  </a:lnTo>
                  <a:lnTo>
                    <a:pt x="904356" y="1017515"/>
                  </a:lnTo>
                  <a:lnTo>
                    <a:pt x="863793" y="1040814"/>
                  </a:lnTo>
                  <a:lnTo>
                    <a:pt x="821166" y="1060986"/>
                  </a:lnTo>
                  <a:lnTo>
                    <a:pt x="776650" y="1077863"/>
                  </a:lnTo>
                  <a:lnTo>
                    <a:pt x="730421" y="1091279"/>
                  </a:lnTo>
                  <a:lnTo>
                    <a:pt x="682652" y="1101068"/>
                  </a:lnTo>
                  <a:lnTo>
                    <a:pt x="633520" y="1107064"/>
                  </a:lnTo>
                  <a:lnTo>
                    <a:pt x="583199" y="1109099"/>
                  </a:lnTo>
                  <a:lnTo>
                    <a:pt x="532879" y="1107064"/>
                  </a:lnTo>
                  <a:lnTo>
                    <a:pt x="483747" y="1101068"/>
                  </a:lnTo>
                  <a:lnTo>
                    <a:pt x="435978" y="1091279"/>
                  </a:lnTo>
                  <a:lnTo>
                    <a:pt x="389749" y="1077863"/>
                  </a:lnTo>
                  <a:lnTo>
                    <a:pt x="345233" y="1060986"/>
                  </a:lnTo>
                  <a:lnTo>
                    <a:pt x="302606" y="1040814"/>
                  </a:lnTo>
                  <a:lnTo>
                    <a:pt x="262043" y="1017515"/>
                  </a:lnTo>
                  <a:lnTo>
                    <a:pt x="223719" y="991255"/>
                  </a:lnTo>
                  <a:lnTo>
                    <a:pt x="187810" y="962199"/>
                  </a:lnTo>
                  <a:lnTo>
                    <a:pt x="154489" y="930516"/>
                  </a:lnTo>
                  <a:lnTo>
                    <a:pt x="123933" y="896370"/>
                  </a:lnTo>
                  <a:lnTo>
                    <a:pt x="96315" y="859929"/>
                  </a:lnTo>
                  <a:lnTo>
                    <a:pt x="71813" y="821358"/>
                  </a:lnTo>
                  <a:lnTo>
                    <a:pt x="50599" y="780826"/>
                  </a:lnTo>
                  <a:lnTo>
                    <a:pt x="32850" y="738497"/>
                  </a:lnTo>
                  <a:lnTo>
                    <a:pt x="18741" y="694538"/>
                  </a:lnTo>
                  <a:lnTo>
                    <a:pt x="8446" y="649117"/>
                  </a:lnTo>
                  <a:lnTo>
                    <a:pt x="2140" y="602398"/>
                  </a:lnTo>
                  <a:lnTo>
                    <a:pt x="0" y="5545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15779" y="8095488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1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26762" y="7777412"/>
            <a:ext cx="1176020" cy="1118870"/>
            <a:chOff x="9226762" y="7777412"/>
            <a:chExt cx="1176020" cy="1118870"/>
          </a:xfrm>
        </p:grpSpPr>
        <p:sp>
          <p:nvSpPr>
            <p:cNvPr id="17" name="object 17"/>
            <p:cNvSpPr/>
            <p:nvPr/>
          </p:nvSpPr>
          <p:spPr>
            <a:xfrm>
              <a:off x="9231524" y="7782174"/>
              <a:ext cx="1166495" cy="1109345"/>
            </a:xfrm>
            <a:custGeom>
              <a:avLst/>
              <a:gdLst/>
              <a:ahLst/>
              <a:cxnLst/>
              <a:rect l="l" t="t" r="r" b="b"/>
              <a:pathLst>
                <a:path w="1166495" h="1109345">
                  <a:moveTo>
                    <a:pt x="583199" y="1109099"/>
                  </a:moveTo>
                  <a:lnTo>
                    <a:pt x="532879" y="1107064"/>
                  </a:lnTo>
                  <a:lnTo>
                    <a:pt x="483747" y="1101068"/>
                  </a:lnTo>
                  <a:lnTo>
                    <a:pt x="435978" y="1091279"/>
                  </a:lnTo>
                  <a:lnTo>
                    <a:pt x="389749" y="1077863"/>
                  </a:lnTo>
                  <a:lnTo>
                    <a:pt x="345233" y="1060986"/>
                  </a:lnTo>
                  <a:lnTo>
                    <a:pt x="302606" y="1040814"/>
                  </a:lnTo>
                  <a:lnTo>
                    <a:pt x="262043" y="1017515"/>
                  </a:lnTo>
                  <a:lnTo>
                    <a:pt x="223719" y="991255"/>
                  </a:lnTo>
                  <a:lnTo>
                    <a:pt x="187810" y="962199"/>
                  </a:lnTo>
                  <a:lnTo>
                    <a:pt x="154489" y="930516"/>
                  </a:lnTo>
                  <a:lnTo>
                    <a:pt x="123933" y="896370"/>
                  </a:lnTo>
                  <a:lnTo>
                    <a:pt x="96315" y="859929"/>
                  </a:lnTo>
                  <a:lnTo>
                    <a:pt x="71813" y="821358"/>
                  </a:lnTo>
                  <a:lnTo>
                    <a:pt x="50599" y="780826"/>
                  </a:lnTo>
                  <a:lnTo>
                    <a:pt x="32850" y="738497"/>
                  </a:lnTo>
                  <a:lnTo>
                    <a:pt x="18741" y="694538"/>
                  </a:lnTo>
                  <a:lnTo>
                    <a:pt x="8446" y="649117"/>
                  </a:lnTo>
                  <a:lnTo>
                    <a:pt x="2140" y="602398"/>
                  </a:lnTo>
                  <a:lnTo>
                    <a:pt x="0" y="554549"/>
                  </a:lnTo>
                  <a:lnTo>
                    <a:pt x="2140" y="506701"/>
                  </a:lnTo>
                  <a:lnTo>
                    <a:pt x="8446" y="459982"/>
                  </a:lnTo>
                  <a:lnTo>
                    <a:pt x="18741" y="414561"/>
                  </a:lnTo>
                  <a:lnTo>
                    <a:pt x="32850" y="370602"/>
                  </a:lnTo>
                  <a:lnTo>
                    <a:pt x="50599" y="328273"/>
                  </a:lnTo>
                  <a:lnTo>
                    <a:pt x="71813" y="287741"/>
                  </a:lnTo>
                  <a:lnTo>
                    <a:pt x="96315" y="249170"/>
                  </a:lnTo>
                  <a:lnTo>
                    <a:pt x="123933" y="212729"/>
                  </a:lnTo>
                  <a:lnTo>
                    <a:pt x="154489" y="178583"/>
                  </a:lnTo>
                  <a:lnTo>
                    <a:pt x="187810" y="146900"/>
                  </a:lnTo>
                  <a:lnTo>
                    <a:pt x="223719" y="117844"/>
                  </a:lnTo>
                  <a:lnTo>
                    <a:pt x="262043" y="91584"/>
                  </a:lnTo>
                  <a:lnTo>
                    <a:pt x="302606" y="68285"/>
                  </a:lnTo>
                  <a:lnTo>
                    <a:pt x="345233" y="48113"/>
                  </a:lnTo>
                  <a:lnTo>
                    <a:pt x="389749" y="31236"/>
                  </a:lnTo>
                  <a:lnTo>
                    <a:pt x="435978" y="17820"/>
                  </a:lnTo>
                  <a:lnTo>
                    <a:pt x="483747" y="8031"/>
                  </a:lnTo>
                  <a:lnTo>
                    <a:pt x="532879" y="2035"/>
                  </a:lnTo>
                  <a:lnTo>
                    <a:pt x="583199" y="0"/>
                  </a:lnTo>
                  <a:lnTo>
                    <a:pt x="634478" y="2146"/>
                  </a:lnTo>
                  <a:lnTo>
                    <a:pt x="685019" y="8514"/>
                  </a:lnTo>
                  <a:lnTo>
                    <a:pt x="734553" y="18999"/>
                  </a:lnTo>
                  <a:lnTo>
                    <a:pt x="782813" y="33494"/>
                  </a:lnTo>
                  <a:lnTo>
                    <a:pt x="829529" y="51894"/>
                  </a:lnTo>
                  <a:lnTo>
                    <a:pt x="874432" y="74092"/>
                  </a:lnTo>
                  <a:lnTo>
                    <a:pt x="917255" y="99984"/>
                  </a:lnTo>
                  <a:lnTo>
                    <a:pt x="957728" y="129463"/>
                  </a:lnTo>
                  <a:lnTo>
                    <a:pt x="995584" y="162424"/>
                  </a:lnTo>
                  <a:lnTo>
                    <a:pt x="1030248" y="198419"/>
                  </a:lnTo>
                  <a:lnTo>
                    <a:pt x="1061250" y="236905"/>
                  </a:lnTo>
                  <a:lnTo>
                    <a:pt x="1088479" y="277624"/>
                  </a:lnTo>
                  <a:lnTo>
                    <a:pt x="1111825" y="320321"/>
                  </a:lnTo>
                  <a:lnTo>
                    <a:pt x="1131175" y="364742"/>
                  </a:lnTo>
                  <a:lnTo>
                    <a:pt x="1146419" y="410631"/>
                  </a:lnTo>
                  <a:lnTo>
                    <a:pt x="1157445" y="457732"/>
                  </a:lnTo>
                  <a:lnTo>
                    <a:pt x="1164142" y="505790"/>
                  </a:lnTo>
                  <a:lnTo>
                    <a:pt x="1166399" y="554549"/>
                  </a:lnTo>
                  <a:lnTo>
                    <a:pt x="1164259" y="602398"/>
                  </a:lnTo>
                  <a:lnTo>
                    <a:pt x="1157953" y="649117"/>
                  </a:lnTo>
                  <a:lnTo>
                    <a:pt x="1147658" y="694538"/>
                  </a:lnTo>
                  <a:lnTo>
                    <a:pt x="1133549" y="738497"/>
                  </a:lnTo>
                  <a:lnTo>
                    <a:pt x="1115800" y="780826"/>
                  </a:lnTo>
                  <a:lnTo>
                    <a:pt x="1094586" y="821358"/>
                  </a:lnTo>
                  <a:lnTo>
                    <a:pt x="1070084" y="859929"/>
                  </a:lnTo>
                  <a:lnTo>
                    <a:pt x="1042466" y="896370"/>
                  </a:lnTo>
                  <a:lnTo>
                    <a:pt x="1011910" y="930516"/>
                  </a:lnTo>
                  <a:lnTo>
                    <a:pt x="978589" y="962199"/>
                  </a:lnTo>
                  <a:lnTo>
                    <a:pt x="942680" y="991255"/>
                  </a:lnTo>
                  <a:lnTo>
                    <a:pt x="904356" y="1017515"/>
                  </a:lnTo>
                  <a:lnTo>
                    <a:pt x="863793" y="1040814"/>
                  </a:lnTo>
                  <a:lnTo>
                    <a:pt x="821166" y="1060986"/>
                  </a:lnTo>
                  <a:lnTo>
                    <a:pt x="776650" y="1077863"/>
                  </a:lnTo>
                  <a:lnTo>
                    <a:pt x="730421" y="1091279"/>
                  </a:lnTo>
                  <a:lnTo>
                    <a:pt x="682652" y="1101068"/>
                  </a:lnTo>
                  <a:lnTo>
                    <a:pt x="633520" y="1107064"/>
                  </a:lnTo>
                  <a:lnTo>
                    <a:pt x="583199" y="1109099"/>
                  </a:lnTo>
                  <a:close/>
                </a:path>
              </a:pathLst>
            </a:custGeom>
            <a:solidFill>
              <a:srgbClr val="4C4C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1524" y="7782174"/>
              <a:ext cx="1166495" cy="1109345"/>
            </a:xfrm>
            <a:custGeom>
              <a:avLst/>
              <a:gdLst/>
              <a:ahLst/>
              <a:cxnLst/>
              <a:rect l="l" t="t" r="r" b="b"/>
              <a:pathLst>
                <a:path w="1166495" h="1109345">
                  <a:moveTo>
                    <a:pt x="0" y="554549"/>
                  </a:moveTo>
                  <a:lnTo>
                    <a:pt x="2140" y="506701"/>
                  </a:lnTo>
                  <a:lnTo>
                    <a:pt x="8446" y="459982"/>
                  </a:lnTo>
                  <a:lnTo>
                    <a:pt x="18741" y="414561"/>
                  </a:lnTo>
                  <a:lnTo>
                    <a:pt x="32850" y="370602"/>
                  </a:lnTo>
                  <a:lnTo>
                    <a:pt x="50599" y="328273"/>
                  </a:lnTo>
                  <a:lnTo>
                    <a:pt x="71813" y="287741"/>
                  </a:lnTo>
                  <a:lnTo>
                    <a:pt x="96315" y="249170"/>
                  </a:lnTo>
                  <a:lnTo>
                    <a:pt x="123933" y="212729"/>
                  </a:lnTo>
                  <a:lnTo>
                    <a:pt x="154489" y="178583"/>
                  </a:lnTo>
                  <a:lnTo>
                    <a:pt x="187810" y="146900"/>
                  </a:lnTo>
                  <a:lnTo>
                    <a:pt x="223719" y="117844"/>
                  </a:lnTo>
                  <a:lnTo>
                    <a:pt x="262043" y="91584"/>
                  </a:lnTo>
                  <a:lnTo>
                    <a:pt x="302606" y="68285"/>
                  </a:lnTo>
                  <a:lnTo>
                    <a:pt x="345233" y="48113"/>
                  </a:lnTo>
                  <a:lnTo>
                    <a:pt x="389749" y="31236"/>
                  </a:lnTo>
                  <a:lnTo>
                    <a:pt x="435978" y="17820"/>
                  </a:lnTo>
                  <a:lnTo>
                    <a:pt x="483747" y="8031"/>
                  </a:lnTo>
                  <a:lnTo>
                    <a:pt x="532879" y="2035"/>
                  </a:lnTo>
                  <a:lnTo>
                    <a:pt x="583199" y="0"/>
                  </a:lnTo>
                  <a:lnTo>
                    <a:pt x="634478" y="2146"/>
                  </a:lnTo>
                  <a:lnTo>
                    <a:pt x="685019" y="8514"/>
                  </a:lnTo>
                  <a:lnTo>
                    <a:pt x="734553" y="18999"/>
                  </a:lnTo>
                  <a:lnTo>
                    <a:pt x="782813" y="33494"/>
                  </a:lnTo>
                  <a:lnTo>
                    <a:pt x="829529" y="51894"/>
                  </a:lnTo>
                  <a:lnTo>
                    <a:pt x="874432" y="74092"/>
                  </a:lnTo>
                  <a:lnTo>
                    <a:pt x="917255" y="99984"/>
                  </a:lnTo>
                  <a:lnTo>
                    <a:pt x="957728" y="129463"/>
                  </a:lnTo>
                  <a:lnTo>
                    <a:pt x="995584" y="162424"/>
                  </a:lnTo>
                  <a:lnTo>
                    <a:pt x="1030248" y="198419"/>
                  </a:lnTo>
                  <a:lnTo>
                    <a:pt x="1061250" y="236905"/>
                  </a:lnTo>
                  <a:lnTo>
                    <a:pt x="1088479" y="277624"/>
                  </a:lnTo>
                  <a:lnTo>
                    <a:pt x="1111825" y="320321"/>
                  </a:lnTo>
                  <a:lnTo>
                    <a:pt x="1131175" y="364742"/>
                  </a:lnTo>
                  <a:lnTo>
                    <a:pt x="1146419" y="410631"/>
                  </a:lnTo>
                  <a:lnTo>
                    <a:pt x="1157445" y="457732"/>
                  </a:lnTo>
                  <a:lnTo>
                    <a:pt x="1164142" y="505790"/>
                  </a:lnTo>
                  <a:lnTo>
                    <a:pt x="1166399" y="554549"/>
                  </a:lnTo>
                  <a:lnTo>
                    <a:pt x="1164259" y="602398"/>
                  </a:lnTo>
                  <a:lnTo>
                    <a:pt x="1157953" y="649117"/>
                  </a:lnTo>
                  <a:lnTo>
                    <a:pt x="1147658" y="694538"/>
                  </a:lnTo>
                  <a:lnTo>
                    <a:pt x="1133549" y="738497"/>
                  </a:lnTo>
                  <a:lnTo>
                    <a:pt x="1115800" y="780826"/>
                  </a:lnTo>
                  <a:lnTo>
                    <a:pt x="1094586" y="821358"/>
                  </a:lnTo>
                  <a:lnTo>
                    <a:pt x="1070084" y="859929"/>
                  </a:lnTo>
                  <a:lnTo>
                    <a:pt x="1042466" y="896370"/>
                  </a:lnTo>
                  <a:lnTo>
                    <a:pt x="1011910" y="930516"/>
                  </a:lnTo>
                  <a:lnTo>
                    <a:pt x="978589" y="962199"/>
                  </a:lnTo>
                  <a:lnTo>
                    <a:pt x="942680" y="991255"/>
                  </a:lnTo>
                  <a:lnTo>
                    <a:pt x="904356" y="1017515"/>
                  </a:lnTo>
                  <a:lnTo>
                    <a:pt x="863793" y="1040814"/>
                  </a:lnTo>
                  <a:lnTo>
                    <a:pt x="821166" y="1060986"/>
                  </a:lnTo>
                  <a:lnTo>
                    <a:pt x="776650" y="1077863"/>
                  </a:lnTo>
                  <a:lnTo>
                    <a:pt x="730421" y="1091279"/>
                  </a:lnTo>
                  <a:lnTo>
                    <a:pt x="682652" y="1101068"/>
                  </a:lnTo>
                  <a:lnTo>
                    <a:pt x="633520" y="1107064"/>
                  </a:lnTo>
                  <a:lnTo>
                    <a:pt x="583199" y="1109099"/>
                  </a:lnTo>
                  <a:lnTo>
                    <a:pt x="532879" y="1107064"/>
                  </a:lnTo>
                  <a:lnTo>
                    <a:pt x="483747" y="1101068"/>
                  </a:lnTo>
                  <a:lnTo>
                    <a:pt x="435978" y="1091279"/>
                  </a:lnTo>
                  <a:lnTo>
                    <a:pt x="389749" y="1077863"/>
                  </a:lnTo>
                  <a:lnTo>
                    <a:pt x="345233" y="1060986"/>
                  </a:lnTo>
                  <a:lnTo>
                    <a:pt x="302606" y="1040814"/>
                  </a:lnTo>
                  <a:lnTo>
                    <a:pt x="262043" y="1017515"/>
                  </a:lnTo>
                  <a:lnTo>
                    <a:pt x="223719" y="991255"/>
                  </a:lnTo>
                  <a:lnTo>
                    <a:pt x="187810" y="962199"/>
                  </a:lnTo>
                  <a:lnTo>
                    <a:pt x="154489" y="930516"/>
                  </a:lnTo>
                  <a:lnTo>
                    <a:pt x="123933" y="896370"/>
                  </a:lnTo>
                  <a:lnTo>
                    <a:pt x="96315" y="859929"/>
                  </a:lnTo>
                  <a:lnTo>
                    <a:pt x="71813" y="821358"/>
                  </a:lnTo>
                  <a:lnTo>
                    <a:pt x="50599" y="780826"/>
                  </a:lnTo>
                  <a:lnTo>
                    <a:pt x="32850" y="738497"/>
                  </a:lnTo>
                  <a:lnTo>
                    <a:pt x="18741" y="694538"/>
                  </a:lnTo>
                  <a:lnTo>
                    <a:pt x="8446" y="649117"/>
                  </a:lnTo>
                  <a:lnTo>
                    <a:pt x="2140" y="602398"/>
                  </a:lnTo>
                  <a:lnTo>
                    <a:pt x="0" y="55454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684870" y="8095488"/>
            <a:ext cx="260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4500" y="2867825"/>
            <a:ext cx="7312801" cy="3596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325" y="776622"/>
            <a:ext cx="8784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375" baseline="-3703" dirty="0">
                <a:solidFill>
                  <a:srgbClr val="1BC1A2"/>
                </a:solidFill>
              </a:rPr>
              <a:t>REVIEW</a:t>
            </a:r>
            <a:r>
              <a:rPr sz="6750" spc="877" baseline="-3703" dirty="0">
                <a:solidFill>
                  <a:srgbClr val="1BC1A2"/>
                </a:solidFill>
              </a:rPr>
              <a:t> </a:t>
            </a:r>
            <a:r>
              <a:rPr sz="6750" spc="-652" baseline="-3703" dirty="0">
                <a:solidFill>
                  <a:srgbClr val="1BC1A2"/>
                </a:solidFill>
              </a:rPr>
              <a:t>IT:</a:t>
            </a:r>
            <a:r>
              <a:rPr sz="6750" spc="862" baseline="-3703" dirty="0">
                <a:solidFill>
                  <a:srgbClr val="1BC1A2"/>
                </a:solidFill>
              </a:rPr>
              <a:t> </a:t>
            </a:r>
            <a:r>
              <a:rPr sz="3900" spc="145" dirty="0"/>
              <a:t>Calculating</a:t>
            </a:r>
            <a:r>
              <a:rPr sz="3900" spc="-320" dirty="0"/>
              <a:t> </a:t>
            </a:r>
            <a:r>
              <a:rPr sz="3900" spc="200" dirty="0"/>
              <a:t>p-values</a:t>
            </a:r>
            <a:endParaRPr sz="3900"/>
          </a:p>
        </p:txBody>
      </p:sp>
      <p:grpSp>
        <p:nvGrpSpPr>
          <p:cNvPr id="3" name="object 3"/>
          <p:cNvGrpSpPr/>
          <p:nvPr/>
        </p:nvGrpSpPr>
        <p:grpSpPr>
          <a:xfrm>
            <a:off x="775937" y="2503287"/>
            <a:ext cx="5226050" cy="4825365"/>
            <a:chOff x="775937" y="2503287"/>
            <a:chExt cx="5226050" cy="4825365"/>
          </a:xfrm>
        </p:grpSpPr>
        <p:sp>
          <p:nvSpPr>
            <p:cNvPr id="4" name="object 4"/>
            <p:cNvSpPr/>
            <p:nvPr/>
          </p:nvSpPr>
          <p:spPr>
            <a:xfrm>
              <a:off x="780699" y="2503287"/>
              <a:ext cx="0" cy="3108960"/>
            </a:xfrm>
            <a:custGeom>
              <a:avLst/>
              <a:gdLst/>
              <a:ahLst/>
              <a:cxnLst/>
              <a:rect l="l" t="t" r="r" b="b"/>
              <a:pathLst>
                <a:path h="3108960">
                  <a:moveTo>
                    <a:pt x="0" y="0"/>
                  </a:moveTo>
                  <a:lnTo>
                    <a:pt x="0" y="310892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699" y="5612212"/>
              <a:ext cx="0" cy="1716405"/>
            </a:xfrm>
            <a:custGeom>
              <a:avLst/>
              <a:gdLst/>
              <a:ahLst/>
              <a:cxnLst/>
              <a:rect l="l" t="t" r="r" b="b"/>
              <a:pathLst>
                <a:path h="1716404">
                  <a:moveTo>
                    <a:pt x="0" y="0"/>
                  </a:moveTo>
                  <a:lnTo>
                    <a:pt x="0" y="17163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7124" y="2503287"/>
              <a:ext cx="0" cy="3108960"/>
            </a:xfrm>
            <a:custGeom>
              <a:avLst/>
              <a:gdLst/>
              <a:ahLst/>
              <a:cxnLst/>
              <a:rect l="l" t="t" r="r" b="b"/>
              <a:pathLst>
                <a:path h="3108960">
                  <a:moveTo>
                    <a:pt x="0" y="0"/>
                  </a:moveTo>
                  <a:lnTo>
                    <a:pt x="0" y="310892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97124" y="5612212"/>
              <a:ext cx="0" cy="1716405"/>
            </a:xfrm>
            <a:custGeom>
              <a:avLst/>
              <a:gdLst/>
              <a:ahLst/>
              <a:cxnLst/>
              <a:rect l="l" t="t" r="r" b="b"/>
              <a:pathLst>
                <a:path h="1716404">
                  <a:moveTo>
                    <a:pt x="0" y="0"/>
                  </a:moveTo>
                  <a:lnTo>
                    <a:pt x="0" y="17163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949" y="5616962"/>
              <a:ext cx="5226050" cy="0"/>
            </a:xfrm>
            <a:custGeom>
              <a:avLst/>
              <a:gdLst/>
              <a:ahLst/>
              <a:cxnLst/>
              <a:rect l="l" t="t" r="r" b="b"/>
              <a:pathLst>
                <a:path w="5226050">
                  <a:moveTo>
                    <a:pt x="0" y="0"/>
                  </a:moveTo>
                  <a:lnTo>
                    <a:pt x="5225924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5949" y="7323787"/>
              <a:ext cx="5226050" cy="0"/>
            </a:xfrm>
            <a:custGeom>
              <a:avLst/>
              <a:gdLst/>
              <a:ahLst/>
              <a:cxnLst/>
              <a:rect l="l" t="t" r="r" b="b"/>
              <a:pathLst>
                <a:path w="5226050">
                  <a:moveTo>
                    <a:pt x="0" y="0"/>
                  </a:moveTo>
                  <a:lnTo>
                    <a:pt x="5225924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0699" y="2508037"/>
            <a:ext cx="5216525" cy="3108960"/>
          </a:xfrm>
          <a:prstGeom prst="rect">
            <a:avLst/>
          </a:prstGeom>
          <a:solidFill>
            <a:srgbClr val="F1F1F4"/>
          </a:solidFill>
          <a:ln w="9524">
            <a:solidFill>
              <a:srgbClr val="FFFF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90805" marR="83185" algn="ctr">
              <a:lnSpc>
                <a:spcPct val="100000"/>
              </a:lnSpc>
              <a:spcBef>
                <a:spcPts val="5"/>
              </a:spcBef>
            </a:pPr>
            <a:r>
              <a:rPr sz="2400" spc="60" dirty="0">
                <a:latin typeface="Lucida Sans Unicode"/>
                <a:cs typeface="Lucida Sans Unicode"/>
              </a:rPr>
              <a:t>Review</a:t>
            </a:r>
            <a:r>
              <a:rPr sz="2400" spc="-150" dirty="0">
                <a:latin typeface="Lucida Sans Unicode"/>
                <a:cs typeface="Lucida Sans Unicode"/>
              </a:rPr>
              <a:t> </a:t>
            </a:r>
            <a:r>
              <a:rPr sz="2400" spc="50" dirty="0">
                <a:latin typeface="Lucida Sans Unicode"/>
                <a:cs typeface="Lucida Sans Unicode"/>
              </a:rPr>
              <a:t>step-by-step</a:t>
            </a:r>
            <a:r>
              <a:rPr sz="2400" spc="-150" dirty="0">
                <a:latin typeface="Lucida Sans Unicode"/>
                <a:cs typeface="Lucida Sans Unicode"/>
              </a:rPr>
              <a:t> </a:t>
            </a:r>
            <a:r>
              <a:rPr sz="2400" spc="10" dirty="0">
                <a:latin typeface="Lucida Sans Unicode"/>
                <a:cs typeface="Lucida Sans Unicode"/>
              </a:rPr>
              <a:t>instructions </a:t>
            </a:r>
            <a:r>
              <a:rPr sz="2400" spc="-750" dirty="0">
                <a:latin typeface="Lucida Sans Unicode"/>
                <a:cs typeface="Lucida Sans Unicode"/>
              </a:rPr>
              <a:t> </a:t>
            </a:r>
            <a:r>
              <a:rPr sz="2400" spc="-40" dirty="0">
                <a:latin typeface="Lucida Sans Unicode"/>
                <a:cs typeface="Lucida Sans Unicode"/>
              </a:rPr>
              <a:t>for </a:t>
            </a:r>
            <a:r>
              <a:rPr sz="2400" spc="50" dirty="0">
                <a:latin typeface="Lucida Sans Unicode"/>
                <a:cs typeface="Lucida Sans Unicode"/>
              </a:rPr>
              <a:t>collecting </a:t>
            </a:r>
            <a:r>
              <a:rPr sz="2400" spc="15" dirty="0">
                <a:latin typeface="Lucida Sans Unicode"/>
                <a:cs typeface="Lucida Sans Unicode"/>
              </a:rPr>
              <a:t>inputs </a:t>
            </a:r>
            <a:r>
              <a:rPr sz="2400" spc="25" dirty="0">
                <a:latin typeface="Lucida Sans Unicode"/>
                <a:cs typeface="Lucida Sans Unicode"/>
              </a:rPr>
              <a:t>from </a:t>
            </a:r>
            <a:r>
              <a:rPr sz="2400" spc="170" dirty="0">
                <a:latin typeface="Lucida Sans Unicode"/>
                <a:cs typeface="Lucida Sans Unicode"/>
              </a:rPr>
              <a:t>an </a:t>
            </a:r>
            <a:r>
              <a:rPr sz="2400" spc="175" dirty="0">
                <a:latin typeface="Lucida Sans Unicode"/>
                <a:cs typeface="Lucida Sans Unicode"/>
              </a:rPr>
              <a:t> </a:t>
            </a:r>
            <a:r>
              <a:rPr sz="2400" spc="30" dirty="0">
                <a:latin typeface="Lucida Sans Unicode"/>
                <a:cs typeface="Lucida Sans Unicode"/>
              </a:rPr>
              <a:t>experiment </a:t>
            </a:r>
            <a:r>
              <a:rPr sz="2400" spc="-30" dirty="0">
                <a:latin typeface="Lucida Sans Unicode"/>
                <a:cs typeface="Lucida Sans Unicode"/>
              </a:rPr>
              <a:t>in </a:t>
            </a:r>
            <a:r>
              <a:rPr sz="2400" spc="295" dirty="0">
                <a:latin typeface="Lucida Sans Unicode"/>
                <a:cs typeface="Lucida Sans Unicode"/>
              </a:rPr>
              <a:t>a </a:t>
            </a:r>
            <a:r>
              <a:rPr sz="2400" spc="55" dirty="0">
                <a:latin typeface="Lucida Sans Unicode"/>
                <a:cs typeface="Lucida Sans Unicode"/>
              </a:rPr>
              <a:t>spreadsheet, </a:t>
            </a:r>
            <a:r>
              <a:rPr sz="2400" spc="60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then </a:t>
            </a:r>
            <a:r>
              <a:rPr sz="2400" spc="75" dirty="0">
                <a:latin typeface="Lucida Sans Unicode"/>
                <a:cs typeface="Lucida Sans Unicode"/>
              </a:rPr>
              <a:t>use </a:t>
            </a:r>
            <a:r>
              <a:rPr sz="2400" spc="170" dirty="0">
                <a:latin typeface="Lucida Sans Unicode"/>
                <a:cs typeface="Lucida Sans Unicode"/>
              </a:rPr>
              <a:t>an </a:t>
            </a:r>
            <a:r>
              <a:rPr sz="2400" spc="15" dirty="0">
                <a:latin typeface="Lucida Sans Unicode"/>
                <a:cs typeface="Lucida Sans Unicode"/>
              </a:rPr>
              <a:t>online </a:t>
            </a:r>
            <a:r>
              <a:rPr sz="2400" spc="80" dirty="0">
                <a:latin typeface="Lucida Sans Unicode"/>
                <a:cs typeface="Lucida Sans Unicode"/>
              </a:rPr>
              <a:t>calculator </a:t>
            </a:r>
            <a:r>
              <a:rPr sz="2400" spc="15" dirty="0">
                <a:latin typeface="Lucida Sans Unicode"/>
                <a:cs typeface="Lucida Sans Unicode"/>
              </a:rPr>
              <a:t>to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110" dirty="0">
                <a:latin typeface="Lucida Sans Unicode"/>
                <a:cs typeface="Lucida Sans Unicode"/>
              </a:rPr>
              <a:t>calculate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the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35" dirty="0">
                <a:latin typeface="Lucida Sans Unicode"/>
                <a:cs typeface="Lucida Sans Unicode"/>
              </a:rPr>
              <a:t>p-value.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5462" y="5621725"/>
            <a:ext cx="5207000" cy="1697355"/>
          </a:xfrm>
          <a:prstGeom prst="rect">
            <a:avLst/>
          </a:prstGeom>
          <a:solidFill>
            <a:srgbClr val="40AD8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000" b="1" u="heavy" spc="-2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REVIE</a:t>
            </a:r>
            <a:r>
              <a:rPr sz="3000" b="1" u="heavy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W</a:t>
            </a:r>
            <a:r>
              <a:rPr sz="3000" b="1" u="heavy" spc="-2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3000" b="1" u="heavy" spc="-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IT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87324" y="2503287"/>
            <a:ext cx="5226050" cy="5191125"/>
            <a:chOff x="6387324" y="2503287"/>
            <a:chExt cx="5226050" cy="5191125"/>
          </a:xfrm>
        </p:grpSpPr>
        <p:sp>
          <p:nvSpPr>
            <p:cNvPr id="13" name="object 13"/>
            <p:cNvSpPr/>
            <p:nvPr/>
          </p:nvSpPr>
          <p:spPr>
            <a:xfrm>
              <a:off x="6392087" y="2503287"/>
              <a:ext cx="0" cy="3474720"/>
            </a:xfrm>
            <a:custGeom>
              <a:avLst/>
              <a:gdLst/>
              <a:ahLst/>
              <a:cxnLst/>
              <a:rect l="l" t="t" r="r" b="b"/>
              <a:pathLst>
                <a:path h="3474720">
                  <a:moveTo>
                    <a:pt x="0" y="0"/>
                  </a:moveTo>
                  <a:lnTo>
                    <a:pt x="0" y="347467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92087" y="5977962"/>
              <a:ext cx="0" cy="1716405"/>
            </a:xfrm>
            <a:custGeom>
              <a:avLst/>
              <a:gdLst/>
              <a:ahLst/>
              <a:cxnLst/>
              <a:rect l="l" t="t" r="r" b="b"/>
              <a:pathLst>
                <a:path h="1716404">
                  <a:moveTo>
                    <a:pt x="0" y="0"/>
                  </a:moveTo>
                  <a:lnTo>
                    <a:pt x="0" y="17163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8512" y="2503287"/>
              <a:ext cx="0" cy="3474720"/>
            </a:xfrm>
            <a:custGeom>
              <a:avLst/>
              <a:gdLst/>
              <a:ahLst/>
              <a:cxnLst/>
              <a:rect l="l" t="t" r="r" b="b"/>
              <a:pathLst>
                <a:path h="3474720">
                  <a:moveTo>
                    <a:pt x="0" y="0"/>
                  </a:moveTo>
                  <a:lnTo>
                    <a:pt x="0" y="347467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08512" y="5977962"/>
              <a:ext cx="0" cy="1716405"/>
            </a:xfrm>
            <a:custGeom>
              <a:avLst/>
              <a:gdLst/>
              <a:ahLst/>
              <a:cxnLst/>
              <a:rect l="l" t="t" r="r" b="b"/>
              <a:pathLst>
                <a:path h="1716404">
                  <a:moveTo>
                    <a:pt x="0" y="0"/>
                  </a:moveTo>
                  <a:lnTo>
                    <a:pt x="0" y="17163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7337" y="5982712"/>
              <a:ext cx="5226050" cy="0"/>
            </a:xfrm>
            <a:custGeom>
              <a:avLst/>
              <a:gdLst/>
              <a:ahLst/>
              <a:cxnLst/>
              <a:rect l="l" t="t" r="r" b="b"/>
              <a:pathLst>
                <a:path w="5226050">
                  <a:moveTo>
                    <a:pt x="0" y="0"/>
                  </a:moveTo>
                  <a:lnTo>
                    <a:pt x="5225924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7337" y="7689537"/>
              <a:ext cx="5226050" cy="0"/>
            </a:xfrm>
            <a:custGeom>
              <a:avLst/>
              <a:gdLst/>
              <a:ahLst/>
              <a:cxnLst/>
              <a:rect l="l" t="t" r="r" b="b"/>
              <a:pathLst>
                <a:path w="5226050">
                  <a:moveTo>
                    <a:pt x="0" y="0"/>
                  </a:moveTo>
                  <a:lnTo>
                    <a:pt x="5225924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92087" y="2508037"/>
            <a:ext cx="5216525" cy="3474720"/>
          </a:xfrm>
          <a:prstGeom prst="rect">
            <a:avLst/>
          </a:prstGeom>
          <a:solidFill>
            <a:srgbClr val="F1F1F4"/>
          </a:solidFill>
          <a:ln w="9524">
            <a:solidFill>
              <a:srgbClr val="FFFF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200025" marR="192405" algn="ctr">
              <a:lnSpc>
                <a:spcPct val="100000"/>
              </a:lnSpc>
              <a:spcBef>
                <a:spcPts val="5"/>
              </a:spcBef>
            </a:pPr>
            <a:r>
              <a:rPr sz="2400" spc="135" dirty="0">
                <a:latin typeface="Lucida Sans Unicode"/>
                <a:cs typeface="Lucida Sans Unicode"/>
              </a:rPr>
              <a:t>See </a:t>
            </a:r>
            <a:r>
              <a:rPr sz="2400" spc="55" dirty="0">
                <a:latin typeface="Lucida Sans Unicode"/>
                <a:cs typeface="Lucida Sans Unicode"/>
              </a:rPr>
              <a:t>the </a:t>
            </a:r>
            <a:r>
              <a:rPr sz="2400" spc="85" dirty="0">
                <a:latin typeface="Lucida Sans Unicode"/>
                <a:cs typeface="Lucida Sans Unicode"/>
              </a:rPr>
              <a:t>spreadsheet </a:t>
            </a:r>
            <a:r>
              <a:rPr sz="2400" spc="5" dirty="0">
                <a:latin typeface="Lucida Sans Unicode"/>
                <a:cs typeface="Lucida Sans Unicode"/>
              </a:rPr>
              <a:t>with </a:t>
            </a:r>
            <a:r>
              <a:rPr sz="2400" spc="10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observations </a:t>
            </a:r>
            <a:r>
              <a:rPr sz="2400" spc="25" dirty="0">
                <a:latin typeface="Lucida Sans Unicode"/>
                <a:cs typeface="Lucida Sans Unicode"/>
              </a:rPr>
              <a:t>from </a:t>
            </a:r>
            <a:r>
              <a:rPr sz="2400" spc="170" dirty="0">
                <a:latin typeface="Lucida Sans Unicode"/>
                <a:cs typeface="Lucida Sans Unicode"/>
              </a:rPr>
              <a:t>an </a:t>
            </a:r>
            <a:r>
              <a:rPr sz="2400" spc="175" dirty="0">
                <a:latin typeface="Lucida Sans Unicode"/>
                <a:cs typeface="Lucida Sans Unicode"/>
              </a:rPr>
              <a:t> </a:t>
            </a:r>
            <a:r>
              <a:rPr sz="2400" spc="30" dirty="0">
                <a:latin typeface="Lucida Sans Unicode"/>
                <a:cs typeface="Lucida Sans Unicode"/>
              </a:rPr>
              <a:t>experiment</a:t>
            </a:r>
            <a:r>
              <a:rPr sz="2400" spc="-145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being</a:t>
            </a:r>
            <a:r>
              <a:rPr sz="2400" spc="-140" dirty="0">
                <a:latin typeface="Lucida Sans Unicode"/>
                <a:cs typeface="Lucida Sans Unicode"/>
              </a:rPr>
              <a:t> </a:t>
            </a:r>
            <a:r>
              <a:rPr sz="2400" spc="105" dirty="0">
                <a:latin typeface="Lucida Sans Unicode"/>
                <a:cs typeface="Lucida Sans Unicode"/>
              </a:rPr>
              <a:t>conducted</a:t>
            </a:r>
            <a:r>
              <a:rPr sz="2400" spc="-140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to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determine </a:t>
            </a:r>
            <a:r>
              <a:rPr sz="2400" spc="55" dirty="0">
                <a:latin typeface="Lucida Sans Unicode"/>
                <a:cs typeface="Lucida Sans Unicode"/>
              </a:rPr>
              <a:t>whether </a:t>
            </a:r>
            <a:r>
              <a:rPr sz="2400" spc="95" dirty="0">
                <a:latin typeface="Lucida Sans Unicode"/>
                <a:cs typeface="Lucida Sans Unicode"/>
              </a:rPr>
              <a:t>adding </a:t>
            </a:r>
            <a:r>
              <a:rPr sz="2400" spc="295" dirty="0">
                <a:latin typeface="Lucida Sans Unicode"/>
                <a:cs typeface="Lucida Sans Unicode"/>
              </a:rPr>
              <a:t>a </a:t>
            </a:r>
            <a:r>
              <a:rPr sz="2400" spc="300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specific</a:t>
            </a:r>
            <a:r>
              <a:rPr sz="2400" spc="-130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feature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to</a:t>
            </a:r>
            <a:r>
              <a:rPr sz="2400" spc="-130" dirty="0">
                <a:latin typeface="Lucida Sans Unicode"/>
                <a:cs typeface="Lucida Sans Unicode"/>
              </a:rPr>
              <a:t> </a:t>
            </a:r>
            <a:r>
              <a:rPr sz="2400" spc="170" dirty="0">
                <a:latin typeface="Lucida Sans Unicode"/>
                <a:cs typeface="Lucida Sans Unicode"/>
              </a:rPr>
              <a:t>an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online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200" dirty="0">
                <a:latin typeface="Lucida Sans Unicode"/>
                <a:cs typeface="Lucida Sans Unicode"/>
              </a:rPr>
              <a:t>ad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-50" dirty="0">
                <a:latin typeface="Lucida Sans Unicode"/>
                <a:cs typeface="Lucida Sans Unicode"/>
              </a:rPr>
              <a:t>will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110" dirty="0">
                <a:latin typeface="Lucida Sans Unicode"/>
                <a:cs typeface="Lucida Sans Unicode"/>
              </a:rPr>
              <a:t>lead</a:t>
            </a:r>
            <a:r>
              <a:rPr sz="2400" spc="-120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to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295" dirty="0">
                <a:latin typeface="Lucida Sans Unicode"/>
                <a:cs typeface="Lucida Sans Unicode"/>
              </a:rPr>
              <a:t>a</a:t>
            </a:r>
            <a:r>
              <a:rPr sz="2400" spc="-120" dirty="0">
                <a:latin typeface="Lucida Sans Unicode"/>
                <a:cs typeface="Lucida Sans Unicode"/>
              </a:rPr>
              <a:t> </a:t>
            </a:r>
            <a:r>
              <a:rPr sz="2400" spc="30" dirty="0">
                <a:latin typeface="Lucida Sans Unicode"/>
                <a:cs typeface="Lucida Sans Unicode"/>
              </a:rPr>
              <a:t>higher</a:t>
            </a:r>
            <a:endParaRPr sz="24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</a:pPr>
            <a:r>
              <a:rPr sz="2400" spc="15" dirty="0">
                <a:latin typeface="Lucida Sans Unicode"/>
                <a:cs typeface="Lucida Sans Unicode"/>
              </a:rPr>
              <a:t>click-through</a:t>
            </a:r>
            <a:r>
              <a:rPr sz="2400" spc="-150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rate.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96849" y="5987474"/>
            <a:ext cx="5207000" cy="1697355"/>
          </a:xfrm>
          <a:prstGeom prst="rect">
            <a:avLst/>
          </a:prstGeom>
          <a:solidFill>
            <a:srgbClr val="40AD8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000" b="1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SE</a:t>
            </a:r>
            <a:r>
              <a:rPr sz="3000" b="1" u="heavy" spc="-2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E</a:t>
            </a:r>
            <a:r>
              <a:rPr sz="3000" b="1" u="heavy" spc="-2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3000" b="1" u="heavy" spc="-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IT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998737" y="2503287"/>
            <a:ext cx="5226050" cy="5191125"/>
            <a:chOff x="11998737" y="2503287"/>
            <a:chExt cx="5226050" cy="5191125"/>
          </a:xfrm>
        </p:grpSpPr>
        <p:sp>
          <p:nvSpPr>
            <p:cNvPr id="22" name="object 22"/>
            <p:cNvSpPr/>
            <p:nvPr/>
          </p:nvSpPr>
          <p:spPr>
            <a:xfrm>
              <a:off x="12003499" y="2503287"/>
              <a:ext cx="0" cy="3474720"/>
            </a:xfrm>
            <a:custGeom>
              <a:avLst/>
              <a:gdLst/>
              <a:ahLst/>
              <a:cxnLst/>
              <a:rect l="l" t="t" r="r" b="b"/>
              <a:pathLst>
                <a:path h="3474720">
                  <a:moveTo>
                    <a:pt x="0" y="0"/>
                  </a:moveTo>
                  <a:lnTo>
                    <a:pt x="0" y="347467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03499" y="5977962"/>
              <a:ext cx="0" cy="1716405"/>
            </a:xfrm>
            <a:custGeom>
              <a:avLst/>
              <a:gdLst/>
              <a:ahLst/>
              <a:cxnLst/>
              <a:rect l="l" t="t" r="r" b="b"/>
              <a:pathLst>
                <a:path h="1716404">
                  <a:moveTo>
                    <a:pt x="0" y="0"/>
                  </a:moveTo>
                  <a:lnTo>
                    <a:pt x="0" y="17163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219924" y="2503287"/>
              <a:ext cx="0" cy="3474720"/>
            </a:xfrm>
            <a:custGeom>
              <a:avLst/>
              <a:gdLst/>
              <a:ahLst/>
              <a:cxnLst/>
              <a:rect l="l" t="t" r="r" b="b"/>
              <a:pathLst>
                <a:path h="3474720">
                  <a:moveTo>
                    <a:pt x="0" y="0"/>
                  </a:moveTo>
                  <a:lnTo>
                    <a:pt x="0" y="3474674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19924" y="5977962"/>
              <a:ext cx="0" cy="1716405"/>
            </a:xfrm>
            <a:custGeom>
              <a:avLst/>
              <a:gdLst/>
              <a:ahLst/>
              <a:cxnLst/>
              <a:rect l="l" t="t" r="r" b="b"/>
              <a:pathLst>
                <a:path h="1716404">
                  <a:moveTo>
                    <a:pt x="0" y="0"/>
                  </a:moveTo>
                  <a:lnTo>
                    <a:pt x="0" y="17163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98749" y="5982712"/>
              <a:ext cx="5226050" cy="0"/>
            </a:xfrm>
            <a:custGeom>
              <a:avLst/>
              <a:gdLst/>
              <a:ahLst/>
              <a:cxnLst/>
              <a:rect l="l" t="t" r="r" b="b"/>
              <a:pathLst>
                <a:path w="5226050">
                  <a:moveTo>
                    <a:pt x="0" y="0"/>
                  </a:moveTo>
                  <a:lnTo>
                    <a:pt x="5225924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98749" y="7689537"/>
              <a:ext cx="5226050" cy="0"/>
            </a:xfrm>
            <a:custGeom>
              <a:avLst/>
              <a:gdLst/>
              <a:ahLst/>
              <a:cxnLst/>
              <a:rect l="l" t="t" r="r" b="b"/>
              <a:pathLst>
                <a:path w="5226050">
                  <a:moveTo>
                    <a:pt x="0" y="0"/>
                  </a:moveTo>
                  <a:lnTo>
                    <a:pt x="5225924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003499" y="2508037"/>
            <a:ext cx="5216525" cy="3474720"/>
          </a:xfrm>
          <a:prstGeom prst="rect">
            <a:avLst/>
          </a:prstGeom>
          <a:solidFill>
            <a:srgbClr val="F1F1F4"/>
          </a:solidFill>
          <a:ln w="952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160655" marR="153035" algn="ctr">
              <a:lnSpc>
                <a:spcPct val="100000"/>
              </a:lnSpc>
              <a:spcBef>
                <a:spcPts val="2545"/>
              </a:spcBef>
            </a:pPr>
            <a:r>
              <a:rPr sz="2400" spc="100" dirty="0">
                <a:latin typeface="Lucida Sans Unicode"/>
                <a:cs typeface="Lucida Sans Unicode"/>
              </a:rPr>
              <a:t>Access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the</a:t>
            </a:r>
            <a:r>
              <a:rPr sz="2400" spc="-120" dirty="0">
                <a:latin typeface="Lucida Sans Unicode"/>
                <a:cs typeface="Lucida Sans Unicode"/>
              </a:rPr>
              <a:t> </a:t>
            </a:r>
            <a:r>
              <a:rPr sz="2400" spc="80" dirty="0">
                <a:latin typeface="Lucida Sans Unicode"/>
                <a:cs typeface="Lucida Sans Unicode"/>
              </a:rPr>
              <a:t>calculator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75" dirty="0">
                <a:latin typeface="Lucida Sans Unicode"/>
                <a:cs typeface="Lucida Sans Unicode"/>
              </a:rPr>
              <a:t>Devanshu </a:t>
            </a:r>
            <a:r>
              <a:rPr sz="2400" spc="-740" dirty="0">
                <a:latin typeface="Lucida Sans Unicode"/>
                <a:cs typeface="Lucida Sans Unicode"/>
              </a:rPr>
              <a:t> </a:t>
            </a:r>
            <a:r>
              <a:rPr sz="2400" spc="80" dirty="0">
                <a:latin typeface="Lucida Sans Unicode"/>
                <a:cs typeface="Lucida Sans Unicode"/>
              </a:rPr>
              <a:t>used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15" dirty="0">
                <a:latin typeface="Lucida Sans Unicode"/>
                <a:cs typeface="Lucida Sans Unicode"/>
              </a:rPr>
              <a:t>to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95" dirty="0">
                <a:latin typeface="Lucida Sans Unicode"/>
                <a:cs typeface="Lucida Sans Unicode"/>
              </a:rPr>
              <a:t>conduct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295" dirty="0">
                <a:latin typeface="Lucida Sans Unicode"/>
                <a:cs typeface="Lucida Sans Unicode"/>
              </a:rPr>
              <a:t>a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-15" dirty="0">
                <a:latin typeface="Lucida Sans Unicode"/>
                <a:cs typeface="Lucida Sans Unicode"/>
              </a:rPr>
              <a:t>Z-test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-40" dirty="0">
                <a:latin typeface="Lucida Sans Unicode"/>
                <a:cs typeface="Lucida Sans Unicode"/>
              </a:rPr>
              <a:t>for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50" dirty="0">
                <a:latin typeface="Lucida Sans Unicode"/>
                <a:cs typeface="Lucida Sans Unicode"/>
              </a:rPr>
              <a:t>two </a:t>
            </a:r>
            <a:r>
              <a:rPr sz="2400" spc="-745" dirty="0">
                <a:latin typeface="Lucida Sans Unicode"/>
                <a:cs typeface="Lucida Sans Unicode"/>
              </a:rPr>
              <a:t> </a:t>
            </a:r>
            <a:r>
              <a:rPr sz="2400" spc="50" dirty="0">
                <a:latin typeface="Lucida Sans Unicode"/>
                <a:cs typeface="Lucida Sans Unicode"/>
              </a:rPr>
              <a:t>population</a:t>
            </a:r>
            <a:r>
              <a:rPr sz="2400" spc="-12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proportions.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008262" y="5987474"/>
            <a:ext cx="5207000" cy="1697355"/>
          </a:xfrm>
          <a:prstGeom prst="rect">
            <a:avLst/>
          </a:prstGeom>
          <a:solidFill>
            <a:srgbClr val="40AD8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000" b="1" u="heavy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ACCES</a:t>
            </a:r>
            <a:r>
              <a:rPr sz="3000" b="1" u="heavy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</a:t>
            </a:r>
            <a:r>
              <a:rPr sz="3000" b="1" u="heavy" spc="-2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3000" b="1" u="heavy" spc="-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IT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325" y="774039"/>
            <a:ext cx="111804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9790" algn="l"/>
              </a:tabLst>
            </a:pPr>
            <a:r>
              <a:rPr sz="6750" spc="-375" baseline="-4320" dirty="0">
                <a:solidFill>
                  <a:srgbClr val="1BC1A2"/>
                </a:solidFill>
              </a:rPr>
              <a:t>REVIEW</a:t>
            </a:r>
            <a:r>
              <a:rPr sz="6750" spc="877" baseline="-4320" dirty="0">
                <a:solidFill>
                  <a:srgbClr val="1BC1A2"/>
                </a:solidFill>
              </a:rPr>
              <a:t> </a:t>
            </a:r>
            <a:r>
              <a:rPr sz="6750" spc="-652" baseline="-4320" dirty="0">
                <a:solidFill>
                  <a:srgbClr val="1BC1A2"/>
                </a:solidFill>
              </a:rPr>
              <a:t>IT:</a:t>
            </a:r>
            <a:r>
              <a:rPr sz="6750" baseline="-4320" dirty="0">
                <a:solidFill>
                  <a:srgbClr val="1BC1A2"/>
                </a:solidFill>
              </a:rPr>
              <a:t>	</a:t>
            </a:r>
            <a:r>
              <a:rPr sz="3900" spc="45" dirty="0"/>
              <a:t>Experiment</a:t>
            </a:r>
            <a:r>
              <a:rPr sz="3900" spc="-320" dirty="0"/>
              <a:t> </a:t>
            </a:r>
            <a:r>
              <a:rPr sz="3900" spc="70" dirty="0"/>
              <a:t>set</a:t>
            </a:r>
            <a:r>
              <a:rPr sz="3900" spc="-320" dirty="0"/>
              <a:t> </a:t>
            </a:r>
            <a:r>
              <a:rPr sz="3900" spc="160" dirty="0"/>
              <a:t>up</a:t>
            </a:r>
            <a:r>
              <a:rPr sz="3900" spc="-320" dirty="0"/>
              <a:t> </a:t>
            </a:r>
            <a:r>
              <a:rPr sz="3900" spc="80" dirty="0"/>
              <a:t>instructions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1220275" y="2351116"/>
            <a:ext cx="15109825" cy="508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Lucida Sans Unicode"/>
                <a:cs typeface="Lucida Sans Unicode"/>
              </a:rPr>
              <a:t>For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15" dirty="0">
                <a:latin typeface="Lucida Sans Unicode"/>
                <a:cs typeface="Lucida Sans Unicode"/>
              </a:rPr>
              <a:t>this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dirty="0">
                <a:latin typeface="Lucida Sans Unicode"/>
                <a:cs typeface="Lucida Sans Unicode"/>
              </a:rPr>
              <a:t>experiment,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0" dirty="0">
                <a:latin typeface="Lucida Sans Unicode"/>
                <a:cs typeface="Lucida Sans Unicode"/>
              </a:rPr>
              <a:t>the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-35" dirty="0">
                <a:latin typeface="Lucida Sans Unicode"/>
                <a:cs typeface="Lucida Sans Unicode"/>
              </a:rPr>
              <a:t>null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60" dirty="0">
                <a:latin typeface="Lucida Sans Unicode"/>
                <a:cs typeface="Lucida Sans Unicode"/>
              </a:rPr>
              <a:t>and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65" dirty="0">
                <a:latin typeface="Lucida Sans Unicode"/>
                <a:cs typeface="Lucida Sans Unicode"/>
              </a:rPr>
              <a:t>alternative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75" dirty="0">
                <a:latin typeface="Lucida Sans Unicode"/>
                <a:cs typeface="Lucida Sans Unicode"/>
              </a:rPr>
              <a:t>hypotheses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60" dirty="0">
                <a:latin typeface="Lucida Sans Unicode"/>
                <a:cs typeface="Lucida Sans Unicode"/>
              </a:rPr>
              <a:t>have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114" dirty="0">
                <a:latin typeface="Lucida Sans Unicode"/>
                <a:cs typeface="Lucida Sans Unicode"/>
              </a:rPr>
              <a:t>already</a:t>
            </a:r>
            <a:r>
              <a:rPr sz="2600" spc="-120" dirty="0">
                <a:latin typeface="Lucida Sans Unicode"/>
                <a:cs typeface="Lucida Sans Unicode"/>
              </a:rPr>
              <a:t> </a:t>
            </a:r>
            <a:r>
              <a:rPr sz="2600" spc="120" dirty="0">
                <a:latin typeface="Lucida Sans Unicode"/>
                <a:cs typeface="Lucida Sans Unicode"/>
              </a:rPr>
              <a:t>been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55" dirty="0">
                <a:latin typeface="Lucida Sans Unicode"/>
                <a:cs typeface="Lucida Sans Unicode"/>
              </a:rPr>
              <a:t>set</a:t>
            </a:r>
            <a:r>
              <a:rPr sz="2600" spc="-125" dirty="0">
                <a:latin typeface="Lucida Sans Unicode"/>
                <a:cs typeface="Lucida Sans Unicode"/>
              </a:rPr>
              <a:t> </a:t>
            </a:r>
            <a:r>
              <a:rPr sz="2600" spc="-35" dirty="0">
                <a:latin typeface="Lucida Sans Unicode"/>
                <a:cs typeface="Lucida Sans Unicode"/>
              </a:rPr>
              <a:t>up.</a:t>
            </a:r>
            <a:endParaRPr sz="2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</a:t>
            </a:r>
            <a:r>
              <a:rPr sz="2800" b="1" u="heavy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22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nul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</a:t>
            </a:r>
            <a:r>
              <a:rPr sz="2800" b="1" u="heavy" spc="-22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1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</a:t>
            </a:r>
            <a:r>
              <a:rPr sz="2800" b="1" u="heavy" spc="1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2800" b="1" u="heavy" spc="-22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alternative</a:t>
            </a:r>
            <a:r>
              <a:rPr sz="2800" b="1" u="heavy" spc="-22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hypotheses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null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50" dirty="0">
                <a:latin typeface="Lucida Sans Unicode"/>
                <a:cs typeface="Lucida Sans Unicode"/>
              </a:rPr>
              <a:t>hypothesis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is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85" dirty="0">
                <a:latin typeface="Lucida Sans Unicode"/>
                <a:cs typeface="Lucida Sans Unicode"/>
              </a:rPr>
              <a:t>that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70" dirty="0">
                <a:latin typeface="Lucida Sans Unicode"/>
                <a:cs typeface="Lucida Sans Unicode"/>
              </a:rPr>
              <a:t>average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5" dirty="0">
                <a:latin typeface="Lucida Sans Unicode"/>
                <a:cs typeface="Lucida Sans Unicode"/>
              </a:rPr>
              <a:t>click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35" dirty="0">
                <a:latin typeface="Lucida Sans Unicode"/>
                <a:cs typeface="Lucida Sans Unicode"/>
              </a:rPr>
              <a:t>through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95" dirty="0">
                <a:latin typeface="Lucida Sans Unicode"/>
                <a:cs typeface="Lucida Sans Unicode"/>
              </a:rPr>
              <a:t>rate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50" dirty="0">
                <a:latin typeface="Lucida Sans Unicode"/>
                <a:cs typeface="Lucida Sans Unicode"/>
              </a:rPr>
              <a:t>for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displays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45" dirty="0">
                <a:latin typeface="Lucida Sans Unicode"/>
                <a:cs typeface="Lucida Sans Unicode"/>
              </a:rPr>
              <a:t>is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05" dirty="0">
                <a:latin typeface="Lucida Sans Unicode"/>
                <a:cs typeface="Lucida Sans Unicode"/>
              </a:rPr>
              <a:t>same. </a:t>
            </a:r>
            <a:r>
              <a:rPr sz="2800" spc="-869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The </a:t>
            </a:r>
            <a:r>
              <a:rPr sz="2800" spc="70" dirty="0">
                <a:latin typeface="Lucida Sans Unicode"/>
                <a:cs typeface="Lucida Sans Unicode"/>
              </a:rPr>
              <a:t>alternative </a:t>
            </a:r>
            <a:r>
              <a:rPr sz="2800" spc="50" dirty="0">
                <a:latin typeface="Lucida Sans Unicode"/>
                <a:cs typeface="Lucida Sans Unicode"/>
              </a:rPr>
              <a:t>hypothesis </a:t>
            </a:r>
            <a:r>
              <a:rPr sz="2800" spc="-45" dirty="0">
                <a:latin typeface="Lucida Sans Unicode"/>
                <a:cs typeface="Lucida Sans Unicode"/>
              </a:rPr>
              <a:t>is </a:t>
            </a:r>
            <a:r>
              <a:rPr sz="2800" spc="85" dirty="0">
                <a:latin typeface="Lucida Sans Unicode"/>
                <a:cs typeface="Lucida Sans Unicode"/>
              </a:rPr>
              <a:t>that </a:t>
            </a:r>
            <a:r>
              <a:rPr sz="2800" spc="65" dirty="0">
                <a:latin typeface="Lucida Sans Unicode"/>
                <a:cs typeface="Lucida Sans Unicode"/>
              </a:rPr>
              <a:t>the </a:t>
            </a:r>
            <a:r>
              <a:rPr sz="2800" spc="170" dirty="0">
                <a:latin typeface="Lucida Sans Unicode"/>
                <a:cs typeface="Lucida Sans Unicode"/>
              </a:rPr>
              <a:t>average </a:t>
            </a:r>
            <a:r>
              <a:rPr sz="2800" spc="15" dirty="0">
                <a:latin typeface="Lucida Sans Unicode"/>
                <a:cs typeface="Lucida Sans Unicode"/>
              </a:rPr>
              <a:t>click </a:t>
            </a:r>
            <a:r>
              <a:rPr sz="2800" spc="35" dirty="0">
                <a:latin typeface="Lucida Sans Unicode"/>
                <a:cs typeface="Lucida Sans Unicode"/>
              </a:rPr>
              <a:t>through </a:t>
            </a:r>
            <a:r>
              <a:rPr sz="2800" spc="95" dirty="0">
                <a:latin typeface="Lucida Sans Unicode"/>
                <a:cs typeface="Lucida Sans Unicode"/>
              </a:rPr>
              <a:t>rate </a:t>
            </a:r>
            <a:r>
              <a:rPr sz="2800" spc="-50" dirty="0">
                <a:latin typeface="Lucida Sans Unicode"/>
                <a:cs typeface="Lucida Sans Unicode"/>
              </a:rPr>
              <a:t>for </a:t>
            </a:r>
            <a:r>
              <a:rPr sz="2800" spc="65" dirty="0">
                <a:latin typeface="Lucida Sans Unicode"/>
                <a:cs typeface="Lucida Sans Unicode"/>
              </a:rPr>
              <a:t>the displays </a:t>
            </a:r>
            <a:r>
              <a:rPr sz="2800" spc="-45" dirty="0">
                <a:latin typeface="Lucida Sans Unicode"/>
                <a:cs typeface="Lucida Sans Unicode"/>
              </a:rPr>
              <a:t>is </a:t>
            </a:r>
            <a:r>
              <a:rPr sz="2800" spc="-40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different.</a:t>
            </a: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</a:t>
            </a:r>
            <a:r>
              <a:rPr sz="2800" b="1" u="heavy" spc="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2800" b="1" u="heavy" spc="-22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b="1" u="heavy" spc="1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data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120" dirty="0">
                <a:latin typeface="Lucida Sans Unicode"/>
                <a:cs typeface="Lucida Sans Unicode"/>
              </a:rPr>
              <a:t>Access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u="heavy" spc="195" dirty="0">
                <a:solidFill>
                  <a:srgbClr val="4A86FF"/>
                </a:solidFill>
                <a:uFill>
                  <a:solidFill>
                    <a:srgbClr val="4A86FF"/>
                  </a:solidFill>
                </a:uFill>
                <a:latin typeface="Lucida Sans Unicode"/>
                <a:cs typeface="Lucida Sans Unicode"/>
              </a:rPr>
              <a:t>data</a:t>
            </a:r>
            <a:r>
              <a:rPr sz="2800" spc="-150" dirty="0">
                <a:solidFill>
                  <a:srgbClr val="4A86FF"/>
                </a:solidFill>
                <a:latin typeface="Lucida Sans Unicode"/>
                <a:cs typeface="Lucida Sans Unicode"/>
              </a:rPr>
              <a:t> </a:t>
            </a:r>
            <a:r>
              <a:rPr sz="2800" spc="125" dirty="0">
                <a:latin typeface="Lucida Sans Unicode"/>
                <a:cs typeface="Lucida Sans Unicode"/>
              </a:rPr>
              <a:t>associated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10" dirty="0">
                <a:latin typeface="Lucida Sans Unicode"/>
                <a:cs typeface="Lucida Sans Unicode"/>
              </a:rPr>
              <a:t>with</a:t>
            </a:r>
            <a:r>
              <a:rPr sz="2800" spc="-150" dirty="0">
                <a:latin typeface="Lucida Sans Unicode"/>
                <a:cs typeface="Lucida Sans Unicode"/>
              </a:rPr>
              <a:t> </a:t>
            </a:r>
            <a:r>
              <a:rPr sz="2800" spc="-15" dirty="0">
                <a:latin typeface="Lucida Sans Unicode"/>
                <a:cs typeface="Lucida Sans Unicode"/>
              </a:rPr>
              <a:t>this</a:t>
            </a:r>
            <a:r>
              <a:rPr sz="2800" spc="-145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experiment.</a:t>
            </a:r>
            <a:endParaRPr sz="2800" dirty="0">
              <a:latin typeface="Lucida Sans Unicode"/>
              <a:cs typeface="Lucida Sans Unicode"/>
            </a:endParaRPr>
          </a:p>
          <a:p>
            <a:pPr marL="12700" marR="60960">
              <a:lnSpc>
                <a:spcPct val="100000"/>
              </a:lnSpc>
              <a:spcBef>
                <a:spcPts val="3360"/>
              </a:spcBef>
            </a:pPr>
            <a:r>
              <a:rPr sz="2800" spc="80" dirty="0">
                <a:latin typeface="Lucida Sans Unicode"/>
                <a:cs typeface="Lucida Sans Unicode"/>
              </a:rPr>
              <a:t>Make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b="1" spc="70" dirty="0">
                <a:latin typeface="Tahoma"/>
                <a:cs typeface="Tahoma"/>
              </a:rPr>
              <a:t>your</a:t>
            </a:r>
            <a:r>
              <a:rPr sz="2800" b="1" spc="-225" dirty="0">
                <a:latin typeface="Tahoma"/>
                <a:cs typeface="Tahoma"/>
              </a:rPr>
              <a:t> </a:t>
            </a:r>
            <a:r>
              <a:rPr sz="2800" b="1" spc="25" dirty="0">
                <a:latin typeface="Tahoma"/>
                <a:cs typeface="Tahoma"/>
              </a:rPr>
              <a:t>own</a:t>
            </a:r>
            <a:r>
              <a:rPr sz="2800" b="1" spc="-229" dirty="0">
                <a:latin typeface="Tahoma"/>
                <a:cs typeface="Tahoma"/>
              </a:rPr>
              <a:t> </a:t>
            </a:r>
            <a:r>
              <a:rPr sz="2800" b="1" spc="140" dirty="0">
                <a:latin typeface="Tahoma"/>
                <a:cs typeface="Tahoma"/>
              </a:rPr>
              <a:t>copy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spc="-20" dirty="0">
                <a:latin typeface="Lucida Sans Unicode"/>
                <a:cs typeface="Lucida Sans Unicode"/>
              </a:rPr>
              <a:t>of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35" dirty="0">
                <a:latin typeface="Lucida Sans Unicode"/>
                <a:cs typeface="Lucida Sans Unicode"/>
              </a:rPr>
              <a:t>dataset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-35" dirty="0">
                <a:latin typeface="Lucida Sans Unicode"/>
                <a:cs typeface="Lucida Sans Unicode"/>
              </a:rPr>
              <a:t>in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35" dirty="0">
                <a:latin typeface="Lucida Sans Unicode"/>
                <a:cs typeface="Lucida Sans Unicode"/>
              </a:rPr>
              <a:t>order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20" dirty="0">
                <a:latin typeface="Lucida Sans Unicode"/>
                <a:cs typeface="Lucida Sans Unicode"/>
              </a:rPr>
              <a:t>to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105" dirty="0">
                <a:latin typeface="Lucida Sans Unicode"/>
                <a:cs typeface="Lucida Sans Unicode"/>
              </a:rPr>
              <a:t>answer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45" dirty="0">
                <a:latin typeface="Lucida Sans Unicode"/>
                <a:cs typeface="Lucida Sans Unicode"/>
              </a:rPr>
              <a:t>questions</a:t>
            </a:r>
            <a:r>
              <a:rPr sz="2800" spc="-140" dirty="0">
                <a:latin typeface="Lucida Sans Unicode"/>
                <a:cs typeface="Lucida Sans Unicode"/>
              </a:rPr>
              <a:t> </a:t>
            </a:r>
            <a:r>
              <a:rPr sz="2800" spc="60" dirty="0">
                <a:latin typeface="Lucida Sans Unicode"/>
                <a:cs typeface="Lucida Sans Unicode"/>
              </a:rPr>
              <a:t>on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spc="65" dirty="0">
                <a:latin typeface="Lucida Sans Unicode"/>
                <a:cs typeface="Lucida Sans Unicode"/>
              </a:rPr>
              <a:t>the</a:t>
            </a:r>
            <a:r>
              <a:rPr sz="2800" spc="-13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following </a:t>
            </a:r>
            <a:r>
              <a:rPr sz="2800" spc="-875" dirty="0">
                <a:latin typeface="Lucida Sans Unicode"/>
                <a:cs typeface="Lucida Sans Unicode"/>
              </a:rPr>
              <a:t> </a:t>
            </a:r>
            <a:r>
              <a:rPr sz="2800" spc="-25" dirty="0">
                <a:latin typeface="Lucida Sans Unicode"/>
                <a:cs typeface="Lucida Sans Unicode"/>
              </a:rPr>
              <a:t>slides.</a:t>
            </a:r>
            <a:endParaRPr sz="2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325" y="793163"/>
            <a:ext cx="1399666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217" baseline="-2469" dirty="0">
                <a:solidFill>
                  <a:srgbClr val="1BC1A2"/>
                </a:solidFill>
              </a:rPr>
              <a:t>TRY</a:t>
            </a:r>
            <a:r>
              <a:rPr sz="6750" spc="-547" baseline="-2469" dirty="0">
                <a:solidFill>
                  <a:srgbClr val="1BC1A2"/>
                </a:solidFill>
              </a:rPr>
              <a:t> </a:t>
            </a:r>
            <a:r>
              <a:rPr sz="6750" spc="-652" baseline="-2469" dirty="0">
                <a:solidFill>
                  <a:srgbClr val="1BC1A2"/>
                </a:solidFill>
              </a:rPr>
              <a:t>IT:</a:t>
            </a:r>
            <a:r>
              <a:rPr sz="6750" spc="869" baseline="-2469" dirty="0">
                <a:solidFill>
                  <a:srgbClr val="1BC1A2"/>
                </a:solidFill>
              </a:rPr>
              <a:t> </a:t>
            </a:r>
            <a:r>
              <a:rPr sz="3900" spc="125" dirty="0"/>
              <a:t>What</a:t>
            </a:r>
            <a:r>
              <a:rPr sz="3900" spc="-320" dirty="0"/>
              <a:t> </a:t>
            </a:r>
            <a:r>
              <a:rPr sz="3900" spc="125" dirty="0"/>
              <a:t>are</a:t>
            </a:r>
            <a:r>
              <a:rPr sz="3900" spc="-315" dirty="0"/>
              <a:t> </a:t>
            </a:r>
            <a:r>
              <a:rPr sz="3900" spc="100" dirty="0"/>
              <a:t>your</a:t>
            </a:r>
            <a:r>
              <a:rPr sz="3900" spc="-320" dirty="0"/>
              <a:t> </a:t>
            </a:r>
            <a:r>
              <a:rPr sz="3900" spc="50" dirty="0"/>
              <a:t>null</a:t>
            </a:r>
            <a:r>
              <a:rPr sz="3900" spc="-320" dirty="0"/>
              <a:t> </a:t>
            </a:r>
            <a:r>
              <a:rPr sz="3900" spc="210" dirty="0"/>
              <a:t>and</a:t>
            </a:r>
            <a:r>
              <a:rPr sz="3900" spc="-320" dirty="0"/>
              <a:t> </a:t>
            </a:r>
            <a:r>
              <a:rPr sz="3900" spc="85" dirty="0"/>
              <a:t>alternative</a:t>
            </a:r>
            <a:r>
              <a:rPr sz="3900" spc="-320" dirty="0"/>
              <a:t> </a:t>
            </a:r>
            <a:r>
              <a:rPr sz="3900" spc="120" dirty="0"/>
              <a:t>hypotheses</a:t>
            </a:r>
            <a:endParaRPr sz="3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85917"/>
              </p:ext>
            </p:extLst>
          </p:nvPr>
        </p:nvGraphicFramePr>
        <p:xfrm>
          <a:off x="482674" y="2004024"/>
          <a:ext cx="16593820" cy="4446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549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QUESTION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C1A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YOUR</a:t>
                      </a:r>
                      <a:r>
                        <a:rPr sz="2400" b="1" spc="-1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ANSWERS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A4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24">
                <a:tc>
                  <a:txBody>
                    <a:bodyPr/>
                    <a:lstStyle/>
                    <a:p>
                      <a:pPr marL="266700" marR="543560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150" dirty="0">
                          <a:latin typeface="Lucida Sans Unicode"/>
                          <a:cs typeface="Lucida Sans Unicode"/>
                        </a:rPr>
                        <a:t>What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null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60" dirty="0">
                          <a:latin typeface="Lucida Sans Unicode"/>
                          <a:cs typeface="Lucida Sans Unicode"/>
                        </a:rPr>
                        <a:t>hypothesis?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900" dirty="0">
                          <a:latin typeface="Times New Roman"/>
                          <a:cs typeface="Times New Roman"/>
                        </a:rPr>
                        <a:t>The null hypothesis is that the average click through rate for the displays is the same.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dirty="0">
                          <a:latin typeface="Times New Roman"/>
                          <a:cs typeface="Times New Roman"/>
                        </a:rPr>
                        <a:t>Or,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dirty="0">
                          <a:latin typeface="Times New Roman"/>
                          <a:cs typeface="Times New Roman"/>
                        </a:rPr>
                        <a:t>Null Hypothesis (H0): the average click through rate for the displays is the same.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4449">
                <a:tc>
                  <a:txBody>
                    <a:bodyPr/>
                    <a:lstStyle/>
                    <a:p>
                      <a:pPr marL="266700" marR="1050925" algn="just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150" dirty="0">
                          <a:latin typeface="Lucida Sans Unicode"/>
                          <a:cs typeface="Lucida Sans Unicode"/>
                        </a:rPr>
                        <a:t>What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is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60" dirty="0">
                          <a:latin typeface="Lucida Sans Unicode"/>
                          <a:cs typeface="Lucida Sans Unicode"/>
                        </a:rPr>
                        <a:t>alternative </a:t>
                      </a:r>
                      <a:r>
                        <a:rPr sz="24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dirty="0">
                          <a:latin typeface="Lucida Sans Unicode"/>
                          <a:cs typeface="Lucida Sans Unicode"/>
                        </a:rPr>
                        <a:t>hypothesis?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900" dirty="0">
                          <a:latin typeface="Times New Roman"/>
                          <a:cs typeface="Times New Roman"/>
                        </a:rPr>
                        <a:t>The alternative hypothesis is that the average click through rate for the displays is  different.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900" dirty="0">
                          <a:latin typeface="Times New Roman"/>
                          <a:cs typeface="Times New Roman"/>
                        </a:rPr>
                        <a:t>Or,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900" dirty="0">
                          <a:latin typeface="Times New Roman"/>
                          <a:cs typeface="Times New Roman"/>
                        </a:rPr>
                        <a:t>Alternative Hypothesis (H1): </a:t>
                      </a:r>
                      <a:r>
                        <a:rPr lang="en-US" sz="2900" dirty="0">
                          <a:latin typeface="Times New Roman"/>
                          <a:cs typeface="Times New Roman"/>
                        </a:rPr>
                        <a:t>the average click through rate for the displays is  different.</a:t>
                      </a:r>
                      <a:endParaRPr sz="2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325" y="793163"/>
            <a:ext cx="107422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217" baseline="-2469" dirty="0">
                <a:solidFill>
                  <a:srgbClr val="1BC1A2"/>
                </a:solidFill>
              </a:rPr>
              <a:t>TRY</a:t>
            </a:r>
            <a:r>
              <a:rPr sz="6750" spc="-547" baseline="-2469" dirty="0">
                <a:solidFill>
                  <a:srgbClr val="1BC1A2"/>
                </a:solidFill>
              </a:rPr>
              <a:t> </a:t>
            </a:r>
            <a:r>
              <a:rPr sz="6750" spc="-652" baseline="-2469" dirty="0">
                <a:solidFill>
                  <a:srgbClr val="1BC1A2"/>
                </a:solidFill>
              </a:rPr>
              <a:t>IT:</a:t>
            </a:r>
            <a:r>
              <a:rPr sz="6750" spc="869" baseline="-2469" dirty="0">
                <a:solidFill>
                  <a:srgbClr val="1BC1A2"/>
                </a:solidFill>
              </a:rPr>
              <a:t> </a:t>
            </a:r>
            <a:r>
              <a:rPr sz="3900" spc="155" dirty="0"/>
              <a:t>Calculate</a:t>
            </a:r>
            <a:r>
              <a:rPr sz="3900" spc="-320" dirty="0"/>
              <a:t> </a:t>
            </a:r>
            <a:r>
              <a:rPr sz="3900" spc="95" dirty="0"/>
              <a:t>treatment</a:t>
            </a:r>
            <a:r>
              <a:rPr sz="3900" spc="-320" dirty="0"/>
              <a:t> </a:t>
            </a:r>
            <a:r>
              <a:rPr sz="3900" spc="190" dirty="0"/>
              <a:t>sample</a:t>
            </a:r>
            <a:r>
              <a:rPr sz="3900" spc="-320" dirty="0"/>
              <a:t> </a:t>
            </a:r>
            <a:r>
              <a:rPr sz="3900" spc="55" dirty="0"/>
              <a:t>sizes</a:t>
            </a:r>
            <a:endParaRPr sz="39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77346"/>
              </p:ext>
            </p:extLst>
          </p:nvPr>
        </p:nvGraphicFramePr>
        <p:xfrm>
          <a:off x="482674" y="2004024"/>
          <a:ext cx="16593185" cy="61813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549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QUESTION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BC1A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YOUR</a:t>
                      </a:r>
                      <a:r>
                        <a:rPr sz="2400" b="1" spc="-19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ANSWERS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254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CA4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24">
                <a:tc>
                  <a:txBody>
                    <a:bodyPr/>
                    <a:lstStyle/>
                    <a:p>
                      <a:pPr marL="266700" marR="64452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How </a:t>
                      </a:r>
                      <a:r>
                        <a:rPr sz="2400" spc="165" dirty="0">
                          <a:latin typeface="Lucida Sans Unicode"/>
                          <a:cs typeface="Lucida Sans Unicode"/>
                        </a:rPr>
                        <a:t>many </a:t>
                      </a:r>
                      <a:r>
                        <a:rPr sz="24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70" dirty="0">
                          <a:latin typeface="Lucida Sans Unicode"/>
                          <a:cs typeface="Lucida Sans Unicode"/>
                        </a:rPr>
                        <a:t>customers</a:t>
                      </a:r>
                      <a:r>
                        <a:rPr sz="2400" spc="-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45" dirty="0">
                          <a:latin typeface="Lucida Sans Unicode"/>
                          <a:cs typeface="Lucida Sans Unicode"/>
                        </a:rPr>
                        <a:t>saw </a:t>
                      </a:r>
                      <a:r>
                        <a:rPr sz="2400" spc="-7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‘Treatment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10" dirty="0">
                          <a:latin typeface="Lucida Sans Unicode"/>
                          <a:cs typeface="Lucida Sans Unicode"/>
                        </a:rPr>
                        <a:t>A’?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700" dirty="0">
                          <a:latin typeface="Times New Roman"/>
                          <a:cs typeface="Times New Roman"/>
                        </a:rPr>
                        <a:t>In this experiment, the total number of customer saw ‘Treatment A’ (i.e., takes value zero) is 106.</a:t>
                      </a: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4449">
                <a:tc>
                  <a:txBody>
                    <a:bodyPr/>
                    <a:lstStyle/>
                    <a:p>
                      <a:pPr marL="266700" marR="644525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How </a:t>
                      </a:r>
                      <a:r>
                        <a:rPr sz="2400" spc="165" dirty="0">
                          <a:latin typeface="Lucida Sans Unicode"/>
                          <a:cs typeface="Lucida Sans Unicode"/>
                        </a:rPr>
                        <a:t>many </a:t>
                      </a:r>
                      <a:r>
                        <a:rPr sz="24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70" dirty="0">
                          <a:latin typeface="Lucida Sans Unicode"/>
                          <a:cs typeface="Lucida Sans Unicode"/>
                        </a:rPr>
                        <a:t>customers</a:t>
                      </a:r>
                      <a:r>
                        <a:rPr sz="2400" spc="-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145" dirty="0">
                          <a:latin typeface="Lucida Sans Unicode"/>
                          <a:cs typeface="Lucida Sans Unicode"/>
                        </a:rPr>
                        <a:t>saw </a:t>
                      </a:r>
                      <a:r>
                        <a:rPr sz="2400" spc="-7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25" dirty="0">
                          <a:latin typeface="Lucida Sans Unicode"/>
                          <a:cs typeface="Lucida Sans Unicode"/>
                        </a:rPr>
                        <a:t>‘Treatment</a:t>
                      </a:r>
                      <a:r>
                        <a:rPr sz="24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30" dirty="0">
                          <a:latin typeface="Lucida Sans Unicode"/>
                          <a:cs typeface="Lucida Sans Unicode"/>
                        </a:rPr>
                        <a:t>B’?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dirty="0">
                          <a:latin typeface="Times New Roman"/>
                          <a:cs typeface="Times New Roman"/>
                        </a:rPr>
                        <a:t>In this experiment, the total number of customer saw ‘Treatment B’ (i.e., takes value one) is 94.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6399">
                <a:tc>
                  <a:txBody>
                    <a:bodyPr/>
                    <a:lstStyle/>
                    <a:p>
                      <a:pPr marL="266700" marR="413384">
                        <a:lnSpc>
                          <a:spcPts val="2850"/>
                        </a:lnSpc>
                        <a:spcBef>
                          <a:spcPts val="2125"/>
                        </a:spcBef>
                      </a:pPr>
                      <a:r>
                        <a:rPr sz="2400" spc="150" dirty="0">
                          <a:latin typeface="Lucida Sans Unicode"/>
                          <a:cs typeface="Lucida Sans Unicode"/>
                        </a:rPr>
                        <a:t>What</a:t>
                      </a:r>
                      <a:r>
                        <a:rPr sz="24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40" dirty="0">
                          <a:latin typeface="Lucida Sans Unicode"/>
                          <a:cs typeface="Lucida Sans Unicode"/>
                        </a:rPr>
                        <a:t>is</a:t>
                      </a:r>
                      <a:r>
                        <a:rPr sz="2400" spc="-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sz="2400" spc="-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40" dirty="0">
                          <a:latin typeface="Lucida Sans Unicode"/>
                          <a:cs typeface="Lucida Sans Unicode"/>
                        </a:rPr>
                        <a:t>total </a:t>
                      </a:r>
                      <a:r>
                        <a:rPr sz="2400" spc="-7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80" dirty="0">
                          <a:latin typeface="Lucida Sans Unicode"/>
                          <a:cs typeface="Lucida Sans Unicode"/>
                        </a:rPr>
                        <a:t>number </a:t>
                      </a:r>
                      <a:r>
                        <a:rPr sz="2400" spc="-20" dirty="0">
                          <a:latin typeface="Lucida Sans Unicode"/>
                          <a:cs typeface="Lucida Sans Unicode"/>
                        </a:rPr>
                        <a:t>of </a:t>
                      </a:r>
                      <a:r>
                        <a:rPr sz="2400" spc="-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70" dirty="0">
                          <a:latin typeface="Lucida Sans Unicode"/>
                          <a:cs typeface="Lucida Sans Unicode"/>
                        </a:rPr>
                        <a:t>customers</a:t>
                      </a:r>
                      <a:r>
                        <a:rPr sz="2400" spc="-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-30" dirty="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sz="2400" spc="-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5" dirty="0">
                          <a:latin typeface="Lucida Sans Unicode"/>
                          <a:cs typeface="Lucida Sans Unicode"/>
                        </a:rPr>
                        <a:t>the </a:t>
                      </a:r>
                      <a:r>
                        <a:rPr sz="2400" spc="-7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400" spc="50" dirty="0">
                          <a:latin typeface="Lucida Sans Unicode"/>
                          <a:cs typeface="Lucida Sans Unicode"/>
                        </a:rPr>
                        <a:t>experiment?</a:t>
                      </a:r>
                      <a:endParaRPr sz="24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98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2700" dirty="0">
                          <a:latin typeface="Times New Roman"/>
                          <a:cs typeface="Times New Roman"/>
                        </a:rPr>
                        <a:t>The total number of customers in this experiment is 200. In other words, the sample size (n) of the data set is 200.</a:t>
                      </a: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1108</Words>
  <Application>Microsoft Office PowerPoint</Application>
  <PresentationFormat>Custom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MT</vt:lpstr>
      <vt:lpstr>Calibri</vt:lpstr>
      <vt:lpstr>Lucida Sans Unicode</vt:lpstr>
      <vt:lpstr>Roboto</vt:lpstr>
      <vt:lpstr>Tahoma</vt:lpstr>
      <vt:lpstr>Times New Roman</vt:lpstr>
      <vt:lpstr>Verdana</vt:lpstr>
      <vt:lpstr>Office Theme</vt:lpstr>
      <vt:lpstr>STRATEGIC BUSINESS  ANALYTICS PLAYBOOK</vt:lpstr>
      <vt:lpstr>To get started</vt:lpstr>
      <vt:lpstr>Draw a conclusion for an experiment</vt:lpstr>
      <vt:lpstr>Introduction</vt:lpstr>
      <vt:lpstr>REVIEW IT: Treatment A and B: fewer or more details?</vt:lpstr>
      <vt:lpstr>REVIEW IT: Calculating p-values</vt:lpstr>
      <vt:lpstr>REVIEW IT: Experiment set up instructions</vt:lpstr>
      <vt:lpstr>TRY IT: What are your null and alternative hypotheses</vt:lpstr>
      <vt:lpstr>TRY IT: Calculate treatment sample sizes</vt:lpstr>
      <vt:lpstr>TRY IT: Select a testing method and write ship criteria</vt:lpstr>
      <vt:lpstr>TRY IT: Calculate your p-value and make a ship decision</vt:lpstr>
      <vt:lpstr>REFLECT ON IT: What confounding variables could be hidden in</vt:lpstr>
      <vt:lpstr>REFLECT ON IT: What else might we do to increase the chances</vt:lpstr>
      <vt:lpstr>SUBMIT IT: Share link to your completed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 ANALYTICS PLAYBOOK</dc:title>
  <cp:lastModifiedBy>laptop 07</cp:lastModifiedBy>
  <cp:revision>21</cp:revision>
  <dcterms:created xsi:type="dcterms:W3CDTF">2022-07-06T06:18:20Z</dcterms:created>
  <dcterms:modified xsi:type="dcterms:W3CDTF">2022-07-06T09:18:32Z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2022-07-06T00:00:00Z</vt:filetime>
  </property>
  <property fmtid="{D5CDD505-2E9C-101B-9397-08002B2CF9AE}" pid="3" name="Creator">
    <vt:lpwstr>PDFium</vt:lpwstr>
  </property>
  <property fmtid="{D5CDD505-2E9C-101B-9397-08002B2CF9AE}" pid="4" name="LastSaved">
    <vt:filetime>2022-07-06T00:00:00Z</vt:filetime>
  </property>
</Properties>
</file>