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2434-2F94-042A-5D23-64E069142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638D6-D0DF-7513-F8D5-403A97B81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D9F81-2F97-057F-520E-7365B7E3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4E91-5F1F-6B40-9199-2C8F800C92E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FEE35-92D3-ACBD-58DD-04857D7B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059A5-7E92-1CA0-7782-4A287A05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A010-7BBD-2C47-B044-99DAEC3D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BC80-6E5F-EB5F-096B-34C281F6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61B31-5B85-37E1-AF13-B90EAE8C0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85259-0713-89F1-E316-8BE701C6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4E91-5F1F-6B40-9199-2C8F800C92E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76F31-E0DD-C558-0E1E-52364D8B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0B025-F562-5895-F5D0-657202C8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A010-7BBD-2C47-B044-99DAEC3D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9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21B6F-0BC3-4E6C-9DA5-3A1AE88EE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24897-322A-9328-3886-654BF426B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4A0A8-955B-DFCA-DE66-F2D568E9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4E91-5F1F-6B40-9199-2C8F800C92E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A6CD4-6F6F-E89F-86BF-AA2A5F1F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5ED1D-2A50-01D8-4C91-F071F294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A010-7BBD-2C47-B044-99DAEC3D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0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5ABF-9AB6-16FA-97BF-ED2291E9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A2F1D-01D2-48C9-6D61-BABFA0D22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93D10-34CB-91F5-937C-2575B6D3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4E91-5F1F-6B40-9199-2C8F800C92E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6EBBA-1E1F-34BD-7B8C-01729C7F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8FA4B-63F4-9A48-F074-54F6E637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A010-7BBD-2C47-B044-99DAEC3D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2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389C-59E8-6B42-F3F5-D91F4878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9824B-B59F-BE25-F415-2B5032A82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DA622-E45C-72E7-7826-E9A84A61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4E91-5F1F-6B40-9199-2C8F800C92E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FB153-9236-65E2-4476-A3FB03FB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445A2-9A82-D9D3-9B98-7C37E2F2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A010-7BBD-2C47-B044-99DAEC3D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6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D10-4740-5997-2ECD-59FF7BEA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2C860-4FAC-671D-74CC-27DABDF85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FDC8F-95D6-F28F-B2A1-FA2F870C4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C514A-5CDB-B95B-9ED4-CABA176C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4E91-5F1F-6B40-9199-2C8F800C92E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FF19B-D918-0D0E-1A1D-252E4DE91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AE853-1458-FF03-CCF5-8FEDB092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A010-7BBD-2C47-B044-99DAEC3D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5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1483-0CF2-CA6B-504B-787C6CA3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5A903-61B4-A2EB-A822-69BB2725D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89077-7D3E-6B4B-77B7-8F05D442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11288-E94E-7765-A154-4971D666D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4F256-1C8B-A55C-3756-1CE178529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4AD0B4-92D7-E296-7599-F0336892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4E91-5F1F-6B40-9199-2C8F800C92E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9D4CE-9590-38A5-4271-43A9E8076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729D7-364C-C98E-60EF-E65A898E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A010-7BBD-2C47-B044-99DAEC3D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9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E6B4-0A61-FE07-F003-C8D22F24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D2DF8-B2AC-A19F-1C6E-94E76258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4E91-5F1F-6B40-9199-2C8F800C92E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05BF7-FFBD-4BCB-DE01-E38411B4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B0DCE-CCFA-B1FA-4888-68532D66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A010-7BBD-2C47-B044-99DAEC3D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809999-6C17-8921-EBA8-08DE2A95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4E91-5F1F-6B40-9199-2C8F800C92E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D34375-2923-830D-C8F0-3160F94B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B2C03-1165-83D0-7B2B-C09CBA4B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A010-7BBD-2C47-B044-99DAEC3D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1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DC16-DB7A-2AEA-1A80-3C6F4D45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19471-AA8D-28A4-B791-BD194EA3A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5F40B-26C6-BF55-35C4-15372ACE4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E2369-85C4-0E60-A685-BB93C56B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4E91-5F1F-6B40-9199-2C8F800C92E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3BBCF-44C3-AAEF-F304-175BAD34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60B0D-249F-E002-6210-3C31FF30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A010-7BBD-2C47-B044-99DAEC3D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3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D3CE-7B8D-ED2C-1E08-4C432CAE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CB8E2-8385-C21B-3D50-9CDC8E705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59232-DBA4-36A9-1136-33978D1EB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E182-9276-323F-7AAB-10D91A88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4E91-5F1F-6B40-9199-2C8F800C92E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E1956-6142-2F7E-2B34-78340390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FDFC5-8971-1893-2566-170F976E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A010-7BBD-2C47-B044-99DAEC3D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9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FB658-3D82-7EB2-336D-450F6FEA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BDC07-1D74-2541-4120-048C567CF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2B4EF-308B-79E5-0D72-697D1F208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E4E91-5F1F-6B40-9199-2C8F800C92E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B0CCF-3251-FF6B-71DB-349D3AE29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6EBA4-E79A-7E2A-032A-31E56203D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5A010-7BBD-2C47-B044-99DAEC3D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8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BFFD45-7C8A-7B9A-63C0-148FDE63C5D7}"/>
              </a:ext>
            </a:extLst>
          </p:cNvPr>
          <p:cNvSpPr txBox="1"/>
          <p:nvPr/>
        </p:nvSpPr>
        <p:spPr>
          <a:xfrm>
            <a:off x="0" y="270612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0" u="sng" dirty="0">
                <a:effectLst/>
                <a:latin typeface="ui-sans-serif"/>
              </a:rPr>
              <a:t>Comparison Report: Linked Lists vs Dynamic Arrays</a:t>
            </a:r>
          </a:p>
        </p:txBody>
      </p:sp>
    </p:spTree>
    <p:extLst>
      <p:ext uri="{BB962C8B-B14F-4D97-AF65-F5344CB8AC3E}">
        <p14:creationId xmlns:p14="http://schemas.microsoft.com/office/powerpoint/2010/main" val="56642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9D502D-580A-22AB-B153-BC4D8435D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937710"/>
              </p:ext>
            </p:extLst>
          </p:nvPr>
        </p:nvGraphicFramePr>
        <p:xfrm>
          <a:off x="586945" y="501996"/>
          <a:ext cx="11046939" cy="6141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2313">
                  <a:extLst>
                    <a:ext uri="{9D8B030D-6E8A-4147-A177-3AD203B41FA5}">
                      <a16:colId xmlns:a16="http://schemas.microsoft.com/office/drawing/2014/main" val="601024671"/>
                    </a:ext>
                  </a:extLst>
                </a:gridCol>
                <a:gridCol w="3682313">
                  <a:extLst>
                    <a:ext uri="{9D8B030D-6E8A-4147-A177-3AD203B41FA5}">
                      <a16:colId xmlns:a16="http://schemas.microsoft.com/office/drawing/2014/main" val="2424099165"/>
                    </a:ext>
                  </a:extLst>
                </a:gridCol>
                <a:gridCol w="3682313">
                  <a:extLst>
                    <a:ext uri="{9D8B030D-6E8A-4147-A177-3AD203B41FA5}">
                      <a16:colId xmlns:a16="http://schemas.microsoft.com/office/drawing/2014/main" val="2845104708"/>
                    </a:ext>
                  </a:extLst>
                </a:gridCol>
              </a:tblGrid>
              <a:tr h="5791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Dynamic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633213"/>
                  </a:ext>
                </a:extLst>
              </a:tr>
              <a:tr h="427861">
                <a:tc>
                  <a:txBody>
                    <a:bodyPr/>
                    <a:lstStyle/>
                    <a:p>
                      <a:pPr algn="ctr" fontAlgn="base"/>
                      <a:r>
                        <a:rPr lang="en-IN" dirty="0">
                          <a:effectLst/>
                        </a:rPr>
                        <a:t>Insert at 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3445889"/>
                  </a:ext>
                </a:extLst>
              </a:tr>
              <a:tr h="427861">
                <a:tc>
                  <a:txBody>
                    <a:bodyPr/>
                    <a:lstStyle/>
                    <a:p>
                      <a:pPr algn="ctr" fontAlgn="base"/>
                      <a:r>
                        <a:rPr lang="en-IN" dirty="0">
                          <a:effectLst/>
                        </a:rPr>
                        <a:t>Delete at 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940603"/>
                  </a:ext>
                </a:extLst>
              </a:tr>
              <a:tr h="427861"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Get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dirty="0">
                          <a:effectLst/>
                        </a:rPr>
                        <a:t>O(1)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745786"/>
                  </a:ext>
                </a:extLst>
              </a:tr>
              <a:tr h="427861"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Is empty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850629"/>
                  </a:ext>
                </a:extLst>
              </a:tr>
              <a:tr h="427861"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Rotate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506517"/>
                  </a:ext>
                </a:extLst>
              </a:tr>
              <a:tr h="427861"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Reverse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429097"/>
                  </a:ext>
                </a:extLst>
              </a:tr>
              <a:tr h="427861"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Append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dirty="0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088646"/>
                  </a:ext>
                </a:extLst>
              </a:tr>
              <a:tr h="427861"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Prepend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386333"/>
                  </a:ext>
                </a:extLst>
              </a:tr>
              <a:tr h="427861"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Merge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555133"/>
                  </a:ext>
                </a:extLst>
              </a:tr>
              <a:tr h="427861"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Interleave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O(n + 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O(n + 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387542"/>
                  </a:ext>
                </a:extLst>
              </a:tr>
              <a:tr h="427861"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Middle 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471703"/>
                  </a:ext>
                </a:extLst>
              </a:tr>
              <a:tr h="427861"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Index of 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3424063"/>
                  </a:ext>
                </a:extLst>
              </a:tr>
              <a:tr h="427861"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Split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dirty="0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9044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82E9CA6-840A-D57A-BFBB-C2BB4EF7EEE4}"/>
              </a:ext>
            </a:extLst>
          </p:cNvPr>
          <p:cNvSpPr txBox="1"/>
          <p:nvPr/>
        </p:nvSpPr>
        <p:spPr>
          <a:xfrm>
            <a:off x="3138615" y="86498"/>
            <a:ext cx="5943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 Time Complexity of Each Method:-</a:t>
            </a:r>
          </a:p>
          <a:p>
            <a:pPr algn="ctr"/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41262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6D901F-7D39-B31D-E872-41C062065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347902"/>
              </p:ext>
            </p:extLst>
          </p:nvPr>
        </p:nvGraphicFramePr>
        <p:xfrm>
          <a:off x="617838" y="543697"/>
          <a:ext cx="11145792" cy="6030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5264">
                  <a:extLst>
                    <a:ext uri="{9D8B030D-6E8A-4147-A177-3AD203B41FA5}">
                      <a16:colId xmlns:a16="http://schemas.microsoft.com/office/drawing/2014/main" val="2695092400"/>
                    </a:ext>
                  </a:extLst>
                </a:gridCol>
                <a:gridCol w="3715264">
                  <a:extLst>
                    <a:ext uri="{9D8B030D-6E8A-4147-A177-3AD203B41FA5}">
                      <a16:colId xmlns:a16="http://schemas.microsoft.com/office/drawing/2014/main" val="3181379500"/>
                    </a:ext>
                  </a:extLst>
                </a:gridCol>
                <a:gridCol w="3715264">
                  <a:extLst>
                    <a:ext uri="{9D8B030D-6E8A-4147-A177-3AD203B41FA5}">
                      <a16:colId xmlns:a16="http://schemas.microsoft.com/office/drawing/2014/main" val="1425410100"/>
                    </a:ext>
                  </a:extLst>
                </a:gridCol>
              </a:tblGrid>
              <a:tr h="430721">
                <a:tc>
                  <a:txBody>
                    <a:bodyPr/>
                    <a:lstStyle/>
                    <a:p>
                      <a:pPr algn="ctr" fontAlgn="b"/>
                      <a:r>
                        <a:rPr lang="en-IN" b="1" dirty="0">
                          <a:effectLst/>
                        </a:rPr>
                        <a:t>Operation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b="1">
                          <a:effectLst/>
                        </a:rPr>
                        <a:t>Linked List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b="1">
                          <a:effectLst/>
                        </a:rPr>
                        <a:t>Dynamic Array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32687887"/>
                  </a:ext>
                </a:extLst>
              </a:tr>
              <a:tr h="430721"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Insert at 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232856"/>
                  </a:ext>
                </a:extLst>
              </a:tr>
              <a:tr h="430721"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Delete at 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77444"/>
                  </a:ext>
                </a:extLst>
              </a:tr>
              <a:tr h="430721"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Get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784998"/>
                  </a:ext>
                </a:extLst>
              </a:tr>
              <a:tr h="430721"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Is empty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841647"/>
                  </a:ext>
                </a:extLst>
              </a:tr>
              <a:tr h="430721"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Rotate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972165"/>
                  </a:ext>
                </a:extLst>
              </a:tr>
              <a:tr h="430721"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Reverse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366843"/>
                  </a:ext>
                </a:extLst>
              </a:tr>
              <a:tr h="430721"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Append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8684696"/>
                  </a:ext>
                </a:extLst>
              </a:tr>
              <a:tr h="430721"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Prepend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386963"/>
                  </a:ext>
                </a:extLst>
              </a:tr>
              <a:tr h="430721"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Merge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9301685"/>
                  </a:ext>
                </a:extLst>
              </a:tr>
              <a:tr h="430721"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Interleave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O(n + 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O(n + 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075735"/>
                  </a:ext>
                </a:extLst>
              </a:tr>
              <a:tr h="430721"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Middle 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9466398"/>
                  </a:ext>
                </a:extLst>
              </a:tr>
              <a:tr h="430721"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Index of 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9379264"/>
                  </a:ext>
                </a:extLst>
              </a:tr>
              <a:tr h="430721"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Split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dirty="0">
                          <a:effectLst/>
                        </a:rPr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5722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0144216-228F-1F94-DD24-43F4D7DCF610}"/>
              </a:ext>
            </a:extLst>
          </p:cNvPr>
          <p:cNvSpPr txBox="1"/>
          <p:nvPr/>
        </p:nvSpPr>
        <p:spPr>
          <a:xfrm>
            <a:off x="2706130" y="99543"/>
            <a:ext cx="6685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Space Complexity of Each Method:-</a:t>
            </a:r>
          </a:p>
          <a:p>
            <a:pPr algn="ctr"/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75148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7732E9-56C5-035C-2F78-861DD6F0040A}"/>
              </a:ext>
            </a:extLst>
          </p:cNvPr>
          <p:cNvSpPr txBox="1"/>
          <p:nvPr/>
        </p:nvSpPr>
        <p:spPr>
          <a:xfrm>
            <a:off x="1989438" y="2826945"/>
            <a:ext cx="93169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Advantages and Disadvantages of Each Data Structure</a:t>
            </a:r>
          </a:p>
          <a:p>
            <a:br>
              <a:rPr lang="en-US" sz="2800" b="1" dirty="0"/>
            </a:b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6127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FDFB9E-A238-9759-EA31-D546F809CE7A}"/>
              </a:ext>
            </a:extLst>
          </p:cNvPr>
          <p:cNvSpPr txBox="1"/>
          <p:nvPr/>
        </p:nvSpPr>
        <p:spPr>
          <a:xfrm>
            <a:off x="720811" y="258901"/>
            <a:ext cx="10750378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Linked Lists:</a:t>
            </a:r>
          </a:p>
          <a:p>
            <a:r>
              <a:rPr lang="en-US" b="1" dirty="0"/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 Size: Can easily grow and shrink in size by simply updating pointers.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 Insertions/Deletions: Insertions and deletions at the beginning or middle are more efficient than in dynamic arrays.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Utilization: No need to allocate memory in advance. Memory is allocated as needed.</a:t>
            </a:r>
          </a:p>
          <a:p>
            <a:r>
              <a:rPr lang="en-US" b="1" dirty="0"/>
              <a:t>Disadvantages: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 Time: O(n) time complexity for accessing elements. Not efficient for random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Overhead: Requires extra memory for storing pointers.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Cache Performance: Poor cache performance due to non-contiguous memory allocation.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/>
              <a:t>Dynamic Arrays:</a:t>
            </a:r>
          </a:p>
          <a:p>
            <a:r>
              <a:rPr lang="en-US" b="1" dirty="0"/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Access: O(1) time complexity for accessing elements. Efficient for random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Cache Performance: Better cache performance due to contiguous memory allocation.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Space Efficiency: No overhead of storing pointers.</a:t>
            </a:r>
          </a:p>
          <a:p>
            <a:r>
              <a:rPr lang="en-US" b="1" dirty="0"/>
              <a:t>Disadvantages: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Resize Overhead: Resizing can be costly as it involves copying elements to a new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Insertions/Deletions: Expensive insertions and deletions, especially in the middle of the array (O(n)).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Wasted Space: Can lead to wasted space if the array has more capacity than needed.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2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5B1F996-EBA2-9147-BF65-B640CC8EDC2B}"/>
              </a:ext>
            </a:extLst>
          </p:cNvPr>
          <p:cNvGrpSpPr/>
          <p:nvPr/>
        </p:nvGrpSpPr>
        <p:grpSpPr>
          <a:xfrm>
            <a:off x="877330" y="1062681"/>
            <a:ext cx="10663881" cy="4165617"/>
            <a:chOff x="902043" y="247135"/>
            <a:chExt cx="10663881" cy="41656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89844D-6FB6-B2D5-7EDA-7882C5B85801}"/>
                </a:ext>
              </a:extLst>
            </p:cNvPr>
            <p:cNvSpPr txBox="1"/>
            <p:nvPr/>
          </p:nvSpPr>
          <p:spPr>
            <a:xfrm>
              <a:off x="3212757" y="247135"/>
              <a:ext cx="50415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u="sng" dirty="0"/>
                <a:t>SUMMARY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EA45DBF-F1E4-E894-494F-60438562D892}"/>
                </a:ext>
              </a:extLst>
            </p:cNvPr>
            <p:cNvSpPr txBox="1"/>
            <p:nvPr/>
          </p:nvSpPr>
          <p:spPr>
            <a:xfrm>
              <a:off x="902043" y="1458097"/>
              <a:ext cx="10663881" cy="2954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b="1" dirty="0"/>
                <a:t>Linked Lists are ideal when: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Insertions and deletions are frequent.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Memory allocation needs to be dynamic.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Random access is not required.</a:t>
              </a:r>
            </a:p>
            <a:p>
              <a:r>
                <a:rPr lang="en-US" b="1" dirty="0"/>
                <a:t>Dynamic Arrays are suitable when: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Fast random access is crucial.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Insertions and deletions are infrequent.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Cache performance and space efficiency are important.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657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77EF5-D7CB-A0D1-D9C3-A0F4BE6C5D08}"/>
              </a:ext>
            </a:extLst>
          </p:cNvPr>
          <p:cNvSpPr txBox="1"/>
          <p:nvPr/>
        </p:nvSpPr>
        <p:spPr>
          <a:xfrm>
            <a:off x="1124465" y="1717590"/>
            <a:ext cx="1128171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11420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555</Words>
  <Application>Microsoft Macintosh PowerPoint</Application>
  <PresentationFormat>Widescreen</PresentationFormat>
  <Paragraphs>120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ui-sans-serif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Kumar</dc:creator>
  <cp:lastModifiedBy>Vijay Kumar</cp:lastModifiedBy>
  <cp:revision>1</cp:revision>
  <dcterms:created xsi:type="dcterms:W3CDTF">2024-05-25T07:24:51Z</dcterms:created>
  <dcterms:modified xsi:type="dcterms:W3CDTF">2024-05-25T07:55:45Z</dcterms:modified>
</cp:coreProperties>
</file>