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316" r:id="rId7"/>
    <p:sldId id="270" r:id="rId8"/>
    <p:sldId id="317" r:id="rId9"/>
    <p:sldId id="318" r:id="rId10"/>
    <p:sldId id="263" r:id="rId11"/>
    <p:sldId id="260" r:id="rId12"/>
    <p:sldId id="261" r:id="rId13"/>
    <p:sldId id="265" r:id="rId14"/>
    <p:sldId id="264" r:id="rId15"/>
    <p:sldId id="266" r:id="rId16"/>
    <p:sldId id="267" r:id="rId17"/>
    <p:sldId id="268" r:id="rId18"/>
    <p:sldId id="269" r:id="rId19"/>
    <p:sldId id="271" r:id="rId20"/>
    <p:sldId id="272" r:id="rId21"/>
    <p:sldId id="273" r:id="rId22"/>
    <p:sldId id="274" r:id="rId23"/>
    <p:sldId id="275" r:id="rId24"/>
    <p:sldId id="276" r:id="rId25"/>
    <p:sldId id="277" r:id="rId26"/>
    <p:sldId id="283" r:id="rId27"/>
    <p:sldId id="278" r:id="rId28"/>
    <p:sldId id="281" r:id="rId29"/>
    <p:sldId id="279" r:id="rId30"/>
    <p:sldId id="280" r:id="rId31"/>
    <p:sldId id="282" r:id="rId32"/>
    <p:sldId id="284" r:id="rId33"/>
    <p:sldId id="285" r:id="rId34"/>
    <p:sldId id="286" r:id="rId35"/>
    <p:sldId id="296" r:id="rId36"/>
    <p:sldId id="287" r:id="rId37"/>
    <p:sldId id="288" r:id="rId38"/>
    <p:sldId id="289" r:id="rId39"/>
    <p:sldId id="290" r:id="rId40"/>
    <p:sldId id="291" r:id="rId41"/>
    <p:sldId id="292" r:id="rId42"/>
    <p:sldId id="293" r:id="rId43"/>
    <p:sldId id="294" r:id="rId44"/>
    <p:sldId id="295" r:id="rId45"/>
    <p:sldId id="297" r:id="rId46"/>
    <p:sldId id="298" r:id="rId47"/>
    <p:sldId id="299" r:id="rId48"/>
    <p:sldId id="300" r:id="rId49"/>
    <p:sldId id="301" r:id="rId50"/>
    <p:sldId id="302" r:id="rId51"/>
    <p:sldId id="303" r:id="rId52"/>
    <p:sldId id="304" r:id="rId53"/>
    <p:sldId id="305" r:id="rId54"/>
    <p:sldId id="306" r:id="rId55"/>
    <p:sldId id="308" r:id="rId56"/>
    <p:sldId id="307" r:id="rId57"/>
    <p:sldId id="309" r:id="rId58"/>
    <p:sldId id="310" r:id="rId59"/>
    <p:sldId id="311" r:id="rId60"/>
    <p:sldId id="312" r:id="rId61"/>
    <p:sldId id="313" r:id="rId62"/>
    <p:sldId id="314" r:id="rId63"/>
    <p:sldId id="315"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6" d="100"/>
          <a:sy n="76" d="100"/>
        </p:scale>
        <p:origin x="-2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EE30C8-252C-4A5A-9E65-60AC78D3FF9C}"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389349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E30C8-252C-4A5A-9E65-60AC78D3FF9C}"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308785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AEE30C8-252C-4A5A-9E65-60AC78D3FF9C}" type="datetimeFigureOut">
              <a:rPr lang="en-IN" smtClean="0"/>
              <a:t>08-02-2023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180614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E30C8-252C-4A5A-9E65-60AC78D3FF9C}"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293897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AEE30C8-252C-4A5A-9E65-60AC78D3FF9C}" type="datetimeFigureOut">
              <a:rPr lang="en-IN" smtClean="0"/>
              <a:t>08-02-2023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74173E-DFEB-4503-AF35-6DB936E468D9}" type="slidenum">
              <a:rPr lang="en-IN" smtClean="0"/>
              <a:t>‹#›</a:t>
            </a:fld>
            <a:endParaRPr lang="en-IN"/>
          </a:p>
        </p:txBody>
      </p:sp>
    </p:spTree>
    <p:extLst>
      <p:ext uri="{BB962C8B-B14F-4D97-AF65-F5344CB8AC3E}">
        <p14:creationId xmlns:p14="http://schemas.microsoft.com/office/powerpoint/2010/main" val="5078627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EE30C8-252C-4A5A-9E65-60AC78D3FF9C}"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262378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EE30C8-252C-4A5A-9E65-60AC78D3FF9C}"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119560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EE30C8-252C-4A5A-9E65-60AC78D3FF9C}"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329622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E30C8-252C-4A5A-9E65-60AC78D3FF9C}"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359153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EE30C8-252C-4A5A-9E65-60AC78D3FF9C}"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118788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EE30C8-252C-4A5A-9E65-60AC78D3FF9C}"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4173E-DFEB-4503-AF35-6DB936E468D9}" type="slidenum">
              <a:rPr lang="en-IN" smtClean="0"/>
              <a:t>‹#›</a:t>
            </a:fld>
            <a:endParaRPr lang="en-IN"/>
          </a:p>
        </p:txBody>
      </p:sp>
    </p:spTree>
    <p:extLst>
      <p:ext uri="{BB962C8B-B14F-4D97-AF65-F5344CB8AC3E}">
        <p14:creationId xmlns:p14="http://schemas.microsoft.com/office/powerpoint/2010/main" val="224937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AEE30C8-252C-4A5A-9E65-60AC78D3FF9C}" type="datetimeFigureOut">
              <a:rPr lang="en-IN" smtClean="0"/>
              <a:t>08-02-2023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74173E-DFEB-4503-AF35-6DB936E468D9}" type="slidenum">
              <a:rPr lang="en-IN" smtClean="0"/>
              <a:t>‹#›</a:t>
            </a:fld>
            <a:endParaRPr lang="en-IN"/>
          </a:p>
        </p:txBody>
      </p:sp>
    </p:spTree>
    <p:extLst>
      <p:ext uri="{BB962C8B-B14F-4D97-AF65-F5344CB8AC3E}">
        <p14:creationId xmlns:p14="http://schemas.microsoft.com/office/powerpoint/2010/main" val="18916938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redirect?event=video_description&amp;redir_token=QUFFLUhqa2xiSTVtQ0p0NjlqMWY4dmNuY29TeGJoY3pMUXxBQ3Jtc0trdmhScF9mMkNSSXg1QjBub0EyX284UnRHbTJ3T0stcVV4dUdRRGw1VXpyaDkwSE9NZkZlaVdoX3l4RnN6V2RUZU1qREZnQnN3WXpmVk9PYlNPMm94dENudE41U3c2M0dYYjFGUDEyQVZ6UHRWOE9jZw&amp;q=https://codepen.io/gaearon/pen/jGBWpE&amp;v=HpHLa-5Wdys" TargetMode="External"/><Relationship Id="rId2" Type="http://schemas.openxmlformats.org/officeDocument/2006/relationships/hyperlink" Target="https://www.youtube.com/redirect?event=video_description&amp;redir_token=QUFFLUhqa2tIMWpJc3NLWUhYdTRaZ3JxWVZvc3h1anRmZ3xBQ3Jtc0trZE8xTlh3SDdhenVETzRldUprWTA5aXprZzhQWGRjbEd1RzFJVkZlQUdaY1owaUt5b2l4WDY3VE9WVGVMemhiN0djX18zcndQZ1Y4RnNkaHpRUXFsTmxlaW9LaXpwam1CajlfbnYwNktqbTNJWm8wdw&amp;q=https://codesandbox.io/s/00254q4n6p&amp;v=HpHLa-5Wdy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abeljs.io/rep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JS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3443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based architecture</a:t>
            </a:r>
            <a:endParaRPr lang="en-IN" dirty="0"/>
          </a:p>
        </p:txBody>
      </p:sp>
      <p:sp>
        <p:nvSpPr>
          <p:cNvPr id="3" name="Content Placeholder 2"/>
          <p:cNvSpPr>
            <a:spLocks noGrp="1"/>
          </p:cNvSpPr>
          <p:nvPr>
            <p:ph idx="1"/>
          </p:nvPr>
        </p:nvSpPr>
        <p:spPr/>
        <p:txBody>
          <a:bodyPr/>
          <a:lstStyle/>
          <a:p>
            <a:r>
              <a:rPr lang="en-IN" dirty="0" smtClean="0"/>
              <a:t>Components </a:t>
            </a:r>
            <a:r>
              <a:rPr lang="en-IN" dirty="0"/>
              <a:t>describe a part of the user interface</a:t>
            </a:r>
            <a:r>
              <a:rPr lang="en-IN" dirty="0" smtClean="0"/>
              <a:t>.</a:t>
            </a:r>
          </a:p>
          <a:p>
            <a:r>
              <a:rPr lang="en-IN" dirty="0"/>
              <a:t>They are re-usable and can be nested inside other </a:t>
            </a:r>
            <a:r>
              <a:rPr lang="en-IN" dirty="0" smtClean="0"/>
              <a:t>components.</a:t>
            </a:r>
          </a:p>
          <a:p>
            <a:r>
              <a:rPr lang="en-IN" dirty="0" smtClean="0"/>
              <a:t>Components </a:t>
            </a:r>
            <a:r>
              <a:rPr lang="en-IN" dirty="0"/>
              <a:t>usually placed in a </a:t>
            </a:r>
            <a:r>
              <a:rPr lang="en-IN" dirty="0" err="1"/>
              <a:t>javascript</a:t>
            </a:r>
            <a:r>
              <a:rPr lang="en-IN" dirty="0"/>
              <a:t> file</a:t>
            </a:r>
            <a:r>
              <a:rPr lang="en-IN" dirty="0" smtClean="0"/>
              <a:t>.</a:t>
            </a:r>
          </a:p>
          <a:p>
            <a:r>
              <a:rPr lang="en-IN" dirty="0"/>
              <a:t>For example App components placed in a app.js </a:t>
            </a:r>
            <a:r>
              <a:rPr lang="en-IN" dirty="0" smtClean="0"/>
              <a:t>file.</a:t>
            </a:r>
          </a:p>
          <a:p>
            <a:endParaRPr lang="en-IN" dirty="0"/>
          </a:p>
        </p:txBody>
      </p:sp>
    </p:spTree>
    <p:extLst>
      <p:ext uri="{BB962C8B-B14F-4D97-AF65-F5344CB8AC3E}">
        <p14:creationId xmlns:p14="http://schemas.microsoft.com/office/powerpoint/2010/main" val="184694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612944" y="1924335"/>
            <a:ext cx="1951630" cy="180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90364" y="3930555"/>
            <a:ext cx="1837939" cy="461665"/>
          </a:xfrm>
          <a:prstGeom prst="rect">
            <a:avLst/>
          </a:prstGeom>
          <a:noFill/>
        </p:spPr>
        <p:txBody>
          <a:bodyPr wrap="none" rtlCol="0">
            <a:spAutoFit/>
          </a:bodyPr>
          <a:lstStyle/>
          <a:p>
            <a:r>
              <a:rPr lang="en-US" sz="2400" b="1" dirty="0" smtClean="0"/>
              <a:t>A piece of UI</a:t>
            </a:r>
            <a:endParaRPr lang="en-IN" sz="2400" b="1" dirty="0"/>
          </a:p>
        </p:txBody>
      </p:sp>
      <p:sp>
        <p:nvSpPr>
          <p:cNvPr id="6" name="TextBox 5"/>
          <p:cNvSpPr txBox="1"/>
          <p:nvPr/>
        </p:nvSpPr>
        <p:spPr>
          <a:xfrm>
            <a:off x="4321425" y="723331"/>
            <a:ext cx="2534668" cy="646331"/>
          </a:xfrm>
          <a:prstGeom prst="rect">
            <a:avLst/>
          </a:prstGeom>
          <a:noFill/>
        </p:spPr>
        <p:txBody>
          <a:bodyPr wrap="none" rtlCol="0">
            <a:spAutoFit/>
          </a:bodyPr>
          <a:lstStyle/>
          <a:p>
            <a:r>
              <a:rPr lang="en-US" sz="3600" b="1" dirty="0" smtClean="0"/>
              <a:t>Component</a:t>
            </a:r>
            <a:endParaRPr lang="en-IN" sz="3600" b="1" dirty="0"/>
          </a:p>
        </p:txBody>
      </p:sp>
    </p:spTree>
    <p:extLst>
      <p:ext uri="{BB962C8B-B14F-4D97-AF65-F5344CB8AC3E}">
        <p14:creationId xmlns:p14="http://schemas.microsoft.com/office/powerpoint/2010/main" val="222348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612944" y="1924335"/>
            <a:ext cx="1514901" cy="1105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ounded Rectangle 1"/>
          <p:cNvSpPr/>
          <p:nvPr/>
        </p:nvSpPr>
        <p:spPr>
          <a:xfrm>
            <a:off x="3848669" y="1337482"/>
            <a:ext cx="627797" cy="2838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ed Rectangle 2"/>
          <p:cNvSpPr/>
          <p:nvPr/>
        </p:nvSpPr>
        <p:spPr>
          <a:xfrm>
            <a:off x="4612944" y="1337482"/>
            <a:ext cx="1665026" cy="464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3330054" y="900752"/>
            <a:ext cx="3562065" cy="4012442"/>
          </a:xfrm>
          <a:prstGeom prst="roundRect">
            <a:avLst/>
          </a:prstGeom>
          <a:noFill/>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spTree>
    <p:extLst>
      <p:ext uri="{BB962C8B-B14F-4D97-AF65-F5344CB8AC3E}">
        <p14:creationId xmlns:p14="http://schemas.microsoft.com/office/powerpoint/2010/main" val="31448971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 fill="hold"/>
                                        <p:tgtEl>
                                          <p:spTgt spid="2"/>
                                        </p:tgtEl>
                                        <p:attrNameLst>
                                          <p:attrName>ppt_x</p:attrName>
                                        </p:attrNameLst>
                                      </p:cBhvr>
                                      <p:tavLst>
                                        <p:tav tm="0">
                                          <p:val>
                                            <p:strVal val="#ppt_x"/>
                                          </p:val>
                                        </p:tav>
                                        <p:tav tm="100000">
                                          <p:val>
                                            <p:strVal val="#ppt_x"/>
                                          </p:val>
                                        </p:tav>
                                      </p:tavLst>
                                    </p:anim>
                                    <p:anim calcmode="lin" valueType="num">
                                      <p:cBhvr additive="base">
                                        <p:cTn id="8" dur="1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161" y="709684"/>
            <a:ext cx="1042689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Every react application has at-least one  </a:t>
            </a:r>
            <a:r>
              <a:rPr lang="en-US" sz="2400" b="1" dirty="0" smtClean="0"/>
              <a:t>Root component </a:t>
            </a:r>
            <a:r>
              <a:rPr lang="en-US" sz="2400" dirty="0" smtClean="0"/>
              <a:t>that is a </a:t>
            </a:r>
            <a:r>
              <a:rPr lang="en-US" sz="2400" b="1" dirty="0" smtClean="0"/>
              <a:t>App Component</a:t>
            </a:r>
            <a:r>
              <a:rPr lang="en-US" sz="2400" dirty="0" smtClean="0"/>
              <a:t>.  It represent  the entire application.  Root component contain other child component.</a:t>
            </a:r>
          </a:p>
        </p:txBody>
      </p:sp>
      <p:sp>
        <p:nvSpPr>
          <p:cNvPr id="3" name="Rounded Rectangle 2"/>
          <p:cNvSpPr/>
          <p:nvPr/>
        </p:nvSpPr>
        <p:spPr>
          <a:xfrm>
            <a:off x="4367284" y="2347415"/>
            <a:ext cx="1705970" cy="60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a:t>
            </a:r>
            <a:endParaRPr lang="en-IN" b="1" dirty="0">
              <a:solidFill>
                <a:schemeClr val="bg1"/>
              </a:solidFill>
            </a:endParaRPr>
          </a:p>
        </p:txBody>
      </p:sp>
      <p:sp>
        <p:nvSpPr>
          <p:cNvPr id="4" name="Rounded Rectangle 3"/>
          <p:cNvSpPr/>
          <p:nvPr/>
        </p:nvSpPr>
        <p:spPr>
          <a:xfrm>
            <a:off x="3386920" y="3385318"/>
            <a:ext cx="1705970" cy="60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5679744" y="3385317"/>
            <a:ext cx="1705970" cy="60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3973774" y="4574275"/>
            <a:ext cx="1705970" cy="60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6437195" y="4423219"/>
            <a:ext cx="1705970" cy="60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1386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based architecture</a:t>
            </a:r>
            <a:endParaRPr lang="en-IN" dirty="0"/>
          </a:p>
        </p:txBody>
      </p:sp>
      <p:sp>
        <p:nvSpPr>
          <p:cNvPr id="5" name="Rounded Rectangle 4"/>
          <p:cNvSpPr/>
          <p:nvPr/>
        </p:nvSpPr>
        <p:spPr>
          <a:xfrm>
            <a:off x="1202919" y="2497540"/>
            <a:ext cx="4010526" cy="382137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IN" b="1" u="sng" dirty="0"/>
              <a:t>Stateless </a:t>
            </a:r>
            <a:r>
              <a:rPr lang="en-IN" b="1" u="sng" dirty="0" smtClean="0"/>
              <a:t>functional component</a:t>
            </a:r>
          </a:p>
          <a:p>
            <a:endParaRPr lang="en-US" b="1" u="sng" dirty="0"/>
          </a:p>
          <a:p>
            <a:endParaRPr lang="en-IN" b="1" u="sng" dirty="0" smtClean="0"/>
          </a:p>
          <a:p>
            <a:r>
              <a:rPr lang="en-IN" dirty="0"/>
              <a:t>JavaScript function - return HTML that describes </a:t>
            </a:r>
            <a:r>
              <a:rPr lang="en-IN" dirty="0" smtClean="0"/>
              <a:t>UI.</a:t>
            </a:r>
          </a:p>
          <a:p>
            <a:endParaRPr lang="en-IN" dirty="0" smtClean="0"/>
          </a:p>
          <a:p>
            <a:r>
              <a:rPr lang="en-IN" dirty="0" smtClean="0"/>
              <a:t>	function </a:t>
            </a:r>
            <a:r>
              <a:rPr lang="en-IN" dirty="0"/>
              <a:t>welcome(props)</a:t>
            </a:r>
          </a:p>
          <a:p>
            <a:r>
              <a:rPr lang="en-IN" dirty="0"/>
              <a:t>	</a:t>
            </a:r>
            <a:r>
              <a:rPr lang="en-IN" dirty="0" smtClean="0"/>
              <a:t>{</a:t>
            </a:r>
            <a:endParaRPr lang="en-IN" dirty="0"/>
          </a:p>
          <a:p>
            <a:r>
              <a:rPr lang="en-IN" dirty="0"/>
              <a:t>		</a:t>
            </a:r>
            <a:r>
              <a:rPr lang="en-IN" dirty="0" smtClean="0"/>
              <a:t>return </a:t>
            </a:r>
            <a:r>
              <a:rPr lang="en-IN" dirty="0"/>
              <a:t>&lt;h1&gt;Hello&lt;/h1&gt;;</a:t>
            </a:r>
          </a:p>
          <a:p>
            <a:r>
              <a:rPr lang="en-IN" dirty="0"/>
              <a:t>	</a:t>
            </a:r>
            <a:r>
              <a:rPr lang="en-IN" dirty="0" smtClean="0"/>
              <a:t>}</a:t>
            </a:r>
          </a:p>
          <a:p>
            <a:endParaRPr lang="en-IN" dirty="0"/>
          </a:p>
        </p:txBody>
      </p:sp>
      <p:sp>
        <p:nvSpPr>
          <p:cNvPr id="6" name="Rounded Rectangle 5"/>
          <p:cNvSpPr/>
          <p:nvPr/>
        </p:nvSpPr>
        <p:spPr>
          <a:xfrm>
            <a:off x="6568762" y="2497539"/>
            <a:ext cx="4595107" cy="382137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IN" b="1" u="sng" dirty="0" err="1"/>
              <a:t>Stateful</a:t>
            </a:r>
            <a:r>
              <a:rPr lang="en-IN" b="1" u="sng" dirty="0"/>
              <a:t> class </a:t>
            </a:r>
            <a:r>
              <a:rPr lang="en-IN" b="1" u="sng" dirty="0" smtClean="0"/>
              <a:t>component</a:t>
            </a:r>
          </a:p>
          <a:p>
            <a:r>
              <a:rPr lang="en-IN" dirty="0"/>
              <a:t>Class extends component </a:t>
            </a:r>
            <a:r>
              <a:rPr lang="en-IN" dirty="0" smtClean="0"/>
              <a:t>class. It </a:t>
            </a:r>
            <a:r>
              <a:rPr lang="en-IN" dirty="0"/>
              <a:t>contain render() method that </a:t>
            </a:r>
            <a:r>
              <a:rPr lang="en-IN" dirty="0" smtClean="0"/>
              <a:t>return HTML</a:t>
            </a:r>
          </a:p>
          <a:p>
            <a:endParaRPr lang="en-IN" dirty="0"/>
          </a:p>
          <a:p>
            <a:r>
              <a:rPr lang="en-IN" dirty="0" smtClean="0"/>
              <a:t>class </a:t>
            </a:r>
            <a:r>
              <a:rPr lang="en-IN" dirty="0"/>
              <a:t>Welcome extends </a:t>
            </a:r>
            <a:r>
              <a:rPr lang="en-IN" dirty="0" err="1"/>
              <a:t>React.Components</a:t>
            </a:r>
            <a:endParaRPr lang="en-IN" dirty="0"/>
          </a:p>
          <a:p>
            <a:r>
              <a:rPr lang="en-IN" dirty="0" smtClean="0"/>
              <a:t>{</a:t>
            </a:r>
          </a:p>
          <a:p>
            <a:r>
              <a:rPr lang="en-IN" dirty="0"/>
              <a:t>	</a:t>
            </a:r>
            <a:r>
              <a:rPr lang="en-IN" dirty="0" smtClean="0"/>
              <a:t>render</a:t>
            </a:r>
            <a:r>
              <a:rPr lang="en-IN" dirty="0"/>
              <a:t>()</a:t>
            </a:r>
          </a:p>
          <a:p>
            <a:r>
              <a:rPr lang="en-IN" dirty="0"/>
              <a:t>	</a:t>
            </a:r>
            <a:r>
              <a:rPr lang="en-IN" dirty="0" smtClean="0"/>
              <a:t>{</a:t>
            </a:r>
            <a:endParaRPr lang="en-IN" dirty="0"/>
          </a:p>
          <a:p>
            <a:r>
              <a:rPr lang="en-IN" dirty="0"/>
              <a:t>		</a:t>
            </a:r>
            <a:r>
              <a:rPr lang="en-IN" dirty="0" smtClean="0"/>
              <a:t>return </a:t>
            </a:r>
            <a:r>
              <a:rPr lang="en-IN" dirty="0"/>
              <a:t>&lt;h1&gt;Hello&lt;/h1&gt;;</a:t>
            </a:r>
          </a:p>
          <a:p>
            <a:r>
              <a:rPr lang="en-IN" dirty="0"/>
              <a:t>	</a:t>
            </a:r>
            <a:r>
              <a:rPr lang="en-IN" dirty="0" smtClean="0"/>
              <a:t>}</a:t>
            </a:r>
            <a:endParaRPr lang="en-IN" dirty="0"/>
          </a:p>
          <a:p>
            <a:r>
              <a:rPr lang="en-IN" dirty="0" smtClean="0"/>
              <a:t>}</a:t>
            </a:r>
            <a:endParaRPr lang="en-IN" dirty="0"/>
          </a:p>
        </p:txBody>
      </p:sp>
    </p:spTree>
    <p:extLst>
      <p:ext uri="{BB962C8B-B14F-4D97-AF65-F5344CB8AC3E}">
        <p14:creationId xmlns:p14="http://schemas.microsoft.com/office/powerpoint/2010/main" val="4009814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components</a:t>
            </a:r>
            <a:endParaRPr lang="en-IN" dirty="0"/>
          </a:p>
        </p:txBody>
      </p:sp>
      <p:sp>
        <p:nvSpPr>
          <p:cNvPr id="3" name="Content Placeholder 2"/>
          <p:cNvSpPr>
            <a:spLocks noGrp="1"/>
          </p:cNvSpPr>
          <p:nvPr>
            <p:ph idx="1"/>
          </p:nvPr>
        </p:nvSpPr>
        <p:spPr>
          <a:xfrm>
            <a:off x="1202919" y="2011680"/>
            <a:ext cx="9784080" cy="1360694"/>
          </a:xfrm>
        </p:spPr>
        <p:txBody>
          <a:bodyPr/>
          <a:lstStyle/>
          <a:p>
            <a:r>
              <a:rPr lang="en-US" dirty="0" smtClean="0"/>
              <a:t>Functional components are just </a:t>
            </a:r>
            <a:r>
              <a:rPr lang="en-US" dirty="0" err="1" smtClean="0"/>
              <a:t>javascript</a:t>
            </a:r>
            <a:r>
              <a:rPr lang="en-US" dirty="0" smtClean="0"/>
              <a:t> function.</a:t>
            </a:r>
          </a:p>
          <a:p>
            <a:r>
              <a:rPr lang="en-US" dirty="0" smtClean="0"/>
              <a:t>It accept Property object as a input and return HTML </a:t>
            </a:r>
            <a:endParaRPr lang="en-IN" dirty="0"/>
          </a:p>
        </p:txBody>
      </p:sp>
      <p:sp>
        <p:nvSpPr>
          <p:cNvPr id="4" name="Rectangle 3"/>
          <p:cNvSpPr/>
          <p:nvPr/>
        </p:nvSpPr>
        <p:spPr>
          <a:xfrm>
            <a:off x="4286774" y="3380763"/>
            <a:ext cx="3322041" cy="23992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5615" y="4211057"/>
            <a:ext cx="2050561" cy="369332"/>
          </a:xfrm>
          <a:prstGeom prst="rect">
            <a:avLst/>
          </a:prstGeom>
          <a:noFill/>
        </p:spPr>
        <p:txBody>
          <a:bodyPr wrap="none" rtlCol="0">
            <a:spAutoFit/>
          </a:bodyPr>
          <a:lstStyle/>
          <a:p>
            <a:r>
              <a:rPr lang="en-US" dirty="0" smtClean="0"/>
              <a:t>JavaScript Function</a:t>
            </a:r>
            <a:endParaRPr lang="en-IN" dirty="0"/>
          </a:p>
        </p:txBody>
      </p:sp>
      <p:cxnSp>
        <p:nvCxnSpPr>
          <p:cNvPr id="7" name="Straight Arrow Connector 6"/>
          <p:cNvCxnSpPr/>
          <p:nvPr/>
        </p:nvCxnSpPr>
        <p:spPr>
          <a:xfrm>
            <a:off x="3212983" y="4496499"/>
            <a:ext cx="1073791" cy="0"/>
          </a:xfrm>
          <a:prstGeom prst="straightConnector1">
            <a:avLst/>
          </a:prstGeom>
          <a:ln w="28575">
            <a:solidFill>
              <a:schemeClr val="tx1"/>
            </a:solidFill>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a:off x="7608815" y="4506286"/>
            <a:ext cx="1115735" cy="0"/>
          </a:xfrm>
          <a:prstGeom prst="straightConnector1">
            <a:avLst/>
          </a:prstGeom>
          <a:ln w="28575">
            <a:solidFill>
              <a:schemeClr val="tx1"/>
            </a:solidFill>
            <a:tailEnd type="arrow"/>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1837188" y="4183120"/>
            <a:ext cx="1162498" cy="646331"/>
          </a:xfrm>
          <a:prstGeom prst="rect">
            <a:avLst/>
          </a:prstGeom>
          <a:noFill/>
        </p:spPr>
        <p:txBody>
          <a:bodyPr wrap="none" rtlCol="0">
            <a:spAutoFit/>
          </a:bodyPr>
          <a:lstStyle/>
          <a:p>
            <a:r>
              <a:rPr lang="en-US" dirty="0" smtClean="0"/>
              <a:t>Properties</a:t>
            </a:r>
          </a:p>
          <a:p>
            <a:r>
              <a:rPr lang="en-US" dirty="0" smtClean="0"/>
              <a:t>  (props)</a:t>
            </a:r>
            <a:endParaRPr lang="en-IN" dirty="0"/>
          </a:p>
        </p:txBody>
      </p:sp>
      <p:sp>
        <p:nvSpPr>
          <p:cNvPr id="12" name="TextBox 11"/>
          <p:cNvSpPr txBox="1"/>
          <p:nvPr/>
        </p:nvSpPr>
        <p:spPr>
          <a:xfrm>
            <a:off x="8825218" y="4311833"/>
            <a:ext cx="1261884" cy="369332"/>
          </a:xfrm>
          <a:prstGeom prst="rect">
            <a:avLst/>
          </a:prstGeom>
          <a:noFill/>
        </p:spPr>
        <p:txBody>
          <a:bodyPr wrap="none" rtlCol="0">
            <a:spAutoFit/>
          </a:bodyPr>
          <a:lstStyle/>
          <a:p>
            <a:r>
              <a:rPr lang="en-US" dirty="0" smtClean="0"/>
              <a:t>HTML(JSX)</a:t>
            </a:r>
          </a:p>
        </p:txBody>
      </p:sp>
    </p:spTree>
    <p:extLst>
      <p:ext uri="{BB962C8B-B14F-4D97-AF65-F5344CB8AC3E}">
        <p14:creationId xmlns:p14="http://schemas.microsoft.com/office/powerpoint/2010/main" val="1298028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components</a:t>
            </a:r>
            <a:endParaRPr lang="en-IN" dirty="0"/>
          </a:p>
        </p:txBody>
      </p:sp>
      <p:sp>
        <p:nvSpPr>
          <p:cNvPr id="3" name="Content Placeholder 2"/>
          <p:cNvSpPr>
            <a:spLocks noGrp="1"/>
          </p:cNvSpPr>
          <p:nvPr>
            <p:ph idx="1"/>
          </p:nvPr>
        </p:nvSpPr>
        <p:spPr>
          <a:xfrm>
            <a:off x="1202919" y="2011680"/>
            <a:ext cx="9784080" cy="1260026"/>
          </a:xfrm>
        </p:spPr>
        <p:txBody>
          <a:bodyPr>
            <a:normAutofit fontScale="92500" lnSpcReduction="10000"/>
          </a:bodyPr>
          <a:lstStyle/>
          <a:p>
            <a:r>
              <a:rPr lang="en-US" dirty="0" smtClean="0"/>
              <a:t>1) Create a folder components in </a:t>
            </a:r>
            <a:r>
              <a:rPr lang="en-US" dirty="0" err="1" smtClean="0"/>
              <a:t>src</a:t>
            </a:r>
            <a:r>
              <a:rPr lang="en-US" dirty="0" smtClean="0"/>
              <a:t>. </a:t>
            </a:r>
          </a:p>
          <a:p>
            <a:r>
              <a:rPr lang="en-US" dirty="0" smtClean="0"/>
              <a:t>2) create a new file Hello.js inside component folder.</a:t>
            </a:r>
          </a:p>
          <a:p>
            <a:r>
              <a:rPr lang="en-US" dirty="0" smtClean="0"/>
              <a:t>3) import and call component from app.js</a:t>
            </a:r>
          </a:p>
          <a:p>
            <a:endParaRPr lang="en-US" dirty="0" smtClean="0"/>
          </a:p>
          <a:p>
            <a:endParaRPr lang="en-IN" dirty="0"/>
          </a:p>
        </p:txBody>
      </p:sp>
      <p:sp>
        <p:nvSpPr>
          <p:cNvPr id="4" name="Rectangle 3"/>
          <p:cNvSpPr/>
          <p:nvPr/>
        </p:nvSpPr>
        <p:spPr>
          <a:xfrm>
            <a:off x="7902429" y="2006552"/>
            <a:ext cx="3800213" cy="3154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986318" y="2308557"/>
            <a:ext cx="3632433" cy="1754326"/>
          </a:xfrm>
          <a:prstGeom prst="rect">
            <a:avLst/>
          </a:prstGeom>
        </p:spPr>
        <p:txBody>
          <a:bodyPr wrap="square">
            <a:spAutoFit/>
          </a:bodyPr>
          <a:lstStyle/>
          <a:p>
            <a:r>
              <a:rPr lang="en-US" dirty="0"/>
              <a:t>import React from 'react‘</a:t>
            </a:r>
          </a:p>
          <a:p>
            <a:r>
              <a:rPr lang="en-US" dirty="0"/>
              <a:t>function </a:t>
            </a:r>
            <a:r>
              <a:rPr lang="en-US" dirty="0" smtClean="0"/>
              <a:t>Greet</a:t>
            </a:r>
            <a:r>
              <a:rPr lang="en-US" dirty="0"/>
              <a:t>()</a:t>
            </a:r>
          </a:p>
          <a:p>
            <a:r>
              <a:rPr lang="en-US" dirty="0"/>
              <a:t>{</a:t>
            </a:r>
          </a:p>
          <a:p>
            <a:r>
              <a:rPr lang="en-US" dirty="0"/>
              <a:t>	return &lt;h1&gt; Hello &lt;/h1&gt;;</a:t>
            </a:r>
          </a:p>
          <a:p>
            <a:r>
              <a:rPr lang="en-US" dirty="0"/>
              <a:t>}</a:t>
            </a:r>
            <a:br>
              <a:rPr lang="en-US" dirty="0"/>
            </a:br>
            <a:r>
              <a:rPr lang="en-US" dirty="0"/>
              <a:t>export default greet</a:t>
            </a:r>
          </a:p>
        </p:txBody>
      </p:sp>
      <p:sp>
        <p:nvSpPr>
          <p:cNvPr id="6" name="Rectangle 5"/>
          <p:cNvSpPr/>
          <p:nvPr/>
        </p:nvSpPr>
        <p:spPr>
          <a:xfrm>
            <a:off x="1907097" y="3583682"/>
            <a:ext cx="3965196" cy="2862322"/>
          </a:xfrm>
          <a:prstGeom prst="rect">
            <a:avLst/>
          </a:prstGeom>
        </p:spPr>
        <p:txBody>
          <a:bodyPr wrap="square">
            <a:spAutoFit/>
          </a:bodyPr>
          <a:lstStyle/>
          <a:p>
            <a:r>
              <a:rPr lang="en-US" dirty="0"/>
              <a:t>import Greet from './component/Hello';</a:t>
            </a:r>
          </a:p>
          <a:p>
            <a:r>
              <a:rPr lang="en-US" dirty="0"/>
              <a:t/>
            </a:r>
            <a:br>
              <a:rPr lang="en-US" dirty="0"/>
            </a:br>
            <a:r>
              <a:rPr lang="en-US" dirty="0"/>
              <a:t>function App() {</a:t>
            </a:r>
          </a:p>
          <a:p>
            <a:r>
              <a:rPr lang="en-US" dirty="0"/>
              <a:t>  return (</a:t>
            </a:r>
          </a:p>
          <a:p>
            <a:r>
              <a:rPr lang="en-US" dirty="0"/>
              <a:t>    &lt;div </a:t>
            </a:r>
            <a:r>
              <a:rPr lang="en-US" dirty="0" err="1"/>
              <a:t>className</a:t>
            </a:r>
            <a:r>
              <a:rPr lang="en-US" dirty="0"/>
              <a:t>="App"&gt;</a:t>
            </a:r>
          </a:p>
          <a:p>
            <a:r>
              <a:rPr lang="en-US" dirty="0"/>
              <a:t>      </a:t>
            </a:r>
          </a:p>
          <a:p>
            <a:r>
              <a:rPr lang="en-US" dirty="0"/>
              <a:t>      &lt;Greet&gt;&lt;/Greet&gt;</a:t>
            </a:r>
          </a:p>
          <a:p>
            <a:r>
              <a:rPr lang="en-US" dirty="0"/>
              <a:t>    &lt;/div&gt;</a:t>
            </a:r>
          </a:p>
          <a:p>
            <a:r>
              <a:rPr lang="en-US" dirty="0"/>
              <a:t>  );</a:t>
            </a:r>
          </a:p>
          <a:p>
            <a:r>
              <a:rPr lang="en-US" dirty="0" smtClean="0"/>
              <a:t>}</a:t>
            </a:r>
            <a:endParaRPr lang="en-US" dirty="0"/>
          </a:p>
        </p:txBody>
      </p:sp>
      <p:sp>
        <p:nvSpPr>
          <p:cNvPr id="7" name="Rectangle 6"/>
          <p:cNvSpPr/>
          <p:nvPr/>
        </p:nvSpPr>
        <p:spPr>
          <a:xfrm>
            <a:off x="1771475" y="3437712"/>
            <a:ext cx="4310543" cy="3154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654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Functional components</a:t>
            </a:r>
            <a:endParaRPr lang="en-IN" dirty="0"/>
          </a:p>
        </p:txBody>
      </p:sp>
      <p:sp>
        <p:nvSpPr>
          <p:cNvPr id="5" name="Rectangle 4"/>
          <p:cNvSpPr/>
          <p:nvPr/>
        </p:nvSpPr>
        <p:spPr>
          <a:xfrm>
            <a:off x="889233" y="2216277"/>
            <a:ext cx="3800213" cy="3154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73122" y="2518282"/>
            <a:ext cx="3632433" cy="2308324"/>
          </a:xfrm>
          <a:prstGeom prst="rect">
            <a:avLst/>
          </a:prstGeom>
        </p:spPr>
        <p:txBody>
          <a:bodyPr wrap="square">
            <a:spAutoFit/>
          </a:bodyPr>
          <a:lstStyle/>
          <a:p>
            <a:r>
              <a:rPr lang="en-US" b="1" u="sng" dirty="0" smtClean="0"/>
              <a:t>Normal Function</a:t>
            </a:r>
          </a:p>
          <a:p>
            <a:endParaRPr lang="en-US" b="1" u="sng" dirty="0" smtClean="0"/>
          </a:p>
          <a:p>
            <a:r>
              <a:rPr lang="en-US" dirty="0" smtClean="0"/>
              <a:t>import </a:t>
            </a:r>
            <a:r>
              <a:rPr lang="en-US" dirty="0"/>
              <a:t>React from 'react‘</a:t>
            </a:r>
          </a:p>
          <a:p>
            <a:r>
              <a:rPr lang="en-US" dirty="0"/>
              <a:t>function greet()</a:t>
            </a:r>
          </a:p>
          <a:p>
            <a:r>
              <a:rPr lang="en-US" dirty="0"/>
              <a:t>{</a:t>
            </a:r>
          </a:p>
          <a:p>
            <a:r>
              <a:rPr lang="en-US" dirty="0"/>
              <a:t>	return &lt;h1&gt; Hello &lt;/h1&gt;;</a:t>
            </a:r>
          </a:p>
          <a:p>
            <a:r>
              <a:rPr lang="en-US" dirty="0"/>
              <a:t>}</a:t>
            </a:r>
            <a:br>
              <a:rPr lang="en-US" dirty="0"/>
            </a:br>
            <a:r>
              <a:rPr lang="en-US" dirty="0"/>
              <a:t>export default greet</a:t>
            </a:r>
          </a:p>
        </p:txBody>
      </p:sp>
      <p:sp>
        <p:nvSpPr>
          <p:cNvPr id="7" name="Rectangle 6"/>
          <p:cNvSpPr/>
          <p:nvPr/>
        </p:nvSpPr>
        <p:spPr>
          <a:xfrm>
            <a:off x="5889071" y="2216276"/>
            <a:ext cx="4446166" cy="3154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972960" y="2518281"/>
            <a:ext cx="4362277" cy="2031325"/>
          </a:xfrm>
          <a:prstGeom prst="rect">
            <a:avLst/>
          </a:prstGeom>
        </p:spPr>
        <p:txBody>
          <a:bodyPr wrap="square">
            <a:spAutoFit/>
          </a:bodyPr>
          <a:lstStyle/>
          <a:p>
            <a:r>
              <a:rPr lang="en-US" b="1" u="sng" dirty="0" smtClean="0"/>
              <a:t>Arrow Function</a:t>
            </a:r>
          </a:p>
          <a:p>
            <a:endParaRPr lang="en-US" b="1" u="sng" dirty="0" smtClean="0"/>
          </a:p>
          <a:p>
            <a:r>
              <a:rPr lang="en-US" dirty="0" smtClean="0"/>
              <a:t>import </a:t>
            </a:r>
            <a:r>
              <a:rPr lang="en-US" dirty="0"/>
              <a:t>React from 'react‘</a:t>
            </a:r>
          </a:p>
          <a:p>
            <a:endParaRPr lang="en-IN" dirty="0" smtClean="0"/>
          </a:p>
          <a:p>
            <a:r>
              <a:rPr lang="en-IN" dirty="0" err="1" smtClean="0"/>
              <a:t>const</a:t>
            </a:r>
            <a:r>
              <a:rPr lang="en-IN" dirty="0" smtClean="0"/>
              <a:t> </a:t>
            </a:r>
            <a:r>
              <a:rPr lang="en-IN" dirty="0"/>
              <a:t>Greet = () =&gt; &lt;h1&gt;Welcome&lt;/h1&gt;</a:t>
            </a:r>
          </a:p>
          <a:p>
            <a:r>
              <a:rPr lang="en-US" dirty="0"/>
              <a:t/>
            </a:r>
            <a:br>
              <a:rPr lang="en-US" dirty="0"/>
            </a:br>
            <a:r>
              <a:rPr lang="en-US" dirty="0"/>
              <a:t>export default greet</a:t>
            </a:r>
          </a:p>
        </p:txBody>
      </p:sp>
    </p:spTree>
    <p:extLst>
      <p:ext uri="{BB962C8B-B14F-4D97-AF65-F5344CB8AC3E}">
        <p14:creationId xmlns:p14="http://schemas.microsoft.com/office/powerpoint/2010/main" val="406105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u="sng" dirty="0" smtClean="0"/>
              <a:t>Import Components</a:t>
            </a:r>
          </a:p>
          <a:p>
            <a:r>
              <a:rPr lang="en-US" dirty="0"/>
              <a:t>import Greet from './component/Hello</a:t>
            </a:r>
            <a:r>
              <a:rPr lang="en-US" dirty="0" smtClean="0"/>
              <a:t>'; </a:t>
            </a:r>
            <a:r>
              <a:rPr lang="en-US" dirty="0" smtClean="0">
                <a:sym typeface="Wingdings" pitchFamily="2" charset="2"/>
              </a:rPr>
              <a:t> Here import name is same as function name</a:t>
            </a:r>
            <a:endParaRPr lang="en-IN" dirty="0" smtClean="0"/>
          </a:p>
          <a:p>
            <a:r>
              <a:rPr lang="en-IN" dirty="0" smtClean="0"/>
              <a:t>import </a:t>
            </a:r>
            <a:r>
              <a:rPr lang="en-IN" dirty="0" err="1"/>
              <a:t>MyComponent</a:t>
            </a:r>
            <a:r>
              <a:rPr lang="en-IN" dirty="0"/>
              <a:t> from './component/Hello</a:t>
            </a:r>
            <a:r>
              <a:rPr lang="en-IN" dirty="0" smtClean="0"/>
              <a:t>'; </a:t>
            </a:r>
            <a:r>
              <a:rPr lang="en-IN" dirty="0" smtClean="0">
                <a:sym typeface="Wingdings" pitchFamily="2" charset="2"/>
              </a:rPr>
              <a:t> You can assign any name to the import component. </a:t>
            </a:r>
          </a:p>
          <a:p>
            <a:endParaRPr lang="en-IN" dirty="0">
              <a:sym typeface="Wingdings" pitchFamily="2" charset="2"/>
            </a:endParaRPr>
          </a:p>
          <a:p>
            <a:r>
              <a:rPr lang="en-IN" b="1" u="sng" dirty="0" smtClean="0">
                <a:sym typeface="Wingdings" pitchFamily="2" charset="2"/>
              </a:rPr>
              <a:t>Export Component</a:t>
            </a:r>
            <a:endParaRPr lang="en-IN" b="1" u="sng" dirty="0"/>
          </a:p>
          <a:p>
            <a:r>
              <a:rPr lang="en-IN" dirty="0"/>
              <a:t>export </a:t>
            </a:r>
            <a:r>
              <a:rPr lang="en-IN" dirty="0" err="1"/>
              <a:t>const</a:t>
            </a:r>
            <a:r>
              <a:rPr lang="en-IN" dirty="0"/>
              <a:t> Greet = () =&gt; &lt;h1&gt;Welcome&lt;/h1&gt;</a:t>
            </a:r>
          </a:p>
          <a:p>
            <a:pPr marL="0" indent="0">
              <a:buNone/>
            </a:pPr>
            <a:r>
              <a:rPr lang="en-IN" dirty="0"/>
              <a:t/>
            </a:r>
            <a:br>
              <a:rPr lang="en-IN" dirty="0"/>
            </a:br>
            <a:endParaRPr lang="en-IN" dirty="0"/>
          </a:p>
          <a:p>
            <a:endParaRPr lang="en-IN" b="1" u="sng" dirty="0" smtClean="0"/>
          </a:p>
          <a:p>
            <a:endParaRPr lang="en-IN" b="1" u="sng" dirty="0"/>
          </a:p>
        </p:txBody>
      </p:sp>
      <p:sp>
        <p:nvSpPr>
          <p:cNvPr id="4" name="Title 1"/>
          <p:cNvSpPr>
            <a:spLocks noGrp="1"/>
          </p:cNvSpPr>
          <p:nvPr>
            <p:ph type="title"/>
          </p:nvPr>
        </p:nvSpPr>
        <p:spPr/>
        <p:txBody>
          <a:bodyPr/>
          <a:lstStyle/>
          <a:p>
            <a:r>
              <a:rPr lang="en-US" dirty="0"/>
              <a:t>Functional components</a:t>
            </a:r>
            <a:endParaRPr lang="en-IN" dirty="0"/>
          </a:p>
        </p:txBody>
      </p:sp>
    </p:spTree>
    <p:extLst>
      <p:ext uri="{BB962C8B-B14F-4D97-AF65-F5344CB8AC3E}">
        <p14:creationId xmlns:p14="http://schemas.microsoft.com/office/powerpoint/2010/main" val="558976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components</a:t>
            </a:r>
            <a:endParaRPr lang="en-IN" dirty="0"/>
          </a:p>
        </p:txBody>
      </p:sp>
      <p:sp>
        <p:nvSpPr>
          <p:cNvPr id="4" name="Rectangle 3"/>
          <p:cNvSpPr/>
          <p:nvPr/>
        </p:nvSpPr>
        <p:spPr>
          <a:xfrm>
            <a:off x="4265255" y="2550253"/>
            <a:ext cx="3322041" cy="23992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359966" y="3481215"/>
            <a:ext cx="1132618" cy="369332"/>
          </a:xfrm>
          <a:prstGeom prst="rect">
            <a:avLst/>
          </a:prstGeom>
          <a:noFill/>
        </p:spPr>
        <p:txBody>
          <a:bodyPr wrap="none" rtlCol="0">
            <a:spAutoFit/>
          </a:bodyPr>
          <a:lstStyle/>
          <a:p>
            <a:r>
              <a:rPr lang="en-US" dirty="0" smtClean="0"/>
              <a:t>ES 6 Class</a:t>
            </a:r>
            <a:endParaRPr lang="en-IN" dirty="0"/>
          </a:p>
        </p:txBody>
      </p:sp>
      <p:cxnSp>
        <p:nvCxnSpPr>
          <p:cNvPr id="6" name="Straight Arrow Connector 5"/>
          <p:cNvCxnSpPr/>
          <p:nvPr/>
        </p:nvCxnSpPr>
        <p:spPr>
          <a:xfrm>
            <a:off x="3191464" y="3665989"/>
            <a:ext cx="1073791" cy="0"/>
          </a:xfrm>
          <a:prstGeom prst="straightConnector1">
            <a:avLst/>
          </a:prstGeom>
          <a:ln w="28575">
            <a:solidFill>
              <a:schemeClr val="tx1"/>
            </a:solidFill>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p:nvPr/>
        </p:nvCxnSpPr>
        <p:spPr>
          <a:xfrm>
            <a:off x="7587296" y="3675776"/>
            <a:ext cx="1115735" cy="0"/>
          </a:xfrm>
          <a:prstGeom prst="straightConnector1">
            <a:avLst/>
          </a:prstGeom>
          <a:ln w="28575">
            <a:solidFill>
              <a:schemeClr val="tx1"/>
            </a:solidFill>
            <a:tailEnd type="arrow"/>
          </a:ln>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1815669" y="3352610"/>
            <a:ext cx="1162498" cy="646331"/>
          </a:xfrm>
          <a:prstGeom prst="rect">
            <a:avLst/>
          </a:prstGeom>
          <a:noFill/>
        </p:spPr>
        <p:txBody>
          <a:bodyPr wrap="none" rtlCol="0">
            <a:spAutoFit/>
          </a:bodyPr>
          <a:lstStyle/>
          <a:p>
            <a:r>
              <a:rPr lang="en-US" dirty="0" smtClean="0"/>
              <a:t>Properties</a:t>
            </a:r>
          </a:p>
          <a:p>
            <a:r>
              <a:rPr lang="en-US" dirty="0" smtClean="0"/>
              <a:t>  (props)</a:t>
            </a:r>
            <a:endParaRPr lang="en-IN" dirty="0"/>
          </a:p>
        </p:txBody>
      </p:sp>
      <p:sp>
        <p:nvSpPr>
          <p:cNvPr id="9" name="TextBox 8"/>
          <p:cNvSpPr txBox="1"/>
          <p:nvPr/>
        </p:nvSpPr>
        <p:spPr>
          <a:xfrm>
            <a:off x="8803699" y="3481323"/>
            <a:ext cx="1261884" cy="369332"/>
          </a:xfrm>
          <a:prstGeom prst="rect">
            <a:avLst/>
          </a:prstGeom>
          <a:noFill/>
        </p:spPr>
        <p:txBody>
          <a:bodyPr wrap="none" rtlCol="0">
            <a:spAutoFit/>
          </a:bodyPr>
          <a:lstStyle/>
          <a:p>
            <a:r>
              <a:rPr lang="en-US" dirty="0" smtClean="0"/>
              <a:t>HTML(JSX)</a:t>
            </a:r>
          </a:p>
        </p:txBody>
      </p:sp>
      <p:sp>
        <p:nvSpPr>
          <p:cNvPr id="10" name="Rectangle 9"/>
          <p:cNvSpPr/>
          <p:nvPr/>
        </p:nvSpPr>
        <p:spPr>
          <a:xfrm>
            <a:off x="5292359" y="4228051"/>
            <a:ext cx="1200225" cy="335560"/>
          </a:xfrm>
          <a:prstGeom prst="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State</a:t>
            </a:r>
            <a:endParaRPr lang="en-IN" dirty="0">
              <a:solidFill>
                <a:schemeClr val="bg1"/>
              </a:solidFill>
            </a:endParaRPr>
          </a:p>
        </p:txBody>
      </p:sp>
    </p:spTree>
    <p:extLst>
      <p:ext uri="{BB962C8B-B14F-4D97-AF65-F5344CB8AC3E}">
        <p14:creationId xmlns:p14="http://schemas.microsoft.com/office/powerpoint/2010/main" val="22088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IN" dirty="0"/>
          </a:p>
        </p:txBody>
      </p:sp>
      <p:sp>
        <p:nvSpPr>
          <p:cNvPr id="3" name="Content Placeholder 2"/>
          <p:cNvSpPr>
            <a:spLocks noGrp="1"/>
          </p:cNvSpPr>
          <p:nvPr>
            <p:ph idx="1"/>
          </p:nvPr>
        </p:nvSpPr>
        <p:spPr/>
        <p:txBody>
          <a:bodyPr>
            <a:normAutofit/>
          </a:bodyPr>
          <a:lstStyle/>
          <a:p>
            <a:r>
              <a:rPr lang="en-IN" sz="2800" dirty="0" smtClean="0"/>
              <a:t>HTML</a:t>
            </a:r>
            <a:endParaRPr lang="en-IN" sz="2800" dirty="0"/>
          </a:p>
          <a:p>
            <a:r>
              <a:rPr lang="en-IN" sz="2800" dirty="0" smtClean="0"/>
              <a:t>CSS</a:t>
            </a:r>
            <a:endParaRPr lang="en-IN" sz="2800" dirty="0"/>
          </a:p>
          <a:p>
            <a:r>
              <a:rPr lang="en-IN" sz="2800" dirty="0" smtClean="0"/>
              <a:t>JS </a:t>
            </a:r>
            <a:r>
              <a:rPr lang="en-IN" sz="2800" dirty="0"/>
              <a:t>-  filter ,map , reduce </a:t>
            </a:r>
            <a:r>
              <a:rPr lang="en-IN" sz="2800" dirty="0" smtClean="0"/>
              <a:t>functions</a:t>
            </a:r>
          </a:p>
          <a:p>
            <a:r>
              <a:rPr lang="en-US" sz="2800" dirty="0"/>
              <a:t>Basic Understanding of ES 6  - </a:t>
            </a:r>
            <a:r>
              <a:rPr lang="en-IN" sz="2800" dirty="0"/>
              <a:t>ECMAScript 6 - ECMAScript was created to standardize JavaScript</a:t>
            </a:r>
          </a:p>
          <a:p>
            <a:endParaRPr lang="en-IN" sz="2800" dirty="0"/>
          </a:p>
        </p:txBody>
      </p:sp>
    </p:spTree>
    <p:extLst>
      <p:ext uri="{BB962C8B-B14F-4D97-AF65-F5344CB8AC3E}">
        <p14:creationId xmlns:p14="http://schemas.microsoft.com/office/powerpoint/2010/main" val="2647255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components</a:t>
            </a:r>
          </a:p>
        </p:txBody>
      </p:sp>
      <p:sp>
        <p:nvSpPr>
          <p:cNvPr id="3" name="Content Placeholder 2"/>
          <p:cNvSpPr>
            <a:spLocks noGrp="1"/>
          </p:cNvSpPr>
          <p:nvPr>
            <p:ph idx="1"/>
          </p:nvPr>
        </p:nvSpPr>
        <p:spPr/>
        <p:txBody>
          <a:bodyPr/>
          <a:lstStyle/>
          <a:p>
            <a:r>
              <a:rPr lang="en-US" dirty="0"/>
              <a:t>1) Create a folder components in </a:t>
            </a:r>
            <a:r>
              <a:rPr lang="en-US" dirty="0" err="1"/>
              <a:t>src</a:t>
            </a:r>
            <a:r>
              <a:rPr lang="en-US" dirty="0"/>
              <a:t>. </a:t>
            </a:r>
          </a:p>
          <a:p>
            <a:r>
              <a:rPr lang="en-US" dirty="0"/>
              <a:t>2) create a new file </a:t>
            </a:r>
            <a:r>
              <a:rPr lang="en-US" dirty="0" smtClean="0"/>
              <a:t>Welcome.js </a:t>
            </a:r>
            <a:r>
              <a:rPr lang="en-US" dirty="0"/>
              <a:t>inside component folder.</a:t>
            </a:r>
          </a:p>
          <a:p>
            <a:endParaRPr lang="en-IN" dirty="0"/>
          </a:p>
        </p:txBody>
      </p:sp>
      <p:sp>
        <p:nvSpPr>
          <p:cNvPr id="4" name="Rectangle 3"/>
          <p:cNvSpPr/>
          <p:nvPr/>
        </p:nvSpPr>
        <p:spPr>
          <a:xfrm>
            <a:off x="2550253" y="3137483"/>
            <a:ext cx="4555222" cy="3162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642531" y="3164681"/>
            <a:ext cx="4462943" cy="3416320"/>
          </a:xfrm>
          <a:prstGeom prst="rect">
            <a:avLst/>
          </a:prstGeom>
          <a:noFill/>
        </p:spPr>
        <p:txBody>
          <a:bodyPr wrap="square" rtlCol="0">
            <a:spAutoFit/>
          </a:bodyPr>
          <a:lstStyle/>
          <a:p>
            <a:r>
              <a:rPr lang="en-IN" dirty="0"/>
              <a:t>import React from "react";</a:t>
            </a:r>
          </a:p>
          <a:p>
            <a:r>
              <a:rPr lang="en-IN" dirty="0"/>
              <a:t>import { Component } from "react";</a:t>
            </a:r>
          </a:p>
          <a:p>
            <a:r>
              <a:rPr lang="en-IN" dirty="0"/>
              <a:t/>
            </a:r>
            <a:br>
              <a:rPr lang="en-IN" dirty="0"/>
            </a:br>
            <a:r>
              <a:rPr lang="en-IN" dirty="0"/>
              <a:t>class Welcome extends </a:t>
            </a:r>
            <a:r>
              <a:rPr lang="en-IN" dirty="0" smtClean="0"/>
              <a:t>Component{</a:t>
            </a:r>
            <a:endParaRPr lang="en-IN" dirty="0"/>
          </a:p>
          <a:p>
            <a:r>
              <a:rPr lang="en-IN" dirty="0"/>
              <a:t>    render()</a:t>
            </a:r>
          </a:p>
          <a:p>
            <a:r>
              <a:rPr lang="en-IN" dirty="0"/>
              <a:t>    {</a:t>
            </a:r>
          </a:p>
          <a:p>
            <a:r>
              <a:rPr lang="en-IN" dirty="0"/>
              <a:t>        return &lt;h1&gt;Welcome to </a:t>
            </a:r>
            <a:r>
              <a:rPr lang="en-IN" dirty="0" err="1"/>
              <a:t>rect</a:t>
            </a:r>
            <a:r>
              <a:rPr lang="en-IN" dirty="0"/>
              <a:t>&lt;/h1&gt;;</a:t>
            </a:r>
          </a:p>
          <a:p>
            <a:r>
              <a:rPr lang="en-IN" dirty="0"/>
              <a:t>    }</a:t>
            </a:r>
          </a:p>
          <a:p>
            <a:r>
              <a:rPr lang="en-IN" dirty="0"/>
              <a:t>}</a:t>
            </a:r>
          </a:p>
          <a:p>
            <a:r>
              <a:rPr lang="en-IN" dirty="0"/>
              <a:t/>
            </a:r>
            <a:br>
              <a:rPr lang="en-IN" dirty="0"/>
            </a:br>
            <a:r>
              <a:rPr lang="en-IN" dirty="0"/>
              <a:t>export default Welcome</a:t>
            </a:r>
          </a:p>
          <a:p>
            <a:endParaRPr lang="en-IN" dirty="0"/>
          </a:p>
        </p:txBody>
      </p:sp>
    </p:spTree>
    <p:extLst>
      <p:ext uri="{BB962C8B-B14F-4D97-AF65-F5344CB8AC3E}">
        <p14:creationId xmlns:p14="http://schemas.microsoft.com/office/powerpoint/2010/main" val="2386089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a:t>
            </a:r>
            <a:r>
              <a:rPr lang="en-IN" dirty="0" err="1" smtClean="0"/>
              <a:t>vs</a:t>
            </a:r>
            <a:r>
              <a:rPr lang="en-IN" dirty="0" smtClean="0"/>
              <a:t> class </a:t>
            </a:r>
            <a:r>
              <a:rPr lang="en-IN" dirty="0"/>
              <a:t>component</a:t>
            </a:r>
          </a:p>
        </p:txBody>
      </p:sp>
      <p:sp>
        <p:nvSpPr>
          <p:cNvPr id="3" name="Rectangle 2"/>
          <p:cNvSpPr/>
          <p:nvPr/>
        </p:nvSpPr>
        <p:spPr>
          <a:xfrm>
            <a:off x="796954" y="2994869"/>
            <a:ext cx="4228052" cy="30787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dirty="0" smtClean="0">
                <a:solidFill>
                  <a:schemeClr val="bg1"/>
                </a:solidFill>
              </a:rPr>
              <a:t>Simple function</a:t>
            </a:r>
          </a:p>
          <a:p>
            <a:pPr marL="285750" indent="-285750">
              <a:buFont typeface="Arial" pitchFamily="34" charset="0"/>
              <a:buChar char="•"/>
            </a:pPr>
            <a:r>
              <a:rPr lang="en-IN" dirty="0" smtClean="0">
                <a:solidFill>
                  <a:schemeClr val="bg1"/>
                </a:solidFill>
              </a:rPr>
              <a:t>Use Function component as much as possible</a:t>
            </a:r>
          </a:p>
          <a:p>
            <a:pPr marL="285750" indent="-285750">
              <a:buFont typeface="Arial" pitchFamily="34" charset="0"/>
              <a:buChar char="•"/>
            </a:pPr>
            <a:r>
              <a:rPr lang="en-IN" dirty="0" smtClean="0">
                <a:solidFill>
                  <a:schemeClr val="bg1"/>
                </a:solidFill>
              </a:rPr>
              <a:t>Absence of ‘this’ keyword</a:t>
            </a:r>
          </a:p>
          <a:p>
            <a:pPr marL="285750" indent="-285750">
              <a:buFont typeface="Arial" pitchFamily="34" charset="0"/>
              <a:buChar char="•"/>
            </a:pPr>
            <a:r>
              <a:rPr lang="en-IN" dirty="0" smtClean="0">
                <a:solidFill>
                  <a:schemeClr val="bg1"/>
                </a:solidFill>
              </a:rPr>
              <a:t>Solution without using state’</a:t>
            </a:r>
          </a:p>
          <a:p>
            <a:pPr marL="285750" indent="-285750">
              <a:buFont typeface="Arial" pitchFamily="34" charset="0"/>
              <a:buChar char="•"/>
            </a:pPr>
            <a:r>
              <a:rPr lang="en-IN" dirty="0" smtClean="0">
                <a:solidFill>
                  <a:schemeClr val="bg1"/>
                </a:solidFill>
              </a:rPr>
              <a:t>Mainly responsible for UI</a:t>
            </a:r>
          </a:p>
          <a:p>
            <a:pPr marL="285750" indent="-285750">
              <a:buFont typeface="Arial" pitchFamily="34" charset="0"/>
              <a:buChar char="•"/>
            </a:pPr>
            <a:r>
              <a:rPr lang="en-IN" dirty="0" smtClean="0">
                <a:solidFill>
                  <a:schemeClr val="bg1"/>
                </a:solidFill>
              </a:rPr>
              <a:t>Stateless </a:t>
            </a:r>
            <a:endParaRPr lang="en-IN" dirty="0">
              <a:solidFill>
                <a:schemeClr val="bg1"/>
              </a:solidFill>
            </a:endParaRPr>
          </a:p>
        </p:txBody>
      </p:sp>
      <p:sp>
        <p:nvSpPr>
          <p:cNvPr id="4" name="Rectangle 3"/>
          <p:cNvSpPr/>
          <p:nvPr/>
        </p:nvSpPr>
        <p:spPr>
          <a:xfrm>
            <a:off x="6579766" y="2961313"/>
            <a:ext cx="4228052" cy="3112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dirty="0" smtClean="0">
                <a:solidFill>
                  <a:schemeClr val="bg1"/>
                </a:solidFill>
              </a:rPr>
              <a:t>More feature rich </a:t>
            </a:r>
          </a:p>
          <a:p>
            <a:pPr marL="285750" indent="-285750">
              <a:buFont typeface="Arial" pitchFamily="34" charset="0"/>
              <a:buChar char="•"/>
            </a:pPr>
            <a:r>
              <a:rPr lang="en-IN" dirty="0" smtClean="0">
                <a:solidFill>
                  <a:schemeClr val="bg1"/>
                </a:solidFill>
              </a:rPr>
              <a:t>Maintain their own private data – state</a:t>
            </a:r>
          </a:p>
          <a:p>
            <a:pPr marL="285750" indent="-285750">
              <a:buFont typeface="Arial" pitchFamily="34" charset="0"/>
              <a:buChar char="•"/>
            </a:pPr>
            <a:r>
              <a:rPr lang="en-IN" dirty="0" smtClean="0">
                <a:solidFill>
                  <a:schemeClr val="bg1"/>
                </a:solidFill>
              </a:rPr>
              <a:t>Complex UI logic</a:t>
            </a:r>
          </a:p>
          <a:p>
            <a:pPr marL="285750" indent="-285750">
              <a:buFont typeface="Arial" pitchFamily="34" charset="0"/>
              <a:buChar char="•"/>
            </a:pPr>
            <a:r>
              <a:rPr lang="en-IN" dirty="0" err="1" smtClean="0">
                <a:solidFill>
                  <a:schemeClr val="bg1"/>
                </a:solidFill>
              </a:rPr>
              <a:t>Stateful</a:t>
            </a:r>
            <a:endParaRPr lang="en-IN" dirty="0" smtClean="0">
              <a:solidFill>
                <a:schemeClr val="bg1"/>
              </a:solidFill>
            </a:endParaRPr>
          </a:p>
          <a:p>
            <a:endParaRPr lang="en-IN" dirty="0">
              <a:solidFill>
                <a:schemeClr val="bg1"/>
              </a:solidFill>
            </a:endParaRPr>
          </a:p>
        </p:txBody>
      </p:sp>
      <p:sp>
        <p:nvSpPr>
          <p:cNvPr id="5" name="TextBox 4"/>
          <p:cNvSpPr txBox="1"/>
          <p:nvPr/>
        </p:nvSpPr>
        <p:spPr>
          <a:xfrm>
            <a:off x="1661020" y="2313809"/>
            <a:ext cx="1824538" cy="523220"/>
          </a:xfrm>
          <a:prstGeom prst="rect">
            <a:avLst/>
          </a:prstGeom>
          <a:noFill/>
        </p:spPr>
        <p:txBody>
          <a:bodyPr wrap="none" rtlCol="0">
            <a:spAutoFit/>
          </a:bodyPr>
          <a:lstStyle/>
          <a:p>
            <a:r>
              <a:rPr lang="en-IN" sz="2800" b="1" dirty="0" smtClean="0"/>
              <a:t>Functional</a:t>
            </a:r>
            <a:endParaRPr lang="en-IN" sz="2800" b="1" dirty="0"/>
          </a:p>
        </p:txBody>
      </p:sp>
      <p:sp>
        <p:nvSpPr>
          <p:cNvPr id="6" name="TextBox 5"/>
          <p:cNvSpPr txBox="1"/>
          <p:nvPr/>
        </p:nvSpPr>
        <p:spPr>
          <a:xfrm>
            <a:off x="8049970" y="2313809"/>
            <a:ext cx="974947" cy="523220"/>
          </a:xfrm>
          <a:prstGeom prst="rect">
            <a:avLst/>
          </a:prstGeom>
          <a:noFill/>
        </p:spPr>
        <p:txBody>
          <a:bodyPr wrap="none" rtlCol="0">
            <a:spAutoFit/>
          </a:bodyPr>
          <a:lstStyle/>
          <a:p>
            <a:r>
              <a:rPr lang="en-IN" sz="2800" b="1" dirty="0" smtClean="0"/>
              <a:t>Class</a:t>
            </a:r>
            <a:endParaRPr lang="en-IN" sz="2800" b="1" dirty="0"/>
          </a:p>
        </p:txBody>
      </p:sp>
    </p:spTree>
    <p:extLst>
      <p:ext uri="{BB962C8B-B14F-4D97-AF65-F5344CB8AC3E}">
        <p14:creationId xmlns:p14="http://schemas.microsoft.com/office/powerpoint/2010/main" val="3799290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JSX</a:t>
            </a:r>
            <a:endParaRPr lang="en-IN" dirty="0"/>
          </a:p>
        </p:txBody>
      </p:sp>
      <p:sp>
        <p:nvSpPr>
          <p:cNvPr id="3" name="Content Placeholder 2"/>
          <p:cNvSpPr>
            <a:spLocks noGrp="1"/>
          </p:cNvSpPr>
          <p:nvPr>
            <p:ph idx="1"/>
          </p:nvPr>
        </p:nvSpPr>
        <p:spPr/>
        <p:txBody>
          <a:bodyPr/>
          <a:lstStyle/>
          <a:p>
            <a:r>
              <a:rPr lang="en-IN" dirty="0" smtClean="0"/>
              <a:t>JavaScript XML – Extension to the </a:t>
            </a:r>
            <a:r>
              <a:rPr lang="en-IN" dirty="0" err="1" smtClean="0"/>
              <a:t>javascript</a:t>
            </a:r>
            <a:r>
              <a:rPr lang="en-IN" dirty="0" smtClean="0"/>
              <a:t> language syntax</a:t>
            </a:r>
          </a:p>
          <a:p>
            <a:r>
              <a:rPr lang="en-IN" dirty="0" smtClean="0"/>
              <a:t>Write XML – like code for elements and components</a:t>
            </a:r>
          </a:p>
          <a:p>
            <a:r>
              <a:rPr lang="en-IN" dirty="0" smtClean="0"/>
              <a:t>JSX have a tag name , attribute and children</a:t>
            </a:r>
          </a:p>
          <a:p>
            <a:r>
              <a:rPr lang="en-IN" dirty="0" smtClean="0"/>
              <a:t>JSX is not necessary to write react application.</a:t>
            </a:r>
          </a:p>
          <a:p>
            <a:r>
              <a:rPr lang="en-IN" dirty="0" smtClean="0"/>
              <a:t>JSX makes your react code simpler and </a:t>
            </a:r>
            <a:r>
              <a:rPr lang="en-IN" dirty="0" err="1" smtClean="0"/>
              <a:t>elegent</a:t>
            </a:r>
            <a:r>
              <a:rPr lang="en-IN" dirty="0" smtClean="0"/>
              <a:t>.</a:t>
            </a:r>
            <a:endParaRPr lang="en-IN" dirty="0"/>
          </a:p>
        </p:txBody>
      </p:sp>
    </p:spTree>
    <p:extLst>
      <p:ext uri="{BB962C8B-B14F-4D97-AF65-F5344CB8AC3E}">
        <p14:creationId xmlns:p14="http://schemas.microsoft.com/office/powerpoint/2010/main" val="2415390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JSX</a:t>
            </a:r>
          </a:p>
        </p:txBody>
      </p:sp>
      <p:sp>
        <p:nvSpPr>
          <p:cNvPr id="4" name="Rectangle 3"/>
          <p:cNvSpPr/>
          <p:nvPr/>
        </p:nvSpPr>
        <p:spPr>
          <a:xfrm>
            <a:off x="729842" y="2550252"/>
            <a:ext cx="4504888" cy="38002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import React from "react";</a:t>
            </a:r>
          </a:p>
          <a:p>
            <a:r>
              <a:rPr lang="en-IN" dirty="0">
                <a:solidFill>
                  <a:schemeClr val="bg1"/>
                </a:solidFill>
              </a:rPr>
              <a:t/>
            </a:r>
            <a:br>
              <a:rPr lang="en-IN" dirty="0">
                <a:solidFill>
                  <a:schemeClr val="bg1"/>
                </a:solidFill>
              </a:rPr>
            </a:br>
            <a:r>
              <a:rPr lang="en-IN" dirty="0" err="1">
                <a:solidFill>
                  <a:schemeClr val="bg1"/>
                </a:solidFill>
              </a:rPr>
              <a:t>const</a:t>
            </a:r>
            <a:r>
              <a:rPr lang="en-IN" dirty="0">
                <a:solidFill>
                  <a:schemeClr val="bg1"/>
                </a:solidFill>
              </a:rPr>
              <a:t> Hello = () =&gt;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a:t>
            </a:r>
          </a:p>
          <a:p>
            <a:r>
              <a:rPr lang="en-IN" dirty="0">
                <a:solidFill>
                  <a:schemeClr val="bg1"/>
                </a:solidFill>
              </a:rPr>
              <a:t/>
            </a:r>
            <a:br>
              <a:rPr lang="en-IN" dirty="0">
                <a:solidFill>
                  <a:schemeClr val="bg1"/>
                </a:solidFill>
              </a:rPr>
            </a:br>
            <a:r>
              <a:rPr lang="en-IN" dirty="0">
                <a:solidFill>
                  <a:schemeClr val="bg1"/>
                </a:solidFill>
              </a:rPr>
              <a:t>        &lt;div&gt;</a:t>
            </a:r>
          </a:p>
          <a:p>
            <a:r>
              <a:rPr lang="en-IN" dirty="0">
                <a:solidFill>
                  <a:schemeClr val="bg1"/>
                </a:solidFill>
              </a:rPr>
              <a:t>        &lt;h1&gt;Hello JSX&lt;/h1&gt;</a:t>
            </a:r>
          </a:p>
          <a:p>
            <a:r>
              <a:rPr lang="en-IN" dirty="0">
                <a:solidFill>
                  <a:schemeClr val="bg1"/>
                </a:solidFill>
              </a:rPr>
              <a:t>        &lt;/div&gt;</a:t>
            </a:r>
          </a:p>
          <a:p>
            <a:r>
              <a:rPr lang="en-IN" dirty="0">
                <a:solidFill>
                  <a:schemeClr val="bg1"/>
                </a:solidFill>
              </a:rPr>
              <a:t>    )</a:t>
            </a:r>
          </a:p>
          <a:p>
            <a:r>
              <a:rPr lang="en-IN" dirty="0">
                <a:solidFill>
                  <a:schemeClr val="bg1"/>
                </a:solidFill>
              </a:rPr>
              <a:t>       </a:t>
            </a:r>
            <a:r>
              <a:rPr lang="en-IN" dirty="0" smtClean="0">
                <a:solidFill>
                  <a:schemeClr val="bg1"/>
                </a:solidFill>
              </a:rPr>
              <a:t>}</a:t>
            </a:r>
            <a:endParaRPr lang="en-IN" dirty="0">
              <a:solidFill>
                <a:schemeClr val="bg1"/>
              </a:solidFill>
            </a:endParaRPr>
          </a:p>
          <a:p>
            <a:r>
              <a:rPr lang="en-IN" dirty="0">
                <a:solidFill>
                  <a:schemeClr val="bg1"/>
                </a:solidFill>
              </a:rPr>
              <a:t/>
            </a:r>
            <a:br>
              <a:rPr lang="en-IN" dirty="0">
                <a:solidFill>
                  <a:schemeClr val="bg1"/>
                </a:solidFill>
              </a:rPr>
            </a:br>
            <a:r>
              <a:rPr lang="en-IN" dirty="0">
                <a:solidFill>
                  <a:schemeClr val="bg1"/>
                </a:solidFill>
              </a:rPr>
              <a:t>export default Hello</a:t>
            </a:r>
          </a:p>
        </p:txBody>
      </p:sp>
      <p:sp>
        <p:nvSpPr>
          <p:cNvPr id="5" name="Rectangle 4"/>
          <p:cNvSpPr/>
          <p:nvPr/>
        </p:nvSpPr>
        <p:spPr>
          <a:xfrm>
            <a:off x="6158917" y="2550252"/>
            <a:ext cx="4504888" cy="38002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import React, { </a:t>
            </a:r>
            <a:r>
              <a:rPr lang="en-IN" dirty="0" err="1">
                <a:solidFill>
                  <a:schemeClr val="bg1"/>
                </a:solidFill>
              </a:rPr>
              <a:t>createElement</a:t>
            </a:r>
            <a:r>
              <a:rPr lang="en-IN" dirty="0">
                <a:solidFill>
                  <a:schemeClr val="bg1"/>
                </a:solidFill>
              </a:rPr>
              <a:t> } from "react";</a:t>
            </a:r>
          </a:p>
          <a:p>
            <a:r>
              <a:rPr lang="en-IN" dirty="0">
                <a:solidFill>
                  <a:schemeClr val="bg1"/>
                </a:solidFill>
              </a:rPr>
              <a:t/>
            </a:r>
            <a:br>
              <a:rPr lang="en-IN" dirty="0">
                <a:solidFill>
                  <a:schemeClr val="bg1"/>
                </a:solidFill>
              </a:rPr>
            </a:br>
            <a:r>
              <a:rPr lang="en-IN" dirty="0" err="1" smtClean="0">
                <a:solidFill>
                  <a:schemeClr val="bg1"/>
                </a:solidFill>
              </a:rPr>
              <a:t>const</a:t>
            </a:r>
            <a:r>
              <a:rPr lang="en-IN" dirty="0" smtClean="0">
                <a:solidFill>
                  <a:schemeClr val="bg1"/>
                </a:solidFill>
              </a:rPr>
              <a:t> </a:t>
            </a:r>
            <a:r>
              <a:rPr lang="en-IN" dirty="0">
                <a:solidFill>
                  <a:schemeClr val="bg1"/>
                </a:solidFill>
              </a:rPr>
              <a:t>Hello = () =&gt; {</a:t>
            </a:r>
          </a:p>
          <a:p>
            <a:r>
              <a:rPr lang="en-IN" dirty="0">
                <a:solidFill>
                  <a:schemeClr val="bg1"/>
                </a:solidFill>
              </a:rPr>
              <a:t/>
            </a:r>
            <a:br>
              <a:rPr lang="en-IN" dirty="0">
                <a:solidFill>
                  <a:schemeClr val="bg1"/>
                </a:solidFill>
              </a:rPr>
            </a:br>
            <a:r>
              <a:rPr lang="en-IN" dirty="0">
                <a:solidFill>
                  <a:schemeClr val="bg1"/>
                </a:solidFill>
              </a:rPr>
              <a:t>        return </a:t>
            </a:r>
            <a:r>
              <a:rPr lang="en-IN" dirty="0" err="1">
                <a:solidFill>
                  <a:schemeClr val="bg1"/>
                </a:solidFill>
              </a:rPr>
              <a:t>React.createElement</a:t>
            </a:r>
            <a:endParaRPr lang="en-IN" dirty="0">
              <a:solidFill>
                <a:schemeClr val="bg1"/>
              </a:solidFill>
            </a:endParaRPr>
          </a:p>
          <a:p>
            <a:r>
              <a:rPr lang="en-IN" dirty="0">
                <a:solidFill>
                  <a:schemeClr val="bg1"/>
                </a:solidFill>
              </a:rPr>
              <a:t>         </a:t>
            </a:r>
            <a:r>
              <a:rPr lang="en-IN" dirty="0" smtClean="0">
                <a:solidFill>
                  <a:schemeClr val="bg1"/>
                </a:solidFill>
              </a:rPr>
              <a:t>	(</a:t>
            </a:r>
            <a:r>
              <a:rPr lang="en-IN" dirty="0">
                <a:solidFill>
                  <a:schemeClr val="bg1"/>
                </a:solidFill>
              </a:rPr>
              <a:t>'div',{'id':'</a:t>
            </a:r>
            <a:r>
              <a:rPr lang="en-IN" dirty="0" err="1">
                <a:solidFill>
                  <a:schemeClr val="bg1"/>
                </a:solidFill>
              </a:rPr>
              <a:t>msg</a:t>
            </a:r>
            <a:r>
              <a:rPr lang="en-IN" dirty="0">
                <a:solidFill>
                  <a:schemeClr val="bg1"/>
                </a:solidFill>
              </a:rPr>
              <a:t>',</a:t>
            </a:r>
            <a:r>
              <a:rPr lang="en-IN" dirty="0" err="1">
                <a:solidFill>
                  <a:schemeClr val="bg1"/>
                </a:solidFill>
              </a:rPr>
              <a:t>className</a:t>
            </a:r>
            <a:r>
              <a:rPr lang="en-IN" dirty="0">
                <a:solidFill>
                  <a:schemeClr val="bg1"/>
                </a:solidFill>
              </a:rPr>
              <a:t>:'dummy</a:t>
            </a:r>
            <a:r>
              <a:rPr lang="en-IN" dirty="0" smtClean="0">
                <a:solidFill>
                  <a:schemeClr val="bg1"/>
                </a:solidFill>
              </a:rPr>
              <a:t>'},</a:t>
            </a:r>
          </a:p>
          <a:p>
            <a:r>
              <a:rPr lang="en-IN" dirty="0">
                <a:solidFill>
                  <a:schemeClr val="bg1"/>
                </a:solidFill>
              </a:rPr>
              <a:t>	</a:t>
            </a:r>
            <a:r>
              <a:rPr lang="en-IN" dirty="0" err="1" smtClean="0">
                <a:solidFill>
                  <a:schemeClr val="bg1"/>
                </a:solidFill>
              </a:rPr>
              <a:t>React.createElement</a:t>
            </a:r>
            <a:r>
              <a:rPr lang="en-IN" dirty="0">
                <a:solidFill>
                  <a:schemeClr val="bg1"/>
                </a:solidFill>
              </a:rPr>
              <a:t>('h1',null,'Hello </a:t>
            </a:r>
            <a:r>
              <a:rPr lang="en-IN" dirty="0" smtClean="0">
                <a:solidFill>
                  <a:schemeClr val="bg1"/>
                </a:solidFill>
              </a:rPr>
              <a:t>	JSX</a:t>
            </a:r>
            <a:r>
              <a:rPr lang="en-IN" dirty="0">
                <a:solidFill>
                  <a:schemeClr val="bg1"/>
                </a:solidFill>
              </a:rPr>
              <a:t>'));</a:t>
            </a:r>
          </a:p>
          <a:p>
            <a:r>
              <a:rPr lang="en-IN" dirty="0">
                <a:solidFill>
                  <a:schemeClr val="bg1"/>
                </a:solidFill>
              </a:rPr>
              <a:t/>
            </a:r>
            <a:br>
              <a:rPr lang="en-IN" dirty="0">
                <a:solidFill>
                  <a:schemeClr val="bg1"/>
                </a:solidFill>
              </a:rPr>
            </a:br>
            <a:r>
              <a:rPr lang="en-IN" dirty="0">
                <a:solidFill>
                  <a:schemeClr val="bg1"/>
                </a:solidFill>
              </a:rPr>
              <a:t>}</a:t>
            </a:r>
          </a:p>
          <a:p>
            <a:r>
              <a:rPr lang="en-IN" dirty="0">
                <a:solidFill>
                  <a:schemeClr val="bg1"/>
                </a:solidFill>
              </a:rPr>
              <a:t/>
            </a:r>
            <a:br>
              <a:rPr lang="en-IN" dirty="0">
                <a:solidFill>
                  <a:schemeClr val="bg1"/>
                </a:solidFill>
              </a:rPr>
            </a:br>
            <a:r>
              <a:rPr lang="en-IN" dirty="0">
                <a:solidFill>
                  <a:schemeClr val="bg1"/>
                </a:solidFill>
              </a:rPr>
              <a:t>export default Hello</a:t>
            </a:r>
          </a:p>
          <a:p>
            <a:endParaRPr lang="en-IN" dirty="0">
              <a:solidFill>
                <a:schemeClr val="bg1"/>
              </a:solidFill>
            </a:endParaRPr>
          </a:p>
        </p:txBody>
      </p:sp>
    </p:spTree>
    <p:extLst>
      <p:ext uri="{BB962C8B-B14F-4D97-AF65-F5344CB8AC3E}">
        <p14:creationId xmlns:p14="http://schemas.microsoft.com/office/powerpoint/2010/main" val="2915879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IN" dirty="0"/>
          </a:p>
        </p:txBody>
      </p:sp>
      <p:sp>
        <p:nvSpPr>
          <p:cNvPr id="3" name="Content Placeholder 2"/>
          <p:cNvSpPr>
            <a:spLocks noGrp="1"/>
          </p:cNvSpPr>
          <p:nvPr>
            <p:ph idx="1"/>
          </p:nvPr>
        </p:nvSpPr>
        <p:spPr/>
        <p:txBody>
          <a:bodyPr/>
          <a:lstStyle/>
          <a:p>
            <a:r>
              <a:rPr lang="en-US" dirty="0" smtClean="0"/>
              <a:t>Components are reusable part of the react.  All type of components, takes props as a optional argument.  It also allow components to be dynamic. </a:t>
            </a:r>
          </a:p>
          <a:p>
            <a:r>
              <a:rPr lang="en-US" dirty="0" smtClean="0"/>
              <a:t>Props are immutable means we cannot change  its value.</a:t>
            </a:r>
          </a:p>
          <a:p>
            <a:r>
              <a:rPr lang="en-US" b="1" u="sng" dirty="0" smtClean="0"/>
              <a:t>Props with functional components.</a:t>
            </a:r>
          </a:p>
          <a:p>
            <a:r>
              <a:rPr lang="en-US" dirty="0" smtClean="0"/>
              <a:t>For functional components we need to </a:t>
            </a:r>
            <a:endParaRPr lang="en-IN" dirty="0"/>
          </a:p>
          <a:p>
            <a:pPr marL="0" indent="0">
              <a:buNone/>
            </a:pPr>
            <a:r>
              <a:rPr lang="en-US" dirty="0" smtClean="0"/>
              <a:t>   pass props as a arguments.</a:t>
            </a:r>
          </a:p>
        </p:txBody>
      </p:sp>
      <p:sp>
        <p:nvSpPr>
          <p:cNvPr id="4" name="Rectangle 3"/>
          <p:cNvSpPr/>
          <p:nvPr/>
        </p:nvSpPr>
        <p:spPr>
          <a:xfrm>
            <a:off x="6266576" y="3506598"/>
            <a:ext cx="4848837" cy="32381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bg1"/>
                </a:solidFill>
              </a:rPr>
              <a:t>const</a:t>
            </a:r>
            <a:r>
              <a:rPr lang="en-IN" dirty="0">
                <a:solidFill>
                  <a:schemeClr val="bg1"/>
                </a:solidFill>
              </a:rPr>
              <a:t> Test = (Props) =&gt; {</a:t>
            </a:r>
          </a:p>
          <a:p>
            <a:r>
              <a:rPr lang="en-IN" dirty="0">
                <a:solidFill>
                  <a:schemeClr val="bg1"/>
                </a:solidFill>
              </a:rPr>
              <a:t>    </a:t>
            </a:r>
            <a:r>
              <a:rPr lang="en-IN" dirty="0" smtClean="0">
                <a:solidFill>
                  <a:schemeClr val="bg1"/>
                </a:solidFill>
              </a:rPr>
              <a:t> </a:t>
            </a:r>
            <a:r>
              <a:rPr lang="en-IN" dirty="0">
                <a:solidFill>
                  <a:schemeClr val="bg1"/>
                </a:solidFill>
              </a:rPr>
              <a:t>// console.log(Props</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 </a:t>
            </a:r>
            <a:r>
              <a:rPr lang="en-IN" dirty="0" smtClean="0">
                <a:solidFill>
                  <a:schemeClr val="bg1"/>
                </a:solidFill>
              </a:rPr>
              <a:t>(</a:t>
            </a:r>
            <a:endParaRPr lang="en-IN" dirty="0">
              <a:solidFill>
                <a:schemeClr val="bg1"/>
              </a:solidFill>
            </a:endParaRPr>
          </a:p>
          <a:p>
            <a:r>
              <a:rPr lang="en-IN" dirty="0">
                <a:solidFill>
                  <a:schemeClr val="bg1"/>
                </a:solidFill>
              </a:rPr>
              <a:t>            &lt;div&gt;</a:t>
            </a:r>
          </a:p>
          <a:p>
            <a:r>
              <a:rPr lang="en-IN" dirty="0">
                <a:solidFill>
                  <a:schemeClr val="bg1"/>
                </a:solidFill>
              </a:rPr>
              <a:t>                &lt;h1&gt; Hello {Props.name}. It is </a:t>
            </a:r>
            <a:r>
              <a:rPr lang="en-IN" dirty="0" smtClean="0">
                <a:solidFill>
                  <a:schemeClr val="bg1"/>
                </a:solidFill>
              </a:rPr>
              <a:t>						{</a:t>
            </a:r>
            <a:r>
              <a:rPr lang="en-IN" dirty="0" err="1">
                <a:solidFill>
                  <a:schemeClr val="bg1"/>
                </a:solidFill>
              </a:rPr>
              <a:t>Props.type</a:t>
            </a:r>
            <a:r>
              <a:rPr lang="en-IN" dirty="0">
                <a:solidFill>
                  <a:schemeClr val="bg1"/>
                </a:solidFill>
              </a:rPr>
              <a:t>} language &lt;/h1&gt;</a:t>
            </a:r>
          </a:p>
          <a:p>
            <a:r>
              <a:rPr lang="en-IN" dirty="0">
                <a:solidFill>
                  <a:schemeClr val="bg1"/>
                </a:solidFill>
              </a:rPr>
              <a:t>                {</a:t>
            </a:r>
            <a:r>
              <a:rPr lang="en-IN" dirty="0" err="1">
                <a:solidFill>
                  <a:schemeClr val="bg1"/>
                </a:solidFill>
              </a:rPr>
              <a:t>Props.children</a:t>
            </a:r>
            <a:r>
              <a:rPr lang="en-IN" dirty="0">
                <a:solidFill>
                  <a:schemeClr val="bg1"/>
                </a:solidFill>
              </a:rPr>
              <a:t>}</a:t>
            </a:r>
          </a:p>
          <a:p>
            <a:r>
              <a:rPr lang="en-IN" dirty="0">
                <a:solidFill>
                  <a:schemeClr val="bg1"/>
                </a:solidFill>
              </a:rPr>
              <a:t>            &lt;/div&gt;</a:t>
            </a:r>
          </a:p>
          <a:p>
            <a:r>
              <a:rPr lang="en-IN" dirty="0">
                <a:solidFill>
                  <a:schemeClr val="bg1"/>
                </a:solidFill>
              </a:rPr>
              <a:t>        )</a:t>
            </a:r>
          </a:p>
          <a:p>
            <a:r>
              <a:rPr lang="en-IN" dirty="0">
                <a:solidFill>
                  <a:schemeClr val="bg1"/>
                </a:solidFill>
              </a:rPr>
              <a:t>}</a:t>
            </a:r>
          </a:p>
          <a:p>
            <a:pPr algn="ctr"/>
            <a:endParaRPr lang="en-IN" dirty="0"/>
          </a:p>
        </p:txBody>
      </p:sp>
      <p:sp>
        <p:nvSpPr>
          <p:cNvPr id="5" name="Rectangle 4"/>
          <p:cNvSpPr/>
          <p:nvPr/>
        </p:nvSpPr>
        <p:spPr>
          <a:xfrm>
            <a:off x="1350628" y="4766345"/>
            <a:ext cx="4523063" cy="1619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&lt;Test name="React" type="Front-end"&gt;</a:t>
            </a:r>
          </a:p>
          <a:p>
            <a:r>
              <a:rPr lang="en-US" dirty="0">
                <a:solidFill>
                  <a:schemeClr val="bg1"/>
                </a:solidFill>
              </a:rPr>
              <a:t>            &lt;p&gt; Child Paragraph Tag &lt;/p&gt;</a:t>
            </a:r>
          </a:p>
          <a:p>
            <a:r>
              <a:rPr lang="en-US" dirty="0" smtClean="0">
                <a:solidFill>
                  <a:schemeClr val="bg1"/>
                </a:solidFill>
              </a:rPr>
              <a:t>&lt;/</a:t>
            </a:r>
            <a:r>
              <a:rPr lang="en-US" dirty="0">
                <a:solidFill>
                  <a:schemeClr val="bg1"/>
                </a:solidFill>
              </a:rPr>
              <a:t>Test&gt;</a:t>
            </a:r>
          </a:p>
          <a:p>
            <a:pPr algn="ctr"/>
            <a:endParaRPr lang="en-IN" dirty="0"/>
          </a:p>
        </p:txBody>
      </p:sp>
    </p:spTree>
    <p:extLst>
      <p:ext uri="{BB962C8B-B14F-4D97-AF65-F5344CB8AC3E}">
        <p14:creationId xmlns:p14="http://schemas.microsoft.com/office/powerpoint/2010/main" val="2243719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endParaRPr lang="en-IN" dirty="0"/>
          </a:p>
        </p:txBody>
      </p:sp>
      <p:sp>
        <p:nvSpPr>
          <p:cNvPr id="3" name="Content Placeholder 2"/>
          <p:cNvSpPr>
            <a:spLocks noGrp="1"/>
          </p:cNvSpPr>
          <p:nvPr>
            <p:ph idx="1"/>
          </p:nvPr>
        </p:nvSpPr>
        <p:spPr>
          <a:xfrm>
            <a:off x="1202919" y="2011680"/>
            <a:ext cx="4283481" cy="4206240"/>
          </a:xfrm>
        </p:spPr>
        <p:txBody>
          <a:bodyPr/>
          <a:lstStyle/>
          <a:p>
            <a:r>
              <a:rPr lang="en-US" b="1" u="sng" dirty="0" smtClean="0"/>
              <a:t>Props with class components</a:t>
            </a:r>
          </a:p>
          <a:p>
            <a:r>
              <a:rPr lang="en-US" dirty="0" smtClean="0"/>
              <a:t>For class components props are available by default using this keyword. </a:t>
            </a:r>
            <a:endParaRPr lang="en-IN" dirty="0"/>
          </a:p>
        </p:txBody>
      </p:sp>
      <p:sp>
        <p:nvSpPr>
          <p:cNvPr id="4" name="Rectangle 3"/>
          <p:cNvSpPr/>
          <p:nvPr/>
        </p:nvSpPr>
        <p:spPr>
          <a:xfrm>
            <a:off x="6165908" y="2105637"/>
            <a:ext cx="4848837" cy="3372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bg1"/>
              </a:solidFill>
            </a:endParaRPr>
          </a:p>
          <a:p>
            <a:r>
              <a:rPr lang="en-IN" dirty="0" smtClean="0">
                <a:solidFill>
                  <a:schemeClr val="bg1"/>
                </a:solidFill>
              </a:rPr>
              <a:t>class </a:t>
            </a:r>
            <a:r>
              <a:rPr lang="en-IN" dirty="0">
                <a:solidFill>
                  <a:schemeClr val="bg1"/>
                </a:solidFill>
              </a:rPr>
              <a:t>Welcome extends </a:t>
            </a:r>
            <a:r>
              <a:rPr lang="en-IN" dirty="0" err="1">
                <a:solidFill>
                  <a:schemeClr val="bg1"/>
                </a:solidFill>
              </a:rPr>
              <a:t>React.Component</a:t>
            </a:r>
            <a:endParaRPr lang="en-IN" dirty="0">
              <a:solidFill>
                <a:schemeClr val="bg1"/>
              </a:solidFill>
            </a:endParaRPr>
          </a:p>
          <a:p>
            <a:r>
              <a:rPr lang="en-IN" dirty="0">
                <a:solidFill>
                  <a:schemeClr val="bg1"/>
                </a:solidFill>
              </a:rPr>
              <a:t>{</a:t>
            </a:r>
          </a:p>
          <a:p>
            <a:r>
              <a:rPr lang="en-IN" dirty="0">
                <a:solidFill>
                  <a:schemeClr val="bg1"/>
                </a:solidFill>
              </a:rPr>
              <a:t>    render()</a:t>
            </a:r>
          </a:p>
          <a:p>
            <a:r>
              <a:rPr lang="en-IN" dirty="0">
                <a:solidFill>
                  <a:schemeClr val="bg1"/>
                </a:solidFill>
              </a:rPr>
              <a:t>    {</a:t>
            </a:r>
          </a:p>
          <a:p>
            <a:r>
              <a:rPr lang="en-IN" dirty="0">
                <a:solidFill>
                  <a:schemeClr val="bg1"/>
                </a:solidFill>
              </a:rPr>
              <a:t>        return(</a:t>
            </a:r>
          </a:p>
          <a:p>
            <a:r>
              <a:rPr lang="en-IN" dirty="0">
                <a:solidFill>
                  <a:schemeClr val="bg1"/>
                </a:solidFill>
              </a:rPr>
              <a:t>        &lt;div</a:t>
            </a:r>
            <a:r>
              <a:rPr lang="en-IN" dirty="0" smtClean="0">
                <a:solidFill>
                  <a:schemeClr val="bg1"/>
                </a:solidFill>
              </a:rPr>
              <a:t>&gt;</a:t>
            </a:r>
            <a:r>
              <a:rPr lang="en-IN" dirty="0">
                <a:solidFill>
                  <a:schemeClr val="bg1"/>
                </a:solidFill>
              </a:rPr>
              <a:t/>
            </a:r>
            <a:br>
              <a:rPr lang="en-IN" dirty="0">
                <a:solidFill>
                  <a:schemeClr val="bg1"/>
                </a:solidFill>
              </a:rPr>
            </a:br>
            <a:r>
              <a:rPr lang="en-IN" dirty="0">
                <a:solidFill>
                  <a:schemeClr val="bg1"/>
                </a:solidFill>
              </a:rPr>
              <a:t>                &lt;h1&gt;Hello class {this.props.name}&lt;/h1</a:t>
            </a:r>
            <a:r>
              <a:rPr lang="en-IN" dirty="0" smtClean="0">
                <a:solidFill>
                  <a:schemeClr val="bg1"/>
                </a:solidFill>
              </a:rPr>
              <a:t>&gt;</a:t>
            </a:r>
            <a:r>
              <a:rPr lang="en-IN" dirty="0">
                <a:solidFill>
                  <a:schemeClr val="bg1"/>
                </a:solidFill>
              </a:rPr>
              <a:t/>
            </a:r>
            <a:br>
              <a:rPr lang="en-IN" dirty="0">
                <a:solidFill>
                  <a:schemeClr val="bg1"/>
                </a:solidFill>
              </a:rPr>
            </a:br>
            <a:r>
              <a:rPr lang="en-IN" dirty="0">
                <a:solidFill>
                  <a:schemeClr val="bg1"/>
                </a:solidFill>
              </a:rPr>
              <a:t>        &lt;/div&gt;</a:t>
            </a:r>
          </a:p>
          <a:p>
            <a:r>
              <a:rPr lang="en-IN" dirty="0">
                <a:solidFill>
                  <a:schemeClr val="bg1"/>
                </a:solidFill>
              </a:rPr>
              <a:t>        )</a:t>
            </a:r>
          </a:p>
          <a:p>
            <a:r>
              <a:rPr lang="en-IN" dirty="0">
                <a:solidFill>
                  <a:schemeClr val="bg1"/>
                </a:solidFill>
              </a:rPr>
              <a:t>    }</a:t>
            </a:r>
          </a:p>
          <a:p>
            <a:r>
              <a:rPr lang="en-IN" dirty="0">
                <a:solidFill>
                  <a:schemeClr val="bg1"/>
                </a:solidFill>
              </a:rPr>
              <a:t>}</a:t>
            </a:r>
          </a:p>
          <a:p>
            <a:pPr algn="ctr"/>
            <a:endParaRPr lang="en-IN" dirty="0"/>
          </a:p>
        </p:txBody>
      </p:sp>
      <p:sp>
        <p:nvSpPr>
          <p:cNvPr id="5" name="Rectangle 4"/>
          <p:cNvSpPr/>
          <p:nvPr/>
        </p:nvSpPr>
        <p:spPr>
          <a:xfrm>
            <a:off x="6332117" y="5888963"/>
            <a:ext cx="4041043" cy="369332"/>
          </a:xfrm>
          <a:prstGeom prst="rect">
            <a:avLst/>
          </a:prstGeom>
        </p:spPr>
        <p:txBody>
          <a:bodyPr wrap="none">
            <a:spAutoFit/>
          </a:bodyPr>
          <a:lstStyle/>
          <a:p>
            <a:r>
              <a:rPr lang="en-IN" dirty="0"/>
              <a:t>        &lt;Welcome name="Programming"/&gt;  </a:t>
            </a:r>
          </a:p>
        </p:txBody>
      </p:sp>
      <p:sp>
        <p:nvSpPr>
          <p:cNvPr id="6" name="Rectangle 5"/>
          <p:cNvSpPr/>
          <p:nvPr/>
        </p:nvSpPr>
        <p:spPr>
          <a:xfrm>
            <a:off x="6165908" y="5704514"/>
            <a:ext cx="4848837" cy="7382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6376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structuring  state and props</a:t>
            </a:r>
            <a:endParaRPr lang="en-IN" dirty="0"/>
          </a:p>
        </p:txBody>
      </p:sp>
      <p:sp>
        <p:nvSpPr>
          <p:cNvPr id="8" name="Rectangle 7"/>
          <p:cNvSpPr/>
          <p:nvPr/>
        </p:nvSpPr>
        <p:spPr>
          <a:xfrm>
            <a:off x="1107347" y="2046914"/>
            <a:ext cx="4672668" cy="41441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bg1"/>
                </a:solidFill>
              </a:rPr>
              <a:t>const</a:t>
            </a:r>
            <a:r>
              <a:rPr lang="en-IN" dirty="0">
                <a:solidFill>
                  <a:schemeClr val="bg1"/>
                </a:solidFill>
              </a:rPr>
              <a:t> Test = ({</a:t>
            </a:r>
            <a:r>
              <a:rPr lang="en-IN" dirty="0" err="1">
                <a:solidFill>
                  <a:schemeClr val="bg1"/>
                </a:solidFill>
              </a:rPr>
              <a:t>name,type</a:t>
            </a:r>
            <a:r>
              <a:rPr lang="en-IN" dirty="0">
                <a:solidFill>
                  <a:schemeClr val="bg1"/>
                </a:solidFill>
              </a:rPr>
              <a:t>}) =&gt; { </a:t>
            </a:r>
          </a:p>
          <a:p>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name,type</a:t>
            </a:r>
            <a:r>
              <a:rPr lang="en-IN" dirty="0">
                <a:solidFill>
                  <a:schemeClr val="bg1"/>
                </a:solidFill>
              </a:rPr>
              <a:t>} = props</a:t>
            </a:r>
          </a:p>
          <a:p>
            <a:r>
              <a:rPr lang="en-IN" dirty="0">
                <a:solidFill>
                  <a:schemeClr val="bg1"/>
                </a:solidFill>
              </a:rPr>
              <a:t>    return ( </a:t>
            </a:r>
          </a:p>
          <a:p>
            <a:r>
              <a:rPr lang="en-IN" dirty="0">
                <a:solidFill>
                  <a:schemeClr val="bg1"/>
                </a:solidFill>
              </a:rPr>
              <a:t>        &lt;div&gt;</a:t>
            </a:r>
          </a:p>
          <a:p>
            <a:r>
              <a:rPr lang="en-IN" dirty="0">
                <a:solidFill>
                  <a:schemeClr val="bg1"/>
                </a:solidFill>
              </a:rPr>
              <a:t>            &lt;h1&gt;Hello {name} {type} </a:t>
            </a:r>
            <a:r>
              <a:rPr lang="en-IN" dirty="0" err="1">
                <a:solidFill>
                  <a:schemeClr val="bg1"/>
                </a:solidFill>
              </a:rPr>
              <a:t>Progamming</a:t>
            </a:r>
            <a:r>
              <a:rPr lang="en-IN" dirty="0">
                <a:solidFill>
                  <a:schemeClr val="bg1"/>
                </a:solidFill>
              </a:rPr>
              <a:t> Language &lt;/h1&gt; </a:t>
            </a:r>
          </a:p>
          <a:p>
            <a:r>
              <a:rPr lang="en-IN" dirty="0">
                <a:solidFill>
                  <a:schemeClr val="bg1"/>
                </a:solidFill>
              </a:rPr>
              <a:t>            </a:t>
            </a:r>
          </a:p>
          <a:p>
            <a:r>
              <a:rPr lang="en-IN" dirty="0">
                <a:solidFill>
                  <a:schemeClr val="bg1"/>
                </a:solidFill>
              </a:rPr>
              <a:t>        &lt;/div&gt;</a:t>
            </a:r>
          </a:p>
          <a:p>
            <a:r>
              <a:rPr lang="en-IN" dirty="0">
                <a:solidFill>
                  <a:schemeClr val="bg1"/>
                </a:solidFill>
              </a:rPr>
              <a:t>    )</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674180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IN" dirty="0"/>
          </a:p>
        </p:txBody>
      </p:sp>
      <p:sp>
        <p:nvSpPr>
          <p:cNvPr id="4" name="Rectangle 3"/>
          <p:cNvSpPr/>
          <p:nvPr/>
        </p:nvSpPr>
        <p:spPr>
          <a:xfrm>
            <a:off x="6165908" y="2751589"/>
            <a:ext cx="4924338" cy="34898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State is managed within component</a:t>
            </a:r>
          </a:p>
          <a:p>
            <a:r>
              <a:rPr lang="en-US" dirty="0" smtClean="0">
                <a:solidFill>
                  <a:schemeClr val="bg1"/>
                </a:solidFill>
              </a:rPr>
              <a:t>Variables are declared within function body</a:t>
            </a:r>
          </a:p>
          <a:p>
            <a:r>
              <a:rPr lang="en-US" dirty="0" smtClean="0">
                <a:solidFill>
                  <a:schemeClr val="bg1"/>
                </a:solidFill>
              </a:rPr>
              <a:t>State can be changes</a:t>
            </a:r>
          </a:p>
          <a:p>
            <a:r>
              <a:rPr lang="en-US" dirty="0" err="1" smtClean="0">
                <a:solidFill>
                  <a:schemeClr val="bg1"/>
                </a:solidFill>
              </a:rPr>
              <a:t>useState</a:t>
            </a:r>
            <a:r>
              <a:rPr lang="en-US" dirty="0" smtClean="0">
                <a:solidFill>
                  <a:schemeClr val="bg1"/>
                </a:solidFill>
              </a:rPr>
              <a:t> Hook – functional components</a:t>
            </a:r>
          </a:p>
          <a:p>
            <a:r>
              <a:rPr lang="en-US" dirty="0" err="1" smtClean="0">
                <a:solidFill>
                  <a:schemeClr val="bg1"/>
                </a:solidFill>
              </a:rPr>
              <a:t>This.state</a:t>
            </a:r>
            <a:r>
              <a:rPr lang="en-US" dirty="0" smtClean="0">
                <a:solidFill>
                  <a:schemeClr val="bg1"/>
                </a:solidFill>
              </a:rPr>
              <a:t> – class component</a:t>
            </a:r>
          </a:p>
          <a:p>
            <a:endParaRPr lang="en-IN" dirty="0"/>
          </a:p>
        </p:txBody>
      </p:sp>
      <p:sp>
        <p:nvSpPr>
          <p:cNvPr id="5" name="Rectangle 4"/>
          <p:cNvSpPr/>
          <p:nvPr/>
        </p:nvSpPr>
        <p:spPr>
          <a:xfrm>
            <a:off x="613794" y="2751589"/>
            <a:ext cx="4848837" cy="34898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bg1"/>
              </a:solidFill>
            </a:endParaRPr>
          </a:p>
          <a:p>
            <a:r>
              <a:rPr lang="en-US" dirty="0" smtClean="0">
                <a:solidFill>
                  <a:schemeClr val="bg1"/>
                </a:solidFill>
              </a:rPr>
              <a:t>Props gets Passed to the component</a:t>
            </a:r>
          </a:p>
          <a:p>
            <a:r>
              <a:rPr lang="en-US" dirty="0" smtClean="0">
                <a:solidFill>
                  <a:schemeClr val="bg1"/>
                </a:solidFill>
              </a:rPr>
              <a:t>Function Parameter</a:t>
            </a:r>
          </a:p>
          <a:p>
            <a:r>
              <a:rPr lang="en-US" dirty="0" smtClean="0">
                <a:solidFill>
                  <a:schemeClr val="bg1"/>
                </a:solidFill>
              </a:rPr>
              <a:t>Props are immutable</a:t>
            </a:r>
          </a:p>
          <a:p>
            <a:r>
              <a:rPr lang="en-US" dirty="0" smtClean="0">
                <a:solidFill>
                  <a:schemeClr val="bg1"/>
                </a:solidFill>
              </a:rPr>
              <a:t>props – functional components</a:t>
            </a:r>
          </a:p>
          <a:p>
            <a:r>
              <a:rPr lang="en-US" dirty="0" err="1" smtClean="0">
                <a:solidFill>
                  <a:schemeClr val="bg1"/>
                </a:solidFill>
              </a:rPr>
              <a:t>this.props</a:t>
            </a:r>
            <a:r>
              <a:rPr lang="en-US" dirty="0" smtClean="0">
                <a:solidFill>
                  <a:schemeClr val="bg1"/>
                </a:solidFill>
              </a:rPr>
              <a:t> – class component </a:t>
            </a:r>
          </a:p>
          <a:p>
            <a:endParaRPr lang="en-IN" dirty="0"/>
          </a:p>
        </p:txBody>
      </p:sp>
      <p:sp>
        <p:nvSpPr>
          <p:cNvPr id="6" name="TextBox 5"/>
          <p:cNvSpPr txBox="1"/>
          <p:nvPr/>
        </p:nvSpPr>
        <p:spPr>
          <a:xfrm>
            <a:off x="2416029" y="2072080"/>
            <a:ext cx="946093" cy="461665"/>
          </a:xfrm>
          <a:prstGeom prst="rect">
            <a:avLst/>
          </a:prstGeom>
          <a:noFill/>
        </p:spPr>
        <p:txBody>
          <a:bodyPr wrap="none" rtlCol="0">
            <a:spAutoFit/>
          </a:bodyPr>
          <a:lstStyle/>
          <a:p>
            <a:r>
              <a:rPr lang="en-US" sz="2400" b="1" dirty="0" smtClean="0"/>
              <a:t>Props</a:t>
            </a:r>
            <a:endParaRPr lang="en-IN" sz="2400" b="1" dirty="0"/>
          </a:p>
        </p:txBody>
      </p:sp>
      <p:sp>
        <p:nvSpPr>
          <p:cNvPr id="7" name="TextBox 6"/>
          <p:cNvSpPr txBox="1"/>
          <p:nvPr/>
        </p:nvSpPr>
        <p:spPr>
          <a:xfrm>
            <a:off x="8029662" y="2072080"/>
            <a:ext cx="912429" cy="461665"/>
          </a:xfrm>
          <a:prstGeom prst="rect">
            <a:avLst/>
          </a:prstGeom>
          <a:noFill/>
        </p:spPr>
        <p:txBody>
          <a:bodyPr wrap="none" rtlCol="0">
            <a:spAutoFit/>
          </a:bodyPr>
          <a:lstStyle/>
          <a:p>
            <a:r>
              <a:rPr lang="en-US" sz="2400" b="1" dirty="0" smtClean="0"/>
              <a:t>State</a:t>
            </a:r>
            <a:endParaRPr lang="en-IN" sz="2400" b="1" dirty="0"/>
          </a:p>
        </p:txBody>
      </p:sp>
    </p:spTree>
    <p:extLst>
      <p:ext uri="{BB962C8B-B14F-4D97-AF65-F5344CB8AC3E}">
        <p14:creationId xmlns:p14="http://schemas.microsoft.com/office/powerpoint/2010/main" val="3333230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t>
            </a:r>
            <a:r>
              <a:rPr lang="en-US" dirty="0" err="1" smtClean="0"/>
              <a:t>setstate</a:t>
            </a:r>
            <a:endParaRPr lang="en-IN" dirty="0"/>
          </a:p>
        </p:txBody>
      </p:sp>
      <p:sp>
        <p:nvSpPr>
          <p:cNvPr id="3" name="Content Placeholder 2"/>
          <p:cNvSpPr>
            <a:spLocks noGrp="1"/>
          </p:cNvSpPr>
          <p:nvPr>
            <p:ph idx="1"/>
          </p:nvPr>
        </p:nvSpPr>
        <p:spPr/>
        <p:txBody>
          <a:bodyPr/>
          <a:lstStyle/>
          <a:p>
            <a:r>
              <a:rPr lang="en-US" u="sng" dirty="0" smtClean="0"/>
              <a:t>Syntax:</a:t>
            </a:r>
          </a:p>
          <a:p>
            <a:pPr lvl="1"/>
            <a:r>
              <a:rPr lang="en-IN" dirty="0" err="1"/>
              <a:t>setState</a:t>
            </a:r>
            <a:r>
              <a:rPr lang="en-IN" dirty="0"/>
              <a:t>(updater[, </a:t>
            </a:r>
            <a:r>
              <a:rPr lang="en-IN" dirty="0" err="1"/>
              <a:t>callback</a:t>
            </a:r>
            <a:r>
              <a:rPr lang="en-IN" dirty="0" smtClean="0"/>
              <a:t>])</a:t>
            </a:r>
          </a:p>
          <a:p>
            <a:endParaRPr lang="en-US" dirty="0" smtClean="0"/>
          </a:p>
          <a:p>
            <a:r>
              <a:rPr lang="en-US" dirty="0" smtClean="0"/>
              <a:t>The </a:t>
            </a:r>
            <a:r>
              <a:rPr lang="en-US" dirty="0"/>
              <a:t>first argument is an updater function with the signature: </a:t>
            </a:r>
          </a:p>
          <a:p>
            <a:pPr lvl="1"/>
            <a:r>
              <a:rPr lang="en-IN" dirty="0"/>
              <a:t>(</a:t>
            </a:r>
            <a:r>
              <a:rPr lang="en-IN" dirty="0" err="1"/>
              <a:t>prevState</a:t>
            </a:r>
            <a:r>
              <a:rPr lang="en-IN" dirty="0"/>
              <a:t>, props) =&gt; </a:t>
            </a:r>
            <a:r>
              <a:rPr lang="en-IN" dirty="0" err="1"/>
              <a:t>stateChange</a:t>
            </a:r>
            <a:endParaRPr lang="en-IN" dirty="0"/>
          </a:p>
          <a:p>
            <a:pPr lvl="1"/>
            <a:r>
              <a:rPr lang="en-US" dirty="0" err="1"/>
              <a:t>prevState</a:t>
            </a:r>
            <a:r>
              <a:rPr lang="en-US" dirty="0"/>
              <a:t> is a reference to the previous state. It should not be directly mutated.</a:t>
            </a:r>
            <a:endParaRPr lang="en-IN" dirty="0"/>
          </a:p>
          <a:p>
            <a:endParaRPr lang="en-US" dirty="0" smtClean="0"/>
          </a:p>
          <a:p>
            <a:r>
              <a:rPr lang="en-US" dirty="0" smtClean="0"/>
              <a:t>The second parameter to </a:t>
            </a:r>
            <a:r>
              <a:rPr lang="en-US" dirty="0" err="1" smtClean="0"/>
              <a:t>setState</a:t>
            </a:r>
            <a:r>
              <a:rPr lang="en-US" dirty="0" smtClean="0"/>
              <a:t>() is an optional callback function that will be executed once </a:t>
            </a:r>
            <a:r>
              <a:rPr lang="en-US" dirty="0" err="1" smtClean="0"/>
              <a:t>setState</a:t>
            </a:r>
            <a:r>
              <a:rPr lang="en-US" dirty="0" smtClean="0"/>
              <a:t> is completed and the component is re-rendered</a:t>
            </a:r>
          </a:p>
        </p:txBody>
      </p:sp>
    </p:spTree>
    <p:extLst>
      <p:ext uri="{BB962C8B-B14F-4D97-AF65-F5344CB8AC3E}">
        <p14:creationId xmlns:p14="http://schemas.microsoft.com/office/powerpoint/2010/main" val="36334012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a:t>
            </a:r>
            <a:endParaRPr lang="en-IN" dirty="0"/>
          </a:p>
        </p:txBody>
      </p:sp>
      <p:sp>
        <p:nvSpPr>
          <p:cNvPr id="4" name="Rectangle 3"/>
          <p:cNvSpPr/>
          <p:nvPr/>
        </p:nvSpPr>
        <p:spPr>
          <a:xfrm>
            <a:off x="613794" y="1988191"/>
            <a:ext cx="4848837" cy="42532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bg1"/>
              </a:solidFill>
            </a:endParaRPr>
          </a:p>
          <a:p>
            <a:r>
              <a:rPr lang="en-IN" dirty="0">
                <a:solidFill>
                  <a:schemeClr val="bg1"/>
                </a:solidFill>
              </a:rPr>
              <a:t/>
            </a:r>
            <a:br>
              <a:rPr lang="en-IN" dirty="0">
                <a:solidFill>
                  <a:schemeClr val="bg1"/>
                </a:solidFill>
              </a:rPr>
            </a:br>
            <a:r>
              <a:rPr lang="en-IN" dirty="0">
                <a:solidFill>
                  <a:schemeClr val="bg1"/>
                </a:solidFill>
              </a:rPr>
              <a:t>class Message extends </a:t>
            </a:r>
            <a:r>
              <a:rPr lang="en-IN" dirty="0" err="1" smtClean="0">
                <a:solidFill>
                  <a:schemeClr val="bg1"/>
                </a:solidFill>
              </a:rPr>
              <a:t>React.Component</a:t>
            </a:r>
            <a:r>
              <a:rPr lang="en-IN" dirty="0" smtClean="0">
                <a:solidFill>
                  <a:schemeClr val="bg1"/>
                </a:solidFill>
              </a:rPr>
              <a:t>{</a:t>
            </a:r>
            <a:endParaRPr lang="en-IN" dirty="0">
              <a:solidFill>
                <a:schemeClr val="bg1"/>
              </a:solidFill>
            </a:endParaRPr>
          </a:p>
          <a:p>
            <a:r>
              <a:rPr lang="en-IN" dirty="0">
                <a:solidFill>
                  <a:schemeClr val="bg1"/>
                </a:solidFill>
              </a:rPr>
              <a:t>    constructor</a:t>
            </a:r>
            <a:r>
              <a:rPr lang="en-IN" dirty="0" smtClean="0">
                <a:solidFill>
                  <a:schemeClr val="bg1"/>
                </a:solidFill>
              </a:rPr>
              <a:t>(){</a:t>
            </a:r>
            <a:endParaRPr lang="en-IN" dirty="0">
              <a:solidFill>
                <a:schemeClr val="bg1"/>
              </a:solidFill>
            </a:endParaRPr>
          </a:p>
          <a:p>
            <a:r>
              <a:rPr lang="en-IN" dirty="0">
                <a:solidFill>
                  <a:schemeClr val="bg1"/>
                </a:solidFill>
              </a:rPr>
              <a:t>        super</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err="1">
                <a:solidFill>
                  <a:schemeClr val="bg1"/>
                </a:solidFill>
              </a:rPr>
              <a:t>this.state</a:t>
            </a:r>
            <a:r>
              <a:rPr lang="en-IN" dirty="0">
                <a:solidFill>
                  <a:schemeClr val="bg1"/>
                </a:solidFill>
              </a:rPr>
              <a:t> = {</a:t>
            </a:r>
          </a:p>
          <a:p>
            <a:r>
              <a:rPr lang="en-IN" dirty="0">
                <a:solidFill>
                  <a:schemeClr val="bg1"/>
                </a:solidFill>
              </a:rPr>
              <a:t>                </a:t>
            </a:r>
            <a:r>
              <a:rPr lang="en-IN" dirty="0" err="1">
                <a:solidFill>
                  <a:schemeClr val="bg1"/>
                </a:solidFill>
              </a:rPr>
              <a:t>msg</a:t>
            </a:r>
            <a:r>
              <a:rPr lang="en-IN" dirty="0">
                <a:solidFill>
                  <a:schemeClr val="bg1"/>
                </a:solidFill>
              </a:rPr>
              <a:t> : 'Welcome visitor'</a:t>
            </a:r>
          </a:p>
          <a:p>
            <a:r>
              <a:rPr lang="en-IN" dirty="0">
                <a:solidFill>
                  <a:schemeClr val="bg1"/>
                </a:solidFill>
              </a:rPr>
              <a:t>            }</a:t>
            </a:r>
          </a:p>
          <a:p>
            <a:r>
              <a:rPr lang="en-IN" dirty="0">
                <a:solidFill>
                  <a:schemeClr val="bg1"/>
                </a:solidFill>
              </a:rPr>
              <a:t>        }</a:t>
            </a:r>
          </a:p>
          <a:p>
            <a:r>
              <a:rPr lang="en-IN" dirty="0">
                <a:solidFill>
                  <a:schemeClr val="bg1"/>
                </a:solidFill>
              </a:rPr>
              <a:t>    }</a:t>
            </a:r>
          </a:p>
          <a:p>
            <a:r>
              <a:rPr lang="en-IN" dirty="0">
                <a:solidFill>
                  <a:schemeClr val="bg1"/>
                </a:solidFill>
              </a:rPr>
              <a:t/>
            </a:r>
            <a:br>
              <a:rPr lang="en-IN" dirty="0">
                <a:solidFill>
                  <a:schemeClr val="bg1"/>
                </a:solidFill>
              </a:rPr>
            </a:br>
            <a:r>
              <a:rPr lang="en-IN" dirty="0">
                <a:solidFill>
                  <a:schemeClr val="bg1"/>
                </a:solidFill>
              </a:rPr>
              <a:t>    display</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err="1">
                <a:solidFill>
                  <a:schemeClr val="bg1"/>
                </a:solidFill>
              </a:rPr>
              <a:t>this.setState</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err="1">
                <a:solidFill>
                  <a:schemeClr val="bg1"/>
                </a:solidFill>
              </a:rPr>
              <a:t>msg</a:t>
            </a:r>
            <a:r>
              <a:rPr lang="en-IN" dirty="0">
                <a:solidFill>
                  <a:schemeClr val="bg1"/>
                </a:solidFill>
              </a:rPr>
              <a:t> : "Thank you  for subscription" </a:t>
            </a:r>
          </a:p>
          <a:p>
            <a:r>
              <a:rPr lang="en-IN" dirty="0">
                <a:solidFill>
                  <a:schemeClr val="bg1"/>
                </a:solidFill>
              </a:rPr>
              <a:t>            }</a:t>
            </a:r>
            <a:r>
              <a:rPr lang="en-IN" dirty="0" smtClean="0">
                <a:solidFill>
                  <a:schemeClr val="bg1"/>
                </a:solidFill>
              </a:rPr>
              <a:t>)</a:t>
            </a:r>
            <a:endParaRPr lang="en-IN" dirty="0">
              <a:solidFill>
                <a:schemeClr val="bg1"/>
              </a:solidFill>
            </a:endParaRPr>
          </a:p>
          <a:p>
            <a:r>
              <a:rPr lang="en-IN" dirty="0">
                <a:solidFill>
                  <a:schemeClr val="bg1"/>
                </a:solidFill>
              </a:rPr>
              <a:t>    }</a:t>
            </a:r>
          </a:p>
          <a:p>
            <a:r>
              <a:rPr lang="en-IN" dirty="0">
                <a:solidFill>
                  <a:schemeClr val="bg1"/>
                </a:solidFill>
              </a:rPr>
              <a:t/>
            </a:r>
            <a:br>
              <a:rPr lang="en-IN" dirty="0">
                <a:solidFill>
                  <a:schemeClr val="bg1"/>
                </a:solidFill>
              </a:rPr>
            </a:br>
            <a:endParaRPr lang="en-IN" dirty="0"/>
          </a:p>
        </p:txBody>
      </p:sp>
      <p:sp>
        <p:nvSpPr>
          <p:cNvPr id="5" name="Rectangle 4"/>
          <p:cNvSpPr/>
          <p:nvPr/>
        </p:nvSpPr>
        <p:spPr>
          <a:xfrm>
            <a:off x="6252594" y="1988192"/>
            <a:ext cx="4848837" cy="41287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render()</a:t>
            </a:r>
          </a:p>
          <a:p>
            <a:r>
              <a:rPr lang="en-IN" dirty="0">
                <a:solidFill>
                  <a:schemeClr val="bg1"/>
                </a:solidFill>
              </a:rPr>
              <a:t>    {</a:t>
            </a:r>
          </a:p>
          <a:p>
            <a:r>
              <a:rPr lang="en-IN" dirty="0">
                <a:solidFill>
                  <a:schemeClr val="bg1"/>
                </a:solidFill>
              </a:rPr>
              <a:t>        return(</a:t>
            </a:r>
          </a:p>
          <a:p>
            <a:r>
              <a:rPr lang="en-IN" dirty="0">
                <a:solidFill>
                  <a:schemeClr val="bg1"/>
                </a:solidFill>
              </a:rPr>
              <a:t>        &lt;div&gt;</a:t>
            </a:r>
          </a:p>
          <a:p>
            <a:r>
              <a:rPr lang="en-IN" dirty="0">
                <a:solidFill>
                  <a:schemeClr val="bg1"/>
                </a:solidFill>
              </a:rPr>
              <a:t/>
            </a:r>
            <a:br>
              <a:rPr lang="en-IN" dirty="0">
                <a:solidFill>
                  <a:schemeClr val="bg1"/>
                </a:solidFill>
              </a:rPr>
            </a:br>
            <a:r>
              <a:rPr lang="en-IN" dirty="0">
                <a:solidFill>
                  <a:schemeClr val="bg1"/>
                </a:solidFill>
              </a:rPr>
              <a:t>                &lt;h1&gt;{this.state.msg} &lt;/h1&gt;</a:t>
            </a:r>
          </a:p>
          <a:p>
            <a:r>
              <a:rPr lang="en-IN" dirty="0">
                <a:solidFill>
                  <a:schemeClr val="bg1"/>
                </a:solidFill>
              </a:rPr>
              <a:t>                &lt;button </a:t>
            </a:r>
            <a:r>
              <a:rPr lang="en-IN" dirty="0" err="1">
                <a:solidFill>
                  <a:schemeClr val="bg1"/>
                </a:solidFill>
              </a:rPr>
              <a:t>onClick</a:t>
            </a:r>
            <a:r>
              <a:rPr lang="en-IN" dirty="0">
                <a:solidFill>
                  <a:schemeClr val="bg1"/>
                </a:solidFill>
              </a:rPr>
              <a:t>={() =&gt; </a:t>
            </a:r>
            <a:r>
              <a:rPr lang="en-IN" dirty="0" err="1">
                <a:solidFill>
                  <a:schemeClr val="bg1"/>
                </a:solidFill>
              </a:rPr>
              <a:t>this.display</a:t>
            </a:r>
            <a:r>
              <a:rPr lang="en-IN" dirty="0">
                <a:solidFill>
                  <a:schemeClr val="bg1"/>
                </a:solidFill>
              </a:rPr>
              <a:t>()}&gt;Subscribe&lt;/button&gt;</a:t>
            </a:r>
          </a:p>
          <a:p>
            <a:r>
              <a:rPr lang="en-IN" dirty="0">
                <a:solidFill>
                  <a:schemeClr val="bg1"/>
                </a:solidFill>
              </a:rPr>
              <a:t>        &lt;/div&gt;  </a:t>
            </a:r>
          </a:p>
          <a:p>
            <a:r>
              <a:rPr lang="en-IN" dirty="0">
                <a:solidFill>
                  <a:schemeClr val="bg1"/>
                </a:solidFill>
              </a:rPr>
              <a:t>        )</a:t>
            </a:r>
          </a:p>
          <a:p>
            <a:r>
              <a:rPr lang="en-IN" dirty="0">
                <a:solidFill>
                  <a:schemeClr val="bg1"/>
                </a:solidFill>
              </a:rPr>
              <a:t>    }</a:t>
            </a:r>
          </a:p>
          <a:p>
            <a:r>
              <a:rPr lang="en-IN" dirty="0">
                <a:solidFill>
                  <a:schemeClr val="bg1"/>
                </a:solidFill>
              </a:rPr>
              <a:t>}</a:t>
            </a:r>
          </a:p>
          <a:p>
            <a:r>
              <a:rPr lang="en-IN" dirty="0">
                <a:solidFill>
                  <a:schemeClr val="bg1"/>
                </a:solidFill>
              </a:rPr>
              <a:t/>
            </a:r>
            <a:br>
              <a:rPr lang="en-IN" dirty="0">
                <a:solidFill>
                  <a:schemeClr val="bg1"/>
                </a:solidFill>
              </a:rPr>
            </a:br>
            <a:r>
              <a:rPr lang="en-IN" dirty="0">
                <a:solidFill>
                  <a:schemeClr val="bg1"/>
                </a:solidFill>
              </a:rPr>
              <a:t>export default Message</a:t>
            </a:r>
          </a:p>
        </p:txBody>
      </p:sp>
    </p:spTree>
    <p:extLst>
      <p:ext uri="{BB962C8B-B14F-4D97-AF65-F5344CB8AC3E}">
        <p14:creationId xmlns:p14="http://schemas.microsoft.com/office/powerpoint/2010/main" val="150607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2"/>
            </a:solidFill>
          </a:ln>
        </p:spPr>
        <p:txBody>
          <a:bodyPr/>
          <a:lstStyle/>
          <a:p>
            <a:r>
              <a:rPr lang="en-IN" dirty="0"/>
              <a:t>What is React </a:t>
            </a:r>
            <a:r>
              <a:rPr lang="en-IN" dirty="0" smtClean="0"/>
              <a:t>?</a:t>
            </a:r>
            <a:endParaRPr lang="en-IN" dirty="0"/>
          </a:p>
        </p:txBody>
      </p:sp>
      <p:sp>
        <p:nvSpPr>
          <p:cNvPr id="3" name="Content Placeholder 2"/>
          <p:cNvSpPr>
            <a:spLocks noGrp="1"/>
          </p:cNvSpPr>
          <p:nvPr>
            <p:ph idx="1"/>
          </p:nvPr>
        </p:nvSpPr>
        <p:spPr/>
        <p:txBody>
          <a:bodyPr>
            <a:normAutofit/>
          </a:bodyPr>
          <a:lstStyle/>
          <a:p>
            <a:r>
              <a:rPr lang="en-IN" sz="2800" dirty="0" smtClean="0"/>
              <a:t>React </a:t>
            </a:r>
            <a:r>
              <a:rPr lang="en-IN" sz="2800" dirty="0"/>
              <a:t>is an open source </a:t>
            </a:r>
            <a:r>
              <a:rPr lang="en-IN" sz="2800" dirty="0" err="1"/>
              <a:t>javascript</a:t>
            </a:r>
            <a:r>
              <a:rPr lang="en-IN" sz="2800" dirty="0"/>
              <a:t> library for </a:t>
            </a:r>
            <a:r>
              <a:rPr lang="en-IN" sz="2800" dirty="0" err="1"/>
              <a:t>buiding</a:t>
            </a:r>
            <a:r>
              <a:rPr lang="en-IN" sz="2800" dirty="0"/>
              <a:t>  user interface </a:t>
            </a:r>
          </a:p>
          <a:p>
            <a:r>
              <a:rPr lang="en-IN" sz="2800" dirty="0" smtClean="0"/>
              <a:t>This </a:t>
            </a:r>
            <a:r>
              <a:rPr lang="en-IN" sz="2800" dirty="0"/>
              <a:t>is project created in 2011 by </a:t>
            </a:r>
            <a:r>
              <a:rPr lang="en-IN" sz="2800" dirty="0" err="1"/>
              <a:t>facebook</a:t>
            </a:r>
            <a:endParaRPr lang="en-IN" sz="2800" dirty="0"/>
          </a:p>
          <a:p>
            <a:r>
              <a:rPr lang="en-IN" sz="2800" dirty="0" smtClean="0"/>
              <a:t>It </a:t>
            </a:r>
            <a:r>
              <a:rPr lang="en-IN" sz="2800" dirty="0"/>
              <a:t>is not a framework </a:t>
            </a:r>
          </a:p>
          <a:p>
            <a:r>
              <a:rPr lang="en-IN" sz="2800" dirty="0" smtClean="0"/>
              <a:t>It </a:t>
            </a:r>
            <a:r>
              <a:rPr lang="en-IN" sz="2800" dirty="0"/>
              <a:t>Focus on building rich UI</a:t>
            </a:r>
          </a:p>
          <a:p>
            <a:endParaRPr lang="en-IN" sz="2800" dirty="0"/>
          </a:p>
        </p:txBody>
      </p:sp>
    </p:spTree>
    <p:extLst>
      <p:ext uri="{BB962C8B-B14F-4D97-AF65-F5344CB8AC3E}">
        <p14:creationId xmlns:p14="http://schemas.microsoft.com/office/powerpoint/2010/main" val="2456477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callback function</a:t>
            </a:r>
            <a:endParaRPr lang="en-IN" dirty="0"/>
          </a:p>
        </p:txBody>
      </p:sp>
      <p:sp>
        <p:nvSpPr>
          <p:cNvPr id="4" name="Rectangle 3"/>
          <p:cNvSpPr/>
          <p:nvPr/>
        </p:nvSpPr>
        <p:spPr>
          <a:xfrm>
            <a:off x="613794" y="1988191"/>
            <a:ext cx="4848837" cy="47565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a:t>
            </a:r>
            <a:r>
              <a:rPr lang="en-IN" b="1" dirty="0">
                <a:solidFill>
                  <a:schemeClr val="bg1"/>
                </a:solidFill>
              </a:rPr>
              <a:t>constructor(props)</a:t>
            </a:r>
            <a:r>
              <a:rPr lang="en-IN" dirty="0">
                <a:solidFill>
                  <a:schemeClr val="bg1"/>
                </a:solidFill>
              </a:rPr>
              <a:t> {</a:t>
            </a:r>
          </a:p>
          <a:p>
            <a:r>
              <a:rPr lang="en-IN" dirty="0">
                <a:solidFill>
                  <a:schemeClr val="bg1"/>
                </a:solidFill>
              </a:rPr>
              <a:t>    super(props</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err="1">
                <a:solidFill>
                  <a:schemeClr val="bg1"/>
                </a:solidFill>
              </a:rPr>
              <a:t>this.state</a:t>
            </a:r>
            <a:r>
              <a:rPr lang="en-IN" dirty="0">
                <a:solidFill>
                  <a:schemeClr val="bg1"/>
                </a:solidFill>
              </a:rPr>
              <a:t> = {</a:t>
            </a:r>
          </a:p>
          <a:p>
            <a:r>
              <a:rPr lang="en-IN" dirty="0">
                <a:solidFill>
                  <a:schemeClr val="bg1"/>
                </a:solidFill>
              </a:rPr>
              <a:t>       count:0</a:t>
            </a:r>
          </a:p>
          <a:p>
            <a:r>
              <a:rPr lang="en-IN" dirty="0">
                <a:solidFill>
                  <a:schemeClr val="bg1"/>
                </a:solidFill>
              </a:rPr>
              <a:t>    }</a:t>
            </a:r>
          </a:p>
          <a:p>
            <a:r>
              <a:rPr lang="en-IN" dirty="0">
                <a:solidFill>
                  <a:schemeClr val="bg1"/>
                </a:solidFill>
              </a:rPr>
              <a:t>  </a:t>
            </a:r>
            <a:r>
              <a:rPr lang="en-IN" dirty="0" smtClean="0">
                <a:solidFill>
                  <a:schemeClr val="bg1"/>
                </a:solidFill>
              </a:rPr>
              <a:t>}</a:t>
            </a:r>
          </a:p>
          <a:p>
            <a:endParaRPr lang="en-IN" dirty="0" smtClean="0">
              <a:solidFill>
                <a:schemeClr val="bg1"/>
              </a:solidFill>
            </a:endParaRPr>
          </a:p>
          <a:p>
            <a:r>
              <a:rPr lang="en-IN" b="1" dirty="0" smtClean="0">
                <a:solidFill>
                  <a:schemeClr val="bg1"/>
                </a:solidFill>
              </a:rPr>
              <a:t>increment(){</a:t>
            </a:r>
            <a:endParaRPr lang="en-IN" b="1" dirty="0">
              <a:solidFill>
                <a:schemeClr val="bg1"/>
              </a:solidFill>
            </a:endParaRPr>
          </a:p>
          <a:p>
            <a:r>
              <a:rPr lang="en-IN" dirty="0">
                <a:solidFill>
                  <a:schemeClr val="bg1"/>
                </a:solidFill>
              </a:rPr>
              <a:t>      </a:t>
            </a:r>
            <a:r>
              <a:rPr lang="en-IN" dirty="0" err="1">
                <a:solidFill>
                  <a:schemeClr val="bg1"/>
                </a:solidFill>
              </a:rPr>
              <a:t>this.setState</a:t>
            </a:r>
            <a:r>
              <a:rPr lang="en-IN" dirty="0">
                <a:solidFill>
                  <a:schemeClr val="bg1"/>
                </a:solidFill>
              </a:rPr>
              <a:t>(</a:t>
            </a:r>
          </a:p>
          <a:p>
            <a:r>
              <a:rPr lang="en-IN" dirty="0">
                <a:solidFill>
                  <a:schemeClr val="bg1"/>
                </a:solidFill>
              </a:rPr>
              <a:t>      {</a:t>
            </a:r>
          </a:p>
          <a:p>
            <a:r>
              <a:rPr lang="en-IN" dirty="0">
                <a:solidFill>
                  <a:schemeClr val="bg1"/>
                </a:solidFill>
              </a:rPr>
              <a:t>        count : </a:t>
            </a:r>
            <a:r>
              <a:rPr lang="en-IN" dirty="0" err="1">
                <a:solidFill>
                  <a:schemeClr val="bg1"/>
                </a:solidFill>
              </a:rPr>
              <a:t>this.state.count</a:t>
            </a:r>
            <a:r>
              <a:rPr lang="en-IN" dirty="0">
                <a:solidFill>
                  <a:schemeClr val="bg1"/>
                </a:solidFill>
              </a:rPr>
              <a:t> + 1</a:t>
            </a:r>
          </a:p>
          <a:p>
            <a:r>
              <a:rPr lang="en-IN" dirty="0">
                <a:solidFill>
                  <a:schemeClr val="bg1"/>
                </a:solidFill>
              </a:rPr>
              <a:t>      },() =&gt; {console.log(</a:t>
            </a:r>
            <a:r>
              <a:rPr lang="en-IN" dirty="0" err="1">
                <a:solidFill>
                  <a:schemeClr val="bg1"/>
                </a:solidFill>
              </a:rPr>
              <a:t>this.state.count</a:t>
            </a:r>
            <a:r>
              <a:rPr lang="en-IN" dirty="0">
                <a:solidFill>
                  <a:schemeClr val="bg1"/>
                </a:solidFill>
              </a:rPr>
              <a:t>)})</a:t>
            </a:r>
          </a:p>
          <a:p>
            <a:r>
              <a:rPr lang="en-IN" dirty="0">
                <a:solidFill>
                  <a:schemeClr val="bg1"/>
                </a:solidFill>
              </a:rPr>
              <a:t/>
            </a:r>
            <a:br>
              <a:rPr lang="en-IN" dirty="0">
                <a:solidFill>
                  <a:schemeClr val="bg1"/>
                </a:solidFill>
              </a:rPr>
            </a:br>
            <a:r>
              <a:rPr lang="en-IN" dirty="0">
                <a:solidFill>
                  <a:schemeClr val="bg1"/>
                </a:solidFill>
              </a:rPr>
              <a:t>      //console.log(</a:t>
            </a:r>
            <a:r>
              <a:rPr lang="en-IN" dirty="0" err="1">
                <a:solidFill>
                  <a:schemeClr val="bg1"/>
                </a:solidFill>
              </a:rPr>
              <a:t>this.state.count</a:t>
            </a:r>
            <a:r>
              <a:rPr lang="en-IN" dirty="0">
                <a:solidFill>
                  <a:schemeClr val="bg1"/>
                </a:solidFill>
              </a:rPr>
              <a:t>)</a:t>
            </a:r>
          </a:p>
          <a:p>
            <a:r>
              <a:rPr lang="en-IN" dirty="0">
                <a:solidFill>
                  <a:schemeClr val="bg1"/>
                </a:solidFill>
              </a:rPr>
              <a:t>  }</a:t>
            </a:r>
          </a:p>
          <a:p>
            <a:r>
              <a:rPr lang="en-IN" dirty="0">
                <a:solidFill>
                  <a:schemeClr val="bg1"/>
                </a:solidFill>
              </a:rPr>
              <a:t/>
            </a:r>
            <a:br>
              <a:rPr lang="en-IN" dirty="0">
                <a:solidFill>
                  <a:schemeClr val="bg1"/>
                </a:solidFill>
              </a:rPr>
            </a:br>
            <a:endParaRPr lang="en-IN" dirty="0"/>
          </a:p>
        </p:txBody>
      </p:sp>
      <p:sp>
        <p:nvSpPr>
          <p:cNvPr id="5" name="Rectangle 4"/>
          <p:cNvSpPr/>
          <p:nvPr/>
        </p:nvSpPr>
        <p:spPr>
          <a:xfrm>
            <a:off x="6084814" y="2006367"/>
            <a:ext cx="4848837" cy="47565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bg1"/>
                </a:solidFill>
              </a:rPr>
              <a:t>render() {</a:t>
            </a:r>
          </a:p>
          <a:p>
            <a:r>
              <a:rPr lang="en-IN" dirty="0">
                <a:solidFill>
                  <a:schemeClr val="bg1"/>
                </a:solidFill>
              </a:rPr>
              <a:t>    return (</a:t>
            </a:r>
          </a:p>
          <a:p>
            <a:r>
              <a:rPr lang="en-IN" dirty="0">
                <a:solidFill>
                  <a:schemeClr val="bg1"/>
                </a:solidFill>
              </a:rPr>
              <a:t>      &lt;div&gt;</a:t>
            </a:r>
          </a:p>
          <a:p>
            <a:r>
              <a:rPr lang="en-IN" dirty="0">
                <a:solidFill>
                  <a:schemeClr val="bg1"/>
                </a:solidFill>
              </a:rPr>
              <a:t>        &lt;h1&gt;</a:t>
            </a:r>
          </a:p>
          <a:p>
            <a:r>
              <a:rPr lang="en-IN" dirty="0">
                <a:solidFill>
                  <a:schemeClr val="bg1"/>
                </a:solidFill>
              </a:rPr>
              <a:t>            {</a:t>
            </a:r>
            <a:r>
              <a:rPr lang="en-IN" dirty="0" err="1">
                <a:solidFill>
                  <a:schemeClr val="bg1"/>
                </a:solidFill>
              </a:rPr>
              <a:t>this.state.count</a:t>
            </a:r>
            <a:r>
              <a:rPr lang="en-IN" dirty="0">
                <a:solidFill>
                  <a:schemeClr val="bg1"/>
                </a:solidFill>
              </a:rPr>
              <a:t>} &lt;</a:t>
            </a:r>
            <a:r>
              <a:rPr lang="en-IN" dirty="0" err="1">
                <a:solidFill>
                  <a:schemeClr val="bg1"/>
                </a:solidFill>
              </a:rPr>
              <a:t>br</a:t>
            </a:r>
            <a:r>
              <a:rPr lang="en-IN" dirty="0">
                <a:solidFill>
                  <a:schemeClr val="bg1"/>
                </a:solidFill>
              </a:rPr>
              <a:t>/&gt;</a:t>
            </a:r>
          </a:p>
          <a:p>
            <a:r>
              <a:rPr lang="en-IN" dirty="0">
                <a:solidFill>
                  <a:schemeClr val="bg1"/>
                </a:solidFill>
              </a:rPr>
              <a:t>            &lt;button </a:t>
            </a:r>
            <a:r>
              <a:rPr lang="en-IN" dirty="0" err="1">
                <a:solidFill>
                  <a:schemeClr val="bg1"/>
                </a:solidFill>
              </a:rPr>
              <a:t>onClick</a:t>
            </a:r>
            <a:r>
              <a:rPr lang="en-IN" dirty="0">
                <a:solidFill>
                  <a:schemeClr val="bg1"/>
                </a:solidFill>
              </a:rPr>
              <a:t>={() =&gt; </a:t>
            </a:r>
            <a:r>
              <a:rPr lang="en-IN" dirty="0" err="1">
                <a:solidFill>
                  <a:schemeClr val="bg1"/>
                </a:solidFill>
              </a:rPr>
              <a:t>this.increment</a:t>
            </a:r>
            <a:r>
              <a:rPr lang="en-IN" dirty="0">
                <a:solidFill>
                  <a:schemeClr val="bg1"/>
                </a:solidFill>
              </a:rPr>
              <a:t>()}&gt;Click to increment&lt;/button&gt;</a:t>
            </a:r>
          </a:p>
          <a:p>
            <a:r>
              <a:rPr lang="en-IN" dirty="0">
                <a:solidFill>
                  <a:schemeClr val="bg1"/>
                </a:solidFill>
              </a:rPr>
              <a:t>            &lt;/h1&gt;</a:t>
            </a:r>
          </a:p>
          <a:p>
            <a:r>
              <a:rPr lang="en-IN" dirty="0">
                <a:solidFill>
                  <a:schemeClr val="bg1"/>
                </a:solidFill>
              </a:rPr>
              <a:t>        &lt;/div&gt;</a:t>
            </a:r>
          </a:p>
          <a:p>
            <a:r>
              <a:rPr lang="en-IN" dirty="0">
                <a:solidFill>
                  <a:schemeClr val="bg1"/>
                </a:solidFill>
              </a:rPr>
              <a:t>    );</a:t>
            </a:r>
          </a:p>
          <a:p>
            <a:r>
              <a:rPr lang="en-IN" dirty="0">
                <a:solidFill>
                  <a:schemeClr val="bg1"/>
                </a:solidFill>
              </a:rPr>
              <a:t>  </a:t>
            </a:r>
            <a:r>
              <a:rPr lang="en-IN" dirty="0" smtClean="0">
                <a:solidFill>
                  <a:schemeClr val="bg1"/>
                </a:solidFill>
              </a:rPr>
              <a:t>}</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529305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t>
            </a:r>
            <a:r>
              <a:rPr lang="en-US" dirty="0" err="1" smtClean="0"/>
              <a:t>prevstate</a:t>
            </a:r>
            <a:endParaRPr lang="en-IN" dirty="0"/>
          </a:p>
        </p:txBody>
      </p:sp>
      <p:sp>
        <p:nvSpPr>
          <p:cNvPr id="5" name="Text Placeholder 4"/>
          <p:cNvSpPr>
            <a:spLocks noGrp="1"/>
          </p:cNvSpPr>
          <p:nvPr>
            <p:ph type="body" idx="1"/>
          </p:nvPr>
        </p:nvSpPr>
        <p:spPr/>
        <p:txBody>
          <a:bodyPr/>
          <a:lstStyle/>
          <a:p>
            <a:r>
              <a:rPr lang="en-US" dirty="0" err="1" smtClean="0"/>
              <a:t>prevState</a:t>
            </a:r>
            <a:endParaRPr lang="en-IN" dirty="0"/>
          </a:p>
        </p:txBody>
      </p:sp>
      <p:sp>
        <p:nvSpPr>
          <p:cNvPr id="6" name="Content Placeholder 5"/>
          <p:cNvSpPr>
            <a:spLocks noGrp="1"/>
          </p:cNvSpPr>
          <p:nvPr>
            <p:ph sz="half" idx="2"/>
          </p:nvPr>
        </p:nvSpPr>
        <p:spPr>
          <a:xfrm>
            <a:off x="1207007" y="2656566"/>
            <a:ext cx="5437073" cy="3566160"/>
          </a:xfrm>
        </p:spPr>
        <p:txBody>
          <a:bodyPr>
            <a:normAutofit fontScale="92500" lnSpcReduction="10000"/>
          </a:bodyPr>
          <a:lstStyle/>
          <a:p>
            <a:r>
              <a:rPr lang="en-US" dirty="0" smtClean="0"/>
              <a:t>When you have to update state based on previous state value, pass in function as an argument instead of  the regular object.</a:t>
            </a:r>
          </a:p>
          <a:p>
            <a:r>
              <a:rPr lang="en-US" dirty="0" err="1" smtClean="0"/>
              <a:t>prevState</a:t>
            </a:r>
            <a:r>
              <a:rPr lang="en-US" dirty="0"/>
              <a:t> is a name that you have given to the argument passed to </a:t>
            </a:r>
            <a:r>
              <a:rPr lang="en-US" dirty="0" err="1" smtClean="0"/>
              <a:t>setState</a:t>
            </a:r>
            <a:r>
              <a:rPr lang="en-US" dirty="0" smtClean="0"/>
              <a:t>. </a:t>
            </a:r>
          </a:p>
          <a:p>
            <a:r>
              <a:rPr lang="en-US" dirty="0" smtClean="0"/>
              <a:t>What </a:t>
            </a:r>
            <a:r>
              <a:rPr lang="en-US" dirty="0"/>
              <a:t>it holds is the value of state before the </a:t>
            </a:r>
            <a:r>
              <a:rPr lang="en-US" dirty="0" err="1"/>
              <a:t>setState</a:t>
            </a:r>
            <a:r>
              <a:rPr lang="en-US" dirty="0"/>
              <a:t> was triggered by React; </a:t>
            </a:r>
            <a:endParaRPr lang="en-US" dirty="0" smtClean="0"/>
          </a:p>
          <a:p>
            <a:r>
              <a:rPr lang="en-US" dirty="0" smtClean="0"/>
              <a:t>Since</a:t>
            </a:r>
            <a:r>
              <a:rPr lang="en-US" dirty="0"/>
              <a:t> </a:t>
            </a:r>
            <a:r>
              <a:rPr lang="en-US" dirty="0" err="1"/>
              <a:t>setState</a:t>
            </a:r>
            <a:r>
              <a:rPr lang="en-US" dirty="0"/>
              <a:t> does batching, its sometimes important to know what the previous state was when you want to update the new state based on the previous state value.</a:t>
            </a:r>
            <a:endParaRPr lang="en-IN" dirty="0"/>
          </a:p>
        </p:txBody>
      </p:sp>
      <p:sp>
        <p:nvSpPr>
          <p:cNvPr id="4" name="Rectangle 3"/>
          <p:cNvSpPr/>
          <p:nvPr/>
        </p:nvSpPr>
        <p:spPr>
          <a:xfrm>
            <a:off x="7071919" y="1988191"/>
            <a:ext cx="4002947" cy="45636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a:t>
            </a:r>
            <a:r>
              <a:rPr lang="en-IN" b="1" dirty="0">
                <a:solidFill>
                  <a:schemeClr val="bg1"/>
                </a:solidFill>
              </a:rPr>
              <a:t> increment</a:t>
            </a:r>
            <a:r>
              <a:rPr lang="en-IN" b="1" dirty="0" smtClean="0">
                <a:solidFill>
                  <a:schemeClr val="bg1"/>
                </a:solidFill>
              </a:rPr>
              <a:t>(){</a:t>
            </a:r>
            <a:r>
              <a:rPr lang="en-IN" b="1" dirty="0">
                <a:solidFill>
                  <a:schemeClr val="bg1"/>
                </a:solidFill>
              </a:rPr>
              <a:t/>
            </a:r>
            <a:br>
              <a:rPr lang="en-IN" b="1" dirty="0">
                <a:solidFill>
                  <a:schemeClr val="bg1"/>
                </a:solidFill>
              </a:rPr>
            </a:br>
            <a:r>
              <a:rPr lang="en-IN" dirty="0">
                <a:solidFill>
                  <a:schemeClr val="bg1"/>
                </a:solidFill>
              </a:rPr>
              <a:t>      </a:t>
            </a:r>
            <a:r>
              <a:rPr lang="en-IN" dirty="0" err="1">
                <a:solidFill>
                  <a:schemeClr val="bg1"/>
                </a:solidFill>
              </a:rPr>
              <a:t>this.setState</a:t>
            </a:r>
            <a:r>
              <a:rPr lang="en-IN" dirty="0">
                <a:solidFill>
                  <a:schemeClr val="bg1"/>
                </a:solidFill>
              </a:rPr>
              <a:t>((</a:t>
            </a:r>
            <a:r>
              <a:rPr lang="en-IN" dirty="0" err="1">
                <a:solidFill>
                  <a:schemeClr val="bg1"/>
                </a:solidFill>
              </a:rPr>
              <a:t>prevState</a:t>
            </a:r>
            <a:r>
              <a:rPr lang="en-IN" dirty="0">
                <a:solidFill>
                  <a:schemeClr val="bg1"/>
                </a:solidFill>
              </a:rPr>
              <a:t>) =&gt;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count : </a:t>
            </a:r>
            <a:r>
              <a:rPr lang="en-IN" dirty="0" err="1">
                <a:solidFill>
                  <a:schemeClr val="bg1"/>
                </a:solidFill>
              </a:rPr>
              <a:t>prevState.count</a:t>
            </a:r>
            <a:r>
              <a:rPr lang="en-IN" dirty="0">
                <a:solidFill>
                  <a:schemeClr val="bg1"/>
                </a:solidFill>
              </a:rPr>
              <a:t> + 1</a:t>
            </a:r>
          </a:p>
          <a:p>
            <a:r>
              <a:rPr lang="en-IN" dirty="0">
                <a:solidFill>
                  <a:schemeClr val="bg1"/>
                </a:solidFill>
              </a:rPr>
              <a:t>      </a:t>
            </a:r>
            <a:r>
              <a:rPr lang="en-IN" dirty="0" smtClean="0">
                <a:solidFill>
                  <a:schemeClr val="bg1"/>
                </a:solidFill>
              </a:rPr>
              <a:t>}))</a:t>
            </a:r>
          </a:p>
          <a:p>
            <a:r>
              <a:rPr lang="en-IN" dirty="0">
                <a:solidFill>
                  <a:schemeClr val="bg1"/>
                </a:solidFill>
              </a:rPr>
              <a:t>     // console.log(</a:t>
            </a:r>
            <a:r>
              <a:rPr lang="en-IN" dirty="0" err="1">
                <a:solidFill>
                  <a:schemeClr val="bg1"/>
                </a:solidFill>
              </a:rPr>
              <a:t>this.state.count</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smtClean="0">
                <a:solidFill>
                  <a:schemeClr val="bg1"/>
                </a:solidFill>
              </a:rPr>
              <a:t>}</a:t>
            </a:r>
          </a:p>
          <a:p>
            <a:r>
              <a:rPr lang="en-IN" dirty="0">
                <a:solidFill>
                  <a:schemeClr val="bg1"/>
                </a:solidFill>
              </a:rPr>
              <a:t/>
            </a:r>
            <a:br>
              <a:rPr lang="en-IN" dirty="0">
                <a:solidFill>
                  <a:schemeClr val="bg1"/>
                </a:solidFill>
              </a:rPr>
            </a:br>
            <a:r>
              <a:rPr lang="en-IN" b="1" dirty="0">
                <a:solidFill>
                  <a:schemeClr val="bg1"/>
                </a:solidFill>
              </a:rPr>
              <a:t>  increment5</a:t>
            </a:r>
            <a:r>
              <a:rPr lang="en-IN" b="1" dirty="0" smtClean="0">
                <a:solidFill>
                  <a:schemeClr val="bg1"/>
                </a:solidFill>
              </a:rPr>
              <a:t>() </a:t>
            </a:r>
            <a:r>
              <a:rPr lang="en-IN" b="1" dirty="0">
                <a:solidFill>
                  <a:schemeClr val="bg1"/>
                </a:solidFill>
              </a:rPr>
              <a:t>{</a:t>
            </a:r>
          </a:p>
          <a:p>
            <a:r>
              <a:rPr lang="en-IN" dirty="0">
                <a:solidFill>
                  <a:schemeClr val="bg1"/>
                </a:solidFill>
              </a:rPr>
              <a:t>    </a:t>
            </a:r>
            <a:r>
              <a:rPr lang="en-IN" dirty="0" err="1">
                <a:solidFill>
                  <a:schemeClr val="bg1"/>
                </a:solidFill>
              </a:rPr>
              <a:t>this.increment</a:t>
            </a:r>
            <a:r>
              <a:rPr lang="en-IN" dirty="0">
                <a:solidFill>
                  <a:schemeClr val="bg1"/>
                </a:solidFill>
              </a:rPr>
              <a:t>()</a:t>
            </a:r>
          </a:p>
          <a:p>
            <a:r>
              <a:rPr lang="en-IN" dirty="0">
                <a:solidFill>
                  <a:schemeClr val="bg1"/>
                </a:solidFill>
              </a:rPr>
              <a:t>    </a:t>
            </a:r>
            <a:r>
              <a:rPr lang="en-IN" dirty="0" err="1">
                <a:solidFill>
                  <a:schemeClr val="bg1"/>
                </a:solidFill>
              </a:rPr>
              <a:t>this.increment</a:t>
            </a:r>
            <a:r>
              <a:rPr lang="en-IN" dirty="0">
                <a:solidFill>
                  <a:schemeClr val="bg1"/>
                </a:solidFill>
              </a:rPr>
              <a:t>()</a:t>
            </a:r>
          </a:p>
          <a:p>
            <a:r>
              <a:rPr lang="en-IN" dirty="0">
                <a:solidFill>
                  <a:schemeClr val="bg1"/>
                </a:solidFill>
              </a:rPr>
              <a:t>    </a:t>
            </a:r>
            <a:r>
              <a:rPr lang="en-IN" dirty="0" err="1">
                <a:solidFill>
                  <a:schemeClr val="bg1"/>
                </a:solidFill>
              </a:rPr>
              <a:t>this.increment</a:t>
            </a:r>
            <a:r>
              <a:rPr lang="en-IN" dirty="0">
                <a:solidFill>
                  <a:schemeClr val="bg1"/>
                </a:solidFill>
              </a:rPr>
              <a:t>()</a:t>
            </a:r>
          </a:p>
          <a:p>
            <a:r>
              <a:rPr lang="en-IN" dirty="0">
                <a:solidFill>
                  <a:schemeClr val="bg1"/>
                </a:solidFill>
              </a:rPr>
              <a:t>    </a:t>
            </a:r>
            <a:r>
              <a:rPr lang="en-IN" dirty="0" err="1">
                <a:solidFill>
                  <a:schemeClr val="bg1"/>
                </a:solidFill>
              </a:rPr>
              <a:t>this.increment</a:t>
            </a:r>
            <a:r>
              <a:rPr lang="en-IN" dirty="0">
                <a:solidFill>
                  <a:schemeClr val="bg1"/>
                </a:solidFill>
              </a:rPr>
              <a:t>()</a:t>
            </a:r>
          </a:p>
          <a:p>
            <a:r>
              <a:rPr lang="en-IN" dirty="0">
                <a:solidFill>
                  <a:schemeClr val="bg1"/>
                </a:solidFill>
              </a:rPr>
              <a:t>    </a:t>
            </a:r>
            <a:r>
              <a:rPr lang="en-IN" dirty="0" err="1">
                <a:solidFill>
                  <a:schemeClr val="bg1"/>
                </a:solidFill>
              </a:rPr>
              <a:t>this.increment</a:t>
            </a:r>
            <a:r>
              <a:rPr lang="en-IN" dirty="0">
                <a:solidFill>
                  <a:schemeClr val="bg1"/>
                </a:solidFill>
              </a:rPr>
              <a:t>()</a:t>
            </a:r>
          </a:p>
          <a:p>
            <a:r>
              <a:rPr lang="en-IN" dirty="0">
                <a:solidFill>
                  <a:schemeClr val="bg1"/>
                </a:solidFill>
              </a:rPr>
              <a:t>  }</a:t>
            </a:r>
          </a:p>
        </p:txBody>
      </p:sp>
    </p:spTree>
    <p:extLst>
      <p:ext uri="{BB962C8B-B14F-4D97-AF65-F5344CB8AC3E}">
        <p14:creationId xmlns:p14="http://schemas.microsoft.com/office/powerpoint/2010/main" val="3741668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IN" dirty="0"/>
          </a:p>
        </p:txBody>
      </p:sp>
      <p:sp>
        <p:nvSpPr>
          <p:cNvPr id="3" name="Content Placeholder 2"/>
          <p:cNvSpPr>
            <a:spLocks noGrp="1"/>
          </p:cNvSpPr>
          <p:nvPr>
            <p:ph idx="1"/>
          </p:nvPr>
        </p:nvSpPr>
        <p:spPr/>
        <p:txBody>
          <a:bodyPr/>
          <a:lstStyle/>
          <a:p>
            <a:r>
              <a:rPr lang="en-US" dirty="0"/>
              <a:t>Handling events with React elements is very similar to handling events on DOM elements. There are some syntax differences:</a:t>
            </a:r>
          </a:p>
          <a:p>
            <a:r>
              <a:rPr lang="en-US" dirty="0"/>
              <a:t>React events are named using </a:t>
            </a:r>
            <a:r>
              <a:rPr lang="en-US" dirty="0" err="1"/>
              <a:t>camelCase</a:t>
            </a:r>
            <a:r>
              <a:rPr lang="en-US" dirty="0"/>
              <a:t>, rather than lowercase.</a:t>
            </a:r>
          </a:p>
          <a:p>
            <a:r>
              <a:rPr lang="en-US" dirty="0"/>
              <a:t>With JSX you pass a function as the event handler, rather than a string.</a:t>
            </a:r>
          </a:p>
          <a:p>
            <a:endParaRPr lang="en-IN" dirty="0"/>
          </a:p>
        </p:txBody>
      </p:sp>
      <p:sp>
        <p:nvSpPr>
          <p:cNvPr id="4" name="Rectangle 3"/>
          <p:cNvSpPr/>
          <p:nvPr/>
        </p:nvSpPr>
        <p:spPr>
          <a:xfrm>
            <a:off x="1535185" y="4379279"/>
            <a:ext cx="4219662" cy="16104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HTML</a:t>
            </a:r>
          </a:p>
          <a:p>
            <a:r>
              <a:rPr lang="en-US" dirty="0" smtClean="0">
                <a:solidFill>
                  <a:schemeClr val="bg1"/>
                </a:solidFill>
              </a:rPr>
              <a:t>&lt;</a:t>
            </a:r>
            <a:r>
              <a:rPr lang="en-US" dirty="0">
                <a:solidFill>
                  <a:schemeClr val="bg1"/>
                </a:solidFill>
              </a:rPr>
              <a:t>button </a:t>
            </a:r>
            <a:r>
              <a:rPr lang="en-US" dirty="0" err="1">
                <a:solidFill>
                  <a:schemeClr val="bg1"/>
                </a:solidFill>
              </a:rPr>
              <a:t>onclick</a:t>
            </a:r>
            <a:r>
              <a:rPr lang="en-US" dirty="0">
                <a:solidFill>
                  <a:schemeClr val="bg1"/>
                </a:solidFill>
              </a:rPr>
              <a:t>="</a:t>
            </a:r>
            <a:r>
              <a:rPr lang="en-US" dirty="0" err="1">
                <a:solidFill>
                  <a:schemeClr val="bg1"/>
                </a:solidFill>
              </a:rPr>
              <a:t>activateLasers</a:t>
            </a:r>
            <a:r>
              <a:rPr lang="en-US" dirty="0">
                <a:solidFill>
                  <a:schemeClr val="bg1"/>
                </a:solidFill>
              </a:rPr>
              <a:t>()"&gt; </a:t>
            </a:r>
            <a:r>
              <a:rPr lang="en-US" dirty="0" smtClean="0">
                <a:solidFill>
                  <a:schemeClr val="bg1"/>
                </a:solidFill>
              </a:rPr>
              <a:t>	Activate </a:t>
            </a:r>
            <a:r>
              <a:rPr lang="en-US" dirty="0">
                <a:solidFill>
                  <a:schemeClr val="bg1"/>
                </a:solidFill>
              </a:rPr>
              <a:t>Lasers </a:t>
            </a:r>
            <a:endParaRPr lang="en-US" dirty="0" smtClean="0">
              <a:solidFill>
                <a:schemeClr val="bg1"/>
              </a:solidFill>
            </a:endParaRPr>
          </a:p>
          <a:p>
            <a:r>
              <a:rPr lang="en-US" dirty="0" smtClean="0">
                <a:solidFill>
                  <a:schemeClr val="bg1"/>
                </a:solidFill>
              </a:rPr>
              <a:t>&lt;/</a:t>
            </a:r>
            <a:r>
              <a:rPr lang="en-US" dirty="0">
                <a:solidFill>
                  <a:schemeClr val="bg1"/>
                </a:solidFill>
              </a:rPr>
              <a:t>button&gt;</a:t>
            </a:r>
            <a:endParaRPr lang="en-IN" dirty="0">
              <a:solidFill>
                <a:schemeClr val="bg1"/>
              </a:solidFill>
            </a:endParaRPr>
          </a:p>
        </p:txBody>
      </p:sp>
      <p:sp>
        <p:nvSpPr>
          <p:cNvPr id="5" name="Rectangle 4"/>
          <p:cNvSpPr/>
          <p:nvPr/>
        </p:nvSpPr>
        <p:spPr>
          <a:xfrm>
            <a:off x="6771314" y="4379278"/>
            <a:ext cx="4219662" cy="15097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REACT</a:t>
            </a:r>
          </a:p>
          <a:p>
            <a:r>
              <a:rPr lang="en-US" dirty="0">
                <a:solidFill>
                  <a:schemeClr val="bg1"/>
                </a:solidFill>
              </a:rPr>
              <a:t>&lt;button </a:t>
            </a:r>
            <a:r>
              <a:rPr lang="en-US" dirty="0" err="1">
                <a:solidFill>
                  <a:schemeClr val="bg1"/>
                </a:solidFill>
              </a:rPr>
              <a:t>onClick</a:t>
            </a:r>
            <a:r>
              <a:rPr lang="en-US" dirty="0">
                <a:solidFill>
                  <a:schemeClr val="bg1"/>
                </a:solidFill>
              </a:rPr>
              <a:t>={</a:t>
            </a:r>
            <a:r>
              <a:rPr lang="en-US" dirty="0" err="1">
                <a:solidFill>
                  <a:schemeClr val="bg1"/>
                </a:solidFill>
              </a:rPr>
              <a:t>activateLasers</a:t>
            </a:r>
            <a:r>
              <a:rPr lang="en-US" dirty="0">
                <a:solidFill>
                  <a:schemeClr val="bg1"/>
                </a:solidFill>
              </a:rPr>
              <a:t>}&gt; </a:t>
            </a:r>
            <a:r>
              <a:rPr lang="en-US" dirty="0" smtClean="0">
                <a:solidFill>
                  <a:schemeClr val="bg1"/>
                </a:solidFill>
              </a:rPr>
              <a:t>	Activate </a:t>
            </a:r>
            <a:r>
              <a:rPr lang="en-US" dirty="0">
                <a:solidFill>
                  <a:schemeClr val="bg1"/>
                </a:solidFill>
              </a:rPr>
              <a:t>Lasers </a:t>
            </a:r>
            <a:endParaRPr lang="en-US" dirty="0" smtClean="0">
              <a:solidFill>
                <a:schemeClr val="bg1"/>
              </a:solidFill>
            </a:endParaRPr>
          </a:p>
          <a:p>
            <a:r>
              <a:rPr lang="en-US" dirty="0" smtClean="0">
                <a:solidFill>
                  <a:schemeClr val="bg1"/>
                </a:solidFill>
              </a:rPr>
              <a:t>&lt;/</a:t>
            </a:r>
            <a:r>
              <a:rPr lang="en-US" dirty="0">
                <a:solidFill>
                  <a:schemeClr val="bg1"/>
                </a:solidFill>
              </a:rPr>
              <a:t>button&gt;</a:t>
            </a:r>
            <a:endParaRPr lang="en-US" b="1" dirty="0" smtClean="0">
              <a:solidFill>
                <a:schemeClr val="bg1"/>
              </a:solidFill>
            </a:endParaRPr>
          </a:p>
        </p:txBody>
      </p:sp>
    </p:spTree>
    <p:extLst>
      <p:ext uri="{BB962C8B-B14F-4D97-AF65-F5344CB8AC3E}">
        <p14:creationId xmlns:p14="http://schemas.microsoft.com/office/powerpoint/2010/main" val="830698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a:t>
            </a:r>
            <a:endParaRPr lang="en-IN" dirty="0"/>
          </a:p>
        </p:txBody>
      </p:sp>
      <p:sp>
        <p:nvSpPr>
          <p:cNvPr id="3" name="Content Placeholder 2"/>
          <p:cNvSpPr>
            <a:spLocks noGrp="1"/>
          </p:cNvSpPr>
          <p:nvPr>
            <p:ph idx="1"/>
          </p:nvPr>
        </p:nvSpPr>
        <p:spPr/>
        <p:txBody>
          <a:bodyPr/>
          <a:lstStyle/>
          <a:p>
            <a:r>
              <a:rPr lang="en-US" dirty="0" smtClean="0"/>
              <a:t>If </a:t>
            </a:r>
            <a:r>
              <a:rPr lang="en-US" dirty="0"/>
              <a:t>you have used JavaScript before then you are familiar with the ‘this’ keyword and how it works. </a:t>
            </a:r>
            <a:endParaRPr lang="en-US" dirty="0" smtClean="0"/>
          </a:p>
          <a:p>
            <a:r>
              <a:rPr lang="en-US" dirty="0" smtClean="0"/>
              <a:t>If </a:t>
            </a:r>
            <a:r>
              <a:rPr lang="en-US" dirty="0"/>
              <a:t>you don’t bind the ‘this’ keyword with the event handler then it will point to undefined in the callback. </a:t>
            </a:r>
            <a:endParaRPr lang="en-US" dirty="0" smtClean="0"/>
          </a:p>
          <a:p>
            <a:r>
              <a:rPr lang="en-US" dirty="0" smtClean="0"/>
              <a:t>This </a:t>
            </a:r>
            <a:r>
              <a:rPr lang="en-US" dirty="0"/>
              <a:t>is JavaScript-specific behavior and is not related to React. There are </a:t>
            </a:r>
            <a:r>
              <a:rPr lang="en-US" dirty="0" smtClean="0"/>
              <a:t>four different </a:t>
            </a:r>
            <a:r>
              <a:rPr lang="en-US" dirty="0"/>
              <a:t>ways to bind ‘this’ keyword to the event </a:t>
            </a:r>
            <a:r>
              <a:rPr lang="en-US" dirty="0" smtClean="0"/>
              <a:t>handler.</a:t>
            </a:r>
            <a:endParaRPr lang="en-IN" dirty="0"/>
          </a:p>
        </p:txBody>
      </p:sp>
    </p:spTree>
    <p:extLst>
      <p:ext uri="{BB962C8B-B14F-4D97-AF65-F5344CB8AC3E}">
        <p14:creationId xmlns:p14="http://schemas.microsoft.com/office/powerpoint/2010/main" val="1184862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a:t>
            </a:r>
            <a:endParaRPr lang="en-IN" dirty="0"/>
          </a:p>
        </p:txBody>
      </p:sp>
      <p:sp>
        <p:nvSpPr>
          <p:cNvPr id="3" name="Content Placeholder 2"/>
          <p:cNvSpPr>
            <a:spLocks noGrp="1"/>
          </p:cNvSpPr>
          <p:nvPr>
            <p:ph idx="1"/>
          </p:nvPr>
        </p:nvSpPr>
        <p:spPr/>
        <p:txBody>
          <a:bodyPr>
            <a:normAutofit/>
          </a:bodyPr>
          <a:lstStyle/>
          <a:p>
            <a:r>
              <a:rPr lang="en-US" b="1" u="sng" dirty="0" smtClean="0"/>
              <a:t>1. BINDING INSIDE THE CONSTRUCTOR:</a:t>
            </a:r>
          </a:p>
          <a:p>
            <a:pPr marL="0" indent="0">
              <a:buNone/>
            </a:pPr>
            <a:r>
              <a:rPr lang="en-IN" dirty="0" smtClean="0"/>
              <a:t>	</a:t>
            </a:r>
            <a:r>
              <a:rPr lang="en-IN" dirty="0" err="1" smtClean="0"/>
              <a:t>this.clickHandler</a:t>
            </a:r>
            <a:r>
              <a:rPr lang="en-IN" dirty="0" smtClean="0"/>
              <a:t> </a:t>
            </a:r>
            <a:r>
              <a:rPr lang="en-IN" dirty="0"/>
              <a:t>= </a:t>
            </a:r>
            <a:r>
              <a:rPr lang="en-IN" dirty="0" err="1"/>
              <a:t>this.clickHandler.bind</a:t>
            </a:r>
            <a:r>
              <a:rPr lang="en-IN" dirty="0"/>
              <a:t>(this)</a:t>
            </a:r>
            <a:endParaRPr lang="en-US" b="1" dirty="0" smtClean="0"/>
          </a:p>
          <a:p>
            <a:r>
              <a:rPr lang="en-US" b="1" u="sng" dirty="0" smtClean="0"/>
              <a:t>2.</a:t>
            </a:r>
            <a:r>
              <a:rPr lang="en-US" b="1" u="sng" cap="all" dirty="0"/>
              <a:t> BINDING BY PASSING ARROW FUNCTION INSIDE THE EVENT LISTENER:</a:t>
            </a:r>
          </a:p>
          <a:p>
            <a:pPr marL="0" indent="0">
              <a:buNone/>
            </a:pPr>
            <a:r>
              <a:rPr lang="en-IN" dirty="0"/>
              <a:t>        &lt;button </a:t>
            </a:r>
            <a:r>
              <a:rPr lang="en-IN" dirty="0" err="1"/>
              <a:t>onClick</a:t>
            </a:r>
            <a:r>
              <a:rPr lang="en-IN" dirty="0"/>
              <a:t>={() =&gt; </a:t>
            </a:r>
            <a:r>
              <a:rPr lang="en-IN" dirty="0" err="1"/>
              <a:t>this.clickHandler</a:t>
            </a:r>
            <a:r>
              <a:rPr lang="en-IN" dirty="0"/>
              <a:t>()}&gt;CLICK&lt;/button</a:t>
            </a:r>
            <a:r>
              <a:rPr lang="en-IN" dirty="0" smtClean="0"/>
              <a:t>&gt;</a:t>
            </a:r>
            <a:endParaRPr lang="en-US" u="sng" dirty="0" smtClean="0"/>
          </a:p>
          <a:p>
            <a:r>
              <a:rPr lang="en-US" b="1" u="sng" dirty="0" smtClean="0"/>
              <a:t>3. </a:t>
            </a:r>
            <a:r>
              <a:rPr lang="en-US" b="1" u="sng" cap="all" dirty="0"/>
              <a:t>BINDING DIRECTLY WHEN PASSING THE FUNCTION:</a:t>
            </a:r>
          </a:p>
          <a:p>
            <a:pPr marL="0" indent="0">
              <a:buNone/>
            </a:pPr>
            <a:r>
              <a:rPr lang="en-IN" dirty="0" smtClean="0"/>
              <a:t>	&lt;</a:t>
            </a:r>
            <a:r>
              <a:rPr lang="en-IN" dirty="0"/>
              <a:t>button </a:t>
            </a:r>
            <a:r>
              <a:rPr lang="en-IN" dirty="0" err="1"/>
              <a:t>onClick</a:t>
            </a:r>
            <a:r>
              <a:rPr lang="en-IN" dirty="0"/>
              <a:t>={</a:t>
            </a:r>
            <a:r>
              <a:rPr lang="en-IN" dirty="0" err="1"/>
              <a:t>this.clickHandler.bind</a:t>
            </a:r>
            <a:r>
              <a:rPr lang="en-IN" dirty="0"/>
              <a:t>(this)}&gt;CLICK&lt;/button</a:t>
            </a:r>
            <a:r>
              <a:rPr lang="en-IN" dirty="0" smtClean="0"/>
              <a:t>&gt;</a:t>
            </a:r>
            <a:endParaRPr lang="en-US" u="sng" dirty="0" smtClean="0"/>
          </a:p>
          <a:p>
            <a:r>
              <a:rPr lang="en-US" b="1" u="sng" dirty="0" smtClean="0"/>
              <a:t>4.</a:t>
            </a:r>
            <a:r>
              <a:rPr lang="en-US" b="1" u="sng" cap="all" dirty="0"/>
              <a:t> </a:t>
            </a:r>
            <a:r>
              <a:rPr lang="en-US" b="1" u="sng" cap="all" dirty="0" smtClean="0"/>
              <a:t>BINDING </a:t>
            </a:r>
            <a:r>
              <a:rPr lang="en-US" b="1" u="sng" cap="all" dirty="0"/>
              <a:t>WITH THE HELP OF ARROW FUNCTION:</a:t>
            </a:r>
          </a:p>
          <a:p>
            <a:pPr marL="0" indent="0">
              <a:buNone/>
            </a:pPr>
            <a:r>
              <a:rPr lang="en-IN" dirty="0"/>
              <a:t>	  </a:t>
            </a:r>
            <a:r>
              <a:rPr lang="en-IN" dirty="0" err="1"/>
              <a:t>clickHandler</a:t>
            </a:r>
            <a:r>
              <a:rPr lang="en-IN" dirty="0"/>
              <a:t> = () =&gt; </a:t>
            </a:r>
            <a:r>
              <a:rPr lang="en-IN" dirty="0" smtClean="0"/>
              <a:t>{</a:t>
            </a:r>
            <a:r>
              <a:rPr lang="en-IN" dirty="0"/>
              <a:t/>
            </a:r>
            <a:br>
              <a:rPr lang="en-IN" dirty="0"/>
            </a:br>
            <a:r>
              <a:rPr lang="en-IN" dirty="0"/>
              <a:t>        </a:t>
            </a:r>
            <a:r>
              <a:rPr lang="en-IN" dirty="0" smtClean="0"/>
              <a:t>		</a:t>
            </a:r>
            <a:r>
              <a:rPr lang="en-IN" dirty="0" err="1" smtClean="0"/>
              <a:t>this.setState</a:t>
            </a:r>
            <a:r>
              <a:rPr lang="en-IN" dirty="0" smtClean="0"/>
              <a:t>({ message </a:t>
            </a:r>
            <a:r>
              <a:rPr lang="en-IN" dirty="0"/>
              <a:t>: "</a:t>
            </a:r>
            <a:r>
              <a:rPr lang="en-IN" dirty="0" err="1" smtClean="0"/>
              <a:t>GoodBye</a:t>
            </a:r>
            <a:r>
              <a:rPr lang="en-IN" dirty="0" smtClean="0"/>
              <a:t>“})}</a:t>
            </a:r>
            <a:endParaRPr lang="en-US" u="sng" dirty="0" smtClean="0"/>
          </a:p>
          <a:p>
            <a:endParaRPr lang="en-IN" u="sng" dirty="0"/>
          </a:p>
        </p:txBody>
      </p:sp>
    </p:spTree>
    <p:extLst>
      <p:ext uri="{BB962C8B-B14F-4D97-AF65-F5344CB8AC3E}">
        <p14:creationId xmlns:p14="http://schemas.microsoft.com/office/powerpoint/2010/main" val="1804337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558" y="1917596"/>
            <a:ext cx="5486400" cy="4524315"/>
          </a:xfrm>
          <a:prstGeom prst="rect">
            <a:avLst/>
          </a:prstGeom>
        </p:spPr>
        <p:txBody>
          <a:bodyPr wrap="square">
            <a:spAutoFit/>
          </a:bodyPr>
          <a:lstStyle/>
          <a:p>
            <a:r>
              <a:rPr lang="en-IN" dirty="0" smtClean="0"/>
              <a:t>class </a:t>
            </a:r>
            <a:r>
              <a:rPr lang="en-IN" dirty="0" err="1"/>
              <a:t>ClassClick</a:t>
            </a:r>
            <a:r>
              <a:rPr lang="en-IN" dirty="0"/>
              <a:t> extends Component </a:t>
            </a:r>
            <a:r>
              <a:rPr lang="en-IN" dirty="0" smtClean="0"/>
              <a:t>{</a:t>
            </a:r>
            <a:r>
              <a:rPr lang="en-IN" dirty="0"/>
              <a:t/>
            </a:r>
            <a:br>
              <a:rPr lang="en-IN" dirty="0"/>
            </a:br>
            <a:r>
              <a:rPr lang="en-IN" dirty="0"/>
              <a:t>    constructor(props) {</a:t>
            </a:r>
          </a:p>
          <a:p>
            <a:r>
              <a:rPr lang="en-IN" dirty="0"/>
              <a:t>      </a:t>
            </a:r>
            <a:r>
              <a:rPr lang="en-IN" dirty="0" smtClean="0"/>
              <a:t>super(props</a:t>
            </a:r>
            <a:r>
              <a:rPr lang="en-IN" dirty="0"/>
              <a:t>)</a:t>
            </a:r>
          </a:p>
          <a:p>
            <a:r>
              <a:rPr lang="en-IN" dirty="0"/>
              <a:t>      </a:t>
            </a:r>
            <a:r>
              <a:rPr lang="en-IN" dirty="0" err="1"/>
              <a:t>this.state</a:t>
            </a:r>
            <a:r>
              <a:rPr lang="en-IN" dirty="0"/>
              <a:t> = </a:t>
            </a:r>
            <a:r>
              <a:rPr lang="en-IN" dirty="0" smtClean="0"/>
              <a:t>{  message </a:t>
            </a:r>
            <a:r>
              <a:rPr lang="en-IN" dirty="0"/>
              <a:t>: "</a:t>
            </a:r>
            <a:r>
              <a:rPr lang="en-IN" dirty="0" smtClean="0"/>
              <a:t>Hello“ }</a:t>
            </a:r>
            <a:r>
              <a:rPr lang="en-IN" dirty="0"/>
              <a:t/>
            </a:r>
            <a:br>
              <a:rPr lang="en-IN" dirty="0"/>
            </a:br>
            <a:r>
              <a:rPr lang="en-IN" dirty="0"/>
              <a:t>     // </a:t>
            </a:r>
            <a:r>
              <a:rPr lang="en-IN" dirty="0" err="1"/>
              <a:t>this.clickHandler</a:t>
            </a:r>
            <a:r>
              <a:rPr lang="en-IN" dirty="0"/>
              <a:t> = </a:t>
            </a:r>
            <a:r>
              <a:rPr lang="en-IN" dirty="0" err="1"/>
              <a:t>this.clickHandler.bind</a:t>
            </a:r>
            <a:r>
              <a:rPr lang="en-IN" dirty="0"/>
              <a:t>(this)</a:t>
            </a:r>
          </a:p>
          <a:p>
            <a:r>
              <a:rPr lang="en-IN" dirty="0"/>
              <a:t>    </a:t>
            </a:r>
            <a:r>
              <a:rPr lang="en-IN" dirty="0" smtClean="0"/>
              <a:t>}</a:t>
            </a:r>
            <a:r>
              <a:rPr lang="en-IN" dirty="0"/>
              <a:t/>
            </a:r>
            <a:br>
              <a:rPr lang="en-IN" dirty="0"/>
            </a:br>
            <a:r>
              <a:rPr lang="en-IN" dirty="0"/>
              <a:t>    // </a:t>
            </a:r>
            <a:r>
              <a:rPr lang="en-IN" dirty="0" err="1"/>
              <a:t>clickHandler</a:t>
            </a:r>
            <a:r>
              <a:rPr lang="en-IN" dirty="0"/>
              <a:t>() </a:t>
            </a:r>
            <a:r>
              <a:rPr lang="en-IN" dirty="0" smtClean="0"/>
              <a:t>{</a:t>
            </a:r>
            <a:r>
              <a:rPr lang="en-IN" dirty="0"/>
              <a:t/>
            </a:r>
            <a:br>
              <a:rPr lang="en-IN" dirty="0"/>
            </a:br>
            <a:r>
              <a:rPr lang="en-IN" dirty="0"/>
              <a:t>    //     </a:t>
            </a:r>
            <a:r>
              <a:rPr lang="en-IN" dirty="0" err="1"/>
              <a:t>this.setState</a:t>
            </a:r>
            <a:r>
              <a:rPr lang="en-IN" dirty="0"/>
              <a:t>({</a:t>
            </a:r>
          </a:p>
          <a:p>
            <a:r>
              <a:rPr lang="en-IN" dirty="0"/>
              <a:t>    //         message : "</a:t>
            </a:r>
            <a:r>
              <a:rPr lang="en-IN" dirty="0" err="1"/>
              <a:t>GoodBye</a:t>
            </a:r>
            <a:r>
              <a:rPr lang="en-IN" dirty="0"/>
              <a:t>"</a:t>
            </a:r>
          </a:p>
          <a:p>
            <a:r>
              <a:rPr lang="en-IN" dirty="0"/>
              <a:t>    //     </a:t>
            </a:r>
            <a:r>
              <a:rPr lang="en-IN" dirty="0" smtClean="0"/>
              <a:t>})</a:t>
            </a:r>
            <a:r>
              <a:rPr lang="en-IN" dirty="0"/>
              <a:t/>
            </a:r>
            <a:br>
              <a:rPr lang="en-IN" dirty="0"/>
            </a:br>
            <a:r>
              <a:rPr lang="en-IN" dirty="0"/>
              <a:t>    //     console.log("</a:t>
            </a:r>
            <a:r>
              <a:rPr lang="en-IN" dirty="0" err="1"/>
              <a:t>Butotn</a:t>
            </a:r>
            <a:r>
              <a:rPr lang="en-IN" dirty="0"/>
              <a:t> Click")</a:t>
            </a:r>
          </a:p>
          <a:p>
            <a:r>
              <a:rPr lang="en-IN" dirty="0"/>
              <a:t>    // </a:t>
            </a:r>
            <a:r>
              <a:rPr lang="en-IN" dirty="0" smtClean="0"/>
              <a:t>}</a:t>
            </a:r>
            <a:r>
              <a:rPr lang="en-IN" dirty="0"/>
              <a:t/>
            </a:r>
            <a:br>
              <a:rPr lang="en-IN" dirty="0"/>
            </a:br>
            <a:r>
              <a:rPr lang="en-IN" dirty="0"/>
              <a:t>    </a:t>
            </a:r>
            <a:r>
              <a:rPr lang="en-IN" dirty="0" err="1"/>
              <a:t>clickHandler</a:t>
            </a:r>
            <a:r>
              <a:rPr lang="en-IN" dirty="0"/>
              <a:t> = () =&gt; </a:t>
            </a:r>
            <a:r>
              <a:rPr lang="en-IN" dirty="0" smtClean="0"/>
              <a:t>{</a:t>
            </a:r>
            <a:r>
              <a:rPr lang="en-IN" dirty="0"/>
              <a:t/>
            </a:r>
            <a:br>
              <a:rPr lang="en-IN" dirty="0"/>
            </a:br>
            <a:r>
              <a:rPr lang="en-IN" dirty="0"/>
              <a:t>      </a:t>
            </a:r>
            <a:r>
              <a:rPr lang="en-IN" dirty="0" err="1"/>
              <a:t>this.setState</a:t>
            </a:r>
            <a:r>
              <a:rPr lang="en-IN" dirty="0"/>
              <a:t>({</a:t>
            </a:r>
          </a:p>
          <a:p>
            <a:r>
              <a:rPr lang="en-IN" dirty="0"/>
              <a:t>        message : "</a:t>
            </a:r>
            <a:r>
              <a:rPr lang="en-IN" dirty="0" err="1"/>
              <a:t>GoodBye</a:t>
            </a:r>
            <a:r>
              <a:rPr lang="en-IN" dirty="0" smtClean="0"/>
              <a:t>"</a:t>
            </a:r>
            <a:r>
              <a:rPr lang="en-IN" dirty="0"/>
              <a:t/>
            </a:r>
            <a:br>
              <a:rPr lang="en-IN" dirty="0"/>
            </a:br>
            <a:r>
              <a:rPr lang="en-IN" dirty="0"/>
              <a:t>      </a:t>
            </a:r>
            <a:r>
              <a:rPr lang="en-IN" dirty="0" smtClean="0"/>
              <a:t>})}</a:t>
            </a:r>
            <a:endParaRPr lang="en-IN" dirty="0"/>
          </a:p>
        </p:txBody>
      </p:sp>
      <p:sp>
        <p:nvSpPr>
          <p:cNvPr id="5" name="Rectangle 4"/>
          <p:cNvSpPr/>
          <p:nvPr/>
        </p:nvSpPr>
        <p:spPr>
          <a:xfrm>
            <a:off x="6484691" y="2057756"/>
            <a:ext cx="5486400" cy="4524315"/>
          </a:xfrm>
          <a:prstGeom prst="rect">
            <a:avLst/>
          </a:prstGeom>
        </p:spPr>
        <p:txBody>
          <a:bodyPr wrap="square">
            <a:spAutoFit/>
          </a:bodyPr>
          <a:lstStyle/>
          <a:p>
            <a:r>
              <a:rPr lang="en-IN" dirty="0"/>
              <a:t>  render() {</a:t>
            </a:r>
          </a:p>
          <a:p>
            <a:r>
              <a:rPr lang="en-IN" dirty="0"/>
              <a:t>    return (</a:t>
            </a:r>
          </a:p>
          <a:p>
            <a:r>
              <a:rPr lang="en-IN" dirty="0"/>
              <a:t>      &lt;div&gt;</a:t>
            </a:r>
          </a:p>
          <a:p>
            <a:r>
              <a:rPr lang="en-IN" dirty="0"/>
              <a:t>        {</a:t>
            </a:r>
            <a:r>
              <a:rPr lang="en-IN" dirty="0" err="1"/>
              <a:t>this.state.message</a:t>
            </a:r>
            <a:r>
              <a:rPr lang="en-IN" dirty="0"/>
              <a:t>} &lt;</a:t>
            </a:r>
            <a:r>
              <a:rPr lang="en-IN" dirty="0" err="1"/>
              <a:t>br</a:t>
            </a:r>
            <a:r>
              <a:rPr lang="en-IN" dirty="0"/>
              <a:t>/&gt;</a:t>
            </a:r>
          </a:p>
          <a:p>
            <a:r>
              <a:rPr lang="en-IN" dirty="0"/>
              <a:t>        &lt;button </a:t>
            </a:r>
            <a:r>
              <a:rPr lang="en-IN" dirty="0" err="1"/>
              <a:t>onClick</a:t>
            </a:r>
            <a:r>
              <a:rPr lang="en-IN" dirty="0"/>
              <a:t>={</a:t>
            </a:r>
            <a:r>
              <a:rPr lang="en-IN" dirty="0" err="1"/>
              <a:t>this.clickHandler.bind</a:t>
            </a:r>
            <a:r>
              <a:rPr lang="en-IN" dirty="0"/>
              <a:t>(this</a:t>
            </a:r>
            <a:r>
              <a:rPr lang="en-IN" dirty="0" smtClean="0"/>
              <a:t>)}&gt; 			CLICK </a:t>
            </a:r>
            <a:r>
              <a:rPr lang="en-IN" dirty="0"/>
              <a:t>ME&lt;/button&gt;</a:t>
            </a:r>
          </a:p>
          <a:p>
            <a:r>
              <a:rPr lang="en-IN" dirty="0"/>
              <a:t>        &lt;button </a:t>
            </a:r>
            <a:r>
              <a:rPr lang="en-IN" dirty="0" err="1"/>
              <a:t>onClick</a:t>
            </a:r>
            <a:r>
              <a:rPr lang="en-IN" dirty="0"/>
              <a:t>={() =&gt; </a:t>
            </a:r>
            <a:r>
              <a:rPr lang="en-IN" dirty="0" err="1"/>
              <a:t>this.clickHandler</a:t>
            </a:r>
            <a:r>
              <a:rPr lang="en-IN" dirty="0" smtClean="0"/>
              <a:t>()}&gt; 				CLICK </a:t>
            </a:r>
            <a:r>
              <a:rPr lang="en-IN" dirty="0"/>
              <a:t>ME&lt;/button&gt;</a:t>
            </a:r>
          </a:p>
          <a:p>
            <a:r>
              <a:rPr lang="en-IN" dirty="0"/>
              <a:t>        &lt;button </a:t>
            </a:r>
            <a:r>
              <a:rPr lang="en-IN" dirty="0" err="1"/>
              <a:t>onClick</a:t>
            </a:r>
            <a:r>
              <a:rPr lang="en-IN" dirty="0"/>
              <a:t>={</a:t>
            </a:r>
            <a:r>
              <a:rPr lang="en-IN" dirty="0" err="1"/>
              <a:t>this.clickHandler</a:t>
            </a:r>
            <a:r>
              <a:rPr lang="en-IN" dirty="0" smtClean="0"/>
              <a:t>}&gt; </a:t>
            </a:r>
          </a:p>
          <a:p>
            <a:r>
              <a:rPr lang="en-IN" dirty="0"/>
              <a:t>	</a:t>
            </a:r>
            <a:r>
              <a:rPr lang="en-IN" dirty="0" smtClean="0"/>
              <a:t>	CLICK </a:t>
            </a:r>
            <a:r>
              <a:rPr lang="en-IN" dirty="0"/>
              <a:t>ME&lt;/button&gt;</a:t>
            </a:r>
          </a:p>
          <a:p>
            <a:r>
              <a:rPr lang="en-IN" dirty="0"/>
              <a:t>      &lt;/div&gt;</a:t>
            </a:r>
          </a:p>
          <a:p>
            <a:r>
              <a:rPr lang="en-IN" dirty="0"/>
              <a:t>    )</a:t>
            </a:r>
          </a:p>
          <a:p>
            <a:r>
              <a:rPr lang="en-IN" dirty="0"/>
              <a:t>  }</a:t>
            </a:r>
          </a:p>
          <a:p>
            <a:r>
              <a:rPr lang="en-IN" dirty="0"/>
              <a:t>}</a:t>
            </a:r>
          </a:p>
          <a:p>
            <a:r>
              <a:rPr lang="en-IN" dirty="0"/>
              <a:t/>
            </a:r>
            <a:br>
              <a:rPr lang="en-IN" dirty="0"/>
            </a:br>
            <a:r>
              <a:rPr lang="en-IN" dirty="0"/>
              <a:t>export default </a:t>
            </a:r>
            <a:r>
              <a:rPr lang="en-IN" dirty="0" err="1"/>
              <a:t>ClassClick</a:t>
            </a:r>
            <a:endParaRPr lang="en-IN" dirty="0"/>
          </a:p>
        </p:txBody>
      </p:sp>
      <p:sp>
        <p:nvSpPr>
          <p:cNvPr id="6" name="Title 1"/>
          <p:cNvSpPr>
            <a:spLocks noGrp="1"/>
          </p:cNvSpPr>
          <p:nvPr>
            <p:ph type="title"/>
          </p:nvPr>
        </p:nvSpPr>
        <p:spPr/>
        <p:txBody>
          <a:bodyPr/>
          <a:lstStyle/>
          <a:p>
            <a:r>
              <a:rPr lang="en-US" dirty="0"/>
              <a:t>EVENT handling</a:t>
            </a:r>
            <a:endParaRPr lang="en-IN" dirty="0"/>
          </a:p>
        </p:txBody>
      </p:sp>
      <p:sp>
        <p:nvSpPr>
          <p:cNvPr id="7" name="Rectangle 6"/>
          <p:cNvSpPr/>
          <p:nvPr/>
        </p:nvSpPr>
        <p:spPr>
          <a:xfrm>
            <a:off x="184558" y="1917596"/>
            <a:ext cx="5771625" cy="48607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157519" y="1917596"/>
            <a:ext cx="5813572" cy="48607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9747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MULTIPLE FUNCTIONS INSIDE AN ONCLICK EVENT </a:t>
            </a:r>
            <a:r>
              <a:rPr lang="en-US" dirty="0" smtClean="0"/>
              <a:t>HANDLER</a:t>
            </a:r>
            <a:endParaRPr lang="en-IN" dirty="0"/>
          </a:p>
        </p:txBody>
      </p:sp>
      <p:sp>
        <p:nvSpPr>
          <p:cNvPr id="6" name="Content Placeholder 5"/>
          <p:cNvSpPr>
            <a:spLocks noGrp="1"/>
          </p:cNvSpPr>
          <p:nvPr>
            <p:ph idx="1"/>
          </p:nvPr>
        </p:nvSpPr>
        <p:spPr>
          <a:xfrm>
            <a:off x="1202919" y="2011680"/>
            <a:ext cx="5013323" cy="4206240"/>
          </a:xfrm>
        </p:spPr>
        <p:txBody>
          <a:bodyPr/>
          <a:lstStyle/>
          <a:p>
            <a:r>
              <a:rPr lang="en-US" dirty="0"/>
              <a:t>We can call multiple functions inside the </a:t>
            </a:r>
            <a:r>
              <a:rPr lang="en-US" dirty="0" err="1"/>
              <a:t>onClick</a:t>
            </a:r>
            <a:r>
              <a:rPr lang="en-US" dirty="0"/>
              <a:t> event handler in React. To do so we just need to call them one by one. </a:t>
            </a:r>
            <a:endParaRPr lang="en-IN" dirty="0"/>
          </a:p>
        </p:txBody>
      </p:sp>
      <p:sp>
        <p:nvSpPr>
          <p:cNvPr id="5" name="Rectangle 4"/>
          <p:cNvSpPr/>
          <p:nvPr/>
        </p:nvSpPr>
        <p:spPr>
          <a:xfrm>
            <a:off x="6602136" y="2046914"/>
            <a:ext cx="4672668" cy="41441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a:t>
            </a:r>
            <a:r>
              <a:rPr lang="en-IN" dirty="0" err="1">
                <a:solidFill>
                  <a:schemeClr val="bg1"/>
                </a:solidFill>
              </a:rPr>
              <a:t>printMsg</a:t>
            </a:r>
            <a:r>
              <a:rPr lang="en-IN" dirty="0" smtClean="0">
                <a:solidFill>
                  <a:schemeClr val="bg1"/>
                </a:solidFill>
              </a:rPr>
              <a:t>(){</a:t>
            </a:r>
            <a:endParaRPr lang="en-IN" dirty="0">
              <a:solidFill>
                <a:schemeClr val="bg1"/>
              </a:solidFill>
            </a:endParaRPr>
          </a:p>
          <a:p>
            <a:r>
              <a:rPr lang="en-IN" dirty="0">
                <a:solidFill>
                  <a:schemeClr val="bg1"/>
                </a:solidFill>
              </a:rPr>
              <a:t>      console.log("Message")</a:t>
            </a:r>
          </a:p>
          <a:p>
            <a:r>
              <a:rPr lang="en-IN" dirty="0">
                <a:solidFill>
                  <a:schemeClr val="bg1"/>
                </a:solidFill>
              </a:rPr>
              <a:t>    }</a:t>
            </a:r>
          </a:p>
          <a:p>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showAert</a:t>
            </a:r>
            <a:r>
              <a:rPr lang="en-IN" dirty="0" smtClean="0">
                <a:solidFill>
                  <a:schemeClr val="bg1"/>
                </a:solidFill>
              </a:rPr>
              <a:t>(){</a:t>
            </a:r>
            <a:endParaRPr lang="en-IN" dirty="0">
              <a:solidFill>
                <a:schemeClr val="bg1"/>
              </a:solidFill>
            </a:endParaRPr>
          </a:p>
          <a:p>
            <a:r>
              <a:rPr lang="en-IN" dirty="0">
                <a:solidFill>
                  <a:schemeClr val="bg1"/>
                </a:solidFill>
              </a:rPr>
              <a:t>      alert("Alert Box");</a:t>
            </a:r>
          </a:p>
          <a:p>
            <a:r>
              <a:rPr lang="en-IN" dirty="0">
                <a:solidFill>
                  <a:schemeClr val="bg1"/>
                </a:solidFill>
              </a:rPr>
              <a:t>    }</a:t>
            </a:r>
          </a:p>
          <a:p>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clickHandler</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err="1">
                <a:solidFill>
                  <a:schemeClr val="bg1"/>
                </a:solidFill>
              </a:rPr>
              <a:t>this.printMsg</a:t>
            </a:r>
            <a:r>
              <a:rPr lang="en-IN" dirty="0">
                <a:solidFill>
                  <a:schemeClr val="bg1"/>
                </a:solidFill>
              </a:rPr>
              <a:t>()</a:t>
            </a:r>
          </a:p>
          <a:p>
            <a:r>
              <a:rPr lang="en-IN" dirty="0">
                <a:solidFill>
                  <a:schemeClr val="bg1"/>
                </a:solidFill>
              </a:rPr>
              <a:t>      </a:t>
            </a:r>
            <a:r>
              <a:rPr lang="en-IN" dirty="0" err="1">
                <a:solidFill>
                  <a:schemeClr val="bg1"/>
                </a:solidFill>
              </a:rPr>
              <a:t>this.showAert</a:t>
            </a:r>
            <a:r>
              <a:rPr lang="en-IN" dirty="0">
                <a:solidFill>
                  <a:schemeClr val="bg1"/>
                </a:solidFill>
              </a:rPr>
              <a:t>()</a:t>
            </a:r>
          </a:p>
          <a:p>
            <a:r>
              <a:rPr lang="en-IN" dirty="0">
                <a:solidFill>
                  <a:schemeClr val="bg1"/>
                </a:solidFill>
              </a:rPr>
              <a:t>    </a:t>
            </a: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620401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ARGUMENT TO EVENT </a:t>
            </a:r>
            <a:r>
              <a:rPr lang="en-IN" dirty="0" smtClean="0"/>
              <a:t>HANDLERS</a:t>
            </a:r>
            <a:endParaRPr lang="en-IN" dirty="0"/>
          </a:p>
        </p:txBody>
      </p:sp>
      <p:sp>
        <p:nvSpPr>
          <p:cNvPr id="3" name="Content Placeholder 2"/>
          <p:cNvSpPr>
            <a:spLocks noGrp="1"/>
          </p:cNvSpPr>
          <p:nvPr>
            <p:ph idx="1"/>
          </p:nvPr>
        </p:nvSpPr>
        <p:spPr/>
        <p:txBody>
          <a:bodyPr/>
          <a:lstStyle/>
          <a:p>
            <a:pPr fontAlgn="base"/>
            <a:r>
              <a:rPr lang="en-US" dirty="0"/>
              <a:t>Sometimes we need to pass an extra parameter to the event handler. We can do that using two of the methods above.</a:t>
            </a:r>
          </a:p>
          <a:p>
            <a:pPr fontAlgn="base"/>
            <a:r>
              <a:rPr lang="en-US" b="1" dirty="0" smtClean="0"/>
              <a:t>Example:</a:t>
            </a:r>
          </a:p>
          <a:p>
            <a:pPr fontAlgn="base"/>
            <a:r>
              <a:rPr lang="en-US" dirty="0" smtClean="0"/>
              <a:t>Pass </a:t>
            </a:r>
            <a:r>
              <a:rPr lang="en-US" dirty="0"/>
              <a:t>the event and an extra parameter, like id, in the event listener using the arrow function</a:t>
            </a:r>
            <a:r>
              <a:rPr lang="en-US" dirty="0" smtClean="0"/>
              <a:t>.</a:t>
            </a:r>
          </a:p>
          <a:p>
            <a:pPr marL="228600" lvl="1" indent="0" fontAlgn="base">
              <a:buNone/>
            </a:pPr>
            <a:r>
              <a:rPr lang="en-US" dirty="0" smtClean="0"/>
              <a:t>	&lt;</a:t>
            </a:r>
            <a:r>
              <a:rPr lang="en-US" b="1" dirty="0"/>
              <a:t>button</a:t>
            </a:r>
            <a:r>
              <a:rPr lang="en-US" dirty="0"/>
              <a:t> </a:t>
            </a:r>
            <a:r>
              <a:rPr lang="en-US" b="1" dirty="0" err="1"/>
              <a:t>onClick</a:t>
            </a:r>
            <a:r>
              <a:rPr lang="en-US" dirty="0"/>
              <a:t>={(e) =&gt; </a:t>
            </a:r>
            <a:r>
              <a:rPr lang="en-US" dirty="0" err="1"/>
              <a:t>this.deleteRow</a:t>
            </a:r>
            <a:r>
              <a:rPr lang="en-US" dirty="0"/>
              <a:t>(id, e)}&gt;</a:t>
            </a:r>
            <a:r>
              <a:rPr lang="en-US" b="1" dirty="0"/>
              <a:t>Delete</a:t>
            </a:r>
            <a:r>
              <a:rPr lang="en-US" dirty="0"/>
              <a:t> Row&lt;/</a:t>
            </a:r>
            <a:r>
              <a:rPr lang="en-US" b="1" dirty="0"/>
              <a:t>button</a:t>
            </a:r>
            <a:r>
              <a:rPr lang="en-US" dirty="0"/>
              <a:t>&gt;</a:t>
            </a:r>
          </a:p>
          <a:p>
            <a:pPr fontAlgn="base"/>
            <a:endParaRPr lang="en-US" dirty="0" smtClean="0"/>
          </a:p>
          <a:p>
            <a:pPr fontAlgn="base"/>
            <a:r>
              <a:rPr lang="en-US" dirty="0" smtClean="0"/>
              <a:t>Or </a:t>
            </a:r>
            <a:r>
              <a:rPr lang="en-US" dirty="0"/>
              <a:t>we can use them by directly binding them when passing the event handler in the event listener and passing an extra parameter there</a:t>
            </a:r>
            <a:r>
              <a:rPr lang="en-US" dirty="0" smtClean="0"/>
              <a:t>.	</a:t>
            </a:r>
          </a:p>
          <a:p>
            <a:pPr marL="228600" lvl="1" indent="0" fontAlgn="base">
              <a:buNone/>
            </a:pPr>
            <a:r>
              <a:rPr lang="en-US" dirty="0"/>
              <a:t>	</a:t>
            </a:r>
            <a:r>
              <a:rPr lang="en-US" dirty="0" smtClean="0"/>
              <a:t>&lt;</a:t>
            </a:r>
            <a:r>
              <a:rPr lang="en-US" b="1" dirty="0"/>
              <a:t>button</a:t>
            </a:r>
            <a:r>
              <a:rPr lang="en-US" dirty="0"/>
              <a:t> </a:t>
            </a:r>
            <a:r>
              <a:rPr lang="en-US" b="1" dirty="0" err="1"/>
              <a:t>onClick</a:t>
            </a:r>
            <a:r>
              <a:rPr lang="en-US" dirty="0"/>
              <a:t>={</a:t>
            </a:r>
            <a:r>
              <a:rPr lang="en-US" dirty="0" err="1"/>
              <a:t>this.deleteRow.bind</a:t>
            </a:r>
            <a:r>
              <a:rPr lang="en-US" dirty="0"/>
              <a:t>(this, id)}&gt;</a:t>
            </a:r>
            <a:r>
              <a:rPr lang="en-US" b="1" dirty="0"/>
              <a:t>Delete</a:t>
            </a:r>
            <a:r>
              <a:rPr lang="en-US" dirty="0"/>
              <a:t> Row&lt;/</a:t>
            </a:r>
            <a:r>
              <a:rPr lang="en-US" b="1" dirty="0"/>
              <a:t>button</a:t>
            </a:r>
            <a:r>
              <a:rPr lang="en-US" dirty="0"/>
              <a:t>&gt;</a:t>
            </a:r>
          </a:p>
          <a:p>
            <a:endParaRPr lang="en-IN" dirty="0"/>
          </a:p>
        </p:txBody>
      </p:sp>
    </p:spTree>
    <p:extLst>
      <p:ext uri="{BB962C8B-B14F-4D97-AF65-F5344CB8AC3E}">
        <p14:creationId xmlns:p14="http://schemas.microsoft.com/office/powerpoint/2010/main" val="1696626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as props</a:t>
            </a:r>
            <a:endParaRPr lang="en-IN" dirty="0"/>
          </a:p>
        </p:txBody>
      </p:sp>
      <p:sp>
        <p:nvSpPr>
          <p:cNvPr id="4" name="Rectangle 3"/>
          <p:cNvSpPr/>
          <p:nvPr/>
        </p:nvSpPr>
        <p:spPr>
          <a:xfrm>
            <a:off x="302004" y="2038525"/>
            <a:ext cx="4823669" cy="47230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import React from 'react'</a:t>
            </a:r>
          </a:p>
          <a:p>
            <a:r>
              <a:rPr lang="en-IN" dirty="0">
                <a:solidFill>
                  <a:schemeClr val="bg1"/>
                </a:solidFill>
              </a:rPr>
              <a:t/>
            </a:r>
            <a:br>
              <a:rPr lang="en-IN" dirty="0">
                <a:solidFill>
                  <a:schemeClr val="bg1"/>
                </a:solidFill>
              </a:rPr>
            </a:br>
            <a:r>
              <a:rPr lang="en-IN" dirty="0">
                <a:solidFill>
                  <a:schemeClr val="bg1"/>
                </a:solidFill>
              </a:rPr>
              <a:t> function </a:t>
            </a:r>
            <a:r>
              <a:rPr lang="en-IN" dirty="0" err="1">
                <a:solidFill>
                  <a:schemeClr val="bg1"/>
                </a:solidFill>
              </a:rPr>
              <a:t>ChildComponent</a:t>
            </a:r>
            <a:r>
              <a:rPr lang="en-IN" dirty="0">
                <a:solidFill>
                  <a:schemeClr val="bg1"/>
                </a:solidFill>
              </a:rPr>
              <a:t>(props) {</a:t>
            </a:r>
          </a:p>
          <a:p>
            <a:r>
              <a:rPr lang="en-IN" dirty="0">
                <a:solidFill>
                  <a:schemeClr val="bg1"/>
                </a:solidFill>
              </a:rPr>
              <a:t>  return (</a:t>
            </a:r>
          </a:p>
          <a:p>
            <a:r>
              <a:rPr lang="en-IN" dirty="0">
                <a:solidFill>
                  <a:schemeClr val="bg1"/>
                </a:solidFill>
              </a:rPr>
              <a:t>    &lt;div&gt;</a:t>
            </a:r>
          </a:p>
          <a:p>
            <a:r>
              <a:rPr lang="en-IN" dirty="0">
                <a:solidFill>
                  <a:schemeClr val="bg1"/>
                </a:solidFill>
              </a:rPr>
              <a:t>        &lt;button </a:t>
            </a:r>
            <a:r>
              <a:rPr lang="en-IN" dirty="0" err="1">
                <a:solidFill>
                  <a:schemeClr val="bg1"/>
                </a:solidFill>
              </a:rPr>
              <a:t>onClick</a:t>
            </a:r>
            <a:r>
              <a:rPr lang="en-IN" dirty="0">
                <a:solidFill>
                  <a:schemeClr val="bg1"/>
                </a:solidFill>
              </a:rPr>
              <a:t>={</a:t>
            </a:r>
            <a:r>
              <a:rPr lang="en-IN" dirty="0" err="1">
                <a:solidFill>
                  <a:schemeClr val="bg1"/>
                </a:solidFill>
              </a:rPr>
              <a:t>props.greetHandler</a:t>
            </a:r>
            <a:r>
              <a:rPr lang="en-IN" dirty="0" smtClean="0">
                <a:solidFill>
                  <a:schemeClr val="bg1"/>
                </a:solidFill>
              </a:rPr>
              <a:t>}&gt;     	Greet parent</a:t>
            </a:r>
          </a:p>
          <a:p>
            <a:r>
              <a:rPr lang="en-IN" dirty="0">
                <a:solidFill>
                  <a:schemeClr val="bg1"/>
                </a:solidFill>
              </a:rPr>
              <a:t>	</a:t>
            </a:r>
            <a:r>
              <a:rPr lang="en-IN" dirty="0" smtClean="0">
                <a:solidFill>
                  <a:schemeClr val="bg1"/>
                </a:solidFill>
              </a:rPr>
              <a:t>&lt;/</a:t>
            </a:r>
            <a:r>
              <a:rPr lang="en-IN" dirty="0">
                <a:solidFill>
                  <a:schemeClr val="bg1"/>
                </a:solidFill>
              </a:rPr>
              <a:t>button&gt;</a:t>
            </a:r>
          </a:p>
          <a:p>
            <a:r>
              <a:rPr lang="en-IN" dirty="0">
                <a:solidFill>
                  <a:schemeClr val="bg1"/>
                </a:solidFill>
              </a:rPr>
              <a:t>    &lt;/div&gt;</a:t>
            </a:r>
          </a:p>
          <a:p>
            <a:r>
              <a:rPr lang="en-IN" dirty="0">
                <a:solidFill>
                  <a:schemeClr val="bg1"/>
                </a:solidFill>
              </a:rPr>
              <a:t>  )</a:t>
            </a:r>
          </a:p>
          <a:p>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export default </a:t>
            </a:r>
            <a:r>
              <a:rPr lang="en-IN" dirty="0" err="1">
                <a:solidFill>
                  <a:schemeClr val="bg1"/>
                </a:solidFill>
              </a:rPr>
              <a:t>ChildComponent</a:t>
            </a:r>
            <a:endParaRPr lang="en-IN" dirty="0">
              <a:solidFill>
                <a:schemeClr val="bg1"/>
              </a:solidFill>
            </a:endParaRPr>
          </a:p>
          <a:p>
            <a:endParaRPr lang="en-IN" dirty="0">
              <a:solidFill>
                <a:schemeClr val="bg1"/>
              </a:solidFill>
            </a:endParaRPr>
          </a:p>
        </p:txBody>
      </p:sp>
      <p:sp>
        <p:nvSpPr>
          <p:cNvPr id="5" name="Rectangle 4"/>
          <p:cNvSpPr/>
          <p:nvPr/>
        </p:nvSpPr>
        <p:spPr>
          <a:xfrm>
            <a:off x="5336796" y="1979802"/>
            <a:ext cx="6265178" cy="47817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a:r>
            <a:br>
              <a:rPr lang="en-IN" dirty="0">
                <a:solidFill>
                  <a:schemeClr val="bg1"/>
                </a:solidFill>
              </a:rPr>
            </a:br>
            <a:endParaRPr lang="en-IN" dirty="0" smtClean="0">
              <a:solidFill>
                <a:schemeClr val="bg1"/>
              </a:solidFill>
            </a:endParaRPr>
          </a:p>
          <a:p>
            <a:r>
              <a:rPr lang="en-IN" dirty="0" smtClean="0">
                <a:solidFill>
                  <a:schemeClr val="bg1"/>
                </a:solidFill>
              </a:rPr>
              <a:t>class </a:t>
            </a:r>
            <a:r>
              <a:rPr lang="en-IN" dirty="0" err="1">
                <a:solidFill>
                  <a:schemeClr val="bg1"/>
                </a:solidFill>
              </a:rPr>
              <a:t>ParentComponent</a:t>
            </a:r>
            <a:r>
              <a:rPr lang="en-IN" dirty="0">
                <a:solidFill>
                  <a:schemeClr val="bg1"/>
                </a:solidFill>
              </a:rPr>
              <a:t> extends Component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constructor(props) {</a:t>
            </a:r>
          </a:p>
          <a:p>
            <a:r>
              <a:rPr lang="en-IN" dirty="0">
                <a:solidFill>
                  <a:schemeClr val="bg1"/>
                </a:solidFill>
              </a:rPr>
              <a:t>        super(props</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this.state</a:t>
            </a:r>
            <a:r>
              <a:rPr lang="en-IN" dirty="0">
                <a:solidFill>
                  <a:schemeClr val="bg1"/>
                </a:solidFill>
              </a:rPr>
              <a:t> = {</a:t>
            </a:r>
          </a:p>
          <a:p>
            <a:r>
              <a:rPr lang="en-IN" dirty="0">
                <a:solidFill>
                  <a:schemeClr val="bg1"/>
                </a:solidFill>
              </a:rPr>
              <a:t>            </a:t>
            </a:r>
            <a:r>
              <a:rPr lang="en-IN" dirty="0" err="1">
                <a:solidFill>
                  <a:schemeClr val="bg1"/>
                </a:solidFill>
              </a:rPr>
              <a:t>parentname</a:t>
            </a:r>
            <a:r>
              <a:rPr lang="en-IN" dirty="0">
                <a:solidFill>
                  <a:schemeClr val="bg1"/>
                </a:solidFill>
              </a:rPr>
              <a:t>: "Parent"</a:t>
            </a:r>
          </a:p>
          <a:p>
            <a:r>
              <a:rPr lang="en-IN" dirty="0">
                <a:solidFill>
                  <a:schemeClr val="bg1"/>
                </a:solidFill>
              </a:rPr>
              <a: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this.greetParent</a:t>
            </a:r>
            <a:r>
              <a:rPr lang="en-IN" dirty="0">
                <a:solidFill>
                  <a:schemeClr val="bg1"/>
                </a:solidFill>
              </a:rPr>
              <a:t> = </a:t>
            </a:r>
            <a:r>
              <a:rPr lang="en-IN" dirty="0" err="1">
                <a:solidFill>
                  <a:schemeClr val="bg1"/>
                </a:solidFill>
              </a:rPr>
              <a:t>this.greetParent.bind</a:t>
            </a:r>
            <a:r>
              <a:rPr lang="en-IN" dirty="0">
                <a:solidFill>
                  <a:schemeClr val="bg1"/>
                </a:solidFill>
              </a:rPr>
              <a:t>(this</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greetParent</a:t>
            </a:r>
            <a:r>
              <a:rPr lang="en-IN" dirty="0">
                <a:solidFill>
                  <a:schemeClr val="bg1"/>
                </a:solidFill>
              </a:rPr>
              <a:t>() {</a:t>
            </a:r>
          </a:p>
          <a:p>
            <a:r>
              <a:rPr lang="en-IN" dirty="0">
                <a:solidFill>
                  <a:schemeClr val="bg1"/>
                </a:solidFill>
              </a:rPr>
              <a:t>        alert(`hello ${</a:t>
            </a:r>
            <a:r>
              <a:rPr lang="en-IN" dirty="0" err="1">
                <a:solidFill>
                  <a:schemeClr val="bg1"/>
                </a:solidFill>
              </a:rPr>
              <a:t>this.state.parentname</a:t>
            </a:r>
            <a:r>
              <a:rPr lang="en-IN" dirty="0">
                <a:solidFill>
                  <a:schemeClr val="bg1"/>
                </a:solidFill>
              </a:rPr>
              <a:t>}`)</a:t>
            </a:r>
          </a:p>
          <a:p>
            <a:r>
              <a:rPr lang="en-IN" dirty="0">
                <a:solidFill>
                  <a:schemeClr val="bg1"/>
                </a:solidFill>
              </a:rPr>
              <a: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render() {</a:t>
            </a:r>
          </a:p>
          <a:p>
            <a:r>
              <a:rPr lang="en-IN" dirty="0">
                <a:solidFill>
                  <a:schemeClr val="bg1"/>
                </a:solidFill>
              </a:rPr>
              <a:t>        return </a:t>
            </a:r>
            <a:r>
              <a:rPr lang="en-IN" dirty="0" smtClean="0">
                <a:solidFill>
                  <a:schemeClr val="bg1"/>
                </a:solidFill>
              </a:rPr>
              <a:t>(  &lt;</a:t>
            </a:r>
            <a:r>
              <a:rPr lang="en-IN" dirty="0">
                <a:solidFill>
                  <a:schemeClr val="bg1"/>
                </a:solidFill>
              </a:rPr>
              <a:t>div</a:t>
            </a:r>
            <a:r>
              <a:rPr lang="en-IN" dirty="0" smtClean="0">
                <a:solidFill>
                  <a:schemeClr val="bg1"/>
                </a:solidFill>
              </a:rPr>
              <a:t>&gt; &lt;</a:t>
            </a:r>
            <a:r>
              <a:rPr lang="en-IN" dirty="0" err="1">
                <a:solidFill>
                  <a:schemeClr val="bg1"/>
                </a:solidFill>
              </a:rPr>
              <a:t>ChildComponent</a:t>
            </a:r>
            <a:r>
              <a:rPr lang="en-IN" dirty="0">
                <a:solidFill>
                  <a:schemeClr val="bg1"/>
                </a:solidFill>
              </a:rPr>
              <a:t> </a:t>
            </a:r>
            <a:r>
              <a:rPr lang="en-IN" dirty="0" smtClean="0">
                <a:solidFill>
                  <a:schemeClr val="bg1"/>
                </a:solidFill>
              </a:rPr>
              <a:t>		</a:t>
            </a:r>
            <a:r>
              <a:rPr lang="en-IN" dirty="0" err="1" smtClean="0">
                <a:solidFill>
                  <a:schemeClr val="bg1"/>
                </a:solidFill>
              </a:rPr>
              <a:t>greetHandler</a:t>
            </a:r>
            <a:r>
              <a:rPr lang="en-IN" dirty="0">
                <a:solidFill>
                  <a:schemeClr val="bg1"/>
                </a:solidFill>
              </a:rPr>
              <a:t>={</a:t>
            </a:r>
            <a:r>
              <a:rPr lang="en-IN" dirty="0" err="1">
                <a:solidFill>
                  <a:schemeClr val="bg1"/>
                </a:solidFill>
              </a:rPr>
              <a:t>this.greetParent</a:t>
            </a:r>
            <a:r>
              <a:rPr lang="en-IN" dirty="0">
                <a:solidFill>
                  <a:schemeClr val="bg1"/>
                </a:solidFill>
              </a:rPr>
              <a:t>}&gt;&lt;/</a:t>
            </a:r>
            <a:r>
              <a:rPr lang="en-IN" dirty="0" err="1">
                <a:solidFill>
                  <a:schemeClr val="bg1"/>
                </a:solidFill>
              </a:rPr>
              <a:t>ChildComponent</a:t>
            </a:r>
            <a:r>
              <a:rPr lang="en-IN" dirty="0" smtClean="0">
                <a:solidFill>
                  <a:schemeClr val="bg1"/>
                </a:solidFill>
              </a:rPr>
              <a:t>&gt;</a:t>
            </a:r>
            <a:r>
              <a:rPr lang="en-IN" dirty="0">
                <a:solidFill>
                  <a:schemeClr val="bg1"/>
                </a:solidFill>
              </a:rPr>
              <a:t/>
            </a:r>
            <a:br>
              <a:rPr lang="en-IN" dirty="0">
                <a:solidFill>
                  <a:schemeClr val="bg1"/>
                </a:solidFill>
              </a:rPr>
            </a:br>
            <a:r>
              <a:rPr lang="en-IN" dirty="0">
                <a:solidFill>
                  <a:schemeClr val="bg1"/>
                </a:solidFill>
              </a:rPr>
              <a:t>            &lt;/div</a:t>
            </a:r>
            <a:r>
              <a:rPr lang="en-IN" dirty="0" smtClean="0">
                <a:solidFill>
                  <a:schemeClr val="bg1"/>
                </a:solidFill>
              </a:rPr>
              <a:t>&gt; )</a:t>
            </a:r>
            <a:endParaRPr lang="en-IN" dirty="0">
              <a:solidFill>
                <a:schemeClr val="bg1"/>
              </a:solidFill>
            </a:endParaRPr>
          </a:p>
          <a:p>
            <a:r>
              <a:rPr lang="en-IN" dirty="0">
                <a:solidFill>
                  <a:schemeClr val="bg1"/>
                </a:solidFill>
              </a:rPr>
              <a:t>    </a:t>
            </a:r>
            <a:r>
              <a:rPr lang="en-IN" dirty="0" smtClean="0">
                <a:solidFill>
                  <a:schemeClr val="bg1"/>
                </a:solidFill>
              </a:rPr>
              <a:t>} }</a:t>
            </a:r>
            <a:r>
              <a:rPr lang="en-IN" dirty="0">
                <a:solidFill>
                  <a:schemeClr val="bg1"/>
                </a:solidFill>
              </a:rPr>
              <a:t/>
            </a:r>
            <a:br>
              <a:rPr lang="en-IN"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2424870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rendering</a:t>
            </a:r>
            <a:endParaRPr lang="en-IN" dirty="0"/>
          </a:p>
        </p:txBody>
      </p:sp>
      <p:sp>
        <p:nvSpPr>
          <p:cNvPr id="3" name="Content Placeholder 2"/>
          <p:cNvSpPr>
            <a:spLocks noGrp="1"/>
          </p:cNvSpPr>
          <p:nvPr>
            <p:ph idx="1"/>
          </p:nvPr>
        </p:nvSpPr>
        <p:spPr/>
        <p:txBody>
          <a:bodyPr/>
          <a:lstStyle/>
          <a:p>
            <a:r>
              <a:rPr lang="en-US" dirty="0" smtClean="0"/>
              <a:t>1. if-else statement</a:t>
            </a:r>
          </a:p>
          <a:p>
            <a:r>
              <a:rPr lang="en-US" dirty="0" smtClean="0"/>
              <a:t>2. Element variable </a:t>
            </a:r>
          </a:p>
          <a:p>
            <a:r>
              <a:rPr lang="en-US" dirty="0" smtClean="0"/>
              <a:t>3. Ternary conditional operator</a:t>
            </a:r>
          </a:p>
          <a:p>
            <a:r>
              <a:rPr lang="en-US" dirty="0" smtClean="0"/>
              <a:t>4. Short circuit operator</a:t>
            </a:r>
          </a:p>
        </p:txBody>
      </p:sp>
    </p:spTree>
    <p:extLst>
      <p:ext uri="{BB962C8B-B14F-4D97-AF65-F5344CB8AC3E}">
        <p14:creationId xmlns:p14="http://schemas.microsoft.com/office/powerpoint/2010/main" val="727483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learn React </a:t>
            </a:r>
            <a:r>
              <a:rPr lang="en-IN" dirty="0" smtClean="0"/>
              <a:t>?</a:t>
            </a:r>
            <a:endParaRPr lang="en-IN" dirty="0"/>
          </a:p>
        </p:txBody>
      </p:sp>
      <p:sp>
        <p:nvSpPr>
          <p:cNvPr id="3" name="Content Placeholder 2"/>
          <p:cNvSpPr>
            <a:spLocks noGrp="1"/>
          </p:cNvSpPr>
          <p:nvPr>
            <p:ph idx="1"/>
          </p:nvPr>
        </p:nvSpPr>
        <p:spPr/>
        <p:txBody>
          <a:bodyPr>
            <a:normAutofit/>
          </a:bodyPr>
          <a:lstStyle/>
          <a:p>
            <a:r>
              <a:rPr lang="en-IN" sz="2400" b="1" u="sng" dirty="0"/>
              <a:t>Component based </a:t>
            </a:r>
            <a:r>
              <a:rPr lang="en-IN" sz="2400" b="1" u="sng" dirty="0" smtClean="0"/>
              <a:t>Architecture</a:t>
            </a:r>
          </a:p>
          <a:p>
            <a:r>
              <a:rPr lang="en-IN" sz="2400" dirty="0"/>
              <a:t>B</a:t>
            </a:r>
            <a:r>
              <a:rPr lang="en-IN" sz="2400" dirty="0" smtClean="0"/>
              <a:t>reak </a:t>
            </a:r>
            <a:r>
              <a:rPr lang="en-IN" sz="2400" dirty="0"/>
              <a:t>down complex application into the small parts  </a:t>
            </a:r>
          </a:p>
          <a:p>
            <a:r>
              <a:rPr lang="en-IN" sz="2400" dirty="0" smtClean="0"/>
              <a:t>Every </a:t>
            </a:r>
            <a:r>
              <a:rPr lang="en-IN" sz="2400" dirty="0"/>
              <a:t>react application has </a:t>
            </a:r>
            <a:r>
              <a:rPr lang="en-IN" sz="2400" dirty="0" smtClean="0"/>
              <a:t>at least </a:t>
            </a:r>
            <a:r>
              <a:rPr lang="en-IN" sz="2400" dirty="0"/>
              <a:t>one components that is known as a root </a:t>
            </a:r>
            <a:r>
              <a:rPr lang="en-IN" sz="2400" dirty="0" smtClean="0"/>
              <a:t>components.</a:t>
            </a:r>
            <a:endParaRPr lang="en-US" sz="2400" dirty="0"/>
          </a:p>
          <a:p>
            <a:r>
              <a:rPr lang="en-IN" sz="2400" b="1" u="sng" dirty="0" smtClean="0"/>
              <a:t>Reusable </a:t>
            </a:r>
            <a:r>
              <a:rPr lang="en-IN" sz="2400" b="1" u="sng" dirty="0"/>
              <a:t>code</a:t>
            </a:r>
          </a:p>
          <a:p>
            <a:r>
              <a:rPr lang="en-IN" sz="2400" dirty="0"/>
              <a:t>component that can created in React can be reuse in angular or </a:t>
            </a:r>
            <a:r>
              <a:rPr lang="en-IN" sz="2400" dirty="0" err="1" smtClean="0"/>
              <a:t>vue</a:t>
            </a:r>
            <a:r>
              <a:rPr lang="en-IN" sz="2400" dirty="0" smtClean="0"/>
              <a:t>.</a:t>
            </a:r>
            <a:endParaRPr lang="en-US" sz="2400" dirty="0" smtClean="0"/>
          </a:p>
          <a:p>
            <a:endParaRPr lang="en-IN" sz="2400" b="1" dirty="0"/>
          </a:p>
        </p:txBody>
      </p:sp>
    </p:spTree>
    <p:extLst>
      <p:ext uri="{BB962C8B-B14F-4D97-AF65-F5344CB8AC3E}">
        <p14:creationId xmlns:p14="http://schemas.microsoft.com/office/powerpoint/2010/main" val="1273619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rendering</a:t>
            </a:r>
            <a:endParaRPr lang="en-IN" dirty="0"/>
          </a:p>
        </p:txBody>
      </p:sp>
      <p:sp>
        <p:nvSpPr>
          <p:cNvPr id="4" name="Rectangle 3"/>
          <p:cNvSpPr/>
          <p:nvPr/>
        </p:nvSpPr>
        <p:spPr>
          <a:xfrm>
            <a:off x="3120705" y="2038525"/>
            <a:ext cx="4823669" cy="47230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import React, { Component } from 'react</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class Conditional extends Component {</a:t>
            </a:r>
          </a:p>
          <a:p>
            <a:r>
              <a:rPr lang="en-IN" dirty="0">
                <a:solidFill>
                  <a:schemeClr val="bg1"/>
                </a:solidFill>
              </a:rPr>
              <a:t>    constructor(props) {</a:t>
            </a:r>
          </a:p>
          <a:p>
            <a:r>
              <a:rPr lang="en-IN" dirty="0">
                <a:solidFill>
                  <a:schemeClr val="bg1"/>
                </a:solidFill>
              </a:rPr>
              <a:t>      super(props</a:t>
            </a:r>
            <a:r>
              <a:rPr lang="en-IN" dirty="0" smtClean="0">
                <a:solidFill>
                  <a:schemeClr val="bg1"/>
                </a:solidFill>
              </a:rPr>
              <a:t>)</a:t>
            </a:r>
            <a:endParaRPr lang="en-IN" dirty="0">
              <a:solidFill>
                <a:schemeClr val="bg1"/>
              </a:solidFill>
            </a:endParaRPr>
          </a:p>
          <a:p>
            <a:r>
              <a:rPr lang="en-IN" dirty="0">
                <a:solidFill>
                  <a:schemeClr val="bg1"/>
                </a:solidFill>
              </a:rPr>
              <a:t>      </a:t>
            </a:r>
            <a:r>
              <a:rPr lang="en-IN" dirty="0" err="1">
                <a:solidFill>
                  <a:schemeClr val="bg1"/>
                </a:solidFill>
              </a:rPr>
              <a:t>this.state</a:t>
            </a:r>
            <a:r>
              <a:rPr lang="en-IN" dirty="0">
                <a:solidFill>
                  <a:schemeClr val="bg1"/>
                </a:solidFill>
              </a:rPr>
              <a:t> = {</a:t>
            </a:r>
          </a:p>
          <a:p>
            <a:r>
              <a:rPr lang="en-IN" dirty="0">
                <a:solidFill>
                  <a:schemeClr val="bg1"/>
                </a:solidFill>
              </a:rPr>
              <a:t>         </a:t>
            </a:r>
            <a:r>
              <a:rPr lang="en-IN" dirty="0" err="1">
                <a:solidFill>
                  <a:schemeClr val="bg1"/>
                </a:solidFill>
              </a:rPr>
              <a:t>isLoggedIn</a:t>
            </a:r>
            <a:r>
              <a:rPr lang="en-IN" dirty="0">
                <a:solidFill>
                  <a:schemeClr val="bg1"/>
                </a:solidFill>
              </a:rPr>
              <a:t> : true</a:t>
            </a:r>
          </a:p>
          <a:p>
            <a:r>
              <a:rPr lang="en-IN" dirty="0">
                <a:solidFill>
                  <a:schemeClr val="bg1"/>
                </a:solidFill>
              </a:rPr>
              <a:t>      }</a:t>
            </a:r>
          </a:p>
          <a:p>
            <a:r>
              <a:rPr lang="en-IN" dirty="0">
                <a:solidFill>
                  <a:schemeClr val="bg1"/>
                </a:solidFill>
              </a:rPr>
              <a:t>    }</a:t>
            </a:r>
          </a:p>
          <a:p>
            <a:r>
              <a:rPr lang="en-IN" dirty="0">
                <a:solidFill>
                  <a:schemeClr val="bg1"/>
                </a:solidFill>
              </a:rPr>
              <a:t>    render()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 </a:t>
            </a:r>
            <a:r>
              <a:rPr lang="en-IN" dirty="0" smtClean="0">
                <a:solidFill>
                  <a:schemeClr val="bg1"/>
                </a:solidFill>
              </a:rPr>
              <a:t>( &lt;div&gt;</a:t>
            </a:r>
          </a:p>
          <a:p>
            <a:r>
              <a:rPr lang="en-IN" dirty="0">
                <a:solidFill>
                  <a:schemeClr val="bg1"/>
                </a:solidFill>
              </a:rPr>
              <a:t>	</a:t>
            </a:r>
            <a:r>
              <a:rPr lang="en-IN" dirty="0" smtClean="0">
                <a:solidFill>
                  <a:schemeClr val="bg1"/>
                </a:solidFill>
              </a:rPr>
              <a:t>		&lt;</a:t>
            </a:r>
            <a:r>
              <a:rPr lang="en-IN" dirty="0">
                <a:solidFill>
                  <a:schemeClr val="bg1"/>
                </a:solidFill>
              </a:rPr>
              <a:t>div&gt;Welcome </a:t>
            </a:r>
            <a:r>
              <a:rPr lang="en-IN" dirty="0" err="1">
                <a:solidFill>
                  <a:schemeClr val="bg1"/>
                </a:solidFill>
              </a:rPr>
              <a:t>Kruti</a:t>
            </a:r>
            <a:r>
              <a:rPr lang="en-IN" dirty="0">
                <a:solidFill>
                  <a:schemeClr val="bg1"/>
                </a:solidFill>
              </a:rPr>
              <a:t>&lt;/div</a:t>
            </a:r>
            <a:r>
              <a:rPr lang="en-IN" dirty="0" smtClean="0">
                <a:solidFill>
                  <a:schemeClr val="bg1"/>
                </a:solidFill>
              </a:rPr>
              <a:t>&gt;</a:t>
            </a:r>
          </a:p>
          <a:p>
            <a:r>
              <a:rPr lang="en-IN" dirty="0" smtClean="0">
                <a:solidFill>
                  <a:schemeClr val="bg1"/>
                </a:solidFill>
              </a:rPr>
              <a:t>			&lt;</a:t>
            </a:r>
            <a:r>
              <a:rPr lang="en-IN" dirty="0">
                <a:solidFill>
                  <a:schemeClr val="bg1"/>
                </a:solidFill>
              </a:rPr>
              <a:t>div&gt;Welcome Visitor&lt;/div&gt;</a:t>
            </a:r>
            <a:endParaRPr lang="en-IN" dirty="0" smtClean="0">
              <a:solidFill>
                <a:schemeClr val="bg1"/>
              </a:solidFill>
            </a:endParaRPr>
          </a:p>
          <a:p>
            <a:r>
              <a:rPr lang="en-IN" dirty="0">
                <a:solidFill>
                  <a:schemeClr val="bg1"/>
                </a:solidFill>
              </a:rPr>
              <a:t>	</a:t>
            </a:r>
            <a:r>
              <a:rPr lang="en-IN" dirty="0" smtClean="0">
                <a:solidFill>
                  <a:schemeClr val="bg1"/>
                </a:solidFill>
              </a:rPr>
              <a:t>	&lt;/div&gt;)</a:t>
            </a:r>
            <a:endParaRPr lang="en-IN" dirty="0">
              <a:solidFill>
                <a:schemeClr val="bg1"/>
              </a:solidFill>
            </a:endParaRPr>
          </a:p>
          <a:p>
            <a:r>
              <a:rPr lang="en-IN" dirty="0">
                <a:solidFill>
                  <a:schemeClr val="bg1"/>
                </a:solidFill>
              </a:rPr>
              <a:t>        }</a:t>
            </a:r>
          </a:p>
          <a:p>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export default Conditional</a:t>
            </a:r>
          </a:p>
          <a:p>
            <a:endParaRPr lang="en-IN" dirty="0">
              <a:solidFill>
                <a:schemeClr val="bg1"/>
              </a:solidFill>
            </a:endParaRPr>
          </a:p>
        </p:txBody>
      </p:sp>
    </p:spTree>
    <p:extLst>
      <p:ext uri="{BB962C8B-B14F-4D97-AF65-F5344CB8AC3E}">
        <p14:creationId xmlns:p14="http://schemas.microsoft.com/office/powerpoint/2010/main" val="1361095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rendering</a:t>
            </a:r>
            <a:endParaRPr lang="en-IN" dirty="0"/>
          </a:p>
        </p:txBody>
      </p:sp>
      <p:sp>
        <p:nvSpPr>
          <p:cNvPr id="4" name="Rectangle 3"/>
          <p:cNvSpPr/>
          <p:nvPr/>
        </p:nvSpPr>
        <p:spPr>
          <a:xfrm>
            <a:off x="411060" y="2248248"/>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a:t>
            </a:r>
            <a:endParaRPr lang="en-IN" dirty="0" smtClean="0">
              <a:solidFill>
                <a:schemeClr val="bg1"/>
              </a:solidFill>
            </a:endParaRPr>
          </a:p>
          <a:p>
            <a:r>
              <a:rPr lang="en-US" b="1" u="sng" dirty="0" smtClean="0">
                <a:solidFill>
                  <a:schemeClr val="bg1"/>
                </a:solidFill>
              </a:rPr>
              <a:t>If-else statement</a:t>
            </a:r>
          </a:p>
          <a:p>
            <a:endParaRPr lang="en-IN" dirty="0">
              <a:solidFill>
                <a:schemeClr val="bg1"/>
              </a:solidFill>
            </a:endParaRPr>
          </a:p>
          <a:p>
            <a:r>
              <a:rPr lang="en-IN" dirty="0" smtClean="0">
                <a:solidFill>
                  <a:schemeClr val="bg1"/>
                </a:solidFill>
              </a:rPr>
              <a:t>render</a:t>
            </a:r>
            <a:r>
              <a:rPr lang="en-IN" dirty="0">
                <a:solidFill>
                  <a:schemeClr val="bg1"/>
                </a:solidFill>
              </a:rPr>
              <a:t>() {</a:t>
            </a:r>
          </a:p>
          <a:p>
            <a:r>
              <a:rPr lang="en-IN" dirty="0">
                <a:solidFill>
                  <a:schemeClr val="bg1"/>
                </a:solidFill>
              </a:rPr>
              <a:t/>
            </a:r>
            <a:br>
              <a:rPr lang="en-IN" dirty="0">
                <a:solidFill>
                  <a:schemeClr val="bg1"/>
                </a:solidFill>
              </a:rPr>
            </a:br>
            <a:r>
              <a:rPr lang="en-IN" dirty="0">
                <a:solidFill>
                  <a:schemeClr val="bg1"/>
                </a:solidFill>
              </a:rPr>
              <a:t>        if(</a:t>
            </a:r>
            <a:r>
              <a:rPr lang="en-IN" dirty="0" err="1">
                <a:solidFill>
                  <a:schemeClr val="bg1"/>
                </a:solidFill>
              </a:rPr>
              <a:t>this.state.isLoggedIn</a:t>
            </a:r>
            <a:r>
              <a:rPr lang="en-IN" dirty="0">
                <a:solidFill>
                  <a:schemeClr val="bg1"/>
                </a:solidFill>
              </a:rPr>
              <a:t>)</a:t>
            </a:r>
          </a:p>
          <a:p>
            <a:r>
              <a:rPr lang="en-IN" dirty="0">
                <a:solidFill>
                  <a:schemeClr val="bg1"/>
                </a:solidFill>
              </a:rPr>
              <a:t>        {</a:t>
            </a:r>
          </a:p>
          <a:p>
            <a:r>
              <a:rPr lang="en-IN" dirty="0">
                <a:solidFill>
                  <a:schemeClr val="bg1"/>
                </a:solidFill>
              </a:rPr>
              <a:t>            return (&lt;div&gt;Welcome </a:t>
            </a:r>
            <a:r>
              <a:rPr lang="en-IN" dirty="0" err="1">
                <a:solidFill>
                  <a:schemeClr val="bg1"/>
                </a:solidFill>
              </a:rPr>
              <a:t>Kruti</a:t>
            </a:r>
            <a:r>
              <a:rPr lang="en-IN" dirty="0">
                <a:solidFill>
                  <a:schemeClr val="bg1"/>
                </a:solidFill>
              </a:rPr>
              <a:t>&lt;/div&gt;)</a:t>
            </a:r>
          </a:p>
          <a:p>
            <a:r>
              <a:rPr lang="en-IN" dirty="0">
                <a:solidFill>
                  <a:schemeClr val="bg1"/>
                </a:solidFill>
              </a:rPr>
              <a:t>        }</a:t>
            </a:r>
          </a:p>
          <a:p>
            <a:r>
              <a:rPr lang="en-IN" dirty="0">
                <a:solidFill>
                  <a:schemeClr val="bg1"/>
                </a:solidFill>
              </a:rPr>
              <a:t>        else</a:t>
            </a:r>
          </a:p>
          <a:p>
            <a:r>
              <a:rPr lang="en-IN" dirty="0">
                <a:solidFill>
                  <a:schemeClr val="bg1"/>
                </a:solidFill>
              </a:rPr>
              <a:t>        {</a:t>
            </a:r>
          </a:p>
          <a:p>
            <a:r>
              <a:rPr lang="en-IN" dirty="0">
                <a:solidFill>
                  <a:schemeClr val="bg1"/>
                </a:solidFill>
              </a:rPr>
              <a:t>            return (&lt;div&gt;Welcome Visitor&lt;/div&gt;)</a:t>
            </a:r>
          </a:p>
          <a:p>
            <a:r>
              <a:rPr lang="en-IN" dirty="0">
                <a:solidFill>
                  <a:schemeClr val="bg1"/>
                </a:solidFill>
              </a:rPr>
              <a:t>        }</a:t>
            </a:r>
          </a:p>
          <a:p>
            <a:r>
              <a:rPr lang="en-IN" dirty="0">
                <a:solidFill>
                  <a:schemeClr val="bg1"/>
                </a:solidFill>
              </a:rPr>
              <a:t>  }</a:t>
            </a:r>
          </a:p>
          <a:p>
            <a:endParaRPr lang="en-IN" dirty="0">
              <a:solidFill>
                <a:schemeClr val="bg1"/>
              </a:solidFill>
            </a:endParaRPr>
          </a:p>
        </p:txBody>
      </p:sp>
      <p:sp>
        <p:nvSpPr>
          <p:cNvPr id="5" name="Rectangle 4"/>
          <p:cNvSpPr/>
          <p:nvPr/>
        </p:nvSpPr>
        <p:spPr>
          <a:xfrm>
            <a:off x="6006518" y="2248248"/>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smtClean="0">
                <a:solidFill>
                  <a:schemeClr val="bg1"/>
                </a:solidFill>
              </a:rPr>
              <a:t>Element Variable</a:t>
            </a:r>
          </a:p>
          <a:p>
            <a:endParaRPr lang="en-IN" dirty="0" smtClean="0">
              <a:solidFill>
                <a:schemeClr val="bg1"/>
              </a:solidFill>
            </a:endParaRPr>
          </a:p>
          <a:p>
            <a:r>
              <a:rPr lang="en-IN" dirty="0" smtClean="0">
                <a:solidFill>
                  <a:schemeClr val="bg1"/>
                </a:solidFill>
              </a:rPr>
              <a:t>render</a:t>
            </a:r>
            <a:r>
              <a:rPr lang="en-IN" dirty="0">
                <a:solidFill>
                  <a:schemeClr val="bg1"/>
                </a:solidFill>
              </a:rPr>
              <a: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let Message</a:t>
            </a:r>
          </a:p>
          <a:p>
            <a:r>
              <a:rPr lang="en-IN" dirty="0">
                <a:solidFill>
                  <a:schemeClr val="bg1"/>
                </a:solidFill>
              </a:rPr>
              <a:t>        if(</a:t>
            </a:r>
            <a:r>
              <a:rPr lang="en-IN" dirty="0" err="1">
                <a:solidFill>
                  <a:schemeClr val="bg1"/>
                </a:solidFill>
              </a:rPr>
              <a:t>this.state.isLoggedIn</a:t>
            </a:r>
            <a:r>
              <a:rPr lang="en-IN" dirty="0" smtClean="0">
                <a:solidFill>
                  <a:schemeClr val="bg1"/>
                </a:solidFill>
              </a:rPr>
              <a:t>) </a:t>
            </a:r>
            <a:r>
              <a:rPr lang="en-IN" dirty="0">
                <a:solidFill>
                  <a:schemeClr val="bg1"/>
                </a:solidFill>
              </a:rPr>
              <a:t>{</a:t>
            </a:r>
          </a:p>
          <a:p>
            <a:r>
              <a:rPr lang="en-IN" dirty="0">
                <a:solidFill>
                  <a:schemeClr val="bg1"/>
                </a:solidFill>
              </a:rPr>
              <a:t>            Message = &lt;div&gt;Welcome </a:t>
            </a:r>
            <a:r>
              <a:rPr lang="en-IN" dirty="0" err="1">
                <a:solidFill>
                  <a:schemeClr val="bg1"/>
                </a:solidFill>
              </a:rPr>
              <a:t>Kruti</a:t>
            </a:r>
            <a:r>
              <a:rPr lang="en-IN" dirty="0">
                <a:solidFill>
                  <a:schemeClr val="bg1"/>
                </a:solidFill>
              </a:rPr>
              <a:t>&lt;/div&gt;</a:t>
            </a:r>
          </a:p>
          <a:p>
            <a:r>
              <a:rPr lang="en-IN" dirty="0">
                <a:solidFill>
                  <a:schemeClr val="bg1"/>
                </a:solidFill>
              </a:rPr>
              <a:t>        }</a:t>
            </a:r>
          </a:p>
          <a:p>
            <a:r>
              <a:rPr lang="en-IN" dirty="0">
                <a:solidFill>
                  <a:schemeClr val="bg1"/>
                </a:solidFill>
              </a:rPr>
              <a:t>        </a:t>
            </a:r>
            <a:r>
              <a:rPr lang="en-IN" dirty="0" smtClean="0">
                <a:solidFill>
                  <a:schemeClr val="bg1"/>
                </a:solidFill>
              </a:rPr>
              <a:t>else{</a:t>
            </a:r>
            <a:endParaRPr lang="en-IN" dirty="0">
              <a:solidFill>
                <a:schemeClr val="bg1"/>
              </a:solidFill>
            </a:endParaRPr>
          </a:p>
          <a:p>
            <a:r>
              <a:rPr lang="en-IN" dirty="0">
                <a:solidFill>
                  <a:schemeClr val="bg1"/>
                </a:solidFill>
              </a:rPr>
              <a:t>            Message = &lt;div&gt;Welcome Visitor&lt;/div&gt;</a:t>
            </a:r>
          </a:p>
          <a:p>
            <a:r>
              <a:rPr lang="en-IN" dirty="0">
                <a:solidFill>
                  <a:schemeClr val="bg1"/>
                </a:solidFill>
              </a:rPr>
              <a:t>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return(&lt;div&gt;{Message}&lt;/div&gt;)</a:t>
            </a:r>
          </a:p>
          <a:p>
            <a:r>
              <a:rPr lang="en-IN"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451017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rendering</a:t>
            </a:r>
            <a:endParaRPr lang="en-IN" dirty="0"/>
          </a:p>
        </p:txBody>
      </p:sp>
      <p:sp>
        <p:nvSpPr>
          <p:cNvPr id="6" name="Rectangle 5"/>
          <p:cNvSpPr/>
          <p:nvPr/>
        </p:nvSpPr>
        <p:spPr>
          <a:xfrm>
            <a:off x="5939405" y="2299979"/>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solidFill>
                  <a:schemeClr val="bg1"/>
                </a:solidFill>
              </a:rPr>
              <a:t>Short circuit operator</a:t>
            </a:r>
          </a:p>
          <a:p>
            <a:endParaRPr lang="en-US" dirty="0" smtClean="0">
              <a:solidFill>
                <a:schemeClr val="bg1"/>
              </a:solidFill>
            </a:endParaRPr>
          </a:p>
          <a:p>
            <a:endParaRPr lang="en-IN" dirty="0" smtClean="0">
              <a:solidFill>
                <a:schemeClr val="bg1"/>
              </a:solidFill>
            </a:endParaRPr>
          </a:p>
          <a:p>
            <a:r>
              <a:rPr lang="en-IN" dirty="0">
                <a:solidFill>
                  <a:schemeClr val="bg1"/>
                </a:solidFill>
              </a:rPr>
              <a:t> render()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 </a:t>
            </a:r>
            <a:r>
              <a:rPr lang="en-IN" dirty="0" err="1">
                <a:solidFill>
                  <a:schemeClr val="bg1"/>
                </a:solidFill>
              </a:rPr>
              <a:t>this.state.isLoggedIn</a:t>
            </a:r>
            <a:r>
              <a:rPr lang="en-IN" dirty="0">
                <a:solidFill>
                  <a:schemeClr val="bg1"/>
                </a:solidFill>
              </a:rPr>
              <a:t> &amp;&amp; </a:t>
            </a:r>
            <a:r>
              <a:rPr lang="en-IN" dirty="0" smtClean="0">
                <a:solidFill>
                  <a:schemeClr val="bg1"/>
                </a:solidFill>
              </a:rPr>
              <a:t>  	&lt;</a:t>
            </a:r>
            <a:r>
              <a:rPr lang="en-IN" dirty="0">
                <a:solidFill>
                  <a:schemeClr val="bg1"/>
                </a:solidFill>
              </a:rPr>
              <a:t>div&gt;Welcome </a:t>
            </a:r>
            <a:r>
              <a:rPr lang="en-IN" dirty="0" err="1">
                <a:solidFill>
                  <a:schemeClr val="bg1"/>
                </a:solidFill>
              </a:rPr>
              <a:t>Kruti</a:t>
            </a:r>
            <a:r>
              <a:rPr lang="en-IN" dirty="0">
                <a:solidFill>
                  <a:schemeClr val="bg1"/>
                </a:solidFill>
              </a:rPr>
              <a:t>&lt;/div</a:t>
            </a:r>
            <a:r>
              <a:rPr lang="en-IN" dirty="0" smtClean="0">
                <a:solidFill>
                  <a:schemeClr val="bg1"/>
                </a:solidFill>
              </a:rPr>
              <a:t>&gt;</a:t>
            </a:r>
            <a:endParaRPr lang="en-IN" dirty="0">
              <a:solidFill>
                <a:schemeClr val="bg1"/>
              </a:solidFill>
            </a:endParaRPr>
          </a:p>
          <a:p>
            <a:r>
              <a:rPr lang="en-US" dirty="0" smtClean="0">
                <a:solidFill>
                  <a:schemeClr val="bg1"/>
                </a:solidFill>
              </a:rPr>
              <a:t>}</a:t>
            </a:r>
            <a:endParaRPr lang="en-IN" dirty="0">
              <a:solidFill>
                <a:schemeClr val="bg1"/>
              </a:solidFill>
            </a:endParaRPr>
          </a:p>
        </p:txBody>
      </p:sp>
      <p:sp>
        <p:nvSpPr>
          <p:cNvPr id="4" name="Rectangle 3"/>
          <p:cNvSpPr/>
          <p:nvPr/>
        </p:nvSpPr>
        <p:spPr>
          <a:xfrm>
            <a:off x="563460" y="2400648"/>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a:t>
            </a:r>
            <a:endParaRPr lang="en-IN" dirty="0" smtClean="0">
              <a:solidFill>
                <a:schemeClr val="bg1"/>
              </a:solidFill>
            </a:endParaRPr>
          </a:p>
          <a:p>
            <a:r>
              <a:rPr lang="en-US" b="1" u="sng" dirty="0" smtClean="0">
                <a:solidFill>
                  <a:schemeClr val="bg1"/>
                </a:solidFill>
              </a:rPr>
              <a:t>Ternary operator</a:t>
            </a:r>
          </a:p>
          <a:p>
            <a:endParaRPr lang="en-IN" dirty="0" smtClean="0">
              <a:solidFill>
                <a:schemeClr val="bg1"/>
              </a:solidFill>
            </a:endParaRPr>
          </a:p>
          <a:p>
            <a:r>
              <a:rPr lang="en-IN" dirty="0" smtClean="0">
                <a:solidFill>
                  <a:schemeClr val="bg1"/>
                </a:solidFill>
              </a:rPr>
              <a:t>render</a:t>
            </a:r>
            <a:r>
              <a:rPr lang="en-IN" dirty="0">
                <a:solidFill>
                  <a:schemeClr val="bg1"/>
                </a:solidFill>
              </a:rPr>
              <a:t>() {</a:t>
            </a:r>
          </a:p>
          <a:p>
            <a:r>
              <a:rPr lang="en-IN" dirty="0">
                <a:solidFill>
                  <a:schemeClr val="bg1"/>
                </a:solidFill>
              </a:rPr>
              <a:t/>
            </a:r>
            <a:br>
              <a:rPr lang="en-IN" dirty="0">
                <a:solidFill>
                  <a:schemeClr val="bg1"/>
                </a:solidFill>
              </a:rPr>
            </a:br>
            <a:r>
              <a:rPr lang="en-IN" dirty="0">
                <a:solidFill>
                  <a:schemeClr val="bg1"/>
                </a:solidFill>
              </a:rPr>
              <a:t>        return(</a:t>
            </a:r>
          </a:p>
          <a:p>
            <a:r>
              <a:rPr lang="en-IN" dirty="0">
                <a:solidFill>
                  <a:schemeClr val="bg1"/>
                </a:solidFill>
              </a:rPr>
              <a:t>                </a:t>
            </a:r>
            <a:r>
              <a:rPr lang="en-IN" dirty="0" err="1">
                <a:solidFill>
                  <a:schemeClr val="bg1"/>
                </a:solidFill>
              </a:rPr>
              <a:t>this.state.isLoggedIn</a:t>
            </a:r>
            <a:r>
              <a:rPr lang="en-IN" dirty="0">
                <a:solidFill>
                  <a:schemeClr val="bg1"/>
                </a:solidFill>
              </a:rPr>
              <a:t> ?</a:t>
            </a:r>
          </a:p>
          <a:p>
            <a:r>
              <a:rPr lang="en-IN" dirty="0">
                <a:solidFill>
                  <a:schemeClr val="bg1"/>
                </a:solidFill>
              </a:rPr>
              <a:t>                &lt;div&gt;Welcome </a:t>
            </a:r>
            <a:r>
              <a:rPr lang="en-IN" dirty="0" err="1">
                <a:solidFill>
                  <a:schemeClr val="bg1"/>
                </a:solidFill>
              </a:rPr>
              <a:t>Kruti</a:t>
            </a:r>
            <a:r>
              <a:rPr lang="en-IN" dirty="0">
                <a:solidFill>
                  <a:schemeClr val="bg1"/>
                </a:solidFill>
              </a:rPr>
              <a:t>&lt;/div&gt; : </a:t>
            </a:r>
          </a:p>
          <a:p>
            <a:r>
              <a:rPr lang="en-IN" dirty="0">
                <a:solidFill>
                  <a:schemeClr val="bg1"/>
                </a:solidFill>
              </a:rPr>
              <a:t>                &lt;div&gt;Welcome visitor&lt;/div&gt;</a:t>
            </a:r>
          </a:p>
          <a:p>
            <a:r>
              <a:rPr lang="en-IN" dirty="0">
                <a:solidFill>
                  <a:schemeClr val="bg1"/>
                </a:solidFill>
              </a:rPr>
              <a:t>       </a:t>
            </a:r>
            <a:r>
              <a:rPr lang="en-IN">
                <a:solidFill>
                  <a:schemeClr val="bg1"/>
                </a:solidFill>
              </a:rPr>
              <a:t> </a:t>
            </a:r>
            <a:r>
              <a:rPr lang="en-IN" smtClean="0">
                <a:solidFill>
                  <a:schemeClr val="bg1"/>
                </a:solidFill>
              </a:rPr>
              <a:t>)</a:t>
            </a:r>
            <a:r>
              <a:rPr lang="en-IN">
                <a:solidFill>
                  <a:schemeClr val="bg1"/>
                </a:solidFill>
              </a:rPr>
              <a:t/>
            </a:r>
            <a:br>
              <a:rPr lang="en-IN">
                <a:solidFill>
                  <a:schemeClr val="bg1"/>
                </a:solidFill>
              </a:rPr>
            </a:br>
            <a:r>
              <a:rPr lang="en-IN" smtClean="0">
                <a:solidFill>
                  <a:schemeClr val="bg1"/>
                </a:solidFill>
              </a:rPr>
              <a:t>}</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080976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RENDERING</a:t>
            </a:r>
            <a:endParaRPr lang="en-IN" dirty="0"/>
          </a:p>
        </p:txBody>
      </p:sp>
      <p:sp>
        <p:nvSpPr>
          <p:cNvPr id="3" name="Content Placeholder 2"/>
          <p:cNvSpPr>
            <a:spLocks noGrp="1"/>
          </p:cNvSpPr>
          <p:nvPr>
            <p:ph idx="1"/>
          </p:nvPr>
        </p:nvSpPr>
        <p:spPr>
          <a:xfrm>
            <a:off x="1202919" y="2011680"/>
            <a:ext cx="9778269" cy="4206240"/>
          </a:xfrm>
        </p:spPr>
        <p:txBody>
          <a:bodyPr/>
          <a:lstStyle/>
          <a:p>
            <a:r>
              <a:rPr lang="en-US" dirty="0"/>
              <a:t>Lists are very useful when it comes to developing the UI of any website. Lists are mainly used for displaying menus in a website, for example, the </a:t>
            </a:r>
            <a:r>
              <a:rPr lang="en-US" dirty="0" err="1"/>
              <a:t>navbar</a:t>
            </a:r>
            <a:r>
              <a:rPr lang="en-US" dirty="0"/>
              <a:t> menu. In regular JavaScript, we can use arrays for creating lists. We can create lists in React in a similar manner as we do in regular </a:t>
            </a:r>
            <a:r>
              <a:rPr lang="en-US" dirty="0" smtClean="0"/>
              <a:t>JavaScript.</a:t>
            </a:r>
          </a:p>
          <a:p>
            <a:r>
              <a:rPr lang="en-US" dirty="0"/>
              <a:t>We can use the map() function in JavaScript for traversing the lists.</a:t>
            </a:r>
            <a:endParaRPr lang="en-US" dirty="0" smtClean="0"/>
          </a:p>
          <a:p>
            <a:endParaRPr lang="en-IN" dirty="0"/>
          </a:p>
        </p:txBody>
      </p:sp>
    </p:spTree>
    <p:extLst>
      <p:ext uri="{BB962C8B-B14F-4D97-AF65-F5344CB8AC3E}">
        <p14:creationId xmlns:p14="http://schemas.microsoft.com/office/powerpoint/2010/main" val="5407470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rendering</a:t>
            </a:r>
            <a:endParaRPr lang="en-IN" dirty="0"/>
          </a:p>
        </p:txBody>
      </p:sp>
      <p:sp>
        <p:nvSpPr>
          <p:cNvPr id="3" name="Content Placeholder 2"/>
          <p:cNvSpPr>
            <a:spLocks noGrp="1"/>
          </p:cNvSpPr>
          <p:nvPr>
            <p:ph idx="1"/>
          </p:nvPr>
        </p:nvSpPr>
        <p:spPr>
          <a:xfrm>
            <a:off x="1202919" y="2011680"/>
            <a:ext cx="4828765" cy="4206240"/>
          </a:xfrm>
        </p:spPr>
        <p:txBody>
          <a:bodyPr/>
          <a:lstStyle/>
          <a:p>
            <a:r>
              <a:rPr lang="en-US" dirty="0"/>
              <a:t>When you run this code, you’ll be given a warning that a key should be provided for list items. A “key” is a special string attribute you need to include when creating lists of elements. </a:t>
            </a:r>
            <a:endParaRPr lang="en-US" dirty="0" smtClean="0"/>
          </a:p>
          <a:p>
            <a:r>
              <a:rPr lang="en-US" dirty="0"/>
              <a:t>Keys help React identify which items have changed, are added, or are removed. Keys should be given to the elements inside the array to give the elements a stable identity:</a:t>
            </a:r>
            <a:endParaRPr lang="en-IN" dirty="0"/>
          </a:p>
        </p:txBody>
      </p:sp>
      <p:sp>
        <p:nvSpPr>
          <p:cNvPr id="4" name="Rectangle 3"/>
          <p:cNvSpPr/>
          <p:nvPr/>
        </p:nvSpPr>
        <p:spPr>
          <a:xfrm>
            <a:off x="6610525" y="2107033"/>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function </a:t>
            </a:r>
            <a:r>
              <a:rPr lang="en-US" dirty="0" err="1">
                <a:solidFill>
                  <a:schemeClr val="bg1"/>
                </a:solidFill>
              </a:rPr>
              <a:t>NameList</a:t>
            </a:r>
            <a:r>
              <a:rPr lang="en-US" dirty="0">
                <a:solidFill>
                  <a:schemeClr val="bg1"/>
                </a:solidFill>
              </a:rPr>
              <a:t>() </a:t>
            </a:r>
            <a:endParaRPr lang="en-US" dirty="0" smtClean="0">
              <a:solidFill>
                <a:schemeClr val="bg1"/>
              </a:solidFill>
            </a:endParaRPr>
          </a:p>
          <a:p>
            <a:r>
              <a:rPr lang="en-US" dirty="0" smtClean="0">
                <a:solidFill>
                  <a:schemeClr val="bg1"/>
                </a:solidFill>
              </a:rPr>
              <a:t>{</a:t>
            </a:r>
            <a:endParaRPr lang="en-US" dirty="0">
              <a:solidFill>
                <a:schemeClr val="bg1"/>
              </a:solidFill>
            </a:endParaRPr>
          </a:p>
          <a:p>
            <a:endParaRPr lang="en-US" dirty="0">
              <a:solidFill>
                <a:schemeClr val="bg1"/>
              </a:solidFill>
            </a:endParaRPr>
          </a:p>
          <a:p>
            <a:r>
              <a:rPr lang="en-US" dirty="0">
                <a:solidFill>
                  <a:schemeClr val="bg1"/>
                </a:solidFill>
              </a:rPr>
              <a:t>    </a:t>
            </a:r>
            <a:r>
              <a:rPr lang="en-US" dirty="0" err="1">
                <a:solidFill>
                  <a:schemeClr val="bg1"/>
                </a:solidFill>
              </a:rPr>
              <a:t>const</a:t>
            </a:r>
            <a:r>
              <a:rPr lang="en-US" dirty="0">
                <a:solidFill>
                  <a:schemeClr val="bg1"/>
                </a:solidFill>
              </a:rPr>
              <a:t> names = ["Mahesh","</a:t>
            </a:r>
            <a:r>
              <a:rPr lang="en-US" dirty="0" err="1">
                <a:solidFill>
                  <a:schemeClr val="bg1"/>
                </a:solidFill>
              </a:rPr>
              <a:t>Paresh</a:t>
            </a:r>
            <a:r>
              <a:rPr lang="en-US" dirty="0">
                <a:solidFill>
                  <a:schemeClr val="bg1"/>
                </a:solidFill>
              </a:rPr>
              <a:t>","Suresh"]</a:t>
            </a:r>
          </a:p>
          <a:p>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const</a:t>
            </a:r>
            <a:r>
              <a:rPr lang="en-US" dirty="0" smtClean="0">
                <a:solidFill>
                  <a:schemeClr val="bg1"/>
                </a:solidFill>
              </a:rPr>
              <a:t> </a:t>
            </a:r>
            <a:r>
              <a:rPr lang="en-US" dirty="0" err="1">
                <a:solidFill>
                  <a:schemeClr val="bg1"/>
                </a:solidFill>
              </a:rPr>
              <a:t>namelist</a:t>
            </a:r>
            <a:r>
              <a:rPr lang="en-US" dirty="0">
                <a:solidFill>
                  <a:schemeClr val="bg1"/>
                </a:solidFill>
              </a:rPr>
              <a:t> = </a:t>
            </a:r>
            <a:r>
              <a:rPr lang="en-US" dirty="0" err="1">
                <a:solidFill>
                  <a:schemeClr val="bg1"/>
                </a:solidFill>
              </a:rPr>
              <a:t>names.map</a:t>
            </a:r>
            <a:r>
              <a:rPr lang="en-US" dirty="0">
                <a:solidFill>
                  <a:schemeClr val="bg1"/>
                </a:solidFill>
              </a:rPr>
              <a:t>(n =&gt; </a:t>
            </a:r>
            <a:r>
              <a:rPr lang="en-US" dirty="0" smtClean="0">
                <a:solidFill>
                  <a:schemeClr val="bg1"/>
                </a:solidFill>
              </a:rPr>
              <a:t>	&lt;</a:t>
            </a:r>
            <a:r>
              <a:rPr lang="en-US" dirty="0">
                <a:solidFill>
                  <a:schemeClr val="bg1"/>
                </a:solidFill>
              </a:rPr>
              <a:t>h2&gt;{n}&lt;/h2&gt;)</a:t>
            </a:r>
          </a:p>
          <a:p>
            <a:r>
              <a:rPr lang="en-US" dirty="0">
                <a:solidFill>
                  <a:schemeClr val="bg1"/>
                </a:solidFill>
              </a:rPr>
              <a:t>  </a:t>
            </a:r>
          </a:p>
          <a:p>
            <a:r>
              <a:rPr lang="en-US" dirty="0">
                <a:solidFill>
                  <a:schemeClr val="bg1"/>
                </a:solidFill>
              </a:rPr>
              <a:t>    return &lt;div&gt;{</a:t>
            </a:r>
            <a:r>
              <a:rPr lang="en-US" dirty="0" err="1">
                <a:solidFill>
                  <a:schemeClr val="bg1"/>
                </a:solidFill>
              </a:rPr>
              <a:t>namelist</a:t>
            </a:r>
            <a:r>
              <a:rPr lang="en-US" dirty="0">
                <a:solidFill>
                  <a:schemeClr val="bg1"/>
                </a:solidFill>
              </a:rPr>
              <a:t>}&lt;/div&gt;</a:t>
            </a:r>
          </a:p>
          <a:p>
            <a:endParaRPr lang="en-US" dirty="0">
              <a:solidFill>
                <a:schemeClr val="bg1"/>
              </a:solidFill>
            </a:endParaRP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3141641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react component</a:t>
            </a:r>
            <a:endParaRPr lang="en-IN" dirty="0"/>
          </a:p>
        </p:txBody>
      </p:sp>
      <p:sp>
        <p:nvSpPr>
          <p:cNvPr id="3" name="Content Placeholder 2"/>
          <p:cNvSpPr>
            <a:spLocks noGrp="1"/>
          </p:cNvSpPr>
          <p:nvPr>
            <p:ph idx="1"/>
          </p:nvPr>
        </p:nvSpPr>
        <p:spPr/>
        <p:txBody>
          <a:bodyPr/>
          <a:lstStyle/>
          <a:p>
            <a:r>
              <a:rPr lang="en-US" dirty="0" smtClean="0"/>
              <a:t>1. CSS </a:t>
            </a:r>
            <a:r>
              <a:rPr lang="en-US" dirty="0" err="1" smtClean="0"/>
              <a:t>stylesheets</a:t>
            </a:r>
            <a:r>
              <a:rPr lang="en-US" dirty="0" smtClean="0"/>
              <a:t> – </a:t>
            </a:r>
            <a:r>
              <a:rPr lang="en-US" dirty="0" err="1" smtClean="0"/>
              <a:t>className</a:t>
            </a:r>
            <a:r>
              <a:rPr lang="en-US" dirty="0" smtClean="0"/>
              <a:t> attribute</a:t>
            </a:r>
          </a:p>
          <a:p>
            <a:r>
              <a:rPr lang="en-US" dirty="0" smtClean="0"/>
              <a:t>2. Inline styling – style attribute</a:t>
            </a:r>
          </a:p>
          <a:p>
            <a:r>
              <a:rPr lang="en-US" dirty="0" smtClean="0"/>
              <a:t>3. CSS module</a:t>
            </a:r>
          </a:p>
          <a:p>
            <a:r>
              <a:rPr lang="en-US" dirty="0" smtClean="0"/>
              <a:t>4. CSS in JS library (styled components)</a:t>
            </a:r>
            <a:endParaRPr lang="en-IN" dirty="0"/>
          </a:p>
        </p:txBody>
      </p:sp>
    </p:spTree>
    <p:extLst>
      <p:ext uri="{BB962C8B-B14F-4D97-AF65-F5344CB8AC3E}">
        <p14:creationId xmlns:p14="http://schemas.microsoft.com/office/powerpoint/2010/main" val="2063739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react component</a:t>
            </a:r>
            <a:endParaRPr lang="en-IN" dirty="0"/>
          </a:p>
        </p:txBody>
      </p:sp>
      <p:sp>
        <p:nvSpPr>
          <p:cNvPr id="4" name="Rectangle 3"/>
          <p:cNvSpPr/>
          <p:nvPr/>
        </p:nvSpPr>
        <p:spPr>
          <a:xfrm>
            <a:off x="486561" y="2107033"/>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CSS </a:t>
            </a:r>
            <a:r>
              <a:rPr lang="en-US" b="1" dirty="0" err="1" smtClean="0">
                <a:solidFill>
                  <a:schemeClr val="bg1"/>
                </a:solidFill>
              </a:rPr>
              <a:t>Stylesheet</a:t>
            </a:r>
            <a:endParaRPr lang="en-US" b="1" dirty="0" smtClean="0">
              <a:solidFill>
                <a:schemeClr val="bg1"/>
              </a:solidFill>
            </a:endParaRPr>
          </a:p>
          <a:p>
            <a:r>
              <a:rPr lang="en-US" b="1" dirty="0" smtClean="0">
                <a:solidFill>
                  <a:schemeClr val="bg1"/>
                </a:solidFill>
              </a:rPr>
              <a:t>------------------------------------</a:t>
            </a:r>
            <a:endParaRPr lang="en-IN" b="1" dirty="0" smtClean="0">
              <a:solidFill>
                <a:schemeClr val="bg1"/>
              </a:solidFill>
            </a:endParaRPr>
          </a:p>
          <a:p>
            <a:r>
              <a:rPr lang="en-IN" dirty="0" smtClean="0">
                <a:solidFill>
                  <a:schemeClr val="bg1"/>
                </a:solidFill>
              </a:rPr>
              <a:t>import </a:t>
            </a:r>
            <a:r>
              <a:rPr lang="en-IN" dirty="0">
                <a:solidFill>
                  <a:schemeClr val="bg1"/>
                </a:solidFill>
              </a:rPr>
              <a:t>React from 'react'</a:t>
            </a:r>
          </a:p>
          <a:p>
            <a:r>
              <a:rPr lang="en-IN" dirty="0">
                <a:solidFill>
                  <a:schemeClr val="bg1"/>
                </a:solidFill>
              </a:rPr>
              <a:t>import './myStyles.css'</a:t>
            </a:r>
          </a:p>
          <a:p>
            <a:r>
              <a:rPr lang="en-IN" dirty="0">
                <a:solidFill>
                  <a:schemeClr val="bg1"/>
                </a:solidFill>
              </a:rPr>
              <a:t/>
            </a:r>
            <a:br>
              <a:rPr lang="en-IN" dirty="0">
                <a:solidFill>
                  <a:schemeClr val="bg1"/>
                </a:solidFill>
              </a:rPr>
            </a:br>
            <a:r>
              <a:rPr lang="en-IN" dirty="0">
                <a:solidFill>
                  <a:schemeClr val="bg1"/>
                </a:solidFill>
              </a:rPr>
              <a:t>function </a:t>
            </a:r>
            <a:r>
              <a:rPr lang="en-IN" dirty="0" err="1">
                <a:solidFill>
                  <a:schemeClr val="bg1"/>
                </a:solidFill>
              </a:rPr>
              <a:t>StyleSheet</a:t>
            </a:r>
            <a:r>
              <a:rPr lang="en-IN" dirty="0">
                <a:solidFill>
                  <a:schemeClr val="bg1"/>
                </a:solidFill>
              </a:rPr>
              <a:t>() {</a:t>
            </a:r>
          </a:p>
          <a:p>
            <a:r>
              <a:rPr lang="en-IN" dirty="0">
                <a:solidFill>
                  <a:schemeClr val="bg1"/>
                </a:solidFill>
              </a:rPr>
              <a:t>  return (</a:t>
            </a:r>
          </a:p>
          <a:p>
            <a:r>
              <a:rPr lang="en-IN" dirty="0">
                <a:solidFill>
                  <a:schemeClr val="bg1"/>
                </a:solidFill>
              </a:rPr>
              <a:t>    &lt;div </a:t>
            </a:r>
            <a:r>
              <a:rPr lang="en-IN" dirty="0" err="1">
                <a:solidFill>
                  <a:schemeClr val="bg1"/>
                </a:solidFill>
              </a:rPr>
              <a:t>className</a:t>
            </a:r>
            <a:r>
              <a:rPr lang="en-IN" dirty="0">
                <a:solidFill>
                  <a:schemeClr val="bg1"/>
                </a:solidFill>
              </a:rPr>
              <a:t>='primary'&gt;</a:t>
            </a:r>
            <a:r>
              <a:rPr lang="en-IN" dirty="0" err="1">
                <a:solidFill>
                  <a:schemeClr val="bg1"/>
                </a:solidFill>
              </a:rPr>
              <a:t>StyleSheet</a:t>
            </a:r>
            <a:r>
              <a:rPr lang="en-IN" dirty="0">
                <a:solidFill>
                  <a:schemeClr val="bg1"/>
                </a:solidFill>
              </a:rPr>
              <a:t>&lt;/div&gt;</a:t>
            </a:r>
          </a:p>
          <a:p>
            <a:r>
              <a:rPr lang="en-IN" dirty="0">
                <a:solidFill>
                  <a:schemeClr val="bg1"/>
                </a:solidFill>
              </a:rPr>
              <a:t>  )</a:t>
            </a:r>
          </a:p>
          <a:p>
            <a:r>
              <a:rPr lang="en-IN" dirty="0">
                <a:solidFill>
                  <a:schemeClr val="bg1"/>
                </a:solidFill>
              </a:rPr>
              <a:t>}</a:t>
            </a:r>
          </a:p>
          <a:p>
            <a:r>
              <a:rPr lang="en-IN" dirty="0">
                <a:solidFill>
                  <a:schemeClr val="bg1"/>
                </a:solidFill>
              </a:rPr>
              <a:t/>
            </a:r>
            <a:br>
              <a:rPr lang="en-IN" dirty="0">
                <a:solidFill>
                  <a:schemeClr val="bg1"/>
                </a:solidFill>
              </a:rPr>
            </a:br>
            <a:r>
              <a:rPr lang="en-IN" dirty="0">
                <a:solidFill>
                  <a:schemeClr val="bg1"/>
                </a:solidFill>
              </a:rPr>
              <a:t>export default </a:t>
            </a:r>
            <a:r>
              <a:rPr lang="en-IN" dirty="0" err="1">
                <a:solidFill>
                  <a:schemeClr val="bg1"/>
                </a:solidFill>
              </a:rPr>
              <a:t>StyleSheet</a:t>
            </a:r>
            <a:endParaRPr lang="en-IN" dirty="0">
              <a:solidFill>
                <a:schemeClr val="bg1"/>
              </a:solidFill>
            </a:endParaRPr>
          </a:p>
          <a:p>
            <a:endParaRPr lang="en-IN" dirty="0">
              <a:solidFill>
                <a:schemeClr val="bg1"/>
              </a:solidFill>
            </a:endParaRPr>
          </a:p>
        </p:txBody>
      </p:sp>
      <p:sp>
        <p:nvSpPr>
          <p:cNvPr id="5" name="Rectangle 4"/>
          <p:cNvSpPr/>
          <p:nvPr/>
        </p:nvSpPr>
        <p:spPr>
          <a:xfrm>
            <a:off x="5705912" y="2107032"/>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CSS </a:t>
            </a:r>
            <a:r>
              <a:rPr lang="en-US" b="1" dirty="0" err="1" smtClean="0">
                <a:solidFill>
                  <a:schemeClr val="bg1"/>
                </a:solidFill>
              </a:rPr>
              <a:t>Stylesheet</a:t>
            </a:r>
            <a:r>
              <a:rPr lang="en-US" b="1" dirty="0" smtClean="0">
                <a:solidFill>
                  <a:schemeClr val="bg1"/>
                </a:solidFill>
              </a:rPr>
              <a:t> - conditional</a:t>
            </a:r>
            <a:endParaRPr lang="en-US" b="1" dirty="0">
              <a:solidFill>
                <a:schemeClr val="bg1"/>
              </a:solidFill>
            </a:endParaRPr>
          </a:p>
          <a:p>
            <a:r>
              <a:rPr lang="en-US" b="1" dirty="0">
                <a:solidFill>
                  <a:schemeClr val="bg1"/>
                </a:solidFill>
              </a:rPr>
              <a:t>------------------------------------</a:t>
            </a:r>
            <a:endParaRPr lang="en-IN" dirty="0" smtClean="0">
              <a:solidFill>
                <a:schemeClr val="bg1"/>
              </a:solidFill>
            </a:endParaRPr>
          </a:p>
          <a:p>
            <a:r>
              <a:rPr lang="en-IN" dirty="0" smtClean="0">
                <a:solidFill>
                  <a:schemeClr val="bg1"/>
                </a:solidFill>
              </a:rPr>
              <a:t>import </a:t>
            </a:r>
            <a:r>
              <a:rPr lang="en-IN" dirty="0">
                <a:solidFill>
                  <a:schemeClr val="bg1"/>
                </a:solidFill>
              </a:rPr>
              <a:t>React from 'react'</a:t>
            </a:r>
          </a:p>
          <a:p>
            <a:r>
              <a:rPr lang="en-IN" dirty="0">
                <a:solidFill>
                  <a:schemeClr val="bg1"/>
                </a:solidFill>
              </a:rPr>
              <a:t>import './myStyles.css'</a:t>
            </a:r>
          </a:p>
          <a:p>
            <a:r>
              <a:rPr lang="en-IN" dirty="0">
                <a:solidFill>
                  <a:schemeClr val="bg1"/>
                </a:solidFill>
              </a:rPr>
              <a:t/>
            </a:r>
            <a:br>
              <a:rPr lang="en-IN" dirty="0">
                <a:solidFill>
                  <a:schemeClr val="bg1"/>
                </a:solidFill>
              </a:rPr>
            </a:br>
            <a:r>
              <a:rPr lang="en-IN" dirty="0">
                <a:solidFill>
                  <a:schemeClr val="bg1"/>
                </a:solidFill>
              </a:rPr>
              <a:t>function </a:t>
            </a:r>
            <a:r>
              <a:rPr lang="en-IN" dirty="0" err="1">
                <a:solidFill>
                  <a:schemeClr val="bg1"/>
                </a:solidFill>
              </a:rPr>
              <a:t>StyleSheet</a:t>
            </a:r>
            <a:r>
              <a:rPr lang="en-IN" dirty="0">
                <a:solidFill>
                  <a:schemeClr val="bg1"/>
                </a:solidFill>
              </a:rPr>
              <a:t>(props)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cname</a:t>
            </a:r>
            <a:r>
              <a:rPr lang="en-IN" dirty="0">
                <a:solidFill>
                  <a:schemeClr val="bg1"/>
                </a:solidFill>
              </a:rPr>
              <a:t> = </a:t>
            </a:r>
            <a:r>
              <a:rPr lang="en-IN" dirty="0" err="1">
                <a:solidFill>
                  <a:schemeClr val="bg1"/>
                </a:solidFill>
              </a:rPr>
              <a:t>props.primary</a:t>
            </a:r>
            <a:r>
              <a:rPr lang="en-IN" dirty="0">
                <a:solidFill>
                  <a:schemeClr val="bg1"/>
                </a:solidFill>
              </a:rPr>
              <a:t> ? 'primary' :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 (</a:t>
            </a:r>
          </a:p>
          <a:p>
            <a:r>
              <a:rPr lang="en-IN" dirty="0">
                <a:solidFill>
                  <a:schemeClr val="bg1"/>
                </a:solidFill>
              </a:rPr>
              <a:t>    &lt;div </a:t>
            </a:r>
            <a:r>
              <a:rPr lang="en-IN" dirty="0" err="1">
                <a:solidFill>
                  <a:schemeClr val="bg1"/>
                </a:solidFill>
              </a:rPr>
              <a:t>className</a:t>
            </a:r>
            <a:r>
              <a:rPr lang="en-IN" dirty="0">
                <a:solidFill>
                  <a:schemeClr val="bg1"/>
                </a:solidFill>
              </a:rPr>
              <a:t>={</a:t>
            </a:r>
            <a:r>
              <a:rPr lang="en-IN" dirty="0" err="1">
                <a:solidFill>
                  <a:schemeClr val="bg1"/>
                </a:solidFill>
              </a:rPr>
              <a:t>cname</a:t>
            </a:r>
            <a:r>
              <a:rPr lang="en-IN" dirty="0">
                <a:solidFill>
                  <a:schemeClr val="bg1"/>
                </a:solidFill>
              </a:rPr>
              <a:t>}&gt;</a:t>
            </a:r>
            <a:r>
              <a:rPr lang="en-IN" dirty="0" err="1">
                <a:solidFill>
                  <a:schemeClr val="bg1"/>
                </a:solidFill>
              </a:rPr>
              <a:t>StyleSheet</a:t>
            </a:r>
            <a:r>
              <a:rPr lang="en-IN" dirty="0">
                <a:solidFill>
                  <a:schemeClr val="bg1"/>
                </a:solidFill>
              </a:rPr>
              <a:t>&lt;/div&gt;</a:t>
            </a:r>
          </a:p>
          <a:p>
            <a:r>
              <a:rPr lang="en-IN" dirty="0">
                <a:solidFill>
                  <a:schemeClr val="bg1"/>
                </a:solidFill>
              </a:rPr>
              <a:t>  )</a:t>
            </a:r>
          </a:p>
          <a:p>
            <a:r>
              <a:rPr lang="en-IN" dirty="0">
                <a:solidFill>
                  <a:schemeClr val="bg1"/>
                </a:solidFill>
              </a:rPr>
              <a:t>}</a:t>
            </a:r>
          </a:p>
          <a:p>
            <a:r>
              <a:rPr lang="en-IN" dirty="0">
                <a:solidFill>
                  <a:schemeClr val="bg1"/>
                </a:solidFill>
              </a:rPr>
              <a:t/>
            </a:r>
            <a:br>
              <a:rPr lang="en-IN" dirty="0">
                <a:solidFill>
                  <a:schemeClr val="bg1"/>
                </a:solidFill>
              </a:rPr>
            </a:br>
            <a:r>
              <a:rPr lang="en-IN" dirty="0">
                <a:solidFill>
                  <a:schemeClr val="bg1"/>
                </a:solidFill>
              </a:rPr>
              <a:t>export default </a:t>
            </a:r>
            <a:r>
              <a:rPr lang="en-IN" dirty="0" err="1">
                <a:solidFill>
                  <a:schemeClr val="bg1"/>
                </a:solidFill>
              </a:rPr>
              <a:t>StyleSheet</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1322216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react component</a:t>
            </a:r>
            <a:endParaRPr lang="en-IN" dirty="0"/>
          </a:p>
        </p:txBody>
      </p:sp>
      <p:sp>
        <p:nvSpPr>
          <p:cNvPr id="4" name="Rectangle 3"/>
          <p:cNvSpPr/>
          <p:nvPr/>
        </p:nvSpPr>
        <p:spPr>
          <a:xfrm>
            <a:off x="486561" y="2107033"/>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CSS </a:t>
            </a:r>
            <a:r>
              <a:rPr lang="en-US" b="1" dirty="0" err="1" smtClean="0">
                <a:solidFill>
                  <a:schemeClr val="bg1"/>
                </a:solidFill>
              </a:rPr>
              <a:t>Stylesheet</a:t>
            </a:r>
            <a:r>
              <a:rPr lang="en-US" b="1" dirty="0" smtClean="0">
                <a:solidFill>
                  <a:schemeClr val="bg1"/>
                </a:solidFill>
              </a:rPr>
              <a:t> – Multiple Class</a:t>
            </a:r>
          </a:p>
          <a:p>
            <a:r>
              <a:rPr lang="en-US" b="1" dirty="0" smtClean="0">
                <a:solidFill>
                  <a:schemeClr val="bg1"/>
                </a:solidFill>
              </a:rPr>
              <a:t>------------------------------------</a:t>
            </a:r>
            <a:endParaRPr lang="en-IN" b="1" dirty="0" smtClean="0">
              <a:solidFill>
                <a:schemeClr val="bg1"/>
              </a:solidFill>
            </a:endParaRPr>
          </a:p>
          <a:p>
            <a:endParaRPr lang="en-IN" dirty="0" smtClean="0">
              <a:solidFill>
                <a:schemeClr val="bg1"/>
              </a:solidFill>
            </a:endParaRPr>
          </a:p>
          <a:p>
            <a:r>
              <a:rPr lang="en-IN" dirty="0" smtClean="0">
                <a:solidFill>
                  <a:schemeClr val="bg1"/>
                </a:solidFill>
              </a:rPr>
              <a:t>import </a:t>
            </a:r>
            <a:r>
              <a:rPr lang="en-IN" dirty="0">
                <a:solidFill>
                  <a:schemeClr val="bg1"/>
                </a:solidFill>
              </a:rPr>
              <a:t>React from 'react'</a:t>
            </a:r>
          </a:p>
          <a:p>
            <a:r>
              <a:rPr lang="en-IN" dirty="0">
                <a:solidFill>
                  <a:schemeClr val="bg1"/>
                </a:solidFill>
              </a:rPr>
              <a:t>import './myStyles.css'</a:t>
            </a:r>
          </a:p>
          <a:p>
            <a:r>
              <a:rPr lang="en-IN" dirty="0">
                <a:solidFill>
                  <a:schemeClr val="bg1"/>
                </a:solidFill>
              </a:rPr>
              <a:t/>
            </a:r>
            <a:br>
              <a:rPr lang="en-IN" dirty="0">
                <a:solidFill>
                  <a:schemeClr val="bg1"/>
                </a:solidFill>
              </a:rPr>
            </a:br>
            <a:r>
              <a:rPr lang="en-IN" dirty="0">
                <a:solidFill>
                  <a:schemeClr val="bg1"/>
                </a:solidFill>
              </a:rPr>
              <a:t>function </a:t>
            </a:r>
            <a:r>
              <a:rPr lang="en-IN" dirty="0" err="1">
                <a:solidFill>
                  <a:schemeClr val="bg1"/>
                </a:solidFill>
              </a:rPr>
              <a:t>StyleSheet</a:t>
            </a:r>
            <a:r>
              <a:rPr lang="en-IN" dirty="0">
                <a:solidFill>
                  <a:schemeClr val="bg1"/>
                </a:solidFill>
              </a:rPr>
              <a:t>(props)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cname</a:t>
            </a:r>
            <a:r>
              <a:rPr lang="en-IN" dirty="0">
                <a:solidFill>
                  <a:schemeClr val="bg1"/>
                </a:solidFill>
              </a:rPr>
              <a:t> = </a:t>
            </a:r>
            <a:r>
              <a:rPr lang="en-IN" dirty="0" err="1">
                <a:solidFill>
                  <a:schemeClr val="bg1"/>
                </a:solidFill>
              </a:rPr>
              <a:t>props.primary</a:t>
            </a:r>
            <a:r>
              <a:rPr lang="en-IN" dirty="0">
                <a:solidFill>
                  <a:schemeClr val="bg1"/>
                </a:solidFill>
              </a:rPr>
              <a:t> ? 'primary' : </a:t>
            </a:r>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  return (</a:t>
            </a:r>
          </a:p>
          <a:p>
            <a:r>
              <a:rPr lang="en-IN" dirty="0">
                <a:solidFill>
                  <a:schemeClr val="bg1"/>
                </a:solidFill>
              </a:rPr>
              <a:t>    &lt;div </a:t>
            </a:r>
            <a:r>
              <a:rPr lang="en-IN" dirty="0" err="1">
                <a:solidFill>
                  <a:schemeClr val="bg1"/>
                </a:solidFill>
              </a:rPr>
              <a:t>className</a:t>
            </a:r>
            <a:r>
              <a:rPr lang="en-IN" dirty="0">
                <a:solidFill>
                  <a:schemeClr val="bg1"/>
                </a:solidFill>
              </a:rPr>
              <a:t>={`${</a:t>
            </a:r>
            <a:r>
              <a:rPr lang="en-IN" dirty="0" err="1">
                <a:solidFill>
                  <a:schemeClr val="bg1"/>
                </a:solidFill>
              </a:rPr>
              <a:t>cname</a:t>
            </a:r>
            <a:r>
              <a:rPr lang="en-IN" dirty="0">
                <a:solidFill>
                  <a:schemeClr val="bg1"/>
                </a:solidFill>
              </a:rPr>
              <a:t>} font-xl`}&gt;</a:t>
            </a:r>
            <a:r>
              <a:rPr lang="en-IN" dirty="0" err="1">
                <a:solidFill>
                  <a:schemeClr val="bg1"/>
                </a:solidFill>
              </a:rPr>
              <a:t>StyleSheet</a:t>
            </a:r>
            <a:r>
              <a:rPr lang="en-IN" dirty="0">
                <a:solidFill>
                  <a:schemeClr val="bg1"/>
                </a:solidFill>
              </a:rPr>
              <a:t>&lt;/div&gt;</a:t>
            </a:r>
          </a:p>
          <a:p>
            <a:r>
              <a:rPr lang="en-IN" dirty="0">
                <a:solidFill>
                  <a:schemeClr val="bg1"/>
                </a:solidFill>
              </a:rPr>
              <a:t>  )</a:t>
            </a:r>
          </a:p>
          <a:p>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export default </a:t>
            </a:r>
            <a:r>
              <a:rPr lang="en-IN" dirty="0" err="1">
                <a:solidFill>
                  <a:schemeClr val="bg1"/>
                </a:solidFill>
              </a:rPr>
              <a:t>StyleSheet</a:t>
            </a:r>
            <a:endParaRPr lang="en-IN" dirty="0">
              <a:solidFill>
                <a:schemeClr val="bg1"/>
              </a:solidFill>
            </a:endParaRPr>
          </a:p>
          <a:p>
            <a:endParaRPr lang="en-IN" dirty="0">
              <a:solidFill>
                <a:schemeClr val="bg1"/>
              </a:solidFill>
            </a:endParaRPr>
          </a:p>
        </p:txBody>
      </p:sp>
      <p:sp>
        <p:nvSpPr>
          <p:cNvPr id="5" name="Rectangle 4"/>
          <p:cNvSpPr/>
          <p:nvPr/>
        </p:nvSpPr>
        <p:spPr>
          <a:xfrm>
            <a:off x="5705912" y="2107032"/>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Inline CSS</a:t>
            </a:r>
          </a:p>
          <a:p>
            <a:r>
              <a:rPr lang="en-US" b="1" dirty="0" smtClean="0">
                <a:solidFill>
                  <a:schemeClr val="bg1"/>
                </a:solidFill>
              </a:rPr>
              <a:t>-------------------------</a:t>
            </a:r>
            <a:endParaRPr lang="en-IN" b="1" dirty="0" smtClean="0">
              <a:solidFill>
                <a:schemeClr val="bg1"/>
              </a:solidFill>
            </a:endParaRPr>
          </a:p>
          <a:p>
            <a:endParaRPr lang="en-IN" dirty="0" smtClean="0">
              <a:solidFill>
                <a:schemeClr val="bg1"/>
              </a:solidFill>
            </a:endParaRPr>
          </a:p>
          <a:p>
            <a:r>
              <a:rPr lang="en-IN" dirty="0" smtClean="0">
                <a:solidFill>
                  <a:schemeClr val="bg1"/>
                </a:solidFill>
              </a:rPr>
              <a:t>import </a:t>
            </a:r>
            <a:r>
              <a:rPr lang="en-IN" dirty="0">
                <a:solidFill>
                  <a:schemeClr val="bg1"/>
                </a:solidFill>
              </a:rPr>
              <a:t>React from 'react</a:t>
            </a:r>
            <a:r>
              <a:rPr lang="en-IN" dirty="0" smtClean="0">
                <a:solidFill>
                  <a:schemeClr val="bg1"/>
                </a:solidFill>
              </a:rPr>
              <a:t>'</a:t>
            </a:r>
            <a:r>
              <a:rPr lang="en-IN" dirty="0">
                <a:solidFill>
                  <a:schemeClr val="bg1"/>
                </a:solidFill>
              </a:rPr>
              <a:t/>
            </a:r>
            <a:br>
              <a:rPr lang="en-IN" dirty="0">
                <a:solidFill>
                  <a:schemeClr val="bg1"/>
                </a:solidFill>
              </a:rPr>
            </a:br>
            <a:r>
              <a:rPr lang="en-IN" dirty="0" err="1">
                <a:solidFill>
                  <a:schemeClr val="bg1"/>
                </a:solidFill>
              </a:rPr>
              <a:t>const</a:t>
            </a:r>
            <a:r>
              <a:rPr lang="en-IN" dirty="0">
                <a:solidFill>
                  <a:schemeClr val="bg1"/>
                </a:solidFill>
              </a:rPr>
              <a:t> heading = {</a:t>
            </a:r>
          </a:p>
          <a:p>
            <a:r>
              <a:rPr lang="en-IN" dirty="0">
                <a:solidFill>
                  <a:schemeClr val="bg1"/>
                </a:solidFill>
              </a:rPr>
              <a:t>    </a:t>
            </a:r>
            <a:r>
              <a:rPr lang="en-IN" dirty="0" err="1">
                <a:solidFill>
                  <a:schemeClr val="bg1"/>
                </a:solidFill>
              </a:rPr>
              <a:t>color</a:t>
            </a:r>
            <a:r>
              <a:rPr lang="en-IN" dirty="0">
                <a:solidFill>
                  <a:schemeClr val="bg1"/>
                </a:solidFill>
              </a:rPr>
              <a:t>:'yellow',</a:t>
            </a:r>
          </a:p>
          <a:p>
            <a:r>
              <a:rPr lang="en-IN" dirty="0">
                <a:solidFill>
                  <a:schemeClr val="bg1"/>
                </a:solidFill>
              </a:rPr>
              <a:t>    </a:t>
            </a:r>
            <a:r>
              <a:rPr lang="en-IN" dirty="0" err="1">
                <a:solidFill>
                  <a:schemeClr val="bg1"/>
                </a:solidFill>
              </a:rPr>
              <a:t>fontSize</a:t>
            </a:r>
            <a:r>
              <a:rPr lang="en-IN" dirty="0">
                <a:solidFill>
                  <a:schemeClr val="bg1"/>
                </a:solidFill>
              </a:rPr>
              <a:t> : '50px'</a:t>
            </a:r>
          </a:p>
          <a:p>
            <a:r>
              <a:rPr lang="en-IN" dirty="0" smtClean="0">
                <a:solidFill>
                  <a:schemeClr val="bg1"/>
                </a:solidFill>
              </a:rPr>
              <a:t>}</a:t>
            </a:r>
            <a:r>
              <a:rPr lang="en-IN" dirty="0">
                <a:solidFill>
                  <a:schemeClr val="bg1"/>
                </a:solidFill>
              </a:rPr>
              <a:t/>
            </a:r>
            <a:br>
              <a:rPr lang="en-IN" dirty="0">
                <a:solidFill>
                  <a:schemeClr val="bg1"/>
                </a:solidFill>
              </a:rPr>
            </a:br>
            <a:r>
              <a:rPr lang="en-IN" dirty="0">
                <a:solidFill>
                  <a:schemeClr val="bg1"/>
                </a:solidFill>
              </a:rPr>
              <a:t>export default function Inline() {</a:t>
            </a:r>
          </a:p>
          <a:p>
            <a:r>
              <a:rPr lang="en-IN" dirty="0">
                <a:solidFill>
                  <a:schemeClr val="bg1"/>
                </a:solidFill>
              </a:rPr>
              <a:t>  return (</a:t>
            </a:r>
          </a:p>
          <a:p>
            <a:r>
              <a:rPr lang="en-IN" dirty="0">
                <a:solidFill>
                  <a:schemeClr val="bg1"/>
                </a:solidFill>
              </a:rPr>
              <a:t>    &lt;div style={heading}&gt;Inline&lt;/div&gt;</a:t>
            </a:r>
          </a:p>
          <a:p>
            <a:r>
              <a:rPr lang="en-IN" dirty="0">
                <a:solidFill>
                  <a:schemeClr val="bg1"/>
                </a:solidFill>
              </a:rPr>
              <a:t>  )</a:t>
            </a:r>
          </a:p>
          <a:p>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7946760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react component</a:t>
            </a:r>
            <a:endParaRPr lang="en-IN" dirty="0"/>
          </a:p>
        </p:txBody>
      </p:sp>
      <p:sp>
        <p:nvSpPr>
          <p:cNvPr id="4" name="Rectangle 3"/>
          <p:cNvSpPr/>
          <p:nvPr/>
        </p:nvSpPr>
        <p:spPr>
          <a:xfrm>
            <a:off x="3179427" y="2108429"/>
            <a:ext cx="4823669" cy="4093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CSS Module</a:t>
            </a:r>
          </a:p>
          <a:p>
            <a:r>
              <a:rPr lang="en-US" b="1" dirty="0" smtClean="0">
                <a:solidFill>
                  <a:schemeClr val="bg1"/>
                </a:solidFill>
              </a:rPr>
              <a:t>------------------------------------</a:t>
            </a:r>
            <a:endParaRPr lang="en-IN" b="1" dirty="0" smtClean="0">
              <a:solidFill>
                <a:schemeClr val="bg1"/>
              </a:solidFill>
            </a:endParaRPr>
          </a:p>
          <a:p>
            <a:endParaRPr lang="en-IN" dirty="0" smtClean="0">
              <a:solidFill>
                <a:schemeClr val="bg1"/>
              </a:solidFill>
            </a:endParaRPr>
          </a:p>
          <a:p>
            <a:r>
              <a:rPr lang="en-IN" dirty="0" smtClean="0">
                <a:solidFill>
                  <a:schemeClr val="bg1"/>
                </a:solidFill>
              </a:rPr>
              <a:t>import </a:t>
            </a:r>
            <a:r>
              <a:rPr lang="en-IN" dirty="0">
                <a:solidFill>
                  <a:schemeClr val="bg1"/>
                </a:solidFill>
              </a:rPr>
              <a:t>'./appStyle.css';</a:t>
            </a:r>
          </a:p>
          <a:p>
            <a:r>
              <a:rPr lang="en-IN" dirty="0">
                <a:solidFill>
                  <a:schemeClr val="bg1"/>
                </a:solidFill>
              </a:rPr>
              <a:t>import style from './appStyle.module.css'</a:t>
            </a:r>
          </a:p>
          <a:p>
            <a:endParaRPr lang="en-IN" dirty="0" smtClean="0">
              <a:solidFill>
                <a:schemeClr val="bg1"/>
              </a:solidFill>
            </a:endParaRPr>
          </a:p>
          <a:p>
            <a:r>
              <a:rPr lang="en-IN" dirty="0">
                <a:solidFill>
                  <a:schemeClr val="bg1"/>
                </a:solidFill>
              </a:rPr>
              <a:t/>
            </a:r>
            <a:br>
              <a:rPr lang="en-IN" dirty="0">
                <a:solidFill>
                  <a:schemeClr val="bg1"/>
                </a:solidFill>
              </a:rPr>
            </a:br>
            <a:endParaRPr lang="en-IN" dirty="0">
              <a:solidFill>
                <a:schemeClr val="bg1"/>
              </a:solidFill>
            </a:endParaRPr>
          </a:p>
          <a:p>
            <a:r>
              <a:rPr lang="en-IN" dirty="0" smtClean="0">
                <a:solidFill>
                  <a:schemeClr val="bg1"/>
                </a:solidFill>
              </a:rPr>
              <a:t>&lt;</a:t>
            </a:r>
            <a:r>
              <a:rPr lang="en-IN" dirty="0">
                <a:solidFill>
                  <a:schemeClr val="bg1"/>
                </a:solidFill>
              </a:rPr>
              <a:t>h1 </a:t>
            </a:r>
            <a:r>
              <a:rPr lang="en-IN" dirty="0" err="1">
                <a:solidFill>
                  <a:schemeClr val="bg1"/>
                </a:solidFill>
              </a:rPr>
              <a:t>className</a:t>
            </a:r>
            <a:r>
              <a:rPr lang="en-IN" dirty="0">
                <a:solidFill>
                  <a:schemeClr val="bg1"/>
                </a:solidFill>
              </a:rPr>
              <a:t>='error'&gt;Error&lt;/h1&gt;</a:t>
            </a:r>
          </a:p>
          <a:p>
            <a:r>
              <a:rPr lang="en-IN" dirty="0">
                <a:solidFill>
                  <a:schemeClr val="bg1"/>
                </a:solidFill>
              </a:rPr>
              <a:t> </a:t>
            </a:r>
            <a:r>
              <a:rPr lang="en-IN" dirty="0" smtClean="0">
                <a:solidFill>
                  <a:schemeClr val="bg1"/>
                </a:solidFill>
              </a:rPr>
              <a:t>&lt;</a:t>
            </a:r>
            <a:r>
              <a:rPr lang="en-IN" dirty="0">
                <a:solidFill>
                  <a:schemeClr val="bg1"/>
                </a:solidFill>
              </a:rPr>
              <a:t>h1 </a:t>
            </a:r>
            <a:r>
              <a:rPr lang="en-IN" dirty="0" err="1">
                <a:solidFill>
                  <a:schemeClr val="bg1"/>
                </a:solidFill>
              </a:rPr>
              <a:t>className</a:t>
            </a:r>
            <a:r>
              <a:rPr lang="en-IN" dirty="0">
                <a:solidFill>
                  <a:schemeClr val="bg1"/>
                </a:solidFill>
              </a:rPr>
              <a:t>={</a:t>
            </a:r>
            <a:r>
              <a:rPr lang="en-IN" dirty="0" err="1">
                <a:solidFill>
                  <a:schemeClr val="bg1"/>
                </a:solidFill>
              </a:rPr>
              <a:t>style.success</a:t>
            </a:r>
            <a:r>
              <a:rPr lang="en-IN" dirty="0">
                <a:solidFill>
                  <a:schemeClr val="bg1"/>
                </a:solidFill>
              </a:rPr>
              <a:t>}&gt;Success&lt;/h1&gt;</a:t>
            </a:r>
          </a:p>
          <a:p>
            <a:r>
              <a:rPr lang="en-IN" dirty="0">
                <a:solidFill>
                  <a:schemeClr val="bg1"/>
                </a:solidFill>
              </a:rPr>
              <a:t/>
            </a:r>
            <a:br>
              <a:rPr lang="en-IN" dirty="0">
                <a:solidFill>
                  <a:schemeClr val="bg1"/>
                </a:solidFill>
              </a:rPr>
            </a:b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59834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Controlled components</a:t>
            </a:r>
            <a:endParaRPr lang="en-IN" dirty="0"/>
          </a:p>
        </p:txBody>
      </p:sp>
      <p:sp>
        <p:nvSpPr>
          <p:cNvPr id="3" name="Content Placeholder 2"/>
          <p:cNvSpPr>
            <a:spLocks noGrp="1"/>
          </p:cNvSpPr>
          <p:nvPr>
            <p:ph idx="1"/>
          </p:nvPr>
        </p:nvSpPr>
        <p:spPr/>
        <p:txBody>
          <a:bodyPr/>
          <a:lstStyle/>
          <a:p>
            <a:r>
              <a:rPr lang="en-US" dirty="0"/>
              <a:t>In a controlled component, form data is handled by a React component. It takes its current value through props and makes changes through callbacks like </a:t>
            </a:r>
            <a:r>
              <a:rPr lang="en-US" dirty="0" err="1"/>
              <a:t>onClick</a:t>
            </a:r>
            <a:r>
              <a:rPr lang="en-US" dirty="0" smtClean="0"/>
              <a:t>, </a:t>
            </a:r>
            <a:r>
              <a:rPr lang="en-US" dirty="0" err="1" smtClean="0"/>
              <a:t>onChange</a:t>
            </a:r>
            <a:r>
              <a:rPr lang="en-US" dirty="0"/>
              <a:t>, etc.</a:t>
            </a:r>
            <a:endParaRPr lang="en-US" dirty="0" smtClean="0"/>
          </a:p>
          <a:p>
            <a:r>
              <a:rPr lang="en-US" dirty="0" smtClean="0"/>
              <a:t>The </a:t>
            </a:r>
            <a:r>
              <a:rPr lang="en-US" dirty="0"/>
              <a:t>alternative is uncontrolled components, where form data is handled by the DOM itself.</a:t>
            </a:r>
            <a:endParaRPr lang="en-IN" dirty="0"/>
          </a:p>
        </p:txBody>
      </p:sp>
    </p:spTree>
    <p:extLst>
      <p:ext uri="{BB962C8B-B14F-4D97-AF65-F5344CB8AC3E}">
        <p14:creationId xmlns:p14="http://schemas.microsoft.com/office/powerpoint/2010/main" val="168366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u="sng" dirty="0" smtClean="0"/>
              <a:t>React </a:t>
            </a:r>
            <a:r>
              <a:rPr lang="en-US" sz="2400" b="1" u="sng" dirty="0"/>
              <a:t>is </a:t>
            </a:r>
            <a:r>
              <a:rPr lang="en-US" sz="2400" b="1" u="sng" dirty="0" smtClean="0"/>
              <a:t>declarative</a:t>
            </a:r>
          </a:p>
          <a:p>
            <a:r>
              <a:rPr lang="en-IN" sz="2400" dirty="0" smtClean="0"/>
              <a:t>Tell </a:t>
            </a:r>
            <a:r>
              <a:rPr lang="en-IN" sz="2400" dirty="0"/>
              <a:t>react what you want and react library build that actual </a:t>
            </a:r>
            <a:r>
              <a:rPr lang="en-IN" sz="2400" dirty="0" smtClean="0"/>
              <a:t>UI.</a:t>
            </a:r>
          </a:p>
          <a:p>
            <a:r>
              <a:rPr lang="en-IN" sz="2400" dirty="0" smtClean="0"/>
              <a:t>React </a:t>
            </a:r>
            <a:r>
              <a:rPr lang="en-IN" sz="2400" dirty="0"/>
              <a:t>handle efficiently updating and rendering of UI </a:t>
            </a:r>
            <a:r>
              <a:rPr lang="en-IN" sz="2400" dirty="0" smtClean="0"/>
              <a:t>components.</a:t>
            </a:r>
          </a:p>
          <a:p>
            <a:endParaRPr lang="en-US" sz="2400" dirty="0" smtClean="0"/>
          </a:p>
          <a:p>
            <a:r>
              <a:rPr lang="en-IN" sz="2400" b="1" u="sng" dirty="0"/>
              <a:t>seamlessly integrate react into any of your </a:t>
            </a:r>
            <a:r>
              <a:rPr lang="en-IN" sz="2400" b="1" u="sng" dirty="0" smtClean="0"/>
              <a:t>application</a:t>
            </a:r>
          </a:p>
          <a:p>
            <a:r>
              <a:rPr lang="en-IN" sz="2400" dirty="0"/>
              <a:t>Portion of page or complete page or even entire application</a:t>
            </a:r>
          </a:p>
        </p:txBody>
      </p:sp>
      <p:sp>
        <p:nvSpPr>
          <p:cNvPr id="4" name="Title 1"/>
          <p:cNvSpPr>
            <a:spLocks noGrp="1"/>
          </p:cNvSpPr>
          <p:nvPr>
            <p:ph type="title"/>
          </p:nvPr>
        </p:nvSpPr>
        <p:spPr/>
        <p:txBody>
          <a:bodyPr/>
          <a:lstStyle/>
          <a:p>
            <a:r>
              <a:rPr lang="en-IN" dirty="0"/>
              <a:t>Why learn React </a:t>
            </a:r>
            <a:r>
              <a:rPr lang="en-IN" dirty="0" smtClean="0"/>
              <a:t>?</a:t>
            </a:r>
            <a:endParaRPr lang="en-IN" dirty="0"/>
          </a:p>
        </p:txBody>
      </p:sp>
    </p:spTree>
    <p:extLst>
      <p:ext uri="{BB962C8B-B14F-4D97-AF65-F5344CB8AC3E}">
        <p14:creationId xmlns:p14="http://schemas.microsoft.com/office/powerpoint/2010/main" val="7406201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Controlled components</a:t>
            </a:r>
            <a:endParaRPr lang="en-IN" dirty="0"/>
          </a:p>
        </p:txBody>
      </p:sp>
      <p:sp>
        <p:nvSpPr>
          <p:cNvPr id="5" name="Rectangle 4"/>
          <p:cNvSpPr/>
          <p:nvPr/>
        </p:nvSpPr>
        <p:spPr>
          <a:xfrm>
            <a:off x="1048624" y="4756558"/>
            <a:ext cx="9940954" cy="6459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&lt;input type=“text” value= {</a:t>
            </a:r>
            <a:r>
              <a:rPr lang="en-US" dirty="0" err="1" smtClean="0">
                <a:solidFill>
                  <a:schemeClr val="bg1"/>
                </a:solidFill>
              </a:rPr>
              <a:t>this.state.email</a:t>
            </a:r>
            <a:r>
              <a:rPr lang="en-US" dirty="0" smtClean="0">
                <a:solidFill>
                  <a:schemeClr val="bg1"/>
                </a:solidFill>
              </a:rPr>
              <a:t>}  </a:t>
            </a:r>
            <a:r>
              <a:rPr lang="en-US" dirty="0" err="1" smtClean="0">
                <a:solidFill>
                  <a:schemeClr val="bg1"/>
                </a:solidFill>
              </a:rPr>
              <a:t>onChange</a:t>
            </a:r>
            <a:r>
              <a:rPr lang="en-US" dirty="0" smtClean="0">
                <a:solidFill>
                  <a:schemeClr val="bg1"/>
                </a:solidFill>
              </a:rPr>
              <a:t>={</a:t>
            </a:r>
            <a:r>
              <a:rPr lang="en-US" dirty="0" err="1" smtClean="0">
                <a:solidFill>
                  <a:schemeClr val="bg1"/>
                </a:solidFill>
              </a:rPr>
              <a:t>this.changeEmailHandler</a:t>
            </a:r>
            <a:r>
              <a:rPr lang="en-US" dirty="0" smtClean="0">
                <a:solidFill>
                  <a:schemeClr val="bg1"/>
                </a:solidFill>
              </a:rPr>
              <a:t>} /&gt;</a:t>
            </a:r>
            <a:endParaRPr lang="en-IN" dirty="0">
              <a:solidFill>
                <a:schemeClr val="bg1"/>
              </a:solidFill>
            </a:endParaRPr>
          </a:p>
        </p:txBody>
      </p:sp>
      <p:sp>
        <p:nvSpPr>
          <p:cNvPr id="6" name="Rectangle 5"/>
          <p:cNvSpPr/>
          <p:nvPr/>
        </p:nvSpPr>
        <p:spPr>
          <a:xfrm>
            <a:off x="3120705" y="2055303"/>
            <a:ext cx="6535023" cy="2457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7" name="TextBox 6"/>
          <p:cNvSpPr txBox="1"/>
          <p:nvPr/>
        </p:nvSpPr>
        <p:spPr>
          <a:xfrm>
            <a:off x="6304325" y="2222812"/>
            <a:ext cx="1602297" cy="923330"/>
          </a:xfrm>
          <a:prstGeom prst="rect">
            <a:avLst/>
          </a:prstGeom>
          <a:noFill/>
        </p:spPr>
        <p:txBody>
          <a:bodyPr wrap="square" rtlCol="0">
            <a:spAutoFit/>
          </a:bodyPr>
          <a:lstStyle/>
          <a:p>
            <a:r>
              <a:rPr lang="en-US" dirty="0" err="1"/>
              <a:t>t</a:t>
            </a:r>
            <a:r>
              <a:rPr lang="en-US" dirty="0" err="1" smtClean="0"/>
              <a:t>his.state</a:t>
            </a:r>
            <a:r>
              <a:rPr lang="en-US" dirty="0" smtClean="0"/>
              <a:t>={</a:t>
            </a:r>
          </a:p>
          <a:p>
            <a:r>
              <a:rPr lang="en-US" dirty="0"/>
              <a:t>	</a:t>
            </a:r>
            <a:r>
              <a:rPr lang="en-US" dirty="0" smtClean="0"/>
              <a:t>email:’’</a:t>
            </a:r>
          </a:p>
          <a:p>
            <a:r>
              <a:rPr lang="en-US" dirty="0"/>
              <a:t>}</a:t>
            </a:r>
            <a:endParaRPr lang="en-IN" dirty="0"/>
          </a:p>
        </p:txBody>
      </p:sp>
      <p:sp>
        <p:nvSpPr>
          <p:cNvPr id="8" name="TextBox 7"/>
          <p:cNvSpPr txBox="1"/>
          <p:nvPr/>
        </p:nvSpPr>
        <p:spPr>
          <a:xfrm>
            <a:off x="3816991" y="3582099"/>
            <a:ext cx="4801314" cy="923330"/>
          </a:xfrm>
          <a:prstGeom prst="rect">
            <a:avLst/>
          </a:prstGeom>
          <a:noFill/>
        </p:spPr>
        <p:txBody>
          <a:bodyPr wrap="none" rtlCol="0">
            <a:spAutoFit/>
          </a:bodyPr>
          <a:lstStyle/>
          <a:p>
            <a:r>
              <a:rPr lang="en-US" dirty="0" err="1"/>
              <a:t>t</a:t>
            </a:r>
            <a:r>
              <a:rPr lang="en-US" dirty="0" err="1" smtClean="0"/>
              <a:t>his.changeEmailHandler</a:t>
            </a:r>
            <a:r>
              <a:rPr lang="en-US" dirty="0" smtClean="0"/>
              <a:t> = (event) =&gt; {</a:t>
            </a:r>
          </a:p>
          <a:p>
            <a:r>
              <a:rPr lang="en-US" dirty="0" smtClean="0"/>
              <a:t>	</a:t>
            </a:r>
            <a:r>
              <a:rPr lang="en-US" dirty="0" err="1" smtClean="0"/>
              <a:t>this.setState</a:t>
            </a:r>
            <a:r>
              <a:rPr lang="en-US" dirty="0" smtClean="0"/>
              <a:t>({</a:t>
            </a:r>
            <a:r>
              <a:rPr lang="en-US" dirty="0" err="1" smtClean="0"/>
              <a:t>email:event.target.value</a:t>
            </a:r>
            <a:r>
              <a:rPr lang="en-US" dirty="0" smtClean="0"/>
              <a:t>})</a:t>
            </a:r>
            <a:r>
              <a:rPr lang="en-US" dirty="0"/>
              <a:t>	</a:t>
            </a:r>
            <a:r>
              <a:rPr lang="en-US" dirty="0" smtClean="0"/>
              <a:t/>
            </a:r>
            <a:br>
              <a:rPr lang="en-US" dirty="0" smtClean="0"/>
            </a:br>
            <a:r>
              <a:rPr lang="en-US" dirty="0" smtClean="0"/>
              <a:t>}</a:t>
            </a:r>
            <a:endParaRPr lang="en-IN" dirty="0"/>
          </a:p>
        </p:txBody>
      </p:sp>
    </p:spTree>
    <p:extLst>
      <p:ext uri="{BB962C8B-B14F-4D97-AF65-F5344CB8AC3E}">
        <p14:creationId xmlns:p14="http://schemas.microsoft.com/office/powerpoint/2010/main" val="4217377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Method</a:t>
            </a:r>
            <a:endParaRPr lang="en-IN" dirty="0"/>
          </a:p>
        </p:txBody>
      </p:sp>
      <p:sp>
        <p:nvSpPr>
          <p:cNvPr id="3" name="Content Placeholder 2"/>
          <p:cNvSpPr>
            <a:spLocks noGrp="1"/>
          </p:cNvSpPr>
          <p:nvPr>
            <p:ph idx="1"/>
          </p:nvPr>
        </p:nvSpPr>
        <p:spPr>
          <a:xfrm>
            <a:off x="1202919" y="2011680"/>
            <a:ext cx="9784080" cy="4204562"/>
          </a:xfrm>
        </p:spPr>
        <p:txBody>
          <a:bodyPr/>
          <a:lstStyle/>
          <a:p>
            <a:r>
              <a:rPr lang="en-US" dirty="0" smtClean="0"/>
              <a:t>Life Cycle method for class components:</a:t>
            </a:r>
            <a:endParaRPr lang="en-IN" dirty="0"/>
          </a:p>
        </p:txBody>
      </p:sp>
      <p:sp>
        <p:nvSpPr>
          <p:cNvPr id="4" name="Rectangle 3"/>
          <p:cNvSpPr/>
          <p:nvPr/>
        </p:nvSpPr>
        <p:spPr>
          <a:xfrm>
            <a:off x="1442906" y="2751589"/>
            <a:ext cx="1753300" cy="4530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Mounting</a:t>
            </a:r>
            <a:endParaRPr lang="en-IN" dirty="0">
              <a:solidFill>
                <a:schemeClr val="bg1"/>
              </a:solidFill>
            </a:endParaRPr>
          </a:p>
        </p:txBody>
      </p:sp>
      <p:sp>
        <p:nvSpPr>
          <p:cNvPr id="5" name="Rectangle 4"/>
          <p:cNvSpPr/>
          <p:nvPr/>
        </p:nvSpPr>
        <p:spPr>
          <a:xfrm>
            <a:off x="1469471" y="3432496"/>
            <a:ext cx="1753300" cy="45300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 Updating</a:t>
            </a:r>
            <a:endParaRPr lang="en-IN" dirty="0">
              <a:solidFill>
                <a:schemeClr val="bg1"/>
              </a:solidFill>
            </a:endParaRPr>
          </a:p>
        </p:txBody>
      </p:sp>
      <p:sp>
        <p:nvSpPr>
          <p:cNvPr id="6" name="Rectangle 5"/>
          <p:cNvSpPr/>
          <p:nvPr/>
        </p:nvSpPr>
        <p:spPr>
          <a:xfrm>
            <a:off x="1486249" y="4120394"/>
            <a:ext cx="1753300" cy="4530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Unmounting</a:t>
            </a:r>
            <a:endParaRPr lang="en-IN" dirty="0">
              <a:solidFill>
                <a:schemeClr val="bg1"/>
              </a:solidFill>
            </a:endParaRPr>
          </a:p>
        </p:txBody>
      </p:sp>
      <p:sp>
        <p:nvSpPr>
          <p:cNvPr id="7" name="Rectangle 6"/>
          <p:cNvSpPr/>
          <p:nvPr/>
        </p:nvSpPr>
        <p:spPr>
          <a:xfrm>
            <a:off x="1494638" y="4808292"/>
            <a:ext cx="1753300" cy="45300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Error Handling</a:t>
            </a:r>
            <a:endParaRPr lang="en-IN" dirty="0">
              <a:solidFill>
                <a:schemeClr val="bg1"/>
              </a:solidFill>
            </a:endParaRPr>
          </a:p>
        </p:txBody>
      </p:sp>
      <p:cxnSp>
        <p:nvCxnSpPr>
          <p:cNvPr id="9" name="Straight Arrow Connector 8"/>
          <p:cNvCxnSpPr/>
          <p:nvPr/>
        </p:nvCxnSpPr>
        <p:spPr>
          <a:xfrm>
            <a:off x="3447875" y="2978091"/>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02884" y="2793533"/>
            <a:ext cx="6338595" cy="369332"/>
          </a:xfrm>
          <a:prstGeom prst="rect">
            <a:avLst/>
          </a:prstGeom>
          <a:noFill/>
        </p:spPr>
        <p:txBody>
          <a:bodyPr wrap="none" rtlCol="0">
            <a:spAutoFit/>
          </a:bodyPr>
          <a:lstStyle/>
          <a:p>
            <a:r>
              <a:rPr lang="en-US" dirty="0" smtClean="0"/>
              <a:t>When instance of component created and inserted into the DOM.</a:t>
            </a:r>
            <a:endParaRPr lang="en-IN" dirty="0"/>
          </a:p>
        </p:txBody>
      </p:sp>
      <p:cxnSp>
        <p:nvCxnSpPr>
          <p:cNvPr id="11" name="Straight Arrow Connector 10"/>
          <p:cNvCxnSpPr/>
          <p:nvPr/>
        </p:nvCxnSpPr>
        <p:spPr>
          <a:xfrm>
            <a:off x="3453467" y="3652006"/>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44829" y="3475837"/>
            <a:ext cx="7604967" cy="369332"/>
          </a:xfrm>
          <a:prstGeom prst="rect">
            <a:avLst/>
          </a:prstGeom>
          <a:noFill/>
        </p:spPr>
        <p:txBody>
          <a:bodyPr wrap="none" rtlCol="0">
            <a:spAutoFit/>
          </a:bodyPr>
          <a:lstStyle/>
          <a:p>
            <a:r>
              <a:rPr lang="en-US" dirty="0" smtClean="0"/>
              <a:t>When component is re-render as a result of changes to either its props or state</a:t>
            </a:r>
            <a:endParaRPr lang="en-IN" dirty="0"/>
          </a:p>
        </p:txBody>
      </p:sp>
      <p:cxnSp>
        <p:nvCxnSpPr>
          <p:cNvPr id="13" name="Straight Arrow Connector 12"/>
          <p:cNvCxnSpPr/>
          <p:nvPr/>
        </p:nvCxnSpPr>
        <p:spPr>
          <a:xfrm>
            <a:off x="3471643" y="4316135"/>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36440" y="4137171"/>
            <a:ext cx="4700326" cy="369332"/>
          </a:xfrm>
          <a:prstGeom prst="rect">
            <a:avLst/>
          </a:prstGeom>
          <a:noFill/>
        </p:spPr>
        <p:txBody>
          <a:bodyPr wrap="none" rtlCol="0">
            <a:spAutoFit/>
          </a:bodyPr>
          <a:lstStyle/>
          <a:p>
            <a:r>
              <a:rPr lang="en-US" dirty="0" smtClean="0"/>
              <a:t>When component is being removed from DOM.</a:t>
            </a:r>
            <a:endParaRPr lang="en-IN" dirty="0"/>
          </a:p>
        </p:txBody>
      </p:sp>
      <p:cxnSp>
        <p:nvCxnSpPr>
          <p:cNvPr id="15" name="Straight Arrow Connector 14"/>
          <p:cNvCxnSpPr/>
          <p:nvPr/>
        </p:nvCxnSpPr>
        <p:spPr>
          <a:xfrm>
            <a:off x="3463253" y="5015219"/>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36444" y="4791513"/>
            <a:ext cx="7699544" cy="369332"/>
          </a:xfrm>
          <a:prstGeom prst="rect">
            <a:avLst/>
          </a:prstGeom>
          <a:noFill/>
        </p:spPr>
        <p:txBody>
          <a:bodyPr wrap="none" rtlCol="0">
            <a:spAutoFit/>
          </a:bodyPr>
          <a:lstStyle/>
          <a:p>
            <a:r>
              <a:rPr lang="en-US" dirty="0" smtClean="0"/>
              <a:t>When there is a error during rendering, in a life cycle method or in a constructor</a:t>
            </a:r>
            <a:endParaRPr lang="en-IN" dirty="0"/>
          </a:p>
        </p:txBody>
      </p:sp>
    </p:spTree>
    <p:extLst>
      <p:ext uri="{BB962C8B-B14F-4D97-AF65-F5344CB8AC3E}">
        <p14:creationId xmlns:p14="http://schemas.microsoft.com/office/powerpoint/2010/main" val="22622311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Method</a:t>
            </a:r>
            <a:endParaRPr lang="en-IN" dirty="0"/>
          </a:p>
        </p:txBody>
      </p:sp>
      <p:sp>
        <p:nvSpPr>
          <p:cNvPr id="3" name="Content Placeholder 2"/>
          <p:cNvSpPr>
            <a:spLocks noGrp="1"/>
          </p:cNvSpPr>
          <p:nvPr>
            <p:ph idx="1"/>
          </p:nvPr>
        </p:nvSpPr>
        <p:spPr>
          <a:xfrm>
            <a:off x="1202919" y="2011680"/>
            <a:ext cx="9784080" cy="4204562"/>
          </a:xfrm>
        </p:spPr>
        <p:txBody>
          <a:bodyPr/>
          <a:lstStyle/>
          <a:p>
            <a:r>
              <a:rPr lang="en-US" dirty="0" smtClean="0"/>
              <a:t>Life Cycle method for class components:</a:t>
            </a:r>
            <a:endParaRPr lang="en-IN" dirty="0"/>
          </a:p>
        </p:txBody>
      </p:sp>
      <p:sp>
        <p:nvSpPr>
          <p:cNvPr id="4" name="Rectangle 3"/>
          <p:cNvSpPr/>
          <p:nvPr/>
        </p:nvSpPr>
        <p:spPr>
          <a:xfrm>
            <a:off x="1442906" y="2751589"/>
            <a:ext cx="1753300" cy="4530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Mounting</a:t>
            </a:r>
            <a:endParaRPr lang="en-IN" dirty="0">
              <a:solidFill>
                <a:schemeClr val="bg1"/>
              </a:solidFill>
            </a:endParaRPr>
          </a:p>
        </p:txBody>
      </p:sp>
      <p:sp>
        <p:nvSpPr>
          <p:cNvPr id="5" name="Rectangle 4"/>
          <p:cNvSpPr/>
          <p:nvPr/>
        </p:nvSpPr>
        <p:spPr>
          <a:xfrm>
            <a:off x="1469471" y="3432496"/>
            <a:ext cx="1753300" cy="45300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 Updating</a:t>
            </a:r>
            <a:endParaRPr lang="en-IN" dirty="0">
              <a:solidFill>
                <a:schemeClr val="bg1"/>
              </a:solidFill>
            </a:endParaRPr>
          </a:p>
        </p:txBody>
      </p:sp>
      <p:sp>
        <p:nvSpPr>
          <p:cNvPr id="6" name="Rectangle 5"/>
          <p:cNvSpPr/>
          <p:nvPr/>
        </p:nvSpPr>
        <p:spPr>
          <a:xfrm>
            <a:off x="1486249" y="4120394"/>
            <a:ext cx="1753300" cy="4530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Unmounting</a:t>
            </a:r>
            <a:endParaRPr lang="en-IN" dirty="0">
              <a:solidFill>
                <a:schemeClr val="bg1"/>
              </a:solidFill>
            </a:endParaRPr>
          </a:p>
        </p:txBody>
      </p:sp>
      <p:sp>
        <p:nvSpPr>
          <p:cNvPr id="7" name="Rectangle 6"/>
          <p:cNvSpPr/>
          <p:nvPr/>
        </p:nvSpPr>
        <p:spPr>
          <a:xfrm>
            <a:off x="1494638" y="4808292"/>
            <a:ext cx="1753300" cy="45300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Error Handling</a:t>
            </a:r>
            <a:endParaRPr lang="en-IN" dirty="0">
              <a:solidFill>
                <a:schemeClr val="bg1"/>
              </a:solidFill>
            </a:endParaRPr>
          </a:p>
        </p:txBody>
      </p:sp>
      <p:cxnSp>
        <p:nvCxnSpPr>
          <p:cNvPr id="9" name="Straight Arrow Connector 8"/>
          <p:cNvCxnSpPr/>
          <p:nvPr/>
        </p:nvCxnSpPr>
        <p:spPr>
          <a:xfrm>
            <a:off x="3447875" y="2978091"/>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02884" y="2793533"/>
            <a:ext cx="7822975" cy="369332"/>
          </a:xfrm>
          <a:prstGeom prst="rect">
            <a:avLst/>
          </a:prstGeom>
          <a:noFill/>
        </p:spPr>
        <p:txBody>
          <a:bodyPr wrap="none" rtlCol="0">
            <a:spAutoFit/>
          </a:bodyPr>
          <a:lstStyle/>
          <a:p>
            <a:r>
              <a:rPr lang="en-US" dirty="0"/>
              <a:t>c</a:t>
            </a:r>
            <a:r>
              <a:rPr lang="en-US" dirty="0" smtClean="0"/>
              <a:t>onstructor static </a:t>
            </a:r>
            <a:r>
              <a:rPr lang="en-US" dirty="0" err="1" smtClean="0"/>
              <a:t>getDerivedStateFromProps</a:t>
            </a:r>
            <a:r>
              <a:rPr lang="en-US" dirty="0" smtClean="0"/>
              <a:t>, render and </a:t>
            </a:r>
            <a:r>
              <a:rPr lang="en-US" dirty="0" err="1" smtClean="0"/>
              <a:t>componentDidMount</a:t>
            </a:r>
            <a:endParaRPr lang="en-IN" dirty="0"/>
          </a:p>
        </p:txBody>
      </p:sp>
      <p:cxnSp>
        <p:nvCxnSpPr>
          <p:cNvPr id="11" name="Straight Arrow Connector 10"/>
          <p:cNvCxnSpPr/>
          <p:nvPr/>
        </p:nvCxnSpPr>
        <p:spPr>
          <a:xfrm>
            <a:off x="3453467" y="3652006"/>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44829" y="3308057"/>
            <a:ext cx="6747360" cy="646331"/>
          </a:xfrm>
          <a:prstGeom prst="rect">
            <a:avLst/>
          </a:prstGeom>
          <a:noFill/>
        </p:spPr>
        <p:txBody>
          <a:bodyPr wrap="none" rtlCol="0">
            <a:spAutoFit/>
          </a:bodyPr>
          <a:lstStyle/>
          <a:p>
            <a:r>
              <a:rPr lang="en-US" dirty="0"/>
              <a:t>s</a:t>
            </a:r>
            <a:r>
              <a:rPr lang="en-US" dirty="0" smtClean="0"/>
              <a:t>tatic </a:t>
            </a:r>
            <a:r>
              <a:rPr lang="en-US" dirty="0" err="1" smtClean="0"/>
              <a:t>getDerivedStateFromProps</a:t>
            </a:r>
            <a:r>
              <a:rPr lang="en-US" dirty="0" smtClean="0"/>
              <a:t>, </a:t>
            </a:r>
            <a:r>
              <a:rPr lang="en-US" dirty="0" err="1" smtClean="0"/>
              <a:t>shouldComponentUpdate</a:t>
            </a:r>
            <a:r>
              <a:rPr lang="en-US" dirty="0" smtClean="0"/>
              <a:t>, render</a:t>
            </a:r>
          </a:p>
          <a:p>
            <a:r>
              <a:rPr lang="en-US" dirty="0" err="1" smtClean="0"/>
              <a:t>getSnapshotBeforeUpdate</a:t>
            </a:r>
            <a:r>
              <a:rPr lang="en-US" dirty="0" smtClean="0"/>
              <a:t> and </a:t>
            </a:r>
            <a:r>
              <a:rPr lang="en-US" dirty="0" err="1" smtClean="0"/>
              <a:t>componentDidUpdate</a:t>
            </a:r>
            <a:r>
              <a:rPr lang="en-US" dirty="0" smtClean="0"/>
              <a:t> </a:t>
            </a:r>
            <a:endParaRPr lang="en-IN" dirty="0"/>
          </a:p>
        </p:txBody>
      </p:sp>
      <p:cxnSp>
        <p:nvCxnSpPr>
          <p:cNvPr id="13" name="Straight Arrow Connector 12"/>
          <p:cNvCxnSpPr/>
          <p:nvPr/>
        </p:nvCxnSpPr>
        <p:spPr>
          <a:xfrm>
            <a:off x="3471643" y="4316135"/>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36440" y="4137171"/>
            <a:ext cx="2560316" cy="369332"/>
          </a:xfrm>
          <a:prstGeom prst="rect">
            <a:avLst/>
          </a:prstGeom>
          <a:noFill/>
        </p:spPr>
        <p:txBody>
          <a:bodyPr wrap="none" rtlCol="0">
            <a:spAutoFit/>
          </a:bodyPr>
          <a:lstStyle/>
          <a:p>
            <a:r>
              <a:rPr lang="en-US" dirty="0" err="1" smtClean="0"/>
              <a:t>componentWillUnmount</a:t>
            </a:r>
            <a:endParaRPr lang="en-IN" dirty="0"/>
          </a:p>
        </p:txBody>
      </p:sp>
      <p:cxnSp>
        <p:nvCxnSpPr>
          <p:cNvPr id="15" name="Straight Arrow Connector 14"/>
          <p:cNvCxnSpPr/>
          <p:nvPr/>
        </p:nvCxnSpPr>
        <p:spPr>
          <a:xfrm>
            <a:off x="3463253" y="5015219"/>
            <a:ext cx="478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36444" y="4791513"/>
            <a:ext cx="5806398" cy="369332"/>
          </a:xfrm>
          <a:prstGeom prst="rect">
            <a:avLst/>
          </a:prstGeom>
          <a:noFill/>
        </p:spPr>
        <p:txBody>
          <a:bodyPr wrap="none" rtlCol="0">
            <a:spAutoFit/>
          </a:bodyPr>
          <a:lstStyle/>
          <a:p>
            <a:r>
              <a:rPr lang="en-US" dirty="0" smtClean="0"/>
              <a:t>static </a:t>
            </a:r>
            <a:r>
              <a:rPr lang="en-US" dirty="0" err="1" smtClean="0"/>
              <a:t>getDerivedStateFromError</a:t>
            </a:r>
            <a:r>
              <a:rPr lang="en-US" dirty="0" smtClean="0"/>
              <a:t> and </a:t>
            </a:r>
            <a:r>
              <a:rPr lang="en-US" dirty="0" err="1" smtClean="0"/>
              <a:t>componentDidCatch</a:t>
            </a:r>
            <a:r>
              <a:rPr lang="en-US" dirty="0" smtClean="0"/>
              <a:t> </a:t>
            </a:r>
            <a:endParaRPr lang="en-IN" dirty="0"/>
          </a:p>
        </p:txBody>
      </p:sp>
    </p:spTree>
    <p:extLst>
      <p:ext uri="{BB962C8B-B14F-4D97-AF65-F5344CB8AC3E}">
        <p14:creationId xmlns:p14="http://schemas.microsoft.com/office/powerpoint/2010/main" val="1177778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lifecycle method</a:t>
            </a:r>
            <a:endParaRPr lang="en-IN" dirty="0"/>
          </a:p>
        </p:txBody>
      </p:sp>
      <p:sp>
        <p:nvSpPr>
          <p:cNvPr id="5" name="TextBox 4"/>
          <p:cNvSpPr txBox="1"/>
          <p:nvPr/>
        </p:nvSpPr>
        <p:spPr>
          <a:xfrm>
            <a:off x="3984771" y="2214585"/>
            <a:ext cx="7388176" cy="369332"/>
          </a:xfrm>
          <a:prstGeom prst="rect">
            <a:avLst/>
          </a:prstGeom>
          <a:noFill/>
        </p:spPr>
        <p:txBody>
          <a:bodyPr wrap="none" rtlCol="0">
            <a:spAutoFit/>
          </a:bodyPr>
          <a:lstStyle/>
          <a:p>
            <a:r>
              <a:rPr lang="en-US" dirty="0" smtClean="0"/>
              <a:t>A Special function that will get called whenever a new component is created.</a:t>
            </a:r>
            <a:endParaRPr lang="en-IN" dirty="0"/>
          </a:p>
        </p:txBody>
      </p:sp>
      <p:sp>
        <p:nvSpPr>
          <p:cNvPr id="6" name="Rectangle 5"/>
          <p:cNvSpPr/>
          <p:nvPr/>
        </p:nvSpPr>
        <p:spPr>
          <a:xfrm>
            <a:off x="3984771" y="2114026"/>
            <a:ext cx="7388176"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984771" y="3054991"/>
            <a:ext cx="7388176" cy="83750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11273" y="3116320"/>
            <a:ext cx="2640916" cy="646331"/>
          </a:xfrm>
          <a:prstGeom prst="rect">
            <a:avLst/>
          </a:prstGeom>
          <a:noFill/>
        </p:spPr>
        <p:txBody>
          <a:bodyPr wrap="none" rtlCol="0">
            <a:spAutoFit/>
          </a:bodyPr>
          <a:lstStyle/>
          <a:p>
            <a:r>
              <a:rPr lang="en-US" dirty="0" smtClean="0"/>
              <a:t>Initializing state</a:t>
            </a:r>
          </a:p>
          <a:p>
            <a:r>
              <a:rPr lang="en-US" dirty="0" smtClean="0"/>
              <a:t>Binding the event handler</a:t>
            </a:r>
            <a:endParaRPr lang="en-IN" dirty="0"/>
          </a:p>
        </p:txBody>
      </p:sp>
      <p:sp>
        <p:nvSpPr>
          <p:cNvPr id="9" name="Rectangle 8"/>
          <p:cNvSpPr/>
          <p:nvPr/>
        </p:nvSpPr>
        <p:spPr>
          <a:xfrm>
            <a:off x="3984771" y="4306349"/>
            <a:ext cx="7388176" cy="83750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27382" y="4401933"/>
            <a:ext cx="6793655" cy="646331"/>
          </a:xfrm>
          <a:prstGeom prst="rect">
            <a:avLst/>
          </a:prstGeom>
          <a:noFill/>
        </p:spPr>
        <p:txBody>
          <a:bodyPr wrap="none" rtlCol="0">
            <a:spAutoFit/>
          </a:bodyPr>
          <a:lstStyle/>
          <a:p>
            <a:r>
              <a:rPr lang="en-US" dirty="0"/>
              <a:t>s</a:t>
            </a:r>
            <a:r>
              <a:rPr lang="en-US" dirty="0" smtClean="0"/>
              <a:t>uper(props) – after this only we can access </a:t>
            </a:r>
            <a:r>
              <a:rPr lang="en-US" dirty="0" err="1" smtClean="0"/>
              <a:t>this.props</a:t>
            </a:r>
            <a:r>
              <a:rPr lang="en-US" dirty="0" smtClean="0"/>
              <a:t> in a constructor</a:t>
            </a:r>
          </a:p>
          <a:p>
            <a:r>
              <a:rPr lang="en-US" dirty="0" smtClean="0"/>
              <a:t>Directly overwrite the </a:t>
            </a:r>
            <a:r>
              <a:rPr lang="en-US" dirty="0" err="1" smtClean="0"/>
              <a:t>this.state</a:t>
            </a:r>
            <a:endParaRPr lang="en-IN" dirty="0"/>
          </a:p>
        </p:txBody>
      </p:sp>
      <p:sp>
        <p:nvSpPr>
          <p:cNvPr id="11" name="Rectangle 10"/>
          <p:cNvSpPr/>
          <p:nvPr/>
        </p:nvSpPr>
        <p:spPr>
          <a:xfrm>
            <a:off x="-1" y="2138430"/>
            <a:ext cx="3825382"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Constructor</a:t>
            </a:r>
            <a:endParaRPr lang="en-IN" sz="2000" b="1" dirty="0">
              <a:solidFill>
                <a:schemeClr val="bg1"/>
              </a:solidFill>
            </a:endParaRPr>
          </a:p>
        </p:txBody>
      </p:sp>
    </p:spTree>
    <p:extLst>
      <p:ext uri="{BB962C8B-B14F-4D97-AF65-F5344CB8AC3E}">
        <p14:creationId xmlns:p14="http://schemas.microsoft.com/office/powerpoint/2010/main" val="19865956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lifecycle method</a:t>
            </a:r>
            <a:endParaRPr lang="en-IN" dirty="0"/>
          </a:p>
        </p:txBody>
      </p:sp>
      <p:sp>
        <p:nvSpPr>
          <p:cNvPr id="4" name="Rectangle 3"/>
          <p:cNvSpPr/>
          <p:nvPr/>
        </p:nvSpPr>
        <p:spPr>
          <a:xfrm>
            <a:off x="-1" y="3190675"/>
            <a:ext cx="3984771"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5" name="TextBox 4"/>
          <p:cNvSpPr txBox="1"/>
          <p:nvPr/>
        </p:nvSpPr>
        <p:spPr>
          <a:xfrm>
            <a:off x="4211273" y="2248032"/>
            <a:ext cx="6942926" cy="369332"/>
          </a:xfrm>
          <a:prstGeom prst="rect">
            <a:avLst/>
          </a:prstGeom>
          <a:noFill/>
        </p:spPr>
        <p:txBody>
          <a:bodyPr wrap="none" rtlCol="0">
            <a:spAutoFit/>
          </a:bodyPr>
          <a:lstStyle/>
          <a:p>
            <a:r>
              <a:rPr lang="en-US" dirty="0" smtClean="0"/>
              <a:t>When a state of the components depend on changes in props over time.</a:t>
            </a:r>
            <a:endParaRPr lang="en-IN" dirty="0"/>
          </a:p>
        </p:txBody>
      </p:sp>
      <p:sp>
        <p:nvSpPr>
          <p:cNvPr id="6" name="Rectangle 5"/>
          <p:cNvSpPr/>
          <p:nvPr/>
        </p:nvSpPr>
        <p:spPr>
          <a:xfrm>
            <a:off x="4127381" y="2114026"/>
            <a:ext cx="724556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127381" y="3054991"/>
            <a:ext cx="7245566" cy="83750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11273" y="3116320"/>
            <a:ext cx="7077579" cy="646331"/>
          </a:xfrm>
          <a:prstGeom prst="rect">
            <a:avLst/>
          </a:prstGeom>
          <a:noFill/>
        </p:spPr>
        <p:txBody>
          <a:bodyPr wrap="none" rtlCol="0">
            <a:spAutoFit/>
          </a:bodyPr>
          <a:lstStyle/>
          <a:p>
            <a:r>
              <a:rPr lang="en-US" dirty="0" smtClean="0"/>
              <a:t>When initial state of the components depend on the props passed to the </a:t>
            </a:r>
          </a:p>
          <a:p>
            <a:r>
              <a:rPr lang="en-US" dirty="0" smtClean="0"/>
              <a:t>Components in such scenario to </a:t>
            </a:r>
            <a:r>
              <a:rPr lang="en-US" dirty="0" err="1" smtClean="0"/>
              <a:t>setState</a:t>
            </a:r>
            <a:r>
              <a:rPr lang="en-US" dirty="0" smtClean="0"/>
              <a:t> this method is used.</a:t>
            </a:r>
          </a:p>
        </p:txBody>
      </p:sp>
      <p:sp>
        <p:nvSpPr>
          <p:cNvPr id="9" name="Rectangle 8"/>
          <p:cNvSpPr/>
          <p:nvPr/>
        </p:nvSpPr>
        <p:spPr>
          <a:xfrm>
            <a:off x="4127381" y="4306349"/>
            <a:ext cx="7245565" cy="1154884"/>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27382" y="4401933"/>
            <a:ext cx="7352269" cy="923330"/>
          </a:xfrm>
          <a:prstGeom prst="rect">
            <a:avLst/>
          </a:prstGeom>
          <a:noFill/>
        </p:spPr>
        <p:txBody>
          <a:bodyPr wrap="none" rtlCol="0">
            <a:spAutoFit/>
          </a:bodyPr>
          <a:lstStyle/>
          <a:p>
            <a:r>
              <a:rPr lang="en-US" dirty="0" smtClean="0"/>
              <a:t>This method is a static method so does not have access to the this keyword.</a:t>
            </a:r>
          </a:p>
          <a:p>
            <a:r>
              <a:rPr lang="en-US" dirty="0" smtClean="0"/>
              <a:t>So you cannot call </a:t>
            </a:r>
            <a:r>
              <a:rPr lang="en-US" dirty="0" err="1" smtClean="0"/>
              <a:t>this.setState</a:t>
            </a:r>
            <a:r>
              <a:rPr lang="en-US" dirty="0" smtClean="0"/>
              <a:t> from this method. Return object that </a:t>
            </a:r>
          </a:p>
          <a:p>
            <a:r>
              <a:rPr lang="en-US" dirty="0"/>
              <a:t>r</a:t>
            </a:r>
            <a:r>
              <a:rPr lang="en-US" dirty="0" smtClean="0"/>
              <a:t>epresent new state of the components. </a:t>
            </a:r>
          </a:p>
        </p:txBody>
      </p:sp>
      <p:sp>
        <p:nvSpPr>
          <p:cNvPr id="11" name="Rectangle 10"/>
          <p:cNvSpPr/>
          <p:nvPr/>
        </p:nvSpPr>
        <p:spPr>
          <a:xfrm>
            <a:off x="0" y="2214585"/>
            <a:ext cx="3984771"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constructor</a:t>
            </a:r>
            <a:endParaRPr lang="en-IN" b="1" dirty="0">
              <a:solidFill>
                <a:schemeClr val="bg1"/>
              </a:solidFill>
            </a:endParaRPr>
          </a:p>
        </p:txBody>
      </p:sp>
      <p:sp>
        <p:nvSpPr>
          <p:cNvPr id="3" name="Down Arrow 2"/>
          <p:cNvSpPr/>
          <p:nvPr/>
        </p:nvSpPr>
        <p:spPr>
          <a:xfrm>
            <a:off x="1879134" y="2885813"/>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2117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lifecycle method</a:t>
            </a:r>
            <a:endParaRPr lang="en-IN" dirty="0"/>
          </a:p>
        </p:txBody>
      </p:sp>
      <p:sp>
        <p:nvSpPr>
          <p:cNvPr id="4" name="Rectangle 3"/>
          <p:cNvSpPr/>
          <p:nvPr/>
        </p:nvSpPr>
        <p:spPr>
          <a:xfrm>
            <a:off x="-1" y="3190675"/>
            <a:ext cx="3984771"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5" name="TextBox 4"/>
          <p:cNvSpPr txBox="1"/>
          <p:nvPr/>
        </p:nvSpPr>
        <p:spPr>
          <a:xfrm>
            <a:off x="4211273" y="2248032"/>
            <a:ext cx="4432624" cy="369332"/>
          </a:xfrm>
          <a:prstGeom prst="rect">
            <a:avLst/>
          </a:prstGeom>
          <a:noFill/>
        </p:spPr>
        <p:txBody>
          <a:bodyPr wrap="none" rtlCol="0">
            <a:spAutoFit/>
          </a:bodyPr>
          <a:lstStyle/>
          <a:p>
            <a:r>
              <a:rPr lang="en-US" dirty="0" smtClean="0"/>
              <a:t>It is a required method in a class component. </a:t>
            </a:r>
            <a:endParaRPr lang="en-IN" dirty="0"/>
          </a:p>
        </p:txBody>
      </p:sp>
      <p:sp>
        <p:nvSpPr>
          <p:cNvPr id="6" name="Rectangle 5"/>
          <p:cNvSpPr/>
          <p:nvPr/>
        </p:nvSpPr>
        <p:spPr>
          <a:xfrm>
            <a:off x="4127381" y="2114026"/>
            <a:ext cx="724556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127381" y="3054991"/>
            <a:ext cx="7245566" cy="60260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11273" y="3116320"/>
            <a:ext cx="5445722" cy="369332"/>
          </a:xfrm>
          <a:prstGeom prst="rect">
            <a:avLst/>
          </a:prstGeom>
          <a:noFill/>
        </p:spPr>
        <p:txBody>
          <a:bodyPr wrap="none" rtlCol="0">
            <a:spAutoFit/>
          </a:bodyPr>
          <a:lstStyle/>
          <a:p>
            <a:r>
              <a:rPr lang="en-US" dirty="0" smtClean="0"/>
              <a:t>It reads props and state and return JSX that describe UI.</a:t>
            </a:r>
          </a:p>
        </p:txBody>
      </p:sp>
      <p:sp>
        <p:nvSpPr>
          <p:cNvPr id="9" name="Rectangle 8"/>
          <p:cNvSpPr/>
          <p:nvPr/>
        </p:nvSpPr>
        <p:spPr>
          <a:xfrm>
            <a:off x="4127380" y="3990779"/>
            <a:ext cx="7245565" cy="639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35771" y="4102582"/>
            <a:ext cx="5949386" cy="369332"/>
          </a:xfrm>
          <a:prstGeom prst="rect">
            <a:avLst/>
          </a:prstGeom>
          <a:noFill/>
        </p:spPr>
        <p:txBody>
          <a:bodyPr wrap="none" rtlCol="0">
            <a:spAutoFit/>
          </a:bodyPr>
          <a:lstStyle/>
          <a:p>
            <a:r>
              <a:rPr lang="en-US" dirty="0" smtClean="0"/>
              <a:t>Do not change state or interact with DOM or make </a:t>
            </a:r>
            <a:r>
              <a:rPr lang="en-US" dirty="0" err="1" smtClean="0"/>
              <a:t>ajax</a:t>
            </a:r>
            <a:r>
              <a:rPr lang="en-US" dirty="0" smtClean="0"/>
              <a:t> calls.</a:t>
            </a:r>
          </a:p>
        </p:txBody>
      </p:sp>
      <p:sp>
        <p:nvSpPr>
          <p:cNvPr id="11" name="Rectangle 10"/>
          <p:cNvSpPr/>
          <p:nvPr/>
        </p:nvSpPr>
        <p:spPr>
          <a:xfrm>
            <a:off x="0" y="2214585"/>
            <a:ext cx="3984771"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constructor</a:t>
            </a:r>
            <a:endParaRPr lang="en-IN" b="1" dirty="0">
              <a:solidFill>
                <a:schemeClr val="bg1"/>
              </a:solidFill>
            </a:endParaRPr>
          </a:p>
        </p:txBody>
      </p:sp>
      <p:sp>
        <p:nvSpPr>
          <p:cNvPr id="3" name="Down Arrow 2"/>
          <p:cNvSpPr/>
          <p:nvPr/>
        </p:nvSpPr>
        <p:spPr>
          <a:xfrm>
            <a:off x="1879134" y="2885813"/>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0" y="4202758"/>
            <a:ext cx="3984771"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a:solidFill>
                  <a:schemeClr val="bg1"/>
                </a:solidFill>
              </a:rPr>
              <a:t>r</a:t>
            </a:r>
            <a:r>
              <a:rPr lang="en-US" sz="1450" b="1" dirty="0" smtClean="0">
                <a:solidFill>
                  <a:schemeClr val="bg1"/>
                </a:solidFill>
              </a:rPr>
              <a:t>ender()</a:t>
            </a:r>
            <a:endParaRPr lang="en-IN" sz="1450" b="1" dirty="0">
              <a:solidFill>
                <a:schemeClr val="bg1"/>
              </a:solidFill>
            </a:endParaRPr>
          </a:p>
        </p:txBody>
      </p:sp>
      <p:sp>
        <p:nvSpPr>
          <p:cNvPr id="13" name="Down Arrow 12"/>
          <p:cNvSpPr/>
          <p:nvPr/>
        </p:nvSpPr>
        <p:spPr>
          <a:xfrm>
            <a:off x="1879135" y="3897896"/>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211273" y="4952302"/>
            <a:ext cx="7245566" cy="60260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4211273" y="5060659"/>
            <a:ext cx="5604419" cy="369332"/>
          </a:xfrm>
          <a:prstGeom prst="rect">
            <a:avLst/>
          </a:prstGeom>
          <a:noFill/>
        </p:spPr>
        <p:txBody>
          <a:bodyPr wrap="none" rtlCol="0">
            <a:spAutoFit/>
          </a:bodyPr>
          <a:lstStyle/>
          <a:p>
            <a:r>
              <a:rPr lang="en-US" dirty="0" smtClean="0"/>
              <a:t>Children component life cycle methods are also executed</a:t>
            </a:r>
            <a:endParaRPr lang="en-IN" dirty="0"/>
          </a:p>
        </p:txBody>
      </p:sp>
    </p:spTree>
    <p:extLst>
      <p:ext uri="{BB962C8B-B14F-4D97-AF65-F5344CB8AC3E}">
        <p14:creationId xmlns:p14="http://schemas.microsoft.com/office/powerpoint/2010/main" val="18792405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lifecycle method</a:t>
            </a:r>
            <a:endParaRPr lang="en-IN" dirty="0"/>
          </a:p>
        </p:txBody>
      </p:sp>
      <p:sp>
        <p:nvSpPr>
          <p:cNvPr id="4" name="Rectangle 3"/>
          <p:cNvSpPr/>
          <p:nvPr/>
        </p:nvSpPr>
        <p:spPr>
          <a:xfrm>
            <a:off x="-1" y="3190675"/>
            <a:ext cx="3984771"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5" name="TextBox 4"/>
          <p:cNvSpPr txBox="1"/>
          <p:nvPr/>
        </p:nvSpPr>
        <p:spPr>
          <a:xfrm>
            <a:off x="4211272" y="2177407"/>
            <a:ext cx="6994543" cy="646331"/>
          </a:xfrm>
          <a:prstGeom prst="rect">
            <a:avLst/>
          </a:prstGeom>
          <a:noFill/>
        </p:spPr>
        <p:txBody>
          <a:bodyPr wrap="none" rtlCol="0">
            <a:spAutoFit/>
          </a:bodyPr>
          <a:lstStyle/>
          <a:p>
            <a:r>
              <a:rPr lang="en-US" dirty="0" smtClean="0"/>
              <a:t>It is called only once. Invoked immediately after a component and all its </a:t>
            </a:r>
          </a:p>
          <a:p>
            <a:r>
              <a:rPr lang="en-US" dirty="0" smtClean="0"/>
              <a:t>children </a:t>
            </a:r>
            <a:r>
              <a:rPr lang="en-US" dirty="0"/>
              <a:t>c</a:t>
            </a:r>
            <a:r>
              <a:rPr lang="en-US" dirty="0" smtClean="0"/>
              <a:t>omponents have been rendered to the DOM. </a:t>
            </a:r>
            <a:endParaRPr lang="en-IN" dirty="0"/>
          </a:p>
        </p:txBody>
      </p:sp>
      <p:sp>
        <p:nvSpPr>
          <p:cNvPr id="6" name="Rectangle 5"/>
          <p:cNvSpPr/>
          <p:nvPr/>
        </p:nvSpPr>
        <p:spPr>
          <a:xfrm>
            <a:off x="4127381" y="2114025"/>
            <a:ext cx="7245565" cy="771787"/>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127381" y="3130492"/>
            <a:ext cx="7245566" cy="60260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11273" y="3208599"/>
            <a:ext cx="6931321" cy="369332"/>
          </a:xfrm>
          <a:prstGeom prst="rect">
            <a:avLst/>
          </a:prstGeom>
          <a:noFill/>
        </p:spPr>
        <p:txBody>
          <a:bodyPr wrap="none" rtlCol="0">
            <a:spAutoFit/>
          </a:bodyPr>
          <a:lstStyle/>
          <a:p>
            <a:r>
              <a:rPr lang="en-US" dirty="0" smtClean="0"/>
              <a:t>You can Interact with DOM or perform any </a:t>
            </a:r>
            <a:r>
              <a:rPr lang="en-US" dirty="0" err="1" smtClean="0"/>
              <a:t>ajax</a:t>
            </a:r>
            <a:r>
              <a:rPr lang="en-US" dirty="0" smtClean="0"/>
              <a:t> call inside this method.</a:t>
            </a:r>
          </a:p>
        </p:txBody>
      </p:sp>
      <p:sp>
        <p:nvSpPr>
          <p:cNvPr id="11" name="Rectangle 10"/>
          <p:cNvSpPr/>
          <p:nvPr/>
        </p:nvSpPr>
        <p:spPr>
          <a:xfrm>
            <a:off x="0" y="2214585"/>
            <a:ext cx="3984771"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constructor</a:t>
            </a:r>
            <a:endParaRPr lang="en-IN" b="1" dirty="0">
              <a:solidFill>
                <a:schemeClr val="bg1"/>
              </a:solidFill>
            </a:endParaRPr>
          </a:p>
        </p:txBody>
      </p:sp>
      <p:sp>
        <p:nvSpPr>
          <p:cNvPr id="3" name="Down Arrow 2"/>
          <p:cNvSpPr/>
          <p:nvPr/>
        </p:nvSpPr>
        <p:spPr>
          <a:xfrm>
            <a:off x="1879134" y="2885813"/>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0" y="4202758"/>
            <a:ext cx="3984771"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a:solidFill>
                  <a:schemeClr val="bg1"/>
                </a:solidFill>
              </a:rPr>
              <a:t>r</a:t>
            </a:r>
            <a:r>
              <a:rPr lang="en-US" sz="1450" b="1" dirty="0" smtClean="0">
                <a:solidFill>
                  <a:schemeClr val="bg1"/>
                </a:solidFill>
              </a:rPr>
              <a:t>ender()</a:t>
            </a:r>
            <a:endParaRPr lang="en-IN" sz="1450" b="1" dirty="0">
              <a:solidFill>
                <a:schemeClr val="bg1"/>
              </a:solidFill>
            </a:endParaRPr>
          </a:p>
        </p:txBody>
      </p:sp>
      <p:sp>
        <p:nvSpPr>
          <p:cNvPr id="13" name="Down Arrow 12"/>
          <p:cNvSpPr/>
          <p:nvPr/>
        </p:nvSpPr>
        <p:spPr>
          <a:xfrm>
            <a:off x="1879135" y="3897896"/>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991" y="5202447"/>
            <a:ext cx="3984771"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componentDidMount</a:t>
            </a:r>
            <a:r>
              <a:rPr lang="en-US" sz="1450" b="1" dirty="0" smtClean="0">
                <a:solidFill>
                  <a:schemeClr val="bg1"/>
                </a:solidFill>
              </a:rPr>
              <a:t>()</a:t>
            </a:r>
            <a:endParaRPr lang="en-IN" sz="1450" b="1" dirty="0">
              <a:solidFill>
                <a:schemeClr val="bg1"/>
              </a:solidFill>
            </a:endParaRPr>
          </a:p>
        </p:txBody>
      </p:sp>
      <p:sp>
        <p:nvSpPr>
          <p:cNvPr id="15" name="Down Arrow 14"/>
          <p:cNvSpPr/>
          <p:nvPr/>
        </p:nvSpPr>
        <p:spPr>
          <a:xfrm>
            <a:off x="1872144" y="4897585"/>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6283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lifecycle method</a:t>
            </a:r>
            <a:endParaRPr lang="en-IN" dirty="0"/>
          </a:p>
        </p:txBody>
      </p:sp>
      <p:sp>
        <p:nvSpPr>
          <p:cNvPr id="5" name="TextBox 4"/>
          <p:cNvSpPr txBox="1"/>
          <p:nvPr/>
        </p:nvSpPr>
        <p:spPr>
          <a:xfrm>
            <a:off x="4311941" y="2214585"/>
            <a:ext cx="7399090" cy="369332"/>
          </a:xfrm>
          <a:prstGeom prst="rect">
            <a:avLst/>
          </a:prstGeom>
          <a:noFill/>
        </p:spPr>
        <p:txBody>
          <a:bodyPr wrap="square" rtlCol="0">
            <a:spAutoFit/>
          </a:bodyPr>
          <a:lstStyle/>
          <a:p>
            <a:r>
              <a:rPr lang="en-US" dirty="0" smtClean="0"/>
              <a:t>Method is called every time a component is rendered.</a:t>
            </a:r>
            <a:endParaRPr lang="en-IN" dirty="0"/>
          </a:p>
        </p:txBody>
      </p:sp>
      <p:sp>
        <p:nvSpPr>
          <p:cNvPr id="6" name="Rectangle 5"/>
          <p:cNvSpPr/>
          <p:nvPr/>
        </p:nvSpPr>
        <p:spPr>
          <a:xfrm>
            <a:off x="4211272" y="2114026"/>
            <a:ext cx="744103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11271" y="3054992"/>
            <a:ext cx="7441036" cy="66972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311941" y="3183432"/>
            <a:ext cx="3011648" cy="369332"/>
          </a:xfrm>
          <a:prstGeom prst="rect">
            <a:avLst/>
          </a:prstGeom>
          <a:noFill/>
        </p:spPr>
        <p:txBody>
          <a:bodyPr wrap="square" rtlCol="0">
            <a:spAutoFit/>
          </a:bodyPr>
          <a:lstStyle/>
          <a:p>
            <a:r>
              <a:rPr lang="en-US" dirty="0" smtClean="0"/>
              <a:t>Set the state</a:t>
            </a:r>
          </a:p>
        </p:txBody>
      </p:sp>
      <p:sp>
        <p:nvSpPr>
          <p:cNvPr id="9" name="Rectangle 8"/>
          <p:cNvSpPr/>
          <p:nvPr/>
        </p:nvSpPr>
        <p:spPr>
          <a:xfrm>
            <a:off x="4211271" y="4088236"/>
            <a:ext cx="7441036" cy="659934"/>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311941" y="4234153"/>
            <a:ext cx="7061006" cy="369332"/>
          </a:xfrm>
          <a:prstGeom prst="rect">
            <a:avLst/>
          </a:prstGeom>
          <a:noFill/>
        </p:spPr>
        <p:txBody>
          <a:bodyPr wrap="square" rtlCol="0">
            <a:spAutoFit/>
          </a:bodyPr>
          <a:lstStyle/>
          <a:p>
            <a:r>
              <a:rPr lang="en-US" dirty="0" smtClean="0"/>
              <a:t>Cannot make HTTP request from this method</a:t>
            </a:r>
          </a:p>
        </p:txBody>
      </p:sp>
      <p:sp>
        <p:nvSpPr>
          <p:cNvPr id="12" name="Rectangle 11"/>
          <p:cNvSpPr/>
          <p:nvPr/>
        </p:nvSpPr>
        <p:spPr>
          <a:xfrm>
            <a:off x="-1" y="2150439"/>
            <a:ext cx="3984771"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Tree>
    <p:extLst>
      <p:ext uri="{BB962C8B-B14F-4D97-AF65-F5344CB8AC3E}">
        <p14:creationId xmlns:p14="http://schemas.microsoft.com/office/powerpoint/2010/main" val="20515880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lifecycle method</a:t>
            </a:r>
            <a:endParaRPr lang="en-IN" dirty="0"/>
          </a:p>
        </p:txBody>
      </p:sp>
      <p:sp>
        <p:nvSpPr>
          <p:cNvPr id="5" name="TextBox 4"/>
          <p:cNvSpPr txBox="1"/>
          <p:nvPr/>
        </p:nvSpPr>
        <p:spPr>
          <a:xfrm>
            <a:off x="4311941" y="2214585"/>
            <a:ext cx="7399090" cy="369332"/>
          </a:xfrm>
          <a:prstGeom prst="rect">
            <a:avLst/>
          </a:prstGeom>
          <a:noFill/>
        </p:spPr>
        <p:txBody>
          <a:bodyPr wrap="square" rtlCol="0">
            <a:spAutoFit/>
          </a:bodyPr>
          <a:lstStyle/>
          <a:p>
            <a:r>
              <a:rPr lang="en-US" dirty="0" smtClean="0"/>
              <a:t>Dictates if the component should re-render or not.</a:t>
            </a:r>
            <a:endParaRPr lang="en-IN" dirty="0"/>
          </a:p>
        </p:txBody>
      </p:sp>
      <p:sp>
        <p:nvSpPr>
          <p:cNvPr id="6" name="Rectangle 5"/>
          <p:cNvSpPr/>
          <p:nvPr/>
        </p:nvSpPr>
        <p:spPr>
          <a:xfrm>
            <a:off x="4211272" y="2114026"/>
            <a:ext cx="744103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11271" y="3054992"/>
            <a:ext cx="7441036" cy="66972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311941" y="3183432"/>
            <a:ext cx="3011648" cy="369332"/>
          </a:xfrm>
          <a:prstGeom prst="rect">
            <a:avLst/>
          </a:prstGeom>
          <a:noFill/>
        </p:spPr>
        <p:txBody>
          <a:bodyPr wrap="square" rtlCol="0">
            <a:spAutoFit/>
          </a:bodyPr>
          <a:lstStyle/>
          <a:p>
            <a:r>
              <a:rPr lang="en-US" dirty="0" smtClean="0"/>
              <a:t>Performance optimization</a:t>
            </a:r>
          </a:p>
        </p:txBody>
      </p:sp>
      <p:sp>
        <p:nvSpPr>
          <p:cNvPr id="9" name="Rectangle 8"/>
          <p:cNvSpPr/>
          <p:nvPr/>
        </p:nvSpPr>
        <p:spPr>
          <a:xfrm>
            <a:off x="4211271" y="4088236"/>
            <a:ext cx="7441036" cy="659934"/>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311941" y="4234153"/>
            <a:ext cx="7061006" cy="369332"/>
          </a:xfrm>
          <a:prstGeom prst="rect">
            <a:avLst/>
          </a:prstGeom>
          <a:noFill/>
        </p:spPr>
        <p:txBody>
          <a:bodyPr wrap="square" rtlCol="0">
            <a:spAutoFit/>
          </a:bodyPr>
          <a:lstStyle/>
          <a:p>
            <a:r>
              <a:rPr lang="en-US" dirty="0" smtClean="0"/>
              <a:t>Cannot make HTTP request or </a:t>
            </a:r>
            <a:r>
              <a:rPr lang="en-US" dirty="0" err="1" smtClean="0"/>
              <a:t>setState</a:t>
            </a:r>
            <a:r>
              <a:rPr lang="en-US" dirty="0" smtClean="0"/>
              <a:t> from this method</a:t>
            </a:r>
          </a:p>
        </p:txBody>
      </p:sp>
      <p:sp>
        <p:nvSpPr>
          <p:cNvPr id="12" name="Rectangle 11"/>
          <p:cNvSpPr/>
          <p:nvPr/>
        </p:nvSpPr>
        <p:spPr>
          <a:xfrm>
            <a:off x="-1" y="2150439"/>
            <a:ext cx="4051884"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11" name="Rectangle 10"/>
          <p:cNvSpPr/>
          <p:nvPr/>
        </p:nvSpPr>
        <p:spPr>
          <a:xfrm>
            <a:off x="0" y="3131825"/>
            <a:ext cx="4051883"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shouldComponentUpdate</a:t>
            </a:r>
            <a:r>
              <a:rPr lang="en-US" sz="1450" b="1" dirty="0" smtClean="0">
                <a:solidFill>
                  <a:schemeClr val="bg1"/>
                </a:solidFill>
              </a:rPr>
              <a:t>(</a:t>
            </a:r>
            <a:r>
              <a:rPr lang="en-US" sz="1450" b="1" dirty="0" err="1" smtClean="0">
                <a:solidFill>
                  <a:schemeClr val="bg1"/>
                </a:solidFill>
              </a:rPr>
              <a:t>nextProps,nextState</a:t>
            </a:r>
            <a:r>
              <a:rPr lang="en-US" sz="1450" b="1" dirty="0" smtClean="0">
                <a:solidFill>
                  <a:schemeClr val="bg1"/>
                </a:solidFill>
              </a:rPr>
              <a:t>)</a:t>
            </a:r>
            <a:endParaRPr lang="en-IN" sz="1450" b="1" dirty="0">
              <a:solidFill>
                <a:schemeClr val="bg1"/>
              </a:solidFill>
            </a:endParaRPr>
          </a:p>
        </p:txBody>
      </p:sp>
      <p:sp>
        <p:nvSpPr>
          <p:cNvPr id="13" name="Down Arrow 12"/>
          <p:cNvSpPr/>
          <p:nvPr/>
        </p:nvSpPr>
        <p:spPr>
          <a:xfrm>
            <a:off x="1812022" y="28270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18673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lifecycle method</a:t>
            </a:r>
            <a:endParaRPr lang="en-IN" dirty="0"/>
          </a:p>
        </p:txBody>
      </p:sp>
      <p:sp>
        <p:nvSpPr>
          <p:cNvPr id="5" name="TextBox 4"/>
          <p:cNvSpPr txBox="1"/>
          <p:nvPr/>
        </p:nvSpPr>
        <p:spPr>
          <a:xfrm>
            <a:off x="4311941" y="2214585"/>
            <a:ext cx="7399090" cy="369332"/>
          </a:xfrm>
          <a:prstGeom prst="rect">
            <a:avLst/>
          </a:prstGeom>
          <a:noFill/>
        </p:spPr>
        <p:txBody>
          <a:bodyPr wrap="square" rtlCol="0">
            <a:spAutoFit/>
          </a:bodyPr>
          <a:lstStyle/>
          <a:p>
            <a:r>
              <a:rPr lang="en-US" dirty="0" smtClean="0"/>
              <a:t>Only required method</a:t>
            </a:r>
            <a:endParaRPr lang="en-IN" dirty="0"/>
          </a:p>
        </p:txBody>
      </p:sp>
      <p:sp>
        <p:nvSpPr>
          <p:cNvPr id="6" name="Rectangle 5"/>
          <p:cNvSpPr/>
          <p:nvPr/>
        </p:nvSpPr>
        <p:spPr>
          <a:xfrm>
            <a:off x="4211272" y="2114026"/>
            <a:ext cx="744103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11271" y="3054992"/>
            <a:ext cx="7441036" cy="66972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311941" y="3183432"/>
            <a:ext cx="3875714" cy="369332"/>
          </a:xfrm>
          <a:prstGeom prst="rect">
            <a:avLst/>
          </a:prstGeom>
          <a:noFill/>
        </p:spPr>
        <p:txBody>
          <a:bodyPr wrap="square" rtlCol="0">
            <a:spAutoFit/>
          </a:bodyPr>
          <a:lstStyle/>
          <a:p>
            <a:r>
              <a:rPr lang="en-US" dirty="0" smtClean="0"/>
              <a:t>Read props and state and return JSX</a:t>
            </a:r>
          </a:p>
        </p:txBody>
      </p:sp>
      <p:sp>
        <p:nvSpPr>
          <p:cNvPr id="9" name="Rectangle 8"/>
          <p:cNvSpPr/>
          <p:nvPr/>
        </p:nvSpPr>
        <p:spPr>
          <a:xfrm>
            <a:off x="4211271" y="4088236"/>
            <a:ext cx="7441036" cy="659934"/>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311941" y="4234153"/>
            <a:ext cx="7061006" cy="369332"/>
          </a:xfrm>
          <a:prstGeom prst="rect">
            <a:avLst/>
          </a:prstGeom>
          <a:noFill/>
        </p:spPr>
        <p:txBody>
          <a:bodyPr wrap="square" rtlCol="0">
            <a:spAutoFit/>
          </a:bodyPr>
          <a:lstStyle/>
          <a:p>
            <a:r>
              <a:rPr lang="en-US" dirty="0" smtClean="0"/>
              <a:t>Do not change state or interact with DOM or make </a:t>
            </a:r>
            <a:r>
              <a:rPr lang="en-US" dirty="0" err="1" smtClean="0"/>
              <a:t>ajax</a:t>
            </a:r>
            <a:r>
              <a:rPr lang="en-US" dirty="0" smtClean="0"/>
              <a:t> calls.</a:t>
            </a:r>
          </a:p>
        </p:txBody>
      </p:sp>
      <p:sp>
        <p:nvSpPr>
          <p:cNvPr id="12" name="Rectangle 11"/>
          <p:cNvSpPr/>
          <p:nvPr/>
        </p:nvSpPr>
        <p:spPr>
          <a:xfrm>
            <a:off x="-1" y="2150439"/>
            <a:ext cx="4051884"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11" name="Rectangle 10"/>
          <p:cNvSpPr/>
          <p:nvPr/>
        </p:nvSpPr>
        <p:spPr>
          <a:xfrm>
            <a:off x="0" y="3131825"/>
            <a:ext cx="4051883"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shouldComponentUpdate</a:t>
            </a:r>
            <a:r>
              <a:rPr lang="en-US" sz="1450" b="1" dirty="0" smtClean="0">
                <a:solidFill>
                  <a:schemeClr val="bg1"/>
                </a:solidFill>
              </a:rPr>
              <a:t>(</a:t>
            </a:r>
            <a:r>
              <a:rPr lang="en-US" sz="1450" b="1" dirty="0" err="1" smtClean="0">
                <a:solidFill>
                  <a:schemeClr val="bg1"/>
                </a:solidFill>
              </a:rPr>
              <a:t>nextProps,nextState</a:t>
            </a:r>
            <a:r>
              <a:rPr lang="en-US" sz="1450" b="1" dirty="0" smtClean="0">
                <a:solidFill>
                  <a:schemeClr val="bg1"/>
                </a:solidFill>
              </a:rPr>
              <a:t>)</a:t>
            </a:r>
            <a:endParaRPr lang="en-IN" sz="1450" b="1" dirty="0">
              <a:solidFill>
                <a:schemeClr val="bg1"/>
              </a:solidFill>
            </a:endParaRPr>
          </a:p>
        </p:txBody>
      </p:sp>
      <p:sp>
        <p:nvSpPr>
          <p:cNvPr id="13" name="Down Arrow 12"/>
          <p:cNvSpPr/>
          <p:nvPr/>
        </p:nvSpPr>
        <p:spPr>
          <a:xfrm>
            <a:off x="1812022" y="28270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991" y="4123125"/>
            <a:ext cx="4051883"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a:solidFill>
                  <a:schemeClr val="bg1"/>
                </a:solidFill>
              </a:rPr>
              <a:t>r</a:t>
            </a:r>
            <a:r>
              <a:rPr lang="en-US" sz="1450" b="1" dirty="0" smtClean="0">
                <a:solidFill>
                  <a:schemeClr val="bg1"/>
                </a:solidFill>
              </a:rPr>
              <a:t>ender()</a:t>
            </a:r>
            <a:endParaRPr lang="en-IN" sz="1450" b="1" dirty="0">
              <a:solidFill>
                <a:schemeClr val="bg1"/>
              </a:solidFill>
            </a:endParaRPr>
          </a:p>
        </p:txBody>
      </p:sp>
      <p:sp>
        <p:nvSpPr>
          <p:cNvPr id="15" name="Down Arrow 14"/>
          <p:cNvSpPr/>
          <p:nvPr/>
        </p:nvSpPr>
        <p:spPr>
          <a:xfrm>
            <a:off x="1805031" y="38183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942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enviroment</a:t>
            </a:r>
            <a:endParaRPr lang="en-IN" dirty="0"/>
          </a:p>
        </p:txBody>
      </p:sp>
      <p:sp>
        <p:nvSpPr>
          <p:cNvPr id="3" name="Content Placeholder 2"/>
          <p:cNvSpPr>
            <a:spLocks noGrp="1"/>
          </p:cNvSpPr>
          <p:nvPr>
            <p:ph idx="1"/>
          </p:nvPr>
        </p:nvSpPr>
        <p:spPr/>
        <p:txBody>
          <a:bodyPr/>
          <a:lstStyle/>
          <a:p>
            <a:r>
              <a:rPr lang="en-US" dirty="0" smtClean="0"/>
              <a:t>From </a:t>
            </a:r>
            <a:r>
              <a:rPr lang="en-US" dirty="0" err="1" smtClean="0"/>
              <a:t>Extention</a:t>
            </a:r>
            <a:r>
              <a:rPr lang="en-US" dirty="0" smtClean="0"/>
              <a:t> panel install prettier – code formatter</a:t>
            </a:r>
          </a:p>
          <a:p>
            <a:r>
              <a:rPr lang="en-US" dirty="0" smtClean="0"/>
              <a:t>Open File -&gt; Preferences -&gt; settings -&gt; </a:t>
            </a:r>
            <a:r>
              <a:rPr lang="en-US" dirty="0" err="1" smtClean="0"/>
              <a:t>TextEditor</a:t>
            </a:r>
            <a:r>
              <a:rPr lang="en-US" dirty="0" smtClean="0"/>
              <a:t> -&gt; </a:t>
            </a:r>
            <a:r>
              <a:rPr lang="en-US" dirty="0"/>
              <a:t>F</a:t>
            </a:r>
            <a:r>
              <a:rPr lang="en-US" dirty="0" smtClean="0"/>
              <a:t>ormatting  -&gt; Format on save (check) </a:t>
            </a:r>
          </a:p>
          <a:p>
            <a:r>
              <a:rPr lang="en-US" dirty="0" smtClean="0"/>
              <a:t>In Search bar write </a:t>
            </a:r>
            <a:r>
              <a:rPr lang="en-US" dirty="0" err="1" smtClean="0"/>
              <a:t>Formmater</a:t>
            </a:r>
            <a:r>
              <a:rPr lang="en-US" dirty="0" smtClean="0"/>
              <a:t> -&gt; select Formatter </a:t>
            </a:r>
          </a:p>
          <a:p>
            <a:r>
              <a:rPr lang="en-US" dirty="0" smtClean="0"/>
              <a:t>To change color theme Workbench -&gt; Appearance </a:t>
            </a:r>
          </a:p>
          <a:p>
            <a:endParaRPr lang="en-IN" dirty="0"/>
          </a:p>
        </p:txBody>
      </p:sp>
    </p:spTree>
    <p:extLst>
      <p:ext uri="{BB962C8B-B14F-4D97-AF65-F5344CB8AC3E}">
        <p14:creationId xmlns:p14="http://schemas.microsoft.com/office/powerpoint/2010/main" val="475958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lifecycle method</a:t>
            </a:r>
            <a:endParaRPr lang="en-IN" dirty="0"/>
          </a:p>
        </p:txBody>
      </p:sp>
      <p:sp>
        <p:nvSpPr>
          <p:cNvPr id="5" name="TextBox 4"/>
          <p:cNvSpPr txBox="1"/>
          <p:nvPr/>
        </p:nvSpPr>
        <p:spPr>
          <a:xfrm>
            <a:off x="4311941" y="2214585"/>
            <a:ext cx="7399090" cy="369332"/>
          </a:xfrm>
          <a:prstGeom prst="rect">
            <a:avLst/>
          </a:prstGeom>
          <a:noFill/>
        </p:spPr>
        <p:txBody>
          <a:bodyPr wrap="square" rtlCol="0">
            <a:spAutoFit/>
          </a:bodyPr>
          <a:lstStyle/>
          <a:p>
            <a:r>
              <a:rPr lang="en-US" dirty="0" smtClean="0"/>
              <a:t>Called right before the changes from virtual DOM are to be reflected in DOM</a:t>
            </a:r>
            <a:endParaRPr lang="en-IN" dirty="0"/>
          </a:p>
        </p:txBody>
      </p:sp>
      <p:sp>
        <p:nvSpPr>
          <p:cNvPr id="6" name="Rectangle 5"/>
          <p:cNvSpPr/>
          <p:nvPr/>
        </p:nvSpPr>
        <p:spPr>
          <a:xfrm>
            <a:off x="4211272" y="2114026"/>
            <a:ext cx="744103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11271" y="3054992"/>
            <a:ext cx="7441036" cy="66972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311941" y="3183432"/>
            <a:ext cx="4144162" cy="369332"/>
          </a:xfrm>
          <a:prstGeom prst="rect">
            <a:avLst/>
          </a:prstGeom>
          <a:noFill/>
        </p:spPr>
        <p:txBody>
          <a:bodyPr wrap="square" rtlCol="0">
            <a:spAutoFit/>
          </a:bodyPr>
          <a:lstStyle/>
          <a:p>
            <a:r>
              <a:rPr lang="en-US" dirty="0" smtClean="0"/>
              <a:t>Capture some information from the DOM</a:t>
            </a:r>
          </a:p>
        </p:txBody>
      </p:sp>
      <p:sp>
        <p:nvSpPr>
          <p:cNvPr id="9" name="Rectangle 8"/>
          <p:cNvSpPr/>
          <p:nvPr/>
        </p:nvSpPr>
        <p:spPr>
          <a:xfrm>
            <a:off x="4211271" y="4088235"/>
            <a:ext cx="7441036" cy="8534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311941" y="4234153"/>
            <a:ext cx="7061006" cy="646331"/>
          </a:xfrm>
          <a:prstGeom prst="rect">
            <a:avLst/>
          </a:prstGeom>
          <a:noFill/>
        </p:spPr>
        <p:txBody>
          <a:bodyPr wrap="square" rtlCol="0">
            <a:spAutoFit/>
          </a:bodyPr>
          <a:lstStyle/>
          <a:p>
            <a:r>
              <a:rPr lang="en-US" dirty="0" smtClean="0"/>
              <a:t>Method will either return null or return a value. Returned value will be passed as the third parameter to the next method.</a:t>
            </a:r>
          </a:p>
        </p:txBody>
      </p:sp>
      <p:sp>
        <p:nvSpPr>
          <p:cNvPr id="12" name="Rectangle 11"/>
          <p:cNvSpPr/>
          <p:nvPr/>
        </p:nvSpPr>
        <p:spPr>
          <a:xfrm>
            <a:off x="-1" y="2150439"/>
            <a:ext cx="4051884"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11" name="Rectangle 10"/>
          <p:cNvSpPr/>
          <p:nvPr/>
        </p:nvSpPr>
        <p:spPr>
          <a:xfrm>
            <a:off x="0" y="3131825"/>
            <a:ext cx="4051883"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shouldComponentUpdate</a:t>
            </a:r>
            <a:r>
              <a:rPr lang="en-US" sz="1450" b="1" dirty="0" smtClean="0">
                <a:solidFill>
                  <a:schemeClr val="bg1"/>
                </a:solidFill>
              </a:rPr>
              <a:t>(</a:t>
            </a:r>
            <a:r>
              <a:rPr lang="en-US" sz="1450" b="1" dirty="0" err="1" smtClean="0">
                <a:solidFill>
                  <a:schemeClr val="bg1"/>
                </a:solidFill>
              </a:rPr>
              <a:t>nextProps,nextState</a:t>
            </a:r>
            <a:r>
              <a:rPr lang="en-US" sz="1450" b="1" dirty="0" smtClean="0">
                <a:solidFill>
                  <a:schemeClr val="bg1"/>
                </a:solidFill>
              </a:rPr>
              <a:t>)</a:t>
            </a:r>
            <a:endParaRPr lang="en-IN" sz="1450" b="1" dirty="0">
              <a:solidFill>
                <a:schemeClr val="bg1"/>
              </a:solidFill>
            </a:endParaRPr>
          </a:p>
        </p:txBody>
      </p:sp>
      <p:sp>
        <p:nvSpPr>
          <p:cNvPr id="13" name="Down Arrow 12"/>
          <p:cNvSpPr/>
          <p:nvPr/>
        </p:nvSpPr>
        <p:spPr>
          <a:xfrm>
            <a:off x="1812022" y="28270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991" y="4123125"/>
            <a:ext cx="4051883"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a:solidFill>
                  <a:schemeClr val="bg1"/>
                </a:solidFill>
              </a:rPr>
              <a:t>r</a:t>
            </a:r>
            <a:r>
              <a:rPr lang="en-US" sz="1450" b="1" dirty="0" smtClean="0">
                <a:solidFill>
                  <a:schemeClr val="bg1"/>
                </a:solidFill>
              </a:rPr>
              <a:t>ender()</a:t>
            </a:r>
            <a:endParaRPr lang="en-IN" sz="1450" b="1" dirty="0">
              <a:solidFill>
                <a:schemeClr val="bg1"/>
              </a:solidFill>
            </a:endParaRPr>
          </a:p>
        </p:txBody>
      </p:sp>
      <p:sp>
        <p:nvSpPr>
          <p:cNvPr id="15" name="Down Arrow 14"/>
          <p:cNvSpPr/>
          <p:nvPr/>
        </p:nvSpPr>
        <p:spPr>
          <a:xfrm>
            <a:off x="1805031" y="38183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787" y="5131203"/>
            <a:ext cx="4201484"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getSnapshotBeforeUpdate</a:t>
            </a:r>
            <a:r>
              <a:rPr lang="en-US" sz="1450" b="1" dirty="0" smtClean="0">
                <a:solidFill>
                  <a:schemeClr val="bg1"/>
                </a:solidFill>
              </a:rPr>
              <a:t>(</a:t>
            </a:r>
            <a:r>
              <a:rPr lang="en-US" sz="1450" b="1" dirty="0" err="1" smtClean="0">
                <a:solidFill>
                  <a:schemeClr val="bg1"/>
                </a:solidFill>
              </a:rPr>
              <a:t>prevProps,prevState</a:t>
            </a:r>
            <a:r>
              <a:rPr lang="en-US" sz="1450" b="1" dirty="0" smtClean="0">
                <a:solidFill>
                  <a:schemeClr val="bg1"/>
                </a:solidFill>
              </a:rPr>
              <a:t>)</a:t>
            </a:r>
            <a:endParaRPr lang="en-IN" sz="1450" b="1" dirty="0">
              <a:solidFill>
                <a:schemeClr val="bg1"/>
              </a:solidFill>
            </a:endParaRPr>
          </a:p>
        </p:txBody>
      </p:sp>
      <p:sp>
        <p:nvSpPr>
          <p:cNvPr id="17" name="Down Arrow 16"/>
          <p:cNvSpPr/>
          <p:nvPr/>
        </p:nvSpPr>
        <p:spPr>
          <a:xfrm>
            <a:off x="1798040" y="4826468"/>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5115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lifecycle method</a:t>
            </a:r>
            <a:endParaRPr lang="en-IN" dirty="0"/>
          </a:p>
        </p:txBody>
      </p:sp>
      <p:sp>
        <p:nvSpPr>
          <p:cNvPr id="5" name="TextBox 4"/>
          <p:cNvSpPr txBox="1"/>
          <p:nvPr/>
        </p:nvSpPr>
        <p:spPr>
          <a:xfrm>
            <a:off x="4311941" y="2214585"/>
            <a:ext cx="7399090" cy="369332"/>
          </a:xfrm>
          <a:prstGeom prst="rect">
            <a:avLst/>
          </a:prstGeom>
          <a:noFill/>
        </p:spPr>
        <p:txBody>
          <a:bodyPr wrap="square" rtlCol="0">
            <a:spAutoFit/>
          </a:bodyPr>
          <a:lstStyle/>
          <a:p>
            <a:r>
              <a:rPr lang="en-US" dirty="0" smtClean="0"/>
              <a:t>Called after the render is finished in the re-render cycles</a:t>
            </a:r>
            <a:endParaRPr lang="en-IN" dirty="0"/>
          </a:p>
        </p:txBody>
      </p:sp>
      <p:sp>
        <p:nvSpPr>
          <p:cNvPr id="6" name="Rectangle 5"/>
          <p:cNvSpPr/>
          <p:nvPr/>
        </p:nvSpPr>
        <p:spPr>
          <a:xfrm>
            <a:off x="4211272" y="2114026"/>
            <a:ext cx="7441035" cy="62078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11271" y="3054992"/>
            <a:ext cx="7441036" cy="66972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311940" y="3183432"/>
            <a:ext cx="5134063" cy="369332"/>
          </a:xfrm>
          <a:prstGeom prst="rect">
            <a:avLst/>
          </a:prstGeom>
          <a:noFill/>
        </p:spPr>
        <p:txBody>
          <a:bodyPr wrap="square" rtlCol="0">
            <a:spAutoFit/>
          </a:bodyPr>
          <a:lstStyle/>
          <a:p>
            <a:r>
              <a:rPr lang="en-US" dirty="0" smtClean="0"/>
              <a:t>This method called only at once during life cycle.</a:t>
            </a:r>
          </a:p>
        </p:txBody>
      </p:sp>
      <p:sp>
        <p:nvSpPr>
          <p:cNvPr id="12" name="Rectangle 11"/>
          <p:cNvSpPr/>
          <p:nvPr/>
        </p:nvSpPr>
        <p:spPr>
          <a:xfrm>
            <a:off x="-1" y="2150439"/>
            <a:ext cx="4051884"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getDerivedStateFromProps</a:t>
            </a:r>
            <a:r>
              <a:rPr lang="en-US" sz="1450" b="1" dirty="0" smtClean="0">
                <a:solidFill>
                  <a:schemeClr val="bg1"/>
                </a:solidFill>
              </a:rPr>
              <a:t>(</a:t>
            </a:r>
            <a:r>
              <a:rPr lang="en-US" sz="1450" b="1" dirty="0" err="1" smtClean="0">
                <a:solidFill>
                  <a:schemeClr val="bg1"/>
                </a:solidFill>
              </a:rPr>
              <a:t>props,state</a:t>
            </a:r>
            <a:r>
              <a:rPr lang="en-US" sz="1450" b="1" dirty="0" smtClean="0">
                <a:solidFill>
                  <a:schemeClr val="bg1"/>
                </a:solidFill>
              </a:rPr>
              <a:t>)</a:t>
            </a:r>
            <a:endParaRPr lang="en-IN" sz="1450" b="1" dirty="0">
              <a:solidFill>
                <a:schemeClr val="bg1"/>
              </a:solidFill>
            </a:endParaRPr>
          </a:p>
        </p:txBody>
      </p:sp>
      <p:sp>
        <p:nvSpPr>
          <p:cNvPr id="11" name="Rectangle 10"/>
          <p:cNvSpPr/>
          <p:nvPr/>
        </p:nvSpPr>
        <p:spPr>
          <a:xfrm>
            <a:off x="0" y="3131825"/>
            <a:ext cx="4051883"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shouldComponentUpdate</a:t>
            </a:r>
            <a:r>
              <a:rPr lang="en-US" sz="1450" b="1" dirty="0" smtClean="0">
                <a:solidFill>
                  <a:schemeClr val="bg1"/>
                </a:solidFill>
              </a:rPr>
              <a:t>(</a:t>
            </a:r>
            <a:r>
              <a:rPr lang="en-US" sz="1450" b="1" dirty="0" err="1" smtClean="0">
                <a:solidFill>
                  <a:schemeClr val="bg1"/>
                </a:solidFill>
              </a:rPr>
              <a:t>nextProps,nextState</a:t>
            </a:r>
            <a:r>
              <a:rPr lang="en-US" sz="1450" b="1" dirty="0" smtClean="0">
                <a:solidFill>
                  <a:schemeClr val="bg1"/>
                </a:solidFill>
              </a:rPr>
              <a:t>)</a:t>
            </a:r>
            <a:endParaRPr lang="en-IN" sz="1450" b="1" dirty="0">
              <a:solidFill>
                <a:schemeClr val="bg1"/>
              </a:solidFill>
            </a:endParaRPr>
          </a:p>
        </p:txBody>
      </p:sp>
      <p:sp>
        <p:nvSpPr>
          <p:cNvPr id="13" name="Down Arrow 12"/>
          <p:cNvSpPr/>
          <p:nvPr/>
        </p:nvSpPr>
        <p:spPr>
          <a:xfrm>
            <a:off x="1812022" y="28270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991" y="4123125"/>
            <a:ext cx="4051883"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a:solidFill>
                  <a:schemeClr val="bg1"/>
                </a:solidFill>
              </a:rPr>
              <a:t>r</a:t>
            </a:r>
            <a:r>
              <a:rPr lang="en-US" sz="1450" b="1" dirty="0" smtClean="0">
                <a:solidFill>
                  <a:schemeClr val="bg1"/>
                </a:solidFill>
              </a:rPr>
              <a:t>ender()</a:t>
            </a:r>
            <a:endParaRPr lang="en-IN" sz="1450" b="1" dirty="0">
              <a:solidFill>
                <a:schemeClr val="bg1"/>
              </a:solidFill>
            </a:endParaRPr>
          </a:p>
        </p:txBody>
      </p:sp>
      <p:sp>
        <p:nvSpPr>
          <p:cNvPr id="15" name="Down Arrow 14"/>
          <p:cNvSpPr/>
          <p:nvPr/>
        </p:nvSpPr>
        <p:spPr>
          <a:xfrm>
            <a:off x="1805031" y="3818390"/>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787" y="5131203"/>
            <a:ext cx="4201484" cy="57197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getSnapshotBeforeUpdate</a:t>
            </a:r>
            <a:r>
              <a:rPr lang="en-US" sz="1450" b="1" dirty="0" smtClean="0">
                <a:solidFill>
                  <a:schemeClr val="bg1"/>
                </a:solidFill>
              </a:rPr>
              <a:t>(</a:t>
            </a:r>
            <a:r>
              <a:rPr lang="en-US" sz="1450" b="1" dirty="0" err="1" smtClean="0">
                <a:solidFill>
                  <a:schemeClr val="bg1"/>
                </a:solidFill>
              </a:rPr>
              <a:t>prevProps,prevState</a:t>
            </a:r>
            <a:r>
              <a:rPr lang="en-US" sz="1450" b="1" dirty="0" smtClean="0">
                <a:solidFill>
                  <a:schemeClr val="bg1"/>
                </a:solidFill>
              </a:rPr>
              <a:t>)</a:t>
            </a:r>
            <a:endParaRPr lang="en-IN" sz="1450" b="1" dirty="0">
              <a:solidFill>
                <a:schemeClr val="bg1"/>
              </a:solidFill>
            </a:endParaRPr>
          </a:p>
        </p:txBody>
      </p:sp>
      <p:sp>
        <p:nvSpPr>
          <p:cNvPr id="17" name="Down Arrow 16"/>
          <p:cNvSpPr/>
          <p:nvPr/>
        </p:nvSpPr>
        <p:spPr>
          <a:xfrm>
            <a:off x="1798040" y="4826468"/>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9574" y="6097336"/>
            <a:ext cx="4201484"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bg1"/>
                </a:solidFill>
              </a:rPr>
              <a:t>componentDidUpdate</a:t>
            </a:r>
            <a:r>
              <a:rPr lang="en-US" sz="1300" b="1" dirty="0" smtClean="0">
                <a:solidFill>
                  <a:schemeClr val="bg1"/>
                </a:solidFill>
              </a:rPr>
              <a:t>(</a:t>
            </a:r>
            <a:r>
              <a:rPr lang="en-US" sz="1300" b="1" dirty="0" err="1" smtClean="0">
                <a:solidFill>
                  <a:schemeClr val="bg1"/>
                </a:solidFill>
              </a:rPr>
              <a:t>prevProps,prevState,snapshot</a:t>
            </a:r>
            <a:r>
              <a:rPr lang="en-US" sz="1300" b="1" dirty="0" smtClean="0">
                <a:solidFill>
                  <a:schemeClr val="bg1"/>
                </a:solidFill>
              </a:rPr>
              <a:t>)</a:t>
            </a:r>
            <a:endParaRPr lang="en-IN" sz="1300" b="1" dirty="0">
              <a:solidFill>
                <a:schemeClr val="bg1"/>
              </a:solidFill>
            </a:endParaRPr>
          </a:p>
        </p:txBody>
      </p:sp>
      <p:sp>
        <p:nvSpPr>
          <p:cNvPr id="19" name="Down Arrow 18"/>
          <p:cNvSpPr/>
          <p:nvPr/>
        </p:nvSpPr>
        <p:spPr>
          <a:xfrm>
            <a:off x="1807827" y="5792601"/>
            <a:ext cx="209725" cy="23050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78594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r>
              <a:rPr lang="en-US" dirty="0" smtClean="0"/>
              <a:t> phase method</a:t>
            </a:r>
            <a:endParaRPr lang="en-IN" dirty="0"/>
          </a:p>
        </p:txBody>
      </p:sp>
      <p:sp>
        <p:nvSpPr>
          <p:cNvPr id="5" name="TextBox 4"/>
          <p:cNvSpPr txBox="1"/>
          <p:nvPr/>
        </p:nvSpPr>
        <p:spPr>
          <a:xfrm>
            <a:off x="4311941" y="2214585"/>
            <a:ext cx="7399090" cy="646331"/>
          </a:xfrm>
          <a:prstGeom prst="rect">
            <a:avLst/>
          </a:prstGeom>
          <a:noFill/>
        </p:spPr>
        <p:txBody>
          <a:bodyPr wrap="square" rtlCol="0">
            <a:spAutoFit/>
          </a:bodyPr>
          <a:lstStyle/>
          <a:p>
            <a:r>
              <a:rPr lang="en-US" dirty="0" smtClean="0"/>
              <a:t>Method is invoked immediately before a component is </a:t>
            </a:r>
            <a:r>
              <a:rPr lang="en-US" dirty="0" err="1" smtClean="0"/>
              <a:t>unmounted</a:t>
            </a:r>
            <a:r>
              <a:rPr lang="en-US" dirty="0" smtClean="0"/>
              <a:t> and destroyed. </a:t>
            </a:r>
            <a:endParaRPr lang="en-IN" dirty="0"/>
          </a:p>
        </p:txBody>
      </p:sp>
      <p:sp>
        <p:nvSpPr>
          <p:cNvPr id="6" name="Rectangle 5"/>
          <p:cNvSpPr/>
          <p:nvPr/>
        </p:nvSpPr>
        <p:spPr>
          <a:xfrm>
            <a:off x="4211272" y="2114026"/>
            <a:ext cx="7441035" cy="74689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 y="2150439"/>
            <a:ext cx="4051884"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componentWillUnmount</a:t>
            </a:r>
            <a:r>
              <a:rPr lang="en-US" sz="1450" b="1" dirty="0" smtClean="0">
                <a:solidFill>
                  <a:schemeClr val="bg1"/>
                </a:solidFill>
              </a:rPr>
              <a:t>()</a:t>
            </a:r>
            <a:endParaRPr lang="en-IN" sz="1450" b="1" dirty="0">
              <a:solidFill>
                <a:schemeClr val="bg1"/>
              </a:solidFill>
            </a:endParaRPr>
          </a:p>
        </p:txBody>
      </p:sp>
      <p:sp>
        <p:nvSpPr>
          <p:cNvPr id="20" name="Rectangle 19"/>
          <p:cNvSpPr/>
          <p:nvPr/>
        </p:nvSpPr>
        <p:spPr>
          <a:xfrm>
            <a:off x="4211272" y="3256326"/>
            <a:ext cx="7441035" cy="74689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253217" y="3306605"/>
            <a:ext cx="7399090" cy="646331"/>
          </a:xfrm>
          <a:prstGeom prst="rect">
            <a:avLst/>
          </a:prstGeom>
          <a:noFill/>
        </p:spPr>
        <p:txBody>
          <a:bodyPr wrap="square" rtlCol="0">
            <a:spAutoFit/>
          </a:bodyPr>
          <a:lstStyle/>
          <a:p>
            <a:r>
              <a:rPr lang="en-US" dirty="0" smtClean="0"/>
              <a:t>Cancelling any network request, removing event handler, cancelling any subscription and also invalidating timers. </a:t>
            </a:r>
            <a:endParaRPr lang="en-IN" dirty="0"/>
          </a:p>
        </p:txBody>
      </p:sp>
      <p:sp>
        <p:nvSpPr>
          <p:cNvPr id="8" name="Rectangle 7"/>
          <p:cNvSpPr/>
          <p:nvPr/>
        </p:nvSpPr>
        <p:spPr>
          <a:xfrm>
            <a:off x="4261604" y="4410229"/>
            <a:ext cx="7245565" cy="639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345498" y="4530056"/>
            <a:ext cx="2856872" cy="369332"/>
          </a:xfrm>
          <a:prstGeom prst="rect">
            <a:avLst/>
          </a:prstGeom>
          <a:noFill/>
        </p:spPr>
        <p:txBody>
          <a:bodyPr wrap="none" rtlCol="0">
            <a:spAutoFit/>
          </a:bodyPr>
          <a:lstStyle/>
          <a:p>
            <a:r>
              <a:rPr lang="en-US" dirty="0" smtClean="0"/>
              <a:t>Do not call </a:t>
            </a:r>
            <a:r>
              <a:rPr lang="en-US" dirty="0" err="1" smtClean="0"/>
              <a:t>setState</a:t>
            </a:r>
            <a:r>
              <a:rPr lang="en-US" dirty="0" smtClean="0"/>
              <a:t> method</a:t>
            </a:r>
            <a:endParaRPr lang="en-IN" dirty="0"/>
          </a:p>
        </p:txBody>
      </p:sp>
    </p:spTree>
    <p:extLst>
      <p:ext uri="{BB962C8B-B14F-4D97-AF65-F5344CB8AC3E}">
        <p14:creationId xmlns:p14="http://schemas.microsoft.com/office/powerpoint/2010/main" val="11012457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phase method</a:t>
            </a:r>
            <a:endParaRPr lang="en-IN" dirty="0"/>
          </a:p>
        </p:txBody>
      </p:sp>
      <p:sp>
        <p:nvSpPr>
          <p:cNvPr id="5" name="TextBox 4"/>
          <p:cNvSpPr txBox="1"/>
          <p:nvPr/>
        </p:nvSpPr>
        <p:spPr>
          <a:xfrm>
            <a:off x="4311941" y="2214585"/>
            <a:ext cx="7399090" cy="646331"/>
          </a:xfrm>
          <a:prstGeom prst="rect">
            <a:avLst/>
          </a:prstGeom>
          <a:noFill/>
        </p:spPr>
        <p:txBody>
          <a:bodyPr wrap="square" rtlCol="0">
            <a:spAutoFit/>
          </a:bodyPr>
          <a:lstStyle/>
          <a:p>
            <a:r>
              <a:rPr lang="en-US" dirty="0" smtClean="0"/>
              <a:t>When there is an error either during rendering, in a life cycle method or in the constructor of any child component.</a:t>
            </a:r>
            <a:endParaRPr lang="en-IN" dirty="0"/>
          </a:p>
        </p:txBody>
      </p:sp>
      <p:sp>
        <p:nvSpPr>
          <p:cNvPr id="6" name="Rectangle 5"/>
          <p:cNvSpPr/>
          <p:nvPr/>
        </p:nvSpPr>
        <p:spPr>
          <a:xfrm>
            <a:off x="4211272" y="2114026"/>
            <a:ext cx="7441035" cy="74689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 y="2150439"/>
            <a:ext cx="4051884"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smtClean="0">
                <a:solidFill>
                  <a:schemeClr val="bg1"/>
                </a:solidFill>
              </a:rPr>
              <a:t>Static </a:t>
            </a:r>
            <a:r>
              <a:rPr lang="en-US" sz="1450" b="1" dirty="0" err="1" smtClean="0">
                <a:solidFill>
                  <a:schemeClr val="bg1"/>
                </a:solidFill>
              </a:rPr>
              <a:t>getDerivedStateFromError</a:t>
            </a:r>
            <a:r>
              <a:rPr lang="en-US" sz="1450" b="1" dirty="0" smtClean="0">
                <a:solidFill>
                  <a:schemeClr val="bg1"/>
                </a:solidFill>
              </a:rPr>
              <a:t>(error)</a:t>
            </a:r>
            <a:endParaRPr lang="en-IN" sz="1450" b="1" dirty="0">
              <a:solidFill>
                <a:schemeClr val="bg1"/>
              </a:solidFill>
            </a:endParaRPr>
          </a:p>
        </p:txBody>
      </p:sp>
      <p:sp>
        <p:nvSpPr>
          <p:cNvPr id="10" name="Rectangle 9"/>
          <p:cNvSpPr/>
          <p:nvPr/>
        </p:nvSpPr>
        <p:spPr>
          <a:xfrm>
            <a:off x="1397" y="3083016"/>
            <a:ext cx="4051884" cy="5719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b="1" dirty="0" err="1" smtClean="0">
                <a:solidFill>
                  <a:schemeClr val="bg1"/>
                </a:solidFill>
              </a:rPr>
              <a:t>componentDidCatch</a:t>
            </a:r>
            <a:r>
              <a:rPr lang="en-US" sz="1450" b="1" dirty="0" smtClean="0">
                <a:solidFill>
                  <a:schemeClr val="bg1"/>
                </a:solidFill>
              </a:rPr>
              <a:t>(</a:t>
            </a:r>
            <a:r>
              <a:rPr lang="en-US" sz="1450" b="1" dirty="0" err="1" smtClean="0">
                <a:solidFill>
                  <a:schemeClr val="bg1"/>
                </a:solidFill>
              </a:rPr>
              <a:t>error,info</a:t>
            </a:r>
            <a:r>
              <a:rPr lang="en-US" sz="1450" b="1" dirty="0" smtClean="0">
                <a:solidFill>
                  <a:schemeClr val="bg1"/>
                </a:solidFill>
              </a:rPr>
              <a:t>)</a:t>
            </a:r>
            <a:endParaRPr lang="en-IN" sz="1450" b="1" dirty="0">
              <a:solidFill>
                <a:schemeClr val="bg1"/>
              </a:solidFill>
            </a:endParaRPr>
          </a:p>
        </p:txBody>
      </p:sp>
    </p:spTree>
    <p:extLst>
      <p:ext uri="{BB962C8B-B14F-4D97-AF65-F5344CB8AC3E}">
        <p14:creationId xmlns:p14="http://schemas.microsoft.com/office/powerpoint/2010/main" val="42716542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fragment</a:t>
            </a:r>
            <a:endParaRPr lang="en-IN" dirty="0"/>
          </a:p>
        </p:txBody>
      </p:sp>
      <p:sp>
        <p:nvSpPr>
          <p:cNvPr id="3" name="Content Placeholder 2"/>
          <p:cNvSpPr>
            <a:spLocks noGrp="1"/>
          </p:cNvSpPr>
          <p:nvPr>
            <p:ph idx="1"/>
          </p:nvPr>
        </p:nvSpPr>
        <p:spPr/>
        <p:txBody>
          <a:bodyPr/>
          <a:lstStyle/>
          <a:p>
            <a:r>
              <a:rPr lang="en-US" dirty="0"/>
              <a:t>A common pattern in React is for a component to return multiple elements. Fragments let you group a list of children without adding extra nodes to the DOM</a:t>
            </a:r>
            <a:endParaRPr lang="en-IN" dirty="0"/>
          </a:p>
        </p:txBody>
      </p:sp>
      <p:sp>
        <p:nvSpPr>
          <p:cNvPr id="5" name="Rounded Rectangle 4"/>
          <p:cNvSpPr/>
          <p:nvPr/>
        </p:nvSpPr>
        <p:spPr>
          <a:xfrm>
            <a:off x="1451296" y="3028426"/>
            <a:ext cx="3212983" cy="3204594"/>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848152" y="3396784"/>
            <a:ext cx="2419270" cy="2585323"/>
          </a:xfrm>
          <a:prstGeom prst="rect">
            <a:avLst/>
          </a:prstGeom>
          <a:noFill/>
        </p:spPr>
        <p:txBody>
          <a:bodyPr wrap="square" rtlCol="0">
            <a:spAutoFit/>
          </a:bodyPr>
          <a:lstStyle/>
          <a:p>
            <a:r>
              <a:rPr lang="en-IN" dirty="0"/>
              <a:t>render() {</a:t>
            </a:r>
          </a:p>
          <a:p>
            <a:r>
              <a:rPr lang="en-IN" dirty="0"/>
              <a:t>  return (</a:t>
            </a:r>
          </a:p>
          <a:p>
            <a:r>
              <a:rPr lang="en-IN" dirty="0"/>
              <a:t>    &lt;</a:t>
            </a:r>
            <a:r>
              <a:rPr lang="en-IN" dirty="0" err="1"/>
              <a:t>React.Fragment</a:t>
            </a:r>
            <a:r>
              <a:rPr lang="en-IN" dirty="0"/>
              <a:t>&gt;</a:t>
            </a:r>
          </a:p>
          <a:p>
            <a:r>
              <a:rPr lang="en-IN" dirty="0"/>
              <a:t>      &lt;</a:t>
            </a:r>
            <a:r>
              <a:rPr lang="en-IN" dirty="0" err="1"/>
              <a:t>ChildA</a:t>
            </a:r>
            <a:r>
              <a:rPr lang="en-IN" dirty="0"/>
              <a:t> /&gt;</a:t>
            </a:r>
          </a:p>
          <a:p>
            <a:r>
              <a:rPr lang="en-IN" dirty="0"/>
              <a:t>      &lt;</a:t>
            </a:r>
            <a:r>
              <a:rPr lang="en-IN" dirty="0" err="1"/>
              <a:t>ChildB</a:t>
            </a:r>
            <a:r>
              <a:rPr lang="en-IN" dirty="0"/>
              <a:t> /&gt;</a:t>
            </a:r>
          </a:p>
          <a:p>
            <a:r>
              <a:rPr lang="en-IN" dirty="0"/>
              <a:t>      &lt;</a:t>
            </a:r>
            <a:r>
              <a:rPr lang="en-IN" dirty="0" err="1"/>
              <a:t>ChildC</a:t>
            </a:r>
            <a:r>
              <a:rPr lang="en-IN" dirty="0"/>
              <a:t> /&gt;</a:t>
            </a:r>
          </a:p>
          <a:p>
            <a:r>
              <a:rPr lang="en-IN" dirty="0"/>
              <a:t>    &lt;/</a:t>
            </a:r>
            <a:r>
              <a:rPr lang="en-IN" dirty="0" err="1"/>
              <a:t>React.Fragment</a:t>
            </a:r>
            <a:r>
              <a:rPr lang="en-IN" dirty="0"/>
              <a:t>&gt;</a:t>
            </a:r>
          </a:p>
          <a:p>
            <a:r>
              <a:rPr lang="en-IN" dirty="0"/>
              <a:t>  );</a:t>
            </a:r>
          </a:p>
          <a:p>
            <a:r>
              <a:rPr lang="en-IN" dirty="0"/>
              <a:t>}</a:t>
            </a:r>
          </a:p>
        </p:txBody>
      </p:sp>
    </p:spTree>
    <p:extLst>
      <p:ext uri="{BB962C8B-B14F-4D97-AF65-F5344CB8AC3E}">
        <p14:creationId xmlns:p14="http://schemas.microsoft.com/office/powerpoint/2010/main" val="34190948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fragment</a:t>
            </a:r>
            <a:endParaRPr lang="en-IN" dirty="0"/>
          </a:p>
        </p:txBody>
      </p:sp>
      <p:sp>
        <p:nvSpPr>
          <p:cNvPr id="3" name="Content Placeholder 2"/>
          <p:cNvSpPr>
            <a:spLocks noGrp="1"/>
          </p:cNvSpPr>
          <p:nvPr>
            <p:ph idx="1"/>
          </p:nvPr>
        </p:nvSpPr>
        <p:spPr/>
        <p:txBody>
          <a:bodyPr/>
          <a:lstStyle/>
          <a:p>
            <a:r>
              <a:rPr lang="en-US" dirty="0"/>
              <a:t>A common pattern is for a component to return a list of children. Take this example React snippet:</a:t>
            </a:r>
            <a:endParaRPr lang="en-IN" dirty="0"/>
          </a:p>
        </p:txBody>
      </p:sp>
      <p:sp>
        <p:nvSpPr>
          <p:cNvPr id="4" name="Rounded Rectangle 3"/>
          <p:cNvSpPr/>
          <p:nvPr/>
        </p:nvSpPr>
        <p:spPr>
          <a:xfrm>
            <a:off x="152400" y="298648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3281" y="3196205"/>
            <a:ext cx="3917658" cy="3139321"/>
          </a:xfrm>
          <a:prstGeom prst="rect">
            <a:avLst/>
          </a:prstGeom>
          <a:noFill/>
        </p:spPr>
        <p:txBody>
          <a:bodyPr wrap="square" rtlCol="0">
            <a:spAutoFit/>
          </a:bodyPr>
          <a:lstStyle/>
          <a:p>
            <a:r>
              <a:rPr lang="en-US" dirty="0"/>
              <a:t>class Table extends </a:t>
            </a:r>
            <a:r>
              <a:rPr lang="en-US" dirty="0" smtClean="0"/>
              <a:t>Component </a:t>
            </a:r>
            <a:r>
              <a:rPr lang="en-US" dirty="0"/>
              <a:t>{</a:t>
            </a:r>
          </a:p>
          <a:p>
            <a:r>
              <a:rPr lang="en-US" dirty="0"/>
              <a:t>  render() {</a:t>
            </a:r>
          </a:p>
          <a:p>
            <a:r>
              <a:rPr lang="en-US" dirty="0"/>
              <a:t>    return (</a:t>
            </a:r>
          </a:p>
          <a:p>
            <a:r>
              <a:rPr lang="en-US" dirty="0"/>
              <a:t>      &lt;table&gt;</a:t>
            </a:r>
          </a:p>
          <a:p>
            <a:r>
              <a:rPr lang="en-US" dirty="0"/>
              <a:t>        &lt;</a:t>
            </a:r>
            <a:r>
              <a:rPr lang="en-US" dirty="0" err="1"/>
              <a:t>tr</a:t>
            </a:r>
            <a:r>
              <a:rPr lang="en-US" dirty="0"/>
              <a:t>&gt;</a:t>
            </a:r>
          </a:p>
          <a:p>
            <a:r>
              <a:rPr lang="en-US" dirty="0"/>
              <a:t>          &lt;Columns /&gt;</a:t>
            </a:r>
          </a:p>
          <a:p>
            <a:r>
              <a:rPr lang="en-US" dirty="0"/>
              <a:t>        &lt;/</a:t>
            </a:r>
            <a:r>
              <a:rPr lang="en-US" dirty="0" err="1"/>
              <a:t>tr</a:t>
            </a:r>
            <a:r>
              <a:rPr lang="en-US" dirty="0"/>
              <a:t>&gt;</a:t>
            </a:r>
          </a:p>
          <a:p>
            <a:r>
              <a:rPr lang="en-US" dirty="0"/>
              <a:t>      &lt;/table&gt;</a:t>
            </a:r>
          </a:p>
          <a:p>
            <a:r>
              <a:rPr lang="en-US" dirty="0"/>
              <a:t>    );</a:t>
            </a:r>
          </a:p>
          <a:p>
            <a:r>
              <a:rPr lang="en-US" dirty="0"/>
              <a:t>  }</a:t>
            </a:r>
          </a:p>
          <a:p>
            <a:r>
              <a:rPr lang="en-US" dirty="0"/>
              <a:t>}</a:t>
            </a:r>
            <a:endParaRPr lang="en-IN" dirty="0"/>
          </a:p>
        </p:txBody>
      </p:sp>
      <p:sp>
        <p:nvSpPr>
          <p:cNvPr id="9" name="Rounded Rectangle 8"/>
          <p:cNvSpPr/>
          <p:nvPr/>
        </p:nvSpPr>
        <p:spPr>
          <a:xfrm>
            <a:off x="4160939" y="298648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27384" y="3271706"/>
            <a:ext cx="3603422" cy="2862322"/>
          </a:xfrm>
          <a:prstGeom prst="rect">
            <a:avLst/>
          </a:prstGeom>
          <a:noFill/>
        </p:spPr>
        <p:txBody>
          <a:bodyPr wrap="none" rtlCol="0">
            <a:spAutoFit/>
          </a:bodyPr>
          <a:lstStyle/>
          <a:p>
            <a:r>
              <a:rPr lang="en-IN" dirty="0"/>
              <a:t>class Columns extends </a:t>
            </a:r>
            <a:r>
              <a:rPr lang="en-IN" dirty="0" smtClean="0"/>
              <a:t>Component </a:t>
            </a:r>
            <a:r>
              <a:rPr lang="en-IN" dirty="0"/>
              <a:t>{</a:t>
            </a:r>
          </a:p>
          <a:p>
            <a:r>
              <a:rPr lang="en-IN" dirty="0"/>
              <a:t>  render() {</a:t>
            </a:r>
          </a:p>
          <a:p>
            <a:r>
              <a:rPr lang="en-IN" dirty="0"/>
              <a:t>    return (</a:t>
            </a:r>
          </a:p>
          <a:p>
            <a:r>
              <a:rPr lang="en-IN" dirty="0"/>
              <a:t>      &lt;div&gt;</a:t>
            </a:r>
          </a:p>
          <a:p>
            <a:r>
              <a:rPr lang="en-IN" dirty="0"/>
              <a:t>        &lt;td&gt;Hello&lt;/td&gt;</a:t>
            </a:r>
          </a:p>
          <a:p>
            <a:r>
              <a:rPr lang="en-IN" dirty="0"/>
              <a:t>        &lt;td&gt;World&lt;/td&gt;</a:t>
            </a:r>
          </a:p>
          <a:p>
            <a:r>
              <a:rPr lang="en-IN" dirty="0"/>
              <a:t>      &lt;/div&gt;</a:t>
            </a:r>
          </a:p>
          <a:p>
            <a:r>
              <a:rPr lang="en-IN" dirty="0"/>
              <a:t>    );</a:t>
            </a:r>
          </a:p>
          <a:p>
            <a:r>
              <a:rPr lang="en-IN" dirty="0"/>
              <a:t>  }</a:t>
            </a:r>
          </a:p>
          <a:p>
            <a:r>
              <a:rPr lang="en-IN" dirty="0"/>
              <a:t>}</a:t>
            </a:r>
          </a:p>
        </p:txBody>
      </p:sp>
      <p:sp>
        <p:nvSpPr>
          <p:cNvPr id="11" name="Right Arrow 10"/>
          <p:cNvSpPr/>
          <p:nvPr/>
        </p:nvSpPr>
        <p:spPr>
          <a:xfrm>
            <a:off x="7868873" y="4362275"/>
            <a:ext cx="620786" cy="24328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8510632" y="292440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297806" y="3414319"/>
            <a:ext cx="1981183" cy="2308324"/>
          </a:xfrm>
          <a:prstGeom prst="rect">
            <a:avLst/>
          </a:prstGeom>
          <a:noFill/>
        </p:spPr>
        <p:txBody>
          <a:bodyPr wrap="none" rtlCol="0">
            <a:spAutoFit/>
          </a:bodyPr>
          <a:lstStyle/>
          <a:p>
            <a:r>
              <a:rPr lang="en-US" dirty="0"/>
              <a:t>&lt;table&gt;</a:t>
            </a:r>
          </a:p>
          <a:p>
            <a:r>
              <a:rPr lang="en-US" dirty="0"/>
              <a:t>  &lt;</a:t>
            </a:r>
            <a:r>
              <a:rPr lang="en-US" dirty="0" err="1"/>
              <a:t>tr</a:t>
            </a:r>
            <a:r>
              <a:rPr lang="en-US" dirty="0"/>
              <a:t>&gt;</a:t>
            </a:r>
          </a:p>
          <a:p>
            <a:r>
              <a:rPr lang="en-US" dirty="0"/>
              <a:t>    &lt;div&gt;</a:t>
            </a:r>
          </a:p>
          <a:p>
            <a:r>
              <a:rPr lang="en-US" dirty="0"/>
              <a:t>      &lt;td&gt;Hello&lt;/td&gt;</a:t>
            </a:r>
          </a:p>
          <a:p>
            <a:r>
              <a:rPr lang="en-US" dirty="0"/>
              <a:t>      &lt;td&gt;World&lt;/td&gt;</a:t>
            </a:r>
          </a:p>
          <a:p>
            <a:r>
              <a:rPr lang="en-US" dirty="0"/>
              <a:t>    &lt;/div&gt;</a:t>
            </a:r>
          </a:p>
          <a:p>
            <a:r>
              <a:rPr lang="en-US" dirty="0"/>
              <a:t>  &lt;/</a:t>
            </a:r>
            <a:r>
              <a:rPr lang="en-US" dirty="0" err="1"/>
              <a:t>tr</a:t>
            </a:r>
            <a:r>
              <a:rPr lang="en-US" dirty="0"/>
              <a:t>&gt;</a:t>
            </a:r>
          </a:p>
          <a:p>
            <a:r>
              <a:rPr lang="en-US" dirty="0"/>
              <a:t>&lt;/table&gt;</a:t>
            </a:r>
            <a:endParaRPr lang="en-IN" dirty="0"/>
          </a:p>
        </p:txBody>
      </p:sp>
    </p:spTree>
    <p:extLst>
      <p:ext uri="{BB962C8B-B14F-4D97-AF65-F5344CB8AC3E}">
        <p14:creationId xmlns:p14="http://schemas.microsoft.com/office/powerpoint/2010/main" val="27550223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fragment</a:t>
            </a:r>
            <a:endParaRPr lang="en-IN" dirty="0"/>
          </a:p>
        </p:txBody>
      </p:sp>
      <p:sp>
        <p:nvSpPr>
          <p:cNvPr id="3" name="Content Placeholder 2"/>
          <p:cNvSpPr>
            <a:spLocks noGrp="1"/>
          </p:cNvSpPr>
          <p:nvPr>
            <p:ph idx="1"/>
          </p:nvPr>
        </p:nvSpPr>
        <p:spPr/>
        <p:txBody>
          <a:bodyPr/>
          <a:lstStyle/>
          <a:p>
            <a:r>
              <a:rPr lang="en-IN" dirty="0"/>
              <a:t>Fragments solve this problem.</a:t>
            </a:r>
          </a:p>
        </p:txBody>
      </p:sp>
      <p:sp>
        <p:nvSpPr>
          <p:cNvPr id="4" name="Rounded Rectangle 3"/>
          <p:cNvSpPr/>
          <p:nvPr/>
        </p:nvSpPr>
        <p:spPr>
          <a:xfrm>
            <a:off x="152400" y="298648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3281" y="3196205"/>
            <a:ext cx="3917658" cy="3139321"/>
          </a:xfrm>
          <a:prstGeom prst="rect">
            <a:avLst/>
          </a:prstGeom>
          <a:noFill/>
        </p:spPr>
        <p:txBody>
          <a:bodyPr wrap="square" rtlCol="0">
            <a:spAutoFit/>
          </a:bodyPr>
          <a:lstStyle/>
          <a:p>
            <a:r>
              <a:rPr lang="en-US" dirty="0"/>
              <a:t>class Table extends </a:t>
            </a:r>
            <a:r>
              <a:rPr lang="en-US" dirty="0" smtClean="0"/>
              <a:t>Component </a:t>
            </a:r>
            <a:r>
              <a:rPr lang="en-US" dirty="0"/>
              <a:t>{</a:t>
            </a:r>
          </a:p>
          <a:p>
            <a:r>
              <a:rPr lang="en-US" dirty="0"/>
              <a:t>  render() {</a:t>
            </a:r>
          </a:p>
          <a:p>
            <a:r>
              <a:rPr lang="en-US" dirty="0"/>
              <a:t>    return (</a:t>
            </a:r>
          </a:p>
          <a:p>
            <a:r>
              <a:rPr lang="en-US" dirty="0"/>
              <a:t>      &lt;table&gt;</a:t>
            </a:r>
          </a:p>
          <a:p>
            <a:r>
              <a:rPr lang="en-US" dirty="0"/>
              <a:t>        &lt;</a:t>
            </a:r>
            <a:r>
              <a:rPr lang="en-US" dirty="0" err="1"/>
              <a:t>tr</a:t>
            </a:r>
            <a:r>
              <a:rPr lang="en-US" dirty="0"/>
              <a:t>&gt;</a:t>
            </a:r>
          </a:p>
          <a:p>
            <a:r>
              <a:rPr lang="en-US" dirty="0"/>
              <a:t>          &lt;Columns /&gt;</a:t>
            </a:r>
          </a:p>
          <a:p>
            <a:r>
              <a:rPr lang="en-US" dirty="0"/>
              <a:t>        &lt;/</a:t>
            </a:r>
            <a:r>
              <a:rPr lang="en-US" dirty="0" err="1"/>
              <a:t>tr</a:t>
            </a:r>
            <a:r>
              <a:rPr lang="en-US" dirty="0"/>
              <a:t>&gt;</a:t>
            </a:r>
          </a:p>
          <a:p>
            <a:r>
              <a:rPr lang="en-US" dirty="0"/>
              <a:t>      &lt;/table&gt;</a:t>
            </a:r>
          </a:p>
          <a:p>
            <a:r>
              <a:rPr lang="en-US" dirty="0"/>
              <a:t>    );</a:t>
            </a:r>
          </a:p>
          <a:p>
            <a:r>
              <a:rPr lang="en-US" dirty="0"/>
              <a:t>  }</a:t>
            </a:r>
          </a:p>
          <a:p>
            <a:r>
              <a:rPr lang="en-US" dirty="0"/>
              <a:t>}</a:t>
            </a:r>
            <a:endParaRPr lang="en-IN" dirty="0"/>
          </a:p>
        </p:txBody>
      </p:sp>
      <p:sp>
        <p:nvSpPr>
          <p:cNvPr id="9" name="Rounded Rectangle 8"/>
          <p:cNvSpPr/>
          <p:nvPr/>
        </p:nvSpPr>
        <p:spPr>
          <a:xfrm>
            <a:off x="4160939" y="298648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27384" y="3271706"/>
            <a:ext cx="3603422" cy="2862322"/>
          </a:xfrm>
          <a:prstGeom prst="rect">
            <a:avLst/>
          </a:prstGeom>
          <a:noFill/>
        </p:spPr>
        <p:txBody>
          <a:bodyPr wrap="none" rtlCol="0">
            <a:spAutoFit/>
          </a:bodyPr>
          <a:lstStyle/>
          <a:p>
            <a:r>
              <a:rPr lang="en-IN" dirty="0"/>
              <a:t>class Columns </a:t>
            </a:r>
            <a:r>
              <a:rPr lang="en-IN" dirty="0" smtClean="0"/>
              <a:t>extends Component </a:t>
            </a:r>
            <a:r>
              <a:rPr lang="en-IN" dirty="0"/>
              <a:t>{</a:t>
            </a:r>
          </a:p>
          <a:p>
            <a:r>
              <a:rPr lang="en-IN" dirty="0"/>
              <a:t>  render() {</a:t>
            </a:r>
          </a:p>
          <a:p>
            <a:r>
              <a:rPr lang="en-IN" dirty="0"/>
              <a:t>    return (</a:t>
            </a:r>
          </a:p>
          <a:p>
            <a:r>
              <a:rPr lang="en-IN" dirty="0"/>
              <a:t>      &lt;</a:t>
            </a:r>
            <a:r>
              <a:rPr lang="en-IN" dirty="0" err="1"/>
              <a:t>React.Fragment</a:t>
            </a:r>
            <a:r>
              <a:rPr lang="en-IN" dirty="0"/>
              <a:t>&gt;</a:t>
            </a:r>
          </a:p>
          <a:p>
            <a:r>
              <a:rPr lang="en-IN" dirty="0"/>
              <a:t>        &lt;td&gt;Hello&lt;/td&gt;</a:t>
            </a:r>
          </a:p>
          <a:p>
            <a:r>
              <a:rPr lang="en-IN" dirty="0"/>
              <a:t>        &lt;td&gt;World&lt;/td&gt;</a:t>
            </a:r>
          </a:p>
          <a:p>
            <a:r>
              <a:rPr lang="en-IN" dirty="0"/>
              <a:t>      &lt;/</a:t>
            </a:r>
            <a:r>
              <a:rPr lang="en-IN" dirty="0" err="1"/>
              <a:t>React.Fragment</a:t>
            </a:r>
            <a:r>
              <a:rPr lang="en-IN" dirty="0"/>
              <a:t>&gt;</a:t>
            </a:r>
          </a:p>
          <a:p>
            <a:r>
              <a:rPr lang="en-IN" dirty="0"/>
              <a:t>    );</a:t>
            </a:r>
          </a:p>
          <a:p>
            <a:r>
              <a:rPr lang="en-IN" dirty="0"/>
              <a:t>  }</a:t>
            </a:r>
          </a:p>
          <a:p>
            <a:r>
              <a:rPr lang="en-IN" dirty="0"/>
              <a:t>}</a:t>
            </a:r>
          </a:p>
        </p:txBody>
      </p:sp>
      <p:sp>
        <p:nvSpPr>
          <p:cNvPr id="11" name="Right Arrow 10"/>
          <p:cNvSpPr/>
          <p:nvPr/>
        </p:nvSpPr>
        <p:spPr>
          <a:xfrm>
            <a:off x="7868873" y="4362275"/>
            <a:ext cx="620786" cy="24328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8510632" y="292440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297806" y="3414319"/>
            <a:ext cx="1981183" cy="1754326"/>
          </a:xfrm>
          <a:prstGeom prst="rect">
            <a:avLst/>
          </a:prstGeom>
          <a:noFill/>
        </p:spPr>
        <p:txBody>
          <a:bodyPr wrap="none" rtlCol="0">
            <a:spAutoFit/>
          </a:bodyPr>
          <a:lstStyle/>
          <a:p>
            <a:r>
              <a:rPr lang="en-US" dirty="0"/>
              <a:t>&lt;table&gt;</a:t>
            </a:r>
          </a:p>
          <a:p>
            <a:r>
              <a:rPr lang="en-US" dirty="0"/>
              <a:t>  &lt;</a:t>
            </a:r>
            <a:r>
              <a:rPr lang="en-US" dirty="0" err="1"/>
              <a:t>tr</a:t>
            </a:r>
            <a:r>
              <a:rPr lang="en-US" dirty="0" smtClean="0"/>
              <a:t>&gt;</a:t>
            </a:r>
            <a:endParaRPr lang="en-US" dirty="0"/>
          </a:p>
          <a:p>
            <a:r>
              <a:rPr lang="en-US" dirty="0"/>
              <a:t>      &lt;td&gt;Hello&lt;/td&gt;</a:t>
            </a:r>
          </a:p>
          <a:p>
            <a:r>
              <a:rPr lang="en-US" dirty="0"/>
              <a:t>      &lt;td&gt;World&lt;/td</a:t>
            </a:r>
            <a:r>
              <a:rPr lang="en-US" dirty="0" smtClean="0"/>
              <a:t>&gt;</a:t>
            </a:r>
            <a:endParaRPr lang="en-US" dirty="0"/>
          </a:p>
          <a:p>
            <a:r>
              <a:rPr lang="en-US" dirty="0"/>
              <a:t>  &lt;/</a:t>
            </a:r>
            <a:r>
              <a:rPr lang="en-US" dirty="0" err="1"/>
              <a:t>tr</a:t>
            </a:r>
            <a:r>
              <a:rPr lang="en-US" dirty="0"/>
              <a:t>&gt;</a:t>
            </a:r>
          </a:p>
          <a:p>
            <a:r>
              <a:rPr lang="en-US" dirty="0"/>
              <a:t>&lt;/table&gt;</a:t>
            </a:r>
            <a:endParaRPr lang="en-IN" dirty="0"/>
          </a:p>
        </p:txBody>
      </p:sp>
    </p:spTree>
    <p:extLst>
      <p:ext uri="{BB962C8B-B14F-4D97-AF65-F5344CB8AC3E}">
        <p14:creationId xmlns:p14="http://schemas.microsoft.com/office/powerpoint/2010/main" val="7512342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fragment</a:t>
            </a:r>
            <a:endParaRPr lang="en-IN" dirty="0"/>
          </a:p>
        </p:txBody>
      </p:sp>
      <p:sp>
        <p:nvSpPr>
          <p:cNvPr id="3" name="Content Placeholder 2"/>
          <p:cNvSpPr>
            <a:spLocks noGrp="1"/>
          </p:cNvSpPr>
          <p:nvPr>
            <p:ph idx="1"/>
          </p:nvPr>
        </p:nvSpPr>
        <p:spPr/>
        <p:txBody>
          <a:bodyPr/>
          <a:lstStyle/>
          <a:p>
            <a:r>
              <a:rPr lang="en-US" dirty="0"/>
              <a:t>here is a new, shorter syntax you can use for declaring fragments. It looks like empty </a:t>
            </a:r>
            <a:r>
              <a:rPr lang="en-US" dirty="0" smtClean="0"/>
              <a:t>tags. </a:t>
            </a:r>
            <a:r>
              <a:rPr lang="en-US" dirty="0"/>
              <a:t>You can use &lt;&gt;&lt;/&gt; the same way you’d use any other element except that it doesn’t support keys or attributes.</a:t>
            </a:r>
          </a:p>
          <a:p>
            <a:r>
              <a:rPr lang="en-US" dirty="0"/>
              <a:t/>
            </a:r>
            <a:br>
              <a:rPr lang="en-US" dirty="0"/>
            </a:br>
            <a:endParaRPr lang="en-IN" dirty="0"/>
          </a:p>
        </p:txBody>
      </p:sp>
      <p:sp>
        <p:nvSpPr>
          <p:cNvPr id="4" name="Rounded Rectangle 3"/>
          <p:cNvSpPr/>
          <p:nvPr/>
        </p:nvSpPr>
        <p:spPr>
          <a:xfrm>
            <a:off x="152400" y="298648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3281" y="3196205"/>
            <a:ext cx="3917658" cy="3139321"/>
          </a:xfrm>
          <a:prstGeom prst="rect">
            <a:avLst/>
          </a:prstGeom>
          <a:noFill/>
        </p:spPr>
        <p:txBody>
          <a:bodyPr wrap="square" rtlCol="0">
            <a:spAutoFit/>
          </a:bodyPr>
          <a:lstStyle/>
          <a:p>
            <a:r>
              <a:rPr lang="en-US" dirty="0"/>
              <a:t>class Table extends </a:t>
            </a:r>
            <a:r>
              <a:rPr lang="en-US" dirty="0" smtClean="0"/>
              <a:t>Component </a:t>
            </a:r>
            <a:r>
              <a:rPr lang="en-US" dirty="0"/>
              <a:t>{</a:t>
            </a:r>
          </a:p>
          <a:p>
            <a:r>
              <a:rPr lang="en-US" dirty="0"/>
              <a:t>  render() {</a:t>
            </a:r>
          </a:p>
          <a:p>
            <a:r>
              <a:rPr lang="en-US" dirty="0"/>
              <a:t>    return (</a:t>
            </a:r>
          </a:p>
          <a:p>
            <a:r>
              <a:rPr lang="en-US" dirty="0"/>
              <a:t>      &lt;table&gt;</a:t>
            </a:r>
          </a:p>
          <a:p>
            <a:r>
              <a:rPr lang="en-US" dirty="0"/>
              <a:t>        &lt;</a:t>
            </a:r>
            <a:r>
              <a:rPr lang="en-US" dirty="0" err="1"/>
              <a:t>tr</a:t>
            </a:r>
            <a:r>
              <a:rPr lang="en-US" dirty="0"/>
              <a:t>&gt;</a:t>
            </a:r>
          </a:p>
          <a:p>
            <a:r>
              <a:rPr lang="en-US" dirty="0"/>
              <a:t>          &lt;Columns /&gt;</a:t>
            </a:r>
          </a:p>
          <a:p>
            <a:r>
              <a:rPr lang="en-US" dirty="0"/>
              <a:t>        &lt;/</a:t>
            </a:r>
            <a:r>
              <a:rPr lang="en-US" dirty="0" err="1"/>
              <a:t>tr</a:t>
            </a:r>
            <a:r>
              <a:rPr lang="en-US" dirty="0"/>
              <a:t>&gt;</a:t>
            </a:r>
          </a:p>
          <a:p>
            <a:r>
              <a:rPr lang="en-US" dirty="0"/>
              <a:t>      &lt;/table&gt;</a:t>
            </a:r>
          </a:p>
          <a:p>
            <a:r>
              <a:rPr lang="en-US" dirty="0"/>
              <a:t>    );</a:t>
            </a:r>
          </a:p>
          <a:p>
            <a:r>
              <a:rPr lang="en-US" dirty="0"/>
              <a:t>  }</a:t>
            </a:r>
          </a:p>
          <a:p>
            <a:r>
              <a:rPr lang="en-US" dirty="0"/>
              <a:t>}</a:t>
            </a:r>
            <a:endParaRPr lang="en-IN" dirty="0"/>
          </a:p>
        </p:txBody>
      </p:sp>
      <p:sp>
        <p:nvSpPr>
          <p:cNvPr id="9" name="Rounded Rectangle 8"/>
          <p:cNvSpPr/>
          <p:nvPr/>
        </p:nvSpPr>
        <p:spPr>
          <a:xfrm>
            <a:off x="4160939" y="298648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27384" y="3271706"/>
            <a:ext cx="3603422" cy="2862322"/>
          </a:xfrm>
          <a:prstGeom prst="rect">
            <a:avLst/>
          </a:prstGeom>
          <a:noFill/>
        </p:spPr>
        <p:txBody>
          <a:bodyPr wrap="none" rtlCol="0">
            <a:spAutoFit/>
          </a:bodyPr>
          <a:lstStyle/>
          <a:p>
            <a:r>
              <a:rPr lang="en-IN" dirty="0"/>
              <a:t>class Columns </a:t>
            </a:r>
            <a:r>
              <a:rPr lang="en-IN" dirty="0" smtClean="0"/>
              <a:t>extends Component </a:t>
            </a:r>
            <a:r>
              <a:rPr lang="en-IN" dirty="0"/>
              <a:t>{</a:t>
            </a:r>
          </a:p>
          <a:p>
            <a:r>
              <a:rPr lang="en-IN" dirty="0"/>
              <a:t>  render() {</a:t>
            </a:r>
          </a:p>
          <a:p>
            <a:r>
              <a:rPr lang="en-IN" dirty="0"/>
              <a:t>    return (</a:t>
            </a:r>
          </a:p>
          <a:p>
            <a:r>
              <a:rPr lang="en-IN" dirty="0"/>
              <a:t>      </a:t>
            </a:r>
            <a:r>
              <a:rPr lang="en-IN" dirty="0" smtClean="0"/>
              <a:t>&lt;&gt;</a:t>
            </a:r>
            <a:endParaRPr lang="en-IN" dirty="0"/>
          </a:p>
          <a:p>
            <a:r>
              <a:rPr lang="en-IN" dirty="0"/>
              <a:t>        &lt;td&gt;Hello&lt;/td&gt;</a:t>
            </a:r>
          </a:p>
          <a:p>
            <a:r>
              <a:rPr lang="en-IN" dirty="0"/>
              <a:t>        &lt;td&gt;World&lt;/td&gt;</a:t>
            </a:r>
          </a:p>
          <a:p>
            <a:r>
              <a:rPr lang="en-IN" dirty="0"/>
              <a:t>      </a:t>
            </a:r>
            <a:r>
              <a:rPr lang="en-IN" dirty="0" smtClean="0"/>
              <a:t>&lt;/&gt;</a:t>
            </a:r>
            <a:endParaRPr lang="en-IN" dirty="0"/>
          </a:p>
          <a:p>
            <a:r>
              <a:rPr lang="en-IN" dirty="0"/>
              <a:t>    );</a:t>
            </a:r>
          </a:p>
          <a:p>
            <a:r>
              <a:rPr lang="en-IN" dirty="0"/>
              <a:t>  }</a:t>
            </a:r>
          </a:p>
          <a:p>
            <a:r>
              <a:rPr lang="en-IN" dirty="0"/>
              <a:t>}</a:t>
            </a:r>
          </a:p>
        </p:txBody>
      </p:sp>
      <p:sp>
        <p:nvSpPr>
          <p:cNvPr id="11" name="Right Arrow 10"/>
          <p:cNvSpPr/>
          <p:nvPr/>
        </p:nvSpPr>
        <p:spPr>
          <a:xfrm>
            <a:off x="7868873" y="4362275"/>
            <a:ext cx="620786" cy="24328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8510632" y="2924401"/>
            <a:ext cx="3555533" cy="3489820"/>
          </a:xfrm>
          <a:prstGeom prst="round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297806" y="3414319"/>
            <a:ext cx="1981183" cy="1754326"/>
          </a:xfrm>
          <a:prstGeom prst="rect">
            <a:avLst/>
          </a:prstGeom>
          <a:noFill/>
        </p:spPr>
        <p:txBody>
          <a:bodyPr wrap="none" rtlCol="0">
            <a:spAutoFit/>
          </a:bodyPr>
          <a:lstStyle/>
          <a:p>
            <a:r>
              <a:rPr lang="en-US" dirty="0"/>
              <a:t>&lt;table&gt;</a:t>
            </a:r>
          </a:p>
          <a:p>
            <a:r>
              <a:rPr lang="en-US" dirty="0"/>
              <a:t>  &lt;</a:t>
            </a:r>
            <a:r>
              <a:rPr lang="en-US" dirty="0" err="1"/>
              <a:t>tr</a:t>
            </a:r>
            <a:r>
              <a:rPr lang="en-US" dirty="0" smtClean="0"/>
              <a:t>&gt;</a:t>
            </a:r>
            <a:endParaRPr lang="en-US" dirty="0"/>
          </a:p>
          <a:p>
            <a:r>
              <a:rPr lang="en-US" dirty="0"/>
              <a:t>      &lt;td&gt;Hello&lt;/td&gt;</a:t>
            </a:r>
          </a:p>
          <a:p>
            <a:r>
              <a:rPr lang="en-US" dirty="0"/>
              <a:t>      &lt;td&gt;World&lt;/td</a:t>
            </a:r>
            <a:r>
              <a:rPr lang="en-US" dirty="0" smtClean="0"/>
              <a:t>&gt;</a:t>
            </a:r>
            <a:endParaRPr lang="en-US" dirty="0"/>
          </a:p>
          <a:p>
            <a:r>
              <a:rPr lang="en-US" dirty="0"/>
              <a:t>  &lt;/</a:t>
            </a:r>
            <a:r>
              <a:rPr lang="en-US" dirty="0" err="1"/>
              <a:t>tr</a:t>
            </a:r>
            <a:r>
              <a:rPr lang="en-US" dirty="0"/>
              <a:t>&gt;</a:t>
            </a:r>
          </a:p>
          <a:p>
            <a:r>
              <a:rPr lang="en-US" dirty="0"/>
              <a:t>&lt;/table&gt;</a:t>
            </a:r>
            <a:endParaRPr lang="en-IN" dirty="0"/>
          </a:p>
        </p:txBody>
      </p:sp>
    </p:spTree>
    <p:extLst>
      <p:ext uri="{BB962C8B-B14F-4D97-AF65-F5344CB8AC3E}">
        <p14:creationId xmlns:p14="http://schemas.microsoft.com/office/powerpoint/2010/main" val="5280741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Fragments declared with the explicit &lt;</a:t>
            </a:r>
            <a:r>
              <a:rPr lang="en-US" dirty="0" err="1"/>
              <a:t>React.Fragment</a:t>
            </a:r>
            <a:r>
              <a:rPr lang="en-US" dirty="0"/>
              <a:t>&gt; syntax may have keys. A use case for this is mapping a collection to an array of fragments — for example, to create a description </a:t>
            </a:r>
            <a:r>
              <a:rPr lang="en-US" dirty="0" smtClean="0"/>
              <a:t>list. </a:t>
            </a:r>
            <a:endParaRPr lang="en-IN" dirty="0"/>
          </a:p>
        </p:txBody>
      </p:sp>
      <p:sp>
        <p:nvSpPr>
          <p:cNvPr id="4" name="Title 1"/>
          <p:cNvSpPr>
            <a:spLocks noGrp="1"/>
          </p:cNvSpPr>
          <p:nvPr>
            <p:ph type="title"/>
          </p:nvPr>
        </p:nvSpPr>
        <p:spPr/>
        <p:txBody>
          <a:bodyPr/>
          <a:lstStyle/>
          <a:p>
            <a:r>
              <a:rPr lang="en-US" dirty="0"/>
              <a:t>React fragment</a:t>
            </a:r>
            <a:endParaRPr lang="en-IN" dirty="0"/>
          </a:p>
        </p:txBody>
      </p:sp>
      <p:sp>
        <p:nvSpPr>
          <p:cNvPr id="5" name="Rectangle 4"/>
          <p:cNvSpPr/>
          <p:nvPr/>
        </p:nvSpPr>
        <p:spPr>
          <a:xfrm>
            <a:off x="2779552" y="3008470"/>
            <a:ext cx="6096000" cy="3139321"/>
          </a:xfrm>
          <a:prstGeom prst="rect">
            <a:avLst/>
          </a:prstGeom>
        </p:spPr>
        <p:txBody>
          <a:bodyPr>
            <a:spAutoFit/>
          </a:bodyPr>
          <a:lstStyle/>
          <a:p>
            <a:r>
              <a:rPr lang="en-IN" dirty="0"/>
              <a:t>function Glossary(props) {</a:t>
            </a:r>
          </a:p>
          <a:p>
            <a:r>
              <a:rPr lang="en-IN" dirty="0"/>
              <a:t>  return (</a:t>
            </a:r>
          </a:p>
          <a:p>
            <a:r>
              <a:rPr lang="en-IN" dirty="0"/>
              <a:t>    &lt;dl&gt;</a:t>
            </a:r>
          </a:p>
          <a:p>
            <a:r>
              <a:rPr lang="en-IN" dirty="0"/>
              <a:t>      {</a:t>
            </a:r>
            <a:r>
              <a:rPr lang="en-IN" dirty="0" err="1"/>
              <a:t>props.items.map</a:t>
            </a:r>
            <a:r>
              <a:rPr lang="en-IN" dirty="0"/>
              <a:t>(item =&gt; </a:t>
            </a:r>
            <a:r>
              <a:rPr lang="en-IN" dirty="0" smtClean="0"/>
              <a:t>(</a:t>
            </a:r>
            <a:endParaRPr lang="en-IN" dirty="0"/>
          </a:p>
          <a:p>
            <a:r>
              <a:rPr lang="en-IN" dirty="0"/>
              <a:t>        &lt;</a:t>
            </a:r>
            <a:r>
              <a:rPr lang="en-IN" dirty="0" err="1"/>
              <a:t>React.Fragment</a:t>
            </a:r>
            <a:r>
              <a:rPr lang="en-IN" dirty="0"/>
              <a:t> key={item.id}&gt;</a:t>
            </a:r>
          </a:p>
          <a:p>
            <a:r>
              <a:rPr lang="en-IN" dirty="0"/>
              <a:t>          &lt;</a:t>
            </a:r>
            <a:r>
              <a:rPr lang="en-IN" dirty="0" err="1"/>
              <a:t>dt</a:t>
            </a:r>
            <a:r>
              <a:rPr lang="en-IN" dirty="0"/>
              <a:t>&gt;{</a:t>
            </a:r>
            <a:r>
              <a:rPr lang="en-IN" dirty="0" err="1"/>
              <a:t>item.term</a:t>
            </a:r>
            <a:r>
              <a:rPr lang="en-IN" dirty="0"/>
              <a:t>}&lt;/</a:t>
            </a:r>
            <a:r>
              <a:rPr lang="en-IN" dirty="0" err="1"/>
              <a:t>dt</a:t>
            </a:r>
            <a:r>
              <a:rPr lang="en-IN" dirty="0"/>
              <a:t>&gt;</a:t>
            </a:r>
          </a:p>
          <a:p>
            <a:r>
              <a:rPr lang="en-IN" dirty="0"/>
              <a:t>          &lt;</a:t>
            </a:r>
            <a:r>
              <a:rPr lang="en-IN" dirty="0" err="1"/>
              <a:t>dd</a:t>
            </a:r>
            <a:r>
              <a:rPr lang="en-IN" dirty="0"/>
              <a:t>&gt;{</a:t>
            </a:r>
            <a:r>
              <a:rPr lang="en-IN" dirty="0" err="1"/>
              <a:t>item.description</a:t>
            </a:r>
            <a:r>
              <a:rPr lang="en-IN" dirty="0"/>
              <a:t>}&lt;/</a:t>
            </a:r>
            <a:r>
              <a:rPr lang="en-IN" dirty="0" err="1"/>
              <a:t>dd</a:t>
            </a:r>
            <a:r>
              <a:rPr lang="en-IN" dirty="0"/>
              <a:t>&gt;</a:t>
            </a:r>
          </a:p>
          <a:p>
            <a:r>
              <a:rPr lang="en-IN" dirty="0"/>
              <a:t>        &lt;/</a:t>
            </a:r>
            <a:r>
              <a:rPr lang="en-IN" dirty="0" err="1"/>
              <a:t>React.Fragment</a:t>
            </a:r>
            <a:r>
              <a:rPr lang="en-IN" dirty="0"/>
              <a:t>&gt;</a:t>
            </a:r>
          </a:p>
          <a:p>
            <a:r>
              <a:rPr lang="en-IN" dirty="0"/>
              <a:t>      ))}</a:t>
            </a:r>
          </a:p>
          <a:p>
            <a:r>
              <a:rPr lang="en-IN" dirty="0"/>
              <a:t>    &lt;/dl&gt;</a:t>
            </a:r>
          </a:p>
          <a:p>
            <a:r>
              <a:rPr lang="en-IN" dirty="0"/>
              <a:t>  </a:t>
            </a:r>
            <a:r>
              <a:rPr lang="en-IN" dirty="0" smtClean="0"/>
              <a:t>); }</a:t>
            </a:r>
            <a:endParaRPr lang="en-IN" dirty="0"/>
          </a:p>
        </p:txBody>
      </p:sp>
    </p:spTree>
    <p:extLst>
      <p:ext uri="{BB962C8B-B14F-4D97-AF65-F5344CB8AC3E}">
        <p14:creationId xmlns:p14="http://schemas.microsoft.com/office/powerpoint/2010/main" val="1020874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component</a:t>
            </a:r>
            <a:endParaRPr lang="en-IN" dirty="0"/>
          </a:p>
        </p:txBody>
      </p:sp>
      <p:sp>
        <p:nvSpPr>
          <p:cNvPr id="3" name="Content Placeholder 2"/>
          <p:cNvSpPr>
            <a:spLocks noGrp="1"/>
          </p:cNvSpPr>
          <p:nvPr>
            <p:ph idx="1"/>
          </p:nvPr>
        </p:nvSpPr>
        <p:spPr/>
        <p:txBody>
          <a:bodyPr/>
          <a:lstStyle/>
          <a:p>
            <a:r>
              <a:rPr lang="en-US" dirty="0" err="1"/>
              <a:t>React.PureComponent</a:t>
            </a:r>
            <a:r>
              <a:rPr lang="en-US" dirty="0"/>
              <a:t> is similar to </a:t>
            </a:r>
            <a:r>
              <a:rPr lang="en-US" dirty="0" err="1"/>
              <a:t>React.Component</a:t>
            </a:r>
            <a:r>
              <a:rPr lang="en-US" dirty="0"/>
              <a:t>. The difference between them is that </a:t>
            </a:r>
            <a:r>
              <a:rPr lang="en-US" dirty="0" err="1"/>
              <a:t>React.Component</a:t>
            </a:r>
            <a:r>
              <a:rPr lang="en-US" dirty="0"/>
              <a:t> doesn’t implement </a:t>
            </a:r>
            <a:r>
              <a:rPr lang="en-US" dirty="0" err="1"/>
              <a:t>shouldComponentUpdate</a:t>
            </a:r>
            <a:r>
              <a:rPr lang="en-US" dirty="0"/>
              <a:t>(), but </a:t>
            </a:r>
            <a:r>
              <a:rPr lang="en-US" dirty="0" err="1"/>
              <a:t>React.PureComponent</a:t>
            </a:r>
            <a:r>
              <a:rPr lang="en-US" dirty="0"/>
              <a:t> implements it with a shallow prop and state comparison</a:t>
            </a:r>
            <a:r>
              <a:rPr lang="en-US" dirty="0" smtClean="0"/>
              <a:t>.</a:t>
            </a:r>
          </a:p>
          <a:p>
            <a:r>
              <a:rPr lang="en-US" dirty="0" smtClean="0"/>
              <a:t>SC of </a:t>
            </a:r>
            <a:r>
              <a:rPr lang="en-US" dirty="0" err="1" smtClean="0"/>
              <a:t>prevState</a:t>
            </a:r>
            <a:r>
              <a:rPr lang="en-US" dirty="0" smtClean="0"/>
              <a:t> with </a:t>
            </a:r>
            <a:r>
              <a:rPr lang="en-US" dirty="0" err="1" smtClean="0"/>
              <a:t>currentState</a:t>
            </a:r>
            <a:endParaRPr lang="en-US" dirty="0" smtClean="0"/>
          </a:p>
          <a:p>
            <a:r>
              <a:rPr lang="en-US" dirty="0" smtClean="0"/>
              <a:t>SC of </a:t>
            </a:r>
            <a:r>
              <a:rPr lang="en-US" dirty="0" err="1" smtClean="0"/>
              <a:t>preProps</a:t>
            </a:r>
            <a:r>
              <a:rPr lang="en-US" dirty="0" smtClean="0"/>
              <a:t> with </a:t>
            </a:r>
            <a:r>
              <a:rPr lang="en-US" dirty="0" err="1" smtClean="0"/>
              <a:t>currentProps</a:t>
            </a:r>
            <a:r>
              <a:rPr lang="en-US" dirty="0" smtClean="0"/>
              <a:t> </a:t>
            </a:r>
            <a:endParaRPr lang="en-US" dirty="0"/>
          </a:p>
          <a:p>
            <a:endParaRPr lang="en-US" dirty="0" smtClean="0"/>
          </a:p>
          <a:p>
            <a:r>
              <a:rPr lang="en-US" dirty="0"/>
              <a:t>If your React component’s render() function renders the same result given the same props and state, you can use </a:t>
            </a:r>
            <a:r>
              <a:rPr lang="en-US" dirty="0" err="1"/>
              <a:t>React.PureComponent</a:t>
            </a:r>
            <a:r>
              <a:rPr lang="en-US" dirty="0"/>
              <a:t> for a performance boost in some cases</a:t>
            </a:r>
            <a:r>
              <a:rPr lang="en-US" dirty="0" smtClean="0"/>
              <a:t>.</a:t>
            </a:r>
            <a:r>
              <a:rPr lang="en-IN" dirty="0" smtClean="0"/>
              <a:t> </a:t>
            </a:r>
            <a:endParaRPr lang="en-IN" dirty="0"/>
          </a:p>
        </p:txBody>
      </p:sp>
      <p:sp>
        <p:nvSpPr>
          <p:cNvPr id="4" name="Notched Right Arrow 3"/>
          <p:cNvSpPr/>
          <p:nvPr/>
        </p:nvSpPr>
        <p:spPr>
          <a:xfrm>
            <a:off x="5620624" y="3783435"/>
            <a:ext cx="1719743" cy="285226"/>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729681" y="3556716"/>
            <a:ext cx="1330814" cy="369332"/>
          </a:xfrm>
          <a:prstGeom prst="rect">
            <a:avLst/>
          </a:prstGeom>
          <a:noFill/>
        </p:spPr>
        <p:txBody>
          <a:bodyPr wrap="none" rtlCol="0">
            <a:spAutoFit/>
          </a:bodyPr>
          <a:lstStyle/>
          <a:p>
            <a:r>
              <a:rPr lang="en-IN" dirty="0" smtClean="0"/>
              <a:t>Difference ?</a:t>
            </a:r>
            <a:endParaRPr lang="en-IN" dirty="0"/>
          </a:p>
        </p:txBody>
      </p:sp>
      <p:sp>
        <p:nvSpPr>
          <p:cNvPr id="6" name="TextBox 5"/>
          <p:cNvSpPr txBox="1"/>
          <p:nvPr/>
        </p:nvSpPr>
        <p:spPr>
          <a:xfrm>
            <a:off x="7516544" y="3724712"/>
            <a:ext cx="2311146" cy="369332"/>
          </a:xfrm>
          <a:prstGeom prst="rect">
            <a:avLst/>
          </a:prstGeom>
          <a:noFill/>
        </p:spPr>
        <p:txBody>
          <a:bodyPr wrap="none" rtlCol="0">
            <a:spAutoFit/>
          </a:bodyPr>
          <a:lstStyle/>
          <a:p>
            <a:r>
              <a:rPr lang="en-IN" dirty="0" smtClean="0"/>
              <a:t>Re-render Component</a:t>
            </a:r>
            <a:endParaRPr lang="en-IN" dirty="0"/>
          </a:p>
        </p:txBody>
      </p:sp>
    </p:spTree>
    <p:extLst>
      <p:ext uri="{BB962C8B-B14F-4D97-AF65-F5344CB8AC3E}">
        <p14:creationId xmlns:p14="http://schemas.microsoft.com/office/powerpoint/2010/main" val="151169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React App</a:t>
            </a:r>
            <a:endParaRPr lang="en-IN" dirty="0"/>
          </a:p>
        </p:txBody>
      </p:sp>
      <p:sp>
        <p:nvSpPr>
          <p:cNvPr id="4" name="Rectangle 3"/>
          <p:cNvSpPr/>
          <p:nvPr/>
        </p:nvSpPr>
        <p:spPr>
          <a:xfrm>
            <a:off x="889233" y="2216277"/>
            <a:ext cx="4066519" cy="3154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023457" y="2634143"/>
            <a:ext cx="3932295" cy="1200329"/>
          </a:xfrm>
          <a:prstGeom prst="rect">
            <a:avLst/>
          </a:prstGeom>
          <a:noFill/>
        </p:spPr>
        <p:txBody>
          <a:bodyPr wrap="none" rtlCol="0">
            <a:spAutoFit/>
          </a:bodyPr>
          <a:lstStyle/>
          <a:p>
            <a:r>
              <a:rPr lang="en-IN" b="1" dirty="0" smtClean="0"/>
              <a:t>                                 </a:t>
            </a:r>
            <a:r>
              <a:rPr lang="en-IN" b="1" dirty="0" err="1" smtClean="0"/>
              <a:t>npx</a:t>
            </a:r>
            <a:endParaRPr lang="en-IN" b="1" dirty="0" smtClean="0"/>
          </a:p>
          <a:p>
            <a:endParaRPr lang="en-IN" b="1" dirty="0" smtClean="0"/>
          </a:p>
          <a:p>
            <a:r>
              <a:rPr lang="en-IN" b="1" dirty="0" err="1"/>
              <a:t>n</a:t>
            </a:r>
            <a:r>
              <a:rPr lang="en-IN" b="1" dirty="0" err="1" smtClean="0"/>
              <a:t>px</a:t>
            </a:r>
            <a:r>
              <a:rPr lang="en-IN" b="1" dirty="0" smtClean="0"/>
              <a:t> create-react-app &lt;</a:t>
            </a:r>
            <a:r>
              <a:rPr lang="en-IN" b="1" dirty="0" err="1" smtClean="0"/>
              <a:t>project_name</a:t>
            </a:r>
            <a:r>
              <a:rPr lang="en-IN" b="1" dirty="0" smtClean="0"/>
              <a:t>&gt;</a:t>
            </a:r>
          </a:p>
          <a:p>
            <a:r>
              <a:rPr lang="en-IN" b="1" dirty="0" err="1"/>
              <a:t>n</a:t>
            </a:r>
            <a:r>
              <a:rPr lang="en-IN" b="1" dirty="0" err="1" smtClean="0"/>
              <a:t>pm</a:t>
            </a:r>
            <a:r>
              <a:rPr lang="en-IN" b="1" dirty="0" smtClean="0"/>
              <a:t> start</a:t>
            </a:r>
            <a:endParaRPr lang="en-IN" b="1" dirty="0"/>
          </a:p>
        </p:txBody>
      </p:sp>
      <p:sp>
        <p:nvSpPr>
          <p:cNvPr id="6" name="Rectangle 5"/>
          <p:cNvSpPr/>
          <p:nvPr/>
        </p:nvSpPr>
        <p:spPr>
          <a:xfrm>
            <a:off x="5940802" y="2257341"/>
            <a:ext cx="4066519" cy="31542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075026" y="2675207"/>
            <a:ext cx="3546164" cy="1200329"/>
          </a:xfrm>
          <a:prstGeom prst="rect">
            <a:avLst/>
          </a:prstGeom>
          <a:noFill/>
        </p:spPr>
        <p:txBody>
          <a:bodyPr wrap="none" rtlCol="0">
            <a:spAutoFit/>
          </a:bodyPr>
          <a:lstStyle/>
          <a:p>
            <a:r>
              <a:rPr lang="en-IN" b="1" dirty="0" smtClean="0"/>
              <a:t>                                 </a:t>
            </a:r>
            <a:r>
              <a:rPr lang="en-IN" b="1" dirty="0" err="1" smtClean="0"/>
              <a:t>npm</a:t>
            </a:r>
            <a:endParaRPr lang="en-IN" b="1" dirty="0" smtClean="0"/>
          </a:p>
          <a:p>
            <a:endParaRPr lang="en-IN" b="1" dirty="0" smtClean="0"/>
          </a:p>
          <a:p>
            <a:r>
              <a:rPr lang="en-IN" b="1" dirty="0" err="1"/>
              <a:t>n</a:t>
            </a:r>
            <a:r>
              <a:rPr lang="en-IN" b="1" dirty="0" err="1" smtClean="0"/>
              <a:t>pm</a:t>
            </a:r>
            <a:r>
              <a:rPr lang="en-IN" b="1" dirty="0" smtClean="0"/>
              <a:t> install create-react-app -g</a:t>
            </a:r>
          </a:p>
          <a:p>
            <a:r>
              <a:rPr lang="en-IN" b="1" dirty="0" smtClean="0"/>
              <a:t>Create-react-app &lt;</a:t>
            </a:r>
            <a:r>
              <a:rPr lang="en-IN" b="1" dirty="0" err="1" smtClean="0"/>
              <a:t>project_name</a:t>
            </a:r>
            <a:r>
              <a:rPr lang="en-IN" b="1" dirty="0" smtClean="0"/>
              <a:t>&gt;</a:t>
            </a:r>
            <a:endParaRPr lang="en-IN" b="1" dirty="0"/>
          </a:p>
        </p:txBody>
      </p:sp>
    </p:spTree>
    <p:extLst>
      <p:ext uri="{BB962C8B-B14F-4D97-AF65-F5344CB8AC3E}">
        <p14:creationId xmlns:p14="http://schemas.microsoft.com/office/powerpoint/2010/main" val="2611771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Shallow </a:t>
            </a:r>
            <a:r>
              <a:rPr lang="en-IN" dirty="0" err="1" smtClean="0"/>
              <a:t>comparision</a:t>
            </a:r>
            <a:r>
              <a:rPr lang="en-IN" dirty="0" smtClean="0"/>
              <a:t> (SC)</a:t>
            </a:r>
            <a:endParaRPr lang="en-IN" dirty="0"/>
          </a:p>
        </p:txBody>
      </p:sp>
      <p:sp>
        <p:nvSpPr>
          <p:cNvPr id="3" name="Content Placeholder 2"/>
          <p:cNvSpPr>
            <a:spLocks noGrp="1"/>
          </p:cNvSpPr>
          <p:nvPr>
            <p:ph idx="1"/>
          </p:nvPr>
        </p:nvSpPr>
        <p:spPr>
          <a:xfrm>
            <a:off x="1202919" y="2011680"/>
            <a:ext cx="9784080" cy="2551931"/>
          </a:xfrm>
        </p:spPr>
        <p:txBody>
          <a:bodyPr/>
          <a:lstStyle/>
          <a:p>
            <a:r>
              <a:rPr lang="en-IN" b="1" u="sng" dirty="0" smtClean="0"/>
              <a:t>Primitive Types – Number , String , Boolean</a:t>
            </a:r>
          </a:p>
          <a:p>
            <a:r>
              <a:rPr lang="en-IN" dirty="0" smtClean="0"/>
              <a:t>A SC B returns true if a and b have the same value and are of the same types </a:t>
            </a:r>
          </a:p>
          <a:p>
            <a:r>
              <a:rPr lang="en-IN" dirty="0" smtClean="0"/>
              <a:t>Ex: string ‘Promise’  (SC) string ‘Promise’ returns true</a:t>
            </a:r>
          </a:p>
          <a:p>
            <a:r>
              <a:rPr lang="en-IN" b="1" u="sng" dirty="0" smtClean="0"/>
              <a:t>Complex Types – Array , Object</a:t>
            </a:r>
          </a:p>
          <a:p>
            <a:r>
              <a:rPr lang="en-IN" dirty="0" smtClean="0"/>
              <a:t>A SC B returns true if a and b reference the exact same object</a:t>
            </a:r>
            <a:endParaRPr lang="en-IN" dirty="0"/>
          </a:p>
        </p:txBody>
      </p:sp>
      <p:sp>
        <p:nvSpPr>
          <p:cNvPr id="4" name="Rectangle 3"/>
          <p:cNvSpPr/>
          <p:nvPr/>
        </p:nvSpPr>
        <p:spPr>
          <a:xfrm>
            <a:off x="1317071" y="4571998"/>
            <a:ext cx="3632433" cy="171974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954636" y="4706224"/>
            <a:ext cx="2594300" cy="1477328"/>
          </a:xfrm>
          <a:prstGeom prst="rect">
            <a:avLst/>
          </a:prstGeom>
          <a:noFill/>
        </p:spPr>
        <p:txBody>
          <a:bodyPr wrap="none" rtlCol="0">
            <a:spAutoFit/>
          </a:bodyPr>
          <a:lstStyle/>
          <a:p>
            <a:r>
              <a:rPr lang="en-IN" dirty="0" err="1"/>
              <a:t>v</a:t>
            </a:r>
            <a:r>
              <a:rPr lang="en-IN" dirty="0" err="1" smtClean="0"/>
              <a:t>ar</a:t>
            </a:r>
            <a:r>
              <a:rPr lang="en-IN" dirty="0" smtClean="0"/>
              <a:t> a = [1,2,3];</a:t>
            </a:r>
          </a:p>
          <a:p>
            <a:r>
              <a:rPr lang="en-IN" dirty="0" err="1" smtClean="0"/>
              <a:t>var</a:t>
            </a:r>
            <a:r>
              <a:rPr lang="en-IN" dirty="0" smtClean="0"/>
              <a:t> b = [1,2,3];</a:t>
            </a:r>
          </a:p>
          <a:p>
            <a:r>
              <a:rPr lang="en-IN" dirty="0" err="1"/>
              <a:t>v</a:t>
            </a:r>
            <a:r>
              <a:rPr lang="en-IN" dirty="0" err="1" smtClean="0"/>
              <a:t>ar</a:t>
            </a:r>
            <a:r>
              <a:rPr lang="en-IN" dirty="0" smtClean="0"/>
              <a:t>  c = a;</a:t>
            </a:r>
          </a:p>
          <a:p>
            <a:r>
              <a:rPr lang="en-IN" dirty="0" err="1" smtClean="0"/>
              <a:t>var</a:t>
            </a:r>
            <a:r>
              <a:rPr lang="en-IN" dirty="0" smtClean="0"/>
              <a:t> </a:t>
            </a:r>
            <a:r>
              <a:rPr lang="en-IN" dirty="0" err="1" smtClean="0"/>
              <a:t>a_b</a:t>
            </a:r>
            <a:r>
              <a:rPr lang="en-IN" dirty="0" smtClean="0"/>
              <a:t> = (a===b); // false </a:t>
            </a:r>
          </a:p>
          <a:p>
            <a:r>
              <a:rPr lang="en-IN" dirty="0" err="1" smtClean="0"/>
              <a:t>Var</a:t>
            </a:r>
            <a:r>
              <a:rPr lang="en-IN" dirty="0" smtClean="0"/>
              <a:t> </a:t>
            </a:r>
            <a:r>
              <a:rPr lang="en-IN" dirty="0" err="1" smtClean="0"/>
              <a:t>a_c</a:t>
            </a:r>
            <a:r>
              <a:rPr lang="en-IN" dirty="0" smtClean="0"/>
              <a:t> = (a===c);  // true</a:t>
            </a:r>
            <a:endParaRPr lang="en-IN" dirty="0"/>
          </a:p>
        </p:txBody>
      </p:sp>
      <p:sp>
        <p:nvSpPr>
          <p:cNvPr id="6" name="Rectangle 5"/>
          <p:cNvSpPr/>
          <p:nvPr/>
        </p:nvSpPr>
        <p:spPr>
          <a:xfrm>
            <a:off x="5387130" y="4556616"/>
            <a:ext cx="3632433" cy="171974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6024695" y="4690842"/>
            <a:ext cx="2594300" cy="1477328"/>
          </a:xfrm>
          <a:prstGeom prst="rect">
            <a:avLst/>
          </a:prstGeom>
          <a:noFill/>
        </p:spPr>
        <p:txBody>
          <a:bodyPr wrap="none" rtlCol="0">
            <a:spAutoFit/>
          </a:bodyPr>
          <a:lstStyle/>
          <a:p>
            <a:r>
              <a:rPr lang="en-IN" dirty="0" err="1"/>
              <a:t>v</a:t>
            </a:r>
            <a:r>
              <a:rPr lang="en-IN" dirty="0" err="1" smtClean="0"/>
              <a:t>ar</a:t>
            </a:r>
            <a:r>
              <a:rPr lang="en-IN" dirty="0" smtClean="0"/>
              <a:t> a = {x:1 , y:2};</a:t>
            </a:r>
          </a:p>
          <a:p>
            <a:r>
              <a:rPr lang="en-IN" dirty="0" err="1" smtClean="0"/>
              <a:t>var</a:t>
            </a:r>
            <a:r>
              <a:rPr lang="en-IN" dirty="0" smtClean="0"/>
              <a:t> b = {x:1 , y:2};</a:t>
            </a:r>
          </a:p>
          <a:p>
            <a:r>
              <a:rPr lang="en-IN" dirty="0" err="1"/>
              <a:t>v</a:t>
            </a:r>
            <a:r>
              <a:rPr lang="en-IN" dirty="0" err="1" smtClean="0"/>
              <a:t>ar</a:t>
            </a:r>
            <a:r>
              <a:rPr lang="en-IN" dirty="0" smtClean="0"/>
              <a:t>  c = a;</a:t>
            </a:r>
          </a:p>
          <a:p>
            <a:r>
              <a:rPr lang="en-IN" dirty="0" err="1" smtClean="0"/>
              <a:t>var</a:t>
            </a:r>
            <a:r>
              <a:rPr lang="en-IN" dirty="0" smtClean="0"/>
              <a:t> </a:t>
            </a:r>
            <a:r>
              <a:rPr lang="en-IN" dirty="0" err="1" smtClean="0"/>
              <a:t>a_b</a:t>
            </a:r>
            <a:r>
              <a:rPr lang="en-IN" dirty="0" smtClean="0"/>
              <a:t> = (a===b); // false </a:t>
            </a:r>
          </a:p>
          <a:p>
            <a:r>
              <a:rPr lang="en-IN" dirty="0" err="1" smtClean="0"/>
              <a:t>Var</a:t>
            </a:r>
            <a:r>
              <a:rPr lang="en-IN" dirty="0" smtClean="0"/>
              <a:t> </a:t>
            </a:r>
            <a:r>
              <a:rPr lang="en-IN" dirty="0" err="1" smtClean="0"/>
              <a:t>a_c</a:t>
            </a:r>
            <a:r>
              <a:rPr lang="en-IN" dirty="0" smtClean="0"/>
              <a:t> = (a===c);  // true</a:t>
            </a:r>
            <a:endParaRPr lang="en-IN" dirty="0"/>
          </a:p>
        </p:txBody>
      </p:sp>
    </p:spTree>
    <p:extLst>
      <p:ext uri="{BB962C8B-B14F-4D97-AF65-F5344CB8AC3E}">
        <p14:creationId xmlns:p14="http://schemas.microsoft.com/office/powerpoint/2010/main" val="20467471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a:t>
            </a:r>
            <a:endParaRPr lang="en-IN" dirty="0"/>
          </a:p>
        </p:txBody>
      </p:sp>
      <p:sp>
        <p:nvSpPr>
          <p:cNvPr id="3" name="Content Placeholder 2"/>
          <p:cNvSpPr>
            <a:spLocks noGrp="1"/>
          </p:cNvSpPr>
          <p:nvPr>
            <p:ph idx="1"/>
          </p:nvPr>
        </p:nvSpPr>
        <p:spPr/>
        <p:txBody>
          <a:bodyPr/>
          <a:lstStyle/>
          <a:p>
            <a:r>
              <a:rPr lang="en-US" dirty="0" err="1"/>
              <a:t>React.memo</a:t>
            </a:r>
            <a:r>
              <a:rPr lang="en-US" dirty="0"/>
              <a:t> is a higher order component</a:t>
            </a:r>
            <a:r>
              <a:rPr lang="en-US" dirty="0" smtClean="0"/>
              <a:t>.</a:t>
            </a:r>
          </a:p>
          <a:p>
            <a:endParaRPr lang="en-US" dirty="0" smtClean="0"/>
          </a:p>
          <a:p>
            <a:r>
              <a:rPr lang="en-US" dirty="0" smtClean="0"/>
              <a:t>If </a:t>
            </a:r>
            <a:r>
              <a:rPr lang="en-US" dirty="0"/>
              <a:t>your component renders the same result given the same props, you can wrap it in a call to </a:t>
            </a:r>
            <a:r>
              <a:rPr lang="en-US" dirty="0" err="1"/>
              <a:t>React.memo</a:t>
            </a:r>
            <a:r>
              <a:rPr lang="en-US" dirty="0"/>
              <a:t> for a performance boost in some cases by </a:t>
            </a:r>
            <a:r>
              <a:rPr lang="en-US" dirty="0" err="1"/>
              <a:t>memoizing</a:t>
            </a:r>
            <a:r>
              <a:rPr lang="en-US" dirty="0"/>
              <a:t> the result. This means that React will skip rendering the component, and reuse the last rendered result</a:t>
            </a:r>
            <a:r>
              <a:rPr lang="en-US" dirty="0" smtClean="0"/>
              <a:t>.</a:t>
            </a:r>
          </a:p>
          <a:p>
            <a:endParaRPr lang="en-US" dirty="0" smtClean="0"/>
          </a:p>
          <a:p>
            <a:r>
              <a:rPr lang="en-US" dirty="0" smtClean="0"/>
              <a:t>This </a:t>
            </a:r>
            <a:r>
              <a:rPr lang="en-US" dirty="0"/>
              <a:t>method only exists as a </a:t>
            </a:r>
            <a:r>
              <a:rPr lang="en-US" b="1" dirty="0"/>
              <a:t>performance optimization.</a:t>
            </a:r>
            <a:r>
              <a:rPr lang="en-US" dirty="0"/>
              <a:t> Do not rely on it to “prevent” a render, as this can lead to bugs</a:t>
            </a:r>
            <a:r>
              <a:rPr lang="en-US" dirty="0" smtClean="0"/>
              <a:t>.</a:t>
            </a:r>
          </a:p>
          <a:p>
            <a:endParaRPr lang="en-IN" dirty="0"/>
          </a:p>
        </p:txBody>
      </p:sp>
    </p:spTree>
    <p:extLst>
      <p:ext uri="{BB962C8B-B14F-4D97-AF65-F5344CB8AC3E}">
        <p14:creationId xmlns:p14="http://schemas.microsoft.com/office/powerpoint/2010/main" val="611520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a:t>
            </a:r>
            <a:endParaRPr lang="en-IN" dirty="0"/>
          </a:p>
        </p:txBody>
      </p:sp>
      <p:sp>
        <p:nvSpPr>
          <p:cNvPr id="3" name="Content Placeholder 2"/>
          <p:cNvSpPr>
            <a:spLocks noGrp="1"/>
          </p:cNvSpPr>
          <p:nvPr>
            <p:ph idx="1"/>
          </p:nvPr>
        </p:nvSpPr>
        <p:spPr>
          <a:xfrm>
            <a:off x="1202919" y="2011680"/>
            <a:ext cx="9784080" cy="1645920"/>
          </a:xfrm>
        </p:spPr>
        <p:txBody>
          <a:bodyPr/>
          <a:lstStyle/>
          <a:p>
            <a:r>
              <a:rPr lang="en-US" dirty="0"/>
              <a:t>Unlike the </a:t>
            </a:r>
            <a:r>
              <a:rPr lang="en-US" dirty="0" err="1"/>
              <a:t>shouldComponentUpdate</a:t>
            </a:r>
            <a:r>
              <a:rPr lang="en-US" dirty="0"/>
              <a:t>() method on class components, the </a:t>
            </a:r>
            <a:r>
              <a:rPr lang="en-US" dirty="0" err="1"/>
              <a:t>areEqual</a:t>
            </a:r>
            <a:r>
              <a:rPr lang="en-US" dirty="0"/>
              <a:t> function returns true if the props are equal and false if the props are not equal. </a:t>
            </a:r>
            <a:endParaRPr lang="en-US" dirty="0" smtClean="0"/>
          </a:p>
          <a:p>
            <a:endParaRPr lang="en-IN" dirty="0"/>
          </a:p>
        </p:txBody>
      </p:sp>
      <p:sp>
        <p:nvSpPr>
          <p:cNvPr id="5" name="Rectangle 4"/>
          <p:cNvSpPr/>
          <p:nvPr/>
        </p:nvSpPr>
        <p:spPr>
          <a:xfrm>
            <a:off x="2659310" y="3187816"/>
            <a:ext cx="6811861" cy="297809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3081556" y="3579083"/>
            <a:ext cx="6096000" cy="2031325"/>
          </a:xfrm>
          <a:prstGeom prst="rect">
            <a:avLst/>
          </a:prstGeom>
        </p:spPr>
        <p:txBody>
          <a:bodyPr>
            <a:spAutoFit/>
          </a:bodyPr>
          <a:lstStyle/>
          <a:p>
            <a:r>
              <a:rPr lang="en-IN" dirty="0"/>
              <a:t>function </a:t>
            </a:r>
            <a:r>
              <a:rPr lang="en-IN" dirty="0" err="1"/>
              <a:t>MyComponent</a:t>
            </a:r>
            <a:r>
              <a:rPr lang="en-IN" dirty="0"/>
              <a:t>(props) {</a:t>
            </a:r>
          </a:p>
          <a:p>
            <a:r>
              <a:rPr lang="en-IN" dirty="0"/>
              <a:t>  /* render using props */</a:t>
            </a:r>
          </a:p>
          <a:p>
            <a:r>
              <a:rPr lang="en-IN" dirty="0"/>
              <a:t>}</a:t>
            </a:r>
          </a:p>
          <a:p>
            <a:r>
              <a:rPr lang="en-IN" dirty="0"/>
              <a:t>function </a:t>
            </a:r>
            <a:r>
              <a:rPr lang="en-IN" dirty="0" err="1"/>
              <a:t>areEqual</a:t>
            </a:r>
            <a:r>
              <a:rPr lang="en-IN" dirty="0"/>
              <a:t>(</a:t>
            </a:r>
            <a:r>
              <a:rPr lang="en-IN" dirty="0" err="1"/>
              <a:t>prevProps</a:t>
            </a:r>
            <a:r>
              <a:rPr lang="en-IN" dirty="0"/>
              <a:t>, </a:t>
            </a:r>
            <a:r>
              <a:rPr lang="en-IN" dirty="0" err="1"/>
              <a:t>nextProps</a:t>
            </a:r>
            <a:r>
              <a:rPr lang="en-IN" dirty="0"/>
              <a:t>) </a:t>
            </a:r>
            <a:r>
              <a:rPr lang="en-IN" dirty="0" smtClean="0"/>
              <a:t>{</a:t>
            </a:r>
          </a:p>
          <a:p>
            <a:endParaRPr lang="en-IN" dirty="0"/>
          </a:p>
          <a:p>
            <a:r>
              <a:rPr lang="en-IN" dirty="0" smtClean="0"/>
              <a:t>}</a:t>
            </a:r>
            <a:endParaRPr lang="en-IN" dirty="0"/>
          </a:p>
          <a:p>
            <a:r>
              <a:rPr lang="en-IN" dirty="0"/>
              <a:t>export default </a:t>
            </a:r>
            <a:r>
              <a:rPr lang="en-IN" dirty="0" err="1"/>
              <a:t>React.memo</a:t>
            </a:r>
            <a:r>
              <a:rPr lang="en-IN" dirty="0"/>
              <a:t>(</a:t>
            </a:r>
            <a:r>
              <a:rPr lang="en-IN" dirty="0" err="1"/>
              <a:t>MyComponent</a:t>
            </a:r>
            <a:r>
              <a:rPr lang="en-IN" dirty="0"/>
              <a:t>, </a:t>
            </a:r>
            <a:r>
              <a:rPr lang="en-IN" dirty="0" err="1"/>
              <a:t>areEqual</a:t>
            </a:r>
            <a:r>
              <a:rPr lang="en-IN" dirty="0"/>
              <a:t>);</a:t>
            </a:r>
          </a:p>
        </p:txBody>
      </p:sp>
    </p:spTree>
    <p:extLst>
      <p:ext uri="{BB962C8B-B14F-4D97-AF65-F5344CB8AC3E}">
        <p14:creationId xmlns:p14="http://schemas.microsoft.com/office/powerpoint/2010/main" val="9969856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a:t>
            </a:r>
            <a:endParaRPr lang="en-IN" dirty="0"/>
          </a:p>
        </p:txBody>
      </p:sp>
      <p:sp>
        <p:nvSpPr>
          <p:cNvPr id="4" name="Rectangle 3"/>
          <p:cNvSpPr/>
          <p:nvPr/>
        </p:nvSpPr>
        <p:spPr>
          <a:xfrm>
            <a:off x="2536271" y="2719292"/>
            <a:ext cx="6096000" cy="2862322"/>
          </a:xfrm>
          <a:prstGeom prst="rect">
            <a:avLst/>
          </a:prstGeom>
        </p:spPr>
        <p:txBody>
          <a:bodyPr>
            <a:spAutoFit/>
          </a:bodyPr>
          <a:lstStyle/>
          <a:p>
            <a:r>
              <a:rPr lang="en-IN" dirty="0"/>
              <a:t>import React from "react";</a:t>
            </a:r>
          </a:p>
          <a:p>
            <a:r>
              <a:rPr lang="en-IN" dirty="0"/>
              <a:t/>
            </a:r>
            <a:br>
              <a:rPr lang="en-IN" dirty="0"/>
            </a:br>
            <a:r>
              <a:rPr lang="en-IN" dirty="0"/>
              <a:t>function </a:t>
            </a:r>
            <a:r>
              <a:rPr lang="en-IN" dirty="0" err="1"/>
              <a:t>MemoDemo</a:t>
            </a:r>
            <a:r>
              <a:rPr lang="en-IN" dirty="0"/>
              <a:t>({ name }) {</a:t>
            </a:r>
          </a:p>
          <a:p>
            <a:r>
              <a:rPr lang="en-IN" dirty="0"/>
              <a:t>  console.log("Memo Component render");</a:t>
            </a:r>
          </a:p>
          <a:p>
            <a:r>
              <a:rPr lang="en-IN" dirty="0"/>
              <a:t>  return &lt;div&gt;</a:t>
            </a:r>
            <a:r>
              <a:rPr lang="en-IN" dirty="0" err="1"/>
              <a:t>MemoDemo</a:t>
            </a:r>
            <a:r>
              <a:rPr lang="en-IN" dirty="0"/>
              <a:t> {name}&lt;/div&gt;;</a:t>
            </a:r>
          </a:p>
          <a:p>
            <a:r>
              <a:rPr lang="en-IN" dirty="0"/>
              <a:t>}</a:t>
            </a:r>
          </a:p>
          <a:p>
            <a:r>
              <a:rPr lang="en-IN" dirty="0"/>
              <a:t/>
            </a:r>
            <a:br>
              <a:rPr lang="en-IN" dirty="0"/>
            </a:br>
            <a:r>
              <a:rPr lang="en-IN" dirty="0"/>
              <a:t>export default </a:t>
            </a:r>
            <a:r>
              <a:rPr lang="en-IN" dirty="0" err="1"/>
              <a:t>React.memo</a:t>
            </a:r>
            <a:r>
              <a:rPr lang="en-IN" dirty="0"/>
              <a:t>(</a:t>
            </a:r>
            <a:r>
              <a:rPr lang="en-IN" dirty="0" err="1"/>
              <a:t>MemoDemo</a:t>
            </a:r>
            <a:r>
              <a:rPr lang="en-IN" dirty="0"/>
              <a:t>);</a:t>
            </a:r>
          </a:p>
          <a:p>
            <a:r>
              <a:rPr lang="en-IN" dirty="0"/>
              <a:t/>
            </a:r>
            <a:br>
              <a:rPr lang="en-IN" dirty="0"/>
            </a:br>
            <a:endParaRPr lang="en-IN" dirty="0"/>
          </a:p>
        </p:txBody>
      </p:sp>
      <p:sp>
        <p:nvSpPr>
          <p:cNvPr id="5" name="Rectangle 4"/>
          <p:cNvSpPr/>
          <p:nvPr/>
        </p:nvSpPr>
        <p:spPr>
          <a:xfrm>
            <a:off x="1736521" y="2548992"/>
            <a:ext cx="5712904" cy="297809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971267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refs</a:t>
            </a:r>
            <a:endParaRPr lang="en-IN" dirty="0"/>
          </a:p>
        </p:txBody>
      </p:sp>
      <p:sp>
        <p:nvSpPr>
          <p:cNvPr id="3" name="Content Placeholder 2"/>
          <p:cNvSpPr>
            <a:spLocks noGrp="1"/>
          </p:cNvSpPr>
          <p:nvPr>
            <p:ph idx="1"/>
          </p:nvPr>
        </p:nvSpPr>
        <p:spPr/>
        <p:txBody>
          <a:bodyPr/>
          <a:lstStyle/>
          <a:p>
            <a:r>
              <a:rPr lang="en-US" dirty="0"/>
              <a:t>Refs provide a way to access DOM nodes or React elements created in the render method</a:t>
            </a:r>
            <a:r>
              <a:rPr lang="en-US" dirty="0" smtClean="0"/>
              <a:t>.</a:t>
            </a:r>
          </a:p>
          <a:p>
            <a:r>
              <a:rPr lang="en-US" b="1" dirty="0"/>
              <a:t>When to Use Refs</a:t>
            </a:r>
          </a:p>
          <a:p>
            <a:r>
              <a:rPr lang="en-US" dirty="0"/>
              <a:t>There are a few good use cases for refs:</a:t>
            </a:r>
          </a:p>
          <a:p>
            <a:r>
              <a:rPr lang="en-US" dirty="0"/>
              <a:t>Managing focus, text selection, or media playback.</a:t>
            </a:r>
          </a:p>
          <a:p>
            <a:r>
              <a:rPr lang="en-US" dirty="0"/>
              <a:t>Triggering imperative animations.</a:t>
            </a:r>
          </a:p>
          <a:p>
            <a:r>
              <a:rPr lang="en-US" dirty="0"/>
              <a:t>Integrating with third-party DOM libraries.</a:t>
            </a:r>
          </a:p>
          <a:p>
            <a:endParaRPr lang="en-IN" dirty="0"/>
          </a:p>
        </p:txBody>
      </p:sp>
    </p:spTree>
    <p:extLst>
      <p:ext uri="{BB962C8B-B14F-4D97-AF65-F5344CB8AC3E}">
        <p14:creationId xmlns:p14="http://schemas.microsoft.com/office/powerpoint/2010/main" val="27608512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and accessing refs</a:t>
            </a:r>
            <a:endParaRPr lang="en-IN" dirty="0"/>
          </a:p>
        </p:txBody>
      </p:sp>
      <p:sp>
        <p:nvSpPr>
          <p:cNvPr id="3" name="Content Placeholder 2"/>
          <p:cNvSpPr>
            <a:spLocks noGrp="1"/>
          </p:cNvSpPr>
          <p:nvPr>
            <p:ph idx="1"/>
          </p:nvPr>
        </p:nvSpPr>
        <p:spPr/>
        <p:txBody>
          <a:bodyPr/>
          <a:lstStyle/>
          <a:p>
            <a:r>
              <a:rPr lang="en-US" dirty="0"/>
              <a:t>Refs are created using </a:t>
            </a:r>
            <a:r>
              <a:rPr lang="en-US" dirty="0" err="1"/>
              <a:t>React.createRef</a:t>
            </a:r>
            <a:r>
              <a:rPr lang="en-US" dirty="0"/>
              <a:t>() and attached to React elements via the ref attribute. </a:t>
            </a:r>
            <a:endParaRPr lang="en-US" dirty="0" smtClean="0"/>
          </a:p>
          <a:p>
            <a:r>
              <a:rPr lang="en-US" dirty="0"/>
              <a:t>When a ref is passed to an element in render, a reference to the node becomes accessible at the current attribute of the ref.</a:t>
            </a:r>
            <a:endParaRPr lang="en-IN" dirty="0"/>
          </a:p>
        </p:txBody>
      </p:sp>
      <p:sp>
        <p:nvSpPr>
          <p:cNvPr id="5" name="Rectangle 4"/>
          <p:cNvSpPr/>
          <p:nvPr/>
        </p:nvSpPr>
        <p:spPr>
          <a:xfrm>
            <a:off x="573248" y="3797358"/>
            <a:ext cx="4980264" cy="2585323"/>
          </a:xfrm>
          <a:prstGeom prst="rect">
            <a:avLst/>
          </a:prstGeom>
        </p:spPr>
        <p:txBody>
          <a:bodyPr wrap="square">
            <a:spAutoFit/>
          </a:bodyPr>
          <a:lstStyle/>
          <a:p>
            <a:r>
              <a:rPr lang="en-IN" dirty="0"/>
              <a:t>class </a:t>
            </a:r>
            <a:r>
              <a:rPr lang="en-IN" dirty="0" err="1"/>
              <a:t>MyComponent</a:t>
            </a:r>
            <a:r>
              <a:rPr lang="en-IN" dirty="0"/>
              <a:t> extends </a:t>
            </a:r>
            <a:r>
              <a:rPr lang="en-IN" dirty="0" err="1"/>
              <a:t>React.Component</a:t>
            </a:r>
            <a:r>
              <a:rPr lang="en-IN" dirty="0"/>
              <a:t> {</a:t>
            </a:r>
          </a:p>
          <a:p>
            <a:r>
              <a:rPr lang="en-IN" dirty="0"/>
              <a:t>  constructor(props) {</a:t>
            </a:r>
          </a:p>
          <a:p>
            <a:r>
              <a:rPr lang="en-IN" dirty="0"/>
              <a:t>    super(props);</a:t>
            </a:r>
          </a:p>
          <a:p>
            <a:r>
              <a:rPr lang="en-IN" dirty="0"/>
              <a:t>    </a:t>
            </a:r>
            <a:r>
              <a:rPr lang="en-IN" dirty="0" err="1"/>
              <a:t>this.myRef</a:t>
            </a:r>
            <a:r>
              <a:rPr lang="en-IN" dirty="0"/>
              <a:t> = </a:t>
            </a:r>
            <a:r>
              <a:rPr lang="en-IN" dirty="0" err="1"/>
              <a:t>React.createRef</a:t>
            </a:r>
            <a:r>
              <a:rPr lang="en-IN" dirty="0"/>
              <a:t>();</a:t>
            </a:r>
          </a:p>
          <a:p>
            <a:r>
              <a:rPr lang="en-IN" dirty="0"/>
              <a:t>  }</a:t>
            </a:r>
          </a:p>
          <a:p>
            <a:r>
              <a:rPr lang="en-IN" dirty="0"/>
              <a:t>  render() {</a:t>
            </a:r>
          </a:p>
          <a:p>
            <a:r>
              <a:rPr lang="en-IN" dirty="0"/>
              <a:t>    return &lt;div ref={</a:t>
            </a:r>
            <a:r>
              <a:rPr lang="en-IN" dirty="0" err="1"/>
              <a:t>this.myRef</a:t>
            </a:r>
            <a:r>
              <a:rPr lang="en-IN" dirty="0"/>
              <a:t>} /&gt;;</a:t>
            </a:r>
          </a:p>
          <a:p>
            <a:r>
              <a:rPr lang="en-IN" dirty="0"/>
              <a:t>  }</a:t>
            </a:r>
          </a:p>
          <a:p>
            <a:r>
              <a:rPr lang="en-IN" dirty="0"/>
              <a:t>}</a:t>
            </a:r>
          </a:p>
        </p:txBody>
      </p:sp>
      <p:sp>
        <p:nvSpPr>
          <p:cNvPr id="7" name="Rectangle 6"/>
          <p:cNvSpPr/>
          <p:nvPr/>
        </p:nvSpPr>
        <p:spPr>
          <a:xfrm>
            <a:off x="7130003" y="4726871"/>
            <a:ext cx="3284169" cy="369332"/>
          </a:xfrm>
          <a:prstGeom prst="rect">
            <a:avLst/>
          </a:prstGeom>
        </p:spPr>
        <p:txBody>
          <a:bodyPr wrap="none">
            <a:spAutoFit/>
          </a:bodyPr>
          <a:lstStyle/>
          <a:p>
            <a:r>
              <a:rPr lang="en-IN" dirty="0" err="1"/>
              <a:t>const</a:t>
            </a:r>
            <a:r>
              <a:rPr lang="en-IN" dirty="0"/>
              <a:t> node = </a:t>
            </a:r>
            <a:r>
              <a:rPr lang="en-IN" dirty="0" err="1"/>
              <a:t>this.myRef.current</a:t>
            </a:r>
            <a:r>
              <a:rPr lang="en-IN" dirty="0"/>
              <a:t>;</a:t>
            </a:r>
          </a:p>
        </p:txBody>
      </p:sp>
      <p:sp>
        <p:nvSpPr>
          <p:cNvPr id="8" name="Rectangle 7"/>
          <p:cNvSpPr/>
          <p:nvPr/>
        </p:nvSpPr>
        <p:spPr>
          <a:xfrm>
            <a:off x="411060" y="3607157"/>
            <a:ext cx="5394122" cy="297809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6543413" y="4479090"/>
            <a:ext cx="4605556" cy="95697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489807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 with </a:t>
            </a:r>
            <a:r>
              <a:rPr lang="en-US" dirty="0"/>
              <a:t>Class </a:t>
            </a:r>
            <a:r>
              <a:rPr lang="en-US" dirty="0" smtClean="0"/>
              <a:t>Component</a:t>
            </a:r>
            <a:endParaRPr lang="en-IN" dirty="0"/>
          </a:p>
        </p:txBody>
      </p:sp>
      <p:sp>
        <p:nvSpPr>
          <p:cNvPr id="4" name="Rectangle 3"/>
          <p:cNvSpPr/>
          <p:nvPr/>
        </p:nvSpPr>
        <p:spPr>
          <a:xfrm>
            <a:off x="321578" y="1946532"/>
            <a:ext cx="6096000" cy="4247317"/>
          </a:xfrm>
          <a:prstGeom prst="rect">
            <a:avLst/>
          </a:prstGeom>
        </p:spPr>
        <p:txBody>
          <a:bodyPr>
            <a:spAutoFit/>
          </a:bodyPr>
          <a:lstStyle/>
          <a:p>
            <a:r>
              <a:rPr lang="en-IN" dirty="0" smtClean="0"/>
              <a:t>class </a:t>
            </a:r>
            <a:r>
              <a:rPr lang="en-IN" dirty="0"/>
              <a:t>Demo1 extends Component {</a:t>
            </a:r>
          </a:p>
          <a:p>
            <a:r>
              <a:rPr lang="en-IN" dirty="0"/>
              <a:t>  constructor(props) {</a:t>
            </a:r>
          </a:p>
          <a:p>
            <a:r>
              <a:rPr lang="en-IN" dirty="0"/>
              <a:t>    super(props);</a:t>
            </a:r>
          </a:p>
          <a:p>
            <a:r>
              <a:rPr lang="en-IN" dirty="0"/>
              <a:t>    </a:t>
            </a:r>
            <a:r>
              <a:rPr lang="en-IN" dirty="0" err="1"/>
              <a:t>this.inputref</a:t>
            </a:r>
            <a:r>
              <a:rPr lang="en-IN" dirty="0"/>
              <a:t> = </a:t>
            </a:r>
            <a:r>
              <a:rPr lang="en-IN" dirty="0" err="1"/>
              <a:t>React.createRef</a:t>
            </a:r>
            <a:r>
              <a:rPr lang="en-IN" dirty="0"/>
              <a:t>();</a:t>
            </a:r>
          </a:p>
          <a:p>
            <a:r>
              <a:rPr lang="en-IN" dirty="0"/>
              <a:t>  </a:t>
            </a:r>
            <a:r>
              <a:rPr lang="en-IN" dirty="0" smtClean="0"/>
              <a:t>}</a:t>
            </a:r>
            <a:endParaRPr lang="en-IN" dirty="0"/>
          </a:p>
          <a:p>
            <a:r>
              <a:rPr lang="en-IN" dirty="0"/>
              <a:t>  </a:t>
            </a:r>
            <a:r>
              <a:rPr lang="en-IN" dirty="0" err="1"/>
              <a:t>focusInput</a:t>
            </a:r>
            <a:r>
              <a:rPr lang="en-IN" dirty="0"/>
              <a:t>() {</a:t>
            </a:r>
          </a:p>
          <a:p>
            <a:r>
              <a:rPr lang="en-IN" dirty="0"/>
              <a:t>    </a:t>
            </a:r>
            <a:r>
              <a:rPr lang="en-IN" dirty="0" err="1"/>
              <a:t>this.inputref.current.focus</a:t>
            </a:r>
            <a:r>
              <a:rPr lang="en-IN" dirty="0"/>
              <a:t>();</a:t>
            </a:r>
          </a:p>
          <a:p>
            <a:r>
              <a:rPr lang="en-IN" dirty="0"/>
              <a:t>  </a:t>
            </a:r>
            <a:r>
              <a:rPr lang="en-IN" dirty="0" smtClean="0"/>
              <a:t>}</a:t>
            </a:r>
            <a:endParaRPr lang="en-IN" dirty="0"/>
          </a:p>
          <a:p>
            <a:r>
              <a:rPr lang="en-IN" dirty="0"/>
              <a:t>  render() {</a:t>
            </a:r>
          </a:p>
          <a:p>
            <a:r>
              <a:rPr lang="en-IN" dirty="0"/>
              <a:t>    return </a:t>
            </a:r>
            <a:r>
              <a:rPr lang="en-IN" dirty="0" smtClean="0"/>
              <a:t>(&lt;</a:t>
            </a:r>
            <a:r>
              <a:rPr lang="en-IN" dirty="0"/>
              <a:t>div&gt;</a:t>
            </a:r>
          </a:p>
          <a:p>
            <a:r>
              <a:rPr lang="en-IN" dirty="0"/>
              <a:t>        Enter Name : &lt;input type="text" ref={</a:t>
            </a:r>
            <a:r>
              <a:rPr lang="en-IN" dirty="0" err="1"/>
              <a:t>this.inputref</a:t>
            </a:r>
            <a:r>
              <a:rPr lang="en-IN" dirty="0"/>
              <a:t>} /&gt;</a:t>
            </a:r>
          </a:p>
          <a:p>
            <a:r>
              <a:rPr lang="en-IN" dirty="0"/>
              <a:t>      &lt;/div</a:t>
            </a:r>
            <a:r>
              <a:rPr lang="en-IN" dirty="0" smtClean="0"/>
              <a:t>&gt;);</a:t>
            </a:r>
            <a:endParaRPr lang="en-IN" dirty="0"/>
          </a:p>
          <a:p>
            <a:r>
              <a:rPr lang="en-IN" dirty="0"/>
              <a:t>  }</a:t>
            </a:r>
          </a:p>
          <a:p>
            <a:r>
              <a:rPr lang="en-IN" dirty="0" smtClean="0"/>
              <a:t>}</a:t>
            </a:r>
            <a:endParaRPr lang="en-IN" dirty="0"/>
          </a:p>
          <a:p>
            <a:r>
              <a:rPr lang="en-IN" dirty="0"/>
              <a:t>export default Demo1;</a:t>
            </a:r>
          </a:p>
        </p:txBody>
      </p:sp>
      <p:sp>
        <p:nvSpPr>
          <p:cNvPr id="5" name="Rectangle 4"/>
          <p:cNvSpPr/>
          <p:nvPr/>
        </p:nvSpPr>
        <p:spPr>
          <a:xfrm>
            <a:off x="6182686" y="1879096"/>
            <a:ext cx="6862194" cy="4801314"/>
          </a:xfrm>
          <a:prstGeom prst="rect">
            <a:avLst/>
          </a:prstGeom>
        </p:spPr>
        <p:txBody>
          <a:bodyPr wrap="square">
            <a:spAutoFit/>
          </a:bodyPr>
          <a:lstStyle/>
          <a:p>
            <a:r>
              <a:rPr lang="en-IN" dirty="0" smtClean="0"/>
              <a:t>import </a:t>
            </a:r>
            <a:r>
              <a:rPr lang="en-IN" dirty="0"/>
              <a:t>Demo1 from "../Demo1</a:t>
            </a:r>
            <a:r>
              <a:rPr lang="en-IN" dirty="0" smtClean="0"/>
              <a:t>";</a:t>
            </a:r>
            <a:endParaRPr lang="en-IN" dirty="0"/>
          </a:p>
          <a:p>
            <a:r>
              <a:rPr lang="en-IN" dirty="0"/>
              <a:t>class </a:t>
            </a:r>
            <a:r>
              <a:rPr lang="en-IN" dirty="0" err="1"/>
              <a:t>ParentDemo</a:t>
            </a:r>
            <a:r>
              <a:rPr lang="en-IN" dirty="0"/>
              <a:t> extends Component {</a:t>
            </a:r>
          </a:p>
          <a:p>
            <a:r>
              <a:rPr lang="en-IN" dirty="0"/>
              <a:t>  constructor(props) {</a:t>
            </a:r>
          </a:p>
          <a:p>
            <a:r>
              <a:rPr lang="en-IN" dirty="0"/>
              <a:t>    super(props);</a:t>
            </a:r>
          </a:p>
          <a:p>
            <a:r>
              <a:rPr lang="en-IN" dirty="0"/>
              <a:t>    </a:t>
            </a:r>
            <a:r>
              <a:rPr lang="en-IN" dirty="0" err="1"/>
              <a:t>this.comRef</a:t>
            </a:r>
            <a:r>
              <a:rPr lang="en-IN" dirty="0"/>
              <a:t> = </a:t>
            </a:r>
            <a:r>
              <a:rPr lang="en-IN" dirty="0" err="1"/>
              <a:t>React.createRef</a:t>
            </a:r>
            <a:r>
              <a:rPr lang="en-IN" dirty="0"/>
              <a:t>();</a:t>
            </a:r>
          </a:p>
          <a:p>
            <a:r>
              <a:rPr lang="en-IN" dirty="0"/>
              <a:t>  </a:t>
            </a:r>
            <a:r>
              <a:rPr lang="en-IN" dirty="0" smtClean="0"/>
              <a:t>}</a:t>
            </a:r>
            <a:endParaRPr lang="en-IN" dirty="0"/>
          </a:p>
          <a:p>
            <a:r>
              <a:rPr lang="en-IN" dirty="0"/>
              <a:t>  </a:t>
            </a:r>
            <a:r>
              <a:rPr lang="en-IN" dirty="0" err="1"/>
              <a:t>clickHandler</a:t>
            </a:r>
            <a:r>
              <a:rPr lang="en-IN" dirty="0"/>
              <a:t> = () =&gt; {</a:t>
            </a:r>
          </a:p>
          <a:p>
            <a:r>
              <a:rPr lang="en-IN" dirty="0"/>
              <a:t>    </a:t>
            </a:r>
            <a:r>
              <a:rPr lang="en-IN" dirty="0" err="1" smtClean="0"/>
              <a:t>this.comRef.current.focusInput</a:t>
            </a:r>
            <a:r>
              <a:rPr lang="en-IN" smtClean="0"/>
              <a:t>();</a:t>
            </a:r>
            <a:endParaRPr lang="en-IN" dirty="0"/>
          </a:p>
          <a:p>
            <a:r>
              <a:rPr lang="en-IN" dirty="0"/>
              <a:t>  </a:t>
            </a:r>
            <a:r>
              <a:rPr lang="en-IN" dirty="0" smtClean="0"/>
              <a:t>};</a:t>
            </a:r>
            <a:endParaRPr lang="en-IN" dirty="0"/>
          </a:p>
          <a:p>
            <a:r>
              <a:rPr lang="en-IN" dirty="0"/>
              <a:t>  render() {</a:t>
            </a:r>
          </a:p>
          <a:p>
            <a:r>
              <a:rPr lang="en-IN" dirty="0"/>
              <a:t>    return </a:t>
            </a:r>
            <a:r>
              <a:rPr lang="en-IN" dirty="0" smtClean="0"/>
              <a:t>(&lt;</a:t>
            </a:r>
            <a:r>
              <a:rPr lang="en-IN" dirty="0"/>
              <a:t>div&gt;</a:t>
            </a:r>
          </a:p>
          <a:p>
            <a:r>
              <a:rPr lang="en-IN" dirty="0"/>
              <a:t>        &lt;Demo1 ref={</a:t>
            </a:r>
            <a:r>
              <a:rPr lang="en-IN" dirty="0" err="1"/>
              <a:t>this.comRef</a:t>
            </a:r>
            <a:r>
              <a:rPr lang="en-IN" dirty="0"/>
              <a:t>} /&gt; &lt;</a:t>
            </a:r>
            <a:r>
              <a:rPr lang="en-IN" dirty="0" err="1"/>
              <a:t>br</a:t>
            </a:r>
            <a:r>
              <a:rPr lang="en-IN" dirty="0"/>
              <a:t> /&gt;</a:t>
            </a:r>
          </a:p>
          <a:p>
            <a:r>
              <a:rPr lang="en-IN" dirty="0"/>
              <a:t>        &lt;button type="submit" </a:t>
            </a:r>
            <a:r>
              <a:rPr lang="en-IN" dirty="0" err="1"/>
              <a:t>onClick</a:t>
            </a:r>
            <a:r>
              <a:rPr lang="en-IN" dirty="0"/>
              <a:t>={</a:t>
            </a:r>
            <a:r>
              <a:rPr lang="en-IN" dirty="0" err="1"/>
              <a:t>this.clickHandler</a:t>
            </a:r>
            <a:r>
              <a:rPr lang="en-IN" dirty="0"/>
              <a:t>}&gt;</a:t>
            </a:r>
          </a:p>
          <a:p>
            <a:r>
              <a:rPr lang="en-IN" dirty="0"/>
              <a:t>          </a:t>
            </a:r>
            <a:r>
              <a:rPr lang="en-IN" dirty="0" smtClean="0"/>
              <a:t>CLICK&lt;/</a:t>
            </a:r>
            <a:r>
              <a:rPr lang="en-IN" dirty="0"/>
              <a:t>button&gt;</a:t>
            </a:r>
          </a:p>
          <a:p>
            <a:r>
              <a:rPr lang="en-IN" dirty="0"/>
              <a:t>      &lt;/div</a:t>
            </a:r>
            <a:r>
              <a:rPr lang="en-IN" dirty="0" smtClean="0"/>
              <a:t>&gt;);</a:t>
            </a:r>
            <a:endParaRPr lang="en-IN" dirty="0"/>
          </a:p>
          <a:p>
            <a:r>
              <a:rPr lang="en-IN" dirty="0"/>
              <a:t>  }</a:t>
            </a:r>
          </a:p>
          <a:p>
            <a:r>
              <a:rPr lang="en-IN" dirty="0" smtClean="0"/>
              <a:t>}</a:t>
            </a:r>
            <a:endParaRPr lang="en-IN" dirty="0"/>
          </a:p>
        </p:txBody>
      </p:sp>
      <p:sp>
        <p:nvSpPr>
          <p:cNvPr id="6" name="Rectangle 5"/>
          <p:cNvSpPr/>
          <p:nvPr/>
        </p:nvSpPr>
        <p:spPr>
          <a:xfrm>
            <a:off x="192947" y="1946533"/>
            <a:ext cx="5612235" cy="463871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6066639" y="1946533"/>
            <a:ext cx="5612235" cy="463871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150002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Forwarding ref</a:t>
            </a:r>
            <a:endParaRPr lang="en-IN" dirty="0"/>
          </a:p>
        </p:txBody>
      </p:sp>
      <p:sp>
        <p:nvSpPr>
          <p:cNvPr id="3" name="Content Placeholder 2"/>
          <p:cNvSpPr>
            <a:spLocks noGrp="1"/>
          </p:cNvSpPr>
          <p:nvPr>
            <p:ph idx="1"/>
          </p:nvPr>
        </p:nvSpPr>
        <p:spPr>
          <a:xfrm>
            <a:off x="671118" y="2011680"/>
            <a:ext cx="10863743" cy="4590456"/>
          </a:xfrm>
        </p:spPr>
        <p:txBody>
          <a:bodyPr>
            <a:normAutofit lnSpcReduction="10000"/>
          </a:bodyPr>
          <a:lstStyle/>
          <a:p>
            <a:r>
              <a:rPr lang="en-US" dirty="0"/>
              <a:t>Ref forwarding is a technique for automatically passing a ref through a component to one of its children. This is typically not necessary for most components in the application. However, it can be useful for some kinds of components, especially in reusable component libraries</a:t>
            </a:r>
            <a:r>
              <a:rPr lang="en-US" dirty="0" smtClean="0"/>
              <a:t>.</a:t>
            </a:r>
          </a:p>
          <a:p>
            <a:r>
              <a:rPr lang="en-US" dirty="0"/>
              <a:t>Here is a step-by-step explanation of what happens in the above example:</a:t>
            </a:r>
          </a:p>
          <a:p>
            <a:r>
              <a:rPr lang="en-US" dirty="0" smtClean="0"/>
              <a:t>1) We </a:t>
            </a:r>
            <a:r>
              <a:rPr lang="en-US" dirty="0"/>
              <a:t>create a React ref by calling </a:t>
            </a:r>
            <a:r>
              <a:rPr lang="en-US" dirty="0" err="1"/>
              <a:t>React.createRef</a:t>
            </a:r>
            <a:r>
              <a:rPr lang="en-US" dirty="0"/>
              <a:t> and assign it to a ref variable.</a:t>
            </a:r>
          </a:p>
          <a:p>
            <a:r>
              <a:rPr lang="en-US" dirty="0" smtClean="0"/>
              <a:t>2) We </a:t>
            </a:r>
            <a:r>
              <a:rPr lang="en-US" dirty="0"/>
              <a:t>pass our ref down to </a:t>
            </a:r>
            <a:r>
              <a:rPr lang="en-IN" dirty="0"/>
              <a:t> &lt;Demo1 ref={</a:t>
            </a:r>
            <a:r>
              <a:rPr lang="en-IN" dirty="0" err="1"/>
              <a:t>this.comRef</a:t>
            </a:r>
            <a:r>
              <a:rPr lang="en-IN" dirty="0"/>
              <a:t>} /&gt; </a:t>
            </a:r>
            <a:r>
              <a:rPr lang="en-US" dirty="0" smtClean="0"/>
              <a:t>by </a:t>
            </a:r>
            <a:r>
              <a:rPr lang="en-US" dirty="0"/>
              <a:t>specifying it as a JSX attribute.</a:t>
            </a:r>
          </a:p>
          <a:p>
            <a:r>
              <a:rPr lang="en-US" dirty="0" smtClean="0"/>
              <a:t>3) React </a:t>
            </a:r>
            <a:r>
              <a:rPr lang="en-US" dirty="0"/>
              <a:t>passes the ref to the (props, ref) =&gt; ... function inside </a:t>
            </a:r>
            <a:r>
              <a:rPr lang="en-US" dirty="0" err="1"/>
              <a:t>forwardRef</a:t>
            </a:r>
            <a:r>
              <a:rPr lang="en-US" dirty="0"/>
              <a:t> as a second argument.</a:t>
            </a:r>
          </a:p>
          <a:p>
            <a:r>
              <a:rPr lang="en-US" dirty="0" smtClean="0"/>
              <a:t>4) We </a:t>
            </a:r>
            <a:r>
              <a:rPr lang="en-US" dirty="0"/>
              <a:t>forward this ref argument down to </a:t>
            </a:r>
            <a:r>
              <a:rPr lang="en-IN" dirty="0"/>
              <a:t> &lt;input type="text" ref={ref} /&gt; </a:t>
            </a:r>
            <a:r>
              <a:rPr lang="en-US" dirty="0"/>
              <a:t> by specifying it as a JSX attribute.</a:t>
            </a:r>
          </a:p>
          <a:p>
            <a:r>
              <a:rPr lang="en-US" dirty="0" smtClean="0"/>
              <a:t>5) When </a:t>
            </a:r>
            <a:r>
              <a:rPr lang="en-US" dirty="0"/>
              <a:t>the ref is attached, </a:t>
            </a:r>
            <a:r>
              <a:rPr lang="en-US" dirty="0" err="1"/>
              <a:t>ref.current</a:t>
            </a:r>
            <a:r>
              <a:rPr lang="en-US" dirty="0"/>
              <a:t> will point to the </a:t>
            </a:r>
            <a:r>
              <a:rPr lang="en-US" dirty="0" smtClean="0"/>
              <a:t>&lt;input&gt;</a:t>
            </a:r>
            <a:r>
              <a:rPr lang="en-US" dirty="0"/>
              <a:t> DOM node.</a:t>
            </a:r>
          </a:p>
          <a:p>
            <a:endParaRPr lang="en-US" dirty="0" smtClean="0"/>
          </a:p>
          <a:p>
            <a:endParaRPr lang="en-IN" dirty="0"/>
          </a:p>
        </p:txBody>
      </p:sp>
    </p:spTree>
    <p:extLst>
      <p:ext uri="{BB962C8B-B14F-4D97-AF65-F5344CB8AC3E}">
        <p14:creationId xmlns:p14="http://schemas.microsoft.com/office/powerpoint/2010/main" val="28275307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Forwarding ref</a:t>
            </a:r>
            <a:endParaRPr lang="en-IN" dirty="0"/>
          </a:p>
        </p:txBody>
      </p:sp>
      <p:sp>
        <p:nvSpPr>
          <p:cNvPr id="4" name="Rectangle 3"/>
          <p:cNvSpPr/>
          <p:nvPr/>
        </p:nvSpPr>
        <p:spPr>
          <a:xfrm>
            <a:off x="321578" y="2164646"/>
            <a:ext cx="5055765" cy="3139321"/>
          </a:xfrm>
          <a:prstGeom prst="rect">
            <a:avLst/>
          </a:prstGeom>
        </p:spPr>
        <p:txBody>
          <a:bodyPr wrap="square">
            <a:spAutoFit/>
          </a:bodyPr>
          <a:lstStyle/>
          <a:p>
            <a:r>
              <a:rPr lang="en-IN" dirty="0"/>
              <a:t>import React from "react";</a:t>
            </a:r>
          </a:p>
          <a:p>
            <a:r>
              <a:rPr lang="en-IN" dirty="0"/>
              <a:t/>
            </a:r>
            <a:br>
              <a:rPr lang="en-IN" dirty="0"/>
            </a:br>
            <a:r>
              <a:rPr lang="en-IN" dirty="0" err="1"/>
              <a:t>const</a:t>
            </a:r>
            <a:r>
              <a:rPr lang="en-IN" dirty="0"/>
              <a:t> Demo1 = </a:t>
            </a:r>
            <a:r>
              <a:rPr lang="en-IN" dirty="0" err="1"/>
              <a:t>React.forwardRef</a:t>
            </a:r>
            <a:r>
              <a:rPr lang="en-IN" dirty="0"/>
              <a:t>((props, ref) =&gt; {</a:t>
            </a:r>
          </a:p>
          <a:p>
            <a:r>
              <a:rPr lang="en-IN" dirty="0"/>
              <a:t>  return (</a:t>
            </a:r>
          </a:p>
          <a:p>
            <a:r>
              <a:rPr lang="en-IN" dirty="0"/>
              <a:t>    &lt;div&gt;</a:t>
            </a:r>
          </a:p>
          <a:p>
            <a:r>
              <a:rPr lang="en-IN" dirty="0"/>
              <a:t>      &lt;input type="text" ref={ref} /&gt;</a:t>
            </a:r>
          </a:p>
          <a:p>
            <a:r>
              <a:rPr lang="en-IN" dirty="0"/>
              <a:t>    &lt;/div&gt;</a:t>
            </a:r>
          </a:p>
          <a:p>
            <a:r>
              <a:rPr lang="en-IN" dirty="0"/>
              <a:t>  );</a:t>
            </a:r>
          </a:p>
          <a:p>
            <a:r>
              <a:rPr lang="en-IN" dirty="0"/>
              <a:t>});</a:t>
            </a:r>
          </a:p>
          <a:p>
            <a:r>
              <a:rPr lang="en-IN" dirty="0"/>
              <a:t>export default Demo1;</a:t>
            </a:r>
          </a:p>
          <a:p>
            <a:endParaRPr lang="en-IN" dirty="0"/>
          </a:p>
        </p:txBody>
      </p:sp>
      <p:sp>
        <p:nvSpPr>
          <p:cNvPr id="5" name="Rectangle 4"/>
          <p:cNvSpPr/>
          <p:nvPr/>
        </p:nvSpPr>
        <p:spPr>
          <a:xfrm>
            <a:off x="6182686" y="1879096"/>
            <a:ext cx="5570290" cy="4801314"/>
          </a:xfrm>
          <a:prstGeom prst="rect">
            <a:avLst/>
          </a:prstGeom>
        </p:spPr>
        <p:txBody>
          <a:bodyPr wrap="square">
            <a:spAutoFit/>
          </a:bodyPr>
          <a:lstStyle/>
          <a:p>
            <a:r>
              <a:rPr lang="en-IN" dirty="0" smtClean="0"/>
              <a:t>import </a:t>
            </a:r>
            <a:r>
              <a:rPr lang="en-IN" dirty="0"/>
              <a:t>Demo1 from "../Demo1</a:t>
            </a:r>
            <a:r>
              <a:rPr lang="en-IN" dirty="0" smtClean="0"/>
              <a:t>";</a:t>
            </a:r>
            <a:r>
              <a:rPr lang="en-IN" dirty="0"/>
              <a:t/>
            </a:r>
            <a:br>
              <a:rPr lang="en-IN" dirty="0"/>
            </a:br>
            <a:r>
              <a:rPr lang="en-IN" dirty="0"/>
              <a:t>class </a:t>
            </a:r>
            <a:r>
              <a:rPr lang="en-IN" dirty="0" err="1"/>
              <a:t>ParentDemo</a:t>
            </a:r>
            <a:r>
              <a:rPr lang="en-IN" dirty="0"/>
              <a:t> extends Component {</a:t>
            </a:r>
          </a:p>
          <a:p>
            <a:r>
              <a:rPr lang="en-IN" dirty="0"/>
              <a:t>  constructor(props) {</a:t>
            </a:r>
          </a:p>
          <a:p>
            <a:r>
              <a:rPr lang="en-IN" dirty="0"/>
              <a:t>    super(props);</a:t>
            </a:r>
          </a:p>
          <a:p>
            <a:r>
              <a:rPr lang="en-IN" dirty="0"/>
              <a:t>    </a:t>
            </a:r>
            <a:r>
              <a:rPr lang="en-IN" dirty="0" err="1"/>
              <a:t>this.comRef</a:t>
            </a:r>
            <a:r>
              <a:rPr lang="en-IN" dirty="0"/>
              <a:t> = </a:t>
            </a:r>
            <a:r>
              <a:rPr lang="en-IN" dirty="0" err="1"/>
              <a:t>React.createRef</a:t>
            </a:r>
            <a:r>
              <a:rPr lang="en-IN" dirty="0"/>
              <a:t>();</a:t>
            </a:r>
          </a:p>
          <a:p>
            <a:r>
              <a:rPr lang="en-IN" dirty="0"/>
              <a:t>  </a:t>
            </a:r>
            <a:r>
              <a:rPr lang="en-IN" dirty="0" smtClean="0"/>
              <a:t>}</a:t>
            </a:r>
            <a:r>
              <a:rPr lang="en-IN" dirty="0"/>
              <a:t/>
            </a:r>
            <a:br>
              <a:rPr lang="en-IN" dirty="0"/>
            </a:br>
            <a:r>
              <a:rPr lang="en-IN" dirty="0"/>
              <a:t>  </a:t>
            </a:r>
            <a:r>
              <a:rPr lang="en-IN" dirty="0" err="1"/>
              <a:t>clickHandler</a:t>
            </a:r>
            <a:r>
              <a:rPr lang="en-IN" dirty="0"/>
              <a:t> = () =&gt; {</a:t>
            </a:r>
          </a:p>
          <a:p>
            <a:r>
              <a:rPr lang="en-IN" dirty="0"/>
              <a:t>    </a:t>
            </a:r>
            <a:r>
              <a:rPr lang="en-IN" dirty="0" err="1"/>
              <a:t>this.comRef.current.focus</a:t>
            </a:r>
            <a:r>
              <a:rPr lang="en-IN" dirty="0"/>
              <a:t>();</a:t>
            </a:r>
          </a:p>
          <a:p>
            <a:r>
              <a:rPr lang="en-IN" dirty="0"/>
              <a:t>  </a:t>
            </a:r>
            <a:r>
              <a:rPr lang="en-IN" dirty="0" smtClean="0"/>
              <a:t>};</a:t>
            </a:r>
            <a:r>
              <a:rPr lang="en-IN" dirty="0"/>
              <a:t/>
            </a:r>
            <a:br>
              <a:rPr lang="en-IN" dirty="0"/>
            </a:br>
            <a:r>
              <a:rPr lang="en-IN" dirty="0"/>
              <a:t>  render() {</a:t>
            </a:r>
          </a:p>
          <a:p>
            <a:r>
              <a:rPr lang="en-IN" dirty="0"/>
              <a:t>    return (</a:t>
            </a:r>
          </a:p>
          <a:p>
            <a:r>
              <a:rPr lang="en-IN" dirty="0"/>
              <a:t>      &lt;div&gt;</a:t>
            </a:r>
          </a:p>
          <a:p>
            <a:r>
              <a:rPr lang="en-IN" dirty="0"/>
              <a:t>        &lt;Demo1 ref={</a:t>
            </a:r>
            <a:r>
              <a:rPr lang="en-IN" dirty="0" err="1"/>
              <a:t>this.comRef</a:t>
            </a:r>
            <a:r>
              <a:rPr lang="en-IN" dirty="0"/>
              <a:t>} /&gt; &lt;</a:t>
            </a:r>
            <a:r>
              <a:rPr lang="en-IN" dirty="0" err="1"/>
              <a:t>br</a:t>
            </a:r>
            <a:r>
              <a:rPr lang="en-IN" dirty="0"/>
              <a:t> /&gt;</a:t>
            </a:r>
          </a:p>
          <a:p>
            <a:r>
              <a:rPr lang="en-IN" dirty="0"/>
              <a:t>        &lt;button type="submit" </a:t>
            </a:r>
            <a:r>
              <a:rPr lang="en-IN" dirty="0" err="1"/>
              <a:t>onClick</a:t>
            </a:r>
            <a:r>
              <a:rPr lang="en-IN" dirty="0"/>
              <a:t>={</a:t>
            </a:r>
            <a:r>
              <a:rPr lang="en-IN" dirty="0" err="1"/>
              <a:t>this.clickHandler</a:t>
            </a:r>
            <a:r>
              <a:rPr lang="en-IN" dirty="0"/>
              <a:t>}&gt;</a:t>
            </a:r>
          </a:p>
          <a:p>
            <a:r>
              <a:rPr lang="en-IN" dirty="0"/>
              <a:t>          </a:t>
            </a:r>
            <a:r>
              <a:rPr lang="en-IN" dirty="0" smtClean="0"/>
              <a:t>CLICK &lt;/</a:t>
            </a:r>
            <a:r>
              <a:rPr lang="en-IN" dirty="0"/>
              <a:t>button&gt;</a:t>
            </a:r>
          </a:p>
          <a:p>
            <a:r>
              <a:rPr lang="en-IN" dirty="0"/>
              <a:t>      &lt;/div&gt;</a:t>
            </a:r>
          </a:p>
          <a:p>
            <a:r>
              <a:rPr lang="en-IN" dirty="0"/>
              <a:t>    </a:t>
            </a:r>
            <a:r>
              <a:rPr lang="en-IN" dirty="0" smtClean="0"/>
              <a:t>); } }</a:t>
            </a:r>
            <a:endParaRPr lang="en-IN" dirty="0"/>
          </a:p>
        </p:txBody>
      </p:sp>
      <p:sp>
        <p:nvSpPr>
          <p:cNvPr id="6" name="Rectangle 5"/>
          <p:cNvSpPr/>
          <p:nvPr/>
        </p:nvSpPr>
        <p:spPr>
          <a:xfrm>
            <a:off x="192947" y="1946533"/>
            <a:ext cx="5612235" cy="463871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6066639" y="1946533"/>
            <a:ext cx="5612235" cy="463871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051716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a:t>
            </a:r>
            <a:endParaRPr lang="en-IN" dirty="0"/>
          </a:p>
        </p:txBody>
      </p:sp>
      <p:sp>
        <p:nvSpPr>
          <p:cNvPr id="3" name="Content Placeholder 2"/>
          <p:cNvSpPr>
            <a:spLocks noGrp="1"/>
          </p:cNvSpPr>
          <p:nvPr>
            <p:ph idx="1"/>
          </p:nvPr>
        </p:nvSpPr>
        <p:spPr/>
        <p:txBody>
          <a:bodyPr/>
          <a:lstStyle/>
          <a:p>
            <a:r>
              <a:rPr lang="en-US" dirty="0"/>
              <a:t>Portals provide a first-class way to render children into a DOM node that exists outside the DOM hierarchy of the parent component</a:t>
            </a:r>
            <a:r>
              <a:rPr lang="en-US" dirty="0" smtClean="0"/>
              <a:t>.</a:t>
            </a:r>
          </a:p>
          <a:p>
            <a:r>
              <a:rPr lang="en-IN" dirty="0" err="1"/>
              <a:t>ReactDOM.createPortal</a:t>
            </a:r>
            <a:r>
              <a:rPr lang="en-IN" dirty="0"/>
              <a:t>(child, container</a:t>
            </a:r>
            <a:r>
              <a:rPr lang="en-IN" dirty="0" smtClean="0"/>
              <a:t>)</a:t>
            </a:r>
          </a:p>
          <a:p>
            <a:r>
              <a:rPr lang="en-US" dirty="0"/>
              <a:t>The first argument (child) is any </a:t>
            </a:r>
            <a:r>
              <a:rPr lang="en-US" dirty="0" err="1"/>
              <a:t>renderable</a:t>
            </a:r>
            <a:r>
              <a:rPr lang="en-US" dirty="0"/>
              <a:t> React child, such as an element, string, or fragment. </a:t>
            </a:r>
            <a:r>
              <a:rPr lang="en-US" dirty="0" smtClean="0"/>
              <a:t> The </a:t>
            </a:r>
            <a:r>
              <a:rPr lang="en-US" dirty="0"/>
              <a:t>second argument (container) is a DOM element</a:t>
            </a:r>
            <a:r>
              <a:rPr lang="en-US" dirty="0" smtClean="0"/>
              <a:t>.</a:t>
            </a:r>
          </a:p>
          <a:p>
            <a:endParaRPr lang="en-US" dirty="0"/>
          </a:p>
          <a:p>
            <a:r>
              <a:rPr lang="en-US" dirty="0" smtClean="0"/>
              <a:t>References: </a:t>
            </a:r>
            <a:r>
              <a:rPr lang="en-IN" dirty="0" smtClean="0">
                <a:hlinkClick r:id="rId2"/>
              </a:rPr>
              <a:t>https</a:t>
            </a:r>
            <a:r>
              <a:rPr lang="en-IN" dirty="0">
                <a:hlinkClick r:id="rId2"/>
              </a:rPr>
              <a:t>://</a:t>
            </a:r>
            <a:r>
              <a:rPr lang="en-IN" dirty="0" smtClean="0">
                <a:hlinkClick r:id="rId2"/>
              </a:rPr>
              <a:t>codesandbox.io/s/00254q4n6p</a:t>
            </a:r>
            <a:endParaRPr lang="en-IN" dirty="0" smtClean="0"/>
          </a:p>
          <a:p>
            <a:r>
              <a:rPr lang="en-IN" dirty="0" smtClean="0"/>
              <a:t>Event Public:  </a:t>
            </a:r>
            <a:r>
              <a:rPr lang="en-IN" dirty="0">
                <a:hlinkClick r:id="rId3"/>
              </a:rPr>
              <a:t>https://codepen.io/gaearon/pen/jGBWpE</a:t>
            </a:r>
            <a:endParaRPr lang="en-US" dirty="0" smtClean="0"/>
          </a:p>
          <a:p>
            <a:endParaRPr lang="en-IN" dirty="0"/>
          </a:p>
        </p:txBody>
      </p:sp>
    </p:spTree>
    <p:extLst>
      <p:ext uri="{BB962C8B-B14F-4D97-AF65-F5344CB8AC3E}">
        <p14:creationId xmlns:p14="http://schemas.microsoft.com/office/powerpoint/2010/main" val="4016542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dirty="0" smtClean="0"/>
              <a:t>Create React App</a:t>
            </a:r>
            <a:endParaRPr lang="en-IN" dirty="0"/>
          </a:p>
        </p:txBody>
      </p:sp>
      <p:sp>
        <p:nvSpPr>
          <p:cNvPr id="5" name="Rounded Rectangle 4"/>
          <p:cNvSpPr/>
          <p:nvPr/>
        </p:nvSpPr>
        <p:spPr>
          <a:xfrm>
            <a:off x="0" y="3657600"/>
            <a:ext cx="3548543" cy="86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Web Pack</a:t>
            </a:r>
            <a:endParaRPr lang="en-IN" sz="2800" b="1" dirty="0"/>
          </a:p>
        </p:txBody>
      </p:sp>
      <p:sp>
        <p:nvSpPr>
          <p:cNvPr id="6" name="Rounded Rectangle 5"/>
          <p:cNvSpPr/>
          <p:nvPr/>
        </p:nvSpPr>
        <p:spPr>
          <a:xfrm>
            <a:off x="-1" y="2360100"/>
            <a:ext cx="4345497" cy="86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Development Server</a:t>
            </a:r>
            <a:endParaRPr lang="en-IN" sz="2800" b="1" dirty="0"/>
          </a:p>
        </p:txBody>
      </p:sp>
      <p:sp>
        <p:nvSpPr>
          <p:cNvPr id="7" name="Rounded Rectangle 6"/>
          <p:cNvSpPr/>
          <p:nvPr/>
        </p:nvSpPr>
        <p:spPr>
          <a:xfrm>
            <a:off x="0" y="4927133"/>
            <a:ext cx="3003259" cy="86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t>Bable</a:t>
            </a:r>
            <a:endParaRPr lang="en-IN" sz="2800" b="1" dirty="0"/>
          </a:p>
        </p:txBody>
      </p:sp>
      <p:sp>
        <p:nvSpPr>
          <p:cNvPr id="8" name="Rectangle 7"/>
          <p:cNvSpPr/>
          <p:nvPr/>
        </p:nvSpPr>
        <p:spPr>
          <a:xfrm>
            <a:off x="3236057" y="5174500"/>
            <a:ext cx="2218877" cy="369332"/>
          </a:xfrm>
          <a:prstGeom prst="rect">
            <a:avLst/>
          </a:prstGeom>
          <a:solidFill>
            <a:schemeClr val="tx1"/>
          </a:solidFill>
        </p:spPr>
        <p:txBody>
          <a:bodyPr wrap="none">
            <a:spAutoFit/>
          </a:bodyPr>
          <a:lstStyle/>
          <a:p>
            <a:r>
              <a:rPr lang="en-IN" dirty="0">
                <a:hlinkClick r:id="rId2"/>
              </a:rPr>
              <a:t>https://babeljs.io/repl</a:t>
            </a:r>
            <a:endParaRPr lang="en-IN" dirty="0"/>
          </a:p>
        </p:txBody>
      </p:sp>
    </p:spTree>
    <p:extLst>
      <p:ext uri="{BB962C8B-B14F-4D97-AF65-F5344CB8AC3E}">
        <p14:creationId xmlns:p14="http://schemas.microsoft.com/office/powerpoint/2010/main" val="23195710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a:t>
            </a:r>
            <a:endParaRPr lang="en-IN" dirty="0"/>
          </a:p>
        </p:txBody>
      </p:sp>
      <p:sp>
        <p:nvSpPr>
          <p:cNvPr id="4" name="Rectangle 3"/>
          <p:cNvSpPr/>
          <p:nvPr/>
        </p:nvSpPr>
        <p:spPr>
          <a:xfrm>
            <a:off x="2947332" y="2563853"/>
            <a:ext cx="6096000" cy="3693319"/>
          </a:xfrm>
          <a:prstGeom prst="rect">
            <a:avLst/>
          </a:prstGeom>
        </p:spPr>
        <p:txBody>
          <a:bodyPr>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
            </a:r>
            <a:br>
              <a:rPr lang="en-IN" dirty="0"/>
            </a:br>
            <a:r>
              <a:rPr lang="en-IN" dirty="0"/>
              <a:t>function </a:t>
            </a:r>
            <a:r>
              <a:rPr lang="en-IN" dirty="0" err="1"/>
              <a:t>PortalDemo</a:t>
            </a:r>
            <a:r>
              <a:rPr lang="en-IN" dirty="0"/>
              <a:t>() {</a:t>
            </a:r>
          </a:p>
          <a:p>
            <a:r>
              <a:rPr lang="en-IN" dirty="0"/>
              <a:t>  return </a:t>
            </a:r>
            <a:r>
              <a:rPr lang="en-IN" dirty="0" err="1"/>
              <a:t>ReactDOM.createPortal</a:t>
            </a:r>
            <a:r>
              <a:rPr lang="en-IN" dirty="0"/>
              <a:t>(</a:t>
            </a:r>
          </a:p>
          <a:p>
            <a:r>
              <a:rPr lang="en-IN" dirty="0"/>
              <a:t>    &lt;h1&gt;</a:t>
            </a:r>
            <a:r>
              <a:rPr lang="en-IN" dirty="0" err="1"/>
              <a:t>PortalDemo</a:t>
            </a:r>
            <a:r>
              <a:rPr lang="en-IN" dirty="0"/>
              <a:t>&lt;/h1&gt;,</a:t>
            </a:r>
          </a:p>
          <a:p>
            <a:r>
              <a:rPr lang="en-IN" dirty="0"/>
              <a:t>    </a:t>
            </a:r>
            <a:r>
              <a:rPr lang="en-IN" dirty="0" err="1"/>
              <a:t>document.getElementById</a:t>
            </a:r>
            <a:r>
              <a:rPr lang="en-IN" dirty="0"/>
              <a:t>("portal-root")</a:t>
            </a:r>
          </a:p>
          <a:p>
            <a:r>
              <a:rPr lang="en-IN" dirty="0"/>
              <a:t>  );</a:t>
            </a:r>
          </a:p>
          <a:p>
            <a:r>
              <a:rPr lang="en-IN" dirty="0"/>
              <a:t>}</a:t>
            </a:r>
          </a:p>
          <a:p>
            <a:r>
              <a:rPr lang="en-IN" dirty="0"/>
              <a:t/>
            </a:r>
            <a:br>
              <a:rPr lang="en-IN" dirty="0"/>
            </a:br>
            <a:r>
              <a:rPr lang="en-IN" dirty="0"/>
              <a:t>export default </a:t>
            </a:r>
            <a:r>
              <a:rPr lang="en-IN" dirty="0" err="1"/>
              <a:t>PortalDemo</a:t>
            </a:r>
            <a:r>
              <a:rPr lang="en-IN" dirty="0"/>
              <a:t>;</a:t>
            </a:r>
          </a:p>
          <a:p>
            <a:r>
              <a:rPr lang="en-IN" dirty="0"/>
              <a:t/>
            </a:r>
            <a:br>
              <a:rPr lang="en-IN" dirty="0"/>
            </a:br>
            <a:endParaRPr lang="en-IN" dirty="0"/>
          </a:p>
        </p:txBody>
      </p:sp>
      <p:sp>
        <p:nvSpPr>
          <p:cNvPr id="5" name="Rectangle 4"/>
          <p:cNvSpPr/>
          <p:nvPr/>
        </p:nvSpPr>
        <p:spPr>
          <a:xfrm>
            <a:off x="2256638" y="2013645"/>
            <a:ext cx="5612235" cy="463871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47950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boundaries</a:t>
            </a:r>
            <a:endParaRPr lang="en-IN" dirty="0"/>
          </a:p>
        </p:txBody>
      </p:sp>
      <p:sp>
        <p:nvSpPr>
          <p:cNvPr id="3" name="Content Placeholder 2"/>
          <p:cNvSpPr>
            <a:spLocks noGrp="1"/>
          </p:cNvSpPr>
          <p:nvPr>
            <p:ph idx="1"/>
          </p:nvPr>
        </p:nvSpPr>
        <p:spPr/>
        <p:txBody>
          <a:bodyPr/>
          <a:lstStyle/>
          <a:p>
            <a:r>
              <a:rPr lang="en-US" dirty="0"/>
              <a:t>Error boundaries are React components that </a:t>
            </a:r>
            <a:r>
              <a:rPr lang="en-US" b="1" dirty="0"/>
              <a:t>catch JavaScript errors anywhere in their child component tree, log those errors, and display a fallback UI</a:t>
            </a:r>
            <a:r>
              <a:rPr lang="en-US" dirty="0"/>
              <a:t> instead of the component tree that crashed. Error boundaries catch errors during rendering, in lifecycle methods, and in constructors of the whole tree below them</a:t>
            </a:r>
            <a:r>
              <a:rPr lang="en-US" dirty="0" smtClean="0"/>
              <a:t>.</a:t>
            </a:r>
          </a:p>
          <a:p>
            <a:r>
              <a:rPr lang="en-US" dirty="0"/>
              <a:t>Error boundaries do </a:t>
            </a:r>
            <a:r>
              <a:rPr lang="en-US" b="1" dirty="0"/>
              <a:t>not</a:t>
            </a:r>
            <a:r>
              <a:rPr lang="en-US" dirty="0"/>
              <a:t> catch errors for:</a:t>
            </a:r>
          </a:p>
          <a:p>
            <a:pPr lvl="1"/>
            <a:r>
              <a:rPr lang="en-US" dirty="0"/>
              <a:t>Event handlers </a:t>
            </a:r>
          </a:p>
          <a:p>
            <a:pPr lvl="1"/>
            <a:r>
              <a:rPr lang="en-US" dirty="0"/>
              <a:t>Asynchronous code (e.g. </a:t>
            </a:r>
            <a:r>
              <a:rPr lang="en-US" dirty="0" err="1"/>
              <a:t>setTimeout</a:t>
            </a:r>
            <a:r>
              <a:rPr lang="en-US" dirty="0"/>
              <a:t> or </a:t>
            </a:r>
            <a:r>
              <a:rPr lang="en-US" dirty="0" err="1"/>
              <a:t>requestAnimationFrame</a:t>
            </a:r>
            <a:r>
              <a:rPr lang="en-US" dirty="0"/>
              <a:t> callbacks)</a:t>
            </a:r>
          </a:p>
          <a:p>
            <a:pPr lvl="1"/>
            <a:r>
              <a:rPr lang="en-US" dirty="0"/>
              <a:t>Server side rendering</a:t>
            </a:r>
          </a:p>
          <a:p>
            <a:pPr lvl="1"/>
            <a:r>
              <a:rPr lang="en-US" dirty="0"/>
              <a:t>Errors thrown in the error boundary itself (rather than its children)</a:t>
            </a:r>
          </a:p>
          <a:p>
            <a:endParaRPr lang="en-IN" dirty="0"/>
          </a:p>
        </p:txBody>
      </p:sp>
    </p:spTree>
    <p:extLst>
      <p:ext uri="{BB962C8B-B14F-4D97-AF65-F5344CB8AC3E}">
        <p14:creationId xmlns:p14="http://schemas.microsoft.com/office/powerpoint/2010/main" val="4239377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 static </a:t>
            </a:r>
            <a:r>
              <a:rPr lang="en-US" dirty="0" err="1"/>
              <a:t>getDerivedStateFromError</a:t>
            </a:r>
            <a:r>
              <a:rPr lang="en-US" dirty="0"/>
              <a:t>() to render a fallback UI after an error has been thrown. Use </a:t>
            </a:r>
            <a:r>
              <a:rPr lang="en-US" dirty="0" err="1"/>
              <a:t>componentDidCatch</a:t>
            </a:r>
            <a:r>
              <a:rPr lang="en-US" dirty="0"/>
              <a:t>() to log error information.</a:t>
            </a:r>
            <a:endParaRPr lang="en-IN" dirty="0"/>
          </a:p>
        </p:txBody>
      </p:sp>
      <p:sp>
        <p:nvSpPr>
          <p:cNvPr id="4" name="Title 1"/>
          <p:cNvSpPr>
            <a:spLocks noGrp="1"/>
          </p:cNvSpPr>
          <p:nvPr>
            <p:ph type="title"/>
          </p:nvPr>
        </p:nvSpPr>
        <p:spPr/>
        <p:txBody>
          <a:bodyPr/>
          <a:lstStyle/>
          <a:p>
            <a:r>
              <a:rPr lang="en-US" dirty="0" smtClean="0"/>
              <a:t>ERROR boundaries</a:t>
            </a:r>
            <a:endParaRPr lang="en-IN" dirty="0"/>
          </a:p>
        </p:txBody>
      </p:sp>
    </p:spTree>
    <p:extLst>
      <p:ext uri="{BB962C8B-B14F-4D97-AF65-F5344CB8AC3E}">
        <p14:creationId xmlns:p14="http://schemas.microsoft.com/office/powerpoint/2010/main" val="2360415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Higher order components</a:t>
            </a:r>
            <a:endParaRPr lang="en-IN" dirty="0"/>
          </a:p>
        </p:txBody>
      </p:sp>
      <p:sp>
        <p:nvSpPr>
          <p:cNvPr id="3" name="Content Placeholder 2"/>
          <p:cNvSpPr>
            <a:spLocks noGrp="1"/>
          </p:cNvSpPr>
          <p:nvPr>
            <p:ph idx="1"/>
          </p:nvPr>
        </p:nvSpPr>
        <p:spPr/>
        <p:txBody>
          <a:bodyPr/>
          <a:lstStyle/>
          <a:p>
            <a:r>
              <a:rPr lang="en-US" dirty="0"/>
              <a:t>A higher-order component (HOC) is an advanced technique in React for reusing component logic. HOCs are not part of the React API, per se. They are a pattern that emerges from </a:t>
            </a:r>
            <a:r>
              <a:rPr lang="en-US" dirty="0" err="1"/>
              <a:t>React’s</a:t>
            </a:r>
            <a:r>
              <a:rPr lang="en-US" dirty="0"/>
              <a:t> compositional nature</a:t>
            </a:r>
            <a:r>
              <a:rPr lang="en-US" dirty="0" smtClean="0"/>
              <a:t>.</a:t>
            </a:r>
          </a:p>
          <a:p>
            <a:r>
              <a:rPr lang="en-US" dirty="0"/>
              <a:t>Concretely, </a:t>
            </a:r>
            <a:r>
              <a:rPr lang="en-US" b="1" dirty="0"/>
              <a:t>a higher-order component is a function that takes a component and returns a new component</a:t>
            </a:r>
            <a:r>
              <a:rPr lang="en-US" b="1" dirty="0" smtClean="0"/>
              <a:t>.</a:t>
            </a:r>
          </a:p>
          <a:p>
            <a:r>
              <a:rPr lang="en-IN" b="1" dirty="0" err="1"/>
              <a:t>const</a:t>
            </a:r>
            <a:r>
              <a:rPr lang="en-IN" b="1" dirty="0"/>
              <a:t> </a:t>
            </a:r>
            <a:r>
              <a:rPr lang="en-IN" b="1" dirty="0" err="1"/>
              <a:t>EnhancedComponent</a:t>
            </a:r>
            <a:r>
              <a:rPr lang="en-IN" b="1" dirty="0"/>
              <a:t> = </a:t>
            </a:r>
            <a:r>
              <a:rPr lang="en-IN" b="1" dirty="0" err="1" smtClean="0"/>
              <a:t>higherOrderComponent</a:t>
            </a:r>
            <a:r>
              <a:rPr lang="en-IN" b="1" dirty="0" smtClean="0"/>
              <a:t>(</a:t>
            </a:r>
            <a:r>
              <a:rPr lang="en-IN" b="1" dirty="0" err="1" smtClean="0"/>
              <a:t>OriginalComponent</a:t>
            </a:r>
            <a:r>
              <a:rPr lang="en-IN" b="1" dirty="0"/>
              <a:t>);</a:t>
            </a:r>
          </a:p>
        </p:txBody>
      </p:sp>
    </p:spTree>
    <p:extLst>
      <p:ext uri="{BB962C8B-B14F-4D97-AF65-F5344CB8AC3E}">
        <p14:creationId xmlns:p14="http://schemas.microsoft.com/office/powerpoint/2010/main" val="2611167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0829" y="1922300"/>
            <a:ext cx="6096000" cy="4524315"/>
          </a:xfrm>
          <a:prstGeom prst="rect">
            <a:avLst/>
          </a:prstGeom>
        </p:spPr>
        <p:txBody>
          <a:bodyPr>
            <a:spAutoFit/>
          </a:bodyPr>
          <a:lstStyle/>
          <a:p>
            <a:r>
              <a:rPr lang="en-IN" dirty="0"/>
              <a:t>import React, { Component } from "react";</a:t>
            </a:r>
          </a:p>
          <a:p>
            <a:r>
              <a:rPr lang="en-IN" dirty="0"/>
              <a:t/>
            </a:r>
            <a:br>
              <a:rPr lang="en-IN" dirty="0"/>
            </a:br>
            <a:r>
              <a:rPr lang="en-IN" dirty="0" err="1"/>
              <a:t>const</a:t>
            </a:r>
            <a:r>
              <a:rPr lang="en-IN" dirty="0"/>
              <a:t> </a:t>
            </a:r>
            <a:r>
              <a:rPr lang="en-IN" dirty="0" err="1"/>
              <a:t>UpdatedComponent</a:t>
            </a:r>
            <a:r>
              <a:rPr lang="en-IN" dirty="0"/>
              <a:t> = (</a:t>
            </a:r>
            <a:r>
              <a:rPr lang="en-IN" dirty="0" err="1"/>
              <a:t>OriginalComponent</a:t>
            </a:r>
            <a:r>
              <a:rPr lang="en-IN" dirty="0"/>
              <a:t>) =&gt; {</a:t>
            </a:r>
          </a:p>
          <a:p>
            <a:r>
              <a:rPr lang="en-IN" dirty="0"/>
              <a:t>  class </a:t>
            </a:r>
            <a:r>
              <a:rPr lang="en-IN" dirty="0" err="1"/>
              <a:t>NewComponent</a:t>
            </a:r>
            <a:r>
              <a:rPr lang="en-IN" dirty="0"/>
              <a:t> extends Component </a:t>
            </a:r>
            <a:r>
              <a:rPr lang="en-IN" dirty="0" smtClean="0"/>
              <a:t>{</a:t>
            </a:r>
            <a:r>
              <a:rPr lang="en-IN" dirty="0"/>
              <a:t/>
            </a:r>
            <a:br>
              <a:rPr lang="en-IN" dirty="0"/>
            </a:br>
            <a:r>
              <a:rPr lang="en-IN" dirty="0"/>
              <a:t>    render() {</a:t>
            </a:r>
          </a:p>
          <a:p>
            <a:r>
              <a:rPr lang="en-IN" dirty="0"/>
              <a:t>      return (</a:t>
            </a:r>
          </a:p>
          <a:p>
            <a:r>
              <a:rPr lang="en-IN" dirty="0"/>
              <a:t>        &lt;</a:t>
            </a:r>
            <a:r>
              <a:rPr lang="en-IN" dirty="0" err="1" smtClean="0"/>
              <a:t>OriginalComponent</a:t>
            </a:r>
            <a:r>
              <a:rPr lang="en-IN" dirty="0"/>
              <a:t> </a:t>
            </a:r>
            <a:r>
              <a:rPr lang="en-IN" dirty="0" smtClean="0"/>
              <a:t> </a:t>
            </a:r>
            <a:r>
              <a:rPr lang="en-IN" dirty="0"/>
              <a:t>  /&gt;</a:t>
            </a:r>
          </a:p>
          <a:p>
            <a:r>
              <a:rPr lang="en-IN" dirty="0"/>
              <a:t>      );</a:t>
            </a:r>
          </a:p>
          <a:p>
            <a:r>
              <a:rPr lang="en-IN" dirty="0"/>
              <a:t>    }</a:t>
            </a:r>
          </a:p>
          <a:p>
            <a:r>
              <a:rPr lang="en-IN" dirty="0"/>
              <a:t>  }</a:t>
            </a:r>
          </a:p>
          <a:p>
            <a:r>
              <a:rPr lang="en-IN" dirty="0"/>
              <a:t>  return </a:t>
            </a:r>
            <a:r>
              <a:rPr lang="en-IN" dirty="0" err="1"/>
              <a:t>NewComponent</a:t>
            </a:r>
            <a:r>
              <a:rPr lang="en-IN" dirty="0"/>
              <a:t>;</a:t>
            </a:r>
          </a:p>
          <a:p>
            <a:r>
              <a:rPr lang="en-IN" dirty="0"/>
              <a:t>};</a:t>
            </a:r>
          </a:p>
          <a:p>
            <a:r>
              <a:rPr lang="en-IN" dirty="0"/>
              <a:t/>
            </a:r>
            <a:br>
              <a:rPr lang="en-IN" dirty="0"/>
            </a:br>
            <a:r>
              <a:rPr lang="en-IN" dirty="0"/>
              <a:t>export default </a:t>
            </a:r>
            <a:r>
              <a:rPr lang="en-IN" dirty="0" err="1"/>
              <a:t>UpdatedComponent</a:t>
            </a:r>
            <a:r>
              <a:rPr lang="en-IN" dirty="0"/>
              <a:t>;</a:t>
            </a:r>
          </a:p>
          <a:p>
            <a:r>
              <a:rPr lang="en-IN" dirty="0"/>
              <a:t/>
            </a:r>
            <a:br>
              <a:rPr lang="en-IN" dirty="0"/>
            </a:br>
            <a:endParaRPr lang="en-IN" dirty="0"/>
          </a:p>
        </p:txBody>
      </p:sp>
      <p:sp>
        <p:nvSpPr>
          <p:cNvPr id="5" name="Title 1"/>
          <p:cNvSpPr>
            <a:spLocks noGrp="1"/>
          </p:cNvSpPr>
          <p:nvPr>
            <p:ph type="title"/>
          </p:nvPr>
        </p:nvSpPr>
        <p:spPr/>
        <p:txBody>
          <a:bodyPr/>
          <a:lstStyle/>
          <a:p>
            <a:r>
              <a:rPr lang="en-IN" dirty="0" smtClean="0"/>
              <a:t>Higher order components</a:t>
            </a:r>
            <a:endParaRPr lang="en-IN" dirty="0"/>
          </a:p>
        </p:txBody>
      </p:sp>
    </p:spTree>
    <p:extLst>
      <p:ext uri="{BB962C8B-B14F-4D97-AF65-F5344CB8AC3E}">
        <p14:creationId xmlns:p14="http://schemas.microsoft.com/office/powerpoint/2010/main" val="27439198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and http</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623" y="2655116"/>
            <a:ext cx="9460394" cy="286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7927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609" y="2266571"/>
            <a:ext cx="8128000" cy="3549650"/>
          </a:xfrm>
          <a:prstGeom prst="rect">
            <a:avLst/>
          </a:prstGeom>
        </p:spPr>
      </p:pic>
    </p:spTree>
    <p:extLst>
      <p:ext uri="{BB962C8B-B14F-4D97-AF65-F5344CB8AC3E}">
        <p14:creationId xmlns:p14="http://schemas.microsoft.com/office/powerpoint/2010/main" val="29782946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206" y="2457450"/>
            <a:ext cx="8128000" cy="3314700"/>
          </a:xfrm>
        </p:spPr>
      </p:pic>
    </p:spTree>
    <p:extLst>
      <p:ext uri="{BB962C8B-B14F-4D97-AF65-F5344CB8AC3E}">
        <p14:creationId xmlns:p14="http://schemas.microsoft.com/office/powerpoint/2010/main" val="18123739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IN" dirty="0"/>
          </a:p>
        </p:txBody>
      </p:sp>
      <p:sp>
        <p:nvSpPr>
          <p:cNvPr id="3" name="Content Placeholder 2"/>
          <p:cNvSpPr>
            <a:spLocks noGrp="1"/>
          </p:cNvSpPr>
          <p:nvPr>
            <p:ph idx="1"/>
          </p:nvPr>
        </p:nvSpPr>
        <p:spPr/>
        <p:txBody>
          <a:bodyPr/>
          <a:lstStyle/>
          <a:p>
            <a:r>
              <a:rPr lang="en-US" dirty="0"/>
              <a:t>Context provides a way to pass data through the component tree without having to pass props down manually at every level</a:t>
            </a:r>
            <a:r>
              <a:rPr lang="en-US" dirty="0" smtClean="0"/>
              <a:t>.</a:t>
            </a:r>
          </a:p>
          <a:p>
            <a:r>
              <a:rPr lang="en-US" dirty="0"/>
              <a:t>Context is designed to share data that can be considered “global” for a tree of React components, such as the current authenticated user, theme, or preferred </a:t>
            </a:r>
            <a:r>
              <a:rPr lang="en-US" dirty="0" smtClean="0"/>
              <a:t>language.</a:t>
            </a:r>
          </a:p>
          <a:p>
            <a:endParaRPr lang="en-IN" dirty="0"/>
          </a:p>
        </p:txBody>
      </p:sp>
    </p:spTree>
    <p:extLst>
      <p:ext uri="{BB962C8B-B14F-4D97-AF65-F5344CB8AC3E}">
        <p14:creationId xmlns:p14="http://schemas.microsoft.com/office/powerpoint/2010/main" val="40257063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IN" dirty="0"/>
          </a:p>
        </p:txBody>
      </p:sp>
      <p:sp>
        <p:nvSpPr>
          <p:cNvPr id="3" name="Content Placeholder 2"/>
          <p:cNvSpPr>
            <a:spLocks noGrp="1"/>
          </p:cNvSpPr>
          <p:nvPr>
            <p:ph idx="1"/>
          </p:nvPr>
        </p:nvSpPr>
        <p:spPr/>
        <p:txBody>
          <a:bodyPr/>
          <a:lstStyle/>
          <a:p>
            <a:r>
              <a:rPr lang="en-US" dirty="0" smtClean="0"/>
              <a:t>1) create the context</a:t>
            </a:r>
          </a:p>
          <a:p>
            <a:r>
              <a:rPr lang="en-US" dirty="0" smtClean="0"/>
              <a:t>2) Provide context value</a:t>
            </a:r>
          </a:p>
          <a:p>
            <a:r>
              <a:rPr lang="en-US" dirty="0" smtClean="0"/>
              <a:t>3) Consume the context value</a:t>
            </a:r>
            <a:endParaRPr lang="en-IN" dirty="0"/>
          </a:p>
        </p:txBody>
      </p:sp>
    </p:spTree>
    <p:extLst>
      <p:ext uri="{BB962C8B-B14F-4D97-AF65-F5344CB8AC3E}">
        <p14:creationId xmlns:p14="http://schemas.microsoft.com/office/powerpoint/2010/main" val="1767249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structure</a:t>
            </a:r>
            <a:endParaRPr lang="en-IN" dirty="0"/>
          </a:p>
        </p:txBody>
      </p:sp>
      <p:sp>
        <p:nvSpPr>
          <p:cNvPr id="3" name="Content Placeholder 2"/>
          <p:cNvSpPr>
            <a:spLocks noGrp="1"/>
          </p:cNvSpPr>
          <p:nvPr>
            <p:ph idx="1"/>
          </p:nvPr>
        </p:nvSpPr>
        <p:spPr/>
        <p:txBody>
          <a:bodyPr/>
          <a:lstStyle/>
          <a:p>
            <a:r>
              <a:rPr lang="en-US" dirty="0" err="1"/>
              <a:t>n</a:t>
            </a:r>
            <a:r>
              <a:rPr lang="en-US" dirty="0" err="1" smtClean="0"/>
              <a:t>ode_modules</a:t>
            </a:r>
            <a:r>
              <a:rPr lang="en-US" dirty="0" smtClean="0"/>
              <a:t>  - It contains all third party library and react itself.</a:t>
            </a:r>
          </a:p>
          <a:p>
            <a:r>
              <a:rPr lang="en-US" dirty="0"/>
              <a:t>p</a:t>
            </a:r>
            <a:r>
              <a:rPr lang="en-US" dirty="0" smtClean="0"/>
              <a:t>ublic – It contains public assets of application</a:t>
            </a:r>
          </a:p>
          <a:p>
            <a:r>
              <a:rPr lang="en-US" dirty="0" err="1"/>
              <a:t>s</a:t>
            </a:r>
            <a:r>
              <a:rPr lang="en-US" dirty="0" err="1" smtClean="0"/>
              <a:t>rc</a:t>
            </a:r>
            <a:r>
              <a:rPr lang="en-US" dirty="0" smtClean="0"/>
              <a:t> – It contains basic component that is app component.</a:t>
            </a:r>
            <a:endParaRPr lang="en-IN" dirty="0"/>
          </a:p>
        </p:txBody>
      </p:sp>
    </p:spTree>
    <p:extLst>
      <p:ext uri="{BB962C8B-B14F-4D97-AF65-F5344CB8AC3E}">
        <p14:creationId xmlns:p14="http://schemas.microsoft.com/office/powerpoint/2010/main" val="2137115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Berlin</Template>
  <TotalTime>14201</TotalTime>
  <Words>3231</Words>
  <Application>Microsoft Office PowerPoint</Application>
  <PresentationFormat>Custom</PresentationFormat>
  <Paragraphs>936</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Banded</vt:lpstr>
      <vt:lpstr>REACT JS</vt:lpstr>
      <vt:lpstr>Prerequisite</vt:lpstr>
      <vt:lpstr>What is React ?</vt:lpstr>
      <vt:lpstr>Why learn React ?</vt:lpstr>
      <vt:lpstr>Why learn React ?</vt:lpstr>
      <vt:lpstr>Setting up enviroment</vt:lpstr>
      <vt:lpstr>Create React App</vt:lpstr>
      <vt:lpstr>Create React App</vt:lpstr>
      <vt:lpstr>Folder structure</vt:lpstr>
      <vt:lpstr>Component based architecture</vt:lpstr>
      <vt:lpstr>PowerPoint Presentation</vt:lpstr>
      <vt:lpstr>PowerPoint Presentation</vt:lpstr>
      <vt:lpstr>PowerPoint Presentation</vt:lpstr>
      <vt:lpstr>Component based architecture</vt:lpstr>
      <vt:lpstr>Functional components</vt:lpstr>
      <vt:lpstr>Functional components</vt:lpstr>
      <vt:lpstr>Functional components</vt:lpstr>
      <vt:lpstr>Functional components</vt:lpstr>
      <vt:lpstr>Class components</vt:lpstr>
      <vt:lpstr>Class components</vt:lpstr>
      <vt:lpstr>Function vs class component</vt:lpstr>
      <vt:lpstr>JSX</vt:lpstr>
      <vt:lpstr>JSX</vt:lpstr>
      <vt:lpstr>Props</vt:lpstr>
      <vt:lpstr>Props</vt:lpstr>
      <vt:lpstr> structuring  state and props</vt:lpstr>
      <vt:lpstr>State</vt:lpstr>
      <vt:lpstr>State - setstate</vt:lpstr>
      <vt:lpstr>State</vt:lpstr>
      <vt:lpstr>State – callback function</vt:lpstr>
      <vt:lpstr>State - prevstate</vt:lpstr>
      <vt:lpstr>EVENT handling</vt:lpstr>
      <vt:lpstr>EVENT handling</vt:lpstr>
      <vt:lpstr>EVENT handling</vt:lpstr>
      <vt:lpstr>EVENT handling</vt:lpstr>
      <vt:lpstr>CALL MULTIPLE FUNCTIONS INSIDE AN ONCLICK EVENT HANDLER</vt:lpstr>
      <vt:lpstr>PASSING ARGUMENT TO EVENT HANDLERS</vt:lpstr>
      <vt:lpstr>Method as props</vt:lpstr>
      <vt:lpstr>Conditional rendering</vt:lpstr>
      <vt:lpstr>Conditional rendering</vt:lpstr>
      <vt:lpstr>Conditional rendering</vt:lpstr>
      <vt:lpstr>Conditional rendering</vt:lpstr>
      <vt:lpstr>LIST RENDERING</vt:lpstr>
      <vt:lpstr>List rendering</vt:lpstr>
      <vt:lpstr>Styling react component</vt:lpstr>
      <vt:lpstr>Styling react component</vt:lpstr>
      <vt:lpstr>Styling react component</vt:lpstr>
      <vt:lpstr>Styling react component</vt:lpstr>
      <vt:lpstr>Controlled components</vt:lpstr>
      <vt:lpstr>Controlled components</vt:lpstr>
      <vt:lpstr>Life Cycle Method</vt:lpstr>
      <vt:lpstr>Life Cycle Method</vt:lpstr>
      <vt:lpstr>Mounting lifecycle method</vt:lpstr>
      <vt:lpstr>Mounting lifecycle method</vt:lpstr>
      <vt:lpstr>Mounting lifecycle method</vt:lpstr>
      <vt:lpstr>Mounting lifecycle method</vt:lpstr>
      <vt:lpstr>updating lifecycle method</vt:lpstr>
      <vt:lpstr>updating lifecycle method</vt:lpstr>
      <vt:lpstr>updating lifecycle method</vt:lpstr>
      <vt:lpstr>updating lifecycle method</vt:lpstr>
      <vt:lpstr>updating lifecycle method</vt:lpstr>
      <vt:lpstr>Unmounting phase method</vt:lpstr>
      <vt:lpstr>Error handling phase method</vt:lpstr>
      <vt:lpstr>React fragment</vt:lpstr>
      <vt:lpstr>React fragment</vt:lpstr>
      <vt:lpstr>React fragment</vt:lpstr>
      <vt:lpstr>React fragment</vt:lpstr>
      <vt:lpstr>React fragment</vt:lpstr>
      <vt:lpstr>Pure component</vt:lpstr>
      <vt:lpstr>Shallow comparision (SC)</vt:lpstr>
      <vt:lpstr>memo</vt:lpstr>
      <vt:lpstr>MEMO</vt:lpstr>
      <vt:lpstr>MEMO</vt:lpstr>
      <vt:lpstr>refs</vt:lpstr>
      <vt:lpstr>Creating and accessing refs</vt:lpstr>
      <vt:lpstr>Ref with Class Component</vt:lpstr>
      <vt:lpstr>Forwarding ref</vt:lpstr>
      <vt:lpstr>Forwarding ref</vt:lpstr>
      <vt:lpstr>portal</vt:lpstr>
      <vt:lpstr>portal</vt:lpstr>
      <vt:lpstr>ERROR boundaries</vt:lpstr>
      <vt:lpstr>ERROR boundaries</vt:lpstr>
      <vt:lpstr>Higher order components</vt:lpstr>
      <vt:lpstr>Higher order components</vt:lpstr>
      <vt:lpstr>React and http</vt:lpstr>
      <vt:lpstr>context</vt:lpstr>
      <vt:lpstr>context</vt:lpstr>
      <vt:lpstr>context</vt:lpstr>
      <vt:lpstr>context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Kruti Ma'am</dc:creator>
  <cp:lastModifiedBy>Kruti</cp:lastModifiedBy>
  <cp:revision>444</cp:revision>
  <dcterms:created xsi:type="dcterms:W3CDTF">2022-11-29T13:23:31Z</dcterms:created>
  <dcterms:modified xsi:type="dcterms:W3CDTF">2023-02-08T08:39:03Z</dcterms:modified>
</cp:coreProperties>
</file>