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2" r:id="rId3"/>
    <p:sldId id="283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77E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45DEF-64EC-454A-B51F-FC1B48DE378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2F411-4C9F-4F65-916A-AF9E70AC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12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19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4138F-761C-0D28-4615-92F77F899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A27E7B-EC78-0692-5FE6-E0677AC3E3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BAE2B8-248B-90F0-6456-B043B9112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7D467-8547-2651-F84C-506EEA47D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2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65CD7-C876-29B9-7591-E9592B19F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9EAE1F-266F-E906-35CC-CB6BC90EA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2A27D4-B38B-DA43-DE42-3C668855A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496CC-B4FF-010E-00A1-637988024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5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06BA7-BCC8-2811-4830-CBCC54BBD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08AED1-E4D1-8CE2-AC05-0CCF24DB3E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2A25C7-D60C-6864-EB35-20DE9A213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53C3B-08F7-EF68-897E-0F805BEE3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49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44165-891C-19ED-3259-A3EB46DF7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68609-582D-0CF9-6B51-E4242488FD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6CB162-29A5-0FA4-4FAD-99F7662AD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D5124-B04F-DB6A-20CE-EE99BB22A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05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2EA5F-C18F-D334-361E-7C7C5ACE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A94FE0-02B1-5FC1-5584-AC3BC0E0F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7699C5-3742-E9E4-5352-A26E42AB2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353A9-A5EC-2555-6BA5-3477CAE1B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15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7718C-D05C-2211-001A-754CF9C97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4F9217-E71D-88C2-7DC1-A7EB0DECF0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36FAF0-5DA4-2C47-789C-5BD391E00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2F3D1-6491-A976-43C9-A2EBD60BC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37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8D4EF-C8CD-62DC-9E06-94A4C2D0F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DD6B7C-7F6C-530C-6FCC-B0856137FE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065522-2173-0C63-9EF8-565DE0FEF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8D448-F9FD-CED8-1AAE-FA91E34EA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76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7299A-028F-6864-B7AA-0FC798ED1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6481E4-44A7-4611-2BB9-F0122D769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424065-43CE-039F-BD33-E983DE043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B974C-E8C8-B88A-B9F7-2C252A25B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F26DC-5B38-8E26-C349-598D5A686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FFFEA5-6626-3774-4B9B-DF8BE4326C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FC1588-E487-2EED-FDC5-C06521834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0EB13-34DE-03E6-52C7-4D38EFBB7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9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9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08845-348C-F30E-57F4-C55888908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88C69F-C202-89CE-7AA2-3AAE1AE200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003CA1-09F2-6C5E-6EEB-588F9CCD9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538CF-242A-AD53-3CE2-13A5FF8C1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59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D326A-526A-6D3C-1B10-0C8D5504C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62672A-5B2F-FD7A-FA24-A69FCF5091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DBB865-91C5-92DE-9DC1-3AD4A11FE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D6C81-A1BE-6AFF-9F0B-51E18E4D4E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61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26153-FC9D-52D0-5BA1-2FEDB7D99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95A7A6-BDDE-6890-8567-F212EC44C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677534-CD7B-BBBE-98A6-5D4FA4A76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27328-59CA-D7BB-202C-1935D805F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54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D8A4C-E4E2-3747-EC60-556F2A2BF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463598-47B1-A74B-477D-921FC0D7C9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D80C0-130B-4187-ACC0-4ACADEC16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E7D8B-1DB4-FFCA-1F97-AE02505FD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26CD0-7391-2CE9-9F11-BC50ADAC2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B334C2-E0B5-3830-837C-480EF31BE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90E435-E166-2C10-C382-AF27A7F65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E9BC0-78AA-2441-04EE-446BD23D3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78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84E91-1016-06BF-91A4-43C39B398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887D22-546A-2921-3E87-B02E93B016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E12B4E-29D1-F9F8-45C0-49D72E3B1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B4EB3-21B1-9F85-6406-67F8CF13B2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966C-CE37-28CC-B901-883835517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B5743-282E-0695-34C5-DD3BA961A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0019-9851-77E6-3AE0-D4C2DAE4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0ACC-B726-4C90-9D22-B2E8B2514D4E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9D12-1496-1A7E-4F75-D0C91733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AECED-29CF-45CE-CBE5-DFF386BA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5963-1158-47D0-7B53-D355316A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CD699-7D1A-A16E-CA98-566729137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43B0-937B-A86A-A4EA-B0D8F11C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DCE0-8698-49F9-BC04-32B5CDD6610E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74B8-76B3-CF5D-CE31-CAC97289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960D2-536C-7992-34BD-70E5A54D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0973A-785A-E593-FF9D-5CE2858E8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7F653-0B0C-007E-484A-D4CCBE092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38960-C756-E891-4CE8-D8A2F38B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4340-E0CB-4316-B463-4372F3D6D292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01023-30BB-D57E-D082-437813D8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4133-9052-F8AB-551B-D6DCB226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7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CA3F-32B6-2071-5DD0-5717C409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F3EEF-9F4B-690F-34BE-6ACA5250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F3786-BF7A-BE29-E835-F0219151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71E7-F807-4A0B-B6EE-9F1CCB2CCAFD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7D249-621C-DF05-AE20-BCC9BF22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DCC79-5549-9F0A-8FD0-ADA32730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1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CDAB-C480-7247-488B-07298E3A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15E6C-99E0-EDC0-B1FF-9FE540D6C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1A3FF-23BF-03C6-1A68-95EF42D0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511A-E2CA-4074-BFF1-7F2F61CCF94F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94A01-220A-9293-6563-AD8FC88D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A332F-A16A-8DE7-A760-0E6DCC2B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9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0BA3-F0AD-7A3C-41E9-C2E5B0D0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C4B2-09A0-3C9D-278D-DAFC6A846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4AE02-9F3A-7846-9AB3-83387A0D1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B08EE-A343-7369-2430-9BD6FEB8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587B-0167-48DC-AB04-364599503EEF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46C15-3528-90C9-8CBB-4E3B35A8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26CBD-E46C-7A39-5802-35BB37DA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875B-615D-7234-F32B-CF83E698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95ADF-8235-9E09-A592-A42D147D4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2CBF3-1A7D-2B03-C245-786E10C87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490EC-F269-2BC5-048B-2C4E549E7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BF504-D9EE-101B-EC52-6F03A02A4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9E9A2-D9B8-F17F-0E22-E2454F13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3318-9349-412A-AAF3-73A35BF75582}" type="datetime1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39B3D-0D33-0EC8-A65D-AD5B515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AD3E2-009B-70A6-C0A0-4400C65D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E512-3ECF-E5AC-268A-2C42B576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B7785-A468-E558-199E-25E3FD4A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CC9D-F390-4E6E-83AC-5318B5C01D9C}" type="datetime1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93F67-4234-0B8E-F073-8A11B22F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3E1DE-E91D-836D-1389-223F2E04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FE306-499C-EF23-5DB5-FCFA3611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281F-67A8-4E41-BCE1-E5FC74874780}" type="datetime1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E1DB3-1E9A-5F8B-1D2B-14097584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1249-628F-6A65-32FA-0E63A4F0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4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E170-6325-EE9A-47B8-DFEC3591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5EA2-8F36-9668-A92E-7966D6D8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C10E0-1A30-037E-D3A7-A80A7BDBF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9E53D-6464-68A0-624D-11F812B8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3576-AA7F-4685-B593-52A9E86C92DD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55F7D-7D24-9CF7-A6DE-92ED0DE5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655BD-BF56-9622-7D0E-93BDB4AE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4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AA0D-E8B7-1E0B-1D16-84B234B8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ABF20-8BC6-4A6B-1172-C300F1586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34FA4-3320-114B-370C-23EC6BA5D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73CB8-57F6-A0BF-1DCA-D828E32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7C52-5EB3-4B34-975E-2877E313A2E9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C3D84-9C60-ADD5-605B-1897C9F5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73E03-84CB-F6A0-09C9-B5992986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51794-101F-9F8D-D9E2-64ED0F37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FF866-A5EA-C2D5-80C5-78D561D3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10E09-0670-EF50-CA19-298EC427B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E329-D2C1-4594-947E-2B7EFACD117A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B6603-3628-40B7-0DCD-CC3AA8172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7EBD3-0793-1F6D-0544-5904E4A25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0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ijay797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0875-5E97-6F68-A42A-B43EA8FFF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5D49D-1F1E-52F8-8F05-0D9DC709D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8490" y="-78658"/>
            <a:ext cx="12280489" cy="69366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BDBD3-B871-4DA2-AC6C-5B4EBD50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D2651-90D1-F4B0-96B1-2F8F8B6DF6E6}"/>
              </a:ext>
            </a:extLst>
          </p:cNvPr>
          <p:cNvSpPr txBox="1"/>
          <p:nvPr/>
        </p:nvSpPr>
        <p:spPr>
          <a:xfrm>
            <a:off x="0" y="1808331"/>
            <a:ext cx="7325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Medical</a:t>
            </a:r>
            <a:r>
              <a:rPr lang="en-IN" sz="60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IN" sz="60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Data</a:t>
            </a:r>
            <a:r>
              <a:rPr lang="en-IN" sz="60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IN" sz="60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Analysis</a:t>
            </a:r>
            <a:endParaRPr lang="en-US" sz="6000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2D5F95-A2A7-0AA0-5C00-CF28903CA4F1}"/>
              </a:ext>
            </a:extLst>
          </p:cNvPr>
          <p:cNvSpPr txBox="1"/>
          <p:nvPr/>
        </p:nvSpPr>
        <p:spPr>
          <a:xfrm>
            <a:off x="5673213" y="3713008"/>
            <a:ext cx="5673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BY-VIJAY CHINCHKAR(September 2025)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EB4400-3798-393C-BC1D-1AFC3E385B64}"/>
              </a:ext>
            </a:extLst>
          </p:cNvPr>
          <p:cNvSpPr txBox="1"/>
          <p:nvPr/>
        </p:nvSpPr>
        <p:spPr>
          <a:xfrm>
            <a:off x="0" y="6356350"/>
            <a:ext cx="567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MY GITHUB REPOSITORY: 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hlinkClick r:id="rId4"/>
              </a:rPr>
              <a:t>https://github.com/Vijay7972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4F88F-BE13-FC47-378E-41DE530FFE08}"/>
              </a:ext>
            </a:extLst>
          </p:cNvPr>
          <p:cNvSpPr txBox="1"/>
          <p:nvPr/>
        </p:nvSpPr>
        <p:spPr>
          <a:xfrm>
            <a:off x="4168876" y="2823994"/>
            <a:ext cx="3765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Data-Driven Insights for Hospital Management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177286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C4585-8FDA-910E-72F9-47A7B7A46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19C67C-BFD8-CFE8-7ABB-3F97E7058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8600"/>
            <a:ext cx="12192000" cy="70866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0DCCB-541A-43E0-55AA-02B2154E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0E705-DF34-1224-2146-77C87677D009}"/>
              </a:ext>
            </a:extLst>
          </p:cNvPr>
          <p:cNvSpPr txBox="1"/>
          <p:nvPr/>
        </p:nvSpPr>
        <p:spPr>
          <a:xfrm>
            <a:off x="2297504" y="-188600"/>
            <a:ext cx="696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INTERMIDIATE QUERIES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3187E-66A3-E229-7B34-AD79653A2849}"/>
              </a:ext>
            </a:extLst>
          </p:cNvPr>
          <p:cNvSpPr txBox="1"/>
          <p:nvPr/>
        </p:nvSpPr>
        <p:spPr>
          <a:xfrm>
            <a:off x="0" y="1012722"/>
            <a:ext cx="11474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7. Show all allergies ordered by popularity. Remove NULL values from query.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134C7A-F7F8-E9FA-6EED-8377A3462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7" y="2392564"/>
            <a:ext cx="7173326" cy="1924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26A303-6991-B5E6-3FC6-6A7A91CF0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009" y="4487828"/>
            <a:ext cx="2152950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9244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AC3CA-BFF1-F639-36B3-AC19D14C1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F0FDBB-721F-9398-1757-11B1058BB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8600"/>
            <a:ext cx="12192000" cy="70866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B39CC2-719A-1E66-7EA1-E0EDF46B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21221-510D-8124-A9AD-DAFA4EE36A6C}"/>
              </a:ext>
            </a:extLst>
          </p:cNvPr>
          <p:cNvSpPr txBox="1"/>
          <p:nvPr/>
        </p:nvSpPr>
        <p:spPr>
          <a:xfrm>
            <a:off x="2297504" y="-188600"/>
            <a:ext cx="696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INTERMIDIATE QUERIES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256C69-9714-F2D7-6ABA-959779FCC51A}"/>
              </a:ext>
            </a:extLst>
          </p:cNvPr>
          <p:cNvSpPr txBox="1"/>
          <p:nvPr/>
        </p:nvSpPr>
        <p:spPr>
          <a:xfrm>
            <a:off x="0" y="1012722"/>
            <a:ext cx="11474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8. Show all of the days of the month (1-31) and how many </a:t>
            </a:r>
            <a:r>
              <a:rPr lang="en-US" sz="3200" b="1" u="sng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admission_dates</a:t>
            </a:r>
            <a:r>
              <a:rPr lang="en-US" sz="32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occurred on that day. Sort by the day with most admissions to least admissions.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1566F-AFFB-B1B2-C938-575ED490A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5" y="2799038"/>
            <a:ext cx="8583223" cy="1476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35A656-71EB-3949-0236-CEC006460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176" y="4448557"/>
            <a:ext cx="215295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0573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A8EEE-1B45-45BA-415B-5B4CF6E17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A3828A-C40C-465B-8FAB-BE0DDDD86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8600"/>
            <a:ext cx="12192000" cy="70866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53C16-2D43-7C53-0F88-0456E6E1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B3E4C-EE4D-7853-D2E2-C94DFC4629E6}"/>
              </a:ext>
            </a:extLst>
          </p:cNvPr>
          <p:cNvSpPr txBox="1"/>
          <p:nvPr/>
        </p:nvSpPr>
        <p:spPr>
          <a:xfrm>
            <a:off x="2297504" y="-188600"/>
            <a:ext cx="696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ADVANCED QUERIES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3303C0-1315-5130-0E29-D74C912A9910}"/>
              </a:ext>
            </a:extLst>
          </p:cNvPr>
          <p:cNvSpPr txBox="1"/>
          <p:nvPr/>
        </p:nvSpPr>
        <p:spPr>
          <a:xfrm>
            <a:off x="0" y="1012722"/>
            <a:ext cx="11474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9.Top Doctors by Patient Reach.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958AF-69A0-6DA1-2660-D2D5A7D3D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5" y="1967822"/>
            <a:ext cx="11353800" cy="1921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609F5C-E32D-926D-0CDC-57BF7367B3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54" y="4168644"/>
            <a:ext cx="459169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0875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3AE7D-A662-991E-FC10-F5EBC344E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4394B1-78CB-DD3C-5581-FE1EBF732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8600"/>
            <a:ext cx="12192000" cy="70866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CB7A0F-96AD-C9BB-35DE-303897B0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79F44-590C-E612-7C2A-D1C47F977E9D}"/>
              </a:ext>
            </a:extLst>
          </p:cNvPr>
          <p:cNvSpPr txBox="1"/>
          <p:nvPr/>
        </p:nvSpPr>
        <p:spPr>
          <a:xfrm>
            <a:off x="2297504" y="-188600"/>
            <a:ext cx="696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ADVANCED QUERIES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E39D16-2EEA-AD53-163C-09371CDF2E55}"/>
              </a:ext>
            </a:extLst>
          </p:cNvPr>
          <p:cNvSpPr txBox="1"/>
          <p:nvPr/>
        </p:nvSpPr>
        <p:spPr>
          <a:xfrm>
            <a:off x="0" y="1012722"/>
            <a:ext cx="11474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10. Average Length of Stay (LOS) per Diagnosis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701D0-DE4B-7FE9-C9B7-CE0C9D6AD4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3" y="1967822"/>
            <a:ext cx="11755491" cy="2191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2675F1-BDA4-6B8E-70C9-ECF223594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02" y="4404355"/>
            <a:ext cx="4448796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9384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400AC-7CC1-11CF-7AEC-71E4FFD60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B8A954-5192-258F-B2F3-CB08B077A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8600"/>
            <a:ext cx="12192000" cy="70866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2BD6C0-FCF9-853D-1B58-85E86412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50B88-29C9-90EC-4AB3-E8BBBD420E77}"/>
              </a:ext>
            </a:extLst>
          </p:cNvPr>
          <p:cNvSpPr txBox="1"/>
          <p:nvPr/>
        </p:nvSpPr>
        <p:spPr>
          <a:xfrm>
            <a:off x="2297504" y="-188600"/>
            <a:ext cx="696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ADVANCED QUERIES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4998E-B77C-45CF-0FB7-EA1E5AFB5F08}"/>
              </a:ext>
            </a:extLst>
          </p:cNvPr>
          <p:cNvSpPr txBox="1"/>
          <p:nvPr/>
        </p:nvSpPr>
        <p:spPr>
          <a:xfrm>
            <a:off x="0" y="1012722"/>
            <a:ext cx="11474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11. Patient-to-Doctor Ratio by Province.</a:t>
            </a:r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CBD389-8E72-03A9-4DBC-939671527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2" y="1795394"/>
            <a:ext cx="8992855" cy="21815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A20E84-4FF0-7E33-8D1F-0BFAA05A5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099" y="4266756"/>
            <a:ext cx="3496163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4153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15CAD-230E-BE14-D786-95696D230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9A6BFF-7D5D-A6FD-FDCF-0A7E1D48C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8600"/>
            <a:ext cx="12192000" cy="70866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020354-6D76-CA8B-D6AC-8DA9DFB3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FB746-E872-5859-8E93-0DFC0B937493}"/>
              </a:ext>
            </a:extLst>
          </p:cNvPr>
          <p:cNvSpPr txBox="1"/>
          <p:nvPr/>
        </p:nvSpPr>
        <p:spPr>
          <a:xfrm>
            <a:off x="2297504" y="-188600"/>
            <a:ext cx="696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ADVANCED QUERIES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FBCA2-83F5-91A5-8791-0BF206A0DDD3}"/>
              </a:ext>
            </a:extLst>
          </p:cNvPr>
          <p:cNvSpPr txBox="1"/>
          <p:nvPr/>
        </p:nvSpPr>
        <p:spPr>
          <a:xfrm>
            <a:off x="511277" y="1012722"/>
            <a:ext cx="1096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12.Admissions by Season.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E8018D-12D1-E71D-1138-96F96C1A7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7" y="1690883"/>
            <a:ext cx="5801535" cy="3810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1DB69B-585C-D48E-BB4F-4CDB40991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089" y="4768577"/>
            <a:ext cx="3372321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1568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7F921-AAE2-7DC0-DA20-32C2E42DC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87251D-4C92-DF99-E8D8-611A21DDE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8600"/>
            <a:ext cx="12192000" cy="70866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7A3B6-C027-701F-A610-16C0F736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025FA-E5A4-FEDE-20B4-1BA5066C5639}"/>
              </a:ext>
            </a:extLst>
          </p:cNvPr>
          <p:cNvSpPr txBox="1"/>
          <p:nvPr/>
        </p:nvSpPr>
        <p:spPr>
          <a:xfrm>
            <a:off x="2297504" y="-188600"/>
            <a:ext cx="696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INSIGHTS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2A2219-1869-0BC7-CECC-BE9833ABAC79}"/>
              </a:ext>
            </a:extLst>
          </p:cNvPr>
          <p:cNvSpPr/>
          <p:nvPr/>
        </p:nvSpPr>
        <p:spPr>
          <a:xfrm>
            <a:off x="1135626" y="820327"/>
            <a:ext cx="9291484" cy="57185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42776-4D8D-753F-1BF4-0A66A7FAEC0D}"/>
              </a:ext>
            </a:extLst>
          </p:cNvPr>
          <p:cNvSpPr txBox="1"/>
          <p:nvPr/>
        </p:nvSpPr>
        <p:spPr>
          <a:xfrm>
            <a:off x="1467465" y="1263573"/>
            <a:ext cx="86278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hospital had 55 patients born in 2010, with a nearly balanced male-to-female ratio.</a:t>
            </a:r>
          </a:p>
          <a:p>
            <a:pPr marL="342900" indent="-342900">
              <a:buAutoNum type="arabicPeriod"/>
            </a:pPr>
            <a:endParaRPr lang="en-US" sz="2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Admissions stayed steady across seasons: Summer 92, Spring 92, Fall 91, Winter 90.</a:t>
            </a:r>
          </a:p>
          <a:p>
            <a:pPr marL="342900" indent="-342900">
              <a:buAutoNum type="arabicPeriod"/>
            </a:pPr>
            <a:endParaRPr lang="en-US" sz="2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Dr. Claude (Internist) treated 212 unique patients, followed by Dr. Angelica (Nuclear Medicine) with 206.</a:t>
            </a:r>
          </a:p>
          <a:p>
            <a:pPr marL="342900" indent="-342900">
              <a:buAutoNum type="arabicPeriod"/>
            </a:pPr>
            <a:endParaRPr lang="en-US" sz="2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Some diagnoses led to repeat admissions, and the average stay length varied by condition.</a:t>
            </a:r>
          </a:p>
          <a:p>
            <a:pPr marL="342900" indent="-342900">
              <a:buAutoNum type="arabicPeriod"/>
            </a:pPr>
            <a:endParaRPr lang="en-US" sz="2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sz="2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Hamilton had the highest patient volume (1,938), while Toronto had 317, showing uneven city demand.</a:t>
            </a:r>
          </a:p>
        </p:txBody>
      </p:sp>
    </p:spTree>
    <p:extLst>
      <p:ext uri="{BB962C8B-B14F-4D97-AF65-F5344CB8AC3E}">
        <p14:creationId xmlns:p14="http://schemas.microsoft.com/office/powerpoint/2010/main" val="170915324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6AF2F-2C57-8DFF-A238-34E05D85B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E854F9-FBBE-7C9C-6025-572283EF5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8600"/>
            <a:ext cx="12192000" cy="70866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1469F-F020-9770-BE00-956D8E16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E1BE4-890F-7A83-C7FB-C51265F7CA87}"/>
              </a:ext>
            </a:extLst>
          </p:cNvPr>
          <p:cNvSpPr txBox="1"/>
          <p:nvPr/>
        </p:nvSpPr>
        <p:spPr>
          <a:xfrm>
            <a:off x="2297504" y="-188600"/>
            <a:ext cx="696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SUGGESTION To Increase Patients</a:t>
            </a:r>
            <a:endParaRPr lang="en-US" sz="36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535036-8CA7-0A5D-A3E7-B7870A187476}"/>
              </a:ext>
            </a:extLst>
          </p:cNvPr>
          <p:cNvSpPr/>
          <p:nvPr/>
        </p:nvSpPr>
        <p:spPr>
          <a:xfrm>
            <a:off x="1135626" y="820327"/>
            <a:ext cx="9291484" cy="57185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2C03E0-0B6F-4E3E-D38D-11A5DED12EE3}"/>
              </a:ext>
            </a:extLst>
          </p:cNvPr>
          <p:cNvSpPr txBox="1"/>
          <p:nvPr/>
        </p:nvSpPr>
        <p:spPr>
          <a:xfrm>
            <a:off x="1467465" y="1263573"/>
            <a:ext cx="86278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Add more support for children’s care and vaccinations since many young patients visit.</a:t>
            </a:r>
          </a:p>
          <a:p>
            <a:pPr marL="342900" indent="-342900">
              <a:buAutoNum type="arabicPeriod"/>
            </a:pP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Keep staff levels steady all year, because admissions don’t change much by season.</a:t>
            </a:r>
          </a:p>
          <a:p>
            <a:pPr marL="342900" indent="-342900">
              <a:buAutoNum type="arabicPeriod"/>
            </a:pP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Share the workload among doctors, especially in busy specialties.</a:t>
            </a:r>
          </a:p>
          <a:p>
            <a:pPr marL="342900" indent="-342900">
              <a:buAutoNum type="arabicPeriod"/>
            </a:pP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Give patients follow-ups and guidance to avoid repeat hospital visits.</a:t>
            </a:r>
          </a:p>
          <a:p>
            <a:pPr marL="342900" indent="-342900">
              <a:buAutoNum type="arabicPeriod"/>
            </a:pP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Put more staff and resources in Hamilton, as it has the most patients</a:t>
            </a:r>
          </a:p>
        </p:txBody>
      </p:sp>
    </p:spTree>
    <p:extLst>
      <p:ext uri="{BB962C8B-B14F-4D97-AF65-F5344CB8AC3E}">
        <p14:creationId xmlns:p14="http://schemas.microsoft.com/office/powerpoint/2010/main" val="4095702235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EC55B-C0BF-3AEB-8801-9CC0879D1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46DE1B-F2CC-CE49-2F40-70D32E9F7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BEAC9C-01E3-F4F8-48B7-A712B3E3BF28}"/>
              </a:ext>
            </a:extLst>
          </p:cNvPr>
          <p:cNvSpPr txBox="1"/>
          <p:nvPr/>
        </p:nvSpPr>
        <p:spPr>
          <a:xfrm>
            <a:off x="2339242" y="1859340"/>
            <a:ext cx="6967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  <a:latin typeface="Arial Black" panose="020B0A04020102020204" pitchFamily="34" charset="0"/>
              </a:rPr>
              <a:t>Thank </a:t>
            </a:r>
          </a:p>
          <a:p>
            <a:pPr algn="ctr"/>
            <a:r>
              <a:rPr lang="en-US" sz="4800" dirty="0">
                <a:solidFill>
                  <a:srgbClr val="FFFF00"/>
                </a:solidFill>
                <a:latin typeface="Arial Black" panose="020B0A04020102020204" pitchFamily="34" charset="0"/>
              </a:rPr>
              <a:t>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7A3206-2F7E-ADCA-CD53-F14EDD0A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9313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A22E9-1AED-87B9-7286-5A462D46F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231641-A919-24EE-332F-738923AEF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8600"/>
            <a:ext cx="12192000" cy="70866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0CDE46-382C-F34A-D6EF-AD9EE7FC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1E623D-7CE2-FEA1-59DA-F77CA63FE784}"/>
              </a:ext>
            </a:extLst>
          </p:cNvPr>
          <p:cNvSpPr/>
          <p:nvPr/>
        </p:nvSpPr>
        <p:spPr>
          <a:xfrm>
            <a:off x="1135626" y="820327"/>
            <a:ext cx="9291484" cy="57185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FBD65-C598-A7BC-8029-5A6CE3D02438}"/>
              </a:ext>
            </a:extLst>
          </p:cNvPr>
          <p:cNvSpPr txBox="1"/>
          <p:nvPr/>
        </p:nvSpPr>
        <p:spPr>
          <a:xfrm>
            <a:off x="1467465" y="2270146"/>
            <a:ext cx="86278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This analysis aims to improve patient care and optimize hospital resources. By examining treatment patterns and staff efficiency, we can make smarter decisions to enhance services and outcomes for everyone..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E7B21-81A6-A1CA-FC6E-32909A307B65}"/>
              </a:ext>
            </a:extLst>
          </p:cNvPr>
          <p:cNvSpPr txBox="1"/>
          <p:nvPr/>
        </p:nvSpPr>
        <p:spPr>
          <a:xfrm>
            <a:off x="2297504" y="986814"/>
            <a:ext cx="696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PURPOSE OF ANALYSIS</a:t>
            </a:r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79441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33B418A-3B14-92DE-3A81-9AFBE1B83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1EA02E-8F90-A61D-C5BE-9D23CFAB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SCHEMA &amp;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769481-3FC3-F384-EF53-75BAA43C6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6" y="1435510"/>
            <a:ext cx="10515600" cy="5057365"/>
          </a:xfrm>
        </p:spPr>
      </p:pic>
    </p:spTree>
    <p:extLst>
      <p:ext uri="{BB962C8B-B14F-4D97-AF65-F5344CB8AC3E}">
        <p14:creationId xmlns:p14="http://schemas.microsoft.com/office/powerpoint/2010/main" val="152649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6D355C-2BB2-69BB-D26A-BC07B5B82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8600"/>
            <a:ext cx="12192000" cy="70866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2FBFA6-0735-62F5-FD64-D2390ACD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6A924-B8E9-0E56-22D2-D50879F93010}"/>
              </a:ext>
            </a:extLst>
          </p:cNvPr>
          <p:cNvSpPr txBox="1"/>
          <p:nvPr/>
        </p:nvSpPr>
        <p:spPr>
          <a:xfrm>
            <a:off x="2297504" y="-188600"/>
            <a:ext cx="696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BASIC QUERIES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56466-7F8F-EE1B-46C2-7F32AD1A764F}"/>
              </a:ext>
            </a:extLst>
          </p:cNvPr>
          <p:cNvSpPr txBox="1"/>
          <p:nvPr/>
        </p:nvSpPr>
        <p:spPr>
          <a:xfrm>
            <a:off x="0" y="1012722"/>
            <a:ext cx="10835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 Show how many patients have a </a:t>
            </a:r>
            <a:r>
              <a:rPr lang="en-US" sz="3200" b="1" u="sng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birth_date</a:t>
            </a:r>
            <a:r>
              <a:rPr lang="en-US" sz="32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with 2010 as the birth year.</a:t>
            </a:r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7FDD6F-AC97-057F-9BE1-1F5422B29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7" y="2562104"/>
            <a:ext cx="5163271" cy="17337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CF1FB4-7972-DCDD-E94C-CA9629327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95" y="4598454"/>
            <a:ext cx="2769237" cy="9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8151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3737B-B324-66E0-98BB-3A59D85D9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8A2ACF-6263-51DC-6C8F-7B325E419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8600"/>
            <a:ext cx="12192000" cy="70866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1FC71C-50A0-9097-4006-3AB0BE1E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F4089-A471-4CD5-035C-063BBD585435}"/>
              </a:ext>
            </a:extLst>
          </p:cNvPr>
          <p:cNvSpPr txBox="1"/>
          <p:nvPr/>
        </p:nvSpPr>
        <p:spPr>
          <a:xfrm>
            <a:off x="2297504" y="-188600"/>
            <a:ext cx="696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BASIC QUERIES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2652EF-CA5E-8D30-6721-FB86D19FC84D}"/>
              </a:ext>
            </a:extLst>
          </p:cNvPr>
          <p:cNvSpPr txBox="1"/>
          <p:nvPr/>
        </p:nvSpPr>
        <p:spPr>
          <a:xfrm>
            <a:off x="0" y="1012722"/>
            <a:ext cx="10835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Show all the columns from admissions where the patient was admitted and discharged on the same day.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77797-4D6C-BCDB-77AC-7F81D8206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43" y="2581550"/>
            <a:ext cx="5944430" cy="1419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B04E2B-B2E0-42BB-8532-176096A75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74" y="4399936"/>
            <a:ext cx="6714049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6560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A1C99-C71E-51F4-D1DD-29F0A5EBB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025AFB-D4EF-08EE-AE93-538C84129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8600"/>
            <a:ext cx="12192000" cy="70866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9E8EE-AC7B-6FC9-82B0-FF60147D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B543D-F174-14AE-2A61-42B91CAC7E40}"/>
              </a:ext>
            </a:extLst>
          </p:cNvPr>
          <p:cNvSpPr txBox="1"/>
          <p:nvPr/>
        </p:nvSpPr>
        <p:spPr>
          <a:xfrm>
            <a:off x="2297504" y="-188600"/>
            <a:ext cx="696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BASIC QUERIES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C5D0A-E199-7345-F1AF-AAB00C10BB39}"/>
              </a:ext>
            </a:extLst>
          </p:cNvPr>
          <p:cNvSpPr txBox="1"/>
          <p:nvPr/>
        </p:nvSpPr>
        <p:spPr>
          <a:xfrm>
            <a:off x="0" y="1012722"/>
            <a:ext cx="10835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3. Show unique first names from the patients table which only occurs once in the list.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CD676-8BF6-835A-62E5-591C80AD8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68" y="2460265"/>
            <a:ext cx="4525006" cy="1819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D70988-6804-D247-0A82-588D8FF76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13" y="4422505"/>
            <a:ext cx="1362265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4531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E12D9-A2D8-D8BF-8E37-0BE8EE8A7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5E5274-758A-8902-0364-CE5A4C50B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8600"/>
            <a:ext cx="12192000" cy="70866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B5BFB5-97B6-0408-C18F-F9DFB6C9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D0762-56B3-B9AE-7E93-994936E9FE71}"/>
              </a:ext>
            </a:extLst>
          </p:cNvPr>
          <p:cNvSpPr txBox="1"/>
          <p:nvPr/>
        </p:nvSpPr>
        <p:spPr>
          <a:xfrm>
            <a:off x="2297504" y="-188600"/>
            <a:ext cx="696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BASIC QUERIES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62A41-7714-9532-91E9-2A576875B3D3}"/>
              </a:ext>
            </a:extLst>
          </p:cNvPr>
          <p:cNvSpPr txBox="1"/>
          <p:nvPr/>
        </p:nvSpPr>
        <p:spPr>
          <a:xfrm>
            <a:off x="0" y="1012722"/>
            <a:ext cx="10766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4. Show the total amount of male patients and the total amount of female patients in the patients table. Display the two results in the same row.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DA605-3F3C-A770-9A2F-189A1C117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8" y="2897521"/>
            <a:ext cx="10307488" cy="1209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22D9ED-0A76-50A4-A1AF-0BE3098F8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22" y="4689799"/>
            <a:ext cx="3958667" cy="108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136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C8E9C-029F-EDE0-7BF7-3F41393EA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1C398D-45E1-A212-CA83-053FFAAAC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8600"/>
            <a:ext cx="12192000" cy="70866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DD4E2D-5501-D4E9-57D4-7329D205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2A830-9E6C-7B98-E642-B6F997A32240}"/>
              </a:ext>
            </a:extLst>
          </p:cNvPr>
          <p:cNvSpPr txBox="1"/>
          <p:nvPr/>
        </p:nvSpPr>
        <p:spPr>
          <a:xfrm>
            <a:off x="2297504" y="-188600"/>
            <a:ext cx="696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INTERMIDIATE QUERIES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8D469-8FC5-F1C9-8338-DD691C24C135}"/>
              </a:ext>
            </a:extLst>
          </p:cNvPr>
          <p:cNvSpPr txBox="1"/>
          <p:nvPr/>
        </p:nvSpPr>
        <p:spPr>
          <a:xfrm>
            <a:off x="0" y="1012722"/>
            <a:ext cx="10766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5. Show </a:t>
            </a:r>
            <a:r>
              <a:rPr lang="en-US" sz="3200" b="1" u="sng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patient_id</a:t>
            </a:r>
            <a:r>
              <a:rPr lang="en-US" sz="32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diagnosis from admissions. Find patients admitted multiple times for the same diagnosis.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A02DC6-242E-5EBE-58A4-1B940AF1F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78" y="2666893"/>
            <a:ext cx="4734586" cy="1524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8E8707-F145-573D-7C73-E59FC0940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81" y="4460610"/>
            <a:ext cx="3210373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6442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ED055-6A28-B7D3-5762-F115A0462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DACF13-38B9-1445-DF80-60E989CEE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8600"/>
            <a:ext cx="12192000" cy="70866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F3CECC-006F-C886-3600-35EBD22F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D08BA-2245-3A4A-9002-AD8F8A445EEC}"/>
              </a:ext>
            </a:extLst>
          </p:cNvPr>
          <p:cNvSpPr txBox="1"/>
          <p:nvPr/>
        </p:nvSpPr>
        <p:spPr>
          <a:xfrm>
            <a:off x="2297504" y="-188600"/>
            <a:ext cx="696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INTERMIDIATE QUERIES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55A43-0D46-9325-BBB0-BED72AEB30F4}"/>
              </a:ext>
            </a:extLst>
          </p:cNvPr>
          <p:cNvSpPr txBox="1"/>
          <p:nvPr/>
        </p:nvSpPr>
        <p:spPr>
          <a:xfrm>
            <a:off x="0" y="1012722"/>
            <a:ext cx="11474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6. Show the city and the total number of patients in the city. Order from most to least patients and then by city name ascending.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176F3-AA5C-EE69-B9A2-B478144BE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0" y="2460265"/>
            <a:ext cx="6211167" cy="1448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7007C0-F23B-A409-4F11-E30D72AFC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272" y="4190281"/>
            <a:ext cx="212437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3513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507</Words>
  <Application>Microsoft Office PowerPoint</Application>
  <PresentationFormat>Widescreen</PresentationFormat>
  <Paragraphs>88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SCHEMA &amp;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Kabir Pandya</dc:creator>
  <cp:lastModifiedBy>vijay chinchkar</cp:lastModifiedBy>
  <cp:revision>22</cp:revision>
  <dcterms:created xsi:type="dcterms:W3CDTF">2024-10-29T06:39:21Z</dcterms:created>
  <dcterms:modified xsi:type="dcterms:W3CDTF">2025-09-24T17:37:21Z</dcterms:modified>
</cp:coreProperties>
</file>