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4" y="-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45DEF-64EC-454A-B51F-FC1B48DE378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411-4C9F-4F65-916A-AF9E70AC2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9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7299A-028F-6864-B7AA-0FC798ED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481E4-44A7-4611-2BB9-F0122D769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24065-43CE-039F-BD33-E983DE043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B974C-E8C8-B88A-B9F7-2C252A25B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8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9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26CCA-D538-43DE-14C1-6C67D88A1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A0FFAE-759D-08FC-775C-867C52E85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29A8D-2BA1-66FB-1D4E-74A4B4BA3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A81E4-EBC8-0C01-5A10-419DC5F45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079B-BEAC-627A-8C0F-0C062547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CF29CB-40A7-2F37-652B-8D4B1035C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D72FD-036F-DE90-62AC-12DCE4E3B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41A8D-3C54-BDB4-805B-13F884953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5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F7ED9-0A31-B739-C21B-2024F390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C9451-9105-53CE-391B-909B6795E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8062F-609A-B030-393F-B94FA36FA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7FD89-A3EC-F287-6F4D-414562532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9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2E8BD-3131-3DD4-9CB3-EC30A7DF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B0880-57CD-A4CA-A911-ED943C9AE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94C25-1EBA-B395-56DF-821CA4330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9BE5-AB2E-118D-77BA-75D5AE0F6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59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9EEF-6C43-4482-3A10-57642F89D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13BCF9-19C5-A0D3-C3EC-F4DB817C63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650C6-21C9-E0CB-FA39-8486A58B6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E9C6-B5F2-57E2-CBA4-6DA8B0E4F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411-4C9F-4F65-916A-AF9E70AC2D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966C-CE37-28CC-B901-88383551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5743-282E-0695-34C5-DD3BA961A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20019-9851-77E6-3AE0-D4C2DAE4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A0ACC-B726-4C90-9D22-B2E8B2514D4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79D12-1496-1A7E-4F75-D0C91733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AECED-29CF-45CE-CBE5-DFF386BA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5963-1158-47D0-7B53-D355316A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CD699-7D1A-A16E-CA98-566729137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D43B0-937B-A86A-A4EA-B0D8F11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DCE0-8698-49F9-BC04-32B5CDD6610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74B8-76B3-CF5D-CE31-CAC97289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960D2-536C-7992-34BD-70E5A54DA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0973A-785A-E593-FF9D-5CE2858E8B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7F653-0B0C-007E-484A-D4CCBE09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38960-C756-E891-4CE8-D8A2F38B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4340-E0CB-4316-B463-4372F3D6D29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01023-30BB-D57E-D082-437813D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74133-9052-F8AB-551B-D6DCB22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A3F-32B6-2071-5DD0-5717C409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3EEF-9F4B-690F-34BE-6ACA5250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F3786-BF7A-BE29-E835-F02191511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71E7-F807-4A0B-B6EE-9F1CCB2CCAFD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7D249-621C-DF05-AE20-BCC9BF22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DCC79-5549-9F0A-8FD0-ADA32730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1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CDAB-C480-7247-488B-07298E3A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15E6C-99E0-EDC0-B1FF-9FE540D6C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1A3FF-23BF-03C6-1A68-95EF42D0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511A-E2CA-4074-BFF1-7F2F61CCF94F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4A01-220A-9293-6563-AD8FC88D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332F-A16A-8DE7-A760-0E6DCC2B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9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0BA3-F0AD-7A3C-41E9-C2E5B0D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C4B2-09A0-3C9D-278D-DAFC6A846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AE02-9F3A-7846-9AB3-83387A0D1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B08EE-A343-7369-2430-9BD6FEB8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9587B-0167-48DC-AB04-364599503EEF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46C15-3528-90C9-8CBB-4E3B35A8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26CBD-E46C-7A39-5802-35BB37DA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875B-615D-7234-F32B-CF83E698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95ADF-8235-9E09-A592-A42D147D4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2CBF3-1A7D-2B03-C245-786E10C87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490EC-F269-2BC5-048B-2C4E549E7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BF504-D9EE-101B-EC52-6F03A02A4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9E9A2-D9B8-F17F-0E22-E2454F13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3318-9349-412A-AAF3-73A35BF75582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39B3D-0D33-0EC8-A65D-AD5B515A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AD3E2-009B-70A6-C0A0-4400C65D8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E512-3ECF-E5AC-268A-2C42B576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B7785-A468-E558-199E-25E3FD4A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4CC9D-F390-4E6E-83AC-5318B5C01D9C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93F67-4234-0B8E-F073-8A11B22F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3E1DE-E91D-836D-1389-223F2E04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E306-499C-EF23-5DB5-FCFA3611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5281F-67A8-4E41-BCE1-E5FC74874780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E1DB3-1E9A-5F8B-1D2B-14097584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1249-628F-6A65-32FA-0E63A4F0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E170-6325-EE9A-47B8-DFEC3591B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5EA2-8F36-9668-A92E-7966D6D83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C10E0-1A30-037E-D3A7-A80A7BDBF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9E53D-6464-68A0-624D-11F812B8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3576-AA7F-4685-B593-52A9E86C92DD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5F7D-7D24-9CF7-A6DE-92ED0DE5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655BD-BF56-9622-7D0E-93BDB4AE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AA0D-E8B7-1E0B-1D16-84B234B8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ABF20-8BC6-4A6B-1172-C300F1586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4FA4-3320-114B-370C-23EC6BA5D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73CB8-57F6-A0BF-1DCA-D828E32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7C52-5EB3-4B34-975E-2877E313A2E9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3D84-9C60-ADD5-605B-1897C9F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73E03-84CB-F6A0-09C9-B5992986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4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51794-101F-9F8D-D9E2-64ED0F376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FF866-A5EA-C2D5-80C5-78D561D3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0E09-0670-EF50-CA19-298EC427B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3E329-D2C1-4594-947E-2B7EFACD117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B6603-3628-40B7-0DCD-CC3AA8172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EBD3-0793-1F6D-0544-5904E4A25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9E740-B80D-4837-87E1-D5F7D05A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0875-5E97-6F68-A42A-B43EA8FFF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5D49D-1F1E-52F8-8F05-0D9DC709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53565" y="80963"/>
            <a:ext cx="14345565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A4CBED2-E5B0-31B7-5E13-ABEFEA1FB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0905" y="6189785"/>
            <a:ext cx="3516924" cy="66821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Presented By : Vijay Chinchkar</a:t>
            </a:r>
          </a:p>
          <a:p>
            <a:endParaRPr lang="en-US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BDBD3-B871-4DA2-AC6C-5B4EBD50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7286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C55B-C0BF-3AEB-8801-9CC0879D1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46DE1B-F2CC-CE49-2F40-70D32E9F7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EAC9C-01E3-F4F8-48B7-A712B3E3BF28}"/>
              </a:ext>
            </a:extLst>
          </p:cNvPr>
          <p:cNvSpPr txBox="1"/>
          <p:nvPr/>
        </p:nvSpPr>
        <p:spPr>
          <a:xfrm>
            <a:off x="2427732" y="2504903"/>
            <a:ext cx="69677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7A3206-2F7E-ADCA-CD53-F14EDD0A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69313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2D69DA1-2BD8-2B8D-80BA-34BEB7AD8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EF3DD34-0BC6-E0F4-F2C5-E8B5AD38AB23}"/>
              </a:ext>
            </a:extLst>
          </p:cNvPr>
          <p:cNvGrpSpPr/>
          <p:nvPr/>
        </p:nvGrpSpPr>
        <p:grpSpPr>
          <a:xfrm>
            <a:off x="4906518" y="-978408"/>
            <a:ext cx="8383524" cy="7836408"/>
            <a:chOff x="4727448" y="-978408"/>
            <a:chExt cx="8383524" cy="78364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A6D924-84F7-B318-C113-032A67C29CEF}"/>
                </a:ext>
              </a:extLst>
            </p:cNvPr>
            <p:cNvSpPr/>
            <p:nvPr/>
          </p:nvSpPr>
          <p:spPr>
            <a:xfrm>
              <a:off x="4749546" y="-64008"/>
              <a:ext cx="7464552" cy="692200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2EB55F-5F7B-EB11-5546-45A0A26C22CD}"/>
                </a:ext>
              </a:extLst>
            </p:cNvPr>
            <p:cNvSpPr/>
            <p:nvPr/>
          </p:nvSpPr>
          <p:spPr>
            <a:xfrm>
              <a:off x="4727448" y="6099048"/>
              <a:ext cx="7508748" cy="758952"/>
            </a:xfrm>
            <a:prstGeom prst="rect">
              <a:avLst/>
            </a:prstGeom>
            <a:solidFill>
              <a:srgbClr val="FFFF00"/>
            </a:solidFill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BA284250-D01D-615E-B6A7-5A068E63886E}"/>
                </a:ext>
              </a:extLst>
            </p:cNvPr>
            <p:cNvSpPr/>
            <p:nvPr/>
          </p:nvSpPr>
          <p:spPr>
            <a:xfrm>
              <a:off x="10852404" y="-978408"/>
              <a:ext cx="2258568" cy="2139696"/>
            </a:xfrm>
            <a:prstGeom prst="donut">
              <a:avLst/>
            </a:prstGeom>
            <a:solidFill>
              <a:srgbClr val="FFFF0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906C38-9662-E421-F52E-AD11B4CC89ED}"/>
              </a:ext>
            </a:extLst>
          </p:cNvPr>
          <p:cNvSpPr txBox="1"/>
          <p:nvPr/>
        </p:nvSpPr>
        <p:spPr>
          <a:xfrm>
            <a:off x="5653278" y="1234440"/>
            <a:ext cx="3445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  <a:endParaRPr lang="en-US" sz="6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AE27AE4D-9F7D-BFD1-E14D-3E9720D179FA}"/>
              </a:ext>
            </a:extLst>
          </p:cNvPr>
          <p:cNvSpPr/>
          <p:nvPr/>
        </p:nvSpPr>
        <p:spPr>
          <a:xfrm>
            <a:off x="5769864" y="2468880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37C8FDAC-3E35-BEF5-2DB8-7E2D4C086A01}"/>
              </a:ext>
            </a:extLst>
          </p:cNvPr>
          <p:cNvSpPr/>
          <p:nvPr/>
        </p:nvSpPr>
        <p:spPr>
          <a:xfrm>
            <a:off x="5769864" y="288471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669FBED5-19C8-283F-7608-35F3931283FF}"/>
              </a:ext>
            </a:extLst>
          </p:cNvPr>
          <p:cNvSpPr/>
          <p:nvPr/>
        </p:nvSpPr>
        <p:spPr>
          <a:xfrm>
            <a:off x="5769864" y="331012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7A5FC358-E176-231D-27D9-9DC186550555}"/>
              </a:ext>
            </a:extLst>
          </p:cNvPr>
          <p:cNvSpPr/>
          <p:nvPr/>
        </p:nvSpPr>
        <p:spPr>
          <a:xfrm>
            <a:off x="5769864" y="3766900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ircle: Hollow 16">
            <a:extLst>
              <a:ext uri="{FF2B5EF4-FFF2-40B4-BE49-F238E27FC236}">
                <a16:creationId xmlns:a16="http://schemas.microsoft.com/office/drawing/2014/main" id="{A0D0121C-89E2-69D4-ED10-B119F30504D2}"/>
              </a:ext>
            </a:extLst>
          </p:cNvPr>
          <p:cNvSpPr/>
          <p:nvPr/>
        </p:nvSpPr>
        <p:spPr>
          <a:xfrm>
            <a:off x="5769864" y="4160948"/>
            <a:ext cx="164592" cy="173736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DEE169-A093-2264-1A88-D13921EDC7C8}"/>
              </a:ext>
            </a:extLst>
          </p:cNvPr>
          <p:cNvSpPr txBox="1"/>
          <p:nvPr/>
        </p:nvSpPr>
        <p:spPr>
          <a:xfrm>
            <a:off x="5852160" y="2386471"/>
            <a:ext cx="19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Problem Statement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9FBA0A-D8F9-5CDB-515B-70DD3A6F99AA}"/>
              </a:ext>
            </a:extLst>
          </p:cNvPr>
          <p:cNvSpPr txBox="1"/>
          <p:nvPr/>
        </p:nvSpPr>
        <p:spPr>
          <a:xfrm>
            <a:off x="5852160" y="2793058"/>
            <a:ext cx="7955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Goal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D9EA2-3097-F5B4-643C-0642124F52EB}"/>
              </a:ext>
            </a:extLst>
          </p:cNvPr>
          <p:cNvSpPr txBox="1"/>
          <p:nvPr/>
        </p:nvSpPr>
        <p:spPr>
          <a:xfrm>
            <a:off x="5934456" y="3234149"/>
            <a:ext cx="1951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Dashboard Showcase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96248-7A05-ECBB-3BC8-9E1C601AB98B}"/>
              </a:ext>
            </a:extLst>
          </p:cNvPr>
          <p:cNvSpPr txBox="1"/>
          <p:nvPr/>
        </p:nvSpPr>
        <p:spPr>
          <a:xfrm>
            <a:off x="5934456" y="3675240"/>
            <a:ext cx="92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Insights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7C606-99F0-56A8-1918-21E5BC5D7987}"/>
              </a:ext>
            </a:extLst>
          </p:cNvPr>
          <p:cNvSpPr txBox="1"/>
          <p:nvPr/>
        </p:nvSpPr>
        <p:spPr>
          <a:xfrm>
            <a:off x="5934456" y="4073747"/>
            <a:ext cx="1691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Recommendation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8531DC-DC5D-3F20-C3FA-7208AF0C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8873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6D355C-2BB2-69BB-D26A-BC07B5B82A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56A924-B8E9-0E56-22D2-D50879F93010}"/>
              </a:ext>
            </a:extLst>
          </p:cNvPr>
          <p:cNvSpPr txBox="1"/>
          <p:nvPr/>
        </p:nvSpPr>
        <p:spPr>
          <a:xfrm>
            <a:off x="2612136" y="1920240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40502-3921-3732-6445-351F303808A6}"/>
              </a:ext>
            </a:extLst>
          </p:cNvPr>
          <p:cNvCxnSpPr>
            <a:cxnSpLocks/>
          </p:cNvCxnSpPr>
          <p:nvPr/>
        </p:nvCxnSpPr>
        <p:spPr>
          <a:xfrm>
            <a:off x="3438144" y="2751237"/>
            <a:ext cx="5111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779E1-C062-8C86-1995-956696021070}"/>
              </a:ext>
            </a:extLst>
          </p:cNvPr>
          <p:cNvSpPr txBox="1"/>
          <p:nvPr/>
        </p:nvSpPr>
        <p:spPr>
          <a:xfrm>
            <a:off x="1615440" y="2953512"/>
            <a:ext cx="89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 wants to launch a new credit cards to expand its services, but there is uncertainty to address this , I,  As a Data Analyst, I need to analyze a sample dataset of 4000 customers online spending and habits across five cities. The Goal is to provide insights that help </a:t>
            </a:r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 tailor the credit cards to customer needs and Market Trends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2FBFA6-0735-62F5-FD64-D2390ACD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815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97402-3D0F-39DE-FEF0-3D5CF6F4F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78653D-2EBB-073E-DBFA-4EFC2C76D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509"/>
            <a:ext cx="12417552" cy="6962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579C0-0109-B34A-AD04-3BD2A5564B5D}"/>
              </a:ext>
            </a:extLst>
          </p:cNvPr>
          <p:cNvSpPr txBox="1"/>
          <p:nvPr/>
        </p:nvSpPr>
        <p:spPr>
          <a:xfrm>
            <a:off x="2409444" y="1819103"/>
            <a:ext cx="6967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FFFF00"/>
                </a:solidFill>
                <a:latin typeface="Arial Black" panose="020B0A04020102020204" pitchFamily="34" charset="0"/>
              </a:rPr>
              <a:t>Goal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B1C39A-6270-379F-1F99-513F9F6EDE16}"/>
              </a:ext>
            </a:extLst>
          </p:cNvPr>
          <p:cNvCxnSpPr>
            <a:cxnSpLocks/>
          </p:cNvCxnSpPr>
          <p:nvPr/>
        </p:nvCxnSpPr>
        <p:spPr>
          <a:xfrm>
            <a:off x="3438144" y="2751237"/>
            <a:ext cx="511149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E2C54DD-2BE6-0473-0767-9D77146F1B7B}"/>
              </a:ext>
            </a:extLst>
          </p:cNvPr>
          <p:cNvSpPr txBox="1"/>
          <p:nvPr/>
        </p:nvSpPr>
        <p:spPr>
          <a:xfrm>
            <a:off x="1615440" y="2953512"/>
            <a:ext cx="9201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My Goal is to analyze the sample data, Create impactful metrics and visuals, and develop a user-friendly dashboard to </a:t>
            </a:r>
            <a:r>
              <a:rPr lang="en-US" sz="2000" dirty="0" err="1">
                <a:solidFill>
                  <a:schemeClr val="bg1"/>
                </a:solidFill>
              </a:rPr>
              <a:t>Mitron</a:t>
            </a:r>
            <a:r>
              <a:rPr lang="en-US" sz="2000" dirty="0">
                <a:solidFill>
                  <a:schemeClr val="bg1"/>
                </a:solidFill>
              </a:rPr>
              <a:t> Bank’s leadership. The Objective is to deliver data-driven  recommendation to Mr. </a:t>
            </a:r>
            <a:r>
              <a:rPr lang="en-US" sz="2000" dirty="0" err="1">
                <a:solidFill>
                  <a:schemeClr val="bg1"/>
                </a:solidFill>
              </a:rPr>
              <a:t>Bashnir</a:t>
            </a:r>
            <a:r>
              <a:rPr lang="en-US" sz="2000" dirty="0">
                <a:solidFill>
                  <a:schemeClr val="bg1"/>
                </a:solidFill>
              </a:rPr>
              <a:t> Rover, Supporting 	the successful launch of new credit card line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01316-795C-8F8E-7DA7-22C8E8E29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6272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C0861A-EE05-16CA-5FEA-DC36E88FB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CB7A25-BAD5-370F-F570-D8265081CC20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72530-BF11-76DD-8407-54B01F0BBA96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ACFFEC-F15F-D3D5-1B6F-886E711FC679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60D9710-9976-110E-EE1A-A9AE172A0FF6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Top Spending Areas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42657B-2D1A-5DC8-101B-78BCF6D2EF1D}"/>
              </a:ext>
            </a:extLst>
          </p:cNvPr>
          <p:cNvSpPr/>
          <p:nvPr/>
        </p:nvSpPr>
        <p:spPr>
          <a:xfrm>
            <a:off x="5166360" y="3425686"/>
            <a:ext cx="265176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Age and Spending Style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52303-9618-3443-AD64-30F56A371618}"/>
              </a:ext>
            </a:extLst>
          </p:cNvPr>
          <p:cNvSpPr txBox="1"/>
          <p:nvPr/>
        </p:nvSpPr>
        <p:spPr>
          <a:xfrm>
            <a:off x="5166360" y="1554480"/>
            <a:ext cx="6656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Whether it’s setting bills, getting groceries, buying electronics or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taking care of health and wellness, these are the big spenders.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Mumbai is the go-to-city for spending across different ages – it’s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spending champ!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CE7D4-39FE-71C4-368F-FE5ACA08F67A}"/>
              </a:ext>
            </a:extLst>
          </p:cNvPr>
          <p:cNvSpPr txBox="1"/>
          <p:nvPr/>
        </p:nvSpPr>
        <p:spPr>
          <a:xfrm>
            <a:off x="5166360" y="4487712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Folks between 25-34 and 21-24 up for a good time, spending more on stuff like entertainment, Clothes and Travel.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Those Over 45 are a bit more frugal, especially when it comes to swiping the credit card.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F9FFE4-8B28-EC90-1449-B6F350DB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031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68D6-93A9-268F-86BB-CDE87C75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95377E-E81E-A074-6D1C-2067F9B12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072ABF8-AD0A-32F8-149F-DCE9E274A0FC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B7550-6D1E-F405-734C-E3050E71EE5B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F0033-AF4E-215E-704C-A480D325BC6F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F153270-8617-AF5A-ECB4-3115029CB50D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Jobs And Money Talk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B445A2-7A10-B00B-9791-9C81D9D831C7}"/>
              </a:ext>
            </a:extLst>
          </p:cNvPr>
          <p:cNvSpPr/>
          <p:nvPr/>
        </p:nvSpPr>
        <p:spPr>
          <a:xfrm>
            <a:off x="5166360" y="3425686"/>
            <a:ext cx="3355848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Gender and Relationship Impact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869F2-5DB4-4903-033E-C3893C6B0AEB}"/>
              </a:ext>
            </a:extLst>
          </p:cNvPr>
          <p:cNvSpPr txBox="1"/>
          <p:nvPr/>
        </p:nvSpPr>
        <p:spPr>
          <a:xfrm>
            <a:off x="5166360" y="1554480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People with regular IT Jobs , business owners , and others with a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monthly paycheck are the big earners and spenders.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Freelancers and Government employees are also not shy when it comes to opening the wallet.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F9B682-44DD-B7F0-318A-A95505A42E8E}"/>
              </a:ext>
            </a:extLst>
          </p:cNvPr>
          <p:cNvSpPr txBox="1"/>
          <p:nvPr/>
        </p:nvSpPr>
        <p:spPr>
          <a:xfrm>
            <a:off x="5166360" y="4487712"/>
            <a:ext cx="6812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Guys are more likely to flash credit cards than the ladies.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Married folks are big spenders compared to single- Unmarried ones.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7D35D6-3E7D-EA2A-DB73-60245D4E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9354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4DF6-E797-4543-EBA9-71F31527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6627DD-7240-0AFF-9D4A-B438C4458A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B06B3AC-922B-C020-0400-07D8E04602BF}"/>
              </a:ext>
            </a:extLst>
          </p:cNvPr>
          <p:cNvSpPr/>
          <p:nvPr/>
        </p:nvSpPr>
        <p:spPr>
          <a:xfrm>
            <a:off x="4600956" y="-146232"/>
            <a:ext cx="7626096" cy="69100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97FBA7-D05B-2D67-4172-2C4524B58153}"/>
              </a:ext>
            </a:extLst>
          </p:cNvPr>
          <p:cNvSpPr txBox="1"/>
          <p:nvPr/>
        </p:nvSpPr>
        <p:spPr>
          <a:xfrm>
            <a:off x="338328" y="219456"/>
            <a:ext cx="2935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INSIGHTS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4D3E9-45B1-1EDB-0AFB-547B871B0A25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221284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46F3062-E34B-28BE-CEC6-F24C5CFFC1EC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Cities Specific Spending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A780B75-016A-07B5-654B-5023C4F9F8BE}"/>
              </a:ext>
            </a:extLst>
          </p:cNvPr>
          <p:cNvSpPr/>
          <p:nvPr/>
        </p:nvSpPr>
        <p:spPr>
          <a:xfrm>
            <a:off x="5166360" y="3425686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Diving Into Categories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74002-F616-739F-096F-7AACC3916C05}"/>
              </a:ext>
            </a:extLst>
          </p:cNvPr>
          <p:cNvSpPr txBox="1"/>
          <p:nvPr/>
        </p:nvSpPr>
        <p:spPr>
          <a:xfrm>
            <a:off x="5166360" y="1554480"/>
            <a:ext cx="6656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Mumbai isn’t just a city of dreams ; it’s also the city of spending especially with credit cards.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Other Places like Delhi NCR’s, Bengaluru, and Chennai have their  own unique spending vibes depending on the age group.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7A04FA-DDBF-0BD0-006C-A637F7A92A52}"/>
              </a:ext>
            </a:extLst>
          </p:cNvPr>
          <p:cNvSpPr txBox="1"/>
          <p:nvPr/>
        </p:nvSpPr>
        <p:spPr>
          <a:xfrm>
            <a:off x="5166360" y="4487712"/>
            <a:ext cx="6812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Bills, electronics, and travel are golden areas for credit card perks-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tailor those rewards  for the big spenders.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7C6943-3D33-C370-1EDB-8F4AAD96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029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062C-3FF6-B60C-88E0-E7E4BE346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9C71A-0F33-66FE-1EF0-7FFCE22C3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1B0FAF-80F7-01CC-131D-73EF71D755D4}"/>
              </a:ext>
            </a:extLst>
          </p:cNvPr>
          <p:cNvSpPr/>
          <p:nvPr/>
        </p:nvSpPr>
        <p:spPr>
          <a:xfrm>
            <a:off x="4910328" y="0"/>
            <a:ext cx="7316724" cy="70957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1A4B2-C470-EB5B-BFD3-4E4ACE92576D}"/>
              </a:ext>
            </a:extLst>
          </p:cNvPr>
          <p:cNvSpPr txBox="1"/>
          <p:nvPr/>
        </p:nvSpPr>
        <p:spPr>
          <a:xfrm>
            <a:off x="54864" y="172665"/>
            <a:ext cx="4636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Recommendations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8FB6EB-2686-14B5-F6E4-D7C1F1343534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36393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79BEE9-E513-B2D4-DD4F-3F02CF4E6D8B}"/>
              </a:ext>
            </a:extLst>
          </p:cNvPr>
          <p:cNvSpPr/>
          <p:nvPr/>
        </p:nvSpPr>
        <p:spPr>
          <a:xfrm>
            <a:off x="5166360" y="612648"/>
            <a:ext cx="2560320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Targeted Offers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8802F-17CA-B2C5-890C-C16A5EF3B2EB}"/>
              </a:ext>
            </a:extLst>
          </p:cNvPr>
          <p:cNvSpPr txBox="1"/>
          <p:nvPr/>
        </p:nvSpPr>
        <p:spPr>
          <a:xfrm>
            <a:off x="5166360" y="1554480"/>
            <a:ext cx="6656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25-34</a:t>
            </a:r>
            <a:r>
              <a:rPr lang="en-US" sz="2000" dirty="0">
                <a:solidFill>
                  <a:schemeClr val="bg1"/>
                </a:solidFill>
              </a:rPr>
              <a:t> : Diverse offers in Electronics, Entertainment, and      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21-24</a:t>
            </a:r>
            <a:r>
              <a:rPr lang="en-US" sz="2000" dirty="0">
                <a:solidFill>
                  <a:schemeClr val="bg1"/>
                </a:solidFill>
              </a:rPr>
              <a:t> : Youth-centric deals in Entertainment, Apparel, and        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Mumbai</a:t>
            </a:r>
            <a:r>
              <a:rPr lang="en-US" sz="2000" dirty="0">
                <a:solidFill>
                  <a:schemeClr val="bg1"/>
                </a:solidFill>
              </a:rPr>
              <a:t> : Increased rewards or points on Bills, Groceries, Electronics, and Health &amp; Wellness. Specialized travel benefits.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Salaried IT </a:t>
            </a:r>
            <a:r>
              <a:rPr lang="en-US" sz="2000" dirty="0">
                <a:solidFill>
                  <a:schemeClr val="bg1"/>
                </a:solidFill>
              </a:rPr>
              <a:t>: Higher credit limits.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Business Owners </a:t>
            </a:r>
            <a:r>
              <a:rPr lang="en-US" sz="2000" dirty="0">
                <a:solidFill>
                  <a:schemeClr val="bg1"/>
                </a:solidFill>
              </a:rPr>
              <a:t>: Business-oriented rewards.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Males</a:t>
            </a:r>
            <a:r>
              <a:rPr lang="en-US" sz="2000" dirty="0">
                <a:solidFill>
                  <a:schemeClr val="bg1"/>
                </a:solidFill>
              </a:rPr>
              <a:t> : Targeted rewards for Electronics, Travel, and other high- value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Married</a:t>
            </a:r>
            <a:r>
              <a:rPr lang="en-US" sz="2000" dirty="0">
                <a:solidFill>
                  <a:schemeClr val="bg1"/>
                </a:solidFill>
              </a:rPr>
              <a:t> : Family-centric offers like discounts on outings, groceries, or bills.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EF192-80B8-C54D-CACD-9635FA73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8174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9220-7D0D-5B1A-09BE-E18CEA7F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30DB04-1E36-FA6C-CBFC-9A41E842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38" y="0"/>
            <a:ext cx="12281642" cy="68863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B02A6FE-A5F6-10D3-9891-AC052342DE26}"/>
              </a:ext>
            </a:extLst>
          </p:cNvPr>
          <p:cNvSpPr/>
          <p:nvPr/>
        </p:nvSpPr>
        <p:spPr>
          <a:xfrm>
            <a:off x="4910328" y="0"/>
            <a:ext cx="7316724" cy="70957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3B7FF9-F6B8-1BCE-ABE6-13BF3F881D8E}"/>
              </a:ext>
            </a:extLst>
          </p:cNvPr>
          <p:cNvSpPr txBox="1"/>
          <p:nvPr/>
        </p:nvSpPr>
        <p:spPr>
          <a:xfrm>
            <a:off x="54864" y="172665"/>
            <a:ext cx="46360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Recommendations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E1F4B2-8FFA-3BD0-6FD5-BC2F0D869897}"/>
              </a:ext>
            </a:extLst>
          </p:cNvPr>
          <p:cNvCxnSpPr>
            <a:cxnSpLocks/>
          </p:cNvCxnSpPr>
          <p:nvPr/>
        </p:nvCxnSpPr>
        <p:spPr>
          <a:xfrm>
            <a:off x="402336" y="1015222"/>
            <a:ext cx="363931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9CF10F-BDDF-EDAC-99FB-4E655FBC89D0}"/>
              </a:ext>
            </a:extLst>
          </p:cNvPr>
          <p:cNvSpPr/>
          <p:nvPr/>
        </p:nvSpPr>
        <p:spPr>
          <a:xfrm>
            <a:off x="5239512" y="648548"/>
            <a:ext cx="2852928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Category-Specific Features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D41CA-960A-CDBA-2B81-8E546E782595}"/>
              </a:ext>
            </a:extLst>
          </p:cNvPr>
          <p:cNvSpPr txBox="1"/>
          <p:nvPr/>
        </p:nvSpPr>
        <p:spPr>
          <a:xfrm>
            <a:off x="5166360" y="1554480"/>
            <a:ext cx="6656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Bills : Special Cashback or points on utility bills.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Electronics :  Flexible Payments plans or EMI 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Travel :  Exclusive travel-related offers, discount or rewards.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7ACD15-0AEE-E8EA-8E5F-F74B26CBAD68}"/>
              </a:ext>
            </a:extLst>
          </p:cNvPr>
          <p:cNvSpPr/>
          <p:nvPr/>
        </p:nvSpPr>
        <p:spPr>
          <a:xfrm>
            <a:off x="5239512" y="3547872"/>
            <a:ext cx="3163824" cy="63345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Additional Market Research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91506-7CFE-A46A-5B66-B42E449571C3}"/>
              </a:ext>
            </a:extLst>
          </p:cNvPr>
          <p:cNvSpPr txBox="1"/>
          <p:nvPr/>
        </p:nvSpPr>
        <p:spPr>
          <a:xfrm>
            <a:off x="5240274" y="4610508"/>
            <a:ext cx="665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Rewards Points for on-time bill payments.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Bill Payment reminder 3 days prior.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D6ABF-E409-A94D-F5B8-E521CF7A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E740-B80D-4837-87E1-D5F7D05A7B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025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532</Words>
  <Application>Microsoft Office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Kabir Pandya</dc:creator>
  <cp:lastModifiedBy>vijay chinchkar</cp:lastModifiedBy>
  <cp:revision>14</cp:revision>
  <dcterms:created xsi:type="dcterms:W3CDTF">2024-10-29T06:39:21Z</dcterms:created>
  <dcterms:modified xsi:type="dcterms:W3CDTF">2025-09-04T05:51:40Z</dcterms:modified>
</cp:coreProperties>
</file>