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3" r:id="rId6"/>
    <p:sldId id="258" r:id="rId7"/>
    <p:sldId id="257" r:id="rId8"/>
    <p:sldId id="278" r:id="rId9"/>
    <p:sldId id="271" r:id="rId10"/>
    <p:sldId id="259" r:id="rId11"/>
    <p:sldId id="280" r:id="rId12"/>
    <p:sldId id="283" r:id="rId13"/>
    <p:sldId id="281" r:id="rId14"/>
    <p:sldId id="282" r:id="rId15"/>
    <p:sldId id="284" r:id="rId16"/>
    <p:sldId id="285" r:id="rId17"/>
    <p:sldId id="288" r:id="rId18"/>
    <p:sldId id="286" r:id="rId19"/>
    <p:sldId id="287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27447C-4956-421A-9654-E582AD96A8AB}" v="110" dt="2025-07-13T20:10:19.214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 autoAdjust="0"/>
  </p:normalViewPr>
  <p:slideViewPr>
    <p:cSldViewPr snapToGrid="0">
      <p:cViewPr varScale="1">
        <p:scale>
          <a:sx n="104" d="100"/>
          <a:sy n="104" d="100"/>
        </p:scale>
        <p:origin x="248" y="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22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B429A6-F5F9-4703-B528-2EED2E5FC6A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2FD685-45C0-4A9E-AAED-D67695D657EC}">
      <dgm:prSet/>
      <dgm:spPr/>
      <dgm:t>
        <a:bodyPr/>
        <a:lstStyle/>
        <a:p>
          <a:pPr>
            <a:lnSpc>
              <a:spcPct val="100000"/>
            </a:lnSpc>
          </a:pPr>
          <a:r>
            <a:rPr lang="en-DE" b="1"/>
            <a:t>🔧 Setup Tool: Node-RED (Local Flow)</a:t>
          </a:r>
          <a:endParaRPr lang="en-US"/>
        </a:p>
      </dgm:t>
    </dgm:pt>
    <dgm:pt modelId="{8664E397-FEB7-4E90-B781-F7EC3C9D2B4D}" type="parTrans" cxnId="{ADE3CC85-C750-4764-AA95-D6972353332D}">
      <dgm:prSet/>
      <dgm:spPr/>
      <dgm:t>
        <a:bodyPr/>
        <a:lstStyle/>
        <a:p>
          <a:endParaRPr lang="en-US"/>
        </a:p>
      </dgm:t>
    </dgm:pt>
    <dgm:pt modelId="{AA0313BB-2FA3-4023-8968-F68465812B3D}" type="sibTrans" cxnId="{ADE3CC85-C750-4764-AA95-D6972353332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83D83E6-641C-4CDC-ABE1-C98E6BE76EA1}">
      <dgm:prSet/>
      <dgm:spPr/>
      <dgm:t>
        <a:bodyPr/>
        <a:lstStyle/>
        <a:p>
          <a:pPr>
            <a:lnSpc>
              <a:spcPct val="100000"/>
            </a:lnSpc>
          </a:pPr>
          <a:r>
            <a:rPr lang="en-DE"/>
            <a:t>Used </a:t>
          </a:r>
          <a:r>
            <a:rPr lang="en-DE" b="1"/>
            <a:t>Node-RED</a:t>
          </a:r>
          <a:r>
            <a:rPr lang="en-DE"/>
            <a:t> to simulate real-time sensor data generation and file delivery.</a:t>
          </a:r>
          <a:endParaRPr lang="en-US"/>
        </a:p>
      </dgm:t>
    </dgm:pt>
    <dgm:pt modelId="{3533B217-AA7E-4ACF-84AA-3C20A50A4FAD}" type="parTrans" cxnId="{F4F4CCC6-519C-4820-B7A1-8B704F6654B4}">
      <dgm:prSet/>
      <dgm:spPr/>
      <dgm:t>
        <a:bodyPr/>
        <a:lstStyle/>
        <a:p>
          <a:endParaRPr lang="en-US"/>
        </a:p>
      </dgm:t>
    </dgm:pt>
    <dgm:pt modelId="{E9A3825C-F402-45CC-9C76-83EED4C8177E}" type="sibTrans" cxnId="{F4F4CCC6-519C-4820-B7A1-8B704F6654B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C00C726-2AD7-4395-B056-EA2FD4B9B4A9}">
      <dgm:prSet/>
      <dgm:spPr/>
      <dgm:t>
        <a:bodyPr/>
        <a:lstStyle/>
        <a:p>
          <a:pPr>
            <a:lnSpc>
              <a:spcPct val="100000"/>
            </a:lnSpc>
          </a:pPr>
          <a:r>
            <a:rPr lang="en-DE" b="1" dirty="0"/>
            <a:t>Sensor Logic</a:t>
          </a:r>
          <a:endParaRPr lang="en-US" dirty="0"/>
        </a:p>
      </dgm:t>
    </dgm:pt>
    <dgm:pt modelId="{B125147B-023A-4227-94AF-7CFD84399D99}" type="parTrans" cxnId="{E6B74D76-9E17-42CB-8291-4F104A3B4457}">
      <dgm:prSet/>
      <dgm:spPr/>
      <dgm:t>
        <a:bodyPr/>
        <a:lstStyle/>
        <a:p>
          <a:endParaRPr lang="en-US"/>
        </a:p>
      </dgm:t>
    </dgm:pt>
    <dgm:pt modelId="{9BBEABF2-3F72-4A40-9803-3F4501BAB088}" type="sibTrans" cxnId="{E6B74D76-9E17-42CB-8291-4F104A3B445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C0CA3F6-F148-4CFD-BBDF-425FCF5B1DFB}">
      <dgm:prSet/>
      <dgm:spPr/>
      <dgm:t>
        <a:bodyPr/>
        <a:lstStyle/>
        <a:p>
          <a:pPr>
            <a:lnSpc>
              <a:spcPct val="100000"/>
            </a:lnSpc>
          </a:pPr>
          <a:r>
            <a:rPr lang="en-DE" b="1" dirty="0"/>
            <a:t>8 Sensors:</a:t>
          </a:r>
          <a:br>
            <a:rPr lang="en-DE" dirty="0"/>
          </a:br>
          <a:r>
            <a:rPr lang="en-DE" dirty="0"/>
            <a:t>pH, conductivity, pressure, temperature, </a:t>
          </a:r>
          <a:r>
            <a:rPr lang="en-DE" dirty="0" err="1"/>
            <a:t>fillLevel</a:t>
          </a:r>
          <a:r>
            <a:rPr lang="en-DE" dirty="0"/>
            <a:t>, flow, humidity, co2</a:t>
          </a:r>
          <a:endParaRPr lang="en-US" dirty="0"/>
        </a:p>
      </dgm:t>
    </dgm:pt>
    <dgm:pt modelId="{5CDE1DA0-1244-41DE-BDE8-A6BD94A944FE}" type="parTrans" cxnId="{CA3B4EBD-6AA9-467B-9AD1-55C53FAEA45D}">
      <dgm:prSet/>
      <dgm:spPr/>
      <dgm:t>
        <a:bodyPr/>
        <a:lstStyle/>
        <a:p>
          <a:endParaRPr lang="en-US"/>
        </a:p>
      </dgm:t>
    </dgm:pt>
    <dgm:pt modelId="{7E294682-C46F-460C-8344-782D4CC02AA6}" type="sibTrans" cxnId="{CA3B4EBD-6AA9-467B-9AD1-55C53FAEA45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7792D64-FFDE-48A7-9246-5AABA9BDB77D}">
      <dgm:prSet/>
      <dgm:spPr/>
      <dgm:t>
        <a:bodyPr/>
        <a:lstStyle/>
        <a:p>
          <a:pPr>
            <a:lnSpc>
              <a:spcPct val="100000"/>
            </a:lnSpc>
          </a:pPr>
          <a:r>
            <a:rPr lang="en-DE" b="1"/>
            <a:t>Frequency:</a:t>
          </a:r>
          <a:br>
            <a:rPr lang="en-DE"/>
          </a:br>
          <a:r>
            <a:rPr lang="en-DE"/>
            <a:t>→ Every </a:t>
          </a:r>
          <a:r>
            <a:rPr lang="en-DE" b="1"/>
            <a:t>10 seconds</a:t>
          </a:r>
          <a:r>
            <a:rPr lang="en-DE"/>
            <a:t>, one reading per sensor</a:t>
          </a:r>
          <a:br>
            <a:rPr lang="en-DE"/>
          </a:br>
          <a:r>
            <a:rPr lang="en-DE"/>
            <a:t>→ Every </a:t>
          </a:r>
          <a:r>
            <a:rPr lang="en-DE" b="1"/>
            <a:t>1 minute</a:t>
          </a:r>
          <a:r>
            <a:rPr lang="en-DE"/>
            <a:t>, 6 readings are saved as one .json file</a:t>
          </a:r>
          <a:endParaRPr lang="en-US"/>
        </a:p>
      </dgm:t>
    </dgm:pt>
    <dgm:pt modelId="{AA17B4A7-EB2C-48A2-8A85-4DC2CDB5B0B5}" type="parTrans" cxnId="{8D234888-4130-46D5-9393-7F96FE0E64D5}">
      <dgm:prSet/>
      <dgm:spPr/>
      <dgm:t>
        <a:bodyPr/>
        <a:lstStyle/>
        <a:p>
          <a:endParaRPr lang="en-US"/>
        </a:p>
      </dgm:t>
    </dgm:pt>
    <dgm:pt modelId="{9AEEA097-B220-493C-BC07-3663D59148BC}" type="sibTrans" cxnId="{8D234888-4130-46D5-9393-7F96FE0E64D5}">
      <dgm:prSet/>
      <dgm:spPr/>
      <dgm:t>
        <a:bodyPr/>
        <a:lstStyle/>
        <a:p>
          <a:endParaRPr lang="en-US"/>
        </a:p>
      </dgm:t>
    </dgm:pt>
    <dgm:pt modelId="{DA4E79BD-B00D-438A-A4EE-F5D5F0553ADD}" type="pres">
      <dgm:prSet presAssocID="{36B429A6-F5F9-4703-B528-2EED2E5FC6AA}" presName="root" presStyleCnt="0">
        <dgm:presLayoutVars>
          <dgm:dir/>
          <dgm:resizeHandles val="exact"/>
        </dgm:presLayoutVars>
      </dgm:prSet>
      <dgm:spPr/>
    </dgm:pt>
    <dgm:pt modelId="{41CF9126-52FC-4926-A791-A66269D4BAE2}" type="pres">
      <dgm:prSet presAssocID="{36B429A6-F5F9-4703-B528-2EED2E5FC6AA}" presName="container" presStyleCnt="0">
        <dgm:presLayoutVars>
          <dgm:dir/>
          <dgm:resizeHandles val="exact"/>
        </dgm:presLayoutVars>
      </dgm:prSet>
      <dgm:spPr/>
    </dgm:pt>
    <dgm:pt modelId="{3C1831AC-35D1-4031-9977-E850965B7C36}" type="pres">
      <dgm:prSet presAssocID="{AC2FD685-45C0-4A9E-AAED-D67695D657EC}" presName="compNode" presStyleCnt="0"/>
      <dgm:spPr/>
    </dgm:pt>
    <dgm:pt modelId="{0562FDED-C972-4360-B0E6-E15A58721AA8}" type="pres">
      <dgm:prSet presAssocID="{AC2FD685-45C0-4A9E-AAED-D67695D657EC}" presName="iconBgRect" presStyleLbl="bgShp" presStyleIdx="0" presStyleCnt="5"/>
      <dgm:spPr/>
    </dgm:pt>
    <dgm:pt modelId="{10DEC443-762E-4596-8939-55A26CFE5EB1}" type="pres">
      <dgm:prSet presAssocID="{AC2FD685-45C0-4A9E-AAED-D67695D657E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CB6FF87-AC07-48D5-9289-3462AC233A5D}" type="pres">
      <dgm:prSet presAssocID="{AC2FD685-45C0-4A9E-AAED-D67695D657EC}" presName="spaceRect" presStyleCnt="0"/>
      <dgm:spPr/>
    </dgm:pt>
    <dgm:pt modelId="{71AB957C-929F-4C4A-96AE-CFBB996F7B03}" type="pres">
      <dgm:prSet presAssocID="{AC2FD685-45C0-4A9E-AAED-D67695D657EC}" presName="textRect" presStyleLbl="revTx" presStyleIdx="0" presStyleCnt="5">
        <dgm:presLayoutVars>
          <dgm:chMax val="1"/>
          <dgm:chPref val="1"/>
        </dgm:presLayoutVars>
      </dgm:prSet>
      <dgm:spPr/>
    </dgm:pt>
    <dgm:pt modelId="{49B94849-CB4A-49D1-8EC6-BE3333BF6116}" type="pres">
      <dgm:prSet presAssocID="{AA0313BB-2FA3-4023-8968-F68465812B3D}" presName="sibTrans" presStyleLbl="sibTrans2D1" presStyleIdx="0" presStyleCnt="0"/>
      <dgm:spPr/>
    </dgm:pt>
    <dgm:pt modelId="{EF8F07AC-9B24-458F-8A0A-D37D6E328648}" type="pres">
      <dgm:prSet presAssocID="{383D83E6-641C-4CDC-ABE1-C98E6BE76EA1}" presName="compNode" presStyleCnt="0"/>
      <dgm:spPr/>
    </dgm:pt>
    <dgm:pt modelId="{AAEB9DBD-6699-47FD-AABE-827CC88141B4}" type="pres">
      <dgm:prSet presAssocID="{383D83E6-641C-4CDC-ABE1-C98E6BE76EA1}" presName="iconBgRect" presStyleLbl="bgShp" presStyleIdx="1" presStyleCnt="5"/>
      <dgm:spPr/>
    </dgm:pt>
    <dgm:pt modelId="{DCE2117E-DCE5-4498-8768-E252F2258BB4}" type="pres">
      <dgm:prSet presAssocID="{383D83E6-641C-4CDC-ABE1-C98E6BE76EA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9A0C4B78-738E-475E-B9D9-B3B06E585672}" type="pres">
      <dgm:prSet presAssocID="{383D83E6-641C-4CDC-ABE1-C98E6BE76EA1}" presName="spaceRect" presStyleCnt="0"/>
      <dgm:spPr/>
    </dgm:pt>
    <dgm:pt modelId="{048C2C4B-BCB9-442C-8EBA-5FFA0059B89E}" type="pres">
      <dgm:prSet presAssocID="{383D83E6-641C-4CDC-ABE1-C98E6BE76EA1}" presName="textRect" presStyleLbl="revTx" presStyleIdx="1" presStyleCnt="5">
        <dgm:presLayoutVars>
          <dgm:chMax val="1"/>
          <dgm:chPref val="1"/>
        </dgm:presLayoutVars>
      </dgm:prSet>
      <dgm:spPr/>
    </dgm:pt>
    <dgm:pt modelId="{12AA22CE-31B1-4D32-9280-B89498C885FF}" type="pres">
      <dgm:prSet presAssocID="{E9A3825C-F402-45CC-9C76-83EED4C8177E}" presName="sibTrans" presStyleLbl="sibTrans2D1" presStyleIdx="0" presStyleCnt="0"/>
      <dgm:spPr/>
    </dgm:pt>
    <dgm:pt modelId="{7C63913F-C441-45C9-B30C-D945A6D0FED3}" type="pres">
      <dgm:prSet presAssocID="{0C00C726-2AD7-4395-B056-EA2FD4B9B4A9}" presName="compNode" presStyleCnt="0"/>
      <dgm:spPr/>
    </dgm:pt>
    <dgm:pt modelId="{36395314-1B18-491F-94F8-D0F9A3AC5C3A}" type="pres">
      <dgm:prSet presAssocID="{0C00C726-2AD7-4395-B056-EA2FD4B9B4A9}" presName="iconBgRect" presStyleLbl="bgShp" presStyleIdx="2" presStyleCnt="5"/>
      <dgm:spPr/>
    </dgm:pt>
    <dgm:pt modelId="{18802D9A-7600-4E6E-A491-4F8628701C98}" type="pres">
      <dgm:prSet presAssocID="{0C00C726-2AD7-4395-B056-EA2FD4B9B4A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1DF5B95A-51C5-4394-B93B-DAB8D4E026C1}" type="pres">
      <dgm:prSet presAssocID="{0C00C726-2AD7-4395-B056-EA2FD4B9B4A9}" presName="spaceRect" presStyleCnt="0"/>
      <dgm:spPr/>
    </dgm:pt>
    <dgm:pt modelId="{1B7EA0CF-E036-4557-92FF-B7097B97C62E}" type="pres">
      <dgm:prSet presAssocID="{0C00C726-2AD7-4395-B056-EA2FD4B9B4A9}" presName="textRect" presStyleLbl="revTx" presStyleIdx="2" presStyleCnt="5">
        <dgm:presLayoutVars>
          <dgm:chMax val="1"/>
          <dgm:chPref val="1"/>
        </dgm:presLayoutVars>
      </dgm:prSet>
      <dgm:spPr/>
    </dgm:pt>
    <dgm:pt modelId="{99472033-D889-4B73-97FC-6A3B4E2F9597}" type="pres">
      <dgm:prSet presAssocID="{9BBEABF2-3F72-4A40-9803-3F4501BAB088}" presName="sibTrans" presStyleLbl="sibTrans2D1" presStyleIdx="0" presStyleCnt="0"/>
      <dgm:spPr/>
    </dgm:pt>
    <dgm:pt modelId="{91304A4A-E78F-43DF-92B1-A375662B12AC}" type="pres">
      <dgm:prSet presAssocID="{9C0CA3F6-F148-4CFD-BBDF-425FCF5B1DFB}" presName="compNode" presStyleCnt="0"/>
      <dgm:spPr/>
    </dgm:pt>
    <dgm:pt modelId="{35536C50-A7A5-4340-B6DA-02D1643F7B17}" type="pres">
      <dgm:prSet presAssocID="{9C0CA3F6-F148-4CFD-BBDF-425FCF5B1DFB}" presName="iconBgRect" presStyleLbl="bgShp" presStyleIdx="3" presStyleCnt="5"/>
      <dgm:spPr/>
    </dgm:pt>
    <dgm:pt modelId="{4301824D-6025-47C4-AD57-C5F1B3804CAE}" type="pres">
      <dgm:prSet presAssocID="{9C0CA3F6-F148-4CFD-BBDF-425FCF5B1DF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E807F7A3-93DD-4E25-8F7D-9C8DC5478C33}" type="pres">
      <dgm:prSet presAssocID="{9C0CA3F6-F148-4CFD-BBDF-425FCF5B1DFB}" presName="spaceRect" presStyleCnt="0"/>
      <dgm:spPr/>
    </dgm:pt>
    <dgm:pt modelId="{31B4E03F-9763-4856-83B3-46B91A97F3CA}" type="pres">
      <dgm:prSet presAssocID="{9C0CA3F6-F148-4CFD-BBDF-425FCF5B1DFB}" presName="textRect" presStyleLbl="revTx" presStyleIdx="3" presStyleCnt="5">
        <dgm:presLayoutVars>
          <dgm:chMax val="1"/>
          <dgm:chPref val="1"/>
        </dgm:presLayoutVars>
      </dgm:prSet>
      <dgm:spPr/>
    </dgm:pt>
    <dgm:pt modelId="{9B4AF608-111F-4188-AE20-D9C301D554FF}" type="pres">
      <dgm:prSet presAssocID="{7E294682-C46F-460C-8344-782D4CC02AA6}" presName="sibTrans" presStyleLbl="sibTrans2D1" presStyleIdx="0" presStyleCnt="0"/>
      <dgm:spPr/>
    </dgm:pt>
    <dgm:pt modelId="{3230E3ED-2D6B-466E-8E37-9A2D13E4113D}" type="pres">
      <dgm:prSet presAssocID="{67792D64-FFDE-48A7-9246-5AABA9BDB77D}" presName="compNode" presStyleCnt="0"/>
      <dgm:spPr/>
    </dgm:pt>
    <dgm:pt modelId="{8225E679-883E-45D9-AA99-EAEAF525793E}" type="pres">
      <dgm:prSet presAssocID="{67792D64-FFDE-48A7-9246-5AABA9BDB77D}" presName="iconBgRect" presStyleLbl="bgShp" presStyleIdx="4" presStyleCnt="5"/>
      <dgm:spPr/>
    </dgm:pt>
    <dgm:pt modelId="{6CCAF6A0-FDDD-4D68-A512-47C0909DCB37}" type="pres">
      <dgm:prSet presAssocID="{67792D64-FFDE-48A7-9246-5AABA9BDB77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F94AF80C-0DAA-430D-AA14-9A4D9B4F009C}" type="pres">
      <dgm:prSet presAssocID="{67792D64-FFDE-48A7-9246-5AABA9BDB77D}" presName="spaceRect" presStyleCnt="0"/>
      <dgm:spPr/>
    </dgm:pt>
    <dgm:pt modelId="{753B2019-C9A2-42D2-94BB-EF9FD2D56DCA}" type="pres">
      <dgm:prSet presAssocID="{67792D64-FFDE-48A7-9246-5AABA9BDB77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48AE70B-6807-4BF9-B9E4-BE7BF296B51C}" type="presOf" srcId="{0C00C726-2AD7-4395-B056-EA2FD4B9B4A9}" destId="{1B7EA0CF-E036-4557-92FF-B7097B97C62E}" srcOrd="0" destOrd="0" presId="urn:microsoft.com/office/officeart/2018/2/layout/IconCircleList"/>
    <dgm:cxn modelId="{6DEF4833-BA4E-42AC-A06F-A373AE82C972}" type="presOf" srcId="{383D83E6-641C-4CDC-ABE1-C98E6BE76EA1}" destId="{048C2C4B-BCB9-442C-8EBA-5FFA0059B89E}" srcOrd="0" destOrd="0" presId="urn:microsoft.com/office/officeart/2018/2/layout/IconCircleList"/>
    <dgm:cxn modelId="{5337D151-1E14-494F-8E84-94776F96C1EB}" type="presOf" srcId="{9BBEABF2-3F72-4A40-9803-3F4501BAB088}" destId="{99472033-D889-4B73-97FC-6A3B4E2F9597}" srcOrd="0" destOrd="0" presId="urn:microsoft.com/office/officeart/2018/2/layout/IconCircleList"/>
    <dgm:cxn modelId="{E6B74D76-9E17-42CB-8291-4F104A3B4457}" srcId="{36B429A6-F5F9-4703-B528-2EED2E5FC6AA}" destId="{0C00C726-2AD7-4395-B056-EA2FD4B9B4A9}" srcOrd="2" destOrd="0" parTransId="{B125147B-023A-4227-94AF-7CFD84399D99}" sibTransId="{9BBEABF2-3F72-4A40-9803-3F4501BAB088}"/>
    <dgm:cxn modelId="{B3BE3C7F-338E-42A0-8C82-98F28FA55DD1}" type="presOf" srcId="{9C0CA3F6-F148-4CFD-BBDF-425FCF5B1DFB}" destId="{31B4E03F-9763-4856-83B3-46B91A97F3CA}" srcOrd="0" destOrd="0" presId="urn:microsoft.com/office/officeart/2018/2/layout/IconCircleList"/>
    <dgm:cxn modelId="{ADE3CC85-C750-4764-AA95-D6972353332D}" srcId="{36B429A6-F5F9-4703-B528-2EED2E5FC6AA}" destId="{AC2FD685-45C0-4A9E-AAED-D67695D657EC}" srcOrd="0" destOrd="0" parTransId="{8664E397-FEB7-4E90-B781-F7EC3C9D2B4D}" sibTransId="{AA0313BB-2FA3-4023-8968-F68465812B3D}"/>
    <dgm:cxn modelId="{8D234888-4130-46D5-9393-7F96FE0E64D5}" srcId="{36B429A6-F5F9-4703-B528-2EED2E5FC6AA}" destId="{67792D64-FFDE-48A7-9246-5AABA9BDB77D}" srcOrd="4" destOrd="0" parTransId="{AA17B4A7-EB2C-48A2-8A85-4DC2CDB5B0B5}" sibTransId="{9AEEA097-B220-493C-BC07-3663D59148BC}"/>
    <dgm:cxn modelId="{D4968AA6-BEFE-46B5-9E7F-A2CF849381B0}" type="presOf" srcId="{AA0313BB-2FA3-4023-8968-F68465812B3D}" destId="{49B94849-CB4A-49D1-8EC6-BE3333BF6116}" srcOrd="0" destOrd="0" presId="urn:microsoft.com/office/officeart/2018/2/layout/IconCircleList"/>
    <dgm:cxn modelId="{CA3B4EBD-6AA9-467B-9AD1-55C53FAEA45D}" srcId="{36B429A6-F5F9-4703-B528-2EED2E5FC6AA}" destId="{9C0CA3F6-F148-4CFD-BBDF-425FCF5B1DFB}" srcOrd="3" destOrd="0" parTransId="{5CDE1DA0-1244-41DE-BDE8-A6BD94A944FE}" sibTransId="{7E294682-C46F-460C-8344-782D4CC02AA6}"/>
    <dgm:cxn modelId="{BB2EBCBF-EC0A-4282-B18E-6A72CAB61584}" type="presOf" srcId="{67792D64-FFDE-48A7-9246-5AABA9BDB77D}" destId="{753B2019-C9A2-42D2-94BB-EF9FD2D56DCA}" srcOrd="0" destOrd="0" presId="urn:microsoft.com/office/officeart/2018/2/layout/IconCircleList"/>
    <dgm:cxn modelId="{F4F4CCC6-519C-4820-B7A1-8B704F6654B4}" srcId="{36B429A6-F5F9-4703-B528-2EED2E5FC6AA}" destId="{383D83E6-641C-4CDC-ABE1-C98E6BE76EA1}" srcOrd="1" destOrd="0" parTransId="{3533B217-AA7E-4ACF-84AA-3C20A50A4FAD}" sibTransId="{E9A3825C-F402-45CC-9C76-83EED4C8177E}"/>
    <dgm:cxn modelId="{F11C19DA-B19E-4B4E-876A-54A1F76E4E13}" type="presOf" srcId="{36B429A6-F5F9-4703-B528-2EED2E5FC6AA}" destId="{DA4E79BD-B00D-438A-A4EE-F5D5F0553ADD}" srcOrd="0" destOrd="0" presId="urn:microsoft.com/office/officeart/2018/2/layout/IconCircleList"/>
    <dgm:cxn modelId="{864841E1-C670-4645-BA2E-2E74890F7E33}" type="presOf" srcId="{7E294682-C46F-460C-8344-782D4CC02AA6}" destId="{9B4AF608-111F-4188-AE20-D9C301D554FF}" srcOrd="0" destOrd="0" presId="urn:microsoft.com/office/officeart/2018/2/layout/IconCircleList"/>
    <dgm:cxn modelId="{5233AEF9-6D22-4B3E-B8C0-27FF5492900C}" type="presOf" srcId="{AC2FD685-45C0-4A9E-AAED-D67695D657EC}" destId="{71AB957C-929F-4C4A-96AE-CFBB996F7B03}" srcOrd="0" destOrd="0" presId="urn:microsoft.com/office/officeart/2018/2/layout/IconCircleList"/>
    <dgm:cxn modelId="{907EA0FB-BE72-4C07-AD52-43A1AA1231D5}" type="presOf" srcId="{E9A3825C-F402-45CC-9C76-83EED4C8177E}" destId="{12AA22CE-31B1-4D32-9280-B89498C885FF}" srcOrd="0" destOrd="0" presId="urn:microsoft.com/office/officeart/2018/2/layout/IconCircleList"/>
    <dgm:cxn modelId="{69B7A135-9514-4787-9197-EBAC0769EBFF}" type="presParOf" srcId="{DA4E79BD-B00D-438A-A4EE-F5D5F0553ADD}" destId="{41CF9126-52FC-4926-A791-A66269D4BAE2}" srcOrd="0" destOrd="0" presId="urn:microsoft.com/office/officeart/2018/2/layout/IconCircleList"/>
    <dgm:cxn modelId="{55B8EEA5-ED3E-43AA-92E3-5125B23510B7}" type="presParOf" srcId="{41CF9126-52FC-4926-A791-A66269D4BAE2}" destId="{3C1831AC-35D1-4031-9977-E850965B7C36}" srcOrd="0" destOrd="0" presId="urn:microsoft.com/office/officeart/2018/2/layout/IconCircleList"/>
    <dgm:cxn modelId="{83BCAE3C-6A9F-4A17-8EC0-D0C6BA232B90}" type="presParOf" srcId="{3C1831AC-35D1-4031-9977-E850965B7C36}" destId="{0562FDED-C972-4360-B0E6-E15A58721AA8}" srcOrd="0" destOrd="0" presId="urn:microsoft.com/office/officeart/2018/2/layout/IconCircleList"/>
    <dgm:cxn modelId="{0B08CFF0-4B96-4CA2-9503-58BF126DF87D}" type="presParOf" srcId="{3C1831AC-35D1-4031-9977-E850965B7C36}" destId="{10DEC443-762E-4596-8939-55A26CFE5EB1}" srcOrd="1" destOrd="0" presId="urn:microsoft.com/office/officeart/2018/2/layout/IconCircleList"/>
    <dgm:cxn modelId="{A2AF4B34-4FBB-4DA8-B8DF-9BBA9EA2F727}" type="presParOf" srcId="{3C1831AC-35D1-4031-9977-E850965B7C36}" destId="{2CB6FF87-AC07-48D5-9289-3462AC233A5D}" srcOrd="2" destOrd="0" presId="urn:microsoft.com/office/officeart/2018/2/layout/IconCircleList"/>
    <dgm:cxn modelId="{9A648C2F-D2B1-4A9B-9B5A-08DC07A2EBA5}" type="presParOf" srcId="{3C1831AC-35D1-4031-9977-E850965B7C36}" destId="{71AB957C-929F-4C4A-96AE-CFBB996F7B03}" srcOrd="3" destOrd="0" presId="urn:microsoft.com/office/officeart/2018/2/layout/IconCircleList"/>
    <dgm:cxn modelId="{233871EA-C3F1-467D-99B0-14EA23D82822}" type="presParOf" srcId="{41CF9126-52FC-4926-A791-A66269D4BAE2}" destId="{49B94849-CB4A-49D1-8EC6-BE3333BF6116}" srcOrd="1" destOrd="0" presId="urn:microsoft.com/office/officeart/2018/2/layout/IconCircleList"/>
    <dgm:cxn modelId="{467089F6-DB3E-4676-9979-3EE0D0BDE2B4}" type="presParOf" srcId="{41CF9126-52FC-4926-A791-A66269D4BAE2}" destId="{EF8F07AC-9B24-458F-8A0A-D37D6E328648}" srcOrd="2" destOrd="0" presId="urn:microsoft.com/office/officeart/2018/2/layout/IconCircleList"/>
    <dgm:cxn modelId="{0C7C5A1B-FEC8-4047-BA5F-251A9B3F6F66}" type="presParOf" srcId="{EF8F07AC-9B24-458F-8A0A-D37D6E328648}" destId="{AAEB9DBD-6699-47FD-AABE-827CC88141B4}" srcOrd="0" destOrd="0" presId="urn:microsoft.com/office/officeart/2018/2/layout/IconCircleList"/>
    <dgm:cxn modelId="{7C358788-D132-4B54-95A0-9742D3B5EE7B}" type="presParOf" srcId="{EF8F07AC-9B24-458F-8A0A-D37D6E328648}" destId="{DCE2117E-DCE5-4498-8768-E252F2258BB4}" srcOrd="1" destOrd="0" presId="urn:microsoft.com/office/officeart/2018/2/layout/IconCircleList"/>
    <dgm:cxn modelId="{A22AA6D8-BBA6-41FC-AE04-F7E4F553F8B8}" type="presParOf" srcId="{EF8F07AC-9B24-458F-8A0A-D37D6E328648}" destId="{9A0C4B78-738E-475E-B9D9-B3B06E585672}" srcOrd="2" destOrd="0" presId="urn:microsoft.com/office/officeart/2018/2/layout/IconCircleList"/>
    <dgm:cxn modelId="{7CFFC8FC-A102-4352-B540-49D7B4283986}" type="presParOf" srcId="{EF8F07AC-9B24-458F-8A0A-D37D6E328648}" destId="{048C2C4B-BCB9-442C-8EBA-5FFA0059B89E}" srcOrd="3" destOrd="0" presId="urn:microsoft.com/office/officeart/2018/2/layout/IconCircleList"/>
    <dgm:cxn modelId="{7CC599AB-145A-4329-B97E-511AF26EDD57}" type="presParOf" srcId="{41CF9126-52FC-4926-A791-A66269D4BAE2}" destId="{12AA22CE-31B1-4D32-9280-B89498C885FF}" srcOrd="3" destOrd="0" presId="urn:microsoft.com/office/officeart/2018/2/layout/IconCircleList"/>
    <dgm:cxn modelId="{721C5E06-1C14-41FC-800C-FFFAFEB34C3A}" type="presParOf" srcId="{41CF9126-52FC-4926-A791-A66269D4BAE2}" destId="{7C63913F-C441-45C9-B30C-D945A6D0FED3}" srcOrd="4" destOrd="0" presId="urn:microsoft.com/office/officeart/2018/2/layout/IconCircleList"/>
    <dgm:cxn modelId="{CC8C91EC-B44D-48DA-93B2-39A35BAD3D31}" type="presParOf" srcId="{7C63913F-C441-45C9-B30C-D945A6D0FED3}" destId="{36395314-1B18-491F-94F8-D0F9A3AC5C3A}" srcOrd="0" destOrd="0" presId="urn:microsoft.com/office/officeart/2018/2/layout/IconCircleList"/>
    <dgm:cxn modelId="{7EDF8608-DFA5-4E0A-9300-D32B0690EE69}" type="presParOf" srcId="{7C63913F-C441-45C9-B30C-D945A6D0FED3}" destId="{18802D9A-7600-4E6E-A491-4F8628701C98}" srcOrd="1" destOrd="0" presId="urn:microsoft.com/office/officeart/2018/2/layout/IconCircleList"/>
    <dgm:cxn modelId="{402ECB13-8DB9-45E9-8126-86BFE933B198}" type="presParOf" srcId="{7C63913F-C441-45C9-B30C-D945A6D0FED3}" destId="{1DF5B95A-51C5-4394-B93B-DAB8D4E026C1}" srcOrd="2" destOrd="0" presId="urn:microsoft.com/office/officeart/2018/2/layout/IconCircleList"/>
    <dgm:cxn modelId="{990D998B-040B-4342-A43E-BDA9868772C7}" type="presParOf" srcId="{7C63913F-C441-45C9-B30C-D945A6D0FED3}" destId="{1B7EA0CF-E036-4557-92FF-B7097B97C62E}" srcOrd="3" destOrd="0" presId="urn:microsoft.com/office/officeart/2018/2/layout/IconCircleList"/>
    <dgm:cxn modelId="{7B88838D-26FC-42E4-8591-9A9DFC04A225}" type="presParOf" srcId="{41CF9126-52FC-4926-A791-A66269D4BAE2}" destId="{99472033-D889-4B73-97FC-6A3B4E2F9597}" srcOrd="5" destOrd="0" presId="urn:microsoft.com/office/officeart/2018/2/layout/IconCircleList"/>
    <dgm:cxn modelId="{8078A495-983C-46D3-BBA3-6B6602B6F2FD}" type="presParOf" srcId="{41CF9126-52FC-4926-A791-A66269D4BAE2}" destId="{91304A4A-E78F-43DF-92B1-A375662B12AC}" srcOrd="6" destOrd="0" presId="urn:microsoft.com/office/officeart/2018/2/layout/IconCircleList"/>
    <dgm:cxn modelId="{30AF3F3E-E68E-42E5-9FDA-F9CA93490A39}" type="presParOf" srcId="{91304A4A-E78F-43DF-92B1-A375662B12AC}" destId="{35536C50-A7A5-4340-B6DA-02D1643F7B17}" srcOrd="0" destOrd="0" presId="urn:microsoft.com/office/officeart/2018/2/layout/IconCircleList"/>
    <dgm:cxn modelId="{F6044693-4023-424E-9E5D-38F00A5260F1}" type="presParOf" srcId="{91304A4A-E78F-43DF-92B1-A375662B12AC}" destId="{4301824D-6025-47C4-AD57-C5F1B3804CAE}" srcOrd="1" destOrd="0" presId="urn:microsoft.com/office/officeart/2018/2/layout/IconCircleList"/>
    <dgm:cxn modelId="{C0F473F3-019C-45FB-952E-C05D6F5086B8}" type="presParOf" srcId="{91304A4A-E78F-43DF-92B1-A375662B12AC}" destId="{E807F7A3-93DD-4E25-8F7D-9C8DC5478C33}" srcOrd="2" destOrd="0" presId="urn:microsoft.com/office/officeart/2018/2/layout/IconCircleList"/>
    <dgm:cxn modelId="{7D97B594-97F4-4D8F-A7BF-F6065A7A7451}" type="presParOf" srcId="{91304A4A-E78F-43DF-92B1-A375662B12AC}" destId="{31B4E03F-9763-4856-83B3-46B91A97F3CA}" srcOrd="3" destOrd="0" presId="urn:microsoft.com/office/officeart/2018/2/layout/IconCircleList"/>
    <dgm:cxn modelId="{4C8C165E-177A-4E3C-B93B-95800BFFA2E8}" type="presParOf" srcId="{41CF9126-52FC-4926-A791-A66269D4BAE2}" destId="{9B4AF608-111F-4188-AE20-D9C301D554FF}" srcOrd="7" destOrd="0" presId="urn:microsoft.com/office/officeart/2018/2/layout/IconCircleList"/>
    <dgm:cxn modelId="{659330CB-A5A3-4163-8B0B-2423B23365AA}" type="presParOf" srcId="{41CF9126-52FC-4926-A791-A66269D4BAE2}" destId="{3230E3ED-2D6B-466E-8E37-9A2D13E4113D}" srcOrd="8" destOrd="0" presId="urn:microsoft.com/office/officeart/2018/2/layout/IconCircleList"/>
    <dgm:cxn modelId="{D1565C18-226C-42FE-8112-9A5C9474D4E4}" type="presParOf" srcId="{3230E3ED-2D6B-466E-8E37-9A2D13E4113D}" destId="{8225E679-883E-45D9-AA99-EAEAF525793E}" srcOrd="0" destOrd="0" presId="urn:microsoft.com/office/officeart/2018/2/layout/IconCircleList"/>
    <dgm:cxn modelId="{34BE5CF3-D31C-40E4-AFE9-5DABCE3A0426}" type="presParOf" srcId="{3230E3ED-2D6B-466E-8E37-9A2D13E4113D}" destId="{6CCAF6A0-FDDD-4D68-A512-47C0909DCB37}" srcOrd="1" destOrd="0" presId="urn:microsoft.com/office/officeart/2018/2/layout/IconCircleList"/>
    <dgm:cxn modelId="{3F20BBBF-881A-43CF-A79D-7621A37761B1}" type="presParOf" srcId="{3230E3ED-2D6B-466E-8E37-9A2D13E4113D}" destId="{F94AF80C-0DAA-430D-AA14-9A4D9B4F009C}" srcOrd="2" destOrd="0" presId="urn:microsoft.com/office/officeart/2018/2/layout/IconCircleList"/>
    <dgm:cxn modelId="{9F924494-4D29-4FFF-999D-2198EF59F3F0}" type="presParOf" srcId="{3230E3ED-2D6B-466E-8E37-9A2D13E4113D}" destId="{753B2019-C9A2-42D2-94BB-EF9FD2D56DC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AEA33E-7978-4125-B849-E62D32F65EA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3AFFEF1-6F59-45BC-9E71-D4212D2155E9}">
      <dgm:prSet/>
      <dgm:spPr/>
      <dgm:t>
        <a:bodyPr/>
        <a:lstStyle/>
        <a:p>
          <a:r>
            <a:rPr lang="en-US" b="1"/>
            <a:t>💾 Dual Output Strategy(for additional data protection)</a:t>
          </a:r>
          <a:endParaRPr lang="en-US"/>
        </a:p>
      </dgm:t>
    </dgm:pt>
    <dgm:pt modelId="{150F6EC9-F7F7-4396-A18E-F5B18F6761B3}" type="parTrans" cxnId="{82C993C8-0284-4F1A-A01F-5398771307FE}">
      <dgm:prSet/>
      <dgm:spPr/>
      <dgm:t>
        <a:bodyPr/>
        <a:lstStyle/>
        <a:p>
          <a:endParaRPr lang="en-US"/>
        </a:p>
      </dgm:t>
    </dgm:pt>
    <dgm:pt modelId="{E7BEB735-8F98-4FFF-BF50-9329223A1E63}" type="sibTrans" cxnId="{82C993C8-0284-4F1A-A01F-5398771307FE}">
      <dgm:prSet/>
      <dgm:spPr/>
      <dgm:t>
        <a:bodyPr/>
        <a:lstStyle/>
        <a:p>
          <a:endParaRPr lang="en-US"/>
        </a:p>
      </dgm:t>
    </dgm:pt>
    <dgm:pt modelId="{6730F701-D2B0-4ABF-B73D-EE01E2CEE0DA}">
      <dgm:prSet/>
      <dgm:spPr/>
      <dgm:t>
        <a:bodyPr/>
        <a:lstStyle/>
        <a:p>
          <a:r>
            <a:rPr lang="en-US"/>
            <a:t>1. 🖥️ </a:t>
          </a:r>
          <a:r>
            <a:rPr lang="en-US" b="1"/>
            <a:t>Local Disk:</a:t>
          </a:r>
          <a:br>
            <a:rPr lang="en-US"/>
          </a:br>
          <a:r>
            <a:rPr lang="en-US"/>
            <a:t>Structured folder hierarchy by Year/Month/Day/Hour</a:t>
          </a:r>
        </a:p>
      </dgm:t>
    </dgm:pt>
    <dgm:pt modelId="{16A7AF4F-0D62-4458-8EA0-A358D52D2253}" type="parTrans" cxnId="{2166CC1C-59CA-4843-945E-59A835589698}">
      <dgm:prSet/>
      <dgm:spPr/>
      <dgm:t>
        <a:bodyPr/>
        <a:lstStyle/>
        <a:p>
          <a:endParaRPr lang="en-US"/>
        </a:p>
      </dgm:t>
    </dgm:pt>
    <dgm:pt modelId="{5BD42967-BB6A-49D9-B8C9-9F115A595AE7}" type="sibTrans" cxnId="{2166CC1C-59CA-4843-945E-59A835589698}">
      <dgm:prSet/>
      <dgm:spPr/>
      <dgm:t>
        <a:bodyPr/>
        <a:lstStyle/>
        <a:p>
          <a:endParaRPr lang="en-US"/>
        </a:p>
      </dgm:t>
    </dgm:pt>
    <dgm:pt modelId="{C50FB9A2-2222-44BF-BBE4-808B3EE23A32}">
      <dgm:prSet/>
      <dgm:spPr/>
      <dgm:t>
        <a:bodyPr/>
        <a:lstStyle/>
        <a:p>
          <a:r>
            <a:rPr lang="en-US"/>
            <a:t>2. ☁️ </a:t>
          </a:r>
          <a:r>
            <a:rPr lang="en-US" b="1"/>
            <a:t>AWS S3:</a:t>
          </a:r>
          <a:br>
            <a:rPr lang="en-US"/>
          </a:br>
          <a:r>
            <a:rPr lang="en-US"/>
            <a:t>JSON files also uploaded directly to co2-plant-raw-data bucket</a:t>
          </a:r>
        </a:p>
      </dgm:t>
    </dgm:pt>
    <dgm:pt modelId="{7F841EF3-1583-4830-92C6-977FB3F2649B}" type="parTrans" cxnId="{EDB6CEAC-70ED-4C63-A29E-94EDF7C41226}">
      <dgm:prSet/>
      <dgm:spPr/>
      <dgm:t>
        <a:bodyPr/>
        <a:lstStyle/>
        <a:p>
          <a:endParaRPr lang="en-US"/>
        </a:p>
      </dgm:t>
    </dgm:pt>
    <dgm:pt modelId="{82942BD7-24C0-4FAE-904F-7D8EE1627CC3}" type="sibTrans" cxnId="{EDB6CEAC-70ED-4C63-A29E-94EDF7C41226}">
      <dgm:prSet/>
      <dgm:spPr/>
      <dgm:t>
        <a:bodyPr/>
        <a:lstStyle/>
        <a:p>
          <a:endParaRPr lang="en-US"/>
        </a:p>
      </dgm:t>
    </dgm:pt>
    <dgm:pt modelId="{4448402C-8F2A-48CE-B8BA-1BF71FF2676A}" type="pres">
      <dgm:prSet presAssocID="{88AEA33E-7978-4125-B849-E62D32F65EAA}" presName="root" presStyleCnt="0">
        <dgm:presLayoutVars>
          <dgm:dir/>
          <dgm:resizeHandles val="exact"/>
        </dgm:presLayoutVars>
      </dgm:prSet>
      <dgm:spPr/>
    </dgm:pt>
    <dgm:pt modelId="{83BE96E3-8895-4814-ADBD-351844C5F1E9}" type="pres">
      <dgm:prSet presAssocID="{C3AFFEF1-6F59-45BC-9E71-D4212D2155E9}" presName="compNode" presStyleCnt="0"/>
      <dgm:spPr/>
    </dgm:pt>
    <dgm:pt modelId="{309F75C6-529C-43E8-B205-19EDAB9A9D00}" type="pres">
      <dgm:prSet presAssocID="{C3AFFEF1-6F59-45BC-9E71-D4212D2155E9}" presName="bgRect" presStyleLbl="bgShp" presStyleIdx="0" presStyleCnt="3"/>
      <dgm:spPr/>
    </dgm:pt>
    <dgm:pt modelId="{6D50138E-4A98-479A-97FB-18C2AA706F4D}" type="pres">
      <dgm:prSet presAssocID="{C3AFFEF1-6F59-45BC-9E71-D4212D2155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0474296F-AAD4-420D-BC50-796BCB0918D8}" type="pres">
      <dgm:prSet presAssocID="{C3AFFEF1-6F59-45BC-9E71-D4212D2155E9}" presName="spaceRect" presStyleCnt="0"/>
      <dgm:spPr/>
    </dgm:pt>
    <dgm:pt modelId="{5CC9144D-D8CF-4673-AE39-9DE3393E139E}" type="pres">
      <dgm:prSet presAssocID="{C3AFFEF1-6F59-45BC-9E71-D4212D2155E9}" presName="parTx" presStyleLbl="revTx" presStyleIdx="0" presStyleCnt="3">
        <dgm:presLayoutVars>
          <dgm:chMax val="0"/>
          <dgm:chPref val="0"/>
        </dgm:presLayoutVars>
      </dgm:prSet>
      <dgm:spPr/>
    </dgm:pt>
    <dgm:pt modelId="{8A4BB4ED-886C-4BCA-8DD7-9C924D7E3A5E}" type="pres">
      <dgm:prSet presAssocID="{E7BEB735-8F98-4FFF-BF50-9329223A1E63}" presName="sibTrans" presStyleCnt="0"/>
      <dgm:spPr/>
    </dgm:pt>
    <dgm:pt modelId="{77FFB8D3-98E5-4A7A-9D84-ECBD556C7209}" type="pres">
      <dgm:prSet presAssocID="{6730F701-D2B0-4ABF-B73D-EE01E2CEE0DA}" presName="compNode" presStyleCnt="0"/>
      <dgm:spPr/>
    </dgm:pt>
    <dgm:pt modelId="{3C5BC8C5-73D9-4CA6-9615-AFB530D89992}" type="pres">
      <dgm:prSet presAssocID="{6730F701-D2B0-4ABF-B73D-EE01E2CEE0DA}" presName="bgRect" presStyleLbl="bgShp" presStyleIdx="1" presStyleCnt="3"/>
      <dgm:spPr/>
    </dgm:pt>
    <dgm:pt modelId="{05C884C5-ECC0-4CF3-A7ED-7D28B1C8754F}" type="pres">
      <dgm:prSet presAssocID="{6730F701-D2B0-4ABF-B73D-EE01E2CEE0D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8FE50DF6-84DC-4409-8636-D33371CDEFFE}" type="pres">
      <dgm:prSet presAssocID="{6730F701-D2B0-4ABF-B73D-EE01E2CEE0DA}" presName="spaceRect" presStyleCnt="0"/>
      <dgm:spPr/>
    </dgm:pt>
    <dgm:pt modelId="{23EA0725-D899-4AC9-A09C-B345B3FFD249}" type="pres">
      <dgm:prSet presAssocID="{6730F701-D2B0-4ABF-B73D-EE01E2CEE0DA}" presName="parTx" presStyleLbl="revTx" presStyleIdx="1" presStyleCnt="3">
        <dgm:presLayoutVars>
          <dgm:chMax val="0"/>
          <dgm:chPref val="0"/>
        </dgm:presLayoutVars>
      </dgm:prSet>
      <dgm:spPr/>
    </dgm:pt>
    <dgm:pt modelId="{16678AD9-5EC0-4926-AF46-2BF006824D53}" type="pres">
      <dgm:prSet presAssocID="{5BD42967-BB6A-49D9-B8C9-9F115A595AE7}" presName="sibTrans" presStyleCnt="0"/>
      <dgm:spPr/>
    </dgm:pt>
    <dgm:pt modelId="{208CD2B2-9547-4C28-91F9-4BCE849D2DD7}" type="pres">
      <dgm:prSet presAssocID="{C50FB9A2-2222-44BF-BBE4-808B3EE23A32}" presName="compNode" presStyleCnt="0"/>
      <dgm:spPr/>
    </dgm:pt>
    <dgm:pt modelId="{017C4ED7-4263-4D0B-8724-63FCC5075E33}" type="pres">
      <dgm:prSet presAssocID="{C50FB9A2-2222-44BF-BBE4-808B3EE23A32}" presName="bgRect" presStyleLbl="bgShp" presStyleIdx="2" presStyleCnt="3"/>
      <dgm:spPr/>
    </dgm:pt>
    <dgm:pt modelId="{283D304F-A6D8-418B-BFC5-B754CBAB3D82}" type="pres">
      <dgm:prSet presAssocID="{C50FB9A2-2222-44BF-BBE4-808B3EE23A3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232EDFBF-DCCD-44BC-A832-332384C215C3}" type="pres">
      <dgm:prSet presAssocID="{C50FB9A2-2222-44BF-BBE4-808B3EE23A32}" presName="spaceRect" presStyleCnt="0"/>
      <dgm:spPr/>
    </dgm:pt>
    <dgm:pt modelId="{49760E3B-9C5D-4075-9A55-F29584650E44}" type="pres">
      <dgm:prSet presAssocID="{C50FB9A2-2222-44BF-BBE4-808B3EE23A3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166CC1C-59CA-4843-945E-59A835589698}" srcId="{88AEA33E-7978-4125-B849-E62D32F65EAA}" destId="{6730F701-D2B0-4ABF-B73D-EE01E2CEE0DA}" srcOrd="1" destOrd="0" parTransId="{16A7AF4F-0D62-4458-8EA0-A358D52D2253}" sibTransId="{5BD42967-BB6A-49D9-B8C9-9F115A595AE7}"/>
    <dgm:cxn modelId="{3CB44370-831D-45B2-B2A2-97B720F65681}" type="presOf" srcId="{C50FB9A2-2222-44BF-BBE4-808B3EE23A32}" destId="{49760E3B-9C5D-4075-9A55-F29584650E44}" srcOrd="0" destOrd="0" presId="urn:microsoft.com/office/officeart/2018/2/layout/IconVerticalSolidList"/>
    <dgm:cxn modelId="{7E212080-700D-48C7-A9CA-215F744626B2}" type="presOf" srcId="{88AEA33E-7978-4125-B849-E62D32F65EAA}" destId="{4448402C-8F2A-48CE-B8BA-1BF71FF2676A}" srcOrd="0" destOrd="0" presId="urn:microsoft.com/office/officeart/2018/2/layout/IconVerticalSolidList"/>
    <dgm:cxn modelId="{C9482793-A702-4146-BE07-5FF5C63657F3}" type="presOf" srcId="{C3AFFEF1-6F59-45BC-9E71-D4212D2155E9}" destId="{5CC9144D-D8CF-4673-AE39-9DE3393E139E}" srcOrd="0" destOrd="0" presId="urn:microsoft.com/office/officeart/2018/2/layout/IconVerticalSolidList"/>
    <dgm:cxn modelId="{EDB6CEAC-70ED-4C63-A29E-94EDF7C41226}" srcId="{88AEA33E-7978-4125-B849-E62D32F65EAA}" destId="{C50FB9A2-2222-44BF-BBE4-808B3EE23A32}" srcOrd="2" destOrd="0" parTransId="{7F841EF3-1583-4830-92C6-977FB3F2649B}" sibTransId="{82942BD7-24C0-4FAE-904F-7D8EE1627CC3}"/>
    <dgm:cxn modelId="{C15385BA-D1D2-4DD8-BB14-3E6C81293437}" type="presOf" srcId="{6730F701-D2B0-4ABF-B73D-EE01E2CEE0DA}" destId="{23EA0725-D899-4AC9-A09C-B345B3FFD249}" srcOrd="0" destOrd="0" presId="urn:microsoft.com/office/officeart/2018/2/layout/IconVerticalSolidList"/>
    <dgm:cxn modelId="{82C993C8-0284-4F1A-A01F-5398771307FE}" srcId="{88AEA33E-7978-4125-B849-E62D32F65EAA}" destId="{C3AFFEF1-6F59-45BC-9E71-D4212D2155E9}" srcOrd="0" destOrd="0" parTransId="{150F6EC9-F7F7-4396-A18E-F5B18F6761B3}" sibTransId="{E7BEB735-8F98-4FFF-BF50-9329223A1E63}"/>
    <dgm:cxn modelId="{A39D4674-5ED7-4E8C-A3AD-3BBE9496F02E}" type="presParOf" srcId="{4448402C-8F2A-48CE-B8BA-1BF71FF2676A}" destId="{83BE96E3-8895-4814-ADBD-351844C5F1E9}" srcOrd="0" destOrd="0" presId="urn:microsoft.com/office/officeart/2018/2/layout/IconVerticalSolidList"/>
    <dgm:cxn modelId="{9612B10E-E884-4C82-97BC-EBF673350E1C}" type="presParOf" srcId="{83BE96E3-8895-4814-ADBD-351844C5F1E9}" destId="{309F75C6-529C-43E8-B205-19EDAB9A9D00}" srcOrd="0" destOrd="0" presId="urn:microsoft.com/office/officeart/2018/2/layout/IconVerticalSolidList"/>
    <dgm:cxn modelId="{B52813DC-E437-4A16-AF19-0D8AE8A531BB}" type="presParOf" srcId="{83BE96E3-8895-4814-ADBD-351844C5F1E9}" destId="{6D50138E-4A98-479A-97FB-18C2AA706F4D}" srcOrd="1" destOrd="0" presId="urn:microsoft.com/office/officeart/2018/2/layout/IconVerticalSolidList"/>
    <dgm:cxn modelId="{0C027F67-DEEC-4F4A-BA78-2D65B464EA46}" type="presParOf" srcId="{83BE96E3-8895-4814-ADBD-351844C5F1E9}" destId="{0474296F-AAD4-420D-BC50-796BCB0918D8}" srcOrd="2" destOrd="0" presId="urn:microsoft.com/office/officeart/2018/2/layout/IconVerticalSolidList"/>
    <dgm:cxn modelId="{FC59157C-1F43-4317-9F26-8E8D8377975D}" type="presParOf" srcId="{83BE96E3-8895-4814-ADBD-351844C5F1E9}" destId="{5CC9144D-D8CF-4673-AE39-9DE3393E139E}" srcOrd="3" destOrd="0" presId="urn:microsoft.com/office/officeart/2018/2/layout/IconVerticalSolidList"/>
    <dgm:cxn modelId="{59493913-D557-4B66-99C0-DEBEF3C06BD5}" type="presParOf" srcId="{4448402C-8F2A-48CE-B8BA-1BF71FF2676A}" destId="{8A4BB4ED-886C-4BCA-8DD7-9C924D7E3A5E}" srcOrd="1" destOrd="0" presId="urn:microsoft.com/office/officeart/2018/2/layout/IconVerticalSolidList"/>
    <dgm:cxn modelId="{33D85D9C-2EF6-487D-93D5-1C472BCC43CE}" type="presParOf" srcId="{4448402C-8F2A-48CE-B8BA-1BF71FF2676A}" destId="{77FFB8D3-98E5-4A7A-9D84-ECBD556C7209}" srcOrd="2" destOrd="0" presId="urn:microsoft.com/office/officeart/2018/2/layout/IconVerticalSolidList"/>
    <dgm:cxn modelId="{6FD5E6A3-D4D9-494B-BE5C-6C0C3E2127AB}" type="presParOf" srcId="{77FFB8D3-98E5-4A7A-9D84-ECBD556C7209}" destId="{3C5BC8C5-73D9-4CA6-9615-AFB530D89992}" srcOrd="0" destOrd="0" presId="urn:microsoft.com/office/officeart/2018/2/layout/IconVerticalSolidList"/>
    <dgm:cxn modelId="{E513BA66-FDEE-4127-B503-D4C120FE14E2}" type="presParOf" srcId="{77FFB8D3-98E5-4A7A-9D84-ECBD556C7209}" destId="{05C884C5-ECC0-4CF3-A7ED-7D28B1C8754F}" srcOrd="1" destOrd="0" presId="urn:microsoft.com/office/officeart/2018/2/layout/IconVerticalSolidList"/>
    <dgm:cxn modelId="{5C2F1633-A9BA-4FF0-AFCD-F96D63DAD541}" type="presParOf" srcId="{77FFB8D3-98E5-4A7A-9D84-ECBD556C7209}" destId="{8FE50DF6-84DC-4409-8636-D33371CDEFFE}" srcOrd="2" destOrd="0" presId="urn:microsoft.com/office/officeart/2018/2/layout/IconVerticalSolidList"/>
    <dgm:cxn modelId="{5648B35B-A375-444D-8F41-F4EF0D113410}" type="presParOf" srcId="{77FFB8D3-98E5-4A7A-9D84-ECBD556C7209}" destId="{23EA0725-D899-4AC9-A09C-B345B3FFD249}" srcOrd="3" destOrd="0" presId="urn:microsoft.com/office/officeart/2018/2/layout/IconVerticalSolidList"/>
    <dgm:cxn modelId="{ED785B79-85B9-4B68-B00B-90E1B4431AE1}" type="presParOf" srcId="{4448402C-8F2A-48CE-B8BA-1BF71FF2676A}" destId="{16678AD9-5EC0-4926-AF46-2BF006824D53}" srcOrd="3" destOrd="0" presId="urn:microsoft.com/office/officeart/2018/2/layout/IconVerticalSolidList"/>
    <dgm:cxn modelId="{227B3883-3DBD-4B40-A45D-41BCABD79DBB}" type="presParOf" srcId="{4448402C-8F2A-48CE-B8BA-1BF71FF2676A}" destId="{208CD2B2-9547-4C28-91F9-4BCE849D2DD7}" srcOrd="4" destOrd="0" presId="urn:microsoft.com/office/officeart/2018/2/layout/IconVerticalSolidList"/>
    <dgm:cxn modelId="{218ED6A0-B119-4BCB-B2BD-2CFDBB5E7794}" type="presParOf" srcId="{208CD2B2-9547-4C28-91F9-4BCE849D2DD7}" destId="{017C4ED7-4263-4D0B-8724-63FCC5075E33}" srcOrd="0" destOrd="0" presId="urn:microsoft.com/office/officeart/2018/2/layout/IconVerticalSolidList"/>
    <dgm:cxn modelId="{8ADD08FB-B2B1-4C21-8B9E-75D66699E44F}" type="presParOf" srcId="{208CD2B2-9547-4C28-91F9-4BCE849D2DD7}" destId="{283D304F-A6D8-418B-BFC5-B754CBAB3D82}" srcOrd="1" destOrd="0" presId="urn:microsoft.com/office/officeart/2018/2/layout/IconVerticalSolidList"/>
    <dgm:cxn modelId="{0695F7C2-509D-4A53-81BB-8DA87E249C48}" type="presParOf" srcId="{208CD2B2-9547-4C28-91F9-4BCE849D2DD7}" destId="{232EDFBF-DCCD-44BC-A832-332384C215C3}" srcOrd="2" destOrd="0" presId="urn:microsoft.com/office/officeart/2018/2/layout/IconVerticalSolidList"/>
    <dgm:cxn modelId="{3BCC0218-4AAF-4E61-BAC0-F2440E2CF94D}" type="presParOf" srcId="{208CD2B2-9547-4C28-91F9-4BCE849D2DD7}" destId="{49760E3B-9C5D-4075-9A55-F29584650E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196CB9-E6C6-484D-9CFF-3F1B219720AB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C3FF02E0-345E-4DF3-9273-DE9395854A3E}">
      <dgm:prSet/>
      <dgm:spPr/>
      <dgm:t>
        <a:bodyPr/>
        <a:lstStyle/>
        <a:p>
          <a:r>
            <a:rPr lang="en-US" b="1"/>
            <a:t>🎯 Strategy Highlights</a:t>
          </a:r>
          <a:endParaRPr lang="en-US"/>
        </a:p>
      </dgm:t>
    </dgm:pt>
    <dgm:pt modelId="{AEEFC003-194A-48D8-A8B6-18059E22275E}" type="parTrans" cxnId="{F8E98890-535F-49E8-B934-92E37C7A3260}">
      <dgm:prSet/>
      <dgm:spPr/>
      <dgm:t>
        <a:bodyPr/>
        <a:lstStyle/>
        <a:p>
          <a:endParaRPr lang="en-US"/>
        </a:p>
      </dgm:t>
    </dgm:pt>
    <dgm:pt modelId="{C70730C7-E335-48AC-9E57-300C1C1C4CFB}" type="sibTrans" cxnId="{F8E98890-535F-49E8-B934-92E37C7A3260}">
      <dgm:prSet/>
      <dgm:spPr/>
      <dgm:t>
        <a:bodyPr/>
        <a:lstStyle/>
        <a:p>
          <a:endParaRPr lang="en-US"/>
        </a:p>
      </dgm:t>
    </dgm:pt>
    <dgm:pt modelId="{B8E6DCFA-0817-40EE-BAFC-D821BAD1B5CF}">
      <dgm:prSet/>
      <dgm:spPr/>
      <dgm:t>
        <a:bodyPr/>
        <a:lstStyle/>
        <a:p>
          <a:r>
            <a:rPr lang="en-US"/>
            <a:t>🔁 Organized by time for easy querying</a:t>
          </a:r>
        </a:p>
      </dgm:t>
    </dgm:pt>
    <dgm:pt modelId="{5F04071D-F4C5-45B2-B8D9-193BC9A82B77}" type="parTrans" cxnId="{43DA31F5-9AF4-422F-84DD-A8C7A7B04EE9}">
      <dgm:prSet/>
      <dgm:spPr/>
      <dgm:t>
        <a:bodyPr/>
        <a:lstStyle/>
        <a:p>
          <a:endParaRPr lang="en-US"/>
        </a:p>
      </dgm:t>
    </dgm:pt>
    <dgm:pt modelId="{949394A2-8EC0-401A-A1A6-28D79FE18CBC}" type="sibTrans" cxnId="{43DA31F5-9AF4-422F-84DD-A8C7A7B04EE9}">
      <dgm:prSet/>
      <dgm:spPr/>
      <dgm:t>
        <a:bodyPr/>
        <a:lstStyle/>
        <a:p>
          <a:endParaRPr lang="en-US"/>
        </a:p>
      </dgm:t>
    </dgm:pt>
    <dgm:pt modelId="{75477217-1DD8-4989-98AF-1799821E4A9A}">
      <dgm:prSet/>
      <dgm:spPr/>
      <dgm:t>
        <a:bodyPr/>
        <a:lstStyle/>
        <a:p>
          <a:r>
            <a:rPr lang="en-US"/>
            <a:t>📈 Facilitates partitioned data access in Glue/Athena</a:t>
          </a:r>
        </a:p>
      </dgm:t>
    </dgm:pt>
    <dgm:pt modelId="{CD2B0302-7DB5-4497-BB8F-FD8C9176738E}" type="parTrans" cxnId="{F3083C52-1F6D-471A-82BA-C5E4D5408929}">
      <dgm:prSet/>
      <dgm:spPr/>
      <dgm:t>
        <a:bodyPr/>
        <a:lstStyle/>
        <a:p>
          <a:endParaRPr lang="en-US"/>
        </a:p>
      </dgm:t>
    </dgm:pt>
    <dgm:pt modelId="{C84303DE-52BB-4C54-A0D6-DBB3DE1D6941}" type="sibTrans" cxnId="{F3083C52-1F6D-471A-82BA-C5E4D5408929}">
      <dgm:prSet/>
      <dgm:spPr/>
      <dgm:t>
        <a:bodyPr/>
        <a:lstStyle/>
        <a:p>
          <a:endParaRPr lang="en-US"/>
        </a:p>
      </dgm:t>
    </dgm:pt>
    <dgm:pt modelId="{334B75E3-A4BD-40A8-8630-BF1035B99EFD}">
      <dgm:prSet/>
      <dgm:spPr/>
      <dgm:t>
        <a:bodyPr/>
        <a:lstStyle/>
        <a:p>
          <a:r>
            <a:rPr lang="en-US"/>
            <a:t>🔒 Uses S3 event notifications to trigger Lambda instantly</a:t>
          </a:r>
        </a:p>
      </dgm:t>
    </dgm:pt>
    <dgm:pt modelId="{B04F3099-B753-472D-9321-48B5CB629F53}" type="parTrans" cxnId="{658B12C1-9456-4534-AE00-BA6FAB7A9E75}">
      <dgm:prSet/>
      <dgm:spPr/>
      <dgm:t>
        <a:bodyPr/>
        <a:lstStyle/>
        <a:p>
          <a:endParaRPr lang="en-US"/>
        </a:p>
      </dgm:t>
    </dgm:pt>
    <dgm:pt modelId="{9F4A10A7-0412-44D9-8603-7A5EB86BB61F}" type="sibTrans" cxnId="{658B12C1-9456-4534-AE00-BA6FAB7A9E75}">
      <dgm:prSet/>
      <dgm:spPr/>
      <dgm:t>
        <a:bodyPr/>
        <a:lstStyle/>
        <a:p>
          <a:endParaRPr lang="en-US"/>
        </a:p>
      </dgm:t>
    </dgm:pt>
    <dgm:pt modelId="{37E8E362-6FD8-4F54-A6A6-2C03AB2C3C19}" type="pres">
      <dgm:prSet presAssocID="{34196CB9-E6C6-484D-9CFF-3F1B219720AB}" presName="linear" presStyleCnt="0">
        <dgm:presLayoutVars>
          <dgm:animLvl val="lvl"/>
          <dgm:resizeHandles val="exact"/>
        </dgm:presLayoutVars>
      </dgm:prSet>
      <dgm:spPr/>
    </dgm:pt>
    <dgm:pt modelId="{8ED38122-C16D-4AF3-9555-CB6975BCD947}" type="pres">
      <dgm:prSet presAssocID="{C3FF02E0-345E-4DF3-9273-DE9395854A3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5883E83-1F57-4AFA-BB1B-61EDCF4EE387}" type="pres">
      <dgm:prSet presAssocID="{C3FF02E0-345E-4DF3-9273-DE9395854A3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6598DB00-65FE-43F3-B5B3-1F3AF296D7E9}" type="presOf" srcId="{C3FF02E0-345E-4DF3-9273-DE9395854A3E}" destId="{8ED38122-C16D-4AF3-9555-CB6975BCD947}" srcOrd="0" destOrd="0" presId="urn:microsoft.com/office/officeart/2005/8/layout/vList2"/>
    <dgm:cxn modelId="{04B98108-B0C4-4077-BBDE-94BF09CFE3AC}" type="presOf" srcId="{B8E6DCFA-0817-40EE-BAFC-D821BAD1B5CF}" destId="{B5883E83-1F57-4AFA-BB1B-61EDCF4EE387}" srcOrd="0" destOrd="0" presId="urn:microsoft.com/office/officeart/2005/8/layout/vList2"/>
    <dgm:cxn modelId="{2491CD11-A7F0-4FA8-9087-D1FB613F0FD5}" type="presOf" srcId="{334B75E3-A4BD-40A8-8630-BF1035B99EFD}" destId="{B5883E83-1F57-4AFA-BB1B-61EDCF4EE387}" srcOrd="0" destOrd="2" presId="urn:microsoft.com/office/officeart/2005/8/layout/vList2"/>
    <dgm:cxn modelId="{A8E25C18-403A-4415-9977-0B3292C5C45C}" type="presOf" srcId="{34196CB9-E6C6-484D-9CFF-3F1B219720AB}" destId="{37E8E362-6FD8-4F54-A6A6-2C03AB2C3C19}" srcOrd="0" destOrd="0" presId="urn:microsoft.com/office/officeart/2005/8/layout/vList2"/>
    <dgm:cxn modelId="{F3083C52-1F6D-471A-82BA-C5E4D5408929}" srcId="{C3FF02E0-345E-4DF3-9273-DE9395854A3E}" destId="{75477217-1DD8-4989-98AF-1799821E4A9A}" srcOrd="1" destOrd="0" parTransId="{CD2B0302-7DB5-4497-BB8F-FD8C9176738E}" sibTransId="{C84303DE-52BB-4C54-A0D6-DBB3DE1D6941}"/>
    <dgm:cxn modelId="{F8E98890-535F-49E8-B934-92E37C7A3260}" srcId="{34196CB9-E6C6-484D-9CFF-3F1B219720AB}" destId="{C3FF02E0-345E-4DF3-9273-DE9395854A3E}" srcOrd="0" destOrd="0" parTransId="{AEEFC003-194A-48D8-A8B6-18059E22275E}" sibTransId="{C70730C7-E335-48AC-9E57-300C1C1C4CFB}"/>
    <dgm:cxn modelId="{169199B3-4EBC-4391-8353-A492C2B7C0C7}" type="presOf" srcId="{75477217-1DD8-4989-98AF-1799821E4A9A}" destId="{B5883E83-1F57-4AFA-BB1B-61EDCF4EE387}" srcOrd="0" destOrd="1" presId="urn:microsoft.com/office/officeart/2005/8/layout/vList2"/>
    <dgm:cxn modelId="{658B12C1-9456-4534-AE00-BA6FAB7A9E75}" srcId="{C3FF02E0-345E-4DF3-9273-DE9395854A3E}" destId="{334B75E3-A4BD-40A8-8630-BF1035B99EFD}" srcOrd="2" destOrd="0" parTransId="{B04F3099-B753-472D-9321-48B5CB629F53}" sibTransId="{9F4A10A7-0412-44D9-8603-7A5EB86BB61F}"/>
    <dgm:cxn modelId="{43DA31F5-9AF4-422F-84DD-A8C7A7B04EE9}" srcId="{C3FF02E0-345E-4DF3-9273-DE9395854A3E}" destId="{B8E6DCFA-0817-40EE-BAFC-D821BAD1B5CF}" srcOrd="0" destOrd="0" parTransId="{5F04071D-F4C5-45B2-B8D9-193BC9A82B77}" sibTransId="{949394A2-8EC0-401A-A1A6-28D79FE18CBC}"/>
    <dgm:cxn modelId="{666FB114-13C0-4D83-9726-FB2D2D7D274F}" type="presParOf" srcId="{37E8E362-6FD8-4F54-A6A6-2C03AB2C3C19}" destId="{8ED38122-C16D-4AF3-9555-CB6975BCD947}" srcOrd="0" destOrd="0" presId="urn:microsoft.com/office/officeart/2005/8/layout/vList2"/>
    <dgm:cxn modelId="{79E857EE-C22A-4FCE-821A-8AD98F36D51D}" type="presParOf" srcId="{37E8E362-6FD8-4F54-A6A6-2C03AB2C3C19}" destId="{B5883E83-1F57-4AFA-BB1B-61EDCF4EE38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2FDED-C972-4360-B0E6-E15A58721AA8}">
      <dsp:nvSpPr>
        <dsp:cNvPr id="0" name=""/>
        <dsp:cNvSpPr/>
      </dsp:nvSpPr>
      <dsp:spPr>
        <a:xfrm>
          <a:off x="43287" y="67046"/>
          <a:ext cx="767832" cy="7678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DEC443-762E-4596-8939-55A26CFE5EB1}">
      <dsp:nvSpPr>
        <dsp:cNvPr id="0" name=""/>
        <dsp:cNvSpPr/>
      </dsp:nvSpPr>
      <dsp:spPr>
        <a:xfrm>
          <a:off x="204532" y="228291"/>
          <a:ext cx="445342" cy="4453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B957C-929F-4C4A-96AE-CFBB996F7B03}">
      <dsp:nvSpPr>
        <dsp:cNvPr id="0" name=""/>
        <dsp:cNvSpPr/>
      </dsp:nvSpPr>
      <dsp:spPr>
        <a:xfrm>
          <a:off x="975655" y="67046"/>
          <a:ext cx="1809890" cy="767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100" b="1" kern="1200"/>
            <a:t>🔧 Setup Tool: Node-RED (Local Flow)</a:t>
          </a:r>
          <a:endParaRPr lang="en-US" sz="1100" kern="1200"/>
        </a:p>
      </dsp:txBody>
      <dsp:txXfrm>
        <a:off x="975655" y="67046"/>
        <a:ext cx="1809890" cy="767832"/>
      </dsp:txXfrm>
    </dsp:sp>
    <dsp:sp modelId="{AAEB9DBD-6699-47FD-AABE-827CC88141B4}">
      <dsp:nvSpPr>
        <dsp:cNvPr id="0" name=""/>
        <dsp:cNvSpPr/>
      </dsp:nvSpPr>
      <dsp:spPr>
        <a:xfrm>
          <a:off x="3100904" y="67046"/>
          <a:ext cx="767832" cy="7678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E2117E-DCE5-4498-8768-E252F2258BB4}">
      <dsp:nvSpPr>
        <dsp:cNvPr id="0" name=""/>
        <dsp:cNvSpPr/>
      </dsp:nvSpPr>
      <dsp:spPr>
        <a:xfrm>
          <a:off x="3262149" y="228291"/>
          <a:ext cx="445342" cy="4453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8C2C4B-BCB9-442C-8EBA-5FFA0059B89E}">
      <dsp:nvSpPr>
        <dsp:cNvPr id="0" name=""/>
        <dsp:cNvSpPr/>
      </dsp:nvSpPr>
      <dsp:spPr>
        <a:xfrm>
          <a:off x="4033272" y="67046"/>
          <a:ext cx="1809890" cy="767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100" kern="1200"/>
            <a:t>Used </a:t>
          </a:r>
          <a:r>
            <a:rPr lang="en-DE" sz="1100" b="1" kern="1200"/>
            <a:t>Node-RED</a:t>
          </a:r>
          <a:r>
            <a:rPr lang="en-DE" sz="1100" kern="1200"/>
            <a:t> to simulate real-time sensor data generation and file delivery.</a:t>
          </a:r>
          <a:endParaRPr lang="en-US" sz="1100" kern="1200"/>
        </a:p>
      </dsp:txBody>
      <dsp:txXfrm>
        <a:off x="4033272" y="67046"/>
        <a:ext cx="1809890" cy="767832"/>
      </dsp:txXfrm>
    </dsp:sp>
    <dsp:sp modelId="{36395314-1B18-491F-94F8-D0F9A3AC5C3A}">
      <dsp:nvSpPr>
        <dsp:cNvPr id="0" name=""/>
        <dsp:cNvSpPr/>
      </dsp:nvSpPr>
      <dsp:spPr>
        <a:xfrm>
          <a:off x="43287" y="1462743"/>
          <a:ext cx="767832" cy="7678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02D9A-7600-4E6E-A491-4F8628701C98}">
      <dsp:nvSpPr>
        <dsp:cNvPr id="0" name=""/>
        <dsp:cNvSpPr/>
      </dsp:nvSpPr>
      <dsp:spPr>
        <a:xfrm>
          <a:off x="204532" y="1623988"/>
          <a:ext cx="445342" cy="4453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EA0CF-E036-4557-92FF-B7097B97C62E}">
      <dsp:nvSpPr>
        <dsp:cNvPr id="0" name=""/>
        <dsp:cNvSpPr/>
      </dsp:nvSpPr>
      <dsp:spPr>
        <a:xfrm>
          <a:off x="975655" y="1462743"/>
          <a:ext cx="1809890" cy="767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100" b="1" kern="1200" dirty="0"/>
            <a:t>Sensor Logic</a:t>
          </a:r>
          <a:endParaRPr lang="en-US" sz="1100" kern="1200" dirty="0"/>
        </a:p>
      </dsp:txBody>
      <dsp:txXfrm>
        <a:off x="975655" y="1462743"/>
        <a:ext cx="1809890" cy="767832"/>
      </dsp:txXfrm>
    </dsp:sp>
    <dsp:sp modelId="{35536C50-A7A5-4340-B6DA-02D1643F7B17}">
      <dsp:nvSpPr>
        <dsp:cNvPr id="0" name=""/>
        <dsp:cNvSpPr/>
      </dsp:nvSpPr>
      <dsp:spPr>
        <a:xfrm>
          <a:off x="3100904" y="1462743"/>
          <a:ext cx="767832" cy="7678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01824D-6025-47C4-AD57-C5F1B3804CAE}">
      <dsp:nvSpPr>
        <dsp:cNvPr id="0" name=""/>
        <dsp:cNvSpPr/>
      </dsp:nvSpPr>
      <dsp:spPr>
        <a:xfrm>
          <a:off x="3262149" y="1623988"/>
          <a:ext cx="445342" cy="4453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B4E03F-9763-4856-83B3-46B91A97F3CA}">
      <dsp:nvSpPr>
        <dsp:cNvPr id="0" name=""/>
        <dsp:cNvSpPr/>
      </dsp:nvSpPr>
      <dsp:spPr>
        <a:xfrm>
          <a:off x="4033272" y="1462743"/>
          <a:ext cx="1809890" cy="767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100" b="1" kern="1200" dirty="0"/>
            <a:t>8 Sensors:</a:t>
          </a:r>
          <a:br>
            <a:rPr lang="en-DE" sz="1100" kern="1200" dirty="0"/>
          </a:br>
          <a:r>
            <a:rPr lang="en-DE" sz="1100" kern="1200" dirty="0"/>
            <a:t>pH, conductivity, pressure, temperature, </a:t>
          </a:r>
          <a:r>
            <a:rPr lang="en-DE" sz="1100" kern="1200" dirty="0" err="1"/>
            <a:t>fillLevel</a:t>
          </a:r>
          <a:r>
            <a:rPr lang="en-DE" sz="1100" kern="1200" dirty="0"/>
            <a:t>, flow, humidity, co2</a:t>
          </a:r>
          <a:endParaRPr lang="en-US" sz="1100" kern="1200" dirty="0"/>
        </a:p>
      </dsp:txBody>
      <dsp:txXfrm>
        <a:off x="4033272" y="1462743"/>
        <a:ext cx="1809890" cy="767832"/>
      </dsp:txXfrm>
    </dsp:sp>
    <dsp:sp modelId="{8225E679-883E-45D9-AA99-EAEAF525793E}">
      <dsp:nvSpPr>
        <dsp:cNvPr id="0" name=""/>
        <dsp:cNvSpPr/>
      </dsp:nvSpPr>
      <dsp:spPr>
        <a:xfrm>
          <a:off x="43287" y="2858439"/>
          <a:ext cx="767832" cy="7678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CAF6A0-FDDD-4D68-A512-47C0909DCB37}">
      <dsp:nvSpPr>
        <dsp:cNvPr id="0" name=""/>
        <dsp:cNvSpPr/>
      </dsp:nvSpPr>
      <dsp:spPr>
        <a:xfrm>
          <a:off x="204532" y="3019684"/>
          <a:ext cx="445342" cy="44534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3B2019-C9A2-42D2-94BB-EF9FD2D56DCA}">
      <dsp:nvSpPr>
        <dsp:cNvPr id="0" name=""/>
        <dsp:cNvSpPr/>
      </dsp:nvSpPr>
      <dsp:spPr>
        <a:xfrm>
          <a:off x="975655" y="2858439"/>
          <a:ext cx="1809890" cy="767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DE" sz="1100" b="1" kern="1200"/>
            <a:t>Frequency:</a:t>
          </a:r>
          <a:br>
            <a:rPr lang="en-DE" sz="1100" kern="1200"/>
          </a:br>
          <a:r>
            <a:rPr lang="en-DE" sz="1100" kern="1200"/>
            <a:t>→ Every </a:t>
          </a:r>
          <a:r>
            <a:rPr lang="en-DE" sz="1100" b="1" kern="1200"/>
            <a:t>10 seconds</a:t>
          </a:r>
          <a:r>
            <a:rPr lang="en-DE" sz="1100" kern="1200"/>
            <a:t>, one reading per sensor</a:t>
          </a:r>
          <a:br>
            <a:rPr lang="en-DE" sz="1100" kern="1200"/>
          </a:br>
          <a:r>
            <a:rPr lang="en-DE" sz="1100" kern="1200"/>
            <a:t>→ Every </a:t>
          </a:r>
          <a:r>
            <a:rPr lang="en-DE" sz="1100" b="1" kern="1200"/>
            <a:t>1 minute</a:t>
          </a:r>
          <a:r>
            <a:rPr lang="en-DE" sz="1100" kern="1200"/>
            <a:t>, 6 readings are saved as one .json file</a:t>
          </a:r>
          <a:endParaRPr lang="en-US" sz="1100" kern="1200"/>
        </a:p>
      </dsp:txBody>
      <dsp:txXfrm>
        <a:off x="975655" y="2858439"/>
        <a:ext cx="1809890" cy="7678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9F75C6-529C-43E8-B205-19EDAB9A9D00}">
      <dsp:nvSpPr>
        <dsp:cNvPr id="0" name=""/>
        <dsp:cNvSpPr/>
      </dsp:nvSpPr>
      <dsp:spPr>
        <a:xfrm>
          <a:off x="0" y="689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50138E-4A98-479A-97FB-18C2AA706F4D}">
      <dsp:nvSpPr>
        <dsp:cNvPr id="0" name=""/>
        <dsp:cNvSpPr/>
      </dsp:nvSpPr>
      <dsp:spPr>
        <a:xfrm>
          <a:off x="488194" y="363809"/>
          <a:ext cx="887626" cy="887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C9144D-D8CF-4673-AE39-9DE3393E139E}">
      <dsp:nvSpPr>
        <dsp:cNvPr id="0" name=""/>
        <dsp:cNvSpPr/>
      </dsp:nvSpPr>
      <dsp:spPr>
        <a:xfrm>
          <a:off x="1864015" y="689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💾 Dual Output Strategy(for additional data protection)</a:t>
          </a:r>
          <a:endParaRPr lang="en-US" sz="2500" kern="1200"/>
        </a:p>
      </dsp:txBody>
      <dsp:txXfrm>
        <a:off x="1864015" y="689"/>
        <a:ext cx="4933659" cy="1613866"/>
      </dsp:txXfrm>
    </dsp:sp>
    <dsp:sp modelId="{3C5BC8C5-73D9-4CA6-9615-AFB530D89992}">
      <dsp:nvSpPr>
        <dsp:cNvPr id="0" name=""/>
        <dsp:cNvSpPr/>
      </dsp:nvSpPr>
      <dsp:spPr>
        <a:xfrm>
          <a:off x="0" y="2018022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C884C5-ECC0-4CF3-A7ED-7D28B1C8754F}">
      <dsp:nvSpPr>
        <dsp:cNvPr id="0" name=""/>
        <dsp:cNvSpPr/>
      </dsp:nvSpPr>
      <dsp:spPr>
        <a:xfrm>
          <a:off x="488194" y="2381142"/>
          <a:ext cx="887626" cy="887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A0725-D899-4AC9-A09C-B345B3FFD249}">
      <dsp:nvSpPr>
        <dsp:cNvPr id="0" name=""/>
        <dsp:cNvSpPr/>
      </dsp:nvSpPr>
      <dsp:spPr>
        <a:xfrm>
          <a:off x="1864015" y="2018022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1. 🖥️ </a:t>
          </a:r>
          <a:r>
            <a:rPr lang="en-US" sz="2500" b="1" kern="1200"/>
            <a:t>Local Disk:</a:t>
          </a:r>
          <a:br>
            <a:rPr lang="en-US" sz="2500" kern="1200"/>
          </a:br>
          <a:r>
            <a:rPr lang="en-US" sz="2500" kern="1200"/>
            <a:t>Structured folder hierarchy by Year/Month/Day/Hour</a:t>
          </a:r>
        </a:p>
      </dsp:txBody>
      <dsp:txXfrm>
        <a:off x="1864015" y="2018022"/>
        <a:ext cx="4933659" cy="1613866"/>
      </dsp:txXfrm>
    </dsp:sp>
    <dsp:sp modelId="{017C4ED7-4263-4D0B-8724-63FCC5075E33}">
      <dsp:nvSpPr>
        <dsp:cNvPr id="0" name=""/>
        <dsp:cNvSpPr/>
      </dsp:nvSpPr>
      <dsp:spPr>
        <a:xfrm>
          <a:off x="0" y="4035355"/>
          <a:ext cx="6797675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D304F-A6D8-418B-BFC5-B754CBAB3D82}">
      <dsp:nvSpPr>
        <dsp:cNvPr id="0" name=""/>
        <dsp:cNvSpPr/>
      </dsp:nvSpPr>
      <dsp:spPr>
        <a:xfrm>
          <a:off x="488194" y="4398475"/>
          <a:ext cx="887626" cy="887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60E3B-9C5D-4075-9A55-F29584650E44}">
      <dsp:nvSpPr>
        <dsp:cNvPr id="0" name=""/>
        <dsp:cNvSpPr/>
      </dsp:nvSpPr>
      <dsp:spPr>
        <a:xfrm>
          <a:off x="1864015" y="4035355"/>
          <a:ext cx="4933659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2. ☁️ </a:t>
          </a:r>
          <a:r>
            <a:rPr lang="en-US" sz="2500" b="1" kern="1200"/>
            <a:t>AWS S3:</a:t>
          </a:r>
          <a:br>
            <a:rPr lang="en-US" sz="2500" kern="1200"/>
          </a:br>
          <a:r>
            <a:rPr lang="en-US" sz="2500" kern="1200"/>
            <a:t>JSON files also uploaded directly to co2-plant-raw-data bucket</a:t>
          </a:r>
        </a:p>
      </dsp:txBody>
      <dsp:txXfrm>
        <a:off x="1864015" y="4035355"/>
        <a:ext cx="4933659" cy="16138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38122-C16D-4AF3-9555-CB6975BCD947}">
      <dsp:nvSpPr>
        <dsp:cNvPr id="0" name=""/>
        <dsp:cNvSpPr/>
      </dsp:nvSpPr>
      <dsp:spPr>
        <a:xfrm>
          <a:off x="0" y="35558"/>
          <a:ext cx="5977938" cy="900899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🎯 Strategy Highlights</a:t>
          </a:r>
          <a:endParaRPr lang="en-US" sz="3500" kern="1200"/>
        </a:p>
      </dsp:txBody>
      <dsp:txXfrm>
        <a:off x="43978" y="79536"/>
        <a:ext cx="5889982" cy="812943"/>
      </dsp:txXfrm>
    </dsp:sp>
    <dsp:sp modelId="{B5883E83-1F57-4AFA-BB1B-61EDCF4EE387}">
      <dsp:nvSpPr>
        <dsp:cNvPr id="0" name=""/>
        <dsp:cNvSpPr/>
      </dsp:nvSpPr>
      <dsp:spPr>
        <a:xfrm>
          <a:off x="0" y="936458"/>
          <a:ext cx="5977938" cy="26806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9800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🔁 Organized by time for easy querying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📈 Facilitates partitioned data access in Glue/Athena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🔒 Uses S3 event notifications to trigger Lambda instantly</a:t>
          </a:r>
        </a:p>
      </dsp:txBody>
      <dsp:txXfrm>
        <a:off x="0" y="936458"/>
        <a:ext cx="5977938" cy="2680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Oslo Manual, Chapter 6 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A5696-3B9B-48C5-8BA4-ABE2173FB6CB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Oslo Manual, Chapter 6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6D62A-3ABA-433F-B7F6-DA58AFA61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14798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Oslo Manual, Chapter 6 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CC941-4C2A-4ADF-9AC7-063DD2836BE6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Oslo Manual, Chapter 6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83D52-C51C-4E52-B14F-C9AE16F69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81056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70F24-B6DC-C16E-979B-947CB1EA3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829DC7-79DB-6698-866B-7FE9149C8C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5BCDEB-8F1A-CBD4-D65F-3E6F0F7FCA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1762430-8207-3422-D2B7-96E9B819C43D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Oslo Manual, Chapter 6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653E37-F61D-E017-809F-4A48155E86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A83D52-C51C-4E52-B14F-C9AE16F69A2E}" type="slidenum">
              <a:rPr lang="en-IN" smtClean="0"/>
              <a:t>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3703F-CB91-04FF-0DC1-65BFDB879A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Oslo Manual, Chapter 6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388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1E2B1-E03F-22CA-B5A5-773F10581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F53D2A-DBC1-3B7A-C28B-255D386311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6C4289-1BD0-ED4F-FD44-6BBA50BD22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0FBBC064-3F23-1E5D-3577-8C5BF950B10B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Oslo Manual, Chapter 6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73A44-448A-B327-DE71-D425C2F9B6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A83D52-C51C-4E52-B14F-C9AE16F69A2E}" type="slidenum">
              <a:rPr lang="en-IN" smtClean="0"/>
              <a:t>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4B774-331B-F65B-0E9D-AD821AEAEA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Oslo Manual, Chapter 6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719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51463-0488-9EBD-E4C0-526456FFF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9FD1A7-470F-E862-51BE-4CD4FE2968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2C43C5-5F29-0AC1-E568-17585E8F1F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8D1EDE9-392E-1AF4-EE13-C2123CF2D5A2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Oslo Manual, Chapter 6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7FAD0-79B4-F7A2-D0D2-E840773EE4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A83D52-C51C-4E52-B14F-C9AE16F69A2E}" type="slidenum">
              <a:rPr lang="en-IN" smtClean="0"/>
              <a:t>10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76C9D-46A5-20D7-BF5E-85D88D4C0C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Oslo Manual, Chapter 6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381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1BE4C-CF98-AE17-3160-940546F90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1851D7-3F41-0B72-B0A4-01326C4296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3E11FD-D77A-770F-73CD-14A2D174E3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B7EC5E97-62CC-B17A-C509-AB2D83A85C87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Oslo Manual, Chapter 6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38A87-E599-DF02-05C3-CB01CBD2F8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A83D52-C51C-4E52-B14F-C9AE16F69A2E}" type="slidenum">
              <a:rPr lang="en-IN" smtClean="0"/>
              <a:t>11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0EC9F-58EF-06DE-38EA-4298E3A136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Oslo Manual, Chapter 6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462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0DF2D-6DAC-29E3-937A-079FF0956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EC0467-2A9F-2630-853F-03E508D516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CF5A42-0FE1-632D-A1AC-91EB64596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9F994BC1-FC00-F9BC-3BEB-BD1647A7A9F8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Oslo Manual, Chapter 6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5A134-F9F7-3AA5-B2A3-DFFF41E418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A83D52-C51C-4E52-B14F-C9AE16F69A2E}" type="slidenum">
              <a:rPr lang="en-IN" smtClean="0"/>
              <a:t>12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20DA4-E27E-20D6-D820-F4FB1489DB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Oslo Manual, Chapter 6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837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2D9C5-B5D2-D699-A15A-C96870DB1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BD700F-8491-D967-223F-BF95FA68C0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51E34D-7CF8-FA5B-8336-D651BBF5F8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63F2BA5-35EB-0958-4B43-B76E49709DF7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Oslo Manual, Chapter 6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4D773-0DE2-6F0F-E471-D4E15578B8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A83D52-C51C-4E52-B14F-C9AE16F69A2E}" type="slidenum">
              <a:rPr lang="en-IN" smtClean="0"/>
              <a:t>13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DDDA3-9326-CC32-352D-417916AD80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Oslo Manual, Chapter 6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764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99859-5061-F727-1F24-578D79C14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261067-A27E-7EAF-BBB1-6771CD770E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2144B8-82A1-7C49-C698-1B107BC655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AF56CCD2-9609-33AB-D963-CE914EBE2064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Oslo Manual, Chapter 6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D30406-2D97-A283-14CD-517E092C21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A83D52-C51C-4E52-B14F-C9AE16F69A2E}" type="slidenum">
              <a:rPr lang="en-IN" smtClean="0"/>
              <a:t>14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CF189-C0A9-2B8B-9138-29C63D8457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Oslo Manual, Chapter 6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694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0727C-6136-313A-5FE8-5B48DE237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FD9CB9-12AD-DF5C-E38C-BF2F491F7C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73C6EC-7E5D-BDFF-E6A3-1C2C58201D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64FA688-730A-9472-5488-241B3E544F0B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Oslo Manual, Chapter 6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E81C0-3B55-70B6-FD3B-331869DD03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A83D52-C51C-4E52-B14F-C9AE16F69A2E}" type="slidenum">
              <a:rPr lang="en-IN" smtClean="0"/>
              <a:t>15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04494-D8F4-AAD3-92AC-B1BCDE56B9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Oslo Manual, Chapter 6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298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E2687-357A-FEAD-1042-BBED36231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3A7B7B-6FBA-65DA-E77B-74C0125969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8A65B7-F287-7A9D-691A-BB04B0B42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09AC49B8-1C75-B9F0-74C9-2B85B94AC731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Oslo Manual, Chapter 6 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C53BF7-9C73-F43B-09F7-6FE5B4CF15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A83D52-C51C-4E52-B14F-C9AE16F69A2E}" type="slidenum">
              <a:rPr lang="en-IN" smtClean="0"/>
              <a:t>16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A3923-0D13-9E82-7B57-D76FEF44E7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Oslo Manual, Chapter 6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044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14-07-2025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VIJAY SINGH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B8A2-A2D7-4C50-9524-13455B8A9DC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61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14-07-2025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VIJAY SINGH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B8A2-A2D7-4C50-9524-13455B8A9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72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14-07-2025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VIJAY SINGH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B8A2-A2D7-4C50-9524-13455B8A9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5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14-07-2025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VIJAY SINGH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B8A2-A2D7-4C50-9524-13455B8A9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64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14-07-2025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VIJAY SINGH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B8A2-A2D7-4C50-9524-13455B8A9DC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87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14-07-2025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VIJAY SINGH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B8A2-A2D7-4C50-9524-13455B8A9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56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14-07-2025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VIJAY SINGH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B8A2-A2D7-4C50-9524-13455B8A9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951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14-07-2025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VIJAY SINGH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B8A2-A2D7-4C50-9524-13455B8A9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55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14-07-2025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VIJAY SINGH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B8A2-A2D7-4C50-9524-13455B8A9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81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DE"/>
              <a:t>14-07-2025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VIJAY SINGH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DAB8A2-A2D7-4C50-9524-13455B8A9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42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14-07-2025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VIJAY SINGH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B8A2-A2D7-4C50-9524-13455B8A9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75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DE"/>
              <a:t>14-07-2025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VIJAY SINGH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DAB8A2-A2D7-4C50-9524-13455B8A9DC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808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4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4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amila.me/blog/2020-06/server-client-app-to-upload-and-download-using-aws-s3-pre-signed-urls/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25.png"/><Relationship Id="rId7" Type="http://schemas.openxmlformats.org/officeDocument/2006/relationships/diagramLayout" Target="../diagrams/layout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5" Type="http://schemas.openxmlformats.org/officeDocument/2006/relationships/image" Target="../media/image3.jpeg"/><Relationship Id="rId10" Type="http://schemas.microsoft.com/office/2007/relationships/diagramDrawing" Target="../diagrams/drawing3.xml"/><Relationship Id="rId4" Type="http://schemas.openxmlformats.org/officeDocument/2006/relationships/image" Target="../media/image26.png"/><Relationship Id="rId9" Type="http://schemas.openxmlformats.org/officeDocument/2006/relationships/diagramColors" Target="../diagrams/colors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8387" y="2031778"/>
            <a:ext cx="10058400" cy="1071249"/>
          </a:xfrm>
        </p:spPr>
        <p:txBody>
          <a:bodyPr>
            <a:noAutofit/>
          </a:bodyPr>
          <a:lstStyle/>
          <a:p>
            <a:r>
              <a:rPr lang="en-US" sz="6000" b="1" dirty="0"/>
              <a:t>GCT CASE STUDY  </a:t>
            </a:r>
            <a:endParaRPr lang="en-IN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083" y="3871469"/>
            <a:ext cx="10058400" cy="707615"/>
          </a:xfrm>
        </p:spPr>
        <p:txBody>
          <a:bodyPr/>
          <a:lstStyle/>
          <a:p>
            <a:r>
              <a:rPr lang="en-US" sz="2400" dirty="0"/>
              <a:t>PROCESS AND DATA ANALYTICS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006821" y="5116693"/>
            <a:ext cx="4352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CO₂ Plant Data Pipeline</a:t>
            </a:r>
            <a:endParaRPr lang="en-IN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-307910" y="5848593"/>
            <a:ext cx="444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dirty="0">
                <a:solidFill>
                  <a:srgbClr val="323232"/>
                </a:solidFill>
                <a:latin typeface="Cambria"/>
                <a:ea typeface="Cambria"/>
              </a:rPr>
              <a:t>Vijay Singh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9373238" y="5844701"/>
            <a:ext cx="1908111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Date: 14-07-2024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722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C76B1-2DAA-755E-D8DB-9C2319798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07B0-14BB-E87C-AE37-469FE7E6A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DE" b="1" dirty="0"/>
              <a:t>Sample JSONs – Raw vs Processed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B5A25-8EF2-A45E-A1ED-5A3CF93E5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7183"/>
            <a:ext cx="10058400" cy="1120666"/>
          </a:xfrm>
        </p:spPr>
        <p:txBody>
          <a:bodyPr>
            <a:noAutofit/>
          </a:bodyPr>
          <a:lstStyle/>
          <a:p>
            <a:r>
              <a:rPr lang="en-DE" b="1" dirty="0"/>
              <a:t>🔹 Raw Sensor File (NDJSON Format)</a:t>
            </a:r>
            <a:endParaRPr lang="en-DE" dirty="0"/>
          </a:p>
          <a:p>
            <a:r>
              <a:rPr lang="en-DE" dirty="0"/>
              <a:t>Each line = one timestamped reading from all sensors</a:t>
            </a:r>
            <a:br>
              <a:rPr lang="en-DE" dirty="0"/>
            </a:br>
            <a:r>
              <a:rPr lang="en-DE" dirty="0"/>
              <a:t>(6 lines per file, written every minute)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E729A-6B61-BDB0-F3C4-77A87D12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VIJAY SINGH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2C5CC-BC16-D8F7-E893-9E612951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B8A2-A2D7-4C50-9524-13455B8A9DC5}" type="slidenum">
              <a:rPr lang="en-IN" smtClean="0"/>
              <a:t>10</a:t>
            </a:fld>
            <a:endParaRPr lang="en-IN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A9D972A-2AB6-DC99-DA47-583C52AB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14-07-2025</a:t>
            </a:r>
            <a:endParaRPr lang="en-IN"/>
          </a:p>
        </p:txBody>
      </p:sp>
      <p:pic>
        <p:nvPicPr>
          <p:cNvPr id="15" name="Picture 14" descr="A green background with black text&#10;&#10;AI-generated content may be incorrect.">
            <a:extLst>
              <a:ext uri="{FF2B5EF4-FFF2-40B4-BE49-F238E27FC236}">
                <a16:creationId xmlns:a16="http://schemas.microsoft.com/office/drawing/2014/main" id="{F451F3FB-9B1B-FC1D-9313-7646FCDEA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0"/>
            <a:ext cx="1752599" cy="5143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389618-82DC-EDC7-D60C-D548E05B36E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5167"/>
          <a:stretch>
            <a:fillRect/>
          </a:stretch>
        </p:blipFill>
        <p:spPr>
          <a:xfrm>
            <a:off x="1036320" y="2967849"/>
            <a:ext cx="10362149" cy="642274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165C4A8-42EE-20DB-28E6-5E120E0F4231}"/>
              </a:ext>
            </a:extLst>
          </p:cNvPr>
          <p:cNvSpPr txBox="1">
            <a:spLocks/>
          </p:cNvSpPr>
          <p:nvPr/>
        </p:nvSpPr>
        <p:spPr>
          <a:xfrm>
            <a:off x="1066800" y="3832347"/>
            <a:ext cx="10058400" cy="112066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🔹 Processed Summary File</a:t>
            </a:r>
          </a:p>
          <a:p>
            <a:r>
              <a:rPr lang="en-US" sz="1800" dirty="0"/>
              <a:t>Created by Lambda after reading all 6 lines</a:t>
            </a:r>
          </a:p>
          <a:p>
            <a:endParaRPr lang="en-US" sz="1800" dirty="0"/>
          </a:p>
          <a:p>
            <a:r>
              <a:rPr lang="en-US" sz="1600" dirty="0">
                <a:highlight>
                  <a:srgbClr val="FFFF00"/>
                </a:highlight>
              </a:rPr>
              <a:t>Aggregated + statistically enriched + alert-ready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0C75057-88D9-788F-414D-A6877AA278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4151" y="3695950"/>
            <a:ext cx="6164317" cy="249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403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6B8037-A3BF-EFF0-5D26-EE89A157F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90F35747-2822-4D06-BE10-CD33AC6B0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C2C4466-5B1B-4361-B9D9-39ED9A8A3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C4F062-FDFC-9708-4127-9B824CFA5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n-DE" sz="4000" b="1">
                <a:solidFill>
                  <a:srgbClr val="FFFFFF"/>
                </a:solidFill>
              </a:rPr>
              <a:t>Alert Logic &amp; Thresholds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C9870-A0C1-E8DD-8A73-9E12C80C4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>
            <a:normAutofit/>
          </a:bodyPr>
          <a:lstStyle/>
          <a:p>
            <a:r>
              <a:rPr lang="en-DE" sz="1500" b="1" dirty="0">
                <a:solidFill>
                  <a:srgbClr val="FFFFFF"/>
                </a:solidFill>
              </a:rPr>
              <a:t>🔍 Why Alerts?</a:t>
            </a:r>
            <a:endParaRPr lang="en-DE" sz="1500" dirty="0">
              <a:solidFill>
                <a:srgbClr val="FFFFFF"/>
              </a:solidFill>
            </a:endParaRPr>
          </a:p>
          <a:p>
            <a:r>
              <a:rPr lang="en-DE" sz="1500" dirty="0">
                <a:solidFill>
                  <a:srgbClr val="FFFFFF"/>
                </a:solidFill>
              </a:rPr>
              <a:t>To detect anomalies and ensure the plant is operating safely and efficiently.</a:t>
            </a:r>
            <a:br>
              <a:rPr lang="en-DE" sz="1500" dirty="0">
                <a:solidFill>
                  <a:srgbClr val="FFFFFF"/>
                </a:solidFill>
              </a:rPr>
            </a:br>
            <a:r>
              <a:rPr lang="en-DE" sz="1500" dirty="0">
                <a:solidFill>
                  <a:srgbClr val="FFFFFF"/>
                </a:solidFill>
              </a:rPr>
              <a:t>Out-of-range values could signal:</a:t>
            </a:r>
            <a:endParaRPr lang="en-US" sz="1500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DE" sz="1500" dirty="0">
                <a:solidFill>
                  <a:srgbClr val="FFFFFF"/>
                </a:solidFill>
              </a:rPr>
              <a:t>Sensor malfunction</a:t>
            </a:r>
            <a:endParaRPr lang="en-US" sz="1500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DE" sz="1500" dirty="0">
                <a:solidFill>
                  <a:srgbClr val="FFFFFF"/>
                </a:solidFill>
              </a:rPr>
              <a:t>Unsafe condition</a:t>
            </a:r>
            <a:r>
              <a:rPr lang="en-US" sz="1500" dirty="0">
                <a:solidFill>
                  <a:srgbClr val="FFFFFF"/>
                </a:solidFill>
              </a:rPr>
              <a:t>s</a:t>
            </a:r>
          </a:p>
          <a:p>
            <a:pPr marL="457200" indent="-457200">
              <a:buFont typeface="+mj-lt"/>
              <a:buAutoNum type="arabicPeriod"/>
            </a:pPr>
            <a:r>
              <a:rPr lang="en-DE" sz="1500" dirty="0">
                <a:solidFill>
                  <a:srgbClr val="FFFFFF"/>
                </a:solidFill>
              </a:rPr>
              <a:t>Process inefficiencies</a:t>
            </a:r>
            <a:endParaRPr lang="en-US" sz="15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1500" dirty="0">
                <a:solidFill>
                  <a:srgbClr val="FFFFFF"/>
                </a:solidFill>
              </a:rPr>
              <a:t>✅ </a:t>
            </a:r>
            <a:r>
              <a:rPr lang="en-US" sz="1500" b="1" dirty="0">
                <a:solidFill>
                  <a:srgbClr val="FFFFFF"/>
                </a:solidFill>
              </a:rPr>
              <a:t>Flexible Design</a:t>
            </a:r>
            <a:br>
              <a:rPr lang="en-US" sz="1500" dirty="0">
                <a:solidFill>
                  <a:srgbClr val="FFFFFF"/>
                </a:solidFill>
              </a:rPr>
            </a:br>
            <a:r>
              <a:rPr lang="en-US" sz="1500" dirty="0">
                <a:solidFill>
                  <a:srgbClr val="FFFFFF"/>
                </a:solidFill>
              </a:rPr>
              <a:t>Rules can be easily extended or modified via config files or database in the future.</a:t>
            </a:r>
            <a:endParaRPr lang="en-DE" sz="1500" dirty="0">
              <a:solidFill>
                <a:srgbClr val="FFFFFF"/>
              </a:solidFill>
            </a:endParaRPr>
          </a:p>
          <a:p>
            <a:pPr fontAlgn="base"/>
            <a:r>
              <a:rPr lang="en-IN" sz="1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endParaRPr lang="en-IN" sz="15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D745DAE-5A8A-44FA-937C-CD65CF7A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pic>
        <p:nvPicPr>
          <p:cNvPr id="18" name="Picture 17" descr="A number and numbers on a white background&#10;&#10;AI-generated content may be incorrect.">
            <a:extLst>
              <a:ext uri="{FF2B5EF4-FFF2-40B4-BE49-F238E27FC236}">
                <a16:creationId xmlns:a16="http://schemas.microsoft.com/office/drawing/2014/main" id="{B622770A-E2F3-0694-02F6-94FB34563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4579" y="1134787"/>
            <a:ext cx="3609294" cy="1290322"/>
          </a:xfrm>
          <a:prstGeom prst="rect">
            <a:avLst/>
          </a:prstGeom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67696AA1-B1DD-4C75-9AC1-69EE9F65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3396996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screenshot of a device&#10;&#10;AI-generated content may be incorrect.">
            <a:extLst>
              <a:ext uri="{FF2B5EF4-FFF2-40B4-BE49-F238E27FC236}">
                <a16:creationId xmlns:a16="http://schemas.microsoft.com/office/drawing/2014/main" id="{8782B591-1182-4487-18E0-9ECF8C0C4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9197" y="3782735"/>
            <a:ext cx="3480058" cy="259063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E4085-2114-EA6A-1B78-AED72351A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9175" y="6459785"/>
            <a:ext cx="3757243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VIJAY SINGH</a:t>
            </a:r>
            <a:endParaRPr lang="en-IN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7740693-5A68-C939-C552-EF1F2BD60C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64202" y="6459785"/>
            <a:ext cx="1735371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DE"/>
              <a:t>14-07-2025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A25A8-881F-179B-C865-EE5F2573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DDAB8A2-A2D7-4C50-9524-13455B8A9DC5}" type="slidenum">
              <a:rPr lang="en-IN" smtClean="0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IN">
              <a:solidFill>
                <a:schemeClr val="tx2"/>
              </a:solidFill>
            </a:endParaRPr>
          </a:p>
        </p:txBody>
      </p:sp>
      <p:pic>
        <p:nvPicPr>
          <p:cNvPr id="15" name="Picture 14" descr="A green background with black text&#10;&#10;AI-generated content may be incorrect.">
            <a:extLst>
              <a:ext uri="{FF2B5EF4-FFF2-40B4-BE49-F238E27FC236}">
                <a16:creationId xmlns:a16="http://schemas.microsoft.com/office/drawing/2014/main" id="{34701146-6A07-8A09-4870-11F5F71C98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0"/>
            <a:ext cx="1752599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2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800F86-565C-FAE2-48B1-D9DF74BE0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72C68451-C4CB-4C4D-93E5-947CC9B0F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B9FCA-3237-C86D-E35D-983762B8A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868" y="634946"/>
            <a:ext cx="4592874" cy="1450757"/>
          </a:xfrm>
        </p:spPr>
        <p:txBody>
          <a:bodyPr>
            <a:normAutofit/>
          </a:bodyPr>
          <a:lstStyle/>
          <a:p>
            <a:r>
              <a:rPr lang="en-US" dirty="0"/>
              <a:t>Glue + Athena + </a:t>
            </a:r>
            <a:r>
              <a:rPr lang="en-US" dirty="0" err="1"/>
              <a:t>QuickSight</a:t>
            </a:r>
            <a:endParaRPr lang="en-IN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6CB3857-9381-42C9-810F-3DBD2058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79458" cy="63343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FE87080-9C7B-430B-8D46-C8E6AEE45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logo with text overlay&#10;&#10;AI-generated content may be incorrect.">
            <a:extLst>
              <a:ext uri="{FF2B5EF4-FFF2-40B4-BE49-F238E27FC236}">
                <a16:creationId xmlns:a16="http://schemas.microsoft.com/office/drawing/2014/main" id="{968E87D0-3563-BA60-F65D-D17B7AE25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36" y="1434103"/>
            <a:ext cx="2784700" cy="1183497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01CD223A-6BBA-417E-A1D0-E5C195A6C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321733"/>
            <a:ext cx="2567411" cy="1978453"/>
          </a:xfrm>
          <a:prstGeom prst="rect">
            <a:avLst/>
          </a:prstGeom>
          <a:solidFill>
            <a:srgbClr val="FFFFFF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blue and white logo&#10;&#10;AI-generated content may be incorrect.">
            <a:extLst>
              <a:ext uri="{FF2B5EF4-FFF2-40B4-BE49-F238E27FC236}">
                <a16:creationId xmlns:a16="http://schemas.microsoft.com/office/drawing/2014/main" id="{5B7E0A52-6649-AC24-30DD-2DE8934AB6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85" y="837490"/>
            <a:ext cx="2273649" cy="943564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5784AB5-E0AD-4674-98A4-25BFB8934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6569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419974A-3967-488F-A5AD-DFAA45CA6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879167"/>
            <a:ext cx="3057906" cy="21355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37B7074-D65F-4811-A596-29202DC47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purple background with white text&#10;&#10;AI-generated content may be incorrect.">
            <a:extLst>
              <a:ext uri="{FF2B5EF4-FFF2-40B4-BE49-F238E27FC236}">
                <a16:creationId xmlns:a16="http://schemas.microsoft.com/office/drawing/2014/main" id="{10F47FE9-F509-1C6A-8BD6-A4B863FCF8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52" y="3574774"/>
            <a:ext cx="2295082" cy="12852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FD708-EF2D-218A-4900-3737EC7BD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868" y="2198914"/>
            <a:ext cx="4592874" cy="3670180"/>
          </a:xfrm>
        </p:spPr>
        <p:txBody>
          <a:bodyPr>
            <a:normAutofit/>
          </a:bodyPr>
          <a:lstStyle/>
          <a:p>
            <a:r>
              <a:rPr lang="en-DE" sz="1800" b="1"/>
              <a:t>🧱 AWS Glue – Data Catalog Setup</a:t>
            </a:r>
            <a:endParaRPr lang="en-DE" sz="1800"/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 </a:t>
            </a:r>
            <a:r>
              <a:rPr lang="en-DE" sz="1800"/>
              <a:t>Created a </a:t>
            </a:r>
            <a:r>
              <a:rPr lang="en-DE" sz="1800" b="1"/>
              <a:t>Crawler</a:t>
            </a:r>
            <a:r>
              <a:rPr lang="en-DE" sz="1800"/>
              <a:t> targeting co2-plant-processed-data/processed/</a:t>
            </a:r>
            <a:endParaRPr 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 </a:t>
            </a:r>
            <a:r>
              <a:rPr lang="en-DE" sz="1800"/>
              <a:t>Automatically infers schema from _summary.json files</a:t>
            </a:r>
            <a:endParaRPr 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 </a:t>
            </a:r>
            <a:r>
              <a:rPr lang="en-DE" sz="1800"/>
              <a:t>Stores metadata in a Glue </a:t>
            </a:r>
            <a:r>
              <a:rPr lang="en-DE" sz="1800" b="1"/>
              <a:t>database</a:t>
            </a:r>
            <a:r>
              <a:rPr lang="en-DE" sz="1800"/>
              <a:t> (e.g., co2_summary_catalog)</a:t>
            </a:r>
            <a:endParaRPr lang="en-US" sz="1800"/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 </a:t>
            </a:r>
            <a:r>
              <a:rPr lang="en-DE" sz="1800"/>
              <a:t>Runs on schedule or on-demand to reflect new files</a:t>
            </a:r>
          </a:p>
          <a:p>
            <a:pPr fontAlgn="base"/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BE05B35-DAAF-4F54-B4CC-ED1C93F57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BA95580-1D63-49F5-8878-136B91CE3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35854D13-38A1-B19B-AA6F-9B2FC1013B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DE"/>
              <a:t>14-07-2025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841AD-5D84-E087-6218-8845D6D8F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VIJAY SINGH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81C2E-54E5-F599-D2B9-A5599037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DDAB8A2-A2D7-4C50-9524-13455B8A9DC5}" type="slidenum">
              <a:rPr lang="en-IN" smtClean="0"/>
              <a:pPr>
                <a:spcAft>
                  <a:spcPts val="600"/>
                </a:spcAft>
              </a:pPr>
              <a:t>12</a:t>
            </a:fld>
            <a:endParaRPr lang="en-IN"/>
          </a:p>
        </p:txBody>
      </p:sp>
      <p:pic>
        <p:nvPicPr>
          <p:cNvPr id="15" name="Picture 14" descr="A green background with black text&#10;&#10;AI-generated content may be incorrect.">
            <a:extLst>
              <a:ext uri="{FF2B5EF4-FFF2-40B4-BE49-F238E27FC236}">
                <a16:creationId xmlns:a16="http://schemas.microsoft.com/office/drawing/2014/main" id="{1A95DC8B-7D31-E374-1EBA-8E7F259BCF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0"/>
            <a:ext cx="1752599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49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348F36-62EB-BE27-EFEB-45E9209FF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17756-870E-6FC0-6ED5-69A3AA832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4679" y="634946"/>
            <a:ext cx="6405063" cy="1450757"/>
          </a:xfrm>
        </p:spPr>
        <p:txBody>
          <a:bodyPr>
            <a:normAutofit/>
          </a:bodyPr>
          <a:lstStyle/>
          <a:p>
            <a:r>
              <a:rPr lang="en-US" dirty="0"/>
              <a:t>Glue + Athena + </a:t>
            </a:r>
            <a:r>
              <a:rPr lang="en-US" dirty="0" err="1"/>
              <a:t>QuickSight</a:t>
            </a:r>
            <a:endParaRPr lang="en-IN" dirty="0"/>
          </a:p>
        </p:txBody>
      </p:sp>
      <p:pic>
        <p:nvPicPr>
          <p:cNvPr id="19" name="Picture 1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A4B6E00-8EF9-5CDF-908D-4E9306A4F0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5" t="14911" r="14375" b="764"/>
          <a:stretch>
            <a:fillRect/>
          </a:stretch>
        </p:blipFill>
        <p:spPr>
          <a:xfrm>
            <a:off x="633999" y="581640"/>
            <a:ext cx="4020297" cy="2475052"/>
          </a:xfrm>
          <a:prstGeom prst="rect">
            <a:avLst/>
          </a:prstGeom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5C8CA96-0731-81BB-4F08-2FF48DBF70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7" t="33483" r="39605" b="31608"/>
          <a:stretch>
            <a:fillRect/>
          </a:stretch>
        </p:blipFill>
        <p:spPr>
          <a:xfrm>
            <a:off x="633999" y="3365129"/>
            <a:ext cx="4020296" cy="218208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C6E6D-BE6E-28F4-6B2A-AF7C4D714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4679" y="2198914"/>
            <a:ext cx="6405063" cy="3670180"/>
          </a:xfrm>
        </p:spPr>
        <p:txBody>
          <a:bodyPr>
            <a:normAutofit fontScale="25000" lnSpcReduction="20000"/>
          </a:bodyPr>
          <a:lstStyle/>
          <a:p>
            <a:pPr fontAlgn="base"/>
            <a:r>
              <a:rPr lang="en-DE" sz="6400" b="1" dirty="0"/>
              <a:t>🔍 </a:t>
            </a:r>
            <a:r>
              <a:rPr lang="en-US" sz="6400" b="1" dirty="0"/>
              <a:t>AWS Athena – SQL on JSON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6400" dirty="0"/>
              <a:t> </a:t>
            </a:r>
            <a:r>
              <a:rPr lang="en-DE" sz="6400" dirty="0"/>
              <a:t>Connected Athena to the Glue </a:t>
            </a:r>
            <a:r>
              <a:rPr lang="en-DE" sz="6400" dirty="0" err="1"/>
              <a:t>catalog</a:t>
            </a:r>
            <a:endParaRPr lang="en-US" sz="64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6400" dirty="0"/>
              <a:t> </a:t>
            </a:r>
            <a:r>
              <a:rPr lang="en-DE" sz="6400" dirty="0"/>
              <a:t>Wrote SQL queries to extract sensor stats like:</a:t>
            </a:r>
            <a:endParaRPr lang="en-US" sz="6400" dirty="0"/>
          </a:p>
          <a:p>
            <a:pPr marL="0" indent="0">
              <a:buNone/>
            </a:pPr>
            <a:endParaRPr lang="en-US" sz="6400" dirty="0"/>
          </a:p>
          <a:p>
            <a:r>
              <a:rPr lang="en-DE" sz="6400" b="1" dirty="0"/>
              <a:t>📈 AWS </a:t>
            </a:r>
            <a:r>
              <a:rPr lang="en-DE" sz="6400" b="1" dirty="0" err="1"/>
              <a:t>QuickSight</a:t>
            </a:r>
            <a:r>
              <a:rPr lang="en-DE" sz="6400" b="1" dirty="0"/>
              <a:t> – Dashboard View</a:t>
            </a:r>
            <a:endParaRPr lang="en-DE" sz="6400" dirty="0"/>
          </a:p>
          <a:p>
            <a:pPr lvl="0"/>
            <a:r>
              <a:rPr lang="en-US" sz="6400" dirty="0"/>
              <a:t>- </a:t>
            </a:r>
            <a:r>
              <a:rPr lang="en-DE" sz="6400" dirty="0"/>
              <a:t>Connected </a:t>
            </a:r>
            <a:r>
              <a:rPr lang="en-DE" sz="6400" dirty="0" err="1"/>
              <a:t>QuickSight</a:t>
            </a:r>
            <a:r>
              <a:rPr lang="en-DE" sz="6400" dirty="0"/>
              <a:t> to Athena via S3 data source</a:t>
            </a:r>
          </a:p>
          <a:p>
            <a:pPr lvl="0"/>
            <a:r>
              <a:rPr lang="en-DE" sz="6400" dirty="0"/>
              <a:t>Visualized metrics like:</a:t>
            </a:r>
            <a:endParaRPr lang="en-US" sz="6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6400" dirty="0"/>
              <a:t> </a:t>
            </a:r>
            <a:r>
              <a:rPr lang="en-DE" sz="6400" dirty="0"/>
              <a:t>Average temperature and pH trends</a:t>
            </a:r>
            <a:endParaRPr lang="en-US" sz="6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DE" sz="6400" dirty="0"/>
              <a:t>Number of alerts per hour/day</a:t>
            </a:r>
            <a:endParaRPr lang="en-US" sz="6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DE" sz="6400" dirty="0"/>
              <a:t>Comparison charts across sensors</a:t>
            </a:r>
            <a:endParaRPr lang="en-US" sz="6400" dirty="0"/>
          </a:p>
          <a:p>
            <a:pPr marL="201168" lvl="1" indent="0">
              <a:buNone/>
            </a:pPr>
            <a:endParaRPr lang="en-DE" sz="1700" dirty="0"/>
          </a:p>
          <a:p>
            <a:pPr marL="0" indent="0">
              <a:buNone/>
            </a:pPr>
            <a:endParaRPr lang="en-DE" sz="1000" dirty="0"/>
          </a:p>
          <a:p>
            <a:pPr fontAlgn="base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7283C1CE-B250-7E0F-0856-674ED738E9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DE"/>
              <a:t>14-07-2025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7B61D6-0A05-1142-9AB3-522D04C2C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VIJAY SINGH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AF987-F838-0632-FC9F-9CD0A67D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DDAB8A2-A2D7-4C50-9524-13455B8A9DC5}" type="slidenum">
              <a:rPr lang="en-IN" smtClean="0"/>
              <a:pPr>
                <a:spcAft>
                  <a:spcPts val="600"/>
                </a:spcAft>
              </a:pPr>
              <a:t>13</a:t>
            </a:fld>
            <a:endParaRPr lang="en-IN"/>
          </a:p>
        </p:txBody>
      </p:sp>
      <p:pic>
        <p:nvPicPr>
          <p:cNvPr id="15" name="Picture 14" descr="A green background with black text&#10;&#10;AI-generated content may be incorrect.">
            <a:extLst>
              <a:ext uri="{FF2B5EF4-FFF2-40B4-BE49-F238E27FC236}">
                <a16:creationId xmlns:a16="http://schemas.microsoft.com/office/drawing/2014/main" id="{FCF9F8B0-ACE7-066F-F53F-811391F098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0"/>
            <a:ext cx="1752599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004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E1506A-66CB-EA34-3B45-BD4A4E4E5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DA99BFC8-FE79-41F3-20D8-7028F7297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B33F59-5A5C-DF81-BBD0-3FC0C115F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868" y="634946"/>
            <a:ext cx="4592874" cy="1450757"/>
          </a:xfrm>
        </p:spPr>
        <p:txBody>
          <a:bodyPr>
            <a:normAutofit/>
          </a:bodyPr>
          <a:lstStyle/>
          <a:p>
            <a:r>
              <a:rPr lang="en-US" dirty="0"/>
              <a:t>Glue + Athena + </a:t>
            </a:r>
            <a:r>
              <a:rPr lang="en-US" dirty="0" err="1"/>
              <a:t>QuickSight</a:t>
            </a:r>
            <a:endParaRPr lang="en-IN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469C8E7-CBF0-E77A-5290-58BF97651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79458" cy="63343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311FBF-CC6F-68B5-D083-00030EF81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21733"/>
            <a:ext cx="3057906" cy="3408237"/>
          </a:xfrm>
          <a:prstGeom prst="rect">
            <a:avLst/>
          </a:prstGeom>
          <a:solidFill>
            <a:srgbClr val="FFFFFF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logo with text overlay&#10;&#10;AI-generated content may be incorrect.">
            <a:extLst>
              <a:ext uri="{FF2B5EF4-FFF2-40B4-BE49-F238E27FC236}">
                <a16:creationId xmlns:a16="http://schemas.microsoft.com/office/drawing/2014/main" id="{3F96136C-BD40-9744-322E-617228FB3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36" y="1434103"/>
            <a:ext cx="2784700" cy="1183497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3A60F1AE-7E57-1D7E-38BD-F70111AED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321733"/>
            <a:ext cx="2567411" cy="1978453"/>
          </a:xfrm>
          <a:prstGeom prst="rect">
            <a:avLst/>
          </a:prstGeom>
          <a:solidFill>
            <a:srgbClr val="FFFFFF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blue and white logo&#10;&#10;AI-generated content may be incorrect.">
            <a:extLst>
              <a:ext uri="{FF2B5EF4-FFF2-40B4-BE49-F238E27FC236}">
                <a16:creationId xmlns:a16="http://schemas.microsoft.com/office/drawing/2014/main" id="{F48C796F-4DF6-0AD3-A8FA-9D015AF1FE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185" y="837490"/>
            <a:ext cx="2273649" cy="943564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0DD0A47-90A6-AD5D-9623-F99AA62F4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6569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F918C55-5743-9867-B8C6-19B5D86244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3" y="3879167"/>
            <a:ext cx="3057906" cy="21355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4163EB1-B97D-EAB7-A3EF-B54797D74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28588" y="2451014"/>
            <a:ext cx="2567411" cy="3532765"/>
          </a:xfrm>
          <a:prstGeom prst="rect">
            <a:avLst/>
          </a:prstGeom>
          <a:solidFill>
            <a:srgbClr val="FFFFFF"/>
          </a:solidFill>
          <a:ln w="6350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 purple background with white text&#10;&#10;AI-generated content may be incorrect.">
            <a:extLst>
              <a:ext uri="{FF2B5EF4-FFF2-40B4-BE49-F238E27FC236}">
                <a16:creationId xmlns:a16="http://schemas.microsoft.com/office/drawing/2014/main" id="{E6344A17-3FDB-CAE2-7125-E48AB2FAE1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52" y="3574774"/>
            <a:ext cx="2295082" cy="12852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3EC3F-9287-934E-85D8-5306AB7B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868" y="2198914"/>
            <a:ext cx="4592874" cy="3670180"/>
          </a:xfrm>
        </p:spPr>
        <p:txBody>
          <a:bodyPr>
            <a:normAutofit/>
          </a:bodyPr>
          <a:lstStyle/>
          <a:p>
            <a:pPr fontAlgn="base"/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2B9DD23-EE8E-A25A-A463-665E76070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C2743BA-8539-7C08-E1B2-624FC0083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7CED120D-7E84-2492-20D4-D3D4712F0A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DE"/>
              <a:t>14-07-2025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0077D-B587-9CBE-A36A-8DF486D6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VIJAY SINGH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9EFF4-48CD-1C82-C56A-72C51B1D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DDAB8A2-A2D7-4C50-9524-13455B8A9DC5}" type="slidenum">
              <a:rPr lang="en-IN" smtClean="0"/>
              <a:pPr>
                <a:spcAft>
                  <a:spcPts val="600"/>
                </a:spcAft>
              </a:pPr>
              <a:t>14</a:t>
            </a:fld>
            <a:endParaRPr lang="en-IN"/>
          </a:p>
        </p:txBody>
      </p:sp>
      <p:pic>
        <p:nvPicPr>
          <p:cNvPr id="15" name="Picture 14" descr="A green background with black text&#10;&#10;AI-generated content may be incorrect.">
            <a:extLst>
              <a:ext uri="{FF2B5EF4-FFF2-40B4-BE49-F238E27FC236}">
                <a16:creationId xmlns:a16="http://schemas.microsoft.com/office/drawing/2014/main" id="{5EDA5DAE-9699-3FA6-D76E-2087D63B17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0"/>
            <a:ext cx="1752599" cy="514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599711-1BA2-8B75-C5AD-335FDD71FFB9}"/>
              </a:ext>
            </a:extLst>
          </p:cNvPr>
          <p:cNvSpPr txBox="1"/>
          <p:nvPr/>
        </p:nvSpPr>
        <p:spPr>
          <a:xfrm>
            <a:off x="6575930" y="2300186"/>
            <a:ext cx="503537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📌 </a:t>
            </a:r>
            <a:r>
              <a:rPr lang="en-US" sz="1800" b="1" dirty="0"/>
              <a:t>Benefits of This Stack:</a:t>
            </a:r>
          </a:p>
          <a:p>
            <a:endParaRPr lang="en-US" sz="1800" dirty="0"/>
          </a:p>
          <a:p>
            <a:r>
              <a:rPr lang="en-US" sz="1800" dirty="0"/>
              <a:t>🔗 Serverless + Scalable + On-Demand</a:t>
            </a:r>
          </a:p>
          <a:p>
            <a:r>
              <a:rPr lang="en-US" sz="1800" dirty="0"/>
              <a:t>🧠 Powerful analytics without ETL complexity</a:t>
            </a:r>
          </a:p>
          <a:p>
            <a:r>
              <a:rPr lang="en-US" sz="1800" dirty="0"/>
              <a:t>🎯 Real-time decision-making from processed data</a:t>
            </a:r>
          </a:p>
        </p:txBody>
      </p:sp>
    </p:spTree>
    <p:extLst>
      <p:ext uri="{BB962C8B-B14F-4D97-AF65-F5344CB8AC3E}">
        <p14:creationId xmlns:p14="http://schemas.microsoft.com/office/powerpoint/2010/main" val="709449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F24AF6-033C-FBD2-22F2-9261C3506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2C5F3-F1E4-C432-E768-2A04AA92A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 dirty="0"/>
              <a:t>Challenges &amp; Learnings</a:t>
            </a:r>
            <a:endParaRPr lang="en-IN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28C26-E132-59E9-3E3D-5BAD005C9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r>
              <a:rPr lang="en-US" sz="1700" b="1" dirty="0"/>
              <a:t>Major Learnings:</a:t>
            </a:r>
          </a:p>
          <a:p>
            <a:r>
              <a:rPr lang="en-US" sz="1700" dirty="0"/>
              <a:t>1. How to structure cloud storage for </a:t>
            </a:r>
            <a:r>
              <a:rPr lang="en-US" sz="1700" b="1" dirty="0"/>
              <a:t>scalability</a:t>
            </a:r>
            <a:r>
              <a:rPr lang="en-US" sz="1700" dirty="0"/>
              <a:t> (date/time folders)</a:t>
            </a:r>
          </a:p>
          <a:p>
            <a:r>
              <a:rPr lang="en-US" sz="1700" dirty="0"/>
              <a:t>2. Importance of </a:t>
            </a:r>
            <a:r>
              <a:rPr lang="en-US" sz="1700" b="1" dirty="0"/>
              <a:t>error handling</a:t>
            </a:r>
            <a:r>
              <a:rPr lang="en-US" sz="1700" dirty="0"/>
              <a:t> in serverless architecture</a:t>
            </a:r>
          </a:p>
          <a:p>
            <a:r>
              <a:rPr lang="en-US" sz="1700" dirty="0"/>
              <a:t>3. Setting up </a:t>
            </a:r>
            <a:r>
              <a:rPr lang="en-US" sz="1700" b="1" dirty="0"/>
              <a:t>fine-tuned IAM roles</a:t>
            </a:r>
            <a:r>
              <a:rPr lang="en-US" sz="1700" dirty="0"/>
              <a:t> for event-driven triggers</a:t>
            </a:r>
          </a:p>
          <a:p>
            <a:r>
              <a:rPr lang="en-US" sz="1700" dirty="0"/>
              <a:t>4. Power of </a:t>
            </a:r>
            <a:r>
              <a:rPr lang="en-US" sz="1700" b="1" dirty="0"/>
              <a:t>Glue + Athena</a:t>
            </a:r>
            <a:r>
              <a:rPr lang="en-US" sz="1700" dirty="0"/>
              <a:t> to query nested, semi-structured JSON</a:t>
            </a:r>
          </a:p>
          <a:p>
            <a:r>
              <a:rPr lang="en-US" sz="1700" dirty="0"/>
              <a:t>5. Using </a:t>
            </a:r>
            <a:r>
              <a:rPr lang="en-US" sz="1700" b="1" dirty="0"/>
              <a:t>Node-RED</a:t>
            </a:r>
            <a:r>
              <a:rPr lang="en-US" sz="1700" dirty="0"/>
              <a:t> for custom IoT pipelines — no external brokers needed</a:t>
            </a:r>
          </a:p>
          <a:p>
            <a:pPr fontAlgn="base"/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BB96854-F63C-D37C-F2C8-7F4661E0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DE"/>
              <a:t>14-07-2025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352AF3-8DD6-4E43-45F4-6A36D0339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VIJAY SINGH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BBCC0E-8DE6-FF8B-9E65-2D15F0CC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DDAB8A2-A2D7-4C50-9524-13455B8A9DC5}" type="slidenum">
              <a:rPr lang="en-IN" smtClean="0"/>
              <a:pPr>
                <a:spcAft>
                  <a:spcPts val="600"/>
                </a:spcAft>
              </a:pPr>
              <a:t>15</a:t>
            </a:fld>
            <a:endParaRPr lang="en-IN"/>
          </a:p>
        </p:txBody>
      </p:sp>
      <p:pic>
        <p:nvPicPr>
          <p:cNvPr id="15" name="Picture 14" descr="A green background with black text&#10;&#10;AI-generated content may be incorrect.">
            <a:extLst>
              <a:ext uri="{FF2B5EF4-FFF2-40B4-BE49-F238E27FC236}">
                <a16:creationId xmlns:a16="http://schemas.microsoft.com/office/drawing/2014/main" id="{14A19A81-623B-AA7E-3FD3-0511AA45D7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0"/>
            <a:ext cx="1752599" cy="514350"/>
          </a:xfrm>
          <a:prstGeom prst="rect">
            <a:avLst/>
          </a:prstGeom>
        </p:spPr>
      </p:pic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EF81782-5622-2B9F-5655-20F262E87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487240"/>
              </p:ext>
            </p:extLst>
          </p:nvPr>
        </p:nvGraphicFramePr>
        <p:xfrm>
          <a:off x="643192" y="777782"/>
          <a:ext cx="5451628" cy="4982397"/>
        </p:xfrm>
        <a:graphic>
          <a:graphicData uri="http://schemas.openxmlformats.org/drawingml/2006/table">
            <a:tbl>
              <a:tblPr>
                <a:solidFill>
                  <a:srgbClr val="F2F2F2">
                    <a:alpha val="45098"/>
                  </a:srgbClr>
                </a:solidFill>
              </a:tblPr>
              <a:tblGrid>
                <a:gridCol w="1732734">
                  <a:extLst>
                    <a:ext uri="{9D8B030D-6E8A-4147-A177-3AD203B41FA5}">
                      <a16:colId xmlns:a16="http://schemas.microsoft.com/office/drawing/2014/main" val="3392760033"/>
                    </a:ext>
                  </a:extLst>
                </a:gridCol>
                <a:gridCol w="3718894">
                  <a:extLst>
                    <a:ext uri="{9D8B030D-6E8A-4147-A177-3AD203B41FA5}">
                      <a16:colId xmlns:a16="http://schemas.microsoft.com/office/drawing/2014/main" val="3139546737"/>
                    </a:ext>
                  </a:extLst>
                </a:gridCol>
              </a:tblGrid>
              <a:tr h="5494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Category</a:t>
                      </a:r>
                    </a:p>
                  </a:txBody>
                  <a:tcPr marL="198815" marR="171353" marT="119647" marB="1529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Challenge</a:t>
                      </a:r>
                    </a:p>
                  </a:txBody>
                  <a:tcPr marL="198815" marR="171353" marT="119647" marB="1529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173991"/>
                  </a:ext>
                </a:extLst>
              </a:tr>
              <a:tr h="79026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File Timing</a:t>
                      </a:r>
                      <a:endParaRPr lang="en-US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98815" marR="171353" marT="119647" marB="1529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Lambda sometimes triggered before S3 file was fully uploaded</a:t>
                      </a:r>
                    </a:p>
                  </a:txBody>
                  <a:tcPr marL="198815" marR="171353" marT="119647" marB="1529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960841"/>
                  </a:ext>
                </a:extLst>
              </a:tr>
              <a:tr h="10310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Data Format</a:t>
                      </a:r>
                      <a:endParaRPr lang="en-US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98815" marR="171353" marT="119647" marB="1529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NDJSON (newline-delimited JSON) caused parsing issues in early versions</a:t>
                      </a:r>
                    </a:p>
                  </a:txBody>
                  <a:tcPr marL="198815" marR="171353" marT="119647" marB="1529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203089"/>
                  </a:ext>
                </a:extLst>
              </a:tr>
              <a:tr h="79026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IAM Permissions</a:t>
                      </a:r>
                      <a:endParaRPr lang="en-US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98815" marR="171353" marT="119647" marB="1529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Needed fine-grained S3 GetObject, PutObject, CloudWatch access</a:t>
                      </a:r>
                    </a:p>
                  </a:txBody>
                  <a:tcPr marL="198815" marR="171353" marT="119647" marB="1529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212281"/>
                  </a:ext>
                </a:extLst>
              </a:tr>
              <a:tr h="10310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CloudWatch Logs</a:t>
                      </a:r>
                      <a:endParaRPr lang="en-US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98815" marR="171353" marT="119647" marB="1529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Lambda invoked, but logs not generated due to missing permissions</a:t>
                      </a:r>
                    </a:p>
                  </a:txBody>
                  <a:tcPr marL="198815" marR="171353" marT="119647" marB="1529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430064"/>
                  </a:ext>
                </a:extLst>
              </a:tr>
              <a:tr h="79026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>
                          <a:solidFill>
                            <a:schemeClr val="tx1"/>
                          </a:solidFill>
                        </a:rPr>
                        <a:t>Glue Parsing</a:t>
                      </a:r>
                      <a:endParaRPr lang="en-US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98815" marR="171353" marT="119647" marB="1529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Nested JSON required schema flattening for Athena/</a:t>
                      </a:r>
                      <a:r>
                        <a:rPr lang="en-US" sz="1600" cap="none" spc="0" err="1">
                          <a:solidFill>
                            <a:schemeClr val="tx1"/>
                          </a:solidFill>
                        </a:rPr>
                        <a:t>QuickSight</a:t>
                      </a:r>
                      <a:endParaRPr lang="en-US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98815" marR="171353" marT="119647" marB="1529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F2F2F2">
                        <a:alpha val="4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718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010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1238BD-7B6E-2727-1361-99AC04742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5" name="Rectangle 6154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EDFE7-66D1-86C5-FB43-88502CF6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US"/>
              <a:t>Future Ideas</a:t>
            </a:r>
            <a:endParaRPr lang="en-IN" dirty="0"/>
          </a:p>
        </p:txBody>
      </p:sp>
      <p:pic>
        <p:nvPicPr>
          <p:cNvPr id="6147" name="Picture 3" descr="Anomaly Detection with Time Series Forecasting | by adithya krishnan | TDS  Archive | Medium">
            <a:extLst>
              <a:ext uri="{FF2B5EF4-FFF2-40B4-BE49-F238E27FC236}">
                <a16:creationId xmlns:a16="http://schemas.microsoft.com/office/drawing/2014/main" id="{2DC6CB03-FA33-0E25-FBB1-D9F8E2E26A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5" r="1571" b="27817"/>
          <a:stretch>
            <a:fillRect/>
          </a:stretch>
        </p:blipFill>
        <p:spPr bwMode="auto">
          <a:xfrm>
            <a:off x="643192" y="1902851"/>
            <a:ext cx="5451627" cy="273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57" name="Straight Connector 6156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80A59-C3B0-E1F3-6BDD-F96506914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DE" b="1" dirty="0"/>
              <a:t>🧠 Advanced Analytics Ideas:</a:t>
            </a:r>
            <a:endParaRPr lang="en-DE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DE" b="1" dirty="0"/>
              <a:t>Anomaly Detection</a:t>
            </a:r>
            <a:r>
              <a:rPr lang="en-DE" dirty="0"/>
              <a:t> using statistical models on </a:t>
            </a:r>
            <a:r>
              <a:rPr lang="en-DE" dirty="0" err="1"/>
              <a:t>std_dev</a:t>
            </a:r>
            <a:endParaRPr lang="en-US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DE" b="1" dirty="0"/>
              <a:t>Forecasting Trends</a:t>
            </a:r>
            <a:r>
              <a:rPr lang="en-DE" dirty="0"/>
              <a:t> via AWS Forecast or Amazon SageMaker</a:t>
            </a:r>
            <a:endParaRPr lang="en-US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DE" b="1" dirty="0"/>
              <a:t>Drift Detection</a:t>
            </a:r>
            <a:r>
              <a:rPr lang="en-DE" dirty="0"/>
              <a:t> if sensors start consistently varying from historical means</a:t>
            </a:r>
            <a:endParaRPr lang="en-US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DE" b="1" dirty="0"/>
              <a:t>Visual Alert Timeline</a:t>
            </a:r>
            <a:r>
              <a:rPr lang="en-DE" dirty="0"/>
              <a:t> in </a:t>
            </a:r>
            <a:r>
              <a:rPr lang="en-DE" dirty="0" err="1"/>
              <a:t>QuickSight</a:t>
            </a:r>
            <a:r>
              <a:rPr lang="en-DE" dirty="0"/>
              <a:t> or Grafana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59" name="Rectangle 6158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6163" name="Rectangle 6162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743C557-9385-23CE-79D4-A166E7EB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DE"/>
              <a:t>14-07-2025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2C64E7-D197-9072-4174-54CB352F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VIJAY SINGH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EB7075-692C-9CF4-108B-5CDCB641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DDAB8A2-A2D7-4C50-9524-13455B8A9DC5}" type="slidenum">
              <a:rPr lang="en-IN" smtClean="0"/>
              <a:pPr>
                <a:spcAft>
                  <a:spcPts val="600"/>
                </a:spcAft>
              </a:pPr>
              <a:t>16</a:t>
            </a:fld>
            <a:endParaRPr lang="en-IN"/>
          </a:p>
        </p:txBody>
      </p:sp>
      <p:pic>
        <p:nvPicPr>
          <p:cNvPr id="15" name="Picture 14" descr="A green background with black text&#10;&#10;AI-generated content may be incorrect.">
            <a:extLst>
              <a:ext uri="{FF2B5EF4-FFF2-40B4-BE49-F238E27FC236}">
                <a16:creationId xmlns:a16="http://schemas.microsoft.com/office/drawing/2014/main" id="{9A4A9D1B-51E3-A568-770F-948F51C8A6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0"/>
            <a:ext cx="1752599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20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289" y="3161350"/>
            <a:ext cx="9791544" cy="161592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You!</a:t>
            </a:r>
          </a:p>
          <a:p>
            <a:pPr algn="ctr"/>
            <a:endParaRPr lang="en-IN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9244770" y="76489"/>
            <a:ext cx="2099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Oslo Manual, Chapter 6</a:t>
            </a:r>
            <a:endParaRPr lang="en-IN" sz="1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9" y="88862"/>
            <a:ext cx="1676100" cy="56132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VIJAY SINGH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23A07-B48C-7102-64E8-8F29CB26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B8A2-A2D7-4C50-9524-13455B8A9DC5}" type="slidenum">
              <a:rPr lang="en-IN" smtClean="0"/>
              <a:t>17</a:t>
            </a:fld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14BB3-9137-C0F2-992F-5B58A3644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14-07-2025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87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pic>
        <p:nvPicPr>
          <p:cNvPr id="49" name="Picture 48" descr="An abstract design with lines and financial symbols">
            <a:extLst>
              <a:ext uri="{FF2B5EF4-FFF2-40B4-BE49-F238E27FC236}">
                <a16:creationId xmlns:a16="http://schemas.microsoft.com/office/drawing/2014/main" id="{334A2A4E-262D-AFD1-97CE-7A669A5AEE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914" r="27035" b="2"/>
          <a:stretch>
            <a:fillRect/>
          </a:stretch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763DAD5-C174-7CA9-C718-A85673DC879B}"/>
              </a:ext>
            </a:extLst>
          </p:cNvPr>
          <p:cNvSpPr txBox="1"/>
          <p:nvPr/>
        </p:nvSpPr>
        <p:spPr>
          <a:xfrm>
            <a:off x="5181601" y="2198914"/>
            <a:ext cx="6368142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lvl="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Objective &amp; Constraints</a:t>
            </a:r>
          </a:p>
          <a:p>
            <a:pPr marL="285750" lvl="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Sensor Simulation Design</a:t>
            </a:r>
          </a:p>
          <a:p>
            <a:pPr marL="285750" lvl="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S3 Storage Strategy</a:t>
            </a:r>
          </a:p>
          <a:p>
            <a:pPr marL="285750" lvl="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Processing Architecture</a:t>
            </a:r>
          </a:p>
          <a:p>
            <a:pPr marL="285750" lvl="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Format &amp; Sample JSONs</a:t>
            </a:r>
          </a:p>
          <a:p>
            <a:pPr marL="285750" lvl="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Alert Logic &amp; Thresholds</a:t>
            </a:r>
          </a:p>
          <a:p>
            <a:pPr marL="285750" lvl="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Glue + Athena + QuickSight</a:t>
            </a:r>
          </a:p>
          <a:p>
            <a:pPr marL="285750" lvl="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Challenges &amp; Learnings</a:t>
            </a:r>
          </a:p>
          <a:p>
            <a:pPr marL="285750" lvl="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Improvements &amp; Ideas</a:t>
            </a:r>
          </a:p>
          <a:p>
            <a:pPr marL="285750" lvl="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Screenshots</a:t>
            </a:r>
          </a:p>
          <a:p>
            <a:pPr marL="285750" lvl="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Final Thoughts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26EDA-909A-D765-F08D-24AEA2B169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14-07-2025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181601" y="6459785"/>
            <a:ext cx="37393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VIJAY SINGH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7E78F-10AF-0B10-C4E4-FF9E4B50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DDAB8A2-A2D7-4C50-9524-13455B8A9DC5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" name="Picture 14" descr="A green background with black text&#10;&#10;AI-generated content may be incorrect.">
            <a:extLst>
              <a:ext uri="{FF2B5EF4-FFF2-40B4-BE49-F238E27FC236}">
                <a16:creationId xmlns:a16="http://schemas.microsoft.com/office/drawing/2014/main" id="{435EC97D-514C-142E-EE93-E7699FD87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0"/>
            <a:ext cx="1752599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0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Objective &amp; Constraints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BADE5-A1E3-2417-25C2-4A0628DDDF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/>
              <a:t>14-07-2025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58BBE4-CF55-A335-E634-7CAAA029A703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🎯 Objective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Ø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Design and implement a 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real-time data pipeline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that simulates sensor data from a CO₂ capture plant — using only 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AWS native tools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under the 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Free Tier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Ø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The goal was not just to collect data, but to: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     - Ingest it in real time</a:t>
            </a:r>
          </a:p>
          <a:p>
            <a:pPr lvl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     - Structure and process it automatically</a:t>
            </a:r>
          </a:p>
          <a:p>
            <a:pPr lvl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     - Generate alerts for anomalies</a:t>
            </a:r>
          </a:p>
          <a:p>
            <a:pPr lvl="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     - Enable insightful dashboards for analysis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⚠️ Constraints &amp; Guidelines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lvl="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🏷️ 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Budget: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Free Tier usage only — no external services</a:t>
            </a:r>
          </a:p>
          <a:p>
            <a:pPr marL="285750" lvl="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🕐 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Time: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Fast-paced execution with minimal manual steps</a:t>
            </a:r>
          </a:p>
          <a:p>
            <a:pPr marL="285750" lvl="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🔗 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Integration: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Use AWS-native services (S3, Lambda, Glue, Athena, QuickSight)</a:t>
            </a:r>
          </a:p>
          <a:p>
            <a:pPr marL="285750" lvl="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📈 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Scalability: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Structure must support long-term extensibility</a:t>
            </a:r>
          </a:p>
          <a:p>
            <a:pPr marL="285750" lvl="0" indent="-28575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⚡ </a:t>
            </a:r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Real-time:</a:t>
            </a: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New sensor data every 10s, processed within 1 minute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457200">
              <a:spcAft>
                <a:spcPts val="600"/>
              </a:spcAft>
            </a:pPr>
            <a:r>
              <a:rPr lang="en-US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VIJAY SINGH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BA90B6-733B-5743-6B69-11AEDB93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7DDAB8A2-A2D7-4C50-9524-13455B8A9DC5}" type="slidenum">
              <a:rPr lang="en-US">
                <a:solidFill>
                  <a:schemeClr val="tx2"/>
                </a:solidFill>
              </a:rPr>
              <a:pPr defTabSz="457200">
                <a:spcAft>
                  <a:spcPts val="600"/>
                </a:spcAft>
              </a:pPr>
              <a:t>3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19" name="Picture 18" descr="A green background with black text&#10;&#10;AI-generated content may be incorrect.">
            <a:extLst>
              <a:ext uri="{FF2B5EF4-FFF2-40B4-BE49-F238E27FC236}">
                <a16:creationId xmlns:a16="http://schemas.microsoft.com/office/drawing/2014/main" id="{1549163E-4981-3AD2-7CF7-63E036A7F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0"/>
            <a:ext cx="1752599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33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52203"/>
            <a:ext cx="10058400" cy="1211283"/>
          </a:xfrm>
        </p:spPr>
        <p:txBody>
          <a:bodyPr>
            <a:normAutofit/>
          </a:bodyPr>
          <a:lstStyle/>
          <a:p>
            <a:r>
              <a:rPr lang="en-US" sz="4000" dirty="0"/>
              <a:t>Sensor Simulation Design</a:t>
            </a:r>
            <a:endParaRPr lang="en-IN" sz="4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VIJAY SINGH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2B45F-8C0F-8D54-B423-C8EC2AAEA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B8A2-A2D7-4C50-9524-13455B8A9DC5}" type="slidenum">
              <a:rPr lang="en-IN" smtClean="0"/>
              <a:t>4</a:t>
            </a:fld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B5BC7-B360-3869-1DE9-9BABC519C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14-07-2025</a:t>
            </a:r>
            <a:endParaRPr lang="en-IN"/>
          </a:p>
        </p:txBody>
      </p:sp>
      <p:pic>
        <p:nvPicPr>
          <p:cNvPr id="8" name="Picture 7" descr="A green background with black text&#10;&#10;AI-generated content may be incorrect.">
            <a:extLst>
              <a:ext uri="{FF2B5EF4-FFF2-40B4-BE49-F238E27FC236}">
                <a16:creationId xmlns:a16="http://schemas.microsoft.com/office/drawing/2014/main" id="{F0D5EF48-B6EE-30F1-BBCE-CC2ABA49B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0"/>
            <a:ext cx="1752599" cy="514350"/>
          </a:xfrm>
          <a:prstGeom prst="rect">
            <a:avLst/>
          </a:prstGeom>
        </p:spPr>
      </p:pic>
      <p:pic>
        <p:nvPicPr>
          <p:cNvPr id="15" name="Picture 14" descr="A diagram of a computer&#10;&#10;AI-generated content may be incorrect.">
            <a:extLst>
              <a:ext uri="{FF2B5EF4-FFF2-40B4-BE49-F238E27FC236}">
                <a16:creationId xmlns:a16="http://schemas.microsoft.com/office/drawing/2014/main" id="{9AD63B47-E89D-49E4-E824-17FEF484A0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331" y="1985220"/>
            <a:ext cx="4629368" cy="150184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3832CC6-5124-BE3E-FB3C-00AD2197A4C9}"/>
              </a:ext>
            </a:extLst>
          </p:cNvPr>
          <p:cNvSpPr txBox="1"/>
          <p:nvPr/>
        </p:nvSpPr>
        <p:spPr>
          <a:xfrm>
            <a:off x="7550150" y="3581400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Node-Red</a:t>
            </a:r>
            <a:r>
              <a:rPr lang="en-DE" b="1" dirty="0"/>
              <a:t> Simulation Design</a:t>
            </a:r>
            <a:endParaRPr lang="en-DE" dirty="0"/>
          </a:p>
        </p:txBody>
      </p:sp>
      <p:graphicFrame>
        <p:nvGraphicFramePr>
          <p:cNvPr id="29" name="TextBox 18">
            <a:extLst>
              <a:ext uri="{FF2B5EF4-FFF2-40B4-BE49-F238E27FC236}">
                <a16:creationId xmlns:a16="http://schemas.microsoft.com/office/drawing/2014/main" id="{1C89E3AD-2CC7-5613-2F50-37311BD39E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5111069"/>
              </p:ext>
            </p:extLst>
          </p:nvPr>
        </p:nvGraphicFramePr>
        <p:xfrm>
          <a:off x="628650" y="1985220"/>
          <a:ext cx="5886450" cy="3693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70798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2C4196-2E7E-63D2-00FB-5FFF70313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D0628-ACB6-26D5-43D4-4AA421988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Sensor Simulation Design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F8604-058E-DC26-2CAA-0038F09AE3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2370" y="6459785"/>
            <a:ext cx="17353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r>
              <a:rPr lang="en-US"/>
              <a:t>14-07-2025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F2C247-0EA3-6FEF-2F8A-CBCA17F1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2017" y="6459785"/>
            <a:ext cx="510516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457200">
              <a:spcAft>
                <a:spcPts val="600"/>
              </a:spcAft>
            </a:pPr>
            <a:r>
              <a:rPr lang="en-US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VIJAY SINGH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11920-129A-6181-E968-009215B66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3055" y="6459785"/>
            <a:ext cx="108942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7DDAB8A2-A2D7-4C50-9524-13455B8A9DC5}" type="slidenum">
              <a:rPr lang="en-US" smtClean="0">
                <a:solidFill>
                  <a:schemeClr val="tx2"/>
                </a:solidFill>
              </a:rPr>
              <a:pPr defTabSz="457200">
                <a:spcAft>
                  <a:spcPts val="600"/>
                </a:spcAft>
              </a:pPr>
              <a:t>5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8" name="Picture 7" descr="A green background with black text&#10;&#10;AI-generated content may be incorrect.">
            <a:extLst>
              <a:ext uri="{FF2B5EF4-FFF2-40B4-BE49-F238E27FC236}">
                <a16:creationId xmlns:a16="http://schemas.microsoft.com/office/drawing/2014/main" id="{62047B01-26D9-4370-D129-4E3FC36E8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0"/>
            <a:ext cx="1752599" cy="514350"/>
          </a:xfrm>
          <a:prstGeom prst="rect">
            <a:avLst/>
          </a:prstGeom>
        </p:spPr>
      </p:pic>
      <p:graphicFrame>
        <p:nvGraphicFramePr>
          <p:cNvPr id="66" name="TextBox 18">
            <a:extLst>
              <a:ext uri="{FF2B5EF4-FFF2-40B4-BE49-F238E27FC236}">
                <a16:creationId xmlns:a16="http://schemas.microsoft.com/office/drawing/2014/main" id="{9599BB26-29F7-D149-FEBE-AC74CC38D7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3031292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08873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771687-5959-9584-EE8F-A4BD03138208}"/>
              </a:ext>
            </a:extLst>
          </p:cNvPr>
          <p:cNvSpPr txBox="1"/>
          <p:nvPr/>
        </p:nvSpPr>
        <p:spPr>
          <a:xfrm>
            <a:off x="354058" y="1418126"/>
            <a:ext cx="3084844" cy="2103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0" spc="-5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S3 Structure &amp; Strategy</a:t>
            </a:r>
            <a:endParaRPr lang="en-US" sz="3600" spc="-5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AD8953-D267-E286-B6DE-B04E972265C3}"/>
              </a:ext>
            </a:extLst>
          </p:cNvPr>
          <p:cNvSpPr txBox="1"/>
          <p:nvPr/>
        </p:nvSpPr>
        <p:spPr>
          <a:xfrm>
            <a:off x="437443" y="3774259"/>
            <a:ext cx="3084844" cy="13586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500" b="1" dirty="0">
                <a:solidFill>
                  <a:srgbClr val="FFFFFF"/>
                </a:solidFill>
              </a:rPr>
              <a:t>🗃️ Bucket Design</a:t>
            </a:r>
            <a:endParaRPr lang="en-US" sz="1500" dirty="0">
              <a:solidFill>
                <a:srgbClr val="FFFFFF"/>
              </a:solidFill>
            </a:endParaRPr>
          </a:p>
          <a:p>
            <a:pPr marL="342900" lvl="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r>
              <a:rPr lang="en-US" sz="1500" b="1" dirty="0">
                <a:solidFill>
                  <a:srgbClr val="FFFFFF"/>
                </a:solidFill>
              </a:rPr>
              <a:t>Raw Data Bucket</a:t>
            </a:r>
            <a:r>
              <a:rPr lang="en-US" sz="1500" dirty="0">
                <a:solidFill>
                  <a:srgbClr val="FFFFFF"/>
                </a:solidFill>
              </a:rPr>
              <a:t> → co2-plant-raw-data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r>
              <a:rPr lang="en-US" sz="1500" b="1" dirty="0">
                <a:solidFill>
                  <a:srgbClr val="FFFFFF"/>
                </a:solidFill>
              </a:rPr>
              <a:t>Processed Data Bucket</a:t>
            </a:r>
            <a:r>
              <a:rPr lang="en-US" sz="1500" dirty="0">
                <a:solidFill>
                  <a:srgbClr val="FFFFFF"/>
                </a:solidFill>
              </a:rPr>
              <a:t> → co2-plant-processed-data</a:t>
            </a:r>
          </a:p>
          <a:p>
            <a:pPr marL="342900" lvl="0" indent="-3429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AutoNum type="arabicPeriod"/>
            </a:pPr>
            <a:endParaRPr lang="en-US" sz="1500" dirty="0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ADAF9A-18AF-72C8-47CA-5E8D576D9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228" y="483153"/>
            <a:ext cx="6798082" cy="297416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089175" y="6459785"/>
            <a:ext cx="375724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VIJAY SINGH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D60E7C-D902-49B2-0E85-66B40B449A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64202" y="6459785"/>
            <a:ext cx="17353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r>
              <a:rPr lang="en-US"/>
              <a:t>14-07-2025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A13255-3EB8-F95C-E46A-8E957C4F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DDAB8A2-A2D7-4C50-9524-13455B8A9DC5}" type="slidenum">
              <a:rPr lang="en-US" smtClean="0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7" name="Picture 6" descr="A green background with black text&#10;&#10;AI-generated content may be incorrect.">
            <a:extLst>
              <a:ext uri="{FF2B5EF4-FFF2-40B4-BE49-F238E27FC236}">
                <a16:creationId xmlns:a16="http://schemas.microsoft.com/office/drawing/2014/main" id="{0D08B058-D7D2-1641-341E-DE80F5D69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0"/>
            <a:ext cx="1752599" cy="514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7C5D4AA-DD71-7580-4173-665DCCE3C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079" y="3429000"/>
            <a:ext cx="6912231" cy="3395910"/>
          </a:xfrm>
          <a:prstGeom prst="rect">
            <a:avLst/>
          </a:prstGeom>
        </p:spPr>
      </p:pic>
      <p:pic>
        <p:nvPicPr>
          <p:cNvPr id="19" name="Picture 18" descr="A logo on a yellow background">
            <a:extLst>
              <a:ext uri="{FF2B5EF4-FFF2-40B4-BE49-F238E27FC236}">
                <a16:creationId xmlns:a16="http://schemas.microsoft.com/office/drawing/2014/main" id="{331B9278-CC0A-288E-A6BA-B5FF203AF3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1803" y="33090"/>
            <a:ext cx="3936482" cy="186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798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75896A25-D088-48F0-A2E7-9C44D9F6B4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DCD6B11-13E6-4A46-9C85-F8EB0F35C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S3 Structure &amp; Strategy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5EBCDCE-0F4C-477C-AB15-886C5F27B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pic>
        <p:nvPicPr>
          <p:cNvPr id="19" name="Picture 18" descr="A purple background with white text&#10;&#10;AI-generated content may be incorrect.">
            <a:extLst>
              <a:ext uri="{FF2B5EF4-FFF2-40B4-BE49-F238E27FC236}">
                <a16:creationId xmlns:a16="http://schemas.microsoft.com/office/drawing/2014/main" id="{AF4D6FD5-89D1-0659-F71F-7899143FD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135" y="484631"/>
            <a:ext cx="3122182" cy="174842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17820F06-C1AE-4232-AEE8-3AC8189E4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2361916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logo with text overlay&#10;&#10;AI-generated content may be incorrect.">
            <a:extLst>
              <a:ext uri="{FF2B5EF4-FFF2-40B4-BE49-F238E27FC236}">
                <a16:creationId xmlns:a16="http://schemas.microsoft.com/office/drawing/2014/main" id="{236C2365-A882-FA22-8707-2EB21D34FE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579" y="2662023"/>
            <a:ext cx="3609294" cy="1533949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9A62E9AA-DA4C-405A-B6ED-5B1FE7A8D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4432072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diagram of a company&#10;&#10;AI-generated content may be incorrect.">
            <a:extLst>
              <a:ext uri="{FF2B5EF4-FFF2-40B4-BE49-F238E27FC236}">
                <a16:creationId xmlns:a16="http://schemas.microsoft.com/office/drawing/2014/main" id="{B2CA220B-D060-8425-B214-D6CC4D400D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625" y="4624943"/>
            <a:ext cx="2679202" cy="174842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89175" y="6459785"/>
            <a:ext cx="3757243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457200">
              <a:spcAft>
                <a:spcPts val="600"/>
              </a:spcAft>
            </a:pPr>
            <a:r>
              <a:rPr lang="en-US" kern="1200" cap="all" baseline="0">
                <a:latin typeface="+mn-lt"/>
                <a:ea typeface="+mn-ea"/>
                <a:cs typeface="+mn-cs"/>
              </a:rPr>
              <a:t>VIJAY SINGH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56DDF-3BFA-80BB-6035-4262625D2B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64202" y="6459785"/>
            <a:ext cx="1735371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r" defTabSz="457200">
              <a:spcAft>
                <a:spcPts val="600"/>
              </a:spcAft>
            </a:pPr>
            <a:r>
              <a:rPr lang="en-US"/>
              <a:t>14-07-2025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964B9-18EF-FB0F-1171-F2FCE8BF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457200">
              <a:spcAft>
                <a:spcPts val="600"/>
              </a:spcAft>
            </a:pPr>
            <a:fld id="{7DDAB8A2-A2D7-4C50-9524-13455B8A9DC5}" type="slidenum">
              <a:rPr lang="en-US">
                <a:solidFill>
                  <a:schemeClr val="tx2"/>
                </a:solidFill>
              </a:rPr>
              <a:pPr defTabSz="457200">
                <a:spcAft>
                  <a:spcPts val="600"/>
                </a:spcAft>
              </a:pPr>
              <a:t>7</a:t>
            </a:fld>
            <a:endParaRPr lang="en-US">
              <a:solidFill>
                <a:schemeClr val="tx2"/>
              </a:solidFill>
            </a:endParaRPr>
          </a:p>
        </p:txBody>
      </p:sp>
      <p:pic>
        <p:nvPicPr>
          <p:cNvPr id="32" name="Picture 31" descr="A green background with black text&#10;&#10;AI-generated content may be incorrect.">
            <a:extLst>
              <a:ext uri="{FF2B5EF4-FFF2-40B4-BE49-F238E27FC236}">
                <a16:creationId xmlns:a16="http://schemas.microsoft.com/office/drawing/2014/main" id="{58273544-FEA3-22E5-0BF2-CF4802ACDD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0"/>
            <a:ext cx="1752599" cy="514350"/>
          </a:xfrm>
          <a:prstGeom prst="rect">
            <a:avLst/>
          </a:prstGeom>
        </p:spPr>
      </p:pic>
      <p:graphicFrame>
        <p:nvGraphicFramePr>
          <p:cNvPr id="37" name="TextBox 8">
            <a:extLst>
              <a:ext uri="{FF2B5EF4-FFF2-40B4-BE49-F238E27FC236}">
                <a16:creationId xmlns:a16="http://schemas.microsoft.com/office/drawing/2014/main" id="{398B0CA5-E951-61C3-6926-A7BE96F805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6315611"/>
              </p:ext>
            </p:extLst>
          </p:nvPr>
        </p:nvGraphicFramePr>
        <p:xfrm>
          <a:off x="1097279" y="2236304"/>
          <a:ext cx="5977938" cy="3652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87933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475134-EE0A-D808-B889-F727261A3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4255F8-1B62-04F9-CB50-CF7851167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DE" sz="3400" b="1"/>
              <a:t>Processing Architecture (AWS Lambda)</a:t>
            </a:r>
            <a:endParaRPr lang="en-IN" sz="340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6E499-613C-D671-A722-09065FE3C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DE" b="1"/>
              <a:t>🚀 Why Lambda?</a:t>
            </a:r>
            <a:endParaRPr lang="en-DE"/>
          </a:p>
          <a:p>
            <a:pPr>
              <a:buFont typeface="Wingdings" panose="05000000000000000000" pitchFamily="2" charset="2"/>
              <a:buChar char="Ø"/>
            </a:pPr>
            <a:r>
              <a:rPr lang="en-US" b="1"/>
              <a:t> </a:t>
            </a:r>
            <a:r>
              <a:rPr lang="en-DE" b="1"/>
              <a:t>Serverless &amp; scalable</a:t>
            </a:r>
            <a:endParaRPr lang="en-US" b="1"/>
          </a:p>
          <a:p>
            <a:pPr>
              <a:buFont typeface="Wingdings" panose="05000000000000000000" pitchFamily="2" charset="2"/>
              <a:buChar char="Ø"/>
            </a:pPr>
            <a:r>
              <a:rPr lang="en-DE"/>
              <a:t>Auto-triggers on S3 upload</a:t>
            </a:r>
            <a:endParaRPr lang="en-US" b="1"/>
          </a:p>
          <a:p>
            <a:pPr>
              <a:buFont typeface="Wingdings" panose="05000000000000000000" pitchFamily="2" charset="2"/>
              <a:buChar char="Ø"/>
            </a:pPr>
            <a:r>
              <a:rPr lang="en-DE"/>
              <a:t>No manual intervention needed</a:t>
            </a:r>
            <a:endParaRPr lang="en-US"/>
          </a:p>
          <a:p>
            <a:pPr>
              <a:buFont typeface="Wingdings" panose="05000000000000000000" pitchFamily="2" charset="2"/>
              <a:buChar char="Ø"/>
            </a:pPr>
            <a:r>
              <a:rPr lang="en-DE"/>
              <a:t>Ideal for real-time lightweight processing</a:t>
            </a:r>
          </a:p>
          <a:p>
            <a:pPr fontAlgn="base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5E34092-68BE-25C8-423F-E46A29DD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DE"/>
              <a:t>14-07-2025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F99C8C-D06B-746D-77FC-65DA6891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VIJAY SINGH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607E7-D327-D43F-1B7B-06F3ABF8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DDAB8A2-A2D7-4C50-9524-13455B8A9DC5}" type="slidenum">
              <a:rPr lang="en-IN" smtClean="0"/>
              <a:pPr>
                <a:spcAft>
                  <a:spcPts val="600"/>
                </a:spcAft>
              </a:pPr>
              <a:t>8</a:t>
            </a:fld>
            <a:endParaRPr lang="en-IN"/>
          </a:p>
        </p:txBody>
      </p:sp>
      <p:pic>
        <p:nvPicPr>
          <p:cNvPr id="15" name="Picture 14" descr="A green background with black text&#10;&#10;AI-generated content may be incorrect.">
            <a:extLst>
              <a:ext uri="{FF2B5EF4-FFF2-40B4-BE49-F238E27FC236}">
                <a16:creationId xmlns:a16="http://schemas.microsoft.com/office/drawing/2014/main" id="{9B9FA3E0-A9C1-FF4E-CBFE-2C6BE8132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0"/>
            <a:ext cx="1752599" cy="514350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FAD2CF7-78E9-6E35-F28A-1E7C81BC2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741816"/>
              </p:ext>
            </p:extLst>
          </p:nvPr>
        </p:nvGraphicFramePr>
        <p:xfrm>
          <a:off x="633999" y="1139891"/>
          <a:ext cx="6909802" cy="431479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73711">
                  <a:extLst>
                    <a:ext uri="{9D8B030D-6E8A-4147-A177-3AD203B41FA5}">
                      <a16:colId xmlns:a16="http://schemas.microsoft.com/office/drawing/2014/main" val="3409040170"/>
                    </a:ext>
                  </a:extLst>
                </a:gridCol>
                <a:gridCol w="1786773">
                  <a:extLst>
                    <a:ext uri="{9D8B030D-6E8A-4147-A177-3AD203B41FA5}">
                      <a16:colId xmlns:a16="http://schemas.microsoft.com/office/drawing/2014/main" val="1374697314"/>
                    </a:ext>
                  </a:extLst>
                </a:gridCol>
                <a:gridCol w="1715586">
                  <a:extLst>
                    <a:ext uri="{9D8B030D-6E8A-4147-A177-3AD203B41FA5}">
                      <a16:colId xmlns:a16="http://schemas.microsoft.com/office/drawing/2014/main" val="1643483033"/>
                    </a:ext>
                  </a:extLst>
                </a:gridCol>
                <a:gridCol w="1733732">
                  <a:extLst>
                    <a:ext uri="{9D8B030D-6E8A-4147-A177-3AD203B41FA5}">
                      <a16:colId xmlns:a16="http://schemas.microsoft.com/office/drawing/2014/main" val="1068576575"/>
                    </a:ext>
                  </a:extLst>
                </a:gridCol>
              </a:tblGrid>
              <a:tr h="6163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Feature</a:t>
                      </a:r>
                    </a:p>
                  </a:txBody>
                  <a:tcPr marL="200999" marR="104520" marT="104520" marB="1045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AWS Lambda (Free Tier)</a:t>
                      </a:r>
                    </a:p>
                  </a:txBody>
                  <a:tcPr marL="200999" marR="104520" marT="104520" marB="1045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Google Cloud Functions</a:t>
                      </a:r>
                    </a:p>
                  </a:txBody>
                  <a:tcPr marL="200999" marR="104520" marT="104520" marB="1045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Databricks Community Edition</a:t>
                      </a:r>
                    </a:p>
                  </a:txBody>
                  <a:tcPr marL="200999" marR="104520" marT="104520" marB="1045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7883639"/>
                  </a:ext>
                </a:extLst>
              </a:tr>
              <a:tr h="6163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Trigger on S3 Upload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0999" marR="104520" marT="104520" marB="1045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DE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✅ </a:t>
                      </a: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Native event-based</a:t>
                      </a:r>
                    </a:p>
                  </a:txBody>
                  <a:tcPr marL="200999" marR="104520" marT="104520" marB="1045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DE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❌ </a:t>
                      </a: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Needs workaround</a:t>
                      </a:r>
                    </a:p>
                  </a:txBody>
                  <a:tcPr marL="200999" marR="104520" marT="104520" marB="1045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DE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❌ </a:t>
                      </a: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Not event-driven</a:t>
                      </a:r>
                    </a:p>
                  </a:txBody>
                  <a:tcPr marL="200999" marR="104520" marT="104520" marB="1045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446246"/>
                  </a:ext>
                </a:extLst>
              </a:tr>
              <a:tr h="803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Free Tier Execution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0999" marR="104520" marT="104520" marB="1045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✅ 1M reqs + 400K GB-sec/month</a:t>
                      </a:r>
                    </a:p>
                  </a:txBody>
                  <a:tcPr marL="200999" marR="104520" marT="104520" marB="1045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DE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✅ 2</a:t>
                      </a: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 invocations/month</a:t>
                      </a:r>
                    </a:p>
                  </a:txBody>
                  <a:tcPr marL="200999" marR="104520" marT="104520" marB="1045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DE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🚫 </a:t>
                      </a: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Limited compute, no auto-trigger</a:t>
                      </a:r>
                    </a:p>
                  </a:txBody>
                  <a:tcPr marL="200999" marR="104520" marT="104520" marB="1045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374249"/>
                  </a:ext>
                </a:extLst>
              </a:tr>
              <a:tr h="4287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Auto-Scalability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0999" marR="104520" marT="104520" marB="1045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DE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✅ </a:t>
                      </a: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Fully automatic</a:t>
                      </a:r>
                    </a:p>
                  </a:txBody>
                  <a:tcPr marL="200999" marR="104520" marT="104520" marB="1045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DE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✅ </a:t>
                      </a: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Fully automatic</a:t>
                      </a:r>
                    </a:p>
                  </a:txBody>
                  <a:tcPr marL="200999" marR="104520" marT="104520" marB="1045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DE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🚫 </a:t>
                      </a: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Manual/limited</a:t>
                      </a:r>
                    </a:p>
                  </a:txBody>
                  <a:tcPr marL="200999" marR="104520" marT="104520" marB="1045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341659"/>
                  </a:ext>
                </a:extLst>
              </a:tr>
              <a:tr h="6163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Ease of JSON Processing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0999" marR="104520" marT="104520" marB="1045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DE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✅ </a:t>
                      </a: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Python-native, quick deploy</a:t>
                      </a:r>
                    </a:p>
                  </a:txBody>
                  <a:tcPr marL="200999" marR="104520" marT="104520" marB="1045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DE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✅ </a:t>
                      </a: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Similar capabilities</a:t>
                      </a:r>
                    </a:p>
                  </a:txBody>
                  <a:tcPr marL="200999" marR="104520" marT="104520" marB="1045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DE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✅ </a:t>
                      </a: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But heavier setup</a:t>
                      </a:r>
                    </a:p>
                  </a:txBody>
                  <a:tcPr marL="200999" marR="104520" marT="104520" marB="1045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125853"/>
                  </a:ext>
                </a:extLst>
              </a:tr>
              <a:tr h="6163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Cold Start Speed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0999" marR="104520" marT="104520" marB="1045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⚡ Very fast</a:t>
                      </a:r>
                    </a:p>
                  </a:txBody>
                  <a:tcPr marL="200999" marR="104520" marT="104520" marB="1045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⚡ Comparable</a:t>
                      </a:r>
                    </a:p>
                  </a:txBody>
                  <a:tcPr marL="200999" marR="104520" marT="104520" marB="1045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🐢 Slow, notebook start time</a:t>
                      </a:r>
                    </a:p>
                  </a:txBody>
                  <a:tcPr marL="200999" marR="104520" marT="104520" marB="1045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716685"/>
                  </a:ext>
                </a:extLst>
              </a:tr>
              <a:tr h="6163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Best Fit for Sensor Pipeline?</a:t>
                      </a:r>
                      <a:endParaRPr lang="en-US" sz="1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00999" marR="104520" marT="104520" marB="1045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🥇 Yes – event + cost + speed</a:t>
                      </a:r>
                    </a:p>
                  </a:txBody>
                  <a:tcPr marL="200999" marR="104520" marT="104520" marB="1045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DE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🥈 </a:t>
                      </a: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Good backup</a:t>
                      </a:r>
                    </a:p>
                  </a:txBody>
                  <a:tcPr marL="200999" marR="104520" marT="104520" marB="1045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🥉 Not suitable for real-time</a:t>
                      </a:r>
                    </a:p>
                  </a:txBody>
                  <a:tcPr marL="200999" marR="104520" marT="104520" marB="1045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872568"/>
                  </a:ext>
                </a:extLst>
              </a:tr>
            </a:tbl>
          </a:graphicData>
        </a:graphic>
      </p:graphicFrame>
      <p:pic>
        <p:nvPicPr>
          <p:cNvPr id="26" name="Picture 25" descr="A logo of a company&#10;&#10;AI-generated content may be incorrect.">
            <a:extLst>
              <a:ext uri="{FF2B5EF4-FFF2-40B4-BE49-F238E27FC236}">
                <a16:creationId xmlns:a16="http://schemas.microsoft.com/office/drawing/2014/main" id="{9B0A3990-AF9D-E855-6040-E688FB3579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237" y="272252"/>
            <a:ext cx="848337" cy="837076"/>
          </a:xfrm>
          <a:prstGeom prst="rect">
            <a:avLst/>
          </a:prstGeom>
        </p:spPr>
      </p:pic>
      <p:pic>
        <p:nvPicPr>
          <p:cNvPr id="29" name="Picture 28" descr="A blue hexagon with white text&#10;&#10;AI-generated content may be incorrect.">
            <a:extLst>
              <a:ext uri="{FF2B5EF4-FFF2-40B4-BE49-F238E27FC236}">
                <a16:creationId xmlns:a16="http://schemas.microsoft.com/office/drawing/2014/main" id="{B14701F4-B744-8A7F-3732-C4B88C2CDA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447" y="221574"/>
            <a:ext cx="1137877" cy="918318"/>
          </a:xfrm>
          <a:prstGeom prst="rect">
            <a:avLst/>
          </a:prstGeom>
        </p:spPr>
      </p:pic>
      <p:pic>
        <p:nvPicPr>
          <p:cNvPr id="31" name="Picture 30" descr="A logo on a dark background&#10;&#10;AI-generated content may be incorrect.">
            <a:extLst>
              <a:ext uri="{FF2B5EF4-FFF2-40B4-BE49-F238E27FC236}">
                <a16:creationId xmlns:a16="http://schemas.microsoft.com/office/drawing/2014/main" id="{8506FCE0-0862-7666-6D0B-1B6DBC94F8B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545" y="378371"/>
            <a:ext cx="1137878" cy="69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40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E7FD17-81D6-7614-4E12-CDA145FDF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3F198-5214-F085-540B-6E6009235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n-DE" sz="4100" b="1"/>
              <a:t>Processing Architecture (AWS Lambda)</a:t>
            </a:r>
            <a:endParaRPr lang="en-IN" sz="41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4EF0E49-E80A-5099-45C3-55D84ED8E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08" y="1710560"/>
            <a:ext cx="5732212" cy="2924499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0F79-6832-9CAF-24B5-E57784135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en-DE" sz="1400" b="1"/>
              <a:t>🔄 Flow Overview</a:t>
            </a:r>
            <a:endParaRPr lang="en-DE" sz="1400"/>
          </a:p>
          <a:p>
            <a:pPr lvl="0"/>
            <a:r>
              <a:rPr lang="en-US" sz="1400" b="1"/>
              <a:t>1. </a:t>
            </a:r>
            <a:r>
              <a:rPr lang="en-DE" sz="1400" b="1"/>
              <a:t>Trigger</a:t>
            </a:r>
            <a:r>
              <a:rPr lang="en-DE" sz="1400"/>
              <a:t>: New file lands in co2-plant-raw-data/raw/</a:t>
            </a:r>
          </a:p>
          <a:p>
            <a:pPr lvl="0"/>
            <a:r>
              <a:rPr lang="en-US" sz="1400" b="1"/>
              <a:t>2. </a:t>
            </a:r>
            <a:r>
              <a:rPr lang="en-DE" sz="1400" b="1"/>
              <a:t>Lambda Execution</a:t>
            </a:r>
            <a:r>
              <a:rPr lang="en-DE" sz="1400"/>
              <a:t>:</a:t>
            </a:r>
          </a:p>
          <a:p>
            <a:pPr lvl="1"/>
            <a:r>
              <a:rPr lang="en-DE" sz="1400"/>
              <a:t>Reads NDJSON file line by line</a:t>
            </a:r>
          </a:p>
          <a:p>
            <a:pPr lvl="1"/>
            <a:r>
              <a:rPr lang="en-DE" sz="1400"/>
              <a:t>Parses readings from 8 sensors</a:t>
            </a:r>
          </a:p>
          <a:p>
            <a:pPr lvl="1"/>
            <a:r>
              <a:rPr lang="en-DE" sz="1400"/>
              <a:t>Calculates:</a:t>
            </a:r>
          </a:p>
          <a:p>
            <a:pPr lvl="2"/>
            <a:r>
              <a:rPr lang="en-DE"/>
              <a:t>📊 Mean</a:t>
            </a:r>
          </a:p>
          <a:p>
            <a:pPr lvl="2"/>
            <a:r>
              <a:rPr lang="en-DE"/>
              <a:t>📈 Standard Deviation</a:t>
            </a:r>
          </a:p>
          <a:p>
            <a:pPr lvl="1"/>
            <a:r>
              <a:rPr lang="en-DE" sz="1400"/>
              <a:t>Detects ⚠️ Alert Conditions (pH, temp, CO₂, pressure)</a:t>
            </a:r>
          </a:p>
          <a:p>
            <a:pPr lvl="1"/>
            <a:r>
              <a:rPr lang="en-DE" sz="1400"/>
              <a:t>Saves a processed summary file to co2-plant-processed-data/</a:t>
            </a:r>
          </a:p>
          <a:p>
            <a:pPr fontAlgn="base"/>
            <a:r>
              <a:rPr lang="en-IN" sz="140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endParaRPr lang="en-I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375B9AA-E50C-053C-258C-9FD790C7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DE"/>
              <a:t>14-07-2025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682C5-ED61-E250-AD41-9B55B652E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VIJAY SINGH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D3C66-5270-0092-25BC-439FFB670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DDAB8A2-A2D7-4C50-9524-13455B8A9DC5}" type="slidenum">
              <a:rPr lang="en-IN"/>
              <a:pPr>
                <a:spcAft>
                  <a:spcPts val="600"/>
                </a:spcAft>
              </a:pPr>
              <a:t>9</a:t>
            </a:fld>
            <a:endParaRPr lang="en-IN"/>
          </a:p>
        </p:txBody>
      </p:sp>
      <p:pic>
        <p:nvPicPr>
          <p:cNvPr id="15" name="Picture 14" descr="A green background with black text&#10;&#10;AI-generated content may be incorrect.">
            <a:extLst>
              <a:ext uri="{FF2B5EF4-FFF2-40B4-BE49-F238E27FC236}">
                <a16:creationId xmlns:a16="http://schemas.microsoft.com/office/drawing/2014/main" id="{DF068A1A-DB11-B71A-54EF-B35E2E0EE7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0"/>
            <a:ext cx="1752599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8474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57CAA2EF124464780A2A48341BB98AC" ma:contentTypeVersion="9" ma:contentTypeDescription="Ein neues Dokument erstellen." ma:contentTypeScope="" ma:versionID="0045d176dc19d99c977669a778d38af5">
  <xsd:schema xmlns:xsd="http://www.w3.org/2001/XMLSchema" xmlns:xs="http://www.w3.org/2001/XMLSchema" xmlns:p="http://schemas.microsoft.com/office/2006/metadata/properties" xmlns:ns3="40e65704-c5f5-45c8-b4e0-c667a9f13894" targetNamespace="http://schemas.microsoft.com/office/2006/metadata/properties" ma:root="true" ma:fieldsID="4c245bd155cfcdd8e012333adec92745" ns3:_="">
    <xsd:import namespace="40e65704-c5f5-45c8-b4e0-c667a9f13894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e65704-c5f5-45c8-b4e0-c667a9f13894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0EBD9CA-A2A6-4B43-B25B-6A49982A81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6C3C41-2972-498D-83B0-116FDDA033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e65704-c5f5-45c8-b4e0-c667a9f138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F4C54C-29E0-4BD9-A474-4FCF8979E38A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40e65704-c5f5-45c8-b4e0-c667a9f13894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1172</Words>
  <Application>Microsoft Office PowerPoint</Application>
  <PresentationFormat>Widescreen</PresentationFormat>
  <Paragraphs>245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</vt:lpstr>
      <vt:lpstr>Courier New</vt:lpstr>
      <vt:lpstr>Times New Roman</vt:lpstr>
      <vt:lpstr>Wingdings</vt:lpstr>
      <vt:lpstr>Retrospect</vt:lpstr>
      <vt:lpstr>GCT CASE STUDY  </vt:lpstr>
      <vt:lpstr>Agenda</vt:lpstr>
      <vt:lpstr>Objective &amp; Constraints</vt:lpstr>
      <vt:lpstr>Sensor Simulation Design</vt:lpstr>
      <vt:lpstr>Sensor Simulation Design</vt:lpstr>
      <vt:lpstr>PowerPoint Presentation</vt:lpstr>
      <vt:lpstr>S3 Structure &amp; Strategy</vt:lpstr>
      <vt:lpstr>Processing Architecture (AWS Lambda)</vt:lpstr>
      <vt:lpstr>Processing Architecture (AWS Lambda)</vt:lpstr>
      <vt:lpstr>Sample JSONs – Raw vs Processed</vt:lpstr>
      <vt:lpstr>Alert Logic &amp; Thresholds</vt:lpstr>
      <vt:lpstr>Glue + Athena + QuickSight</vt:lpstr>
      <vt:lpstr>Glue + Athena + QuickSight</vt:lpstr>
      <vt:lpstr>Glue + Athena + QuickSight</vt:lpstr>
      <vt:lpstr>Challenges &amp; Learnings</vt:lpstr>
      <vt:lpstr>Future Ideas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Vijay Singh</cp:lastModifiedBy>
  <cp:revision>84</cp:revision>
  <dcterms:created xsi:type="dcterms:W3CDTF">2024-04-20T16:03:12Z</dcterms:created>
  <dcterms:modified xsi:type="dcterms:W3CDTF">2025-07-13T20:13:33Z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0x010100757CAA2EF124464780A2A48341BB98AC</vt:lpwstr>
  </property>
</Properties>
</file>