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imo" panose="020B0604020202020204" charset="0"/>
      <p:regular r:id="rId16"/>
    </p:embeddedFont>
    <p:embeddedFont>
      <p:font typeface="Arimo Bold" panose="020B0604020202020204" charset="0"/>
      <p:regular r:id="rId17"/>
    </p:embeddedFont>
    <p:embeddedFont>
      <p:font typeface="Montserrat Bold" panose="020B0604020202020204" charset="0"/>
      <p:regular r:id="rId18"/>
    </p:embeddedFont>
    <p:embeddedFont>
      <p:font typeface="Montserrat Medium" panose="020F0502020204030204" pitchFamily="2" charset="0"/>
      <p:regular r:id="rId19"/>
    </p:embeddedFont>
    <p:embeddedFont>
      <p:font typeface="Raleway" panose="020F0502020204030204" pitchFamily="2" charset="0"/>
      <p:regular r:id="rId20"/>
    </p:embeddedFont>
    <p:embeddedFont>
      <p:font typeface="Raleway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9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30.sv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86374" y="-725050"/>
            <a:ext cx="6972600" cy="1776600"/>
            <a:chOff x="0" y="0"/>
            <a:chExt cx="9296800" cy="236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0" y="1184402"/>
                  </a:moveTo>
                  <a:cubicBezTo>
                    <a:pt x="0" y="530225"/>
                    <a:pt x="530225" y="0"/>
                    <a:pt x="1184402" y="0"/>
                  </a:cubicBezTo>
                  <a:lnTo>
                    <a:pt x="8112379" y="0"/>
                  </a:lnTo>
                  <a:cubicBezTo>
                    <a:pt x="8766556" y="0"/>
                    <a:pt x="9296781" y="530225"/>
                    <a:pt x="9296781" y="1184402"/>
                  </a:cubicBezTo>
                  <a:cubicBezTo>
                    <a:pt x="9296781" y="1838579"/>
                    <a:pt x="8766556" y="2368804"/>
                    <a:pt x="8112379" y="2368804"/>
                  </a:cubicBezTo>
                  <a:lnTo>
                    <a:pt x="1184402" y="2368804"/>
                  </a:lnTo>
                  <a:cubicBezTo>
                    <a:pt x="530225" y="2368804"/>
                    <a:pt x="0" y="1838579"/>
                    <a:pt x="0" y="1184402"/>
                  </a:cubicBezTo>
                  <a:close/>
                </a:path>
              </a:pathLst>
            </a:custGeom>
            <a:solidFill>
              <a:srgbClr val="5A9A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464300" y="954500"/>
            <a:ext cx="6972600" cy="291600"/>
            <a:chOff x="0" y="0"/>
            <a:chExt cx="9296800" cy="388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510050" y="1703800"/>
            <a:ext cx="4051800" cy="819000"/>
            <a:chOff x="0" y="0"/>
            <a:chExt cx="5402400" cy="1092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3393650" y="3069200"/>
            <a:ext cx="4051800" cy="819000"/>
            <a:chOff x="0" y="0"/>
            <a:chExt cx="5402400" cy="1092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001776" y="9217000"/>
            <a:ext cx="6972600" cy="1776600"/>
            <a:chOff x="0" y="0"/>
            <a:chExt cx="9296800" cy="2368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0" y="1184402"/>
                  </a:moveTo>
                  <a:cubicBezTo>
                    <a:pt x="0" y="530225"/>
                    <a:pt x="530225" y="0"/>
                    <a:pt x="1184402" y="0"/>
                  </a:cubicBezTo>
                  <a:lnTo>
                    <a:pt x="8112379" y="0"/>
                  </a:lnTo>
                  <a:cubicBezTo>
                    <a:pt x="8766556" y="0"/>
                    <a:pt x="9296781" y="530225"/>
                    <a:pt x="9296781" y="1184402"/>
                  </a:cubicBezTo>
                  <a:cubicBezTo>
                    <a:pt x="9296781" y="1838579"/>
                    <a:pt x="8766556" y="2368804"/>
                    <a:pt x="8112379" y="2368804"/>
                  </a:cubicBezTo>
                  <a:lnTo>
                    <a:pt x="1184402" y="2368804"/>
                  </a:lnTo>
                  <a:cubicBezTo>
                    <a:pt x="530225" y="2368804"/>
                    <a:pt x="0" y="1838579"/>
                    <a:pt x="0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-1170850" y="9783250"/>
            <a:ext cx="6972600" cy="291600"/>
            <a:chOff x="0" y="0"/>
            <a:chExt cx="9296800" cy="388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277900" y="6457379"/>
            <a:ext cx="380250" cy="380250"/>
            <a:chOff x="0" y="0"/>
            <a:chExt cx="507000" cy="507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9336275" y="260575"/>
            <a:ext cx="380250" cy="380250"/>
            <a:chOff x="0" y="0"/>
            <a:chExt cx="507000" cy="507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1136300" y="7725050"/>
            <a:ext cx="7966200" cy="819000"/>
            <a:chOff x="0" y="0"/>
            <a:chExt cx="10621600" cy="1092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621645" cy="1091946"/>
            </a:xfrm>
            <a:custGeom>
              <a:avLst/>
              <a:gdLst/>
              <a:ahLst/>
              <a:cxnLst/>
              <a:rect l="l" t="t" r="r" b="b"/>
              <a:pathLst>
                <a:path w="10621645" h="1091946">
                  <a:moveTo>
                    <a:pt x="0" y="545973"/>
                  </a:moveTo>
                  <a:cubicBezTo>
                    <a:pt x="0" y="244475"/>
                    <a:pt x="2377694" y="0"/>
                    <a:pt x="5310759" y="0"/>
                  </a:cubicBezTo>
                  <a:cubicBezTo>
                    <a:pt x="8243825" y="0"/>
                    <a:pt x="10621645" y="244475"/>
                    <a:pt x="10621645" y="545973"/>
                  </a:cubicBezTo>
                  <a:cubicBezTo>
                    <a:pt x="10621645" y="847471"/>
                    <a:pt x="8243824" y="1091946"/>
                    <a:pt x="5310759" y="1091946"/>
                  </a:cubicBezTo>
                  <a:cubicBezTo>
                    <a:pt x="2377694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799926" y="4267223"/>
            <a:ext cx="9230550" cy="1285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 b="1">
                <a:solidFill>
                  <a:srgbClr val="262E47"/>
                </a:solidFill>
                <a:latin typeface="Raleway Bold"/>
                <a:ea typeface="Raleway Bold"/>
                <a:cs typeface="Raleway Bold"/>
                <a:sym typeface="Raleway Bold"/>
              </a:rPr>
              <a:t>FAIR </a:t>
            </a:r>
            <a:r>
              <a:rPr lang="en-US" sz="8400" b="1">
                <a:solidFill>
                  <a:srgbClr val="5A9AFF"/>
                </a:solidFill>
                <a:latin typeface="Raleway Bold"/>
                <a:ea typeface="Raleway Bold"/>
                <a:cs typeface="Raleway Bold"/>
                <a:sym typeface="Raleway Bold"/>
              </a:rPr>
              <a:t>WHEELS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21425" y="5636225"/>
            <a:ext cx="951445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Optimizing Used Car Pricing with Machine Learning</a:t>
            </a:r>
          </a:p>
        </p:txBody>
      </p:sp>
      <p:sp>
        <p:nvSpPr>
          <p:cNvPr id="22" name="Freeform 22"/>
          <p:cNvSpPr/>
          <p:nvPr/>
        </p:nvSpPr>
        <p:spPr>
          <a:xfrm>
            <a:off x="13474260" y="1691930"/>
            <a:ext cx="1646185" cy="1646185"/>
          </a:xfrm>
          <a:custGeom>
            <a:avLst/>
            <a:gdLst/>
            <a:ahLst/>
            <a:cxnLst/>
            <a:rect l="l" t="t" r="r" b="b"/>
            <a:pathLst>
              <a:path w="1646185" h="1646185">
                <a:moveTo>
                  <a:pt x="0" y="0"/>
                </a:moveTo>
                <a:lnTo>
                  <a:pt x="1646186" y="0"/>
                </a:lnTo>
                <a:lnTo>
                  <a:pt x="1646186" y="1646186"/>
                </a:lnTo>
                <a:lnTo>
                  <a:pt x="0" y="16461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0790648" y="4276748"/>
            <a:ext cx="5538008" cy="4741512"/>
          </a:xfrm>
          <a:custGeom>
            <a:avLst/>
            <a:gdLst/>
            <a:ahLst/>
            <a:cxnLst/>
            <a:rect l="l" t="t" r="r" b="b"/>
            <a:pathLst>
              <a:path w="5538008" h="4741512">
                <a:moveTo>
                  <a:pt x="0" y="0"/>
                </a:moveTo>
                <a:lnTo>
                  <a:pt x="5538008" y="0"/>
                </a:lnTo>
                <a:lnTo>
                  <a:pt x="5538008" y="4741512"/>
                </a:lnTo>
                <a:lnTo>
                  <a:pt x="0" y="47415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5212596" y="3416972"/>
            <a:ext cx="2046704" cy="5601288"/>
          </a:xfrm>
          <a:custGeom>
            <a:avLst/>
            <a:gdLst/>
            <a:ahLst/>
            <a:cxnLst/>
            <a:rect l="l" t="t" r="r" b="b"/>
            <a:pathLst>
              <a:path w="2046704" h="5601288">
                <a:moveTo>
                  <a:pt x="0" y="0"/>
                </a:moveTo>
                <a:lnTo>
                  <a:pt x="2046704" y="0"/>
                </a:lnTo>
                <a:lnTo>
                  <a:pt x="2046704" y="5601288"/>
                </a:lnTo>
                <a:lnTo>
                  <a:pt x="0" y="56012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61250" y="954500"/>
            <a:ext cx="6972600" cy="291600"/>
            <a:chOff x="0" y="0"/>
            <a:chExt cx="9296800" cy="38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25100" y="2224800"/>
            <a:ext cx="4051800" cy="819000"/>
            <a:chOff x="0" y="0"/>
            <a:chExt cx="5402400" cy="1092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398726" y="9217000"/>
            <a:ext cx="6972600" cy="1776600"/>
            <a:chOff x="0" y="0"/>
            <a:chExt cx="9296800" cy="2368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0" y="1184402"/>
                  </a:moveTo>
                  <a:cubicBezTo>
                    <a:pt x="0" y="530225"/>
                    <a:pt x="530225" y="0"/>
                    <a:pt x="1184402" y="0"/>
                  </a:cubicBezTo>
                  <a:lnTo>
                    <a:pt x="8112379" y="0"/>
                  </a:lnTo>
                  <a:cubicBezTo>
                    <a:pt x="8766556" y="0"/>
                    <a:pt x="9296781" y="530225"/>
                    <a:pt x="9296781" y="1184402"/>
                  </a:cubicBezTo>
                  <a:cubicBezTo>
                    <a:pt x="9296781" y="1838579"/>
                    <a:pt x="8766556" y="2368804"/>
                    <a:pt x="8112379" y="2368804"/>
                  </a:cubicBezTo>
                  <a:lnTo>
                    <a:pt x="1184402" y="2368804"/>
                  </a:lnTo>
                  <a:cubicBezTo>
                    <a:pt x="530225" y="2368804"/>
                    <a:pt x="0" y="1838579"/>
                    <a:pt x="0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107050" y="10074850"/>
            <a:ext cx="4051800" cy="819000"/>
            <a:chOff x="0" y="0"/>
            <a:chExt cx="5402400" cy="1092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3545900" y="9783250"/>
            <a:ext cx="6972600" cy="291600"/>
            <a:chOff x="0" y="0"/>
            <a:chExt cx="9296800" cy="388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312475" y="9412525"/>
            <a:ext cx="380250" cy="380250"/>
            <a:chOff x="0" y="0"/>
            <a:chExt cx="507000" cy="507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733225" y="260575"/>
            <a:ext cx="380250" cy="380250"/>
            <a:chOff x="0" y="0"/>
            <a:chExt cx="507000" cy="507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694925" y="6042375"/>
            <a:ext cx="380250" cy="380250"/>
            <a:chOff x="0" y="0"/>
            <a:chExt cx="507000" cy="507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-3904100" y="5238626"/>
            <a:ext cx="6972600" cy="291600"/>
            <a:chOff x="0" y="0"/>
            <a:chExt cx="9296800" cy="388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7319550" y="3901200"/>
            <a:ext cx="4051800" cy="819000"/>
            <a:chOff x="0" y="0"/>
            <a:chExt cx="5402400" cy="1092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-578724" y="7725050"/>
            <a:ext cx="7966200" cy="819000"/>
            <a:chOff x="0" y="0"/>
            <a:chExt cx="10621600" cy="1092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621645" cy="1091946"/>
            </a:xfrm>
            <a:custGeom>
              <a:avLst/>
              <a:gdLst/>
              <a:ahLst/>
              <a:cxnLst/>
              <a:rect l="l" t="t" r="r" b="b"/>
              <a:pathLst>
                <a:path w="10621645" h="1091946">
                  <a:moveTo>
                    <a:pt x="0" y="545973"/>
                  </a:moveTo>
                  <a:cubicBezTo>
                    <a:pt x="0" y="244475"/>
                    <a:pt x="2377694" y="0"/>
                    <a:pt x="5310759" y="0"/>
                  </a:cubicBezTo>
                  <a:cubicBezTo>
                    <a:pt x="8243825" y="0"/>
                    <a:pt x="10621645" y="244475"/>
                    <a:pt x="10621645" y="545973"/>
                  </a:cubicBezTo>
                  <a:cubicBezTo>
                    <a:pt x="10621645" y="847471"/>
                    <a:pt x="8243824" y="1091946"/>
                    <a:pt x="5310759" y="1091946"/>
                  </a:cubicBezTo>
                  <a:cubicBezTo>
                    <a:pt x="2377694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150590" y="1727621"/>
            <a:ext cx="8796150" cy="5816454"/>
          </a:xfrm>
          <a:custGeom>
            <a:avLst/>
            <a:gdLst/>
            <a:ahLst/>
            <a:cxnLst/>
            <a:rect l="l" t="t" r="r" b="b"/>
            <a:pathLst>
              <a:path w="8796150" h="5816454">
                <a:moveTo>
                  <a:pt x="0" y="0"/>
                </a:moveTo>
                <a:lnTo>
                  <a:pt x="8796151" y="0"/>
                </a:lnTo>
                <a:lnTo>
                  <a:pt x="8796151" y="5816454"/>
                </a:lnTo>
                <a:lnTo>
                  <a:pt x="0" y="5816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id="25" name="Group 25"/>
          <p:cNvGrpSpPr/>
          <p:nvPr/>
        </p:nvGrpSpPr>
        <p:grpSpPr>
          <a:xfrm>
            <a:off x="1091525" y="8087086"/>
            <a:ext cx="6914281" cy="1393099"/>
            <a:chOff x="0" y="0"/>
            <a:chExt cx="1821045" cy="36690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821045" cy="366907"/>
            </a:xfrm>
            <a:custGeom>
              <a:avLst/>
              <a:gdLst/>
              <a:ahLst/>
              <a:cxnLst/>
              <a:rect l="l" t="t" r="r" b="b"/>
              <a:pathLst>
                <a:path w="1821045" h="366907">
                  <a:moveTo>
                    <a:pt x="0" y="0"/>
                  </a:moveTo>
                  <a:lnTo>
                    <a:pt x="1821045" y="0"/>
                  </a:lnTo>
                  <a:lnTo>
                    <a:pt x="1821045" y="366907"/>
                  </a:lnTo>
                  <a:lnTo>
                    <a:pt x="0" y="366907"/>
                  </a:lnTo>
                  <a:close/>
                </a:path>
              </a:pathLst>
            </a:custGeom>
            <a:solidFill>
              <a:srgbClr val="325D79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0"/>
              <a:ext cx="1821045" cy="366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5"/>
                </a:lnSpc>
              </a:pPr>
              <a:r>
                <a:rPr lang="en-US" sz="2029" b="1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There's a strong positive trend — newer cars tend to be significantly more expensive.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996185" y="8087086"/>
            <a:ext cx="6914281" cy="1393099"/>
            <a:chOff x="0" y="0"/>
            <a:chExt cx="1821045" cy="36690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21045" cy="366907"/>
            </a:xfrm>
            <a:custGeom>
              <a:avLst/>
              <a:gdLst/>
              <a:ahLst/>
              <a:cxnLst/>
              <a:rect l="l" t="t" r="r" b="b"/>
              <a:pathLst>
                <a:path w="1821045" h="366907">
                  <a:moveTo>
                    <a:pt x="0" y="0"/>
                  </a:moveTo>
                  <a:lnTo>
                    <a:pt x="1821045" y="0"/>
                  </a:lnTo>
                  <a:lnTo>
                    <a:pt x="1821045" y="366907"/>
                  </a:lnTo>
                  <a:lnTo>
                    <a:pt x="0" y="366907"/>
                  </a:lnTo>
                  <a:close/>
                </a:path>
              </a:pathLst>
            </a:custGeom>
            <a:solidFill>
              <a:srgbClr val="325D79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0"/>
              <a:ext cx="1821045" cy="366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5"/>
                </a:lnSpc>
              </a:pPr>
              <a:r>
                <a:rPr lang="en-US" sz="2029" b="1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Clear negative correlation — as mileage increases, price decreases.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390841" y="274025"/>
            <a:ext cx="152251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262E47"/>
                </a:solidFill>
                <a:latin typeface="Raleway Bold"/>
                <a:ea typeface="Raleway Bold"/>
                <a:cs typeface="Raleway Bold"/>
                <a:sym typeface="Raleway Bold"/>
              </a:rPr>
              <a:t>Key Insights</a:t>
            </a:r>
          </a:p>
        </p:txBody>
      </p:sp>
      <p:sp>
        <p:nvSpPr>
          <p:cNvPr id="32" name="Freeform 32"/>
          <p:cNvSpPr/>
          <p:nvPr/>
        </p:nvSpPr>
        <p:spPr>
          <a:xfrm>
            <a:off x="9331605" y="1727621"/>
            <a:ext cx="8743570" cy="5825403"/>
          </a:xfrm>
          <a:custGeom>
            <a:avLst/>
            <a:gdLst/>
            <a:ahLst/>
            <a:cxnLst/>
            <a:rect l="l" t="t" r="r" b="b"/>
            <a:pathLst>
              <a:path w="8743570" h="5825403">
                <a:moveTo>
                  <a:pt x="0" y="0"/>
                </a:moveTo>
                <a:lnTo>
                  <a:pt x="8743570" y="0"/>
                </a:lnTo>
                <a:lnTo>
                  <a:pt x="8743570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61250" y="954500"/>
            <a:ext cx="6972600" cy="291600"/>
            <a:chOff x="0" y="0"/>
            <a:chExt cx="9296800" cy="38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25100" y="2224800"/>
            <a:ext cx="4051800" cy="819000"/>
            <a:chOff x="0" y="0"/>
            <a:chExt cx="5402400" cy="1092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398726" y="9217000"/>
            <a:ext cx="6972600" cy="1776600"/>
            <a:chOff x="0" y="0"/>
            <a:chExt cx="9296800" cy="2368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0" y="1184402"/>
                  </a:moveTo>
                  <a:cubicBezTo>
                    <a:pt x="0" y="530225"/>
                    <a:pt x="530225" y="0"/>
                    <a:pt x="1184402" y="0"/>
                  </a:cubicBezTo>
                  <a:lnTo>
                    <a:pt x="8112379" y="0"/>
                  </a:lnTo>
                  <a:cubicBezTo>
                    <a:pt x="8766556" y="0"/>
                    <a:pt x="9296781" y="530225"/>
                    <a:pt x="9296781" y="1184402"/>
                  </a:cubicBezTo>
                  <a:cubicBezTo>
                    <a:pt x="9296781" y="1838579"/>
                    <a:pt x="8766556" y="2368804"/>
                    <a:pt x="8112379" y="2368804"/>
                  </a:cubicBezTo>
                  <a:lnTo>
                    <a:pt x="1184402" y="2368804"/>
                  </a:lnTo>
                  <a:cubicBezTo>
                    <a:pt x="530225" y="2368804"/>
                    <a:pt x="0" y="1838579"/>
                    <a:pt x="0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107050" y="10074850"/>
            <a:ext cx="4051800" cy="819000"/>
            <a:chOff x="0" y="0"/>
            <a:chExt cx="5402400" cy="1092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3545900" y="9783250"/>
            <a:ext cx="6972600" cy="291600"/>
            <a:chOff x="0" y="0"/>
            <a:chExt cx="9296800" cy="388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312475" y="9412525"/>
            <a:ext cx="380250" cy="380250"/>
            <a:chOff x="0" y="0"/>
            <a:chExt cx="507000" cy="507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733225" y="260575"/>
            <a:ext cx="380250" cy="380250"/>
            <a:chOff x="0" y="0"/>
            <a:chExt cx="507000" cy="507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694925" y="6042375"/>
            <a:ext cx="380250" cy="380250"/>
            <a:chOff x="0" y="0"/>
            <a:chExt cx="507000" cy="507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-3904100" y="5238626"/>
            <a:ext cx="6972600" cy="291600"/>
            <a:chOff x="0" y="0"/>
            <a:chExt cx="9296800" cy="388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7319550" y="3901200"/>
            <a:ext cx="4051800" cy="819000"/>
            <a:chOff x="0" y="0"/>
            <a:chExt cx="5402400" cy="1092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-578724" y="7725050"/>
            <a:ext cx="7966200" cy="819000"/>
            <a:chOff x="0" y="0"/>
            <a:chExt cx="10621600" cy="1092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621645" cy="1091946"/>
            </a:xfrm>
            <a:custGeom>
              <a:avLst/>
              <a:gdLst/>
              <a:ahLst/>
              <a:cxnLst/>
              <a:rect l="l" t="t" r="r" b="b"/>
              <a:pathLst>
                <a:path w="10621645" h="1091946">
                  <a:moveTo>
                    <a:pt x="0" y="545973"/>
                  </a:moveTo>
                  <a:cubicBezTo>
                    <a:pt x="0" y="244475"/>
                    <a:pt x="2377694" y="0"/>
                    <a:pt x="5310759" y="0"/>
                  </a:cubicBezTo>
                  <a:cubicBezTo>
                    <a:pt x="8243825" y="0"/>
                    <a:pt x="10621645" y="244475"/>
                    <a:pt x="10621645" y="545973"/>
                  </a:cubicBezTo>
                  <a:cubicBezTo>
                    <a:pt x="10621645" y="847471"/>
                    <a:pt x="8243824" y="1091946"/>
                    <a:pt x="5310759" y="1091946"/>
                  </a:cubicBezTo>
                  <a:cubicBezTo>
                    <a:pt x="2377694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9144000" y="1714209"/>
            <a:ext cx="8717556" cy="5829866"/>
          </a:xfrm>
          <a:custGeom>
            <a:avLst/>
            <a:gdLst/>
            <a:ahLst/>
            <a:cxnLst/>
            <a:rect l="l" t="t" r="r" b="b"/>
            <a:pathLst>
              <a:path w="8717556" h="5829866">
                <a:moveTo>
                  <a:pt x="0" y="0"/>
                </a:moveTo>
                <a:lnTo>
                  <a:pt x="8717556" y="0"/>
                </a:lnTo>
                <a:lnTo>
                  <a:pt x="8717556" y="5829866"/>
                </a:lnTo>
                <a:lnTo>
                  <a:pt x="0" y="5829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id="25" name="Group 25"/>
          <p:cNvGrpSpPr/>
          <p:nvPr/>
        </p:nvGrpSpPr>
        <p:grpSpPr>
          <a:xfrm>
            <a:off x="1091525" y="8087086"/>
            <a:ext cx="6914281" cy="1393099"/>
            <a:chOff x="0" y="0"/>
            <a:chExt cx="1821045" cy="36690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821045" cy="366907"/>
            </a:xfrm>
            <a:custGeom>
              <a:avLst/>
              <a:gdLst/>
              <a:ahLst/>
              <a:cxnLst/>
              <a:rect l="l" t="t" r="r" b="b"/>
              <a:pathLst>
                <a:path w="1821045" h="366907">
                  <a:moveTo>
                    <a:pt x="0" y="0"/>
                  </a:moveTo>
                  <a:lnTo>
                    <a:pt x="1821045" y="0"/>
                  </a:lnTo>
                  <a:lnTo>
                    <a:pt x="1821045" y="366907"/>
                  </a:lnTo>
                  <a:lnTo>
                    <a:pt x="0" y="366907"/>
                  </a:lnTo>
                  <a:close/>
                </a:path>
              </a:pathLst>
            </a:custGeom>
            <a:solidFill>
              <a:srgbClr val="325D79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0"/>
              <a:ext cx="1821045" cy="366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5"/>
                </a:lnSpc>
              </a:pPr>
              <a:r>
                <a:rPr lang="en-US" sz="2029" b="1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Tax appears to be categorical in bands (e.g., 0, 100, 150, 200), possibly linked to engine type or CO₂ emissions.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917658" y="8087086"/>
            <a:ext cx="6914281" cy="1393099"/>
            <a:chOff x="0" y="0"/>
            <a:chExt cx="1821045" cy="36690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821045" cy="366907"/>
            </a:xfrm>
            <a:custGeom>
              <a:avLst/>
              <a:gdLst/>
              <a:ahLst/>
              <a:cxnLst/>
              <a:rect l="l" t="t" r="r" b="b"/>
              <a:pathLst>
                <a:path w="1821045" h="366907">
                  <a:moveTo>
                    <a:pt x="0" y="0"/>
                  </a:moveTo>
                  <a:lnTo>
                    <a:pt x="1821045" y="0"/>
                  </a:lnTo>
                  <a:lnTo>
                    <a:pt x="1821045" y="366907"/>
                  </a:lnTo>
                  <a:lnTo>
                    <a:pt x="0" y="366907"/>
                  </a:lnTo>
                  <a:close/>
                </a:path>
              </a:pathLst>
            </a:custGeom>
            <a:solidFill>
              <a:srgbClr val="325D79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0"/>
              <a:ext cx="1821045" cy="366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5"/>
                </a:lnSpc>
              </a:pPr>
              <a:r>
                <a:rPr lang="en-US" sz="2029" b="1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Overall negative trend — high mpg (fuel-efficient) cars are less expensive.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390841" y="274025"/>
            <a:ext cx="152251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262E47"/>
                </a:solidFill>
                <a:latin typeface="Raleway Bold"/>
                <a:ea typeface="Raleway Bold"/>
                <a:cs typeface="Raleway Bold"/>
                <a:sym typeface="Raleway Bold"/>
              </a:rPr>
              <a:t>Key Insights</a:t>
            </a:r>
          </a:p>
        </p:txBody>
      </p:sp>
      <p:sp>
        <p:nvSpPr>
          <p:cNvPr id="32" name="Freeform 32"/>
          <p:cNvSpPr/>
          <p:nvPr/>
        </p:nvSpPr>
        <p:spPr>
          <a:xfrm>
            <a:off x="130626" y="1734353"/>
            <a:ext cx="8836078" cy="5809722"/>
          </a:xfrm>
          <a:custGeom>
            <a:avLst/>
            <a:gdLst/>
            <a:ahLst/>
            <a:cxnLst/>
            <a:rect l="l" t="t" r="r" b="b"/>
            <a:pathLst>
              <a:path w="8836078" h="5809722">
                <a:moveTo>
                  <a:pt x="0" y="0"/>
                </a:moveTo>
                <a:lnTo>
                  <a:pt x="8836079" y="0"/>
                </a:lnTo>
                <a:lnTo>
                  <a:pt x="8836079" y="5809722"/>
                </a:lnTo>
                <a:lnTo>
                  <a:pt x="0" y="5809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861250" y="954500"/>
            <a:ext cx="6972600" cy="291600"/>
            <a:chOff x="0" y="0"/>
            <a:chExt cx="9296800" cy="38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25100" y="2224800"/>
            <a:ext cx="4051800" cy="819000"/>
            <a:chOff x="0" y="0"/>
            <a:chExt cx="5402400" cy="1092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398726" y="9217000"/>
            <a:ext cx="6972600" cy="1776600"/>
            <a:chOff x="0" y="0"/>
            <a:chExt cx="9296800" cy="2368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0" y="1184402"/>
                  </a:moveTo>
                  <a:cubicBezTo>
                    <a:pt x="0" y="530225"/>
                    <a:pt x="530225" y="0"/>
                    <a:pt x="1184402" y="0"/>
                  </a:cubicBezTo>
                  <a:lnTo>
                    <a:pt x="8112379" y="0"/>
                  </a:lnTo>
                  <a:cubicBezTo>
                    <a:pt x="8766556" y="0"/>
                    <a:pt x="9296781" y="530225"/>
                    <a:pt x="9296781" y="1184402"/>
                  </a:cubicBezTo>
                  <a:cubicBezTo>
                    <a:pt x="9296781" y="1838579"/>
                    <a:pt x="8766556" y="2368804"/>
                    <a:pt x="8112379" y="2368804"/>
                  </a:cubicBezTo>
                  <a:lnTo>
                    <a:pt x="1184402" y="2368804"/>
                  </a:lnTo>
                  <a:cubicBezTo>
                    <a:pt x="530225" y="2368804"/>
                    <a:pt x="0" y="1838579"/>
                    <a:pt x="0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107050" y="10074850"/>
            <a:ext cx="4051800" cy="819000"/>
            <a:chOff x="0" y="0"/>
            <a:chExt cx="5402400" cy="1092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3545900" y="9783250"/>
            <a:ext cx="6972600" cy="291600"/>
            <a:chOff x="0" y="0"/>
            <a:chExt cx="9296800" cy="388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312475" y="9412525"/>
            <a:ext cx="380250" cy="380250"/>
            <a:chOff x="0" y="0"/>
            <a:chExt cx="507000" cy="507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733225" y="260575"/>
            <a:ext cx="380250" cy="380250"/>
            <a:chOff x="0" y="0"/>
            <a:chExt cx="507000" cy="507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694925" y="6042375"/>
            <a:ext cx="380250" cy="380250"/>
            <a:chOff x="0" y="0"/>
            <a:chExt cx="507000" cy="507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-3904100" y="5238626"/>
            <a:ext cx="6972600" cy="291600"/>
            <a:chOff x="0" y="0"/>
            <a:chExt cx="9296800" cy="388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7319550" y="3901200"/>
            <a:ext cx="4051800" cy="819000"/>
            <a:chOff x="0" y="0"/>
            <a:chExt cx="5402400" cy="1092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-578724" y="7725050"/>
            <a:ext cx="7966200" cy="819000"/>
            <a:chOff x="0" y="0"/>
            <a:chExt cx="10621600" cy="1092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621645" cy="1091946"/>
            </a:xfrm>
            <a:custGeom>
              <a:avLst/>
              <a:gdLst/>
              <a:ahLst/>
              <a:cxnLst/>
              <a:rect l="l" t="t" r="r" b="b"/>
              <a:pathLst>
                <a:path w="10621645" h="1091946">
                  <a:moveTo>
                    <a:pt x="0" y="545973"/>
                  </a:moveTo>
                  <a:cubicBezTo>
                    <a:pt x="0" y="244475"/>
                    <a:pt x="2377694" y="0"/>
                    <a:pt x="5310759" y="0"/>
                  </a:cubicBezTo>
                  <a:cubicBezTo>
                    <a:pt x="8243825" y="0"/>
                    <a:pt x="10621645" y="244475"/>
                    <a:pt x="10621645" y="545973"/>
                  </a:cubicBezTo>
                  <a:cubicBezTo>
                    <a:pt x="10621645" y="847471"/>
                    <a:pt x="8243824" y="1091946"/>
                    <a:pt x="5310759" y="1091946"/>
                  </a:cubicBezTo>
                  <a:cubicBezTo>
                    <a:pt x="2377694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663043" y="7865201"/>
            <a:ext cx="6914281" cy="1737449"/>
            <a:chOff x="0" y="0"/>
            <a:chExt cx="1821045" cy="4576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21045" cy="457600"/>
            </a:xfrm>
            <a:custGeom>
              <a:avLst/>
              <a:gdLst/>
              <a:ahLst/>
              <a:cxnLst/>
              <a:rect l="l" t="t" r="r" b="b"/>
              <a:pathLst>
                <a:path w="1821045" h="457600">
                  <a:moveTo>
                    <a:pt x="0" y="0"/>
                  </a:moveTo>
                  <a:lnTo>
                    <a:pt x="1821045" y="0"/>
                  </a:lnTo>
                  <a:lnTo>
                    <a:pt x="1821045" y="457600"/>
                  </a:lnTo>
                  <a:lnTo>
                    <a:pt x="0" y="457600"/>
                  </a:lnTo>
                  <a:close/>
                </a:path>
              </a:pathLst>
            </a:custGeom>
            <a:solidFill>
              <a:srgbClr val="325D79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0"/>
              <a:ext cx="1821045" cy="457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35"/>
                </a:lnSpc>
              </a:pPr>
              <a:r>
                <a:rPr lang="en-US" sz="2029" b="1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Price generally increases with engine size, with a clear cluster at engine sizes like 1.0, 2.0, and 5.0.</a:t>
              </a:r>
            </a:p>
            <a:p>
              <a:pPr algn="ctr">
                <a:lnSpc>
                  <a:spcPts val="2435"/>
                </a:lnSpc>
              </a:pPr>
              <a:endParaRPr lang="en-US" sz="2029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sp>
        <p:nvSpPr>
          <p:cNvPr id="27" name="Freeform 27"/>
          <p:cNvSpPr/>
          <p:nvPr/>
        </p:nvSpPr>
        <p:spPr>
          <a:xfrm>
            <a:off x="748399" y="1807498"/>
            <a:ext cx="8743570" cy="5825403"/>
          </a:xfrm>
          <a:custGeom>
            <a:avLst/>
            <a:gdLst/>
            <a:ahLst/>
            <a:cxnLst/>
            <a:rect l="l" t="t" r="r" b="b"/>
            <a:pathLst>
              <a:path w="8743570" h="5825403">
                <a:moveTo>
                  <a:pt x="0" y="0"/>
                </a:moveTo>
                <a:lnTo>
                  <a:pt x="8743569" y="0"/>
                </a:lnTo>
                <a:lnTo>
                  <a:pt x="8743569" y="5825404"/>
                </a:lnTo>
                <a:lnTo>
                  <a:pt x="0" y="58254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28" name="Freeform 28"/>
          <p:cNvSpPr/>
          <p:nvPr/>
        </p:nvSpPr>
        <p:spPr>
          <a:xfrm>
            <a:off x="9762475" y="1807498"/>
            <a:ext cx="7932450" cy="5809600"/>
          </a:xfrm>
          <a:custGeom>
            <a:avLst/>
            <a:gdLst/>
            <a:ahLst/>
            <a:cxnLst/>
            <a:rect l="l" t="t" r="r" b="b"/>
            <a:pathLst>
              <a:path w="7932450" h="5809600">
                <a:moveTo>
                  <a:pt x="0" y="0"/>
                </a:moveTo>
                <a:lnTo>
                  <a:pt x="7932450" y="0"/>
                </a:lnTo>
                <a:lnTo>
                  <a:pt x="7932450" y="5809601"/>
                </a:lnTo>
                <a:lnTo>
                  <a:pt x="0" y="58096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6" b="-280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29" name="TextBox 29"/>
          <p:cNvSpPr txBox="1"/>
          <p:nvPr/>
        </p:nvSpPr>
        <p:spPr>
          <a:xfrm>
            <a:off x="1390841" y="274025"/>
            <a:ext cx="152251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262E47"/>
                </a:solidFill>
                <a:latin typeface="Raleway Bold"/>
                <a:ea typeface="Raleway Bold"/>
                <a:cs typeface="Raleway Bold"/>
                <a:sym typeface="Raleway Bold"/>
              </a:rPr>
              <a:t>Key Insights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0271560" y="7823901"/>
            <a:ext cx="6914281" cy="1778749"/>
            <a:chOff x="0" y="0"/>
            <a:chExt cx="1821045" cy="46847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821045" cy="468477"/>
            </a:xfrm>
            <a:custGeom>
              <a:avLst/>
              <a:gdLst/>
              <a:ahLst/>
              <a:cxnLst/>
              <a:rect l="l" t="t" r="r" b="b"/>
              <a:pathLst>
                <a:path w="1821045" h="468477">
                  <a:moveTo>
                    <a:pt x="0" y="0"/>
                  </a:moveTo>
                  <a:lnTo>
                    <a:pt x="1821045" y="0"/>
                  </a:lnTo>
                  <a:lnTo>
                    <a:pt x="1821045" y="468477"/>
                  </a:lnTo>
                  <a:lnTo>
                    <a:pt x="0" y="468477"/>
                  </a:lnTo>
                  <a:close/>
                </a:path>
              </a:pathLst>
            </a:custGeom>
            <a:solidFill>
              <a:srgbClr val="325D79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0"/>
              <a:ext cx="1821045" cy="468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38227" lvl="1" indent="-219114" algn="ctr">
                <a:lnSpc>
                  <a:spcPts val="2435"/>
                </a:lnSpc>
                <a:buFont typeface="Arial"/>
                <a:buChar char="•"/>
              </a:pPr>
              <a:r>
                <a:rPr lang="en-US" sz="2029" b="1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Hybrid cars show the highest median prices</a:t>
              </a:r>
            </a:p>
            <a:p>
              <a:pPr marL="438227" lvl="1" indent="-219114" algn="ctr">
                <a:lnSpc>
                  <a:spcPts val="2435"/>
                </a:lnSpc>
                <a:buFont typeface="Arial"/>
                <a:buChar char="•"/>
              </a:pPr>
              <a:r>
                <a:rPr lang="en-US" sz="2029" b="1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Petrol and Diesel cars are most common </a:t>
              </a:r>
            </a:p>
            <a:p>
              <a:pPr marL="438227" lvl="1" indent="-219114" algn="ctr">
                <a:lnSpc>
                  <a:spcPts val="2435"/>
                </a:lnSpc>
                <a:buFont typeface="Arial"/>
                <a:buChar char="•"/>
              </a:pPr>
              <a:r>
                <a:rPr lang="en-US" sz="2029" b="1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Electric and Other fuel types have stable pricing </a:t>
              </a:r>
            </a:p>
            <a:p>
              <a:pPr algn="ctr">
                <a:lnSpc>
                  <a:spcPts val="2435"/>
                </a:lnSpc>
              </a:pPr>
              <a:endParaRPr lang="en-US" sz="2029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09626" y="-725050"/>
            <a:ext cx="6972600" cy="1776600"/>
            <a:chOff x="0" y="0"/>
            <a:chExt cx="9296800" cy="236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9296781" y="1184402"/>
                  </a:moveTo>
                  <a:cubicBezTo>
                    <a:pt x="9296781" y="530225"/>
                    <a:pt x="8766556" y="0"/>
                    <a:pt x="8112379" y="0"/>
                  </a:cubicBezTo>
                  <a:lnTo>
                    <a:pt x="1184402" y="0"/>
                  </a:lnTo>
                  <a:cubicBezTo>
                    <a:pt x="530225" y="0"/>
                    <a:pt x="0" y="530225"/>
                    <a:pt x="0" y="1184402"/>
                  </a:cubicBezTo>
                  <a:cubicBezTo>
                    <a:pt x="0" y="1838579"/>
                    <a:pt x="530225" y="2368804"/>
                    <a:pt x="1184402" y="2368804"/>
                  </a:cubicBezTo>
                  <a:lnTo>
                    <a:pt x="8112379" y="2368804"/>
                  </a:lnTo>
                  <a:cubicBezTo>
                    <a:pt x="8766556" y="2368804"/>
                    <a:pt x="9296781" y="1838579"/>
                    <a:pt x="9296781" y="1184402"/>
                  </a:cubicBezTo>
                  <a:close/>
                </a:path>
              </a:pathLst>
            </a:custGeom>
            <a:solidFill>
              <a:srgbClr val="5A9A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641050" y="954500"/>
            <a:ext cx="6972600" cy="291600"/>
            <a:chOff x="0" y="0"/>
            <a:chExt cx="9296800" cy="388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96781" cy="388747"/>
            </a:xfrm>
            <a:custGeom>
              <a:avLst/>
              <a:gdLst/>
              <a:ahLst/>
              <a:cxnLst/>
              <a:rect l="l" t="t" r="r" b="b"/>
              <a:pathLst>
                <a:path w="9296781" h="388747">
                  <a:moveTo>
                    <a:pt x="9296781" y="194437"/>
                  </a:moveTo>
                  <a:cubicBezTo>
                    <a:pt x="9296781" y="86995"/>
                    <a:pt x="9209786" y="0"/>
                    <a:pt x="9102344" y="0"/>
                  </a:cubicBezTo>
                  <a:lnTo>
                    <a:pt x="194437" y="0"/>
                  </a:lnTo>
                  <a:cubicBezTo>
                    <a:pt x="86995" y="0"/>
                    <a:pt x="0" y="86995"/>
                    <a:pt x="0" y="194437"/>
                  </a:cubicBezTo>
                  <a:cubicBezTo>
                    <a:pt x="0" y="301879"/>
                    <a:pt x="86995" y="388747"/>
                    <a:pt x="194437" y="388747"/>
                  </a:cubicBezTo>
                  <a:lnTo>
                    <a:pt x="9102344" y="388747"/>
                  </a:lnTo>
                  <a:cubicBezTo>
                    <a:pt x="9209659" y="388747"/>
                    <a:pt x="9296781" y="301752"/>
                    <a:pt x="9296781" y="194310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857200" y="1703800"/>
            <a:ext cx="4051800" cy="819000"/>
            <a:chOff x="0" y="0"/>
            <a:chExt cx="5402400" cy="1092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776500" y="3069200"/>
            <a:ext cx="4051800" cy="819000"/>
            <a:chOff x="0" y="0"/>
            <a:chExt cx="5402400" cy="1092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5339750" y="8544050"/>
            <a:ext cx="4051800" cy="819000"/>
            <a:chOff x="0" y="0"/>
            <a:chExt cx="5402400" cy="1092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7766975" y="6223401"/>
            <a:ext cx="380250" cy="380250"/>
            <a:chOff x="0" y="0"/>
            <a:chExt cx="507000" cy="507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9079325" y="260575"/>
            <a:ext cx="380250" cy="380250"/>
            <a:chOff x="0" y="0"/>
            <a:chExt cx="507000" cy="507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-1166821" y="8544050"/>
            <a:ext cx="6972600" cy="1776600"/>
            <a:chOff x="0" y="0"/>
            <a:chExt cx="9296800" cy="2368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9296781" y="1184402"/>
                  </a:moveTo>
                  <a:cubicBezTo>
                    <a:pt x="9296781" y="530225"/>
                    <a:pt x="8766556" y="0"/>
                    <a:pt x="8112379" y="0"/>
                  </a:cubicBezTo>
                  <a:lnTo>
                    <a:pt x="1184402" y="0"/>
                  </a:lnTo>
                  <a:cubicBezTo>
                    <a:pt x="530225" y="0"/>
                    <a:pt x="0" y="530225"/>
                    <a:pt x="0" y="1184402"/>
                  </a:cubicBezTo>
                  <a:cubicBezTo>
                    <a:pt x="0" y="1838579"/>
                    <a:pt x="530225" y="2368804"/>
                    <a:pt x="1184402" y="2368804"/>
                  </a:cubicBezTo>
                  <a:lnTo>
                    <a:pt x="8112379" y="2368804"/>
                  </a:lnTo>
                  <a:cubicBezTo>
                    <a:pt x="8766556" y="2368804"/>
                    <a:pt x="9296781" y="1838579"/>
                    <a:pt x="9296781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3059587" y="7201253"/>
            <a:ext cx="6972600" cy="291600"/>
            <a:chOff x="0" y="0"/>
            <a:chExt cx="9296800" cy="388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296781" cy="388747"/>
            </a:xfrm>
            <a:custGeom>
              <a:avLst/>
              <a:gdLst/>
              <a:ahLst/>
              <a:cxnLst/>
              <a:rect l="l" t="t" r="r" b="b"/>
              <a:pathLst>
                <a:path w="9296781" h="388747">
                  <a:moveTo>
                    <a:pt x="9296781" y="194437"/>
                  </a:moveTo>
                  <a:cubicBezTo>
                    <a:pt x="9296781" y="86995"/>
                    <a:pt x="9209786" y="0"/>
                    <a:pt x="9102344" y="0"/>
                  </a:cubicBezTo>
                  <a:lnTo>
                    <a:pt x="194437" y="0"/>
                  </a:lnTo>
                  <a:cubicBezTo>
                    <a:pt x="86995" y="0"/>
                    <a:pt x="0" y="86995"/>
                    <a:pt x="0" y="194437"/>
                  </a:cubicBezTo>
                  <a:cubicBezTo>
                    <a:pt x="0" y="301879"/>
                    <a:pt x="86995" y="388747"/>
                    <a:pt x="194437" y="388747"/>
                  </a:cubicBezTo>
                  <a:lnTo>
                    <a:pt x="9102344" y="388747"/>
                  </a:lnTo>
                  <a:cubicBezTo>
                    <a:pt x="9209659" y="388747"/>
                    <a:pt x="9296781" y="301752"/>
                    <a:pt x="9296781" y="194310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3911932" y="9706406"/>
            <a:ext cx="7966200" cy="819000"/>
            <a:chOff x="0" y="0"/>
            <a:chExt cx="10621600" cy="1092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621645" cy="1091946"/>
            </a:xfrm>
            <a:custGeom>
              <a:avLst/>
              <a:gdLst/>
              <a:ahLst/>
              <a:cxnLst/>
              <a:rect l="l" t="t" r="r" b="b"/>
              <a:pathLst>
                <a:path w="10621645" h="1091946">
                  <a:moveTo>
                    <a:pt x="0" y="545973"/>
                  </a:moveTo>
                  <a:cubicBezTo>
                    <a:pt x="0" y="244475"/>
                    <a:pt x="2377694" y="0"/>
                    <a:pt x="5310759" y="0"/>
                  </a:cubicBezTo>
                  <a:cubicBezTo>
                    <a:pt x="8243825" y="0"/>
                    <a:pt x="10621645" y="244475"/>
                    <a:pt x="10621645" y="545973"/>
                  </a:cubicBezTo>
                  <a:cubicBezTo>
                    <a:pt x="10621645" y="847471"/>
                    <a:pt x="8243824" y="1091946"/>
                    <a:pt x="5310759" y="1091946"/>
                  </a:cubicBezTo>
                  <a:cubicBezTo>
                    <a:pt x="2377694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6682096" y="2684725"/>
            <a:ext cx="4631100" cy="4631100"/>
            <a:chOff x="0" y="0"/>
            <a:chExt cx="6174800" cy="6174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875147" cy="5163693"/>
            </a:xfrm>
            <a:custGeom>
              <a:avLst/>
              <a:gdLst/>
              <a:ahLst/>
              <a:cxnLst/>
              <a:rect l="l" t="t" r="r" b="b"/>
              <a:pathLst>
                <a:path w="5875147" h="5163693">
                  <a:moveTo>
                    <a:pt x="1651" y="2984754"/>
                  </a:moveTo>
                  <a:cubicBezTo>
                    <a:pt x="2159" y="2967736"/>
                    <a:pt x="2921" y="2950718"/>
                    <a:pt x="3683" y="2933700"/>
                  </a:cubicBezTo>
                  <a:lnTo>
                    <a:pt x="54483" y="2936240"/>
                  </a:lnTo>
                  <a:cubicBezTo>
                    <a:pt x="53721" y="2952877"/>
                    <a:pt x="52959" y="2969641"/>
                    <a:pt x="52451" y="2986405"/>
                  </a:cubicBezTo>
                  <a:close/>
                  <a:moveTo>
                    <a:pt x="57531" y="2884170"/>
                  </a:moveTo>
                  <a:cubicBezTo>
                    <a:pt x="58674" y="2867152"/>
                    <a:pt x="59944" y="2850007"/>
                    <a:pt x="61341" y="2833116"/>
                  </a:cubicBezTo>
                  <a:lnTo>
                    <a:pt x="112014" y="2837307"/>
                  </a:lnTo>
                  <a:cubicBezTo>
                    <a:pt x="110617" y="2854071"/>
                    <a:pt x="109347" y="2870835"/>
                    <a:pt x="108331" y="2887599"/>
                  </a:cubicBezTo>
                  <a:close/>
                  <a:moveTo>
                    <a:pt x="116713" y="2785618"/>
                  </a:moveTo>
                  <a:cubicBezTo>
                    <a:pt x="118364" y="2768600"/>
                    <a:pt x="120269" y="2751582"/>
                    <a:pt x="122174" y="2734564"/>
                  </a:cubicBezTo>
                  <a:lnTo>
                    <a:pt x="172593" y="2740406"/>
                  </a:lnTo>
                  <a:cubicBezTo>
                    <a:pt x="170688" y="2757043"/>
                    <a:pt x="168910" y="2773807"/>
                    <a:pt x="167259" y="2790571"/>
                  </a:cubicBezTo>
                  <a:close/>
                  <a:moveTo>
                    <a:pt x="179070" y="2688717"/>
                  </a:moveTo>
                  <a:cubicBezTo>
                    <a:pt x="181356" y="2671826"/>
                    <a:pt x="183642" y="2654935"/>
                    <a:pt x="186182" y="2638171"/>
                  </a:cubicBezTo>
                  <a:lnTo>
                    <a:pt x="236474" y="2645664"/>
                  </a:lnTo>
                  <a:cubicBezTo>
                    <a:pt x="234061" y="2662174"/>
                    <a:pt x="231648" y="2678811"/>
                    <a:pt x="229489" y="2695448"/>
                  </a:cubicBezTo>
                  <a:close/>
                  <a:moveTo>
                    <a:pt x="244602" y="2594229"/>
                  </a:moveTo>
                  <a:cubicBezTo>
                    <a:pt x="247396" y="2577338"/>
                    <a:pt x="250317" y="2560574"/>
                    <a:pt x="253365" y="2543683"/>
                  </a:cubicBezTo>
                  <a:lnTo>
                    <a:pt x="303276" y="2552827"/>
                  </a:lnTo>
                  <a:cubicBezTo>
                    <a:pt x="300228" y="2569337"/>
                    <a:pt x="297307" y="2585847"/>
                    <a:pt x="294640" y="2602484"/>
                  </a:cubicBezTo>
                  <a:close/>
                  <a:moveTo>
                    <a:pt x="313055" y="2501773"/>
                  </a:moveTo>
                  <a:cubicBezTo>
                    <a:pt x="316484" y="2485009"/>
                    <a:pt x="319913" y="2468245"/>
                    <a:pt x="323596" y="2451608"/>
                  </a:cubicBezTo>
                  <a:lnTo>
                    <a:pt x="373253" y="2462403"/>
                  </a:lnTo>
                  <a:cubicBezTo>
                    <a:pt x="369697" y="2478786"/>
                    <a:pt x="366268" y="2495296"/>
                    <a:pt x="362966" y="2511806"/>
                  </a:cubicBezTo>
                  <a:close/>
                  <a:moveTo>
                    <a:pt x="384810" y="2411603"/>
                  </a:moveTo>
                  <a:cubicBezTo>
                    <a:pt x="388747" y="2394966"/>
                    <a:pt x="392811" y="2378456"/>
                    <a:pt x="397002" y="2361946"/>
                  </a:cubicBezTo>
                  <a:lnTo>
                    <a:pt x="446278" y="2374392"/>
                  </a:lnTo>
                  <a:cubicBezTo>
                    <a:pt x="442214" y="2390648"/>
                    <a:pt x="438150" y="2406904"/>
                    <a:pt x="434340" y="2423287"/>
                  </a:cubicBezTo>
                  <a:close/>
                  <a:moveTo>
                    <a:pt x="459486" y="2323973"/>
                  </a:moveTo>
                  <a:cubicBezTo>
                    <a:pt x="463931" y="2307463"/>
                    <a:pt x="468630" y="2291080"/>
                    <a:pt x="473329" y="2274570"/>
                  </a:cubicBezTo>
                  <a:lnTo>
                    <a:pt x="522097" y="2288667"/>
                  </a:lnTo>
                  <a:cubicBezTo>
                    <a:pt x="517398" y="2304796"/>
                    <a:pt x="512953" y="2320925"/>
                    <a:pt x="508508" y="2337181"/>
                  </a:cubicBezTo>
                  <a:close/>
                  <a:moveTo>
                    <a:pt x="536956" y="2238883"/>
                  </a:moveTo>
                  <a:cubicBezTo>
                    <a:pt x="542036" y="2222500"/>
                    <a:pt x="547116" y="2206244"/>
                    <a:pt x="552450" y="2189988"/>
                  </a:cubicBezTo>
                  <a:lnTo>
                    <a:pt x="600710" y="2205736"/>
                  </a:lnTo>
                  <a:cubicBezTo>
                    <a:pt x="595503" y="2221738"/>
                    <a:pt x="590423" y="2237740"/>
                    <a:pt x="585470" y="2253869"/>
                  </a:cubicBezTo>
                  <a:close/>
                  <a:moveTo>
                    <a:pt x="617220" y="2156460"/>
                  </a:moveTo>
                  <a:cubicBezTo>
                    <a:pt x="622808" y="2140331"/>
                    <a:pt x="628523" y="2124202"/>
                    <a:pt x="634238" y="2108200"/>
                  </a:cubicBezTo>
                  <a:lnTo>
                    <a:pt x="681990" y="2125599"/>
                  </a:lnTo>
                  <a:cubicBezTo>
                    <a:pt x="676275" y="2141347"/>
                    <a:pt x="670687" y="2157095"/>
                    <a:pt x="665226" y="2172970"/>
                  </a:cubicBezTo>
                  <a:close/>
                  <a:moveTo>
                    <a:pt x="700151" y="2076704"/>
                  </a:moveTo>
                  <a:cubicBezTo>
                    <a:pt x="706247" y="2060702"/>
                    <a:pt x="712470" y="2044827"/>
                    <a:pt x="718820" y="2028952"/>
                  </a:cubicBezTo>
                  <a:lnTo>
                    <a:pt x="765937" y="2047875"/>
                  </a:lnTo>
                  <a:cubicBezTo>
                    <a:pt x="759714" y="2063496"/>
                    <a:pt x="753618" y="2079117"/>
                    <a:pt x="747522" y="2094738"/>
                  </a:cubicBezTo>
                  <a:close/>
                  <a:moveTo>
                    <a:pt x="785622" y="1999742"/>
                  </a:moveTo>
                  <a:cubicBezTo>
                    <a:pt x="792226" y="1983994"/>
                    <a:pt x="799084" y="1968246"/>
                    <a:pt x="805942" y="1952625"/>
                  </a:cubicBezTo>
                  <a:lnTo>
                    <a:pt x="852424" y="1973072"/>
                  </a:lnTo>
                  <a:cubicBezTo>
                    <a:pt x="845693" y="1988439"/>
                    <a:pt x="838962" y="2003933"/>
                    <a:pt x="832485" y="2019427"/>
                  </a:cubicBezTo>
                  <a:close/>
                  <a:moveTo>
                    <a:pt x="873887" y="1925701"/>
                  </a:moveTo>
                  <a:cubicBezTo>
                    <a:pt x="880999" y="1910207"/>
                    <a:pt x="888238" y="1894713"/>
                    <a:pt x="895731" y="1879473"/>
                  </a:cubicBezTo>
                  <a:lnTo>
                    <a:pt x="941451" y="1901444"/>
                  </a:lnTo>
                  <a:cubicBezTo>
                    <a:pt x="934212" y="1916557"/>
                    <a:pt x="926973" y="1931670"/>
                    <a:pt x="919988" y="1946910"/>
                  </a:cubicBezTo>
                  <a:close/>
                  <a:moveTo>
                    <a:pt x="964438" y="1854581"/>
                  </a:moveTo>
                  <a:cubicBezTo>
                    <a:pt x="972058" y="1839341"/>
                    <a:pt x="979932" y="1824101"/>
                    <a:pt x="987806" y="1808988"/>
                  </a:cubicBezTo>
                  <a:lnTo>
                    <a:pt x="1032764" y="1832483"/>
                  </a:lnTo>
                  <a:cubicBezTo>
                    <a:pt x="1025017" y="1847342"/>
                    <a:pt x="1017270" y="1862328"/>
                    <a:pt x="1009777" y="1877314"/>
                  </a:cubicBezTo>
                  <a:close/>
                  <a:moveTo>
                    <a:pt x="1057275" y="1786636"/>
                  </a:moveTo>
                  <a:cubicBezTo>
                    <a:pt x="1065403" y="1771650"/>
                    <a:pt x="1073785" y="1756664"/>
                    <a:pt x="1082167" y="1741805"/>
                  </a:cubicBezTo>
                  <a:lnTo>
                    <a:pt x="1126363" y="1766824"/>
                  </a:lnTo>
                  <a:cubicBezTo>
                    <a:pt x="1118108" y="1781429"/>
                    <a:pt x="1109980" y="1796161"/>
                    <a:pt x="1101852" y="1810893"/>
                  </a:cubicBezTo>
                  <a:close/>
                  <a:moveTo>
                    <a:pt x="1152398" y="1721739"/>
                  </a:moveTo>
                  <a:cubicBezTo>
                    <a:pt x="1161034" y="1707007"/>
                    <a:pt x="1169797" y="1692402"/>
                    <a:pt x="1178687" y="1677797"/>
                  </a:cubicBezTo>
                  <a:lnTo>
                    <a:pt x="1221994" y="1704340"/>
                  </a:lnTo>
                  <a:cubicBezTo>
                    <a:pt x="1213231" y="1718691"/>
                    <a:pt x="1204595" y="1733042"/>
                    <a:pt x="1196086" y="1747520"/>
                  </a:cubicBezTo>
                  <a:close/>
                  <a:moveTo>
                    <a:pt x="1249426" y="1660144"/>
                  </a:moveTo>
                  <a:cubicBezTo>
                    <a:pt x="1258570" y="1645666"/>
                    <a:pt x="1267841" y="1631315"/>
                    <a:pt x="1277239" y="1617091"/>
                  </a:cubicBezTo>
                  <a:lnTo>
                    <a:pt x="1319657" y="1645031"/>
                  </a:lnTo>
                  <a:cubicBezTo>
                    <a:pt x="1310386" y="1659001"/>
                    <a:pt x="1301369" y="1673225"/>
                    <a:pt x="1292352" y="1687322"/>
                  </a:cubicBezTo>
                  <a:close/>
                  <a:moveTo>
                    <a:pt x="1348613" y="1601724"/>
                  </a:moveTo>
                  <a:cubicBezTo>
                    <a:pt x="1358265" y="1587627"/>
                    <a:pt x="1367917" y="1573530"/>
                    <a:pt x="1377823" y="1559560"/>
                  </a:cubicBezTo>
                  <a:lnTo>
                    <a:pt x="1419352" y="1588897"/>
                  </a:lnTo>
                  <a:cubicBezTo>
                    <a:pt x="1409700" y="1602613"/>
                    <a:pt x="1400048" y="1616456"/>
                    <a:pt x="1390650" y="1630299"/>
                  </a:cubicBezTo>
                  <a:close/>
                  <a:moveTo>
                    <a:pt x="593090" y="1267460"/>
                  </a:moveTo>
                  <a:cubicBezTo>
                    <a:pt x="603123" y="1253617"/>
                    <a:pt x="613410" y="1240028"/>
                    <a:pt x="623697" y="1226312"/>
                  </a:cubicBezTo>
                  <a:lnTo>
                    <a:pt x="664210" y="1256919"/>
                  </a:lnTo>
                  <a:cubicBezTo>
                    <a:pt x="654050" y="1270254"/>
                    <a:pt x="644017" y="1283716"/>
                    <a:pt x="634111" y="1297305"/>
                  </a:cubicBezTo>
                  <a:close/>
                  <a:moveTo>
                    <a:pt x="695960" y="1215644"/>
                  </a:moveTo>
                  <a:cubicBezTo>
                    <a:pt x="706501" y="1202182"/>
                    <a:pt x="717169" y="1188847"/>
                    <a:pt x="727837" y="1175639"/>
                  </a:cubicBezTo>
                  <a:lnTo>
                    <a:pt x="767334" y="1207643"/>
                  </a:lnTo>
                  <a:cubicBezTo>
                    <a:pt x="756793" y="1220724"/>
                    <a:pt x="746252" y="1233805"/>
                    <a:pt x="735965" y="1247013"/>
                  </a:cubicBezTo>
                  <a:close/>
                  <a:moveTo>
                    <a:pt x="800481" y="1167384"/>
                  </a:moveTo>
                  <a:cubicBezTo>
                    <a:pt x="811403" y="1154303"/>
                    <a:pt x="822579" y="1141349"/>
                    <a:pt x="833755" y="1128395"/>
                  </a:cubicBezTo>
                  <a:lnTo>
                    <a:pt x="872109" y="1161669"/>
                  </a:lnTo>
                  <a:cubicBezTo>
                    <a:pt x="861060" y="1174369"/>
                    <a:pt x="850265" y="1187196"/>
                    <a:pt x="839470" y="1200023"/>
                  </a:cubicBezTo>
                  <a:close/>
                  <a:moveTo>
                    <a:pt x="906526" y="1122553"/>
                  </a:moveTo>
                  <a:cubicBezTo>
                    <a:pt x="917956" y="1109853"/>
                    <a:pt x="929386" y="1097153"/>
                    <a:pt x="940943" y="1084707"/>
                  </a:cubicBezTo>
                  <a:lnTo>
                    <a:pt x="978281" y="1119251"/>
                  </a:lnTo>
                  <a:cubicBezTo>
                    <a:pt x="966851" y="1131570"/>
                    <a:pt x="955548" y="1144016"/>
                    <a:pt x="944372" y="1156462"/>
                  </a:cubicBezTo>
                  <a:close/>
                  <a:moveTo>
                    <a:pt x="1013968" y="1081278"/>
                  </a:moveTo>
                  <a:cubicBezTo>
                    <a:pt x="1025779" y="1068959"/>
                    <a:pt x="1037717" y="1056640"/>
                    <a:pt x="1049655" y="1044575"/>
                  </a:cubicBezTo>
                  <a:lnTo>
                    <a:pt x="1085723" y="1080262"/>
                  </a:lnTo>
                  <a:cubicBezTo>
                    <a:pt x="1073912" y="1092200"/>
                    <a:pt x="1062228" y="1104265"/>
                    <a:pt x="1050544" y="1116330"/>
                  </a:cubicBezTo>
                  <a:close/>
                  <a:moveTo>
                    <a:pt x="1122553" y="1043432"/>
                  </a:moveTo>
                  <a:cubicBezTo>
                    <a:pt x="1134745" y="1031494"/>
                    <a:pt x="1147064" y="1019683"/>
                    <a:pt x="1159510" y="1007872"/>
                  </a:cubicBezTo>
                  <a:lnTo>
                    <a:pt x="1194435" y="1044702"/>
                  </a:lnTo>
                  <a:cubicBezTo>
                    <a:pt x="1182243" y="1056259"/>
                    <a:pt x="1170178" y="1067943"/>
                    <a:pt x="1158113" y="1079627"/>
                  </a:cubicBezTo>
                  <a:close/>
                  <a:moveTo>
                    <a:pt x="1232535" y="1009142"/>
                  </a:moveTo>
                  <a:cubicBezTo>
                    <a:pt x="1245108" y="997585"/>
                    <a:pt x="1257808" y="986155"/>
                    <a:pt x="1270635" y="974852"/>
                  </a:cubicBezTo>
                  <a:lnTo>
                    <a:pt x="1304290" y="1012825"/>
                  </a:lnTo>
                  <a:cubicBezTo>
                    <a:pt x="1291717" y="1024001"/>
                    <a:pt x="1279271" y="1035177"/>
                    <a:pt x="1266825" y="1046607"/>
                  </a:cubicBezTo>
                  <a:close/>
                  <a:moveTo>
                    <a:pt x="1343533" y="978662"/>
                  </a:moveTo>
                  <a:cubicBezTo>
                    <a:pt x="1356487" y="967613"/>
                    <a:pt x="1369568" y="956564"/>
                    <a:pt x="1382649" y="945642"/>
                  </a:cubicBezTo>
                  <a:lnTo>
                    <a:pt x="1415034" y="984758"/>
                  </a:lnTo>
                  <a:cubicBezTo>
                    <a:pt x="1402080" y="995426"/>
                    <a:pt x="1389253" y="1006348"/>
                    <a:pt x="1376553" y="1017270"/>
                  </a:cubicBezTo>
                  <a:close/>
                  <a:moveTo>
                    <a:pt x="1455420" y="951865"/>
                  </a:moveTo>
                  <a:cubicBezTo>
                    <a:pt x="1468755" y="941197"/>
                    <a:pt x="1482090" y="930656"/>
                    <a:pt x="1495679" y="920115"/>
                  </a:cubicBezTo>
                  <a:lnTo>
                    <a:pt x="1526794" y="960247"/>
                  </a:lnTo>
                  <a:cubicBezTo>
                    <a:pt x="1513459" y="970534"/>
                    <a:pt x="1500378" y="980948"/>
                    <a:pt x="1487170" y="991489"/>
                  </a:cubicBezTo>
                  <a:close/>
                  <a:moveTo>
                    <a:pt x="1568196" y="928751"/>
                  </a:moveTo>
                  <a:cubicBezTo>
                    <a:pt x="1581912" y="918464"/>
                    <a:pt x="1595628" y="908431"/>
                    <a:pt x="1609471" y="898398"/>
                  </a:cubicBezTo>
                  <a:lnTo>
                    <a:pt x="1639189" y="939546"/>
                  </a:lnTo>
                  <a:cubicBezTo>
                    <a:pt x="1625600" y="949325"/>
                    <a:pt x="1612011" y="959358"/>
                    <a:pt x="1598676" y="969391"/>
                  </a:cubicBezTo>
                  <a:close/>
                  <a:moveTo>
                    <a:pt x="1681607" y="909320"/>
                  </a:moveTo>
                  <a:cubicBezTo>
                    <a:pt x="1695577" y="899541"/>
                    <a:pt x="1709674" y="889889"/>
                    <a:pt x="1723898" y="880364"/>
                  </a:cubicBezTo>
                  <a:lnTo>
                    <a:pt x="1752346" y="922528"/>
                  </a:lnTo>
                  <a:cubicBezTo>
                    <a:pt x="1738376" y="931926"/>
                    <a:pt x="1724533" y="941451"/>
                    <a:pt x="1710817" y="950976"/>
                  </a:cubicBezTo>
                  <a:close/>
                  <a:moveTo>
                    <a:pt x="1795780" y="893699"/>
                  </a:moveTo>
                  <a:cubicBezTo>
                    <a:pt x="1810131" y="884428"/>
                    <a:pt x="1824482" y="875157"/>
                    <a:pt x="1838960" y="866140"/>
                  </a:cubicBezTo>
                  <a:lnTo>
                    <a:pt x="1865884" y="909193"/>
                  </a:lnTo>
                  <a:cubicBezTo>
                    <a:pt x="1851660" y="918083"/>
                    <a:pt x="1837436" y="927100"/>
                    <a:pt x="1823466" y="936244"/>
                  </a:cubicBezTo>
                  <a:close/>
                  <a:moveTo>
                    <a:pt x="1910334" y="881888"/>
                  </a:moveTo>
                  <a:cubicBezTo>
                    <a:pt x="1924939" y="873125"/>
                    <a:pt x="1939671" y="864362"/>
                    <a:pt x="1954403" y="855853"/>
                  </a:cubicBezTo>
                  <a:lnTo>
                    <a:pt x="1979930" y="899795"/>
                  </a:lnTo>
                  <a:cubicBezTo>
                    <a:pt x="1965452" y="908177"/>
                    <a:pt x="1950974" y="916813"/>
                    <a:pt x="1936623" y="925449"/>
                  </a:cubicBezTo>
                  <a:close/>
                  <a:moveTo>
                    <a:pt x="2025142" y="874014"/>
                  </a:moveTo>
                  <a:cubicBezTo>
                    <a:pt x="2040001" y="865632"/>
                    <a:pt x="2054987" y="857504"/>
                    <a:pt x="2070100" y="849376"/>
                  </a:cubicBezTo>
                  <a:lnTo>
                    <a:pt x="2094103" y="894080"/>
                  </a:lnTo>
                  <a:cubicBezTo>
                    <a:pt x="2079244" y="902081"/>
                    <a:pt x="2064512" y="910082"/>
                    <a:pt x="2049907" y="918337"/>
                  </a:cubicBezTo>
                  <a:close/>
                  <a:moveTo>
                    <a:pt x="2140077" y="869823"/>
                  </a:moveTo>
                  <a:cubicBezTo>
                    <a:pt x="2155190" y="861949"/>
                    <a:pt x="2170430" y="854329"/>
                    <a:pt x="2185797" y="846709"/>
                  </a:cubicBezTo>
                  <a:lnTo>
                    <a:pt x="2208403" y="892175"/>
                  </a:lnTo>
                  <a:cubicBezTo>
                    <a:pt x="2193290" y="899668"/>
                    <a:pt x="2178304" y="907161"/>
                    <a:pt x="2163445" y="914908"/>
                  </a:cubicBezTo>
                  <a:close/>
                  <a:moveTo>
                    <a:pt x="2255266" y="869442"/>
                  </a:moveTo>
                  <a:cubicBezTo>
                    <a:pt x="2270633" y="862076"/>
                    <a:pt x="2286127" y="854964"/>
                    <a:pt x="2301621" y="847852"/>
                  </a:cubicBezTo>
                  <a:lnTo>
                    <a:pt x="2322703" y="894080"/>
                  </a:lnTo>
                  <a:cubicBezTo>
                    <a:pt x="2307463" y="901065"/>
                    <a:pt x="2292223" y="908050"/>
                    <a:pt x="2277110" y="915289"/>
                  </a:cubicBezTo>
                  <a:close/>
                  <a:moveTo>
                    <a:pt x="2370328" y="872871"/>
                  </a:moveTo>
                  <a:cubicBezTo>
                    <a:pt x="2385949" y="866013"/>
                    <a:pt x="2401697" y="859409"/>
                    <a:pt x="2417445" y="852805"/>
                  </a:cubicBezTo>
                  <a:lnTo>
                    <a:pt x="2436876" y="899668"/>
                  </a:lnTo>
                  <a:cubicBezTo>
                    <a:pt x="2421382" y="906145"/>
                    <a:pt x="2405888" y="912622"/>
                    <a:pt x="2390521" y="919353"/>
                  </a:cubicBezTo>
                  <a:close/>
                  <a:moveTo>
                    <a:pt x="2485136" y="880110"/>
                  </a:moveTo>
                  <a:cubicBezTo>
                    <a:pt x="2501011" y="873887"/>
                    <a:pt x="2517013" y="867664"/>
                    <a:pt x="2533015" y="861695"/>
                  </a:cubicBezTo>
                  <a:lnTo>
                    <a:pt x="2550922" y="909193"/>
                  </a:lnTo>
                  <a:cubicBezTo>
                    <a:pt x="2535174" y="915162"/>
                    <a:pt x="2519553" y="921131"/>
                    <a:pt x="2503932" y="927354"/>
                  </a:cubicBezTo>
                  <a:close/>
                  <a:moveTo>
                    <a:pt x="2599817" y="891286"/>
                  </a:moveTo>
                  <a:cubicBezTo>
                    <a:pt x="2615819" y="885571"/>
                    <a:pt x="2631948" y="879983"/>
                    <a:pt x="2648204" y="874522"/>
                  </a:cubicBezTo>
                  <a:lnTo>
                    <a:pt x="2664460" y="922655"/>
                  </a:lnTo>
                  <a:cubicBezTo>
                    <a:pt x="2648585" y="927989"/>
                    <a:pt x="2632710" y="933577"/>
                    <a:pt x="2616962" y="939165"/>
                  </a:cubicBezTo>
                  <a:close/>
                  <a:moveTo>
                    <a:pt x="2713990" y="906272"/>
                  </a:moveTo>
                  <a:cubicBezTo>
                    <a:pt x="2730246" y="901065"/>
                    <a:pt x="2746502" y="895985"/>
                    <a:pt x="2762885" y="891032"/>
                  </a:cubicBezTo>
                  <a:lnTo>
                    <a:pt x="2777617" y="939673"/>
                  </a:lnTo>
                  <a:cubicBezTo>
                    <a:pt x="2761488" y="944499"/>
                    <a:pt x="2745486" y="949579"/>
                    <a:pt x="2729484" y="954659"/>
                  </a:cubicBezTo>
                  <a:close/>
                  <a:moveTo>
                    <a:pt x="2827528" y="925068"/>
                  </a:moveTo>
                  <a:cubicBezTo>
                    <a:pt x="2843911" y="920369"/>
                    <a:pt x="2860421" y="915924"/>
                    <a:pt x="2876931" y="911479"/>
                  </a:cubicBezTo>
                  <a:lnTo>
                    <a:pt x="2305431" y="152400"/>
                  </a:lnTo>
                  <a:cubicBezTo>
                    <a:pt x="2289175" y="156718"/>
                    <a:pt x="2272919" y="161163"/>
                    <a:pt x="2256790" y="165735"/>
                  </a:cubicBezTo>
                  <a:close/>
                  <a:moveTo>
                    <a:pt x="2355850" y="139446"/>
                  </a:moveTo>
                  <a:cubicBezTo>
                    <a:pt x="2372360" y="135382"/>
                    <a:pt x="2388997" y="131318"/>
                    <a:pt x="2405634" y="127508"/>
                  </a:cubicBezTo>
                  <a:lnTo>
                    <a:pt x="2417064" y="177038"/>
                  </a:lnTo>
                  <a:cubicBezTo>
                    <a:pt x="2400681" y="180848"/>
                    <a:pt x="2384425" y="184658"/>
                    <a:pt x="2368169" y="188722"/>
                  </a:cubicBezTo>
                  <a:close/>
                  <a:moveTo>
                    <a:pt x="2467991" y="165735"/>
                  </a:moveTo>
                  <a:cubicBezTo>
                    <a:pt x="2484628" y="162179"/>
                    <a:pt x="2501392" y="158750"/>
                    <a:pt x="2518156" y="155448"/>
                  </a:cubicBezTo>
                  <a:lnTo>
                    <a:pt x="2527935" y="205359"/>
                  </a:lnTo>
                  <a:cubicBezTo>
                    <a:pt x="2511425" y="208534"/>
                    <a:pt x="2495042" y="211963"/>
                    <a:pt x="2478532" y="215392"/>
                  </a:cubicBezTo>
                  <a:close/>
                  <a:moveTo>
                    <a:pt x="2578989" y="195707"/>
                  </a:moveTo>
                  <a:cubicBezTo>
                    <a:pt x="2595753" y="192659"/>
                    <a:pt x="2612644" y="189865"/>
                    <a:pt x="2629535" y="187071"/>
                  </a:cubicBezTo>
                  <a:lnTo>
                    <a:pt x="2637663" y="237236"/>
                  </a:lnTo>
                  <a:cubicBezTo>
                    <a:pt x="2621026" y="239903"/>
                    <a:pt x="2604516" y="242697"/>
                    <a:pt x="2587879" y="245618"/>
                  </a:cubicBezTo>
                  <a:close/>
                  <a:moveTo>
                    <a:pt x="2689098" y="229362"/>
                  </a:moveTo>
                  <a:cubicBezTo>
                    <a:pt x="2705989" y="226949"/>
                    <a:pt x="2722880" y="224663"/>
                    <a:pt x="2739771" y="222504"/>
                  </a:cubicBezTo>
                  <a:lnTo>
                    <a:pt x="2746121" y="272923"/>
                  </a:lnTo>
                  <a:cubicBezTo>
                    <a:pt x="2729484" y="275082"/>
                    <a:pt x="2712847" y="277241"/>
                    <a:pt x="2696337" y="279654"/>
                  </a:cubicBezTo>
                  <a:close/>
                  <a:moveTo>
                    <a:pt x="2797937" y="266700"/>
                  </a:moveTo>
                  <a:cubicBezTo>
                    <a:pt x="2814828" y="264795"/>
                    <a:pt x="2831846" y="263144"/>
                    <a:pt x="2848864" y="261493"/>
                  </a:cubicBezTo>
                  <a:lnTo>
                    <a:pt x="2853563" y="312039"/>
                  </a:lnTo>
                  <a:cubicBezTo>
                    <a:pt x="2836799" y="313563"/>
                    <a:pt x="2820162" y="315341"/>
                    <a:pt x="2803398" y="317119"/>
                  </a:cubicBezTo>
                  <a:close/>
                  <a:moveTo>
                    <a:pt x="2905252" y="307594"/>
                  </a:moveTo>
                  <a:cubicBezTo>
                    <a:pt x="2922270" y="306324"/>
                    <a:pt x="2939288" y="305054"/>
                    <a:pt x="2956433" y="304038"/>
                  </a:cubicBezTo>
                  <a:lnTo>
                    <a:pt x="2959481" y="354711"/>
                  </a:lnTo>
                  <a:cubicBezTo>
                    <a:pt x="2942717" y="355727"/>
                    <a:pt x="2925826" y="356870"/>
                    <a:pt x="2909189" y="358140"/>
                  </a:cubicBezTo>
                  <a:close/>
                  <a:moveTo>
                    <a:pt x="3011551" y="351917"/>
                  </a:moveTo>
                  <a:cubicBezTo>
                    <a:pt x="3028569" y="351155"/>
                    <a:pt x="3045587" y="350520"/>
                    <a:pt x="3062605" y="350139"/>
                  </a:cubicBezTo>
                  <a:lnTo>
                    <a:pt x="3064002" y="400939"/>
                  </a:lnTo>
                  <a:cubicBezTo>
                    <a:pt x="3047238" y="401447"/>
                    <a:pt x="3030474" y="401955"/>
                    <a:pt x="3013710" y="402717"/>
                  </a:cubicBezTo>
                  <a:close/>
                  <a:moveTo>
                    <a:pt x="3116072" y="399923"/>
                  </a:moveTo>
                  <a:cubicBezTo>
                    <a:pt x="3128010" y="399796"/>
                    <a:pt x="3139821" y="399669"/>
                    <a:pt x="3151759" y="399669"/>
                  </a:cubicBezTo>
                  <a:lnTo>
                    <a:pt x="3151759" y="25400"/>
                  </a:lnTo>
                  <a:lnTo>
                    <a:pt x="3151759" y="0"/>
                  </a:lnTo>
                  <a:cubicBezTo>
                    <a:pt x="3156966" y="0"/>
                    <a:pt x="3162300" y="0"/>
                    <a:pt x="3167507" y="0"/>
                  </a:cubicBezTo>
                  <a:lnTo>
                    <a:pt x="3167253" y="50800"/>
                  </a:lnTo>
                  <a:cubicBezTo>
                    <a:pt x="3162046" y="50800"/>
                    <a:pt x="3156966" y="50800"/>
                    <a:pt x="3151759" y="50800"/>
                  </a:cubicBezTo>
                  <a:lnTo>
                    <a:pt x="3151759" y="25400"/>
                  </a:lnTo>
                  <a:lnTo>
                    <a:pt x="3151759" y="50800"/>
                  </a:lnTo>
                  <a:cubicBezTo>
                    <a:pt x="3140075" y="50800"/>
                    <a:pt x="3128391" y="50927"/>
                    <a:pt x="3116580" y="51054"/>
                  </a:cubicBezTo>
                  <a:close/>
                  <a:moveTo>
                    <a:pt x="3219323" y="51562"/>
                  </a:moveTo>
                  <a:cubicBezTo>
                    <a:pt x="3236468" y="51943"/>
                    <a:pt x="3253486" y="52451"/>
                    <a:pt x="3270504" y="53086"/>
                  </a:cubicBezTo>
                  <a:lnTo>
                    <a:pt x="3268599" y="103886"/>
                  </a:lnTo>
                  <a:cubicBezTo>
                    <a:pt x="3251835" y="103251"/>
                    <a:pt x="3235071" y="102743"/>
                    <a:pt x="3218307" y="102362"/>
                  </a:cubicBezTo>
                  <a:close/>
                  <a:moveTo>
                    <a:pt x="3320542" y="106172"/>
                  </a:moveTo>
                  <a:cubicBezTo>
                    <a:pt x="3337687" y="107061"/>
                    <a:pt x="3354705" y="108204"/>
                    <a:pt x="3371850" y="109347"/>
                  </a:cubicBezTo>
                  <a:lnTo>
                    <a:pt x="3368294" y="160020"/>
                  </a:lnTo>
                  <a:cubicBezTo>
                    <a:pt x="3351530" y="158877"/>
                    <a:pt x="3334766" y="157734"/>
                    <a:pt x="3317875" y="156845"/>
                  </a:cubicBezTo>
                  <a:close/>
                  <a:moveTo>
                    <a:pt x="3420110" y="164084"/>
                  </a:moveTo>
                  <a:cubicBezTo>
                    <a:pt x="3437128" y="165608"/>
                    <a:pt x="3454019" y="167132"/>
                    <a:pt x="3470910" y="168910"/>
                  </a:cubicBezTo>
                  <a:lnTo>
                    <a:pt x="3465703" y="219456"/>
                  </a:lnTo>
                  <a:cubicBezTo>
                    <a:pt x="3449066" y="217678"/>
                    <a:pt x="3432429" y="216154"/>
                    <a:pt x="3415665" y="214630"/>
                  </a:cubicBezTo>
                  <a:close/>
                  <a:moveTo>
                    <a:pt x="3517519" y="225171"/>
                  </a:moveTo>
                  <a:cubicBezTo>
                    <a:pt x="3534537" y="227203"/>
                    <a:pt x="3551428" y="229362"/>
                    <a:pt x="3568319" y="231775"/>
                  </a:cubicBezTo>
                  <a:lnTo>
                    <a:pt x="3561461" y="282067"/>
                  </a:lnTo>
                  <a:cubicBezTo>
                    <a:pt x="3544824" y="279781"/>
                    <a:pt x="3528187" y="277622"/>
                    <a:pt x="3511550" y="275590"/>
                  </a:cubicBezTo>
                  <a:close/>
                  <a:moveTo>
                    <a:pt x="3612896" y="289560"/>
                  </a:moveTo>
                  <a:cubicBezTo>
                    <a:pt x="3629787" y="292227"/>
                    <a:pt x="3646678" y="294894"/>
                    <a:pt x="3663569" y="297815"/>
                  </a:cubicBezTo>
                  <a:lnTo>
                    <a:pt x="3654933" y="347853"/>
                  </a:lnTo>
                  <a:cubicBezTo>
                    <a:pt x="3638423" y="345059"/>
                    <a:pt x="3621786" y="342265"/>
                    <a:pt x="3605149" y="339725"/>
                  </a:cubicBezTo>
                  <a:close/>
                  <a:moveTo>
                    <a:pt x="3706241" y="356997"/>
                  </a:moveTo>
                  <a:cubicBezTo>
                    <a:pt x="3723005" y="360172"/>
                    <a:pt x="3739769" y="363474"/>
                    <a:pt x="3756406" y="366903"/>
                  </a:cubicBezTo>
                  <a:lnTo>
                    <a:pt x="3746119" y="416687"/>
                  </a:lnTo>
                  <a:cubicBezTo>
                    <a:pt x="3729736" y="413258"/>
                    <a:pt x="3713353" y="410083"/>
                    <a:pt x="3696843" y="406908"/>
                  </a:cubicBezTo>
                  <a:close/>
                  <a:moveTo>
                    <a:pt x="3797173" y="427609"/>
                  </a:moveTo>
                  <a:cubicBezTo>
                    <a:pt x="3813810" y="431292"/>
                    <a:pt x="3830447" y="435229"/>
                    <a:pt x="3847084" y="439166"/>
                  </a:cubicBezTo>
                  <a:lnTo>
                    <a:pt x="3835146" y="488569"/>
                  </a:lnTo>
                  <a:cubicBezTo>
                    <a:pt x="3818890" y="484632"/>
                    <a:pt x="3802507" y="480822"/>
                    <a:pt x="3786124" y="477139"/>
                  </a:cubicBezTo>
                  <a:close/>
                  <a:moveTo>
                    <a:pt x="3885565" y="501142"/>
                  </a:moveTo>
                  <a:cubicBezTo>
                    <a:pt x="3902202" y="505460"/>
                    <a:pt x="3918712" y="509905"/>
                    <a:pt x="3935095" y="514477"/>
                  </a:cubicBezTo>
                  <a:lnTo>
                    <a:pt x="3921506" y="563499"/>
                  </a:lnTo>
                  <a:cubicBezTo>
                    <a:pt x="3905250" y="559054"/>
                    <a:pt x="3889121" y="554609"/>
                    <a:pt x="3872738" y="550418"/>
                  </a:cubicBezTo>
                  <a:close/>
                  <a:moveTo>
                    <a:pt x="3971544" y="577723"/>
                  </a:moveTo>
                  <a:cubicBezTo>
                    <a:pt x="3987927" y="582549"/>
                    <a:pt x="4004183" y="587502"/>
                    <a:pt x="4020439" y="592582"/>
                  </a:cubicBezTo>
                  <a:lnTo>
                    <a:pt x="4005326" y="641096"/>
                  </a:lnTo>
                  <a:cubicBezTo>
                    <a:pt x="3989324" y="636143"/>
                    <a:pt x="3973322" y="631190"/>
                    <a:pt x="3957193" y="626491"/>
                  </a:cubicBezTo>
                  <a:close/>
                  <a:moveTo>
                    <a:pt x="4054983" y="657098"/>
                  </a:moveTo>
                  <a:cubicBezTo>
                    <a:pt x="4071239" y="662432"/>
                    <a:pt x="4087368" y="668020"/>
                    <a:pt x="4103497" y="673608"/>
                  </a:cubicBezTo>
                  <a:lnTo>
                    <a:pt x="4086733" y="721614"/>
                  </a:lnTo>
                  <a:cubicBezTo>
                    <a:pt x="4070858" y="716026"/>
                    <a:pt x="4054983" y="710692"/>
                    <a:pt x="4039108" y="705358"/>
                  </a:cubicBezTo>
                  <a:close/>
                  <a:moveTo>
                    <a:pt x="4135755" y="739140"/>
                  </a:moveTo>
                  <a:cubicBezTo>
                    <a:pt x="4151757" y="745109"/>
                    <a:pt x="4167759" y="751078"/>
                    <a:pt x="4183761" y="757301"/>
                  </a:cubicBezTo>
                  <a:lnTo>
                    <a:pt x="4165346" y="804672"/>
                  </a:lnTo>
                  <a:cubicBezTo>
                    <a:pt x="4149725" y="798576"/>
                    <a:pt x="4133977" y="792607"/>
                    <a:pt x="4118229" y="786765"/>
                  </a:cubicBezTo>
                  <a:close/>
                  <a:moveTo>
                    <a:pt x="4213733" y="823849"/>
                  </a:moveTo>
                  <a:cubicBezTo>
                    <a:pt x="4229481" y="830326"/>
                    <a:pt x="4245229" y="836803"/>
                    <a:pt x="4260977" y="843534"/>
                  </a:cubicBezTo>
                  <a:lnTo>
                    <a:pt x="4241038" y="890270"/>
                  </a:lnTo>
                  <a:cubicBezTo>
                    <a:pt x="4225671" y="883666"/>
                    <a:pt x="4210177" y="877189"/>
                    <a:pt x="4194556" y="870839"/>
                  </a:cubicBezTo>
                  <a:close/>
                  <a:moveTo>
                    <a:pt x="4288790" y="911098"/>
                  </a:moveTo>
                  <a:cubicBezTo>
                    <a:pt x="4304411" y="918083"/>
                    <a:pt x="4319905" y="925195"/>
                    <a:pt x="4335399" y="932434"/>
                  </a:cubicBezTo>
                  <a:lnTo>
                    <a:pt x="4313936" y="978408"/>
                  </a:lnTo>
                  <a:cubicBezTo>
                    <a:pt x="4298696" y="971296"/>
                    <a:pt x="4283456" y="964311"/>
                    <a:pt x="4268089" y="957453"/>
                  </a:cubicBezTo>
                  <a:close/>
                  <a:moveTo>
                    <a:pt x="4360799" y="1000760"/>
                  </a:moveTo>
                  <a:cubicBezTo>
                    <a:pt x="4376166" y="1008253"/>
                    <a:pt x="4391406" y="1015873"/>
                    <a:pt x="4406646" y="1023620"/>
                  </a:cubicBezTo>
                  <a:lnTo>
                    <a:pt x="4383659" y="1068959"/>
                  </a:lnTo>
                  <a:cubicBezTo>
                    <a:pt x="4368673" y="1061339"/>
                    <a:pt x="4353687" y="1053846"/>
                    <a:pt x="4338574" y="1046480"/>
                  </a:cubicBezTo>
                  <a:close/>
                  <a:moveTo>
                    <a:pt x="4429887" y="1092962"/>
                  </a:moveTo>
                  <a:cubicBezTo>
                    <a:pt x="4445000" y="1100963"/>
                    <a:pt x="4459986" y="1109091"/>
                    <a:pt x="4474972" y="1117346"/>
                  </a:cubicBezTo>
                  <a:lnTo>
                    <a:pt x="4450461" y="1161796"/>
                  </a:lnTo>
                  <a:cubicBezTo>
                    <a:pt x="4435729" y="1153668"/>
                    <a:pt x="4420997" y="1145667"/>
                    <a:pt x="4406138" y="1137920"/>
                  </a:cubicBezTo>
                  <a:close/>
                  <a:moveTo>
                    <a:pt x="4495927" y="1187323"/>
                  </a:moveTo>
                  <a:cubicBezTo>
                    <a:pt x="4510786" y="1195832"/>
                    <a:pt x="4525518" y="1204468"/>
                    <a:pt x="4540123" y="1213104"/>
                  </a:cubicBezTo>
                  <a:lnTo>
                    <a:pt x="4514088" y="1256792"/>
                  </a:lnTo>
                  <a:cubicBezTo>
                    <a:pt x="4499610" y="1248156"/>
                    <a:pt x="4485132" y="1239774"/>
                    <a:pt x="4470654" y="1231392"/>
                  </a:cubicBezTo>
                  <a:close/>
                  <a:moveTo>
                    <a:pt x="4558665" y="1283716"/>
                  </a:moveTo>
                  <a:cubicBezTo>
                    <a:pt x="4573143" y="1292733"/>
                    <a:pt x="4587621" y="1301750"/>
                    <a:pt x="4601972" y="1311021"/>
                  </a:cubicBezTo>
                  <a:lnTo>
                    <a:pt x="4574540" y="1353820"/>
                  </a:lnTo>
                  <a:cubicBezTo>
                    <a:pt x="4560443" y="1344803"/>
                    <a:pt x="4546219" y="1335786"/>
                    <a:pt x="4531868" y="1327023"/>
                  </a:cubicBezTo>
                  <a:close/>
                  <a:moveTo>
                    <a:pt x="4618101" y="1382268"/>
                  </a:moveTo>
                  <a:cubicBezTo>
                    <a:pt x="4632325" y="1391666"/>
                    <a:pt x="4646422" y="1401318"/>
                    <a:pt x="4660519" y="1410970"/>
                  </a:cubicBezTo>
                  <a:lnTo>
                    <a:pt x="4631690" y="1452753"/>
                  </a:lnTo>
                  <a:cubicBezTo>
                    <a:pt x="4617847" y="1443228"/>
                    <a:pt x="4604004" y="1433830"/>
                    <a:pt x="4589907" y="1424559"/>
                  </a:cubicBezTo>
                  <a:close/>
                  <a:moveTo>
                    <a:pt x="4674235" y="1482725"/>
                  </a:moveTo>
                  <a:cubicBezTo>
                    <a:pt x="4688078" y="1492631"/>
                    <a:pt x="4701921" y="1502664"/>
                    <a:pt x="4715637" y="1512824"/>
                  </a:cubicBezTo>
                  <a:lnTo>
                    <a:pt x="4685411" y="1553718"/>
                  </a:lnTo>
                  <a:cubicBezTo>
                    <a:pt x="4671949" y="1543685"/>
                    <a:pt x="4658360" y="1533906"/>
                    <a:pt x="4644644" y="1524127"/>
                  </a:cubicBezTo>
                  <a:close/>
                  <a:moveTo>
                    <a:pt x="4727067" y="1584960"/>
                  </a:moveTo>
                  <a:cubicBezTo>
                    <a:pt x="4740656" y="1595374"/>
                    <a:pt x="4754118" y="1605788"/>
                    <a:pt x="4767453" y="1616456"/>
                  </a:cubicBezTo>
                  <a:lnTo>
                    <a:pt x="4735957" y="1656334"/>
                  </a:lnTo>
                  <a:cubicBezTo>
                    <a:pt x="4722749" y="1645920"/>
                    <a:pt x="4709541" y="1635633"/>
                    <a:pt x="4696206" y="1625346"/>
                  </a:cubicBezTo>
                  <a:close/>
                  <a:moveTo>
                    <a:pt x="4776597" y="1688846"/>
                  </a:moveTo>
                  <a:cubicBezTo>
                    <a:pt x="4789805" y="1699641"/>
                    <a:pt x="4802886" y="1710563"/>
                    <a:pt x="4815967" y="1721612"/>
                  </a:cubicBezTo>
                  <a:lnTo>
                    <a:pt x="4783201" y="1760347"/>
                  </a:lnTo>
                  <a:cubicBezTo>
                    <a:pt x="4770374" y="1749552"/>
                    <a:pt x="4757420" y="1738757"/>
                    <a:pt x="4744466" y="1728089"/>
                  </a:cubicBezTo>
                  <a:close/>
                  <a:moveTo>
                    <a:pt x="4822698" y="1794256"/>
                  </a:moveTo>
                  <a:cubicBezTo>
                    <a:pt x="4835525" y="1805559"/>
                    <a:pt x="4848352" y="1816862"/>
                    <a:pt x="4860925" y="1828292"/>
                  </a:cubicBezTo>
                  <a:lnTo>
                    <a:pt x="4826889" y="1866011"/>
                  </a:lnTo>
                  <a:cubicBezTo>
                    <a:pt x="4814443" y="1854708"/>
                    <a:pt x="4801870" y="1843532"/>
                    <a:pt x="4789297" y="1832483"/>
                  </a:cubicBezTo>
                  <a:close/>
                  <a:moveTo>
                    <a:pt x="4865243" y="1901190"/>
                  </a:moveTo>
                  <a:cubicBezTo>
                    <a:pt x="4877689" y="1912874"/>
                    <a:pt x="4890135" y="1924558"/>
                    <a:pt x="4902327" y="1936496"/>
                  </a:cubicBezTo>
                  <a:lnTo>
                    <a:pt x="4867021" y="1973072"/>
                  </a:lnTo>
                  <a:cubicBezTo>
                    <a:pt x="4854956" y="1961388"/>
                    <a:pt x="4842764" y="1949831"/>
                    <a:pt x="4830445" y="1938401"/>
                  </a:cubicBezTo>
                  <a:close/>
                  <a:moveTo>
                    <a:pt x="4904105" y="2009521"/>
                  </a:moveTo>
                  <a:cubicBezTo>
                    <a:pt x="4916170" y="2021586"/>
                    <a:pt x="4928108" y="2033778"/>
                    <a:pt x="4940046" y="2045970"/>
                  </a:cubicBezTo>
                  <a:lnTo>
                    <a:pt x="4903597" y="2081276"/>
                  </a:lnTo>
                  <a:cubicBezTo>
                    <a:pt x="4891913" y="2069211"/>
                    <a:pt x="4880102" y="2057273"/>
                    <a:pt x="4868291" y="2045335"/>
                  </a:cubicBezTo>
                  <a:close/>
                  <a:moveTo>
                    <a:pt x="4939538" y="2118868"/>
                  </a:moveTo>
                  <a:cubicBezTo>
                    <a:pt x="4951222" y="2131314"/>
                    <a:pt x="4962779" y="2143887"/>
                    <a:pt x="4974209" y="2156587"/>
                  </a:cubicBezTo>
                  <a:lnTo>
                    <a:pt x="4936617" y="2190750"/>
                  </a:lnTo>
                  <a:cubicBezTo>
                    <a:pt x="4925314" y="2178304"/>
                    <a:pt x="4914011" y="2165985"/>
                    <a:pt x="4902454" y="2153666"/>
                  </a:cubicBezTo>
                  <a:close/>
                  <a:moveTo>
                    <a:pt x="4971288" y="2229485"/>
                  </a:moveTo>
                  <a:cubicBezTo>
                    <a:pt x="4982591" y="2242312"/>
                    <a:pt x="4993640" y="2255266"/>
                    <a:pt x="5004689" y="2268220"/>
                  </a:cubicBezTo>
                  <a:lnTo>
                    <a:pt x="4965954" y="2301113"/>
                  </a:lnTo>
                  <a:cubicBezTo>
                    <a:pt x="4955032" y="2288286"/>
                    <a:pt x="4944110" y="2275586"/>
                    <a:pt x="4933061" y="2263013"/>
                  </a:cubicBezTo>
                  <a:close/>
                  <a:moveTo>
                    <a:pt x="5475351" y="1130300"/>
                  </a:moveTo>
                  <a:cubicBezTo>
                    <a:pt x="5486146" y="1143508"/>
                    <a:pt x="5496941" y="1156716"/>
                    <a:pt x="5507482" y="1170178"/>
                  </a:cubicBezTo>
                  <a:lnTo>
                    <a:pt x="5467731" y="1201801"/>
                  </a:lnTo>
                  <a:cubicBezTo>
                    <a:pt x="5457317" y="1188593"/>
                    <a:pt x="5446776" y="1175639"/>
                    <a:pt x="5436108" y="1162558"/>
                  </a:cubicBezTo>
                  <a:close/>
                  <a:moveTo>
                    <a:pt x="5499735" y="1242822"/>
                  </a:moveTo>
                  <a:cubicBezTo>
                    <a:pt x="5510149" y="1256411"/>
                    <a:pt x="5520436" y="1270000"/>
                    <a:pt x="5530596" y="1283716"/>
                  </a:cubicBezTo>
                  <a:lnTo>
                    <a:pt x="5489829" y="1313942"/>
                  </a:lnTo>
                  <a:cubicBezTo>
                    <a:pt x="5479796" y="1300480"/>
                    <a:pt x="5469763" y="1287018"/>
                    <a:pt x="5459476" y="1273683"/>
                  </a:cubicBezTo>
                  <a:close/>
                  <a:moveTo>
                    <a:pt x="5520436" y="1355979"/>
                  </a:moveTo>
                  <a:cubicBezTo>
                    <a:pt x="5530342" y="1369822"/>
                    <a:pt x="5540248" y="1383792"/>
                    <a:pt x="5549900" y="1397889"/>
                  </a:cubicBezTo>
                  <a:lnTo>
                    <a:pt x="5508117" y="1426718"/>
                  </a:lnTo>
                  <a:cubicBezTo>
                    <a:pt x="5498592" y="1412875"/>
                    <a:pt x="5488940" y="1399159"/>
                    <a:pt x="5479161" y="1385443"/>
                  </a:cubicBezTo>
                  <a:close/>
                  <a:moveTo>
                    <a:pt x="5537327" y="1469771"/>
                  </a:moveTo>
                  <a:cubicBezTo>
                    <a:pt x="5546852" y="1483995"/>
                    <a:pt x="5556123" y="1498219"/>
                    <a:pt x="5565394" y="1512570"/>
                  </a:cubicBezTo>
                  <a:lnTo>
                    <a:pt x="5522722" y="1540002"/>
                  </a:lnTo>
                  <a:cubicBezTo>
                    <a:pt x="5513578" y="1525905"/>
                    <a:pt x="5504434" y="1511808"/>
                    <a:pt x="5495163" y="1497838"/>
                  </a:cubicBezTo>
                  <a:close/>
                  <a:moveTo>
                    <a:pt x="5550535" y="1583944"/>
                  </a:moveTo>
                  <a:cubicBezTo>
                    <a:pt x="5559552" y="1598422"/>
                    <a:pt x="5568442" y="1613027"/>
                    <a:pt x="5577205" y="1627759"/>
                  </a:cubicBezTo>
                  <a:lnTo>
                    <a:pt x="5533644" y="1653794"/>
                  </a:lnTo>
                  <a:cubicBezTo>
                    <a:pt x="5525008" y="1639316"/>
                    <a:pt x="5516245" y="1624965"/>
                    <a:pt x="5507482" y="1610741"/>
                  </a:cubicBezTo>
                  <a:close/>
                  <a:moveTo>
                    <a:pt x="5559933" y="1698625"/>
                  </a:moveTo>
                  <a:cubicBezTo>
                    <a:pt x="5568442" y="1713484"/>
                    <a:pt x="5576824" y="1728343"/>
                    <a:pt x="5585079" y="1743329"/>
                  </a:cubicBezTo>
                  <a:lnTo>
                    <a:pt x="5540629" y="1767967"/>
                  </a:lnTo>
                  <a:cubicBezTo>
                    <a:pt x="5532501" y="1753235"/>
                    <a:pt x="5524246" y="1738630"/>
                    <a:pt x="5515864" y="1724025"/>
                  </a:cubicBezTo>
                  <a:close/>
                  <a:moveTo>
                    <a:pt x="5565394" y="1813687"/>
                  </a:moveTo>
                  <a:cubicBezTo>
                    <a:pt x="5573395" y="1828800"/>
                    <a:pt x="5581269" y="1843913"/>
                    <a:pt x="5589016" y="1859153"/>
                  </a:cubicBezTo>
                  <a:lnTo>
                    <a:pt x="5543804" y="1882267"/>
                  </a:lnTo>
                  <a:cubicBezTo>
                    <a:pt x="5536184" y="1867281"/>
                    <a:pt x="5528437" y="1852422"/>
                    <a:pt x="5520563" y="1837563"/>
                  </a:cubicBezTo>
                  <a:close/>
                  <a:moveTo>
                    <a:pt x="5567172" y="1928876"/>
                  </a:moveTo>
                  <a:cubicBezTo>
                    <a:pt x="5574665" y="1944243"/>
                    <a:pt x="5582031" y="1959610"/>
                    <a:pt x="5589270" y="1975104"/>
                  </a:cubicBezTo>
                  <a:lnTo>
                    <a:pt x="5543296" y="1996694"/>
                  </a:lnTo>
                  <a:cubicBezTo>
                    <a:pt x="5536184" y="1981454"/>
                    <a:pt x="5528945" y="1966341"/>
                    <a:pt x="5521579" y="1951228"/>
                  </a:cubicBezTo>
                  <a:close/>
                  <a:moveTo>
                    <a:pt x="5565013" y="2043938"/>
                  </a:moveTo>
                  <a:cubicBezTo>
                    <a:pt x="5571998" y="2059559"/>
                    <a:pt x="5578856" y="2075180"/>
                    <a:pt x="5585587" y="2090928"/>
                  </a:cubicBezTo>
                  <a:lnTo>
                    <a:pt x="5538851" y="2110994"/>
                  </a:lnTo>
                  <a:cubicBezTo>
                    <a:pt x="5532247" y="2095500"/>
                    <a:pt x="5525516" y="2080133"/>
                    <a:pt x="5518658" y="2064766"/>
                  </a:cubicBezTo>
                  <a:close/>
                  <a:moveTo>
                    <a:pt x="5559044" y="2158873"/>
                  </a:moveTo>
                  <a:cubicBezTo>
                    <a:pt x="5565521" y="2174621"/>
                    <a:pt x="5571871" y="2190496"/>
                    <a:pt x="5578094" y="2206371"/>
                  </a:cubicBezTo>
                  <a:lnTo>
                    <a:pt x="5530723" y="2224786"/>
                  </a:lnTo>
                  <a:cubicBezTo>
                    <a:pt x="5524627" y="2209165"/>
                    <a:pt x="5518404" y="2193544"/>
                    <a:pt x="5512054" y="2178050"/>
                  </a:cubicBezTo>
                  <a:close/>
                  <a:moveTo>
                    <a:pt x="5549265" y="2273554"/>
                  </a:moveTo>
                  <a:cubicBezTo>
                    <a:pt x="5555234" y="2289556"/>
                    <a:pt x="5560949" y="2305558"/>
                    <a:pt x="5566664" y="2321687"/>
                  </a:cubicBezTo>
                  <a:lnTo>
                    <a:pt x="5518785" y="2338578"/>
                  </a:lnTo>
                  <a:cubicBezTo>
                    <a:pt x="5513197" y="2322703"/>
                    <a:pt x="5507482" y="2306955"/>
                    <a:pt x="5501640" y="2291207"/>
                  </a:cubicBezTo>
                  <a:close/>
                  <a:moveTo>
                    <a:pt x="5535549" y="2387727"/>
                  </a:moveTo>
                  <a:cubicBezTo>
                    <a:pt x="5541010" y="2403983"/>
                    <a:pt x="5546217" y="2420239"/>
                    <a:pt x="5551297" y="2436495"/>
                  </a:cubicBezTo>
                  <a:lnTo>
                    <a:pt x="5502783" y="2451735"/>
                  </a:lnTo>
                  <a:cubicBezTo>
                    <a:pt x="5497703" y="2435733"/>
                    <a:pt x="5492496" y="2419731"/>
                    <a:pt x="5487289" y="2403729"/>
                  </a:cubicBezTo>
                  <a:close/>
                  <a:moveTo>
                    <a:pt x="5518023" y="2501519"/>
                  </a:moveTo>
                  <a:cubicBezTo>
                    <a:pt x="5522849" y="2517902"/>
                    <a:pt x="5527548" y="2534285"/>
                    <a:pt x="5532120" y="2550795"/>
                  </a:cubicBezTo>
                  <a:lnTo>
                    <a:pt x="5483225" y="2564384"/>
                  </a:lnTo>
                  <a:cubicBezTo>
                    <a:pt x="5478780" y="2548255"/>
                    <a:pt x="5474081" y="2532126"/>
                    <a:pt x="5469382" y="2515997"/>
                  </a:cubicBezTo>
                  <a:close/>
                  <a:moveTo>
                    <a:pt x="5496814" y="2614803"/>
                  </a:moveTo>
                  <a:cubicBezTo>
                    <a:pt x="5501132" y="2631313"/>
                    <a:pt x="5505196" y="2647823"/>
                    <a:pt x="5509260" y="2664460"/>
                  </a:cubicBezTo>
                  <a:lnTo>
                    <a:pt x="5459857" y="2676398"/>
                  </a:lnTo>
                  <a:cubicBezTo>
                    <a:pt x="5455920" y="2660142"/>
                    <a:pt x="5451856" y="2643886"/>
                    <a:pt x="5447538" y="2627630"/>
                  </a:cubicBezTo>
                  <a:close/>
                  <a:moveTo>
                    <a:pt x="5471668" y="2727071"/>
                  </a:moveTo>
                  <a:cubicBezTo>
                    <a:pt x="5475478" y="2743708"/>
                    <a:pt x="5479034" y="2760472"/>
                    <a:pt x="5482463" y="2777236"/>
                  </a:cubicBezTo>
                  <a:lnTo>
                    <a:pt x="5432679" y="2787523"/>
                  </a:lnTo>
                  <a:cubicBezTo>
                    <a:pt x="5429250" y="2771013"/>
                    <a:pt x="5425694" y="2754630"/>
                    <a:pt x="5422011" y="2738247"/>
                  </a:cubicBezTo>
                  <a:close/>
                  <a:moveTo>
                    <a:pt x="5442839" y="2838577"/>
                  </a:moveTo>
                  <a:cubicBezTo>
                    <a:pt x="5446014" y="2855341"/>
                    <a:pt x="5449062" y="2872105"/>
                    <a:pt x="5451983" y="2888996"/>
                  </a:cubicBezTo>
                  <a:lnTo>
                    <a:pt x="5401945" y="2897632"/>
                  </a:lnTo>
                  <a:cubicBezTo>
                    <a:pt x="5399024" y="2881122"/>
                    <a:pt x="5396103" y="2864612"/>
                    <a:pt x="5392928" y="2848102"/>
                  </a:cubicBezTo>
                  <a:close/>
                  <a:moveTo>
                    <a:pt x="5410454" y="2949194"/>
                  </a:moveTo>
                  <a:cubicBezTo>
                    <a:pt x="5413121" y="2965958"/>
                    <a:pt x="5415534" y="2982849"/>
                    <a:pt x="5417947" y="2999740"/>
                  </a:cubicBezTo>
                  <a:lnTo>
                    <a:pt x="5367655" y="3006725"/>
                  </a:lnTo>
                  <a:cubicBezTo>
                    <a:pt x="5365369" y="2990088"/>
                    <a:pt x="5362956" y="2973578"/>
                    <a:pt x="5360289" y="2956941"/>
                  </a:cubicBezTo>
                  <a:close/>
                  <a:moveTo>
                    <a:pt x="5374386" y="3058287"/>
                  </a:moveTo>
                  <a:cubicBezTo>
                    <a:pt x="5376418" y="3075305"/>
                    <a:pt x="5378323" y="3092196"/>
                    <a:pt x="5380228" y="3109341"/>
                  </a:cubicBezTo>
                  <a:lnTo>
                    <a:pt x="5329682" y="3114675"/>
                  </a:lnTo>
                  <a:cubicBezTo>
                    <a:pt x="5327904" y="3097911"/>
                    <a:pt x="5325999" y="3081147"/>
                    <a:pt x="5323967" y="3064510"/>
                  </a:cubicBezTo>
                  <a:close/>
                  <a:moveTo>
                    <a:pt x="5334635" y="3166364"/>
                  </a:moveTo>
                  <a:cubicBezTo>
                    <a:pt x="5336159" y="3183382"/>
                    <a:pt x="5337556" y="3200273"/>
                    <a:pt x="5338699" y="3217418"/>
                  </a:cubicBezTo>
                  <a:lnTo>
                    <a:pt x="5288026" y="3221101"/>
                  </a:lnTo>
                  <a:cubicBezTo>
                    <a:pt x="5286883" y="3204337"/>
                    <a:pt x="5285486" y="3187573"/>
                    <a:pt x="5283962" y="3170936"/>
                  </a:cubicBezTo>
                  <a:close/>
                  <a:moveTo>
                    <a:pt x="5291328" y="3273171"/>
                  </a:moveTo>
                  <a:cubicBezTo>
                    <a:pt x="5292217" y="3290189"/>
                    <a:pt x="5293106" y="3307207"/>
                    <a:pt x="5293741" y="3324225"/>
                  </a:cubicBezTo>
                  <a:lnTo>
                    <a:pt x="5242941" y="3326257"/>
                  </a:lnTo>
                  <a:cubicBezTo>
                    <a:pt x="5242306" y="3309493"/>
                    <a:pt x="5241544" y="3292729"/>
                    <a:pt x="5240528" y="3275965"/>
                  </a:cubicBezTo>
                  <a:close/>
                  <a:moveTo>
                    <a:pt x="5244465" y="3378200"/>
                  </a:moveTo>
                  <a:cubicBezTo>
                    <a:pt x="5244846" y="3395218"/>
                    <a:pt x="5245100" y="3412363"/>
                    <a:pt x="5245227" y="3429508"/>
                  </a:cubicBezTo>
                  <a:lnTo>
                    <a:pt x="5194427" y="3429889"/>
                  </a:lnTo>
                  <a:cubicBezTo>
                    <a:pt x="5194300" y="3412998"/>
                    <a:pt x="5194046" y="3396234"/>
                    <a:pt x="5193665" y="3379343"/>
                  </a:cubicBezTo>
                  <a:close/>
                  <a:moveTo>
                    <a:pt x="5194300" y="3482086"/>
                  </a:moveTo>
                  <a:cubicBezTo>
                    <a:pt x="5194173" y="3499231"/>
                    <a:pt x="5193792" y="3516249"/>
                    <a:pt x="5193411" y="3533394"/>
                  </a:cubicBezTo>
                  <a:lnTo>
                    <a:pt x="5142611" y="3531997"/>
                  </a:lnTo>
                  <a:cubicBezTo>
                    <a:pt x="5142992" y="3515233"/>
                    <a:pt x="5143373" y="3498342"/>
                    <a:pt x="5143500" y="3481578"/>
                  </a:cubicBezTo>
                  <a:close/>
                  <a:moveTo>
                    <a:pt x="5140833" y="3583940"/>
                  </a:moveTo>
                  <a:cubicBezTo>
                    <a:pt x="5140071" y="3601085"/>
                    <a:pt x="5139182" y="3618103"/>
                    <a:pt x="5138293" y="3635121"/>
                  </a:cubicBezTo>
                  <a:lnTo>
                    <a:pt x="5087620" y="3632073"/>
                  </a:lnTo>
                  <a:cubicBezTo>
                    <a:pt x="5088636" y="3615309"/>
                    <a:pt x="5089525" y="3598545"/>
                    <a:pt x="5090160" y="3581781"/>
                  </a:cubicBezTo>
                  <a:close/>
                  <a:moveTo>
                    <a:pt x="5084064" y="3684143"/>
                  </a:moveTo>
                  <a:cubicBezTo>
                    <a:pt x="5082794" y="3701161"/>
                    <a:pt x="5081397" y="3718179"/>
                    <a:pt x="5079746" y="3735070"/>
                  </a:cubicBezTo>
                  <a:lnTo>
                    <a:pt x="5029200" y="3730371"/>
                  </a:lnTo>
                  <a:cubicBezTo>
                    <a:pt x="5030724" y="3713734"/>
                    <a:pt x="5032121" y="3696970"/>
                    <a:pt x="5033391" y="3680206"/>
                  </a:cubicBezTo>
                  <a:close/>
                  <a:moveTo>
                    <a:pt x="5023993" y="3782060"/>
                  </a:moveTo>
                  <a:cubicBezTo>
                    <a:pt x="5022088" y="3799078"/>
                    <a:pt x="5020183" y="3816096"/>
                    <a:pt x="5018024" y="3832987"/>
                  </a:cubicBezTo>
                  <a:lnTo>
                    <a:pt x="4967605" y="3826637"/>
                  </a:lnTo>
                  <a:cubicBezTo>
                    <a:pt x="4969637" y="3810000"/>
                    <a:pt x="4971669" y="3793236"/>
                    <a:pt x="4973447" y="3776472"/>
                  </a:cubicBezTo>
                  <a:close/>
                  <a:moveTo>
                    <a:pt x="4960620" y="3878072"/>
                  </a:moveTo>
                  <a:cubicBezTo>
                    <a:pt x="4958207" y="3894963"/>
                    <a:pt x="4955667" y="3911854"/>
                    <a:pt x="4953000" y="3928618"/>
                  </a:cubicBezTo>
                  <a:lnTo>
                    <a:pt x="4902835" y="3920617"/>
                  </a:lnTo>
                  <a:cubicBezTo>
                    <a:pt x="4905502" y="3904107"/>
                    <a:pt x="4908042" y="3887470"/>
                    <a:pt x="4910328" y="3870833"/>
                  </a:cubicBezTo>
                  <a:close/>
                  <a:moveTo>
                    <a:pt x="4894199" y="3972052"/>
                  </a:moveTo>
                  <a:cubicBezTo>
                    <a:pt x="4891278" y="3988816"/>
                    <a:pt x="4888103" y="4005580"/>
                    <a:pt x="4884928" y="4022344"/>
                  </a:cubicBezTo>
                  <a:lnTo>
                    <a:pt x="4835017" y="4012692"/>
                  </a:lnTo>
                  <a:cubicBezTo>
                    <a:pt x="4838192" y="3996309"/>
                    <a:pt x="4841240" y="3979799"/>
                    <a:pt x="4844161" y="3963162"/>
                  </a:cubicBezTo>
                  <a:close/>
                  <a:moveTo>
                    <a:pt x="4824730" y="4063619"/>
                  </a:moveTo>
                  <a:cubicBezTo>
                    <a:pt x="4821174" y="4080383"/>
                    <a:pt x="4817491" y="4097020"/>
                    <a:pt x="4813681" y="4113657"/>
                  </a:cubicBezTo>
                  <a:lnTo>
                    <a:pt x="4764151" y="4102354"/>
                  </a:lnTo>
                  <a:cubicBezTo>
                    <a:pt x="4767834" y="4085971"/>
                    <a:pt x="4771517" y="4069588"/>
                    <a:pt x="4774946" y="4053078"/>
                  </a:cubicBezTo>
                  <a:close/>
                  <a:moveTo>
                    <a:pt x="4752086" y="4153027"/>
                  </a:moveTo>
                  <a:cubicBezTo>
                    <a:pt x="4748022" y="4169664"/>
                    <a:pt x="4743831" y="4186174"/>
                    <a:pt x="4739386" y="4202684"/>
                  </a:cubicBezTo>
                  <a:lnTo>
                    <a:pt x="4690237" y="4189730"/>
                  </a:lnTo>
                  <a:cubicBezTo>
                    <a:pt x="4694555" y="4173474"/>
                    <a:pt x="4698619" y="4157218"/>
                    <a:pt x="4702683" y="4140962"/>
                  </a:cubicBezTo>
                  <a:close/>
                  <a:moveTo>
                    <a:pt x="4676521" y="4240022"/>
                  </a:moveTo>
                  <a:cubicBezTo>
                    <a:pt x="4671822" y="4256405"/>
                    <a:pt x="4667123" y="4272788"/>
                    <a:pt x="4662170" y="4289171"/>
                  </a:cubicBezTo>
                  <a:lnTo>
                    <a:pt x="4613529" y="4274566"/>
                  </a:lnTo>
                  <a:cubicBezTo>
                    <a:pt x="4618355" y="4258564"/>
                    <a:pt x="4623054" y="4242435"/>
                    <a:pt x="4627626" y="4226179"/>
                  </a:cubicBezTo>
                  <a:close/>
                  <a:moveTo>
                    <a:pt x="4598162" y="4324223"/>
                  </a:moveTo>
                  <a:cubicBezTo>
                    <a:pt x="4592955" y="4340479"/>
                    <a:pt x="4587621" y="4356735"/>
                    <a:pt x="4582160" y="4372991"/>
                  </a:cubicBezTo>
                  <a:lnTo>
                    <a:pt x="4534027" y="4356735"/>
                  </a:lnTo>
                  <a:cubicBezTo>
                    <a:pt x="4539361" y="4340860"/>
                    <a:pt x="4544568" y="4324858"/>
                    <a:pt x="4549775" y="4308856"/>
                  </a:cubicBezTo>
                  <a:close/>
                  <a:moveTo>
                    <a:pt x="4517009" y="4405884"/>
                  </a:moveTo>
                  <a:cubicBezTo>
                    <a:pt x="4511294" y="4422013"/>
                    <a:pt x="4505452" y="4438015"/>
                    <a:pt x="4499483" y="4454017"/>
                  </a:cubicBezTo>
                  <a:lnTo>
                    <a:pt x="4451858" y="4436237"/>
                  </a:lnTo>
                  <a:cubicBezTo>
                    <a:pt x="4457700" y="4420489"/>
                    <a:pt x="4463542" y="4404741"/>
                    <a:pt x="4469130" y="4388993"/>
                  </a:cubicBezTo>
                  <a:close/>
                  <a:moveTo>
                    <a:pt x="4433189" y="4485005"/>
                  </a:moveTo>
                  <a:cubicBezTo>
                    <a:pt x="4426966" y="4500880"/>
                    <a:pt x="4420489" y="4516755"/>
                    <a:pt x="4414012" y="4532503"/>
                  </a:cubicBezTo>
                  <a:lnTo>
                    <a:pt x="4367022" y="4513072"/>
                  </a:lnTo>
                  <a:cubicBezTo>
                    <a:pt x="4373372" y="4497578"/>
                    <a:pt x="4379722" y="4481957"/>
                    <a:pt x="4385818" y="4466336"/>
                  </a:cubicBezTo>
                  <a:close/>
                  <a:moveTo>
                    <a:pt x="4346702" y="4560951"/>
                  </a:moveTo>
                  <a:cubicBezTo>
                    <a:pt x="4339844" y="4576699"/>
                    <a:pt x="4332986" y="4592320"/>
                    <a:pt x="4326001" y="4607814"/>
                  </a:cubicBezTo>
                  <a:lnTo>
                    <a:pt x="5854700" y="4339336"/>
                  </a:lnTo>
                  <a:cubicBezTo>
                    <a:pt x="5861685" y="4324096"/>
                    <a:pt x="5868416" y="4308729"/>
                    <a:pt x="5875147" y="4293235"/>
                  </a:cubicBezTo>
                  <a:close/>
                  <a:moveTo>
                    <a:pt x="5832856" y="4386580"/>
                  </a:moveTo>
                  <a:cubicBezTo>
                    <a:pt x="5825490" y="4402074"/>
                    <a:pt x="5818124" y="4417441"/>
                    <a:pt x="5810504" y="4432681"/>
                  </a:cubicBezTo>
                  <a:lnTo>
                    <a:pt x="5764911" y="4410202"/>
                  </a:lnTo>
                  <a:cubicBezTo>
                    <a:pt x="5772404" y="4395216"/>
                    <a:pt x="5779643" y="4379976"/>
                    <a:pt x="5786882" y="4364863"/>
                  </a:cubicBezTo>
                  <a:close/>
                  <a:moveTo>
                    <a:pt x="5741543" y="4456684"/>
                  </a:moveTo>
                  <a:cubicBezTo>
                    <a:pt x="5733669" y="4471924"/>
                    <a:pt x="5725795" y="4486910"/>
                    <a:pt x="5717794" y="4502023"/>
                  </a:cubicBezTo>
                  <a:lnTo>
                    <a:pt x="5672963" y="4478020"/>
                  </a:lnTo>
                  <a:cubicBezTo>
                    <a:pt x="5680837" y="4463288"/>
                    <a:pt x="5688711" y="4448429"/>
                    <a:pt x="5696331" y="4433443"/>
                  </a:cubicBezTo>
                  <a:close/>
                  <a:moveTo>
                    <a:pt x="5647944" y="4523740"/>
                  </a:moveTo>
                  <a:cubicBezTo>
                    <a:pt x="5639562" y="4538599"/>
                    <a:pt x="5631180" y="4553458"/>
                    <a:pt x="5622671" y="4568317"/>
                  </a:cubicBezTo>
                  <a:lnTo>
                    <a:pt x="5578729" y="4542790"/>
                  </a:lnTo>
                  <a:cubicBezTo>
                    <a:pt x="5587111" y="4528312"/>
                    <a:pt x="5595493" y="4513707"/>
                    <a:pt x="5603621" y="4498975"/>
                  </a:cubicBezTo>
                  <a:close/>
                  <a:moveTo>
                    <a:pt x="5552313" y="4587621"/>
                  </a:moveTo>
                  <a:cubicBezTo>
                    <a:pt x="5543550" y="4602226"/>
                    <a:pt x="5534533" y="4616831"/>
                    <a:pt x="5525516" y="4631309"/>
                  </a:cubicBezTo>
                  <a:lnTo>
                    <a:pt x="5482463" y="4604385"/>
                  </a:lnTo>
                  <a:cubicBezTo>
                    <a:pt x="5491353" y="4590161"/>
                    <a:pt x="5500116" y="4575810"/>
                    <a:pt x="5508752" y="4561459"/>
                  </a:cubicBezTo>
                  <a:close/>
                  <a:moveTo>
                    <a:pt x="5454396" y="4648327"/>
                  </a:moveTo>
                  <a:cubicBezTo>
                    <a:pt x="5445125" y="4662678"/>
                    <a:pt x="5435727" y="4676902"/>
                    <a:pt x="5426202" y="4690999"/>
                  </a:cubicBezTo>
                  <a:lnTo>
                    <a:pt x="5384038" y="4662678"/>
                  </a:lnTo>
                  <a:cubicBezTo>
                    <a:pt x="5393436" y="4648708"/>
                    <a:pt x="5402580" y="4634738"/>
                    <a:pt x="5411724" y="4620641"/>
                  </a:cubicBezTo>
                  <a:close/>
                  <a:moveTo>
                    <a:pt x="5354574" y="4705604"/>
                  </a:moveTo>
                  <a:cubicBezTo>
                    <a:pt x="5344795" y="4719574"/>
                    <a:pt x="5334889" y="4733544"/>
                    <a:pt x="5324983" y="4747387"/>
                  </a:cubicBezTo>
                  <a:lnTo>
                    <a:pt x="5283835" y="4717669"/>
                  </a:lnTo>
                  <a:cubicBezTo>
                    <a:pt x="5293614" y="4704080"/>
                    <a:pt x="5303393" y="4690364"/>
                    <a:pt x="5312918" y="4676521"/>
                  </a:cubicBezTo>
                  <a:close/>
                  <a:moveTo>
                    <a:pt x="5252974" y="4759579"/>
                  </a:moveTo>
                  <a:cubicBezTo>
                    <a:pt x="5242814" y="4773295"/>
                    <a:pt x="5232400" y="4786884"/>
                    <a:pt x="5221986" y="4800346"/>
                  </a:cubicBezTo>
                  <a:lnTo>
                    <a:pt x="5181727" y="4769231"/>
                  </a:lnTo>
                  <a:cubicBezTo>
                    <a:pt x="5192014" y="4755896"/>
                    <a:pt x="5202174" y="4742561"/>
                    <a:pt x="5212207" y="4729099"/>
                  </a:cubicBezTo>
                  <a:close/>
                  <a:moveTo>
                    <a:pt x="5149596" y="4810125"/>
                  </a:moveTo>
                  <a:cubicBezTo>
                    <a:pt x="5138928" y="4823460"/>
                    <a:pt x="5128133" y="4836668"/>
                    <a:pt x="5117338" y="4849876"/>
                  </a:cubicBezTo>
                  <a:lnTo>
                    <a:pt x="5078222" y="4817491"/>
                  </a:lnTo>
                  <a:cubicBezTo>
                    <a:pt x="5088890" y="4804537"/>
                    <a:pt x="5099558" y="4791583"/>
                    <a:pt x="5109972" y="4778375"/>
                  </a:cubicBezTo>
                  <a:close/>
                  <a:moveTo>
                    <a:pt x="5044694" y="4857369"/>
                  </a:moveTo>
                  <a:cubicBezTo>
                    <a:pt x="5033645" y="4870323"/>
                    <a:pt x="5022342" y="4883277"/>
                    <a:pt x="5011039" y="4895977"/>
                  </a:cubicBezTo>
                  <a:lnTo>
                    <a:pt x="4972939" y="4862322"/>
                  </a:lnTo>
                  <a:cubicBezTo>
                    <a:pt x="4984115" y="4849749"/>
                    <a:pt x="4995037" y="4837049"/>
                    <a:pt x="5005959" y="4824349"/>
                  </a:cubicBezTo>
                  <a:close/>
                  <a:moveTo>
                    <a:pt x="4938141" y="4901057"/>
                  </a:moveTo>
                  <a:cubicBezTo>
                    <a:pt x="4926584" y="4913630"/>
                    <a:pt x="4915027" y="4926203"/>
                    <a:pt x="4903343" y="4938649"/>
                  </a:cubicBezTo>
                  <a:lnTo>
                    <a:pt x="4866386" y="4903724"/>
                  </a:lnTo>
                  <a:cubicBezTo>
                    <a:pt x="4877943" y="4891532"/>
                    <a:pt x="4889373" y="4879213"/>
                    <a:pt x="4900676" y="4866767"/>
                  </a:cubicBezTo>
                  <a:close/>
                  <a:moveTo>
                    <a:pt x="4830318" y="4941189"/>
                  </a:moveTo>
                  <a:cubicBezTo>
                    <a:pt x="4818380" y="4953381"/>
                    <a:pt x="4806315" y="4965573"/>
                    <a:pt x="4794250" y="4977511"/>
                  </a:cubicBezTo>
                  <a:lnTo>
                    <a:pt x="4758436" y="4941443"/>
                  </a:lnTo>
                  <a:cubicBezTo>
                    <a:pt x="4770374" y="4929632"/>
                    <a:pt x="4782185" y="4917694"/>
                    <a:pt x="4793869" y="4905629"/>
                  </a:cubicBezTo>
                  <a:close/>
                  <a:moveTo>
                    <a:pt x="4721098" y="4977765"/>
                  </a:moveTo>
                  <a:cubicBezTo>
                    <a:pt x="4708779" y="4989576"/>
                    <a:pt x="4696333" y="5001260"/>
                    <a:pt x="4683887" y="5012944"/>
                  </a:cubicBezTo>
                  <a:lnTo>
                    <a:pt x="4649343" y="4975733"/>
                  </a:lnTo>
                  <a:cubicBezTo>
                    <a:pt x="4661662" y="4964303"/>
                    <a:pt x="4673854" y="4952746"/>
                    <a:pt x="4686046" y="4941189"/>
                  </a:cubicBezTo>
                  <a:close/>
                  <a:moveTo>
                    <a:pt x="4610989" y="5010912"/>
                  </a:moveTo>
                  <a:cubicBezTo>
                    <a:pt x="4598289" y="5022342"/>
                    <a:pt x="4585462" y="5033645"/>
                    <a:pt x="4572635" y="5044821"/>
                  </a:cubicBezTo>
                  <a:lnTo>
                    <a:pt x="4539361" y="5006467"/>
                  </a:lnTo>
                  <a:cubicBezTo>
                    <a:pt x="4552061" y="4995418"/>
                    <a:pt x="4564634" y="4984369"/>
                    <a:pt x="4577080" y="4973066"/>
                  </a:cubicBezTo>
                  <a:close/>
                  <a:moveTo>
                    <a:pt x="4499737" y="5040249"/>
                  </a:moveTo>
                  <a:cubicBezTo>
                    <a:pt x="4486656" y="5051171"/>
                    <a:pt x="4473448" y="5062093"/>
                    <a:pt x="4460240" y="5072888"/>
                  </a:cubicBezTo>
                  <a:lnTo>
                    <a:pt x="4428236" y="5033391"/>
                  </a:lnTo>
                  <a:cubicBezTo>
                    <a:pt x="4441317" y="5022850"/>
                    <a:pt x="4454271" y="5012055"/>
                    <a:pt x="4467098" y="5001260"/>
                  </a:cubicBezTo>
                  <a:close/>
                  <a:moveTo>
                    <a:pt x="4387596" y="5065776"/>
                  </a:moveTo>
                  <a:cubicBezTo>
                    <a:pt x="4374134" y="5076317"/>
                    <a:pt x="4360672" y="5086731"/>
                    <a:pt x="4347083" y="5097018"/>
                  </a:cubicBezTo>
                  <a:lnTo>
                    <a:pt x="4316349" y="5056505"/>
                  </a:lnTo>
                  <a:cubicBezTo>
                    <a:pt x="4329684" y="5046345"/>
                    <a:pt x="4343019" y="5036058"/>
                    <a:pt x="4356227" y="5025771"/>
                  </a:cubicBezTo>
                  <a:close/>
                  <a:moveTo>
                    <a:pt x="4274566" y="5087747"/>
                  </a:moveTo>
                  <a:cubicBezTo>
                    <a:pt x="4260850" y="5097780"/>
                    <a:pt x="4247007" y="5107813"/>
                    <a:pt x="4233037" y="5117719"/>
                  </a:cubicBezTo>
                  <a:lnTo>
                    <a:pt x="4203700" y="5076317"/>
                  </a:lnTo>
                  <a:cubicBezTo>
                    <a:pt x="4217416" y="5066665"/>
                    <a:pt x="4231005" y="5056759"/>
                    <a:pt x="4244594" y="5046853"/>
                  </a:cubicBezTo>
                  <a:close/>
                  <a:moveTo>
                    <a:pt x="4161028" y="5106035"/>
                  </a:moveTo>
                  <a:cubicBezTo>
                    <a:pt x="4146931" y="5115687"/>
                    <a:pt x="4132707" y="5125212"/>
                    <a:pt x="4118483" y="5134610"/>
                  </a:cubicBezTo>
                  <a:lnTo>
                    <a:pt x="4090543" y="5092192"/>
                  </a:lnTo>
                  <a:cubicBezTo>
                    <a:pt x="4104513" y="5082921"/>
                    <a:pt x="4118483" y="5073650"/>
                    <a:pt x="4132326" y="5064125"/>
                  </a:cubicBezTo>
                  <a:close/>
                  <a:moveTo>
                    <a:pt x="4046855" y="5120513"/>
                  </a:moveTo>
                  <a:cubicBezTo>
                    <a:pt x="4032504" y="5129657"/>
                    <a:pt x="4017899" y="5138674"/>
                    <a:pt x="4003421" y="5147691"/>
                  </a:cubicBezTo>
                  <a:lnTo>
                    <a:pt x="3976878" y="5104384"/>
                  </a:lnTo>
                  <a:cubicBezTo>
                    <a:pt x="3991229" y="5095621"/>
                    <a:pt x="4005453" y="5086731"/>
                    <a:pt x="4019677" y="5077714"/>
                  </a:cubicBezTo>
                  <a:close/>
                  <a:moveTo>
                    <a:pt x="3932301" y="5131181"/>
                  </a:moveTo>
                  <a:cubicBezTo>
                    <a:pt x="3917569" y="5139817"/>
                    <a:pt x="3902837" y="5148453"/>
                    <a:pt x="3887978" y="5156835"/>
                  </a:cubicBezTo>
                  <a:lnTo>
                    <a:pt x="3862832" y="5112639"/>
                  </a:lnTo>
                  <a:cubicBezTo>
                    <a:pt x="3877437" y="5104384"/>
                    <a:pt x="3891915" y="5095875"/>
                    <a:pt x="3906393" y="5087366"/>
                  </a:cubicBezTo>
                  <a:close/>
                  <a:moveTo>
                    <a:pt x="3817239" y="5137912"/>
                  </a:moveTo>
                  <a:cubicBezTo>
                    <a:pt x="3802253" y="5146040"/>
                    <a:pt x="3787267" y="5154168"/>
                    <a:pt x="3772154" y="5162042"/>
                  </a:cubicBezTo>
                  <a:lnTo>
                    <a:pt x="3748532" y="5117084"/>
                  </a:lnTo>
                  <a:cubicBezTo>
                    <a:pt x="3763391" y="5109337"/>
                    <a:pt x="3778250" y="5101336"/>
                    <a:pt x="3792855" y="5093335"/>
                  </a:cubicBezTo>
                  <a:close/>
                  <a:moveTo>
                    <a:pt x="3702177" y="5140960"/>
                  </a:moveTo>
                  <a:cubicBezTo>
                    <a:pt x="3686937" y="5148707"/>
                    <a:pt x="3671570" y="5156200"/>
                    <a:pt x="3656203" y="5163693"/>
                  </a:cubicBezTo>
                  <a:lnTo>
                    <a:pt x="3634105" y="5117973"/>
                  </a:lnTo>
                  <a:cubicBezTo>
                    <a:pt x="3649218" y="5110607"/>
                    <a:pt x="3664331" y="5103241"/>
                    <a:pt x="3679317" y="5095621"/>
                  </a:cubicBezTo>
                  <a:close/>
                  <a:moveTo>
                    <a:pt x="3587115" y="5140198"/>
                  </a:moveTo>
                  <a:cubicBezTo>
                    <a:pt x="3571621" y="5147310"/>
                    <a:pt x="3556127" y="5154422"/>
                    <a:pt x="3540506" y="5161280"/>
                  </a:cubicBezTo>
                  <a:lnTo>
                    <a:pt x="3519932" y="5114798"/>
                  </a:lnTo>
                  <a:cubicBezTo>
                    <a:pt x="3535299" y="5107940"/>
                    <a:pt x="3550539" y="5101082"/>
                    <a:pt x="3565779" y="5093970"/>
                  </a:cubicBezTo>
                  <a:close/>
                  <a:moveTo>
                    <a:pt x="3472053" y="5135499"/>
                  </a:moveTo>
                  <a:cubicBezTo>
                    <a:pt x="3456305" y="5142103"/>
                    <a:pt x="3440557" y="5148580"/>
                    <a:pt x="3424809" y="5155057"/>
                  </a:cubicBezTo>
                  <a:lnTo>
                    <a:pt x="3405759" y="5107940"/>
                  </a:lnTo>
                  <a:cubicBezTo>
                    <a:pt x="3421380" y="5101717"/>
                    <a:pt x="3436874" y="5095240"/>
                    <a:pt x="3452241" y="5088763"/>
                  </a:cubicBezTo>
                  <a:close/>
                  <a:moveTo>
                    <a:pt x="3357245" y="5126990"/>
                  </a:moveTo>
                  <a:cubicBezTo>
                    <a:pt x="3341243" y="5133086"/>
                    <a:pt x="3325241" y="5139055"/>
                    <a:pt x="3309239" y="5145024"/>
                  </a:cubicBezTo>
                  <a:lnTo>
                    <a:pt x="3291840" y="5097272"/>
                  </a:lnTo>
                  <a:cubicBezTo>
                    <a:pt x="3307588" y="5091557"/>
                    <a:pt x="3323336" y="5085588"/>
                    <a:pt x="3339084" y="5079619"/>
                  </a:cubicBezTo>
                  <a:close/>
                  <a:moveTo>
                    <a:pt x="3242818" y="5114671"/>
                  </a:moveTo>
                  <a:cubicBezTo>
                    <a:pt x="3226689" y="5120259"/>
                    <a:pt x="3210560" y="5125720"/>
                    <a:pt x="3194304" y="5131054"/>
                  </a:cubicBezTo>
                  <a:lnTo>
                    <a:pt x="3178556" y="5082794"/>
                  </a:lnTo>
                  <a:cubicBezTo>
                    <a:pt x="3194558" y="5077587"/>
                    <a:pt x="3210433" y="5072253"/>
                    <a:pt x="3226308" y="5066665"/>
                  </a:cubicBezTo>
                  <a:close/>
                  <a:moveTo>
                    <a:pt x="3128899" y="5098542"/>
                  </a:moveTo>
                  <a:cubicBezTo>
                    <a:pt x="3112643" y="5103622"/>
                    <a:pt x="3096260" y="5108448"/>
                    <a:pt x="3079877" y="5113274"/>
                  </a:cubicBezTo>
                  <a:lnTo>
                    <a:pt x="3065653" y="5064506"/>
                  </a:lnTo>
                  <a:cubicBezTo>
                    <a:pt x="3081782" y="5059807"/>
                    <a:pt x="3097784" y="5054981"/>
                    <a:pt x="3113786" y="5050028"/>
                  </a:cubicBezTo>
                  <a:close/>
                  <a:moveTo>
                    <a:pt x="3015488" y="5078603"/>
                  </a:moveTo>
                  <a:cubicBezTo>
                    <a:pt x="2998978" y="5083048"/>
                    <a:pt x="2982468" y="5087493"/>
                    <a:pt x="2965831" y="5091684"/>
                  </a:cubicBezTo>
                  <a:lnTo>
                    <a:pt x="2953258" y="5042408"/>
                  </a:lnTo>
                  <a:cubicBezTo>
                    <a:pt x="2969514" y="5038217"/>
                    <a:pt x="2985770" y="5034026"/>
                    <a:pt x="3002026" y="5029581"/>
                  </a:cubicBezTo>
                  <a:close/>
                  <a:moveTo>
                    <a:pt x="2902839" y="5054854"/>
                  </a:moveTo>
                  <a:cubicBezTo>
                    <a:pt x="2886202" y="5058791"/>
                    <a:pt x="2869565" y="5062601"/>
                    <a:pt x="2852928" y="5066284"/>
                  </a:cubicBezTo>
                  <a:lnTo>
                    <a:pt x="2842006" y="5016627"/>
                  </a:lnTo>
                  <a:cubicBezTo>
                    <a:pt x="2858389" y="5013071"/>
                    <a:pt x="2874772" y="5009261"/>
                    <a:pt x="2891155" y="5005451"/>
                  </a:cubicBezTo>
                  <a:close/>
                  <a:moveTo>
                    <a:pt x="2790952" y="5027422"/>
                  </a:moveTo>
                  <a:cubicBezTo>
                    <a:pt x="2774315" y="5030851"/>
                    <a:pt x="2757551" y="5034026"/>
                    <a:pt x="2740787" y="5037074"/>
                  </a:cubicBezTo>
                  <a:lnTo>
                    <a:pt x="2731516" y="4987163"/>
                  </a:lnTo>
                  <a:cubicBezTo>
                    <a:pt x="2748026" y="4984115"/>
                    <a:pt x="2764409" y="4980940"/>
                    <a:pt x="2780919" y="4977638"/>
                  </a:cubicBezTo>
                  <a:close/>
                  <a:moveTo>
                    <a:pt x="2680335" y="4996180"/>
                  </a:moveTo>
                  <a:cubicBezTo>
                    <a:pt x="2663444" y="4998974"/>
                    <a:pt x="2646553" y="5001641"/>
                    <a:pt x="2629662" y="5004181"/>
                  </a:cubicBezTo>
                  <a:lnTo>
                    <a:pt x="2622042" y="4953889"/>
                  </a:lnTo>
                  <a:cubicBezTo>
                    <a:pt x="2638679" y="4951349"/>
                    <a:pt x="2655316" y="4948682"/>
                    <a:pt x="2671826" y="4946015"/>
                  </a:cubicBezTo>
                  <a:close/>
                  <a:moveTo>
                    <a:pt x="2570607" y="4961255"/>
                  </a:moveTo>
                  <a:cubicBezTo>
                    <a:pt x="2553716" y="4963541"/>
                    <a:pt x="2536698" y="4965700"/>
                    <a:pt x="2519807" y="4967605"/>
                  </a:cubicBezTo>
                  <a:lnTo>
                    <a:pt x="2513965" y="4917186"/>
                  </a:lnTo>
                  <a:cubicBezTo>
                    <a:pt x="2530729" y="4915281"/>
                    <a:pt x="2547366" y="4913122"/>
                    <a:pt x="2564003" y="4910963"/>
                  </a:cubicBezTo>
                  <a:close/>
                  <a:moveTo>
                    <a:pt x="2462149" y="4922901"/>
                  </a:moveTo>
                  <a:cubicBezTo>
                    <a:pt x="2445258" y="4924552"/>
                    <a:pt x="2428240" y="4926203"/>
                    <a:pt x="2411349" y="4927600"/>
                  </a:cubicBezTo>
                  <a:lnTo>
                    <a:pt x="2407158" y="4876927"/>
                  </a:lnTo>
                  <a:cubicBezTo>
                    <a:pt x="2423922" y="4875530"/>
                    <a:pt x="2440559" y="4874006"/>
                    <a:pt x="2457196" y="4872355"/>
                  </a:cubicBezTo>
                  <a:close/>
                  <a:moveTo>
                    <a:pt x="2355215" y="4880864"/>
                  </a:moveTo>
                  <a:cubicBezTo>
                    <a:pt x="2338197" y="4882007"/>
                    <a:pt x="2321052" y="4883023"/>
                    <a:pt x="2303907" y="4883912"/>
                  </a:cubicBezTo>
                  <a:lnTo>
                    <a:pt x="2301367" y="4833239"/>
                  </a:lnTo>
                  <a:cubicBezTo>
                    <a:pt x="2318258" y="4832350"/>
                    <a:pt x="2335022" y="4831461"/>
                    <a:pt x="2351786" y="4830318"/>
                  </a:cubicBezTo>
                  <a:close/>
                  <a:moveTo>
                    <a:pt x="2249551" y="4835525"/>
                  </a:moveTo>
                  <a:cubicBezTo>
                    <a:pt x="2232533" y="4836160"/>
                    <a:pt x="2215515" y="4836541"/>
                    <a:pt x="2198370" y="4836795"/>
                  </a:cubicBezTo>
                  <a:lnTo>
                    <a:pt x="2197481" y="4785995"/>
                  </a:lnTo>
                  <a:cubicBezTo>
                    <a:pt x="2214245" y="4785741"/>
                    <a:pt x="2231136" y="4785233"/>
                    <a:pt x="2247900" y="4784725"/>
                  </a:cubicBezTo>
                  <a:close/>
                  <a:moveTo>
                    <a:pt x="2145284" y="4786503"/>
                  </a:moveTo>
                  <a:cubicBezTo>
                    <a:pt x="2143887" y="4786503"/>
                    <a:pt x="2142490" y="4786503"/>
                    <a:pt x="2141093" y="4786503"/>
                  </a:cubicBezTo>
                  <a:lnTo>
                    <a:pt x="2141093" y="4761103"/>
                  </a:lnTo>
                  <a:lnTo>
                    <a:pt x="2141093" y="4786503"/>
                  </a:lnTo>
                  <a:cubicBezTo>
                    <a:pt x="2125345" y="4786503"/>
                    <a:pt x="2109597" y="4786376"/>
                    <a:pt x="2093849" y="4786122"/>
                  </a:cubicBezTo>
                  <a:lnTo>
                    <a:pt x="2094611" y="4735322"/>
                  </a:lnTo>
                  <a:cubicBezTo>
                    <a:pt x="2110105" y="4735576"/>
                    <a:pt x="2125599" y="4735703"/>
                    <a:pt x="2141093" y="4735703"/>
                  </a:cubicBezTo>
                  <a:cubicBezTo>
                    <a:pt x="2142490" y="4735703"/>
                    <a:pt x="2143887" y="4735703"/>
                    <a:pt x="2145284" y="4735703"/>
                  </a:cubicBezTo>
                  <a:close/>
                  <a:moveTo>
                    <a:pt x="2042668" y="4734179"/>
                  </a:moveTo>
                  <a:cubicBezTo>
                    <a:pt x="2025650" y="4733671"/>
                    <a:pt x="2008632" y="4733036"/>
                    <a:pt x="1991614" y="4732147"/>
                  </a:cubicBezTo>
                  <a:lnTo>
                    <a:pt x="1994027" y="4681347"/>
                  </a:lnTo>
                  <a:cubicBezTo>
                    <a:pt x="2010664" y="4682109"/>
                    <a:pt x="2027428" y="4682744"/>
                    <a:pt x="2044192" y="4683379"/>
                  </a:cubicBezTo>
                  <a:close/>
                  <a:moveTo>
                    <a:pt x="1941957" y="4678553"/>
                  </a:moveTo>
                  <a:cubicBezTo>
                    <a:pt x="1924939" y="4677410"/>
                    <a:pt x="1907794" y="4676267"/>
                    <a:pt x="1890776" y="4674870"/>
                  </a:cubicBezTo>
                  <a:lnTo>
                    <a:pt x="1894840" y="4624197"/>
                  </a:lnTo>
                  <a:cubicBezTo>
                    <a:pt x="1911604" y="4625594"/>
                    <a:pt x="1928368" y="4626737"/>
                    <a:pt x="1945132" y="4627880"/>
                  </a:cubicBezTo>
                  <a:close/>
                  <a:moveTo>
                    <a:pt x="1843151" y="4619625"/>
                  </a:moveTo>
                  <a:cubicBezTo>
                    <a:pt x="1826133" y="4617974"/>
                    <a:pt x="1809115" y="4616196"/>
                    <a:pt x="1792097" y="4614291"/>
                  </a:cubicBezTo>
                  <a:lnTo>
                    <a:pt x="1797812" y="4563872"/>
                  </a:lnTo>
                  <a:cubicBezTo>
                    <a:pt x="1814449" y="4565777"/>
                    <a:pt x="1831213" y="4567555"/>
                    <a:pt x="1847977" y="4569206"/>
                  </a:cubicBezTo>
                  <a:close/>
                  <a:moveTo>
                    <a:pt x="1746123" y="4557522"/>
                  </a:moveTo>
                  <a:cubicBezTo>
                    <a:pt x="1729232" y="4555363"/>
                    <a:pt x="1712341" y="4552950"/>
                    <a:pt x="1695450" y="4550410"/>
                  </a:cubicBezTo>
                  <a:lnTo>
                    <a:pt x="1702816" y="4500118"/>
                  </a:lnTo>
                  <a:cubicBezTo>
                    <a:pt x="1719326" y="4502531"/>
                    <a:pt x="1735963" y="4504817"/>
                    <a:pt x="1752600" y="4507103"/>
                  </a:cubicBezTo>
                  <a:close/>
                  <a:moveTo>
                    <a:pt x="1651381" y="4492117"/>
                  </a:moveTo>
                  <a:cubicBezTo>
                    <a:pt x="1634490" y="4489323"/>
                    <a:pt x="1617599" y="4486402"/>
                    <a:pt x="1600835" y="4483354"/>
                  </a:cubicBezTo>
                  <a:lnTo>
                    <a:pt x="1609979" y="4433316"/>
                  </a:lnTo>
                  <a:cubicBezTo>
                    <a:pt x="1626489" y="4436364"/>
                    <a:pt x="1642999" y="4439158"/>
                    <a:pt x="1659636" y="4441952"/>
                  </a:cubicBezTo>
                  <a:close/>
                  <a:moveTo>
                    <a:pt x="1558925" y="4423664"/>
                  </a:moveTo>
                  <a:cubicBezTo>
                    <a:pt x="1542161" y="4420362"/>
                    <a:pt x="1525397" y="4416806"/>
                    <a:pt x="1508760" y="4413250"/>
                  </a:cubicBezTo>
                  <a:lnTo>
                    <a:pt x="1519555" y="4363593"/>
                  </a:lnTo>
                  <a:cubicBezTo>
                    <a:pt x="1535938" y="4367149"/>
                    <a:pt x="1552448" y="4370578"/>
                    <a:pt x="1568958" y="4373880"/>
                  </a:cubicBezTo>
                  <a:close/>
                  <a:moveTo>
                    <a:pt x="1468755" y="4352163"/>
                  </a:moveTo>
                  <a:cubicBezTo>
                    <a:pt x="1452118" y="4348226"/>
                    <a:pt x="1435608" y="4344289"/>
                    <a:pt x="1419098" y="4340098"/>
                  </a:cubicBezTo>
                  <a:lnTo>
                    <a:pt x="1431544" y="4290822"/>
                  </a:lnTo>
                  <a:cubicBezTo>
                    <a:pt x="1447800" y="4294886"/>
                    <a:pt x="1464056" y="4298823"/>
                    <a:pt x="1480439" y="4302760"/>
                  </a:cubicBezTo>
                  <a:close/>
                  <a:moveTo>
                    <a:pt x="1381125" y="4277741"/>
                  </a:moveTo>
                  <a:cubicBezTo>
                    <a:pt x="1364615" y="4273296"/>
                    <a:pt x="1348105" y="4268724"/>
                    <a:pt x="1331722" y="4264025"/>
                  </a:cubicBezTo>
                  <a:lnTo>
                    <a:pt x="1345819" y="4215257"/>
                  </a:lnTo>
                  <a:cubicBezTo>
                    <a:pt x="1361948" y="4219956"/>
                    <a:pt x="1378077" y="4224401"/>
                    <a:pt x="1394333" y="4228846"/>
                  </a:cubicBezTo>
                  <a:close/>
                  <a:moveTo>
                    <a:pt x="1295908" y="4200525"/>
                  </a:moveTo>
                  <a:cubicBezTo>
                    <a:pt x="1279525" y="4195572"/>
                    <a:pt x="1263269" y="4190365"/>
                    <a:pt x="1247013" y="4185158"/>
                  </a:cubicBezTo>
                  <a:lnTo>
                    <a:pt x="1262634" y="4136898"/>
                  </a:lnTo>
                  <a:cubicBezTo>
                    <a:pt x="1278636" y="4142105"/>
                    <a:pt x="1294638" y="4147185"/>
                    <a:pt x="1310767" y="4152011"/>
                  </a:cubicBezTo>
                  <a:close/>
                  <a:moveTo>
                    <a:pt x="1213231" y="4120388"/>
                  </a:moveTo>
                  <a:cubicBezTo>
                    <a:pt x="1197102" y="4114800"/>
                    <a:pt x="1180973" y="4109212"/>
                    <a:pt x="1164971" y="4103370"/>
                  </a:cubicBezTo>
                  <a:lnTo>
                    <a:pt x="1182243" y="4055618"/>
                  </a:lnTo>
                  <a:cubicBezTo>
                    <a:pt x="1197991" y="4061333"/>
                    <a:pt x="1213866" y="4066921"/>
                    <a:pt x="1229741" y="4072382"/>
                  </a:cubicBezTo>
                  <a:close/>
                  <a:moveTo>
                    <a:pt x="1133475" y="4037584"/>
                  </a:moveTo>
                  <a:cubicBezTo>
                    <a:pt x="1117473" y="4031488"/>
                    <a:pt x="1101598" y="4025265"/>
                    <a:pt x="1085723" y="4018915"/>
                  </a:cubicBezTo>
                  <a:lnTo>
                    <a:pt x="1104646" y="3971798"/>
                  </a:lnTo>
                  <a:cubicBezTo>
                    <a:pt x="1120267" y="3978021"/>
                    <a:pt x="1135888" y="3984117"/>
                    <a:pt x="1151636" y="3990086"/>
                  </a:cubicBezTo>
                  <a:close/>
                  <a:moveTo>
                    <a:pt x="1056513" y="3952113"/>
                  </a:moveTo>
                  <a:cubicBezTo>
                    <a:pt x="1040765" y="3945509"/>
                    <a:pt x="1025017" y="3938778"/>
                    <a:pt x="1009396" y="3931920"/>
                  </a:cubicBezTo>
                  <a:lnTo>
                    <a:pt x="1029843" y="3885438"/>
                  </a:lnTo>
                  <a:cubicBezTo>
                    <a:pt x="1045210" y="3892169"/>
                    <a:pt x="1060704" y="3898773"/>
                    <a:pt x="1076198" y="3905377"/>
                  </a:cubicBezTo>
                  <a:close/>
                  <a:moveTo>
                    <a:pt x="982345" y="3864102"/>
                  </a:moveTo>
                  <a:cubicBezTo>
                    <a:pt x="966851" y="3856990"/>
                    <a:pt x="951357" y="3849751"/>
                    <a:pt x="935990" y="3842385"/>
                  </a:cubicBezTo>
                  <a:lnTo>
                    <a:pt x="957961" y="3796538"/>
                  </a:lnTo>
                  <a:cubicBezTo>
                    <a:pt x="973074" y="3803777"/>
                    <a:pt x="988314" y="3810889"/>
                    <a:pt x="1003554" y="3817874"/>
                  </a:cubicBezTo>
                  <a:close/>
                  <a:moveTo>
                    <a:pt x="911225" y="3773551"/>
                  </a:moveTo>
                  <a:cubicBezTo>
                    <a:pt x="895985" y="3765931"/>
                    <a:pt x="880745" y="3758184"/>
                    <a:pt x="865632" y="3750310"/>
                  </a:cubicBezTo>
                  <a:lnTo>
                    <a:pt x="889127" y="3705225"/>
                  </a:lnTo>
                  <a:cubicBezTo>
                    <a:pt x="903986" y="3712972"/>
                    <a:pt x="918972" y="3720592"/>
                    <a:pt x="933958" y="3728085"/>
                  </a:cubicBezTo>
                  <a:close/>
                  <a:moveTo>
                    <a:pt x="843153" y="3680714"/>
                  </a:moveTo>
                  <a:cubicBezTo>
                    <a:pt x="828167" y="3672586"/>
                    <a:pt x="813181" y="3664331"/>
                    <a:pt x="798322" y="3655949"/>
                  </a:cubicBezTo>
                  <a:lnTo>
                    <a:pt x="823341" y="3611753"/>
                  </a:lnTo>
                  <a:cubicBezTo>
                    <a:pt x="837946" y="3620008"/>
                    <a:pt x="852678" y="3628136"/>
                    <a:pt x="867410" y="3636137"/>
                  </a:cubicBezTo>
                  <a:close/>
                  <a:moveTo>
                    <a:pt x="778129" y="3585718"/>
                  </a:moveTo>
                  <a:cubicBezTo>
                    <a:pt x="763397" y="3577082"/>
                    <a:pt x="748792" y="3568319"/>
                    <a:pt x="734187" y="3559429"/>
                  </a:cubicBezTo>
                  <a:lnTo>
                    <a:pt x="760603" y="3515995"/>
                  </a:lnTo>
                  <a:cubicBezTo>
                    <a:pt x="774954" y="3524758"/>
                    <a:pt x="789305" y="3533267"/>
                    <a:pt x="803783" y="3541776"/>
                  </a:cubicBezTo>
                  <a:close/>
                  <a:moveTo>
                    <a:pt x="716280" y="3488436"/>
                  </a:moveTo>
                  <a:cubicBezTo>
                    <a:pt x="701802" y="3479292"/>
                    <a:pt x="687451" y="3470021"/>
                    <a:pt x="673227" y="3460750"/>
                  </a:cubicBezTo>
                  <a:lnTo>
                    <a:pt x="701040" y="3418205"/>
                  </a:lnTo>
                  <a:cubicBezTo>
                    <a:pt x="715137" y="3427349"/>
                    <a:pt x="729234" y="3436493"/>
                    <a:pt x="743458" y="3445510"/>
                  </a:cubicBezTo>
                  <a:close/>
                  <a:moveTo>
                    <a:pt x="657860" y="3389376"/>
                  </a:moveTo>
                  <a:cubicBezTo>
                    <a:pt x="643763" y="3379724"/>
                    <a:pt x="629666" y="3370072"/>
                    <a:pt x="615696" y="3360293"/>
                  </a:cubicBezTo>
                  <a:lnTo>
                    <a:pt x="644906" y="3318764"/>
                  </a:lnTo>
                  <a:cubicBezTo>
                    <a:pt x="658622" y="3328416"/>
                    <a:pt x="672465" y="3337941"/>
                    <a:pt x="686308" y="3347466"/>
                  </a:cubicBezTo>
                  <a:close/>
                  <a:moveTo>
                    <a:pt x="602488" y="3288538"/>
                  </a:moveTo>
                  <a:cubicBezTo>
                    <a:pt x="588645" y="3278505"/>
                    <a:pt x="574929" y="3268345"/>
                    <a:pt x="561340" y="3258058"/>
                  </a:cubicBezTo>
                  <a:lnTo>
                    <a:pt x="591947" y="3217545"/>
                  </a:lnTo>
                  <a:cubicBezTo>
                    <a:pt x="605409" y="3227705"/>
                    <a:pt x="618871" y="3237611"/>
                    <a:pt x="632460" y="3247517"/>
                  </a:cubicBezTo>
                  <a:close/>
                  <a:moveTo>
                    <a:pt x="550672" y="3185795"/>
                  </a:moveTo>
                  <a:cubicBezTo>
                    <a:pt x="537210" y="3175254"/>
                    <a:pt x="523875" y="3164713"/>
                    <a:pt x="510540" y="3153918"/>
                  </a:cubicBezTo>
                  <a:lnTo>
                    <a:pt x="542417" y="3114421"/>
                  </a:lnTo>
                  <a:cubicBezTo>
                    <a:pt x="555498" y="3124962"/>
                    <a:pt x="568579" y="3135376"/>
                    <a:pt x="581914" y="3145790"/>
                  </a:cubicBezTo>
                  <a:close/>
                  <a:moveTo>
                    <a:pt x="502285" y="3081401"/>
                  </a:moveTo>
                  <a:cubicBezTo>
                    <a:pt x="489204" y="3070479"/>
                    <a:pt x="476123" y="3059430"/>
                    <a:pt x="463296" y="3048254"/>
                  </a:cubicBezTo>
                  <a:lnTo>
                    <a:pt x="496443" y="3009773"/>
                  </a:lnTo>
                  <a:cubicBezTo>
                    <a:pt x="509143" y="3020695"/>
                    <a:pt x="521970" y="3031617"/>
                    <a:pt x="534797" y="3042412"/>
                  </a:cubicBezTo>
                  <a:close/>
                  <a:moveTo>
                    <a:pt x="457327" y="2975483"/>
                  </a:moveTo>
                  <a:cubicBezTo>
                    <a:pt x="444627" y="2964053"/>
                    <a:pt x="431927" y="2952623"/>
                    <a:pt x="419354" y="2941066"/>
                  </a:cubicBezTo>
                  <a:lnTo>
                    <a:pt x="453771" y="2903728"/>
                  </a:lnTo>
                  <a:cubicBezTo>
                    <a:pt x="466090" y="2915158"/>
                    <a:pt x="478536" y="2926461"/>
                    <a:pt x="491109" y="2937637"/>
                  </a:cubicBezTo>
                  <a:close/>
                  <a:moveTo>
                    <a:pt x="415798" y="2868168"/>
                  </a:moveTo>
                  <a:cubicBezTo>
                    <a:pt x="403479" y="2856357"/>
                    <a:pt x="391160" y="2844546"/>
                    <a:pt x="379095" y="2832481"/>
                  </a:cubicBezTo>
                  <a:lnTo>
                    <a:pt x="414782" y="2796286"/>
                  </a:lnTo>
                  <a:cubicBezTo>
                    <a:pt x="426720" y="2808097"/>
                    <a:pt x="438785" y="2819781"/>
                    <a:pt x="450977" y="2831338"/>
                  </a:cubicBezTo>
                  <a:close/>
                  <a:moveTo>
                    <a:pt x="378079" y="2759456"/>
                  </a:moveTo>
                  <a:cubicBezTo>
                    <a:pt x="366141" y="2747264"/>
                    <a:pt x="354203" y="2734945"/>
                    <a:pt x="342519" y="2722626"/>
                  </a:cubicBezTo>
                  <a:lnTo>
                    <a:pt x="379349" y="2687701"/>
                  </a:lnTo>
                  <a:cubicBezTo>
                    <a:pt x="390906" y="2699893"/>
                    <a:pt x="402590" y="2711958"/>
                    <a:pt x="414274" y="2723896"/>
                  </a:cubicBezTo>
                  <a:close/>
                  <a:moveTo>
                    <a:pt x="343789" y="2649601"/>
                  </a:moveTo>
                  <a:cubicBezTo>
                    <a:pt x="332232" y="2637028"/>
                    <a:pt x="320802" y="2624328"/>
                    <a:pt x="309499" y="2611628"/>
                  </a:cubicBezTo>
                  <a:lnTo>
                    <a:pt x="347472" y="2577846"/>
                  </a:lnTo>
                  <a:cubicBezTo>
                    <a:pt x="358648" y="2590419"/>
                    <a:pt x="369824" y="2602865"/>
                    <a:pt x="381254" y="2615184"/>
                  </a:cubicBezTo>
                  <a:close/>
                  <a:moveTo>
                    <a:pt x="313182" y="2538603"/>
                  </a:moveTo>
                  <a:cubicBezTo>
                    <a:pt x="302006" y="2525649"/>
                    <a:pt x="291084" y="2512568"/>
                    <a:pt x="280162" y="2499487"/>
                  </a:cubicBezTo>
                  <a:lnTo>
                    <a:pt x="319278" y="2466975"/>
                  </a:lnTo>
                  <a:cubicBezTo>
                    <a:pt x="330073" y="2479929"/>
                    <a:pt x="340868" y="2492756"/>
                    <a:pt x="351790" y="2505456"/>
                  </a:cubicBezTo>
                  <a:close/>
                  <a:moveTo>
                    <a:pt x="286258" y="2426716"/>
                  </a:moveTo>
                  <a:cubicBezTo>
                    <a:pt x="275590" y="2413381"/>
                    <a:pt x="264922" y="2400046"/>
                    <a:pt x="254508" y="2386584"/>
                  </a:cubicBezTo>
                  <a:lnTo>
                    <a:pt x="294640" y="2355469"/>
                  </a:lnTo>
                  <a:cubicBezTo>
                    <a:pt x="304927" y="2368677"/>
                    <a:pt x="315341" y="2381885"/>
                    <a:pt x="325882" y="2394966"/>
                  </a:cubicBezTo>
                  <a:close/>
                  <a:moveTo>
                    <a:pt x="263017" y="2314067"/>
                  </a:moveTo>
                  <a:cubicBezTo>
                    <a:pt x="252730" y="2300478"/>
                    <a:pt x="242697" y="2286635"/>
                    <a:pt x="232664" y="2272919"/>
                  </a:cubicBezTo>
                  <a:lnTo>
                    <a:pt x="273812" y="2243074"/>
                  </a:lnTo>
                  <a:cubicBezTo>
                    <a:pt x="283718" y="2256663"/>
                    <a:pt x="293624" y="2270125"/>
                    <a:pt x="303657" y="2283587"/>
                  </a:cubicBezTo>
                  <a:close/>
                  <a:moveTo>
                    <a:pt x="243586" y="2200656"/>
                  </a:moveTo>
                  <a:cubicBezTo>
                    <a:pt x="233807" y="2186686"/>
                    <a:pt x="224155" y="2172589"/>
                    <a:pt x="214503" y="2158492"/>
                  </a:cubicBezTo>
                  <a:lnTo>
                    <a:pt x="256540" y="2130044"/>
                  </a:lnTo>
                  <a:cubicBezTo>
                    <a:pt x="265938" y="2144014"/>
                    <a:pt x="275463" y="2157857"/>
                    <a:pt x="285115" y="2171573"/>
                  </a:cubicBezTo>
                  <a:close/>
                  <a:moveTo>
                    <a:pt x="227711" y="2086737"/>
                  </a:moveTo>
                  <a:cubicBezTo>
                    <a:pt x="218440" y="2072386"/>
                    <a:pt x="209169" y="2058035"/>
                    <a:pt x="200152" y="2043557"/>
                  </a:cubicBezTo>
                  <a:lnTo>
                    <a:pt x="243205" y="2016506"/>
                  </a:lnTo>
                  <a:cubicBezTo>
                    <a:pt x="252095" y="2030730"/>
                    <a:pt x="261239" y="2044827"/>
                    <a:pt x="270383" y="2058924"/>
                  </a:cubicBezTo>
                  <a:close/>
                  <a:moveTo>
                    <a:pt x="215900" y="1972183"/>
                  </a:moveTo>
                  <a:cubicBezTo>
                    <a:pt x="207010" y="1957578"/>
                    <a:pt x="198374" y="1942973"/>
                    <a:pt x="189738" y="1928241"/>
                  </a:cubicBezTo>
                  <a:lnTo>
                    <a:pt x="233680" y="1902587"/>
                  </a:lnTo>
                  <a:cubicBezTo>
                    <a:pt x="242189" y="1917065"/>
                    <a:pt x="250698" y="1931543"/>
                    <a:pt x="259461" y="1945894"/>
                  </a:cubicBezTo>
                  <a:close/>
                  <a:moveTo>
                    <a:pt x="207899" y="1857375"/>
                  </a:moveTo>
                  <a:cubicBezTo>
                    <a:pt x="199517" y="1842516"/>
                    <a:pt x="191262" y="1827530"/>
                    <a:pt x="183134" y="1812417"/>
                  </a:cubicBezTo>
                  <a:lnTo>
                    <a:pt x="227838" y="1788287"/>
                  </a:lnTo>
                  <a:cubicBezTo>
                    <a:pt x="235839" y="1803019"/>
                    <a:pt x="243967" y="1817751"/>
                    <a:pt x="252095" y="1832483"/>
                  </a:cubicBezTo>
                  <a:close/>
                  <a:moveTo>
                    <a:pt x="203454" y="1742313"/>
                  </a:moveTo>
                  <a:cubicBezTo>
                    <a:pt x="195580" y="1727200"/>
                    <a:pt x="187833" y="1711960"/>
                    <a:pt x="180213" y="1696593"/>
                  </a:cubicBezTo>
                  <a:lnTo>
                    <a:pt x="225679" y="1673987"/>
                  </a:lnTo>
                  <a:cubicBezTo>
                    <a:pt x="233172" y="1688973"/>
                    <a:pt x="240792" y="1703959"/>
                    <a:pt x="248539" y="1718945"/>
                  </a:cubicBezTo>
                  <a:close/>
                  <a:moveTo>
                    <a:pt x="202946" y="1627251"/>
                  </a:moveTo>
                  <a:cubicBezTo>
                    <a:pt x="195580" y="1611884"/>
                    <a:pt x="188341" y="1596390"/>
                    <a:pt x="181356" y="1580896"/>
                  </a:cubicBezTo>
                  <a:lnTo>
                    <a:pt x="227584" y="1559814"/>
                  </a:lnTo>
                  <a:cubicBezTo>
                    <a:pt x="234569" y="1575054"/>
                    <a:pt x="241681" y="1590294"/>
                    <a:pt x="248920" y="1605407"/>
                  </a:cubicBezTo>
                  <a:close/>
                  <a:moveTo>
                    <a:pt x="206375" y="1512189"/>
                  </a:moveTo>
                  <a:cubicBezTo>
                    <a:pt x="199517" y="1496568"/>
                    <a:pt x="192786" y="1480820"/>
                    <a:pt x="186309" y="1465072"/>
                  </a:cubicBezTo>
                  <a:lnTo>
                    <a:pt x="283210" y="4254500"/>
                  </a:lnTo>
                  <a:cubicBezTo>
                    <a:pt x="289687" y="4269994"/>
                    <a:pt x="296291" y="4285488"/>
                    <a:pt x="303022" y="4300855"/>
                  </a:cubicBezTo>
                  <a:close/>
                  <a:moveTo>
                    <a:pt x="263652" y="4206367"/>
                  </a:moveTo>
                  <a:cubicBezTo>
                    <a:pt x="257302" y="4190492"/>
                    <a:pt x="251206" y="4174617"/>
                    <a:pt x="245110" y="4158615"/>
                  </a:cubicBezTo>
                  <a:lnTo>
                    <a:pt x="292608" y="4140708"/>
                  </a:lnTo>
                  <a:cubicBezTo>
                    <a:pt x="298577" y="4156456"/>
                    <a:pt x="304673" y="4172077"/>
                    <a:pt x="310769" y="4187698"/>
                  </a:cubicBezTo>
                  <a:close/>
                  <a:moveTo>
                    <a:pt x="274574" y="4091813"/>
                  </a:moveTo>
                  <a:cubicBezTo>
                    <a:pt x="268859" y="4075811"/>
                    <a:pt x="263144" y="4059682"/>
                    <a:pt x="257683" y="4043553"/>
                  </a:cubicBezTo>
                  <a:lnTo>
                    <a:pt x="305816" y="4027170"/>
                  </a:lnTo>
                  <a:cubicBezTo>
                    <a:pt x="311277" y="4043045"/>
                    <a:pt x="316738" y="4058920"/>
                    <a:pt x="322453" y="4074668"/>
                  </a:cubicBezTo>
                  <a:close/>
                  <a:moveTo>
                    <a:pt x="289433" y="3977640"/>
                  </a:moveTo>
                  <a:cubicBezTo>
                    <a:pt x="284226" y="3961384"/>
                    <a:pt x="279146" y="3945128"/>
                    <a:pt x="274193" y="3928745"/>
                  </a:cubicBezTo>
                  <a:lnTo>
                    <a:pt x="322834" y="3914013"/>
                  </a:lnTo>
                  <a:cubicBezTo>
                    <a:pt x="327660" y="3930142"/>
                    <a:pt x="332740" y="3946144"/>
                    <a:pt x="337820" y="3962146"/>
                  </a:cubicBezTo>
                  <a:close/>
                  <a:moveTo>
                    <a:pt x="118110" y="3935857"/>
                  </a:moveTo>
                  <a:cubicBezTo>
                    <a:pt x="113411" y="3919474"/>
                    <a:pt x="108839" y="3902964"/>
                    <a:pt x="104521" y="3886454"/>
                  </a:cubicBezTo>
                  <a:lnTo>
                    <a:pt x="153543" y="3873373"/>
                  </a:lnTo>
                  <a:cubicBezTo>
                    <a:pt x="157861" y="3889629"/>
                    <a:pt x="162306" y="3905885"/>
                    <a:pt x="167005" y="3922014"/>
                  </a:cubicBezTo>
                  <a:close/>
                  <a:moveTo>
                    <a:pt x="140589" y="3822954"/>
                  </a:moveTo>
                  <a:cubicBezTo>
                    <a:pt x="136525" y="3806444"/>
                    <a:pt x="132461" y="3789807"/>
                    <a:pt x="128651" y="3773170"/>
                  </a:cubicBezTo>
                  <a:lnTo>
                    <a:pt x="178181" y="3761740"/>
                  </a:lnTo>
                  <a:cubicBezTo>
                    <a:pt x="181991" y="3778123"/>
                    <a:pt x="185928" y="3794379"/>
                    <a:pt x="189992" y="3810635"/>
                  </a:cubicBezTo>
                  <a:close/>
                  <a:moveTo>
                    <a:pt x="166878" y="3710813"/>
                  </a:moveTo>
                  <a:cubicBezTo>
                    <a:pt x="163322" y="3694176"/>
                    <a:pt x="159893" y="3677412"/>
                    <a:pt x="156591" y="3660648"/>
                  </a:cubicBezTo>
                  <a:lnTo>
                    <a:pt x="206375" y="3650869"/>
                  </a:lnTo>
                  <a:cubicBezTo>
                    <a:pt x="209677" y="3667379"/>
                    <a:pt x="212979" y="3683762"/>
                    <a:pt x="216535" y="3700272"/>
                  </a:cubicBezTo>
                  <a:close/>
                  <a:moveTo>
                    <a:pt x="196723" y="3599815"/>
                  </a:moveTo>
                  <a:cubicBezTo>
                    <a:pt x="193675" y="3583051"/>
                    <a:pt x="190881" y="3566160"/>
                    <a:pt x="188087" y="3549269"/>
                  </a:cubicBezTo>
                  <a:lnTo>
                    <a:pt x="238252" y="3541141"/>
                  </a:lnTo>
                  <a:cubicBezTo>
                    <a:pt x="240919" y="3557778"/>
                    <a:pt x="243840" y="3574288"/>
                    <a:pt x="246761" y="3590798"/>
                  </a:cubicBezTo>
                  <a:close/>
                  <a:moveTo>
                    <a:pt x="230378" y="3489579"/>
                  </a:moveTo>
                  <a:cubicBezTo>
                    <a:pt x="227965" y="3472688"/>
                    <a:pt x="225679" y="3455797"/>
                    <a:pt x="223393" y="3438906"/>
                  </a:cubicBezTo>
                  <a:lnTo>
                    <a:pt x="273812" y="3432429"/>
                  </a:lnTo>
                  <a:cubicBezTo>
                    <a:pt x="275971" y="3449066"/>
                    <a:pt x="278257" y="3465703"/>
                    <a:pt x="280670" y="3482213"/>
                  </a:cubicBezTo>
                  <a:close/>
                  <a:moveTo>
                    <a:pt x="267589" y="3380613"/>
                  </a:moveTo>
                  <a:cubicBezTo>
                    <a:pt x="265684" y="3363722"/>
                    <a:pt x="263906" y="3346704"/>
                    <a:pt x="262382" y="3329686"/>
                  </a:cubicBezTo>
                  <a:lnTo>
                    <a:pt x="312928" y="3324860"/>
                  </a:lnTo>
                  <a:cubicBezTo>
                    <a:pt x="314579" y="3341624"/>
                    <a:pt x="316230" y="3358388"/>
                    <a:pt x="318135" y="3375025"/>
                  </a:cubicBezTo>
                  <a:close/>
                  <a:moveTo>
                    <a:pt x="308483" y="3273171"/>
                  </a:moveTo>
                  <a:cubicBezTo>
                    <a:pt x="307213" y="3256153"/>
                    <a:pt x="305943" y="3239135"/>
                    <a:pt x="304927" y="3221990"/>
                  </a:cubicBezTo>
                  <a:lnTo>
                    <a:pt x="355600" y="3218815"/>
                  </a:lnTo>
                  <a:cubicBezTo>
                    <a:pt x="356616" y="3235579"/>
                    <a:pt x="357759" y="3252343"/>
                    <a:pt x="359156" y="3269107"/>
                  </a:cubicBezTo>
                  <a:close/>
                  <a:moveTo>
                    <a:pt x="352806" y="3166745"/>
                  </a:moveTo>
                  <a:cubicBezTo>
                    <a:pt x="352044" y="3149727"/>
                    <a:pt x="351409" y="3132709"/>
                    <a:pt x="350901" y="3115691"/>
                  </a:cubicBezTo>
                  <a:lnTo>
                    <a:pt x="401701" y="3114167"/>
                  </a:lnTo>
                  <a:cubicBezTo>
                    <a:pt x="402209" y="3130931"/>
                    <a:pt x="402844" y="3147695"/>
                    <a:pt x="403606" y="3164332"/>
                  </a:cubicBezTo>
                  <a:close/>
                  <a:moveTo>
                    <a:pt x="400685" y="3062097"/>
                  </a:moveTo>
                  <a:cubicBezTo>
                    <a:pt x="127" y="3114040"/>
                    <a:pt x="0" y="3100705"/>
                    <a:pt x="0" y="3087370"/>
                  </a:cubicBezTo>
                  <a:lnTo>
                    <a:pt x="25400" y="3087370"/>
                  </a:lnTo>
                  <a:lnTo>
                    <a:pt x="46736" y="3101086"/>
                  </a:lnTo>
                  <a:cubicBezTo>
                    <a:pt x="40640" y="3110611"/>
                    <a:pt x="29083" y="3114929"/>
                    <a:pt x="18161" y="3111754"/>
                  </a:cubicBezTo>
                  <a:cubicBezTo>
                    <a:pt x="7239" y="3108579"/>
                    <a:pt x="0" y="3098673"/>
                    <a:pt x="0" y="3087370"/>
                  </a:cubicBezTo>
                  <a:cubicBezTo>
                    <a:pt x="0" y="3070225"/>
                    <a:pt x="127" y="3053080"/>
                    <a:pt x="381" y="3035935"/>
                  </a:cubicBezTo>
                  <a:lnTo>
                    <a:pt x="51181" y="3036824"/>
                  </a:lnTo>
                  <a:cubicBezTo>
                    <a:pt x="50927" y="3053588"/>
                    <a:pt x="50800" y="3070479"/>
                    <a:pt x="50800" y="3087370"/>
                  </a:cubicBezTo>
                  <a:lnTo>
                    <a:pt x="25400" y="3087370"/>
                  </a:lnTo>
                  <a:lnTo>
                    <a:pt x="4064" y="3073654"/>
                  </a:lnTo>
                  <a:cubicBezTo>
                    <a:pt x="10160" y="3064129"/>
                    <a:pt x="21717" y="3059811"/>
                    <a:pt x="32639" y="3062986"/>
                  </a:cubicBezTo>
                  <a:cubicBezTo>
                    <a:pt x="43561" y="3066161"/>
                    <a:pt x="50800" y="3076067"/>
                    <a:pt x="50800" y="3087370"/>
                  </a:cubicBezTo>
                  <a:cubicBezTo>
                    <a:pt x="50800" y="3100451"/>
                    <a:pt x="50927" y="3113532"/>
                    <a:pt x="51054" y="3126613"/>
                  </a:cubicBezTo>
                  <a:close/>
                </a:path>
              </a:pathLst>
            </a:custGeom>
            <a:solidFill>
              <a:srgbClr val="2A2938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6430956" y="2844290"/>
            <a:ext cx="1665600" cy="1665600"/>
            <a:chOff x="0" y="0"/>
            <a:chExt cx="2220800" cy="2220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220722" cy="2220722"/>
            </a:xfrm>
            <a:custGeom>
              <a:avLst/>
              <a:gdLst/>
              <a:ahLst/>
              <a:cxnLst/>
              <a:rect l="l" t="t" r="r" b="b"/>
              <a:pathLst>
                <a:path w="2220722" h="2220722">
                  <a:moveTo>
                    <a:pt x="0" y="1110361"/>
                  </a:moveTo>
                  <a:cubicBezTo>
                    <a:pt x="0" y="497205"/>
                    <a:pt x="497205" y="0"/>
                    <a:pt x="1110361" y="0"/>
                  </a:cubicBezTo>
                  <a:cubicBezTo>
                    <a:pt x="1723517" y="0"/>
                    <a:pt x="2220722" y="497205"/>
                    <a:pt x="2220722" y="1110361"/>
                  </a:cubicBezTo>
                  <a:cubicBezTo>
                    <a:pt x="2220722" y="1723517"/>
                    <a:pt x="1723517" y="2220722"/>
                    <a:pt x="1110361" y="2220722"/>
                  </a:cubicBezTo>
                  <a:cubicBezTo>
                    <a:pt x="497205" y="2220722"/>
                    <a:pt x="0" y="1723644"/>
                    <a:pt x="0" y="1110361"/>
                  </a:cubicBezTo>
                  <a:close/>
                </a:path>
              </a:pathLst>
            </a:custGeom>
            <a:solidFill>
              <a:srgbClr val="F97F02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6430956" y="5771876"/>
            <a:ext cx="1665600" cy="1665600"/>
            <a:chOff x="0" y="0"/>
            <a:chExt cx="2220800" cy="2220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220722" cy="2220722"/>
            </a:xfrm>
            <a:custGeom>
              <a:avLst/>
              <a:gdLst/>
              <a:ahLst/>
              <a:cxnLst/>
              <a:rect l="l" t="t" r="r" b="b"/>
              <a:pathLst>
                <a:path w="2220722" h="2220722">
                  <a:moveTo>
                    <a:pt x="0" y="1110361"/>
                  </a:moveTo>
                  <a:cubicBezTo>
                    <a:pt x="0" y="497205"/>
                    <a:pt x="497205" y="0"/>
                    <a:pt x="1110361" y="0"/>
                  </a:cubicBezTo>
                  <a:cubicBezTo>
                    <a:pt x="1723517" y="0"/>
                    <a:pt x="2220722" y="497205"/>
                    <a:pt x="2220722" y="1110361"/>
                  </a:cubicBezTo>
                  <a:cubicBezTo>
                    <a:pt x="2220722" y="1723517"/>
                    <a:pt x="1723517" y="2220722"/>
                    <a:pt x="1110361" y="2220722"/>
                  </a:cubicBezTo>
                  <a:cubicBezTo>
                    <a:pt x="497205" y="2220722"/>
                    <a:pt x="0" y="1723644"/>
                    <a:pt x="0" y="1110361"/>
                  </a:cubicBezTo>
                  <a:close/>
                </a:path>
              </a:pathLst>
            </a:custGeom>
            <a:solidFill>
              <a:srgbClr val="FECB02"/>
            </a:solidFill>
          </p:spPr>
        </p:sp>
      </p:grpSp>
      <p:sp>
        <p:nvSpPr>
          <p:cNvPr id="28" name="Freeform 28"/>
          <p:cNvSpPr/>
          <p:nvPr/>
        </p:nvSpPr>
        <p:spPr>
          <a:xfrm>
            <a:off x="6933380" y="6276616"/>
            <a:ext cx="660752" cy="656120"/>
          </a:xfrm>
          <a:custGeom>
            <a:avLst/>
            <a:gdLst/>
            <a:ahLst/>
            <a:cxnLst/>
            <a:rect l="l" t="t" r="r" b="b"/>
            <a:pathLst>
              <a:path w="660752" h="656120">
                <a:moveTo>
                  <a:pt x="0" y="0"/>
                </a:moveTo>
                <a:lnTo>
                  <a:pt x="660752" y="0"/>
                </a:lnTo>
                <a:lnTo>
                  <a:pt x="660752" y="656120"/>
                </a:lnTo>
                <a:lnTo>
                  <a:pt x="0" y="656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9844952" y="2844290"/>
            <a:ext cx="1665600" cy="1665600"/>
            <a:chOff x="0" y="0"/>
            <a:chExt cx="2220800" cy="2220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220722" cy="2220722"/>
            </a:xfrm>
            <a:custGeom>
              <a:avLst/>
              <a:gdLst/>
              <a:ahLst/>
              <a:cxnLst/>
              <a:rect l="l" t="t" r="r" b="b"/>
              <a:pathLst>
                <a:path w="2220722" h="2220722">
                  <a:moveTo>
                    <a:pt x="0" y="1110361"/>
                  </a:moveTo>
                  <a:cubicBezTo>
                    <a:pt x="0" y="497205"/>
                    <a:pt x="497205" y="0"/>
                    <a:pt x="1110361" y="0"/>
                  </a:cubicBezTo>
                  <a:cubicBezTo>
                    <a:pt x="1723517" y="0"/>
                    <a:pt x="2220722" y="497205"/>
                    <a:pt x="2220722" y="1110361"/>
                  </a:cubicBezTo>
                  <a:cubicBezTo>
                    <a:pt x="2220722" y="1723517"/>
                    <a:pt x="1723517" y="2220722"/>
                    <a:pt x="1110361" y="2220722"/>
                  </a:cubicBezTo>
                  <a:cubicBezTo>
                    <a:pt x="497205" y="2220722"/>
                    <a:pt x="0" y="1723644"/>
                    <a:pt x="0" y="1110361"/>
                  </a:cubicBezTo>
                  <a:close/>
                </a:path>
              </a:pathLst>
            </a:custGeom>
            <a:solidFill>
              <a:srgbClr val="437F97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9844952" y="5771876"/>
            <a:ext cx="1665600" cy="1665600"/>
            <a:chOff x="0" y="0"/>
            <a:chExt cx="2220800" cy="2220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220722" cy="2220722"/>
            </a:xfrm>
            <a:custGeom>
              <a:avLst/>
              <a:gdLst/>
              <a:ahLst/>
              <a:cxnLst/>
              <a:rect l="l" t="t" r="r" b="b"/>
              <a:pathLst>
                <a:path w="2220722" h="2220722">
                  <a:moveTo>
                    <a:pt x="0" y="1110361"/>
                  </a:moveTo>
                  <a:cubicBezTo>
                    <a:pt x="0" y="497205"/>
                    <a:pt x="497205" y="0"/>
                    <a:pt x="1110361" y="0"/>
                  </a:cubicBezTo>
                  <a:cubicBezTo>
                    <a:pt x="1723517" y="0"/>
                    <a:pt x="2220722" y="497205"/>
                    <a:pt x="2220722" y="1110361"/>
                  </a:cubicBezTo>
                  <a:cubicBezTo>
                    <a:pt x="2220722" y="1723517"/>
                    <a:pt x="1723517" y="2220722"/>
                    <a:pt x="1110361" y="2220722"/>
                  </a:cubicBezTo>
                  <a:cubicBezTo>
                    <a:pt x="497205" y="2220722"/>
                    <a:pt x="0" y="1723644"/>
                    <a:pt x="0" y="1110361"/>
                  </a:cubicBezTo>
                  <a:close/>
                </a:path>
              </a:pathLst>
            </a:custGeom>
            <a:solidFill>
              <a:srgbClr val="2A2938"/>
            </a:solidFill>
          </p:spPr>
        </p:sp>
      </p:grpSp>
      <p:sp>
        <p:nvSpPr>
          <p:cNvPr id="33" name="Freeform 33"/>
          <p:cNvSpPr/>
          <p:nvPr/>
        </p:nvSpPr>
        <p:spPr>
          <a:xfrm>
            <a:off x="10347376" y="6275940"/>
            <a:ext cx="660752" cy="657474"/>
          </a:xfrm>
          <a:custGeom>
            <a:avLst/>
            <a:gdLst/>
            <a:ahLst/>
            <a:cxnLst/>
            <a:rect l="l" t="t" r="r" b="b"/>
            <a:pathLst>
              <a:path w="660752" h="657474">
                <a:moveTo>
                  <a:pt x="0" y="0"/>
                </a:moveTo>
                <a:lnTo>
                  <a:pt x="660752" y="0"/>
                </a:lnTo>
                <a:lnTo>
                  <a:pt x="660752" y="657474"/>
                </a:lnTo>
                <a:lnTo>
                  <a:pt x="0" y="6574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7895032" y="4243556"/>
            <a:ext cx="1847228" cy="1794918"/>
          </a:xfrm>
          <a:custGeom>
            <a:avLst/>
            <a:gdLst/>
            <a:ahLst/>
            <a:cxnLst/>
            <a:rect l="l" t="t" r="r" b="b"/>
            <a:pathLst>
              <a:path w="1847228" h="1794918">
                <a:moveTo>
                  <a:pt x="0" y="0"/>
                </a:moveTo>
                <a:lnTo>
                  <a:pt x="1847228" y="0"/>
                </a:lnTo>
                <a:lnTo>
                  <a:pt x="1847228" y="1794918"/>
                </a:lnTo>
                <a:lnTo>
                  <a:pt x="0" y="17949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6682096" y="3153744"/>
            <a:ext cx="1062951" cy="1062951"/>
          </a:xfrm>
          <a:custGeom>
            <a:avLst/>
            <a:gdLst/>
            <a:ahLst/>
            <a:cxnLst/>
            <a:rect l="l" t="t" r="r" b="b"/>
            <a:pathLst>
              <a:path w="1062951" h="1062951">
                <a:moveTo>
                  <a:pt x="0" y="0"/>
                </a:moveTo>
                <a:lnTo>
                  <a:pt x="1062951" y="0"/>
                </a:lnTo>
                <a:lnTo>
                  <a:pt x="1062951" y="1062951"/>
                </a:lnTo>
                <a:lnTo>
                  <a:pt x="0" y="10629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0306030" y="3305368"/>
            <a:ext cx="743444" cy="743444"/>
          </a:xfrm>
          <a:custGeom>
            <a:avLst/>
            <a:gdLst/>
            <a:ahLst/>
            <a:cxnLst/>
            <a:rect l="l" t="t" r="r" b="b"/>
            <a:pathLst>
              <a:path w="743444" h="743444">
                <a:moveTo>
                  <a:pt x="0" y="0"/>
                </a:moveTo>
                <a:lnTo>
                  <a:pt x="743444" y="0"/>
                </a:lnTo>
                <a:lnTo>
                  <a:pt x="743444" y="743444"/>
                </a:lnTo>
                <a:lnTo>
                  <a:pt x="0" y="7434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625888" y="652625"/>
            <a:ext cx="10336375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 b="1">
                <a:solidFill>
                  <a:srgbClr val="262E47"/>
                </a:solidFill>
                <a:latin typeface="Raleway Bold"/>
                <a:ea typeface="Raleway Bold"/>
                <a:cs typeface="Raleway Bold"/>
                <a:sym typeface="Raleway Bold"/>
              </a:rPr>
              <a:t>Challenges and Mitigations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531385" y="3430525"/>
            <a:ext cx="44101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300" b="1">
                <a:solidFill>
                  <a:srgbClr val="2A29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Performed data cleaning using .dropna(), .strip(),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135729" y="3473821"/>
            <a:ext cx="4410150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60"/>
              </a:lnSpc>
              <a:spcBef>
                <a:spcPct val="0"/>
              </a:spcBef>
            </a:pPr>
            <a:r>
              <a:rPr lang="en-US" sz="2300" b="1" u="none" strike="noStrike">
                <a:solidFill>
                  <a:srgbClr val="2A29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Detected extreme or unrealistic values (e.g., future years like 2060 or very high mileage) through boxplots and IQR</a:t>
            </a:r>
          </a:p>
          <a:p>
            <a:pPr marL="0" lvl="0" indent="0" algn="l">
              <a:lnSpc>
                <a:spcPts val="2760"/>
              </a:lnSpc>
              <a:spcBef>
                <a:spcPct val="0"/>
              </a:spcBef>
            </a:pPr>
            <a:endParaRPr lang="en-US" sz="2300" b="1" u="none" strike="noStrike">
              <a:solidFill>
                <a:srgbClr val="2A293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>
              <a:lnSpc>
                <a:spcPts val="2760"/>
              </a:lnSpc>
              <a:spcBef>
                <a:spcPct val="0"/>
              </a:spcBef>
            </a:pPr>
            <a:endParaRPr lang="en-US" sz="2300" b="1" u="none" strike="noStrike">
              <a:solidFill>
                <a:srgbClr val="2A293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218797" y="2887600"/>
            <a:ext cx="5035327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00"/>
              </a:lnSpc>
            </a:pPr>
            <a:r>
              <a:rPr lang="en-US" sz="2500" b="1">
                <a:solidFill>
                  <a:srgbClr val="2A29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Missing or Inconsistent Data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135737" y="3090475"/>
            <a:ext cx="4410150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500" b="1" u="none" strike="noStrike">
                <a:solidFill>
                  <a:srgbClr val="2A29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Presence of Outliers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843974" y="6682613"/>
            <a:ext cx="441015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760"/>
              </a:lnSpc>
              <a:spcBef>
                <a:spcPct val="0"/>
              </a:spcBef>
            </a:pPr>
            <a:r>
              <a:rPr lang="en-US" sz="2300" b="1" u="none" strike="noStrike">
                <a:solidFill>
                  <a:srgbClr val="2A29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Used train-test split and compared multiple models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135721" y="7330781"/>
            <a:ext cx="4224545" cy="262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43"/>
              </a:lnSpc>
              <a:spcBef>
                <a:spcPct val="0"/>
              </a:spcBef>
            </a:pPr>
            <a:r>
              <a:rPr lang="en-US" sz="2203" b="1">
                <a:solidFill>
                  <a:srgbClr val="2A29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Built s</a:t>
            </a:r>
            <a:r>
              <a:rPr lang="en-US" sz="2203" b="1" u="none" strike="noStrike">
                <a:solidFill>
                  <a:srgbClr val="2A29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eparate models for each brand to reduce complexity and improve accuracy.</a:t>
            </a:r>
          </a:p>
          <a:p>
            <a:pPr marL="0" lvl="0" indent="0" algn="l">
              <a:lnSpc>
                <a:spcPts val="2643"/>
              </a:lnSpc>
              <a:spcBef>
                <a:spcPct val="0"/>
              </a:spcBef>
            </a:pPr>
            <a:endParaRPr lang="en-US" sz="2203" b="1" u="none" strike="noStrike">
              <a:solidFill>
                <a:srgbClr val="2A293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>
              <a:lnSpc>
                <a:spcPts val="2643"/>
              </a:lnSpc>
              <a:spcBef>
                <a:spcPct val="0"/>
              </a:spcBef>
            </a:pPr>
            <a:endParaRPr lang="en-US" sz="2203" b="1" u="none" strike="noStrike">
              <a:solidFill>
                <a:srgbClr val="2A293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>
              <a:lnSpc>
                <a:spcPts val="2643"/>
              </a:lnSpc>
              <a:spcBef>
                <a:spcPct val="0"/>
              </a:spcBef>
            </a:pPr>
            <a:endParaRPr lang="en-US" sz="2203" b="1" u="none" strike="noStrike">
              <a:solidFill>
                <a:srgbClr val="2A293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>
              <a:lnSpc>
                <a:spcPts val="2643"/>
              </a:lnSpc>
              <a:spcBef>
                <a:spcPct val="0"/>
              </a:spcBef>
            </a:pPr>
            <a:endParaRPr lang="en-US" sz="2203" b="1" u="none" strike="noStrike">
              <a:solidFill>
                <a:srgbClr val="2A293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706857" y="6139688"/>
            <a:ext cx="4410150" cy="3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500" b="1" u="none" strike="noStrike">
                <a:solidFill>
                  <a:srgbClr val="2A29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Overfitting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2135729" y="6566435"/>
            <a:ext cx="4410150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500" b="1">
                <a:solidFill>
                  <a:srgbClr val="2A29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</a:t>
            </a:r>
            <a:r>
              <a:rPr lang="en-US" sz="2500" b="1" u="none" strike="noStrike">
                <a:solidFill>
                  <a:srgbClr val="2A29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ncreased model complexity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54476" y="-725050"/>
            <a:ext cx="6972600" cy="1776600"/>
            <a:chOff x="0" y="0"/>
            <a:chExt cx="9296800" cy="236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9296781" y="1184402"/>
                  </a:moveTo>
                  <a:cubicBezTo>
                    <a:pt x="9296781" y="530225"/>
                    <a:pt x="8766556" y="0"/>
                    <a:pt x="8112379" y="0"/>
                  </a:cubicBezTo>
                  <a:lnTo>
                    <a:pt x="1184402" y="0"/>
                  </a:lnTo>
                  <a:cubicBezTo>
                    <a:pt x="530225" y="0"/>
                    <a:pt x="0" y="530225"/>
                    <a:pt x="0" y="1184402"/>
                  </a:cubicBezTo>
                  <a:cubicBezTo>
                    <a:pt x="0" y="1838579"/>
                    <a:pt x="530225" y="2368804"/>
                    <a:pt x="1184402" y="2368804"/>
                  </a:cubicBezTo>
                  <a:lnTo>
                    <a:pt x="8112379" y="2368804"/>
                  </a:lnTo>
                  <a:cubicBezTo>
                    <a:pt x="8766556" y="2368804"/>
                    <a:pt x="9296781" y="1838579"/>
                    <a:pt x="9296781" y="1184402"/>
                  </a:cubicBezTo>
                  <a:close/>
                </a:path>
              </a:pathLst>
            </a:custGeom>
            <a:solidFill>
              <a:srgbClr val="5A9A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353374" y="9217000"/>
            <a:ext cx="6972600" cy="1776600"/>
            <a:chOff x="0" y="0"/>
            <a:chExt cx="9296800" cy="2368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9296781" y="1184402"/>
                  </a:moveTo>
                  <a:cubicBezTo>
                    <a:pt x="9296781" y="530225"/>
                    <a:pt x="8766556" y="0"/>
                    <a:pt x="8112379" y="0"/>
                  </a:cubicBezTo>
                  <a:lnTo>
                    <a:pt x="1184402" y="0"/>
                  </a:lnTo>
                  <a:cubicBezTo>
                    <a:pt x="530225" y="0"/>
                    <a:pt x="0" y="530225"/>
                    <a:pt x="0" y="1184402"/>
                  </a:cubicBezTo>
                  <a:cubicBezTo>
                    <a:pt x="0" y="1838579"/>
                    <a:pt x="530225" y="2368804"/>
                    <a:pt x="1184402" y="2368804"/>
                  </a:cubicBezTo>
                  <a:lnTo>
                    <a:pt x="8112379" y="2368804"/>
                  </a:lnTo>
                  <a:cubicBezTo>
                    <a:pt x="8766556" y="2368804"/>
                    <a:pt x="9296781" y="1838579"/>
                    <a:pt x="9296781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464300" y="9774150"/>
            <a:ext cx="6972600" cy="291600"/>
            <a:chOff x="0" y="0"/>
            <a:chExt cx="9296800" cy="388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3197050" y="1511326"/>
            <a:ext cx="4051800" cy="819000"/>
            <a:chOff x="0" y="0"/>
            <a:chExt cx="5402400" cy="1092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39925" y="6114125"/>
            <a:ext cx="233850" cy="233850"/>
            <a:chOff x="0" y="0"/>
            <a:chExt cx="311800" cy="311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1912" cy="311912"/>
            </a:xfrm>
            <a:custGeom>
              <a:avLst/>
              <a:gdLst/>
              <a:ahLst/>
              <a:cxnLst/>
              <a:rect l="l" t="t" r="r" b="b"/>
              <a:pathLst>
                <a:path w="311912" h="311912">
                  <a:moveTo>
                    <a:pt x="0" y="155956"/>
                  </a:moveTo>
                  <a:cubicBezTo>
                    <a:pt x="0" y="69850"/>
                    <a:pt x="69850" y="0"/>
                    <a:pt x="155956" y="0"/>
                  </a:cubicBezTo>
                  <a:lnTo>
                    <a:pt x="155956" y="12700"/>
                  </a:lnTo>
                  <a:lnTo>
                    <a:pt x="155956" y="0"/>
                  </a:lnTo>
                  <a:cubicBezTo>
                    <a:pt x="242062" y="0"/>
                    <a:pt x="311912" y="69850"/>
                    <a:pt x="311912" y="155956"/>
                  </a:cubicBezTo>
                  <a:lnTo>
                    <a:pt x="299212" y="155956"/>
                  </a:lnTo>
                  <a:lnTo>
                    <a:pt x="311912" y="155956"/>
                  </a:lnTo>
                  <a:cubicBezTo>
                    <a:pt x="311912" y="242062"/>
                    <a:pt x="242062" y="311912"/>
                    <a:pt x="155956" y="311912"/>
                  </a:cubicBezTo>
                  <a:lnTo>
                    <a:pt x="155956" y="299212"/>
                  </a:lnTo>
                  <a:lnTo>
                    <a:pt x="155956" y="311912"/>
                  </a:lnTo>
                  <a:cubicBezTo>
                    <a:pt x="69850" y="311785"/>
                    <a:pt x="0" y="242062"/>
                    <a:pt x="0" y="155956"/>
                  </a:cubicBezTo>
                  <a:lnTo>
                    <a:pt x="12700" y="155956"/>
                  </a:lnTo>
                  <a:lnTo>
                    <a:pt x="25400" y="155956"/>
                  </a:lnTo>
                  <a:lnTo>
                    <a:pt x="12700" y="155956"/>
                  </a:lnTo>
                  <a:lnTo>
                    <a:pt x="0" y="155956"/>
                  </a:lnTo>
                  <a:moveTo>
                    <a:pt x="25400" y="155956"/>
                  </a:moveTo>
                  <a:cubicBezTo>
                    <a:pt x="25400" y="162941"/>
                    <a:pt x="19685" y="168656"/>
                    <a:pt x="12700" y="168656"/>
                  </a:cubicBezTo>
                  <a:cubicBezTo>
                    <a:pt x="5715" y="168656"/>
                    <a:pt x="0" y="162941"/>
                    <a:pt x="0" y="155956"/>
                  </a:cubicBezTo>
                  <a:cubicBezTo>
                    <a:pt x="0" y="148971"/>
                    <a:pt x="5715" y="143256"/>
                    <a:pt x="12700" y="143256"/>
                  </a:cubicBezTo>
                  <a:cubicBezTo>
                    <a:pt x="19685" y="143256"/>
                    <a:pt x="25400" y="148971"/>
                    <a:pt x="25400" y="155956"/>
                  </a:cubicBezTo>
                  <a:cubicBezTo>
                    <a:pt x="25400" y="228092"/>
                    <a:pt x="83820" y="286512"/>
                    <a:pt x="155956" y="286512"/>
                  </a:cubicBezTo>
                  <a:cubicBezTo>
                    <a:pt x="228092" y="286512"/>
                    <a:pt x="286512" y="228092"/>
                    <a:pt x="286512" y="155956"/>
                  </a:cubicBezTo>
                  <a:cubicBezTo>
                    <a:pt x="286512" y="83820"/>
                    <a:pt x="227965" y="25400"/>
                    <a:pt x="155956" y="25400"/>
                  </a:cubicBezTo>
                  <a:lnTo>
                    <a:pt x="155956" y="12700"/>
                  </a:lnTo>
                  <a:lnTo>
                    <a:pt x="155956" y="25400"/>
                  </a:lnTo>
                  <a:cubicBezTo>
                    <a:pt x="83820" y="25400"/>
                    <a:pt x="25400" y="83820"/>
                    <a:pt x="25400" y="155956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522482" y="307075"/>
            <a:ext cx="380250" cy="380250"/>
            <a:chOff x="0" y="0"/>
            <a:chExt cx="507000" cy="507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388325" y="6668725"/>
            <a:ext cx="380250" cy="380250"/>
            <a:chOff x="0" y="0"/>
            <a:chExt cx="507000" cy="507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461525" y="2668025"/>
            <a:ext cx="233850" cy="233850"/>
            <a:chOff x="0" y="0"/>
            <a:chExt cx="311800" cy="311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11912" cy="311912"/>
            </a:xfrm>
            <a:custGeom>
              <a:avLst/>
              <a:gdLst/>
              <a:ahLst/>
              <a:cxnLst/>
              <a:rect l="l" t="t" r="r" b="b"/>
              <a:pathLst>
                <a:path w="311912" h="311912">
                  <a:moveTo>
                    <a:pt x="0" y="155956"/>
                  </a:moveTo>
                  <a:cubicBezTo>
                    <a:pt x="0" y="69850"/>
                    <a:pt x="69850" y="0"/>
                    <a:pt x="155956" y="0"/>
                  </a:cubicBezTo>
                  <a:lnTo>
                    <a:pt x="155956" y="12700"/>
                  </a:lnTo>
                  <a:lnTo>
                    <a:pt x="155956" y="0"/>
                  </a:lnTo>
                  <a:cubicBezTo>
                    <a:pt x="242062" y="0"/>
                    <a:pt x="311912" y="69850"/>
                    <a:pt x="311912" y="155956"/>
                  </a:cubicBezTo>
                  <a:lnTo>
                    <a:pt x="299212" y="155956"/>
                  </a:lnTo>
                  <a:lnTo>
                    <a:pt x="311912" y="155956"/>
                  </a:lnTo>
                  <a:cubicBezTo>
                    <a:pt x="311912" y="242062"/>
                    <a:pt x="242062" y="311912"/>
                    <a:pt x="155956" y="311912"/>
                  </a:cubicBezTo>
                  <a:lnTo>
                    <a:pt x="155956" y="299212"/>
                  </a:lnTo>
                  <a:lnTo>
                    <a:pt x="155956" y="311912"/>
                  </a:lnTo>
                  <a:cubicBezTo>
                    <a:pt x="69850" y="311785"/>
                    <a:pt x="0" y="242062"/>
                    <a:pt x="0" y="155956"/>
                  </a:cubicBezTo>
                  <a:lnTo>
                    <a:pt x="12700" y="155956"/>
                  </a:lnTo>
                  <a:lnTo>
                    <a:pt x="25400" y="155956"/>
                  </a:lnTo>
                  <a:lnTo>
                    <a:pt x="12700" y="155956"/>
                  </a:lnTo>
                  <a:lnTo>
                    <a:pt x="0" y="155956"/>
                  </a:lnTo>
                  <a:moveTo>
                    <a:pt x="25400" y="155956"/>
                  </a:moveTo>
                  <a:cubicBezTo>
                    <a:pt x="25400" y="162941"/>
                    <a:pt x="19685" y="168656"/>
                    <a:pt x="12700" y="168656"/>
                  </a:cubicBezTo>
                  <a:cubicBezTo>
                    <a:pt x="5715" y="168656"/>
                    <a:pt x="0" y="162941"/>
                    <a:pt x="0" y="155956"/>
                  </a:cubicBezTo>
                  <a:cubicBezTo>
                    <a:pt x="0" y="148971"/>
                    <a:pt x="5715" y="143256"/>
                    <a:pt x="12700" y="143256"/>
                  </a:cubicBezTo>
                  <a:cubicBezTo>
                    <a:pt x="19685" y="143256"/>
                    <a:pt x="25400" y="148971"/>
                    <a:pt x="25400" y="155956"/>
                  </a:cubicBezTo>
                  <a:cubicBezTo>
                    <a:pt x="25400" y="228092"/>
                    <a:pt x="83820" y="286512"/>
                    <a:pt x="155956" y="286512"/>
                  </a:cubicBezTo>
                  <a:cubicBezTo>
                    <a:pt x="228092" y="286512"/>
                    <a:pt x="286512" y="228092"/>
                    <a:pt x="286512" y="155956"/>
                  </a:cubicBezTo>
                  <a:cubicBezTo>
                    <a:pt x="286512" y="83820"/>
                    <a:pt x="227965" y="25400"/>
                    <a:pt x="155956" y="25400"/>
                  </a:cubicBezTo>
                  <a:lnTo>
                    <a:pt x="155956" y="12700"/>
                  </a:lnTo>
                  <a:lnTo>
                    <a:pt x="155956" y="25400"/>
                  </a:lnTo>
                  <a:cubicBezTo>
                    <a:pt x="83820" y="25400"/>
                    <a:pt x="25400" y="83820"/>
                    <a:pt x="25400" y="155956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6019" y="3420450"/>
            <a:ext cx="11594258" cy="3446100"/>
            <a:chOff x="0" y="0"/>
            <a:chExt cx="3053632" cy="90761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053632" cy="907615"/>
            </a:xfrm>
            <a:custGeom>
              <a:avLst/>
              <a:gdLst/>
              <a:ahLst/>
              <a:cxnLst/>
              <a:rect l="l" t="t" r="r" b="b"/>
              <a:pathLst>
                <a:path w="3053632" h="907615">
                  <a:moveTo>
                    <a:pt x="0" y="0"/>
                  </a:moveTo>
                  <a:lnTo>
                    <a:pt x="3053632" y="0"/>
                  </a:lnTo>
                  <a:lnTo>
                    <a:pt x="3053632" y="907615"/>
                  </a:lnTo>
                  <a:lnTo>
                    <a:pt x="0" y="907615"/>
                  </a:lnTo>
                  <a:close/>
                </a:path>
              </a:pathLst>
            </a:custGeom>
            <a:solidFill>
              <a:srgbClr val="FFBA58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3053632" cy="945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4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28700" y="1861025"/>
            <a:ext cx="15139368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262E47"/>
                </a:solidFill>
                <a:latin typeface="Raleway Bold"/>
                <a:ea typeface="Raleway Bold"/>
                <a:cs typeface="Raleway Bold"/>
                <a:sym typeface="Raleway Bold"/>
              </a:rPr>
              <a:t>BUSINESS QUESTION?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07972" y="4102712"/>
            <a:ext cx="11330351" cy="1657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How can we help buyers looking for used cars determine a fair market price and avoid overpaying by using a data-driven price prediction model?</a:t>
            </a:r>
          </a:p>
        </p:txBody>
      </p:sp>
      <p:sp>
        <p:nvSpPr>
          <p:cNvPr id="23" name="Freeform 23"/>
          <p:cNvSpPr/>
          <p:nvPr/>
        </p:nvSpPr>
        <p:spPr>
          <a:xfrm>
            <a:off x="10738801" y="6083225"/>
            <a:ext cx="7382542" cy="3615934"/>
          </a:xfrm>
          <a:custGeom>
            <a:avLst/>
            <a:gdLst/>
            <a:ahLst/>
            <a:cxnLst/>
            <a:rect l="l" t="t" r="r" b="b"/>
            <a:pathLst>
              <a:path w="7382542" h="3615934">
                <a:moveTo>
                  <a:pt x="0" y="0"/>
                </a:moveTo>
                <a:lnTo>
                  <a:pt x="7382542" y="0"/>
                </a:lnTo>
                <a:lnTo>
                  <a:pt x="7382542" y="3615934"/>
                </a:lnTo>
                <a:lnTo>
                  <a:pt x="0" y="36159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-997200" y="497200"/>
            <a:ext cx="4051800" cy="819000"/>
            <a:chOff x="0" y="0"/>
            <a:chExt cx="5402400" cy="1092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79400" y="-725050"/>
            <a:ext cx="6972600" cy="1776600"/>
            <a:chOff x="0" y="0"/>
            <a:chExt cx="9296800" cy="236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9296781" y="1184402"/>
                  </a:moveTo>
                  <a:cubicBezTo>
                    <a:pt x="9296781" y="530225"/>
                    <a:pt x="8766556" y="0"/>
                    <a:pt x="8112379" y="0"/>
                  </a:cubicBezTo>
                  <a:lnTo>
                    <a:pt x="1184402" y="0"/>
                  </a:lnTo>
                  <a:cubicBezTo>
                    <a:pt x="530225" y="0"/>
                    <a:pt x="0" y="530225"/>
                    <a:pt x="0" y="1184402"/>
                  </a:cubicBezTo>
                  <a:cubicBezTo>
                    <a:pt x="0" y="1838579"/>
                    <a:pt x="530225" y="2368804"/>
                    <a:pt x="1184402" y="2368804"/>
                  </a:cubicBezTo>
                  <a:lnTo>
                    <a:pt x="8112379" y="2368804"/>
                  </a:lnTo>
                  <a:cubicBezTo>
                    <a:pt x="8766556" y="2368804"/>
                    <a:pt x="9296781" y="1838579"/>
                    <a:pt x="9296781" y="1184402"/>
                  </a:cubicBezTo>
                  <a:close/>
                </a:path>
              </a:pathLst>
            </a:custGeom>
            <a:solidFill>
              <a:srgbClr val="5A9A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771274" y="737100"/>
            <a:ext cx="6972600" cy="291600"/>
            <a:chOff x="0" y="0"/>
            <a:chExt cx="9296800" cy="388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96781" cy="388747"/>
            </a:xfrm>
            <a:custGeom>
              <a:avLst/>
              <a:gdLst/>
              <a:ahLst/>
              <a:cxnLst/>
              <a:rect l="l" t="t" r="r" b="b"/>
              <a:pathLst>
                <a:path w="9296781" h="388747">
                  <a:moveTo>
                    <a:pt x="9296781" y="194437"/>
                  </a:moveTo>
                  <a:cubicBezTo>
                    <a:pt x="9296781" y="86995"/>
                    <a:pt x="9209786" y="0"/>
                    <a:pt x="9102344" y="0"/>
                  </a:cubicBezTo>
                  <a:lnTo>
                    <a:pt x="194437" y="0"/>
                  </a:lnTo>
                  <a:cubicBezTo>
                    <a:pt x="86995" y="0"/>
                    <a:pt x="0" y="86995"/>
                    <a:pt x="0" y="194437"/>
                  </a:cubicBezTo>
                  <a:cubicBezTo>
                    <a:pt x="0" y="301879"/>
                    <a:pt x="86995" y="388747"/>
                    <a:pt x="194437" y="388747"/>
                  </a:cubicBezTo>
                  <a:lnTo>
                    <a:pt x="9102344" y="388747"/>
                  </a:lnTo>
                  <a:cubicBezTo>
                    <a:pt x="9209659" y="388747"/>
                    <a:pt x="9296781" y="301752"/>
                    <a:pt x="9296781" y="194310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635876" y="1262275"/>
            <a:ext cx="4051800" cy="819000"/>
            <a:chOff x="0" y="0"/>
            <a:chExt cx="5402400" cy="1092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2308750" y="9217000"/>
            <a:ext cx="6972600" cy="1776600"/>
            <a:chOff x="0" y="0"/>
            <a:chExt cx="9296800" cy="2368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9296781" y="1184402"/>
                  </a:moveTo>
                  <a:cubicBezTo>
                    <a:pt x="9296781" y="530225"/>
                    <a:pt x="8766556" y="0"/>
                    <a:pt x="8112379" y="0"/>
                  </a:cubicBezTo>
                  <a:lnTo>
                    <a:pt x="1184402" y="0"/>
                  </a:lnTo>
                  <a:cubicBezTo>
                    <a:pt x="530225" y="0"/>
                    <a:pt x="0" y="530225"/>
                    <a:pt x="0" y="1184402"/>
                  </a:cubicBezTo>
                  <a:cubicBezTo>
                    <a:pt x="0" y="1838579"/>
                    <a:pt x="530225" y="2368804"/>
                    <a:pt x="1184402" y="2368804"/>
                  </a:cubicBezTo>
                  <a:lnTo>
                    <a:pt x="8112379" y="2368804"/>
                  </a:lnTo>
                  <a:cubicBezTo>
                    <a:pt x="8766556" y="2368804"/>
                    <a:pt x="9296781" y="1838579"/>
                    <a:pt x="9296781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5903726" y="10074850"/>
            <a:ext cx="4051800" cy="819000"/>
            <a:chOff x="0" y="0"/>
            <a:chExt cx="5402400" cy="1092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5635876" y="9783250"/>
            <a:ext cx="6972600" cy="291600"/>
            <a:chOff x="0" y="0"/>
            <a:chExt cx="9296800" cy="388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296781" cy="388747"/>
            </a:xfrm>
            <a:custGeom>
              <a:avLst/>
              <a:gdLst/>
              <a:ahLst/>
              <a:cxnLst/>
              <a:rect l="l" t="t" r="r" b="b"/>
              <a:pathLst>
                <a:path w="9296781" h="388747">
                  <a:moveTo>
                    <a:pt x="9296781" y="194437"/>
                  </a:moveTo>
                  <a:cubicBezTo>
                    <a:pt x="9296781" y="86995"/>
                    <a:pt x="9209786" y="0"/>
                    <a:pt x="9102344" y="0"/>
                  </a:cubicBezTo>
                  <a:lnTo>
                    <a:pt x="194437" y="0"/>
                  </a:lnTo>
                  <a:cubicBezTo>
                    <a:pt x="86995" y="0"/>
                    <a:pt x="0" y="86995"/>
                    <a:pt x="0" y="194437"/>
                  </a:cubicBezTo>
                  <a:cubicBezTo>
                    <a:pt x="0" y="301879"/>
                    <a:pt x="86995" y="388747"/>
                    <a:pt x="194437" y="388747"/>
                  </a:cubicBezTo>
                  <a:lnTo>
                    <a:pt x="9102344" y="388747"/>
                  </a:lnTo>
                  <a:cubicBezTo>
                    <a:pt x="9209659" y="388747"/>
                    <a:pt x="9296781" y="301752"/>
                    <a:pt x="9296781" y="194310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369851" y="9412525"/>
            <a:ext cx="380250" cy="380250"/>
            <a:chOff x="0" y="0"/>
            <a:chExt cx="507000" cy="507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7949101" y="260575"/>
            <a:ext cx="380250" cy="380250"/>
            <a:chOff x="0" y="0"/>
            <a:chExt cx="507000" cy="507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524901" y="5409125"/>
            <a:ext cx="380250" cy="380250"/>
            <a:chOff x="0" y="0"/>
            <a:chExt cx="507000" cy="507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524901" y="1168375"/>
            <a:ext cx="10989125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13"/>
              </a:lnSpc>
            </a:pPr>
            <a:r>
              <a:rPr lang="en-US" sz="6510" b="1">
                <a:solidFill>
                  <a:srgbClr val="262E47"/>
                </a:solidFill>
                <a:latin typeface="Arimo Bold"/>
                <a:ea typeface="Arimo Bold"/>
                <a:cs typeface="Arimo Bold"/>
                <a:sym typeface="Arimo Bold"/>
              </a:rPr>
              <a:t>Data Cleaning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0321800" y="7725050"/>
            <a:ext cx="7966200" cy="819000"/>
            <a:chOff x="0" y="0"/>
            <a:chExt cx="10621600" cy="1092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621645" cy="1091946"/>
            </a:xfrm>
            <a:custGeom>
              <a:avLst/>
              <a:gdLst/>
              <a:ahLst/>
              <a:cxnLst/>
              <a:rect l="l" t="t" r="r" b="b"/>
              <a:pathLst>
                <a:path w="10621645" h="1091946">
                  <a:moveTo>
                    <a:pt x="0" y="545973"/>
                  </a:moveTo>
                  <a:cubicBezTo>
                    <a:pt x="0" y="244475"/>
                    <a:pt x="2377694" y="0"/>
                    <a:pt x="5310759" y="0"/>
                  </a:cubicBezTo>
                  <a:cubicBezTo>
                    <a:pt x="8243825" y="0"/>
                    <a:pt x="10621645" y="244475"/>
                    <a:pt x="10621645" y="545973"/>
                  </a:cubicBezTo>
                  <a:cubicBezTo>
                    <a:pt x="10621645" y="847471"/>
                    <a:pt x="8243824" y="1091946"/>
                    <a:pt x="5310759" y="1091946"/>
                  </a:cubicBezTo>
                  <a:cubicBezTo>
                    <a:pt x="2377694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336600" y="2406625"/>
            <a:ext cx="12413501" cy="652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Merged data across brands</a:t>
            </a:r>
          </a:p>
          <a:p>
            <a:pPr algn="just">
              <a:lnSpc>
                <a:spcPts val="2879"/>
              </a:lnSpc>
              <a:spcBef>
                <a:spcPct val="0"/>
              </a:spcBef>
            </a:pPr>
            <a:endParaRPr lang="en-US" sz="2400" u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dataset contained two tax columns: </a:t>
            </a:r>
            <a:r>
              <a:rPr lang="en-US" sz="2400" u="none" strike="noStrike">
                <a:solidFill>
                  <a:srgbClr val="F97F02"/>
                </a:solidFill>
                <a:latin typeface="Arimo"/>
                <a:ea typeface="Arimo"/>
                <a:cs typeface="Arimo"/>
                <a:sym typeface="Arimo"/>
              </a:rPr>
              <a:t>'tax' and 'tax(£)'</a:t>
            </a:r>
            <a:r>
              <a:rPr lang="en-US" sz="2400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 - removed duplicated column</a:t>
            </a:r>
          </a:p>
          <a:p>
            <a:pPr algn="just">
              <a:lnSpc>
                <a:spcPts val="2879"/>
              </a:lnSpc>
              <a:spcBef>
                <a:spcPct val="0"/>
              </a:spcBef>
            </a:pPr>
            <a:endParaRPr lang="en-US" sz="2400" u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Found </a:t>
            </a:r>
            <a:r>
              <a:rPr lang="en-US" sz="2400" u="none" strike="noStrike">
                <a:solidFill>
                  <a:srgbClr val="F97F02"/>
                </a:solidFill>
                <a:latin typeface="Arimo"/>
                <a:ea typeface="Arimo"/>
                <a:cs typeface="Arimo"/>
                <a:sym typeface="Arimo"/>
              </a:rPr>
              <a:t>4,860</a:t>
            </a:r>
            <a:r>
              <a:rPr lang="en-US" sz="2400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missing values in the 'tax' column.</a:t>
            </a:r>
          </a:p>
          <a:p>
            <a:pPr algn="just">
              <a:lnSpc>
                <a:spcPts val="2879"/>
              </a:lnSpc>
              <a:spcBef>
                <a:spcPct val="0"/>
              </a:spcBef>
            </a:pPr>
            <a:endParaRPr lang="en-US" sz="2400" u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Handled missing values - </a:t>
            </a:r>
            <a:r>
              <a:rPr lang="en-US" sz="2400" u="none" strike="noStrike">
                <a:solidFill>
                  <a:srgbClr val="F97F02"/>
                </a:solidFill>
                <a:latin typeface="Arimo"/>
                <a:ea typeface="Arimo"/>
                <a:cs typeface="Arimo"/>
                <a:sym typeface="Arimo"/>
              </a:rPr>
              <a:t>Grouped data by engineSize and fuelType</a:t>
            </a:r>
            <a:r>
              <a:rPr lang="en-US" sz="2400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assuming cars with similar engine specs and fuel types pay similar tax.</a:t>
            </a:r>
          </a:p>
          <a:p>
            <a:pPr algn="just">
              <a:lnSpc>
                <a:spcPts val="2879"/>
              </a:lnSpc>
              <a:spcBef>
                <a:spcPct val="0"/>
              </a:spcBef>
            </a:pPr>
            <a:endParaRPr lang="en-US" sz="2400" u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Imputed missing values using the </a:t>
            </a:r>
            <a:r>
              <a:rPr lang="en-US" sz="2400" u="none" strike="noStrike">
                <a:solidFill>
                  <a:srgbClr val="F97F02"/>
                </a:solidFill>
                <a:latin typeface="Arimo"/>
                <a:ea typeface="Arimo"/>
                <a:cs typeface="Arimo"/>
                <a:sym typeface="Arimo"/>
              </a:rPr>
              <a:t>median</a:t>
            </a:r>
            <a:r>
              <a:rPr lang="en-US" sz="2400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tax within each group</a:t>
            </a:r>
          </a:p>
          <a:p>
            <a:pPr algn="just">
              <a:lnSpc>
                <a:spcPts val="2879"/>
              </a:lnSpc>
              <a:spcBef>
                <a:spcPct val="0"/>
              </a:spcBef>
            </a:pPr>
            <a:endParaRPr lang="en-US" sz="2400" u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Dropped the remaining 350 rows where imputation wasn't possible.</a:t>
            </a:r>
          </a:p>
          <a:p>
            <a:pPr algn="just">
              <a:lnSpc>
                <a:spcPts val="2879"/>
              </a:lnSpc>
              <a:spcBef>
                <a:spcPct val="0"/>
              </a:spcBef>
            </a:pPr>
            <a:endParaRPr lang="en-US" sz="2400" u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Standardised model entries by removing leading/trailing spaces (e.g., ' Fiesta' vs 'Fiesta')</a:t>
            </a:r>
          </a:p>
          <a:p>
            <a:pPr algn="just">
              <a:lnSpc>
                <a:spcPts val="2879"/>
              </a:lnSpc>
              <a:spcBef>
                <a:spcPct val="0"/>
              </a:spcBef>
            </a:pPr>
            <a:endParaRPr lang="en-US" sz="2400" u="none" strike="noStrik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Split the merged data back by brand to build and evaluate brand-specific price prediction models</a:t>
            </a:r>
          </a:p>
        </p:txBody>
      </p:sp>
      <p:sp>
        <p:nvSpPr>
          <p:cNvPr id="24" name="Freeform 24"/>
          <p:cNvSpPr/>
          <p:nvPr/>
        </p:nvSpPr>
        <p:spPr>
          <a:xfrm>
            <a:off x="11184239" y="5421364"/>
            <a:ext cx="6658450" cy="4435421"/>
          </a:xfrm>
          <a:custGeom>
            <a:avLst/>
            <a:gdLst/>
            <a:ahLst/>
            <a:cxnLst/>
            <a:rect l="l" t="t" r="r" b="b"/>
            <a:pathLst>
              <a:path w="6658450" h="4435421">
                <a:moveTo>
                  <a:pt x="0" y="0"/>
                </a:moveTo>
                <a:lnTo>
                  <a:pt x="6658450" y="0"/>
                </a:lnTo>
                <a:lnTo>
                  <a:pt x="6658450" y="4435421"/>
                </a:lnTo>
                <a:lnTo>
                  <a:pt x="0" y="4435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86374" y="-725050"/>
            <a:ext cx="6972600" cy="1776600"/>
            <a:chOff x="0" y="0"/>
            <a:chExt cx="9296800" cy="236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0" y="1184402"/>
                  </a:moveTo>
                  <a:cubicBezTo>
                    <a:pt x="0" y="530225"/>
                    <a:pt x="530225" y="0"/>
                    <a:pt x="1184402" y="0"/>
                  </a:cubicBezTo>
                  <a:lnTo>
                    <a:pt x="8112379" y="0"/>
                  </a:lnTo>
                  <a:cubicBezTo>
                    <a:pt x="8766556" y="0"/>
                    <a:pt x="9296781" y="530225"/>
                    <a:pt x="9296781" y="1184402"/>
                  </a:cubicBezTo>
                  <a:cubicBezTo>
                    <a:pt x="9296781" y="1838579"/>
                    <a:pt x="8766556" y="2368804"/>
                    <a:pt x="8112379" y="2368804"/>
                  </a:cubicBezTo>
                  <a:lnTo>
                    <a:pt x="1184402" y="2368804"/>
                  </a:lnTo>
                  <a:cubicBezTo>
                    <a:pt x="530225" y="2368804"/>
                    <a:pt x="0" y="1838579"/>
                    <a:pt x="0" y="1184402"/>
                  </a:cubicBezTo>
                  <a:close/>
                </a:path>
              </a:pathLst>
            </a:custGeom>
            <a:solidFill>
              <a:srgbClr val="5A9A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464300" y="954500"/>
            <a:ext cx="6972600" cy="291600"/>
            <a:chOff x="0" y="0"/>
            <a:chExt cx="9296800" cy="388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510050" y="1703800"/>
            <a:ext cx="4051800" cy="819000"/>
            <a:chOff x="0" y="0"/>
            <a:chExt cx="5402400" cy="1092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3393650" y="3069200"/>
            <a:ext cx="4051800" cy="819000"/>
            <a:chOff x="0" y="0"/>
            <a:chExt cx="5402400" cy="1092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001776" y="9217000"/>
            <a:ext cx="6972600" cy="1776600"/>
            <a:chOff x="0" y="0"/>
            <a:chExt cx="9296800" cy="2368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0" y="1184402"/>
                  </a:moveTo>
                  <a:cubicBezTo>
                    <a:pt x="0" y="530225"/>
                    <a:pt x="530225" y="0"/>
                    <a:pt x="1184402" y="0"/>
                  </a:cubicBezTo>
                  <a:lnTo>
                    <a:pt x="8112379" y="0"/>
                  </a:lnTo>
                  <a:cubicBezTo>
                    <a:pt x="8766556" y="0"/>
                    <a:pt x="9296781" y="530225"/>
                    <a:pt x="9296781" y="1184402"/>
                  </a:cubicBezTo>
                  <a:cubicBezTo>
                    <a:pt x="9296781" y="1838579"/>
                    <a:pt x="8766556" y="2368804"/>
                    <a:pt x="8112379" y="2368804"/>
                  </a:cubicBezTo>
                  <a:lnTo>
                    <a:pt x="1184402" y="2368804"/>
                  </a:lnTo>
                  <a:cubicBezTo>
                    <a:pt x="530225" y="2368804"/>
                    <a:pt x="0" y="1838579"/>
                    <a:pt x="0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-1170850" y="9783250"/>
            <a:ext cx="6972600" cy="291600"/>
            <a:chOff x="0" y="0"/>
            <a:chExt cx="9296800" cy="388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41175" y="5770325"/>
            <a:ext cx="380250" cy="380250"/>
            <a:chOff x="0" y="0"/>
            <a:chExt cx="507000" cy="507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9336275" y="260575"/>
            <a:ext cx="380250" cy="380250"/>
            <a:chOff x="0" y="0"/>
            <a:chExt cx="507000" cy="507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1136300" y="7725050"/>
            <a:ext cx="7966200" cy="819000"/>
            <a:chOff x="0" y="0"/>
            <a:chExt cx="10621600" cy="1092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621645" cy="1091946"/>
            </a:xfrm>
            <a:custGeom>
              <a:avLst/>
              <a:gdLst/>
              <a:ahLst/>
              <a:cxnLst/>
              <a:rect l="l" t="t" r="r" b="b"/>
              <a:pathLst>
                <a:path w="10621645" h="1091946">
                  <a:moveTo>
                    <a:pt x="0" y="545973"/>
                  </a:moveTo>
                  <a:cubicBezTo>
                    <a:pt x="0" y="244475"/>
                    <a:pt x="2377694" y="0"/>
                    <a:pt x="5310759" y="0"/>
                  </a:cubicBezTo>
                  <a:cubicBezTo>
                    <a:pt x="8243825" y="0"/>
                    <a:pt x="10621645" y="244475"/>
                    <a:pt x="10621645" y="545973"/>
                  </a:cubicBezTo>
                  <a:cubicBezTo>
                    <a:pt x="10621645" y="847471"/>
                    <a:pt x="8243824" y="1091946"/>
                    <a:pt x="5310759" y="1091946"/>
                  </a:cubicBezTo>
                  <a:cubicBezTo>
                    <a:pt x="2377694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821425" y="1217525"/>
            <a:ext cx="92305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262E47"/>
                </a:solidFill>
                <a:latin typeface="Arimo Bold"/>
                <a:ea typeface="Arimo Bold"/>
                <a:cs typeface="Arimo Bold"/>
                <a:sym typeface="Arimo Bold"/>
              </a:rPr>
              <a:t>Data Details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60868" y="2513275"/>
            <a:ext cx="1771131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Source - </a:t>
            </a: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Used Car Listings Dataset: Kaggle UK Used Car Listings Dataset</a:t>
            </a:r>
          </a:p>
          <a:p>
            <a:pPr algn="just">
              <a:lnSpc>
                <a:spcPts val="2879"/>
              </a:lnSpc>
            </a:pPr>
            <a:r>
              <a:rPr lang="en-US" sz="24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Dealer Inventory Records -</a:t>
            </a: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Simulated multi-brand dealership data (Top 9 brands). </a:t>
            </a:r>
            <a:r>
              <a:rPr lang="en-US" sz="24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98,837 listings and 10 attributes</a:t>
            </a:r>
          </a:p>
          <a:p>
            <a:pPr algn="just">
              <a:lnSpc>
                <a:spcPts val="2879"/>
              </a:lnSpc>
            </a:pPr>
            <a:endParaRPr lang="en-US" sz="2400" b="1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01272" y="3961075"/>
            <a:ext cx="6847526" cy="5076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Contains: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Vehicle specifications: Year, Mileage, Engine Size, Fuel Type, Transmission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Market pricing info: Listed Price (target price), Model, Brand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Condition indicators: Age of Car, Mileage Tier, Engine Tier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Categorical features: Fuel Type (Diesel, Petrol, Hybrid, Electric), Transmission (Manual/Auto)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112560" y="3969350"/>
            <a:ext cx="6375516" cy="435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b="1">
                <a:solidFill>
                  <a:srgbClr val="FF6565"/>
                </a:solidFill>
                <a:latin typeface="Arimo Bold"/>
                <a:ea typeface="Arimo Bold"/>
                <a:cs typeface="Arimo Bold"/>
                <a:sym typeface="Arimo Bold"/>
              </a:rPr>
              <a:t>Brand-Specific Dealer Profiles:</a:t>
            </a:r>
            <a:r>
              <a:rPr lang="en-US" sz="24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Simulated dealership characteristics for 9 brands (Audi, BMW, Ford, Hyundai, Mercedes, Skoda, Toyota, VW, Vauxhall)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just">
              <a:lnSpc>
                <a:spcPts val="2879"/>
              </a:lnSpc>
            </a:pPr>
            <a:r>
              <a:rPr lang="en-US" sz="24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Contains: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Basic details: Brand, Location, Inventory Composition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Operational data: Number of Models Available, Mileage Range, Price Range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79400" y="-725050"/>
            <a:ext cx="6972600" cy="1776600"/>
            <a:chOff x="0" y="0"/>
            <a:chExt cx="9296800" cy="236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9296781" y="1184402"/>
                  </a:moveTo>
                  <a:cubicBezTo>
                    <a:pt x="9296781" y="530225"/>
                    <a:pt x="8766556" y="0"/>
                    <a:pt x="8112379" y="0"/>
                  </a:cubicBezTo>
                  <a:lnTo>
                    <a:pt x="1184402" y="0"/>
                  </a:lnTo>
                  <a:cubicBezTo>
                    <a:pt x="530225" y="0"/>
                    <a:pt x="0" y="530225"/>
                    <a:pt x="0" y="1184402"/>
                  </a:cubicBezTo>
                  <a:cubicBezTo>
                    <a:pt x="0" y="1838579"/>
                    <a:pt x="530225" y="2368804"/>
                    <a:pt x="1184402" y="2368804"/>
                  </a:cubicBezTo>
                  <a:lnTo>
                    <a:pt x="8112379" y="2368804"/>
                  </a:lnTo>
                  <a:cubicBezTo>
                    <a:pt x="8766556" y="2368804"/>
                    <a:pt x="9296781" y="1838579"/>
                    <a:pt x="9296781" y="1184402"/>
                  </a:cubicBezTo>
                  <a:close/>
                </a:path>
              </a:pathLst>
            </a:custGeom>
            <a:solidFill>
              <a:srgbClr val="5A9A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771274" y="737100"/>
            <a:ext cx="6972600" cy="291600"/>
            <a:chOff x="0" y="0"/>
            <a:chExt cx="9296800" cy="388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96781" cy="388747"/>
            </a:xfrm>
            <a:custGeom>
              <a:avLst/>
              <a:gdLst/>
              <a:ahLst/>
              <a:cxnLst/>
              <a:rect l="l" t="t" r="r" b="b"/>
              <a:pathLst>
                <a:path w="9296781" h="388747">
                  <a:moveTo>
                    <a:pt x="9296781" y="194437"/>
                  </a:moveTo>
                  <a:cubicBezTo>
                    <a:pt x="9296781" y="86995"/>
                    <a:pt x="9209786" y="0"/>
                    <a:pt x="9102344" y="0"/>
                  </a:cubicBezTo>
                  <a:lnTo>
                    <a:pt x="194437" y="0"/>
                  </a:lnTo>
                  <a:cubicBezTo>
                    <a:pt x="86995" y="0"/>
                    <a:pt x="0" y="86995"/>
                    <a:pt x="0" y="194437"/>
                  </a:cubicBezTo>
                  <a:cubicBezTo>
                    <a:pt x="0" y="301879"/>
                    <a:pt x="86995" y="388747"/>
                    <a:pt x="194437" y="388747"/>
                  </a:cubicBezTo>
                  <a:lnTo>
                    <a:pt x="9102344" y="388747"/>
                  </a:lnTo>
                  <a:cubicBezTo>
                    <a:pt x="9209659" y="388747"/>
                    <a:pt x="9296781" y="301752"/>
                    <a:pt x="9296781" y="194310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635876" y="1262275"/>
            <a:ext cx="4051800" cy="819000"/>
            <a:chOff x="0" y="0"/>
            <a:chExt cx="5402400" cy="1092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-4524213" y="9144553"/>
            <a:ext cx="6972600" cy="1776600"/>
            <a:chOff x="0" y="0"/>
            <a:chExt cx="9296800" cy="2368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9296781" y="1184402"/>
                  </a:moveTo>
                  <a:cubicBezTo>
                    <a:pt x="9296781" y="530225"/>
                    <a:pt x="8766556" y="0"/>
                    <a:pt x="8112379" y="0"/>
                  </a:cubicBezTo>
                  <a:lnTo>
                    <a:pt x="1184402" y="0"/>
                  </a:lnTo>
                  <a:cubicBezTo>
                    <a:pt x="530225" y="0"/>
                    <a:pt x="0" y="530225"/>
                    <a:pt x="0" y="1184402"/>
                  </a:cubicBezTo>
                  <a:cubicBezTo>
                    <a:pt x="0" y="1838579"/>
                    <a:pt x="530225" y="2368804"/>
                    <a:pt x="1184402" y="2368804"/>
                  </a:cubicBezTo>
                  <a:lnTo>
                    <a:pt x="8112379" y="2368804"/>
                  </a:lnTo>
                  <a:cubicBezTo>
                    <a:pt x="8766556" y="2368804"/>
                    <a:pt x="9296781" y="1838579"/>
                    <a:pt x="9296781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5903726" y="10074850"/>
            <a:ext cx="4051800" cy="819000"/>
            <a:chOff x="0" y="0"/>
            <a:chExt cx="5402400" cy="1092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5635876" y="9783250"/>
            <a:ext cx="6972600" cy="291600"/>
            <a:chOff x="0" y="0"/>
            <a:chExt cx="9296800" cy="388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296781" cy="388747"/>
            </a:xfrm>
            <a:custGeom>
              <a:avLst/>
              <a:gdLst/>
              <a:ahLst/>
              <a:cxnLst/>
              <a:rect l="l" t="t" r="r" b="b"/>
              <a:pathLst>
                <a:path w="9296781" h="388747">
                  <a:moveTo>
                    <a:pt x="9296781" y="194437"/>
                  </a:moveTo>
                  <a:cubicBezTo>
                    <a:pt x="9296781" y="86995"/>
                    <a:pt x="9209786" y="0"/>
                    <a:pt x="9102344" y="0"/>
                  </a:cubicBezTo>
                  <a:lnTo>
                    <a:pt x="194437" y="0"/>
                  </a:lnTo>
                  <a:cubicBezTo>
                    <a:pt x="86995" y="0"/>
                    <a:pt x="0" y="86995"/>
                    <a:pt x="0" y="194437"/>
                  </a:cubicBezTo>
                  <a:cubicBezTo>
                    <a:pt x="0" y="301879"/>
                    <a:pt x="86995" y="388747"/>
                    <a:pt x="194437" y="388747"/>
                  </a:cubicBezTo>
                  <a:lnTo>
                    <a:pt x="9102344" y="388747"/>
                  </a:lnTo>
                  <a:cubicBezTo>
                    <a:pt x="9209659" y="388747"/>
                    <a:pt x="9296781" y="301752"/>
                    <a:pt x="9296781" y="194310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369851" y="9412525"/>
            <a:ext cx="380250" cy="380250"/>
            <a:chOff x="0" y="0"/>
            <a:chExt cx="507000" cy="507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7949101" y="260575"/>
            <a:ext cx="380250" cy="380250"/>
            <a:chOff x="0" y="0"/>
            <a:chExt cx="507000" cy="507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524901" y="5409125"/>
            <a:ext cx="380250" cy="380250"/>
            <a:chOff x="0" y="0"/>
            <a:chExt cx="507000" cy="507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0321800" y="7725050"/>
            <a:ext cx="7966200" cy="819000"/>
            <a:chOff x="0" y="0"/>
            <a:chExt cx="10621600" cy="1092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621645" cy="1091946"/>
            </a:xfrm>
            <a:custGeom>
              <a:avLst/>
              <a:gdLst/>
              <a:ahLst/>
              <a:cxnLst/>
              <a:rect l="l" t="t" r="r" b="b"/>
              <a:pathLst>
                <a:path w="10621645" h="1091946">
                  <a:moveTo>
                    <a:pt x="0" y="545973"/>
                  </a:moveTo>
                  <a:cubicBezTo>
                    <a:pt x="0" y="244475"/>
                    <a:pt x="2377694" y="0"/>
                    <a:pt x="5310759" y="0"/>
                  </a:cubicBezTo>
                  <a:cubicBezTo>
                    <a:pt x="8243825" y="0"/>
                    <a:pt x="10621645" y="244475"/>
                    <a:pt x="10621645" y="545973"/>
                  </a:cubicBezTo>
                  <a:cubicBezTo>
                    <a:pt x="10621645" y="847471"/>
                    <a:pt x="8243824" y="1091946"/>
                    <a:pt x="5310759" y="1091946"/>
                  </a:cubicBezTo>
                  <a:cubicBezTo>
                    <a:pt x="2377694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0770824" y="6326583"/>
            <a:ext cx="7382542" cy="3615934"/>
          </a:xfrm>
          <a:custGeom>
            <a:avLst/>
            <a:gdLst/>
            <a:ahLst/>
            <a:cxnLst/>
            <a:rect l="l" t="t" r="r" b="b"/>
            <a:pathLst>
              <a:path w="7382542" h="3615934">
                <a:moveTo>
                  <a:pt x="0" y="0"/>
                </a:moveTo>
                <a:lnTo>
                  <a:pt x="7382542" y="0"/>
                </a:lnTo>
                <a:lnTo>
                  <a:pt x="7382542" y="3615934"/>
                </a:lnTo>
                <a:lnTo>
                  <a:pt x="0" y="36159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2649237" y="5409125"/>
            <a:ext cx="7284867" cy="4623728"/>
          </a:xfrm>
          <a:custGeom>
            <a:avLst/>
            <a:gdLst/>
            <a:ahLst/>
            <a:cxnLst/>
            <a:rect l="l" t="t" r="r" b="b"/>
            <a:pathLst>
              <a:path w="7284867" h="4623728">
                <a:moveTo>
                  <a:pt x="0" y="0"/>
                </a:moveTo>
                <a:lnTo>
                  <a:pt x="7284867" y="0"/>
                </a:lnTo>
                <a:lnTo>
                  <a:pt x="7284867" y="4623728"/>
                </a:lnTo>
                <a:lnTo>
                  <a:pt x="0" y="46237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524901" y="1295400"/>
            <a:ext cx="13463696" cy="191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262E47"/>
                </a:solidFill>
                <a:latin typeface="Raleway Bold"/>
                <a:ea typeface="Raleway Bold"/>
                <a:cs typeface="Raleway Bold"/>
                <a:sym typeface="Raleway Bold"/>
              </a:rPr>
              <a:t>EDA – Used Car Pricing Patterns</a:t>
            </a:r>
          </a:p>
          <a:p>
            <a:pPr algn="l">
              <a:lnSpc>
                <a:spcPts val="7813"/>
              </a:lnSpc>
            </a:pPr>
            <a:endParaRPr lang="en-US" sz="6000" b="1">
              <a:solidFill>
                <a:srgbClr val="262E47"/>
              </a:solidFill>
              <a:latin typeface="Raleway Bold"/>
              <a:ea typeface="Raleway Bold"/>
              <a:cs typeface="Raleway Bold"/>
              <a:sym typeface="Raleway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88343" y="2335608"/>
            <a:ext cx="17711314" cy="399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6565"/>
                </a:solidFill>
                <a:latin typeface="Arimo"/>
                <a:ea typeface="Arimo"/>
                <a:cs typeface="Arimo"/>
                <a:sym typeface="Arimo"/>
              </a:rPr>
              <a:t>Mileage &amp; Mpg with Price Relationship: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 Higher mileage/mpg consistently lowers car prices across all brands, including luxury ones like BMW and Mercedes.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6565"/>
                </a:solidFill>
                <a:latin typeface="Arimo"/>
                <a:ea typeface="Arimo"/>
                <a:cs typeface="Arimo"/>
                <a:sym typeface="Arimo"/>
              </a:rPr>
              <a:t>Fuel type impacts price: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 Diesel cars cost more than petrol, especially for VW and Skoda, while electric and hybrid prices vary with brand reputation.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FF6565"/>
                </a:solidFill>
                <a:latin typeface="Arimo"/>
                <a:ea typeface="Arimo"/>
                <a:cs typeface="Arimo"/>
                <a:sym typeface="Arimo"/>
              </a:rPr>
              <a:t>Brand and Model Influence: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 Premium models like the BMW 3 Series, Audi A4, and Mercedes C-Class command higher prices, while brands like Hyundai and Ford have tighter, lower price ranges.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32120" y="9217000"/>
            <a:ext cx="12507000" cy="1776600"/>
            <a:chOff x="0" y="0"/>
            <a:chExt cx="16676000" cy="236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75990" cy="2368804"/>
            </a:xfrm>
            <a:custGeom>
              <a:avLst/>
              <a:gdLst/>
              <a:ahLst/>
              <a:cxnLst/>
              <a:rect l="l" t="t" r="r" b="b"/>
              <a:pathLst>
                <a:path w="16675990" h="2368804">
                  <a:moveTo>
                    <a:pt x="0" y="1184402"/>
                  </a:moveTo>
                  <a:cubicBezTo>
                    <a:pt x="0" y="530225"/>
                    <a:pt x="530225" y="0"/>
                    <a:pt x="1184402" y="0"/>
                  </a:cubicBezTo>
                  <a:lnTo>
                    <a:pt x="15491588" y="0"/>
                  </a:lnTo>
                  <a:cubicBezTo>
                    <a:pt x="16145765" y="0"/>
                    <a:pt x="16675990" y="530225"/>
                    <a:pt x="16675990" y="1184402"/>
                  </a:cubicBezTo>
                  <a:cubicBezTo>
                    <a:pt x="16675990" y="1838579"/>
                    <a:pt x="16145765" y="2368804"/>
                    <a:pt x="15491588" y="2368804"/>
                  </a:cubicBezTo>
                  <a:lnTo>
                    <a:pt x="1184402" y="2368804"/>
                  </a:lnTo>
                  <a:cubicBezTo>
                    <a:pt x="530225" y="2368804"/>
                    <a:pt x="0" y="1838579"/>
                    <a:pt x="0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2704880" y="-706600"/>
            <a:ext cx="12507000" cy="1776600"/>
            <a:chOff x="0" y="0"/>
            <a:chExt cx="16676000" cy="2368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75990" cy="2368804"/>
            </a:xfrm>
            <a:custGeom>
              <a:avLst/>
              <a:gdLst/>
              <a:ahLst/>
              <a:cxnLst/>
              <a:rect l="l" t="t" r="r" b="b"/>
              <a:pathLst>
                <a:path w="16675990" h="2368804">
                  <a:moveTo>
                    <a:pt x="0" y="1184402"/>
                  </a:moveTo>
                  <a:cubicBezTo>
                    <a:pt x="0" y="530225"/>
                    <a:pt x="530225" y="0"/>
                    <a:pt x="1184402" y="0"/>
                  </a:cubicBezTo>
                  <a:lnTo>
                    <a:pt x="15491588" y="0"/>
                  </a:lnTo>
                  <a:cubicBezTo>
                    <a:pt x="16145765" y="0"/>
                    <a:pt x="16675990" y="530225"/>
                    <a:pt x="16675990" y="1184402"/>
                  </a:cubicBezTo>
                  <a:cubicBezTo>
                    <a:pt x="16675990" y="1838579"/>
                    <a:pt x="16145765" y="2368804"/>
                    <a:pt x="15491588" y="2368804"/>
                  </a:cubicBezTo>
                  <a:lnTo>
                    <a:pt x="1184402" y="2368804"/>
                  </a:lnTo>
                  <a:cubicBezTo>
                    <a:pt x="530225" y="2368804"/>
                    <a:pt x="0" y="1838579"/>
                    <a:pt x="0" y="1184402"/>
                  </a:cubicBezTo>
                  <a:close/>
                </a:path>
              </a:pathLst>
            </a:custGeom>
            <a:solidFill>
              <a:srgbClr val="5A9AFF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-1560930" y="648450"/>
            <a:ext cx="6972600" cy="380250"/>
            <a:chOff x="0" y="0"/>
            <a:chExt cx="9296800" cy="507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96781" cy="506931"/>
            </a:xfrm>
            <a:custGeom>
              <a:avLst/>
              <a:gdLst/>
              <a:ahLst/>
              <a:cxnLst/>
              <a:rect l="l" t="t" r="r" b="b"/>
              <a:pathLst>
                <a:path w="9296781" h="506931">
                  <a:moveTo>
                    <a:pt x="9296781" y="253548"/>
                  </a:moveTo>
                  <a:cubicBezTo>
                    <a:pt x="9296781" y="113443"/>
                    <a:pt x="9209786" y="0"/>
                    <a:pt x="9102344" y="0"/>
                  </a:cubicBezTo>
                  <a:lnTo>
                    <a:pt x="194437" y="0"/>
                  </a:lnTo>
                  <a:cubicBezTo>
                    <a:pt x="86995" y="0"/>
                    <a:pt x="0" y="113443"/>
                    <a:pt x="0" y="253548"/>
                  </a:cubicBezTo>
                  <a:cubicBezTo>
                    <a:pt x="0" y="393654"/>
                    <a:pt x="86995" y="506931"/>
                    <a:pt x="194437" y="506931"/>
                  </a:cubicBezTo>
                  <a:lnTo>
                    <a:pt x="9102344" y="506931"/>
                  </a:lnTo>
                  <a:cubicBezTo>
                    <a:pt x="9209659" y="506931"/>
                    <a:pt x="9296781" y="393488"/>
                    <a:pt x="9296781" y="25338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17282626" y="8807476"/>
            <a:ext cx="4051800" cy="819000"/>
            <a:chOff x="0" y="0"/>
            <a:chExt cx="5402400" cy="1092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10800000">
            <a:off x="17273125" y="2321551"/>
            <a:ext cx="380250" cy="380250"/>
            <a:chOff x="0" y="0"/>
            <a:chExt cx="507000" cy="507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2" name="Group 12"/>
          <p:cNvGrpSpPr/>
          <p:nvPr/>
        </p:nvGrpSpPr>
        <p:grpSpPr>
          <a:xfrm rot="-10800000">
            <a:off x="9754425" y="9988375"/>
            <a:ext cx="233850" cy="233850"/>
            <a:chOff x="0" y="0"/>
            <a:chExt cx="311800" cy="311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1912" cy="311912"/>
            </a:xfrm>
            <a:custGeom>
              <a:avLst/>
              <a:gdLst/>
              <a:ahLst/>
              <a:cxnLst/>
              <a:rect l="l" t="t" r="r" b="b"/>
              <a:pathLst>
                <a:path w="311912" h="311912">
                  <a:moveTo>
                    <a:pt x="286385" y="155956"/>
                  </a:moveTo>
                  <a:cubicBezTo>
                    <a:pt x="286385" y="83820"/>
                    <a:pt x="227965" y="25400"/>
                    <a:pt x="155956" y="25400"/>
                  </a:cubicBezTo>
                  <a:lnTo>
                    <a:pt x="155956" y="12700"/>
                  </a:lnTo>
                  <a:lnTo>
                    <a:pt x="155956" y="25400"/>
                  </a:lnTo>
                  <a:lnTo>
                    <a:pt x="155956" y="12700"/>
                  </a:lnTo>
                  <a:lnTo>
                    <a:pt x="155956" y="25400"/>
                  </a:lnTo>
                  <a:cubicBezTo>
                    <a:pt x="83820" y="25400"/>
                    <a:pt x="25400" y="83820"/>
                    <a:pt x="25400" y="155956"/>
                  </a:cubicBezTo>
                  <a:lnTo>
                    <a:pt x="12700" y="155956"/>
                  </a:lnTo>
                  <a:lnTo>
                    <a:pt x="25400" y="155956"/>
                  </a:lnTo>
                  <a:cubicBezTo>
                    <a:pt x="25400" y="228092"/>
                    <a:pt x="83820" y="286512"/>
                    <a:pt x="155956" y="286512"/>
                  </a:cubicBezTo>
                  <a:lnTo>
                    <a:pt x="155956" y="299212"/>
                  </a:lnTo>
                  <a:lnTo>
                    <a:pt x="155956" y="286512"/>
                  </a:lnTo>
                  <a:cubicBezTo>
                    <a:pt x="228092" y="286512"/>
                    <a:pt x="286512" y="228092"/>
                    <a:pt x="286512" y="155956"/>
                  </a:cubicBezTo>
                  <a:cubicBezTo>
                    <a:pt x="286512" y="148971"/>
                    <a:pt x="292227" y="143256"/>
                    <a:pt x="299212" y="143256"/>
                  </a:cubicBezTo>
                  <a:cubicBezTo>
                    <a:pt x="306197" y="143256"/>
                    <a:pt x="311912" y="148971"/>
                    <a:pt x="311912" y="155956"/>
                  </a:cubicBezTo>
                  <a:lnTo>
                    <a:pt x="299212" y="155956"/>
                  </a:lnTo>
                  <a:lnTo>
                    <a:pt x="286512" y="155956"/>
                  </a:lnTo>
                  <a:moveTo>
                    <a:pt x="311912" y="155956"/>
                  </a:moveTo>
                  <a:cubicBezTo>
                    <a:pt x="311912" y="162941"/>
                    <a:pt x="306197" y="168656"/>
                    <a:pt x="299212" y="168656"/>
                  </a:cubicBezTo>
                  <a:cubicBezTo>
                    <a:pt x="292227" y="168656"/>
                    <a:pt x="286512" y="162941"/>
                    <a:pt x="286512" y="155956"/>
                  </a:cubicBezTo>
                  <a:lnTo>
                    <a:pt x="299212" y="155956"/>
                  </a:lnTo>
                  <a:lnTo>
                    <a:pt x="311912" y="155956"/>
                  </a:lnTo>
                  <a:cubicBezTo>
                    <a:pt x="311912" y="242062"/>
                    <a:pt x="242062" y="311912"/>
                    <a:pt x="155956" y="311912"/>
                  </a:cubicBezTo>
                  <a:cubicBezTo>
                    <a:pt x="69850" y="311912"/>
                    <a:pt x="0" y="242062"/>
                    <a:pt x="0" y="155956"/>
                  </a:cubicBezTo>
                  <a:cubicBezTo>
                    <a:pt x="0" y="69850"/>
                    <a:pt x="69850" y="0"/>
                    <a:pt x="155956" y="0"/>
                  </a:cubicBezTo>
                  <a:cubicBezTo>
                    <a:pt x="242062" y="0"/>
                    <a:pt x="311785" y="69850"/>
                    <a:pt x="311785" y="155956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4" name="Group 14"/>
          <p:cNvGrpSpPr/>
          <p:nvPr/>
        </p:nvGrpSpPr>
        <p:grpSpPr>
          <a:xfrm rot="-10800000">
            <a:off x="7413669" y="473300"/>
            <a:ext cx="380250" cy="380250"/>
            <a:chOff x="0" y="0"/>
            <a:chExt cx="507000" cy="507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6" name="Group 16"/>
          <p:cNvGrpSpPr/>
          <p:nvPr/>
        </p:nvGrpSpPr>
        <p:grpSpPr>
          <a:xfrm rot="-10800000">
            <a:off x="17879591" y="5307678"/>
            <a:ext cx="233850" cy="233850"/>
            <a:chOff x="0" y="0"/>
            <a:chExt cx="311800" cy="311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11912" cy="311912"/>
            </a:xfrm>
            <a:custGeom>
              <a:avLst/>
              <a:gdLst/>
              <a:ahLst/>
              <a:cxnLst/>
              <a:rect l="l" t="t" r="r" b="b"/>
              <a:pathLst>
                <a:path w="311912" h="311912">
                  <a:moveTo>
                    <a:pt x="286385" y="155956"/>
                  </a:moveTo>
                  <a:cubicBezTo>
                    <a:pt x="286385" y="83820"/>
                    <a:pt x="227965" y="25400"/>
                    <a:pt x="155956" y="25400"/>
                  </a:cubicBezTo>
                  <a:lnTo>
                    <a:pt x="155956" y="12700"/>
                  </a:lnTo>
                  <a:lnTo>
                    <a:pt x="155956" y="25400"/>
                  </a:lnTo>
                  <a:lnTo>
                    <a:pt x="155956" y="12700"/>
                  </a:lnTo>
                  <a:lnTo>
                    <a:pt x="155956" y="25400"/>
                  </a:lnTo>
                  <a:cubicBezTo>
                    <a:pt x="83820" y="25400"/>
                    <a:pt x="25400" y="83820"/>
                    <a:pt x="25400" y="155956"/>
                  </a:cubicBezTo>
                  <a:lnTo>
                    <a:pt x="12700" y="155956"/>
                  </a:lnTo>
                  <a:lnTo>
                    <a:pt x="25400" y="155956"/>
                  </a:lnTo>
                  <a:cubicBezTo>
                    <a:pt x="25400" y="228092"/>
                    <a:pt x="83820" y="286512"/>
                    <a:pt x="155956" y="286512"/>
                  </a:cubicBezTo>
                  <a:lnTo>
                    <a:pt x="155956" y="299212"/>
                  </a:lnTo>
                  <a:lnTo>
                    <a:pt x="155956" y="286512"/>
                  </a:lnTo>
                  <a:cubicBezTo>
                    <a:pt x="228092" y="286512"/>
                    <a:pt x="286512" y="228092"/>
                    <a:pt x="286512" y="155956"/>
                  </a:cubicBezTo>
                  <a:cubicBezTo>
                    <a:pt x="286512" y="148971"/>
                    <a:pt x="292227" y="143256"/>
                    <a:pt x="299212" y="143256"/>
                  </a:cubicBezTo>
                  <a:cubicBezTo>
                    <a:pt x="306197" y="143256"/>
                    <a:pt x="311912" y="148971"/>
                    <a:pt x="311912" y="155956"/>
                  </a:cubicBezTo>
                  <a:lnTo>
                    <a:pt x="299212" y="155956"/>
                  </a:lnTo>
                  <a:lnTo>
                    <a:pt x="286512" y="155956"/>
                  </a:lnTo>
                  <a:moveTo>
                    <a:pt x="311912" y="155956"/>
                  </a:moveTo>
                  <a:cubicBezTo>
                    <a:pt x="311912" y="162941"/>
                    <a:pt x="306197" y="168656"/>
                    <a:pt x="299212" y="168656"/>
                  </a:cubicBezTo>
                  <a:cubicBezTo>
                    <a:pt x="292227" y="168656"/>
                    <a:pt x="286512" y="162941"/>
                    <a:pt x="286512" y="155956"/>
                  </a:cubicBezTo>
                  <a:lnTo>
                    <a:pt x="299212" y="155956"/>
                  </a:lnTo>
                  <a:lnTo>
                    <a:pt x="311912" y="155956"/>
                  </a:lnTo>
                  <a:cubicBezTo>
                    <a:pt x="311912" y="242062"/>
                    <a:pt x="242062" y="311912"/>
                    <a:pt x="155956" y="311912"/>
                  </a:cubicBezTo>
                  <a:cubicBezTo>
                    <a:pt x="69850" y="311912"/>
                    <a:pt x="0" y="242062"/>
                    <a:pt x="0" y="155956"/>
                  </a:cubicBezTo>
                  <a:cubicBezTo>
                    <a:pt x="0" y="69850"/>
                    <a:pt x="69850" y="0"/>
                    <a:pt x="155956" y="0"/>
                  </a:cubicBezTo>
                  <a:cubicBezTo>
                    <a:pt x="242062" y="0"/>
                    <a:pt x="311785" y="69850"/>
                    <a:pt x="311785" y="155956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8" name="Group 18"/>
          <p:cNvGrpSpPr/>
          <p:nvPr/>
        </p:nvGrpSpPr>
        <p:grpSpPr>
          <a:xfrm rot="-10800000">
            <a:off x="-2555274" y="2102176"/>
            <a:ext cx="4051800" cy="819000"/>
            <a:chOff x="0" y="0"/>
            <a:chExt cx="5402400" cy="1092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20" name="Group 20"/>
          <p:cNvGrpSpPr/>
          <p:nvPr/>
        </p:nvGrpSpPr>
        <p:grpSpPr>
          <a:xfrm rot="-10800000">
            <a:off x="17282626" y="7596676"/>
            <a:ext cx="6972600" cy="291600"/>
            <a:chOff x="0" y="0"/>
            <a:chExt cx="9296800" cy="388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296781" cy="388747"/>
            </a:xfrm>
            <a:custGeom>
              <a:avLst/>
              <a:gdLst/>
              <a:ahLst/>
              <a:cxnLst/>
              <a:rect l="l" t="t" r="r" b="b"/>
              <a:pathLst>
                <a:path w="9296781" h="388747">
                  <a:moveTo>
                    <a:pt x="9296781" y="194437"/>
                  </a:moveTo>
                  <a:cubicBezTo>
                    <a:pt x="9296781" y="86995"/>
                    <a:pt x="9209786" y="0"/>
                    <a:pt x="9102344" y="0"/>
                  </a:cubicBezTo>
                  <a:lnTo>
                    <a:pt x="194437" y="0"/>
                  </a:lnTo>
                  <a:cubicBezTo>
                    <a:pt x="86995" y="0"/>
                    <a:pt x="0" y="86995"/>
                    <a:pt x="0" y="194437"/>
                  </a:cubicBezTo>
                  <a:cubicBezTo>
                    <a:pt x="0" y="301879"/>
                    <a:pt x="86995" y="388747"/>
                    <a:pt x="194437" y="388747"/>
                  </a:cubicBezTo>
                  <a:lnTo>
                    <a:pt x="9102344" y="388747"/>
                  </a:lnTo>
                  <a:cubicBezTo>
                    <a:pt x="9209659" y="388747"/>
                    <a:pt x="9296781" y="301752"/>
                    <a:pt x="9296781" y="194310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-24" y="7903801"/>
            <a:ext cx="6227532" cy="640249"/>
            <a:chOff x="0" y="0"/>
            <a:chExt cx="10621600" cy="1092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621645" cy="1091946"/>
            </a:xfrm>
            <a:custGeom>
              <a:avLst/>
              <a:gdLst/>
              <a:ahLst/>
              <a:cxnLst/>
              <a:rect l="l" t="t" r="r" b="b"/>
              <a:pathLst>
                <a:path w="10621645" h="1091946">
                  <a:moveTo>
                    <a:pt x="10621645" y="545973"/>
                  </a:moveTo>
                  <a:cubicBezTo>
                    <a:pt x="10621645" y="244475"/>
                    <a:pt x="8243824" y="0"/>
                    <a:pt x="5310759" y="0"/>
                  </a:cubicBezTo>
                  <a:cubicBezTo>
                    <a:pt x="2377694" y="0"/>
                    <a:pt x="0" y="244475"/>
                    <a:pt x="0" y="545973"/>
                  </a:cubicBezTo>
                  <a:cubicBezTo>
                    <a:pt x="0" y="847471"/>
                    <a:pt x="2377694" y="1091946"/>
                    <a:pt x="5310759" y="1091946"/>
                  </a:cubicBezTo>
                  <a:cubicBezTo>
                    <a:pt x="8243825" y="1091946"/>
                    <a:pt x="10621645" y="847598"/>
                    <a:pt x="10621645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122692" y="5143500"/>
            <a:ext cx="6320650" cy="3206284"/>
          </a:xfrm>
          <a:custGeom>
            <a:avLst/>
            <a:gdLst/>
            <a:ahLst/>
            <a:cxnLst/>
            <a:rect l="l" t="t" r="r" b="b"/>
            <a:pathLst>
              <a:path w="6320650" h="3206284">
                <a:moveTo>
                  <a:pt x="0" y="0"/>
                </a:moveTo>
                <a:lnTo>
                  <a:pt x="6320650" y="0"/>
                </a:lnTo>
                <a:lnTo>
                  <a:pt x="6320650" y="3206284"/>
                </a:lnTo>
                <a:lnTo>
                  <a:pt x="0" y="32062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6443342" y="2140201"/>
            <a:ext cx="11620949" cy="761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b="1">
                <a:solidFill>
                  <a:srgbClr val="262E47"/>
                </a:solidFill>
                <a:latin typeface="Arimo Bold"/>
                <a:ea typeface="Arimo Bold"/>
                <a:cs typeface="Arimo Bold"/>
                <a:sym typeface="Arimo Bold"/>
              </a:rPr>
              <a:t>What:</a:t>
            </a:r>
          </a:p>
          <a:p>
            <a:pPr algn="just">
              <a:lnSpc>
                <a:spcPts val="2879"/>
              </a:lnSpc>
            </a:pP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Predicted </a:t>
            </a:r>
            <a:r>
              <a:rPr lang="en-US" sz="2400">
                <a:solidFill>
                  <a:srgbClr val="FF6565"/>
                </a:solidFill>
                <a:latin typeface="Arimo"/>
                <a:ea typeface="Arimo"/>
                <a:cs typeface="Arimo"/>
                <a:sym typeface="Arimo"/>
              </a:rPr>
              <a:t>optimal used car prices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 across 9 major brands and used those predictions to suggest brand-specific pricing strategies for dealerships.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  <a:p>
            <a:pPr algn="just">
              <a:lnSpc>
                <a:spcPts val="2879"/>
              </a:lnSpc>
            </a:pPr>
            <a:r>
              <a:rPr lang="en-US" sz="2400" b="1">
                <a:solidFill>
                  <a:srgbClr val="262E47"/>
                </a:solidFill>
                <a:latin typeface="Arimo Bold"/>
                <a:ea typeface="Arimo Bold"/>
                <a:cs typeface="Arimo Bold"/>
                <a:sym typeface="Arimo Bold"/>
              </a:rPr>
              <a:t>Why:</a:t>
            </a:r>
          </a:p>
          <a:p>
            <a:pPr algn="just">
              <a:lnSpc>
                <a:spcPts val="2879"/>
              </a:lnSpc>
            </a:pP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To go beyond just predicting prices — by providing actionable recommendations that help customers </a:t>
            </a:r>
            <a:r>
              <a:rPr lang="en-US" sz="2400">
                <a:solidFill>
                  <a:srgbClr val="FF6565"/>
                </a:solidFill>
                <a:latin typeface="Arimo"/>
                <a:ea typeface="Arimo"/>
                <a:cs typeface="Arimo"/>
                <a:sym typeface="Arimo"/>
              </a:rPr>
              <a:t>compare prices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 offered by different dealers in their purchasing behavior.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  <a:p>
            <a:pPr algn="just">
              <a:lnSpc>
                <a:spcPts val="2879"/>
              </a:lnSpc>
            </a:pPr>
            <a:r>
              <a:rPr lang="en-US" sz="2400" b="1">
                <a:solidFill>
                  <a:srgbClr val="262E47"/>
                </a:solidFill>
                <a:latin typeface="Arimo Bold"/>
                <a:ea typeface="Arimo Bold"/>
                <a:cs typeface="Arimo Bold"/>
                <a:sym typeface="Arimo Bold"/>
              </a:rPr>
              <a:t>How:</a:t>
            </a:r>
          </a:p>
          <a:p>
            <a:pPr algn="just">
              <a:lnSpc>
                <a:spcPts val="2879"/>
              </a:lnSpc>
            </a:pPr>
            <a:r>
              <a:rPr lang="en-US" sz="24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-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Applied brand-wise modeling (Linear Regression, Decision Tree, and Random Forest) to estimate the fair market value of used cars based on age, mileage, fuel type, and more.</a:t>
            </a:r>
          </a:p>
          <a:p>
            <a:pPr algn="just">
              <a:lnSpc>
                <a:spcPts val="2879"/>
              </a:lnSpc>
            </a:pPr>
            <a:r>
              <a:rPr lang="en-US" sz="24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-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Identified pricing thresholds and value drops to highlight when a car is over/under-valued relative to its peers.</a:t>
            </a:r>
          </a:p>
          <a:p>
            <a:pPr algn="just">
              <a:lnSpc>
                <a:spcPts val="2879"/>
              </a:lnSpc>
            </a:pPr>
            <a:r>
              <a:rPr lang="en-US" sz="24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-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Used model results to simulate real-world pricing strategies such as: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Overpricing alerts for listings priced above model-predicted ranges (especially in high-mileage vehicles)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Value verification for listings priced within or below expected thresholds.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24901" y="1178251"/>
            <a:ext cx="13463696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262E47"/>
                </a:solidFill>
                <a:latin typeface="Raleway Bold"/>
                <a:ea typeface="Raleway Bold"/>
                <a:cs typeface="Raleway Bold"/>
                <a:sym typeface="Raleway Bold"/>
              </a:rPr>
              <a:t>Prescriptive Model 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92026" y="-725050"/>
            <a:ext cx="6972600" cy="1776600"/>
            <a:chOff x="0" y="0"/>
            <a:chExt cx="9296800" cy="236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0" y="1184402"/>
                  </a:moveTo>
                  <a:cubicBezTo>
                    <a:pt x="0" y="530225"/>
                    <a:pt x="530225" y="0"/>
                    <a:pt x="1184402" y="0"/>
                  </a:cubicBezTo>
                  <a:lnTo>
                    <a:pt x="8112379" y="0"/>
                  </a:lnTo>
                  <a:cubicBezTo>
                    <a:pt x="8766556" y="0"/>
                    <a:pt x="9296781" y="530225"/>
                    <a:pt x="9296781" y="1184402"/>
                  </a:cubicBezTo>
                  <a:cubicBezTo>
                    <a:pt x="9296781" y="1838579"/>
                    <a:pt x="8766556" y="2368804"/>
                    <a:pt x="8112379" y="2368804"/>
                  </a:cubicBezTo>
                  <a:lnTo>
                    <a:pt x="1184402" y="2368804"/>
                  </a:lnTo>
                  <a:cubicBezTo>
                    <a:pt x="530225" y="2368804"/>
                    <a:pt x="0" y="1838579"/>
                    <a:pt x="0" y="1184402"/>
                  </a:cubicBezTo>
                  <a:close/>
                </a:path>
              </a:pathLst>
            </a:custGeom>
            <a:solidFill>
              <a:srgbClr val="5A9A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393650" y="3069200"/>
            <a:ext cx="4051800" cy="819000"/>
            <a:chOff x="0" y="0"/>
            <a:chExt cx="5402400" cy="1092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3393674" y="9217000"/>
            <a:ext cx="6972600" cy="1776600"/>
            <a:chOff x="0" y="0"/>
            <a:chExt cx="9296800" cy="2368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0" y="1184402"/>
                  </a:moveTo>
                  <a:cubicBezTo>
                    <a:pt x="0" y="530225"/>
                    <a:pt x="530225" y="0"/>
                    <a:pt x="1184402" y="0"/>
                  </a:cubicBezTo>
                  <a:lnTo>
                    <a:pt x="8112379" y="0"/>
                  </a:lnTo>
                  <a:cubicBezTo>
                    <a:pt x="8766556" y="0"/>
                    <a:pt x="9296781" y="530225"/>
                    <a:pt x="9296781" y="1184402"/>
                  </a:cubicBezTo>
                  <a:cubicBezTo>
                    <a:pt x="9296781" y="1838579"/>
                    <a:pt x="8766556" y="2368804"/>
                    <a:pt x="8112379" y="2368804"/>
                  </a:cubicBezTo>
                  <a:lnTo>
                    <a:pt x="1184402" y="2368804"/>
                  </a:lnTo>
                  <a:cubicBezTo>
                    <a:pt x="530225" y="2368804"/>
                    <a:pt x="0" y="1838579"/>
                    <a:pt x="0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759000" y="8544050"/>
            <a:ext cx="4051800" cy="819000"/>
            <a:chOff x="0" y="0"/>
            <a:chExt cx="5402400" cy="1092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2326" cy="1091946"/>
            </a:xfrm>
            <a:custGeom>
              <a:avLst/>
              <a:gdLst/>
              <a:ahLst/>
              <a:cxnLst/>
              <a:rect l="l" t="t" r="r" b="b"/>
              <a:pathLst>
                <a:path w="5402326" h="1091946">
                  <a:moveTo>
                    <a:pt x="0" y="545973"/>
                  </a:moveTo>
                  <a:cubicBezTo>
                    <a:pt x="0" y="244475"/>
                    <a:pt x="244475" y="0"/>
                    <a:pt x="545973" y="0"/>
                  </a:cubicBezTo>
                  <a:lnTo>
                    <a:pt x="4856353" y="0"/>
                  </a:lnTo>
                  <a:cubicBezTo>
                    <a:pt x="5157851" y="0"/>
                    <a:pt x="5402326" y="244475"/>
                    <a:pt x="5402326" y="545973"/>
                  </a:cubicBezTo>
                  <a:cubicBezTo>
                    <a:pt x="5402326" y="847471"/>
                    <a:pt x="5157851" y="1091946"/>
                    <a:pt x="4856353" y="1091946"/>
                  </a:cubicBezTo>
                  <a:lnTo>
                    <a:pt x="545973" y="1091946"/>
                  </a:lnTo>
                  <a:cubicBezTo>
                    <a:pt x="244475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183850" y="9783250"/>
            <a:ext cx="6972600" cy="291600"/>
            <a:chOff x="0" y="0"/>
            <a:chExt cx="9296800" cy="388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441175" y="5770325"/>
            <a:ext cx="380250" cy="380250"/>
            <a:chOff x="0" y="0"/>
            <a:chExt cx="507000" cy="507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929825" y="9812125"/>
            <a:ext cx="233850" cy="233850"/>
            <a:chOff x="0" y="0"/>
            <a:chExt cx="311800" cy="311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11912" cy="311912"/>
            </a:xfrm>
            <a:custGeom>
              <a:avLst/>
              <a:gdLst/>
              <a:ahLst/>
              <a:cxnLst/>
              <a:rect l="l" t="t" r="r" b="b"/>
              <a:pathLst>
                <a:path w="311912" h="311912">
                  <a:moveTo>
                    <a:pt x="0" y="155956"/>
                  </a:moveTo>
                  <a:cubicBezTo>
                    <a:pt x="0" y="69850"/>
                    <a:pt x="69850" y="0"/>
                    <a:pt x="155956" y="0"/>
                  </a:cubicBezTo>
                  <a:lnTo>
                    <a:pt x="155956" y="12700"/>
                  </a:lnTo>
                  <a:lnTo>
                    <a:pt x="155956" y="0"/>
                  </a:lnTo>
                  <a:cubicBezTo>
                    <a:pt x="242062" y="0"/>
                    <a:pt x="311912" y="69850"/>
                    <a:pt x="311912" y="155956"/>
                  </a:cubicBezTo>
                  <a:lnTo>
                    <a:pt x="299212" y="155956"/>
                  </a:lnTo>
                  <a:lnTo>
                    <a:pt x="311912" y="155956"/>
                  </a:lnTo>
                  <a:cubicBezTo>
                    <a:pt x="311912" y="242062"/>
                    <a:pt x="242062" y="311912"/>
                    <a:pt x="155956" y="311912"/>
                  </a:cubicBezTo>
                  <a:lnTo>
                    <a:pt x="155956" y="299212"/>
                  </a:lnTo>
                  <a:lnTo>
                    <a:pt x="155956" y="311912"/>
                  </a:lnTo>
                  <a:cubicBezTo>
                    <a:pt x="69850" y="311785"/>
                    <a:pt x="0" y="242062"/>
                    <a:pt x="0" y="155956"/>
                  </a:cubicBezTo>
                  <a:lnTo>
                    <a:pt x="12700" y="155956"/>
                  </a:lnTo>
                  <a:lnTo>
                    <a:pt x="25400" y="155956"/>
                  </a:lnTo>
                  <a:lnTo>
                    <a:pt x="12700" y="155956"/>
                  </a:lnTo>
                  <a:lnTo>
                    <a:pt x="0" y="155956"/>
                  </a:lnTo>
                  <a:moveTo>
                    <a:pt x="25400" y="155956"/>
                  </a:moveTo>
                  <a:cubicBezTo>
                    <a:pt x="25400" y="162941"/>
                    <a:pt x="19685" y="168656"/>
                    <a:pt x="12700" y="168656"/>
                  </a:cubicBezTo>
                  <a:cubicBezTo>
                    <a:pt x="5715" y="168656"/>
                    <a:pt x="0" y="162941"/>
                    <a:pt x="0" y="155956"/>
                  </a:cubicBezTo>
                  <a:cubicBezTo>
                    <a:pt x="0" y="148971"/>
                    <a:pt x="5715" y="143256"/>
                    <a:pt x="12700" y="143256"/>
                  </a:cubicBezTo>
                  <a:cubicBezTo>
                    <a:pt x="19685" y="143256"/>
                    <a:pt x="25400" y="148971"/>
                    <a:pt x="25400" y="155956"/>
                  </a:cubicBezTo>
                  <a:cubicBezTo>
                    <a:pt x="25400" y="228092"/>
                    <a:pt x="83820" y="286512"/>
                    <a:pt x="155956" y="286512"/>
                  </a:cubicBezTo>
                  <a:cubicBezTo>
                    <a:pt x="228092" y="286512"/>
                    <a:pt x="286512" y="228092"/>
                    <a:pt x="286512" y="155956"/>
                  </a:cubicBezTo>
                  <a:cubicBezTo>
                    <a:pt x="286512" y="83820"/>
                    <a:pt x="227965" y="25400"/>
                    <a:pt x="155956" y="25400"/>
                  </a:cubicBezTo>
                  <a:lnTo>
                    <a:pt x="155956" y="12700"/>
                  </a:lnTo>
                  <a:lnTo>
                    <a:pt x="155956" y="25400"/>
                  </a:lnTo>
                  <a:cubicBezTo>
                    <a:pt x="83820" y="25400"/>
                    <a:pt x="25400" y="83820"/>
                    <a:pt x="25400" y="155956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0766275" y="9353525"/>
            <a:ext cx="380250" cy="380250"/>
            <a:chOff x="0" y="0"/>
            <a:chExt cx="507000" cy="507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0" y="253492"/>
                  </a:moveTo>
                  <a:cubicBezTo>
                    <a:pt x="0" y="113538"/>
                    <a:pt x="113538" y="0"/>
                    <a:pt x="253492" y="0"/>
                  </a:cubicBezTo>
                  <a:lnTo>
                    <a:pt x="253492" y="12700"/>
                  </a:lnTo>
                  <a:lnTo>
                    <a:pt x="253492" y="0"/>
                  </a:lnTo>
                  <a:cubicBezTo>
                    <a:pt x="393446" y="0"/>
                    <a:pt x="506984" y="113538"/>
                    <a:pt x="5069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cubicBezTo>
                    <a:pt x="506984" y="393446"/>
                    <a:pt x="393446" y="506984"/>
                    <a:pt x="253492" y="506984"/>
                  </a:cubicBezTo>
                  <a:lnTo>
                    <a:pt x="253492" y="494284"/>
                  </a:lnTo>
                  <a:lnTo>
                    <a:pt x="253492" y="506984"/>
                  </a:lnTo>
                  <a:cubicBezTo>
                    <a:pt x="113538" y="506984"/>
                    <a:pt x="0" y="393446"/>
                    <a:pt x="0" y="253492"/>
                  </a:cubicBezTo>
                  <a:lnTo>
                    <a:pt x="12700" y="253492"/>
                  </a:lnTo>
                  <a:lnTo>
                    <a:pt x="25400" y="253492"/>
                  </a:lnTo>
                  <a:lnTo>
                    <a:pt x="12700" y="253492"/>
                  </a:lnTo>
                  <a:lnTo>
                    <a:pt x="0" y="253492"/>
                  </a:lnTo>
                  <a:moveTo>
                    <a:pt x="25400" y="253492"/>
                  </a:moveTo>
                  <a:cubicBezTo>
                    <a:pt x="25400" y="260477"/>
                    <a:pt x="19685" y="266192"/>
                    <a:pt x="12700" y="266192"/>
                  </a:cubicBezTo>
                  <a:cubicBezTo>
                    <a:pt x="5715" y="266192"/>
                    <a:pt x="0" y="260477"/>
                    <a:pt x="0" y="253492"/>
                  </a:cubicBezTo>
                  <a:cubicBezTo>
                    <a:pt x="0" y="246507"/>
                    <a:pt x="5715" y="240792"/>
                    <a:pt x="12700" y="240792"/>
                  </a:cubicBezTo>
                  <a:cubicBezTo>
                    <a:pt x="19685" y="240792"/>
                    <a:pt x="25400" y="246507"/>
                    <a:pt x="25400" y="253492"/>
                  </a:cubicBezTo>
                  <a:cubicBezTo>
                    <a:pt x="25400" y="379476"/>
                    <a:pt x="127508" y="481584"/>
                    <a:pt x="253492" y="481584"/>
                  </a:cubicBezTo>
                  <a:cubicBezTo>
                    <a:pt x="379476" y="481584"/>
                    <a:pt x="481584" y="379476"/>
                    <a:pt x="481584" y="253492"/>
                  </a:cubicBez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124450" y="3888200"/>
            <a:ext cx="233850" cy="233850"/>
            <a:chOff x="0" y="0"/>
            <a:chExt cx="311800" cy="311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11912" cy="311912"/>
            </a:xfrm>
            <a:custGeom>
              <a:avLst/>
              <a:gdLst/>
              <a:ahLst/>
              <a:cxnLst/>
              <a:rect l="l" t="t" r="r" b="b"/>
              <a:pathLst>
                <a:path w="311912" h="311912">
                  <a:moveTo>
                    <a:pt x="0" y="155956"/>
                  </a:moveTo>
                  <a:cubicBezTo>
                    <a:pt x="0" y="69850"/>
                    <a:pt x="69850" y="0"/>
                    <a:pt x="155956" y="0"/>
                  </a:cubicBezTo>
                  <a:lnTo>
                    <a:pt x="155956" y="12700"/>
                  </a:lnTo>
                  <a:lnTo>
                    <a:pt x="155956" y="0"/>
                  </a:lnTo>
                  <a:cubicBezTo>
                    <a:pt x="242062" y="0"/>
                    <a:pt x="311912" y="69850"/>
                    <a:pt x="311912" y="155956"/>
                  </a:cubicBezTo>
                  <a:lnTo>
                    <a:pt x="299212" y="155956"/>
                  </a:lnTo>
                  <a:lnTo>
                    <a:pt x="311912" y="155956"/>
                  </a:lnTo>
                  <a:cubicBezTo>
                    <a:pt x="311912" y="242062"/>
                    <a:pt x="242062" y="311912"/>
                    <a:pt x="155956" y="311912"/>
                  </a:cubicBezTo>
                  <a:lnTo>
                    <a:pt x="155956" y="299212"/>
                  </a:lnTo>
                  <a:lnTo>
                    <a:pt x="155956" y="311912"/>
                  </a:lnTo>
                  <a:cubicBezTo>
                    <a:pt x="69850" y="311785"/>
                    <a:pt x="0" y="242062"/>
                    <a:pt x="0" y="155956"/>
                  </a:cubicBezTo>
                  <a:lnTo>
                    <a:pt x="12700" y="155956"/>
                  </a:lnTo>
                  <a:lnTo>
                    <a:pt x="25400" y="155956"/>
                  </a:lnTo>
                  <a:lnTo>
                    <a:pt x="12700" y="155956"/>
                  </a:lnTo>
                  <a:lnTo>
                    <a:pt x="0" y="155956"/>
                  </a:lnTo>
                  <a:moveTo>
                    <a:pt x="25400" y="155956"/>
                  </a:moveTo>
                  <a:cubicBezTo>
                    <a:pt x="25400" y="162941"/>
                    <a:pt x="19685" y="168656"/>
                    <a:pt x="12700" y="168656"/>
                  </a:cubicBezTo>
                  <a:cubicBezTo>
                    <a:pt x="5715" y="168656"/>
                    <a:pt x="0" y="162941"/>
                    <a:pt x="0" y="155956"/>
                  </a:cubicBezTo>
                  <a:cubicBezTo>
                    <a:pt x="0" y="148971"/>
                    <a:pt x="5715" y="143256"/>
                    <a:pt x="12700" y="143256"/>
                  </a:cubicBezTo>
                  <a:cubicBezTo>
                    <a:pt x="19685" y="143256"/>
                    <a:pt x="25400" y="148971"/>
                    <a:pt x="25400" y="155956"/>
                  </a:cubicBezTo>
                  <a:cubicBezTo>
                    <a:pt x="25400" y="228092"/>
                    <a:pt x="83820" y="286512"/>
                    <a:pt x="155956" y="286512"/>
                  </a:cubicBezTo>
                  <a:cubicBezTo>
                    <a:pt x="228092" y="286512"/>
                    <a:pt x="286512" y="228092"/>
                    <a:pt x="286512" y="155956"/>
                  </a:cubicBezTo>
                  <a:cubicBezTo>
                    <a:pt x="286512" y="83820"/>
                    <a:pt x="227965" y="25400"/>
                    <a:pt x="155956" y="25400"/>
                  </a:cubicBezTo>
                  <a:lnTo>
                    <a:pt x="155956" y="12700"/>
                  </a:lnTo>
                  <a:lnTo>
                    <a:pt x="155956" y="25400"/>
                  </a:lnTo>
                  <a:cubicBezTo>
                    <a:pt x="83820" y="25400"/>
                    <a:pt x="25400" y="83820"/>
                    <a:pt x="25400" y="155956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1360950" y="334450"/>
            <a:ext cx="6972600" cy="291600"/>
            <a:chOff x="0" y="0"/>
            <a:chExt cx="9296800" cy="388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296781" cy="388874"/>
            </a:xfrm>
            <a:custGeom>
              <a:avLst/>
              <a:gdLst/>
              <a:ahLst/>
              <a:cxnLst/>
              <a:rect l="l" t="t" r="r" b="b"/>
              <a:pathLst>
                <a:path w="9296781" h="388874">
                  <a:moveTo>
                    <a:pt x="0" y="194437"/>
                  </a:moveTo>
                  <a:cubicBezTo>
                    <a:pt x="0" y="86995"/>
                    <a:pt x="86995" y="0"/>
                    <a:pt x="194437" y="0"/>
                  </a:cubicBezTo>
                  <a:lnTo>
                    <a:pt x="9102344" y="0"/>
                  </a:lnTo>
                  <a:cubicBezTo>
                    <a:pt x="9209659" y="0"/>
                    <a:pt x="9296781" y="86995"/>
                    <a:pt x="9296781" y="194437"/>
                  </a:cubicBezTo>
                  <a:cubicBezTo>
                    <a:pt x="9296781" y="301879"/>
                    <a:pt x="9209786" y="388874"/>
                    <a:pt x="9102344" y="388874"/>
                  </a:cubicBezTo>
                  <a:lnTo>
                    <a:pt x="194437" y="388874"/>
                  </a:lnTo>
                  <a:cubicBezTo>
                    <a:pt x="86995" y="388747"/>
                    <a:pt x="0" y="301752"/>
                    <a:pt x="0" y="194437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531425" y="971950"/>
            <a:ext cx="152251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262E47"/>
                </a:solidFill>
                <a:latin typeface="Raleway Bold"/>
                <a:ea typeface="Raleway Bold"/>
                <a:cs typeface="Raleway Bold"/>
                <a:sym typeface="Raleway Bold"/>
              </a:rPr>
              <a:t>Modeling Approaches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531425" y="2179937"/>
            <a:ext cx="14455596" cy="181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We developed machine learning models that can predict the </a:t>
            </a:r>
            <a:r>
              <a:rPr lang="en-US" sz="2400">
                <a:solidFill>
                  <a:srgbClr val="EDA847"/>
                </a:solidFill>
                <a:latin typeface="Arimo"/>
                <a:ea typeface="Arimo"/>
                <a:cs typeface="Arimo"/>
                <a:sym typeface="Arimo"/>
              </a:rPr>
              <a:t>optimal used car price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 based on car features. Model selection was tailored to brand complexity, luxury brands with broader variance required more advanced models.</a:t>
            </a:r>
          </a:p>
          <a:p>
            <a:pPr algn="ctr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578926" y="3869150"/>
            <a:ext cx="5632350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5A9AFF"/>
                </a:solidFill>
                <a:latin typeface="Raleway Bold"/>
                <a:ea typeface="Raleway Bold"/>
                <a:cs typeface="Raleway Bold"/>
                <a:sym typeface="Raleway Bold"/>
              </a:rPr>
              <a:t>Models Used:</a:t>
            </a:r>
          </a:p>
          <a:p>
            <a:pPr algn="ctr">
              <a:lnSpc>
                <a:spcPts val="4320"/>
              </a:lnSpc>
            </a:pPr>
            <a:endParaRPr lang="en-US" sz="3600" b="1">
              <a:solidFill>
                <a:srgbClr val="5A9AFF"/>
              </a:solidFill>
              <a:latin typeface="Raleway Bold"/>
              <a:ea typeface="Raleway Bold"/>
              <a:cs typeface="Raleway Bold"/>
              <a:sym typeface="Raleway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310039" y="3869150"/>
            <a:ext cx="5632350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 b="1">
                <a:solidFill>
                  <a:srgbClr val="5A9AFF"/>
                </a:solidFill>
                <a:latin typeface="Raleway Bold"/>
                <a:ea typeface="Raleway Bold"/>
                <a:cs typeface="Raleway Bold"/>
                <a:sym typeface="Raleway Bold"/>
              </a:rPr>
              <a:t>Feature Engineering: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982725" y="4999647"/>
            <a:ext cx="7141725" cy="218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One-hot encoding used for categorical variables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Train-test split (70/30) for all brand models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Target variable: Car Price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Key features: Mileage, Year, Engine Size, Fuel Type, Transmission</a:t>
            </a:r>
          </a:p>
          <a:p>
            <a:pPr algn="ctr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199372" y="4999647"/>
            <a:ext cx="7928606" cy="254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b="1">
                <a:solidFill>
                  <a:srgbClr val="262E47"/>
                </a:solidFill>
                <a:latin typeface="Arimo Bold"/>
                <a:ea typeface="Arimo Bold"/>
                <a:cs typeface="Arimo Bold"/>
                <a:sym typeface="Arimo Bold"/>
              </a:rPr>
              <a:t>Linear Regression: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 Baseline for price predictability and provides interpretability.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b="1">
                <a:solidFill>
                  <a:srgbClr val="262E47"/>
                </a:solidFill>
                <a:latin typeface="Arimo Bold"/>
                <a:ea typeface="Arimo Bold"/>
                <a:cs typeface="Arimo Bold"/>
                <a:sym typeface="Arimo Bold"/>
              </a:rPr>
              <a:t>Decision Tree: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 Captures non-linear relationships and handles complex iteractions.</a:t>
            </a: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b="1">
                <a:solidFill>
                  <a:srgbClr val="262E47"/>
                </a:solidFill>
                <a:latin typeface="Arimo Bold"/>
                <a:ea typeface="Arimo Bold"/>
                <a:cs typeface="Arimo Bold"/>
                <a:sym typeface="Arimo Bold"/>
              </a:rPr>
              <a:t>Random Forest: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 Used for accuracy in certain brands and improves performance in high-variance brands.</a:t>
            </a:r>
          </a:p>
          <a:p>
            <a:pPr algn="just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09626" y="-888300"/>
            <a:ext cx="6972600" cy="1776600"/>
            <a:chOff x="0" y="0"/>
            <a:chExt cx="9296800" cy="236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9296781" y="1184402"/>
                  </a:moveTo>
                  <a:cubicBezTo>
                    <a:pt x="9296781" y="530225"/>
                    <a:pt x="8766556" y="0"/>
                    <a:pt x="8112379" y="0"/>
                  </a:cubicBezTo>
                  <a:lnTo>
                    <a:pt x="1184402" y="0"/>
                  </a:lnTo>
                  <a:cubicBezTo>
                    <a:pt x="530225" y="0"/>
                    <a:pt x="0" y="530225"/>
                    <a:pt x="0" y="1184402"/>
                  </a:cubicBezTo>
                  <a:cubicBezTo>
                    <a:pt x="0" y="1838579"/>
                    <a:pt x="530225" y="2368804"/>
                    <a:pt x="1184402" y="2368804"/>
                  </a:cubicBezTo>
                  <a:lnTo>
                    <a:pt x="8112379" y="2368804"/>
                  </a:lnTo>
                  <a:cubicBezTo>
                    <a:pt x="8766556" y="2368804"/>
                    <a:pt x="9296781" y="1838579"/>
                    <a:pt x="9296781" y="1184402"/>
                  </a:cubicBezTo>
                  <a:close/>
                </a:path>
              </a:pathLst>
            </a:custGeom>
            <a:solidFill>
              <a:srgbClr val="5A9A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641050" y="954500"/>
            <a:ext cx="6972600" cy="291600"/>
            <a:chOff x="0" y="0"/>
            <a:chExt cx="9296800" cy="388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96781" cy="388747"/>
            </a:xfrm>
            <a:custGeom>
              <a:avLst/>
              <a:gdLst/>
              <a:ahLst/>
              <a:cxnLst/>
              <a:rect l="l" t="t" r="r" b="b"/>
              <a:pathLst>
                <a:path w="9296781" h="388747">
                  <a:moveTo>
                    <a:pt x="9296781" y="194437"/>
                  </a:moveTo>
                  <a:cubicBezTo>
                    <a:pt x="9296781" y="86995"/>
                    <a:pt x="9209786" y="0"/>
                    <a:pt x="9102344" y="0"/>
                  </a:cubicBezTo>
                  <a:lnTo>
                    <a:pt x="194437" y="0"/>
                  </a:lnTo>
                  <a:cubicBezTo>
                    <a:pt x="86995" y="0"/>
                    <a:pt x="0" y="86995"/>
                    <a:pt x="0" y="194437"/>
                  </a:cubicBezTo>
                  <a:cubicBezTo>
                    <a:pt x="0" y="301879"/>
                    <a:pt x="86995" y="388747"/>
                    <a:pt x="194437" y="388747"/>
                  </a:cubicBezTo>
                  <a:lnTo>
                    <a:pt x="9102344" y="388747"/>
                  </a:lnTo>
                  <a:cubicBezTo>
                    <a:pt x="9209659" y="388747"/>
                    <a:pt x="9296781" y="301752"/>
                    <a:pt x="9296781" y="194310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857200" y="1703800"/>
            <a:ext cx="4051800" cy="819000"/>
            <a:chOff x="0" y="0"/>
            <a:chExt cx="5402400" cy="1092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776500" y="3069200"/>
            <a:ext cx="4051800" cy="819000"/>
            <a:chOff x="0" y="0"/>
            <a:chExt cx="5402400" cy="1092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1178524" y="9217000"/>
            <a:ext cx="6972600" cy="1776600"/>
            <a:chOff x="0" y="0"/>
            <a:chExt cx="9296800" cy="2368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96781" cy="2368804"/>
            </a:xfrm>
            <a:custGeom>
              <a:avLst/>
              <a:gdLst/>
              <a:ahLst/>
              <a:cxnLst/>
              <a:rect l="l" t="t" r="r" b="b"/>
              <a:pathLst>
                <a:path w="9296781" h="2368804">
                  <a:moveTo>
                    <a:pt x="9296781" y="1184402"/>
                  </a:moveTo>
                  <a:cubicBezTo>
                    <a:pt x="9296781" y="530225"/>
                    <a:pt x="8766556" y="0"/>
                    <a:pt x="8112379" y="0"/>
                  </a:cubicBezTo>
                  <a:lnTo>
                    <a:pt x="1184402" y="0"/>
                  </a:lnTo>
                  <a:cubicBezTo>
                    <a:pt x="530225" y="0"/>
                    <a:pt x="0" y="530225"/>
                    <a:pt x="0" y="1184402"/>
                  </a:cubicBezTo>
                  <a:cubicBezTo>
                    <a:pt x="0" y="1838579"/>
                    <a:pt x="530225" y="2368804"/>
                    <a:pt x="1184402" y="2368804"/>
                  </a:cubicBezTo>
                  <a:lnTo>
                    <a:pt x="8112379" y="2368804"/>
                  </a:lnTo>
                  <a:cubicBezTo>
                    <a:pt x="8766556" y="2368804"/>
                    <a:pt x="9296781" y="1838579"/>
                    <a:pt x="9296781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5339750" y="8544050"/>
            <a:ext cx="4051800" cy="819000"/>
            <a:chOff x="0" y="0"/>
            <a:chExt cx="5402400" cy="1092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994100" y="9783250"/>
            <a:ext cx="6972600" cy="291600"/>
            <a:chOff x="0" y="0"/>
            <a:chExt cx="9296800" cy="388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296781" cy="388747"/>
            </a:xfrm>
            <a:custGeom>
              <a:avLst/>
              <a:gdLst/>
              <a:ahLst/>
              <a:cxnLst/>
              <a:rect l="l" t="t" r="r" b="b"/>
              <a:pathLst>
                <a:path w="9296781" h="388747">
                  <a:moveTo>
                    <a:pt x="9296781" y="194437"/>
                  </a:moveTo>
                  <a:cubicBezTo>
                    <a:pt x="9296781" y="86995"/>
                    <a:pt x="9209786" y="0"/>
                    <a:pt x="9102344" y="0"/>
                  </a:cubicBezTo>
                  <a:lnTo>
                    <a:pt x="194437" y="0"/>
                  </a:lnTo>
                  <a:cubicBezTo>
                    <a:pt x="86995" y="0"/>
                    <a:pt x="0" y="86995"/>
                    <a:pt x="0" y="194437"/>
                  </a:cubicBezTo>
                  <a:cubicBezTo>
                    <a:pt x="0" y="301879"/>
                    <a:pt x="86995" y="388747"/>
                    <a:pt x="194437" y="388747"/>
                  </a:cubicBezTo>
                  <a:lnTo>
                    <a:pt x="9102344" y="388747"/>
                  </a:lnTo>
                  <a:cubicBezTo>
                    <a:pt x="9209659" y="388747"/>
                    <a:pt x="9296781" y="301752"/>
                    <a:pt x="9296781" y="194310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766975" y="6223401"/>
            <a:ext cx="380250" cy="380250"/>
            <a:chOff x="0" y="0"/>
            <a:chExt cx="507000" cy="507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9079325" y="260575"/>
            <a:ext cx="380250" cy="380250"/>
            <a:chOff x="0" y="0"/>
            <a:chExt cx="507000" cy="507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578724" y="7725050"/>
            <a:ext cx="7966200" cy="819000"/>
            <a:chOff x="0" y="0"/>
            <a:chExt cx="10621600" cy="1092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621645" cy="1091946"/>
            </a:xfrm>
            <a:custGeom>
              <a:avLst/>
              <a:gdLst/>
              <a:ahLst/>
              <a:cxnLst/>
              <a:rect l="l" t="t" r="r" b="b"/>
              <a:pathLst>
                <a:path w="10621645" h="1091946">
                  <a:moveTo>
                    <a:pt x="0" y="545973"/>
                  </a:moveTo>
                  <a:cubicBezTo>
                    <a:pt x="0" y="244475"/>
                    <a:pt x="2377694" y="0"/>
                    <a:pt x="5310759" y="0"/>
                  </a:cubicBezTo>
                  <a:cubicBezTo>
                    <a:pt x="8243825" y="0"/>
                    <a:pt x="10621645" y="244475"/>
                    <a:pt x="10621645" y="545973"/>
                  </a:cubicBezTo>
                  <a:cubicBezTo>
                    <a:pt x="10621645" y="847471"/>
                    <a:pt x="8243824" y="1091946"/>
                    <a:pt x="5310759" y="1091946"/>
                  </a:cubicBezTo>
                  <a:cubicBezTo>
                    <a:pt x="2377694" y="1091946"/>
                    <a:pt x="0" y="847598"/>
                    <a:pt x="0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0" y="4586905"/>
            <a:ext cx="6044512" cy="3272992"/>
          </a:xfrm>
          <a:custGeom>
            <a:avLst/>
            <a:gdLst/>
            <a:ahLst/>
            <a:cxnLst/>
            <a:rect l="l" t="t" r="r" b="b"/>
            <a:pathLst>
              <a:path w="6044512" h="3272992">
                <a:moveTo>
                  <a:pt x="0" y="0"/>
                </a:moveTo>
                <a:lnTo>
                  <a:pt x="6044512" y="0"/>
                </a:lnTo>
                <a:lnTo>
                  <a:pt x="6044512" y="3272992"/>
                </a:lnTo>
                <a:lnTo>
                  <a:pt x="0" y="32729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23" name="Table 23"/>
          <p:cNvGraphicFramePr>
            <a:graphicFrameLocks noGrp="1"/>
          </p:cNvGraphicFramePr>
          <p:nvPr/>
        </p:nvGraphicFramePr>
        <p:xfrm>
          <a:off x="6247812" y="3763450"/>
          <a:ext cx="11899413" cy="6019800"/>
        </p:xfrm>
        <a:graphic>
          <a:graphicData uri="http://schemas.openxmlformats.org/drawingml/2006/table">
            <a:tbl>
              <a:tblPr/>
              <a:tblGrid>
                <a:gridCol w="169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8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3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4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1980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Brand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Linear RMSE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Decision Tree RMSE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Random Forest RMSE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Best Model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VW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2551.21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2133.65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Decision Tree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Hyundai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2041.13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2698.22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Linear Regression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Skoda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1828.48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1808.78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Decision Tree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BMW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4174.77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2358.94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Toyoto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1494.49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1155.10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Ford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1817.45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1609.35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Decision Tree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Mercedes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4061.10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4028.80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Decision Tree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Audi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3073.91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2933.60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Decision Tree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Vauxhall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2103.57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2056.22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-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Decision Tree</a:t>
                      </a:r>
                      <a:endParaRPr lang="en-US" sz="1100"/>
                    </a:p>
                  </a:txBody>
                  <a:tcPr marL="76200" marR="76200" marT="76200" marB="762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TextBox 24"/>
          <p:cNvSpPr txBox="1"/>
          <p:nvPr/>
        </p:nvSpPr>
        <p:spPr>
          <a:xfrm>
            <a:off x="6247812" y="1402175"/>
            <a:ext cx="10232588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sz="5800" b="1">
                <a:solidFill>
                  <a:srgbClr val="262E47"/>
                </a:solidFill>
                <a:latin typeface="Raleway Bold"/>
                <a:ea typeface="Raleway Bold"/>
                <a:cs typeface="Raleway Bold"/>
                <a:sym typeface="Raleway Bold"/>
              </a:rPr>
              <a:t>Model Evaluation &amp; Insights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295449" y="2513275"/>
            <a:ext cx="9044301" cy="145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lang="en-US" sz="2400" b="1">
                <a:solidFill>
                  <a:srgbClr val="262E47"/>
                </a:solidFill>
                <a:latin typeface="Arimo Bold"/>
                <a:ea typeface="Arimo Bold"/>
                <a:cs typeface="Arimo Bold"/>
                <a:sym typeface="Arimo Bold"/>
              </a:rPr>
              <a:t>metrics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 used was</a:t>
            </a:r>
            <a:r>
              <a:rPr lang="en-US" sz="2400">
                <a:solidFill>
                  <a:srgbClr val="FF6565"/>
                </a:solidFill>
                <a:latin typeface="Arimo"/>
                <a:ea typeface="Arimo"/>
                <a:cs typeface="Arimo"/>
                <a:sym typeface="Arimo"/>
              </a:rPr>
              <a:t> Root Mean Squared Error (RMSE</a:t>
            </a:r>
            <a:r>
              <a:rPr lang="en-US" sz="2400">
                <a:solidFill>
                  <a:srgbClr val="262E47"/>
                </a:solidFill>
                <a:latin typeface="Arimo"/>
                <a:ea typeface="Arimo"/>
                <a:cs typeface="Arimo"/>
                <a:sym typeface="Arimo"/>
              </a:rPr>
              <a:t>) in order to measure average prediction error.</a:t>
            </a:r>
          </a:p>
          <a:p>
            <a:pPr algn="l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  <a:p>
            <a:pPr marL="883920" lvl="1" indent="-441960" algn="l">
              <a:lnSpc>
                <a:spcPts val="2879"/>
              </a:lnSpc>
            </a:pPr>
            <a:endParaRPr lang="en-US" sz="2400">
              <a:solidFill>
                <a:srgbClr val="262E47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1433033" y="3345350"/>
            <a:ext cx="266700" cy="266700"/>
            <a:chOff x="0" y="0"/>
            <a:chExt cx="507000" cy="507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87040" y="-725050"/>
            <a:ext cx="4051800" cy="1776600"/>
            <a:chOff x="0" y="0"/>
            <a:chExt cx="5402400" cy="236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02453" cy="2368804"/>
            </a:xfrm>
            <a:custGeom>
              <a:avLst/>
              <a:gdLst/>
              <a:ahLst/>
              <a:cxnLst/>
              <a:rect l="l" t="t" r="r" b="b"/>
              <a:pathLst>
                <a:path w="5402453" h="2368804">
                  <a:moveTo>
                    <a:pt x="5402453" y="1184402"/>
                  </a:moveTo>
                  <a:cubicBezTo>
                    <a:pt x="5402453" y="530225"/>
                    <a:pt x="4872101" y="0"/>
                    <a:pt x="4218051" y="0"/>
                  </a:cubicBezTo>
                  <a:lnTo>
                    <a:pt x="1184402" y="0"/>
                  </a:lnTo>
                  <a:cubicBezTo>
                    <a:pt x="530225" y="0"/>
                    <a:pt x="0" y="530225"/>
                    <a:pt x="0" y="1184402"/>
                  </a:cubicBezTo>
                  <a:cubicBezTo>
                    <a:pt x="0" y="1838579"/>
                    <a:pt x="530225" y="2368804"/>
                    <a:pt x="1184402" y="2368804"/>
                  </a:cubicBezTo>
                  <a:lnTo>
                    <a:pt x="4218051" y="2368804"/>
                  </a:lnTo>
                  <a:cubicBezTo>
                    <a:pt x="4872228" y="2368804"/>
                    <a:pt x="5402453" y="1838579"/>
                    <a:pt x="5402453" y="1184402"/>
                  </a:cubicBezTo>
                  <a:close/>
                </a:path>
              </a:pathLst>
            </a:custGeom>
            <a:solidFill>
              <a:srgbClr val="FFBA58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2426900" y="304900"/>
            <a:ext cx="6972600" cy="291600"/>
            <a:chOff x="0" y="0"/>
            <a:chExt cx="9296800" cy="388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96781" cy="388747"/>
            </a:xfrm>
            <a:custGeom>
              <a:avLst/>
              <a:gdLst/>
              <a:ahLst/>
              <a:cxnLst/>
              <a:rect l="l" t="t" r="r" b="b"/>
              <a:pathLst>
                <a:path w="9296781" h="388747">
                  <a:moveTo>
                    <a:pt x="9296781" y="194437"/>
                  </a:moveTo>
                  <a:cubicBezTo>
                    <a:pt x="9296781" y="86995"/>
                    <a:pt x="9209786" y="0"/>
                    <a:pt x="9102344" y="0"/>
                  </a:cubicBezTo>
                  <a:lnTo>
                    <a:pt x="194437" y="0"/>
                  </a:lnTo>
                  <a:cubicBezTo>
                    <a:pt x="86995" y="0"/>
                    <a:pt x="0" y="86995"/>
                    <a:pt x="0" y="194437"/>
                  </a:cubicBezTo>
                  <a:cubicBezTo>
                    <a:pt x="0" y="301879"/>
                    <a:pt x="86995" y="388747"/>
                    <a:pt x="194437" y="388747"/>
                  </a:cubicBezTo>
                  <a:lnTo>
                    <a:pt x="9102344" y="388747"/>
                  </a:lnTo>
                  <a:cubicBezTo>
                    <a:pt x="9209659" y="388747"/>
                    <a:pt x="9296781" y="301752"/>
                    <a:pt x="9296781" y="194310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3393650" y="2999850"/>
            <a:ext cx="4051800" cy="819000"/>
            <a:chOff x="0" y="0"/>
            <a:chExt cx="5402400" cy="1092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259050" y="3069200"/>
            <a:ext cx="4051800" cy="819000"/>
            <a:chOff x="0" y="0"/>
            <a:chExt cx="5402400" cy="1092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02453" cy="1091946"/>
            </a:xfrm>
            <a:custGeom>
              <a:avLst/>
              <a:gdLst/>
              <a:ahLst/>
              <a:cxnLst/>
              <a:rect l="l" t="t" r="r" b="b"/>
              <a:pathLst>
                <a:path w="5402453" h="1091946">
                  <a:moveTo>
                    <a:pt x="5402453" y="545973"/>
                  </a:moveTo>
                  <a:cubicBezTo>
                    <a:pt x="5402453" y="244475"/>
                    <a:pt x="5157978" y="0"/>
                    <a:pt x="4856353" y="0"/>
                  </a:cubicBezTo>
                  <a:lnTo>
                    <a:pt x="545973" y="0"/>
                  </a:lnTo>
                  <a:cubicBezTo>
                    <a:pt x="244475" y="0"/>
                    <a:pt x="0" y="244475"/>
                    <a:pt x="0" y="545973"/>
                  </a:cubicBezTo>
                  <a:cubicBezTo>
                    <a:pt x="0" y="847471"/>
                    <a:pt x="244475" y="1091946"/>
                    <a:pt x="545973" y="1091946"/>
                  </a:cubicBezTo>
                  <a:lnTo>
                    <a:pt x="4856353" y="1091946"/>
                  </a:lnTo>
                  <a:cubicBezTo>
                    <a:pt x="5157851" y="1091946"/>
                    <a:pt x="5402326" y="847471"/>
                    <a:pt x="5402326" y="545973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2057420" y="9464650"/>
            <a:ext cx="12507000" cy="1776600"/>
            <a:chOff x="0" y="0"/>
            <a:chExt cx="16676000" cy="2368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675990" cy="2368804"/>
            </a:xfrm>
            <a:custGeom>
              <a:avLst/>
              <a:gdLst/>
              <a:ahLst/>
              <a:cxnLst/>
              <a:rect l="l" t="t" r="r" b="b"/>
              <a:pathLst>
                <a:path w="16675990" h="2368804">
                  <a:moveTo>
                    <a:pt x="16675988" y="1184402"/>
                  </a:moveTo>
                  <a:cubicBezTo>
                    <a:pt x="16675988" y="530225"/>
                    <a:pt x="16145763" y="0"/>
                    <a:pt x="15491586" y="0"/>
                  </a:cubicBezTo>
                  <a:lnTo>
                    <a:pt x="1184402" y="0"/>
                  </a:lnTo>
                  <a:cubicBezTo>
                    <a:pt x="530225" y="0"/>
                    <a:pt x="0" y="530225"/>
                    <a:pt x="0" y="1184402"/>
                  </a:cubicBezTo>
                  <a:cubicBezTo>
                    <a:pt x="0" y="1838579"/>
                    <a:pt x="530225" y="2368804"/>
                    <a:pt x="1184402" y="2368804"/>
                  </a:cubicBezTo>
                  <a:lnTo>
                    <a:pt x="15491588" y="2368804"/>
                  </a:lnTo>
                  <a:cubicBezTo>
                    <a:pt x="16145765" y="2368804"/>
                    <a:pt x="16675990" y="1838579"/>
                    <a:pt x="16675990" y="1184402"/>
                  </a:cubicBezTo>
                  <a:close/>
                </a:path>
              </a:pathLst>
            </a:custGeom>
            <a:solidFill>
              <a:srgbClr val="5A9A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799600" y="9783250"/>
            <a:ext cx="6972600" cy="291600"/>
            <a:chOff x="0" y="0"/>
            <a:chExt cx="9296800" cy="388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296781" cy="388747"/>
            </a:xfrm>
            <a:custGeom>
              <a:avLst/>
              <a:gdLst/>
              <a:ahLst/>
              <a:cxnLst/>
              <a:rect l="l" t="t" r="r" b="b"/>
              <a:pathLst>
                <a:path w="9296781" h="388747">
                  <a:moveTo>
                    <a:pt x="9296781" y="194437"/>
                  </a:moveTo>
                  <a:cubicBezTo>
                    <a:pt x="9296781" y="86995"/>
                    <a:pt x="9209786" y="0"/>
                    <a:pt x="9102344" y="0"/>
                  </a:cubicBezTo>
                  <a:lnTo>
                    <a:pt x="194437" y="0"/>
                  </a:lnTo>
                  <a:cubicBezTo>
                    <a:pt x="86995" y="0"/>
                    <a:pt x="0" y="86995"/>
                    <a:pt x="0" y="194437"/>
                  </a:cubicBezTo>
                  <a:cubicBezTo>
                    <a:pt x="0" y="301879"/>
                    <a:pt x="86995" y="388747"/>
                    <a:pt x="194437" y="388747"/>
                  </a:cubicBezTo>
                  <a:lnTo>
                    <a:pt x="9102344" y="388747"/>
                  </a:lnTo>
                  <a:cubicBezTo>
                    <a:pt x="9209659" y="388747"/>
                    <a:pt x="9296781" y="301752"/>
                    <a:pt x="9296781" y="194310"/>
                  </a:cubicBezTo>
                  <a:close/>
                </a:path>
              </a:pathLst>
            </a:custGeom>
            <a:solidFill>
              <a:srgbClr val="E4EB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492225" y="7646901"/>
            <a:ext cx="380250" cy="380250"/>
            <a:chOff x="0" y="0"/>
            <a:chExt cx="507000" cy="507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415525" y="5620725"/>
            <a:ext cx="233850" cy="233850"/>
            <a:chOff x="0" y="0"/>
            <a:chExt cx="311800" cy="311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11912" cy="311912"/>
            </a:xfrm>
            <a:custGeom>
              <a:avLst/>
              <a:gdLst/>
              <a:ahLst/>
              <a:cxnLst/>
              <a:rect l="l" t="t" r="r" b="b"/>
              <a:pathLst>
                <a:path w="311912" h="311912">
                  <a:moveTo>
                    <a:pt x="286385" y="155956"/>
                  </a:moveTo>
                  <a:cubicBezTo>
                    <a:pt x="286385" y="83820"/>
                    <a:pt x="227965" y="25400"/>
                    <a:pt x="155956" y="25400"/>
                  </a:cubicBezTo>
                  <a:lnTo>
                    <a:pt x="155956" y="12700"/>
                  </a:lnTo>
                  <a:lnTo>
                    <a:pt x="155956" y="25400"/>
                  </a:lnTo>
                  <a:lnTo>
                    <a:pt x="155956" y="12700"/>
                  </a:lnTo>
                  <a:lnTo>
                    <a:pt x="155956" y="25400"/>
                  </a:lnTo>
                  <a:cubicBezTo>
                    <a:pt x="83820" y="25400"/>
                    <a:pt x="25400" y="83820"/>
                    <a:pt x="25400" y="155956"/>
                  </a:cubicBezTo>
                  <a:lnTo>
                    <a:pt x="12700" y="155956"/>
                  </a:lnTo>
                  <a:lnTo>
                    <a:pt x="25400" y="155956"/>
                  </a:lnTo>
                  <a:cubicBezTo>
                    <a:pt x="25400" y="228092"/>
                    <a:pt x="83820" y="286512"/>
                    <a:pt x="155956" y="286512"/>
                  </a:cubicBezTo>
                  <a:lnTo>
                    <a:pt x="155956" y="299212"/>
                  </a:lnTo>
                  <a:lnTo>
                    <a:pt x="155956" y="286512"/>
                  </a:lnTo>
                  <a:cubicBezTo>
                    <a:pt x="228092" y="286512"/>
                    <a:pt x="286512" y="228092"/>
                    <a:pt x="286512" y="155956"/>
                  </a:cubicBezTo>
                  <a:cubicBezTo>
                    <a:pt x="286512" y="148971"/>
                    <a:pt x="292227" y="143256"/>
                    <a:pt x="299212" y="143256"/>
                  </a:cubicBezTo>
                  <a:cubicBezTo>
                    <a:pt x="306197" y="143256"/>
                    <a:pt x="311912" y="148971"/>
                    <a:pt x="311912" y="155956"/>
                  </a:cubicBezTo>
                  <a:lnTo>
                    <a:pt x="299212" y="155956"/>
                  </a:lnTo>
                  <a:lnTo>
                    <a:pt x="286512" y="155956"/>
                  </a:lnTo>
                  <a:moveTo>
                    <a:pt x="311912" y="155956"/>
                  </a:moveTo>
                  <a:cubicBezTo>
                    <a:pt x="311912" y="162941"/>
                    <a:pt x="306197" y="168656"/>
                    <a:pt x="299212" y="168656"/>
                  </a:cubicBezTo>
                  <a:cubicBezTo>
                    <a:pt x="292227" y="168656"/>
                    <a:pt x="286512" y="162941"/>
                    <a:pt x="286512" y="155956"/>
                  </a:cubicBezTo>
                  <a:lnTo>
                    <a:pt x="299212" y="155956"/>
                  </a:lnTo>
                  <a:lnTo>
                    <a:pt x="311912" y="155956"/>
                  </a:lnTo>
                  <a:cubicBezTo>
                    <a:pt x="311912" y="242062"/>
                    <a:pt x="242062" y="311912"/>
                    <a:pt x="155956" y="311912"/>
                  </a:cubicBezTo>
                  <a:cubicBezTo>
                    <a:pt x="69850" y="311912"/>
                    <a:pt x="0" y="242062"/>
                    <a:pt x="0" y="155956"/>
                  </a:cubicBezTo>
                  <a:cubicBezTo>
                    <a:pt x="0" y="69850"/>
                    <a:pt x="69850" y="0"/>
                    <a:pt x="155956" y="0"/>
                  </a:cubicBezTo>
                  <a:cubicBezTo>
                    <a:pt x="242062" y="0"/>
                    <a:pt x="311785" y="69850"/>
                    <a:pt x="311785" y="155956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415525" y="7646925"/>
            <a:ext cx="380250" cy="380250"/>
            <a:chOff x="0" y="0"/>
            <a:chExt cx="507000" cy="507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0953675" y="260551"/>
            <a:ext cx="380250" cy="380250"/>
            <a:chOff x="0" y="0"/>
            <a:chExt cx="507000" cy="507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06984" cy="506984"/>
            </a:xfrm>
            <a:custGeom>
              <a:avLst/>
              <a:gdLst/>
              <a:ahLst/>
              <a:cxnLst/>
              <a:rect l="l" t="t" r="r" b="b"/>
              <a:pathLst>
                <a:path w="506984" h="506984">
                  <a:moveTo>
                    <a:pt x="481584" y="253492"/>
                  </a:moveTo>
                  <a:cubicBezTo>
                    <a:pt x="481584" y="127508"/>
                    <a:pt x="379476" y="25400"/>
                    <a:pt x="253492" y="25400"/>
                  </a:cubicBezTo>
                  <a:lnTo>
                    <a:pt x="253492" y="12700"/>
                  </a:lnTo>
                  <a:lnTo>
                    <a:pt x="253492" y="25400"/>
                  </a:lnTo>
                  <a:lnTo>
                    <a:pt x="253492" y="12700"/>
                  </a:lnTo>
                  <a:lnTo>
                    <a:pt x="253492" y="25400"/>
                  </a:lnTo>
                  <a:cubicBezTo>
                    <a:pt x="127508" y="25400"/>
                    <a:pt x="25400" y="127508"/>
                    <a:pt x="25400" y="253492"/>
                  </a:cubicBezTo>
                  <a:lnTo>
                    <a:pt x="12700" y="253492"/>
                  </a:lnTo>
                  <a:lnTo>
                    <a:pt x="25400" y="253492"/>
                  </a:lnTo>
                  <a:cubicBezTo>
                    <a:pt x="25400" y="379476"/>
                    <a:pt x="127508" y="481584"/>
                    <a:pt x="253492" y="481584"/>
                  </a:cubicBezTo>
                  <a:lnTo>
                    <a:pt x="253492" y="494284"/>
                  </a:lnTo>
                  <a:lnTo>
                    <a:pt x="253492" y="481584"/>
                  </a:lnTo>
                  <a:cubicBezTo>
                    <a:pt x="379476" y="481584"/>
                    <a:pt x="481584" y="379476"/>
                    <a:pt x="481584" y="253492"/>
                  </a:cubicBezTo>
                  <a:lnTo>
                    <a:pt x="494284" y="253492"/>
                  </a:lnTo>
                  <a:lnTo>
                    <a:pt x="506984" y="253492"/>
                  </a:lnTo>
                  <a:lnTo>
                    <a:pt x="494284" y="253492"/>
                  </a:lnTo>
                  <a:lnTo>
                    <a:pt x="481584" y="253492"/>
                  </a:lnTo>
                  <a:moveTo>
                    <a:pt x="506984" y="253492"/>
                  </a:moveTo>
                  <a:cubicBezTo>
                    <a:pt x="506984" y="260477"/>
                    <a:pt x="501269" y="266192"/>
                    <a:pt x="494284" y="266192"/>
                  </a:cubicBezTo>
                  <a:cubicBezTo>
                    <a:pt x="487299" y="266192"/>
                    <a:pt x="481584" y="260477"/>
                    <a:pt x="481584" y="253492"/>
                  </a:cubicBezTo>
                  <a:cubicBezTo>
                    <a:pt x="481584" y="246507"/>
                    <a:pt x="487299" y="240792"/>
                    <a:pt x="494284" y="240792"/>
                  </a:cubicBezTo>
                  <a:cubicBezTo>
                    <a:pt x="501269" y="240792"/>
                    <a:pt x="506984" y="246507"/>
                    <a:pt x="506984" y="253492"/>
                  </a:cubicBezTo>
                  <a:cubicBezTo>
                    <a:pt x="506984" y="393446"/>
                    <a:pt x="393446" y="506984"/>
                    <a:pt x="253492" y="506984"/>
                  </a:cubicBezTo>
                  <a:cubicBezTo>
                    <a:pt x="113538" y="506984"/>
                    <a:pt x="0" y="393446"/>
                    <a:pt x="0" y="253492"/>
                  </a:cubicBezTo>
                  <a:cubicBezTo>
                    <a:pt x="0" y="113538"/>
                    <a:pt x="113538" y="0"/>
                    <a:pt x="253492" y="0"/>
                  </a:cubicBezTo>
                  <a:cubicBezTo>
                    <a:pt x="393446" y="0"/>
                    <a:pt x="506984" y="113538"/>
                    <a:pt x="506984" y="253492"/>
                  </a:cubicBezTo>
                  <a:close/>
                </a:path>
              </a:pathLst>
            </a:custGeom>
            <a:solidFill>
              <a:srgbClr val="262E47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338093" y="2412038"/>
            <a:ext cx="440171" cy="440171"/>
            <a:chOff x="0" y="0"/>
            <a:chExt cx="809600" cy="809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404749"/>
                  </a:moveTo>
                  <a:cubicBezTo>
                    <a:pt x="0" y="181229"/>
                    <a:pt x="181229" y="0"/>
                    <a:pt x="404749" y="0"/>
                  </a:cubicBezTo>
                  <a:cubicBezTo>
                    <a:pt x="628269" y="0"/>
                    <a:pt x="809625" y="181229"/>
                    <a:pt x="809625" y="404749"/>
                  </a:cubicBezTo>
                  <a:cubicBezTo>
                    <a:pt x="809625" y="628269"/>
                    <a:pt x="628396" y="809625"/>
                    <a:pt x="404749" y="809625"/>
                  </a:cubicBezTo>
                  <a:cubicBezTo>
                    <a:pt x="181102" y="809625"/>
                    <a:pt x="0" y="628396"/>
                    <a:pt x="0" y="404749"/>
                  </a:cubicBezTo>
                  <a:close/>
                </a:path>
              </a:pathLst>
            </a:custGeom>
            <a:solidFill>
              <a:srgbClr val="437F97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338093" y="3913380"/>
            <a:ext cx="440171" cy="440171"/>
            <a:chOff x="0" y="0"/>
            <a:chExt cx="809600" cy="8096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404749"/>
                  </a:moveTo>
                  <a:cubicBezTo>
                    <a:pt x="0" y="181229"/>
                    <a:pt x="181229" y="0"/>
                    <a:pt x="404749" y="0"/>
                  </a:cubicBezTo>
                  <a:cubicBezTo>
                    <a:pt x="628269" y="0"/>
                    <a:pt x="809625" y="181229"/>
                    <a:pt x="809625" y="404749"/>
                  </a:cubicBezTo>
                  <a:cubicBezTo>
                    <a:pt x="809625" y="628269"/>
                    <a:pt x="628396" y="809625"/>
                    <a:pt x="404749" y="809625"/>
                  </a:cubicBezTo>
                  <a:cubicBezTo>
                    <a:pt x="181102" y="809625"/>
                    <a:pt x="0" y="628396"/>
                    <a:pt x="0" y="404749"/>
                  </a:cubicBezTo>
                  <a:close/>
                </a:path>
              </a:pathLst>
            </a:custGeom>
            <a:solidFill>
              <a:srgbClr val="C2C2C2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38093" y="5414721"/>
            <a:ext cx="440171" cy="440171"/>
            <a:chOff x="0" y="0"/>
            <a:chExt cx="809600" cy="8096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404749"/>
                  </a:moveTo>
                  <a:cubicBezTo>
                    <a:pt x="0" y="181229"/>
                    <a:pt x="181229" y="0"/>
                    <a:pt x="404749" y="0"/>
                  </a:cubicBezTo>
                  <a:cubicBezTo>
                    <a:pt x="628269" y="0"/>
                    <a:pt x="809625" y="181229"/>
                    <a:pt x="809625" y="404749"/>
                  </a:cubicBezTo>
                  <a:cubicBezTo>
                    <a:pt x="809625" y="628269"/>
                    <a:pt x="628396" y="809625"/>
                    <a:pt x="404749" y="809625"/>
                  </a:cubicBezTo>
                  <a:cubicBezTo>
                    <a:pt x="181102" y="809625"/>
                    <a:pt x="0" y="628396"/>
                    <a:pt x="0" y="404749"/>
                  </a:cubicBezTo>
                  <a:close/>
                </a:path>
              </a:pathLst>
            </a:custGeom>
            <a:solidFill>
              <a:srgbClr val="437F97"/>
            </a:solidFill>
          </p:spPr>
        </p:sp>
      </p:grpSp>
      <p:sp>
        <p:nvSpPr>
          <p:cNvPr id="28" name="AutoShape 28"/>
          <p:cNvSpPr/>
          <p:nvPr/>
        </p:nvSpPr>
        <p:spPr>
          <a:xfrm flipH="1">
            <a:off x="1558178" y="2852209"/>
            <a:ext cx="0" cy="1061171"/>
          </a:xfrm>
          <a:prstGeom prst="line">
            <a:avLst/>
          </a:prstGeom>
          <a:ln w="9525" cap="rnd">
            <a:solidFill>
              <a:srgbClr val="2A293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H="1">
            <a:off x="1558178" y="4353551"/>
            <a:ext cx="0" cy="1061170"/>
          </a:xfrm>
          <a:prstGeom prst="line">
            <a:avLst/>
          </a:prstGeom>
          <a:ln w="9525" cap="rnd">
            <a:solidFill>
              <a:srgbClr val="2A293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1554028" y="5854485"/>
            <a:ext cx="0" cy="1061170"/>
          </a:xfrm>
          <a:prstGeom prst="line">
            <a:avLst/>
          </a:prstGeom>
          <a:ln w="9525" cap="rnd">
            <a:solidFill>
              <a:srgbClr val="2A293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1" name="Group 31"/>
          <p:cNvGrpSpPr/>
          <p:nvPr/>
        </p:nvGrpSpPr>
        <p:grpSpPr>
          <a:xfrm>
            <a:off x="1338093" y="6800729"/>
            <a:ext cx="440171" cy="440171"/>
            <a:chOff x="0" y="0"/>
            <a:chExt cx="809600" cy="8096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404749"/>
                  </a:moveTo>
                  <a:cubicBezTo>
                    <a:pt x="0" y="181229"/>
                    <a:pt x="181229" y="0"/>
                    <a:pt x="404749" y="0"/>
                  </a:cubicBezTo>
                  <a:cubicBezTo>
                    <a:pt x="628269" y="0"/>
                    <a:pt x="809625" y="181229"/>
                    <a:pt x="809625" y="404749"/>
                  </a:cubicBezTo>
                  <a:cubicBezTo>
                    <a:pt x="809625" y="628269"/>
                    <a:pt x="628396" y="809625"/>
                    <a:pt x="404749" y="809625"/>
                  </a:cubicBezTo>
                  <a:cubicBezTo>
                    <a:pt x="181102" y="809625"/>
                    <a:pt x="0" y="628396"/>
                    <a:pt x="0" y="404749"/>
                  </a:cubicBezTo>
                  <a:close/>
                </a:path>
              </a:pathLst>
            </a:custGeom>
            <a:solidFill>
              <a:srgbClr val="C2C2C2"/>
            </a:solidFill>
          </p:spPr>
        </p:sp>
      </p:grpSp>
      <p:sp>
        <p:nvSpPr>
          <p:cNvPr id="33" name="AutoShape 33"/>
          <p:cNvSpPr/>
          <p:nvPr/>
        </p:nvSpPr>
        <p:spPr>
          <a:xfrm flipH="1">
            <a:off x="1562666" y="7240900"/>
            <a:ext cx="0" cy="1061170"/>
          </a:xfrm>
          <a:prstGeom prst="line">
            <a:avLst/>
          </a:prstGeom>
          <a:ln w="9525" cap="rnd">
            <a:solidFill>
              <a:srgbClr val="2A293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1342581" y="8081984"/>
            <a:ext cx="440171" cy="440171"/>
            <a:chOff x="0" y="0"/>
            <a:chExt cx="809600" cy="8096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404749"/>
                  </a:moveTo>
                  <a:cubicBezTo>
                    <a:pt x="0" y="181229"/>
                    <a:pt x="181229" y="0"/>
                    <a:pt x="404749" y="0"/>
                  </a:cubicBezTo>
                  <a:cubicBezTo>
                    <a:pt x="628269" y="0"/>
                    <a:pt x="809625" y="181229"/>
                    <a:pt x="809625" y="404749"/>
                  </a:cubicBezTo>
                  <a:cubicBezTo>
                    <a:pt x="809625" y="628269"/>
                    <a:pt x="628396" y="809625"/>
                    <a:pt x="404749" y="809625"/>
                  </a:cubicBezTo>
                  <a:cubicBezTo>
                    <a:pt x="181102" y="809625"/>
                    <a:pt x="0" y="628396"/>
                    <a:pt x="0" y="404749"/>
                  </a:cubicBezTo>
                  <a:close/>
                </a:path>
              </a:pathLst>
            </a:custGeom>
            <a:solidFill>
              <a:srgbClr val="437F97"/>
            </a:solidFill>
          </p:spPr>
        </p:sp>
      </p:grpSp>
      <p:sp>
        <p:nvSpPr>
          <p:cNvPr id="36" name="Freeform 36"/>
          <p:cNvSpPr/>
          <p:nvPr/>
        </p:nvSpPr>
        <p:spPr>
          <a:xfrm>
            <a:off x="10449580" y="3409350"/>
            <a:ext cx="7008271" cy="7008271"/>
          </a:xfrm>
          <a:custGeom>
            <a:avLst/>
            <a:gdLst/>
            <a:ahLst/>
            <a:cxnLst/>
            <a:rect l="l" t="t" r="r" b="b"/>
            <a:pathLst>
              <a:path w="7008271" h="7008271">
                <a:moveTo>
                  <a:pt x="0" y="0"/>
                </a:moveTo>
                <a:lnTo>
                  <a:pt x="7008271" y="0"/>
                </a:lnTo>
                <a:lnTo>
                  <a:pt x="7008271" y="7008271"/>
                </a:lnTo>
                <a:lnTo>
                  <a:pt x="0" y="7008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1531425" y="971950"/>
            <a:ext cx="15225150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262E47"/>
                </a:solidFill>
                <a:latin typeface="Raleway Bold"/>
                <a:ea typeface="Raleway Bold"/>
                <a:cs typeface="Raleway Bold"/>
                <a:sym typeface="Raleway Bold"/>
              </a:rPr>
              <a:t>KEY INSIGHTS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190311" y="2095900"/>
            <a:ext cx="4863736" cy="425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1">
                <a:solidFill>
                  <a:srgbClr val="2A29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Mileage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190331" y="2541010"/>
            <a:ext cx="4863736" cy="60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5"/>
              </a:lnSpc>
            </a:pPr>
            <a:r>
              <a:rPr lang="en-US" sz="2029" b="1">
                <a:solidFill>
                  <a:srgbClr val="2A29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Strong negative correlation with price across all brands.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190311" y="5105560"/>
            <a:ext cx="4863736" cy="425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1">
                <a:solidFill>
                  <a:srgbClr val="2A29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Fuel Type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190291" y="5550671"/>
            <a:ext cx="4863736" cy="60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5"/>
              </a:lnSpc>
            </a:pPr>
            <a:r>
              <a:rPr lang="en-US" sz="2029" b="1">
                <a:solidFill>
                  <a:srgbClr val="2A29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Diesel and hybrid models often show price premiums.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2190311" y="3600731"/>
            <a:ext cx="4863736" cy="425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1">
                <a:solidFill>
                  <a:srgbClr val="2A29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Year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190331" y="4045822"/>
            <a:ext cx="4863736" cy="60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5"/>
              </a:lnSpc>
            </a:pPr>
            <a:r>
              <a:rPr lang="en-US" sz="2029" b="1">
                <a:solidFill>
                  <a:srgbClr val="2A29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Newer cars are priced significantly higher.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190331" y="6499821"/>
            <a:ext cx="4863736" cy="425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1">
                <a:solidFill>
                  <a:srgbClr val="2A29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Transmission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190291" y="6915655"/>
            <a:ext cx="4863736" cy="60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5"/>
              </a:lnSpc>
            </a:pPr>
            <a:r>
              <a:rPr lang="en-US" sz="2029" b="1">
                <a:solidFill>
                  <a:srgbClr val="2A29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Automatic cars tend to have higher average prices in premium brands.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190291" y="7972660"/>
            <a:ext cx="4863736" cy="425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 b="1">
                <a:solidFill>
                  <a:srgbClr val="2A29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Engine Size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190331" y="8418873"/>
            <a:ext cx="4863736" cy="607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5"/>
              </a:lnSpc>
            </a:pPr>
            <a:r>
              <a:rPr lang="en-US" sz="2029" b="1">
                <a:solidFill>
                  <a:srgbClr val="2A29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Slight positive correlation, more noticeable in BMW and Mercedes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</Words>
  <Application>Microsoft Office PowerPoint</Application>
  <PresentationFormat>Custom</PresentationFormat>
  <Paragraphs>179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Arimo Bold</vt:lpstr>
      <vt:lpstr>Montserrat Bold</vt:lpstr>
      <vt:lpstr>Raleway</vt:lpstr>
      <vt:lpstr>Raleway Bold</vt:lpstr>
      <vt:lpstr>Arial</vt:lpstr>
      <vt:lpstr>Montserrat Medium</vt:lpstr>
      <vt:lpstr>Calibri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autonomous-vehicles-social-media-strategy.pptx</dc:title>
  <cp:lastModifiedBy>Atheli vijay chandra</cp:lastModifiedBy>
  <cp:revision>2</cp:revision>
  <dcterms:created xsi:type="dcterms:W3CDTF">2006-08-16T00:00:00Z</dcterms:created>
  <dcterms:modified xsi:type="dcterms:W3CDTF">2025-04-26T19:50:57Z</dcterms:modified>
  <dc:identifier>DAGkqVmCHYk</dc:identifier>
</cp:coreProperties>
</file>