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smtClean="0"/>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12/19/2020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o.drugbank.com/releases/late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9920" y="1637211"/>
            <a:ext cx="8553943" cy="2934789"/>
          </a:xfrm>
        </p:spPr>
        <p:txBody>
          <a:bodyPr>
            <a:normAutofit/>
          </a:bodyPr>
          <a:lstStyle/>
          <a:p>
            <a:r>
              <a:rPr lang="en-IN" sz="5000" dirty="0"/>
              <a:t>Drug Target protein interaction prediction by PSSM and LOOP method</a:t>
            </a:r>
          </a:p>
        </p:txBody>
      </p:sp>
    </p:spTree>
    <p:extLst>
      <p:ext uri="{BB962C8B-B14F-4D97-AF65-F5344CB8AC3E}">
        <p14:creationId xmlns:p14="http://schemas.microsoft.com/office/powerpoint/2010/main" val="3234887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87959"/>
            <a:ext cx="9291215" cy="1049235"/>
          </a:xfrm>
        </p:spPr>
        <p:txBody>
          <a:bodyPr/>
          <a:lstStyle/>
          <a:p>
            <a:r>
              <a:rPr lang="en-IN" dirty="0" smtClean="0"/>
              <a:t>Details Of Module</a:t>
            </a:r>
            <a:endParaRPr lang="en-IN" dirty="0"/>
          </a:p>
        </p:txBody>
      </p:sp>
      <p:sp>
        <p:nvSpPr>
          <p:cNvPr id="3" name="Content Placeholder 2"/>
          <p:cNvSpPr>
            <a:spLocks noGrp="1"/>
          </p:cNvSpPr>
          <p:nvPr>
            <p:ph idx="1"/>
          </p:nvPr>
        </p:nvSpPr>
        <p:spPr>
          <a:xfrm>
            <a:off x="1451577" y="1562886"/>
            <a:ext cx="9291215" cy="3450613"/>
          </a:xfrm>
        </p:spPr>
        <p:txBody>
          <a:bodyPr>
            <a:normAutofit/>
          </a:bodyPr>
          <a:lstStyle/>
          <a:p>
            <a:pPr marL="0" indent="0">
              <a:buNone/>
            </a:pPr>
            <a:r>
              <a:rPr lang="en-IN" b="1" u="sng" dirty="0" smtClean="0"/>
              <a:t>Classification:</a:t>
            </a:r>
          </a:p>
          <a:p>
            <a:r>
              <a:rPr lang="en-IN" dirty="0"/>
              <a:t>The Rotation Forest algorithm focuses on improving the difference and accuracy of the base classifier. </a:t>
            </a:r>
            <a:endParaRPr lang="en-IN" dirty="0" smtClean="0"/>
          </a:p>
          <a:p>
            <a:r>
              <a:rPr lang="en-IN" dirty="0" smtClean="0"/>
              <a:t>In </a:t>
            </a:r>
            <a:r>
              <a:rPr lang="en-IN" dirty="0"/>
              <a:t>this work, we adopt RF as a classification model for predicting DTIs. </a:t>
            </a:r>
            <a:endParaRPr lang="en-IN" dirty="0" smtClean="0"/>
          </a:p>
          <a:p>
            <a:r>
              <a:rPr lang="en-IN" dirty="0" smtClean="0"/>
              <a:t>Specifically</a:t>
            </a:r>
            <a:r>
              <a:rPr lang="en-IN" dirty="0"/>
              <a:t>, the RF randomly divides entire sample set into K subsets, and principal component analysis (PCA) method is adopted to transform the subsets which make the difference between each subset.</a:t>
            </a:r>
          </a:p>
        </p:txBody>
      </p:sp>
    </p:spTree>
    <p:extLst>
      <p:ext uri="{BB962C8B-B14F-4D97-AF65-F5344CB8AC3E}">
        <p14:creationId xmlns:p14="http://schemas.microsoft.com/office/powerpoint/2010/main" val="755554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Perfomance</a:t>
            </a:r>
            <a:r>
              <a:rPr lang="en-IN" dirty="0" smtClean="0"/>
              <a:t> measures</a:t>
            </a:r>
            <a:endParaRPr lang="en-IN" dirty="0"/>
          </a:p>
        </p:txBody>
      </p:sp>
      <p:sp>
        <p:nvSpPr>
          <p:cNvPr id="3" name="Content Placeholder 2"/>
          <p:cNvSpPr>
            <a:spLocks noGrp="1"/>
          </p:cNvSpPr>
          <p:nvPr>
            <p:ph idx="1"/>
          </p:nvPr>
        </p:nvSpPr>
        <p:spPr/>
        <p:txBody>
          <a:bodyPr/>
          <a:lstStyle/>
          <a:p>
            <a:r>
              <a:rPr lang="en-IN" dirty="0"/>
              <a:t>In order to evaluate the performance of the propose method, we use the evaluation measures such as the overall prediction accuracy (</a:t>
            </a:r>
            <a:r>
              <a:rPr lang="en-IN" dirty="0" err="1"/>
              <a:t>Accu</a:t>
            </a:r>
            <a:r>
              <a:rPr lang="en-IN" dirty="0"/>
              <a:t>.), sensitivity (Sens.), precision (Prec.), and Matthews correlation coefficient (MCC). </a:t>
            </a:r>
            <a:endParaRPr lang="en-IN" dirty="0" smtClean="0"/>
          </a:p>
          <a:p>
            <a:r>
              <a:rPr lang="en-IN" dirty="0" smtClean="0"/>
              <a:t>When </a:t>
            </a:r>
            <a:r>
              <a:rPr lang="en-IN" dirty="0"/>
              <a:t>predicting the DTIs datasets of enzyme, ion channels, GPCRs and nuclear receptor, five-fold cross-validation would be adopted in this work in order to avoid the over-fitting of the prediction model.</a:t>
            </a:r>
          </a:p>
        </p:txBody>
      </p:sp>
    </p:spTree>
    <p:extLst>
      <p:ext uri="{BB962C8B-B14F-4D97-AF65-F5344CB8AC3E}">
        <p14:creationId xmlns:p14="http://schemas.microsoft.com/office/powerpoint/2010/main" val="2274262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a:t>
            </a:r>
            <a:endParaRPr lang="en-IN" dirty="0"/>
          </a:p>
        </p:txBody>
      </p:sp>
      <p:sp>
        <p:nvSpPr>
          <p:cNvPr id="3" name="Content Placeholder 2"/>
          <p:cNvSpPr>
            <a:spLocks noGrp="1"/>
          </p:cNvSpPr>
          <p:nvPr>
            <p:ph idx="1"/>
          </p:nvPr>
        </p:nvSpPr>
        <p:spPr/>
        <p:txBody>
          <a:bodyPr/>
          <a:lstStyle/>
          <a:p>
            <a:r>
              <a:rPr lang="en-IN" dirty="0"/>
              <a:t>In this study, we execute the experiment for predicting DTIs on four golden standard datasets, namely enzyme, ion channels, GPCRs, and nuclear receptor, respectively. These datasets are collected from </a:t>
            </a:r>
            <a:r>
              <a:rPr lang="en-IN" dirty="0" err="1"/>
              <a:t>DrugBank</a:t>
            </a:r>
            <a:r>
              <a:rPr lang="en-IN" dirty="0"/>
              <a:t>, KEGG BRITE, </a:t>
            </a:r>
            <a:r>
              <a:rPr lang="en-IN" dirty="0" err="1"/>
              <a:t>SuperTarget</a:t>
            </a:r>
            <a:r>
              <a:rPr lang="en-IN" dirty="0"/>
              <a:t> &amp; Matador, and BRENDA  which were considered as high-reliability databases.</a:t>
            </a:r>
          </a:p>
          <a:p>
            <a:r>
              <a:rPr lang="en-IN" dirty="0" err="1"/>
              <a:t>Drugbank</a:t>
            </a:r>
            <a:r>
              <a:rPr lang="en-IN" dirty="0"/>
              <a:t>- </a:t>
            </a:r>
            <a:r>
              <a:rPr lang="en-IN" u="sng" dirty="0">
                <a:hlinkClick r:id="rId2"/>
              </a:rPr>
              <a:t>https://</a:t>
            </a:r>
            <a:r>
              <a:rPr lang="en-IN" u="sng" dirty="0" smtClean="0">
                <a:hlinkClick r:id="rId2"/>
              </a:rPr>
              <a:t>go.drugbank.com/releases/latest</a:t>
            </a:r>
            <a:endParaRPr lang="en-IN" dirty="0"/>
          </a:p>
        </p:txBody>
      </p:sp>
    </p:spTree>
    <p:extLst>
      <p:ext uri="{BB962C8B-B14F-4D97-AF65-F5344CB8AC3E}">
        <p14:creationId xmlns:p14="http://schemas.microsoft.com/office/powerpoint/2010/main" val="1538531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0"/>
            <a:ext cx="9291215" cy="1049235"/>
          </a:xfrm>
        </p:spPr>
        <p:txBody>
          <a:bodyPr/>
          <a:lstStyle/>
          <a:p>
            <a:r>
              <a:rPr lang="en-IN" dirty="0" smtClean="0"/>
              <a:t>References</a:t>
            </a:r>
            <a:endParaRPr lang="en-IN" dirty="0"/>
          </a:p>
        </p:txBody>
      </p:sp>
      <p:sp>
        <p:nvSpPr>
          <p:cNvPr id="3" name="Content Placeholder 2"/>
          <p:cNvSpPr>
            <a:spLocks noGrp="1"/>
          </p:cNvSpPr>
          <p:nvPr>
            <p:ph idx="1"/>
          </p:nvPr>
        </p:nvSpPr>
        <p:spPr>
          <a:xfrm>
            <a:off x="1451579" y="1049236"/>
            <a:ext cx="9291215" cy="4417110"/>
          </a:xfrm>
        </p:spPr>
        <p:txBody>
          <a:bodyPr>
            <a:normAutofit fontScale="62500" lnSpcReduction="20000"/>
          </a:bodyPr>
          <a:lstStyle/>
          <a:p>
            <a:pPr marL="0" indent="0">
              <a:buNone/>
            </a:pPr>
            <a:r>
              <a:rPr lang="en-IN" dirty="0"/>
              <a:t>1. </a:t>
            </a:r>
            <a:r>
              <a:rPr lang="en-IN" dirty="0" err="1"/>
              <a:t>Xinkie</a:t>
            </a:r>
            <a:r>
              <a:rPr lang="en-IN" dirty="0"/>
              <a:t> Zhan , Zhu-Hong You (Member, IEEE), </a:t>
            </a:r>
            <a:r>
              <a:rPr lang="en-IN" dirty="0" err="1"/>
              <a:t>Jinfan</a:t>
            </a:r>
            <a:r>
              <a:rPr lang="en-IN" dirty="0"/>
              <a:t> </a:t>
            </a:r>
            <a:r>
              <a:rPr lang="en-IN" dirty="0" err="1"/>
              <a:t>Cai</a:t>
            </a:r>
            <a:r>
              <a:rPr lang="en-IN" dirty="0"/>
              <a:t>, </a:t>
            </a:r>
            <a:r>
              <a:rPr lang="en-IN" dirty="0" err="1"/>
              <a:t>Liping</a:t>
            </a:r>
            <a:r>
              <a:rPr lang="en-IN" dirty="0"/>
              <a:t> Li, </a:t>
            </a:r>
            <a:r>
              <a:rPr lang="en-IN" dirty="0" err="1"/>
              <a:t>Chanqing</a:t>
            </a:r>
            <a:r>
              <a:rPr lang="en-IN" dirty="0"/>
              <a:t> Yu, </a:t>
            </a:r>
            <a:r>
              <a:rPr lang="en-IN" dirty="0" err="1"/>
              <a:t>Jie</a:t>
            </a:r>
            <a:r>
              <a:rPr lang="en-IN" dirty="0"/>
              <a:t> Pan, and </a:t>
            </a:r>
            <a:r>
              <a:rPr lang="en-IN" dirty="0" err="1"/>
              <a:t>Jiangkun</a:t>
            </a:r>
            <a:r>
              <a:rPr lang="en-IN" dirty="0"/>
              <a:t> Kong “Prediction of Drug-Target Interactions by Ensemble Learning Method from Protein Sequence and Drug Fingerprint”.</a:t>
            </a:r>
          </a:p>
          <a:p>
            <a:pPr marL="0" indent="0">
              <a:buNone/>
            </a:pPr>
            <a:r>
              <a:rPr lang="en-IN" dirty="0" smtClean="0"/>
              <a:t>2</a:t>
            </a:r>
            <a:r>
              <a:rPr lang="en-IN" dirty="0"/>
              <a:t>. Nelson R. C. Monteiro, </a:t>
            </a:r>
            <a:r>
              <a:rPr lang="en-IN" dirty="0" err="1"/>
              <a:t>Bernardete</a:t>
            </a:r>
            <a:r>
              <a:rPr lang="en-IN" dirty="0"/>
              <a:t> Ribeiro, Joel P. </a:t>
            </a:r>
            <a:r>
              <a:rPr lang="en-IN" dirty="0" err="1"/>
              <a:t>Arrais</a:t>
            </a:r>
            <a:r>
              <a:rPr lang="en-IN" dirty="0"/>
              <a:t>  “Drug-Target Interaction Prediction: End-to-End Deep Learning Approach”.</a:t>
            </a:r>
          </a:p>
          <a:p>
            <a:pPr marL="0" indent="0">
              <a:buNone/>
            </a:pPr>
            <a:r>
              <a:rPr lang="en-IN" dirty="0" smtClean="0"/>
              <a:t>3</a:t>
            </a:r>
            <a:r>
              <a:rPr lang="en-IN" dirty="0"/>
              <a:t>. Y. </a:t>
            </a:r>
            <a:r>
              <a:rPr lang="en-IN" dirty="0" err="1"/>
              <a:t>Yamanishi</a:t>
            </a:r>
            <a:r>
              <a:rPr lang="en-IN" dirty="0"/>
              <a:t>, E. </a:t>
            </a:r>
            <a:r>
              <a:rPr lang="en-IN" dirty="0" err="1"/>
              <a:t>Pauwels</a:t>
            </a:r>
            <a:r>
              <a:rPr lang="en-IN" dirty="0"/>
              <a:t>, and M. </a:t>
            </a:r>
            <a:r>
              <a:rPr lang="en-IN" dirty="0" err="1"/>
              <a:t>Kotera</a:t>
            </a:r>
            <a:r>
              <a:rPr lang="en-IN" dirty="0"/>
              <a:t>, ``Drug side-effect prediction based on the integration of chemical and biological spaces, Nov. 2012.</a:t>
            </a:r>
          </a:p>
          <a:p>
            <a:pPr marL="0" indent="0">
              <a:buNone/>
            </a:pPr>
            <a:r>
              <a:rPr lang="en-IN" dirty="0"/>
              <a:t>4. M. Kuhn, M. Al </a:t>
            </a:r>
            <a:r>
              <a:rPr lang="en-IN" dirty="0" err="1"/>
              <a:t>Banchaabouchi</a:t>
            </a:r>
            <a:r>
              <a:rPr lang="en-IN" dirty="0"/>
              <a:t>, M. </a:t>
            </a:r>
            <a:r>
              <a:rPr lang="en-IN" dirty="0" err="1"/>
              <a:t>Campillos</a:t>
            </a:r>
            <a:r>
              <a:rPr lang="en-IN" dirty="0"/>
              <a:t>, L. J. Jensen, C. Gross, A. Gavin, and P. Bork, ``Systematic identification of proteins that elicit drug side effects,'' Jan. 2013.</a:t>
            </a:r>
          </a:p>
          <a:p>
            <a:pPr marL="0" indent="0">
              <a:buNone/>
            </a:pPr>
            <a:r>
              <a:rPr lang="en-IN" dirty="0"/>
              <a:t>5. A. </a:t>
            </a:r>
            <a:r>
              <a:rPr lang="en-IN" dirty="0" err="1"/>
              <a:t>Ezzat</a:t>
            </a:r>
            <a:r>
              <a:rPr lang="en-IN" dirty="0"/>
              <a:t>, M. Wu, X.-L. Li, and C.-K. </a:t>
            </a:r>
            <a:r>
              <a:rPr lang="en-IN" dirty="0" err="1"/>
              <a:t>Kwoh</a:t>
            </a:r>
            <a:r>
              <a:rPr lang="en-IN" dirty="0"/>
              <a:t>, ``Drug-target interaction prediction via class imbalance-aware ensemble </a:t>
            </a:r>
            <a:r>
              <a:rPr lang="en-IN" dirty="0" err="1"/>
              <a:t>learning,''Dec</a:t>
            </a:r>
            <a:r>
              <a:rPr lang="en-IN" dirty="0"/>
              <a:t>. 2016.</a:t>
            </a:r>
          </a:p>
          <a:p>
            <a:pPr marL="0" indent="0">
              <a:buNone/>
            </a:pPr>
            <a:r>
              <a:rPr lang="en-IN" dirty="0"/>
              <a:t>6. S. M. Paul, D. S. </a:t>
            </a:r>
            <a:r>
              <a:rPr lang="en-IN" dirty="0" err="1"/>
              <a:t>Mytelka</a:t>
            </a:r>
            <a:r>
              <a:rPr lang="en-IN" dirty="0"/>
              <a:t>, C. T. </a:t>
            </a:r>
            <a:r>
              <a:rPr lang="en-IN" dirty="0" err="1"/>
              <a:t>Dunwiddie</a:t>
            </a:r>
            <a:r>
              <a:rPr lang="en-IN" dirty="0"/>
              <a:t>, C. C. </a:t>
            </a:r>
            <a:r>
              <a:rPr lang="en-IN" dirty="0" err="1"/>
              <a:t>Persinger</a:t>
            </a:r>
            <a:r>
              <a:rPr lang="en-IN" dirty="0"/>
              <a:t>, B. H. </a:t>
            </a:r>
            <a:r>
              <a:rPr lang="en-IN" dirty="0" err="1"/>
              <a:t>Munos</a:t>
            </a:r>
            <a:r>
              <a:rPr lang="en-IN" dirty="0"/>
              <a:t>, S. R. Lindborg, and A. L. Schacht, ``How to improve R&amp;D productivity: The pharmaceutical industry's grand </a:t>
            </a:r>
            <a:r>
              <a:rPr lang="en-IN" dirty="0" err="1"/>
              <a:t>challenge,''Feb</a:t>
            </a:r>
            <a:r>
              <a:rPr lang="en-IN" dirty="0"/>
              <a:t>. 2010.</a:t>
            </a:r>
          </a:p>
          <a:p>
            <a:pPr marL="0" indent="0">
              <a:buNone/>
            </a:pPr>
            <a:r>
              <a:rPr lang="en-IN" dirty="0"/>
              <a:t>7. F. Zhu, B. Han, </a:t>
            </a:r>
            <a:r>
              <a:rPr lang="en-IN" dirty="0" err="1"/>
              <a:t>P.Kumar</a:t>
            </a:r>
            <a:r>
              <a:rPr lang="en-IN" dirty="0"/>
              <a:t>, X. Liu, X. Ma, </a:t>
            </a:r>
            <a:r>
              <a:rPr lang="en-IN" dirty="0" err="1"/>
              <a:t>X.Wei</a:t>
            </a:r>
            <a:r>
              <a:rPr lang="en-IN" dirty="0"/>
              <a:t>, </a:t>
            </a:r>
            <a:r>
              <a:rPr lang="en-IN" dirty="0" err="1"/>
              <a:t>L.Huang,Y</a:t>
            </a:r>
            <a:r>
              <a:rPr lang="en-IN" dirty="0"/>
              <a:t>. </a:t>
            </a:r>
            <a:r>
              <a:rPr lang="en-IN" dirty="0" err="1"/>
              <a:t>Guo</a:t>
            </a:r>
            <a:r>
              <a:rPr lang="en-IN" dirty="0"/>
              <a:t>, L. </a:t>
            </a:r>
            <a:r>
              <a:rPr lang="en-IN" dirty="0" err="1"/>
              <a:t>Han,C</a:t>
            </a:r>
            <a:r>
              <a:rPr lang="en-IN" dirty="0"/>
              <a:t>. Zheng, and Y. Chen, ``Update of TTD: Therapeutic target </a:t>
            </a:r>
            <a:r>
              <a:rPr lang="en-IN" dirty="0" err="1"/>
              <a:t>database,''Jan</a:t>
            </a:r>
            <a:r>
              <a:rPr lang="en-IN" dirty="0"/>
              <a:t>. 2010.</a:t>
            </a:r>
          </a:p>
          <a:p>
            <a:pPr marL="0" indent="0">
              <a:buNone/>
            </a:pPr>
            <a:r>
              <a:rPr lang="en-IN" dirty="0"/>
              <a:t>8. Y. Wang, S. Zhang, F. Li, Y. Zhou, Y. Zhang, </a:t>
            </a:r>
            <a:r>
              <a:rPr lang="en-IN" dirty="0" err="1"/>
              <a:t>Z.Wang</a:t>
            </a:r>
            <a:r>
              <a:rPr lang="en-IN" dirty="0"/>
              <a:t>, R. Zhang, J. </a:t>
            </a:r>
            <a:r>
              <a:rPr lang="en-IN" dirty="0" err="1"/>
              <a:t>Zhu,Y</a:t>
            </a:r>
            <a:r>
              <a:rPr lang="en-IN" dirty="0"/>
              <a:t>. Ren, Y. Tan, C. Qin, Y. Li, X. Li, Y. Chen, and F. Zhu, ``Therapeutic target database 2020: Enriched resource for facilitating research and early development of targeted therapeutics,'' Jan. 2020.</a:t>
            </a:r>
          </a:p>
          <a:p>
            <a:pPr marL="0" indent="0">
              <a:buNone/>
            </a:pPr>
            <a:endParaRPr lang="en-IN" dirty="0"/>
          </a:p>
        </p:txBody>
      </p:sp>
    </p:spTree>
    <p:extLst>
      <p:ext uri="{BB962C8B-B14F-4D97-AF65-F5344CB8AC3E}">
        <p14:creationId xmlns:p14="http://schemas.microsoft.com/office/powerpoint/2010/main" val="3783528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TEAM MEMBERS AND GUIDE</a:t>
            </a:r>
            <a:endParaRPr lang="en-IN" dirty="0"/>
          </a:p>
        </p:txBody>
      </p:sp>
      <p:sp>
        <p:nvSpPr>
          <p:cNvPr id="3" name="Content Placeholder 2"/>
          <p:cNvSpPr>
            <a:spLocks noGrp="1"/>
          </p:cNvSpPr>
          <p:nvPr>
            <p:ph sz="half" idx="1"/>
          </p:nvPr>
        </p:nvSpPr>
        <p:spPr>
          <a:xfrm>
            <a:off x="1765486" y="2066549"/>
            <a:ext cx="4488654" cy="3448595"/>
          </a:xfrm>
        </p:spPr>
        <p:txBody>
          <a:bodyPr/>
          <a:lstStyle/>
          <a:p>
            <a:pPr marL="0" indent="0">
              <a:buNone/>
            </a:pPr>
            <a:r>
              <a:rPr lang="en-IN" dirty="0"/>
              <a:t>C. </a:t>
            </a:r>
            <a:r>
              <a:rPr lang="en-IN" dirty="0" smtClean="0"/>
              <a:t>Vijayabaskar</a:t>
            </a:r>
          </a:p>
          <a:p>
            <a:pPr marL="457200" lvl="1" indent="0">
              <a:buNone/>
            </a:pPr>
            <a:r>
              <a:rPr lang="en-IN" dirty="0" smtClean="0"/>
              <a:t> </a:t>
            </a:r>
            <a:r>
              <a:rPr lang="en-IN" dirty="0"/>
              <a:t>2017103048</a:t>
            </a:r>
          </a:p>
          <a:p>
            <a:pPr marL="0" indent="0">
              <a:buNone/>
            </a:pPr>
            <a:r>
              <a:rPr lang="en-IN" dirty="0"/>
              <a:t>G. Velmurugan 	</a:t>
            </a:r>
            <a:endParaRPr lang="en-IN" dirty="0" smtClean="0"/>
          </a:p>
          <a:p>
            <a:pPr marL="457200" lvl="1" indent="0">
              <a:buNone/>
            </a:pPr>
            <a:r>
              <a:rPr lang="en-IN" dirty="0" smtClean="0"/>
              <a:t>2017103047</a:t>
            </a:r>
            <a:endParaRPr lang="en-IN" dirty="0"/>
          </a:p>
          <a:p>
            <a:pPr marL="0" indent="0">
              <a:buNone/>
            </a:pPr>
            <a:r>
              <a:rPr lang="en-IN" dirty="0"/>
              <a:t>K. Sathish Kumar	</a:t>
            </a:r>
            <a:endParaRPr lang="en-IN" dirty="0" smtClean="0"/>
          </a:p>
          <a:p>
            <a:pPr marL="457200" lvl="1" indent="0">
              <a:buNone/>
            </a:pPr>
            <a:r>
              <a:rPr lang="en-IN" dirty="0" smtClean="0"/>
              <a:t>2017103588</a:t>
            </a:r>
            <a:endParaRPr lang="en-IN" dirty="0"/>
          </a:p>
          <a:p>
            <a:pPr marL="0" indent="0">
              <a:buNone/>
            </a:pPr>
            <a:endParaRPr lang="en-IN" dirty="0"/>
          </a:p>
        </p:txBody>
      </p:sp>
      <p:sp>
        <p:nvSpPr>
          <p:cNvPr id="4" name="Content Placeholder 3"/>
          <p:cNvSpPr>
            <a:spLocks noGrp="1"/>
          </p:cNvSpPr>
          <p:nvPr>
            <p:ph sz="half" idx="2"/>
          </p:nvPr>
        </p:nvSpPr>
        <p:spPr/>
        <p:txBody>
          <a:bodyPr/>
          <a:lstStyle/>
          <a:p>
            <a:pPr marL="0" indent="0" algn="just">
              <a:buNone/>
            </a:pPr>
            <a:r>
              <a:rPr lang="en-IN" dirty="0"/>
              <a:t>G. Sudhakaran</a:t>
            </a:r>
          </a:p>
          <a:p>
            <a:pPr marL="0" indent="0" algn="just">
              <a:buNone/>
            </a:pPr>
            <a:r>
              <a:rPr lang="en-IN" dirty="0"/>
              <a:t>Teaching Fellow</a:t>
            </a:r>
          </a:p>
          <a:p>
            <a:pPr marL="0" indent="0" algn="just">
              <a:buNone/>
            </a:pPr>
            <a:r>
              <a:rPr lang="en-IN" dirty="0"/>
              <a:t>Department of Computer Science and Engineering </a:t>
            </a:r>
          </a:p>
          <a:p>
            <a:pPr marL="0" indent="0" algn="just">
              <a:buNone/>
            </a:pPr>
            <a:r>
              <a:rPr lang="en-IN" dirty="0"/>
              <a:t>College Of Engineering Guindy</a:t>
            </a:r>
          </a:p>
          <a:p>
            <a:pPr marL="0" indent="0" algn="just">
              <a:buNone/>
            </a:pPr>
            <a:r>
              <a:rPr lang="en-IN" dirty="0"/>
              <a:t>Anna University </a:t>
            </a:r>
          </a:p>
          <a:p>
            <a:pPr marL="0" indent="0" algn="just">
              <a:buNone/>
            </a:pPr>
            <a:endParaRPr lang="en-IN" dirty="0"/>
          </a:p>
        </p:txBody>
      </p:sp>
    </p:spTree>
    <p:extLst>
      <p:ext uri="{BB962C8B-B14F-4D97-AF65-F5344CB8AC3E}">
        <p14:creationId xmlns:p14="http://schemas.microsoft.com/office/powerpoint/2010/main" val="2598913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a:t>Drug-Target Interaction Prediction (DTI) is an important application of machine learning in medicine industry, the importance is coming from the fact that we need to save the time and cost of the drugs </a:t>
            </a:r>
            <a:r>
              <a:rPr lang="en-IN" dirty="0" smtClean="0"/>
              <a:t>development.</a:t>
            </a:r>
          </a:p>
          <a:p>
            <a:r>
              <a:rPr lang="en-IN" dirty="0"/>
              <a:t>Computational methods for DTI prediction are divided into 3 main approaches</a:t>
            </a:r>
            <a:r>
              <a:rPr lang="en-IN" dirty="0" smtClean="0"/>
              <a:t>:</a:t>
            </a:r>
          </a:p>
          <a:p>
            <a:pPr lvl="1"/>
            <a:r>
              <a:rPr lang="en-IN" dirty="0" smtClean="0"/>
              <a:t> </a:t>
            </a:r>
            <a:r>
              <a:rPr lang="en-IN"/>
              <a:t>L</a:t>
            </a:r>
            <a:r>
              <a:rPr lang="en-IN" smtClean="0"/>
              <a:t>igand </a:t>
            </a:r>
            <a:r>
              <a:rPr lang="en-IN" smtClean="0"/>
              <a:t>based</a:t>
            </a:r>
            <a:endParaRPr lang="en-IN" dirty="0" smtClean="0"/>
          </a:p>
          <a:p>
            <a:pPr lvl="1"/>
            <a:r>
              <a:rPr lang="en-IN" dirty="0" smtClean="0"/>
              <a:t>Docking </a:t>
            </a:r>
            <a:r>
              <a:rPr lang="en-IN" dirty="0"/>
              <a:t>simulation </a:t>
            </a:r>
            <a:endParaRPr lang="en-IN" dirty="0" smtClean="0"/>
          </a:p>
          <a:p>
            <a:pPr lvl="1"/>
            <a:r>
              <a:rPr lang="en-IN" dirty="0" err="1" smtClean="0"/>
              <a:t>Chemogenomic</a:t>
            </a:r>
            <a:endParaRPr lang="en-IN" dirty="0"/>
          </a:p>
        </p:txBody>
      </p:sp>
    </p:spTree>
    <p:extLst>
      <p:ext uri="{BB962C8B-B14F-4D97-AF65-F5344CB8AC3E}">
        <p14:creationId xmlns:p14="http://schemas.microsoft.com/office/powerpoint/2010/main" val="19066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OVERALL OBJECTIVES</a:t>
            </a:r>
            <a:endParaRPr lang="en-IN" dirty="0"/>
          </a:p>
        </p:txBody>
      </p:sp>
      <p:sp>
        <p:nvSpPr>
          <p:cNvPr id="3" name="Content Placeholder 2"/>
          <p:cNvSpPr>
            <a:spLocks noGrp="1"/>
          </p:cNvSpPr>
          <p:nvPr>
            <p:ph idx="1"/>
          </p:nvPr>
        </p:nvSpPr>
        <p:spPr/>
        <p:txBody>
          <a:bodyPr/>
          <a:lstStyle/>
          <a:p>
            <a:r>
              <a:rPr lang="en-IN" dirty="0"/>
              <a:t>The main objective of the project is to predict the interaction of drug and target. </a:t>
            </a:r>
            <a:endParaRPr lang="en-IN" dirty="0" smtClean="0"/>
          </a:p>
          <a:p>
            <a:r>
              <a:rPr lang="en-IN" dirty="0"/>
              <a:t>It uses the </a:t>
            </a:r>
            <a:r>
              <a:rPr lang="en-IN" dirty="0" err="1"/>
              <a:t>Chemogenomic</a:t>
            </a:r>
            <a:r>
              <a:rPr lang="en-IN" dirty="0"/>
              <a:t> approach of predicting the interaction. </a:t>
            </a:r>
            <a:endParaRPr lang="en-IN" dirty="0" smtClean="0"/>
          </a:p>
          <a:p>
            <a:r>
              <a:rPr lang="en-IN" dirty="0" smtClean="0"/>
              <a:t>The </a:t>
            </a:r>
            <a:r>
              <a:rPr lang="en-IN" dirty="0"/>
              <a:t>method combines </a:t>
            </a:r>
            <a:r>
              <a:rPr lang="en-IN" b="1" dirty="0"/>
              <a:t>local optimal oriented pattern</a:t>
            </a:r>
            <a:r>
              <a:rPr lang="en-IN" dirty="0"/>
              <a:t> (LOOP), </a:t>
            </a:r>
            <a:r>
              <a:rPr lang="en-IN" b="1" dirty="0"/>
              <a:t>position specific scoring matrix</a:t>
            </a:r>
            <a:r>
              <a:rPr lang="en-IN" dirty="0"/>
              <a:t> (PSSM) and </a:t>
            </a:r>
            <a:r>
              <a:rPr lang="en-IN" b="1" dirty="0"/>
              <a:t>rotation forest</a:t>
            </a:r>
            <a:r>
              <a:rPr lang="en-IN" dirty="0"/>
              <a:t> (RF) for predicting DTIs. </a:t>
            </a:r>
          </a:p>
        </p:txBody>
      </p:sp>
    </p:spTree>
    <p:extLst>
      <p:ext uri="{BB962C8B-B14F-4D97-AF65-F5344CB8AC3E}">
        <p14:creationId xmlns:p14="http://schemas.microsoft.com/office/powerpoint/2010/main" val="4213547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17136"/>
            <a:ext cx="9291215" cy="1049235"/>
          </a:xfrm>
        </p:spPr>
        <p:txBody>
          <a:bodyPr/>
          <a:lstStyle/>
          <a:p>
            <a:r>
              <a:rPr lang="en-IN" dirty="0" smtClean="0"/>
              <a:t>LITERATURE SURVEY</a:t>
            </a:r>
            <a:endParaRPr lang="en-IN" dirty="0"/>
          </a:p>
        </p:txBody>
      </p:sp>
      <p:sp>
        <p:nvSpPr>
          <p:cNvPr id="3" name="Content Placeholder 2"/>
          <p:cNvSpPr>
            <a:spLocks noGrp="1"/>
          </p:cNvSpPr>
          <p:nvPr>
            <p:ph idx="1"/>
          </p:nvPr>
        </p:nvSpPr>
        <p:spPr>
          <a:xfrm>
            <a:off x="1451579" y="1566371"/>
            <a:ext cx="9291215" cy="4468669"/>
          </a:xfrm>
        </p:spPr>
        <p:txBody>
          <a:bodyPr>
            <a:normAutofit fontScale="85000" lnSpcReduction="10000"/>
          </a:bodyPr>
          <a:lstStyle/>
          <a:p>
            <a:r>
              <a:rPr lang="en-IN" dirty="0" err="1"/>
              <a:t>Nidhi</a:t>
            </a:r>
            <a:r>
              <a:rPr lang="en-IN" dirty="0"/>
              <a:t> proposed a multiple-category Laplacian modified naïve Bayesian model to train 964 target categories in the (World of Molecular Bio Activity) WOMBAT database and predicted the top three most potential compound targets in the MDDR database. </a:t>
            </a:r>
            <a:endParaRPr lang="en-IN" dirty="0" smtClean="0"/>
          </a:p>
          <a:p>
            <a:r>
              <a:rPr lang="en-IN" dirty="0" smtClean="0"/>
              <a:t>Liu </a:t>
            </a:r>
            <a:r>
              <a:rPr lang="en-IN" dirty="0"/>
              <a:t>proposed a novel prediction algorithm, namely neighbourhood regularized logistic matrix factorization (NRLMF), which focus on predicting the probability whether a drug would interact with a target and also study local structure of drug-target pairs for further improving the accuracy of DTIs. </a:t>
            </a:r>
            <a:endParaRPr lang="en-IN" dirty="0" smtClean="0"/>
          </a:p>
          <a:p>
            <a:r>
              <a:rPr lang="en-IN" dirty="0" smtClean="0"/>
              <a:t>Wang </a:t>
            </a:r>
            <a:r>
              <a:rPr lang="en-IN" dirty="0"/>
              <a:t>developed a computational method which combines auto covariance (AC) and rotation forest for predicting potential drug-target interactions. </a:t>
            </a:r>
            <a:endParaRPr lang="en-IN" dirty="0" smtClean="0"/>
          </a:p>
          <a:p>
            <a:r>
              <a:rPr lang="en-IN" dirty="0" smtClean="0"/>
              <a:t>Mei </a:t>
            </a:r>
            <a:r>
              <a:rPr lang="en-IN" dirty="0"/>
              <a:t>developed a novel approach namely BLM-NII, which integrated neighbour-based interaction profile inferring (NII) into bipartite local model (BLM), the method achieved excellent improvement in inferring unknown drug-target interaction. </a:t>
            </a:r>
          </a:p>
        </p:txBody>
      </p:sp>
    </p:spTree>
    <p:extLst>
      <p:ext uri="{BB962C8B-B14F-4D97-AF65-F5344CB8AC3E}">
        <p14:creationId xmlns:p14="http://schemas.microsoft.com/office/powerpoint/2010/main" val="2796930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499" y="-140361"/>
            <a:ext cx="9291215" cy="1049235"/>
          </a:xfrm>
        </p:spPr>
        <p:txBody>
          <a:bodyPr/>
          <a:lstStyle/>
          <a:p>
            <a:r>
              <a:rPr lang="en-IN" dirty="0" smtClean="0"/>
              <a:t>Block Diagram</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2284" y="756285"/>
            <a:ext cx="5754836" cy="5920672"/>
          </a:xfrm>
        </p:spPr>
      </p:pic>
    </p:spTree>
    <p:extLst>
      <p:ext uri="{BB962C8B-B14F-4D97-AF65-F5344CB8AC3E}">
        <p14:creationId xmlns:p14="http://schemas.microsoft.com/office/powerpoint/2010/main" val="819897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87959"/>
            <a:ext cx="9291215" cy="1049235"/>
          </a:xfrm>
        </p:spPr>
        <p:txBody>
          <a:bodyPr/>
          <a:lstStyle/>
          <a:p>
            <a:r>
              <a:rPr lang="en-IN" dirty="0" smtClean="0"/>
              <a:t>Details Of Module</a:t>
            </a:r>
            <a:endParaRPr lang="en-IN" dirty="0"/>
          </a:p>
        </p:txBody>
      </p:sp>
      <p:sp>
        <p:nvSpPr>
          <p:cNvPr id="3" name="Content Placeholder 2"/>
          <p:cNvSpPr>
            <a:spLocks noGrp="1"/>
          </p:cNvSpPr>
          <p:nvPr>
            <p:ph idx="1"/>
          </p:nvPr>
        </p:nvSpPr>
        <p:spPr>
          <a:xfrm>
            <a:off x="965199" y="1184645"/>
            <a:ext cx="9777594" cy="4029151"/>
          </a:xfrm>
        </p:spPr>
        <p:txBody>
          <a:bodyPr>
            <a:normAutofit/>
          </a:bodyPr>
          <a:lstStyle/>
          <a:p>
            <a:pPr marL="0" indent="0">
              <a:buNone/>
            </a:pPr>
            <a:r>
              <a:rPr lang="en-IN" sz="1600" b="1" u="sng" dirty="0" smtClean="0"/>
              <a:t>PSSM Formation:</a:t>
            </a:r>
          </a:p>
          <a:p>
            <a:r>
              <a:rPr lang="en-IN" sz="1600" dirty="0" smtClean="0"/>
              <a:t>Position-specific </a:t>
            </a:r>
            <a:r>
              <a:rPr lang="en-IN" sz="1600" dirty="0"/>
              <a:t>scoring matrix (PSSM) is one of the descriptor which carries the evolutionary information of sequence and gives probability scores of any given amino acid for a specific position. </a:t>
            </a:r>
            <a:endParaRPr lang="en-IN" sz="1600" dirty="0" smtClean="0"/>
          </a:p>
          <a:p>
            <a:r>
              <a:rPr lang="en-IN" sz="1600" dirty="0" smtClean="0"/>
              <a:t>In </a:t>
            </a:r>
            <a:r>
              <a:rPr lang="en-IN" sz="1600" dirty="0"/>
              <a:t>order to convert the target protein sequence, the Position-Specific Iterated Basic Local Alignment Search Tool (PSI -BLAST) which can search and compare the homologous sequence of each target protein sequence is adopted to create PSSM of each target protein sequence. </a:t>
            </a:r>
            <a:endParaRPr lang="en-IN" sz="1600" dirty="0" smtClean="0"/>
          </a:p>
          <a:p>
            <a:r>
              <a:rPr lang="en-IN" sz="1600" dirty="0" smtClean="0"/>
              <a:t>PSI </a:t>
            </a:r>
            <a:r>
              <a:rPr lang="en-IN" sz="1600" dirty="0"/>
              <a:t>blast first scan for the presence of low complexity regions. The program then initially operates on a single query sequence by performing a gapped BLAST search.</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26" t="15942" r="3520" b="2898"/>
          <a:stretch/>
        </p:blipFill>
        <p:spPr>
          <a:xfrm>
            <a:off x="4260328" y="4171405"/>
            <a:ext cx="3901440" cy="2560320"/>
          </a:xfrm>
          <a:prstGeom prst="rect">
            <a:avLst/>
          </a:prstGeom>
        </p:spPr>
      </p:pic>
    </p:spTree>
    <p:extLst>
      <p:ext uri="{BB962C8B-B14F-4D97-AF65-F5344CB8AC3E}">
        <p14:creationId xmlns:p14="http://schemas.microsoft.com/office/powerpoint/2010/main" val="1927762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87959"/>
            <a:ext cx="9291215" cy="1049235"/>
          </a:xfrm>
        </p:spPr>
        <p:txBody>
          <a:bodyPr/>
          <a:lstStyle/>
          <a:p>
            <a:r>
              <a:rPr lang="en-IN" dirty="0" smtClean="0"/>
              <a:t>Details Of Module</a:t>
            </a:r>
            <a:endParaRPr lang="en-IN" dirty="0"/>
          </a:p>
        </p:txBody>
      </p:sp>
      <p:sp>
        <p:nvSpPr>
          <p:cNvPr id="3" name="Content Placeholder 2"/>
          <p:cNvSpPr>
            <a:spLocks noGrp="1"/>
          </p:cNvSpPr>
          <p:nvPr>
            <p:ph idx="1"/>
          </p:nvPr>
        </p:nvSpPr>
        <p:spPr>
          <a:xfrm>
            <a:off x="1451577" y="1545470"/>
            <a:ext cx="9291215" cy="3450613"/>
          </a:xfrm>
        </p:spPr>
        <p:txBody>
          <a:bodyPr/>
          <a:lstStyle/>
          <a:p>
            <a:pPr marL="0" indent="0">
              <a:buNone/>
            </a:pPr>
            <a:r>
              <a:rPr lang="en-IN" b="1" u="sng" dirty="0" smtClean="0"/>
              <a:t>Fingerprint Vectorization:</a:t>
            </a:r>
          </a:p>
          <a:p>
            <a:r>
              <a:rPr lang="en-IN" dirty="0"/>
              <a:t>There have been proposed different kinds of drug compounds descriptors, such as constitutional, quantum chemical properties, topological and geometrical. </a:t>
            </a:r>
            <a:endParaRPr lang="en-IN" dirty="0" smtClean="0"/>
          </a:p>
          <a:p>
            <a:r>
              <a:rPr lang="en-IN" dirty="0" smtClean="0"/>
              <a:t>Moreover</a:t>
            </a:r>
            <a:r>
              <a:rPr lang="en-IN" dirty="0"/>
              <a:t>, the structure properties of the drug molecules were encoded in binary bits, which can directly know whether specific substructure fragments in the drug molecules exist or not. </a:t>
            </a:r>
            <a:endParaRPr lang="en-IN" dirty="0" smtClean="0"/>
          </a:p>
          <a:p>
            <a:r>
              <a:rPr lang="en-IN" dirty="0" smtClean="0"/>
              <a:t>It </a:t>
            </a:r>
            <a:r>
              <a:rPr lang="en-IN" dirty="0"/>
              <a:t>reduce the workload of molecular descriptor calculation and screening.</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063" y="5410246"/>
            <a:ext cx="4230915" cy="1269274"/>
          </a:xfrm>
          <a:prstGeom prst="rect">
            <a:avLst/>
          </a:prstGeom>
        </p:spPr>
      </p:pic>
    </p:spTree>
    <p:extLst>
      <p:ext uri="{BB962C8B-B14F-4D97-AF65-F5344CB8AC3E}">
        <p14:creationId xmlns:p14="http://schemas.microsoft.com/office/powerpoint/2010/main" val="3298419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87959"/>
            <a:ext cx="9291215" cy="1049235"/>
          </a:xfrm>
        </p:spPr>
        <p:txBody>
          <a:bodyPr/>
          <a:lstStyle/>
          <a:p>
            <a:r>
              <a:rPr lang="en-IN" dirty="0" smtClean="0"/>
              <a:t>Details Of Module</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u="sng" dirty="0" smtClean="0"/>
              <a:t>LOOP Formation:</a:t>
            </a:r>
          </a:p>
          <a:p>
            <a:r>
              <a:rPr lang="en-IN" dirty="0"/>
              <a:t>Local optimal oriented </a:t>
            </a:r>
            <a:r>
              <a:rPr lang="en-IN" dirty="0" smtClean="0"/>
              <a:t>patterns </a:t>
            </a:r>
            <a:r>
              <a:rPr lang="en-IN" dirty="0"/>
              <a:t>texture descriptors which encode repeated local patterns in images as binary codes, and it is a popular type of feature used for classification in computer vision. </a:t>
            </a:r>
            <a:endParaRPr lang="en-IN" dirty="0" smtClean="0"/>
          </a:p>
          <a:p>
            <a:r>
              <a:rPr lang="en-IN" dirty="0" smtClean="0"/>
              <a:t>Because </a:t>
            </a:r>
            <a:r>
              <a:rPr lang="en-IN" dirty="0"/>
              <a:t>of the disadvantage of local binary pattern (LBP) and local derivative pattern (LDP) is the arbitrary sequence of </a:t>
            </a:r>
            <a:r>
              <a:rPr lang="en-IN" dirty="0" err="1"/>
              <a:t>binarization</a:t>
            </a:r>
            <a:r>
              <a:rPr lang="en-IN" dirty="0"/>
              <a:t> weights that adds dependency to orientation. </a:t>
            </a:r>
            <a:endParaRPr lang="en-IN" dirty="0" smtClean="0"/>
          </a:p>
          <a:p>
            <a:r>
              <a:rPr lang="en-IN" dirty="0" smtClean="0"/>
              <a:t>Thus</a:t>
            </a:r>
            <a:r>
              <a:rPr lang="en-IN" dirty="0"/>
              <a:t>, LOOP presents a nonlinear amalgamation of LBP and LDP that overcomes these drawbacks while preserving these strengths. Here, the input signal PSSM is a  N x 20.</a:t>
            </a:r>
          </a:p>
        </p:txBody>
      </p:sp>
    </p:spTree>
    <p:extLst>
      <p:ext uri="{BB962C8B-B14F-4D97-AF65-F5344CB8AC3E}">
        <p14:creationId xmlns:p14="http://schemas.microsoft.com/office/powerpoint/2010/main" val="331802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89</TotalTime>
  <Words>1178</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Rockwell</vt:lpstr>
      <vt:lpstr>Gallery</vt:lpstr>
      <vt:lpstr>Drug Target protein interaction prediction by PSSM and LOOP method</vt:lpstr>
      <vt:lpstr>TEAM MEMBERS AND GUIDE</vt:lpstr>
      <vt:lpstr>INTRODUCTION</vt:lpstr>
      <vt:lpstr>OVERALL OBJECTIVES</vt:lpstr>
      <vt:lpstr>LITERATURE SURVEY</vt:lpstr>
      <vt:lpstr>Block Diagram</vt:lpstr>
      <vt:lpstr>Details Of Module</vt:lpstr>
      <vt:lpstr>Details Of Module</vt:lpstr>
      <vt:lpstr>Details Of Module</vt:lpstr>
      <vt:lpstr>Details Of Module</vt:lpstr>
      <vt:lpstr>Perfomance measures</vt:lpstr>
      <vt:lpstr>Dataset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Target protein interaction prediction by PSSM and LOOP method</dc:title>
  <dc:creator>vijay baskar</dc:creator>
  <cp:lastModifiedBy>vijay baskar</cp:lastModifiedBy>
  <cp:revision>16</cp:revision>
  <dcterms:created xsi:type="dcterms:W3CDTF">2020-12-17T05:20:59Z</dcterms:created>
  <dcterms:modified xsi:type="dcterms:W3CDTF">2020-12-19T06:27:39Z</dcterms:modified>
</cp:coreProperties>
</file>