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59" r:id="rId6"/>
    <p:sldId id="272" r:id="rId7"/>
    <p:sldId id="273" r:id="rId8"/>
    <p:sldId id="274" r:id="rId9"/>
    <p:sldId id="275" r:id="rId10"/>
    <p:sldId id="276" r:id="rId11"/>
    <p:sldId id="260" r:id="rId12"/>
    <p:sldId id="277" r:id="rId13"/>
    <p:sldId id="261" r:id="rId14"/>
    <p:sldId id="262" r:id="rId15"/>
    <p:sldId id="270" r:id="rId16"/>
    <p:sldId id="264" r:id="rId17"/>
    <p:sldId id="271" r:id="rId18"/>
    <p:sldId id="263" r:id="rId19"/>
    <p:sldId id="278" r:id="rId20"/>
    <p:sldId id="265" r:id="rId21"/>
    <p:sldId id="279" r:id="rId22"/>
    <p:sldId id="266" r:id="rId23"/>
    <p:sldId id="280" r:id="rId24"/>
    <p:sldId id="267"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4/5/2021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o.drugbank.com/releases/late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9920" y="1637211"/>
            <a:ext cx="8553943" cy="2934789"/>
          </a:xfrm>
        </p:spPr>
        <p:txBody>
          <a:bodyPr>
            <a:normAutofit/>
          </a:bodyPr>
          <a:lstStyle/>
          <a:p>
            <a:r>
              <a:rPr lang="en-IN" sz="5000" dirty="0"/>
              <a:t>Drug Target protein interaction prediction by PSSM and LOOP method</a:t>
            </a:r>
          </a:p>
        </p:txBody>
      </p:sp>
    </p:spTree>
    <p:extLst>
      <p:ext uri="{BB962C8B-B14F-4D97-AF65-F5344CB8AC3E}">
        <p14:creationId xmlns:p14="http://schemas.microsoft.com/office/powerpoint/2010/main" val="323488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B67B-81CB-4185-A62F-DAB6F8CDE10D}"/>
              </a:ext>
            </a:extLst>
          </p:cNvPr>
          <p:cNvSpPr>
            <a:spLocks noGrp="1"/>
          </p:cNvSpPr>
          <p:nvPr>
            <p:ph type="title"/>
          </p:nvPr>
        </p:nvSpPr>
        <p:spPr>
          <a:xfrm>
            <a:off x="1584158" y="168442"/>
            <a:ext cx="8199120" cy="762000"/>
          </a:xfrm>
        </p:spPr>
        <p:txBody>
          <a:bodyPr>
            <a:normAutofit/>
          </a:bodyPr>
          <a:lstStyle/>
          <a:p>
            <a:r>
              <a:rPr lang="en-US" b="1" dirty="0">
                <a:latin typeface="Times New Roman" pitchFamily="18" charset="0"/>
                <a:cs typeface="Times New Roman" pitchFamily="18" charset="0"/>
              </a:rPr>
              <a:t>LITERATURE SURVEY </a:t>
            </a:r>
            <a:r>
              <a:rPr lang="en-US" b="1" dirty="0" smtClean="0">
                <a:latin typeface="Times New Roman" pitchFamily="18" charset="0"/>
                <a:cs typeface="Times New Roman" pitchFamily="18" charset="0"/>
              </a:rPr>
              <a:t>Contd..</a:t>
            </a:r>
            <a:endParaRPr lang="en-IN" b="1" dirty="0"/>
          </a:p>
        </p:txBody>
      </p:sp>
      <p:graphicFrame>
        <p:nvGraphicFramePr>
          <p:cNvPr id="4" name="Content Placeholder 3">
            <a:extLst>
              <a:ext uri="{FF2B5EF4-FFF2-40B4-BE49-F238E27FC236}">
                <a16:creationId xmlns:a16="http://schemas.microsoft.com/office/drawing/2014/main" id="{3EE011F0-71E0-4571-99EF-4F617A111FD9}"/>
              </a:ext>
            </a:extLst>
          </p:cNvPr>
          <p:cNvGraphicFramePr>
            <a:graphicFrameLocks noGrp="1"/>
          </p:cNvGraphicFramePr>
          <p:nvPr>
            <p:ph idx="1"/>
            <p:extLst>
              <p:ext uri="{D42A27DB-BD31-4B8C-83A1-F6EECF244321}">
                <p14:modId xmlns:p14="http://schemas.microsoft.com/office/powerpoint/2010/main" val="4063386377"/>
              </p:ext>
            </p:extLst>
          </p:nvPr>
        </p:nvGraphicFramePr>
        <p:xfrm>
          <a:off x="76200" y="1219200"/>
          <a:ext cx="11811000" cy="5513733"/>
        </p:xfrm>
        <a:graphic>
          <a:graphicData uri="http://schemas.openxmlformats.org/drawingml/2006/table">
            <a:tbl>
              <a:tblPr firstRow="1" bandRow="1">
                <a:tableStyleId>{5940675A-B579-460E-94D1-54222C63F5DA}</a:tableStyleId>
              </a:tblPr>
              <a:tblGrid>
                <a:gridCol w="1496060">
                  <a:extLst>
                    <a:ext uri="{9D8B030D-6E8A-4147-A177-3AD203B41FA5}">
                      <a16:colId xmlns:a16="http://schemas.microsoft.com/office/drawing/2014/main" val="479135008"/>
                    </a:ext>
                  </a:extLst>
                </a:gridCol>
                <a:gridCol w="1653540">
                  <a:extLst>
                    <a:ext uri="{9D8B030D-6E8A-4147-A177-3AD203B41FA5}">
                      <a16:colId xmlns:a16="http://schemas.microsoft.com/office/drawing/2014/main" val="3669936381"/>
                    </a:ext>
                  </a:extLst>
                </a:gridCol>
                <a:gridCol w="1102360">
                  <a:extLst>
                    <a:ext uri="{9D8B030D-6E8A-4147-A177-3AD203B41FA5}">
                      <a16:colId xmlns:a16="http://schemas.microsoft.com/office/drawing/2014/main" val="3329288134"/>
                    </a:ext>
                  </a:extLst>
                </a:gridCol>
                <a:gridCol w="1732280">
                  <a:extLst>
                    <a:ext uri="{9D8B030D-6E8A-4147-A177-3AD203B41FA5}">
                      <a16:colId xmlns:a16="http://schemas.microsoft.com/office/drawing/2014/main" val="1181019039"/>
                    </a:ext>
                  </a:extLst>
                </a:gridCol>
                <a:gridCol w="1811020">
                  <a:extLst>
                    <a:ext uri="{9D8B030D-6E8A-4147-A177-3AD203B41FA5}">
                      <a16:colId xmlns:a16="http://schemas.microsoft.com/office/drawing/2014/main" val="1381565757"/>
                    </a:ext>
                  </a:extLst>
                </a:gridCol>
                <a:gridCol w="1968500">
                  <a:extLst>
                    <a:ext uri="{9D8B030D-6E8A-4147-A177-3AD203B41FA5}">
                      <a16:colId xmlns:a16="http://schemas.microsoft.com/office/drawing/2014/main" val="2403547561"/>
                    </a:ext>
                  </a:extLst>
                </a:gridCol>
                <a:gridCol w="2047240">
                  <a:extLst>
                    <a:ext uri="{9D8B030D-6E8A-4147-A177-3AD203B41FA5}">
                      <a16:colId xmlns:a16="http://schemas.microsoft.com/office/drawing/2014/main" val="3090566691"/>
                    </a:ext>
                  </a:extLst>
                </a:gridCol>
              </a:tblGrid>
              <a:tr h="609600">
                <a:tc>
                  <a:txBody>
                    <a:bodyPr/>
                    <a:lstStyle/>
                    <a:p>
                      <a:pPr algn="ctr"/>
                      <a:r>
                        <a:rPr lang="en-IN">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IN" dirty="0">
                          <a:latin typeface="Times New Roman" panose="02020603050405020304" pitchFamily="18" charset="0"/>
                          <a:cs typeface="Times New Roman" panose="02020603050405020304" pitchFamily="18" charset="0"/>
                        </a:rPr>
                        <a:t>AUTHOR</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     YEAR</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METHODS</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DRAWBACKS</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ADVANTANGE</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IDEAS FOR ADOPTION</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215144659"/>
                  </a:ext>
                </a:extLst>
              </a:tr>
              <a:tr h="4599333">
                <a:tc>
                  <a:txBody>
                    <a:bodyPr/>
                    <a:lstStyle/>
                    <a:p>
                      <a:pPr algn="l">
                        <a:lnSpc>
                          <a:spcPct val="107000"/>
                        </a:lnSpc>
                        <a:spcAft>
                          <a:spcPts val="1875"/>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Drug-Target Interaction Prediction through Label Propagation with Linear Neighborhood Information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Wen Zhang ,Yanlin Chen and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Dingfang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Li</a:t>
                      </a:r>
                    </a:p>
                  </a:txBody>
                  <a:tcPr marL="51435" marR="51435" marT="0" marB="0"/>
                </a:tc>
                <a:tc>
                  <a:txBody>
                    <a:bodyPr/>
                    <a:lstStyle/>
                    <a:p>
                      <a:pPr algn="l">
                        <a:lnSpc>
                          <a:spcPct val="107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2017</a:t>
                      </a:r>
                    </a:p>
                  </a:txBody>
                  <a:tcPr marL="51435" marR="51435" marT="0" marB="0"/>
                </a:tc>
                <a:tc>
                  <a:txBody>
                    <a:bodyPr/>
                    <a:lstStyle/>
                    <a:p>
                      <a:pPr algn="l">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Label Propagation method with Linear Neighborhood Information (LPLNI) for predicting unobserved drug-target interactions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experiment doesn’t show how to utilize the unknown data for drug-target</a:t>
                      </a:r>
                      <a:r>
                        <a:rPr lang="en-IN" sz="1600" baseline="0" dirty="0">
                          <a:effectLst/>
                          <a:latin typeface="Times New Roman" panose="02020603050405020304" pitchFamily="18" charset="0"/>
                          <a:ea typeface="Calibri" panose="020F0502020204030204" pitchFamily="34" charset="0"/>
                          <a:cs typeface="Times New Roman" panose="02020603050405020304" pitchFamily="18" charset="0"/>
                        </a:rPr>
                        <a:t> interaction.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600" dirty="0">
                          <a:latin typeface="Times New Roman" panose="02020603050405020304" pitchFamily="18" charset="0"/>
                          <a:cs typeface="Times New Roman" panose="02020603050405020304" pitchFamily="18" charset="0"/>
                        </a:rPr>
                        <a:t>Experimental results demonstrate that  integrated information (LPLNI-II) can produce improved performances, better than other state-of-the-art </a:t>
                      </a:r>
                      <a:r>
                        <a:rPr lang="en-US" sz="1600" dirty="0" smtClean="0">
                          <a:latin typeface="Times New Roman" panose="02020603050405020304" pitchFamily="18" charset="0"/>
                          <a:cs typeface="Times New Roman" panose="02020603050405020304" pitchFamily="18" charset="0"/>
                        </a:rPr>
                        <a:t>methods.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Importance</a:t>
                      </a:r>
                      <a:r>
                        <a:rPr lang="en-IN" sz="1600" baseline="0" dirty="0" smtClean="0">
                          <a:effectLst/>
                          <a:latin typeface="Times New Roman" panose="02020603050405020304" pitchFamily="18" charset="0"/>
                          <a:ea typeface="Calibri" panose="020F0502020204030204" pitchFamily="34" charset="0"/>
                          <a:cs typeface="Times New Roman" panose="02020603050405020304" pitchFamily="18" charset="0"/>
                        </a:rPr>
                        <a:t> of linear  n</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eighbouring compound in</a:t>
                      </a:r>
                      <a:r>
                        <a:rPr lang="en-IN" sz="1600" baseline="0" dirty="0" smtClean="0">
                          <a:effectLst/>
                          <a:latin typeface="Times New Roman" panose="02020603050405020304" pitchFamily="18" charset="0"/>
                          <a:ea typeface="Calibri" panose="020F0502020204030204" pitchFamily="34" charset="0"/>
                          <a:cs typeface="Times New Roman" panose="02020603050405020304" pitchFamily="18" charset="0"/>
                        </a:rPr>
                        <a:t> drug molecule.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89564189"/>
                  </a:ext>
                </a:extLst>
              </a:tr>
            </a:tbl>
          </a:graphicData>
        </a:graphic>
      </p:graphicFrame>
    </p:spTree>
    <p:extLst>
      <p:ext uri="{BB962C8B-B14F-4D97-AF65-F5344CB8AC3E}">
        <p14:creationId xmlns:p14="http://schemas.microsoft.com/office/powerpoint/2010/main" val="216650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17136"/>
            <a:ext cx="9291215" cy="1049235"/>
          </a:xfrm>
        </p:spPr>
        <p:txBody>
          <a:bodyPr/>
          <a:lstStyle/>
          <a:p>
            <a:r>
              <a:rPr lang="en-IN" dirty="0" smtClean="0"/>
              <a:t>Overall issue</a:t>
            </a:r>
            <a:endParaRPr lang="en-IN" dirty="0"/>
          </a:p>
        </p:txBody>
      </p:sp>
      <p:sp>
        <p:nvSpPr>
          <p:cNvPr id="3" name="Content Placeholder 2"/>
          <p:cNvSpPr>
            <a:spLocks noGrp="1"/>
          </p:cNvSpPr>
          <p:nvPr>
            <p:ph idx="1"/>
          </p:nvPr>
        </p:nvSpPr>
        <p:spPr>
          <a:xfrm>
            <a:off x="1451579" y="1566371"/>
            <a:ext cx="9291215" cy="4468669"/>
          </a:xfrm>
        </p:spPr>
        <p:txBody>
          <a:bodyPr>
            <a:normAutofit fontScale="92500" lnSpcReduction="10000"/>
          </a:bodyPr>
          <a:lstStyle/>
          <a:p>
            <a:r>
              <a:rPr lang="en-US" dirty="0"/>
              <a:t>Identifying drug-target interactions (DTIs) is a major challenge in drug development. Traditionally, similarity-based </a:t>
            </a:r>
            <a:r>
              <a:rPr lang="en-US" dirty="0" smtClean="0"/>
              <a:t>methods </a:t>
            </a:r>
            <a:r>
              <a:rPr lang="en-US" dirty="0"/>
              <a:t>use drug and target similarity matrices to infer the potential drug-target interactions. But these techniques do not handle biochemical data directly</a:t>
            </a:r>
            <a:r>
              <a:rPr lang="en-US" dirty="0" smtClean="0"/>
              <a:t>.</a:t>
            </a:r>
          </a:p>
          <a:p>
            <a:r>
              <a:rPr lang="en-US" dirty="0" smtClean="0"/>
              <a:t>Chemical compound react to one another based on many properties. Since it is not easy to carry all the physical and chemical properties in the training process the accuracy of the prediction is low.</a:t>
            </a:r>
          </a:p>
          <a:p>
            <a:r>
              <a:rPr lang="en-US" dirty="0" smtClean="0"/>
              <a:t>Data incompleteness is the major issue for such prediction problem. Since it is related to drugs and chemical compounds the complete data is hard to achieve. Many sources have data with incomplete information. </a:t>
            </a:r>
          </a:p>
          <a:p>
            <a:r>
              <a:rPr lang="en-US" dirty="0" smtClean="0"/>
              <a:t>No fixed and standard method for extracting the whole and accurate feature of the chemical compound.</a:t>
            </a:r>
            <a:endParaRPr lang="en-IN" dirty="0"/>
          </a:p>
        </p:txBody>
      </p:sp>
    </p:spTree>
    <p:extLst>
      <p:ext uri="{BB962C8B-B14F-4D97-AF65-F5344CB8AC3E}">
        <p14:creationId xmlns:p14="http://schemas.microsoft.com/office/powerpoint/2010/main" val="2796930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17136"/>
            <a:ext cx="9291215" cy="1049235"/>
          </a:xfrm>
        </p:spPr>
        <p:txBody>
          <a:bodyPr/>
          <a:lstStyle/>
          <a:p>
            <a:r>
              <a:rPr lang="en-IN" dirty="0" smtClean="0"/>
              <a:t>Proposed system</a:t>
            </a:r>
            <a:endParaRPr lang="en-IN" dirty="0"/>
          </a:p>
        </p:txBody>
      </p:sp>
      <p:sp>
        <p:nvSpPr>
          <p:cNvPr id="3" name="Content Placeholder 2"/>
          <p:cNvSpPr>
            <a:spLocks noGrp="1"/>
          </p:cNvSpPr>
          <p:nvPr>
            <p:ph idx="1"/>
          </p:nvPr>
        </p:nvSpPr>
        <p:spPr>
          <a:xfrm>
            <a:off x="1451579" y="1566371"/>
            <a:ext cx="9291215" cy="4468669"/>
          </a:xfrm>
        </p:spPr>
        <p:txBody>
          <a:bodyPr>
            <a:normAutofit/>
          </a:bodyPr>
          <a:lstStyle/>
          <a:p>
            <a:r>
              <a:rPr lang="en-IN" dirty="0" smtClean="0"/>
              <a:t>In this work, they proposed a way of predicting the DTIs using position specific scoring matrix and finger print vector.</a:t>
            </a:r>
          </a:p>
          <a:p>
            <a:r>
              <a:rPr lang="en-IN" dirty="0" smtClean="0"/>
              <a:t>We modified the way of vectorization of fingerprint by Morgan fingerprint, which stores 2048 bits for the molecular substructure. By storing more bit of the molecular substructure we can carry more information to further level.</a:t>
            </a:r>
          </a:p>
          <a:p>
            <a:r>
              <a:rPr lang="en-IN" dirty="0" smtClean="0"/>
              <a:t> We also modify the PSI-Blast search by including the search with the aligned sequence rather than the ordinary sequence.</a:t>
            </a:r>
          </a:p>
          <a:p>
            <a:r>
              <a:rPr lang="en-IN" dirty="0" smtClean="0"/>
              <a:t>For our contribution we included the ligand based drug feature (solubility, binding strength) for classification</a:t>
            </a:r>
            <a:endParaRPr lang="en-IN" dirty="0"/>
          </a:p>
        </p:txBody>
      </p:sp>
    </p:spTree>
    <p:extLst>
      <p:ext uri="{BB962C8B-B14F-4D97-AF65-F5344CB8AC3E}">
        <p14:creationId xmlns:p14="http://schemas.microsoft.com/office/powerpoint/2010/main" val="249826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499" y="-140361"/>
            <a:ext cx="9291215" cy="1049235"/>
          </a:xfrm>
        </p:spPr>
        <p:txBody>
          <a:bodyPr/>
          <a:lstStyle/>
          <a:p>
            <a:r>
              <a:rPr lang="en-IN" dirty="0" smtClean="0"/>
              <a:t>Architecture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193" y="735965"/>
            <a:ext cx="5101826" cy="5963894"/>
          </a:xfrm>
        </p:spPr>
      </p:pic>
    </p:spTree>
    <p:extLst>
      <p:ext uri="{BB962C8B-B14F-4D97-AF65-F5344CB8AC3E}">
        <p14:creationId xmlns:p14="http://schemas.microsoft.com/office/powerpoint/2010/main" val="819897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965199" y="1184645"/>
            <a:ext cx="9777594" cy="4029151"/>
          </a:xfrm>
        </p:spPr>
        <p:txBody>
          <a:bodyPr>
            <a:normAutofit/>
          </a:bodyPr>
          <a:lstStyle/>
          <a:p>
            <a:pPr marL="0" indent="0">
              <a:buNone/>
            </a:pPr>
            <a:r>
              <a:rPr lang="en-IN" sz="1600" b="1" u="sng" dirty="0" smtClean="0"/>
              <a:t>PSSM Matrix conversion:</a:t>
            </a:r>
            <a:endParaRPr lang="en-IN" sz="1600" b="1" u="sng" dirty="0"/>
          </a:p>
          <a:p>
            <a:r>
              <a:rPr lang="en-US" sz="1600" dirty="0"/>
              <a:t>A PSSM, or Position-Specific Scoring Matrix, is a type of scoring matrix used in protein BLAST searches in which amino acid substitution scores are given separately for each position in a protein multiple sequence alignment.</a:t>
            </a:r>
            <a:endParaRPr lang="en-IN" sz="1600" dirty="0" smtClean="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3046985"/>
            <a:ext cx="9845040" cy="2315223"/>
          </a:xfrm>
          <a:prstGeom prst="rect">
            <a:avLst/>
          </a:prstGeom>
        </p:spPr>
      </p:pic>
    </p:spTree>
    <p:extLst>
      <p:ext uri="{BB962C8B-B14F-4D97-AF65-F5344CB8AC3E}">
        <p14:creationId xmlns:p14="http://schemas.microsoft.com/office/powerpoint/2010/main" val="1927762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88237"/>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965199" y="888554"/>
            <a:ext cx="9777594" cy="4029151"/>
          </a:xfrm>
        </p:spPr>
        <p:txBody>
          <a:bodyPr>
            <a:normAutofit/>
          </a:bodyPr>
          <a:lstStyle/>
          <a:p>
            <a:pPr marL="0" indent="0">
              <a:buNone/>
            </a:pPr>
            <a:r>
              <a:rPr lang="en-IN" sz="1600" b="1" u="sng" dirty="0" smtClean="0"/>
              <a:t>PSSM Matrix conversion:</a:t>
            </a:r>
            <a:endParaRPr lang="en-IN" sz="1600" b="1" u="sng" dirty="0"/>
          </a:p>
        </p:txBody>
      </p:sp>
      <p:graphicFrame>
        <p:nvGraphicFramePr>
          <p:cNvPr id="5" name="Table 4"/>
          <p:cNvGraphicFramePr>
            <a:graphicFrameLocks noGrp="1"/>
          </p:cNvGraphicFramePr>
          <p:nvPr>
            <p:extLst>
              <p:ext uri="{D42A27DB-BD31-4B8C-83A1-F6EECF244321}">
                <p14:modId xmlns:p14="http://schemas.microsoft.com/office/powerpoint/2010/main" val="1606759252"/>
              </p:ext>
            </p:extLst>
          </p:nvPr>
        </p:nvGraphicFramePr>
        <p:xfrm>
          <a:off x="454030" y="1463040"/>
          <a:ext cx="11286309" cy="4572000"/>
        </p:xfrm>
        <a:graphic>
          <a:graphicData uri="http://schemas.openxmlformats.org/drawingml/2006/table">
            <a:tbl>
              <a:tblPr firstRow="1" bandRow="1">
                <a:tableStyleId>{7E9639D4-E3E2-4D34-9284-5A2195B3D0D7}</a:tableStyleId>
              </a:tblPr>
              <a:tblGrid>
                <a:gridCol w="3762103">
                  <a:extLst>
                    <a:ext uri="{9D8B030D-6E8A-4147-A177-3AD203B41FA5}">
                      <a16:colId xmlns:a16="http://schemas.microsoft.com/office/drawing/2014/main" val="3467708366"/>
                    </a:ext>
                  </a:extLst>
                </a:gridCol>
                <a:gridCol w="3762103">
                  <a:extLst>
                    <a:ext uri="{9D8B030D-6E8A-4147-A177-3AD203B41FA5}">
                      <a16:colId xmlns:a16="http://schemas.microsoft.com/office/drawing/2014/main" val="4268623066"/>
                    </a:ext>
                  </a:extLst>
                </a:gridCol>
                <a:gridCol w="3762103">
                  <a:extLst>
                    <a:ext uri="{9D8B030D-6E8A-4147-A177-3AD203B41FA5}">
                      <a16:colId xmlns:a16="http://schemas.microsoft.com/office/drawing/2014/main" val="1668568004"/>
                    </a:ext>
                  </a:extLst>
                </a:gridCol>
              </a:tblGrid>
              <a:tr h="349668">
                <a:tc>
                  <a:txBody>
                    <a:bodyPr/>
                    <a:lstStyle/>
                    <a:p>
                      <a:pPr algn="ctr"/>
                      <a:r>
                        <a:rPr lang="en-IN" dirty="0" smtClean="0"/>
                        <a:t>INPUT</a:t>
                      </a:r>
                      <a:endParaRPr lang="en-IN" dirty="0"/>
                    </a:p>
                  </a:txBody>
                  <a:tcPr/>
                </a:tc>
                <a:tc>
                  <a:txBody>
                    <a:bodyPr/>
                    <a:lstStyle/>
                    <a:p>
                      <a:pPr algn="ctr"/>
                      <a:r>
                        <a:rPr lang="en-IN" dirty="0" smtClean="0"/>
                        <a:t>OUTPUT</a:t>
                      </a:r>
                      <a:endParaRPr lang="en-IN" dirty="0"/>
                    </a:p>
                  </a:txBody>
                  <a:tcPr/>
                </a:tc>
                <a:tc>
                  <a:txBody>
                    <a:bodyPr/>
                    <a:lstStyle/>
                    <a:p>
                      <a:pPr algn="ctr"/>
                      <a:r>
                        <a:rPr lang="en-IN" dirty="0" smtClean="0"/>
                        <a:t>ALGORITHM</a:t>
                      </a:r>
                      <a:endParaRPr lang="en-IN" dirty="0"/>
                    </a:p>
                  </a:txBody>
                  <a:tcPr/>
                </a:tc>
                <a:extLst>
                  <a:ext uri="{0D108BD9-81ED-4DB2-BD59-A6C34878D82A}">
                    <a16:rowId xmlns:a16="http://schemas.microsoft.com/office/drawing/2014/main" val="1066566712"/>
                  </a:ext>
                </a:extLst>
              </a:tr>
              <a:tr h="3953934">
                <a:tc>
                  <a:txBody>
                    <a:bodyPr/>
                    <a:lstStyle/>
                    <a:p>
                      <a:pPr marL="285750" indent="-285750">
                        <a:buFont typeface="Arial" panose="020B0604020202020204" pitchFamily="34" charset="0"/>
                        <a:buChar char="•"/>
                      </a:pPr>
                      <a:r>
                        <a:rPr lang="en-IN" sz="1800" kern="1200" dirty="0" smtClean="0">
                          <a:solidFill>
                            <a:schemeClr val="tx1"/>
                          </a:solidFill>
                          <a:effectLst/>
                          <a:latin typeface="+mn-lt"/>
                          <a:ea typeface="+mn-ea"/>
                          <a:cs typeface="+mn-cs"/>
                        </a:rPr>
                        <a:t>Protein sequence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smtClean="0">
                          <a:solidFill>
                            <a:schemeClr val="tx1"/>
                          </a:solidFill>
                          <a:effectLst/>
                          <a:latin typeface="+mn-lt"/>
                          <a:ea typeface="+mn-ea"/>
                          <a:cs typeface="+mn-cs"/>
                        </a:rPr>
                        <a:t>e.g:MAESASPPSSSAAAPAAEPGVTTEQPGPRSPPSSPPGLEEPLDGADPHVPHPDLAPIAFFCLRQTTSPRNWCIKMVCNPWFECVSMLVILLNCVTLGMYQPCDDMDCLSDRCKILQVFDD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smtClean="0">
                          <a:solidFill>
                            <a:schemeClr val="tx1"/>
                          </a:solidFill>
                          <a:effectLst/>
                          <a:latin typeface="+mn-lt"/>
                          <a:ea typeface="+mn-ea"/>
                          <a:cs typeface="+mn-cs"/>
                        </a:rPr>
                        <a:t>Each letter represents an amino acid. Protein is generally a sequence of amino acid.</a:t>
                      </a:r>
                      <a:endParaRPr lang="en-IN" sz="1800" kern="1200" dirty="0" smtClean="0">
                        <a:solidFill>
                          <a:schemeClr val="tx1"/>
                        </a:solidFill>
                        <a:effectLst/>
                        <a:latin typeface="+mn-lt"/>
                        <a:ea typeface="+mn-ea"/>
                        <a:cs typeface="+mn-cs"/>
                      </a:endParaRPr>
                    </a:p>
                  </a:txBody>
                  <a:tcPr/>
                </a:tc>
                <a:tc>
                  <a:txBody>
                    <a:bodyPr/>
                    <a:lstStyle/>
                    <a:p>
                      <a:pPr marL="285750" indent="-285750">
                        <a:buFont typeface="Arial" panose="020B0604020202020204" pitchFamily="34" charset="0"/>
                        <a:buChar char="•"/>
                      </a:pPr>
                      <a:r>
                        <a:rPr lang="en-IN" dirty="0" smtClean="0"/>
                        <a:t>2D Matrix</a:t>
                      </a:r>
                    </a:p>
                    <a:p>
                      <a:pPr marL="285750" indent="-285750">
                        <a:buFont typeface="Arial" panose="020B0604020202020204" pitchFamily="34" charset="0"/>
                        <a:buChar char="•"/>
                      </a:pPr>
                      <a:r>
                        <a:rPr lang="en-IN" dirty="0" err="1" smtClean="0"/>
                        <a:t>E.g</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a:p>
                      <a:pPr marL="0" indent="0">
                        <a:buFont typeface="Arial" panose="020B0604020202020204" pitchFamily="34" charset="0"/>
                        <a:buNone/>
                      </a:pPr>
                      <a:endParaRPr lang="en-IN" dirty="0" smtClean="0"/>
                    </a:p>
                    <a:p>
                      <a:pPr marL="285750" indent="-285750">
                        <a:buFont typeface="Arial" panose="020B0604020202020204" pitchFamily="34" charset="0"/>
                        <a:buChar char="•"/>
                      </a:pPr>
                      <a:r>
                        <a:rPr lang="en-US" dirty="0" smtClean="0"/>
                        <a:t>The</a:t>
                      </a:r>
                      <a:r>
                        <a:rPr lang="en-US" baseline="0" dirty="0" smtClean="0"/>
                        <a:t> column</a:t>
                      </a:r>
                      <a:r>
                        <a:rPr lang="en-US" dirty="0" smtClean="0"/>
                        <a:t> represents the length of the protein sequence and row is 20 (Number of available amino acids). The value contains the frequency of that amino acid at that position in that sequence.</a:t>
                      </a:r>
                      <a:endParaRPr lang="en-IN" dirty="0" smtClean="0"/>
                    </a:p>
                  </a:txBody>
                  <a:tcPr/>
                </a:tc>
                <a:tc>
                  <a:txBody>
                    <a:bodyPr/>
                    <a:lstStyle/>
                    <a:p>
                      <a:pPr marL="285750" indent="-285750">
                        <a:buFont typeface="Arial" panose="020B0604020202020204" pitchFamily="34" charset="0"/>
                        <a:buChar char="•"/>
                      </a:pPr>
                      <a:r>
                        <a:rPr lang="en-IN" dirty="0" smtClean="0"/>
                        <a:t>Input protein sequence</a:t>
                      </a:r>
                    </a:p>
                    <a:p>
                      <a:pPr marL="285750" indent="-285750">
                        <a:buFont typeface="Arial" panose="020B0604020202020204" pitchFamily="34" charset="0"/>
                        <a:buChar char="•"/>
                      </a:pPr>
                      <a:r>
                        <a:rPr lang="en-IN" dirty="0" smtClean="0"/>
                        <a:t>Run PSI-Blast with 3 iteration</a:t>
                      </a:r>
                    </a:p>
                    <a:p>
                      <a:pPr marL="285750" indent="-285750">
                        <a:buFont typeface="Arial" panose="020B0604020202020204" pitchFamily="34" charset="0"/>
                        <a:buChar char="•"/>
                      </a:pPr>
                      <a:r>
                        <a:rPr lang="en-IN" dirty="0" smtClean="0"/>
                        <a:t>Normalize each value in range 0-1</a:t>
                      </a:r>
                    </a:p>
                    <a:p>
                      <a:pPr marL="285750" indent="-285750">
                        <a:buFont typeface="Arial" panose="020B0604020202020204" pitchFamily="34" charset="0"/>
                        <a:buChar char="•"/>
                      </a:pPr>
                      <a:r>
                        <a:rPr lang="en-IN" dirty="0" smtClean="0"/>
                        <a:t>Sum up all rows to same amino acid in primary sequence</a:t>
                      </a:r>
                    </a:p>
                    <a:p>
                      <a:pPr marL="285750" indent="-285750">
                        <a:buFont typeface="Arial" panose="020B0604020202020204" pitchFamily="34" charset="0"/>
                        <a:buChar char="•"/>
                      </a:pPr>
                      <a:r>
                        <a:rPr lang="en-IN" dirty="0" smtClean="0"/>
                        <a:t>Resultant matrix is 20x20</a:t>
                      </a:r>
                    </a:p>
                  </a:txBody>
                  <a:tcPr/>
                </a:tc>
                <a:extLst>
                  <a:ext uri="{0D108BD9-81ED-4DB2-BD59-A6C34878D82A}">
                    <a16:rowId xmlns:a16="http://schemas.microsoft.com/office/drawing/2014/main" val="3271710666"/>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1" y="2330362"/>
            <a:ext cx="2270878" cy="1703158"/>
          </a:xfrm>
          <a:prstGeom prst="rect">
            <a:avLst/>
          </a:prstGeom>
        </p:spPr>
      </p:pic>
    </p:spTree>
    <p:extLst>
      <p:ext uri="{BB962C8B-B14F-4D97-AF65-F5344CB8AC3E}">
        <p14:creationId xmlns:p14="http://schemas.microsoft.com/office/powerpoint/2010/main" val="383802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918178" y="1149231"/>
            <a:ext cx="9490743" cy="3041770"/>
          </a:xfrm>
        </p:spPr>
        <p:txBody>
          <a:bodyPr>
            <a:normAutofit/>
          </a:bodyPr>
          <a:lstStyle/>
          <a:p>
            <a:pPr marL="0" indent="0">
              <a:buNone/>
            </a:pPr>
            <a:r>
              <a:rPr lang="en-IN" sz="1800" b="1" u="sng" dirty="0" smtClean="0"/>
              <a:t>Fingerprint Vectorization:</a:t>
            </a:r>
          </a:p>
          <a:p>
            <a:r>
              <a:rPr lang="en-US" sz="1800" dirty="0"/>
              <a:t>Molecular fingerprints are a way to represent molecules as mathematical objects. By doing this, we can perform statistical analyses and/or machine learning techniques on the set of molecules to gain new insights that we could not gain as humans. </a:t>
            </a:r>
            <a:endParaRPr lang="en-US" sz="1800" dirty="0" smtClean="0"/>
          </a:p>
          <a:p>
            <a:r>
              <a:rPr lang="en-US" sz="1800" dirty="0" smtClean="0"/>
              <a:t>One </a:t>
            </a:r>
            <a:r>
              <a:rPr lang="en-US" sz="1800" dirty="0"/>
              <a:t>of the most common molecular fingerprinting methods is Extended Connectivity Finger Printing (ECFP).</a:t>
            </a: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864" y="3779521"/>
            <a:ext cx="7618801" cy="2101985"/>
          </a:xfrm>
          <a:prstGeom prst="rect">
            <a:avLst/>
          </a:prstGeom>
        </p:spPr>
      </p:pic>
    </p:spTree>
    <p:extLst>
      <p:ext uri="{BB962C8B-B14F-4D97-AF65-F5344CB8AC3E}">
        <p14:creationId xmlns:p14="http://schemas.microsoft.com/office/powerpoint/2010/main" val="3298419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918178" y="1149230"/>
            <a:ext cx="9490743" cy="4809609"/>
          </a:xfrm>
        </p:spPr>
        <p:txBody>
          <a:bodyPr>
            <a:normAutofit/>
          </a:bodyPr>
          <a:lstStyle/>
          <a:p>
            <a:pPr marL="0" indent="0">
              <a:buNone/>
            </a:pPr>
            <a:r>
              <a:rPr lang="en-IN" sz="1800" b="1" u="sng" dirty="0" smtClean="0"/>
              <a:t>Fingerprint Vectorization:</a:t>
            </a:r>
          </a:p>
          <a:p>
            <a:pPr marL="0" indent="0">
              <a:buNone/>
            </a:pPr>
            <a:endParaRPr lang="en-IN" sz="1800" b="1" u="sng" dirty="0" smtClean="0"/>
          </a:p>
        </p:txBody>
      </p:sp>
      <p:graphicFrame>
        <p:nvGraphicFramePr>
          <p:cNvPr id="6" name="Table 5"/>
          <p:cNvGraphicFramePr>
            <a:graphicFrameLocks noGrp="1"/>
          </p:cNvGraphicFramePr>
          <p:nvPr>
            <p:extLst>
              <p:ext uri="{D42A27DB-BD31-4B8C-83A1-F6EECF244321}">
                <p14:modId xmlns:p14="http://schemas.microsoft.com/office/powerpoint/2010/main" val="2550744292"/>
              </p:ext>
            </p:extLst>
          </p:nvPr>
        </p:nvGraphicFramePr>
        <p:xfrm>
          <a:off x="1599549" y="2198465"/>
          <a:ext cx="8127999" cy="374904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449869129"/>
                    </a:ext>
                  </a:extLst>
                </a:gridCol>
                <a:gridCol w="2709333">
                  <a:extLst>
                    <a:ext uri="{9D8B030D-6E8A-4147-A177-3AD203B41FA5}">
                      <a16:colId xmlns:a16="http://schemas.microsoft.com/office/drawing/2014/main" val="876626809"/>
                    </a:ext>
                  </a:extLst>
                </a:gridCol>
                <a:gridCol w="2709333">
                  <a:extLst>
                    <a:ext uri="{9D8B030D-6E8A-4147-A177-3AD203B41FA5}">
                      <a16:colId xmlns:a16="http://schemas.microsoft.com/office/drawing/2014/main" val="896733204"/>
                    </a:ext>
                  </a:extLst>
                </a:gridCol>
              </a:tblGrid>
              <a:tr h="316654">
                <a:tc>
                  <a:txBody>
                    <a:bodyPr/>
                    <a:lstStyle/>
                    <a:p>
                      <a:pPr algn="ctr"/>
                      <a:r>
                        <a:rPr lang="en-IN" dirty="0" smtClean="0"/>
                        <a:t>INPUT</a:t>
                      </a:r>
                      <a:endParaRPr lang="en-IN" dirty="0"/>
                    </a:p>
                  </a:txBody>
                  <a:tcPr/>
                </a:tc>
                <a:tc>
                  <a:txBody>
                    <a:bodyPr/>
                    <a:lstStyle/>
                    <a:p>
                      <a:pPr algn="ctr"/>
                      <a:r>
                        <a:rPr lang="en-IN" dirty="0" smtClean="0"/>
                        <a:t>OUTPUT</a:t>
                      </a:r>
                      <a:endParaRPr lang="en-IN" dirty="0"/>
                    </a:p>
                  </a:txBody>
                  <a:tcPr/>
                </a:tc>
                <a:tc>
                  <a:txBody>
                    <a:bodyPr/>
                    <a:lstStyle/>
                    <a:p>
                      <a:pPr algn="ctr"/>
                      <a:r>
                        <a:rPr lang="en-IN" dirty="0" smtClean="0"/>
                        <a:t>ALGORITHM</a:t>
                      </a:r>
                      <a:endParaRPr lang="en-IN" dirty="0"/>
                    </a:p>
                  </a:txBody>
                  <a:tcPr/>
                </a:tc>
                <a:extLst>
                  <a:ext uri="{0D108BD9-81ED-4DB2-BD59-A6C34878D82A}">
                    <a16:rowId xmlns:a16="http://schemas.microsoft.com/office/drawing/2014/main" val="10334092"/>
                  </a:ext>
                </a:extLst>
              </a:tr>
              <a:tr h="2040467">
                <a:tc>
                  <a:txBody>
                    <a:bodyPr/>
                    <a:lstStyle/>
                    <a:p>
                      <a:pPr marL="285750" indent="-285750">
                        <a:buFont typeface="Arial" panose="020B0604020202020204" pitchFamily="34" charset="0"/>
                        <a:buChar char="•"/>
                      </a:pPr>
                      <a:r>
                        <a:rPr lang="en-IN" dirty="0" smtClean="0"/>
                        <a:t>SMILES (Chemical formula)</a:t>
                      </a:r>
                    </a:p>
                    <a:p>
                      <a:pPr marL="285750" indent="-285750">
                        <a:buFont typeface="Arial" panose="020B0604020202020204" pitchFamily="34" charset="0"/>
                        <a:buChar char="•"/>
                      </a:pPr>
                      <a:r>
                        <a:rPr lang="en-IN" dirty="0" err="1" smtClean="0"/>
                        <a:t>Eg</a:t>
                      </a:r>
                      <a:r>
                        <a:rPr lang="en-IN" dirty="0" smtClean="0"/>
                        <a:t>: </a:t>
                      </a:r>
                      <a:r>
                        <a:rPr lang="en-IN" sz="1800" kern="1200" dirty="0" smtClean="0">
                          <a:solidFill>
                            <a:schemeClr val="tx1"/>
                          </a:solidFill>
                          <a:effectLst/>
                          <a:latin typeface="+mn-lt"/>
                          <a:ea typeface="+mn-ea"/>
                          <a:cs typeface="+mn-cs"/>
                        </a:rPr>
                        <a:t>N[C@@H](CC(O)=O)C(O)=O</a:t>
                      </a:r>
                      <a:endParaRPr lang="en-IN" dirty="0"/>
                    </a:p>
                  </a:txBody>
                  <a:tcPr/>
                </a:tc>
                <a:tc>
                  <a:txBody>
                    <a:bodyPr/>
                    <a:lstStyle/>
                    <a:p>
                      <a:pPr marL="285750" indent="-285750">
                        <a:buFont typeface="Arial" panose="020B0604020202020204" pitchFamily="34" charset="0"/>
                        <a:buChar char="•"/>
                      </a:pPr>
                      <a:r>
                        <a:rPr lang="sv-SE" b="0" dirty="0" smtClean="0"/>
                        <a:t>Morgan Fingerprint (2048 bit vector)</a:t>
                      </a:r>
                    </a:p>
                    <a:p>
                      <a:pPr marL="285750" indent="-285750">
                        <a:buFont typeface="Arial" panose="020B0604020202020204" pitchFamily="34" charset="0"/>
                        <a:buChar char="•"/>
                      </a:pPr>
                      <a:r>
                        <a:rPr lang="en-IN" b="0" dirty="0" smtClean="0"/>
                        <a:t>01000000000000000000000000000000000000000100000……00000000000000000000000000000000 (2048 bits)</a:t>
                      </a:r>
                    </a:p>
                    <a:p>
                      <a:pPr marL="285750" indent="-285750">
                        <a:buFont typeface="Arial" panose="020B0604020202020204" pitchFamily="34" charset="0"/>
                        <a:buChar char="•"/>
                      </a:pPr>
                      <a:r>
                        <a:rPr lang="en-US" b="0" dirty="0" smtClean="0"/>
                        <a:t>Each set bit represent a molecular compound.</a:t>
                      </a:r>
                      <a:endParaRPr lang="en-IN" b="0" dirty="0"/>
                    </a:p>
                  </a:txBody>
                  <a:tcPr/>
                </a:tc>
                <a:tc>
                  <a:txBody>
                    <a:bodyPr/>
                    <a:lstStyle/>
                    <a:p>
                      <a:pPr marL="285750" indent="-285750">
                        <a:buFont typeface="Arial" panose="020B0604020202020204" pitchFamily="34" charset="0"/>
                        <a:buChar char="•"/>
                      </a:pPr>
                      <a:r>
                        <a:rPr lang="en-IN" b="0" dirty="0" smtClean="0"/>
                        <a:t>Assign each atom with identifier.</a:t>
                      </a:r>
                    </a:p>
                    <a:p>
                      <a:pPr marL="285750" indent="-285750">
                        <a:buFont typeface="Arial" panose="020B0604020202020204" pitchFamily="34" charset="0"/>
                        <a:buChar char="•"/>
                      </a:pPr>
                      <a:r>
                        <a:rPr lang="en-IN" b="0" dirty="0" smtClean="0"/>
                        <a:t>Update each atom’s identifiers based on its neighbours.</a:t>
                      </a:r>
                    </a:p>
                    <a:p>
                      <a:pPr marL="285750" indent="-285750">
                        <a:buFont typeface="Arial" panose="020B0604020202020204" pitchFamily="34" charset="0"/>
                        <a:buChar char="•"/>
                      </a:pPr>
                      <a:r>
                        <a:rPr lang="en-IN" b="0" dirty="0" smtClean="0"/>
                        <a:t>Remove Duplicates.</a:t>
                      </a:r>
                    </a:p>
                    <a:p>
                      <a:pPr marL="285750" indent="-285750">
                        <a:buFont typeface="Arial" panose="020B0604020202020204" pitchFamily="34" charset="0"/>
                        <a:buChar char="•"/>
                      </a:pPr>
                      <a:r>
                        <a:rPr lang="en-IN" b="0" dirty="0" smtClean="0"/>
                        <a:t>Fold list of identifiers into 2048-bit</a:t>
                      </a:r>
                      <a:r>
                        <a:rPr lang="en-IN" b="0" baseline="0" dirty="0" smtClean="0"/>
                        <a:t> vector (a Morgan Fingerprint)</a:t>
                      </a:r>
                      <a:endParaRPr lang="en-IN" b="0" dirty="0"/>
                    </a:p>
                  </a:txBody>
                  <a:tcPr/>
                </a:tc>
                <a:extLst>
                  <a:ext uri="{0D108BD9-81ED-4DB2-BD59-A6C34878D82A}">
                    <a16:rowId xmlns:a16="http://schemas.microsoft.com/office/drawing/2014/main" val="712878104"/>
                  </a:ext>
                </a:extLst>
              </a:tr>
            </a:tbl>
          </a:graphicData>
        </a:graphic>
      </p:graphicFrame>
    </p:spTree>
    <p:extLst>
      <p:ext uri="{BB962C8B-B14F-4D97-AF65-F5344CB8AC3E}">
        <p14:creationId xmlns:p14="http://schemas.microsoft.com/office/powerpoint/2010/main" val="4208213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1268699" y="1314692"/>
            <a:ext cx="9291215" cy="3450613"/>
          </a:xfrm>
        </p:spPr>
        <p:txBody>
          <a:bodyPr>
            <a:normAutofit/>
          </a:bodyPr>
          <a:lstStyle/>
          <a:p>
            <a:pPr marL="0" indent="0">
              <a:buNone/>
            </a:pPr>
            <a:r>
              <a:rPr lang="en-IN" b="1" u="sng" dirty="0" smtClean="0"/>
              <a:t>LOOP Formation:</a:t>
            </a:r>
          </a:p>
          <a:p>
            <a:r>
              <a:rPr lang="en-US" dirty="0"/>
              <a:t>This letter introduces the LOOP binary descriptor (local optimal oriented pattern) that encodes rotation invariance into the main formulation itself. This makes any post processing stage for rotation invariance redundant and improves on both accuracy and time complexity.</a:t>
            </a: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3161729924"/>
              </p:ext>
            </p:extLst>
          </p:nvPr>
        </p:nvGraphicFramePr>
        <p:xfrm>
          <a:off x="2033185" y="4013019"/>
          <a:ext cx="8127999" cy="101092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053985122"/>
                    </a:ext>
                  </a:extLst>
                </a:gridCol>
                <a:gridCol w="2709333">
                  <a:extLst>
                    <a:ext uri="{9D8B030D-6E8A-4147-A177-3AD203B41FA5}">
                      <a16:colId xmlns:a16="http://schemas.microsoft.com/office/drawing/2014/main" val="2971761338"/>
                    </a:ext>
                  </a:extLst>
                </a:gridCol>
                <a:gridCol w="2709333">
                  <a:extLst>
                    <a:ext uri="{9D8B030D-6E8A-4147-A177-3AD203B41FA5}">
                      <a16:colId xmlns:a16="http://schemas.microsoft.com/office/drawing/2014/main" val="1111645789"/>
                    </a:ext>
                  </a:extLst>
                </a:gridCol>
              </a:tblGrid>
              <a:tr h="370840">
                <a:tc>
                  <a:txBody>
                    <a:bodyPr/>
                    <a:lstStyle/>
                    <a:p>
                      <a:pPr algn="ctr"/>
                      <a:r>
                        <a:rPr lang="en-IN" dirty="0" smtClean="0"/>
                        <a:t>INPUT</a:t>
                      </a:r>
                      <a:endParaRPr lang="en-IN" dirty="0"/>
                    </a:p>
                  </a:txBody>
                  <a:tcPr/>
                </a:tc>
                <a:tc>
                  <a:txBody>
                    <a:bodyPr/>
                    <a:lstStyle/>
                    <a:p>
                      <a:pPr algn="ctr"/>
                      <a:r>
                        <a:rPr lang="en-IN" dirty="0" smtClean="0"/>
                        <a:t>OUTPUT</a:t>
                      </a:r>
                      <a:endParaRPr lang="en-IN" dirty="0"/>
                    </a:p>
                  </a:txBody>
                  <a:tcPr/>
                </a:tc>
                <a:tc>
                  <a:txBody>
                    <a:bodyPr/>
                    <a:lstStyle/>
                    <a:p>
                      <a:pPr algn="ctr"/>
                      <a:r>
                        <a:rPr lang="en-IN" dirty="0" smtClean="0"/>
                        <a:t>ALGORITHM</a:t>
                      </a:r>
                      <a:endParaRPr lang="en-IN" dirty="0"/>
                    </a:p>
                  </a:txBody>
                  <a:tcPr/>
                </a:tc>
                <a:extLst>
                  <a:ext uri="{0D108BD9-81ED-4DB2-BD59-A6C34878D82A}">
                    <a16:rowId xmlns:a16="http://schemas.microsoft.com/office/drawing/2014/main" val="972752994"/>
                  </a:ext>
                </a:extLst>
              </a:tr>
              <a:tr h="370840">
                <a:tc>
                  <a:txBody>
                    <a:bodyPr/>
                    <a:lstStyle/>
                    <a:p>
                      <a:pPr algn="ctr"/>
                      <a:r>
                        <a:rPr lang="en-IN" dirty="0" smtClean="0"/>
                        <a:t>2D PSSM matrix</a:t>
                      </a:r>
                      <a:endParaRPr lang="en-IN" dirty="0"/>
                    </a:p>
                  </a:txBody>
                  <a:tcPr/>
                </a:tc>
                <a:tc>
                  <a:txBody>
                    <a:bodyPr/>
                    <a:lstStyle/>
                    <a:p>
                      <a:pPr algn="ctr"/>
                      <a:r>
                        <a:rPr lang="en-IN" dirty="0" smtClean="0"/>
                        <a:t>256 feature vector</a:t>
                      </a:r>
                      <a:endParaRPr lang="en-IN" dirty="0"/>
                    </a:p>
                  </a:txBody>
                  <a:tcPr/>
                </a:tc>
                <a:tc>
                  <a:txBody>
                    <a:bodyPr/>
                    <a:lstStyle/>
                    <a:p>
                      <a:pPr algn="ctr"/>
                      <a:r>
                        <a:rPr lang="en-IN" dirty="0" smtClean="0"/>
                        <a:t>Kirsch </a:t>
                      </a:r>
                      <a:r>
                        <a:rPr lang="en-IN" dirty="0" err="1" smtClean="0"/>
                        <a:t>laplacian</a:t>
                      </a:r>
                      <a:r>
                        <a:rPr lang="en-IN" dirty="0" smtClean="0"/>
                        <a:t> algorithm</a:t>
                      </a:r>
                      <a:endParaRPr lang="en-IN" dirty="0"/>
                    </a:p>
                  </a:txBody>
                  <a:tcPr/>
                </a:tc>
                <a:extLst>
                  <a:ext uri="{0D108BD9-81ED-4DB2-BD59-A6C34878D82A}">
                    <a16:rowId xmlns:a16="http://schemas.microsoft.com/office/drawing/2014/main" val="3749337725"/>
                  </a:ext>
                </a:extLst>
              </a:tr>
            </a:tbl>
          </a:graphicData>
        </a:graphic>
      </p:graphicFrame>
    </p:spTree>
    <p:extLst>
      <p:ext uri="{BB962C8B-B14F-4D97-AF65-F5344CB8AC3E}">
        <p14:creationId xmlns:p14="http://schemas.microsoft.com/office/powerpoint/2010/main" val="331802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1268699" y="1314692"/>
            <a:ext cx="9291215" cy="3450613"/>
          </a:xfrm>
        </p:spPr>
        <p:txBody>
          <a:bodyPr>
            <a:normAutofit fontScale="92500" lnSpcReduction="10000"/>
          </a:bodyPr>
          <a:lstStyle/>
          <a:p>
            <a:pPr marL="0" indent="0">
              <a:buNone/>
            </a:pPr>
            <a:r>
              <a:rPr lang="en-IN" b="1" u="sng" dirty="0" smtClean="0"/>
              <a:t>LOOP Formation:</a:t>
            </a:r>
          </a:p>
          <a:p>
            <a:r>
              <a:rPr lang="en-IN" dirty="0"/>
              <a:t>In LOOP algorithm, The LOOP feature is obtained by calculating for each image pixel using a 3x3 neighbourhood around each pixel. </a:t>
            </a:r>
            <a:endParaRPr lang="en-IN" dirty="0" smtClean="0"/>
          </a:p>
          <a:p>
            <a:r>
              <a:rPr lang="en-IN" dirty="0" smtClean="0"/>
              <a:t>Firstly</a:t>
            </a:r>
            <a:r>
              <a:rPr lang="en-IN" dirty="0"/>
              <a:t>, it computed the eight responses of the Kirsch masks, (ln; n D 0,1,..,7) corresponding to pixels with intensities (in; D 0,1,..,7) to obtain the intensity variation in the eight directions. </a:t>
            </a:r>
            <a:endParaRPr lang="en-IN" dirty="0" smtClean="0"/>
          </a:p>
          <a:p>
            <a:r>
              <a:rPr lang="en-IN" dirty="0" smtClean="0"/>
              <a:t>Secondly</a:t>
            </a:r>
            <a:r>
              <a:rPr lang="en-IN" dirty="0"/>
              <a:t>, based on the rank of the magnitude value ln, each pixel obtained different weight n. Finally, computing the LOOP code for the </a:t>
            </a:r>
            <a:r>
              <a:rPr lang="en-IN" dirty="0" err="1"/>
              <a:t>center</a:t>
            </a:r>
            <a:r>
              <a:rPr lang="en-IN" dirty="0"/>
              <a:t> pixel (</a:t>
            </a:r>
            <a:r>
              <a:rPr lang="en-IN" dirty="0" err="1"/>
              <a:t>i</a:t>
            </a:r>
            <a:r>
              <a:rPr lang="en-IN" dirty="0"/>
              <a:t>, j) as follows:</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95" y="4529004"/>
            <a:ext cx="3189965" cy="1548751"/>
          </a:xfrm>
          <a:prstGeom prst="rect">
            <a:avLst/>
          </a:prstGeom>
        </p:spPr>
      </p:pic>
    </p:spTree>
    <p:extLst>
      <p:ext uri="{BB962C8B-B14F-4D97-AF65-F5344CB8AC3E}">
        <p14:creationId xmlns:p14="http://schemas.microsoft.com/office/powerpoint/2010/main" val="2296709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 AND GUIDE</a:t>
            </a:r>
            <a:endParaRPr lang="en-IN" dirty="0"/>
          </a:p>
        </p:txBody>
      </p:sp>
      <p:sp>
        <p:nvSpPr>
          <p:cNvPr id="3" name="Content Placeholder 2"/>
          <p:cNvSpPr>
            <a:spLocks noGrp="1"/>
          </p:cNvSpPr>
          <p:nvPr>
            <p:ph sz="half" idx="1"/>
          </p:nvPr>
        </p:nvSpPr>
        <p:spPr>
          <a:xfrm>
            <a:off x="1765486" y="2066549"/>
            <a:ext cx="4488654" cy="3448595"/>
          </a:xfrm>
        </p:spPr>
        <p:txBody>
          <a:bodyPr/>
          <a:lstStyle/>
          <a:p>
            <a:pPr marL="0" indent="0">
              <a:buNone/>
            </a:pPr>
            <a:r>
              <a:rPr lang="en-IN" dirty="0"/>
              <a:t>C. </a:t>
            </a:r>
            <a:r>
              <a:rPr lang="en-IN" dirty="0" smtClean="0"/>
              <a:t>Vijayabaskar</a:t>
            </a:r>
          </a:p>
          <a:p>
            <a:pPr marL="457200" lvl="1" indent="0">
              <a:buNone/>
            </a:pPr>
            <a:r>
              <a:rPr lang="en-IN" dirty="0" smtClean="0"/>
              <a:t> </a:t>
            </a:r>
            <a:r>
              <a:rPr lang="en-IN" dirty="0"/>
              <a:t>2017103048</a:t>
            </a:r>
          </a:p>
          <a:p>
            <a:pPr marL="0" indent="0">
              <a:buNone/>
            </a:pPr>
            <a:r>
              <a:rPr lang="en-IN" dirty="0"/>
              <a:t>G. Velmurugan 	</a:t>
            </a:r>
            <a:endParaRPr lang="en-IN" dirty="0" smtClean="0"/>
          </a:p>
          <a:p>
            <a:pPr marL="457200" lvl="1" indent="0">
              <a:buNone/>
            </a:pPr>
            <a:r>
              <a:rPr lang="en-IN" dirty="0" smtClean="0"/>
              <a:t>2017103047</a:t>
            </a:r>
            <a:endParaRPr lang="en-IN" dirty="0"/>
          </a:p>
          <a:p>
            <a:pPr marL="0" indent="0">
              <a:buNone/>
            </a:pPr>
            <a:r>
              <a:rPr lang="en-IN" dirty="0"/>
              <a:t>K. Sathish Kumar	</a:t>
            </a:r>
            <a:endParaRPr lang="en-IN" dirty="0" smtClean="0"/>
          </a:p>
          <a:p>
            <a:pPr marL="457200" lvl="1" indent="0">
              <a:buNone/>
            </a:pPr>
            <a:r>
              <a:rPr lang="en-IN" dirty="0" smtClean="0"/>
              <a:t>2017103588</a:t>
            </a:r>
            <a:endParaRPr lang="en-IN" dirty="0"/>
          </a:p>
          <a:p>
            <a:pPr marL="0" indent="0">
              <a:buNone/>
            </a:pPr>
            <a:endParaRPr lang="en-IN" dirty="0"/>
          </a:p>
        </p:txBody>
      </p:sp>
      <p:sp>
        <p:nvSpPr>
          <p:cNvPr id="4" name="Content Placeholder 3"/>
          <p:cNvSpPr>
            <a:spLocks noGrp="1"/>
          </p:cNvSpPr>
          <p:nvPr>
            <p:ph sz="half" idx="2"/>
          </p:nvPr>
        </p:nvSpPr>
        <p:spPr/>
        <p:txBody>
          <a:bodyPr/>
          <a:lstStyle/>
          <a:p>
            <a:pPr marL="0" indent="0" algn="just">
              <a:buNone/>
            </a:pPr>
            <a:r>
              <a:rPr lang="en-IN" dirty="0"/>
              <a:t>G. Sudhakaran</a:t>
            </a:r>
          </a:p>
          <a:p>
            <a:pPr marL="0" indent="0" algn="just">
              <a:buNone/>
            </a:pPr>
            <a:r>
              <a:rPr lang="en-IN" dirty="0"/>
              <a:t>Teaching Fellow</a:t>
            </a:r>
          </a:p>
          <a:p>
            <a:pPr marL="0" indent="0" algn="just">
              <a:buNone/>
            </a:pPr>
            <a:r>
              <a:rPr lang="en-IN" dirty="0"/>
              <a:t>Department of Computer Science and Engineering </a:t>
            </a:r>
          </a:p>
          <a:p>
            <a:pPr marL="0" indent="0" algn="just">
              <a:buNone/>
            </a:pPr>
            <a:r>
              <a:rPr lang="en-IN" dirty="0"/>
              <a:t>College Of Engineering Guindy</a:t>
            </a:r>
          </a:p>
          <a:p>
            <a:pPr marL="0" indent="0" algn="just">
              <a:buNone/>
            </a:pPr>
            <a:r>
              <a:rPr lang="en-IN" dirty="0"/>
              <a:t>Anna University </a:t>
            </a:r>
          </a:p>
          <a:p>
            <a:pPr marL="0" indent="0" algn="just">
              <a:buNone/>
            </a:pPr>
            <a:endParaRPr lang="en-IN" dirty="0"/>
          </a:p>
        </p:txBody>
      </p:sp>
    </p:spTree>
    <p:extLst>
      <p:ext uri="{BB962C8B-B14F-4D97-AF65-F5344CB8AC3E}">
        <p14:creationId xmlns:p14="http://schemas.microsoft.com/office/powerpoint/2010/main" val="259891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Implementation</a:t>
            </a:r>
            <a:endParaRPr lang="en-IN" dirty="0"/>
          </a:p>
        </p:txBody>
      </p:sp>
      <p:sp>
        <p:nvSpPr>
          <p:cNvPr id="3" name="Content Placeholder 2"/>
          <p:cNvSpPr>
            <a:spLocks noGrp="1"/>
          </p:cNvSpPr>
          <p:nvPr>
            <p:ph idx="1"/>
          </p:nvPr>
        </p:nvSpPr>
        <p:spPr>
          <a:xfrm>
            <a:off x="1314417" y="1181886"/>
            <a:ext cx="9291215" cy="3450613"/>
          </a:xfrm>
        </p:spPr>
        <p:txBody>
          <a:bodyPr>
            <a:normAutofit/>
          </a:bodyPr>
          <a:lstStyle/>
          <a:p>
            <a:pPr marL="0" indent="0">
              <a:buNone/>
            </a:pPr>
            <a:r>
              <a:rPr lang="en-US" dirty="0"/>
              <a:t>As for the 30% implementation we have done the data pre-processing and fingerprint vector conversion.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20" y="2098674"/>
            <a:ext cx="9173073" cy="4673206"/>
          </a:xfrm>
          <a:prstGeom prst="rect">
            <a:avLst/>
          </a:prstGeom>
        </p:spPr>
      </p:pic>
    </p:spTree>
    <p:extLst>
      <p:ext uri="{BB962C8B-B14F-4D97-AF65-F5344CB8AC3E}">
        <p14:creationId xmlns:p14="http://schemas.microsoft.com/office/powerpoint/2010/main" val="755554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Implementation</a:t>
            </a:r>
            <a:endParaRPr lang="en-IN" dirty="0"/>
          </a:p>
        </p:txBody>
      </p:sp>
      <p:sp>
        <p:nvSpPr>
          <p:cNvPr id="3" name="Content Placeholder 2"/>
          <p:cNvSpPr>
            <a:spLocks noGrp="1"/>
          </p:cNvSpPr>
          <p:nvPr>
            <p:ph idx="1"/>
          </p:nvPr>
        </p:nvSpPr>
        <p:spPr>
          <a:xfrm>
            <a:off x="1314417" y="1181886"/>
            <a:ext cx="9291215" cy="3450613"/>
          </a:xfrm>
        </p:spPr>
        <p:txBody>
          <a:bodyPr>
            <a:normAutofit/>
          </a:bodyPr>
          <a:lstStyle/>
          <a:p>
            <a:pPr marL="0" indent="0">
              <a:buNone/>
            </a:pPr>
            <a:r>
              <a:rPr lang="en-US" dirty="0"/>
              <a:t>After deriving the Morgan </a:t>
            </a:r>
            <a:r>
              <a:rPr lang="en-US" dirty="0" smtClean="0"/>
              <a:t>fingerprint from the SMILES, </a:t>
            </a:r>
            <a:r>
              <a:rPr lang="en-US" dirty="0"/>
              <a:t>it is added to the existing drug data for future purpose.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17" y="2019701"/>
            <a:ext cx="9951720" cy="4713973"/>
          </a:xfrm>
          <a:prstGeom prst="rect">
            <a:avLst/>
          </a:prstGeom>
        </p:spPr>
      </p:pic>
    </p:spTree>
    <p:extLst>
      <p:ext uri="{BB962C8B-B14F-4D97-AF65-F5344CB8AC3E}">
        <p14:creationId xmlns:p14="http://schemas.microsoft.com/office/powerpoint/2010/main" val="3604332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 for evaluation</a:t>
            </a:r>
            <a:endParaRPr lang="en-IN" dirty="0"/>
          </a:p>
        </p:txBody>
      </p:sp>
      <p:sp>
        <p:nvSpPr>
          <p:cNvPr id="3" name="Content Placeholder 2"/>
          <p:cNvSpPr>
            <a:spLocks noGrp="1"/>
          </p:cNvSpPr>
          <p:nvPr>
            <p:ph idx="1"/>
          </p:nvPr>
        </p:nvSpPr>
        <p:spPr>
          <a:xfrm>
            <a:off x="1451579" y="2015732"/>
            <a:ext cx="9291215" cy="4036725"/>
          </a:xfrm>
        </p:spPr>
        <p:txBody>
          <a:bodyPr>
            <a:normAutofit fontScale="92500" lnSpcReduction="10000"/>
          </a:bodyPr>
          <a:lstStyle/>
          <a:p>
            <a:r>
              <a:rPr lang="en-IN" dirty="0"/>
              <a:t>In order to evaluate the performance of the propose method, we use the evaluation measures such as the overall prediction accuracy (</a:t>
            </a:r>
            <a:r>
              <a:rPr lang="en-IN" dirty="0" err="1"/>
              <a:t>Accu</a:t>
            </a:r>
            <a:r>
              <a:rPr lang="en-IN" dirty="0"/>
              <a:t>.), sensitivity (Sens.), precision (Prec.), and Matthews correlation coefficient (MCC). </a:t>
            </a:r>
            <a:endParaRPr lang="en-IN" dirty="0" smtClean="0"/>
          </a:p>
          <a:p>
            <a:r>
              <a:rPr lang="en-IN" dirty="0" smtClean="0"/>
              <a:t>When </a:t>
            </a:r>
            <a:r>
              <a:rPr lang="en-IN" dirty="0"/>
              <a:t>predicting the DTIs datasets of enzyme, ion channels, GPCRs and nuclear receptor, five-fold cross-validation would be adopted in this work in order to avoid the over-fitting of the prediction model</a:t>
            </a:r>
            <a:r>
              <a:rPr lang="en-IN" dirty="0" smtClean="0"/>
              <a:t>.</a:t>
            </a:r>
          </a:p>
          <a:p>
            <a:r>
              <a:rPr lang="en-IN" dirty="0"/>
              <a:t>Accuracy = (TN+TP) / (TN+TP+FN+FP)</a:t>
            </a:r>
          </a:p>
          <a:p>
            <a:r>
              <a:rPr lang="en-IN" dirty="0" smtClean="0"/>
              <a:t>Precision = </a:t>
            </a:r>
            <a:r>
              <a:rPr lang="en-IN" dirty="0"/>
              <a:t>TP / (TP+FP)</a:t>
            </a:r>
          </a:p>
          <a:p>
            <a:r>
              <a:rPr lang="en-IN" dirty="0" smtClean="0"/>
              <a:t>Sensitivity </a:t>
            </a:r>
            <a:r>
              <a:rPr lang="en-IN" dirty="0"/>
              <a:t>= TP / (TP+FN)</a:t>
            </a:r>
          </a:p>
          <a:p>
            <a:r>
              <a:rPr lang="en-IN" dirty="0" smtClean="0"/>
              <a:t>Specificity </a:t>
            </a:r>
            <a:r>
              <a:rPr lang="en-IN" dirty="0"/>
              <a:t>= TN / (TN+FP) </a:t>
            </a:r>
          </a:p>
          <a:p>
            <a:endParaRPr lang="en-IN" dirty="0"/>
          </a:p>
        </p:txBody>
      </p:sp>
    </p:spTree>
    <p:extLst>
      <p:ext uri="{BB962C8B-B14F-4D97-AF65-F5344CB8AC3E}">
        <p14:creationId xmlns:p14="http://schemas.microsoft.com/office/powerpoint/2010/main" val="2274262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a:xfrm>
            <a:off x="1451579" y="2015732"/>
            <a:ext cx="9886981" cy="3914805"/>
          </a:xfrm>
        </p:spPr>
        <p:txBody>
          <a:bodyPr>
            <a:normAutofit fontScale="32500" lnSpcReduction="20000"/>
          </a:bodyPr>
          <a:lstStyle/>
          <a:p>
            <a:pPr lvl="0"/>
            <a:r>
              <a:rPr lang="en-IN" sz="6200" dirty="0" err="1"/>
              <a:t>Bivalirudin</a:t>
            </a:r>
            <a:r>
              <a:rPr lang="en-IN" sz="6200" dirty="0"/>
              <a:t> (DB00006)</a:t>
            </a:r>
            <a:endParaRPr lang="en-IN" sz="3700" dirty="0"/>
          </a:p>
          <a:p>
            <a:pPr lvl="1"/>
            <a:r>
              <a:rPr lang="en-IN" sz="5500" dirty="0" smtClean="0"/>
              <a:t>Expected output:</a:t>
            </a:r>
            <a:r>
              <a:rPr lang="en-IN" sz="3400" dirty="0" smtClean="0"/>
              <a:t> </a:t>
            </a:r>
            <a:r>
              <a:rPr lang="en-IN" sz="3100" dirty="0" smtClean="0"/>
              <a:t>010000000000000000000000000000000000000001000000000000000000000000000000000000011000000000000000000…00000000000000000000000</a:t>
            </a:r>
            <a:endParaRPr lang="en-IN" sz="5500" dirty="0"/>
          </a:p>
          <a:p>
            <a:pPr lvl="1"/>
            <a:r>
              <a:rPr lang="en-IN" sz="5500" dirty="0"/>
              <a:t>Derived output:</a:t>
            </a:r>
            <a:endParaRPr lang="en-IN" sz="3400" dirty="0"/>
          </a:p>
          <a:p>
            <a:pPr marL="457200" lvl="1" indent="0">
              <a:buNone/>
            </a:pPr>
            <a:r>
              <a:rPr lang="en-IN" sz="3100" dirty="0" smtClean="0"/>
              <a:t>        010000000000000000000000000000000000000001000000000000000000000000000000000000011000000000000000000…00000000000000000000000</a:t>
            </a:r>
            <a:endParaRPr lang="en-IN" sz="5500" dirty="0"/>
          </a:p>
          <a:p>
            <a:pPr lvl="1"/>
            <a:r>
              <a:rPr lang="en-IN" sz="5500" dirty="0"/>
              <a:t>Result: Matched</a:t>
            </a:r>
            <a:endParaRPr lang="en-IN" sz="3400" dirty="0"/>
          </a:p>
          <a:p>
            <a:pPr lvl="0"/>
            <a:r>
              <a:rPr lang="en-IN" sz="6200" dirty="0" err="1"/>
              <a:t>Goserelin</a:t>
            </a:r>
            <a:r>
              <a:rPr lang="en-IN" sz="6200" dirty="0"/>
              <a:t> (DB00014)</a:t>
            </a:r>
          </a:p>
          <a:p>
            <a:pPr lvl="1"/>
            <a:r>
              <a:rPr lang="en-IN" sz="5500" dirty="0"/>
              <a:t>Expected output:</a:t>
            </a:r>
            <a:r>
              <a:rPr lang="en-IN" sz="3400" dirty="0"/>
              <a:t> </a:t>
            </a:r>
            <a:r>
              <a:rPr lang="en-IN" sz="3100" dirty="0"/>
              <a:t>010000000000000000000000000000000000000000000000000000000000000000000000000000011100000000000010000000000…0000000000000000000</a:t>
            </a:r>
            <a:endParaRPr lang="en-IN" sz="5500" dirty="0"/>
          </a:p>
          <a:p>
            <a:pPr lvl="1"/>
            <a:r>
              <a:rPr lang="en-IN" sz="5500" dirty="0"/>
              <a:t>Derived output:</a:t>
            </a:r>
            <a:endParaRPr lang="en-IN" sz="3400" dirty="0"/>
          </a:p>
          <a:p>
            <a:pPr marL="457200" lvl="1" indent="0">
              <a:buNone/>
            </a:pPr>
            <a:r>
              <a:rPr lang="en-IN" sz="3100" dirty="0"/>
              <a:t> </a:t>
            </a:r>
            <a:r>
              <a:rPr lang="en-IN" sz="3100" dirty="0" smtClean="0"/>
              <a:t>       010000000000000000000000000000000000000000000000000000000000000000000000000000011100000000000010000000000…0000000000000000000</a:t>
            </a:r>
            <a:endParaRPr lang="en-IN" sz="5500" dirty="0"/>
          </a:p>
          <a:p>
            <a:pPr lvl="1"/>
            <a:r>
              <a:rPr lang="en-IN" sz="5500" dirty="0"/>
              <a:t>Result: Matched</a:t>
            </a:r>
            <a:endParaRPr lang="en-IN" sz="3400" dirty="0"/>
          </a:p>
          <a:p>
            <a:endParaRPr lang="en-IN" dirty="0"/>
          </a:p>
        </p:txBody>
      </p:sp>
    </p:spTree>
    <p:extLst>
      <p:ext uri="{BB962C8B-B14F-4D97-AF65-F5344CB8AC3E}">
        <p14:creationId xmlns:p14="http://schemas.microsoft.com/office/powerpoint/2010/main" val="2414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lstStyle/>
          <a:p>
            <a:r>
              <a:rPr lang="en-IN" dirty="0"/>
              <a:t>In this study, we execute the experiment for predicting DTIs on four golden standard datasets, namely enzyme, ion channels, GPCRs, and nuclear receptor, respectively. These datasets are collected from </a:t>
            </a:r>
            <a:r>
              <a:rPr lang="en-IN" dirty="0" err="1"/>
              <a:t>DrugBank</a:t>
            </a:r>
            <a:r>
              <a:rPr lang="en-IN" dirty="0"/>
              <a:t>, KEGG BRITE, </a:t>
            </a:r>
            <a:r>
              <a:rPr lang="en-IN" dirty="0" err="1"/>
              <a:t>SuperTarget</a:t>
            </a:r>
            <a:r>
              <a:rPr lang="en-IN" dirty="0"/>
              <a:t> &amp; Matador, and BRENDA  which were considered as high-reliability databases.</a:t>
            </a:r>
          </a:p>
          <a:p>
            <a:r>
              <a:rPr lang="en-IN" dirty="0" err="1"/>
              <a:t>Drugbank</a:t>
            </a:r>
            <a:r>
              <a:rPr lang="en-IN" dirty="0"/>
              <a:t>- </a:t>
            </a:r>
            <a:r>
              <a:rPr lang="en-IN" u="sng" dirty="0">
                <a:hlinkClick r:id="rId2"/>
              </a:rPr>
              <a:t>https://</a:t>
            </a:r>
            <a:r>
              <a:rPr lang="en-IN" u="sng" dirty="0" smtClean="0">
                <a:hlinkClick r:id="rId2"/>
              </a:rPr>
              <a:t>go.drugbank.com/releases/latest</a:t>
            </a:r>
            <a:endParaRPr lang="en-IN" dirty="0"/>
          </a:p>
        </p:txBody>
      </p:sp>
    </p:spTree>
    <p:extLst>
      <p:ext uri="{BB962C8B-B14F-4D97-AF65-F5344CB8AC3E}">
        <p14:creationId xmlns:p14="http://schemas.microsoft.com/office/powerpoint/2010/main" val="1538531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dirty="0" smtClean="0"/>
              <a:t>References</a:t>
            </a:r>
            <a:endParaRPr lang="en-IN" dirty="0"/>
          </a:p>
        </p:txBody>
      </p:sp>
      <p:sp>
        <p:nvSpPr>
          <p:cNvPr id="3" name="Content Placeholder 2"/>
          <p:cNvSpPr>
            <a:spLocks noGrp="1"/>
          </p:cNvSpPr>
          <p:nvPr>
            <p:ph idx="1"/>
          </p:nvPr>
        </p:nvSpPr>
        <p:spPr>
          <a:xfrm>
            <a:off x="1451579" y="1049236"/>
            <a:ext cx="9291215" cy="4417110"/>
          </a:xfrm>
        </p:spPr>
        <p:txBody>
          <a:bodyPr>
            <a:normAutofit fontScale="62500" lnSpcReduction="20000"/>
          </a:bodyPr>
          <a:lstStyle/>
          <a:p>
            <a:pPr marL="0" indent="0">
              <a:buNone/>
            </a:pPr>
            <a:r>
              <a:rPr lang="en-IN" dirty="0"/>
              <a:t>1. </a:t>
            </a:r>
            <a:r>
              <a:rPr lang="en-IN" dirty="0" err="1"/>
              <a:t>Xinkie</a:t>
            </a:r>
            <a:r>
              <a:rPr lang="en-IN" dirty="0"/>
              <a:t> Zhan , Zhu-Hong You (Member, IEEE), </a:t>
            </a:r>
            <a:r>
              <a:rPr lang="en-IN" dirty="0" err="1"/>
              <a:t>Jinfan</a:t>
            </a:r>
            <a:r>
              <a:rPr lang="en-IN" dirty="0"/>
              <a:t> </a:t>
            </a:r>
            <a:r>
              <a:rPr lang="en-IN" dirty="0" err="1"/>
              <a:t>Cai</a:t>
            </a:r>
            <a:r>
              <a:rPr lang="en-IN" dirty="0"/>
              <a:t>, </a:t>
            </a:r>
            <a:r>
              <a:rPr lang="en-IN" dirty="0" err="1"/>
              <a:t>Liping</a:t>
            </a:r>
            <a:r>
              <a:rPr lang="en-IN" dirty="0"/>
              <a:t> Li, </a:t>
            </a:r>
            <a:r>
              <a:rPr lang="en-IN" dirty="0" err="1"/>
              <a:t>Chanqing</a:t>
            </a:r>
            <a:r>
              <a:rPr lang="en-IN" dirty="0"/>
              <a:t> Yu, </a:t>
            </a:r>
            <a:r>
              <a:rPr lang="en-IN" dirty="0" err="1"/>
              <a:t>Jie</a:t>
            </a:r>
            <a:r>
              <a:rPr lang="en-IN" dirty="0"/>
              <a:t> Pan, and </a:t>
            </a:r>
            <a:r>
              <a:rPr lang="en-IN" dirty="0" err="1"/>
              <a:t>Jiangkun</a:t>
            </a:r>
            <a:r>
              <a:rPr lang="en-IN" dirty="0"/>
              <a:t> Kong “Prediction of Drug-Target Interactions by Ensemble Learning Method from Protein Sequence and Drug Fingerprint”.</a:t>
            </a:r>
          </a:p>
          <a:p>
            <a:pPr marL="0" indent="0">
              <a:buNone/>
            </a:pPr>
            <a:r>
              <a:rPr lang="en-IN" dirty="0" smtClean="0"/>
              <a:t>2</a:t>
            </a:r>
            <a:r>
              <a:rPr lang="en-IN" dirty="0"/>
              <a:t>. Nelson R. C. Monteiro, </a:t>
            </a:r>
            <a:r>
              <a:rPr lang="en-IN" dirty="0" err="1"/>
              <a:t>Bernardete</a:t>
            </a:r>
            <a:r>
              <a:rPr lang="en-IN" dirty="0"/>
              <a:t> Ribeiro, Joel P. </a:t>
            </a:r>
            <a:r>
              <a:rPr lang="en-IN" dirty="0" err="1"/>
              <a:t>Arrais</a:t>
            </a:r>
            <a:r>
              <a:rPr lang="en-IN" dirty="0"/>
              <a:t>  “Drug-Target Interaction Prediction: End-to-End Deep Learning Approach”.</a:t>
            </a:r>
          </a:p>
          <a:p>
            <a:pPr marL="0" indent="0">
              <a:buNone/>
            </a:pPr>
            <a:r>
              <a:rPr lang="en-IN" dirty="0" smtClean="0"/>
              <a:t>3</a:t>
            </a:r>
            <a:r>
              <a:rPr lang="en-IN" dirty="0"/>
              <a:t>. Y. </a:t>
            </a:r>
            <a:r>
              <a:rPr lang="en-IN" dirty="0" err="1"/>
              <a:t>Yamanishi</a:t>
            </a:r>
            <a:r>
              <a:rPr lang="en-IN" dirty="0"/>
              <a:t>, E. </a:t>
            </a:r>
            <a:r>
              <a:rPr lang="en-IN" dirty="0" err="1"/>
              <a:t>Pauwels</a:t>
            </a:r>
            <a:r>
              <a:rPr lang="en-IN" dirty="0"/>
              <a:t>, and M. </a:t>
            </a:r>
            <a:r>
              <a:rPr lang="en-IN" dirty="0" err="1"/>
              <a:t>Kotera</a:t>
            </a:r>
            <a:r>
              <a:rPr lang="en-IN" dirty="0"/>
              <a:t>, ``Drug side-effect prediction based on the integration of chemical and biological spaces, Nov. 2012.</a:t>
            </a:r>
          </a:p>
          <a:p>
            <a:pPr marL="0" indent="0">
              <a:buNone/>
            </a:pPr>
            <a:r>
              <a:rPr lang="en-IN" dirty="0"/>
              <a:t>4. M. Kuhn, M. Al </a:t>
            </a:r>
            <a:r>
              <a:rPr lang="en-IN" dirty="0" err="1"/>
              <a:t>Banchaabouchi</a:t>
            </a:r>
            <a:r>
              <a:rPr lang="en-IN" dirty="0"/>
              <a:t>, M. </a:t>
            </a:r>
            <a:r>
              <a:rPr lang="en-IN" dirty="0" err="1"/>
              <a:t>Campillos</a:t>
            </a:r>
            <a:r>
              <a:rPr lang="en-IN" dirty="0"/>
              <a:t>, L. J. Jensen, C. Gross, A. Gavin, and P. Bork, ``Systematic identification of proteins that elicit drug side effects,'' Jan. 2013.</a:t>
            </a:r>
          </a:p>
          <a:p>
            <a:pPr marL="0" indent="0">
              <a:buNone/>
            </a:pPr>
            <a:r>
              <a:rPr lang="en-IN" dirty="0"/>
              <a:t>5. A. </a:t>
            </a:r>
            <a:r>
              <a:rPr lang="en-IN" dirty="0" err="1"/>
              <a:t>Ezzat</a:t>
            </a:r>
            <a:r>
              <a:rPr lang="en-IN" dirty="0"/>
              <a:t>, M. Wu, X.-L. Li, and C.-K. </a:t>
            </a:r>
            <a:r>
              <a:rPr lang="en-IN" dirty="0" err="1"/>
              <a:t>Kwoh</a:t>
            </a:r>
            <a:r>
              <a:rPr lang="en-IN" dirty="0"/>
              <a:t>, ``Drug-target interaction prediction via class imbalance-aware ensemble </a:t>
            </a:r>
            <a:r>
              <a:rPr lang="en-IN" dirty="0" err="1"/>
              <a:t>learning,''Dec</a:t>
            </a:r>
            <a:r>
              <a:rPr lang="en-IN" dirty="0"/>
              <a:t>. 2016.</a:t>
            </a:r>
          </a:p>
          <a:p>
            <a:pPr marL="0" indent="0">
              <a:buNone/>
            </a:pPr>
            <a:r>
              <a:rPr lang="en-IN" dirty="0"/>
              <a:t>6. S. M. Paul, D. S. </a:t>
            </a:r>
            <a:r>
              <a:rPr lang="en-IN" dirty="0" err="1"/>
              <a:t>Mytelka</a:t>
            </a:r>
            <a:r>
              <a:rPr lang="en-IN" dirty="0"/>
              <a:t>, C. T. </a:t>
            </a:r>
            <a:r>
              <a:rPr lang="en-IN" dirty="0" err="1"/>
              <a:t>Dunwiddie</a:t>
            </a:r>
            <a:r>
              <a:rPr lang="en-IN" dirty="0"/>
              <a:t>, C. C. </a:t>
            </a:r>
            <a:r>
              <a:rPr lang="en-IN" dirty="0" err="1"/>
              <a:t>Persinger</a:t>
            </a:r>
            <a:r>
              <a:rPr lang="en-IN" dirty="0"/>
              <a:t>, B. H. </a:t>
            </a:r>
            <a:r>
              <a:rPr lang="en-IN" dirty="0" err="1"/>
              <a:t>Munos</a:t>
            </a:r>
            <a:r>
              <a:rPr lang="en-IN" dirty="0"/>
              <a:t>, S. R. Lindborg, and A. L. Schacht, ``How to improve R&amp;D productivity: The pharmaceutical industry's grand </a:t>
            </a:r>
            <a:r>
              <a:rPr lang="en-IN" dirty="0" err="1"/>
              <a:t>challenge,''Feb</a:t>
            </a:r>
            <a:r>
              <a:rPr lang="en-IN" dirty="0"/>
              <a:t>. 2010.</a:t>
            </a:r>
          </a:p>
          <a:p>
            <a:pPr marL="0" indent="0">
              <a:buNone/>
            </a:pPr>
            <a:r>
              <a:rPr lang="en-IN" dirty="0"/>
              <a:t>7. F. Zhu, B. Han, </a:t>
            </a:r>
            <a:r>
              <a:rPr lang="en-IN" dirty="0" err="1"/>
              <a:t>P.Kumar</a:t>
            </a:r>
            <a:r>
              <a:rPr lang="en-IN" dirty="0"/>
              <a:t>, X. Liu, X. Ma, </a:t>
            </a:r>
            <a:r>
              <a:rPr lang="en-IN" dirty="0" err="1"/>
              <a:t>X.Wei</a:t>
            </a:r>
            <a:r>
              <a:rPr lang="en-IN" dirty="0"/>
              <a:t>, </a:t>
            </a:r>
            <a:r>
              <a:rPr lang="en-IN" dirty="0" err="1"/>
              <a:t>L.Huang,Y</a:t>
            </a:r>
            <a:r>
              <a:rPr lang="en-IN" dirty="0"/>
              <a:t>. </a:t>
            </a:r>
            <a:r>
              <a:rPr lang="en-IN" dirty="0" err="1"/>
              <a:t>Guo</a:t>
            </a:r>
            <a:r>
              <a:rPr lang="en-IN" dirty="0"/>
              <a:t>, L. </a:t>
            </a:r>
            <a:r>
              <a:rPr lang="en-IN" dirty="0" err="1"/>
              <a:t>Han,C</a:t>
            </a:r>
            <a:r>
              <a:rPr lang="en-IN" dirty="0"/>
              <a:t>. Zheng, and Y. Chen, ``Update of TTD: Therapeutic target </a:t>
            </a:r>
            <a:r>
              <a:rPr lang="en-IN" dirty="0" err="1"/>
              <a:t>database,''Jan</a:t>
            </a:r>
            <a:r>
              <a:rPr lang="en-IN" dirty="0"/>
              <a:t>. 2010.</a:t>
            </a:r>
          </a:p>
          <a:p>
            <a:pPr marL="0" indent="0">
              <a:buNone/>
            </a:pPr>
            <a:r>
              <a:rPr lang="en-IN" dirty="0"/>
              <a:t>8. Y. Wang, S. Zhang, F. Li, Y. Zhou, Y. Zhang, </a:t>
            </a:r>
            <a:r>
              <a:rPr lang="en-IN" dirty="0" err="1"/>
              <a:t>Z.Wang</a:t>
            </a:r>
            <a:r>
              <a:rPr lang="en-IN" dirty="0"/>
              <a:t>, R. Zhang, J. </a:t>
            </a:r>
            <a:r>
              <a:rPr lang="en-IN" dirty="0" err="1"/>
              <a:t>Zhu,Y</a:t>
            </a:r>
            <a:r>
              <a:rPr lang="en-IN" dirty="0"/>
              <a:t>. Ren, Y. Tan, C. Qin, Y. Li, X. Li, Y. Chen, and F. Zhu, ``Therapeutic target database 2020: Enriched resource for facilitating research and early development of targeted therapeutics,'' Jan. 2020.</a:t>
            </a:r>
          </a:p>
          <a:p>
            <a:pPr marL="0" indent="0">
              <a:buNone/>
            </a:pPr>
            <a:endParaRPr lang="en-IN" dirty="0"/>
          </a:p>
        </p:txBody>
      </p:sp>
    </p:spTree>
    <p:extLst>
      <p:ext uri="{BB962C8B-B14F-4D97-AF65-F5344CB8AC3E}">
        <p14:creationId xmlns:p14="http://schemas.microsoft.com/office/powerpoint/2010/main" val="3783528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Drug-Target Interaction Prediction (DTI) is an important application of machine learning in medicine industry, the importance is coming from the fact that we need to save the time and cost of the drugs </a:t>
            </a:r>
            <a:r>
              <a:rPr lang="en-IN" dirty="0" smtClean="0"/>
              <a:t>development.</a:t>
            </a:r>
          </a:p>
          <a:p>
            <a:r>
              <a:rPr lang="en-US" dirty="0"/>
              <a:t>Drug is a chemical substance, typically of known structure, which, when administered to a living </a:t>
            </a:r>
            <a:r>
              <a:rPr lang="en-US" dirty="0" smtClean="0"/>
              <a:t>organism</a:t>
            </a:r>
            <a:r>
              <a:rPr lang="en-US" dirty="0"/>
              <a:t> interacts with protein (targets) in the body to change their physiological function this can often be noticed through a protein’s phenotype (outward expression of protein</a:t>
            </a:r>
            <a:r>
              <a:rPr lang="en-US" dirty="0" smtClean="0"/>
              <a:t>).</a:t>
            </a:r>
          </a:p>
          <a:p>
            <a:r>
              <a:rPr lang="en-IN" dirty="0"/>
              <a:t>. Proteins are made up of chained combinations of amino acids and do not have a fixed length, the amino acids come from the amino acid alphabet of length 20 but proteins can have any length e.g. </a:t>
            </a:r>
            <a:r>
              <a:rPr lang="en-IN" dirty="0" smtClean="0"/>
              <a:t>678.</a:t>
            </a:r>
          </a:p>
        </p:txBody>
      </p:sp>
    </p:spTree>
    <p:extLst>
      <p:ext uri="{BB962C8B-B14F-4D97-AF65-F5344CB8AC3E}">
        <p14:creationId xmlns:p14="http://schemas.microsoft.com/office/powerpoint/2010/main" val="34810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Computational </a:t>
            </a:r>
            <a:r>
              <a:rPr lang="en-IN" dirty="0"/>
              <a:t>methods for DTI prediction are divided into 3 main approaches</a:t>
            </a:r>
            <a:r>
              <a:rPr lang="en-IN" dirty="0" smtClean="0"/>
              <a:t>:</a:t>
            </a:r>
          </a:p>
          <a:p>
            <a:pPr lvl="1"/>
            <a:r>
              <a:rPr lang="en-IN" dirty="0" smtClean="0"/>
              <a:t> </a:t>
            </a:r>
            <a:r>
              <a:rPr lang="en-IN" dirty="0"/>
              <a:t>L</a:t>
            </a:r>
            <a:r>
              <a:rPr lang="en-IN" dirty="0" smtClean="0"/>
              <a:t>igand based</a:t>
            </a:r>
          </a:p>
          <a:p>
            <a:pPr lvl="1"/>
            <a:r>
              <a:rPr lang="en-IN" dirty="0" smtClean="0"/>
              <a:t>Docking </a:t>
            </a:r>
            <a:r>
              <a:rPr lang="en-IN" dirty="0"/>
              <a:t>simulation </a:t>
            </a:r>
            <a:endParaRPr lang="en-IN" dirty="0" smtClean="0"/>
          </a:p>
          <a:p>
            <a:pPr lvl="1"/>
            <a:r>
              <a:rPr lang="en-IN" dirty="0" err="1" smtClean="0"/>
              <a:t>Chemogenomic</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534" y="4197638"/>
            <a:ext cx="5180414" cy="1814320"/>
          </a:xfrm>
          <a:prstGeom prst="rect">
            <a:avLst/>
          </a:prstGeom>
        </p:spPr>
      </p:pic>
    </p:spTree>
    <p:extLst>
      <p:ext uri="{BB962C8B-B14F-4D97-AF65-F5344CB8AC3E}">
        <p14:creationId xmlns:p14="http://schemas.microsoft.com/office/powerpoint/2010/main" val="190669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OBJECTIVES</a:t>
            </a:r>
            <a:endParaRPr lang="en-IN" dirty="0"/>
          </a:p>
        </p:txBody>
      </p:sp>
      <p:sp>
        <p:nvSpPr>
          <p:cNvPr id="3" name="Content Placeholder 2"/>
          <p:cNvSpPr>
            <a:spLocks noGrp="1"/>
          </p:cNvSpPr>
          <p:nvPr>
            <p:ph idx="1"/>
          </p:nvPr>
        </p:nvSpPr>
        <p:spPr>
          <a:xfrm>
            <a:off x="1451579" y="2015732"/>
            <a:ext cx="9291215" cy="4141228"/>
          </a:xfrm>
        </p:spPr>
        <p:txBody>
          <a:bodyPr>
            <a:normAutofit fontScale="92500" lnSpcReduction="20000"/>
          </a:bodyPr>
          <a:lstStyle/>
          <a:p>
            <a:r>
              <a:rPr lang="en-IN" dirty="0"/>
              <a:t>The main objective of the project is to predict the interaction of drug and target. So, we propose a novel computational method based on target protein sequence and drug substructure fingerprints</a:t>
            </a:r>
            <a:r>
              <a:rPr lang="en-IN" dirty="0" smtClean="0"/>
              <a:t>.</a:t>
            </a:r>
          </a:p>
          <a:p>
            <a:r>
              <a:rPr lang="en-IN" dirty="0" smtClean="0"/>
              <a:t> </a:t>
            </a:r>
            <a:r>
              <a:rPr lang="en-IN" dirty="0"/>
              <a:t>It uses the Chemogenomic approach of predicting the interaction. The method combines </a:t>
            </a:r>
            <a:r>
              <a:rPr lang="en-IN" b="1" dirty="0"/>
              <a:t>local optimal oriented pattern</a:t>
            </a:r>
            <a:r>
              <a:rPr lang="en-IN" dirty="0"/>
              <a:t> (LOOP), </a:t>
            </a:r>
            <a:r>
              <a:rPr lang="en-IN" b="1" dirty="0"/>
              <a:t>position specific scoring matrix</a:t>
            </a:r>
            <a:r>
              <a:rPr lang="en-IN" dirty="0"/>
              <a:t> (PSSM) and </a:t>
            </a:r>
            <a:r>
              <a:rPr lang="en-IN" b="1" dirty="0"/>
              <a:t>rotation forest</a:t>
            </a:r>
            <a:r>
              <a:rPr lang="en-IN" dirty="0"/>
              <a:t> (RF) for predicting DTIs</a:t>
            </a:r>
            <a:r>
              <a:rPr lang="en-IN" dirty="0" smtClean="0"/>
              <a:t>.</a:t>
            </a:r>
          </a:p>
          <a:p>
            <a:r>
              <a:rPr lang="en-IN" dirty="0" smtClean="0"/>
              <a:t> </a:t>
            </a:r>
            <a:r>
              <a:rPr lang="en-IN" dirty="0"/>
              <a:t>Specially, we first transform the target protein sequence into PSSM in order to retain biological evolutionary information, and consider molecular substructure fingerprints are considered as the feature of drugs</a:t>
            </a:r>
            <a:r>
              <a:rPr lang="en-IN" dirty="0" smtClean="0"/>
              <a:t>.</a:t>
            </a:r>
          </a:p>
          <a:p>
            <a:r>
              <a:rPr lang="en-IN" dirty="0" smtClean="0"/>
              <a:t> </a:t>
            </a:r>
            <a:r>
              <a:rPr lang="en-IN" dirty="0"/>
              <a:t>We then applied local optimal oriented pattern (LOOP) to extract the 256 dimension feature vectors from PSSM. Finally, we utilize rotation forest to predict the DTIs.</a:t>
            </a:r>
          </a:p>
        </p:txBody>
      </p:sp>
    </p:spTree>
    <p:extLst>
      <p:ext uri="{BB962C8B-B14F-4D97-AF65-F5344CB8AC3E}">
        <p14:creationId xmlns:p14="http://schemas.microsoft.com/office/powerpoint/2010/main" val="4213547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6676"/>
            <a:ext cx="9448800" cy="800100"/>
          </a:xfrm>
        </p:spPr>
        <p:txBody>
          <a:bodyPr>
            <a:normAutofit/>
          </a:bodyPr>
          <a:lstStyle/>
          <a:p>
            <a:r>
              <a:rPr lang="en-US" sz="4000" b="1" dirty="0">
                <a:latin typeface="Times New Roman" pitchFamily="18" charset="0"/>
                <a:cs typeface="Times New Roman" pitchFamily="18" charset="0"/>
              </a:rPr>
              <a:t>LITERATURE SURVEY </a:t>
            </a:r>
          </a:p>
        </p:txBody>
      </p:sp>
      <p:graphicFrame>
        <p:nvGraphicFramePr>
          <p:cNvPr id="13" name="Content Placeholder 12">
            <a:extLst>
              <a:ext uri="{FF2B5EF4-FFF2-40B4-BE49-F238E27FC236}">
                <a16:creationId xmlns:a16="http://schemas.microsoft.com/office/drawing/2014/main" id="{808945BB-2F60-4549-BC35-2B8B0C883B36}"/>
              </a:ext>
            </a:extLst>
          </p:cNvPr>
          <p:cNvGraphicFramePr>
            <a:graphicFrameLocks noGrp="1"/>
          </p:cNvGraphicFramePr>
          <p:nvPr>
            <p:ph idx="1"/>
            <p:extLst>
              <p:ext uri="{D42A27DB-BD31-4B8C-83A1-F6EECF244321}">
                <p14:modId xmlns:p14="http://schemas.microsoft.com/office/powerpoint/2010/main" val="605272048"/>
              </p:ext>
            </p:extLst>
          </p:nvPr>
        </p:nvGraphicFramePr>
        <p:xfrm>
          <a:off x="190502" y="1219200"/>
          <a:ext cx="11391898" cy="5084252"/>
        </p:xfrm>
        <a:graphic>
          <a:graphicData uri="http://schemas.openxmlformats.org/drawingml/2006/table">
            <a:tbl>
              <a:tblPr firstRow="1" bandRow="1">
                <a:tableStyleId>{5940675A-B579-460E-94D1-54222C63F5DA}</a:tableStyleId>
              </a:tblPr>
              <a:tblGrid>
                <a:gridCol w="1562098">
                  <a:extLst>
                    <a:ext uri="{9D8B030D-6E8A-4147-A177-3AD203B41FA5}">
                      <a16:colId xmlns:a16="http://schemas.microsoft.com/office/drawing/2014/main" val="2223005605"/>
                    </a:ext>
                  </a:extLst>
                </a:gridCol>
                <a:gridCol w="1524000">
                  <a:extLst>
                    <a:ext uri="{9D8B030D-6E8A-4147-A177-3AD203B41FA5}">
                      <a16:colId xmlns:a16="http://schemas.microsoft.com/office/drawing/2014/main" val="1905994901"/>
                    </a:ext>
                  </a:extLst>
                </a:gridCol>
                <a:gridCol w="1086858">
                  <a:extLst>
                    <a:ext uri="{9D8B030D-6E8A-4147-A177-3AD203B41FA5}">
                      <a16:colId xmlns:a16="http://schemas.microsoft.com/office/drawing/2014/main" val="3525546325"/>
                    </a:ext>
                  </a:extLst>
                </a:gridCol>
                <a:gridCol w="1395160">
                  <a:extLst>
                    <a:ext uri="{9D8B030D-6E8A-4147-A177-3AD203B41FA5}">
                      <a16:colId xmlns:a16="http://schemas.microsoft.com/office/drawing/2014/main" val="918768852"/>
                    </a:ext>
                  </a:extLst>
                </a:gridCol>
                <a:gridCol w="1518484">
                  <a:extLst>
                    <a:ext uri="{9D8B030D-6E8A-4147-A177-3AD203B41FA5}">
                      <a16:colId xmlns:a16="http://schemas.microsoft.com/office/drawing/2014/main" val="252678210"/>
                    </a:ext>
                  </a:extLst>
                </a:gridCol>
                <a:gridCol w="1828800">
                  <a:extLst>
                    <a:ext uri="{9D8B030D-6E8A-4147-A177-3AD203B41FA5}">
                      <a16:colId xmlns:a16="http://schemas.microsoft.com/office/drawing/2014/main" val="2944531752"/>
                    </a:ext>
                  </a:extLst>
                </a:gridCol>
                <a:gridCol w="2476498">
                  <a:extLst>
                    <a:ext uri="{9D8B030D-6E8A-4147-A177-3AD203B41FA5}">
                      <a16:colId xmlns:a16="http://schemas.microsoft.com/office/drawing/2014/main" val="2399621846"/>
                    </a:ext>
                  </a:extLst>
                </a:gridCol>
              </a:tblGrid>
              <a:tr h="442786">
                <a:tc>
                  <a:txBody>
                    <a:bodyPr/>
                    <a:lstStyle/>
                    <a:p>
                      <a:pPr algn="ctr"/>
                      <a:r>
                        <a:rPr lang="en-IN" sz="1600" dirty="0">
                          <a:latin typeface="Times New Roman" panose="02020603050405020304" pitchFamily="18" charset="0"/>
                          <a:cs typeface="Times New Roman" panose="02020603050405020304" pitchFamily="18" charset="0"/>
                        </a:rPr>
                        <a:t>TITLE</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AUTHOR</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YEAR</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METHOD</a:t>
                      </a:r>
                    </a:p>
                  </a:txBody>
                  <a:tcPr marL="68580" marR="68580"/>
                </a:tc>
                <a:tc>
                  <a:txBody>
                    <a:bodyPr/>
                    <a:lstStyle/>
                    <a:p>
                      <a:pPr algn="ctr"/>
                      <a:r>
                        <a:rPr lang="en-IN" dirty="0">
                          <a:latin typeface="Times New Roman" panose="02020603050405020304" pitchFamily="18" charset="0"/>
                          <a:cs typeface="Times New Roman" panose="02020603050405020304" pitchFamily="18" charset="0"/>
                        </a:rPr>
                        <a:t>DRAWBACK</a:t>
                      </a:r>
                    </a:p>
                  </a:txBody>
                  <a:tcPr marL="68580" marR="68580"/>
                </a:tc>
                <a:tc>
                  <a:txBody>
                    <a:bodyPr/>
                    <a:lstStyle/>
                    <a:p>
                      <a:pPr algn="ctr"/>
                      <a:r>
                        <a:rPr lang="en-US" dirty="0">
                          <a:latin typeface="Times New Roman" panose="02020603050405020304" pitchFamily="18" charset="0"/>
                          <a:cs typeface="Times New Roman" panose="02020603050405020304" pitchFamily="18" charset="0"/>
                        </a:rPr>
                        <a:t>ADVANTANGE</a:t>
                      </a:r>
                      <a:endParaRPr lang="en-IN"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dirty="0">
                          <a:latin typeface="Times New Roman" panose="02020603050405020304" pitchFamily="18" charset="0"/>
                          <a:cs typeface="Times New Roman" panose="02020603050405020304" pitchFamily="18" charset="0"/>
                        </a:rPr>
                        <a:t>IDEAS FOR ADOPTION</a:t>
                      </a:r>
                      <a:endParaRPr lang="en-IN"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614674847"/>
                  </a:ext>
                </a:extLst>
              </a:tr>
              <a:tr h="4444172">
                <a:tc>
                  <a:txBody>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Prediction of Biological Targets for Compounds Using Multiple-Category Bayesian Models Trained on Chemogenomics Databases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Nidhi</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Meir Glick, John W. Davies, and Jeremy L. Jenkins</a:t>
                      </a:r>
                    </a:p>
                  </a:txBody>
                  <a:tcPr marL="51435" marR="51435" marT="0" marB="0"/>
                </a:tc>
                <a:tc>
                  <a:txBody>
                    <a:bodyPr/>
                    <a:lstStyle/>
                    <a:p>
                      <a:pPr algn="l">
                        <a:lnSpc>
                          <a:spcPct val="107000"/>
                        </a:lnSpc>
                        <a:spcAft>
                          <a:spcPts val="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2006</a:t>
                      </a:r>
                    </a:p>
                  </a:txBody>
                  <a:tcPr marL="51435" marR="51435" marT="0" marB="0"/>
                </a:tc>
                <a:tc>
                  <a:txBody>
                    <a:bodyPr/>
                    <a:lstStyle/>
                    <a:p>
                      <a:pPr algn="l">
                        <a:lnSpc>
                          <a:spcPct val="107000"/>
                        </a:lnSpc>
                        <a:spcAft>
                          <a:spcPts val="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Multiple-Category Bayesian Models using chemogenomics database.</a:t>
                      </a:r>
                    </a:p>
                  </a:txBody>
                  <a:tcPr marL="51435" marR="51435" marT="0" marB="0"/>
                </a:tc>
                <a:tc>
                  <a:txBody>
                    <a:bodyPr/>
                    <a:lstStyle/>
                    <a:p>
                      <a:pPr algn="l">
                        <a:lnSpc>
                          <a:spcPct val="107000"/>
                        </a:lnSpc>
                        <a:spcAft>
                          <a:spcPts val="0"/>
                        </a:spcAft>
                      </a:pPr>
                      <a:r>
                        <a:rPr lang="en-US" sz="1400" dirty="0">
                          <a:latin typeface="Times New Roman" panose="02020603050405020304" pitchFamily="18" charset="0"/>
                          <a:cs typeface="Times New Roman" panose="02020603050405020304" pitchFamily="18" charset="0"/>
                        </a:rPr>
                        <a:t>The automated nature of multiple-category </a:t>
                      </a:r>
                      <a:r>
                        <a:rPr lang="en-US" sz="1400" dirty="0" smtClean="0">
                          <a:latin typeface="Times New Roman" panose="02020603050405020304" pitchFamily="18" charset="0"/>
                          <a:cs typeface="Times New Roman" panose="02020603050405020304" pitchFamily="18" charset="0"/>
                        </a:rPr>
                        <a:t>naive </a:t>
                      </a:r>
                      <a:r>
                        <a:rPr lang="en-US" sz="1400" dirty="0">
                          <a:latin typeface="Times New Roman" panose="02020603050405020304" pitchFamily="18" charset="0"/>
                          <a:cs typeface="Times New Roman" panose="02020603050405020304" pitchFamily="18" charset="0"/>
                        </a:rPr>
                        <a:t>Bayesian models trained on the knowledge in chemogenomics databases lends itself to the creation of very large predicted chemogenomics databases that would enable </a:t>
                      </a:r>
                      <a:r>
                        <a:rPr lang="en-US" sz="1400" b="1" dirty="0">
                          <a:latin typeface="Times New Roman" panose="02020603050405020304" pitchFamily="18" charset="0"/>
                          <a:cs typeface="Times New Roman" panose="02020603050405020304" pitchFamily="18" charset="0"/>
                        </a:rPr>
                        <a:t>additional data mining.</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b="0" i="0" dirty="0" smtClean="0">
                          <a:solidFill>
                            <a:schemeClr val="tx1"/>
                          </a:solidFill>
                          <a:effectLst/>
                          <a:latin typeface="Times New Roman" panose="02020603050405020304" pitchFamily="18" charset="0"/>
                          <a:cs typeface="Times New Roman" panose="02020603050405020304" pitchFamily="18" charset="0"/>
                        </a:rPr>
                        <a:t>Useful for improving knowledge in chemogenomics databases and for predicting new targets for orphan compounds.</a:t>
                      </a:r>
                    </a:p>
                  </a:txBody>
                  <a:tcPr marL="51435" marR="51435" marT="0" marB="0"/>
                </a:tc>
                <a:tc>
                  <a:txBody>
                    <a:bodyPr/>
                    <a:lstStyle/>
                    <a:p>
                      <a:pPr algn="l">
                        <a:lnSpc>
                          <a:spcPct val="107000"/>
                        </a:lnSpc>
                        <a:spcAft>
                          <a:spcPts val="0"/>
                        </a:spcAft>
                      </a:pPr>
                      <a:r>
                        <a:rPr lang="en-IN" sz="1400" b="0" dirty="0" smtClean="0">
                          <a:effectLst/>
                          <a:latin typeface="Times New Roman" panose="02020603050405020304" pitchFamily="18" charset="0"/>
                          <a:ea typeface="Calibri" panose="020F0502020204030204" pitchFamily="34" charset="0"/>
                          <a:cs typeface="Times New Roman" panose="02020603050405020304" pitchFamily="18" charset="0"/>
                        </a:rPr>
                        <a:t>Chemogenomic approach for prediction</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543669147"/>
                  </a:ext>
                </a:extLst>
              </a:tr>
            </a:tbl>
          </a:graphicData>
        </a:graphic>
      </p:graphicFrame>
    </p:spTree>
    <p:extLst>
      <p:ext uri="{BB962C8B-B14F-4D97-AF65-F5344CB8AC3E}">
        <p14:creationId xmlns:p14="http://schemas.microsoft.com/office/powerpoint/2010/main" val="69842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97" y="235617"/>
            <a:ext cx="8279606" cy="571501"/>
          </a:xfrm>
        </p:spPr>
        <p:txBody>
          <a:bodyPr>
            <a:noAutofit/>
          </a:bodyPr>
          <a:lstStyle/>
          <a:p>
            <a:r>
              <a:rPr lang="en-US" sz="4000" b="1" dirty="0">
                <a:latin typeface="Times New Roman" pitchFamily="18" charset="0"/>
                <a:cs typeface="Times New Roman" pitchFamily="18" charset="0"/>
              </a:rPr>
              <a:t>LITERATURE SURVEY Contd..</a:t>
            </a:r>
            <a:endParaRPr lang="en-US" sz="4000" b="1" dirty="0"/>
          </a:p>
        </p:txBody>
      </p:sp>
      <p:graphicFrame>
        <p:nvGraphicFramePr>
          <p:cNvPr id="4" name="Content Placeholder 3">
            <a:extLst>
              <a:ext uri="{FF2B5EF4-FFF2-40B4-BE49-F238E27FC236}">
                <a16:creationId xmlns:a16="http://schemas.microsoft.com/office/drawing/2014/main" id="{D1AA8268-CF5A-4437-BA0E-65223D300DDF}"/>
              </a:ext>
            </a:extLst>
          </p:cNvPr>
          <p:cNvGraphicFramePr>
            <a:graphicFrameLocks noGrp="1"/>
          </p:cNvGraphicFramePr>
          <p:nvPr>
            <p:ph idx="1"/>
            <p:extLst>
              <p:ext uri="{D42A27DB-BD31-4B8C-83A1-F6EECF244321}">
                <p14:modId xmlns:p14="http://schemas.microsoft.com/office/powerpoint/2010/main" val="113624014"/>
              </p:ext>
            </p:extLst>
          </p:nvPr>
        </p:nvGraphicFramePr>
        <p:xfrm>
          <a:off x="381000" y="990008"/>
          <a:ext cx="11125200" cy="6096592"/>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970409511"/>
                    </a:ext>
                  </a:extLst>
                </a:gridCol>
                <a:gridCol w="1371600">
                  <a:extLst>
                    <a:ext uri="{9D8B030D-6E8A-4147-A177-3AD203B41FA5}">
                      <a16:colId xmlns:a16="http://schemas.microsoft.com/office/drawing/2014/main" val="2053590825"/>
                    </a:ext>
                  </a:extLst>
                </a:gridCol>
                <a:gridCol w="914400">
                  <a:extLst>
                    <a:ext uri="{9D8B030D-6E8A-4147-A177-3AD203B41FA5}">
                      <a16:colId xmlns:a16="http://schemas.microsoft.com/office/drawing/2014/main" val="1483986958"/>
                    </a:ext>
                  </a:extLst>
                </a:gridCol>
                <a:gridCol w="1524000">
                  <a:extLst>
                    <a:ext uri="{9D8B030D-6E8A-4147-A177-3AD203B41FA5}">
                      <a16:colId xmlns:a16="http://schemas.microsoft.com/office/drawing/2014/main" val="2136046904"/>
                    </a:ext>
                  </a:extLst>
                </a:gridCol>
                <a:gridCol w="1600200">
                  <a:extLst>
                    <a:ext uri="{9D8B030D-6E8A-4147-A177-3AD203B41FA5}">
                      <a16:colId xmlns:a16="http://schemas.microsoft.com/office/drawing/2014/main" val="3932151039"/>
                    </a:ext>
                  </a:extLst>
                </a:gridCol>
                <a:gridCol w="1981200">
                  <a:extLst>
                    <a:ext uri="{9D8B030D-6E8A-4147-A177-3AD203B41FA5}">
                      <a16:colId xmlns:a16="http://schemas.microsoft.com/office/drawing/2014/main" val="3818989603"/>
                    </a:ext>
                  </a:extLst>
                </a:gridCol>
                <a:gridCol w="2209800">
                  <a:extLst>
                    <a:ext uri="{9D8B030D-6E8A-4147-A177-3AD203B41FA5}">
                      <a16:colId xmlns:a16="http://schemas.microsoft.com/office/drawing/2014/main" val="242246470"/>
                    </a:ext>
                  </a:extLst>
                </a:gridCol>
              </a:tblGrid>
              <a:tr h="338718">
                <a:tc>
                  <a:txBody>
                    <a:bodyPr/>
                    <a:lstStyle/>
                    <a:p>
                      <a:pPr algn="ctr"/>
                      <a:r>
                        <a:rPr lang="en-IN"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 YEAR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METHODS</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DRAWBACKS</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ADVANTANGE</a:t>
                      </a: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IDEAS FOR ADOPTION</a:t>
                      </a: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199498615"/>
                  </a:ext>
                </a:extLst>
              </a:tr>
              <a:tr h="2438992">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Neighborhood Regularized Logistic Matrix Factorization for Drug-Target Interaction Prediction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Yong Liu ,Min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Wu,Chunyan</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Miao,Peilin</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Zhao,Xiao</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2016</a:t>
                      </a: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Neighborhood Regularized Logistic Matrix Factorization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Lack of </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couple logistic matrix factorization with the multiple kernel learning techniques</a:t>
                      </a:r>
                      <a:r>
                        <a:rPr lang="en-US" sz="14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leads to </a:t>
                      </a:r>
                      <a:r>
                        <a:rPr lang="en-US" sz="1400" b="1"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 accuracy.</a:t>
                      </a: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b="0" i="0" dirty="0">
                          <a:solidFill>
                            <a:schemeClr val="tx1"/>
                          </a:solidFill>
                          <a:effectLst/>
                          <a:latin typeface="Times New Roman" panose="02020603050405020304" pitchFamily="18" charset="0"/>
                          <a:cs typeface="Times New Roman" panose="02020603050405020304" pitchFamily="18" charset="0"/>
                        </a:rPr>
                        <a:t>The neighborhood regularization based on the drug similarities and target similarities is utilized to further improve the prediction ability of the model.</a:t>
                      </a: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Matrix</a:t>
                      </a:r>
                      <a:r>
                        <a:rPr lang="en-IN" sz="14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way to preserve the features of the compound.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414579485"/>
                  </a:ext>
                </a:extLst>
              </a:tr>
              <a:tr h="2743200">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RFDT: A Rotation Forest-based Predictor for Predicting Drug-Target Interactions Using Drug Structure and Protein Sequence Information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Wang, Lei; You, Zhu-Hong; Chen, Xing; Yan, Xin; Liu, Gang; Zhang, Wei</a:t>
                      </a: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2018</a:t>
                      </a: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computational model is developed from </a:t>
                      </a:r>
                      <a:r>
                        <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40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PSSM)Position </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Specific Scoring Matrix</a:t>
                      </a:r>
                    </a:p>
                  </a:txBody>
                  <a:tcPr marL="51435" marR="51435" marT="0" marB="0"/>
                </a:tc>
                <a:tc>
                  <a:txBody>
                    <a:bodyPr/>
                    <a:lstStyle/>
                    <a:p>
                      <a:pPr algn="l">
                        <a:lnSpc>
                          <a:spcPct val="107000"/>
                        </a:lnSpc>
                        <a:spcAft>
                          <a:spcPts val="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improvement in inferring unknown drug-target interaction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b="0" i="0" dirty="0">
                          <a:solidFill>
                            <a:schemeClr val="tx1"/>
                          </a:solidFill>
                          <a:effectLst/>
                          <a:latin typeface="Times New Roman" panose="02020603050405020304" pitchFamily="18" charset="0"/>
                          <a:cs typeface="Times New Roman" panose="02020603050405020304" pitchFamily="18" charset="0"/>
                        </a:rPr>
                        <a:t>It gives variable importance for drug testing </a:t>
                      </a:r>
                      <a:r>
                        <a:rPr lang="en-US" sz="1400" b="0" i="0" dirty="0" smtClean="0">
                          <a:solidFill>
                            <a:schemeClr val="tx1"/>
                          </a:solidFill>
                          <a:effectLst/>
                          <a:latin typeface="Times New Roman" panose="02020603050405020304" pitchFamily="18" charset="0"/>
                          <a:cs typeface="Times New Roman" panose="02020603050405020304" pitchFamily="18" charset="0"/>
                        </a:rPr>
                        <a:t>results </a:t>
                      </a:r>
                      <a:r>
                        <a:rPr lang="en-US" sz="1400" b="0" i="0" dirty="0">
                          <a:solidFill>
                            <a:schemeClr val="tx1"/>
                          </a:solidFill>
                          <a:effectLst/>
                          <a:latin typeface="Times New Roman" panose="02020603050405020304" pitchFamily="18" charset="0"/>
                          <a:cs typeface="Times New Roman" panose="02020603050405020304" pitchFamily="18" charset="0"/>
                        </a:rPr>
                        <a:t>which helps in determining the variable which impacts positively in prediction.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Rotation</a:t>
                      </a:r>
                      <a:r>
                        <a:rPr lang="en-IN" sz="14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Forest algorithm and PSSM.</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370149602"/>
                  </a:ext>
                </a:extLst>
              </a:tr>
            </a:tbl>
          </a:graphicData>
        </a:graphic>
      </p:graphicFrame>
    </p:spTree>
    <p:extLst>
      <p:ext uri="{BB962C8B-B14F-4D97-AF65-F5344CB8AC3E}">
        <p14:creationId xmlns:p14="http://schemas.microsoft.com/office/powerpoint/2010/main" val="411049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1CE0-CAF9-4295-BC04-A32BA738D52A}"/>
              </a:ext>
            </a:extLst>
          </p:cNvPr>
          <p:cNvSpPr>
            <a:spLocks noGrp="1"/>
          </p:cNvSpPr>
          <p:nvPr>
            <p:ph type="title"/>
          </p:nvPr>
        </p:nvSpPr>
        <p:spPr>
          <a:xfrm>
            <a:off x="1143000" y="200027"/>
            <a:ext cx="9067800" cy="600075"/>
          </a:xfrm>
        </p:spPr>
        <p:txBody>
          <a:bodyPr>
            <a:normAutofit/>
          </a:bodyPr>
          <a:lstStyle/>
          <a:p>
            <a:r>
              <a:rPr lang="en-US" b="1" dirty="0">
                <a:latin typeface="Times New Roman" pitchFamily="18" charset="0"/>
                <a:cs typeface="Times New Roman" pitchFamily="18" charset="0"/>
              </a:rPr>
              <a:t>LITERATURE SURVEY </a:t>
            </a:r>
            <a:r>
              <a:rPr lang="en-US" b="1" dirty="0" smtClean="0">
                <a:latin typeface="Times New Roman" pitchFamily="18" charset="0"/>
                <a:cs typeface="Times New Roman" pitchFamily="18" charset="0"/>
              </a:rPr>
              <a:t>Contd..</a:t>
            </a:r>
            <a:endParaRPr lang="en-IN" b="1" dirty="0"/>
          </a:p>
        </p:txBody>
      </p:sp>
      <p:graphicFrame>
        <p:nvGraphicFramePr>
          <p:cNvPr id="4" name="Content Placeholder 3">
            <a:extLst>
              <a:ext uri="{FF2B5EF4-FFF2-40B4-BE49-F238E27FC236}">
                <a16:creationId xmlns:a16="http://schemas.microsoft.com/office/drawing/2014/main" id="{010763A5-C343-41DA-9643-03B57F5700A7}"/>
              </a:ext>
            </a:extLst>
          </p:cNvPr>
          <p:cNvGraphicFramePr>
            <a:graphicFrameLocks noGrp="1"/>
          </p:cNvGraphicFramePr>
          <p:nvPr>
            <p:ph idx="1"/>
            <p:extLst>
              <p:ext uri="{D42A27DB-BD31-4B8C-83A1-F6EECF244321}">
                <p14:modId xmlns:p14="http://schemas.microsoft.com/office/powerpoint/2010/main" val="349143412"/>
              </p:ext>
            </p:extLst>
          </p:nvPr>
        </p:nvGraphicFramePr>
        <p:xfrm>
          <a:off x="381000" y="1143001"/>
          <a:ext cx="11201400" cy="5733447"/>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077977615"/>
                    </a:ext>
                  </a:extLst>
                </a:gridCol>
                <a:gridCol w="1676400">
                  <a:extLst>
                    <a:ext uri="{9D8B030D-6E8A-4147-A177-3AD203B41FA5}">
                      <a16:colId xmlns:a16="http://schemas.microsoft.com/office/drawing/2014/main" val="115856619"/>
                    </a:ext>
                  </a:extLst>
                </a:gridCol>
                <a:gridCol w="990600">
                  <a:extLst>
                    <a:ext uri="{9D8B030D-6E8A-4147-A177-3AD203B41FA5}">
                      <a16:colId xmlns:a16="http://schemas.microsoft.com/office/drawing/2014/main" val="2765684723"/>
                    </a:ext>
                  </a:extLst>
                </a:gridCol>
                <a:gridCol w="1676400">
                  <a:extLst>
                    <a:ext uri="{9D8B030D-6E8A-4147-A177-3AD203B41FA5}">
                      <a16:colId xmlns:a16="http://schemas.microsoft.com/office/drawing/2014/main" val="752837127"/>
                    </a:ext>
                  </a:extLst>
                </a:gridCol>
                <a:gridCol w="1698170">
                  <a:extLst>
                    <a:ext uri="{9D8B030D-6E8A-4147-A177-3AD203B41FA5}">
                      <a16:colId xmlns:a16="http://schemas.microsoft.com/office/drawing/2014/main" val="1251293639"/>
                    </a:ext>
                  </a:extLst>
                </a:gridCol>
                <a:gridCol w="1883230">
                  <a:extLst>
                    <a:ext uri="{9D8B030D-6E8A-4147-A177-3AD203B41FA5}">
                      <a16:colId xmlns:a16="http://schemas.microsoft.com/office/drawing/2014/main" val="274036834"/>
                    </a:ext>
                  </a:extLst>
                </a:gridCol>
                <a:gridCol w="1752600">
                  <a:extLst>
                    <a:ext uri="{9D8B030D-6E8A-4147-A177-3AD203B41FA5}">
                      <a16:colId xmlns:a16="http://schemas.microsoft.com/office/drawing/2014/main" val="3221380774"/>
                    </a:ext>
                  </a:extLst>
                </a:gridCol>
              </a:tblGrid>
              <a:tr h="913496">
                <a:tc>
                  <a:txBody>
                    <a:bodyPr/>
                    <a:lstStyle/>
                    <a:p>
                      <a:pPr algn="ctr"/>
                      <a:r>
                        <a:rPr lang="en-IN"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   YEAR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METHODS</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DRAWBACKS</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ADVANTANGE</a:t>
                      </a: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IDEAS FOR ADOPTION</a:t>
                      </a: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596996442"/>
                  </a:ext>
                </a:extLst>
              </a:tr>
              <a:tr h="2265281">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Drug–target interaction prediction by learning from local information and neighbors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Jian-Ping Mei, Chee-</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Keong</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Kwoh</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Peng Yang, Xiao-Li Li,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Jie</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Zheng </a:t>
                      </a: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2013</a:t>
                      </a: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Intuitive solution to the new candidate problem of (BLM)Bipartite Local Model by integrating a Neighbor-based Interaction-profile Inferring (NII) procedure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Deterioration in the prediction performance and limited</a:t>
                      </a:r>
                      <a:r>
                        <a:rPr lang="en-US" sz="14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exploration in local and global information in model learning</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the influence of neighbors based on their distances  can be used in finding new drug/target</a:t>
                      </a:r>
                    </a:p>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more efficiently.</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Importance of the neighbouring molecule</a:t>
                      </a:r>
                      <a:r>
                        <a:rPr lang="en-IN" sz="14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information.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238199166"/>
                  </a:ext>
                </a:extLst>
              </a:tr>
              <a:tr h="2536222">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Semi-Supervised Method for Drug-Target Interaction Prediction with Consistency in Networks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Hailin</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Chen,Zuping</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Zhang</a:t>
                      </a: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2013</a:t>
                      </a: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labeled and unlabeled interaction information of</a:t>
                      </a:r>
                      <a:r>
                        <a:rPr lang="en-US" sz="14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drugs and targets and developed a semi supervised model</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incompleteness is another big issue for such prediction problem. Thus, the performance of our method could be further improved by integrating more verified drug-target interactions.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b="0" i="0" dirty="0">
                          <a:solidFill>
                            <a:schemeClr val="tx1"/>
                          </a:solidFill>
                          <a:effectLst/>
                          <a:latin typeface="Times New Roman" panose="02020603050405020304" pitchFamily="18" charset="0"/>
                          <a:cs typeface="Times New Roman" panose="02020603050405020304" pitchFamily="18" charset="0"/>
                        </a:rPr>
                        <a:t>In this, predicting interactions for new drug compounds and  predicting unknown interactions of the given network are the advantages.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Semi supervised learning.</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93692149"/>
                  </a:ext>
                </a:extLst>
              </a:tr>
            </a:tbl>
          </a:graphicData>
        </a:graphic>
      </p:graphicFrame>
    </p:spTree>
    <p:extLst>
      <p:ext uri="{BB962C8B-B14F-4D97-AF65-F5344CB8AC3E}">
        <p14:creationId xmlns:p14="http://schemas.microsoft.com/office/powerpoint/2010/main" val="142058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7631-1130-4C2E-A711-CC053F8B0426}"/>
              </a:ext>
            </a:extLst>
          </p:cNvPr>
          <p:cNvSpPr>
            <a:spLocks noGrp="1"/>
          </p:cNvSpPr>
          <p:nvPr>
            <p:ph type="title"/>
          </p:nvPr>
        </p:nvSpPr>
        <p:spPr>
          <a:xfrm>
            <a:off x="914400" y="265114"/>
            <a:ext cx="9296400" cy="639762"/>
          </a:xfrm>
        </p:spPr>
        <p:txBody>
          <a:bodyPr>
            <a:normAutofit/>
          </a:bodyPr>
          <a:lstStyle/>
          <a:p>
            <a:r>
              <a:rPr lang="en-US" b="1" dirty="0">
                <a:latin typeface="Times New Roman" pitchFamily="18" charset="0"/>
                <a:cs typeface="Times New Roman" pitchFamily="18" charset="0"/>
              </a:rPr>
              <a:t>LITERATURE SURVEY </a:t>
            </a:r>
            <a:r>
              <a:rPr lang="en-US" b="1" dirty="0" smtClean="0">
                <a:latin typeface="Times New Roman" pitchFamily="18" charset="0"/>
                <a:cs typeface="Times New Roman" pitchFamily="18" charset="0"/>
              </a:rPr>
              <a:t>Contd..</a:t>
            </a:r>
            <a:endParaRPr lang="en-IN" b="1" dirty="0"/>
          </a:p>
        </p:txBody>
      </p:sp>
      <p:graphicFrame>
        <p:nvGraphicFramePr>
          <p:cNvPr id="4" name="Content Placeholder 3">
            <a:extLst>
              <a:ext uri="{FF2B5EF4-FFF2-40B4-BE49-F238E27FC236}">
                <a16:creationId xmlns:a16="http://schemas.microsoft.com/office/drawing/2014/main" id="{5353CE12-E6F7-46FF-9F2B-29753EE8D2AB}"/>
              </a:ext>
            </a:extLst>
          </p:cNvPr>
          <p:cNvGraphicFramePr>
            <a:graphicFrameLocks noGrp="1"/>
          </p:cNvGraphicFramePr>
          <p:nvPr>
            <p:ph idx="1"/>
            <p:extLst>
              <p:ext uri="{D42A27DB-BD31-4B8C-83A1-F6EECF244321}">
                <p14:modId xmlns:p14="http://schemas.microsoft.com/office/powerpoint/2010/main" val="2379500645"/>
              </p:ext>
            </p:extLst>
          </p:nvPr>
        </p:nvGraphicFramePr>
        <p:xfrm>
          <a:off x="152400" y="1143001"/>
          <a:ext cx="11506200" cy="5251768"/>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559494564"/>
                    </a:ext>
                  </a:extLst>
                </a:gridCol>
                <a:gridCol w="1600200">
                  <a:extLst>
                    <a:ext uri="{9D8B030D-6E8A-4147-A177-3AD203B41FA5}">
                      <a16:colId xmlns:a16="http://schemas.microsoft.com/office/drawing/2014/main" val="1034537599"/>
                    </a:ext>
                  </a:extLst>
                </a:gridCol>
                <a:gridCol w="990600">
                  <a:extLst>
                    <a:ext uri="{9D8B030D-6E8A-4147-A177-3AD203B41FA5}">
                      <a16:colId xmlns:a16="http://schemas.microsoft.com/office/drawing/2014/main" val="3868196151"/>
                    </a:ext>
                  </a:extLst>
                </a:gridCol>
                <a:gridCol w="1621972">
                  <a:extLst>
                    <a:ext uri="{9D8B030D-6E8A-4147-A177-3AD203B41FA5}">
                      <a16:colId xmlns:a16="http://schemas.microsoft.com/office/drawing/2014/main" val="559974906"/>
                    </a:ext>
                  </a:extLst>
                </a:gridCol>
                <a:gridCol w="1654628">
                  <a:extLst>
                    <a:ext uri="{9D8B030D-6E8A-4147-A177-3AD203B41FA5}">
                      <a16:colId xmlns:a16="http://schemas.microsoft.com/office/drawing/2014/main" val="692820416"/>
                    </a:ext>
                  </a:extLst>
                </a:gridCol>
                <a:gridCol w="1981200">
                  <a:extLst>
                    <a:ext uri="{9D8B030D-6E8A-4147-A177-3AD203B41FA5}">
                      <a16:colId xmlns:a16="http://schemas.microsoft.com/office/drawing/2014/main" val="1555635158"/>
                    </a:ext>
                  </a:extLst>
                </a:gridCol>
                <a:gridCol w="2209800">
                  <a:extLst>
                    <a:ext uri="{9D8B030D-6E8A-4147-A177-3AD203B41FA5}">
                      <a16:colId xmlns:a16="http://schemas.microsoft.com/office/drawing/2014/main" val="3814960975"/>
                    </a:ext>
                  </a:extLst>
                </a:gridCol>
              </a:tblGrid>
              <a:tr h="828432">
                <a:tc>
                  <a:txBody>
                    <a:bodyPr/>
                    <a:lstStyle/>
                    <a:p>
                      <a:pPr algn="ctr"/>
                      <a:r>
                        <a:rPr lang="en-IN" dirty="0">
                          <a:solidFill>
                            <a:schemeClr val="tx1"/>
                          </a:solidFill>
                          <a:latin typeface="Times New Roman" panose="02020603050405020304" pitchFamily="18" charset="0"/>
                          <a:cs typeface="Times New Roman" panose="02020603050405020304" pitchFamily="18" charset="0"/>
                        </a:rPr>
                        <a:t>TITLE</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    YEAR</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METHODS</a:t>
                      </a:r>
                    </a:p>
                  </a:txBody>
                  <a:tcPr marL="68580" marR="68580"/>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DRAWBACKS</a:t>
                      </a: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ADVANTANGE</a:t>
                      </a: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IDEAS FOR ADOPTION</a:t>
                      </a: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4123826798"/>
                  </a:ext>
                </a:extLst>
              </a:tr>
              <a:tr h="2054339">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DTIRF: Predicting Drug-Target Interactions Based on Improved Rotation Forest from Drug Molecular Structure and Protein Sequence</a:t>
                      </a:r>
                    </a:p>
                    <a:p>
                      <a:pPr algn="l">
                        <a:lnSpc>
                          <a:spcPct val="107000"/>
                        </a:lnSpc>
                        <a:spcAft>
                          <a:spcPts val="0"/>
                        </a:spcAf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Zhu-Hong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You,Li</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-Ping Li</a:t>
                      </a:r>
                    </a:p>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Xin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Yan,Wei</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Zhang,Hai</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-Feng </a:t>
                      </a: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Wang,Zaozhuang</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University</a:t>
                      </a: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2019</a:t>
                      </a:r>
                    </a:p>
                  </a:txBody>
                  <a:tcPr marL="51435" marR="51435" marT="0" marB="0"/>
                </a:tc>
                <a:tc>
                  <a:txBody>
                    <a:bodyPr/>
                    <a:lstStyle/>
                    <a:p>
                      <a:pPr algn="l">
                        <a:lnSpc>
                          <a:spcPct val="107000"/>
                        </a:lnSpc>
                        <a:spcAft>
                          <a:spcPts val="0"/>
                        </a:spcAft>
                      </a:pPr>
                      <a:r>
                        <a:rPr lang="en-US" sz="1400" dirty="0">
                          <a:solidFill>
                            <a:schemeClr val="tx1"/>
                          </a:solidFill>
                          <a:latin typeface="Times New Roman" panose="02020603050405020304" pitchFamily="18" charset="0"/>
                          <a:cs typeface="Times New Roman" panose="02020603050405020304" pitchFamily="18" charset="0"/>
                        </a:rPr>
                        <a:t>New in </a:t>
                      </a:r>
                      <a:r>
                        <a:rPr lang="en-US" sz="1400" dirty="0" err="1">
                          <a:solidFill>
                            <a:schemeClr val="tx1"/>
                          </a:solidFill>
                          <a:latin typeface="Times New Roman" panose="02020603050405020304" pitchFamily="18" charset="0"/>
                          <a:cs typeface="Times New Roman" panose="02020603050405020304" pitchFamily="18" charset="0"/>
                        </a:rPr>
                        <a:t>silico</a:t>
                      </a:r>
                      <a:r>
                        <a:rPr lang="en-US" sz="1400" dirty="0">
                          <a:solidFill>
                            <a:schemeClr val="tx1"/>
                          </a:solidFill>
                          <a:latin typeface="Times New Roman" panose="02020603050405020304" pitchFamily="18" charset="0"/>
                          <a:cs typeface="Times New Roman" panose="02020603050405020304" pitchFamily="18" charset="0"/>
                        </a:rPr>
                        <a:t> approach, named DTIRF, to predict the DTI combine feature weighted Rotation Forest (</a:t>
                      </a:r>
                      <a:r>
                        <a:rPr lang="en-US" sz="1400" dirty="0" err="1">
                          <a:solidFill>
                            <a:schemeClr val="tx1"/>
                          </a:solidFill>
                          <a:latin typeface="Times New Roman" panose="02020603050405020304" pitchFamily="18" charset="0"/>
                          <a:cs typeface="Times New Roman" panose="02020603050405020304" pitchFamily="18" charset="0"/>
                        </a:rPr>
                        <a:t>FwRF</a:t>
                      </a:r>
                      <a:r>
                        <a:rPr lang="en-US" sz="1400" dirty="0">
                          <a:solidFill>
                            <a:schemeClr val="tx1"/>
                          </a:solidFill>
                          <a:latin typeface="Times New Roman" panose="02020603050405020304" pitchFamily="18" charset="0"/>
                          <a:cs typeface="Times New Roman" panose="02020603050405020304" pitchFamily="18" charset="0"/>
                        </a:rPr>
                        <a:t>) classifier with protein amino acids information.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latin typeface="Times New Roman" panose="02020603050405020304" pitchFamily="18" charset="0"/>
                          <a:cs typeface="Times New Roman" panose="02020603050405020304" pitchFamily="18" charset="0"/>
                        </a:rPr>
                        <a:t>Executed</a:t>
                      </a:r>
                      <a:r>
                        <a:rPr lang="en-US" sz="1400" baseline="0" dirty="0">
                          <a:solidFill>
                            <a:schemeClr val="tx1"/>
                          </a:solidFill>
                          <a:latin typeface="Times New Roman" panose="02020603050405020304" pitchFamily="18" charset="0"/>
                          <a:cs typeface="Times New Roman" panose="02020603050405020304" pitchFamily="18" charset="0"/>
                        </a:rPr>
                        <a:t> less number of </a:t>
                      </a:r>
                      <a:r>
                        <a:rPr lang="en-US" sz="1400" dirty="0">
                          <a:solidFill>
                            <a:schemeClr val="tx1"/>
                          </a:solidFill>
                          <a:latin typeface="Times New Roman" panose="02020603050405020304" pitchFamily="18" charset="0"/>
                          <a:cs typeface="Times New Roman" panose="02020603050405020304" pitchFamily="18" charset="0"/>
                        </a:rPr>
                        <a:t>feature extraction algorithm to predict DTI.</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latin typeface="Times New Roman" panose="02020603050405020304" pitchFamily="18" charset="0"/>
                          <a:cs typeface="Times New Roman" panose="02020603050405020304" pitchFamily="18" charset="0"/>
                        </a:rPr>
                        <a:t>In this, the feature extraction is very effective, and the designed classifier has high recognition performance.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Implementation of rotation forest with drug structure.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60868819"/>
                  </a:ext>
                </a:extLst>
              </a:tr>
              <a:tr h="1933068">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Manifold regularized matrix factorization for drug-drug interaction prediction</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WenZhangab,Yanlin,Chenc,Dingfang,LicXiang,Yue</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2018</a:t>
                      </a: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4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novel computational method named “Manifold Regularized Matrix Factorization” (MRMF) to predict potential drug-drug interactions (DDIs)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accurate methods on</a:t>
                      </a:r>
                      <a:r>
                        <a:rPr lang="en-US" sz="14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how </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combine diverse features in a manifold regulation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US" sz="1400" b="0" i="0" dirty="0">
                          <a:solidFill>
                            <a:schemeClr val="tx1"/>
                          </a:solidFill>
                          <a:effectLst/>
                          <a:latin typeface="Times New Roman" panose="02020603050405020304" pitchFamily="18" charset="0"/>
                          <a:cs typeface="Times New Roman" panose="02020603050405020304" pitchFamily="18" charset="0"/>
                        </a:rPr>
                        <a:t>MRMF model achieves high-accuracy performance on the benchmark dataset, and outperforms other state-of-the-art methods.</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07000"/>
                        </a:lnSpc>
                        <a:spcAft>
                          <a:spcPts val="0"/>
                        </a:spcAft>
                      </a:pPr>
                      <a:r>
                        <a:rPr lang="en-IN" sz="1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Regularized</a:t>
                      </a:r>
                      <a:r>
                        <a:rPr lang="en-IN" sz="14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matrix factorization(PSSM)</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946294938"/>
                  </a:ext>
                </a:extLst>
              </a:tr>
            </a:tbl>
          </a:graphicData>
        </a:graphic>
      </p:graphicFrame>
    </p:spTree>
    <p:extLst>
      <p:ext uri="{BB962C8B-B14F-4D97-AF65-F5344CB8AC3E}">
        <p14:creationId xmlns:p14="http://schemas.microsoft.com/office/powerpoint/2010/main" val="14233292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891</TotalTime>
  <Words>2368</Words>
  <Application>Microsoft Office PowerPoint</Application>
  <PresentationFormat>Widescreen</PresentationFormat>
  <Paragraphs>227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Rockwell</vt:lpstr>
      <vt:lpstr>Times New Roman</vt:lpstr>
      <vt:lpstr>Gallery</vt:lpstr>
      <vt:lpstr>Drug Target protein interaction prediction by PSSM and LOOP method</vt:lpstr>
      <vt:lpstr>TEAM MEMBERS AND GUIDE</vt:lpstr>
      <vt:lpstr>INTRODUCTION</vt:lpstr>
      <vt:lpstr>INTRODUCTION</vt:lpstr>
      <vt:lpstr>OVERALL OBJECTIVES</vt:lpstr>
      <vt:lpstr>LITERATURE SURVEY </vt:lpstr>
      <vt:lpstr>LITERATURE SURVEY Contd..</vt:lpstr>
      <vt:lpstr>LITERATURE SURVEY Contd..</vt:lpstr>
      <vt:lpstr>LITERATURE SURVEY Contd..</vt:lpstr>
      <vt:lpstr>LITERATURE SURVEY Contd..</vt:lpstr>
      <vt:lpstr>Overall issue</vt:lpstr>
      <vt:lpstr>Proposed system</vt:lpstr>
      <vt:lpstr>Architecture  Diagram</vt:lpstr>
      <vt:lpstr>Details Of Module</vt:lpstr>
      <vt:lpstr>Details Of Module</vt:lpstr>
      <vt:lpstr>Details Of Module</vt:lpstr>
      <vt:lpstr>Details Of Module</vt:lpstr>
      <vt:lpstr>Details Of Module</vt:lpstr>
      <vt:lpstr>Details Of Module</vt:lpstr>
      <vt:lpstr>Implementation</vt:lpstr>
      <vt:lpstr>Implementation</vt:lpstr>
      <vt:lpstr>Metric for evaluation</vt:lpstr>
      <vt:lpstr>Test cases</vt:lpstr>
      <vt:lpstr>Dataset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Target protein interaction prediction by PSSM and LOOP method</dc:title>
  <dc:creator>vijay baskar</dc:creator>
  <cp:lastModifiedBy>vijay baskar</cp:lastModifiedBy>
  <cp:revision>62</cp:revision>
  <dcterms:created xsi:type="dcterms:W3CDTF">2020-12-17T05:20:59Z</dcterms:created>
  <dcterms:modified xsi:type="dcterms:W3CDTF">2021-04-05T11:33:46Z</dcterms:modified>
</cp:coreProperties>
</file>