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iAjnY+e+ZsEXTYfQ0vmFSkq2E/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4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7.jpg"/><Relationship Id="rId5" Type="http://schemas.openxmlformats.org/officeDocument/2006/relationships/image" Target="../media/image14.png"/><Relationship Id="rId6" Type="http://schemas.openxmlformats.org/officeDocument/2006/relationships/image" Target="../media/image36.pn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7.jp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17.jpg"/><Relationship Id="rId5" Type="http://schemas.openxmlformats.org/officeDocument/2006/relationships/image" Target="../media/image45.pn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7.jp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37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43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Relationship Id="rId5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3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5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il Price Rises Above $122 Per Barrel As Diesel Prices Surge Further In  Nigeria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491316" y="4963215"/>
            <a:ext cx="6911789" cy="139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F2F2F2"/>
                </a:solidFill>
                <a:latin typeface="Cambria"/>
                <a:ea typeface="Cambria"/>
                <a:cs typeface="Cambria"/>
                <a:sym typeface="Cambria"/>
              </a:rPr>
              <a:t>PREDICTION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5363" y="1159481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600" y="1680521"/>
            <a:ext cx="3535336" cy="297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5120" y="1680520"/>
            <a:ext cx="3470049" cy="2974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/>
        </p:nvSpPr>
        <p:spPr>
          <a:xfrm>
            <a:off x="977600" y="4689456"/>
            <a:ext cx="382481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Observation: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gives back the number of times each value repeats.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7649651" y="4689456"/>
            <a:ext cx="3285518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Observation: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indicates that the data set's dimension is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(1022,1)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that there are no null values present.</a:t>
            </a:r>
            <a:endParaRPr/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/>
        </p:nvSpPr>
        <p:spPr>
          <a:xfrm>
            <a:off x="2592663" y="724488"/>
            <a:ext cx="90255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Data Distributions</a:t>
            </a:r>
            <a:endParaRPr/>
          </a:p>
        </p:txBody>
      </p:sp>
      <p:pic>
        <p:nvPicPr>
          <p:cNvPr descr="Present Your Data Like a Pro"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42" y="514593"/>
            <a:ext cx="1614981" cy="117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24" y="2160929"/>
            <a:ext cx="4215877" cy="199278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0202" y="3581015"/>
            <a:ext cx="6541855" cy="305435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 txBox="1"/>
          <p:nvPr/>
        </p:nvSpPr>
        <p:spPr>
          <a:xfrm>
            <a:off x="5260950" y="1522659"/>
            <a:ext cx="6541855" cy="1628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a significant decline in prices around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2020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COVID-19 Pandemic in May 2020 resulted in the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 pricing.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more, the price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noticeable and peaked in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2022–2026.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78" name="Google Shape;17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/>
        </p:nvSpPr>
        <p:spPr>
          <a:xfrm>
            <a:off x="2300833" y="499455"/>
            <a:ext cx="90255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Data Distributions</a:t>
            </a:r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42" y="1905860"/>
            <a:ext cx="3725883" cy="427120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2"/>
          <p:cNvSpPr txBox="1"/>
          <p:nvPr/>
        </p:nvSpPr>
        <p:spPr>
          <a:xfrm>
            <a:off x="8350008" y="1837764"/>
            <a:ext cx="3731745" cy="13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distribution of skewness is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symmetrical.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implies mode=mean=median</a:t>
            </a:r>
            <a:endParaRPr/>
          </a:p>
        </p:txBody>
      </p:sp>
      <p:pic>
        <p:nvPicPr>
          <p:cNvPr descr="Present Your Data Like a Pro" id="186" name="Google Shape;18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742" y="264694"/>
            <a:ext cx="1614981" cy="117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5372" y="3517977"/>
            <a:ext cx="4534533" cy="225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5372" y="1905860"/>
            <a:ext cx="2709556" cy="1381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03834" y="222052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/>
        </p:nvSpPr>
        <p:spPr>
          <a:xfrm>
            <a:off x="2376466" y="306199"/>
            <a:ext cx="90255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Data Distributions</a:t>
            </a:r>
            <a:endParaRPr/>
          </a:p>
        </p:txBody>
      </p:sp>
      <p:pic>
        <p:nvPicPr>
          <p:cNvPr descr="Present Your Data Like a Pro" id="195" name="Google Shape;1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89" y="232490"/>
            <a:ext cx="1814918" cy="132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190" y="1755737"/>
            <a:ext cx="6167526" cy="46256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 txBox="1"/>
          <p:nvPr/>
        </p:nvSpPr>
        <p:spPr>
          <a:xfrm>
            <a:off x="7445336" y="1755737"/>
            <a:ext cx="4024819" cy="152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outliers can be observed due to high prices increment in 2022-06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Outliers are taken into account for additional steps.</a:t>
            </a:r>
            <a:endParaRPr/>
          </a:p>
        </p:txBody>
      </p:sp>
      <p:pic>
        <p:nvPicPr>
          <p:cNvPr id="198" name="Google Shape;19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3834" y="222052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/>
        </p:nvSpPr>
        <p:spPr>
          <a:xfrm>
            <a:off x="2592663" y="734216"/>
            <a:ext cx="90255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Data Distributions</a:t>
            </a:r>
            <a:endParaRPr/>
          </a:p>
        </p:txBody>
      </p:sp>
      <p:pic>
        <p:nvPicPr>
          <p:cNvPr descr="Present Your Data Like a Pro" id="204" name="Google Shape;2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42" y="514592"/>
            <a:ext cx="1814918" cy="132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048" y="2824288"/>
            <a:ext cx="5109882" cy="292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3624" y="2061882"/>
            <a:ext cx="6087035" cy="438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/>
        </p:nvSpPr>
        <p:spPr>
          <a:xfrm>
            <a:off x="2485659" y="444944"/>
            <a:ext cx="90255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Data Distributions</a:t>
            </a:r>
            <a:endParaRPr/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796" y="2020896"/>
            <a:ext cx="6254885" cy="381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5"/>
          <p:cNvSpPr txBox="1"/>
          <p:nvPr/>
        </p:nvSpPr>
        <p:spPr>
          <a:xfrm rot="-5400000">
            <a:off x="-449132" y="3182418"/>
            <a:ext cx="28767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Lag _ Plot</a:t>
            </a:r>
            <a:endParaRPr b="1" i="0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sent Your Data Like a Pro" id="215" name="Google Shape;2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742" y="283199"/>
            <a:ext cx="1614981" cy="1177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 txBox="1"/>
          <p:nvPr/>
        </p:nvSpPr>
        <p:spPr>
          <a:xfrm>
            <a:off x="7976681" y="2020896"/>
            <a:ext cx="4075889" cy="1463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lag value using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demonstrates that there is an increasing association between a variable (price) and its lag values (price).</a:t>
            </a:r>
            <a:endParaRPr/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/>
        </p:nvSpPr>
        <p:spPr>
          <a:xfrm>
            <a:off x="2328554" y="469006"/>
            <a:ext cx="90255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Data Distributions</a:t>
            </a:r>
            <a:endParaRPr/>
          </a:p>
        </p:txBody>
      </p:sp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377" y="1731291"/>
            <a:ext cx="3531329" cy="4747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 Your Data Like a Pro" id="224" name="Google Shape;2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376" y="234245"/>
            <a:ext cx="1614981" cy="117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 rotWithShape="1">
          <a:blip r:embed="rId5">
            <a:alphaModFix/>
          </a:blip>
          <a:srcRect b="0" l="861" r="0" t="0"/>
          <a:stretch/>
        </p:blipFill>
        <p:spPr>
          <a:xfrm>
            <a:off x="4469576" y="1731291"/>
            <a:ext cx="3803705" cy="48924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8461349" y="1731291"/>
            <a:ext cx="3730651" cy="27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correlation between a time series and its lag values is measured by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ACF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accounting for the influence of the intervening values, PACF calculates the correlation between a time series and its lagged values.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PACF is calculated, the residual is close to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/>
        </p:nvSpPr>
        <p:spPr>
          <a:xfrm>
            <a:off x="2359199" y="522383"/>
            <a:ext cx="90255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Data Distributions</a:t>
            </a:r>
            <a:endParaRPr/>
          </a:p>
        </p:txBody>
      </p:sp>
      <p:pic>
        <p:nvPicPr>
          <p:cNvPr id="233" name="Google Shape;2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953" y="2128450"/>
            <a:ext cx="8104094" cy="3315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 Your Data Like a Pro" id="234" name="Google Shape;2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972" y="377334"/>
            <a:ext cx="1614981" cy="117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/>
        </p:nvSpPr>
        <p:spPr>
          <a:xfrm>
            <a:off x="1753815" y="231479"/>
            <a:ext cx="101366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seasonal decomposition to check trend, seasonal, resid.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7684851" y="1366897"/>
            <a:ext cx="4311233" cy="404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Observation:-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1.Observed -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Actual data</a:t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Trend – </a:t>
            </a:r>
            <a:r>
              <a:rPr b="0" i="0" lang="en-US" sz="160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data fluctuates during the course of the time period, as the graph illustrates. can also observe the extreme swings in </a:t>
            </a:r>
            <a:r>
              <a:rPr b="1" i="0" lang="en-US" sz="160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2022.</a:t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3. Seasonality-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Seasonality was discovered to be a recurring pattern of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increases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reductions across time.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4. Residual –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is the annual noise pattern of the time series data that was overlooked by the Trend and Seasonality components. The residue that remains after the two primary components trend and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seasonality are broken down.</a:t>
            </a:r>
            <a:endParaRPr/>
          </a:p>
        </p:txBody>
      </p:sp>
      <p:pic>
        <p:nvPicPr>
          <p:cNvPr descr="Present Your Data Like a Pro"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614" y="155790"/>
            <a:ext cx="1039905" cy="758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614" y="1579423"/>
            <a:ext cx="6866773" cy="406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/>
        </p:nvSpPr>
        <p:spPr>
          <a:xfrm>
            <a:off x="1007054" y="337557"/>
            <a:ext cx="90255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Stationarity check</a:t>
            </a:r>
            <a:endParaRPr b="1" i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417" y="1172871"/>
            <a:ext cx="4153480" cy="466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9"/>
          <p:cNvSpPr txBox="1"/>
          <p:nvPr/>
        </p:nvSpPr>
        <p:spPr>
          <a:xfrm>
            <a:off x="6254886" y="1172871"/>
            <a:ext cx="5612860" cy="3291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Observation:-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employed the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KPSS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test to verify if the data was stationary or not.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Value of KPSS statistics: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3.2319268151828324.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P-value needs to be smaller than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0.05.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This data set's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P-value is 0.01.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Thus, we believe that the data is stationary.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Also, the critical values are close to one another as shown below.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•  1%    : 0.739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•  2.5% : 0.574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•  5%     : 0.463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•  10%   : 0.347                               </a:t>
            </a:r>
            <a:endParaRPr/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3834" y="222052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7021129" y="3428999"/>
            <a:ext cx="4016188" cy="232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E4E79"/>
                </a:solidFill>
                <a:latin typeface="Cambria"/>
                <a:ea typeface="Cambria"/>
                <a:cs typeface="Cambria"/>
                <a:sym typeface="Cambria"/>
              </a:rPr>
              <a:t>Group - IV Members: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Ms. Vangeti Bhavana</a:t>
            </a:r>
            <a:endParaRPr b="0" i="0" sz="1600" u="none" cap="none" strike="noStrike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Ms. Himabindu Bangaru</a:t>
            </a:r>
            <a:endParaRPr b="0" i="0" sz="1600" u="none" cap="none" strike="noStrike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Mr. Prathamesh Manohar Marathe</a:t>
            </a:r>
            <a:endParaRPr b="0" i="0" sz="1600" u="none" cap="none" strike="noStrike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Thorat Siddesh Rajendra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Ms. Vishnu Priya. R</a:t>
            </a:r>
            <a:endParaRPr b="0" i="0" sz="1600" u="none" cap="none" strike="noStrike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Mr. Vijaykumar V Dalali</a:t>
            </a:r>
            <a:endParaRPr b="0" i="0" sz="1600" u="none" cap="none" strike="noStrike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mbria"/>
              <a:buAutoNum type="arabicPeriod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Mr. N. Rajesh</a:t>
            </a:r>
            <a:endParaRPr b="0" i="0" sz="1600" u="none" cap="none" strike="noStrike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6 Advantages of Fostering an Effective Project Team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254" y="1159213"/>
            <a:ext cx="4906746" cy="490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693" y="151255"/>
            <a:ext cx="1492250" cy="53181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7526210" y="1616457"/>
            <a:ext cx="2648690" cy="153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Project Mentor: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F442A"/>
                </a:solidFill>
                <a:latin typeface="Cambria"/>
                <a:ea typeface="Cambria"/>
                <a:cs typeface="Cambria"/>
                <a:sym typeface="Cambria"/>
              </a:rPr>
              <a:t>Anavadhya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442A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Project Co-Ordinator: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F442A"/>
                </a:solidFill>
                <a:latin typeface="Cambria"/>
                <a:ea typeface="Cambria"/>
                <a:cs typeface="Cambria"/>
                <a:sym typeface="Cambria"/>
              </a:rPr>
              <a:t>Karthik muskula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/>
        </p:nvSpPr>
        <p:spPr>
          <a:xfrm>
            <a:off x="1016782" y="415378"/>
            <a:ext cx="90255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Splitting Data</a:t>
            </a:r>
            <a:endParaRPr/>
          </a:p>
        </p:txBody>
      </p:sp>
      <p:pic>
        <p:nvPicPr>
          <p:cNvPr id="258" name="Google Shape;2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15" y="1277694"/>
            <a:ext cx="4557308" cy="94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 rotWithShape="1">
          <a:blip r:embed="rId4">
            <a:alphaModFix/>
          </a:blip>
          <a:srcRect b="0" l="0" r="0" t="24802"/>
          <a:stretch/>
        </p:blipFill>
        <p:spPr>
          <a:xfrm>
            <a:off x="1109815" y="2538920"/>
            <a:ext cx="7324190" cy="365901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0"/>
          <p:cNvSpPr txBox="1"/>
          <p:nvPr/>
        </p:nvSpPr>
        <p:spPr>
          <a:xfrm>
            <a:off x="8514134" y="1752664"/>
            <a:ext cx="3512496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Observation:-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Splitting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70%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data into train and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30%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data into test</a:t>
            </a:r>
            <a:endParaRPr/>
          </a:p>
        </p:txBody>
      </p:sp>
      <p:pic>
        <p:nvPicPr>
          <p:cNvPr id="261" name="Google Shape;26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017" y="1011677"/>
            <a:ext cx="5826816" cy="536966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 txBox="1"/>
          <p:nvPr/>
        </p:nvSpPr>
        <p:spPr>
          <a:xfrm>
            <a:off x="861139" y="122712"/>
            <a:ext cx="40999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endParaRPr b="1" i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7123077" y="921664"/>
            <a:ext cx="4958676" cy="52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Observation:-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rgbClr val="0C0C0C"/>
                </a:solidFill>
                <a:latin typeface="Cambria"/>
                <a:ea typeface="Cambria"/>
                <a:cs typeface="Cambria"/>
                <a:sym typeface="Cambria"/>
              </a:rPr>
              <a:t>Comparing tried models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rgbClr val="0C0C0C"/>
                </a:solidFill>
                <a:latin typeface="Cambria"/>
                <a:ea typeface="Cambria"/>
                <a:cs typeface="Cambria"/>
                <a:sym typeface="Cambria"/>
              </a:rPr>
              <a:t>Holts winter exponential smoothing with     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0C0C"/>
                </a:solidFill>
                <a:latin typeface="Cambria"/>
                <a:ea typeface="Cambria"/>
                <a:cs typeface="Cambria"/>
                <a:sym typeface="Cambria"/>
              </a:rPr>
              <a:t>      additive seasonality and additive trend RMSE: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0C0C"/>
                </a:solidFill>
                <a:latin typeface="Cambria"/>
                <a:ea typeface="Cambria"/>
                <a:cs typeface="Cambria"/>
                <a:sym typeface="Cambria"/>
              </a:rPr>
              <a:t>     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9.192169939702206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Holts winter exponential smoothing with 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multiplicative seasonality and additive trend RMSE: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9.162756385924649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rgbClr val="0C0C0C"/>
                </a:solidFill>
                <a:latin typeface="Cambria"/>
                <a:ea typeface="Cambria"/>
                <a:cs typeface="Cambria"/>
                <a:sym typeface="Cambria"/>
              </a:rPr>
              <a:t>LSTM Model RMSE: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7.895736161445294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RNN Model: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7.868199250846617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Arima model RMSE: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7.494392727133029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experimented with every time series forecasting model available before settling on the Arima model. Because the Arima model’s RMSE value was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lower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than those of the other models.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will determine the optimal p, d, and q variables as well as the seasonal order to train the model after choosing Arima.</a:t>
            </a:r>
            <a:endParaRPr/>
          </a:p>
        </p:txBody>
      </p:sp>
      <p:pic>
        <p:nvPicPr>
          <p:cNvPr id="269" name="Google Shape;2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668" y="1520964"/>
            <a:ext cx="7791856" cy="443236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/>
        </p:nvSpPr>
        <p:spPr>
          <a:xfrm>
            <a:off x="797668" y="389105"/>
            <a:ext cx="40999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 b="1" i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8883784" y="1520964"/>
            <a:ext cx="3123391" cy="2047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Observation: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Upon obtaining the top Arima model.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Fit the training set of data to that Arima model.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Next, test the data and draw conclusions based on the results.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77" name="Google Shape;2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623" y="3312561"/>
            <a:ext cx="6948236" cy="3470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131" y="982494"/>
            <a:ext cx="4212077" cy="233006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3"/>
          <p:cNvSpPr txBox="1"/>
          <p:nvPr/>
        </p:nvSpPr>
        <p:spPr>
          <a:xfrm>
            <a:off x="950623" y="175096"/>
            <a:ext cx="40999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b="1" i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5809843" y="982493"/>
            <a:ext cx="5351025" cy="184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Observation: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Examine the forecasts after receiving them based on the tested facts.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7.494392727133029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the RMSE value.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Afterwards, visualizing the train, test, and price predictions</a:t>
            </a:r>
            <a:endParaRPr/>
          </a:p>
        </p:txBody>
      </p:sp>
      <p:pic>
        <p:nvPicPr>
          <p:cNvPr id="286" name="Google Shape;28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6" y="1196013"/>
            <a:ext cx="8027379" cy="457248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4"/>
          <p:cNvSpPr txBox="1"/>
          <p:nvPr/>
        </p:nvSpPr>
        <p:spPr>
          <a:xfrm>
            <a:off x="639966" y="243190"/>
            <a:ext cx="40999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endParaRPr b="1" i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8913778" y="2343484"/>
            <a:ext cx="3278222" cy="110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Observation: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Save the model as pickle file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Forecasting the predictions of next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365 days 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94" name="Google Shape;2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/>
        </p:nvSpPr>
        <p:spPr>
          <a:xfrm>
            <a:off x="6968246" y="767604"/>
            <a:ext cx="3664086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Observation: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Forecasting the future predictions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See the forecasts for the next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365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days in visual form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pic>
        <p:nvPicPr>
          <p:cNvPr id="300" name="Google Shape;300;p25"/>
          <p:cNvPicPr preferRelativeResize="0"/>
          <p:nvPr/>
        </p:nvPicPr>
        <p:blipFill rotWithShape="1">
          <a:blip r:embed="rId3">
            <a:alphaModFix/>
          </a:blip>
          <a:srcRect b="0" l="5951" r="0" t="0"/>
          <a:stretch/>
        </p:blipFill>
        <p:spPr>
          <a:xfrm>
            <a:off x="395591" y="283096"/>
            <a:ext cx="5700409" cy="607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5"/>
          <p:cNvPicPr preferRelativeResize="0"/>
          <p:nvPr/>
        </p:nvPicPr>
        <p:blipFill rotWithShape="1">
          <a:blip r:embed="rId4">
            <a:alphaModFix/>
          </a:blip>
          <a:srcRect b="43688" l="17633" r="52446" t="26807"/>
          <a:stretch/>
        </p:blipFill>
        <p:spPr>
          <a:xfrm>
            <a:off x="6541731" y="2750343"/>
            <a:ext cx="5254678" cy="361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3834" y="222052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639966" y="243190"/>
            <a:ext cx="40999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26"/>
          <p:cNvPicPr preferRelativeResize="0"/>
          <p:nvPr/>
        </p:nvPicPr>
        <p:blipFill rotWithShape="1">
          <a:blip r:embed="rId3">
            <a:alphaModFix/>
          </a:blip>
          <a:srcRect b="22695" l="26807" r="26515" t="39006"/>
          <a:stretch/>
        </p:blipFill>
        <p:spPr>
          <a:xfrm>
            <a:off x="6175421" y="2115766"/>
            <a:ext cx="5690680" cy="262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6"/>
          <p:cNvPicPr preferRelativeResize="0"/>
          <p:nvPr/>
        </p:nvPicPr>
        <p:blipFill rotWithShape="1">
          <a:blip r:embed="rId4">
            <a:alphaModFix/>
          </a:blip>
          <a:srcRect b="5532" l="31636" r="34733" t="8511"/>
          <a:stretch/>
        </p:blipFill>
        <p:spPr>
          <a:xfrm>
            <a:off x="783099" y="1062552"/>
            <a:ext cx="4975675" cy="555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3834" y="204122"/>
            <a:ext cx="1492250" cy="53181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7"/>
          <p:cNvSpPr txBox="1"/>
          <p:nvPr/>
        </p:nvSpPr>
        <p:spPr>
          <a:xfrm>
            <a:off x="5382847" y="1889447"/>
            <a:ext cx="661323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was an exciting challenge to create the dataset for the parameters that influence the price of oil from scratch. 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Web scraping content from websites without authorization and  Finding alternatives for the same was consequently a difficult task. 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took a long time to select a model by comparing each model's RMSE  value.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It is difficult to deploy the work in various ways using streamlit to meet our objectives. For example, regulating the number of days for customized output and giving the user a clear perspective by displaying graphs for the days they need is difficult.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17" name="Google Shape;3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46792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Google Thank You Slide &amp; PowerPoint Templates" id="322" name="Google Shape;3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54 | Oil Barrels Price Images - Free Download on Freepik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286" y="349623"/>
            <a:ext cx="5374901" cy="3917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55557" y="4151584"/>
            <a:ext cx="10680886" cy="24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b="1"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The purpose of an oil price prediction data science project is to leverage advanced analytics and machine learning techniques to provide valuable insights into future oil price movements</a:t>
            </a:r>
            <a:r>
              <a:rPr b="0" i="0"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Aim: </a:t>
            </a:r>
            <a:r>
              <a:rPr b="1" i="0"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oil price prediction project is to develop and deploy an accurate and reliable machine learning model capable of forecasting future oil prices.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Attributes:</a:t>
            </a:r>
            <a:r>
              <a:rPr b="1" i="0" lang="en-US" sz="20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Date</a:t>
            </a:r>
            <a:r>
              <a:rPr b="1" lang="en-US" sz="20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, Price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9010" y="209542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Make an Awesome Objectives Slide in PowerPoint"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189" y="-902765"/>
            <a:ext cx="11426994" cy="501756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3576917" y="2268536"/>
            <a:ext cx="8408894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develop and deploy a machine learning model capable of predicting the daily closing prices of Brent crude oil for the next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365 days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will be trained on historical data spanning the past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years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incorporating features such as past Oil prices and Date.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the time horizon for the predictions. For instance, we are predicting daily price This helps in determining the appropriate level of granularity for the model.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metric that will be used to evaluate the performance of the model. Common metrics for regression tasks include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RMSE(Root Mean Squared Error).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deployed model will be accessible through a user-friendly interface, providing timely predictions to investors and industry professionals.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updates and retraining will be performed to ensure the model remains accurate in dynamically changing market conditions.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561" y="188259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base Icon Transparent #408826 - Free Icons Library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635" y="990600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6239434" y="812555"/>
            <a:ext cx="6911789" cy="139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F2F2F2"/>
                </a:solidFill>
                <a:latin typeface="Cambria"/>
                <a:ea typeface="Cambria"/>
                <a:cs typeface="Cambria"/>
                <a:sym typeface="Cambria"/>
              </a:rPr>
              <a:t>DATASET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795247" y="3127848"/>
            <a:ext cx="50202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Economics Research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Period of Data is 4 Years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for next 365 Days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2951628" y="6373017"/>
            <a:ext cx="6575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 https://fred.stlouisfed.org/series/DCOILBRENTEU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693" y="199091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Write a Great Business Plan: Financial Analysis | Inc.com"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165" y="-10134"/>
            <a:ext cx="6391835" cy="6868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743247" y="608449"/>
            <a:ext cx="3840480" cy="117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Analysis 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572918" y="2850777"/>
            <a:ext cx="5326380" cy="2186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Libraries and Load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the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Data Distributions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2117" y="172198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/>
        </p:nvSpPr>
        <p:spPr>
          <a:xfrm>
            <a:off x="2261483" y="466108"/>
            <a:ext cx="4284980" cy="75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Libraries </a:t>
            </a:r>
            <a:endParaRPr b="1" sz="44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descr="Library Management System | Library Management Software in India"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679" y="280361"/>
            <a:ext cx="1505527" cy="150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2106771" y="1741252"/>
            <a:ext cx="10505873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#Start by importing the necessary libraries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17161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import pandas as pd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import numpy as np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import matplotlib.pyplot as plt</a:t>
            </a:r>
            <a:endParaRPr b="0" sz="1600">
              <a:solidFill>
                <a:srgbClr val="17161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import seaborn as sns</a:t>
            </a:r>
            <a:endParaRPr b="0" sz="1600">
              <a:solidFill>
                <a:srgbClr val="17161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import datetime</a:t>
            </a:r>
            <a:b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from statsmodels.tsa.seasonal import seasonal_decompose</a:t>
            </a:r>
            <a:endParaRPr b="0" sz="1600">
              <a:solidFill>
                <a:srgbClr val="17161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from statsmodels.tsa.statespace.sarimax import SARIMAX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from statsmodels.tsa.seasonal import seasonal_decompose</a:t>
            </a:r>
            <a:endParaRPr b="0" sz="1600">
              <a:solidFill>
                <a:srgbClr val="17161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from pmdarima import auto_arima</a:t>
            </a:r>
            <a:b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from keras.models import Sequential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from keras.layers import Dense, Dropout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from keras.models import load_model  from sklearn.metrics import mean_squared_error,mean_absolute_error, mean_absolute_percentage_error</a:t>
            </a:r>
            <a:b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import itertools</a:t>
            </a:r>
            <a:endParaRPr b="0" sz="1600">
              <a:solidFill>
                <a:srgbClr val="17161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import statsmodels.api as sm</a:t>
            </a:r>
            <a:endParaRPr b="0" sz="1600">
              <a:solidFill>
                <a:srgbClr val="17161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71616"/>
                </a:solidFill>
                <a:latin typeface="Cambria"/>
                <a:ea typeface="Cambria"/>
                <a:cs typeface="Cambria"/>
                <a:sym typeface="Cambria"/>
              </a:rPr>
              <a:t>from statsmodels.tsa.arima.model import ARIMA, ARIMAResults</a:t>
            </a:r>
            <a:endParaRPr b="0" sz="1600">
              <a:solidFill>
                <a:srgbClr val="17161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3834" y="213087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/>
        </p:nvSpPr>
        <p:spPr>
          <a:xfrm>
            <a:off x="1040379" y="1762400"/>
            <a:ext cx="6804034" cy="891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# Load your dataset into a Pandas Data Frame</a:t>
            </a:r>
            <a:endParaRPr b="1" sz="1800">
              <a:solidFill>
                <a:srgbClr val="8DA9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oilprice=pd.read_excel("oil prices.xls",index_col=0, parse_dates=True) 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2284131" y="653970"/>
            <a:ext cx="36668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Data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base Icon Transparent #408826 - Free Icons Library"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514" y="448526"/>
            <a:ext cx="1313874" cy="131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/>
        </p:nvSpPr>
        <p:spPr>
          <a:xfrm>
            <a:off x="7132805" y="2758926"/>
            <a:ext cx="3694079" cy="303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Set: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1022 rows of daily data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from the previous four years make up the data set.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Two features make up the data, and they are as follows:</a:t>
            </a:r>
            <a:endParaRPr b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Types:-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Date :- Date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Price :- Float</a:t>
            </a: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1546225" y="1885077"/>
            <a:ext cx="80160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1022 rows × 1 columns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8409" y="2636195"/>
            <a:ext cx="2144059" cy="411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3151" y="252879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/>
        </p:nvSpPr>
        <p:spPr>
          <a:xfrm>
            <a:off x="3048000" y="430326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the Data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204" y="1905177"/>
            <a:ext cx="2807459" cy="2507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367" y="1905177"/>
            <a:ext cx="4116886" cy="2571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5431" y="235224"/>
            <a:ext cx="1294980" cy="140586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/>
          <p:nvPr/>
        </p:nvSpPr>
        <p:spPr>
          <a:xfrm>
            <a:off x="7027205" y="4375534"/>
            <a:ext cx="4743263" cy="160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Observation: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df.describe()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view the dataset's descriptive statistics. The count, mean, standard deviation, min, max, and lower, middle (median), and upper percentiles are included in the result's index for numerical data.</a:t>
            </a:r>
            <a:endParaRPr/>
          </a:p>
        </p:txBody>
      </p:sp>
      <p:sp>
        <p:nvSpPr>
          <p:cNvPr id="158" name="Google Shape;158;p9"/>
          <p:cNvSpPr txBox="1"/>
          <p:nvPr/>
        </p:nvSpPr>
        <p:spPr>
          <a:xfrm>
            <a:off x="863367" y="4476669"/>
            <a:ext cx="4827314" cy="1361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Observation: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is evident that there are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1022 observations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the dataset spread across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 variables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It looks that there are 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missing values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the data frame as a result.</a:t>
            </a:r>
            <a:endParaRPr/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03834" y="222052"/>
            <a:ext cx="149225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2023-12-11T09:13:53Z</dcterms:created>
  <dc:creator>Vijaykumar [TS-3-RPA-B1]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40d8e5f72954400e876071d8ea8aeaa2</vt:lpwstr>
  </property>
</Properties>
</file>