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6" r:id="rId8"/>
    <p:sldId id="267" r:id="rId9"/>
    <p:sldId id="265" r:id="rId10"/>
    <p:sldId id="263" r:id="rId11"/>
    <p:sldId id="268" r:id="rId12"/>
    <p:sldId id="272" r:id="rId13"/>
    <p:sldId id="271" r:id="rId14"/>
    <p:sldId id="262" r:id="rId15"/>
    <p:sldId id="270"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1B85-6417-B2FA-507A-48D0D07EF3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26936F-C16D-B1C9-17E0-E14940F02E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72C7A6-06E1-33D3-8217-007B275DCA24}"/>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5" name="Footer Placeholder 4">
            <a:extLst>
              <a:ext uri="{FF2B5EF4-FFF2-40B4-BE49-F238E27FC236}">
                <a16:creationId xmlns:a16="http://schemas.microsoft.com/office/drawing/2014/main" id="{883AA368-9CCC-4EF8-F9F1-81A27CD86F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2F5B9-ADC9-7241-E078-811F89CAD3B5}"/>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48665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19293-4E79-6BC6-2353-501F9A62AD9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83F0B2-8034-3B16-AD4E-0191030C1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4F9890-9F64-5AFA-C833-02121FD6537E}"/>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5" name="Footer Placeholder 4">
            <a:extLst>
              <a:ext uri="{FF2B5EF4-FFF2-40B4-BE49-F238E27FC236}">
                <a16:creationId xmlns:a16="http://schemas.microsoft.com/office/drawing/2014/main" id="{D7798A66-DBF8-1B2A-5490-F3D15BF4E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F6350D-F201-BB83-8C76-C62BC0B0362B}"/>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2113696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CA9FE-780A-21CC-1746-CA540CF955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39F465-176F-8344-FF8C-BC5AFB65E4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D1F98F-826B-DA08-D1E7-AC4E3ABB6888}"/>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5" name="Footer Placeholder 4">
            <a:extLst>
              <a:ext uri="{FF2B5EF4-FFF2-40B4-BE49-F238E27FC236}">
                <a16:creationId xmlns:a16="http://schemas.microsoft.com/office/drawing/2014/main" id="{F51D2C1E-5270-92D8-73A1-1EBCB2D9B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9DEC26-0260-BBB1-B17D-410C6FF82B1D}"/>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42361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726ED-C754-6D6F-D31F-3273CBCC2B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4333C9-3719-A8EA-C424-5C27343BBC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095488-6898-DD4D-AFB1-D8BBCFC103B2}"/>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5" name="Footer Placeholder 4">
            <a:extLst>
              <a:ext uri="{FF2B5EF4-FFF2-40B4-BE49-F238E27FC236}">
                <a16:creationId xmlns:a16="http://schemas.microsoft.com/office/drawing/2014/main" id="{DE03C88E-5A8E-7567-67A1-51F50C9895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BBD816-0DF0-BDE3-19DE-FE98476EF3A8}"/>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335155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BB7A4-0CB8-EACD-8531-16D8F37D98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57ED4EE-4A2D-73C4-F416-CE7538396B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28718-4357-1BAB-C144-2CE9A32A7C0F}"/>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5" name="Footer Placeholder 4">
            <a:extLst>
              <a:ext uri="{FF2B5EF4-FFF2-40B4-BE49-F238E27FC236}">
                <a16:creationId xmlns:a16="http://schemas.microsoft.com/office/drawing/2014/main" id="{3FA99008-A2EA-E67F-FB89-CF25FE1B89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65C1F-0307-4EFA-2C28-AB3FFC27D3BA}"/>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1418962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93F3-7E7A-2B8A-19DF-DF6E69E782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54B8DC-4E11-7E23-231A-CBF747EAD9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9786FF-76A9-CA2F-84F6-CB24910528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6AEB26-8D22-5A77-9DC3-1DB346511BB6}"/>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6" name="Footer Placeholder 5">
            <a:extLst>
              <a:ext uri="{FF2B5EF4-FFF2-40B4-BE49-F238E27FC236}">
                <a16:creationId xmlns:a16="http://schemas.microsoft.com/office/drawing/2014/main" id="{4E23EDEC-E746-9A82-27CF-6F7C605B09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AA888C-2B97-8BCD-FBD5-4A386C87E54D}"/>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475184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2993-E8D9-7732-2BDF-381DDE418EB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9B6EAD-41D7-FAD2-D6A7-54607007EF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32882B-6D27-6328-940A-44D6CFE953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4FCB63-E1E1-50D2-43E2-F57F9DF218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4158E9-A684-47FD-A680-477744D1A1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89D99F-C5DE-F674-4F3A-CEEC701E9EAB}"/>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8" name="Footer Placeholder 7">
            <a:extLst>
              <a:ext uri="{FF2B5EF4-FFF2-40B4-BE49-F238E27FC236}">
                <a16:creationId xmlns:a16="http://schemas.microsoft.com/office/drawing/2014/main" id="{69DB786C-8996-539D-3435-C8E43BE99D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900DA5-6BA0-6BAF-15FF-907DAB1C828E}"/>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3583967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69FA5-4274-F1AF-B74D-87E650957A0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E1809D-DBE0-3012-22D0-3121971F5085}"/>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4" name="Footer Placeholder 3">
            <a:extLst>
              <a:ext uri="{FF2B5EF4-FFF2-40B4-BE49-F238E27FC236}">
                <a16:creationId xmlns:a16="http://schemas.microsoft.com/office/drawing/2014/main" id="{B0C001FB-918F-AE00-6504-AFBA4EA1C6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C4430C-6AFA-6ABD-CC45-4DCC4647117E}"/>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261112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5D0FDD-9C4A-4AAA-27A2-620419802D2B}"/>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3" name="Footer Placeholder 2">
            <a:extLst>
              <a:ext uri="{FF2B5EF4-FFF2-40B4-BE49-F238E27FC236}">
                <a16:creationId xmlns:a16="http://schemas.microsoft.com/office/drawing/2014/main" id="{AB22CDD7-2F5F-87E8-A289-0F5912C81E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EAB43E-F124-B27B-8F66-985ABA0AE29D}"/>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1814650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5B4B-F302-EB79-AB29-47FC4537F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001A40-5378-8636-2EA2-82368EF63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DA4A91-9641-9B60-E789-9AA78A50B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24B20-F2AF-5D6E-A9AE-535AD8F53B28}"/>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6" name="Footer Placeholder 5">
            <a:extLst>
              <a:ext uri="{FF2B5EF4-FFF2-40B4-BE49-F238E27FC236}">
                <a16:creationId xmlns:a16="http://schemas.microsoft.com/office/drawing/2014/main" id="{A547A6AE-047F-BF64-E978-5F5822D39E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B20558-C986-EDAA-50C0-170814AA604C}"/>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165271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5907-AA20-4C56-E927-D038A788D0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F4A848-66F9-DFCF-D3F5-21E918BB81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637C60-1D76-5EC2-1066-0D24B235D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6CF356-BE8B-4A1F-2EA2-040AD67BA2F3}"/>
              </a:ext>
            </a:extLst>
          </p:cNvPr>
          <p:cNvSpPr>
            <a:spLocks noGrp="1"/>
          </p:cNvSpPr>
          <p:nvPr>
            <p:ph type="dt" sz="half" idx="10"/>
          </p:nvPr>
        </p:nvSpPr>
        <p:spPr/>
        <p:txBody>
          <a:bodyPr/>
          <a:lstStyle/>
          <a:p>
            <a:fld id="{DE214FA5-F321-42E6-AB57-69AAEB9E8AE0}" type="datetimeFigureOut">
              <a:rPr lang="en-IN" smtClean="0"/>
              <a:t>17-09-2023</a:t>
            </a:fld>
            <a:endParaRPr lang="en-IN"/>
          </a:p>
        </p:txBody>
      </p:sp>
      <p:sp>
        <p:nvSpPr>
          <p:cNvPr id="6" name="Footer Placeholder 5">
            <a:extLst>
              <a:ext uri="{FF2B5EF4-FFF2-40B4-BE49-F238E27FC236}">
                <a16:creationId xmlns:a16="http://schemas.microsoft.com/office/drawing/2014/main" id="{0591250E-4796-BCF6-CE4C-2D7E9DFD06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E0A50A-E108-AE8C-02C9-883747FAECA8}"/>
              </a:ext>
            </a:extLst>
          </p:cNvPr>
          <p:cNvSpPr>
            <a:spLocks noGrp="1"/>
          </p:cNvSpPr>
          <p:nvPr>
            <p:ph type="sldNum" sz="quarter" idx="12"/>
          </p:nvPr>
        </p:nvSpPr>
        <p:spPr/>
        <p:txBody>
          <a:bodyPr/>
          <a:lstStyle/>
          <a:p>
            <a:fld id="{6195534A-021B-4839-ACD5-1AE9A8074420}" type="slidenum">
              <a:rPr lang="en-IN" smtClean="0"/>
              <a:t>‹#›</a:t>
            </a:fld>
            <a:endParaRPr lang="en-IN"/>
          </a:p>
        </p:txBody>
      </p:sp>
    </p:spTree>
    <p:extLst>
      <p:ext uri="{BB962C8B-B14F-4D97-AF65-F5344CB8AC3E}">
        <p14:creationId xmlns:p14="http://schemas.microsoft.com/office/powerpoint/2010/main" val="187605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71776C-7DC3-7A6E-E6F0-C16C88F8EF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012673-BF31-3FDC-0C05-6CEC52EEB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37BC1B-85A0-505C-4E80-CD2E45532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214FA5-F321-42E6-AB57-69AAEB9E8AE0}" type="datetimeFigureOut">
              <a:rPr lang="en-IN" smtClean="0"/>
              <a:t>17-09-2023</a:t>
            </a:fld>
            <a:endParaRPr lang="en-IN"/>
          </a:p>
        </p:txBody>
      </p:sp>
      <p:sp>
        <p:nvSpPr>
          <p:cNvPr id="5" name="Footer Placeholder 4">
            <a:extLst>
              <a:ext uri="{FF2B5EF4-FFF2-40B4-BE49-F238E27FC236}">
                <a16:creationId xmlns:a16="http://schemas.microsoft.com/office/drawing/2014/main" id="{0766DA10-0C30-BA12-D3E4-1DF5D57379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E300F71-9F4A-A7A4-CC85-6D2EBF1AB8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95534A-021B-4839-ACD5-1AE9A8074420}" type="slidenum">
              <a:rPr lang="en-IN" smtClean="0"/>
              <a:t>‹#›</a:t>
            </a:fld>
            <a:endParaRPr lang="en-IN"/>
          </a:p>
        </p:txBody>
      </p:sp>
    </p:spTree>
    <p:extLst>
      <p:ext uri="{BB962C8B-B14F-4D97-AF65-F5344CB8AC3E}">
        <p14:creationId xmlns:p14="http://schemas.microsoft.com/office/powerpoint/2010/main" val="3038281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1E9C7-D564-D164-D53E-1855E82748F5}"/>
              </a:ext>
            </a:extLst>
          </p:cNvPr>
          <p:cNvSpPr>
            <a:spLocks noGrp="1"/>
          </p:cNvSpPr>
          <p:nvPr>
            <p:ph type="ctrTitle"/>
          </p:nvPr>
        </p:nvSpPr>
        <p:spPr/>
        <p:txBody>
          <a:bodyPr/>
          <a:lstStyle/>
          <a:p>
            <a:r>
              <a:rPr lang="en-IN" b="1" dirty="0"/>
              <a:t> BOOSTING ALGORITHM</a:t>
            </a:r>
          </a:p>
        </p:txBody>
      </p:sp>
      <p:sp>
        <p:nvSpPr>
          <p:cNvPr id="3" name="Subtitle 2">
            <a:extLst>
              <a:ext uri="{FF2B5EF4-FFF2-40B4-BE49-F238E27FC236}">
                <a16:creationId xmlns:a16="http://schemas.microsoft.com/office/drawing/2014/main" id="{507D53BC-8A58-9AAF-2F20-2B8E5E420E0E}"/>
              </a:ext>
            </a:extLst>
          </p:cNvPr>
          <p:cNvSpPr>
            <a:spLocks noGrp="1"/>
          </p:cNvSpPr>
          <p:nvPr>
            <p:ph type="subTitle" idx="1"/>
          </p:nvPr>
        </p:nvSpPr>
        <p:spPr/>
        <p:txBody>
          <a:bodyPr/>
          <a:lstStyle/>
          <a:p>
            <a:r>
              <a:rPr lang="en-IN" dirty="0"/>
              <a:t>V.DIVYA</a:t>
            </a:r>
          </a:p>
          <a:p>
            <a:endParaRPr lang="en-IN" dirty="0"/>
          </a:p>
        </p:txBody>
      </p:sp>
    </p:spTree>
    <p:extLst>
      <p:ext uri="{BB962C8B-B14F-4D97-AF65-F5344CB8AC3E}">
        <p14:creationId xmlns:p14="http://schemas.microsoft.com/office/powerpoint/2010/main" val="1796645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81DA9-B5F4-4864-5F6A-5B91EF685ADE}"/>
              </a:ext>
            </a:extLst>
          </p:cNvPr>
          <p:cNvSpPr>
            <a:spLocks noGrp="1"/>
          </p:cNvSpPr>
          <p:nvPr>
            <p:ph type="title"/>
          </p:nvPr>
        </p:nvSpPr>
        <p:spPr/>
        <p:txBody>
          <a:bodyPr/>
          <a:lstStyle/>
          <a:p>
            <a:r>
              <a:rPr lang="en-IN" b="1" i="0" u="sng" dirty="0">
                <a:solidFill>
                  <a:srgbClr val="222222"/>
                </a:solidFill>
                <a:effectLst/>
                <a:latin typeface="Lato" panose="020F0502020204030203" pitchFamily="34" charset="0"/>
              </a:rPr>
              <a:t>Gradient Boosting Machine (GBM)</a:t>
            </a:r>
            <a:br>
              <a:rPr lang="en-IN" b="1" i="0" u="sng" dirty="0">
                <a:solidFill>
                  <a:srgbClr val="222222"/>
                </a:solidFill>
                <a:effectLst/>
                <a:latin typeface="Lato" panose="020F0502020204030203" pitchFamily="34" charset="0"/>
              </a:rPr>
            </a:br>
            <a:endParaRPr lang="en-IN" b="1" u="sng" dirty="0"/>
          </a:p>
        </p:txBody>
      </p:sp>
      <p:sp>
        <p:nvSpPr>
          <p:cNvPr id="3" name="Content Placeholder 2">
            <a:extLst>
              <a:ext uri="{FF2B5EF4-FFF2-40B4-BE49-F238E27FC236}">
                <a16:creationId xmlns:a16="http://schemas.microsoft.com/office/drawing/2014/main" id="{BDF055B7-4348-CCA1-7B1F-A9A67AD15FA1}"/>
              </a:ext>
            </a:extLst>
          </p:cNvPr>
          <p:cNvSpPr>
            <a:spLocks noGrp="1"/>
          </p:cNvSpPr>
          <p:nvPr>
            <p:ph idx="1"/>
          </p:nvPr>
        </p:nvSpPr>
        <p:spPr>
          <a:xfrm>
            <a:off x="838200" y="1429789"/>
            <a:ext cx="10515600" cy="4747174"/>
          </a:xfrm>
        </p:spPr>
        <p:txBody>
          <a:bodyPr>
            <a:normAutofit/>
          </a:bodyPr>
          <a:lstStyle/>
          <a:p>
            <a:endParaRPr lang="en-US" sz="2300" b="0" i="0" dirty="0">
              <a:solidFill>
                <a:srgbClr val="222222"/>
              </a:solidFill>
              <a:effectLst/>
              <a:latin typeface="Lato" panose="020F0502020204030203" pitchFamily="34" charset="0"/>
            </a:endParaRPr>
          </a:p>
          <a:p>
            <a:r>
              <a:rPr lang="en-US" sz="2300" b="0" i="0" dirty="0">
                <a:solidFill>
                  <a:srgbClr val="222222"/>
                </a:solidFill>
                <a:effectLst/>
                <a:latin typeface="Lato" panose="020F0502020204030203" pitchFamily="34" charset="0"/>
              </a:rPr>
              <a:t>A Gradient Boosting Machine or GBM combines the predictions from multiple decision trees to generate the final predictions.</a:t>
            </a:r>
          </a:p>
          <a:p>
            <a:r>
              <a:rPr lang="en-US" sz="2300" b="0" i="0" dirty="0">
                <a:solidFill>
                  <a:srgbClr val="222222"/>
                </a:solidFill>
                <a:effectLst/>
                <a:latin typeface="Lato" panose="020F0502020204030203" pitchFamily="34" charset="0"/>
              </a:rPr>
              <a:t>All the weak learners in a gradient boosting machine are decision trees.</a:t>
            </a:r>
            <a:endParaRPr lang="en-US" sz="2300" dirty="0">
              <a:solidFill>
                <a:srgbClr val="222222"/>
              </a:solidFill>
              <a:latin typeface="Lato" panose="020F0502020204030203" pitchFamily="34" charset="0"/>
            </a:endParaRPr>
          </a:p>
          <a:p>
            <a:r>
              <a:rPr lang="en-US" sz="2300" b="1" dirty="0">
                <a:solidFill>
                  <a:srgbClr val="222222"/>
                </a:solidFill>
                <a:latin typeface="Lato" panose="020F0502020204030203" pitchFamily="34" charset="0"/>
              </a:rPr>
              <a:t>T</a:t>
            </a:r>
            <a:r>
              <a:rPr lang="en-US" sz="2300" b="1" i="0" dirty="0">
                <a:solidFill>
                  <a:srgbClr val="222222"/>
                </a:solidFill>
                <a:effectLst/>
                <a:latin typeface="Lato" panose="020F0502020204030203" pitchFamily="34" charset="0"/>
              </a:rPr>
              <a:t>he nodes in every decision tree take a different subset of features for selecting the best split.</a:t>
            </a:r>
            <a:r>
              <a:rPr lang="en-US" sz="2300" b="0" i="0" dirty="0">
                <a:solidFill>
                  <a:srgbClr val="222222"/>
                </a:solidFill>
                <a:effectLst/>
                <a:latin typeface="Lato" panose="020F0502020204030203" pitchFamily="34" charset="0"/>
              </a:rPr>
              <a:t> </a:t>
            </a:r>
          </a:p>
          <a:p>
            <a:r>
              <a:rPr lang="en-US" sz="2300" dirty="0">
                <a:solidFill>
                  <a:srgbClr val="222222"/>
                </a:solidFill>
                <a:latin typeface="Lato" panose="020F0502020204030203" pitchFamily="34" charset="0"/>
              </a:rPr>
              <a:t>T</a:t>
            </a:r>
            <a:r>
              <a:rPr lang="en-US" sz="2300" b="0" i="0" dirty="0">
                <a:solidFill>
                  <a:srgbClr val="222222"/>
                </a:solidFill>
                <a:effectLst/>
                <a:latin typeface="Lato" panose="020F0502020204030203" pitchFamily="34" charset="0"/>
              </a:rPr>
              <a:t>he individual trees aren’t all the same and hence they are able to capture different signals from the data.</a:t>
            </a:r>
            <a:endParaRPr lang="en-US" sz="2300" dirty="0">
              <a:solidFill>
                <a:srgbClr val="222222"/>
              </a:solidFill>
              <a:latin typeface="Lato" panose="020F0502020204030203" pitchFamily="34" charset="0"/>
            </a:endParaRPr>
          </a:p>
          <a:p>
            <a:r>
              <a:rPr lang="en-US" sz="2300" b="0" i="0" dirty="0">
                <a:solidFill>
                  <a:srgbClr val="222222"/>
                </a:solidFill>
                <a:effectLst/>
                <a:latin typeface="Lato" panose="020F0502020204030203" pitchFamily="34" charset="0"/>
              </a:rPr>
              <a:t>Additionally, each new tree takes into account the errors or mistakes made by the previous trees. </a:t>
            </a:r>
            <a:endParaRPr lang="en-IN" sz="2300" dirty="0"/>
          </a:p>
        </p:txBody>
      </p:sp>
    </p:spTree>
    <p:extLst>
      <p:ext uri="{BB962C8B-B14F-4D97-AF65-F5344CB8AC3E}">
        <p14:creationId xmlns:p14="http://schemas.microsoft.com/office/powerpoint/2010/main" val="926494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66D2-88DE-4CA7-81FF-A22985A09F49}"/>
              </a:ext>
            </a:extLst>
          </p:cNvPr>
          <p:cNvSpPr>
            <a:spLocks noGrp="1"/>
          </p:cNvSpPr>
          <p:nvPr>
            <p:ph idx="1"/>
          </p:nvPr>
        </p:nvSpPr>
        <p:spPr>
          <a:xfrm>
            <a:off x="381429" y="465513"/>
            <a:ext cx="10972371" cy="5667756"/>
          </a:xfrm>
        </p:spPr>
        <p:txBody>
          <a:bodyPr>
            <a:normAutofit/>
          </a:bodyPr>
          <a:lstStyle/>
          <a:p>
            <a:r>
              <a:rPr lang="en-US" sz="2300" b="0" i="0" dirty="0">
                <a:solidFill>
                  <a:srgbClr val="222222"/>
                </a:solidFill>
                <a:effectLst/>
                <a:latin typeface="Lato" panose="020F0502020204030203" pitchFamily="34" charset="0"/>
              </a:rPr>
              <a:t>This is how the trees in a gradient boosting machine algorithm are built sequentially.</a:t>
            </a:r>
            <a:endParaRPr lang="en-IN" sz="2300" dirty="0"/>
          </a:p>
        </p:txBody>
      </p:sp>
      <p:pic>
        <p:nvPicPr>
          <p:cNvPr id="7170" name="Picture 2">
            <a:extLst>
              <a:ext uri="{FF2B5EF4-FFF2-40B4-BE49-F238E27FC236}">
                <a16:creationId xmlns:a16="http://schemas.microsoft.com/office/drawing/2014/main" id="{5DDF9B04-5709-6502-B743-BBB627A89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96785"/>
            <a:ext cx="10972371" cy="4636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78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66D2-88DE-4CA7-81FF-A22985A09F49}"/>
              </a:ext>
            </a:extLst>
          </p:cNvPr>
          <p:cNvSpPr>
            <a:spLocks noGrp="1"/>
          </p:cNvSpPr>
          <p:nvPr>
            <p:ph idx="1"/>
          </p:nvPr>
        </p:nvSpPr>
        <p:spPr>
          <a:xfrm>
            <a:off x="838200" y="465513"/>
            <a:ext cx="10515600" cy="5711450"/>
          </a:xfrm>
        </p:spPr>
        <p:txBody>
          <a:bodyPr>
            <a:normAutofit/>
          </a:bodyPr>
          <a:lstStyle/>
          <a:p>
            <a:r>
              <a:rPr lang="en-IN" sz="2300" b="0" i="0" dirty="0">
                <a:solidFill>
                  <a:srgbClr val="222222"/>
                </a:solidFill>
                <a:effectLst/>
                <a:latin typeface="Lato" panose="020F0502020204030203" pitchFamily="34" charset="0"/>
              </a:rPr>
              <a:t> </a:t>
            </a:r>
            <a:r>
              <a:rPr lang="en-IN" sz="2300" b="1" i="0" u="sng" dirty="0">
                <a:solidFill>
                  <a:srgbClr val="222222"/>
                </a:solidFill>
                <a:effectLst/>
                <a:latin typeface="Lato" panose="020F0502020204030203" pitchFamily="34" charset="0"/>
              </a:rPr>
              <a:t>Extreme Gradient Boosting Machine (XGBM)</a:t>
            </a:r>
          </a:p>
          <a:p>
            <a:pPr marL="0" indent="0">
              <a:buNone/>
            </a:pPr>
            <a:endParaRPr lang="en-IN" sz="2300" b="1" i="0" u="sng" dirty="0">
              <a:solidFill>
                <a:srgbClr val="222222"/>
              </a:solidFill>
              <a:effectLst/>
              <a:latin typeface="Lato" panose="020F0502020204030203" pitchFamily="34" charset="0"/>
            </a:endParaRPr>
          </a:p>
          <a:p>
            <a:r>
              <a:rPr lang="en-US" sz="2300" b="0" i="0" dirty="0" err="1">
                <a:solidFill>
                  <a:srgbClr val="222222"/>
                </a:solidFill>
                <a:effectLst/>
                <a:latin typeface="Lato" panose="020F0502020204030203" pitchFamily="34" charset="0"/>
              </a:rPr>
              <a:t>XGBoost</a:t>
            </a:r>
            <a:r>
              <a:rPr lang="en-US" sz="2300" b="0" i="0" dirty="0">
                <a:solidFill>
                  <a:srgbClr val="222222"/>
                </a:solidFill>
                <a:effectLst/>
                <a:latin typeface="Lato" panose="020F0502020204030203" pitchFamily="34" charset="0"/>
              </a:rPr>
              <a:t> is simply an improvised version of the GBM algorithm!</a:t>
            </a:r>
          </a:p>
          <a:p>
            <a:r>
              <a:rPr lang="en-US" sz="2300" b="0" i="0" dirty="0" err="1">
                <a:solidFill>
                  <a:srgbClr val="222222"/>
                </a:solidFill>
                <a:effectLst/>
                <a:latin typeface="Lato" panose="020F0502020204030203" pitchFamily="34" charset="0"/>
              </a:rPr>
              <a:t>XGBoost</a:t>
            </a:r>
            <a:r>
              <a:rPr lang="en-US" sz="2300" b="0" i="0" dirty="0">
                <a:solidFill>
                  <a:srgbClr val="222222"/>
                </a:solidFill>
                <a:effectLst/>
                <a:latin typeface="Lato" panose="020F0502020204030203" pitchFamily="34" charset="0"/>
              </a:rPr>
              <a:t> slightly better than GBM –  as below:</a:t>
            </a:r>
          </a:p>
          <a:p>
            <a:r>
              <a:rPr lang="en-US" sz="2300" b="0" i="0" dirty="0">
                <a:solidFill>
                  <a:srgbClr val="222222"/>
                </a:solidFill>
                <a:effectLst/>
                <a:latin typeface="Lato" panose="020F0502020204030203" pitchFamily="34" charset="0"/>
              </a:rPr>
              <a:t>XGBM implements </a:t>
            </a:r>
            <a:r>
              <a:rPr lang="en-US" sz="2300" b="1" i="0" dirty="0">
                <a:solidFill>
                  <a:srgbClr val="222222"/>
                </a:solidFill>
                <a:effectLst/>
                <a:latin typeface="Lato" panose="020F0502020204030203" pitchFamily="34" charset="0"/>
              </a:rPr>
              <a:t>parallel preprocessing </a:t>
            </a:r>
            <a:r>
              <a:rPr lang="en-US" sz="2300" b="0" i="0" dirty="0">
                <a:solidFill>
                  <a:srgbClr val="222222"/>
                </a:solidFill>
                <a:effectLst/>
                <a:latin typeface="Lato" panose="020F0502020204030203" pitchFamily="34" charset="0"/>
              </a:rPr>
              <a:t>(at the node level) which makes it faster than GBM</a:t>
            </a:r>
            <a:endParaRPr lang="en-US" sz="2300" dirty="0">
              <a:solidFill>
                <a:srgbClr val="222222"/>
              </a:solidFill>
              <a:latin typeface="Lato" panose="020F0502020204030203" pitchFamily="34" charset="0"/>
            </a:endParaRPr>
          </a:p>
          <a:p>
            <a:r>
              <a:rPr lang="en-US" sz="2300" dirty="0">
                <a:solidFill>
                  <a:srgbClr val="222222"/>
                </a:solidFill>
                <a:latin typeface="Lato" panose="020F0502020204030203" pitchFamily="34" charset="0"/>
              </a:rPr>
              <a:t>I</a:t>
            </a:r>
            <a:r>
              <a:rPr lang="en-US" sz="2300" b="0" i="0" dirty="0">
                <a:solidFill>
                  <a:srgbClr val="222222"/>
                </a:solidFill>
                <a:effectLst/>
                <a:latin typeface="Lato" panose="020F0502020204030203" pitchFamily="34" charset="0"/>
              </a:rPr>
              <a:t>ncludes a variety of regularization techniques that reduce overfitting and improve overall performance.</a:t>
            </a:r>
          </a:p>
          <a:p>
            <a:r>
              <a:rPr lang="en-US" sz="2300" b="0" i="0" dirty="0">
                <a:solidFill>
                  <a:srgbClr val="222222"/>
                </a:solidFill>
                <a:effectLst/>
                <a:latin typeface="Lato" panose="020F0502020204030203" pitchFamily="34" charset="0"/>
              </a:rPr>
              <a:t>It can select the regularization technique by setting the hyperparameters of the </a:t>
            </a:r>
            <a:r>
              <a:rPr lang="en-US" sz="2300" b="0" i="0" dirty="0" err="1">
                <a:solidFill>
                  <a:srgbClr val="222222"/>
                </a:solidFill>
                <a:effectLst/>
                <a:latin typeface="Lato" panose="020F0502020204030203" pitchFamily="34" charset="0"/>
              </a:rPr>
              <a:t>XGBoost</a:t>
            </a:r>
            <a:r>
              <a:rPr lang="en-US" sz="2300" b="0" i="0" dirty="0">
                <a:solidFill>
                  <a:srgbClr val="222222"/>
                </a:solidFill>
                <a:effectLst/>
                <a:latin typeface="Lato" panose="020F0502020204030203" pitchFamily="34" charset="0"/>
              </a:rPr>
              <a:t> algorithm.</a:t>
            </a:r>
            <a:r>
              <a:rPr lang="en-US" sz="2400" b="1" i="0" dirty="0">
                <a:solidFill>
                  <a:srgbClr val="222222"/>
                </a:solidFill>
                <a:effectLst/>
                <a:latin typeface="Lato" panose="020F0502020204030203" pitchFamily="34" charset="0"/>
              </a:rPr>
              <a:t> The XGBM model can handle the missing values on its own</a:t>
            </a:r>
            <a:r>
              <a:rPr lang="en-US" sz="2400" b="0" i="0" dirty="0">
                <a:solidFill>
                  <a:srgbClr val="222222"/>
                </a:solidFill>
                <a:effectLst/>
                <a:latin typeface="Lato" panose="020F0502020204030203" pitchFamily="34" charset="0"/>
              </a:rPr>
              <a:t>. </a:t>
            </a:r>
          </a:p>
          <a:p>
            <a:r>
              <a:rPr lang="en-US" sz="2400" b="0" i="0" dirty="0">
                <a:solidFill>
                  <a:srgbClr val="222222"/>
                </a:solidFill>
                <a:effectLst/>
                <a:latin typeface="Lato" panose="020F0502020204030203" pitchFamily="34" charset="0"/>
              </a:rPr>
              <a:t>During the training process, the model learns whether missing values should be in the right or left node.</a:t>
            </a:r>
            <a:endParaRPr lang="en-IN" sz="2400" dirty="0"/>
          </a:p>
          <a:p>
            <a:pPr marL="0" indent="0">
              <a:buNone/>
            </a:pPr>
            <a:endParaRPr lang="en-US" sz="2300" b="0" i="0" dirty="0">
              <a:solidFill>
                <a:srgbClr val="222222"/>
              </a:solidFill>
              <a:effectLst/>
              <a:latin typeface="Lato" panose="020F0502020204030203" pitchFamily="34" charset="0"/>
            </a:endParaRPr>
          </a:p>
        </p:txBody>
      </p:sp>
    </p:spTree>
    <p:extLst>
      <p:ext uri="{BB962C8B-B14F-4D97-AF65-F5344CB8AC3E}">
        <p14:creationId xmlns:p14="http://schemas.microsoft.com/office/powerpoint/2010/main" val="827545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23E469-196A-88AD-6358-9D091DA9AF6E}"/>
              </a:ext>
            </a:extLst>
          </p:cNvPr>
          <p:cNvPicPr>
            <a:picLocks noGrp="1" noChangeAspect="1"/>
          </p:cNvPicPr>
          <p:nvPr>
            <p:ph idx="1"/>
          </p:nvPr>
        </p:nvPicPr>
        <p:blipFill>
          <a:blip r:embed="rId2"/>
          <a:stretch>
            <a:fillRect/>
          </a:stretch>
        </p:blipFill>
        <p:spPr>
          <a:xfrm>
            <a:off x="2833687" y="996950"/>
            <a:ext cx="6524625" cy="4648200"/>
          </a:xfrm>
        </p:spPr>
      </p:pic>
    </p:spTree>
    <p:extLst>
      <p:ext uri="{BB962C8B-B14F-4D97-AF65-F5344CB8AC3E}">
        <p14:creationId xmlns:p14="http://schemas.microsoft.com/office/powerpoint/2010/main" val="1778611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E202-8691-1F07-BC40-68DA39867AFE}"/>
              </a:ext>
            </a:extLst>
          </p:cNvPr>
          <p:cNvSpPr>
            <a:spLocks noGrp="1"/>
          </p:cNvSpPr>
          <p:nvPr>
            <p:ph type="title"/>
          </p:nvPr>
        </p:nvSpPr>
        <p:spPr/>
        <p:txBody>
          <a:bodyPr/>
          <a:lstStyle/>
          <a:p>
            <a:r>
              <a:rPr lang="en-IN" b="1" i="0" u="sng" dirty="0" err="1">
                <a:solidFill>
                  <a:srgbClr val="222222"/>
                </a:solidFill>
                <a:effectLst/>
                <a:latin typeface="Lato" panose="020F0502020204030203" pitchFamily="34" charset="0"/>
              </a:rPr>
              <a:t>LightGradientBoosting</a:t>
            </a:r>
            <a:r>
              <a:rPr lang="en-IN" b="1" i="0" u="sng" dirty="0">
                <a:solidFill>
                  <a:srgbClr val="222222"/>
                </a:solidFill>
                <a:effectLst/>
                <a:latin typeface="Lato" panose="020F0502020204030203" pitchFamily="34" charset="0"/>
              </a:rPr>
              <a:t> Algorithm</a:t>
            </a:r>
            <a:br>
              <a:rPr lang="en-IN" b="1" i="0" u="sng" dirty="0">
                <a:solidFill>
                  <a:srgbClr val="222222"/>
                </a:solidFill>
                <a:effectLst/>
                <a:latin typeface="Lato" panose="020F0502020204030203" pitchFamily="34" charset="0"/>
              </a:rPr>
            </a:br>
            <a:endParaRPr lang="en-IN" b="1" u="sng" dirty="0"/>
          </a:p>
        </p:txBody>
      </p:sp>
      <p:sp>
        <p:nvSpPr>
          <p:cNvPr id="3" name="Content Placeholder 2">
            <a:extLst>
              <a:ext uri="{FF2B5EF4-FFF2-40B4-BE49-F238E27FC236}">
                <a16:creationId xmlns:a16="http://schemas.microsoft.com/office/drawing/2014/main" id="{B53B42B6-0995-8638-88DE-514B98BE4610}"/>
              </a:ext>
            </a:extLst>
          </p:cNvPr>
          <p:cNvSpPr>
            <a:spLocks noGrp="1"/>
          </p:cNvSpPr>
          <p:nvPr>
            <p:ph idx="1"/>
          </p:nvPr>
        </p:nvSpPr>
        <p:spPr/>
        <p:txBody>
          <a:bodyPr>
            <a:normAutofit/>
          </a:bodyPr>
          <a:lstStyle/>
          <a:p>
            <a:r>
              <a:rPr lang="en-US" sz="2300" b="0" i="0" dirty="0">
                <a:solidFill>
                  <a:srgbClr val="222222"/>
                </a:solidFill>
                <a:effectLst/>
                <a:latin typeface="Lato" panose="020F0502020204030203" pitchFamily="34" charset="0"/>
              </a:rPr>
              <a:t>The </a:t>
            </a:r>
            <a:r>
              <a:rPr lang="en-US" sz="2300" b="0" i="0" dirty="0" err="1">
                <a:solidFill>
                  <a:srgbClr val="222222"/>
                </a:solidFill>
                <a:effectLst/>
                <a:latin typeface="Lato" panose="020F0502020204030203" pitchFamily="34" charset="0"/>
              </a:rPr>
              <a:t>LightGBM</a:t>
            </a:r>
            <a:r>
              <a:rPr lang="en-US" sz="2300" b="0" i="0" dirty="0">
                <a:solidFill>
                  <a:srgbClr val="222222"/>
                </a:solidFill>
                <a:effectLst/>
                <a:latin typeface="Lato" panose="020F0502020204030203" pitchFamily="34" charset="0"/>
              </a:rPr>
              <a:t> boosting algorithm is becoming more popular by the day due to its speed and efficiency</a:t>
            </a:r>
          </a:p>
          <a:p>
            <a:r>
              <a:rPr lang="en-US" sz="2300" b="0" i="0" dirty="0" err="1">
                <a:solidFill>
                  <a:srgbClr val="222222"/>
                </a:solidFill>
                <a:effectLst/>
                <a:latin typeface="Lato" panose="020F0502020204030203" pitchFamily="34" charset="0"/>
              </a:rPr>
              <a:t>LightGBM</a:t>
            </a:r>
            <a:r>
              <a:rPr lang="en-US" sz="2300" b="0" i="0" dirty="0">
                <a:solidFill>
                  <a:srgbClr val="222222"/>
                </a:solidFill>
                <a:effectLst/>
                <a:latin typeface="Lato" panose="020F0502020204030203" pitchFamily="34" charset="0"/>
              </a:rPr>
              <a:t> is able to handle huge amounts of data with ease</a:t>
            </a:r>
            <a:r>
              <a:rPr lang="en-US" sz="2300" dirty="0">
                <a:solidFill>
                  <a:srgbClr val="222222"/>
                </a:solidFill>
                <a:latin typeface="Lato" panose="020F0502020204030203" pitchFamily="34" charset="0"/>
              </a:rPr>
              <a:t>.</a:t>
            </a:r>
          </a:p>
          <a:p>
            <a:r>
              <a:rPr lang="en-US" sz="2300" dirty="0">
                <a:solidFill>
                  <a:srgbClr val="222222"/>
                </a:solidFill>
                <a:latin typeface="Lato" panose="020F0502020204030203" pitchFamily="34" charset="0"/>
              </a:rPr>
              <a:t>But, </a:t>
            </a:r>
            <a:r>
              <a:rPr lang="en-US" sz="2300" b="0" i="0" dirty="0">
                <a:solidFill>
                  <a:srgbClr val="222222"/>
                </a:solidFill>
                <a:effectLst/>
                <a:latin typeface="Lato" panose="020F0502020204030203" pitchFamily="34" charset="0"/>
              </a:rPr>
              <a:t>this algorithm does not perform well with a small number of data points.</a:t>
            </a:r>
          </a:p>
          <a:p>
            <a:r>
              <a:rPr lang="en-US" sz="2300" b="0" i="0" dirty="0">
                <a:solidFill>
                  <a:srgbClr val="222222"/>
                </a:solidFill>
                <a:effectLst/>
                <a:latin typeface="Lato" panose="020F0502020204030203" pitchFamily="34" charset="0"/>
              </a:rPr>
              <a:t>The trees in </a:t>
            </a:r>
            <a:r>
              <a:rPr lang="en-US" sz="2300" b="0" i="0" dirty="0" err="1">
                <a:solidFill>
                  <a:srgbClr val="222222"/>
                </a:solidFill>
                <a:effectLst/>
                <a:latin typeface="Lato" panose="020F0502020204030203" pitchFamily="34" charset="0"/>
              </a:rPr>
              <a:t>LightGBM</a:t>
            </a:r>
            <a:r>
              <a:rPr lang="en-US" sz="2300" b="0" i="0" dirty="0">
                <a:solidFill>
                  <a:srgbClr val="222222"/>
                </a:solidFill>
                <a:effectLst/>
                <a:latin typeface="Lato" panose="020F0502020204030203" pitchFamily="34" charset="0"/>
              </a:rPr>
              <a:t> have a leaf-wise growth, rather than a level-wise growth. </a:t>
            </a:r>
          </a:p>
          <a:p>
            <a:r>
              <a:rPr lang="en-US" sz="2300" b="0" i="0" dirty="0">
                <a:solidFill>
                  <a:srgbClr val="222222"/>
                </a:solidFill>
                <a:effectLst/>
                <a:latin typeface="Lato" panose="020F0502020204030203" pitchFamily="34" charset="0"/>
              </a:rPr>
              <a:t>After the first split, the next split is done only on the leaf node that has a higher delta loss.</a:t>
            </a:r>
            <a:endParaRPr lang="en-IN" sz="2300" dirty="0"/>
          </a:p>
        </p:txBody>
      </p:sp>
    </p:spTree>
    <p:extLst>
      <p:ext uri="{BB962C8B-B14F-4D97-AF65-F5344CB8AC3E}">
        <p14:creationId xmlns:p14="http://schemas.microsoft.com/office/powerpoint/2010/main" val="267601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66D2-88DE-4CA7-81FF-A22985A09F49}"/>
              </a:ext>
            </a:extLst>
          </p:cNvPr>
          <p:cNvSpPr>
            <a:spLocks noGrp="1"/>
          </p:cNvSpPr>
          <p:nvPr>
            <p:ph idx="1"/>
          </p:nvPr>
        </p:nvSpPr>
        <p:spPr>
          <a:xfrm>
            <a:off x="838200" y="465513"/>
            <a:ext cx="10515600" cy="5711450"/>
          </a:xfrm>
        </p:spPr>
        <p:txBody>
          <a:bodyPr>
            <a:normAutofit/>
          </a:bodyPr>
          <a:lstStyle/>
          <a:p>
            <a:endParaRPr lang="en-IN" sz="2300" dirty="0"/>
          </a:p>
          <a:p>
            <a:endParaRPr lang="en-IN" sz="2300" dirty="0"/>
          </a:p>
          <a:p>
            <a:endParaRPr lang="en-IN" sz="2300" dirty="0"/>
          </a:p>
          <a:p>
            <a:endParaRPr lang="en-IN" sz="2300" dirty="0"/>
          </a:p>
          <a:p>
            <a:endParaRPr lang="en-IN" sz="2300" dirty="0"/>
          </a:p>
          <a:p>
            <a:endParaRPr lang="en-US" sz="2300" b="0" i="0" dirty="0">
              <a:solidFill>
                <a:srgbClr val="222222"/>
              </a:solidFill>
              <a:effectLst/>
              <a:latin typeface="Lato" panose="020F0502020204030203" pitchFamily="34" charset="0"/>
            </a:endParaRPr>
          </a:p>
          <a:p>
            <a:endParaRPr lang="en-US" sz="2300" dirty="0">
              <a:solidFill>
                <a:srgbClr val="222222"/>
              </a:solidFill>
              <a:latin typeface="Lato" panose="020F0502020204030203" pitchFamily="34" charset="0"/>
            </a:endParaRPr>
          </a:p>
          <a:p>
            <a:r>
              <a:rPr lang="en-US" sz="2300" b="0" i="0" dirty="0">
                <a:solidFill>
                  <a:srgbClr val="222222"/>
                </a:solidFill>
                <a:effectLst/>
                <a:latin typeface="Lato" panose="020F0502020204030203" pitchFamily="34" charset="0"/>
              </a:rPr>
              <a:t>After the first split, the left node had a higher loss and is selected for the next split. </a:t>
            </a:r>
          </a:p>
          <a:p>
            <a:r>
              <a:rPr lang="en-US" sz="2300" b="0" i="0" dirty="0">
                <a:solidFill>
                  <a:srgbClr val="222222"/>
                </a:solidFill>
                <a:effectLst/>
                <a:latin typeface="Lato" panose="020F0502020204030203" pitchFamily="34" charset="0"/>
              </a:rPr>
              <a:t>Now, we have three leaf nodes, and the middle leaf node had the highest loss. </a:t>
            </a:r>
          </a:p>
          <a:p>
            <a:r>
              <a:rPr lang="en-US" sz="2300" b="0" i="0" dirty="0">
                <a:solidFill>
                  <a:srgbClr val="222222"/>
                </a:solidFill>
                <a:effectLst/>
                <a:latin typeface="Lato" panose="020F0502020204030203" pitchFamily="34" charset="0"/>
              </a:rPr>
              <a:t>The leaf-wise split of the </a:t>
            </a:r>
            <a:r>
              <a:rPr lang="en-US" sz="2300" b="0" i="0" dirty="0" err="1">
                <a:solidFill>
                  <a:srgbClr val="222222"/>
                </a:solidFill>
                <a:effectLst/>
                <a:latin typeface="Lato" panose="020F0502020204030203" pitchFamily="34" charset="0"/>
              </a:rPr>
              <a:t>LightGBM</a:t>
            </a:r>
            <a:r>
              <a:rPr lang="en-US" sz="2300" b="0" i="0" dirty="0">
                <a:solidFill>
                  <a:srgbClr val="222222"/>
                </a:solidFill>
                <a:effectLst/>
                <a:latin typeface="Lato" panose="020F0502020204030203" pitchFamily="34" charset="0"/>
              </a:rPr>
              <a:t> algorithm enables it to work with large datasets.</a:t>
            </a:r>
            <a:endParaRPr lang="en-IN" sz="2300" dirty="0"/>
          </a:p>
        </p:txBody>
      </p:sp>
      <p:pic>
        <p:nvPicPr>
          <p:cNvPr id="9218" name="Picture 2">
            <a:extLst>
              <a:ext uri="{FF2B5EF4-FFF2-40B4-BE49-F238E27FC236}">
                <a16:creationId xmlns:a16="http://schemas.microsoft.com/office/drawing/2014/main" id="{81438344-2686-50B4-D7F0-CC9A4EB83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9893" y="465513"/>
            <a:ext cx="73247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366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66D2-88DE-4CA7-81FF-A22985A09F49}"/>
              </a:ext>
            </a:extLst>
          </p:cNvPr>
          <p:cNvSpPr>
            <a:spLocks noGrp="1"/>
          </p:cNvSpPr>
          <p:nvPr>
            <p:ph idx="1"/>
          </p:nvPr>
        </p:nvSpPr>
        <p:spPr>
          <a:xfrm>
            <a:off x="838200" y="465513"/>
            <a:ext cx="10515600" cy="5711450"/>
          </a:xfrm>
        </p:spPr>
        <p:txBody>
          <a:bodyPr/>
          <a:lstStyle/>
          <a:p>
            <a:r>
              <a:rPr lang="en-US" b="0" i="0" dirty="0">
                <a:solidFill>
                  <a:srgbClr val="222222"/>
                </a:solidFill>
                <a:effectLst/>
                <a:latin typeface="Lato" panose="020F0502020204030203" pitchFamily="34" charset="0"/>
              </a:rPr>
              <a:t>In order to speed up the training process, </a:t>
            </a:r>
            <a:r>
              <a:rPr lang="en-US" b="1" i="0" dirty="0" err="1">
                <a:solidFill>
                  <a:srgbClr val="222222"/>
                </a:solidFill>
                <a:effectLst/>
                <a:latin typeface="Lato" panose="020F0502020204030203" pitchFamily="34" charset="0"/>
              </a:rPr>
              <a:t>LightGBM</a:t>
            </a:r>
            <a:r>
              <a:rPr lang="en-US" b="1" i="0" dirty="0">
                <a:solidFill>
                  <a:srgbClr val="222222"/>
                </a:solidFill>
                <a:effectLst/>
                <a:latin typeface="Lato" panose="020F0502020204030203" pitchFamily="34" charset="0"/>
              </a:rPr>
              <a:t> uses a histogram-based method for selecting the best split</a:t>
            </a:r>
            <a:r>
              <a:rPr lang="en-US" b="0" i="0" dirty="0">
                <a:solidFill>
                  <a:srgbClr val="222222"/>
                </a:solidFill>
                <a:effectLst/>
                <a:latin typeface="Lato" panose="020F0502020204030203" pitchFamily="34" charset="0"/>
              </a:rPr>
              <a:t>. </a:t>
            </a:r>
          </a:p>
          <a:p>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For any continuous variable, instead of using the individual values, these are divided into bins or buckets.</a:t>
            </a:r>
          </a:p>
          <a:p>
            <a:endParaRPr lang="en-US" dirty="0">
              <a:solidFill>
                <a:srgbClr val="222222"/>
              </a:solidFill>
              <a:latin typeface="Lato" panose="020F0502020204030203" pitchFamily="34" charset="0"/>
            </a:endParaRPr>
          </a:p>
          <a:p>
            <a:r>
              <a:rPr lang="en-US" b="0" i="0" dirty="0">
                <a:solidFill>
                  <a:srgbClr val="222222"/>
                </a:solidFill>
                <a:effectLst/>
                <a:latin typeface="Lato" panose="020F0502020204030203" pitchFamily="34" charset="0"/>
              </a:rPr>
              <a:t> This makes the training process faster and lowers memory usage.</a:t>
            </a:r>
          </a:p>
          <a:p>
            <a:pPr marL="0" indent="0">
              <a:buNone/>
            </a:pPr>
            <a:endParaRPr lang="en-IN" dirty="0">
              <a:solidFill>
                <a:srgbClr val="222222"/>
              </a:solidFill>
              <a:latin typeface="Lato" panose="020F0502020204030203" pitchFamily="34" charset="0"/>
            </a:endParaRPr>
          </a:p>
          <a:p>
            <a:pPr marL="0" indent="0">
              <a:buNone/>
            </a:pPr>
            <a:r>
              <a:rPr lang="en-IN">
                <a:solidFill>
                  <a:srgbClr val="222222"/>
                </a:solidFill>
                <a:latin typeface="Lato" panose="020F0502020204030203" pitchFamily="34" charset="0"/>
              </a:rPr>
              <a:t>					--END-</a:t>
            </a:r>
            <a:r>
              <a:rPr lang="en-IN" dirty="0">
                <a:solidFill>
                  <a:srgbClr val="222222"/>
                </a:solidFill>
                <a:latin typeface="Lato" panose="020F0502020204030203" pitchFamily="34" charset="0"/>
              </a:rPr>
              <a:t>-</a:t>
            </a:r>
            <a:endParaRPr lang="en-US" dirty="0">
              <a:solidFill>
                <a:srgbClr val="222222"/>
              </a:solidFill>
              <a:latin typeface="Lato" panose="020F0502020204030203" pitchFamily="34" charset="0"/>
            </a:endParaRPr>
          </a:p>
        </p:txBody>
      </p:sp>
    </p:spTree>
    <p:extLst>
      <p:ext uri="{BB962C8B-B14F-4D97-AF65-F5344CB8AC3E}">
        <p14:creationId xmlns:p14="http://schemas.microsoft.com/office/powerpoint/2010/main" val="405346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54322-BF13-9C75-662C-0D37103554C2}"/>
              </a:ext>
            </a:extLst>
          </p:cNvPr>
          <p:cNvSpPr>
            <a:spLocks noGrp="1"/>
          </p:cNvSpPr>
          <p:nvPr>
            <p:ph type="title"/>
          </p:nvPr>
        </p:nvSpPr>
        <p:spPr>
          <a:xfrm>
            <a:off x="838200" y="365126"/>
            <a:ext cx="10515600" cy="860560"/>
          </a:xfrm>
        </p:spPr>
        <p:txBody>
          <a:bodyPr/>
          <a:lstStyle/>
          <a:p>
            <a:r>
              <a:rPr lang="en-IN" b="1" u="sng" dirty="0"/>
              <a:t>BOOSTING ALGORITHM</a:t>
            </a:r>
          </a:p>
        </p:txBody>
      </p:sp>
      <p:sp>
        <p:nvSpPr>
          <p:cNvPr id="3" name="Content Placeholder 2">
            <a:extLst>
              <a:ext uri="{FF2B5EF4-FFF2-40B4-BE49-F238E27FC236}">
                <a16:creationId xmlns:a16="http://schemas.microsoft.com/office/drawing/2014/main" id="{74C6396D-8B7A-C156-735E-5F78CA779103}"/>
              </a:ext>
            </a:extLst>
          </p:cNvPr>
          <p:cNvSpPr>
            <a:spLocks noGrp="1"/>
          </p:cNvSpPr>
          <p:nvPr>
            <p:ph idx="1"/>
          </p:nvPr>
        </p:nvSpPr>
        <p:spPr>
          <a:xfrm>
            <a:off x="838200" y="1498061"/>
            <a:ext cx="10515600" cy="4678902"/>
          </a:xfrm>
        </p:spPr>
        <p:txBody>
          <a:bodyPr>
            <a:normAutofit fontScale="92500" lnSpcReduction="10000"/>
          </a:bodyPr>
          <a:lstStyle/>
          <a:p>
            <a:pPr marL="0" indent="0">
              <a:buNone/>
            </a:pPr>
            <a:endParaRPr lang="en-IN" sz="2500" b="1" u="sng" kern="0" spc="10" dirty="0">
              <a:solidFill>
                <a:srgbClr val="273239"/>
              </a:solidFill>
              <a:effectLst/>
              <a:latin typeface="Nunito" pitchFamily="2" charset="0"/>
              <a:ea typeface="Times New Roman" panose="02020603050405020304" pitchFamily="18" charset="0"/>
              <a:cs typeface="Times New Roman" panose="02020603050405020304" pitchFamily="18" charset="0"/>
            </a:endParaRPr>
          </a:p>
          <a:p>
            <a:pPr marL="0" indent="0">
              <a:buNone/>
            </a:pPr>
            <a:r>
              <a:rPr lang="en-IN" sz="2500" b="1" u="sng" kern="0" spc="10" dirty="0">
                <a:solidFill>
                  <a:srgbClr val="273239"/>
                </a:solidFill>
                <a:effectLst/>
                <a:latin typeface="Nunito" pitchFamily="2" charset="0"/>
                <a:ea typeface="Times New Roman" panose="02020603050405020304" pitchFamily="18" charset="0"/>
                <a:cs typeface="Times New Roman" panose="02020603050405020304" pitchFamily="18" charset="0"/>
              </a:rPr>
              <a:t>Boosting</a:t>
            </a:r>
            <a:r>
              <a:rPr lang="en-IN" sz="2500" kern="0" spc="10" dirty="0">
                <a:solidFill>
                  <a:srgbClr val="273239"/>
                </a:solidFill>
                <a:effectLst/>
                <a:latin typeface="Nunito" pitchFamily="2" charset="0"/>
                <a:ea typeface="Times New Roman" panose="02020603050405020304" pitchFamily="18" charset="0"/>
                <a:cs typeface="Times New Roman" panose="02020603050405020304" pitchFamily="18" charset="0"/>
              </a:rPr>
              <a:t> is an ensemble(</a:t>
            </a:r>
            <a:r>
              <a:rPr lang="en-US" sz="1600" b="0" i="0" dirty="0">
                <a:solidFill>
                  <a:srgbClr val="101518"/>
                </a:solidFill>
                <a:effectLst/>
                <a:latin typeface="Roboto" panose="02000000000000000000" pitchFamily="2" charset="0"/>
              </a:rPr>
              <a:t>a group of items viewed as a whole rather than individual)</a:t>
            </a:r>
            <a:r>
              <a:rPr lang="en-IN" sz="2500" kern="0" spc="10" dirty="0">
                <a:solidFill>
                  <a:srgbClr val="273239"/>
                </a:solidFill>
                <a:effectLst/>
                <a:latin typeface="Nunito" pitchFamily="2" charset="0"/>
                <a:ea typeface="Times New Roman" panose="02020603050405020304" pitchFamily="18" charset="0"/>
                <a:cs typeface="Times New Roman" panose="02020603050405020304" pitchFamily="18" charset="0"/>
              </a:rPr>
              <a:t> modelling technique that attempts to build a strong classifier from the number of weak classifiers.</a:t>
            </a:r>
          </a:p>
          <a:p>
            <a:r>
              <a:rPr lang="en-IN" sz="2500" kern="0" spc="10" dirty="0">
                <a:solidFill>
                  <a:srgbClr val="273239"/>
                </a:solidFill>
                <a:effectLst/>
                <a:latin typeface="Nunito" pitchFamily="2" charset="0"/>
                <a:ea typeface="Times New Roman" panose="02020603050405020304" pitchFamily="18" charset="0"/>
                <a:cs typeface="Times New Roman" panose="02020603050405020304" pitchFamily="18" charset="0"/>
              </a:rPr>
              <a:t> It is done by building a model by using weak models in series. </a:t>
            </a:r>
          </a:p>
          <a:p>
            <a:pPr marL="0" indent="0">
              <a:buNone/>
            </a:pPr>
            <a:endParaRPr lang="en-IN" sz="2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500" b="1" u="sng" kern="100" spc="10" dirty="0">
                <a:solidFill>
                  <a:srgbClr val="273239"/>
                </a:solidFill>
                <a:effectLst/>
                <a:latin typeface="Nunito" pitchFamily="2" charset="0"/>
                <a:ea typeface="Times New Roman" panose="02020603050405020304" pitchFamily="18" charset="0"/>
                <a:cs typeface="Times New Roman" panose="02020603050405020304" pitchFamily="18" charset="0"/>
              </a:rPr>
              <a:t>Advantages of Boosting: </a:t>
            </a:r>
            <a:r>
              <a:rPr lang="en-IN" sz="2500" kern="100" spc="10" dirty="0">
                <a:solidFill>
                  <a:srgbClr val="273239"/>
                </a:solidFill>
                <a:effectLst/>
                <a:latin typeface="Nunito" pitchFamily="2" charset="0"/>
                <a:ea typeface="Times New Roman" panose="02020603050405020304" pitchFamily="18" charset="0"/>
                <a:cs typeface="Times New Roman" panose="02020603050405020304" pitchFamily="18" charset="0"/>
              </a:rPr>
              <a:t>Improved Accuracy, Better handling of imbalanced data, Better Interpretability.</a:t>
            </a:r>
          </a:p>
          <a:p>
            <a:pPr marL="0" indent="0">
              <a:buNone/>
            </a:pPr>
            <a:r>
              <a:rPr lang="en-IN" sz="2500" kern="100" spc="10" dirty="0">
                <a:solidFill>
                  <a:srgbClr val="273239"/>
                </a:solidFill>
                <a:effectLst/>
                <a:latin typeface="Nunito" pitchFamily="2" charset="0"/>
                <a:ea typeface="Times New Roman" panose="02020603050405020304" pitchFamily="18" charset="0"/>
                <a:cs typeface="Times New Roman" panose="02020603050405020304" pitchFamily="18" charset="0"/>
              </a:rPr>
              <a:t> </a:t>
            </a:r>
            <a:endParaRPr lang="en-IN" sz="2500"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buNone/>
            </a:pPr>
            <a:r>
              <a:rPr lang="en-IN" sz="2500" u="sng" kern="100" dirty="0">
                <a:effectLst/>
                <a:latin typeface="Calibri" panose="020F0502020204030204" pitchFamily="34" charset="0"/>
                <a:ea typeface="Calibri" panose="020F0502020204030204" pitchFamily="34" charset="0"/>
                <a:cs typeface="Times New Roman" panose="02020603050405020304" pitchFamily="18" charset="0"/>
              </a:rPr>
              <a:t>Types of boosting:</a:t>
            </a:r>
          </a:p>
          <a:p>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500" kern="100" dirty="0" err="1">
                <a:effectLst/>
                <a:latin typeface="Calibri" panose="020F0502020204030204" pitchFamily="34" charset="0"/>
                <a:ea typeface="Calibri" panose="020F0502020204030204" pitchFamily="34" charset="0"/>
                <a:cs typeface="Times New Roman" panose="02020603050405020304" pitchFamily="18" charset="0"/>
              </a:rPr>
              <a:t>Adaboost</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 </a:t>
            </a:r>
            <a:r>
              <a:rPr lang="en-IN" sz="25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500" kern="100" dirty="0" err="1">
                <a:effectLst/>
                <a:latin typeface="Calibri" panose="020F0502020204030204" pitchFamily="34" charset="0"/>
                <a:ea typeface="Calibri" panose="020F0502020204030204" pitchFamily="34" charset="0"/>
                <a:cs typeface="Times New Roman" panose="02020603050405020304" pitchFamily="18" charset="0"/>
              </a:rPr>
              <a:t>LGboost</a:t>
            </a: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etc.,</a:t>
            </a:r>
          </a:p>
          <a:p>
            <a:pPr marL="0" indent="0">
              <a:buNone/>
            </a:pPr>
            <a:r>
              <a:rPr lang="en-IN" sz="25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None/>
            </a:pPr>
            <a:endParaRPr lang="en-IN" sz="2500" dirty="0"/>
          </a:p>
        </p:txBody>
      </p:sp>
    </p:spTree>
    <p:extLst>
      <p:ext uri="{BB962C8B-B14F-4D97-AF65-F5344CB8AC3E}">
        <p14:creationId xmlns:p14="http://schemas.microsoft.com/office/powerpoint/2010/main" val="405427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BB91-FA9C-D2E5-3CFD-14F9A588AB16}"/>
              </a:ext>
            </a:extLst>
          </p:cNvPr>
          <p:cNvSpPr>
            <a:spLocks noGrp="1"/>
          </p:cNvSpPr>
          <p:nvPr>
            <p:ph type="title"/>
          </p:nvPr>
        </p:nvSpPr>
        <p:spPr/>
        <p:txBody>
          <a:bodyPr/>
          <a:lstStyle/>
          <a:p>
            <a:r>
              <a:rPr lang="en-IN" b="1" u="sng" dirty="0"/>
              <a:t>ADABOOST ALGORITHM:</a:t>
            </a:r>
          </a:p>
        </p:txBody>
      </p:sp>
      <p:sp>
        <p:nvSpPr>
          <p:cNvPr id="3" name="Content Placeholder 2">
            <a:extLst>
              <a:ext uri="{FF2B5EF4-FFF2-40B4-BE49-F238E27FC236}">
                <a16:creationId xmlns:a16="http://schemas.microsoft.com/office/drawing/2014/main" id="{28C1204F-4B30-7779-E593-ACB3F19F64B6}"/>
              </a:ext>
            </a:extLst>
          </p:cNvPr>
          <p:cNvSpPr>
            <a:spLocks noGrp="1"/>
          </p:cNvSpPr>
          <p:nvPr>
            <p:ph idx="1"/>
          </p:nvPr>
        </p:nvSpPr>
        <p:spPr/>
        <p:txBody>
          <a:bodyPr>
            <a:normAutofit/>
          </a:bodyPr>
          <a:lstStyle/>
          <a:p>
            <a:r>
              <a:rPr lang="en-IN" sz="2300" b="1" u="sng" kern="100" spc="10" dirty="0" err="1">
                <a:solidFill>
                  <a:srgbClr val="273239"/>
                </a:solidFill>
                <a:effectLst/>
                <a:latin typeface="Nunito" pitchFamily="2" charset="0"/>
                <a:ea typeface="Calibri" panose="020F0502020204030204" pitchFamily="34" charset="0"/>
                <a:cs typeface="Times New Roman" panose="02020603050405020304" pitchFamily="18" charset="0"/>
              </a:rPr>
              <a:t>Adaboost</a:t>
            </a:r>
            <a:r>
              <a:rPr lang="en-IN" sz="2300" b="1" u="sng" kern="100" spc="10" dirty="0">
                <a:solidFill>
                  <a:srgbClr val="273239"/>
                </a:solidFill>
                <a:effectLst/>
                <a:latin typeface="Nunito" pitchFamily="2" charset="0"/>
                <a:ea typeface="Calibri" panose="020F0502020204030204" pitchFamily="34" charset="0"/>
                <a:cs typeface="Times New Roman" panose="02020603050405020304" pitchFamily="18" charset="0"/>
              </a:rPr>
              <a:t> </a:t>
            </a:r>
            <a:r>
              <a:rPr lang="en-IN" sz="2300" kern="100" spc="10" dirty="0">
                <a:solidFill>
                  <a:srgbClr val="273239"/>
                </a:solidFill>
                <a:effectLst/>
                <a:latin typeface="Nunito" pitchFamily="2" charset="0"/>
                <a:ea typeface="Calibri" panose="020F0502020204030204" pitchFamily="34" charset="0"/>
                <a:cs typeface="Times New Roman" panose="02020603050405020304" pitchFamily="18" charset="0"/>
              </a:rPr>
              <a:t>– AdaBoost is a boosting algorithm that also works on the principle of the stagewise addition method where multiple weak learners are used for getting strong learners.</a:t>
            </a:r>
            <a:endParaRPr lang="en-IN" sz="23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300" kern="100" dirty="0" err="1">
                <a:effectLst/>
                <a:latin typeface="Calibri" panose="020F0502020204030204" pitchFamily="34" charset="0"/>
                <a:ea typeface="Calibri" panose="020F0502020204030204" pitchFamily="34" charset="0"/>
                <a:cs typeface="Times New Roman" panose="02020603050405020304" pitchFamily="18" charset="0"/>
              </a:rPr>
              <a:t>Adaboost</a:t>
            </a:r>
            <a:r>
              <a:rPr lang="en-IN" sz="2300" kern="100" dirty="0">
                <a:effectLst/>
                <a:latin typeface="Calibri" panose="020F0502020204030204" pitchFamily="34" charset="0"/>
                <a:ea typeface="Calibri" panose="020F0502020204030204" pitchFamily="34" charset="0"/>
                <a:cs typeface="Times New Roman" panose="02020603050405020304" pitchFamily="18" charset="0"/>
              </a:rPr>
              <a:t> combines a lot of weak learners to make strong learners</a:t>
            </a:r>
          </a:p>
          <a:p>
            <a:pPr marL="0" indent="0">
              <a:buNone/>
            </a:pPr>
            <a:endParaRPr lang="en-IN" sz="2300" dirty="0"/>
          </a:p>
          <a:p>
            <a:pPr marL="0" indent="0">
              <a:buNone/>
            </a:pPr>
            <a:r>
              <a:rPr lang="en-IN" sz="2300" b="1" u="sng" dirty="0"/>
              <a:t>Explanation</a:t>
            </a:r>
            <a:r>
              <a:rPr lang="en-IN" sz="2300" dirty="0"/>
              <a:t>:</a:t>
            </a:r>
          </a:p>
          <a:p>
            <a:pPr marL="0" indent="0">
              <a:buNone/>
            </a:pPr>
            <a:r>
              <a:rPr lang="en-US" sz="2300" b="0" i="0" dirty="0">
                <a:solidFill>
                  <a:srgbClr val="222222"/>
                </a:solidFill>
                <a:effectLst/>
                <a:latin typeface="Lato" panose="020F0502020204030203" pitchFamily="34" charset="0"/>
              </a:rPr>
              <a:t>In the case of AdaBoost, higher points are assigned to the data points which are miss-classified or incorrectly predicted by the previous model. This means each successive model will get a weighted input.</a:t>
            </a:r>
            <a:endParaRPr lang="en-IN" sz="2300" dirty="0"/>
          </a:p>
        </p:txBody>
      </p:sp>
    </p:spTree>
    <p:extLst>
      <p:ext uri="{BB962C8B-B14F-4D97-AF65-F5344CB8AC3E}">
        <p14:creationId xmlns:p14="http://schemas.microsoft.com/office/powerpoint/2010/main" val="334105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A1B19F-5E81-579A-48F0-0F1CC90044CA}"/>
              </a:ext>
            </a:extLst>
          </p:cNvPr>
          <p:cNvSpPr>
            <a:spLocks noGrp="1"/>
          </p:cNvSpPr>
          <p:nvPr>
            <p:ph idx="1"/>
          </p:nvPr>
        </p:nvSpPr>
        <p:spPr>
          <a:xfrm>
            <a:off x="838199" y="285663"/>
            <a:ext cx="10515600" cy="5711450"/>
          </a:xfrm>
        </p:spPr>
        <p:txBody>
          <a:bodyPr/>
          <a:lstStyle/>
          <a:p>
            <a:pPr marL="0" indent="0" algn="just">
              <a:buNone/>
            </a:pPr>
            <a:r>
              <a:rPr lang="en-US" b="1" i="0" u="sng" dirty="0">
                <a:solidFill>
                  <a:srgbClr val="222222"/>
                </a:solidFill>
                <a:effectLst/>
                <a:latin typeface="Lato" panose="020F0502020204030203" pitchFamily="34" charset="0"/>
              </a:rPr>
              <a:t>Example:</a:t>
            </a:r>
          </a:p>
          <a:p>
            <a:pPr marL="0" indent="0" algn="just">
              <a:buNone/>
            </a:pPr>
            <a:r>
              <a:rPr lang="en-US" b="0" i="0" dirty="0">
                <a:solidFill>
                  <a:srgbClr val="222222"/>
                </a:solidFill>
                <a:effectLst/>
                <a:latin typeface="Lato" panose="020F0502020204030203" pitchFamily="34" charset="0"/>
              </a:rPr>
              <a:t>Let’s understand how this is done using an example.</a:t>
            </a:r>
          </a:p>
          <a:p>
            <a:pPr marL="0" indent="0">
              <a:buNone/>
            </a:pPr>
            <a:br>
              <a:rPr lang="en-US" dirty="0"/>
            </a:b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0" i="0" dirty="0">
                <a:solidFill>
                  <a:srgbClr val="222222"/>
                </a:solidFill>
                <a:effectLst/>
                <a:latin typeface="Lato" panose="020F0502020204030203" pitchFamily="34" charset="0"/>
              </a:rPr>
              <a:t>Here, we have the blue positives and red negatives. Now the first step is to build a model to classify this data.</a:t>
            </a:r>
            <a:endParaRPr lang="en-IN" dirty="0"/>
          </a:p>
        </p:txBody>
      </p:sp>
      <p:pic>
        <p:nvPicPr>
          <p:cNvPr id="2062" name="Picture 14" descr="AdaBoost Algorithm">
            <a:extLst>
              <a:ext uri="{FF2B5EF4-FFF2-40B4-BE49-F238E27FC236}">
                <a16:creationId xmlns:a16="http://schemas.microsoft.com/office/drawing/2014/main" id="{554947C3-9CCF-E708-9290-F0B283DB4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4655" y="1523134"/>
            <a:ext cx="1590675" cy="132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050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66D2-88DE-4CA7-81FF-A22985A09F49}"/>
              </a:ext>
            </a:extLst>
          </p:cNvPr>
          <p:cNvSpPr>
            <a:spLocks noGrp="1"/>
          </p:cNvSpPr>
          <p:nvPr>
            <p:ph idx="1"/>
          </p:nvPr>
        </p:nvSpPr>
        <p:spPr>
          <a:xfrm>
            <a:off x="572193" y="465513"/>
            <a:ext cx="10515600" cy="5711450"/>
          </a:xfrm>
        </p:spPr>
        <p:txBody>
          <a:bodyPr/>
          <a:lstStyle/>
          <a:p>
            <a:pPr marL="0" indent="0" algn="l">
              <a:buNone/>
            </a:pPr>
            <a:r>
              <a:rPr lang="en-US" b="1" i="0" u="sng" dirty="0">
                <a:solidFill>
                  <a:srgbClr val="222222"/>
                </a:solidFill>
                <a:effectLst/>
                <a:latin typeface="Lato" panose="020F0502020204030203" pitchFamily="34" charset="0"/>
              </a:rPr>
              <a:t>Model1</a:t>
            </a:r>
          </a:p>
          <a:p>
            <a:pPr algn="just"/>
            <a:r>
              <a:rPr lang="en-US" b="0" i="0" dirty="0">
                <a:solidFill>
                  <a:srgbClr val="222222"/>
                </a:solidFill>
                <a:effectLst/>
                <a:latin typeface="Lato" panose="020F0502020204030203" pitchFamily="34" charset="0"/>
              </a:rPr>
              <a:t>Suppose the first model gives the following result, where it is able to classify two blue points on the left side and all red points correctly. But the model also miss-classify the three blue points here.</a:t>
            </a:r>
          </a:p>
          <a:p>
            <a:pPr marL="0" indent="0">
              <a:buNone/>
            </a:pPr>
            <a:br>
              <a:rPr lang="en-US" dirty="0"/>
            </a:br>
            <a:endParaRPr lang="en-IN" dirty="0"/>
          </a:p>
        </p:txBody>
      </p:sp>
      <p:pic>
        <p:nvPicPr>
          <p:cNvPr id="3074" name="Picture 2" descr="AdaBoost Model 1">
            <a:extLst>
              <a:ext uri="{FF2B5EF4-FFF2-40B4-BE49-F238E27FC236}">
                <a16:creationId xmlns:a16="http://schemas.microsoft.com/office/drawing/2014/main" id="{6DF216D8-A299-9545-074C-966DC09C0A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8780" y="2995613"/>
            <a:ext cx="4162425"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59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66D2-88DE-4CA7-81FF-A22985A09F49}"/>
              </a:ext>
            </a:extLst>
          </p:cNvPr>
          <p:cNvSpPr>
            <a:spLocks noGrp="1"/>
          </p:cNvSpPr>
          <p:nvPr>
            <p:ph idx="1"/>
          </p:nvPr>
        </p:nvSpPr>
        <p:spPr>
          <a:xfrm>
            <a:off x="838200" y="465513"/>
            <a:ext cx="10515600" cy="5711450"/>
          </a:xfrm>
        </p:spPr>
        <p:txBody>
          <a:bodyPr>
            <a:normAutofit/>
          </a:bodyPr>
          <a:lstStyle/>
          <a:p>
            <a:pPr marL="0" indent="0">
              <a:buNone/>
            </a:pPr>
            <a:r>
              <a:rPr lang="en-IN" sz="2300" b="1" i="0" u="sng" dirty="0">
                <a:solidFill>
                  <a:srgbClr val="222222"/>
                </a:solidFill>
                <a:effectLst/>
                <a:latin typeface="Lato" panose="020F0502020204030203" pitchFamily="34" charset="0"/>
              </a:rPr>
              <a:t>Model 2</a:t>
            </a:r>
          </a:p>
          <a:p>
            <a:pPr marL="0" indent="0">
              <a:buNone/>
            </a:pPr>
            <a:r>
              <a:rPr lang="en-US" sz="2300" b="0" i="0" dirty="0">
                <a:solidFill>
                  <a:srgbClr val="222222"/>
                </a:solidFill>
                <a:effectLst/>
                <a:latin typeface="Lato" panose="020F0502020204030203" pitchFamily="34" charset="0"/>
              </a:rPr>
              <a:t>Now, these miss- classified data points will be given higher weight </a:t>
            </a:r>
            <a:r>
              <a:rPr lang="en-IN" sz="2300" b="0" i="0" dirty="0">
                <a:solidFill>
                  <a:srgbClr val="222222"/>
                </a:solidFill>
                <a:effectLst/>
                <a:latin typeface="Lato" panose="020F0502020204030203" pitchFamily="34" charset="0"/>
              </a:rPr>
              <a:t>next iteration. </a:t>
            </a:r>
          </a:p>
          <a:p>
            <a:pPr marL="0" indent="0">
              <a:buNone/>
            </a:pPr>
            <a:r>
              <a:rPr lang="en-IN" sz="2300" dirty="0"/>
              <a:t>                                                                    			I</a:t>
            </a:r>
            <a:r>
              <a:rPr lang="en-US" sz="2300" b="0" i="0" dirty="0">
                <a:solidFill>
                  <a:srgbClr val="222222"/>
                </a:solidFill>
                <a:effectLst/>
                <a:latin typeface="Lato" panose="020F0502020204030203" pitchFamily="34" charset="0"/>
              </a:rPr>
              <a:t>n the second model we could 							see, the model boundary has 							been shifted to the right side 							 							</a:t>
            </a:r>
          </a:p>
          <a:p>
            <a:pPr marL="0" indent="0">
              <a:buNone/>
            </a:pPr>
            <a:r>
              <a:rPr lang="en-US" sz="2300" dirty="0">
                <a:solidFill>
                  <a:srgbClr val="222222"/>
                </a:solidFill>
                <a:latin typeface="Lato" panose="020F0502020204030203" pitchFamily="34" charset="0"/>
              </a:rPr>
              <a:t>							</a:t>
            </a:r>
            <a:r>
              <a:rPr lang="en-US" sz="2300" b="0" i="0" dirty="0">
                <a:solidFill>
                  <a:srgbClr val="222222"/>
                </a:solidFill>
                <a:effectLst/>
                <a:latin typeface="Lato" panose="020F0502020204030203" pitchFamily="34" charset="0"/>
              </a:rPr>
              <a:t>Still, it’s not a perfect model.</a:t>
            </a:r>
          </a:p>
          <a:p>
            <a:pPr marL="0" indent="0">
              <a:buNone/>
            </a:pPr>
            <a:endParaRPr lang="en-US" sz="2300" dirty="0">
              <a:solidFill>
                <a:srgbClr val="222222"/>
              </a:solidFill>
              <a:latin typeface="Lato" panose="020F0502020204030203" pitchFamily="34" charset="0"/>
            </a:endParaRPr>
          </a:p>
          <a:p>
            <a:pPr marL="0" indent="0">
              <a:buNone/>
            </a:pPr>
            <a:r>
              <a:rPr lang="en-US" sz="2300" b="0" i="0" dirty="0">
                <a:solidFill>
                  <a:srgbClr val="222222"/>
                </a:solidFill>
                <a:effectLst/>
                <a:latin typeface="Lato" panose="020F0502020204030203" pitchFamily="34" charset="0"/>
              </a:rPr>
              <a:t>							We could notice 3 red 								negatives are miss-classified 							by model 2.</a:t>
            </a:r>
            <a:endParaRPr lang="en-IN" sz="2300" dirty="0"/>
          </a:p>
        </p:txBody>
      </p:sp>
      <p:pic>
        <p:nvPicPr>
          <p:cNvPr id="4098" name="Picture 2" descr="AdaBoost Model2">
            <a:extLst>
              <a:ext uri="{FF2B5EF4-FFF2-40B4-BE49-F238E27FC236}">
                <a16:creationId xmlns:a16="http://schemas.microsoft.com/office/drawing/2014/main" id="{03F9BC69-5FEE-9414-D37F-FD7E05F9A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138" y="1731523"/>
            <a:ext cx="5504039" cy="413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4525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66D2-88DE-4CA7-81FF-A22985A09F49}"/>
              </a:ext>
            </a:extLst>
          </p:cNvPr>
          <p:cNvSpPr>
            <a:spLocks noGrp="1"/>
          </p:cNvSpPr>
          <p:nvPr>
            <p:ph idx="1"/>
          </p:nvPr>
        </p:nvSpPr>
        <p:spPr>
          <a:xfrm>
            <a:off x="838200" y="465513"/>
            <a:ext cx="10515600" cy="5711450"/>
          </a:xfrm>
        </p:spPr>
        <p:txBody>
          <a:bodyPr>
            <a:normAutofit/>
          </a:bodyPr>
          <a:lstStyle/>
          <a:p>
            <a:pPr marL="0" indent="0">
              <a:buNone/>
            </a:pPr>
            <a:r>
              <a:rPr lang="en-IN" sz="2300" b="1" i="0" u="sng" dirty="0">
                <a:solidFill>
                  <a:srgbClr val="222222"/>
                </a:solidFill>
                <a:effectLst/>
                <a:latin typeface="Lato" panose="020F0502020204030203" pitchFamily="34" charset="0"/>
              </a:rPr>
              <a:t>Model 3</a:t>
            </a:r>
          </a:p>
          <a:p>
            <a:r>
              <a:rPr lang="en-US" sz="2300" b="0" i="0" dirty="0">
                <a:solidFill>
                  <a:srgbClr val="222222"/>
                </a:solidFill>
                <a:effectLst/>
                <a:latin typeface="Lato" panose="020F0502020204030203" pitchFamily="34" charset="0"/>
              </a:rPr>
              <a:t>The task of the third model is to focus on these three red negative points..</a:t>
            </a:r>
            <a:endParaRPr lang="en-IN" sz="2300" dirty="0"/>
          </a:p>
        </p:txBody>
      </p:sp>
      <p:pic>
        <p:nvPicPr>
          <p:cNvPr id="5122" name="Picture 2" descr="AdaBoost Model3">
            <a:extLst>
              <a:ext uri="{FF2B5EF4-FFF2-40B4-BE49-F238E27FC236}">
                <a16:creationId xmlns:a16="http://schemas.microsoft.com/office/drawing/2014/main" id="{76135749-6446-CD21-29A4-3BE4E692DB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007"/>
          <a:stretch/>
        </p:blipFill>
        <p:spPr bwMode="auto">
          <a:xfrm>
            <a:off x="690664" y="1887167"/>
            <a:ext cx="6591286" cy="400107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58F3531-5E9D-7989-0D06-51A0ADFDC159}"/>
              </a:ext>
            </a:extLst>
          </p:cNvPr>
          <p:cNvSpPr txBox="1"/>
          <p:nvPr/>
        </p:nvSpPr>
        <p:spPr>
          <a:xfrm>
            <a:off x="7281951" y="2341889"/>
            <a:ext cx="4219385" cy="3277820"/>
          </a:xfrm>
          <a:prstGeom prst="rect">
            <a:avLst/>
          </a:prstGeom>
          <a:noFill/>
        </p:spPr>
        <p:txBody>
          <a:bodyPr wrap="square" rtlCol="0">
            <a:spAutoFit/>
          </a:bodyPr>
          <a:lstStyle/>
          <a:p>
            <a:pPr marL="342900" indent="-342900">
              <a:buFont typeface="Arial" panose="020B0604020202020204" pitchFamily="34" charset="0"/>
              <a:buChar char="•"/>
            </a:pPr>
            <a:r>
              <a:rPr lang="en-US" sz="2300" b="0" i="0" dirty="0">
                <a:solidFill>
                  <a:srgbClr val="222222"/>
                </a:solidFill>
                <a:effectLst/>
                <a:latin typeface="Lato" panose="020F0502020204030203" pitchFamily="34" charset="0"/>
              </a:rPr>
              <a:t>This new model again incorrectly predicted some data points. </a:t>
            </a:r>
          </a:p>
          <a:p>
            <a:pPr marL="342900" indent="-342900">
              <a:buFont typeface="Arial" panose="020B0604020202020204" pitchFamily="34" charset="0"/>
              <a:buChar char="•"/>
            </a:pPr>
            <a:r>
              <a:rPr lang="en-US" sz="2300" b="0" i="0" dirty="0">
                <a:solidFill>
                  <a:srgbClr val="222222"/>
                </a:solidFill>
                <a:effectLst/>
                <a:latin typeface="Lato" panose="020F0502020204030203" pitchFamily="34" charset="0"/>
              </a:rPr>
              <a:t>At this point, we can say all these individual models are not strong enough to classify the points correctly and are often called weak learners.</a:t>
            </a:r>
            <a:endParaRPr lang="en-IN" sz="2300" dirty="0"/>
          </a:p>
        </p:txBody>
      </p:sp>
    </p:spTree>
    <p:extLst>
      <p:ext uri="{BB962C8B-B14F-4D97-AF65-F5344CB8AC3E}">
        <p14:creationId xmlns:p14="http://schemas.microsoft.com/office/powerpoint/2010/main" val="2417540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66D2-88DE-4CA7-81FF-A22985A09F49}"/>
              </a:ext>
            </a:extLst>
          </p:cNvPr>
          <p:cNvSpPr>
            <a:spLocks noGrp="1"/>
          </p:cNvSpPr>
          <p:nvPr>
            <p:ph idx="1"/>
          </p:nvPr>
        </p:nvSpPr>
        <p:spPr>
          <a:xfrm>
            <a:off x="671945" y="358846"/>
            <a:ext cx="10515600" cy="6051666"/>
          </a:xfrm>
        </p:spPr>
        <p:txBody>
          <a:bodyPr>
            <a:normAutofit/>
          </a:bodyPr>
          <a:lstStyle/>
          <a:p>
            <a:pPr marL="0" indent="0" algn="l">
              <a:buNone/>
            </a:pPr>
            <a:r>
              <a:rPr lang="en-US" sz="2300" b="1" i="0" u="sng" dirty="0">
                <a:solidFill>
                  <a:srgbClr val="222222"/>
                </a:solidFill>
                <a:effectLst/>
                <a:latin typeface="Lato" panose="020F0502020204030203" pitchFamily="34" charset="0"/>
              </a:rPr>
              <a:t>Ensemble</a:t>
            </a:r>
          </a:p>
          <a:p>
            <a:pPr algn="just"/>
            <a:r>
              <a:rPr lang="en-US" sz="2300" dirty="0">
                <a:solidFill>
                  <a:srgbClr val="222222"/>
                </a:solidFill>
                <a:latin typeface="Lato" panose="020F0502020204030203" pitchFamily="34" charset="0"/>
              </a:rPr>
              <a:t>W</a:t>
            </a:r>
            <a:r>
              <a:rPr lang="en-US" sz="2300" b="0" i="0" dirty="0">
                <a:solidFill>
                  <a:srgbClr val="222222"/>
                </a:solidFill>
                <a:effectLst/>
                <a:latin typeface="Lato" panose="020F0502020204030203" pitchFamily="34" charset="0"/>
              </a:rPr>
              <a:t>e have to aggregate these models. </a:t>
            </a:r>
          </a:p>
          <a:p>
            <a:pPr algn="just"/>
            <a:r>
              <a:rPr lang="en-US" sz="2300" b="0" i="0" dirty="0">
                <a:solidFill>
                  <a:srgbClr val="222222"/>
                </a:solidFill>
                <a:effectLst/>
                <a:latin typeface="Lato" panose="020F0502020204030203" pitchFamily="34" charset="0"/>
              </a:rPr>
              <a:t>So our final model will be the weighted mean of individual models.</a:t>
            </a:r>
          </a:p>
          <a:p>
            <a:endParaRPr lang="en-IN" sz="2300" dirty="0"/>
          </a:p>
        </p:txBody>
      </p:sp>
      <p:pic>
        <p:nvPicPr>
          <p:cNvPr id="6146" name="Picture 2" descr="AdaBoost Ensemble">
            <a:extLst>
              <a:ext uri="{FF2B5EF4-FFF2-40B4-BE49-F238E27FC236}">
                <a16:creationId xmlns:a16="http://schemas.microsoft.com/office/drawing/2014/main" id="{E6B979A7-1AD5-31C2-0EB3-BBB3AB7883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 r="-1852" b="44311"/>
          <a:stretch/>
        </p:blipFill>
        <p:spPr bwMode="auto">
          <a:xfrm>
            <a:off x="1671203" y="2828418"/>
            <a:ext cx="7489421" cy="21132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daBoost Ensemble">
            <a:extLst>
              <a:ext uri="{FF2B5EF4-FFF2-40B4-BE49-F238E27FC236}">
                <a16:creationId xmlns:a16="http://schemas.microsoft.com/office/drawing/2014/main" id="{982645DE-2D4A-6C47-E6F0-C8BD57AACE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334" t="55522" r="33255" b="-1151"/>
          <a:stretch/>
        </p:blipFill>
        <p:spPr bwMode="auto">
          <a:xfrm>
            <a:off x="4224274" y="4941651"/>
            <a:ext cx="2383277" cy="173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B366D2-88DE-4CA7-81FF-A22985A09F49}"/>
              </a:ext>
            </a:extLst>
          </p:cNvPr>
          <p:cNvSpPr>
            <a:spLocks noGrp="1"/>
          </p:cNvSpPr>
          <p:nvPr>
            <p:ph idx="1"/>
          </p:nvPr>
        </p:nvSpPr>
        <p:spPr>
          <a:xfrm>
            <a:off x="838200" y="465513"/>
            <a:ext cx="10515600" cy="5711450"/>
          </a:xfrm>
        </p:spPr>
        <p:txBody>
          <a:bodyPr>
            <a:normAutofit/>
          </a:bodyPr>
          <a:lstStyle/>
          <a:p>
            <a:pPr algn="just"/>
            <a:r>
              <a:rPr lang="en-US" sz="2300" b="0" i="0" dirty="0">
                <a:solidFill>
                  <a:srgbClr val="222222"/>
                </a:solidFill>
                <a:effectLst/>
                <a:latin typeface="Lato" panose="020F0502020204030203" pitchFamily="34" charset="0"/>
              </a:rPr>
              <a:t>After multiple iterations, we would be able to create the right decision boundary with the help of all the previous weak learners. </a:t>
            </a:r>
          </a:p>
          <a:p>
            <a:pPr algn="just"/>
            <a:r>
              <a:rPr lang="en-US" sz="2300" b="0" i="0" dirty="0">
                <a:solidFill>
                  <a:srgbClr val="222222"/>
                </a:solidFill>
                <a:effectLst/>
                <a:latin typeface="Lato" panose="020F0502020204030203" pitchFamily="34" charset="0"/>
              </a:rPr>
              <a:t>This final model is known as a </a:t>
            </a:r>
            <a:r>
              <a:rPr lang="en-US" sz="2300" b="1" i="0" dirty="0">
                <a:solidFill>
                  <a:srgbClr val="222222"/>
                </a:solidFill>
                <a:effectLst/>
                <a:latin typeface="Lato" panose="020F0502020204030203" pitchFamily="34" charset="0"/>
              </a:rPr>
              <a:t>strong learner.</a:t>
            </a:r>
          </a:p>
          <a:p>
            <a:pPr marL="0" indent="0" algn="just">
              <a:buNone/>
            </a:pPr>
            <a:endParaRPr lang="en-US" sz="2300" b="1" i="0" dirty="0">
              <a:solidFill>
                <a:srgbClr val="222222"/>
              </a:solidFill>
              <a:effectLst/>
              <a:latin typeface="Lato" panose="020F0502020204030203" pitchFamily="34" charset="0"/>
            </a:endParaRPr>
          </a:p>
          <a:p>
            <a:pPr marL="0" indent="0" algn="just">
              <a:buNone/>
            </a:pPr>
            <a:r>
              <a:rPr lang="en-US" sz="2300" b="1" i="0" u="sng" dirty="0">
                <a:solidFill>
                  <a:srgbClr val="222222"/>
                </a:solidFill>
                <a:effectLst/>
                <a:latin typeface="Lato" panose="020F0502020204030203" pitchFamily="34" charset="0"/>
              </a:rPr>
              <a:t>Steps taken in AdaBoost.</a:t>
            </a:r>
          </a:p>
          <a:p>
            <a:pPr algn="just">
              <a:buFont typeface="+mj-lt"/>
              <a:buAutoNum type="arabicPeriod"/>
            </a:pPr>
            <a:r>
              <a:rPr lang="en-US" sz="2300" b="0" i="0" dirty="0">
                <a:solidFill>
                  <a:srgbClr val="222222"/>
                </a:solidFill>
                <a:effectLst/>
                <a:latin typeface="Lato" panose="020F0502020204030203" pitchFamily="34" charset="0"/>
              </a:rPr>
              <a:t>Build a model and make predictions.</a:t>
            </a:r>
          </a:p>
          <a:p>
            <a:pPr algn="just">
              <a:buFont typeface="+mj-lt"/>
              <a:buAutoNum type="arabicPeriod"/>
            </a:pPr>
            <a:r>
              <a:rPr lang="en-US" sz="2300" b="0" i="0" dirty="0">
                <a:solidFill>
                  <a:srgbClr val="222222"/>
                </a:solidFill>
                <a:effectLst/>
                <a:latin typeface="Lato" panose="020F0502020204030203" pitchFamily="34" charset="0"/>
              </a:rPr>
              <a:t>Assign higher weights to miss-classified points.</a:t>
            </a:r>
          </a:p>
          <a:p>
            <a:pPr algn="just">
              <a:buFont typeface="+mj-lt"/>
              <a:buAutoNum type="arabicPeriod"/>
            </a:pPr>
            <a:r>
              <a:rPr lang="en-US" sz="2300" b="0" i="0" dirty="0">
                <a:solidFill>
                  <a:srgbClr val="222222"/>
                </a:solidFill>
                <a:effectLst/>
                <a:latin typeface="Lato" panose="020F0502020204030203" pitchFamily="34" charset="0"/>
              </a:rPr>
              <a:t>Build next model.</a:t>
            </a:r>
          </a:p>
          <a:p>
            <a:pPr algn="just">
              <a:buFont typeface="+mj-lt"/>
              <a:buAutoNum type="arabicPeriod"/>
            </a:pPr>
            <a:r>
              <a:rPr lang="en-US" sz="2300" b="0" i="0" dirty="0">
                <a:solidFill>
                  <a:srgbClr val="222222"/>
                </a:solidFill>
                <a:effectLst/>
                <a:latin typeface="Lato" panose="020F0502020204030203" pitchFamily="34" charset="0"/>
              </a:rPr>
              <a:t>Repeat steps 3 and 4.</a:t>
            </a:r>
          </a:p>
          <a:p>
            <a:pPr algn="just">
              <a:buFont typeface="+mj-lt"/>
              <a:buAutoNum type="arabicPeriod"/>
            </a:pPr>
            <a:r>
              <a:rPr lang="en-US" sz="2300" b="0" i="0" dirty="0">
                <a:solidFill>
                  <a:srgbClr val="222222"/>
                </a:solidFill>
                <a:effectLst/>
                <a:latin typeface="Lato" panose="020F0502020204030203" pitchFamily="34" charset="0"/>
              </a:rPr>
              <a:t>Make a final model using the weighted average of individual models.</a:t>
            </a:r>
          </a:p>
          <a:p>
            <a:endParaRPr lang="en-IN" sz="2300" dirty="0"/>
          </a:p>
        </p:txBody>
      </p:sp>
      <p:pic>
        <p:nvPicPr>
          <p:cNvPr id="2" name="Picture 2" descr="AdaBoost Ensemble">
            <a:extLst>
              <a:ext uri="{FF2B5EF4-FFF2-40B4-BE49-F238E27FC236}">
                <a16:creationId xmlns:a16="http://schemas.microsoft.com/office/drawing/2014/main" id="{1CB3F976-F218-1427-2995-3E4F3ADA91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334" t="55522" r="33255" b="-1151"/>
          <a:stretch/>
        </p:blipFill>
        <p:spPr bwMode="auto">
          <a:xfrm>
            <a:off x="9379934" y="2563246"/>
            <a:ext cx="2383277" cy="1731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58189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TotalTime>
  <Words>929</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Lato</vt:lpstr>
      <vt:lpstr>Nunito</vt:lpstr>
      <vt:lpstr>Roboto</vt:lpstr>
      <vt:lpstr>Office Theme</vt:lpstr>
      <vt:lpstr> BOOSTING ALGORITHM</vt:lpstr>
      <vt:lpstr>BOOSTING ALGORITHM</vt:lpstr>
      <vt:lpstr>ADABOOST ALGORITHM:</vt:lpstr>
      <vt:lpstr>PowerPoint Presentation</vt:lpstr>
      <vt:lpstr>PowerPoint Presentation</vt:lpstr>
      <vt:lpstr>PowerPoint Presentation</vt:lpstr>
      <vt:lpstr>PowerPoint Presentation</vt:lpstr>
      <vt:lpstr>PowerPoint Presentation</vt:lpstr>
      <vt:lpstr>PowerPoint Presentation</vt:lpstr>
      <vt:lpstr>Gradient Boosting Machine (GBM) </vt:lpstr>
      <vt:lpstr>PowerPoint Presentation</vt:lpstr>
      <vt:lpstr>PowerPoint Presentation</vt:lpstr>
      <vt:lpstr>PowerPoint Presentation</vt:lpstr>
      <vt:lpstr>LightGradientBoosting Algorithm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BOOSTING ALGORITHM</dc:title>
  <dc:creator>Vijay Divya</dc:creator>
  <cp:lastModifiedBy>Vijay Divya</cp:lastModifiedBy>
  <cp:revision>42</cp:revision>
  <dcterms:created xsi:type="dcterms:W3CDTF">2023-09-17T18:03:02Z</dcterms:created>
  <dcterms:modified xsi:type="dcterms:W3CDTF">2023-09-17T19:19:18Z</dcterms:modified>
</cp:coreProperties>
</file>