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24" autoAdjust="0"/>
  </p:normalViewPr>
  <p:slideViewPr>
    <p:cSldViewPr>
      <p:cViewPr varScale="1">
        <p:scale>
          <a:sx n="65" d="100"/>
          <a:sy n="65" d="100"/>
        </p:scale>
        <p:origin x="-6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299A1-D215-4333-9A1F-1D5D688B1F92}" type="doc">
      <dgm:prSet loTypeId="urn:microsoft.com/office/officeart/2005/8/layout/process2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72D58AB-EAE7-46B1-AB7E-572D27876D92}">
      <dgm:prSet phldrT="[Text]"/>
      <dgm:spPr/>
      <dgm:t>
        <a:bodyPr/>
        <a:lstStyle/>
        <a:p>
          <a:pPr algn="ctr"/>
          <a:r>
            <a:rPr lang="el-GR"/>
            <a:t>Εξαγωγή Δεδομένων από </a:t>
          </a:r>
          <a:r>
            <a:rPr lang="en-US"/>
            <a:t>ticket.json</a:t>
          </a:r>
        </a:p>
      </dgm:t>
    </dgm:pt>
    <dgm:pt modelId="{9A19038C-8943-40A9-B793-D1FC1767CFAD}" type="parTrans" cxnId="{42B0383E-DFBD-416C-9CEA-E94F2529E5B3}">
      <dgm:prSet/>
      <dgm:spPr/>
      <dgm:t>
        <a:bodyPr/>
        <a:lstStyle/>
        <a:p>
          <a:pPr algn="ctr"/>
          <a:endParaRPr lang="en-US"/>
        </a:p>
      </dgm:t>
    </dgm:pt>
    <dgm:pt modelId="{161D100E-EF8B-46FA-83ED-9AB48A54511D}" type="sibTrans" cxnId="{42B0383E-DFBD-416C-9CEA-E94F2529E5B3}">
      <dgm:prSet/>
      <dgm:spPr/>
      <dgm:t>
        <a:bodyPr/>
        <a:lstStyle/>
        <a:p>
          <a:pPr algn="ctr"/>
          <a:endParaRPr lang="en-US"/>
        </a:p>
      </dgm:t>
    </dgm:pt>
    <dgm:pt modelId="{AA4EF15E-EEDE-42DB-A476-F6992AB2FADD}">
      <dgm:prSet phldrT="[Text]"/>
      <dgm:spPr/>
      <dgm:t>
        <a:bodyPr/>
        <a:lstStyle/>
        <a:p>
          <a:pPr algn="ctr"/>
          <a:r>
            <a:rPr lang="el-GR"/>
            <a:t>Προεπεξεργασία και Καθαρισμός ημιδομημένων</a:t>
          </a:r>
          <a:r>
            <a:rPr lang="en-US"/>
            <a:t> </a:t>
          </a:r>
          <a:r>
            <a:rPr lang="el-GR"/>
            <a:t>Δεδομένων</a:t>
          </a:r>
          <a:endParaRPr lang="en-US"/>
        </a:p>
      </dgm:t>
    </dgm:pt>
    <dgm:pt modelId="{49C361AB-D2DE-4693-BD52-D7780A7E6EEC}" type="parTrans" cxnId="{8AEBB6BA-1F4D-4F49-9034-85042ECFC7F2}">
      <dgm:prSet/>
      <dgm:spPr/>
      <dgm:t>
        <a:bodyPr/>
        <a:lstStyle/>
        <a:p>
          <a:pPr algn="ctr"/>
          <a:endParaRPr lang="en-US"/>
        </a:p>
      </dgm:t>
    </dgm:pt>
    <dgm:pt modelId="{FF08BB4E-6B00-4FD9-9088-7F31DD2B09E8}" type="sibTrans" cxnId="{8AEBB6BA-1F4D-4F49-9034-85042ECFC7F2}">
      <dgm:prSet/>
      <dgm:spPr/>
      <dgm:t>
        <a:bodyPr/>
        <a:lstStyle/>
        <a:p>
          <a:pPr algn="ctr"/>
          <a:endParaRPr lang="en-US"/>
        </a:p>
      </dgm:t>
    </dgm:pt>
    <dgm:pt modelId="{F7FFB8FA-83B2-46DE-A180-5D550D1F4F5C}">
      <dgm:prSet/>
      <dgm:spPr/>
      <dgm:t>
        <a:bodyPr/>
        <a:lstStyle/>
        <a:p>
          <a:pPr algn="ctr"/>
          <a:r>
            <a:rPr lang="el-GR"/>
            <a:t>Επεξεργασία Φυσικής Γλώσσας (</a:t>
          </a:r>
          <a:r>
            <a:rPr lang="en-US"/>
            <a:t>NLP)</a:t>
          </a:r>
        </a:p>
      </dgm:t>
    </dgm:pt>
    <dgm:pt modelId="{C3EB858C-B44D-42CD-A615-8FCBB7447899}" type="parTrans" cxnId="{FDF8D129-A678-4303-BEFA-8353DDA9CD62}">
      <dgm:prSet/>
      <dgm:spPr/>
      <dgm:t>
        <a:bodyPr/>
        <a:lstStyle/>
        <a:p>
          <a:pPr algn="ctr"/>
          <a:endParaRPr lang="en-US"/>
        </a:p>
      </dgm:t>
    </dgm:pt>
    <dgm:pt modelId="{1A7483C5-5DE7-4984-B2CB-98B6A078CA11}" type="sibTrans" cxnId="{FDF8D129-A678-4303-BEFA-8353DDA9CD62}">
      <dgm:prSet/>
      <dgm:spPr/>
      <dgm:t>
        <a:bodyPr/>
        <a:lstStyle/>
        <a:p>
          <a:pPr algn="ctr"/>
          <a:endParaRPr lang="en-US"/>
        </a:p>
      </dgm:t>
    </dgm:pt>
    <dgm:pt modelId="{AA4A42D0-84A6-43AE-B663-3501F5380A90}">
      <dgm:prSet/>
      <dgm:spPr/>
      <dgm:t>
        <a:bodyPr/>
        <a:lstStyle/>
        <a:p>
          <a:pPr algn="ctr"/>
          <a:r>
            <a:rPr lang="el-GR"/>
            <a:t>Σημασιολογική Ανάλυση</a:t>
          </a:r>
          <a:endParaRPr lang="en-US"/>
        </a:p>
      </dgm:t>
    </dgm:pt>
    <dgm:pt modelId="{D466DE31-8742-41DC-838B-B00DD0698DAD}" type="parTrans" cxnId="{44FB0C5D-9BDA-47A6-BC10-1723975A8C57}">
      <dgm:prSet/>
      <dgm:spPr/>
      <dgm:t>
        <a:bodyPr/>
        <a:lstStyle/>
        <a:p>
          <a:pPr algn="ctr"/>
          <a:endParaRPr lang="en-US"/>
        </a:p>
      </dgm:t>
    </dgm:pt>
    <dgm:pt modelId="{FE0AC67A-1C7F-4F74-BA19-B07B28619B33}" type="sibTrans" cxnId="{44FB0C5D-9BDA-47A6-BC10-1723975A8C57}">
      <dgm:prSet/>
      <dgm:spPr/>
      <dgm:t>
        <a:bodyPr/>
        <a:lstStyle/>
        <a:p>
          <a:pPr algn="ctr"/>
          <a:endParaRPr lang="en-US"/>
        </a:p>
      </dgm:t>
    </dgm:pt>
    <dgm:pt modelId="{6F50F5C1-DEE8-4BA6-BCE6-1AF71F039792}">
      <dgm:prSet/>
      <dgm:spPr/>
      <dgm:t>
        <a:bodyPr/>
        <a:lstStyle/>
        <a:p>
          <a:pPr algn="ctr"/>
          <a:r>
            <a:rPr lang="el-GR"/>
            <a:t>Σημασιολογική Συσχέτιση</a:t>
          </a:r>
          <a:endParaRPr lang="en-US"/>
        </a:p>
      </dgm:t>
    </dgm:pt>
    <dgm:pt modelId="{7795E347-D113-4A0D-B958-6C32B1E775EB}" type="parTrans" cxnId="{FDF00A1A-CBB7-4C47-99FE-A79A18B7A0C9}">
      <dgm:prSet/>
      <dgm:spPr/>
      <dgm:t>
        <a:bodyPr/>
        <a:lstStyle/>
        <a:p>
          <a:pPr algn="ctr"/>
          <a:endParaRPr lang="en-US"/>
        </a:p>
      </dgm:t>
    </dgm:pt>
    <dgm:pt modelId="{A01075B4-2F38-4075-B993-4A08CAD66F70}" type="sibTrans" cxnId="{FDF00A1A-CBB7-4C47-99FE-A79A18B7A0C9}">
      <dgm:prSet/>
      <dgm:spPr/>
      <dgm:t>
        <a:bodyPr/>
        <a:lstStyle/>
        <a:p>
          <a:pPr algn="ctr"/>
          <a:endParaRPr lang="en-US"/>
        </a:p>
      </dgm:t>
    </dgm:pt>
    <dgm:pt modelId="{7C7E1680-0CA7-4D41-A7F8-04C25D4EE1BE}">
      <dgm:prSet/>
      <dgm:spPr/>
      <dgm:t>
        <a:bodyPr/>
        <a:lstStyle/>
        <a:p>
          <a:pPr algn="ctr"/>
          <a:r>
            <a:rPr lang="el-GR"/>
            <a:t>Εξαγωγή Συνόλου Δεδομένων  (</a:t>
          </a:r>
          <a:r>
            <a:rPr lang="en-US"/>
            <a:t>Dataset)</a:t>
          </a:r>
        </a:p>
      </dgm:t>
    </dgm:pt>
    <dgm:pt modelId="{58CEA564-4989-40DC-8347-E1766EF7A73E}" type="parTrans" cxnId="{CEF428EE-74B7-437F-BB77-1359CCE0CEFC}">
      <dgm:prSet/>
      <dgm:spPr/>
      <dgm:t>
        <a:bodyPr/>
        <a:lstStyle/>
        <a:p>
          <a:pPr algn="ctr"/>
          <a:endParaRPr lang="en-US"/>
        </a:p>
      </dgm:t>
    </dgm:pt>
    <dgm:pt modelId="{0BED9BE2-92C3-4252-A8B7-1CD0B3C165B6}" type="sibTrans" cxnId="{CEF428EE-74B7-437F-BB77-1359CCE0CEFC}">
      <dgm:prSet/>
      <dgm:spPr/>
      <dgm:t>
        <a:bodyPr/>
        <a:lstStyle/>
        <a:p>
          <a:pPr algn="ctr"/>
          <a:endParaRPr lang="en-US"/>
        </a:p>
      </dgm:t>
    </dgm:pt>
    <dgm:pt modelId="{B011FD31-47C0-4B57-8A28-C7383EB5CCA3}" type="pres">
      <dgm:prSet presAssocID="{3ED299A1-D215-4333-9A1F-1D5D688B1F92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4CF924-F295-4DBB-8099-51B35632D411}" type="pres">
      <dgm:prSet presAssocID="{C72D58AB-EAE7-46B1-AB7E-572D27876D92}" presName="node" presStyleLbl="node1" presStyleIdx="0" presStyleCnt="6" custScaleX="666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BA4AD-BDD3-49B8-80E8-F24FA84AF59F}" type="pres">
      <dgm:prSet presAssocID="{161D100E-EF8B-46FA-83ED-9AB48A54511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1D11AED-C49F-4BA6-8856-2A19989C990B}" type="pres">
      <dgm:prSet presAssocID="{161D100E-EF8B-46FA-83ED-9AB48A54511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CE0EE14-A0BF-48BB-BC0E-359E944D1431}" type="pres">
      <dgm:prSet presAssocID="{AA4EF15E-EEDE-42DB-A476-F6992AB2FADD}" presName="node" presStyleLbl="node1" presStyleIdx="1" presStyleCnt="6" custScaleX="666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F38DE-0728-41A8-B276-12354E348579}" type="pres">
      <dgm:prSet presAssocID="{FF08BB4E-6B00-4FD9-9088-7F31DD2B09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27498038-703E-47AB-B4F4-8FE14E0B02F2}" type="pres">
      <dgm:prSet presAssocID="{FF08BB4E-6B00-4FD9-9088-7F31DD2B09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2708259-E7ED-4FCA-B137-D983A571053D}" type="pres">
      <dgm:prSet presAssocID="{F7FFB8FA-83B2-46DE-A180-5D550D1F4F5C}" presName="node" presStyleLbl="node1" presStyleIdx="2" presStyleCnt="6" custScaleX="666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D4A6E1-7A62-45F7-A079-08C337FE470C}" type="pres">
      <dgm:prSet presAssocID="{1A7483C5-5DE7-4984-B2CB-98B6A078CA1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BCA3405-D571-48D1-B0D5-509532903B12}" type="pres">
      <dgm:prSet presAssocID="{1A7483C5-5DE7-4984-B2CB-98B6A078CA1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1288925-D32E-489B-BF63-6D0543CEA011}" type="pres">
      <dgm:prSet presAssocID="{AA4A42D0-84A6-43AE-B663-3501F5380A90}" presName="node" presStyleLbl="node1" presStyleIdx="3" presStyleCnt="6" custScaleX="666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920F0-4230-4BBB-84DE-161B071A70A2}" type="pres">
      <dgm:prSet presAssocID="{FE0AC67A-1C7F-4F74-BA19-B07B28619B3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5322B08-C24A-479E-9544-ECD4B41F94AE}" type="pres">
      <dgm:prSet presAssocID="{FE0AC67A-1C7F-4F74-BA19-B07B28619B3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755F365-A6E1-4E5A-8665-96B06236A302}" type="pres">
      <dgm:prSet presAssocID="{6F50F5C1-DEE8-4BA6-BCE6-1AF71F039792}" presName="node" presStyleLbl="node1" presStyleIdx="4" presStyleCnt="6" custScaleX="666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0C564-7682-406F-8E77-635053FDA0BD}" type="pres">
      <dgm:prSet presAssocID="{A01075B4-2F38-4075-B993-4A08CAD66F7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8795016-1597-4B01-8A18-23F0597E20A7}" type="pres">
      <dgm:prSet presAssocID="{A01075B4-2F38-4075-B993-4A08CAD66F7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0A9D7E63-7D91-4B7C-8720-3861981B9E06}" type="pres">
      <dgm:prSet presAssocID="{7C7E1680-0CA7-4D41-A7F8-04C25D4EE1BE}" presName="node" presStyleLbl="node1" presStyleIdx="5" presStyleCnt="6" custScaleX="666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4937E9-310C-4B98-818E-F2490DE79B43}" type="presOf" srcId="{1A7483C5-5DE7-4984-B2CB-98B6A078CA11}" destId="{6ED4A6E1-7A62-45F7-A079-08C337FE470C}" srcOrd="0" destOrd="0" presId="urn:microsoft.com/office/officeart/2005/8/layout/process2"/>
    <dgm:cxn modelId="{CEF428EE-74B7-437F-BB77-1359CCE0CEFC}" srcId="{3ED299A1-D215-4333-9A1F-1D5D688B1F92}" destId="{7C7E1680-0CA7-4D41-A7F8-04C25D4EE1BE}" srcOrd="5" destOrd="0" parTransId="{58CEA564-4989-40DC-8347-E1766EF7A73E}" sibTransId="{0BED9BE2-92C3-4252-A8B7-1CD0B3C165B6}"/>
    <dgm:cxn modelId="{468CC654-EAF1-464D-A861-6C9E2B1A0D52}" type="presOf" srcId="{A01075B4-2F38-4075-B993-4A08CAD66F70}" destId="{4430C564-7682-406F-8E77-635053FDA0BD}" srcOrd="0" destOrd="0" presId="urn:microsoft.com/office/officeart/2005/8/layout/process2"/>
    <dgm:cxn modelId="{34D6EB6B-DE2F-49D6-BFF8-8BE13419F3D1}" type="presOf" srcId="{FF08BB4E-6B00-4FD9-9088-7F31DD2B09E8}" destId="{773F38DE-0728-41A8-B276-12354E348579}" srcOrd="0" destOrd="0" presId="urn:microsoft.com/office/officeart/2005/8/layout/process2"/>
    <dgm:cxn modelId="{FDF00A1A-CBB7-4C47-99FE-A79A18B7A0C9}" srcId="{3ED299A1-D215-4333-9A1F-1D5D688B1F92}" destId="{6F50F5C1-DEE8-4BA6-BCE6-1AF71F039792}" srcOrd="4" destOrd="0" parTransId="{7795E347-D113-4A0D-B958-6C32B1E775EB}" sibTransId="{A01075B4-2F38-4075-B993-4A08CAD66F70}"/>
    <dgm:cxn modelId="{42B0383E-DFBD-416C-9CEA-E94F2529E5B3}" srcId="{3ED299A1-D215-4333-9A1F-1D5D688B1F92}" destId="{C72D58AB-EAE7-46B1-AB7E-572D27876D92}" srcOrd="0" destOrd="0" parTransId="{9A19038C-8943-40A9-B793-D1FC1767CFAD}" sibTransId="{161D100E-EF8B-46FA-83ED-9AB48A54511D}"/>
    <dgm:cxn modelId="{CD079A1A-FC14-41C5-8225-9CC44D5CDDC2}" type="presOf" srcId="{F7FFB8FA-83B2-46DE-A180-5D550D1F4F5C}" destId="{12708259-E7ED-4FCA-B137-D983A571053D}" srcOrd="0" destOrd="0" presId="urn:microsoft.com/office/officeart/2005/8/layout/process2"/>
    <dgm:cxn modelId="{17D3D599-F715-4CB4-9CFA-7C35B3EB7B3B}" type="presOf" srcId="{6F50F5C1-DEE8-4BA6-BCE6-1AF71F039792}" destId="{B755F365-A6E1-4E5A-8665-96B06236A302}" srcOrd="0" destOrd="0" presId="urn:microsoft.com/office/officeart/2005/8/layout/process2"/>
    <dgm:cxn modelId="{49825D2B-DCC5-4CB6-8033-5D8681F51ED7}" type="presOf" srcId="{FE0AC67A-1C7F-4F74-BA19-B07B28619B33}" destId="{A92920F0-4230-4BBB-84DE-161B071A70A2}" srcOrd="0" destOrd="0" presId="urn:microsoft.com/office/officeart/2005/8/layout/process2"/>
    <dgm:cxn modelId="{BF2A687E-A230-473B-B285-DD7FE9EA16C7}" type="presOf" srcId="{AA4EF15E-EEDE-42DB-A476-F6992AB2FADD}" destId="{1CE0EE14-A0BF-48BB-BC0E-359E944D1431}" srcOrd="0" destOrd="0" presId="urn:microsoft.com/office/officeart/2005/8/layout/process2"/>
    <dgm:cxn modelId="{0E28B773-D58C-4C33-AD3F-3320F81D403C}" type="presOf" srcId="{7C7E1680-0CA7-4D41-A7F8-04C25D4EE1BE}" destId="{0A9D7E63-7D91-4B7C-8720-3861981B9E06}" srcOrd="0" destOrd="0" presId="urn:microsoft.com/office/officeart/2005/8/layout/process2"/>
    <dgm:cxn modelId="{FDF8D129-A678-4303-BEFA-8353DDA9CD62}" srcId="{3ED299A1-D215-4333-9A1F-1D5D688B1F92}" destId="{F7FFB8FA-83B2-46DE-A180-5D550D1F4F5C}" srcOrd="2" destOrd="0" parTransId="{C3EB858C-B44D-42CD-A615-8FCBB7447899}" sibTransId="{1A7483C5-5DE7-4984-B2CB-98B6A078CA11}"/>
    <dgm:cxn modelId="{69DA8A0B-2503-4599-BA2A-69C3B7A92C09}" type="presOf" srcId="{161D100E-EF8B-46FA-83ED-9AB48A54511D}" destId="{B80BA4AD-BDD3-49B8-80E8-F24FA84AF59F}" srcOrd="0" destOrd="0" presId="urn:microsoft.com/office/officeart/2005/8/layout/process2"/>
    <dgm:cxn modelId="{CC6F2890-C486-4CBB-AD32-A69F0EA21E9A}" type="presOf" srcId="{C72D58AB-EAE7-46B1-AB7E-572D27876D92}" destId="{BA4CF924-F295-4DBB-8099-51B35632D411}" srcOrd="0" destOrd="0" presId="urn:microsoft.com/office/officeart/2005/8/layout/process2"/>
    <dgm:cxn modelId="{269C9435-1675-49F8-9500-A422BD5BDB63}" type="presOf" srcId="{FF08BB4E-6B00-4FD9-9088-7F31DD2B09E8}" destId="{27498038-703E-47AB-B4F4-8FE14E0B02F2}" srcOrd="1" destOrd="0" presId="urn:microsoft.com/office/officeart/2005/8/layout/process2"/>
    <dgm:cxn modelId="{99FBB851-801A-43A5-94FC-269D7D78EC57}" type="presOf" srcId="{3ED299A1-D215-4333-9A1F-1D5D688B1F92}" destId="{B011FD31-47C0-4B57-8A28-C7383EB5CCA3}" srcOrd="0" destOrd="0" presId="urn:microsoft.com/office/officeart/2005/8/layout/process2"/>
    <dgm:cxn modelId="{1E61D2B2-5290-471B-8F47-9F22CCA982B5}" type="presOf" srcId="{AA4A42D0-84A6-43AE-B663-3501F5380A90}" destId="{11288925-D32E-489B-BF63-6D0543CEA011}" srcOrd="0" destOrd="0" presId="urn:microsoft.com/office/officeart/2005/8/layout/process2"/>
    <dgm:cxn modelId="{F30FA4E2-06B5-4C93-8039-EDDDBC2208AF}" type="presOf" srcId="{A01075B4-2F38-4075-B993-4A08CAD66F70}" destId="{98795016-1597-4B01-8A18-23F0597E20A7}" srcOrd="1" destOrd="0" presId="urn:microsoft.com/office/officeart/2005/8/layout/process2"/>
    <dgm:cxn modelId="{1A08BB6D-9060-41A4-B589-8E241906B9F2}" type="presOf" srcId="{161D100E-EF8B-46FA-83ED-9AB48A54511D}" destId="{81D11AED-C49F-4BA6-8856-2A19989C990B}" srcOrd="1" destOrd="0" presId="urn:microsoft.com/office/officeart/2005/8/layout/process2"/>
    <dgm:cxn modelId="{44FB0C5D-9BDA-47A6-BC10-1723975A8C57}" srcId="{3ED299A1-D215-4333-9A1F-1D5D688B1F92}" destId="{AA4A42D0-84A6-43AE-B663-3501F5380A90}" srcOrd="3" destOrd="0" parTransId="{D466DE31-8742-41DC-838B-B00DD0698DAD}" sibTransId="{FE0AC67A-1C7F-4F74-BA19-B07B28619B33}"/>
    <dgm:cxn modelId="{8AEBB6BA-1F4D-4F49-9034-85042ECFC7F2}" srcId="{3ED299A1-D215-4333-9A1F-1D5D688B1F92}" destId="{AA4EF15E-EEDE-42DB-A476-F6992AB2FADD}" srcOrd="1" destOrd="0" parTransId="{49C361AB-D2DE-4693-BD52-D7780A7E6EEC}" sibTransId="{FF08BB4E-6B00-4FD9-9088-7F31DD2B09E8}"/>
    <dgm:cxn modelId="{14DE48AA-A9F0-4020-9A9E-7575DD0C224B}" type="presOf" srcId="{FE0AC67A-1C7F-4F74-BA19-B07B28619B33}" destId="{75322B08-C24A-479E-9544-ECD4B41F94AE}" srcOrd="1" destOrd="0" presId="urn:microsoft.com/office/officeart/2005/8/layout/process2"/>
    <dgm:cxn modelId="{901D904F-876B-4A64-95EF-161D19C68DDA}" type="presOf" srcId="{1A7483C5-5DE7-4984-B2CB-98B6A078CA11}" destId="{EBCA3405-D571-48D1-B0D5-509532903B12}" srcOrd="1" destOrd="0" presId="urn:microsoft.com/office/officeart/2005/8/layout/process2"/>
    <dgm:cxn modelId="{BF4F7384-6906-4BB6-9CFD-35D6E60E8ED6}" type="presParOf" srcId="{B011FD31-47C0-4B57-8A28-C7383EB5CCA3}" destId="{BA4CF924-F295-4DBB-8099-51B35632D411}" srcOrd="0" destOrd="0" presId="urn:microsoft.com/office/officeart/2005/8/layout/process2"/>
    <dgm:cxn modelId="{AE4D06EA-79A7-4B5C-B239-2A0550381219}" type="presParOf" srcId="{B011FD31-47C0-4B57-8A28-C7383EB5CCA3}" destId="{B80BA4AD-BDD3-49B8-80E8-F24FA84AF59F}" srcOrd="1" destOrd="0" presId="urn:microsoft.com/office/officeart/2005/8/layout/process2"/>
    <dgm:cxn modelId="{3D66E94B-ED09-45F4-A765-37609874AB9D}" type="presParOf" srcId="{B80BA4AD-BDD3-49B8-80E8-F24FA84AF59F}" destId="{81D11AED-C49F-4BA6-8856-2A19989C990B}" srcOrd="0" destOrd="0" presId="urn:microsoft.com/office/officeart/2005/8/layout/process2"/>
    <dgm:cxn modelId="{44B4D1B0-3B80-4BA4-BD95-FED95C8357DB}" type="presParOf" srcId="{B011FD31-47C0-4B57-8A28-C7383EB5CCA3}" destId="{1CE0EE14-A0BF-48BB-BC0E-359E944D1431}" srcOrd="2" destOrd="0" presId="urn:microsoft.com/office/officeart/2005/8/layout/process2"/>
    <dgm:cxn modelId="{FF373171-6466-4860-B238-9994D2D33B60}" type="presParOf" srcId="{B011FD31-47C0-4B57-8A28-C7383EB5CCA3}" destId="{773F38DE-0728-41A8-B276-12354E348579}" srcOrd="3" destOrd="0" presId="urn:microsoft.com/office/officeart/2005/8/layout/process2"/>
    <dgm:cxn modelId="{D214268C-76D1-4E55-9B27-DDC3F6DBD972}" type="presParOf" srcId="{773F38DE-0728-41A8-B276-12354E348579}" destId="{27498038-703E-47AB-B4F4-8FE14E0B02F2}" srcOrd="0" destOrd="0" presId="urn:microsoft.com/office/officeart/2005/8/layout/process2"/>
    <dgm:cxn modelId="{113B195B-D08B-49FC-9F02-8CD0EB0061BA}" type="presParOf" srcId="{B011FD31-47C0-4B57-8A28-C7383EB5CCA3}" destId="{12708259-E7ED-4FCA-B137-D983A571053D}" srcOrd="4" destOrd="0" presId="urn:microsoft.com/office/officeart/2005/8/layout/process2"/>
    <dgm:cxn modelId="{76DE2ABA-E13A-4C34-B765-3D3895813BD6}" type="presParOf" srcId="{B011FD31-47C0-4B57-8A28-C7383EB5CCA3}" destId="{6ED4A6E1-7A62-45F7-A079-08C337FE470C}" srcOrd="5" destOrd="0" presId="urn:microsoft.com/office/officeart/2005/8/layout/process2"/>
    <dgm:cxn modelId="{118EC146-A68F-4682-B64E-FBB4CE060E92}" type="presParOf" srcId="{6ED4A6E1-7A62-45F7-A079-08C337FE470C}" destId="{EBCA3405-D571-48D1-B0D5-509532903B12}" srcOrd="0" destOrd="0" presId="urn:microsoft.com/office/officeart/2005/8/layout/process2"/>
    <dgm:cxn modelId="{E2DBB784-7A64-4ADE-A83A-FE4B0FE27976}" type="presParOf" srcId="{B011FD31-47C0-4B57-8A28-C7383EB5CCA3}" destId="{11288925-D32E-489B-BF63-6D0543CEA011}" srcOrd="6" destOrd="0" presId="urn:microsoft.com/office/officeart/2005/8/layout/process2"/>
    <dgm:cxn modelId="{92B53B26-0A73-4AA4-9EA5-96C294A549A5}" type="presParOf" srcId="{B011FD31-47C0-4B57-8A28-C7383EB5CCA3}" destId="{A92920F0-4230-4BBB-84DE-161B071A70A2}" srcOrd="7" destOrd="0" presId="urn:microsoft.com/office/officeart/2005/8/layout/process2"/>
    <dgm:cxn modelId="{CC6ED267-D429-456F-BFCF-4E4C4F978FC1}" type="presParOf" srcId="{A92920F0-4230-4BBB-84DE-161B071A70A2}" destId="{75322B08-C24A-479E-9544-ECD4B41F94AE}" srcOrd="0" destOrd="0" presId="urn:microsoft.com/office/officeart/2005/8/layout/process2"/>
    <dgm:cxn modelId="{16DBBEB8-3C9E-460F-A662-A9E720382B0F}" type="presParOf" srcId="{B011FD31-47C0-4B57-8A28-C7383EB5CCA3}" destId="{B755F365-A6E1-4E5A-8665-96B06236A302}" srcOrd="8" destOrd="0" presId="urn:microsoft.com/office/officeart/2005/8/layout/process2"/>
    <dgm:cxn modelId="{2ED69136-ADB6-4F6B-AFF0-A208373448E7}" type="presParOf" srcId="{B011FD31-47C0-4B57-8A28-C7383EB5CCA3}" destId="{4430C564-7682-406F-8E77-635053FDA0BD}" srcOrd="9" destOrd="0" presId="urn:microsoft.com/office/officeart/2005/8/layout/process2"/>
    <dgm:cxn modelId="{275EB994-363A-425C-A749-D5DEA1FABB76}" type="presParOf" srcId="{4430C564-7682-406F-8E77-635053FDA0BD}" destId="{98795016-1597-4B01-8A18-23F0597E20A7}" srcOrd="0" destOrd="0" presId="urn:microsoft.com/office/officeart/2005/8/layout/process2"/>
    <dgm:cxn modelId="{904D75F4-479A-4CF0-A918-4C3B4E874824}" type="presParOf" srcId="{B011FD31-47C0-4B57-8A28-C7383EB5CCA3}" destId="{0A9D7E63-7D91-4B7C-8720-3861981B9E06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59387-DADE-4FE6-94DA-66263112CBB1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</dgm:pt>
    <dgm:pt modelId="{86E260D7-2396-4B49-BE0C-3368C9BE8F69}">
      <dgm:prSet phldrT="[Text]"/>
      <dgm:spPr/>
      <dgm:t>
        <a:bodyPr/>
        <a:lstStyle/>
        <a:p>
          <a:r>
            <a:rPr lang="el-GR"/>
            <a:t>Ανάγνωση Αρχείων </a:t>
          </a:r>
          <a:r>
            <a:rPr lang="en-US"/>
            <a:t>ticket.json</a:t>
          </a:r>
        </a:p>
      </dgm:t>
    </dgm:pt>
    <dgm:pt modelId="{7DE684F0-2367-40C5-BC55-E43B91B0418F}" type="parTrans" cxnId="{2AA825A4-FFC7-424D-ACC8-E4656B1A4CDB}">
      <dgm:prSet/>
      <dgm:spPr/>
      <dgm:t>
        <a:bodyPr/>
        <a:lstStyle/>
        <a:p>
          <a:endParaRPr lang="en-US"/>
        </a:p>
      </dgm:t>
    </dgm:pt>
    <dgm:pt modelId="{037D3087-F99C-4017-ADCC-1B616E3B46F0}" type="sibTrans" cxnId="{2AA825A4-FFC7-424D-ACC8-E4656B1A4CDB}">
      <dgm:prSet/>
      <dgm:spPr/>
      <dgm:t>
        <a:bodyPr/>
        <a:lstStyle/>
        <a:p>
          <a:endParaRPr lang="en-US"/>
        </a:p>
      </dgm:t>
    </dgm:pt>
    <dgm:pt modelId="{38830BA8-CCD8-4D9F-9D69-27FD9ED5955F}">
      <dgm:prSet phldrT="[Text]"/>
      <dgm:spPr/>
      <dgm:t>
        <a:bodyPr/>
        <a:lstStyle/>
        <a:p>
          <a:r>
            <a:rPr lang="el-GR"/>
            <a:t>Αρχική Προεπεξεργασία</a:t>
          </a:r>
          <a:endParaRPr lang="en-US"/>
        </a:p>
      </dgm:t>
    </dgm:pt>
    <dgm:pt modelId="{B1689404-7466-4C8E-B09D-2457BED35E9D}" type="parTrans" cxnId="{211C4D0F-F385-4060-B1BE-6C5CE9FFBEBD}">
      <dgm:prSet/>
      <dgm:spPr/>
      <dgm:t>
        <a:bodyPr/>
        <a:lstStyle/>
        <a:p>
          <a:endParaRPr lang="en-US"/>
        </a:p>
      </dgm:t>
    </dgm:pt>
    <dgm:pt modelId="{F3E41451-B46F-43F7-8B5A-C81186A26CBD}" type="sibTrans" cxnId="{211C4D0F-F385-4060-B1BE-6C5CE9FFBEBD}">
      <dgm:prSet/>
      <dgm:spPr/>
      <dgm:t>
        <a:bodyPr/>
        <a:lstStyle/>
        <a:p>
          <a:endParaRPr lang="en-US"/>
        </a:p>
      </dgm:t>
    </dgm:pt>
    <dgm:pt modelId="{EB008725-10FB-4A88-808C-CE5EBCA6E46D}">
      <dgm:prSet phldrT="[Text]"/>
      <dgm:spPr/>
      <dgm:t>
        <a:bodyPr/>
        <a:lstStyle/>
        <a:p>
          <a:r>
            <a:rPr lang="el-GR"/>
            <a:t>Χαρτογράφηση σε </a:t>
          </a:r>
          <a:r>
            <a:rPr lang="en-US"/>
            <a:t>Java Object</a:t>
          </a:r>
        </a:p>
      </dgm:t>
    </dgm:pt>
    <dgm:pt modelId="{BCBBFB73-CE3E-49A0-A9E3-37DD32ED23D1}" type="parTrans" cxnId="{0B5705FA-32E3-4DEC-8380-B6934A4B7D04}">
      <dgm:prSet/>
      <dgm:spPr/>
      <dgm:t>
        <a:bodyPr/>
        <a:lstStyle/>
        <a:p>
          <a:endParaRPr lang="en-US"/>
        </a:p>
      </dgm:t>
    </dgm:pt>
    <dgm:pt modelId="{8E975A71-2D58-48AB-92BE-24239C144065}" type="sibTrans" cxnId="{0B5705FA-32E3-4DEC-8380-B6934A4B7D04}">
      <dgm:prSet/>
      <dgm:spPr/>
      <dgm:t>
        <a:bodyPr/>
        <a:lstStyle/>
        <a:p>
          <a:endParaRPr lang="en-US"/>
        </a:p>
      </dgm:t>
    </dgm:pt>
    <dgm:pt modelId="{30133708-D28E-4AC1-B003-8F767813E1D9}">
      <dgm:prSet/>
      <dgm:spPr/>
      <dgm:t>
        <a:bodyPr/>
        <a:lstStyle/>
        <a:p>
          <a:r>
            <a:rPr lang="el-GR"/>
            <a:t>Δημιουργία Πρώιμου </a:t>
          </a:r>
          <a:r>
            <a:rPr lang="en-US"/>
            <a:t>Dataset</a:t>
          </a:r>
        </a:p>
      </dgm:t>
    </dgm:pt>
    <dgm:pt modelId="{EB7417DA-E113-447E-901C-5AE072FCB597}" type="parTrans" cxnId="{4037BB4D-E321-44E6-BF11-4A28376CC20D}">
      <dgm:prSet/>
      <dgm:spPr/>
      <dgm:t>
        <a:bodyPr/>
        <a:lstStyle/>
        <a:p>
          <a:endParaRPr lang="en-US"/>
        </a:p>
      </dgm:t>
    </dgm:pt>
    <dgm:pt modelId="{2B74B15E-4865-4DF8-9D4C-93EC9D749524}" type="sibTrans" cxnId="{4037BB4D-E321-44E6-BF11-4A28376CC20D}">
      <dgm:prSet/>
      <dgm:spPr/>
      <dgm:t>
        <a:bodyPr/>
        <a:lstStyle/>
        <a:p>
          <a:endParaRPr lang="en-US"/>
        </a:p>
      </dgm:t>
    </dgm:pt>
    <dgm:pt modelId="{41EDDC5D-7C2E-4804-9100-F925E7470D47}">
      <dgm:prSet/>
      <dgm:spPr/>
      <dgm:t>
        <a:bodyPr/>
        <a:lstStyle/>
        <a:p>
          <a:r>
            <a:rPr lang="el-GR"/>
            <a:t>Περαιτέρω Προεπεξεργασία</a:t>
          </a:r>
          <a:endParaRPr lang="en-US"/>
        </a:p>
      </dgm:t>
    </dgm:pt>
    <dgm:pt modelId="{5DE50674-719E-4B8D-B671-0A56E6390E8E}" type="parTrans" cxnId="{D6CB466F-648A-4A29-A7BA-C3564DDF8AD8}">
      <dgm:prSet/>
      <dgm:spPr/>
      <dgm:t>
        <a:bodyPr/>
        <a:lstStyle/>
        <a:p>
          <a:endParaRPr lang="en-US"/>
        </a:p>
      </dgm:t>
    </dgm:pt>
    <dgm:pt modelId="{BAA13870-F75B-4F32-A194-0714EA6D44E7}" type="sibTrans" cxnId="{D6CB466F-648A-4A29-A7BA-C3564DDF8AD8}">
      <dgm:prSet/>
      <dgm:spPr/>
      <dgm:t>
        <a:bodyPr/>
        <a:lstStyle/>
        <a:p>
          <a:endParaRPr lang="en-US"/>
        </a:p>
      </dgm:t>
    </dgm:pt>
    <dgm:pt modelId="{431698A0-1154-48BF-8FE6-10465B864B40}">
      <dgm:prSet/>
      <dgm:spPr/>
      <dgm:t>
        <a:bodyPr/>
        <a:lstStyle/>
        <a:p>
          <a:r>
            <a:rPr lang="el-GR"/>
            <a:t>Επεξεργασία Φυσικής Γλώσσας</a:t>
          </a:r>
          <a:endParaRPr lang="en-US"/>
        </a:p>
      </dgm:t>
    </dgm:pt>
    <dgm:pt modelId="{08149B15-072F-46B4-A2E3-A6E3D6022F75}" type="parTrans" cxnId="{8C22A2CF-FC37-48F4-947C-3F47FAABBF5F}">
      <dgm:prSet/>
      <dgm:spPr/>
      <dgm:t>
        <a:bodyPr/>
        <a:lstStyle/>
        <a:p>
          <a:endParaRPr lang="en-US"/>
        </a:p>
      </dgm:t>
    </dgm:pt>
    <dgm:pt modelId="{C4D74F04-7FCC-41B9-84C5-6F27C8441518}" type="sibTrans" cxnId="{8C22A2CF-FC37-48F4-947C-3F47FAABBF5F}">
      <dgm:prSet/>
      <dgm:spPr/>
      <dgm:t>
        <a:bodyPr/>
        <a:lstStyle/>
        <a:p>
          <a:endParaRPr lang="el-GR"/>
        </a:p>
      </dgm:t>
    </dgm:pt>
    <dgm:pt modelId="{D0D6B40F-057B-43DE-863A-B9EC15E8BCCB}" type="pres">
      <dgm:prSet presAssocID="{B6D59387-DADE-4FE6-94DA-66263112CBB1}" presName="Name0" presStyleCnt="0">
        <dgm:presLayoutVars>
          <dgm:dir/>
          <dgm:resizeHandles val="exact"/>
        </dgm:presLayoutVars>
      </dgm:prSet>
      <dgm:spPr/>
    </dgm:pt>
    <dgm:pt modelId="{F46345BE-A299-400F-B75A-326DDD781E49}" type="pres">
      <dgm:prSet presAssocID="{86E260D7-2396-4B49-BE0C-3368C9BE8F6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34AF5-0084-48F6-8F4C-AC1DEB358377}" type="pres">
      <dgm:prSet presAssocID="{037D3087-F99C-4017-ADCC-1B616E3B46F0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04FD8C9-6E6A-48F4-B5BB-F45772111645}" type="pres">
      <dgm:prSet presAssocID="{037D3087-F99C-4017-ADCC-1B616E3B46F0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B31BE92-8565-4BEE-9A33-9D4B9D21DAA2}" type="pres">
      <dgm:prSet presAssocID="{38830BA8-CCD8-4D9F-9D69-27FD9ED5955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0D372-FD85-4528-83F4-DBA60CF0CA1A}" type="pres">
      <dgm:prSet presAssocID="{F3E41451-B46F-43F7-8B5A-C81186A26CBD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7F09872-98D7-4DC3-A99A-ABFDCC2C3A8B}" type="pres">
      <dgm:prSet presAssocID="{F3E41451-B46F-43F7-8B5A-C81186A26CBD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C7F7DC15-254B-419E-8984-76B9E266E876}" type="pres">
      <dgm:prSet presAssocID="{EB008725-10FB-4A88-808C-CE5EBCA6E46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286D7-D51B-4DDB-92CE-8D3BB4F63ADD}" type="pres">
      <dgm:prSet presAssocID="{8E975A71-2D58-48AB-92BE-24239C14406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AFFE77F-DAAD-4189-9693-A30DF276AE15}" type="pres">
      <dgm:prSet presAssocID="{8E975A71-2D58-48AB-92BE-24239C14406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9FC1B9AE-5A73-42D0-B267-25B471BCEF82}" type="pres">
      <dgm:prSet presAssocID="{431698A0-1154-48BF-8FE6-10465B864B4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CC34427-4E35-4463-8903-D43AFE2C7A60}" type="pres">
      <dgm:prSet presAssocID="{C4D74F04-7FCC-41B9-84C5-6F27C8441518}" presName="sibTrans" presStyleLbl="sibTrans1D1" presStyleIdx="3" presStyleCnt="5"/>
      <dgm:spPr/>
      <dgm:t>
        <a:bodyPr/>
        <a:lstStyle/>
        <a:p>
          <a:endParaRPr lang="el-GR"/>
        </a:p>
      </dgm:t>
    </dgm:pt>
    <dgm:pt modelId="{1F167782-479B-472B-A37B-1015D9B41844}" type="pres">
      <dgm:prSet presAssocID="{C4D74F04-7FCC-41B9-84C5-6F27C8441518}" presName="connectorText" presStyleLbl="sibTrans1D1" presStyleIdx="3" presStyleCnt="5"/>
      <dgm:spPr/>
      <dgm:t>
        <a:bodyPr/>
        <a:lstStyle/>
        <a:p>
          <a:endParaRPr lang="el-GR"/>
        </a:p>
      </dgm:t>
    </dgm:pt>
    <dgm:pt modelId="{A1864B21-DF1F-4696-ACD3-A51975C103CE}" type="pres">
      <dgm:prSet presAssocID="{41EDDC5D-7C2E-4804-9100-F925E7470D4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B075C-19CC-4BE3-B361-4A6B2BD5B5F7}" type="pres">
      <dgm:prSet presAssocID="{BAA13870-F75B-4F32-A194-0714EA6D44E7}" presName="sibTrans" presStyleLbl="sibTrans1D1" presStyleIdx="4" presStyleCnt="5"/>
      <dgm:spPr/>
      <dgm:t>
        <a:bodyPr/>
        <a:lstStyle/>
        <a:p>
          <a:endParaRPr lang="en-US"/>
        </a:p>
      </dgm:t>
    </dgm:pt>
    <dgm:pt modelId="{120A768A-9D9C-4373-957C-3FE3CE0DDD5A}" type="pres">
      <dgm:prSet presAssocID="{BAA13870-F75B-4F32-A194-0714EA6D44E7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D3E3218E-1D43-4B6E-96B6-A1CF3EC5E43D}" type="pres">
      <dgm:prSet presAssocID="{30133708-D28E-4AC1-B003-8F767813E1D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14B109-1336-4269-A82F-9020CF11D603}" type="presOf" srcId="{C4D74F04-7FCC-41B9-84C5-6F27C8441518}" destId="{1F167782-479B-472B-A37B-1015D9B41844}" srcOrd="1" destOrd="0" presId="urn:microsoft.com/office/officeart/2005/8/layout/bProcess3"/>
    <dgm:cxn modelId="{E91B44C0-7CE3-43C9-AAF2-A091F51A76C0}" type="presOf" srcId="{8E975A71-2D58-48AB-92BE-24239C144065}" destId="{1AFFE77F-DAAD-4189-9693-A30DF276AE15}" srcOrd="1" destOrd="0" presId="urn:microsoft.com/office/officeart/2005/8/layout/bProcess3"/>
    <dgm:cxn modelId="{AFC1B363-911A-4A91-B94D-FE5504EB214D}" type="presOf" srcId="{C4D74F04-7FCC-41B9-84C5-6F27C8441518}" destId="{7CC34427-4E35-4463-8903-D43AFE2C7A60}" srcOrd="0" destOrd="0" presId="urn:microsoft.com/office/officeart/2005/8/layout/bProcess3"/>
    <dgm:cxn modelId="{8C22A2CF-FC37-48F4-947C-3F47FAABBF5F}" srcId="{B6D59387-DADE-4FE6-94DA-66263112CBB1}" destId="{431698A0-1154-48BF-8FE6-10465B864B40}" srcOrd="3" destOrd="0" parTransId="{08149B15-072F-46B4-A2E3-A6E3D6022F75}" sibTransId="{C4D74F04-7FCC-41B9-84C5-6F27C8441518}"/>
    <dgm:cxn modelId="{394CBB78-035C-4841-9AF6-CA9A1B054011}" type="presOf" srcId="{037D3087-F99C-4017-ADCC-1B616E3B46F0}" destId="{E9C34AF5-0084-48F6-8F4C-AC1DEB358377}" srcOrd="0" destOrd="0" presId="urn:microsoft.com/office/officeart/2005/8/layout/bProcess3"/>
    <dgm:cxn modelId="{2AA825A4-FFC7-424D-ACC8-E4656B1A4CDB}" srcId="{B6D59387-DADE-4FE6-94DA-66263112CBB1}" destId="{86E260D7-2396-4B49-BE0C-3368C9BE8F69}" srcOrd="0" destOrd="0" parTransId="{7DE684F0-2367-40C5-BC55-E43B91B0418F}" sibTransId="{037D3087-F99C-4017-ADCC-1B616E3B46F0}"/>
    <dgm:cxn modelId="{82CC1574-D6A1-47DA-A37F-2FA4275D382E}" type="presOf" srcId="{EB008725-10FB-4A88-808C-CE5EBCA6E46D}" destId="{C7F7DC15-254B-419E-8984-76B9E266E876}" srcOrd="0" destOrd="0" presId="urn:microsoft.com/office/officeart/2005/8/layout/bProcess3"/>
    <dgm:cxn modelId="{515A586F-C455-4109-BE31-9D555A054F4B}" type="presOf" srcId="{41EDDC5D-7C2E-4804-9100-F925E7470D47}" destId="{A1864B21-DF1F-4696-ACD3-A51975C103CE}" srcOrd="0" destOrd="0" presId="urn:microsoft.com/office/officeart/2005/8/layout/bProcess3"/>
    <dgm:cxn modelId="{211C4D0F-F385-4060-B1BE-6C5CE9FFBEBD}" srcId="{B6D59387-DADE-4FE6-94DA-66263112CBB1}" destId="{38830BA8-CCD8-4D9F-9D69-27FD9ED5955F}" srcOrd="1" destOrd="0" parTransId="{B1689404-7466-4C8E-B09D-2457BED35E9D}" sibTransId="{F3E41451-B46F-43F7-8B5A-C81186A26CBD}"/>
    <dgm:cxn modelId="{D6CB466F-648A-4A29-A7BA-C3564DDF8AD8}" srcId="{B6D59387-DADE-4FE6-94DA-66263112CBB1}" destId="{41EDDC5D-7C2E-4804-9100-F925E7470D47}" srcOrd="4" destOrd="0" parTransId="{5DE50674-719E-4B8D-B671-0A56E6390E8E}" sibTransId="{BAA13870-F75B-4F32-A194-0714EA6D44E7}"/>
    <dgm:cxn modelId="{370A51C7-BD5F-4ED9-9FB3-A2B006EF8998}" type="presOf" srcId="{F3E41451-B46F-43F7-8B5A-C81186A26CBD}" destId="{F7F09872-98D7-4DC3-A99A-ABFDCC2C3A8B}" srcOrd="1" destOrd="0" presId="urn:microsoft.com/office/officeart/2005/8/layout/bProcess3"/>
    <dgm:cxn modelId="{4037BB4D-E321-44E6-BF11-4A28376CC20D}" srcId="{B6D59387-DADE-4FE6-94DA-66263112CBB1}" destId="{30133708-D28E-4AC1-B003-8F767813E1D9}" srcOrd="5" destOrd="0" parTransId="{EB7417DA-E113-447E-901C-5AE072FCB597}" sibTransId="{2B74B15E-4865-4DF8-9D4C-93EC9D749524}"/>
    <dgm:cxn modelId="{38948EFD-48E2-44E7-9727-2225FE09160D}" type="presOf" srcId="{431698A0-1154-48BF-8FE6-10465B864B40}" destId="{9FC1B9AE-5A73-42D0-B267-25B471BCEF82}" srcOrd="0" destOrd="0" presId="urn:microsoft.com/office/officeart/2005/8/layout/bProcess3"/>
    <dgm:cxn modelId="{6A9FEAB6-BEA3-4A04-962A-6305A18B011F}" type="presOf" srcId="{30133708-D28E-4AC1-B003-8F767813E1D9}" destId="{D3E3218E-1D43-4B6E-96B6-A1CF3EC5E43D}" srcOrd="0" destOrd="0" presId="urn:microsoft.com/office/officeart/2005/8/layout/bProcess3"/>
    <dgm:cxn modelId="{E05E42F3-DF50-478B-AA8D-98F21519167C}" type="presOf" srcId="{BAA13870-F75B-4F32-A194-0714EA6D44E7}" destId="{4D0B075C-19CC-4BE3-B361-4A6B2BD5B5F7}" srcOrd="0" destOrd="0" presId="urn:microsoft.com/office/officeart/2005/8/layout/bProcess3"/>
    <dgm:cxn modelId="{D6C9A385-6560-4344-BEB3-4C91A8F4F076}" type="presOf" srcId="{86E260D7-2396-4B49-BE0C-3368C9BE8F69}" destId="{F46345BE-A299-400F-B75A-326DDD781E49}" srcOrd="0" destOrd="0" presId="urn:microsoft.com/office/officeart/2005/8/layout/bProcess3"/>
    <dgm:cxn modelId="{4464D34D-5102-4441-8E7F-207375543D7F}" type="presOf" srcId="{B6D59387-DADE-4FE6-94DA-66263112CBB1}" destId="{D0D6B40F-057B-43DE-863A-B9EC15E8BCCB}" srcOrd="0" destOrd="0" presId="urn:microsoft.com/office/officeart/2005/8/layout/bProcess3"/>
    <dgm:cxn modelId="{0B5705FA-32E3-4DEC-8380-B6934A4B7D04}" srcId="{B6D59387-DADE-4FE6-94DA-66263112CBB1}" destId="{EB008725-10FB-4A88-808C-CE5EBCA6E46D}" srcOrd="2" destOrd="0" parTransId="{BCBBFB73-CE3E-49A0-A9E3-37DD32ED23D1}" sibTransId="{8E975A71-2D58-48AB-92BE-24239C144065}"/>
    <dgm:cxn modelId="{187DEFD9-B50D-4A6E-AD04-575CAB5B0868}" type="presOf" srcId="{F3E41451-B46F-43F7-8B5A-C81186A26CBD}" destId="{B480D372-FD85-4528-83F4-DBA60CF0CA1A}" srcOrd="0" destOrd="0" presId="urn:microsoft.com/office/officeart/2005/8/layout/bProcess3"/>
    <dgm:cxn modelId="{6A73543F-D5C8-4B75-BE2C-5C8864D6F0E5}" type="presOf" srcId="{037D3087-F99C-4017-ADCC-1B616E3B46F0}" destId="{804FD8C9-6E6A-48F4-B5BB-F45772111645}" srcOrd="1" destOrd="0" presId="urn:microsoft.com/office/officeart/2005/8/layout/bProcess3"/>
    <dgm:cxn modelId="{4A03D6B9-D972-4FD7-B74A-5D99103F3B64}" type="presOf" srcId="{38830BA8-CCD8-4D9F-9D69-27FD9ED5955F}" destId="{AB31BE92-8565-4BEE-9A33-9D4B9D21DAA2}" srcOrd="0" destOrd="0" presId="urn:microsoft.com/office/officeart/2005/8/layout/bProcess3"/>
    <dgm:cxn modelId="{012492FC-E5A0-4280-8D21-48D62413E3C9}" type="presOf" srcId="{8E975A71-2D58-48AB-92BE-24239C144065}" destId="{1FC286D7-D51B-4DDB-92CE-8D3BB4F63ADD}" srcOrd="0" destOrd="0" presId="urn:microsoft.com/office/officeart/2005/8/layout/bProcess3"/>
    <dgm:cxn modelId="{60CA3FB7-AC1A-45CF-A4CF-BC256D36F3F9}" type="presOf" srcId="{BAA13870-F75B-4F32-A194-0714EA6D44E7}" destId="{120A768A-9D9C-4373-957C-3FE3CE0DDD5A}" srcOrd="1" destOrd="0" presId="urn:microsoft.com/office/officeart/2005/8/layout/bProcess3"/>
    <dgm:cxn modelId="{5F1671DB-EC38-489B-9311-E86470CAD088}" type="presParOf" srcId="{D0D6B40F-057B-43DE-863A-B9EC15E8BCCB}" destId="{F46345BE-A299-400F-B75A-326DDD781E49}" srcOrd="0" destOrd="0" presId="urn:microsoft.com/office/officeart/2005/8/layout/bProcess3"/>
    <dgm:cxn modelId="{4B7D50FD-B35D-4297-83CB-522C2DC72FFA}" type="presParOf" srcId="{D0D6B40F-057B-43DE-863A-B9EC15E8BCCB}" destId="{E9C34AF5-0084-48F6-8F4C-AC1DEB358377}" srcOrd="1" destOrd="0" presId="urn:microsoft.com/office/officeart/2005/8/layout/bProcess3"/>
    <dgm:cxn modelId="{CFCB1280-8C1E-4EA6-BC8D-9AE8CF878D58}" type="presParOf" srcId="{E9C34AF5-0084-48F6-8F4C-AC1DEB358377}" destId="{804FD8C9-6E6A-48F4-B5BB-F45772111645}" srcOrd="0" destOrd="0" presId="urn:microsoft.com/office/officeart/2005/8/layout/bProcess3"/>
    <dgm:cxn modelId="{626AF98E-644F-4BFD-AC3F-49060A45B612}" type="presParOf" srcId="{D0D6B40F-057B-43DE-863A-B9EC15E8BCCB}" destId="{AB31BE92-8565-4BEE-9A33-9D4B9D21DAA2}" srcOrd="2" destOrd="0" presId="urn:microsoft.com/office/officeart/2005/8/layout/bProcess3"/>
    <dgm:cxn modelId="{446D1A90-F8E1-48D9-AF29-449528F659E1}" type="presParOf" srcId="{D0D6B40F-057B-43DE-863A-B9EC15E8BCCB}" destId="{B480D372-FD85-4528-83F4-DBA60CF0CA1A}" srcOrd="3" destOrd="0" presId="urn:microsoft.com/office/officeart/2005/8/layout/bProcess3"/>
    <dgm:cxn modelId="{1DC9FCDC-1E85-41AF-8E72-AFCEF01665CA}" type="presParOf" srcId="{B480D372-FD85-4528-83F4-DBA60CF0CA1A}" destId="{F7F09872-98D7-4DC3-A99A-ABFDCC2C3A8B}" srcOrd="0" destOrd="0" presId="urn:microsoft.com/office/officeart/2005/8/layout/bProcess3"/>
    <dgm:cxn modelId="{D2EF8473-7C23-41AC-9E1F-64EDD6E52032}" type="presParOf" srcId="{D0D6B40F-057B-43DE-863A-B9EC15E8BCCB}" destId="{C7F7DC15-254B-419E-8984-76B9E266E876}" srcOrd="4" destOrd="0" presId="urn:microsoft.com/office/officeart/2005/8/layout/bProcess3"/>
    <dgm:cxn modelId="{C0617D00-AF81-4528-8C8A-C763C854B57F}" type="presParOf" srcId="{D0D6B40F-057B-43DE-863A-B9EC15E8BCCB}" destId="{1FC286D7-D51B-4DDB-92CE-8D3BB4F63ADD}" srcOrd="5" destOrd="0" presId="urn:microsoft.com/office/officeart/2005/8/layout/bProcess3"/>
    <dgm:cxn modelId="{F4CE0F3B-776B-45B7-BE38-13E8D1736456}" type="presParOf" srcId="{1FC286D7-D51B-4DDB-92CE-8D3BB4F63ADD}" destId="{1AFFE77F-DAAD-4189-9693-A30DF276AE15}" srcOrd="0" destOrd="0" presId="urn:microsoft.com/office/officeart/2005/8/layout/bProcess3"/>
    <dgm:cxn modelId="{D541334C-7C9E-4ECF-A504-869BD68CA496}" type="presParOf" srcId="{D0D6B40F-057B-43DE-863A-B9EC15E8BCCB}" destId="{9FC1B9AE-5A73-42D0-B267-25B471BCEF82}" srcOrd="6" destOrd="0" presId="urn:microsoft.com/office/officeart/2005/8/layout/bProcess3"/>
    <dgm:cxn modelId="{8FFB252D-C23A-4F07-BE3F-CC83BCD89BD4}" type="presParOf" srcId="{D0D6B40F-057B-43DE-863A-B9EC15E8BCCB}" destId="{7CC34427-4E35-4463-8903-D43AFE2C7A60}" srcOrd="7" destOrd="0" presId="urn:microsoft.com/office/officeart/2005/8/layout/bProcess3"/>
    <dgm:cxn modelId="{E86E9160-FCF7-4383-A9CC-FBA3999DB00E}" type="presParOf" srcId="{7CC34427-4E35-4463-8903-D43AFE2C7A60}" destId="{1F167782-479B-472B-A37B-1015D9B41844}" srcOrd="0" destOrd="0" presId="urn:microsoft.com/office/officeart/2005/8/layout/bProcess3"/>
    <dgm:cxn modelId="{4DE1DED9-77CC-4F1D-B510-61D5C82F8916}" type="presParOf" srcId="{D0D6B40F-057B-43DE-863A-B9EC15E8BCCB}" destId="{A1864B21-DF1F-4696-ACD3-A51975C103CE}" srcOrd="8" destOrd="0" presId="urn:microsoft.com/office/officeart/2005/8/layout/bProcess3"/>
    <dgm:cxn modelId="{ACFCDE40-CBCB-43C9-B769-95F5849B9D1C}" type="presParOf" srcId="{D0D6B40F-057B-43DE-863A-B9EC15E8BCCB}" destId="{4D0B075C-19CC-4BE3-B361-4A6B2BD5B5F7}" srcOrd="9" destOrd="0" presId="urn:microsoft.com/office/officeart/2005/8/layout/bProcess3"/>
    <dgm:cxn modelId="{3601AC76-CF53-4B17-AB7B-669279E07CD6}" type="presParOf" srcId="{4D0B075C-19CC-4BE3-B361-4A6B2BD5B5F7}" destId="{120A768A-9D9C-4373-957C-3FE3CE0DDD5A}" srcOrd="0" destOrd="0" presId="urn:microsoft.com/office/officeart/2005/8/layout/bProcess3"/>
    <dgm:cxn modelId="{FD784B2D-C724-46E5-B5EF-A4BA6934B6FC}" type="presParOf" srcId="{D0D6B40F-057B-43DE-863A-B9EC15E8BCCB}" destId="{D3E3218E-1D43-4B6E-96B6-A1CF3EC5E43D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4CF924-F295-4DBB-8099-51B35632D411}">
      <dsp:nvSpPr>
        <dsp:cNvPr id="0" name=""/>
        <dsp:cNvSpPr/>
      </dsp:nvSpPr>
      <dsp:spPr>
        <a:xfrm>
          <a:off x="610678" y="1967"/>
          <a:ext cx="6997898" cy="583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/>
            <a:t>Εξαγωγή Δεδομένων από </a:t>
          </a:r>
          <a:r>
            <a:rPr lang="en-US" sz="1700" kern="1200"/>
            <a:t>ticket.json</a:t>
          </a:r>
        </a:p>
      </dsp:txBody>
      <dsp:txXfrm>
        <a:off x="610678" y="1967"/>
        <a:ext cx="6997898" cy="583016"/>
      </dsp:txXfrm>
    </dsp:sp>
    <dsp:sp modelId="{B80BA4AD-BDD3-49B8-80E8-F24FA84AF59F}">
      <dsp:nvSpPr>
        <dsp:cNvPr id="0" name=""/>
        <dsp:cNvSpPr/>
      </dsp:nvSpPr>
      <dsp:spPr>
        <a:xfrm rot="5400000">
          <a:off x="4000312" y="599559"/>
          <a:ext cx="218631" cy="262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4000312" y="599559"/>
        <a:ext cx="218631" cy="262357"/>
      </dsp:txXfrm>
    </dsp:sp>
    <dsp:sp modelId="{1CE0EE14-A0BF-48BB-BC0E-359E944D1431}">
      <dsp:nvSpPr>
        <dsp:cNvPr id="0" name=""/>
        <dsp:cNvSpPr/>
      </dsp:nvSpPr>
      <dsp:spPr>
        <a:xfrm>
          <a:off x="610678" y="876491"/>
          <a:ext cx="6997898" cy="583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/>
            <a:t>Προεπεξεργασία και Καθαρισμός ημιδομημένων</a:t>
          </a:r>
          <a:r>
            <a:rPr lang="en-US" sz="1700" kern="1200"/>
            <a:t> </a:t>
          </a:r>
          <a:r>
            <a:rPr lang="el-GR" sz="1700" kern="1200"/>
            <a:t>Δεδομένων</a:t>
          </a:r>
          <a:endParaRPr lang="en-US" sz="1700" kern="1200"/>
        </a:p>
      </dsp:txBody>
      <dsp:txXfrm>
        <a:off x="610678" y="876491"/>
        <a:ext cx="6997898" cy="583016"/>
      </dsp:txXfrm>
    </dsp:sp>
    <dsp:sp modelId="{773F38DE-0728-41A8-B276-12354E348579}">
      <dsp:nvSpPr>
        <dsp:cNvPr id="0" name=""/>
        <dsp:cNvSpPr/>
      </dsp:nvSpPr>
      <dsp:spPr>
        <a:xfrm rot="5400000">
          <a:off x="4000312" y="1474083"/>
          <a:ext cx="218631" cy="262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4000312" y="1474083"/>
        <a:ext cx="218631" cy="262357"/>
      </dsp:txXfrm>
    </dsp:sp>
    <dsp:sp modelId="{12708259-E7ED-4FCA-B137-D983A571053D}">
      <dsp:nvSpPr>
        <dsp:cNvPr id="0" name=""/>
        <dsp:cNvSpPr/>
      </dsp:nvSpPr>
      <dsp:spPr>
        <a:xfrm>
          <a:off x="610678" y="1751016"/>
          <a:ext cx="6997898" cy="583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/>
            <a:t>Επεξεργασία Φυσικής Γλώσσας (</a:t>
          </a:r>
          <a:r>
            <a:rPr lang="en-US" sz="1700" kern="1200"/>
            <a:t>NLP)</a:t>
          </a:r>
        </a:p>
      </dsp:txBody>
      <dsp:txXfrm>
        <a:off x="610678" y="1751016"/>
        <a:ext cx="6997898" cy="583016"/>
      </dsp:txXfrm>
    </dsp:sp>
    <dsp:sp modelId="{6ED4A6E1-7A62-45F7-A079-08C337FE470C}">
      <dsp:nvSpPr>
        <dsp:cNvPr id="0" name=""/>
        <dsp:cNvSpPr/>
      </dsp:nvSpPr>
      <dsp:spPr>
        <a:xfrm rot="5400000">
          <a:off x="4000312" y="2348607"/>
          <a:ext cx="218631" cy="262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4000312" y="2348607"/>
        <a:ext cx="218631" cy="262357"/>
      </dsp:txXfrm>
    </dsp:sp>
    <dsp:sp modelId="{11288925-D32E-489B-BF63-6D0543CEA011}">
      <dsp:nvSpPr>
        <dsp:cNvPr id="0" name=""/>
        <dsp:cNvSpPr/>
      </dsp:nvSpPr>
      <dsp:spPr>
        <a:xfrm>
          <a:off x="610678" y="2625540"/>
          <a:ext cx="6997898" cy="583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/>
            <a:t>Σημασιολογική Ανάλυση</a:t>
          </a:r>
          <a:endParaRPr lang="en-US" sz="1700" kern="1200"/>
        </a:p>
      </dsp:txBody>
      <dsp:txXfrm>
        <a:off x="610678" y="2625540"/>
        <a:ext cx="6997898" cy="583016"/>
      </dsp:txXfrm>
    </dsp:sp>
    <dsp:sp modelId="{A92920F0-4230-4BBB-84DE-161B071A70A2}">
      <dsp:nvSpPr>
        <dsp:cNvPr id="0" name=""/>
        <dsp:cNvSpPr/>
      </dsp:nvSpPr>
      <dsp:spPr>
        <a:xfrm rot="5400000">
          <a:off x="4000312" y="3223132"/>
          <a:ext cx="218631" cy="262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4000312" y="3223132"/>
        <a:ext cx="218631" cy="262357"/>
      </dsp:txXfrm>
    </dsp:sp>
    <dsp:sp modelId="{B755F365-A6E1-4E5A-8665-96B06236A302}">
      <dsp:nvSpPr>
        <dsp:cNvPr id="0" name=""/>
        <dsp:cNvSpPr/>
      </dsp:nvSpPr>
      <dsp:spPr>
        <a:xfrm>
          <a:off x="610678" y="3500064"/>
          <a:ext cx="6997898" cy="583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/>
            <a:t>Σημασιολογική Συσχέτιση</a:t>
          </a:r>
          <a:endParaRPr lang="en-US" sz="1700" kern="1200"/>
        </a:p>
      </dsp:txBody>
      <dsp:txXfrm>
        <a:off x="610678" y="3500064"/>
        <a:ext cx="6997898" cy="583016"/>
      </dsp:txXfrm>
    </dsp:sp>
    <dsp:sp modelId="{4430C564-7682-406F-8E77-635053FDA0BD}">
      <dsp:nvSpPr>
        <dsp:cNvPr id="0" name=""/>
        <dsp:cNvSpPr/>
      </dsp:nvSpPr>
      <dsp:spPr>
        <a:xfrm rot="5400000">
          <a:off x="4000312" y="4097656"/>
          <a:ext cx="218631" cy="262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4000312" y="4097656"/>
        <a:ext cx="218631" cy="262357"/>
      </dsp:txXfrm>
    </dsp:sp>
    <dsp:sp modelId="{0A9D7E63-7D91-4B7C-8720-3861981B9E06}">
      <dsp:nvSpPr>
        <dsp:cNvPr id="0" name=""/>
        <dsp:cNvSpPr/>
      </dsp:nvSpPr>
      <dsp:spPr>
        <a:xfrm>
          <a:off x="610678" y="4374589"/>
          <a:ext cx="6997898" cy="583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/>
            <a:t>Εξαγωγή Συνόλου Δεδομένων  (</a:t>
          </a:r>
          <a:r>
            <a:rPr lang="en-US" sz="1700" kern="1200"/>
            <a:t>Dataset)</a:t>
          </a:r>
        </a:p>
      </dsp:txBody>
      <dsp:txXfrm>
        <a:off x="610678" y="4374589"/>
        <a:ext cx="6997898" cy="58301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C34AF5-0084-48F6-8F4C-AC1DEB358377}">
      <dsp:nvSpPr>
        <dsp:cNvPr id="0" name=""/>
        <dsp:cNvSpPr/>
      </dsp:nvSpPr>
      <dsp:spPr>
        <a:xfrm>
          <a:off x="2230522" y="862035"/>
          <a:ext cx="481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47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8457" y="905194"/>
        <a:ext cx="25603" cy="5120"/>
      </dsp:txXfrm>
    </dsp:sp>
    <dsp:sp modelId="{F46345BE-A299-400F-B75A-326DDD781E49}">
      <dsp:nvSpPr>
        <dsp:cNvPr id="0" name=""/>
        <dsp:cNvSpPr/>
      </dsp:nvSpPr>
      <dsp:spPr>
        <a:xfrm>
          <a:off x="5914" y="239832"/>
          <a:ext cx="2226407" cy="13358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200" kern="1200"/>
            <a:t>Ανάγνωση Αρχείων </a:t>
          </a:r>
          <a:r>
            <a:rPr lang="en-US" sz="2200" kern="1200"/>
            <a:t>ticket.json</a:t>
          </a:r>
        </a:p>
      </dsp:txBody>
      <dsp:txXfrm>
        <a:off x="5914" y="239832"/>
        <a:ext cx="2226407" cy="1335844"/>
      </dsp:txXfrm>
    </dsp:sp>
    <dsp:sp modelId="{B480D372-FD85-4528-83F4-DBA60CF0CA1A}">
      <dsp:nvSpPr>
        <dsp:cNvPr id="0" name=""/>
        <dsp:cNvSpPr/>
      </dsp:nvSpPr>
      <dsp:spPr>
        <a:xfrm>
          <a:off x="4969003" y="862035"/>
          <a:ext cx="481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47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96938" y="905194"/>
        <a:ext cx="25603" cy="5120"/>
      </dsp:txXfrm>
    </dsp:sp>
    <dsp:sp modelId="{AB31BE92-8565-4BEE-9A33-9D4B9D21DAA2}">
      <dsp:nvSpPr>
        <dsp:cNvPr id="0" name=""/>
        <dsp:cNvSpPr/>
      </dsp:nvSpPr>
      <dsp:spPr>
        <a:xfrm>
          <a:off x="2744396" y="239832"/>
          <a:ext cx="2226407" cy="13358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200" kern="1200"/>
            <a:t>Αρχική Προεπεξεργασία</a:t>
          </a:r>
          <a:endParaRPr lang="en-US" sz="2200" kern="1200"/>
        </a:p>
      </dsp:txBody>
      <dsp:txXfrm>
        <a:off x="2744396" y="239832"/>
        <a:ext cx="2226407" cy="1335844"/>
      </dsp:txXfrm>
    </dsp:sp>
    <dsp:sp modelId="{1FC286D7-D51B-4DDB-92CE-8D3BB4F63ADD}">
      <dsp:nvSpPr>
        <dsp:cNvPr id="0" name=""/>
        <dsp:cNvSpPr/>
      </dsp:nvSpPr>
      <dsp:spPr>
        <a:xfrm>
          <a:off x="1119118" y="1573877"/>
          <a:ext cx="5476963" cy="481473"/>
        </a:xfrm>
        <a:custGeom>
          <a:avLst/>
          <a:gdLst/>
          <a:ahLst/>
          <a:cxnLst/>
          <a:rect l="0" t="0" r="0" b="0"/>
          <a:pathLst>
            <a:path>
              <a:moveTo>
                <a:pt x="5476963" y="0"/>
              </a:moveTo>
              <a:lnTo>
                <a:pt x="5476963" y="257836"/>
              </a:lnTo>
              <a:lnTo>
                <a:pt x="0" y="257836"/>
              </a:lnTo>
              <a:lnTo>
                <a:pt x="0" y="48147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0078" y="1812054"/>
        <a:ext cx="275042" cy="5120"/>
      </dsp:txXfrm>
    </dsp:sp>
    <dsp:sp modelId="{C7F7DC15-254B-419E-8984-76B9E266E876}">
      <dsp:nvSpPr>
        <dsp:cNvPr id="0" name=""/>
        <dsp:cNvSpPr/>
      </dsp:nvSpPr>
      <dsp:spPr>
        <a:xfrm>
          <a:off x="5482877" y="239832"/>
          <a:ext cx="2226407" cy="13358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200" kern="1200"/>
            <a:t>Χαρτογράφηση σε </a:t>
          </a:r>
          <a:r>
            <a:rPr lang="en-US" sz="2200" kern="1200"/>
            <a:t>Java Object</a:t>
          </a:r>
        </a:p>
      </dsp:txBody>
      <dsp:txXfrm>
        <a:off x="5482877" y="239832"/>
        <a:ext cx="2226407" cy="1335844"/>
      </dsp:txXfrm>
    </dsp:sp>
    <dsp:sp modelId="{7CC34427-4E35-4463-8903-D43AFE2C7A60}">
      <dsp:nvSpPr>
        <dsp:cNvPr id="0" name=""/>
        <dsp:cNvSpPr/>
      </dsp:nvSpPr>
      <dsp:spPr>
        <a:xfrm>
          <a:off x="2230522" y="2709953"/>
          <a:ext cx="481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47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500" kern="1200"/>
        </a:p>
      </dsp:txBody>
      <dsp:txXfrm>
        <a:off x="2458457" y="2753113"/>
        <a:ext cx="25603" cy="5120"/>
      </dsp:txXfrm>
    </dsp:sp>
    <dsp:sp modelId="{9FC1B9AE-5A73-42D0-B267-25B471BCEF82}">
      <dsp:nvSpPr>
        <dsp:cNvPr id="0" name=""/>
        <dsp:cNvSpPr/>
      </dsp:nvSpPr>
      <dsp:spPr>
        <a:xfrm>
          <a:off x="5914" y="2087751"/>
          <a:ext cx="2226407" cy="13358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200" kern="1200"/>
            <a:t>Επεξεργασία Φυσικής Γλώσσας</a:t>
          </a:r>
          <a:endParaRPr lang="en-US" sz="2200" kern="1200"/>
        </a:p>
      </dsp:txBody>
      <dsp:txXfrm>
        <a:off x="5914" y="2087751"/>
        <a:ext cx="2226407" cy="1335844"/>
      </dsp:txXfrm>
    </dsp:sp>
    <dsp:sp modelId="{4D0B075C-19CC-4BE3-B361-4A6B2BD5B5F7}">
      <dsp:nvSpPr>
        <dsp:cNvPr id="0" name=""/>
        <dsp:cNvSpPr/>
      </dsp:nvSpPr>
      <dsp:spPr>
        <a:xfrm>
          <a:off x="4969003" y="2709953"/>
          <a:ext cx="481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47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96938" y="2753113"/>
        <a:ext cx="25603" cy="5120"/>
      </dsp:txXfrm>
    </dsp:sp>
    <dsp:sp modelId="{A1864B21-DF1F-4696-ACD3-A51975C103CE}">
      <dsp:nvSpPr>
        <dsp:cNvPr id="0" name=""/>
        <dsp:cNvSpPr/>
      </dsp:nvSpPr>
      <dsp:spPr>
        <a:xfrm>
          <a:off x="2744396" y="2087751"/>
          <a:ext cx="2226407" cy="13358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200" kern="1200"/>
            <a:t>Περαιτέρω Προεπεξεργασία</a:t>
          </a:r>
          <a:endParaRPr lang="en-US" sz="2200" kern="1200"/>
        </a:p>
      </dsp:txBody>
      <dsp:txXfrm>
        <a:off x="2744396" y="2087751"/>
        <a:ext cx="2226407" cy="1335844"/>
      </dsp:txXfrm>
    </dsp:sp>
    <dsp:sp modelId="{D3E3218E-1D43-4B6E-96B6-A1CF3EC5E43D}">
      <dsp:nvSpPr>
        <dsp:cNvPr id="0" name=""/>
        <dsp:cNvSpPr/>
      </dsp:nvSpPr>
      <dsp:spPr>
        <a:xfrm>
          <a:off x="5482877" y="2087751"/>
          <a:ext cx="2226407" cy="13358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200" kern="1200"/>
            <a:t>Δημιουργία Πρώιμου </a:t>
          </a:r>
          <a:r>
            <a:rPr lang="en-US" sz="2200" kern="1200"/>
            <a:t>Dataset</a:t>
          </a:r>
        </a:p>
      </dsp:txBody>
      <dsp:txXfrm>
        <a:off x="5482877" y="2087751"/>
        <a:ext cx="2226407" cy="1335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75910-72F1-4A06-9B31-F92E20651491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7D6DB-040F-4E71-94D6-0607A569D6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7D6DB-040F-4E71-94D6-0607A569D6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7D6DB-040F-4E71-94D6-0607A569D6A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3205B50-2B2B-4F09-825E-F10C35FB5D8C}" type="datetime1">
              <a:rPr lang="en-US" smtClean="0"/>
              <a:t>11/4/2010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94FD-BAD6-4657-A78F-EDCFF3E87DF8}" type="datetime1">
              <a:rPr lang="en-US" smtClean="0"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F8B6-BBD5-4C7A-9029-ACA37F75FDB9}" type="datetime1">
              <a:rPr lang="en-US" smtClean="0"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86D2-71EB-471D-B083-704B5F97BFA7}" type="datetime1">
              <a:rPr lang="en-US" smtClean="0"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8919702-E89D-499D-A68D-5D5348A5A748}" type="datetime1">
              <a:rPr lang="en-US" smtClean="0"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59B8-A758-488B-B2B4-886E0E6A0C91}" type="datetime1">
              <a:rPr lang="en-US" smtClean="0"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0A2-4894-4BBD-8119-21C17FD86897}" type="datetime1">
              <a:rPr lang="en-US" smtClean="0"/>
              <a:t>11/4/2010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DD71-1046-4C67-9472-33A1113E3598}" type="datetime1">
              <a:rPr lang="en-US" smtClean="0"/>
              <a:t>11/4/2010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AC40-33E6-425D-8248-5DD808CD449C}" type="datetime1">
              <a:rPr lang="en-US" smtClean="0"/>
              <a:t>11/4/2010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4688-8FDF-491A-A38B-861D1EDA2D54}" type="datetime1">
              <a:rPr lang="en-US" smtClean="0"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3121-0FDF-4A88-AB2A-D55BE1D698D3}" type="datetime1">
              <a:rPr lang="en-US" smtClean="0"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E5A2C8-A087-4B2D-9CAE-95250FE640D5}" type="datetime1">
              <a:rPr lang="en-US" smtClean="0"/>
              <a:t>11/4/2010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8F992F-0007-41E0-A861-44A36C069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_b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Αριστοτέλειο Πανεπιστήμιο Θεσσαλονίκης</a:t>
            </a:r>
          </a:p>
          <a:p>
            <a:r>
              <a:rPr lang="el-GR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Τμήμα Ηλεκτρολόγων Μηχανικών και Μηχανικών Υπολογιστών</a:t>
            </a:r>
          </a:p>
          <a:p>
            <a:r>
              <a:rPr lang="el-GR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Τομέας Ηλεκτρονικής και Υπολογιστών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7576" y="3140968"/>
            <a:ext cx="38164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Διπλωματική Εργασία</a:t>
            </a:r>
          </a:p>
          <a:p>
            <a:pPr algn="r"/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Στασινόπουλος Νικόλαος</a:t>
            </a:r>
          </a:p>
          <a:p>
            <a:pPr algn="r"/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ΑΕΜ 5502</a:t>
            </a:r>
          </a:p>
          <a:p>
            <a:pPr algn="r"/>
            <a:endParaRPr lang="el-G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l-G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Επίβλεψη</a:t>
            </a:r>
          </a:p>
          <a:p>
            <a:pPr algn="r"/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Συμεωνίδης </a:t>
            </a:r>
            <a:r>
              <a:rPr lang="el-G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Ανδρέας 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Εξαγωγή από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10</a:t>
            </a:fld>
            <a:r>
              <a:rPr lang="el-GR" dirty="0" smtClean="0"/>
              <a:t>/28</a:t>
            </a:r>
            <a:endParaRPr lang="en-US" dirty="0"/>
          </a:p>
        </p:txBody>
      </p:sp>
      <p:pic>
        <p:nvPicPr>
          <p:cNvPr id="11" name="Content Placeholder 10" descr="JSON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935485"/>
            <a:ext cx="1828800" cy="1133475"/>
          </a:xfrm>
        </p:spPr>
      </p:pic>
      <p:pic>
        <p:nvPicPr>
          <p:cNvPr id="9" name="Picture 8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1651978"/>
            <a:ext cx="1560998" cy="156099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555776" y="2132856"/>
            <a:ext cx="4608512" cy="5760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7784" y="1268760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Χαρτογράφηση σε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Java Object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528" y="3140968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800" dirty="0" smtClean="0">
                <a:solidFill>
                  <a:prstClr val="black"/>
                </a:solidFill>
              </a:rPr>
              <a:t>Κάθε </a:t>
            </a:r>
            <a:r>
              <a:rPr lang="en-US" sz="2800" dirty="0" smtClean="0">
                <a:solidFill>
                  <a:prstClr val="black"/>
                </a:solidFill>
              </a:rPr>
              <a:t>ticket</a:t>
            </a:r>
            <a:r>
              <a:rPr lang="el-GR" sz="2800" dirty="0" smtClean="0">
                <a:solidFill>
                  <a:prstClr val="black"/>
                </a:solidFill>
              </a:rPr>
              <a:t>.</a:t>
            </a:r>
            <a:r>
              <a:rPr lang="en-US" sz="2800" dirty="0" smtClean="0">
                <a:solidFill>
                  <a:prstClr val="black"/>
                </a:solidFill>
              </a:rPr>
              <a:t>json </a:t>
            </a:r>
            <a:r>
              <a:rPr lang="el-GR" sz="2800" dirty="0" smtClean="0">
                <a:solidFill>
                  <a:prstClr val="black"/>
                </a:solidFill>
              </a:rPr>
              <a:t>αναλύεται συντακτικά από τη βιβλιοθήκη </a:t>
            </a:r>
            <a:r>
              <a:rPr lang="en-US" sz="2800" dirty="0" smtClean="0">
                <a:solidFill>
                  <a:prstClr val="black"/>
                </a:solidFill>
              </a:rPr>
              <a:t>Jackson JSON Processor</a:t>
            </a:r>
            <a:r>
              <a:rPr lang="el-GR" sz="2800" dirty="0" smtClean="0">
                <a:solidFill>
                  <a:prstClr val="black"/>
                </a:solidFill>
              </a:rPr>
              <a:t> και αντιστοιχίζεται σε ένα </a:t>
            </a:r>
            <a:r>
              <a:rPr lang="el-GR" sz="2800" dirty="0" err="1" smtClean="0">
                <a:solidFill>
                  <a:prstClr val="black"/>
                </a:solidFill>
              </a:rPr>
              <a:t>διαχειρίσιμο</a:t>
            </a:r>
            <a:r>
              <a:rPr lang="el-GR" sz="2800" dirty="0" smtClean="0">
                <a:solidFill>
                  <a:prstClr val="black"/>
                </a:solidFill>
              </a:rPr>
              <a:t> αντικείμενο της κλάσης </a:t>
            </a:r>
            <a:r>
              <a:rPr lang="en-US" sz="2800" dirty="0" smtClean="0">
                <a:solidFill>
                  <a:prstClr val="black"/>
                </a:solidFill>
              </a:rPr>
              <a:t>Ticket</a:t>
            </a:r>
            <a:r>
              <a:rPr lang="el-GR" sz="2800" dirty="0" smtClean="0">
                <a:solidFill>
                  <a:prstClr val="black"/>
                </a:solidFill>
              </a:rPr>
              <a:t>.</a:t>
            </a:r>
            <a:endParaRPr lang="en-US" sz="2800" dirty="0" smtClean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4611231"/>
            <a:ext cx="83529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Δημιουργούνται οι ιδιότητες:</a:t>
            </a:r>
            <a:r>
              <a:rPr lang="el-GR" sz="2800" dirty="0" smtClean="0"/>
              <a:t/>
            </a:r>
            <a:br>
              <a:rPr lang="el-GR" sz="2800" dirty="0" smtClean="0"/>
            </a:br>
            <a:r>
              <a:rPr lang="el-GR" sz="2400" dirty="0" err="1" smtClean="0">
                <a:latin typeface="Consolas" pitchFamily="49" charset="0"/>
              </a:rPr>
              <a:t>int</a:t>
            </a:r>
            <a:r>
              <a:rPr lang="el-GR" sz="2400" dirty="0" smtClean="0">
                <a:latin typeface="Consolas" pitchFamily="49" charset="0"/>
              </a:rPr>
              <a:t> </a:t>
            </a:r>
            <a:r>
              <a:rPr lang="el-GR" sz="2400" dirty="0" err="1" smtClean="0">
                <a:latin typeface="Consolas" pitchFamily="49" charset="0"/>
              </a:rPr>
              <a:t>number</a:t>
            </a:r>
            <a:r>
              <a:rPr lang="el-GR" sz="2400" dirty="0" smtClean="0">
                <a:latin typeface="Consolas" pitchFamily="49" charset="0"/>
              </a:rPr>
              <a:t>, </a:t>
            </a:r>
            <a:r>
              <a:rPr lang="el-GR" sz="2400" dirty="0" err="1" smtClean="0">
                <a:latin typeface="Consolas" pitchFamily="49" charset="0"/>
              </a:rPr>
              <a:t>int</a:t>
            </a:r>
            <a:r>
              <a:rPr lang="el-GR" sz="2400" dirty="0" smtClean="0">
                <a:latin typeface="Consolas" pitchFamily="49" charset="0"/>
              </a:rPr>
              <a:t> </a:t>
            </a:r>
            <a:r>
              <a:rPr lang="el-GR" sz="2400" dirty="0" err="1" smtClean="0">
                <a:latin typeface="Consolas" pitchFamily="49" charset="0"/>
              </a:rPr>
              <a:t>user_id</a:t>
            </a:r>
            <a:r>
              <a:rPr lang="el-GR" sz="2400" dirty="0" smtClean="0">
                <a:latin typeface="Consolas" pitchFamily="49" charset="0"/>
              </a:rPr>
              <a:t>, </a:t>
            </a:r>
            <a:r>
              <a:rPr lang="el-GR" sz="2400" dirty="0" err="1" smtClean="0">
                <a:latin typeface="Consolas" pitchFamily="49" charset="0"/>
              </a:rPr>
              <a:t>String</a:t>
            </a:r>
            <a:r>
              <a:rPr lang="el-GR" sz="2400" dirty="0" smtClean="0">
                <a:latin typeface="Consolas" pitchFamily="49" charset="0"/>
              </a:rPr>
              <a:t> </a:t>
            </a:r>
            <a:r>
              <a:rPr lang="el-GR" sz="2400" dirty="0" err="1" smtClean="0">
                <a:latin typeface="Consolas" pitchFamily="49" charset="0"/>
              </a:rPr>
              <a:t>created_at</a:t>
            </a:r>
            <a:r>
              <a:rPr lang="el-GR" sz="2400" dirty="0" smtClean="0">
                <a:latin typeface="Consolas" pitchFamily="49" charset="0"/>
              </a:rPr>
              <a:t>, </a:t>
            </a:r>
            <a:r>
              <a:rPr lang="el-GR" sz="2400" dirty="0" err="1" smtClean="0">
                <a:latin typeface="Consolas" pitchFamily="49" charset="0"/>
              </a:rPr>
              <a:t>String</a:t>
            </a:r>
            <a:r>
              <a:rPr lang="el-GR" sz="2400" dirty="0" smtClean="0">
                <a:latin typeface="Consolas" pitchFamily="49" charset="0"/>
              </a:rPr>
              <a:t> </a:t>
            </a:r>
            <a:r>
              <a:rPr lang="el-GR" sz="2400" dirty="0" err="1" smtClean="0">
                <a:latin typeface="Consolas" pitchFamily="49" charset="0"/>
              </a:rPr>
              <a:t>title</a:t>
            </a:r>
            <a:r>
              <a:rPr lang="el-GR" sz="2400" dirty="0" smtClean="0">
                <a:latin typeface="Consolas" pitchFamily="49" charset="0"/>
              </a:rPr>
              <a:t>, </a:t>
            </a:r>
            <a:r>
              <a:rPr lang="el-G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l-G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original_body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_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html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l-GR" sz="2400" dirty="0" err="1" smtClean="0">
                <a:latin typeface="Consolas" pitchFamily="49" charset="0"/>
              </a:rPr>
              <a:t>String</a:t>
            </a:r>
            <a:r>
              <a:rPr lang="el-GR" sz="2400" dirty="0" smtClean="0">
                <a:latin typeface="Consolas" pitchFamily="49" charset="0"/>
              </a:rPr>
              <a:t> </a:t>
            </a:r>
            <a:r>
              <a:rPr lang="el-GR" sz="2400" dirty="0" err="1" smtClean="0">
                <a:latin typeface="Consolas" pitchFamily="49" charset="0"/>
              </a:rPr>
              <a:t>title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l-GR" sz="2400" dirty="0" err="1" smtClean="0">
                <a:latin typeface="Consolas" pitchFamily="49" charset="0"/>
              </a:rPr>
              <a:t>String</a:t>
            </a:r>
            <a:r>
              <a:rPr lang="el-GR" sz="2400" dirty="0" smtClean="0">
                <a:latin typeface="Consolas" pitchFamily="49" charset="0"/>
              </a:rPr>
              <a:t> </a:t>
            </a:r>
            <a:r>
              <a:rPr lang="el-GR" sz="2400" dirty="0" err="1" smtClean="0">
                <a:latin typeface="Consolas" pitchFamily="49" charset="0"/>
              </a:rPr>
              <a:t>user_name</a:t>
            </a:r>
            <a:endParaRPr lang="el-GR" sz="2400" dirty="0" smtClean="0">
              <a:latin typeface="Consolas" pitchFamily="49" charset="0"/>
            </a:endParaRPr>
          </a:p>
          <a:p>
            <a:r>
              <a:rPr lang="el-GR" sz="2400" dirty="0" smtClean="0">
                <a:latin typeface="Consolas" pitchFamily="49" charset="0"/>
              </a:rPr>
              <a:t>κτλ</a:t>
            </a:r>
            <a:r>
              <a:rPr lang="en-US" sz="2400" dirty="0" smtClean="0">
                <a:latin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6804248" y="4221088"/>
            <a:ext cx="1944216" cy="17281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Η ιδιότητα &lt;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original_body_html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Χειρισμός Μερικώς Δομημένων Δεδομένων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11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Περιέχει:</a:t>
            </a:r>
          </a:p>
          <a:p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smtClean="0">
                <a:latin typeface="Consolas" pitchFamily="49" charset="0"/>
              </a:rPr>
              <a:t>div&gt;&lt;p&gt;Trying to use </a:t>
            </a:r>
            <a:r>
              <a:rPr lang="en-US" dirty="0" err="1" smtClean="0">
                <a:latin typeface="Consolas" pitchFamily="49" charset="0"/>
              </a:rPr>
              <a:t>PostgreSQL</a:t>
            </a:r>
            <a:r>
              <a:rPr lang="en-US" dirty="0" smtClean="0">
                <a:latin typeface="Consolas" pitchFamily="49" charset="0"/>
              </a:rPr>
              <a:t> as DB backend for rail v2.3.4\n(</a:t>
            </a:r>
            <a:r>
              <a:rPr lang="en-US" dirty="0" err="1" smtClean="0">
                <a:latin typeface="Consolas" pitchFamily="49" charset="0"/>
              </a:rPr>
              <a:t>gentoo</a:t>
            </a:r>
            <a:r>
              <a:rPr lang="en-US" dirty="0" smtClean="0">
                <a:latin typeface="Consolas" pitchFamily="49" charset="0"/>
              </a:rPr>
              <a:t>).&lt;/p&gt;\n&lt;p&gt;rake </a:t>
            </a:r>
            <a:r>
              <a:rPr lang="en-US" dirty="0" err="1" smtClean="0">
                <a:latin typeface="Consolas" pitchFamily="49" charset="0"/>
              </a:rPr>
              <a:t>db:create:sessions</a:t>
            </a:r>
            <a:r>
              <a:rPr lang="en-US" dirty="0" smtClean="0">
                <a:latin typeface="Consolas" pitchFamily="49" charset="0"/>
              </a:rPr>
              <a:t> uses rails string type for </a:t>
            </a:r>
            <a:r>
              <a:rPr lang="en-US" dirty="0" err="1" smtClean="0">
                <a:latin typeface="Consolas" pitchFamily="49" charset="0"/>
              </a:rPr>
              <a:t>session_id</a:t>
            </a:r>
            <a:r>
              <a:rPr lang="en-US" dirty="0" smtClean="0">
                <a:latin typeface="Consolas" pitchFamily="49" charset="0"/>
              </a:rPr>
              <a:t>\</a:t>
            </a:r>
            <a:r>
              <a:rPr lang="en-US" dirty="0" err="1" smtClean="0">
                <a:latin typeface="Consolas" pitchFamily="49" charset="0"/>
              </a:rPr>
              <a:t>nfield</a:t>
            </a:r>
            <a:r>
              <a:rPr lang="en-US" dirty="0" smtClean="0">
                <a:latin typeface="Consolas" pitchFamily="49" charset="0"/>
              </a:rPr>
              <a:t>. Unfortunately </a:t>
            </a:r>
            <a:r>
              <a:rPr lang="en-US" dirty="0" err="1" smtClean="0">
                <a:latin typeface="Consolas" pitchFamily="49" charset="0"/>
              </a:rPr>
              <a:t>postgresql_adapter</a:t>
            </a:r>
            <a:r>
              <a:rPr lang="en-US" dirty="0" smtClean="0">
                <a:latin typeface="Consolas" pitchFamily="49" charset="0"/>
              </a:rPr>
              <a:t> translates this type to\</a:t>
            </a:r>
            <a:r>
              <a:rPr lang="en-US" dirty="0" err="1" smtClean="0">
                <a:latin typeface="Consolas" pitchFamily="49" charset="0"/>
              </a:rPr>
              <a:t>npostgres</a:t>
            </a:r>
            <a:r>
              <a:rPr lang="en-US" dirty="0" smtClean="0">
                <a:latin typeface="Consolas" pitchFamily="49" charset="0"/>
              </a:rPr>
              <a:t> type: character varying with limit 255 (set explicitly in\</a:t>
            </a:r>
            <a:r>
              <a:rPr lang="en-US" dirty="0" err="1" smtClean="0">
                <a:latin typeface="Consolas" pitchFamily="49" charset="0"/>
              </a:rPr>
              <a:t>nthe</a:t>
            </a:r>
            <a:r>
              <a:rPr lang="en-US" dirty="0" smtClean="0">
                <a:latin typeface="Consolas" pitchFamily="49" charset="0"/>
              </a:rPr>
              <a:t> adapter code) which is too short for </a:t>
            </a:r>
            <a:r>
              <a:rPr lang="en-US" dirty="0" err="1" smtClean="0">
                <a:latin typeface="Consolas" pitchFamily="49" charset="0"/>
              </a:rPr>
              <a:t>session_id</a:t>
            </a:r>
            <a:r>
              <a:rPr lang="en-US" dirty="0" smtClean="0">
                <a:latin typeface="Consolas" pitchFamily="49" charset="0"/>
              </a:rPr>
              <a:t> generated by\</a:t>
            </a:r>
            <a:r>
              <a:rPr lang="en-US" dirty="0" err="1" smtClean="0">
                <a:latin typeface="Consolas" pitchFamily="49" charset="0"/>
              </a:rPr>
              <a:t>nrails</a:t>
            </a:r>
            <a:r>
              <a:rPr lang="en-US" dirty="0" smtClean="0">
                <a:latin typeface="Consolas" pitchFamily="49" charset="0"/>
              </a:rPr>
              <a:t>.&lt;/p&gt;\n&lt;p&gt;I simply changed the limit value for the string type to 512 and\nit seems working, however I don't know how long this field should\</a:t>
            </a:r>
            <a:r>
              <a:rPr lang="en-US" dirty="0" err="1" smtClean="0">
                <a:latin typeface="Consolas" pitchFamily="49" charset="0"/>
              </a:rPr>
              <a:t>nbe</a:t>
            </a:r>
            <a:r>
              <a:rPr lang="en-US" dirty="0" smtClean="0">
                <a:latin typeface="Consolas" pitchFamily="49" charset="0"/>
              </a:rPr>
              <a:t> to handle every </a:t>
            </a:r>
            <a:r>
              <a:rPr lang="en-US" dirty="0" err="1" smtClean="0">
                <a:latin typeface="Consolas" pitchFamily="49" charset="0"/>
              </a:rPr>
              <a:t>session_id</a:t>
            </a:r>
            <a:r>
              <a:rPr lang="en-US" dirty="0" smtClean="0">
                <a:latin typeface="Consolas" pitchFamily="49" charset="0"/>
              </a:rPr>
              <a:t> generated by rails.&lt;/p&gt;\n&lt;p&gt;The adapter was installed on my system together       with\nactiverecord-2.3.4&lt;/p&gt;&lt;/div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Η ιδιότητα &lt;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original_body_html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Χειρισμός Μερικώς Δομημένων Δεδομένων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12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8229600" cy="39604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nsolas" pitchFamily="49" charset="0"/>
              </a:rPr>
              <a:t>Trying to use </a:t>
            </a:r>
            <a:r>
              <a:rPr lang="en-US" dirty="0" err="1" smtClean="0">
                <a:latin typeface="Consolas" pitchFamily="49" charset="0"/>
              </a:rPr>
              <a:t>PostgreSQL</a:t>
            </a:r>
            <a:r>
              <a:rPr lang="en-US" dirty="0" smtClean="0">
                <a:latin typeface="Consolas" pitchFamily="49" charset="0"/>
              </a:rPr>
              <a:t> as DB backend for rail v2.3.4 (</a:t>
            </a:r>
            <a:r>
              <a:rPr lang="en-US" dirty="0" err="1" smtClean="0">
                <a:latin typeface="Consolas" pitchFamily="49" charset="0"/>
              </a:rPr>
              <a:t>gentoo</a:t>
            </a:r>
            <a:r>
              <a:rPr lang="en-US" dirty="0" smtClean="0">
                <a:latin typeface="Consolas" pitchFamily="49" charset="0"/>
              </a:rPr>
              <a:t>).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rake </a:t>
            </a:r>
            <a:r>
              <a:rPr lang="en-US" dirty="0" err="1" smtClean="0">
                <a:latin typeface="Consolas" pitchFamily="49" charset="0"/>
              </a:rPr>
              <a:t>db:create:sessions</a:t>
            </a:r>
            <a:r>
              <a:rPr lang="en-US" dirty="0" smtClean="0">
                <a:latin typeface="Consolas" pitchFamily="49" charset="0"/>
              </a:rPr>
              <a:t> uses rails string type for </a:t>
            </a:r>
            <a:r>
              <a:rPr lang="en-US" dirty="0" err="1" smtClean="0">
                <a:latin typeface="Consolas" pitchFamily="49" charset="0"/>
              </a:rPr>
              <a:t>session_id</a:t>
            </a:r>
            <a:r>
              <a:rPr lang="en-US" dirty="0" smtClean="0">
                <a:latin typeface="Consolas" pitchFamily="49" charset="0"/>
              </a:rPr>
              <a:t> field. Unfortunately </a:t>
            </a:r>
            <a:r>
              <a:rPr lang="en-US" dirty="0" err="1" smtClean="0">
                <a:latin typeface="Consolas" pitchFamily="49" charset="0"/>
              </a:rPr>
              <a:t>postgresql_adapter</a:t>
            </a:r>
            <a:r>
              <a:rPr lang="en-US" dirty="0" smtClean="0">
                <a:latin typeface="Consolas" pitchFamily="49" charset="0"/>
              </a:rPr>
              <a:t> translates this type to </a:t>
            </a:r>
            <a:r>
              <a:rPr lang="en-US" dirty="0" err="1" smtClean="0">
                <a:latin typeface="Consolas" pitchFamily="49" charset="0"/>
              </a:rPr>
              <a:t>postgres</a:t>
            </a:r>
            <a:r>
              <a:rPr lang="en-US" dirty="0" smtClean="0">
                <a:latin typeface="Consolas" pitchFamily="49" charset="0"/>
              </a:rPr>
              <a:t> type: character varying with limit 255 (set explicitly in the adapter code) which is too short for </a:t>
            </a:r>
            <a:r>
              <a:rPr lang="en-US" dirty="0" err="1" smtClean="0">
                <a:latin typeface="Consolas" pitchFamily="49" charset="0"/>
              </a:rPr>
              <a:t>session_id</a:t>
            </a:r>
            <a:r>
              <a:rPr lang="en-US" dirty="0" smtClean="0">
                <a:latin typeface="Consolas" pitchFamily="49" charset="0"/>
              </a:rPr>
              <a:t> generated by rails.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I simply changed the limit value for the string type to 512 and it seems working, however I don't know how long this field should be to handle every </a:t>
            </a:r>
            <a:r>
              <a:rPr lang="en-US" dirty="0" err="1" smtClean="0">
                <a:latin typeface="Consolas" pitchFamily="49" charset="0"/>
              </a:rPr>
              <a:t>session_id</a:t>
            </a:r>
            <a:r>
              <a:rPr lang="en-US" dirty="0" smtClean="0">
                <a:latin typeface="Consolas" pitchFamily="49" charset="0"/>
              </a:rPr>
              <a:t> generated by rails.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The adapter was installed on my system together with activerecord-2.3.4</a:t>
            </a:r>
            <a:endParaRPr lang="en-US" b="1" dirty="0" smtClean="0">
              <a:latin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40769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Μετά το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Parsing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της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algn="ctr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Επεξεργασία Φυσικής Γλώσσας Ι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13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57672"/>
          </a:xfrm>
        </p:spPr>
        <p:txBody>
          <a:bodyPr/>
          <a:lstStyle/>
          <a:p>
            <a:r>
              <a:rPr lang="el-GR" dirty="0" smtClean="0"/>
              <a:t>Το προηγούμενο κείμενο είναι κατανοητό από τον άνθρωπο, από μια μηχανική ιδιοφυΐα όμως;</a:t>
            </a:r>
          </a:p>
        </p:txBody>
      </p:sp>
      <p:pic>
        <p:nvPicPr>
          <p:cNvPr id="4" name="Picture 3" descr="troubled_rob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348880"/>
            <a:ext cx="4831184" cy="38649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0439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Επεξεργασία Φυσικής Γλώσσας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ΙΙ –</a:t>
            </a:r>
            <a:b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Στατιστική Επεξεργασία με τον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Stanford Parser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14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864096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Η πρόταση </a:t>
            </a:r>
            <a:r>
              <a:rPr lang="en-US" dirty="0" smtClean="0"/>
              <a:t>“The </a:t>
            </a:r>
            <a:r>
              <a:rPr lang="en-US" dirty="0" smtClean="0"/>
              <a:t>adapter was installed on my system together with activerecord-2.3.4</a:t>
            </a:r>
            <a:r>
              <a:rPr lang="en-US" dirty="0" smtClean="0"/>
              <a:t>”</a:t>
            </a:r>
            <a:r>
              <a:rPr lang="el-GR" dirty="0" smtClean="0"/>
              <a:t> αναλύεται:</a:t>
            </a:r>
            <a:endParaRPr lang="en-US" dirty="0"/>
          </a:p>
        </p:txBody>
      </p:sp>
      <p:pic>
        <p:nvPicPr>
          <p:cNvPr id="5" name="Picture 4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348880"/>
            <a:ext cx="7339199" cy="40846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382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Επεξεργασία Φυσικής Γλώσσας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ΙΙΙ –</a:t>
            </a:r>
            <a:b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Στατιστική Επεξεργασία με τον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Stanford Parser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611560" y="2636912"/>
            <a:ext cx="8229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determiner(adapter/NN, The/DT)</a:t>
            </a:r>
            <a:endParaRPr lang="en-US" sz="2800" b="1" dirty="0" smtClean="0"/>
          </a:p>
          <a:p>
            <a:r>
              <a:rPr lang="en-US" sz="2800" dirty="0" smtClean="0"/>
              <a:t>nominal passive subject(installed/VBN, adapter/NN)</a:t>
            </a:r>
            <a:endParaRPr lang="en-US" sz="2800" b="1" dirty="0" smtClean="0"/>
          </a:p>
          <a:p>
            <a:r>
              <a:rPr lang="en-US" sz="2800" dirty="0" smtClean="0"/>
              <a:t>passive auxiliary(installed/VBN, was/VBD)</a:t>
            </a:r>
            <a:endParaRPr lang="en-US" sz="2800" b="1" dirty="0" smtClean="0"/>
          </a:p>
          <a:p>
            <a:r>
              <a:rPr lang="en-US" sz="2800" dirty="0" smtClean="0"/>
              <a:t>possession modifier(system/NN, my/PRP$)</a:t>
            </a:r>
            <a:endParaRPr lang="en-US" sz="2800" b="1" dirty="0" smtClean="0"/>
          </a:p>
          <a:p>
            <a:r>
              <a:rPr lang="en-US" sz="2800" dirty="0" err="1" smtClean="0"/>
              <a:t>prep_collapsed</a:t>
            </a:r>
            <a:r>
              <a:rPr lang="en-US" sz="2800" dirty="0" smtClean="0"/>
              <a:t>(installed/VBN, system/NN)</a:t>
            </a:r>
            <a:endParaRPr lang="en-US" sz="2800" b="1" dirty="0" smtClean="0"/>
          </a:p>
          <a:p>
            <a:r>
              <a:rPr lang="en-US" sz="2800" dirty="0" smtClean="0"/>
              <a:t>adjectival modifier(2.3.4/CD, </a:t>
            </a:r>
            <a:r>
              <a:rPr lang="en-US" sz="2800" dirty="0" err="1" smtClean="0"/>
              <a:t>activerecord</a:t>
            </a:r>
            <a:r>
              <a:rPr lang="en-US" sz="2800" dirty="0" smtClean="0"/>
              <a:t>/JJ)</a:t>
            </a:r>
            <a:endParaRPr lang="en-US" sz="2800" b="1" dirty="0" smtClean="0"/>
          </a:p>
          <a:p>
            <a:r>
              <a:rPr lang="en-US" sz="2800" dirty="0" err="1" smtClean="0"/>
              <a:t>prep_collapsed</a:t>
            </a:r>
            <a:r>
              <a:rPr lang="en-US" sz="2800" dirty="0" smtClean="0"/>
              <a:t>(installed/VBN, 2.3.4/CD)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77281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Επιστρέφονται οι γραμματικές σχέσεις: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1560" y="2636912"/>
            <a:ext cx="8229600" cy="3600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determiner(adapter/NN, The/DT)</a:t>
            </a:r>
            <a:endParaRPr kumimoji="0" lang="en-US" sz="2800" b="1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 passive subject(installed/VBN, adapter/NN)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passive auxiliary(installed/VBN, was/VBD)</a:t>
            </a:r>
            <a:endParaRPr kumimoji="0" lang="en-US" sz="2800" b="1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possession modifier(system/NN, my/PRP$)</a:t>
            </a:r>
            <a:endParaRPr kumimoji="0" lang="en-US" sz="2800" b="1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sng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prep_collapsed</a:t>
            </a:r>
            <a:r>
              <a:rPr kumimoji="0" lang="en-US" sz="28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(installed/VBN, system/NN)</a:t>
            </a:r>
            <a:endParaRPr kumimoji="0" lang="en-US" sz="2800" b="1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adjectival modifier(2.3.4/CD, </a:t>
            </a:r>
            <a:r>
              <a:rPr kumimoji="0" lang="en-US" sz="2800" b="0" i="0" u="none" strike="sng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activerecord</a:t>
            </a:r>
            <a:r>
              <a:rPr kumimoji="0" lang="en-US" sz="28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/JJ)</a:t>
            </a:r>
            <a:endParaRPr kumimoji="0" lang="en-US" sz="2800" b="1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sng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prep_collapsed</a:t>
            </a:r>
            <a:r>
              <a:rPr kumimoji="0" lang="en-US" sz="28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(installed/VBN, 2.3.4/CD)</a:t>
            </a:r>
            <a:endParaRPr kumimoji="0" lang="en-US" sz="2800" b="0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Επεξεργασία Φυσικής Γλώσσας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Ι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b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Στατιστική Επεξεργασία με τον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Stanford Parser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el-GR" dirty="0" smtClean="0"/>
              <a:t>Αναλύουμε ετυμολογικά κάθε λέξη</a:t>
            </a:r>
            <a:r>
              <a:rPr lang="en-US" dirty="0" smtClean="0"/>
              <a:t> </a:t>
            </a:r>
            <a:endParaRPr lang="el-GR" dirty="0" smtClean="0"/>
          </a:p>
          <a:p>
            <a:r>
              <a:rPr lang="en-US" dirty="0" smtClean="0"/>
              <a:t>i</a:t>
            </a:r>
            <a:r>
              <a:rPr lang="en-US" dirty="0" smtClean="0"/>
              <a:t>nstalled &lt; install, adapter </a:t>
            </a:r>
            <a:r>
              <a:rPr lang="en-US" dirty="0" smtClean="0"/>
              <a:t> </a:t>
            </a:r>
            <a:r>
              <a:rPr lang="en-US" dirty="0" smtClean="0"/>
              <a:t>&lt; adapter</a:t>
            </a:r>
            <a:endParaRPr lang="el-GR" dirty="0" smtClean="0"/>
          </a:p>
          <a:p>
            <a:endParaRPr lang="en-US" dirty="0" smtClean="0"/>
          </a:p>
          <a:p>
            <a:r>
              <a:rPr lang="el-GR" dirty="0" smtClean="0"/>
              <a:t>Δημιουργούμε ένα χαρακτηριστικό </a:t>
            </a:r>
            <a:r>
              <a:rPr lang="el-GR" dirty="0" smtClean="0"/>
              <a:t>για κάθε </a:t>
            </a:r>
            <a:r>
              <a:rPr lang="en-US" dirty="0" smtClean="0"/>
              <a:t>ticket</a:t>
            </a:r>
            <a:r>
              <a:rPr lang="el-GR" dirty="0" smtClean="0"/>
              <a:t> Διάνυσμα Λέξεων </a:t>
            </a:r>
            <a:r>
              <a:rPr lang="en-US" dirty="0" smtClean="0"/>
              <a:t>(Keyword Vector)</a:t>
            </a:r>
            <a:r>
              <a:rPr lang="el-GR" dirty="0" smtClean="0"/>
              <a:t>: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 try session type translate character change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seem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handle adapter install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Μεθοδολογία ΙΙ </a:t>
            </a:r>
            <a:b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Σημασιολογική Ανάλυση και Συσχέτιση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17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/>
          <a:lstStyle/>
          <a:p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Το μοντέλο θέματος</a:t>
            </a:r>
          </a:p>
          <a:p>
            <a:endParaRPr lang="el-GR" dirty="0" smtClean="0"/>
          </a:p>
        </p:txBody>
      </p:sp>
      <p:pic>
        <p:nvPicPr>
          <p:cNvPr id="6" name="Picture 5" descr="topicmode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988840"/>
            <a:ext cx="4508793" cy="3970837"/>
          </a:xfrm>
          <a:prstGeom prst="rect">
            <a:avLst/>
          </a:prstGeom>
        </p:spPr>
      </p:pic>
      <p:pic>
        <p:nvPicPr>
          <p:cNvPr id="7" name="Picture 6" descr="topic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56792"/>
            <a:ext cx="4469700" cy="45682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990600"/>
          </a:xfrm>
        </p:spPr>
        <p:txBody>
          <a:bodyPr>
            <a:noAutofit/>
          </a:bodyPr>
          <a:lstStyle/>
          <a:p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Λανθάνουσα κατά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Dirichlet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Κατάταξη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Latent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Dirichlet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Allocation (LDA)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Gibbs sampling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smtClean="0"/>
              <a:t>Νίκος Στασινόπουλος ΤΗΜΜΥ/ΑΠΘ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18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478904" y="2204864"/>
            <a:ext cx="4762872" cy="7920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l-G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Διανύσματα Λέξεων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2204864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Θέματα (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topics)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72" y="1412776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JGibbLDA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βιβλιοθήκη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51920" y="2276872"/>
            <a:ext cx="2160240" cy="5760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65861" y="2924944"/>
            <a:ext cx="4812279" cy="648072"/>
          </a:xfrm>
          <a:prstGeom prst="rect">
            <a:avLst/>
          </a:prstGeom>
          <a:noFill/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51520" y="3717032"/>
          <a:ext cx="8892480" cy="2618390"/>
        </p:xfrm>
        <a:graphic>
          <a:graphicData uri="http://schemas.openxmlformats.org/drawingml/2006/table">
            <a:tbl>
              <a:tblPr/>
              <a:tblGrid>
                <a:gridCol w="2304256"/>
                <a:gridCol w="6588224"/>
              </a:tblGrid>
              <a:tr h="304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dirty="0">
                          <a:latin typeface="Calibri"/>
                          <a:ea typeface="Times New Roman"/>
                          <a:cs typeface="Times New Roman"/>
                        </a:rPr>
                        <a:t>Αρχείο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dirty="0">
                          <a:latin typeface="Calibri"/>
                          <a:ea typeface="Times New Roman"/>
                          <a:cs typeface="Times New Roman"/>
                        </a:rPr>
                        <a:t>Περιγραφή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latin typeface="Calibri"/>
                          <a:ea typeface="Times New Roman"/>
                          <a:cs typeface="Times New Roman"/>
                        </a:rPr>
                        <a:t>&lt;model_name&gt;.others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latin typeface="Calibri"/>
                          <a:ea typeface="Times New Roman"/>
                          <a:cs typeface="Times New Roman"/>
                        </a:rPr>
                        <a:t>Καταγραφή των τιμών των παραμέτρων πχ ,αριθμός  επαναλήψεων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latin typeface="Calibri"/>
                          <a:ea typeface="Times New Roman"/>
                          <a:cs typeface="Times New Roman"/>
                        </a:rPr>
                        <a:t>&lt;model_name&gt;.phi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dirty="0">
                          <a:latin typeface="Calibri"/>
                          <a:ea typeface="Times New Roman"/>
                          <a:cs typeface="Times New Roman"/>
                        </a:rPr>
                        <a:t>Περιέχει τις κατανομές λέξεων σε θέματα δηλ. την πιθανότητα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latin typeface="Calibri"/>
                          <a:ea typeface="Times New Roman"/>
                          <a:cs typeface="Times New Roman"/>
                        </a:rPr>
                        <a:t>&lt;model_name&gt;.theta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latin typeface="Calibri"/>
                          <a:ea typeface="Times New Roman"/>
                          <a:cs typeface="Times New Roman"/>
                        </a:rPr>
                        <a:t>Περιέχει τις κατανομές θεμάτων σε έγγραφα, δηλ. 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5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latin typeface="Calibri"/>
                          <a:ea typeface="Times New Roman"/>
                          <a:cs typeface="Times New Roman"/>
                        </a:rPr>
                        <a:t>&lt;model_name&gt;.tassign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latin typeface="Calibri"/>
                          <a:ea typeface="Times New Roman"/>
                          <a:cs typeface="Times New Roman"/>
                        </a:rPr>
                        <a:t>Περιέχει την κατανομή των λέξεων σε θέματα, χωρισμένων ανά θέμα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latin typeface="Calibri"/>
                          <a:ea typeface="Times New Roman"/>
                          <a:cs typeface="Times New Roman"/>
                        </a:rPr>
                        <a:t>&lt;model_name&gt;.twords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>
                          <a:latin typeface="Calibri"/>
                          <a:ea typeface="Times New Roman"/>
                          <a:cs typeface="Times New Roman"/>
                        </a:rPr>
                        <a:t>Περιέχει κάθε θέμα με τις λέξεις που περιέχει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5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Calibri"/>
                          <a:ea typeface="Times New Roman"/>
                          <a:cs typeface="Times New Roman"/>
                        </a:rPr>
                        <a:t>wordmap.txt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dirty="0">
                          <a:latin typeface="Calibri"/>
                          <a:ea typeface="Times New Roman"/>
                          <a:cs typeface="Times New Roman"/>
                        </a:rPr>
                        <a:t>Καταγράφει την αντιστοιχία λέξεων με δείκτες (</a:t>
                      </a:r>
                      <a:r>
                        <a:rPr lang="en-US" sz="1800" b="0" dirty="0">
                          <a:latin typeface="Calibri"/>
                          <a:ea typeface="Times New Roman"/>
                          <a:cs typeface="Times New Roman"/>
                        </a:rPr>
                        <a:t>words</a:t>
                      </a:r>
                      <a:r>
                        <a:rPr lang="el-GR" sz="1800" b="0" dirty="0">
                          <a:latin typeface="Calibri"/>
                          <a:ea typeface="Times New Roman"/>
                          <a:cs typeface="Times New Roman"/>
                        </a:rPr>
                        <a:t> - </a:t>
                      </a:r>
                      <a:r>
                        <a:rPr lang="en-US" sz="1800" b="0" dirty="0">
                          <a:latin typeface="Calibri"/>
                          <a:ea typeface="Times New Roman"/>
                          <a:cs typeface="Times New Roman"/>
                        </a:rPr>
                        <a:t>word indices</a:t>
                      </a:r>
                      <a:r>
                        <a:rPr lang="el-GR" sz="1800" b="0" dirty="0"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Παράδειγμα εφαρμογής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JGibbLDA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19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0" y="1268760"/>
            <a:ext cx="9144000" cy="40523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>
              <a:buNone/>
            </a:pPr>
            <a:r>
              <a:rPr lang="en-US" sz="1600" dirty="0" smtClean="0">
                <a:latin typeface="Consolas" pitchFamily="49" charset="0"/>
              </a:rPr>
              <a:t>problem </a:t>
            </a:r>
            <a:r>
              <a:rPr lang="en-US" sz="1600" dirty="0" smtClean="0">
                <a:latin typeface="Consolas" pitchFamily="49" charset="0"/>
              </a:rPr>
              <a:t>glob </a:t>
            </a:r>
            <a:r>
              <a:rPr lang="en-US" sz="1600" dirty="0" err="1" smtClean="0">
                <a:latin typeface="Consolas" pitchFamily="49" charset="0"/>
              </a:rPr>
              <a:t>param</a:t>
            </a:r>
            <a:r>
              <a:rPr lang="en-US" sz="1600" dirty="0" smtClean="0">
                <a:latin typeface="Consolas" pitchFamily="49" charset="0"/>
              </a:rPr>
              <a:t> </a:t>
            </a:r>
          </a:p>
          <a:p>
            <a:pPr lvl="2">
              <a:buNone/>
            </a:pPr>
            <a:r>
              <a:rPr lang="en-US" sz="1600" dirty="0" err="1" smtClean="0">
                <a:latin typeface="Consolas" pitchFamily="49" charset="0"/>
              </a:rPr>
              <a:t>activerecord</a:t>
            </a:r>
            <a:r>
              <a:rPr lang="en-US" sz="1600" dirty="0" smtClean="0">
                <a:latin typeface="Consolas" pitchFamily="49" charset="0"/>
              </a:rPr>
              <a:t> run base set migration line fail place logger seem switch </a:t>
            </a:r>
          </a:p>
          <a:p>
            <a:pPr lvl="2">
              <a:buNone/>
            </a:pPr>
            <a:r>
              <a:rPr lang="en-US" sz="1600" dirty="0" smtClean="0">
                <a:latin typeface="Consolas" pitchFamily="49" charset="0"/>
              </a:rPr>
              <a:t>action rail check version have ruby1 meet requirement seem command </a:t>
            </a:r>
            <a:r>
              <a:rPr lang="en-US" sz="1600" dirty="0" smtClean="0">
                <a:latin typeface="Consolas" pitchFamily="49" charset="0"/>
              </a:rPr>
              <a:t>require</a:t>
            </a:r>
            <a:endParaRPr lang="en-US" sz="1600" dirty="0" smtClean="0">
              <a:latin typeface="Consolas" pitchFamily="49" charset="0"/>
            </a:endParaRPr>
          </a:p>
          <a:p>
            <a:pPr lvl="2">
              <a:buNone/>
            </a:pPr>
            <a:r>
              <a:rPr lang="en-US" sz="1600" dirty="0" smtClean="0">
                <a:latin typeface="Consolas" pitchFamily="49" charset="0"/>
              </a:rPr>
              <a:t>encounter bug fix realize bunch patch have test feature </a:t>
            </a:r>
          </a:p>
          <a:p>
            <a:pPr lvl="2">
              <a:buNone/>
            </a:pPr>
            <a:r>
              <a:rPr lang="en-US" sz="1600" dirty="0" smtClean="0">
                <a:latin typeface="Consolas" pitchFamily="49" charset="0"/>
              </a:rPr>
              <a:t>filename have image cause throw create error alt attribute tag </a:t>
            </a:r>
            <a:r>
              <a:rPr lang="en-US" sz="1600" dirty="0" smtClean="0">
                <a:latin typeface="Consolas" pitchFamily="49" charset="0"/>
              </a:rPr>
              <a:t>view</a:t>
            </a:r>
            <a:endParaRPr lang="en-US" sz="1600" dirty="0" smtClean="0">
              <a:latin typeface="Consolas" pitchFamily="49" charset="0"/>
            </a:endParaRPr>
          </a:p>
          <a:p>
            <a:pPr lvl="2">
              <a:buNone/>
            </a:pPr>
            <a:r>
              <a:rPr lang="en-US" sz="1600" dirty="0" smtClean="0">
                <a:latin typeface="Consolas" pitchFamily="49" charset="0"/>
              </a:rPr>
              <a:t>object convert field seconds take machine patch simplify code operation avoid result </a:t>
            </a:r>
          </a:p>
          <a:p>
            <a:pPr lvl="2">
              <a:buNone/>
            </a:pPr>
            <a:r>
              <a:rPr lang="en-US" sz="1600" dirty="0" smtClean="0">
                <a:latin typeface="Consolas" pitchFamily="49" charset="0"/>
              </a:rPr>
              <a:t>need return error allow user fix method way name distinguish patch add option </a:t>
            </a:r>
            <a:r>
              <a:rPr lang="en-US" sz="1600" dirty="0" smtClean="0">
                <a:latin typeface="Consolas" pitchFamily="49" charset="0"/>
              </a:rPr>
              <a:t>break</a:t>
            </a:r>
            <a:endParaRPr lang="en-US" sz="1600" dirty="0" smtClean="0">
              <a:latin typeface="Consolas" pitchFamily="49" charset="0"/>
            </a:endParaRPr>
          </a:p>
          <a:p>
            <a:pPr lvl="2">
              <a:buNone/>
            </a:pPr>
            <a:r>
              <a:rPr lang="en-US" sz="1600" dirty="0" smtClean="0">
                <a:latin typeface="Consolas" pitchFamily="49" charset="0"/>
              </a:rPr>
              <a:t>work ignore believe have body -</a:t>
            </a:r>
            <a:r>
              <a:rPr lang="en-US" sz="1600" dirty="0" err="1" smtClean="0">
                <a:latin typeface="Consolas" pitchFamily="49" charset="0"/>
              </a:rPr>
              <a:t>rrb</a:t>
            </a:r>
            <a:r>
              <a:rPr lang="en-US" sz="1600" dirty="0" smtClean="0">
                <a:latin typeface="Consolas" pitchFamily="49" charset="0"/>
              </a:rPr>
              <a:t>- line pass </a:t>
            </a:r>
            <a:r>
              <a:rPr lang="en-US" sz="1600" dirty="0" err="1" smtClean="0">
                <a:latin typeface="Consolas" pitchFamily="49" charset="0"/>
              </a:rPr>
              <a:t>findelement</a:t>
            </a:r>
            <a:r>
              <a:rPr lang="en-US" sz="1600" dirty="0" smtClean="0">
                <a:latin typeface="Consolas" pitchFamily="49" charset="0"/>
              </a:rPr>
              <a:t> seem traverse </a:t>
            </a:r>
            <a:r>
              <a:rPr lang="en-US" sz="1600" dirty="0" err="1" smtClean="0">
                <a:latin typeface="Consolas" pitchFamily="49" charset="0"/>
              </a:rPr>
              <a:t>dom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element</a:t>
            </a:r>
            <a:endParaRPr lang="en-US" sz="1600" dirty="0" smtClean="0">
              <a:latin typeface="Consolas" pitchFamily="49" charset="0"/>
            </a:endParaRPr>
          </a:p>
          <a:p>
            <a:pPr lvl="2">
              <a:buNone/>
            </a:pPr>
            <a:r>
              <a:rPr lang="en-US" sz="1600" dirty="0" err="1" smtClean="0">
                <a:latin typeface="Consolas" pitchFamily="49" charset="0"/>
              </a:rPr>
              <a:t>activemodel</a:t>
            </a:r>
            <a:r>
              <a:rPr lang="en-US" sz="1600" dirty="0" smtClean="0">
                <a:latin typeface="Consolas" pitchFamily="49" charset="0"/>
              </a:rPr>
              <a:t> remove space lead trail filter add class call option attribute clean patch rebase </a:t>
            </a:r>
            <a:r>
              <a:rPr lang="en-US" sz="1600" dirty="0" smtClean="0">
                <a:latin typeface="Consolas" pitchFamily="49" charset="0"/>
              </a:rPr>
              <a:t>session </a:t>
            </a:r>
            <a:r>
              <a:rPr lang="en-US" sz="1600" dirty="0" smtClean="0">
                <a:latin typeface="Consolas" pitchFamily="49" charset="0"/>
              </a:rPr>
              <a:t>use test patch move line validate try protection get message include behavior see file fix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53136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/>
          </a:p>
          <a:p>
            <a:pPr algn="ctr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5441981"/>
            <a:ext cx="8412723" cy="291275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5877272"/>
            <a:ext cx="4731954" cy="36004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5841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800200"/>
          </a:xfrm>
          <a:ln>
            <a:noFill/>
          </a:ln>
        </p:spPr>
        <p:txBody>
          <a:bodyPr numCol="1">
            <a:noAutofit/>
          </a:bodyPr>
          <a:lstStyle/>
          <a:p>
            <a:pPr algn="ctr"/>
            <a:r>
              <a:rPr lang="el-GR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Μηχανισμός Εξαγωγής Σημασιολογικά Ενήμερης Γνώσης από Αποθήκες Λογισμικού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2</a:t>
            </a:fld>
            <a:r>
              <a:rPr lang="el-GR" dirty="0" smtClean="0"/>
              <a:t>/28</a:t>
            </a:r>
          </a:p>
        </p:txBody>
      </p:sp>
      <p:pic>
        <p:nvPicPr>
          <p:cNvPr id="15" name="Picture 14" descr="wordle_slide_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276872"/>
            <a:ext cx="7605634" cy="38390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529916" y="1988840"/>
            <a:ext cx="60841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05980" y="2060848"/>
            <a:ext cx="4932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Σημασιολογική Συσχέτιση Ι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20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85664"/>
          </a:xfrm>
        </p:spPr>
        <p:txBody>
          <a:bodyPr/>
          <a:lstStyle/>
          <a:p>
            <a:r>
              <a:rPr lang="el-GR" dirty="0" smtClean="0">
                <a:solidFill>
                  <a:schemeClr val="tx2"/>
                </a:solidFill>
              </a:rPr>
              <a:t>Τα </a:t>
            </a:r>
            <a:r>
              <a:rPr lang="en-US" dirty="0" smtClean="0">
                <a:solidFill>
                  <a:schemeClr val="tx2"/>
                </a:solidFill>
              </a:rPr>
              <a:t>topics </a:t>
            </a:r>
            <a:r>
              <a:rPr lang="el-GR" dirty="0" smtClean="0">
                <a:solidFill>
                  <a:schemeClr val="tx2"/>
                </a:solidFill>
              </a:rPr>
              <a:t>που εξάγαμε είναι απλά συλλογές από λέξεις που περιγράφουν ένα σφάλμα ή μία ανωμαλία.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060848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Ποια όμως;</a:t>
            </a:r>
          </a:p>
          <a:p>
            <a:pPr algn="ctr"/>
            <a:r>
              <a:rPr lang="el-G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+mj-lt"/>
              </a:rPr>
              <a:t>?</a:t>
            </a:r>
            <a:endParaRPr lang="en-US" sz="8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221088"/>
            <a:ext cx="79928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Επιλέγουμε από μία λίστα γνωστών </a:t>
            </a:r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 (</a:t>
            </a:r>
            <a:r>
              <a:rPr lang="el-G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πχ </a:t>
            </a:r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 Overflow, Stack Overflow) </a:t>
            </a:r>
            <a:r>
              <a:rPr lang="el-G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και από μία λίστα γνωστών Εκτιμητριών Ποιότητας Λογισμικού </a:t>
            </a:r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l-G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πχ Λειτουργικότητα, Αξιοπιστίας)</a:t>
            </a:r>
            <a:endParaRPr lang="en-US" sz="26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Σημασιολογική Συσχέτιση ΙΙ -</a:t>
            </a:r>
            <a:b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Η Μετρική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21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5744"/>
          </a:xfrm>
        </p:spPr>
        <p:txBody>
          <a:bodyPr/>
          <a:lstStyle/>
          <a:p>
            <a:r>
              <a:rPr lang="el-GR" dirty="0" smtClean="0"/>
              <a:t>Η Μετρική </a:t>
            </a:r>
            <a:r>
              <a:rPr lang="en-US" dirty="0" smtClean="0"/>
              <a:t>Normalized Google Distance </a:t>
            </a:r>
            <a:r>
              <a:rPr lang="el-GR" dirty="0" smtClean="0"/>
              <a:t>υπολογίζει τη συσχέτιση όρων αναζήτησης στη μηχανή </a:t>
            </a:r>
            <a:r>
              <a:rPr lang="en-US" dirty="0" smtClean="0"/>
              <a:t>Google</a:t>
            </a:r>
            <a:r>
              <a:rPr lang="el-GR" dirty="0" smtClean="0"/>
              <a:t> </a:t>
            </a:r>
            <a:r>
              <a:rPr lang="el-GR" dirty="0" smtClean="0"/>
              <a:t>μετρώντας τη συχνότητα εμφάνισης κοινών αποτελεσμάτων.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2924944"/>
            <a:ext cx="4994896" cy="648072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077072"/>
            <a:ext cx="4731954" cy="360040"/>
          </a:xfrm>
          <a:prstGeom prst="rect">
            <a:avLst/>
          </a:prstGeom>
          <a:noFill/>
        </p:spPr>
      </p:pic>
      <p:sp>
        <p:nvSpPr>
          <p:cNvPr id="7" name="Plus 6"/>
          <p:cNvSpPr/>
          <p:nvPr/>
        </p:nvSpPr>
        <p:spPr>
          <a:xfrm>
            <a:off x="2555776" y="4365104"/>
            <a:ext cx="1008112" cy="8640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ο</a:t>
            </a:r>
            <a:endParaRPr lang="en-US" dirty="0"/>
          </a:p>
        </p:txBody>
      </p:sp>
      <p:pic>
        <p:nvPicPr>
          <p:cNvPr id="9" name="Picture 8" descr="goog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3" y="4005064"/>
            <a:ext cx="1733543" cy="600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515719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 Overflow</a:t>
            </a:r>
            <a:endParaRPr 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Equal 10"/>
          <p:cNvSpPr/>
          <p:nvPr/>
        </p:nvSpPr>
        <p:spPr>
          <a:xfrm>
            <a:off x="5292080" y="4509120"/>
            <a:ext cx="2088232" cy="6480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0272" y="4572417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0.4423</a:t>
            </a:r>
            <a:endParaRPr lang="en-US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5229200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Και το σφάλμα κατατάχθηκε!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 τελικό Σύνολο Δεδομένων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22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937992"/>
          </a:xfrm>
        </p:spPr>
        <p:txBody>
          <a:bodyPr>
            <a:normAutofit fontScale="92500"/>
          </a:bodyPr>
          <a:lstStyle/>
          <a:p>
            <a:r>
              <a:rPr lang="el-GR" b="1" dirty="0" smtClean="0"/>
              <a:t>Με βάση όλα τα προηγούμενα δημιουργήσαμε ένα σύνολο δεδομένων από 4,648 </a:t>
            </a:r>
            <a:r>
              <a:rPr lang="en-US" b="1" dirty="0" smtClean="0"/>
              <a:t>tickets </a:t>
            </a:r>
            <a:r>
              <a:rPr lang="el-GR" b="1" dirty="0" smtClean="0"/>
              <a:t>του λογισμικού </a:t>
            </a:r>
            <a:r>
              <a:rPr lang="en-US" b="1" dirty="0" smtClean="0"/>
              <a:t>Ruby On Rails.</a:t>
            </a:r>
          </a:p>
          <a:p>
            <a:r>
              <a:rPr lang="el-GR" b="1" dirty="0" smtClean="0"/>
              <a:t>Έχουμε εξάγει όλες τις πρωτογενείς ιδιότητες του κάθε </a:t>
            </a:r>
            <a:r>
              <a:rPr lang="en-US" b="1" dirty="0" smtClean="0"/>
              <a:t>ticket</a:t>
            </a:r>
            <a:endParaRPr lang="el-GR" b="1" dirty="0" smtClean="0"/>
          </a:p>
          <a:p>
            <a:r>
              <a:rPr lang="el-GR" b="1" dirty="0" smtClean="0"/>
              <a:t>Έχουμε «ξεφορτωθεί» την πλεονάζουσα πληροφορία.</a:t>
            </a:r>
          </a:p>
          <a:p>
            <a:r>
              <a:rPr lang="el-GR" b="1" dirty="0" smtClean="0"/>
              <a:t>Έχουμε εκμεταλλευτεί τη φυσική περιγραφή για να κατασκευάσουμε επιπλέον παράγωγες ιδιότητες:</a:t>
            </a:r>
          </a:p>
          <a:p>
            <a:r>
              <a:rPr lang="el-GR" b="1" dirty="0" smtClean="0"/>
              <a:t>Το Χαρακτηριστικό Διάνυσμα Λέξεων του </a:t>
            </a:r>
            <a:r>
              <a:rPr lang="en-US" b="1" dirty="0" smtClean="0"/>
              <a:t>ticket </a:t>
            </a:r>
            <a:r>
              <a:rPr lang="el-GR" b="1" dirty="0" smtClean="0"/>
              <a:t>(</a:t>
            </a:r>
            <a:r>
              <a:rPr lang="en-US" b="1" dirty="0" err="1" smtClean="0"/>
              <a:t>wordvector</a:t>
            </a:r>
            <a:r>
              <a:rPr lang="el-GR" b="1" dirty="0" smtClean="0"/>
              <a:t>)</a:t>
            </a:r>
          </a:p>
          <a:p>
            <a:r>
              <a:rPr lang="en-US" b="1" dirty="0" smtClean="0"/>
              <a:t>T</a:t>
            </a:r>
            <a:r>
              <a:rPr lang="el-GR" b="1" dirty="0" smtClean="0"/>
              <a:t>ην κατάταξη σε ένα πιθανό </a:t>
            </a:r>
            <a:r>
              <a:rPr lang="en-US" b="1" dirty="0" smtClean="0"/>
              <a:t>Bug</a:t>
            </a:r>
            <a:endParaRPr lang="el-GR" b="1" dirty="0" smtClean="0"/>
          </a:p>
          <a:p>
            <a:r>
              <a:rPr lang="el-GR" b="1" dirty="0" smtClean="0"/>
              <a:t>Και την Κατάταξη σε ένα Κριτήριο Ποιότητας Λογισμικού</a:t>
            </a:r>
            <a:endParaRPr lang="en-US" b="1" dirty="0" smtClean="0"/>
          </a:p>
          <a:p>
            <a:pPr>
              <a:buNone/>
            </a:pPr>
            <a:endParaRPr lang="el-GR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530120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Το αποτέλεσμα είναι ένα πλήρες και στιβαρό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Dataset </a:t>
            </a:r>
            <a:r>
              <a:rPr lang="el-G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σε μορφή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.arff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Τεκμηρίωση – Πείραμα 1ο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23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Ελέγξαμε την ικανότητα του </a:t>
            </a:r>
            <a:r>
              <a:rPr lang="en-US" dirty="0" smtClean="0"/>
              <a:t>dataset </a:t>
            </a:r>
            <a:r>
              <a:rPr lang="el-GR" dirty="0" smtClean="0"/>
              <a:t>με και χωρίς την επιπλέον πληροφορία που κατασκευάσαμε.</a:t>
            </a:r>
          </a:p>
          <a:p>
            <a:r>
              <a:rPr lang="el-GR" dirty="0" smtClean="0"/>
              <a:t>Πώς; Με την κατάταξη των </a:t>
            </a:r>
            <a:r>
              <a:rPr lang="en-US" dirty="0" smtClean="0"/>
              <a:t>tickets </a:t>
            </a:r>
            <a:r>
              <a:rPr lang="el-GR" dirty="0" smtClean="0"/>
              <a:t>ως προς </a:t>
            </a:r>
            <a:r>
              <a:rPr lang="en-US" dirty="0" smtClean="0"/>
              <a:t>bug </a:t>
            </a:r>
            <a:r>
              <a:rPr lang="el-GR" dirty="0" smtClean="0"/>
              <a:t>με και χωρίς την κατασκευασμένη πληροφορία (</a:t>
            </a:r>
            <a:r>
              <a:rPr lang="en-US" dirty="0" smtClean="0"/>
              <a:t>bugs </a:t>
            </a:r>
            <a:r>
              <a:rPr lang="el-GR" dirty="0" smtClean="0"/>
              <a:t>και </a:t>
            </a:r>
            <a:r>
              <a:rPr lang="en-US" dirty="0" smtClean="0"/>
              <a:t>metrics)</a:t>
            </a:r>
          </a:p>
          <a:p>
            <a:r>
              <a:rPr lang="el-GR" dirty="0" smtClean="0"/>
              <a:t>Στο πρώτο πείραμα εφαρμόζουμε 3 διαφορετικούς αλγόριθμους κατάταξης (</a:t>
            </a:r>
            <a:r>
              <a:rPr lang="en-US" dirty="0" smtClean="0"/>
              <a:t>C5.0, </a:t>
            </a:r>
            <a:r>
              <a:rPr lang="en-US" dirty="0" err="1" smtClean="0"/>
              <a:t>RandomTree</a:t>
            </a:r>
            <a:r>
              <a:rPr lang="en-US" dirty="0" smtClean="0"/>
              <a:t>, </a:t>
            </a:r>
            <a:r>
              <a:rPr lang="en-US" dirty="0" err="1" smtClean="0"/>
              <a:t>RandomForest</a:t>
            </a:r>
            <a:r>
              <a:rPr lang="en-US" dirty="0" smtClean="0"/>
              <a:t>) </a:t>
            </a:r>
            <a:r>
              <a:rPr lang="el-GR" dirty="0" smtClean="0"/>
              <a:t>για διαφορετικές τιμές του αριθμού των </a:t>
            </a:r>
            <a:r>
              <a:rPr lang="en-US" dirty="0" smtClean="0"/>
              <a:t>topics </a:t>
            </a:r>
            <a:r>
              <a:rPr lang="el-GR" dirty="0" smtClean="0"/>
              <a:t>στην </a:t>
            </a:r>
            <a:r>
              <a:rPr lang="en-US" dirty="0" smtClean="0"/>
              <a:t>LDA </a:t>
            </a:r>
            <a:r>
              <a:rPr lang="el-GR" dirty="0" smtClean="0"/>
              <a:t>ανάλυση και παραμέτρους για κάθε αλγόριθμο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Πείραμα 1</a:t>
            </a:r>
            <a:r>
              <a:rPr lang="el-GR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Αποτελέσματα	Ι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24</a:t>
            </a:fld>
            <a:r>
              <a:rPr lang="el-GR" dirty="0" smtClean="0"/>
              <a:t>/28</a:t>
            </a:r>
            <a:endParaRPr lang="en-US" dirty="0"/>
          </a:p>
        </p:txBody>
      </p:sp>
      <p:pic>
        <p:nvPicPr>
          <p:cNvPr id="4" name="Content Placeholder 3" descr="exp1_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70444"/>
            <a:ext cx="8229600" cy="343463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Πείραμα 1</a:t>
            </a:r>
            <a:r>
              <a:rPr lang="el-GR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Αποτελέσματα ΙΙ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25</a:t>
            </a:fld>
            <a:r>
              <a:rPr lang="el-GR" dirty="0" smtClean="0"/>
              <a:t>/28</a:t>
            </a:r>
            <a:endParaRPr lang="en-US" dirty="0"/>
          </a:p>
        </p:txBody>
      </p:sp>
      <p:pic>
        <p:nvPicPr>
          <p:cNvPr id="4" name="Content Placeholder 3" descr="exp1_10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916832"/>
            <a:ext cx="6980886" cy="2136821"/>
          </a:xfrm>
        </p:spPr>
      </p:pic>
      <p:pic>
        <p:nvPicPr>
          <p:cNvPr id="5" name="Picture 4" descr="exp1_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149080"/>
            <a:ext cx="6989940" cy="968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53012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Όπως φαίνεται ο αλγόριθμος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C5.0 </a:t>
            </a:r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είναι ο πιο αποτελεσματικός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Πείραμα 2</a:t>
            </a:r>
            <a:r>
              <a:rPr lang="el-GR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Αποτελέσματα Ι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26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73696"/>
          </a:xfrm>
        </p:spPr>
        <p:txBody>
          <a:bodyPr>
            <a:normAutofit fontScale="92500"/>
          </a:bodyPr>
          <a:lstStyle/>
          <a:p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Στο δεύτερο πείραμα μελετήθηκε η επίδραση της προσθήκης της έξτρα λέξης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“ruby” 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στο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και η επίδραση του αριθμού των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στην κατάταξη με τον αλγόριθμο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C5.0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εχπ2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420888"/>
            <a:ext cx="6256540" cy="3784708"/>
          </a:xfrm>
          <a:prstGeom prst="rect">
            <a:avLst/>
          </a:prstGeom>
        </p:spPr>
      </p:pic>
      <p:pic>
        <p:nvPicPr>
          <p:cNvPr id="5" name="Picture 4" descr="εχπ2_1α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6200241"/>
            <a:ext cx="6211268" cy="1810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Πείραμα 2</a:t>
            </a:r>
            <a:r>
              <a:rPr lang="el-GR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Αποτελέσματα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ΙΙ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27</a:t>
            </a:fld>
            <a:r>
              <a:rPr lang="el-GR" dirty="0" smtClean="0"/>
              <a:t>/28</a:t>
            </a:r>
            <a:endParaRPr lang="en-US" dirty="0"/>
          </a:p>
        </p:txBody>
      </p:sp>
      <p:pic>
        <p:nvPicPr>
          <p:cNvPr id="4" name="Content Placeholder 3" descr="εχπ2-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340768"/>
            <a:ext cx="6274648" cy="3784708"/>
          </a:xfrm>
        </p:spPr>
      </p:pic>
      <p:sp>
        <p:nvSpPr>
          <p:cNvPr id="5" name="TextBox 4"/>
          <p:cNvSpPr txBox="1"/>
          <p:nvPr/>
        </p:nvSpPr>
        <p:spPr>
          <a:xfrm>
            <a:off x="755576" y="544522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Τα αποτελέσματα δείχνουν σαφή βελτίωση της κατάταξης σε όλες τις περιπτώσεις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bg1">
                    <a:lumMod val="95000"/>
                  </a:schemeClr>
                </a:solidFill>
              </a:rPr>
              <a:t>Νίκος Στασινόπουλος ΤΗΜΜΥ/ΑΠΘ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28</a:t>
            </a:fld>
            <a:r>
              <a:rPr lang="el-GR" dirty="0" smtClean="0">
                <a:solidFill>
                  <a:schemeClr val="bg1">
                    <a:lumMod val="95000"/>
                  </a:schemeClr>
                </a:solidFill>
              </a:rPr>
              <a:t>/28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9298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l-GR" sz="5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Ευχαριστώ</a:t>
            </a:r>
          </a:p>
          <a:p>
            <a:pPr algn="ctr">
              <a:buNone/>
            </a:pPr>
            <a:r>
              <a:rPr lang="el-GR" sz="5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-</a:t>
            </a:r>
            <a:endParaRPr lang="el-GR" sz="5400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>
              <a:buNone/>
            </a:pPr>
            <a:r>
              <a:rPr lang="el-GR" sz="5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Ερωτήσεις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365104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Νίκος Στασινόπουλος, 2010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nikos@stasino.com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712" y="5877272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Ιδιαίτερα ευχαριστώ τον κ. Ανδρέα Συμεωνίδη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2000">
              <a:schemeClr val="tx2">
                <a:lumMod val="40000"/>
                <a:lumOff val="60000"/>
              </a:schemeClr>
            </a:gs>
            <a:gs pos="30000">
              <a:schemeClr val="bg1">
                <a:shade val="80000"/>
                <a:satMod val="230000"/>
              </a:schemeClr>
            </a:gs>
            <a:gs pos="100000">
              <a:schemeClr val="bg1">
                <a:tint val="97000"/>
                <a:satMod val="22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0"/>
            <a:ext cx="3347864" cy="6858000"/>
          </a:xfrm>
          <a:prstGeom prst="rect">
            <a:avLst/>
          </a:prstGeom>
          <a:solidFill>
            <a:srgbClr val="E7E7E7">
              <a:alpha val="50000"/>
            </a:srgbClr>
          </a:solidFill>
        </p:spPr>
      </p:pic>
      <p:sp>
        <p:nvSpPr>
          <p:cNvPr id="2" name="TextBox 1"/>
          <p:cNvSpPr txBox="1"/>
          <p:nvPr/>
        </p:nvSpPr>
        <p:spPr>
          <a:xfrm>
            <a:off x="-396552" y="188640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Οι Αποθήκες Λογισμικού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 Repositories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58326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dirty="0" smtClean="0"/>
              <a:t>Μία αποθήκη λογισμικού μπορεί να περιέχει δεδομένα: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l-GR" dirty="0" smtClean="0"/>
              <a:t>Πηγαίου Κώδικα (</a:t>
            </a:r>
            <a:r>
              <a:rPr lang="en-US" dirty="0" smtClean="0"/>
              <a:t>Source Code)</a:t>
            </a:r>
            <a:endParaRPr lang="el-GR" dirty="0" smtClean="0"/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l-GR" dirty="0" smtClean="0"/>
              <a:t>Αναφορών Σφαλμάτων</a:t>
            </a:r>
            <a:r>
              <a:rPr lang="en-US" dirty="0" smtClean="0"/>
              <a:t> (Bug Reports)</a:t>
            </a:r>
            <a:endParaRPr lang="el-GR" dirty="0" smtClean="0"/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l-GR" dirty="0" smtClean="0"/>
              <a:t>Απαιτήσεων Λογισμικού (</a:t>
            </a:r>
            <a:r>
              <a:rPr lang="en-US" dirty="0" smtClean="0"/>
              <a:t>Software Requirements)</a:t>
            </a:r>
            <a:endParaRPr lang="el-GR" dirty="0" smtClean="0"/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l-GR" dirty="0" smtClean="0"/>
              <a:t>Τεκμηρίωσης (</a:t>
            </a:r>
            <a:r>
              <a:rPr lang="en-US" dirty="0" smtClean="0"/>
              <a:t>Documentation)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221088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Υλοποιήσεις Αποθηκών Λογισμικού</a:t>
            </a:r>
            <a:endParaRPr lang="en-US" b="1" dirty="0" smtClean="0"/>
          </a:p>
          <a:p>
            <a:pPr>
              <a:buBlip>
                <a:blip r:embed="rId3"/>
              </a:buBlip>
            </a:pPr>
            <a:r>
              <a:rPr lang="el-GR" dirty="0" smtClean="0"/>
              <a:t>Συστήματα Διαχείρισης Εκδόσεων </a:t>
            </a:r>
            <a:r>
              <a:rPr lang="en-US" dirty="0" smtClean="0"/>
              <a:t>(Version Control Systems) </a:t>
            </a:r>
            <a:r>
              <a:rPr lang="el-GR" dirty="0" smtClean="0"/>
              <a:t>πχ </a:t>
            </a:r>
            <a:r>
              <a:rPr lang="en-US" dirty="0" smtClean="0"/>
              <a:t>CVS, Subversion, git</a:t>
            </a:r>
          </a:p>
          <a:p>
            <a:pPr>
              <a:buBlip>
                <a:blip r:embed="rId3"/>
              </a:buBlip>
            </a:pPr>
            <a:r>
              <a:rPr lang="el-GR" dirty="0" smtClean="0"/>
              <a:t>Συστήματα Καταγραφής Σφαλμάτων (</a:t>
            </a:r>
            <a:r>
              <a:rPr lang="en-US" dirty="0" smtClean="0"/>
              <a:t>Bug Tracking Systems) </a:t>
            </a:r>
            <a:r>
              <a:rPr lang="el-GR" dirty="0" smtClean="0"/>
              <a:t>πχ </a:t>
            </a:r>
            <a:r>
              <a:rPr lang="en-US" dirty="0" smtClean="0"/>
              <a:t>Bugzilla,  GNATS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3</a:t>
            </a:fld>
            <a:r>
              <a:rPr lang="el-GR" dirty="0" smtClean="0"/>
              <a:t>/28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Εξόρυξη Δεδομένων από Αποθήκες Λογισμικού</a:t>
            </a:r>
            <a:br>
              <a:rPr lang="el-GR" b="1" dirty="0" smtClean="0"/>
            </a:br>
            <a:r>
              <a:rPr lang="en-US" b="1" dirty="0" smtClean="0"/>
              <a:t>Mining Software Repositories - MSR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43808" y="6492240"/>
            <a:ext cx="3505200" cy="365760"/>
          </a:xfrm>
        </p:spPr>
        <p:txBody>
          <a:bodyPr/>
          <a:lstStyle/>
          <a:p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4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229600" cy="3096344"/>
          </a:xfrm>
        </p:spPr>
        <p:txBody>
          <a:bodyPr/>
          <a:lstStyle/>
          <a:p>
            <a:pPr>
              <a:buNone/>
            </a:pPr>
            <a:r>
              <a:rPr lang="el-GR" sz="2000" dirty="0" smtClean="0"/>
              <a:t>Η ιστορία έως τώρα:</a:t>
            </a:r>
          </a:p>
          <a:p>
            <a:pPr>
              <a:buNone/>
            </a:pP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Εκμετάλλευση Εκδόσεων Κώδικα (εργαλείο </a:t>
            </a:r>
            <a:r>
              <a:rPr lang="en-US" sz="2000" dirty="0" smtClean="0"/>
              <a:t>CVS)</a:t>
            </a:r>
            <a:r>
              <a:rPr lang="el-GR" sz="2000" dirty="0" smtClean="0"/>
              <a:t>:</a:t>
            </a:r>
          </a:p>
          <a:p>
            <a:r>
              <a:rPr lang="el-GR" sz="2000" dirty="0" smtClean="0"/>
              <a:t>Συντακτικά, με το εργαλείο </a:t>
            </a:r>
            <a:r>
              <a:rPr lang="en-US" sz="2000" dirty="0" smtClean="0"/>
              <a:t>diff</a:t>
            </a:r>
            <a:r>
              <a:rPr lang="el-GR" sz="2000" dirty="0" smtClean="0"/>
              <a:t>, σε κάθε γραμμή κώδικα</a:t>
            </a:r>
            <a:r>
              <a:rPr lang="en-US" sz="2000" dirty="0" smtClean="0"/>
              <a:t> (Abstract Syntax Tree)</a:t>
            </a:r>
            <a:endParaRPr lang="el-GR" sz="2000" dirty="0" smtClean="0"/>
          </a:p>
          <a:p>
            <a:r>
              <a:rPr lang="el-GR" sz="2000" dirty="0" smtClean="0"/>
              <a:t>Οντολογικά</a:t>
            </a:r>
            <a:r>
              <a:rPr lang="en-US" sz="2000" dirty="0" smtClean="0"/>
              <a:t>, </a:t>
            </a:r>
            <a:r>
              <a:rPr lang="el-GR" sz="2000" dirty="0" smtClean="0"/>
              <a:t> με κατασκευή δενδρικών δομών (</a:t>
            </a:r>
            <a:r>
              <a:rPr lang="en-US" sz="2000" dirty="0" smtClean="0"/>
              <a:t>Abstract Semantic Graph)</a:t>
            </a:r>
            <a:endParaRPr lang="el-GR" sz="2000" dirty="0" smtClean="0"/>
          </a:p>
          <a:p>
            <a:r>
              <a:rPr lang="el-GR" sz="2000" dirty="0" smtClean="0"/>
              <a:t>Σε Μεταδεδομένα των αλλαγών στον κώδικα (</a:t>
            </a:r>
            <a:r>
              <a:rPr lang="en-US" sz="2000" dirty="0" smtClean="0"/>
              <a:t>change couplings)</a:t>
            </a:r>
            <a:endParaRPr lang="el-GR" sz="2000" dirty="0" smtClean="0"/>
          </a:p>
          <a:p>
            <a:r>
              <a:rPr lang="el-GR" sz="2000" dirty="0" smtClean="0"/>
              <a:t>Σε συνδυασμό με άλλες πηγές (πχ </a:t>
            </a:r>
            <a:r>
              <a:rPr lang="en-US" sz="2000" dirty="0" smtClean="0"/>
              <a:t>bugs)</a:t>
            </a:r>
          </a:p>
          <a:p>
            <a:pPr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9552" y="5229200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Η συστηματική μελέτη των υπόλοιπων Αποθηκών </a:t>
            </a:r>
            <a:r>
              <a:rPr lang="el-G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Λογισμικού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l-G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όπως των Σφαλμάτων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2598" y="4653136"/>
            <a:ext cx="1996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2400" dirty="0" smtClean="0"/>
              <a:t>Τι απουσιάζει;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/>
          </a:bodyPr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Αναφορά Σφάλματος</a:t>
            </a:r>
            <a:b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 Report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5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229600" cy="576064"/>
          </a:xfrm>
        </p:spPr>
        <p:txBody>
          <a:bodyPr>
            <a:normAutofit/>
          </a:bodyPr>
          <a:lstStyle/>
          <a:p>
            <a:r>
              <a:rPr lang="el-GR" dirty="0" smtClean="0"/>
              <a:t>ή αλλιώς </a:t>
            </a:r>
            <a:r>
              <a:rPr lang="en-US" dirty="0" smtClean="0"/>
              <a:t>Ticket…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887790"/>
            <a:ext cx="82089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dirty="0" smtClean="0"/>
              <a:t>Μία καλή αναφορά πρέπει να:</a:t>
            </a:r>
            <a:endParaRPr lang="el-GR" sz="2600" dirty="0" smtClean="0"/>
          </a:p>
          <a:p>
            <a:pPr>
              <a:buBlip>
                <a:blip r:embed="rId2"/>
              </a:buBlip>
            </a:pPr>
            <a:r>
              <a:rPr lang="el-GR" sz="2600" dirty="0" smtClean="0"/>
              <a:t>Είναι διακριτή</a:t>
            </a:r>
          </a:p>
          <a:p>
            <a:pPr>
              <a:buBlip>
                <a:blip r:embed="rId2"/>
              </a:buBlip>
            </a:pPr>
            <a:r>
              <a:rPr lang="el-GR" sz="2600" dirty="0" smtClean="0"/>
              <a:t>Μπορεί να αναπαραχθεί</a:t>
            </a:r>
          </a:p>
          <a:p>
            <a:pPr>
              <a:buBlip>
                <a:blip r:embed="rId2"/>
              </a:buBlip>
            </a:pPr>
            <a:r>
              <a:rPr lang="el-GR" sz="2600" dirty="0" smtClean="0"/>
              <a:t>Είναι πολύ συγκεκριμένη</a:t>
            </a:r>
          </a:p>
          <a:p>
            <a:pPr>
              <a:buBlip>
                <a:blip r:embed="rId2"/>
              </a:buBlip>
            </a:pPr>
            <a:endParaRPr lang="el-GR" sz="2600" dirty="0" smtClean="0"/>
          </a:p>
          <a:p>
            <a:r>
              <a:rPr lang="el-GR" sz="2600" dirty="0" smtClean="0"/>
              <a:t>Αποτελείται από πεδία ιδιοτήτων:</a:t>
            </a:r>
          </a:p>
          <a:p>
            <a:pPr>
              <a:buBlip>
                <a:blip r:embed="rId2"/>
              </a:buBlip>
            </a:pPr>
            <a:r>
              <a:rPr lang="el-GR" sz="2600" dirty="0" smtClean="0"/>
              <a:t>Χρήστης που την υποβάλλει</a:t>
            </a:r>
          </a:p>
          <a:p>
            <a:pPr>
              <a:buBlip>
                <a:blip r:embed="rId2"/>
              </a:buBlip>
            </a:pPr>
            <a:r>
              <a:rPr lang="el-GR" sz="2600" dirty="0" smtClean="0"/>
              <a:t>Συνθήκες που εμφανίζεται το </a:t>
            </a:r>
            <a:r>
              <a:rPr lang="en-US" sz="2600" dirty="0" smtClean="0"/>
              <a:t>bug</a:t>
            </a:r>
          </a:p>
          <a:p>
            <a:pPr>
              <a:buBlip>
                <a:blip r:embed="rId2"/>
              </a:buBlip>
            </a:pPr>
            <a:r>
              <a:rPr lang="el-GR" sz="2600" dirty="0" smtClean="0"/>
              <a:t>Σημαντικότητα/Προτεραιότητα</a:t>
            </a:r>
          </a:p>
          <a:p>
            <a:pPr>
              <a:buBlip>
                <a:blip r:embed="rId2"/>
              </a:buBlip>
            </a:pPr>
            <a:r>
              <a:rPr lang="el-G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Περιγραφή </a:t>
            </a:r>
            <a:r>
              <a:rPr lang="el-GR" sz="2600" dirty="0" smtClean="0"/>
              <a:t>κ.ά.</a:t>
            </a:r>
          </a:p>
          <a:p>
            <a:endParaRPr lang="el-GR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Η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και η ανάπτυξή της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6</a:t>
            </a:fld>
            <a:r>
              <a:rPr lang="el-GR" dirty="0" smtClean="0"/>
              <a:t>/28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8640960" cy="4937760"/>
          </a:xfrm>
        </p:spPr>
        <p:txBody>
          <a:bodyPr/>
          <a:lstStyle/>
          <a:p>
            <a:pPr>
              <a:buNone/>
            </a:pPr>
            <a:r>
              <a:rPr lang="el-GR" dirty="0" smtClean="0"/>
              <a:t>Θέλουμε να μελετήσουμε ένα σύγχρονο έργο λογισμικού που:</a:t>
            </a:r>
          </a:p>
          <a:p>
            <a:r>
              <a:rPr lang="el-GR" dirty="0" smtClean="0"/>
              <a:t>Αναπτύσσεται συστηματικά</a:t>
            </a:r>
          </a:p>
          <a:p>
            <a:r>
              <a:rPr lang="el-GR" dirty="0" smtClean="0"/>
              <a:t>Υποστηρίζεται από ισχυρό οικοσύστημα</a:t>
            </a:r>
          </a:p>
          <a:p>
            <a:r>
              <a:rPr lang="el-GR" dirty="0" smtClean="0"/>
              <a:t>Βασίζει την ανάπτυξή του σε Αποθήκες Λογισμικού</a:t>
            </a:r>
          </a:p>
          <a:p>
            <a:r>
              <a:rPr lang="el-GR" dirty="0" smtClean="0"/>
              <a:t>Είναι ανοικτού κώδικα</a:t>
            </a:r>
            <a:endParaRPr lang="el-GR" dirty="0" smtClean="0"/>
          </a:p>
          <a:p>
            <a:endParaRPr lang="el-GR" dirty="0" smtClean="0"/>
          </a:p>
          <a:p>
            <a:pPr>
              <a:buNone/>
            </a:pPr>
            <a:r>
              <a:rPr lang="el-GR" dirty="0" smtClean="0"/>
              <a:t>Επιλέξαμε την πλατφόρμα προγραμματισμού </a:t>
            </a:r>
            <a:r>
              <a:rPr lang="en-US" dirty="0" smtClean="0"/>
              <a:t>Ruby On Rails</a:t>
            </a:r>
          </a:p>
          <a:p>
            <a:r>
              <a:rPr lang="el-GR" dirty="0" smtClean="0"/>
              <a:t>Καταγραφή Σφαλμάτων στο </a:t>
            </a:r>
            <a:r>
              <a:rPr lang="en-US" dirty="0" err="1" smtClean="0"/>
              <a:t>LighthouseApp</a:t>
            </a:r>
            <a:endParaRPr lang="en-US" dirty="0" smtClean="0"/>
          </a:p>
          <a:p>
            <a:r>
              <a:rPr lang="el-GR" dirty="0" smtClean="0"/>
              <a:t>Ιστορικό Εκδόσεων στο </a:t>
            </a:r>
            <a:r>
              <a:rPr lang="en-US" dirty="0" smtClean="0"/>
              <a:t>github.com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24528" cy="1143000"/>
          </a:xfrm>
        </p:spPr>
        <p:txBody>
          <a:bodyPr>
            <a:noAutofit/>
          </a:bodyPr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Μια αναφορά σφάλματος στο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RubyOnRails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7</a:t>
            </a:fld>
            <a:r>
              <a:rPr lang="el-GR" dirty="0" smtClean="0"/>
              <a:t>/28</a:t>
            </a:r>
            <a:endParaRPr lang="en-US" dirty="0"/>
          </a:p>
        </p:txBody>
      </p:sp>
      <p:pic>
        <p:nvPicPr>
          <p:cNvPr id="6" name="Content Placeholder 5" descr="jsonticke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40768"/>
            <a:ext cx="8229600" cy="4341309"/>
          </a:xfrm>
        </p:spPr>
      </p:pic>
      <p:sp>
        <p:nvSpPr>
          <p:cNvPr id="7" name="TextBox 6"/>
          <p:cNvSpPr txBox="1"/>
          <p:nvPr/>
        </p:nvSpPr>
        <p:spPr>
          <a:xfrm>
            <a:off x="467544" y="573325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Έρχεται σε μορφή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l-G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Επισκόπηση Μηχανισμού</a:t>
            </a: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Νίκος Στασινόπουλος ΤΗΜΜΥ/ΑΠΘ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b="1" smtClean="0">
                <a:solidFill>
                  <a:schemeClr val="tx1"/>
                </a:solidFill>
              </a:rPr>
              <a:pPr/>
              <a:t>8</a:t>
            </a:fld>
            <a:r>
              <a:rPr lang="el-GR" b="1" dirty="0" smtClean="0">
                <a:solidFill>
                  <a:schemeClr val="tx1"/>
                </a:solidFill>
              </a:rPr>
              <a:t>/28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62372" y="1277739"/>
          <a:ext cx="8219256" cy="495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2052464"/>
          </a:xfrm>
        </p:spPr>
        <p:txBody>
          <a:bodyPr>
            <a:noAutofit/>
          </a:bodyPr>
          <a:lstStyle/>
          <a:p>
            <a:pPr algn="ctr"/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Μεθοδολογία Ι:</a:t>
            </a:r>
            <a:b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Χειρισμός Ιδιοτήτων Αναφοράς Σφάλματος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l-GR" dirty="0" smtClean="0"/>
              <a:t>Νίκος Στασινόπουλος ΤΗΜΜΥ/ΑΠΘ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992F-0007-41E0-A861-44A36C069E30}" type="slidenum">
              <a:rPr lang="en-US" smtClean="0"/>
              <a:pPr/>
              <a:t>9</a:t>
            </a:fld>
            <a:r>
              <a:rPr lang="el-GR" dirty="0" smtClean="0"/>
              <a:t>/28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83568" y="2492896"/>
          <a:ext cx="7715200" cy="3663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1105</TotalTime>
  <Words>1415</Words>
  <Application>Microsoft Office PowerPoint</Application>
  <PresentationFormat>On-screen Show (4:3)</PresentationFormat>
  <Paragraphs>235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Slide 1</vt:lpstr>
      <vt:lpstr>Μηχανισμός Εξαγωγής Σημασιολογικά Ενήμερης Γνώσης από Αποθήκες Λογισμικού</vt:lpstr>
      <vt:lpstr>Slide 3</vt:lpstr>
      <vt:lpstr>Εξόρυξη Δεδομένων από Αποθήκες Λογισμικού Mining Software Repositories - MSR</vt:lpstr>
      <vt:lpstr>Αναφορά Σφάλματος Bug Report</vt:lpstr>
      <vt:lpstr>Η Ruby On Rails και η ανάπτυξή της </vt:lpstr>
      <vt:lpstr>Μια αναφορά σφάλματος στο RubyOnRails</vt:lpstr>
      <vt:lpstr>Επισκόπηση Μηχανισμού</vt:lpstr>
      <vt:lpstr>Μεθοδολογία Ι: Χειρισμός Ιδιοτήτων Αναφοράς Σφάλματος</vt:lpstr>
      <vt:lpstr>Εξαγωγή από JSON</vt:lpstr>
      <vt:lpstr>Η ιδιότητα &lt;original_body_html&gt; –  Χειρισμός Μερικώς Δομημένων Δεδομένων I</vt:lpstr>
      <vt:lpstr>Η ιδιότητα &lt;original_body_html&gt; –  Χειρισμός Μερικώς Δομημένων Δεδομένων II</vt:lpstr>
      <vt:lpstr>Επεξεργασία Φυσικής Γλώσσας Ι</vt:lpstr>
      <vt:lpstr>Επεξεργασία Φυσικής Γλώσσας ΙΙ – Στατιστική Επεξεργασία με τον Stanford Parser</vt:lpstr>
      <vt:lpstr>Επεξεργασία Φυσικής Γλώσσας ΙΙΙ – Στατιστική Επεξεργασία με τον Stanford Parser</vt:lpstr>
      <vt:lpstr>Επεξεργασία Φυσικής Γλώσσας ΙV – Στατιστική Επεξεργασία με τον Stanford Parser</vt:lpstr>
      <vt:lpstr>Μεθοδολογία ΙΙ  Σημασιολογική Ανάλυση και Συσχέτιση</vt:lpstr>
      <vt:lpstr>Λανθάνουσα κατά Dirichlet Κατάταξη – Latent Dirichlet Allocation (LDA) με Gibbs sampling</vt:lpstr>
      <vt:lpstr>Παράδειγμα εφαρμογής JGibbLDA</vt:lpstr>
      <vt:lpstr>Σημασιολογική Συσχέτιση Ι</vt:lpstr>
      <vt:lpstr>Σημασιολογική Συσχέτιση ΙΙ -  Η Μετρική NGD</vt:lpstr>
      <vt:lpstr>Το τελικό Σύνολο Δεδομένων </vt:lpstr>
      <vt:lpstr>Τεκμηρίωση – Πείραμα 1ο</vt:lpstr>
      <vt:lpstr>Πείραμα 1ο – Αποτελέσματα Ι</vt:lpstr>
      <vt:lpstr>Πείραμα 1ο – Αποτελέσματα ΙΙ</vt:lpstr>
      <vt:lpstr>Πείραμα 2ο – Αποτελέσματα Ι</vt:lpstr>
      <vt:lpstr>Πείραμα 2ο – Αποτελέσματα ΙΙ</vt:lpstr>
      <vt:lpstr>Slide 28</vt:lpstr>
    </vt:vector>
  </TitlesOfParts>
  <Company>BLACK EDITION - tum0r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</dc:creator>
  <cp:lastModifiedBy>NS</cp:lastModifiedBy>
  <cp:revision>139</cp:revision>
  <dcterms:created xsi:type="dcterms:W3CDTF">2010-11-03T17:35:47Z</dcterms:created>
  <dcterms:modified xsi:type="dcterms:W3CDTF">2010-11-04T12:00:54Z</dcterms:modified>
</cp:coreProperties>
</file>