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9" r:id="rId9"/>
    <p:sldId id="268" r:id="rId10"/>
    <p:sldId id="267" r:id="rId11"/>
    <p:sldId id="266" r:id="rId12"/>
    <p:sldId id="262" r:id="rId13"/>
    <p:sldId id="272" r:id="rId14"/>
    <p:sldId id="271" r:id="rId15"/>
    <p:sldId id="263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9" autoAdjust="0"/>
    <p:restoredTop sz="94643" autoAdjust="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F82F-6EF3-4E37-A49A-600C7536BCA3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491DB61-E998-4D0E-BF93-162C03A98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F82F-6EF3-4E37-A49A-600C7536BCA3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DB61-E998-4D0E-BF93-162C03A98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491DB61-E998-4D0E-BF93-162C03A98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F82F-6EF3-4E37-A49A-600C7536BCA3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F82F-6EF3-4E37-A49A-600C7536BCA3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491DB61-E998-4D0E-BF93-162C03A98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F82F-6EF3-4E37-A49A-600C7536BCA3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491DB61-E998-4D0E-BF93-162C03A98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F5DF82F-6EF3-4E37-A49A-600C7536BCA3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DB61-E998-4D0E-BF93-162C03A98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F82F-6EF3-4E37-A49A-600C7536BCA3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491DB61-E998-4D0E-BF93-162C03A98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F82F-6EF3-4E37-A49A-600C7536BCA3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491DB61-E998-4D0E-BF93-162C03A98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F82F-6EF3-4E37-A49A-600C7536BCA3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91DB61-E998-4D0E-BF93-162C03A98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491DB61-E998-4D0E-BF93-162C03A98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F82F-6EF3-4E37-A49A-600C7536BCA3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491DB61-E998-4D0E-BF93-162C03A98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F5DF82F-6EF3-4E37-A49A-600C7536BCA3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F5DF82F-6EF3-4E37-A49A-600C7536BCA3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491DB61-E998-4D0E-BF93-162C03A98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Zack </a:t>
            </a:r>
            <a:r>
              <a:rPr lang="en-US" dirty="0" err="1" smtClean="0"/>
              <a:t>Tillotson</a:t>
            </a:r>
            <a:endParaRPr lang="en-US" dirty="0" smtClean="0"/>
          </a:p>
          <a:p>
            <a:r>
              <a:rPr lang="en-US" dirty="0" smtClean="0"/>
              <a:t>September 2010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Row-Diagonal Parity for Double Disk Failure Correction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 Disk Failure Example</a:t>
            </a:r>
            <a:endParaRPr lang="en-US" dirty="0"/>
          </a:p>
        </p:txBody>
      </p:sp>
      <p:pic>
        <p:nvPicPr>
          <p:cNvPr id="4" name="Content Placeholder 3" descr="double-failure-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7107" y="2060330"/>
            <a:ext cx="6973274" cy="350569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 Disk Failure Example</a:t>
            </a:r>
            <a:endParaRPr lang="en-US" dirty="0"/>
          </a:p>
        </p:txBody>
      </p:sp>
      <p:pic>
        <p:nvPicPr>
          <p:cNvPr id="4" name="Content Placeholder 3" descr="double-failure-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7107" y="2060330"/>
            <a:ext cx="6973274" cy="350569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Theoretical</a:t>
            </a:r>
          </a:p>
          <a:p>
            <a:pPr lvl="1"/>
            <a:r>
              <a:rPr lang="en-US" dirty="0" smtClean="0"/>
              <a:t>Read</a:t>
            </a:r>
          </a:p>
          <a:p>
            <a:pPr lvl="2"/>
            <a:r>
              <a:rPr lang="en-US" dirty="0" smtClean="0"/>
              <a:t>Data stored in the clear</a:t>
            </a:r>
          </a:p>
          <a:p>
            <a:pPr lvl="1"/>
            <a:r>
              <a:rPr lang="en-US" dirty="0" smtClean="0"/>
              <a:t>Write</a:t>
            </a:r>
          </a:p>
          <a:p>
            <a:pPr lvl="2"/>
            <a:r>
              <a:rPr lang="en-US" dirty="0" smtClean="0"/>
              <a:t>Creating double parity cost = </a:t>
            </a:r>
            <a:r>
              <a:rPr lang="en-US" dirty="0" smtClean="0"/>
              <a:t>2(p-1)(p-2) </a:t>
            </a:r>
            <a:r>
              <a:rPr lang="en-US" dirty="0" err="1" smtClean="0"/>
              <a:t>xors</a:t>
            </a:r>
            <a:endParaRPr lang="en-US" dirty="0" smtClean="0"/>
          </a:p>
          <a:p>
            <a:pPr lvl="2"/>
            <a:r>
              <a:rPr lang="en-US" dirty="0" smtClean="0"/>
              <a:t>Provably </a:t>
            </a:r>
            <a:r>
              <a:rPr lang="en-US" dirty="0" smtClean="0"/>
              <a:t>optimal when creating double disk </a:t>
            </a:r>
            <a:r>
              <a:rPr lang="en-US" dirty="0" smtClean="0"/>
              <a:t>failures</a:t>
            </a:r>
          </a:p>
          <a:p>
            <a:pPr lvl="1"/>
            <a:r>
              <a:rPr lang="en-US" dirty="0" smtClean="0"/>
              <a:t>Reconstruction</a:t>
            </a:r>
          </a:p>
          <a:p>
            <a:pPr lvl="2"/>
            <a:r>
              <a:rPr lang="en-US" dirty="0" smtClean="0"/>
              <a:t>Reconstruction from double parity cost = 2(p-1)(p-2) </a:t>
            </a:r>
            <a:r>
              <a:rPr lang="en-US" dirty="0" err="1" smtClean="0"/>
              <a:t>xors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onstruction Per Row XOR Counts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060"/>
                <a:gridCol w="2126060"/>
                <a:gridCol w="2126060"/>
                <a:gridCol w="21260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Disks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EVENODD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 Per Row XOR Counts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060"/>
                <a:gridCol w="2126060"/>
                <a:gridCol w="2126060"/>
                <a:gridCol w="21260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Disks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EVENODD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38.0%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Implemented</a:t>
            </a:r>
          </a:p>
          <a:p>
            <a:endParaRPr lang="en-US" dirty="0"/>
          </a:p>
        </p:txBody>
      </p:sp>
      <p:pic>
        <p:nvPicPr>
          <p:cNvPr id="4" name="Picture 3" descr="perform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0"/>
            <a:ext cx="5825206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References: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RAID-DP: </a:t>
            </a:r>
            <a:r>
              <a:rPr lang="en-US" b="1" dirty="0" smtClean="0"/>
              <a:t>NETWORK </a:t>
            </a:r>
            <a:r>
              <a:rPr lang="en-US" b="1" dirty="0" smtClean="0"/>
              <a:t>APPLIANCE</a:t>
            </a:r>
            <a:r>
              <a:rPr lang="en-US" b="1" dirty="0" smtClean="0"/>
              <a:t> </a:t>
            </a:r>
            <a:r>
              <a:rPr lang="en-US" b="1" dirty="0" smtClean="0"/>
              <a:t>IMPLEMENTATION </a:t>
            </a:r>
            <a:r>
              <a:rPr lang="en-US" b="1" dirty="0" smtClean="0"/>
              <a:t>OF RAID DOUBLE PARITY FOR DATA PROTECTION A HIGH-SPEED IMPLEMENTATION OF RAID </a:t>
            </a:r>
            <a:r>
              <a:rPr lang="en-US" b="1" dirty="0" smtClean="0"/>
              <a:t>6; Chris </a:t>
            </a:r>
            <a:r>
              <a:rPr lang="en-US" b="1" dirty="0" err="1" smtClean="0"/>
              <a:t>Lueth</a:t>
            </a:r>
            <a:r>
              <a:rPr lang="en-US" b="1" dirty="0" smtClean="0"/>
              <a:t>, Network Appliance, Inc. </a:t>
            </a:r>
            <a:r>
              <a:rPr lang="en-US" b="1" dirty="0" smtClean="0"/>
              <a:t>[</a:t>
            </a:r>
            <a:r>
              <a:rPr lang="en-US" b="1" dirty="0" smtClean="0"/>
              <a:t>12/2006]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is important</a:t>
            </a:r>
          </a:p>
          <a:p>
            <a:r>
              <a:rPr lang="en-US" dirty="0" smtClean="0"/>
              <a:t>Disks fail</a:t>
            </a:r>
          </a:p>
          <a:p>
            <a:pPr lvl="1"/>
            <a:r>
              <a:rPr lang="en-US" dirty="0" smtClean="0"/>
              <a:t>Types of disk failures</a:t>
            </a:r>
          </a:p>
          <a:p>
            <a:pPr lvl="2"/>
            <a:r>
              <a:rPr lang="en-US" dirty="0" smtClean="0"/>
              <a:t>Media</a:t>
            </a:r>
          </a:p>
          <a:p>
            <a:pPr lvl="2"/>
            <a:r>
              <a:rPr lang="en-US" dirty="0" smtClean="0"/>
              <a:t>Full Disk</a:t>
            </a:r>
          </a:p>
          <a:p>
            <a:pPr lvl="1"/>
            <a:r>
              <a:rPr lang="en-US" dirty="0" smtClean="0"/>
              <a:t>RAID</a:t>
            </a:r>
          </a:p>
          <a:p>
            <a:pPr lvl="2"/>
            <a:r>
              <a:rPr lang="en-US" dirty="0" smtClean="0"/>
              <a:t>Parity</a:t>
            </a:r>
          </a:p>
          <a:p>
            <a:pPr lvl="2"/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Double failures?</a:t>
            </a:r>
          </a:p>
          <a:p>
            <a:pPr lvl="2"/>
            <a:r>
              <a:rPr lang="en-US" dirty="0" smtClean="0"/>
              <a:t>Mirrored disks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Disk Failure Example</a:t>
            </a:r>
            <a:endParaRPr lang="en-US" dirty="0"/>
          </a:p>
        </p:txBody>
      </p:sp>
      <p:pic>
        <p:nvPicPr>
          <p:cNvPr id="6" name="Content Placeholder 5" descr="single-parity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7766" y="2974858"/>
            <a:ext cx="5591956" cy="167663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Any 2 disks failing should still allow all data to be reconstructed</a:t>
            </a:r>
          </a:p>
          <a:p>
            <a:r>
              <a:rPr lang="en-US" dirty="0" smtClean="0"/>
              <a:t>Hardware Setup</a:t>
            </a:r>
          </a:p>
          <a:p>
            <a:pPr lvl="1"/>
            <a:r>
              <a:rPr lang="en-US" dirty="0" smtClean="0"/>
              <a:t>2 Parity Disks</a:t>
            </a:r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disks</a:t>
            </a:r>
          </a:p>
          <a:p>
            <a:r>
              <a:rPr lang="en-US" dirty="0" smtClean="0"/>
              <a:t>Strategy</a:t>
            </a:r>
            <a:endParaRPr lang="en-US" dirty="0" smtClean="0"/>
          </a:p>
          <a:p>
            <a:pPr lvl="1"/>
            <a:r>
              <a:rPr lang="en-US" dirty="0" smtClean="0"/>
              <a:t>Row and diagonal parity for every block of data</a:t>
            </a:r>
          </a:p>
          <a:p>
            <a:pPr lvl="1"/>
            <a:r>
              <a:rPr lang="en-US" dirty="0" smtClean="0"/>
              <a:t>Stagger parity</a:t>
            </a:r>
          </a:p>
          <a:p>
            <a:pPr lvl="1"/>
            <a:r>
              <a:rPr lang="en-US" dirty="0" smtClean="0"/>
              <a:t>For single failure: Reconstruct disk from row </a:t>
            </a:r>
            <a:r>
              <a:rPr lang="en-US" dirty="0" smtClean="0"/>
              <a:t>parity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Strategy (cont.)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failure during reconstruction</a:t>
            </a:r>
          </a:p>
          <a:p>
            <a:pPr lvl="2"/>
            <a:r>
              <a:rPr lang="en-US" dirty="0" smtClean="0"/>
              <a:t>Row and diagonal parity are staggered in such a way that some data block will always have only 1 missing </a:t>
            </a:r>
            <a:r>
              <a:rPr lang="en-US" dirty="0" smtClean="0"/>
              <a:t>disk</a:t>
            </a:r>
          </a:p>
          <a:p>
            <a:pPr lvl="2"/>
            <a:r>
              <a:rPr lang="en-US" dirty="0" smtClean="0"/>
              <a:t>Reconstruct whichever block you can using diagonal parity</a:t>
            </a:r>
          </a:p>
          <a:p>
            <a:pPr lvl="2"/>
            <a:r>
              <a:rPr lang="en-US" dirty="0" smtClean="0"/>
              <a:t>Then reconstruct block using row parity</a:t>
            </a:r>
          </a:p>
          <a:p>
            <a:pPr lvl="2"/>
            <a:r>
              <a:rPr lang="en-US" dirty="0" smtClean="0"/>
              <a:t>Can now reconstruct another block from diagonal parity, repeat</a:t>
            </a:r>
            <a:endParaRPr lang="en-US" dirty="0" smtClean="0"/>
          </a:p>
          <a:p>
            <a:pPr lvl="1"/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 Disk Failure Example</a:t>
            </a:r>
            <a:endParaRPr lang="en-US" dirty="0"/>
          </a:p>
        </p:txBody>
      </p:sp>
      <p:pic>
        <p:nvPicPr>
          <p:cNvPr id="4" name="Content Placeholder 3" descr="parity-diagra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7107" y="2060330"/>
            <a:ext cx="6973274" cy="350569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 Disk Failure Example</a:t>
            </a:r>
            <a:endParaRPr lang="en-US" dirty="0"/>
          </a:p>
        </p:txBody>
      </p:sp>
      <p:pic>
        <p:nvPicPr>
          <p:cNvPr id="6" name="Content Placeholder 5" descr="double-failure-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7107" y="2060330"/>
            <a:ext cx="6973274" cy="350569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 Disk Failure Example</a:t>
            </a:r>
            <a:endParaRPr lang="en-US" dirty="0"/>
          </a:p>
        </p:txBody>
      </p:sp>
      <p:pic>
        <p:nvPicPr>
          <p:cNvPr id="4" name="Content Placeholder 3" descr="double-failure-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7107" y="2060330"/>
            <a:ext cx="6973274" cy="350569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 Disk Failure Example</a:t>
            </a:r>
            <a:endParaRPr lang="en-US" dirty="0"/>
          </a:p>
        </p:txBody>
      </p:sp>
      <p:pic>
        <p:nvPicPr>
          <p:cNvPr id="4" name="Content Placeholder 3" descr="double-failure-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7107" y="2060330"/>
            <a:ext cx="6973274" cy="350569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309</TotalTime>
  <Words>304</Words>
  <Application>Microsoft Office PowerPoint</Application>
  <PresentationFormat>On-screen Show (4:3)</PresentationFormat>
  <Paragraphs>103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Row-Diagonal Parity for Double Disk Failure Correction</vt:lpstr>
      <vt:lpstr>Background and Motivation</vt:lpstr>
      <vt:lpstr>Single Disk Failure Example</vt:lpstr>
      <vt:lpstr>Algorithm</vt:lpstr>
      <vt:lpstr>Algorithm</vt:lpstr>
      <vt:lpstr>Double Disk Failure Example</vt:lpstr>
      <vt:lpstr>Double Disk Failure Example</vt:lpstr>
      <vt:lpstr>Double Disk Failure Example</vt:lpstr>
      <vt:lpstr>Double Disk Failure Example</vt:lpstr>
      <vt:lpstr>Double Disk Failure Example</vt:lpstr>
      <vt:lpstr>Double Disk Failure Example</vt:lpstr>
      <vt:lpstr>Performance</vt:lpstr>
      <vt:lpstr>Construction Per Row XOR Counts</vt:lpstr>
      <vt:lpstr>Reconstruction Per Row XOR Counts</vt:lpstr>
      <vt:lpstr>Performance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Row-Diagonal Parity for Double Disk Failure Correction</dc:title>
  <dc:creator>memeyou</dc:creator>
  <cp:lastModifiedBy>memeyou</cp:lastModifiedBy>
  <cp:revision>57</cp:revision>
  <dcterms:created xsi:type="dcterms:W3CDTF">2010-10-03T18:04:02Z</dcterms:created>
  <dcterms:modified xsi:type="dcterms:W3CDTF">2010-10-05T04:36:52Z</dcterms:modified>
</cp:coreProperties>
</file>