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318" r:id="rId3"/>
    <p:sldId id="319" r:id="rId4"/>
    <p:sldId id="290" r:id="rId5"/>
  </p:sldIdLst>
  <p:sldSz cx="9144000" cy="6858000" type="screen4x3"/>
  <p:notesSz cx="6800850" cy="99314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bg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chemeClr val="bg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chemeClr val="bg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chemeClr val="bg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chemeClr val="bg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chemeClr val="bg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chemeClr val="bg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chemeClr val="bg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chemeClr val="bg2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00"/>
    <a:srgbClr val="DDDDDD"/>
    <a:srgbClr val="00CC00"/>
    <a:srgbClr val="FFCC00"/>
    <a:srgbClr val="FF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9" autoAdjust="0"/>
    <p:restoredTop sz="94653" autoAdjust="0"/>
  </p:normalViewPr>
  <p:slideViewPr>
    <p:cSldViewPr>
      <p:cViewPr varScale="1">
        <p:scale>
          <a:sx n="111" d="100"/>
          <a:sy n="111" d="100"/>
        </p:scale>
        <p:origin x="-14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216" y="-78"/>
      </p:cViewPr>
      <p:guideLst>
        <p:guide orient="horz" pos="3128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7925" cy="4468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606" tIns="46472" rIns="9460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Click to edit Master text styles</a:t>
            </a:r>
          </a:p>
          <a:p>
            <a:pPr lvl="1"/>
            <a:r>
              <a:rPr lang="cs-CZ" noProof="0" smtClean="0"/>
              <a:t>Second level</a:t>
            </a:r>
          </a:p>
          <a:p>
            <a:pPr lvl="2"/>
            <a:r>
              <a:rPr lang="cs-CZ" noProof="0" smtClean="0"/>
              <a:t>Third level</a:t>
            </a:r>
          </a:p>
          <a:p>
            <a:pPr lvl="3"/>
            <a:r>
              <a:rPr lang="cs-CZ" noProof="0" smtClean="0"/>
              <a:t>Fourth level</a:t>
            </a:r>
          </a:p>
          <a:p>
            <a:pPr lvl="4"/>
            <a:r>
              <a:rPr lang="cs-CZ" noProof="0" smtClean="0"/>
              <a:t>Fifth level</a:t>
            </a: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52475"/>
            <a:ext cx="4946650" cy="3709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Zástupný symbol pro poznámky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Zástupný symbol pro poznámky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vod_konec_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2425" y="6477000"/>
            <a:ext cx="6610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cs-CZ" sz="1800" b="1">
                <a:solidFill>
                  <a:schemeClr val="bg1"/>
                </a:solidFill>
                <a:cs typeface="+mn-cs"/>
              </a:rPr>
              <a:t>www.fg.cz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9725" y="3581400"/>
            <a:ext cx="8451850" cy="990600"/>
          </a:xfrm>
        </p:spPr>
        <p:txBody>
          <a:bodyPr/>
          <a:lstStyle>
            <a:lvl1pPr>
              <a:lnSpc>
                <a:spcPct val="80000"/>
              </a:lnSpc>
              <a:defRPr sz="3800" b="1">
                <a:solidFill>
                  <a:schemeClr val="bg2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2425" y="4724400"/>
            <a:ext cx="6400800" cy="10668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cs-CZ"/>
              <a:t>Klepnutím lze upravit styl předlohy podnadpisů.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79848-ED3E-4AB0-AFC2-9888A5BEE2E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70663" y="152400"/>
            <a:ext cx="2081212" cy="60198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25438" y="152400"/>
            <a:ext cx="6092825" cy="60198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F57A4-D67C-4BBA-99EE-E1DE08517AB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438" y="152400"/>
            <a:ext cx="7059612" cy="762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22275" y="960438"/>
            <a:ext cx="4038600" cy="521176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13275" y="960438"/>
            <a:ext cx="4038600" cy="521176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435D-0554-454D-B8BB-AD5D15CDE9E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Nadpis, 1 velký a 2 malé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438" y="152400"/>
            <a:ext cx="7059612" cy="762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22275" y="960438"/>
            <a:ext cx="4038600" cy="521176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13275" y="960438"/>
            <a:ext cx="4038600" cy="2528887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13275" y="3641725"/>
            <a:ext cx="4038600" cy="253047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81367-AF60-4991-8E1D-C83BB402EA3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Nadpis a text nad obsah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438" y="152400"/>
            <a:ext cx="7059612" cy="762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22275" y="960438"/>
            <a:ext cx="8229600" cy="2528887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22275" y="3641725"/>
            <a:ext cx="8229600" cy="253047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9AEB1-74FC-4CA9-A9CF-CB77CC08620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Nadpis, text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438" y="152400"/>
            <a:ext cx="7059612" cy="762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22275" y="960438"/>
            <a:ext cx="4038600" cy="521176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13275" y="960438"/>
            <a:ext cx="4038600" cy="2528887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13275" y="3641725"/>
            <a:ext cx="4038600" cy="253047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F578-A406-4CFE-ABDF-E0242E754C9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Nadpis a 2 obsahy nad tex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438" y="152400"/>
            <a:ext cx="7059612" cy="762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22275" y="960438"/>
            <a:ext cx="4038600" cy="2528887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13275" y="960438"/>
            <a:ext cx="4038600" cy="2528887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half" idx="3"/>
          </p:nvPr>
        </p:nvSpPr>
        <p:spPr>
          <a:xfrm>
            <a:off x="422275" y="3641725"/>
            <a:ext cx="8229600" cy="253047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186B3-9358-4DC6-AC44-3CEEEE884AE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1F007-AFEE-4035-9C51-B1CFC008845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B105D-B742-4384-82A3-12E63764A30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22275" y="960438"/>
            <a:ext cx="4038600" cy="5211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13275" y="960438"/>
            <a:ext cx="4038600" cy="5211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34ED0-4898-49F7-ACAF-8764914397A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AFC55-1F6C-49C1-A94E-3697D0A378A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66653-9531-4EA4-B037-C022295D545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AE7A8-F988-425D-AC26-30503076680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4C83C-7DC6-43C8-8CB4-B82D2F3ED4D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F429-066F-4D9C-8EA1-79CFE6E1F08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kce_background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1788" y="6553200"/>
            <a:ext cx="2181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2C36EB5D-64B9-4364-84DB-A257908585A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5438" y="152400"/>
            <a:ext cx="70596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960438"/>
            <a:ext cx="8229600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524625"/>
            <a:ext cx="53276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cs-CZ"/>
              <a:t>www.fg.cz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transition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DE43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5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2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bg2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ira.springframework.org/browse/SPR-599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selenium.openqa.org/" TargetMode="External"/><Relationship Id="rId3" Type="http://schemas.openxmlformats.org/officeDocument/2006/relationships/hyperlink" Target="http://junit.org/" TargetMode="External"/><Relationship Id="rId7" Type="http://schemas.openxmlformats.org/officeDocument/2006/relationships/hyperlink" Target="http://www.easymock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ckobjects.com/" TargetMode="External"/><Relationship Id="rId11" Type="http://schemas.openxmlformats.org/officeDocument/2006/relationships/hyperlink" Target="http://www.fg.cz/" TargetMode="External"/><Relationship Id="rId5" Type="http://schemas.openxmlformats.org/officeDocument/2006/relationships/hyperlink" Target="http://xunitpatterns.com/" TargetMode="External"/><Relationship Id="rId10" Type="http://schemas.openxmlformats.org/officeDocument/2006/relationships/hyperlink" Target="http://blog.novoj.net/" TargetMode="External"/><Relationship Id="rId4" Type="http://schemas.openxmlformats.org/officeDocument/2006/relationships/hyperlink" Target="http://www.devx.com/Java/Article/31983" TargetMode="External"/><Relationship Id="rId9" Type="http://schemas.openxmlformats.org/officeDocument/2006/relationships/hyperlink" Target="http://www.martinfowl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9725" y="3686175"/>
            <a:ext cx="8451850" cy="1571625"/>
          </a:xfrm>
        </p:spPr>
        <p:txBody>
          <a:bodyPr lIns="90488" tIns="44450" rIns="90488" bIns="44450"/>
          <a:lstStyle/>
          <a:p>
            <a:pPr eaLnBrk="1" hangingPunct="1"/>
            <a:r>
              <a:rPr lang="cs-CZ" dirty="0" smtClean="0"/>
              <a:t>FG Forrest, a.s.</a:t>
            </a:r>
            <a:br>
              <a:rPr lang="cs-CZ" dirty="0" smtClean="0"/>
            </a:br>
            <a:r>
              <a:rPr lang="cs-CZ" dirty="0" smtClean="0"/>
              <a:t>Jan Novotný</a:t>
            </a:r>
            <a:br>
              <a:rPr lang="cs-CZ" dirty="0" smtClean="0"/>
            </a:br>
            <a:r>
              <a:rPr lang="cs-CZ" dirty="0" smtClean="0"/>
              <a:t/>
            </a:r>
            <a:br>
              <a:rPr lang="cs-CZ" dirty="0" smtClean="0"/>
            </a:br>
            <a:r>
              <a:rPr lang="cs-CZ" sz="2800" b="0" dirty="0" err="1" smtClean="0"/>
              <a:t>iBatis</a:t>
            </a:r>
            <a:r>
              <a:rPr lang="cs-CZ" sz="2800" b="0" dirty="0" smtClean="0"/>
              <a:t> 3 - Workshop</a:t>
            </a:r>
          </a:p>
        </p:txBody>
      </p:sp>
    </p:spTree>
  </p:cSld>
  <p:clrMapOvr>
    <a:masterClrMapping/>
  </p:clrMapOvr>
  <p:transition advTm="57066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SetUp</a:t>
            </a:r>
            <a:r>
              <a:rPr lang="cs-CZ" dirty="0" smtClean="0"/>
              <a:t> připojení</a:t>
            </a:r>
          </a:p>
        </p:txBody>
      </p:sp>
      <p:sp>
        <p:nvSpPr>
          <p:cNvPr id="4099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 err="1" smtClean="0"/>
              <a:t>cz.novoj.ibatis.IBatisInitializationTest</a:t>
            </a:r>
            <a:endParaRPr lang="cs-CZ" sz="2000" smtClean="0"/>
          </a:p>
          <a:p>
            <a:r>
              <a:rPr lang="cs-CZ" sz="2000" dirty="0" err="1" smtClean="0"/>
              <a:t>Pure</a:t>
            </a:r>
            <a:r>
              <a:rPr lang="cs-CZ" sz="2000" dirty="0" smtClean="0"/>
              <a:t> </a:t>
            </a:r>
            <a:r>
              <a:rPr lang="cs-CZ" sz="2000" dirty="0" err="1" smtClean="0"/>
              <a:t>iBatis</a:t>
            </a:r>
            <a:endParaRPr lang="cs-CZ" sz="2000" dirty="0" smtClean="0"/>
          </a:p>
          <a:p>
            <a:r>
              <a:rPr lang="cs-CZ" sz="2000" dirty="0" err="1" smtClean="0"/>
              <a:t>Spring</a:t>
            </a:r>
            <a:r>
              <a:rPr lang="cs-CZ" sz="2000" dirty="0" smtClean="0"/>
              <a:t> Framework (podpora plánována do 3.1)</a:t>
            </a:r>
          </a:p>
          <a:p>
            <a:pPr lvl="1"/>
            <a:r>
              <a:rPr lang="cs-CZ" sz="1700" dirty="0" smtClean="0">
                <a:hlinkClick r:id="rId3"/>
              </a:rPr>
              <a:t>http://jira.springframework.org/browse/SPR-5991</a:t>
            </a:r>
            <a:r>
              <a:rPr lang="cs-CZ" sz="1700" dirty="0" smtClean="0"/>
              <a:t> </a:t>
            </a:r>
          </a:p>
          <a:p>
            <a:r>
              <a:rPr lang="cs-CZ" sz="1800" b="1" i="1" dirty="0" err="1" smtClean="0"/>
              <a:t>SqlSessionFactoryBuilder</a:t>
            </a:r>
            <a:endParaRPr lang="cs-CZ" sz="1800" b="1" i="1" dirty="0" smtClean="0"/>
          </a:p>
          <a:p>
            <a:pPr lvl="1"/>
            <a:r>
              <a:rPr lang="cs-CZ" sz="1500" dirty="0" smtClean="0"/>
              <a:t>jednoúčelový objekt sloužící pro vytvoření </a:t>
            </a:r>
            <a:r>
              <a:rPr lang="cs-CZ" sz="1500" dirty="0" err="1" smtClean="0"/>
              <a:t>SqlSessionFactory</a:t>
            </a:r>
            <a:r>
              <a:rPr lang="cs-CZ" sz="1500" dirty="0" smtClean="0"/>
              <a:t> – možno ihned zahodit</a:t>
            </a:r>
          </a:p>
          <a:p>
            <a:r>
              <a:rPr lang="cs-CZ" sz="1800" b="1" i="1" dirty="0" err="1" smtClean="0"/>
              <a:t>SqlSessionFactory</a:t>
            </a:r>
            <a:endParaRPr lang="cs-CZ" sz="1800" b="1" i="1" dirty="0" smtClean="0"/>
          </a:p>
          <a:p>
            <a:pPr lvl="1"/>
            <a:r>
              <a:rPr lang="cs-CZ" sz="1500" dirty="0" smtClean="0"/>
              <a:t>sdílená v aplikaci, </a:t>
            </a:r>
            <a:r>
              <a:rPr lang="cs-CZ" sz="1500" dirty="0" err="1" smtClean="0"/>
              <a:t>thread</a:t>
            </a:r>
            <a:r>
              <a:rPr lang="cs-CZ" sz="1500" dirty="0" smtClean="0"/>
              <a:t>-safe, pracovat jako se </a:t>
            </a:r>
            <a:r>
              <a:rPr lang="cs-CZ" sz="1500" dirty="0" err="1" smtClean="0"/>
              <a:t>singletonem</a:t>
            </a:r>
            <a:endParaRPr lang="cs-CZ" sz="1500" dirty="0" smtClean="0"/>
          </a:p>
          <a:p>
            <a:r>
              <a:rPr lang="cs-CZ" sz="1800" b="1" i="1" dirty="0" err="1" smtClean="0"/>
              <a:t>SqlSession</a:t>
            </a:r>
            <a:endParaRPr lang="cs-CZ" sz="1800" b="1" i="1" dirty="0" smtClean="0"/>
          </a:p>
          <a:p>
            <a:pPr lvl="1"/>
            <a:r>
              <a:rPr lang="cs-CZ" sz="1500" dirty="0" smtClean="0"/>
              <a:t>pro každý </a:t>
            </a:r>
            <a:r>
              <a:rPr lang="cs-CZ" sz="1500" dirty="0" err="1" smtClean="0"/>
              <a:t>thread</a:t>
            </a:r>
            <a:r>
              <a:rPr lang="cs-CZ" sz="1500" dirty="0" smtClean="0"/>
              <a:t> unikání (není </a:t>
            </a:r>
            <a:r>
              <a:rPr lang="cs-CZ" sz="1500" dirty="0" err="1" smtClean="0"/>
              <a:t>thread</a:t>
            </a:r>
            <a:r>
              <a:rPr lang="cs-CZ" sz="1500" dirty="0" smtClean="0"/>
              <a:t>-safe)</a:t>
            </a:r>
          </a:p>
          <a:p>
            <a:pPr lvl="1"/>
            <a:r>
              <a:rPr lang="cs-CZ" sz="1500" dirty="0" smtClean="0"/>
              <a:t>ideálně otevřít na začátku </a:t>
            </a:r>
            <a:r>
              <a:rPr lang="cs-CZ" sz="1500" dirty="0" err="1" smtClean="0"/>
              <a:t>requestu</a:t>
            </a:r>
            <a:r>
              <a:rPr lang="cs-CZ" sz="1500" dirty="0" smtClean="0"/>
              <a:t> a na konci ji zase zavřít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112C02-2ADB-4963-B455-E27F555BA63A}" type="slidenum">
              <a:rPr lang="cs-CZ" smtClean="0"/>
              <a:pPr>
                <a:defRPr/>
              </a:pPr>
              <a:t>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</p:spTree>
  </p:cSld>
  <p:clrMapOvr>
    <a:masterClrMapping/>
  </p:clrMapOvr>
  <p:transition advTm="177966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Priorita dat</a:t>
            </a:r>
          </a:p>
        </p:txBody>
      </p:sp>
      <p:sp>
        <p:nvSpPr>
          <p:cNvPr id="4099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dirty="0" smtClean="0"/>
              <a:t>Programové</a:t>
            </a:r>
          </a:p>
          <a:p>
            <a:r>
              <a:rPr lang="cs-CZ" sz="1800" dirty="0" smtClean="0"/>
              <a:t>XML</a:t>
            </a:r>
          </a:p>
          <a:p>
            <a:r>
              <a:rPr lang="cs-CZ" sz="1800" dirty="0" smtClean="0"/>
              <a:t>Anotace</a:t>
            </a:r>
          </a:p>
          <a:p>
            <a:endParaRPr lang="cs-CZ" sz="180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112C02-2ADB-4963-B455-E27F555BA63A}" type="slidenum">
              <a:rPr lang="cs-CZ" smtClean="0"/>
              <a:pPr>
                <a:defRPr/>
              </a:pPr>
              <a:t>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  <a:endParaRPr lang="cs-CZ"/>
          </a:p>
        </p:txBody>
      </p:sp>
    </p:spTree>
  </p:cSld>
  <p:clrMapOvr>
    <a:masterClrMapping/>
  </p:clrMapOvr>
  <p:transition advTm="177966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ED0A-F5BA-4E63-BAB1-AC05AF2A8F08}" type="slidenum">
              <a:rPr lang="cs-CZ" smtClean="0"/>
              <a:pPr>
                <a:defRPr/>
              </a:pPr>
              <a:t>4</a:t>
            </a:fld>
            <a:endParaRPr lang="cs-CZ" smtClean="0"/>
          </a:p>
        </p:txBody>
      </p:sp>
      <p:sp>
        <p:nvSpPr>
          <p:cNvPr id="17411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www.fg.cz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Užitečné odkazy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960438"/>
            <a:ext cx="8229600" cy="4183062"/>
          </a:xfrm>
        </p:spPr>
        <p:txBody>
          <a:bodyPr/>
          <a:lstStyle/>
          <a:p>
            <a:pPr eaLnBrk="1" hangingPunct="1"/>
            <a:r>
              <a:rPr lang="cs-CZ" dirty="0" smtClean="0">
                <a:hlinkClick r:id="rId3"/>
              </a:rPr>
              <a:t>http://junit.org</a:t>
            </a:r>
            <a:r>
              <a:rPr lang="cs-CZ" dirty="0" smtClean="0"/>
              <a:t> (</a:t>
            </a:r>
            <a:r>
              <a:rPr lang="cs-CZ" dirty="0" err="1" smtClean="0"/>
              <a:t>jUnit</a:t>
            </a:r>
            <a:r>
              <a:rPr lang="cs-CZ" dirty="0" smtClean="0"/>
              <a:t> </a:t>
            </a:r>
            <a:r>
              <a:rPr lang="cs-CZ" dirty="0" err="1" smtClean="0"/>
              <a:t>homepage</a:t>
            </a:r>
            <a:r>
              <a:rPr lang="cs-CZ" dirty="0" smtClean="0"/>
              <a:t>)</a:t>
            </a:r>
          </a:p>
          <a:p>
            <a:pPr eaLnBrk="1" hangingPunct="1"/>
            <a:r>
              <a:rPr lang="cs-CZ" dirty="0" smtClean="0">
                <a:hlinkClick r:id="rId4"/>
              </a:rPr>
              <a:t>http://www.</a:t>
            </a:r>
            <a:r>
              <a:rPr lang="cs-CZ" dirty="0" err="1" smtClean="0">
                <a:hlinkClick r:id="rId4"/>
              </a:rPr>
              <a:t>devx.com</a:t>
            </a:r>
            <a:r>
              <a:rPr lang="cs-CZ" dirty="0" smtClean="0">
                <a:hlinkClick r:id="rId4"/>
              </a:rPr>
              <a:t>/</a:t>
            </a:r>
            <a:r>
              <a:rPr lang="cs-CZ" dirty="0" err="1" smtClean="0">
                <a:hlinkClick r:id="rId4"/>
              </a:rPr>
              <a:t>Java</a:t>
            </a:r>
            <a:r>
              <a:rPr lang="cs-CZ" dirty="0" smtClean="0">
                <a:hlinkClick r:id="rId4"/>
              </a:rPr>
              <a:t>/</a:t>
            </a:r>
            <a:r>
              <a:rPr lang="cs-CZ" dirty="0" err="1" smtClean="0">
                <a:hlinkClick r:id="rId4"/>
              </a:rPr>
              <a:t>Article</a:t>
            </a:r>
            <a:r>
              <a:rPr lang="cs-CZ" dirty="0" smtClean="0">
                <a:hlinkClick r:id="rId4"/>
              </a:rPr>
              <a:t>/31983</a:t>
            </a:r>
            <a:r>
              <a:rPr lang="cs-CZ" dirty="0" smtClean="0"/>
              <a:t> (</a:t>
            </a:r>
            <a:r>
              <a:rPr lang="cs-CZ" dirty="0" err="1" smtClean="0"/>
              <a:t>jUnit</a:t>
            </a:r>
            <a:r>
              <a:rPr lang="cs-CZ" dirty="0" smtClean="0"/>
              <a:t> 4.x)</a:t>
            </a:r>
          </a:p>
          <a:p>
            <a:pPr eaLnBrk="1" hangingPunct="1"/>
            <a:r>
              <a:rPr lang="cs-CZ" dirty="0" smtClean="0">
                <a:hlinkClick r:id="rId5"/>
              </a:rPr>
              <a:t>http://xunitpatterns.com</a:t>
            </a:r>
            <a:r>
              <a:rPr lang="cs-CZ" dirty="0" smtClean="0"/>
              <a:t> (</a:t>
            </a:r>
            <a:r>
              <a:rPr lang="cs-CZ" dirty="0" err="1" smtClean="0"/>
              <a:t>patterny</a:t>
            </a:r>
            <a:r>
              <a:rPr lang="cs-CZ" dirty="0" smtClean="0"/>
              <a:t> &amp; </a:t>
            </a:r>
            <a:r>
              <a:rPr lang="cs-CZ" dirty="0" err="1" smtClean="0"/>
              <a:t>antipatterny</a:t>
            </a:r>
            <a:r>
              <a:rPr lang="cs-CZ" dirty="0" smtClean="0"/>
              <a:t>)</a:t>
            </a:r>
          </a:p>
          <a:p>
            <a:pPr eaLnBrk="1" hangingPunct="1"/>
            <a:r>
              <a:rPr lang="cs-CZ" dirty="0" smtClean="0">
                <a:hlinkClick r:id="rId6"/>
              </a:rPr>
              <a:t>http://www.</a:t>
            </a:r>
            <a:r>
              <a:rPr lang="cs-CZ" dirty="0" err="1" smtClean="0">
                <a:hlinkClick r:id="rId6"/>
              </a:rPr>
              <a:t>mockobjects.com</a:t>
            </a:r>
            <a:r>
              <a:rPr lang="cs-CZ" dirty="0" smtClean="0"/>
              <a:t> (techniky testování)</a:t>
            </a:r>
          </a:p>
          <a:p>
            <a:pPr eaLnBrk="1" hangingPunct="1"/>
            <a:r>
              <a:rPr lang="cs-CZ" dirty="0" smtClean="0">
                <a:hlinkClick r:id="rId7"/>
              </a:rPr>
              <a:t>http://www.</a:t>
            </a:r>
            <a:r>
              <a:rPr lang="cs-CZ" dirty="0" err="1" smtClean="0">
                <a:hlinkClick r:id="rId7"/>
              </a:rPr>
              <a:t>easymock.org</a:t>
            </a:r>
            <a:r>
              <a:rPr lang="cs-CZ" dirty="0" smtClean="0"/>
              <a:t> (</a:t>
            </a:r>
            <a:r>
              <a:rPr lang="cs-CZ" dirty="0" err="1" smtClean="0"/>
              <a:t>mock</a:t>
            </a:r>
            <a:r>
              <a:rPr lang="cs-CZ" dirty="0" smtClean="0"/>
              <a:t> </a:t>
            </a:r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tool</a:t>
            </a:r>
            <a:r>
              <a:rPr lang="cs-CZ" dirty="0" smtClean="0"/>
              <a:t>)</a:t>
            </a:r>
          </a:p>
          <a:p>
            <a:pPr eaLnBrk="1" hangingPunct="1"/>
            <a:r>
              <a:rPr lang="cs-CZ" dirty="0" smtClean="0">
                <a:hlinkClick r:id="rId8"/>
              </a:rPr>
              <a:t>http://selenium.openqa.org</a:t>
            </a:r>
            <a:r>
              <a:rPr lang="cs-CZ" dirty="0" smtClean="0"/>
              <a:t> (testování web UI)</a:t>
            </a:r>
          </a:p>
          <a:p>
            <a:pPr eaLnBrk="1" hangingPunct="1"/>
            <a:r>
              <a:rPr lang="cs-CZ" dirty="0" smtClean="0">
                <a:hlinkClick r:id="rId9"/>
              </a:rPr>
              <a:t>http://www.</a:t>
            </a:r>
            <a:r>
              <a:rPr lang="cs-CZ" dirty="0" err="1" smtClean="0">
                <a:hlinkClick r:id="rId9"/>
              </a:rPr>
              <a:t>martinfowler.com</a:t>
            </a:r>
            <a:r>
              <a:rPr lang="cs-CZ" dirty="0" smtClean="0">
                <a:hlinkClick r:id="rId9"/>
              </a:rPr>
              <a:t>/</a:t>
            </a:r>
            <a:r>
              <a:rPr lang="cs-CZ" dirty="0" smtClean="0"/>
              <a:t> (blog Martina </a:t>
            </a:r>
            <a:r>
              <a:rPr lang="cs-CZ" dirty="0" err="1" smtClean="0"/>
              <a:t>Fowlera</a:t>
            </a:r>
            <a:r>
              <a:rPr lang="cs-CZ" dirty="0" smtClean="0"/>
              <a:t>)</a:t>
            </a:r>
          </a:p>
          <a:p>
            <a:pPr eaLnBrk="1" hangingPunct="1"/>
            <a:r>
              <a:rPr lang="cs-CZ" dirty="0" smtClean="0">
                <a:hlinkClick r:id="rId10"/>
              </a:rPr>
              <a:t>http://blog.</a:t>
            </a:r>
            <a:r>
              <a:rPr lang="cs-CZ" dirty="0" err="1" smtClean="0">
                <a:hlinkClick r:id="rId10"/>
              </a:rPr>
              <a:t>novoj.net</a:t>
            </a:r>
            <a:r>
              <a:rPr lang="cs-CZ" dirty="0" smtClean="0"/>
              <a:t> (Myšlenky dne Otce </a:t>
            </a:r>
            <a:r>
              <a:rPr lang="cs-CZ" dirty="0" err="1" smtClean="0"/>
              <a:t>Fura</a:t>
            </a:r>
            <a:r>
              <a:rPr lang="cs-CZ" dirty="0" smtClean="0"/>
              <a:t>)</a:t>
            </a:r>
          </a:p>
          <a:p>
            <a:pPr eaLnBrk="1" hangingPunct="1"/>
            <a:r>
              <a:rPr lang="cs-CZ" dirty="0" smtClean="0">
                <a:hlinkClick r:id="rId11"/>
              </a:rPr>
              <a:t>http://www.</a:t>
            </a:r>
            <a:r>
              <a:rPr lang="cs-CZ" dirty="0" err="1" smtClean="0">
                <a:hlinkClick r:id="rId11"/>
              </a:rPr>
              <a:t>fg.cz</a:t>
            </a:r>
            <a:r>
              <a:rPr lang="cs-CZ" dirty="0" smtClean="0"/>
              <a:t> (Web společnosti FG Forrest - články)</a:t>
            </a:r>
          </a:p>
        </p:txBody>
      </p:sp>
      <p:sp>
        <p:nvSpPr>
          <p:cNvPr id="35846" name="WordArt 4"/>
          <p:cNvSpPr>
            <a:spLocks noChangeArrowheads="1" noChangeShapeType="1" noTextEdit="1"/>
          </p:cNvSpPr>
          <p:nvPr/>
        </p:nvSpPr>
        <p:spPr bwMode="auto">
          <a:xfrm>
            <a:off x="2195513" y="5373688"/>
            <a:ext cx="5381625" cy="906462"/>
          </a:xfrm>
          <a:prstGeom prst="rect">
            <a:avLst/>
          </a:prstGeom>
        </p:spPr>
        <p:txBody>
          <a:bodyPr wrap="none" fromWordArt="1">
            <a:prstTxWarp prst="textInflateTop">
              <a:avLst>
                <a:gd name="adj" fmla="val 31917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/>
            <a:r>
              <a:rPr lang="cs-CZ" sz="48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CC00"/>
                    </a:gs>
                    <a:gs pos="100000">
                      <a:srgbClr val="FF0000"/>
                    </a:gs>
                  </a:gsLst>
                  <a:lin ang="0" scaled="1"/>
                </a:gradFill>
                <a:latin typeface="Arial Unicode MS"/>
                <a:ea typeface="Arial Unicode MS"/>
                <a:cs typeface="Arial Unicode MS"/>
              </a:rPr>
              <a:t>Děkuji za pozornost</a:t>
            </a:r>
          </a:p>
        </p:txBody>
      </p:sp>
    </p:spTree>
  </p:cSld>
  <p:clrMapOvr>
    <a:masterClrMapping/>
  </p:clrMapOvr>
  <p:transition advTm="12328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uiExpand="1" build="p"/>
      <p:bldP spid="3584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FG_presentation_template_v01">
  <a:themeElements>
    <a:clrScheme name="FG_presentation_template_v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G_presentation_template_v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lang="cs-CZ" sz="25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lang="cs-CZ" sz="25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G_presentation_template_v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_presentation_template_v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_presentation_template_v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_presentation_template_v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_presentation_template_v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_presentation_template_v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_presentation_template_v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FG_presentation_template_v01</Template>
  <TotalTime>12354</TotalTime>
  <Words>153</Words>
  <Application>Microsoft Office PowerPoint</Application>
  <PresentationFormat>Předvádění na obrazovce (4:3)</PresentationFormat>
  <Paragraphs>34</Paragraphs>
  <Slides>4</Slides>
  <Notes>4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5" baseType="lpstr">
      <vt:lpstr>FG_presentation_template_v01</vt:lpstr>
      <vt:lpstr>FG Forrest, a.s. Jan Novotný  iBatis 3 - Workshop</vt:lpstr>
      <vt:lpstr>SetUp připojení</vt:lpstr>
      <vt:lpstr>Priorita dat</vt:lpstr>
      <vt:lpstr>Užitečné odkazy</vt:lpstr>
    </vt:vector>
  </TitlesOfParts>
  <Company>FG Forrest a.s.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 Forrest  Presentation topic here</dc:title>
  <dc:creator>novotny</dc:creator>
  <cp:lastModifiedBy>Jan Novotný</cp:lastModifiedBy>
  <cp:revision>496</cp:revision>
  <dcterms:created xsi:type="dcterms:W3CDTF">2008-03-24T16:46:15Z</dcterms:created>
  <dcterms:modified xsi:type="dcterms:W3CDTF">2010-02-13T07:21:09Z</dcterms:modified>
</cp:coreProperties>
</file>