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0" r:id="rId3"/>
    <p:sldId id="329" r:id="rId4"/>
    <p:sldId id="318" r:id="rId5"/>
    <p:sldId id="322" r:id="rId6"/>
    <p:sldId id="321" r:id="rId7"/>
    <p:sldId id="323" r:id="rId8"/>
    <p:sldId id="325" r:id="rId9"/>
    <p:sldId id="324" r:id="rId10"/>
    <p:sldId id="326" r:id="rId11"/>
    <p:sldId id="327" r:id="rId12"/>
    <p:sldId id="328" r:id="rId13"/>
    <p:sldId id="290" r:id="rId14"/>
  </p:sldIdLst>
  <p:sldSz cx="9144000" cy="6858000" type="screen4x3"/>
  <p:notesSz cx="6800850" cy="99314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DDDDDD"/>
    <a:srgbClr val="00CC00"/>
    <a:srgbClr val="FFCC00"/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9" autoAdjust="0"/>
    <p:restoredTop sz="94653" autoAdjust="0"/>
  </p:normalViewPr>
  <p:slideViewPr>
    <p:cSldViewPr>
      <p:cViewPr varScale="1">
        <p:scale>
          <a:sx n="111" d="100"/>
          <a:sy n="111" d="100"/>
        </p:scale>
        <p:origin x="-8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216" y="-78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7925" cy="4468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606" tIns="46472" rIns="9460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Click to edit Master text styles</a:t>
            </a:r>
          </a:p>
          <a:p>
            <a:pPr lvl="1"/>
            <a:r>
              <a:rPr lang="cs-CZ" noProof="0" smtClean="0"/>
              <a:t>Second level</a:t>
            </a:r>
          </a:p>
          <a:p>
            <a:pPr lvl="2"/>
            <a:r>
              <a:rPr lang="cs-CZ" noProof="0" smtClean="0"/>
              <a:t>Third level</a:t>
            </a:r>
          </a:p>
          <a:p>
            <a:pPr lvl="3"/>
            <a:r>
              <a:rPr lang="cs-CZ" noProof="0" smtClean="0"/>
              <a:t>Fourth level</a:t>
            </a:r>
          </a:p>
          <a:p>
            <a:pPr lvl="4"/>
            <a:r>
              <a:rPr lang="cs-CZ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2475"/>
            <a:ext cx="4946650" cy="3709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vod_konec_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2425" y="6477000"/>
            <a:ext cx="661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cs-CZ" sz="1800" b="1">
                <a:solidFill>
                  <a:schemeClr val="bg1"/>
                </a:solidFill>
                <a:cs typeface="+mn-cs"/>
              </a:rPr>
              <a:t>www.fg.cz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9725" y="3581400"/>
            <a:ext cx="8451850" cy="990600"/>
          </a:xfrm>
        </p:spPr>
        <p:txBody>
          <a:bodyPr/>
          <a:lstStyle>
            <a:lvl1pPr>
              <a:lnSpc>
                <a:spcPct val="80000"/>
              </a:lnSpc>
              <a:defRPr sz="3800" b="1">
                <a:solidFill>
                  <a:schemeClr val="bg2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2425" y="4724400"/>
            <a:ext cx="6400800" cy="10668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cs-CZ"/>
              <a:t>Klepnutím lze upravit styl předlohy podnadpisů.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79848-ED3E-4AB0-AFC2-9888A5BEE2E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70663" y="152400"/>
            <a:ext cx="2081212" cy="60198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5438" y="152400"/>
            <a:ext cx="6092825" cy="60198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57A4-D67C-4BBA-99EE-E1DE08517AB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13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435D-0554-454D-B8BB-AD5D15CDE9E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13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13275" y="3641725"/>
            <a:ext cx="4038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81367-AF60-4991-8E1D-C83BB402EA3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2275" y="960438"/>
            <a:ext cx="8229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2275" y="3641725"/>
            <a:ext cx="8229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9AEB1-74FC-4CA9-A9CF-CB77CC08620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13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13275" y="3641725"/>
            <a:ext cx="4038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F578-A406-4CFE-ABDF-E0242E754C9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Nadpis a 2 obsahy nad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22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13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half" idx="3"/>
          </p:nvPr>
        </p:nvSpPr>
        <p:spPr>
          <a:xfrm>
            <a:off x="422275" y="3641725"/>
            <a:ext cx="8229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186B3-9358-4DC6-AC44-3CEEEE884AE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1F007-AFEE-4035-9C51-B1CFC008845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B105D-B742-4384-82A3-12E63764A30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13275" y="960438"/>
            <a:ext cx="4038600" cy="5211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4ED0-4898-49F7-ACAF-8764914397A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AFC55-1F6C-49C1-A94E-3697D0A378A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66653-9531-4EA4-B037-C022295D545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AE7A8-F988-425D-AC26-30503076680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4C83C-7DC6-43C8-8CB4-B82D2F3ED4D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F429-066F-4D9C-8EA1-79CFE6E1F08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kce_backgroun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1788" y="6553200"/>
            <a:ext cx="2181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2C36EB5D-64B9-4364-84DB-A257908585A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5438" y="152400"/>
            <a:ext cx="7059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960438"/>
            <a:ext cx="8229600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524625"/>
            <a:ext cx="5327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ransition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5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2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ovoj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batis.apache.org/" TargetMode="External"/><Relationship Id="rId7" Type="http://schemas.openxmlformats.org/officeDocument/2006/relationships/hyperlink" Target="mailto:novotny@fg.cz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blog.novoj.net/" TargetMode="External"/><Relationship Id="rId4" Type="http://schemas.openxmlformats.org/officeDocument/2006/relationships/hyperlink" Target="http://www.opensymphony.com/ogn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git://github.com/novoj/iBatisWorkShop.git" TargetMode="External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hyperlink" Target="mailto:novotny@fg.cz" TargetMode="External"/><Relationship Id="rId4" Type="http://schemas.openxmlformats.org/officeDocument/2006/relationships/hyperlink" Target="http://github.com/novoj/iBatisWorkShop/tree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springframework.org/browse/SPR-599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725" y="2071678"/>
            <a:ext cx="8451850" cy="2257428"/>
          </a:xfrm>
        </p:spPr>
        <p:txBody>
          <a:bodyPr lIns="90488" tIns="44450" rIns="90488" bIns="44450"/>
          <a:lstStyle/>
          <a:p>
            <a:pPr eaLnBrk="1" hangingPunct="1"/>
            <a:r>
              <a:rPr lang="cs-CZ" dirty="0" smtClean="0"/>
              <a:t>FG Forrest, a.s.</a:t>
            </a:r>
            <a:br>
              <a:rPr lang="cs-CZ" dirty="0" smtClean="0"/>
            </a:br>
            <a:r>
              <a:rPr lang="cs-CZ" dirty="0" smtClean="0"/>
              <a:t>Jan Novotný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sz="2800" b="0" dirty="0" err="1" smtClean="0"/>
              <a:t>iBatis</a:t>
            </a:r>
            <a:r>
              <a:rPr lang="cs-CZ" sz="2800" b="0" dirty="0" smtClean="0"/>
              <a:t> 3 – Workshop</a:t>
            </a:r>
            <a:br>
              <a:rPr lang="cs-CZ" sz="2800" b="0" dirty="0" smtClean="0"/>
            </a:br>
            <a:r>
              <a:rPr lang="cs-CZ" sz="2800" b="0" dirty="0" smtClean="0">
                <a:hlinkClick r:id="rId3"/>
              </a:rPr>
              <a:t>http://blog.</a:t>
            </a:r>
            <a:r>
              <a:rPr lang="cs-CZ" sz="2800" b="0" dirty="0" err="1" smtClean="0">
                <a:hlinkClick r:id="rId3"/>
              </a:rPr>
              <a:t>novoj.net</a:t>
            </a:r>
            <a:r>
              <a:rPr lang="cs-CZ" sz="2800" b="0" dirty="0" smtClean="0"/>
              <a:t> </a:t>
            </a:r>
          </a:p>
        </p:txBody>
      </p:sp>
      <p:pic>
        <p:nvPicPr>
          <p:cNvPr id="4" name="Obrázek 3" descr="logo_jetbrains.tif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2066" y="5000636"/>
            <a:ext cx="2418687" cy="928694"/>
          </a:xfrm>
          <a:prstGeom prst="rect">
            <a:avLst/>
          </a:prstGeom>
        </p:spPr>
      </p:pic>
      <p:pic>
        <p:nvPicPr>
          <p:cNvPr id="9218" name="Picture 2" descr="http://jetbrains-java-academy.googlegroups.com/attach/a98d7908e16103d8/Member.gif?gda=ohudYEYAAACj_6sddv3GpgjRo6pCWO-iTUTQ6AIjER5ZxZjwcxgCQipCvwWZUes_HoVjQQt1p_w3MCnZ3ExGKa1voVhs8LxdWEbx3Jxluo-tWVup78SUNg&amp;view=1&amp;part=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000636"/>
            <a:ext cx="790826" cy="1071570"/>
          </a:xfrm>
          <a:prstGeom prst="rect">
            <a:avLst/>
          </a:prstGeom>
          <a:noFill/>
          <a:scene3d>
            <a:camera prst="orthographicFront">
              <a:rot lat="0" lon="0" rev="19799999"/>
            </a:camera>
            <a:lightRig rig="threePt" dir="t"/>
          </a:scene3d>
        </p:spPr>
      </p:pic>
      <p:sp>
        <p:nvSpPr>
          <p:cNvPr id="5" name="TextovéPole 4"/>
          <p:cNvSpPr txBox="1"/>
          <p:nvPr/>
        </p:nvSpPr>
        <p:spPr>
          <a:xfrm>
            <a:off x="5072066" y="457200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dirty="0" smtClean="0"/>
              <a:t>Sponzor:</a:t>
            </a:r>
            <a:endParaRPr lang="cs-CZ" sz="1800" dirty="0"/>
          </a:p>
        </p:txBody>
      </p:sp>
    </p:spTree>
  </p:cSld>
  <p:clrMapOvr>
    <a:masterClrMapping/>
  </p:clrMapOvr>
  <p:transition advTm="57066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</a:t>
            </a:r>
            <a:r>
              <a:rPr lang="cs-CZ" dirty="0" smtClean="0"/>
              <a:t>é SQL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ConditionalExpressionsTest</a:t>
            </a:r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(OGNL)</a:t>
            </a:r>
            <a:endParaRPr lang="cs-CZ" sz="1800" dirty="0" smtClean="0"/>
          </a:p>
          <a:p>
            <a:pPr lvl="1"/>
            <a:r>
              <a:rPr lang="cs-CZ" sz="1800" dirty="0" err="1" smtClean="0"/>
              <a:t>testCountProducts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like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smtClean="0">
                <a:solidFill>
                  <a:schemeClr val="tx1"/>
                </a:solidFill>
              </a:rPr>
              <a:t>? </a:t>
            </a:r>
            <a:r>
              <a:rPr lang="cs-CZ" sz="1600" dirty="0" err="1" smtClean="0">
                <a:solidFill>
                  <a:schemeClr val="tx1"/>
                </a:solidFill>
              </a:rPr>
              <a:t>and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like</a:t>
            </a:r>
            <a:r>
              <a:rPr lang="cs-CZ" sz="1600" dirty="0" smtClean="0">
                <a:solidFill>
                  <a:schemeClr val="tx1"/>
                </a:solidFill>
              </a:rPr>
              <a:t> ?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getProductsByChoose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like</a:t>
            </a:r>
            <a:r>
              <a:rPr lang="cs-CZ" sz="1600" dirty="0" smtClean="0">
                <a:solidFill>
                  <a:schemeClr val="tx1"/>
                </a:solidFill>
              </a:rPr>
              <a:t> ? </a:t>
            </a:r>
            <a:r>
              <a:rPr lang="cs-CZ" sz="1600" dirty="0" err="1" smtClean="0">
                <a:solidFill>
                  <a:schemeClr val="tx1"/>
                </a:solidFill>
              </a:rPr>
              <a:t>and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like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smtClean="0">
                <a:solidFill>
                  <a:schemeClr val="tx1"/>
                </a:solidFill>
              </a:rPr>
              <a:t>? </a:t>
            </a:r>
            <a:r>
              <a:rPr lang="cs-CZ" sz="1600" dirty="0" err="1" smtClean="0">
                <a:solidFill>
                  <a:schemeClr val="tx1"/>
                </a:solidFill>
              </a:rPr>
              <a:t>and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product.id</a:t>
            </a:r>
            <a:r>
              <a:rPr lang="cs-CZ" sz="1600" dirty="0" smtClean="0">
                <a:solidFill>
                  <a:schemeClr val="tx1"/>
                </a:solidFill>
              </a:rPr>
              <a:t> = 1</a:t>
            </a:r>
          </a:p>
          <a:p>
            <a:pPr lvl="1"/>
            <a:r>
              <a:rPr lang="cs-CZ" sz="1800" dirty="0" err="1" smtClean="0"/>
              <a:t>getProductsByChoose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getProductsById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product.*, productGroup.name as </a:t>
            </a:r>
            <a:r>
              <a:rPr lang="en-US" sz="1600" dirty="0" err="1" smtClean="0">
                <a:solidFill>
                  <a:schemeClr val="tx1"/>
                </a:solidFill>
              </a:rPr>
              <a:t>groupName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f</a:t>
            </a:r>
            <a:r>
              <a:rPr lang="en-US" sz="1600" dirty="0" err="1" smtClean="0">
                <a:solidFill>
                  <a:schemeClr val="tx1"/>
                </a:solidFill>
              </a:rPr>
              <a:t>rom</a:t>
            </a:r>
            <a:r>
              <a:rPr lang="en-US" sz="1600" dirty="0" smtClean="0">
                <a:solidFill>
                  <a:schemeClr val="tx1"/>
                </a:solidFill>
              </a:rPr>
              <a:t> 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inner join </a:t>
            </a:r>
            <a:r>
              <a:rPr lang="en-US" sz="1600" dirty="0" err="1" smtClean="0">
                <a:solidFill>
                  <a:schemeClr val="tx1"/>
                </a:solidFill>
              </a:rPr>
              <a:t>productGroup</a:t>
            </a:r>
            <a:r>
              <a:rPr lang="en-US" sz="1600" dirty="0" smtClean="0">
                <a:solidFill>
                  <a:schemeClr val="tx1"/>
                </a:solidFill>
              </a:rPr>
              <a:t> on </a:t>
            </a:r>
            <a:r>
              <a:rPr lang="en-US" sz="1600" dirty="0" err="1" smtClean="0">
                <a:solidFill>
                  <a:schemeClr val="tx1"/>
                </a:solidFill>
              </a:rPr>
              <a:t>idGroup</a:t>
            </a:r>
            <a:r>
              <a:rPr lang="en-US" sz="1600" dirty="0" smtClean="0">
                <a:solidFill>
                  <a:schemeClr val="tx1"/>
                </a:solidFill>
              </a:rPr>
              <a:t> = 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where product.id in</a:t>
            </a:r>
            <a:r>
              <a:rPr lang="cs-CZ" sz="1600" dirty="0" smtClean="0">
                <a:solidFill>
                  <a:schemeClr val="tx1"/>
                </a:solidFill>
              </a:rPr>
              <a:t> (?, ?, ?)</a:t>
            </a:r>
          </a:p>
          <a:p>
            <a:pPr lvl="1"/>
            <a:r>
              <a:rPr lang="cs-CZ" sz="1800" dirty="0" err="1" smtClean="0"/>
              <a:t>selectiveUpdate</a:t>
            </a:r>
            <a:r>
              <a:rPr lang="cs-CZ" sz="1800" dirty="0" smtClean="0"/>
              <a:t>, </a:t>
            </a:r>
            <a:r>
              <a:rPr lang="cs-CZ" sz="1800" dirty="0" err="1" smtClean="0"/>
              <a:t>selectiveUpdateAlternativeWithTrim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update product</a:t>
            </a:r>
            <a:r>
              <a:rPr lang="cs-CZ" sz="1600" dirty="0" smtClean="0">
                <a:solidFill>
                  <a:schemeClr val="tx1"/>
                </a:solidFill>
              </a:rPr>
              <a:t> set </a:t>
            </a:r>
            <a:r>
              <a:rPr lang="cs-CZ" sz="1600" dirty="0" err="1" smtClean="0">
                <a:solidFill>
                  <a:schemeClr val="tx1"/>
                </a:solidFill>
              </a:rPr>
              <a:t>name</a:t>
            </a:r>
            <a:r>
              <a:rPr lang="cs-CZ" sz="1600" dirty="0" smtClean="0">
                <a:solidFill>
                  <a:schemeClr val="tx1"/>
                </a:solidFill>
              </a:rPr>
              <a:t> = ?,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?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id = 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Anotace místo XML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AnnotationBasedProductMapperTest</a:t>
            </a:r>
            <a:endParaRPr lang="cs-CZ" sz="1800" dirty="0" smtClean="0"/>
          </a:p>
          <a:p>
            <a:pPr lvl="1"/>
            <a:r>
              <a:rPr lang="cs-CZ" sz="1800" dirty="0" err="1" smtClean="0"/>
              <a:t>countProducts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count</a:t>
            </a:r>
            <a:r>
              <a:rPr lang="cs-CZ" sz="1600" dirty="0" smtClean="0">
                <a:solidFill>
                  <a:schemeClr val="tx1"/>
                </a:solidFill>
              </a:rPr>
              <a:t>(0)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getProductById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product.* , productGroup.name as </a:t>
            </a:r>
            <a:r>
              <a:rPr lang="en-US" sz="1600" dirty="0" err="1" smtClean="0">
                <a:solidFill>
                  <a:schemeClr val="tx1"/>
                </a:solidFill>
              </a:rPr>
              <a:t>groupName</a:t>
            </a:r>
            <a:r>
              <a:rPr lang="en-US" sz="1600" dirty="0" smtClean="0">
                <a:solidFill>
                  <a:schemeClr val="tx1"/>
                </a:solidFill>
              </a:rPr>
              <a:t>,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from </a:t>
            </a:r>
            <a:r>
              <a:rPr lang="en-US" sz="1600" dirty="0" smtClean="0">
                <a:solidFill>
                  <a:schemeClr val="tx1"/>
                </a:solidFill>
              </a:rPr>
              <a:t>product inner join </a:t>
            </a:r>
            <a:r>
              <a:rPr lang="en-US" sz="1600" dirty="0" err="1" smtClean="0">
                <a:solidFill>
                  <a:schemeClr val="tx1"/>
                </a:solidFill>
              </a:rPr>
              <a:t>productGroup</a:t>
            </a:r>
            <a:r>
              <a:rPr lang="en-US" sz="1600" dirty="0" smtClean="0">
                <a:solidFill>
                  <a:schemeClr val="tx1"/>
                </a:solidFill>
              </a:rPr>
              <a:t> on </a:t>
            </a:r>
            <a:r>
              <a:rPr lang="en-US" sz="1600" dirty="0" err="1" smtClean="0">
                <a:solidFill>
                  <a:schemeClr val="tx1"/>
                </a:solidFill>
              </a:rPr>
              <a:t>idGroup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</a:rPr>
              <a:t>id = </a:t>
            </a:r>
            <a:r>
              <a:rPr lang="en-US" sz="1600" dirty="0" smtClean="0">
                <a:solidFill>
                  <a:schemeClr val="tx1"/>
                </a:solidFill>
              </a:rPr>
              <a:t>#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User-class-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1428736"/>
            <a:ext cx="7953375" cy="485775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Diskriminátor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UserMapperTest</a:t>
            </a:r>
            <a:endParaRPr lang="cs-CZ" sz="18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  <p:pic>
        <p:nvPicPr>
          <p:cNvPr id="6" name="Obrázek 5" descr="User-data-mod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868" y="3214686"/>
            <a:ext cx="2343150" cy="2695575"/>
          </a:xfrm>
          <a:prstGeom prst="rect">
            <a:avLst/>
          </a:prstGeom>
          <a:effectLst>
            <a:outerShdw blurRad="520700" sx="140000" sy="140000" algn="ctr" rotWithShape="0">
              <a:schemeClr val="bg1"/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Užitečné odkazy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22275" y="960438"/>
            <a:ext cx="8229600" cy="1325554"/>
          </a:xfrm>
        </p:spPr>
        <p:txBody>
          <a:bodyPr/>
          <a:lstStyle/>
          <a:p>
            <a:pPr eaLnBrk="1" hangingPunct="1"/>
            <a:r>
              <a:rPr lang="cs-CZ" dirty="0" smtClean="0">
                <a:hlinkClick r:id="rId3"/>
              </a:rPr>
              <a:t>http://ibatis.apache.org/</a:t>
            </a:r>
            <a:r>
              <a:rPr lang="cs-CZ" dirty="0" smtClean="0"/>
              <a:t> (</a:t>
            </a:r>
            <a:r>
              <a:rPr lang="cs-CZ" dirty="0" err="1" smtClean="0"/>
              <a:t>iBatis</a:t>
            </a:r>
            <a:r>
              <a:rPr lang="cs-CZ" dirty="0" smtClean="0"/>
              <a:t> </a:t>
            </a:r>
            <a:r>
              <a:rPr lang="cs-CZ" dirty="0" err="1" smtClean="0"/>
              <a:t>homepage</a:t>
            </a:r>
            <a:r>
              <a:rPr lang="cs-CZ" dirty="0" smtClean="0"/>
              <a:t>)</a:t>
            </a:r>
          </a:p>
          <a:p>
            <a:pPr eaLnBrk="1" hangingPunct="1"/>
            <a:r>
              <a:rPr lang="cs-CZ" sz="2800" dirty="0" smtClean="0">
                <a:hlinkClick r:id="rId4"/>
              </a:rPr>
              <a:t>http://www.</a:t>
            </a:r>
            <a:r>
              <a:rPr lang="cs-CZ" sz="2800" dirty="0" err="1" smtClean="0">
                <a:hlinkClick r:id="rId4"/>
              </a:rPr>
              <a:t>opensymphony.com</a:t>
            </a:r>
            <a:r>
              <a:rPr lang="cs-CZ" sz="2800" dirty="0" smtClean="0">
                <a:hlinkClick r:id="rId4"/>
              </a:rPr>
              <a:t>/</a:t>
            </a:r>
            <a:r>
              <a:rPr lang="cs-CZ" sz="2800" dirty="0" err="1" smtClean="0">
                <a:hlinkClick r:id="rId4"/>
              </a:rPr>
              <a:t>ognl</a:t>
            </a:r>
            <a:r>
              <a:rPr lang="cs-CZ" sz="2800" dirty="0" smtClean="0">
                <a:hlinkClick r:id="rId4"/>
              </a:rPr>
              <a:t>/</a:t>
            </a:r>
            <a:r>
              <a:rPr lang="cs-CZ" sz="2800" dirty="0" smtClean="0"/>
              <a:t> (OGNL)</a:t>
            </a:r>
            <a:endParaRPr lang="cs-CZ" dirty="0" smtClean="0"/>
          </a:p>
          <a:p>
            <a:pPr eaLnBrk="1" hangingPunct="1"/>
            <a:r>
              <a:rPr lang="cs-CZ" dirty="0" smtClean="0">
                <a:hlinkClick r:id="rId5"/>
              </a:rPr>
              <a:t>http://blog.</a:t>
            </a:r>
            <a:r>
              <a:rPr lang="cs-CZ" dirty="0" err="1" smtClean="0">
                <a:hlinkClick r:id="rId5"/>
              </a:rPr>
              <a:t>novoj.net</a:t>
            </a:r>
            <a:r>
              <a:rPr lang="cs-CZ" dirty="0" smtClean="0"/>
              <a:t> (Myšlenky dne Otce </a:t>
            </a:r>
            <a:r>
              <a:rPr lang="cs-CZ" dirty="0" err="1" smtClean="0"/>
              <a:t>Fura</a:t>
            </a:r>
            <a:r>
              <a:rPr lang="cs-CZ" dirty="0" smtClean="0"/>
              <a:t>)</a:t>
            </a:r>
          </a:p>
        </p:txBody>
      </p:sp>
      <p:sp>
        <p:nvSpPr>
          <p:cNvPr id="17410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ED0A-F5BA-4E63-BAB1-AC05AF2A8F08}" type="slidenum">
              <a:rPr lang="cs-CZ" smtClean="0"/>
              <a:pPr>
                <a:defRPr/>
              </a:pPr>
              <a:t>13</a:t>
            </a:fld>
            <a:endParaRPr lang="cs-CZ" smtClean="0"/>
          </a:p>
        </p:txBody>
      </p:sp>
      <p:sp>
        <p:nvSpPr>
          <p:cNvPr id="17411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69908" y="2738438"/>
            <a:ext cx="7059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DE432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Nezapomeňte: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596" y="3389330"/>
            <a:ext cx="8229600" cy="175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cs-CZ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dokončené implementace posílejte na adresu </a:t>
            </a:r>
            <a:r>
              <a:rPr kumimoji="0" lang="cs-CZ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novotny@fg.cz</a:t>
            </a:r>
            <a:r>
              <a:rPr lang="cs-CZ" kern="0" dirty="0" smtClean="0">
                <a:latin typeface="+mn-lt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lang="cs-CZ" kern="0" dirty="0" smtClean="0">
                <a:latin typeface="+mn-lt"/>
                <a:cs typeface="+mn-cs"/>
              </a:rPr>
              <a:t>soutěž bude uzavřena nejpozději 7. března, výherce bude zveřejněn na adrese </a:t>
            </a:r>
            <a:r>
              <a:rPr lang="cs-CZ" kern="0" dirty="0" smtClean="0">
                <a:latin typeface="+mn-lt"/>
                <a:cs typeface="+mn-cs"/>
                <a:hlinkClick r:id="rId5"/>
              </a:rPr>
              <a:t>http://blog.</a:t>
            </a:r>
            <a:r>
              <a:rPr lang="cs-CZ" kern="0" dirty="0" err="1" smtClean="0">
                <a:latin typeface="+mn-lt"/>
                <a:cs typeface="+mn-cs"/>
                <a:hlinkClick r:id="rId5"/>
              </a:rPr>
              <a:t>novoj.net</a:t>
            </a:r>
            <a:r>
              <a:rPr lang="cs-CZ" kern="0" dirty="0" smtClean="0">
                <a:latin typeface="+mn-lt"/>
                <a:cs typeface="+mn-cs"/>
              </a:rPr>
              <a:t> </a:t>
            </a:r>
            <a:endParaRPr kumimoji="0" lang="cs-CZ" sz="25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3288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Agenda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/>
              <a:t>Požadavky:</a:t>
            </a:r>
          </a:p>
          <a:p>
            <a:pPr lvl="1"/>
            <a:r>
              <a:rPr lang="cs-CZ" sz="1800" dirty="0" smtClean="0"/>
              <a:t>JDK 1.5 / 1.6</a:t>
            </a:r>
          </a:p>
          <a:p>
            <a:pPr lvl="1"/>
            <a:r>
              <a:rPr lang="cs-CZ" sz="1800" dirty="0" smtClean="0"/>
              <a:t>Java IDE</a:t>
            </a:r>
          </a:p>
          <a:p>
            <a:pPr lvl="1"/>
            <a:r>
              <a:rPr lang="cs-CZ" sz="1800" dirty="0" smtClean="0"/>
              <a:t>Apache </a:t>
            </a:r>
            <a:r>
              <a:rPr lang="cs-CZ" sz="1800" dirty="0" err="1" smtClean="0"/>
              <a:t>Maven</a:t>
            </a:r>
            <a:endParaRPr lang="cs-CZ" sz="1800" dirty="0" smtClean="0"/>
          </a:p>
          <a:p>
            <a:pPr lvl="1"/>
            <a:r>
              <a:rPr lang="cs-CZ" sz="1800" dirty="0" smtClean="0"/>
              <a:t>GIT</a:t>
            </a:r>
          </a:p>
          <a:p>
            <a:r>
              <a:rPr lang="cs-CZ" sz="2400" dirty="0" smtClean="0"/>
              <a:t>Ke stažení:</a:t>
            </a:r>
          </a:p>
          <a:p>
            <a:pPr lvl="1"/>
            <a:r>
              <a:rPr lang="cs-CZ" sz="1800" dirty="0" smtClean="0"/>
              <a:t>GIT: </a:t>
            </a:r>
            <a:r>
              <a:rPr lang="cs-CZ" sz="1800" dirty="0" err="1" smtClean="0">
                <a:hlinkClick r:id="rId3"/>
              </a:rPr>
              <a:t>git</a:t>
            </a:r>
            <a:r>
              <a:rPr lang="cs-CZ" sz="1800" dirty="0" smtClean="0">
                <a:hlinkClick r:id="rId3"/>
              </a:rPr>
              <a:t>://</a:t>
            </a:r>
            <a:r>
              <a:rPr lang="cs-CZ" sz="1800" dirty="0" err="1" smtClean="0">
                <a:hlinkClick r:id="rId3"/>
              </a:rPr>
              <a:t>github.com</a:t>
            </a:r>
            <a:r>
              <a:rPr lang="cs-CZ" sz="1800" dirty="0" smtClean="0">
                <a:hlinkClick r:id="rId3"/>
              </a:rPr>
              <a:t>/</a:t>
            </a:r>
            <a:r>
              <a:rPr lang="cs-CZ" sz="1800" dirty="0" err="1" smtClean="0">
                <a:hlinkClick r:id="rId3"/>
              </a:rPr>
              <a:t>novoj</a:t>
            </a:r>
            <a:r>
              <a:rPr lang="cs-CZ" sz="1800" dirty="0" smtClean="0">
                <a:hlinkClick r:id="rId3"/>
              </a:rPr>
              <a:t>/</a:t>
            </a:r>
            <a:r>
              <a:rPr lang="cs-CZ" sz="1800" dirty="0" err="1" smtClean="0">
                <a:hlinkClick r:id="rId3"/>
              </a:rPr>
              <a:t>iBatisWorkShop.git</a:t>
            </a:r>
            <a:endParaRPr lang="cs-CZ" sz="1800" dirty="0" smtClean="0"/>
          </a:p>
          <a:p>
            <a:pPr lvl="1"/>
            <a:r>
              <a:rPr lang="cs-CZ" sz="1800" dirty="0" smtClean="0"/>
              <a:t>HTTP: </a:t>
            </a:r>
            <a:r>
              <a:rPr lang="cs-CZ" sz="1800" dirty="0" smtClean="0">
                <a:hlinkClick r:id="rId4"/>
              </a:rPr>
              <a:t>http://github.com/novoj/iBatisWorkShop/tree/master</a:t>
            </a:r>
            <a:r>
              <a:rPr lang="cs-CZ" sz="1800" dirty="0" smtClean="0"/>
              <a:t> </a:t>
            </a:r>
          </a:p>
          <a:p>
            <a:r>
              <a:rPr lang="cs-CZ" sz="2000" dirty="0" smtClean="0"/>
              <a:t>Ověření připraveného prostředí:</a:t>
            </a:r>
          </a:p>
          <a:p>
            <a:pPr lvl="1"/>
            <a:r>
              <a:rPr lang="cs-CZ" sz="1800" dirty="0" smtClean="0"/>
              <a:t>všechny testy v </a:t>
            </a:r>
            <a:r>
              <a:rPr lang="cs-CZ" sz="1800" dirty="0" err="1" smtClean="0"/>
              <a:t>package</a:t>
            </a:r>
            <a:r>
              <a:rPr lang="cs-CZ" sz="1800" dirty="0" smtClean="0"/>
              <a:t> </a:t>
            </a:r>
            <a:r>
              <a:rPr lang="cs-CZ" sz="1800" b="1" dirty="0" err="1" smtClean="0"/>
              <a:t>cz.novoj.ibatis.init</a:t>
            </a:r>
            <a:r>
              <a:rPr lang="cs-CZ" sz="1800" dirty="0" smtClean="0"/>
              <a:t> prošly</a:t>
            </a:r>
          </a:p>
          <a:p>
            <a:r>
              <a:rPr lang="cs-CZ" sz="2000" dirty="0" smtClean="0"/>
              <a:t>Soutěž o licenci </a:t>
            </a:r>
            <a:r>
              <a:rPr lang="cs-CZ" sz="2000" b="1" dirty="0" err="1" smtClean="0"/>
              <a:t>IntelliJ</a:t>
            </a:r>
            <a:r>
              <a:rPr lang="cs-CZ" sz="2000" b="1" dirty="0" smtClean="0"/>
              <a:t> Idea 9 – </a:t>
            </a:r>
            <a:r>
              <a:rPr lang="cs-CZ" sz="2000" b="1" dirty="0" err="1" smtClean="0"/>
              <a:t>Ultimate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Edition</a:t>
            </a:r>
            <a:endParaRPr lang="cs-CZ" sz="2000" b="1" dirty="0" smtClean="0"/>
          </a:p>
          <a:p>
            <a:pPr lvl="1"/>
            <a:r>
              <a:rPr lang="cs-CZ" sz="1800" dirty="0" smtClean="0"/>
              <a:t>zprovoznění všech </a:t>
            </a:r>
            <a:r>
              <a:rPr lang="cs-CZ" sz="1800" dirty="0" err="1" smtClean="0"/>
              <a:t>JUnit</a:t>
            </a:r>
            <a:r>
              <a:rPr lang="cs-CZ" sz="1800" dirty="0" smtClean="0"/>
              <a:t> testů = doplnění chybějící </a:t>
            </a:r>
            <a:r>
              <a:rPr lang="cs-CZ" sz="1800" dirty="0" err="1" smtClean="0"/>
              <a:t>iBatis</a:t>
            </a:r>
            <a:r>
              <a:rPr lang="cs-CZ" sz="1800" dirty="0" smtClean="0"/>
              <a:t> implementace</a:t>
            </a:r>
          </a:p>
          <a:p>
            <a:pPr lvl="1"/>
            <a:r>
              <a:rPr lang="cs-CZ" sz="1800" dirty="0" smtClean="0"/>
              <a:t>odeslání výsledku na adresu </a:t>
            </a:r>
            <a:r>
              <a:rPr lang="cs-CZ" sz="1800" dirty="0" err="1" smtClean="0">
                <a:hlinkClick r:id="rId5"/>
              </a:rPr>
              <a:t>novotny</a:t>
            </a:r>
            <a:r>
              <a:rPr lang="cs-CZ" sz="1800" dirty="0" smtClean="0">
                <a:hlinkClick r:id="rId5"/>
              </a:rPr>
              <a:t>@</a:t>
            </a:r>
            <a:r>
              <a:rPr lang="cs-CZ" sz="1800" dirty="0" err="1" smtClean="0">
                <a:hlinkClick r:id="rId5"/>
              </a:rPr>
              <a:t>fg.cz</a:t>
            </a:r>
            <a:r>
              <a:rPr lang="cs-CZ" sz="1800" dirty="0" smtClean="0"/>
              <a:t> </a:t>
            </a:r>
          </a:p>
          <a:p>
            <a:pPr lvl="1"/>
            <a:r>
              <a:rPr lang="cs-CZ" sz="1800" dirty="0" smtClean="0"/>
              <a:t>první uspokojivý výsledek vyhrává</a:t>
            </a:r>
            <a:endParaRPr lang="cs-CZ" sz="20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8312" y="6524625"/>
            <a:ext cx="6461141" cy="333375"/>
          </a:xfrm>
        </p:spPr>
        <p:txBody>
          <a:bodyPr/>
          <a:lstStyle/>
          <a:p>
            <a:pPr>
              <a:defRPr/>
            </a:pPr>
            <a:r>
              <a:rPr lang="cs-CZ" dirty="0" smtClean="0"/>
              <a:t>www.</a:t>
            </a:r>
            <a:r>
              <a:rPr lang="cs-CZ" dirty="0" err="1" smtClean="0"/>
              <a:t>fg.cz</a:t>
            </a:r>
            <a:endParaRPr lang="cs-CZ" dirty="0"/>
          </a:p>
        </p:txBody>
      </p:sp>
      <p:pic>
        <p:nvPicPr>
          <p:cNvPr id="6" name="Obrázek 5" descr="logo_jetbrains.tif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9934" y="1428736"/>
            <a:ext cx="2418687" cy="928694"/>
          </a:xfrm>
          <a:prstGeom prst="rect">
            <a:avLst/>
          </a:prstGeom>
        </p:spPr>
      </p:pic>
      <p:pic>
        <p:nvPicPr>
          <p:cNvPr id="7" name="Picture 2" descr="http://jetbrains-java-academy.googlegroups.com/attach/a98d7908e16103d8/Member.gif?gda=ohudYEYAAACj_6sddv3GpgjRo6pCWO-iTUTQ6AIjER5ZxZjwcxgCQipCvwWZUes_HoVjQQt1p_w3MCnZ3ExGKa1voVhs8LxdWEbx3Jxluo-tWVup78SUNg&amp;view=1&amp;part=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3140" y="1428736"/>
            <a:ext cx="790826" cy="1071570"/>
          </a:xfrm>
          <a:prstGeom prst="rect">
            <a:avLst/>
          </a:prstGeom>
          <a:noFill/>
          <a:scene3d>
            <a:camera prst="orthographicFront">
              <a:rot lat="0" lon="0" rev="19799999"/>
            </a:camera>
            <a:lightRig rig="threePt" dir="t"/>
          </a:scene3d>
        </p:spPr>
      </p:pic>
      <p:sp>
        <p:nvSpPr>
          <p:cNvPr id="8" name="TextovéPole 7"/>
          <p:cNvSpPr txBox="1"/>
          <p:nvPr/>
        </p:nvSpPr>
        <p:spPr>
          <a:xfrm>
            <a:off x="5209934" y="100010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dirty="0" smtClean="0"/>
              <a:t>Sponzor:</a:t>
            </a:r>
            <a:endParaRPr lang="cs-CZ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iBatis</a:t>
            </a:r>
            <a:r>
              <a:rPr lang="cs-CZ" dirty="0" smtClean="0"/>
              <a:t> - ORM / </a:t>
            </a:r>
            <a:r>
              <a:rPr lang="cs-CZ" dirty="0" err="1" smtClean="0"/>
              <a:t>DataMapper</a:t>
            </a:r>
            <a:endParaRPr lang="cs-CZ" dirty="0" smtClean="0"/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>
          <a:xfrm>
            <a:off x="3286116" y="857232"/>
            <a:ext cx="2700000" cy="5220000"/>
          </a:xfrm>
        </p:spPr>
        <p:txBody>
          <a:bodyPr/>
          <a:lstStyle/>
          <a:p>
            <a:r>
              <a:rPr lang="cs-CZ" sz="1800" dirty="0" err="1" smtClean="0">
                <a:solidFill>
                  <a:srgbClr val="C00000"/>
                </a:solidFill>
              </a:rPr>
              <a:t>iBatis</a:t>
            </a:r>
            <a:endParaRPr lang="cs-CZ" sz="1800" dirty="0" smtClean="0">
              <a:solidFill>
                <a:srgbClr val="C00000"/>
              </a:solidFill>
            </a:endParaRPr>
          </a:p>
          <a:p>
            <a:pPr marL="360000" lvl="1" indent="-180000"/>
            <a:r>
              <a:rPr lang="cs-CZ" sz="1200" b="1" dirty="0" smtClean="0"/>
              <a:t>Mapování objektů na SQL</a:t>
            </a:r>
          </a:p>
          <a:p>
            <a:pPr marL="360000" lvl="1" indent="-180000"/>
            <a:endParaRPr lang="cs-CZ" sz="1200" b="1" dirty="0" smtClean="0"/>
          </a:p>
          <a:p>
            <a:pPr marL="360000" lvl="1" indent="-180000"/>
            <a:r>
              <a:rPr lang="cs-CZ" sz="1100" b="1" dirty="0" smtClean="0"/>
              <a:t>Klady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minimalizace rutinní práce s JDBC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kontrola / flexibilita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jednoduchost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rychlý setup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odpadá správa zdrojů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cachování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jednoduché navázání na existující DB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stačí znalost SQL</a:t>
            </a:r>
          </a:p>
          <a:p>
            <a:pPr marL="817200" lvl="2" indent="-180000">
              <a:buBlip>
                <a:blip r:embed="rId3"/>
              </a:buBlip>
            </a:pPr>
            <a:endParaRPr lang="cs-CZ" sz="1100" dirty="0" smtClean="0"/>
          </a:p>
          <a:p>
            <a:pPr marL="360000" lvl="1" indent="-180000"/>
            <a:r>
              <a:rPr lang="cs-CZ" sz="1100" b="1" dirty="0" smtClean="0"/>
              <a:t>Zápory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zůstává stále nějaká rutinní práce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závisí na použité </a:t>
            </a:r>
            <a:r>
              <a:rPr lang="cs-CZ" sz="1100" dirty="0" smtClean="0"/>
              <a:t>DB</a:t>
            </a:r>
          </a:p>
          <a:p>
            <a:pPr marL="817200" lvl="2" indent="-180000">
              <a:buBlip>
                <a:blip r:embed="rId3"/>
              </a:buBlip>
            </a:pPr>
            <a:r>
              <a:rPr lang="cs-CZ" sz="1100" dirty="0" smtClean="0"/>
              <a:t>náročnější údržba</a:t>
            </a:r>
            <a:endParaRPr lang="cs-CZ" sz="11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112C02-2ADB-4963-B455-E27F555BA63A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  <p:sp>
        <p:nvSpPr>
          <p:cNvPr id="8" name="Zástupný symbol pro obsah 2"/>
          <p:cNvSpPr txBox="1">
            <a:spLocks/>
          </p:cNvSpPr>
          <p:nvPr/>
        </p:nvSpPr>
        <p:spPr bwMode="auto">
          <a:xfrm>
            <a:off x="428596" y="857232"/>
            <a:ext cx="2700000" cy="52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cs-CZ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JDBC 3.0</a:t>
            </a:r>
          </a:p>
          <a:p>
            <a:pPr marL="360000" lvl="1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200" b="1" kern="0" dirty="0" smtClean="0">
                <a:latin typeface="+mn-lt"/>
                <a:cs typeface="+mn-cs"/>
              </a:rPr>
              <a:t>Žádné mapování</a:t>
            </a:r>
          </a:p>
          <a:p>
            <a:pPr marL="360000" lvl="1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endParaRPr lang="cs-CZ" sz="1200" b="1" kern="0" dirty="0" smtClean="0">
              <a:latin typeface="+mn-lt"/>
              <a:cs typeface="+mn-cs"/>
            </a:endParaRPr>
          </a:p>
          <a:p>
            <a:pPr marL="360000" lvl="1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b="1" kern="0" dirty="0" smtClean="0">
                <a:latin typeface="+mn-lt"/>
                <a:cs typeface="+mn-cs"/>
              </a:rPr>
              <a:t>Klady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maximální výkon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maximální kontrola / flexibilita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jednoduchost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rychlý setup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jednoduché navázání na existující DB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stačí znalost SQL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endParaRPr lang="cs-CZ" sz="1100" kern="0" dirty="0" smtClean="0">
              <a:latin typeface="+mn-lt"/>
              <a:cs typeface="+mn-cs"/>
            </a:endParaRPr>
          </a:p>
          <a:p>
            <a:pPr marL="360000" lvl="1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b="1" kern="0" dirty="0" smtClean="0">
                <a:latin typeface="+mn-lt"/>
                <a:cs typeface="+mn-cs"/>
              </a:rPr>
              <a:t>Zápory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minimální produktivita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nutnost  překopírovávání  parametrů do Statementu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n</a:t>
            </a:r>
            <a:r>
              <a:rPr kumimoji="0" lang="cs-CZ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utnost</a:t>
            </a:r>
            <a:r>
              <a:rPr kumimoji="0" lang="cs-CZ" sz="11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překopírovávání dat z ResultSetu do POJO</a:t>
            </a:r>
            <a:endParaRPr kumimoji="0" lang="cs-CZ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n</a:t>
            </a:r>
            <a:r>
              <a:rPr kumimoji="0" lang="cs-CZ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utnost</a:t>
            </a:r>
            <a:r>
              <a:rPr kumimoji="0" lang="cs-CZ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správy zdrojů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závisí na použité DB</a:t>
            </a:r>
            <a:endParaRPr kumimoji="0" lang="cs-CZ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>
                <a:latin typeface="+mn-lt"/>
                <a:cs typeface="+mn-cs"/>
              </a:rPr>
              <a:t>žádná cache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kumimoji="0" lang="cs-CZ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velmi problémová</a:t>
            </a:r>
            <a:r>
              <a:rPr kumimoji="0" lang="cs-CZ" sz="11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údržba</a:t>
            </a:r>
            <a:endParaRPr kumimoji="0" lang="cs-CZ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obsah 2"/>
          <p:cNvSpPr txBox="1">
            <a:spLocks/>
          </p:cNvSpPr>
          <p:nvPr/>
        </p:nvSpPr>
        <p:spPr bwMode="auto">
          <a:xfrm>
            <a:off x="5929322" y="857232"/>
            <a:ext cx="2700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cs-CZ" sz="1800" dirty="0" smtClean="0">
                <a:solidFill>
                  <a:srgbClr val="C00000"/>
                </a:solidFill>
                <a:latin typeface="+mn-lt"/>
                <a:cs typeface="+mn-cs"/>
              </a:rPr>
              <a:t>JPA /</a:t>
            </a:r>
            <a:r>
              <a:rPr lang="cs-CZ" sz="1800" kern="0" dirty="0" smtClean="0">
                <a:latin typeface="+mn-lt"/>
                <a:cs typeface="+mn-cs"/>
              </a:rPr>
              <a:t> </a:t>
            </a:r>
            <a:r>
              <a:rPr lang="cs-CZ" sz="1800" dirty="0" err="1" smtClean="0">
                <a:solidFill>
                  <a:srgbClr val="C00000"/>
                </a:solidFill>
                <a:latin typeface="+mn-lt"/>
                <a:cs typeface="+mn-cs"/>
              </a:rPr>
              <a:t>Hibernate</a:t>
            </a:r>
            <a:endParaRPr lang="cs-CZ" sz="1800" kern="0" dirty="0" smtClean="0">
              <a:latin typeface="+mn-lt"/>
              <a:cs typeface="+mn-cs"/>
            </a:endParaRPr>
          </a:p>
          <a:p>
            <a:pPr marL="360000" lvl="1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200" b="1" kern="0" dirty="0" smtClean="0"/>
              <a:t>Mapování objektů na tabulky</a:t>
            </a:r>
          </a:p>
          <a:p>
            <a:pPr marL="360000" lvl="1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endParaRPr lang="cs-CZ" sz="1200" b="1" kern="0" dirty="0" smtClean="0"/>
          </a:p>
          <a:p>
            <a:pPr marL="360000" lvl="1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b="1" kern="0" dirty="0" smtClean="0"/>
              <a:t>Klady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zakrytí způsobu práce s relačními daty (není přímo nutné ovládat SQL)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vysoká produktivita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přenositelnost 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velmi efektivní generování relačního modelu z OO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efektivní </a:t>
            </a:r>
            <a:r>
              <a:rPr lang="cs-CZ" sz="1100" kern="0" dirty="0" err="1" smtClean="0"/>
              <a:t>cache</a:t>
            </a:r>
            <a:endParaRPr lang="cs-CZ" sz="1100" kern="0" dirty="0" smtClean="0"/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relativně jednoduchá údržba (</a:t>
            </a:r>
            <a:r>
              <a:rPr lang="cs-CZ" sz="1100" kern="0" dirty="0" err="1" smtClean="0"/>
              <a:t>refactoring</a:t>
            </a:r>
            <a:r>
              <a:rPr lang="cs-CZ" sz="1100" kern="0" dirty="0" smtClean="0"/>
              <a:t>)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endParaRPr lang="cs-CZ" sz="1100" kern="0" dirty="0" smtClean="0"/>
          </a:p>
          <a:p>
            <a:pPr marL="360000" lvl="1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b="1" kern="0" dirty="0" smtClean="0"/>
              <a:t>Zápory</a:t>
            </a:r>
            <a:endParaRPr lang="cs-CZ" sz="1100" b="1" kern="0" dirty="0" smtClean="0"/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ztráta přímé kontroly</a:t>
            </a:r>
          </a:p>
          <a:p>
            <a:pPr marL="817200" lvl="2" indent="-180000" eaLnBrk="0" hangingPunct="0">
              <a:spcBef>
                <a:spcPct val="20000"/>
              </a:spcBef>
              <a:buBlip>
                <a:blip r:embed="rId3"/>
              </a:buBlip>
            </a:pPr>
            <a:r>
              <a:rPr lang="cs-CZ" sz="1100" kern="0" dirty="0" smtClean="0"/>
              <a:t>velmi složitý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nutná znalost HQL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problematické použití při komplikovaných dotazech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problémy s dávkovým zpracováním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problematické navázání na existující DB</a:t>
            </a:r>
          </a:p>
          <a:p>
            <a:pPr marL="817200" lvl="2" indent="-1800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cs-CZ" sz="1100" kern="0" dirty="0" smtClean="0"/>
              <a:t>díky komplexitě přináší řadu náročných problémů k řešení</a:t>
            </a:r>
          </a:p>
        </p:txBody>
      </p:sp>
      <p:pic>
        <p:nvPicPr>
          <p:cNvPr id="10" name="Obrázek 9" descr="Thumbs-u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2143116"/>
            <a:ext cx="357190" cy="582028"/>
          </a:xfrm>
          <a:prstGeom prst="rect">
            <a:avLst/>
          </a:prstGeom>
        </p:spPr>
      </p:pic>
      <p:pic>
        <p:nvPicPr>
          <p:cNvPr id="11" name="Obrázek 10" descr="thumbs_dow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10" y="3786190"/>
            <a:ext cx="357190" cy="572365"/>
          </a:xfrm>
          <a:prstGeom prst="rect">
            <a:avLst/>
          </a:prstGeom>
        </p:spPr>
      </p:pic>
      <p:pic>
        <p:nvPicPr>
          <p:cNvPr id="12" name="Obrázek 11" descr="Thumbs-u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868" y="2143116"/>
            <a:ext cx="357190" cy="582028"/>
          </a:xfrm>
          <a:prstGeom prst="rect">
            <a:avLst/>
          </a:prstGeom>
        </p:spPr>
      </p:pic>
      <p:pic>
        <p:nvPicPr>
          <p:cNvPr id="13" name="Obrázek 12" descr="thumbs_dow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868" y="4286256"/>
            <a:ext cx="357190" cy="572365"/>
          </a:xfrm>
          <a:prstGeom prst="rect">
            <a:avLst/>
          </a:prstGeom>
        </p:spPr>
      </p:pic>
      <p:pic>
        <p:nvPicPr>
          <p:cNvPr id="14" name="Obrázek 13" descr="Thumbs-u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5074" y="2143116"/>
            <a:ext cx="357190" cy="582028"/>
          </a:xfrm>
          <a:prstGeom prst="rect">
            <a:avLst/>
          </a:prstGeom>
        </p:spPr>
      </p:pic>
      <p:pic>
        <p:nvPicPr>
          <p:cNvPr id="15" name="Obrázek 14" descr="thumbs_dow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074" y="4429132"/>
            <a:ext cx="357190" cy="5723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7554" y="857232"/>
            <a:ext cx="285752" cy="37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0760" y="857232"/>
            <a:ext cx="32074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77966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Zprovoznění </a:t>
            </a:r>
            <a:r>
              <a:rPr lang="cs-CZ" dirty="0" err="1" smtClean="0"/>
              <a:t>iBatis</a:t>
            </a:r>
            <a:r>
              <a:rPr lang="cs-CZ" dirty="0" smtClean="0"/>
              <a:t> 3 na projektu</a:t>
            </a:r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err="1" smtClean="0"/>
              <a:t>iBatis</a:t>
            </a:r>
            <a:r>
              <a:rPr lang="cs-CZ" sz="2000" dirty="0" smtClean="0"/>
              <a:t> samostatně</a:t>
            </a:r>
          </a:p>
          <a:p>
            <a:pPr lvl="1"/>
            <a:r>
              <a:rPr lang="cs-CZ" sz="1700" dirty="0" smtClean="0"/>
              <a:t>Konfigurace pomocí XML</a:t>
            </a:r>
          </a:p>
          <a:p>
            <a:pPr lvl="1"/>
            <a:r>
              <a:rPr lang="cs-CZ" sz="1700" dirty="0" smtClean="0"/>
              <a:t>Konfigurace samostatně Java kódem</a:t>
            </a:r>
          </a:p>
          <a:p>
            <a:endParaRPr lang="cs-CZ" sz="1200" dirty="0" smtClean="0"/>
          </a:p>
          <a:p>
            <a:r>
              <a:rPr lang="cs-CZ" sz="1600" b="1" i="1" dirty="0" err="1" smtClean="0"/>
              <a:t>SqlSessionFactoryBuilder</a:t>
            </a:r>
            <a:endParaRPr lang="cs-CZ" sz="1600" b="1" i="1" dirty="0" smtClean="0"/>
          </a:p>
          <a:p>
            <a:pPr lvl="1"/>
            <a:r>
              <a:rPr lang="cs-CZ" sz="1400" dirty="0" smtClean="0"/>
              <a:t>jednoúčelový objekt sloužící pro vytvoření </a:t>
            </a:r>
            <a:r>
              <a:rPr lang="cs-CZ" sz="1400" dirty="0" err="1" smtClean="0"/>
              <a:t>SqlSessionFactory</a:t>
            </a:r>
            <a:r>
              <a:rPr lang="cs-CZ" sz="1400" dirty="0" smtClean="0"/>
              <a:t> – možno ihned zahodit</a:t>
            </a:r>
          </a:p>
          <a:p>
            <a:r>
              <a:rPr lang="cs-CZ" sz="1600" b="1" i="1" dirty="0" err="1" smtClean="0"/>
              <a:t>SqlSessionFactory</a:t>
            </a:r>
            <a:endParaRPr lang="cs-CZ" sz="1600" b="1" i="1" dirty="0" smtClean="0"/>
          </a:p>
          <a:p>
            <a:pPr lvl="1"/>
            <a:r>
              <a:rPr lang="cs-CZ" sz="1400" dirty="0" smtClean="0"/>
              <a:t>sdílená v aplikaci</a:t>
            </a:r>
          </a:p>
          <a:p>
            <a:pPr lvl="1"/>
            <a:r>
              <a:rPr lang="cs-CZ" sz="1400" dirty="0" err="1" smtClean="0"/>
              <a:t>thread</a:t>
            </a:r>
            <a:r>
              <a:rPr lang="cs-CZ" sz="1400" dirty="0" smtClean="0"/>
              <a:t>-safe</a:t>
            </a:r>
          </a:p>
          <a:p>
            <a:pPr lvl="1"/>
            <a:r>
              <a:rPr lang="cs-CZ" sz="1400" dirty="0" smtClean="0"/>
              <a:t>pracovat jako se </a:t>
            </a:r>
            <a:r>
              <a:rPr lang="cs-CZ" sz="1400" dirty="0" err="1" smtClean="0"/>
              <a:t>singletonem</a:t>
            </a:r>
            <a:endParaRPr lang="cs-CZ" sz="1400" dirty="0" smtClean="0"/>
          </a:p>
          <a:p>
            <a:r>
              <a:rPr lang="cs-CZ" sz="1600" b="1" i="1" dirty="0" err="1" smtClean="0"/>
              <a:t>SqlSession</a:t>
            </a:r>
            <a:endParaRPr lang="cs-CZ" sz="1600" b="1" i="1" dirty="0" smtClean="0"/>
          </a:p>
          <a:p>
            <a:pPr lvl="1"/>
            <a:r>
              <a:rPr lang="cs-CZ" sz="1400" dirty="0" smtClean="0"/>
              <a:t>pro každý </a:t>
            </a:r>
            <a:r>
              <a:rPr lang="cs-CZ" sz="1400" dirty="0" err="1" smtClean="0"/>
              <a:t>thread</a:t>
            </a:r>
            <a:r>
              <a:rPr lang="cs-CZ" sz="1400" dirty="0" smtClean="0"/>
              <a:t> unikání (není </a:t>
            </a:r>
            <a:r>
              <a:rPr lang="cs-CZ" sz="1400" dirty="0" err="1" smtClean="0"/>
              <a:t>thread</a:t>
            </a:r>
            <a:r>
              <a:rPr lang="cs-CZ" sz="1400" dirty="0" smtClean="0"/>
              <a:t>-safe)</a:t>
            </a:r>
          </a:p>
          <a:p>
            <a:pPr lvl="1"/>
            <a:r>
              <a:rPr lang="cs-CZ" sz="1400" dirty="0" smtClean="0"/>
              <a:t>ideálně otevřít na začátku </a:t>
            </a:r>
            <a:r>
              <a:rPr lang="cs-CZ" sz="1400" dirty="0" err="1" smtClean="0"/>
              <a:t>requestu</a:t>
            </a:r>
            <a:r>
              <a:rPr lang="cs-CZ" sz="1400" dirty="0" smtClean="0"/>
              <a:t> a na konci ji zase zavřít</a:t>
            </a:r>
            <a:endParaRPr lang="cs-CZ" sz="1800" dirty="0" smtClean="0"/>
          </a:p>
          <a:p>
            <a:endParaRPr lang="cs-CZ" sz="1200" dirty="0" smtClean="0"/>
          </a:p>
          <a:p>
            <a:r>
              <a:rPr lang="cs-CZ" sz="2000" dirty="0" err="1" smtClean="0"/>
              <a:t>Spring</a:t>
            </a:r>
            <a:r>
              <a:rPr lang="cs-CZ" sz="2000" dirty="0" smtClean="0"/>
              <a:t> Framework (podpora plánována do 3.1)</a:t>
            </a:r>
          </a:p>
          <a:p>
            <a:pPr lvl="1"/>
            <a:r>
              <a:rPr lang="cs-CZ" sz="1700" dirty="0" smtClean="0">
                <a:hlinkClick r:id="rId3"/>
              </a:rPr>
              <a:t>http://jira.springframework.org/browse/SPR-5991</a:t>
            </a:r>
            <a:r>
              <a:rPr lang="cs-CZ" sz="1700" dirty="0" smtClean="0"/>
              <a:t> </a:t>
            </a:r>
          </a:p>
          <a:p>
            <a:pPr lvl="1"/>
            <a:r>
              <a:rPr lang="cs-CZ" sz="1700" dirty="0" smtClean="0"/>
              <a:t>Ukázková implementace v </a:t>
            </a:r>
            <a:r>
              <a:rPr lang="cs-CZ" sz="1700" dirty="0" err="1" smtClean="0"/>
              <a:t>package</a:t>
            </a:r>
            <a:r>
              <a:rPr lang="cs-CZ" sz="1700" dirty="0" smtClean="0"/>
              <a:t> </a:t>
            </a:r>
            <a:r>
              <a:rPr lang="cs-CZ" sz="1700" b="1" dirty="0" smtClean="0"/>
              <a:t>org.springframework.orm.ibatis3</a:t>
            </a:r>
          </a:p>
          <a:p>
            <a:pPr lvl="1"/>
            <a:r>
              <a:rPr lang="cs-CZ" sz="1700" dirty="0" smtClean="0"/>
              <a:t>Práce s infrastrukturními třídami je řešena za nás</a:t>
            </a:r>
          </a:p>
          <a:p>
            <a:pPr lvl="1"/>
            <a:r>
              <a:rPr lang="cs-CZ" sz="1700" dirty="0" smtClean="0"/>
              <a:t>Nemusíme se starat o uzavírání </a:t>
            </a:r>
            <a:r>
              <a:rPr lang="cs-CZ" sz="1700" dirty="0" err="1" smtClean="0"/>
              <a:t>SqlSession</a:t>
            </a:r>
            <a:endParaRPr lang="cs-CZ" sz="17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112C02-2ADB-4963-B455-E27F555BA63A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 advTm="177966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Datový model</a:t>
            </a:r>
            <a:endParaRPr lang="cs-CZ" dirty="0"/>
          </a:p>
        </p:txBody>
      </p:sp>
      <p:pic>
        <p:nvPicPr>
          <p:cNvPr id="6" name="Zástupný symbol pro obsah 5" descr="Products-data-mode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98475" y="1132681"/>
            <a:ext cx="8077200" cy="4867275"/>
          </a:xfrm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  <p:pic>
        <p:nvPicPr>
          <p:cNvPr id="7" name="Obrázek 6" descr="Product-class-mod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1142984"/>
            <a:ext cx="8058150" cy="49339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použití </a:t>
            </a:r>
            <a:r>
              <a:rPr lang="cs-CZ" dirty="0" err="1" smtClean="0"/>
              <a:t>iBatis</a:t>
            </a:r>
            <a:r>
              <a:rPr lang="cs-CZ" dirty="0" smtClean="0"/>
              <a:t> 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ProductTagMapperTest</a:t>
            </a:r>
            <a:endParaRPr lang="cs-CZ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cs-CZ" sz="1800" dirty="0" err="1" smtClean="0"/>
              <a:t>testCountTags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count</a:t>
            </a:r>
            <a:r>
              <a:rPr lang="cs-CZ" sz="1600" dirty="0" smtClean="0">
                <a:solidFill>
                  <a:schemeClr val="tx1"/>
                </a:solidFill>
              </a:rPr>
              <a:t>(*)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tag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testGetTagById</a:t>
            </a:r>
            <a:r>
              <a:rPr lang="cs-CZ" sz="1800" dirty="0" smtClean="0"/>
              <a:t>, </a:t>
            </a:r>
            <a:r>
              <a:rPr lang="cs-CZ" sz="1800" dirty="0" err="1" smtClean="0"/>
              <a:t>testGetImmutableTagById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select * from tag where id = </a:t>
            </a:r>
            <a:r>
              <a:rPr lang="cs-CZ" sz="1600" dirty="0" err="1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cs-CZ" sz="1800" dirty="0" err="1" smtClean="0"/>
              <a:t>testCreateTag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call identity()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insert into tag (name) values (</a:t>
            </a:r>
            <a:r>
              <a:rPr lang="cs-CZ" sz="1600" dirty="0" err="1" smtClean="0">
                <a:solidFill>
                  <a:schemeClr val="tx1"/>
                </a:solidFill>
              </a:rPr>
              <a:t>?</a:t>
            </a:r>
            <a:r>
              <a:rPr lang="en-US" sz="1600" dirty="0" err="1" smtClean="0">
                <a:solidFill>
                  <a:schemeClr val="tx1"/>
                </a:solidFill>
              </a:rPr>
              <a:t>)</a:t>
            </a:r>
            <a:endParaRPr lang="cs-CZ" sz="1600" dirty="0" err="1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testUpdateTag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update tag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 name = </a:t>
            </a:r>
            <a:r>
              <a:rPr lang="cs-CZ" sz="1600" dirty="0" err="1" smtClean="0">
                <a:solidFill>
                  <a:schemeClr val="tx1"/>
                </a:solidFill>
              </a:rPr>
              <a:t>? </a:t>
            </a:r>
            <a:r>
              <a:rPr lang="en-US" sz="1600" dirty="0" err="1" smtClean="0">
                <a:solidFill>
                  <a:schemeClr val="tx1"/>
                </a:solidFill>
              </a:rPr>
              <a:t>where id = </a:t>
            </a:r>
            <a:r>
              <a:rPr lang="cs-CZ" sz="1600" dirty="0" err="1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cs-CZ" sz="1800" dirty="0" err="1" smtClean="0"/>
              <a:t>testDeleteTag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delete from tag where id = </a:t>
            </a:r>
            <a:r>
              <a:rPr lang="cs-CZ" sz="1600" dirty="0" err="1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cs-CZ" sz="1800" dirty="0" err="1" smtClean="0"/>
              <a:t>testListTagsOrdered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select * from tag order by </a:t>
            </a:r>
            <a:r>
              <a:rPr lang="cs-CZ" sz="1600" dirty="0" err="1" smtClean="0">
                <a:solidFill>
                  <a:schemeClr val="tx1"/>
                </a:solidFill>
              </a:rPr>
              <a:t>column</a:t>
            </a:r>
            <a:r>
              <a:rPr lang="en-US" sz="1600" dirty="0" err="1" smtClean="0">
                <a:solidFill>
                  <a:schemeClr val="tx1"/>
                </a:solidFill>
              </a:rPr>
              <a:t> asc</a:t>
            </a:r>
            <a:endParaRPr lang="cs-CZ" sz="1600" dirty="0" err="1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testGetCalculationsInHashMap</a:t>
            </a:r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</a:t>
            </a:r>
            <a:r>
              <a:rPr lang="en-US" sz="1600" dirty="0" err="1" smtClean="0">
                <a:solidFill>
                  <a:schemeClr val="tx1"/>
                </a:solidFill>
              </a:rPr>
              <a:t>elect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avg(length(name)) as averageLength,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min(length(name)) as minLength,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max(length(name)) as maxLength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from tag</a:t>
            </a:r>
            <a:endParaRPr lang="cs-CZ" sz="1600" dirty="0" err="1" smtClean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se sekvencemi a </a:t>
            </a:r>
            <a:r>
              <a:rPr lang="cs-CZ" dirty="0" err="1" smtClean="0"/>
              <a:t>inline</a:t>
            </a:r>
            <a:r>
              <a:rPr lang="cs-CZ" dirty="0" smtClean="0"/>
              <a:t> parametry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ProductGroupMapperTest</a:t>
            </a:r>
            <a:endParaRPr lang="cs-CZ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cs-CZ" sz="1800" dirty="0" err="1" smtClean="0"/>
              <a:t>testCreateGroup</a:t>
            </a:r>
            <a:r>
              <a:rPr lang="cs-CZ" sz="1800" dirty="0" smtClean="0"/>
              <a:t>, </a:t>
            </a:r>
            <a:r>
              <a:rPr lang="cs-CZ" sz="1800" dirty="0" err="1" smtClean="0"/>
              <a:t>testCreateGroupWithNullValue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call next value for </a:t>
            </a:r>
            <a:r>
              <a:rPr lang="en-US" sz="1600" dirty="0" err="1" smtClean="0">
                <a:solidFill>
                  <a:schemeClr val="tx1"/>
                </a:solidFill>
              </a:rPr>
              <a:t>groupSequence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cs-CZ" sz="1600" dirty="0" smtClean="0">
                <a:solidFill>
                  <a:schemeClr val="tx1"/>
                </a:solidFill>
              </a:rPr>
              <a:t>insert </a:t>
            </a:r>
            <a:r>
              <a:rPr lang="cs-CZ" sz="1600" dirty="0" err="1" smtClean="0">
                <a:solidFill>
                  <a:schemeClr val="tx1"/>
                </a:solidFill>
              </a:rPr>
              <a:t>into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(id, </a:t>
            </a:r>
            <a:r>
              <a:rPr lang="cs-CZ" sz="1600" dirty="0" err="1" smtClean="0">
                <a:solidFill>
                  <a:schemeClr val="tx1"/>
                </a:solidFill>
              </a:rPr>
              <a:t>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groupType</a:t>
            </a:r>
            <a:r>
              <a:rPr lang="cs-CZ" sz="1600" dirty="0" smtClean="0">
                <a:solidFill>
                  <a:schemeClr val="tx1"/>
                </a:solidFill>
              </a:rPr>
              <a:t>) </a:t>
            </a:r>
            <a:r>
              <a:rPr lang="cs-CZ" sz="1600" dirty="0" err="1" smtClean="0">
                <a:solidFill>
                  <a:schemeClr val="tx1"/>
                </a:solidFill>
              </a:rPr>
              <a:t>values</a:t>
            </a:r>
            <a:r>
              <a:rPr lang="cs-CZ" sz="1600" dirty="0" smtClean="0">
                <a:solidFill>
                  <a:schemeClr val="tx1"/>
                </a:solidFill>
              </a:rPr>
              <a:t> (?, ?, ?)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Asociace a kolekce - </a:t>
            </a:r>
            <a:r>
              <a:rPr lang="cs-CZ" dirty="0" err="1" smtClean="0"/>
              <a:t>l</a:t>
            </a:r>
            <a:r>
              <a:rPr lang="cs-CZ" dirty="0" err="1" smtClean="0"/>
              <a:t>azy</a:t>
            </a:r>
            <a:r>
              <a:rPr lang="cs-CZ" dirty="0" smtClean="0"/>
              <a:t> </a:t>
            </a:r>
            <a:r>
              <a:rPr lang="cs-CZ" dirty="0" err="1" smtClean="0"/>
              <a:t>loading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ProductMapperTest</a:t>
            </a:r>
            <a:endParaRPr lang="cs-CZ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cs-CZ" sz="1800" dirty="0" err="1" smtClean="0"/>
              <a:t>testGetLazyProductById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* from product where id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* from </a:t>
            </a:r>
            <a:r>
              <a:rPr lang="en-US" sz="1600" dirty="0" err="1" smtClean="0">
                <a:solidFill>
                  <a:schemeClr val="tx1"/>
                </a:solidFill>
              </a:rPr>
              <a:t>productGroup</a:t>
            </a:r>
            <a:r>
              <a:rPr lang="en-US" sz="1600" dirty="0" smtClean="0">
                <a:solidFill>
                  <a:schemeClr val="tx1"/>
                </a:solidFill>
              </a:rPr>
              <a:t> where id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testGetFullLazyProductById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* from product where id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* from </a:t>
            </a:r>
            <a:r>
              <a:rPr lang="en-US" sz="1600" dirty="0" err="1" smtClean="0">
                <a:solidFill>
                  <a:schemeClr val="tx1"/>
                </a:solidFill>
              </a:rPr>
              <a:t>productGroup</a:t>
            </a:r>
            <a:r>
              <a:rPr lang="en-US" sz="1600" dirty="0" smtClean="0">
                <a:solidFill>
                  <a:schemeClr val="tx1"/>
                </a:solidFill>
              </a:rPr>
              <a:t> where id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*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tag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productTag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productTag.idTag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tag.id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productTag.idProduct</a:t>
            </a:r>
            <a:r>
              <a:rPr lang="cs-CZ" sz="1600" dirty="0" smtClean="0">
                <a:solidFill>
                  <a:schemeClr val="tx1"/>
                </a:solidFill>
              </a:rPr>
              <a:t> = ?</a:t>
            </a:r>
            <a:endParaRPr lang="cs-CZ" sz="1600" dirty="0" smtClean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Asociace a </a:t>
            </a:r>
            <a:r>
              <a:rPr lang="cs-CZ" dirty="0" smtClean="0"/>
              <a:t>kolekce – </a:t>
            </a:r>
            <a:r>
              <a:rPr lang="cs-CZ" dirty="0" err="1" smtClean="0"/>
              <a:t>inner</a:t>
            </a:r>
            <a:r>
              <a:rPr lang="cs-CZ" dirty="0" smtClean="0"/>
              <a:t> </a:t>
            </a:r>
            <a:r>
              <a:rPr lang="cs-CZ" dirty="0" err="1" smtClean="0"/>
              <a:t>join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ProductMapperTest</a:t>
            </a:r>
            <a:endParaRPr lang="cs-CZ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cs-CZ" sz="1800" dirty="0" err="1" smtClean="0"/>
              <a:t>testGetProducts</a:t>
            </a:r>
            <a:r>
              <a:rPr lang="cs-CZ" sz="1800" dirty="0" smtClean="0"/>
              <a:t>, </a:t>
            </a:r>
            <a:r>
              <a:rPr lang="cs-CZ" sz="1800" dirty="0" err="1" smtClean="0"/>
              <a:t>testGetProductsRowBounds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testGetProductById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product.id</a:t>
            </a:r>
            <a:r>
              <a:rPr lang="cs-CZ" sz="1600" dirty="0" smtClean="0">
                <a:solidFill>
                  <a:schemeClr val="tx1"/>
                </a:solidFill>
              </a:rPr>
              <a:t> = ?</a:t>
            </a:r>
          </a:p>
          <a:p>
            <a:pPr lvl="1"/>
            <a:r>
              <a:rPr lang="cs-CZ" sz="1800" dirty="0" err="1" smtClean="0"/>
              <a:t>testGetFullProductById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tag.id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idTag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tag.name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tagName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left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productTag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product.id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productTag.idProduct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tag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productTag.idTag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tag.id</a:t>
            </a:r>
            <a:r>
              <a:rPr lang="cs-CZ" sz="1600" dirty="0" smtClean="0">
                <a:solidFill>
                  <a:schemeClr val="tx1"/>
                </a:solidFill>
              </a:rPr>
              <a:t> 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product.id</a:t>
            </a:r>
            <a:r>
              <a:rPr lang="cs-CZ" sz="1600" dirty="0" smtClean="0">
                <a:solidFill>
                  <a:schemeClr val="tx1"/>
                </a:solidFill>
              </a:rPr>
              <a:t> = ?</a:t>
            </a:r>
          </a:p>
          <a:p>
            <a:pPr lvl="1"/>
            <a:r>
              <a:rPr lang="cs-CZ" sz="1800" dirty="0" err="1" smtClean="0"/>
              <a:t>testGetProductByNameAndGroup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name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  <a:r>
              <a:rPr lang="en-US" sz="1600" dirty="0" smtClean="0">
                <a:solidFill>
                  <a:schemeClr val="tx1"/>
                </a:solidFill>
              </a:rPr>
              <a:t> and productGroup.name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G_presentation_template_v01">
  <a:themeElements>
    <a:clrScheme name="FG_presentation_template_v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G_presentation_template_v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cs-CZ" sz="25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cs-CZ" sz="25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G_presentation_template_v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12475</TotalTime>
  <Words>824</Words>
  <Application>Microsoft Office PowerPoint</Application>
  <PresentationFormat>Předvádění na obrazovce (4:3)</PresentationFormat>
  <Paragraphs>187</Paragraphs>
  <Slides>13</Slides>
  <Notes>13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FG_presentation_template_v01</vt:lpstr>
      <vt:lpstr>FG Forrest, a.s. Jan Novotný  iBatis 3 – Workshop http://blog.novoj.net </vt:lpstr>
      <vt:lpstr>Agenda</vt:lpstr>
      <vt:lpstr>iBatis - ORM / DataMapper</vt:lpstr>
      <vt:lpstr>Zprovoznění iBatis 3 na projektu</vt:lpstr>
      <vt:lpstr>Datový model</vt:lpstr>
      <vt:lpstr>Základní použití iBatis 3</vt:lpstr>
      <vt:lpstr>Práce se sekvencemi a inline parametry</vt:lpstr>
      <vt:lpstr>Asociace a kolekce - lazy loading</vt:lpstr>
      <vt:lpstr>Asociace a kolekce – inner join</vt:lpstr>
      <vt:lpstr>Dynamické SQL</vt:lpstr>
      <vt:lpstr>Anotace místo XML</vt:lpstr>
      <vt:lpstr>Diskriminátor</vt:lpstr>
      <vt:lpstr>Užitečné odkazy</vt:lpstr>
    </vt:vector>
  </TitlesOfParts>
  <Company>FG Forrest a.s.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 Forrest  Presentation topic here</dc:title>
  <dc:creator>novotny</dc:creator>
  <cp:lastModifiedBy>Jan Novotný</cp:lastModifiedBy>
  <cp:revision>529</cp:revision>
  <dcterms:created xsi:type="dcterms:W3CDTF">2008-03-24T16:46:15Z</dcterms:created>
  <dcterms:modified xsi:type="dcterms:W3CDTF">2010-02-20T20:19:58Z</dcterms:modified>
</cp:coreProperties>
</file>