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5"/>
  </p:notesMasterIdLst>
  <p:handoutMasterIdLst>
    <p:handoutMasterId r:id="rId146"/>
  </p:handoutMasterIdLst>
  <p:sldIdLst>
    <p:sldId id="256" r:id="rId2"/>
    <p:sldId id="314" r:id="rId3"/>
    <p:sldId id="257" r:id="rId4"/>
    <p:sldId id="313" r:id="rId5"/>
    <p:sldId id="355" r:id="rId6"/>
    <p:sldId id="284" r:id="rId7"/>
    <p:sldId id="258" r:id="rId8"/>
    <p:sldId id="427" r:id="rId9"/>
    <p:sldId id="276" r:id="rId10"/>
    <p:sldId id="372" r:id="rId11"/>
    <p:sldId id="442" r:id="rId12"/>
    <p:sldId id="273" r:id="rId13"/>
    <p:sldId id="274" r:id="rId14"/>
    <p:sldId id="275" r:id="rId15"/>
    <p:sldId id="277" r:id="rId16"/>
    <p:sldId id="327" r:id="rId17"/>
    <p:sldId id="356" r:id="rId18"/>
    <p:sldId id="328" r:id="rId19"/>
    <p:sldId id="398" r:id="rId20"/>
    <p:sldId id="399" r:id="rId21"/>
    <p:sldId id="400" r:id="rId22"/>
    <p:sldId id="401" r:id="rId23"/>
    <p:sldId id="402" r:id="rId24"/>
    <p:sldId id="260" r:id="rId25"/>
    <p:sldId id="338" r:id="rId26"/>
    <p:sldId id="339" r:id="rId27"/>
    <p:sldId id="340" r:id="rId28"/>
    <p:sldId id="428" r:id="rId29"/>
    <p:sldId id="429" r:id="rId30"/>
    <p:sldId id="430" r:id="rId31"/>
    <p:sldId id="341" r:id="rId32"/>
    <p:sldId id="431" r:id="rId33"/>
    <p:sldId id="323" r:id="rId34"/>
    <p:sldId id="406" r:id="rId35"/>
    <p:sldId id="410" r:id="rId36"/>
    <p:sldId id="407" r:id="rId37"/>
    <p:sldId id="346" r:id="rId38"/>
    <p:sldId id="347" r:id="rId39"/>
    <p:sldId id="352" r:id="rId40"/>
    <p:sldId id="350" r:id="rId41"/>
    <p:sldId id="351" r:id="rId42"/>
    <p:sldId id="365" r:id="rId43"/>
    <p:sldId id="408" r:id="rId44"/>
    <p:sldId id="409" r:id="rId45"/>
    <p:sldId id="371" r:id="rId46"/>
    <p:sldId id="278" r:id="rId47"/>
    <p:sldId id="403" r:id="rId48"/>
    <p:sldId id="404" r:id="rId49"/>
    <p:sldId id="286" r:id="rId50"/>
    <p:sldId id="287" r:id="rId51"/>
    <p:sldId id="288" r:id="rId52"/>
    <p:sldId id="443" r:id="rId53"/>
    <p:sldId id="444" r:id="rId54"/>
    <p:sldId id="289" r:id="rId55"/>
    <p:sldId id="385" r:id="rId56"/>
    <p:sldId id="386" r:id="rId57"/>
    <p:sldId id="293" r:id="rId58"/>
    <p:sldId id="358" r:id="rId59"/>
    <p:sldId id="294" r:id="rId60"/>
    <p:sldId id="291" r:id="rId61"/>
    <p:sldId id="292" r:id="rId62"/>
    <p:sldId id="290" r:id="rId63"/>
    <p:sldId id="389" r:id="rId64"/>
    <p:sldId id="390" r:id="rId65"/>
    <p:sldId id="391" r:id="rId66"/>
    <p:sldId id="296" r:id="rId67"/>
    <p:sldId id="397" r:id="rId68"/>
    <p:sldId id="394" r:id="rId69"/>
    <p:sldId id="395" r:id="rId70"/>
    <p:sldId id="396" r:id="rId71"/>
    <p:sldId id="271" r:id="rId72"/>
    <p:sldId id="272" r:id="rId73"/>
    <p:sldId id="265" r:id="rId74"/>
    <p:sldId id="373" r:id="rId75"/>
    <p:sldId id="366" r:id="rId76"/>
    <p:sldId id="367" r:id="rId77"/>
    <p:sldId id="330" r:id="rId78"/>
    <p:sldId id="329" r:id="rId79"/>
    <p:sldId id="331" r:id="rId80"/>
    <p:sldId id="332" r:id="rId81"/>
    <p:sldId id="360" r:id="rId82"/>
    <p:sldId id="333" r:id="rId83"/>
    <p:sldId id="281" r:id="rId84"/>
    <p:sldId id="263" r:id="rId85"/>
    <p:sldId id="374" r:id="rId86"/>
    <p:sldId id="375" r:id="rId87"/>
    <p:sldId id="376" r:id="rId88"/>
    <p:sldId id="298" r:id="rId89"/>
    <p:sldId id="380" r:id="rId90"/>
    <p:sldId id="381" r:id="rId91"/>
    <p:sldId id="382" r:id="rId92"/>
    <p:sldId id="383" r:id="rId93"/>
    <p:sldId id="384" r:id="rId94"/>
    <p:sldId id="299" r:id="rId95"/>
    <p:sldId id="268" r:id="rId96"/>
    <p:sldId id="362" r:id="rId97"/>
    <p:sldId id="297" r:id="rId98"/>
    <p:sldId id="368" r:id="rId99"/>
    <p:sldId id="279" r:id="rId100"/>
    <p:sldId id="311" r:id="rId101"/>
    <p:sldId id="312" r:id="rId102"/>
    <p:sldId id="320" r:id="rId103"/>
    <p:sldId id="353" r:id="rId104"/>
    <p:sldId id="317" r:id="rId105"/>
    <p:sldId id="318" r:id="rId106"/>
    <p:sldId id="354" r:id="rId107"/>
    <p:sldId id="319" r:id="rId108"/>
    <p:sldId id="413" r:id="rId109"/>
    <p:sldId id="414" r:id="rId110"/>
    <p:sldId id="415" r:id="rId111"/>
    <p:sldId id="416" r:id="rId112"/>
    <p:sldId id="417" r:id="rId113"/>
    <p:sldId id="418" r:id="rId114"/>
    <p:sldId id="420" r:id="rId115"/>
    <p:sldId id="421" r:id="rId116"/>
    <p:sldId id="422" r:id="rId117"/>
    <p:sldId id="423" r:id="rId118"/>
    <p:sldId id="426" r:id="rId119"/>
    <p:sldId id="424" r:id="rId120"/>
    <p:sldId id="425" r:id="rId121"/>
    <p:sldId id="369" r:id="rId122"/>
    <p:sldId id="321" r:id="rId123"/>
    <p:sldId id="405" r:id="rId124"/>
    <p:sldId id="433" r:id="rId125"/>
    <p:sldId id="326" r:id="rId126"/>
    <p:sldId id="432" r:id="rId127"/>
    <p:sldId id="450" r:id="rId128"/>
    <p:sldId id="392" r:id="rId129"/>
    <p:sldId id="393" r:id="rId130"/>
    <p:sldId id="434" r:id="rId131"/>
    <p:sldId id="435" r:id="rId132"/>
    <p:sldId id="448" r:id="rId133"/>
    <p:sldId id="436" r:id="rId134"/>
    <p:sldId id="437" r:id="rId135"/>
    <p:sldId id="449" r:id="rId136"/>
    <p:sldId id="441" r:id="rId137"/>
    <p:sldId id="439" r:id="rId138"/>
    <p:sldId id="440" r:id="rId139"/>
    <p:sldId id="445" r:id="rId140"/>
    <p:sldId id="438" r:id="rId141"/>
    <p:sldId id="446" r:id="rId142"/>
    <p:sldId id="447" r:id="rId143"/>
    <p:sldId id="412" r:id="rId1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theme" Target="theme/theme1.xml"/><Relationship Id="rId15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notesMaster" Target="notesMasters/notesMaster1.xml"/><Relationship Id="rId146" Type="http://schemas.openxmlformats.org/officeDocument/2006/relationships/handoutMaster" Target="handoutMasters/handoutMaster1.xml"/><Relationship Id="rId147" Type="http://schemas.openxmlformats.org/officeDocument/2006/relationships/printerSettings" Target="printerSettings/printerSettings1.bin"/><Relationship Id="rId148" Type="http://schemas.openxmlformats.org/officeDocument/2006/relationships/presProps" Target="presProps.xml"/><Relationship Id="rId14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08441-040F-F443-873D-EE1BEC06044E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A1EA-52AC-1A47-BB95-CF2F12714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1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81CE-E975-604F-A7C8-37323165B0AC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7A37-85FA-CC47-8073-94BF23A4EC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85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7A37-85FA-CC47-8073-94BF23A4EC2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7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89B5-41FB-9744-9274-3B015F3199B9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1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44F7-E1A9-6F41-8184-B679A60592AB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465-468F-7B4F-816B-C8C3F2E6CE64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C73-A98B-D745-A84C-2CBE0A003604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B149-675C-104F-9143-91D19FA25C7B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5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5094-D7EC-C942-A68F-909BD8D6AAC9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7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5FBC-2243-9F40-BA59-43C33D212EA0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AF67-99DC-A94F-A25D-CB4F9AB83BDD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4B9B-5308-094D-A22E-074E2618B2AA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1BB7-73F1-2E4C-8E92-61C262D5CE56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7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8201-BB69-A143-89AE-67C6F5E3F8C2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A267-28D8-F34E-AD3D-987EDB7832A7}" type="datetime1">
              <a:rPr lang="en-US" smtClean="0"/>
              <a:t>12/30/14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Yujun Liang &amp; LensCrafts,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B28E-D1A4-5843-9609-FB18CF249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alathon.org/2012/presentations/lenses.pdf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cketfly/jmx-scala-client/blob/ENG-2845-jmx-dva-memory-gc/src/main/scala/jmx/client/MovingAverage.scala" TargetMode="External"/><Relationship Id="rId4" Type="http://schemas.openxmlformats.org/officeDocument/2006/relationships/hyperlink" Target="https://github.com/Ticketfly/jmx-scala-client/tree/ENG-2845-jmx-dva-memory-gc" TargetMode="External"/><Relationship Id="rId5" Type="http://schemas.openxmlformats.org/officeDocument/2006/relationships/hyperlink" Target="https://github.com/Ticketfly/diva-load-generator/blob/ENG-2845-jmx-dva-memory/src/main/scala/diva/load/Statistics.scala" TargetMode="External"/><Relationship Id="rId6" Type="http://schemas.openxmlformats.org/officeDocument/2006/relationships/hyperlink" Target="https://github.com/Ticketfly/diva-load-generator/blob/ENG-2845-jmx-dva-mem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icketfly/jmx-scala-client/blob/ENG-2845-jmx-dva-memory-gc/src/main/scala/jmx/client/MemoryMonitor.scala" TargetMode="Externa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cala-lang.org/tutorials/tour/case-class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laz/scalaz" TargetMode="External"/><Relationship Id="rId4" Type="http://schemas.openxmlformats.org/officeDocument/2006/relationships/hyperlink" Target="https://github.com/milessabin/shapele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lien-truffaut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alathon.org/2012/presentations/lenses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Modifying Case Classes in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sing copy method vs. using </a:t>
            </a:r>
            <a:r>
              <a:rPr lang="en-US" dirty="0" smtClean="0"/>
              <a:t>Lens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Yuju</a:t>
            </a:r>
            <a:r>
              <a:rPr lang="en-US" sz="1600" dirty="0" smtClean="0"/>
              <a:t>n Liang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99" y="4466282"/>
            <a:ext cx="345094" cy="5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Modify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copy method</a:t>
            </a:r>
          </a:p>
          <a:p>
            <a:pPr marL="857250" lvl="3" indent="0">
              <a:buNone/>
            </a:pPr>
            <a:r>
              <a:rPr lang="en-US" dirty="0"/>
              <a:t>When you create a </a:t>
            </a:r>
            <a:r>
              <a:rPr lang="en-US" b="1" dirty="0"/>
              <a:t>case class </a:t>
            </a:r>
            <a:r>
              <a:rPr lang="en-US" dirty="0"/>
              <a:t>in Scala, a </a:t>
            </a:r>
            <a:r>
              <a:rPr lang="en-US" dirty="0">
                <a:latin typeface="Courier New"/>
                <a:cs typeface="Courier New"/>
              </a:rPr>
              <a:t>copy</a:t>
            </a:r>
            <a:r>
              <a:rPr lang="en-US" dirty="0"/>
              <a:t> method is generated </a:t>
            </a:r>
            <a:r>
              <a:rPr lang="en-US" b="1" dirty="0"/>
              <a:t>for </a:t>
            </a:r>
            <a:r>
              <a:rPr lang="en-US" dirty="0"/>
              <a:t>your </a:t>
            </a:r>
            <a:r>
              <a:rPr lang="en-US" b="1" dirty="0"/>
              <a:t>case class</a:t>
            </a:r>
            <a:r>
              <a:rPr lang="en-US" dirty="0" smtClean="0"/>
              <a:t>, it </a:t>
            </a:r>
            <a:r>
              <a:rPr lang="en-US" dirty="0"/>
              <a:t>makes a copy of an </a:t>
            </a:r>
            <a:r>
              <a:rPr lang="en-US" b="1" dirty="0"/>
              <a:t>object</a:t>
            </a:r>
            <a:r>
              <a:rPr lang="en-US" dirty="0"/>
              <a:t>, </a:t>
            </a:r>
            <a:r>
              <a:rPr lang="en-US" b="1" dirty="0"/>
              <a:t>with </a:t>
            </a:r>
            <a:r>
              <a:rPr lang="en-US" dirty="0"/>
              <a:t>a copy you can change fields as desired during the copying process. </a:t>
            </a:r>
            <a:endParaRPr lang="en-US" dirty="0" smtClean="0"/>
          </a:p>
          <a:p>
            <a:r>
              <a:rPr lang="en-US" dirty="0" smtClean="0"/>
              <a:t>Using Lens</a:t>
            </a:r>
          </a:p>
          <a:p>
            <a:pPr marL="914400" lvl="2" indent="0">
              <a:buNone/>
            </a:pPr>
            <a:r>
              <a:rPr lang="en-US" sz="2000" dirty="0" smtClean="0"/>
              <a:t>Lens is function which can be used to modify the value of </a:t>
            </a:r>
            <a:r>
              <a:rPr lang="en-US" sz="2000" b="1" dirty="0" smtClean="0"/>
              <a:t>case classes</a:t>
            </a:r>
            <a:r>
              <a:rPr lang="en-US" sz="2000" dirty="0" smtClean="0"/>
              <a:t> and it can be composed to any nested level.</a:t>
            </a:r>
          </a:p>
          <a:p>
            <a:pPr marL="914400" lvl="2" indent="0">
              <a:buNone/>
            </a:pPr>
            <a:r>
              <a:rPr lang="en-US" sz="2000" dirty="0">
                <a:hlinkClick r:id="rId2"/>
              </a:rPr>
              <a:t>http://scalathon.org/2012/presentations/</a:t>
            </a:r>
            <a:r>
              <a:rPr lang="en-US" sz="2000" dirty="0" smtClean="0">
                <a:hlinkClick r:id="rId2"/>
              </a:rPr>
              <a:t>lenses.pdf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62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enqueue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Same as using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copy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method,  when using lens, you can also extract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method to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case class.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*/</a:t>
            </a: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i="1" dirty="0">
                <a:latin typeface="Courier New"/>
                <a:cs typeface="Courier New"/>
              </a:rPr>
              <a:t>empty</a:t>
            </a:r>
            <a:r>
              <a:rPr lang="en-US" sz="1600" dirty="0">
                <a:latin typeface="Courier New"/>
                <a:cs typeface="Courier New"/>
              </a:rPr>
              <a:t>)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MovingAverage.&lt;&lt;(d)(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object</a:t>
            </a:r>
            <a:r>
              <a:rPr lang="en-US" sz="1600" dirty="0" smtClean="0">
                <a:latin typeface="Courier New"/>
                <a:cs typeface="Courier New"/>
              </a:rPr>
              <a:t> MovingAverage {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)(m: MovingAverage)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.modify(m) </a:t>
            </a:r>
            <a:r>
              <a:rPr lang="en-US" sz="1600" dirty="0">
                <a:latin typeface="Courier New"/>
                <a:cs typeface="Courier New"/>
              </a:rPr>
              <a:t>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82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the enqueue method of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Refactor this method to delegate calls to the method of MovingAverage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(q.size == </a:t>
            </a:r>
            <a:r>
              <a:rPr lang="en-US" sz="1600" dirty="0">
                <a:latin typeface="Courier New"/>
                <a:cs typeface="Courier New"/>
              </a:rPr>
              <a:t>10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</a:t>
            </a:r>
            <a:r>
              <a:rPr lang="en-US" sz="1600" dirty="0" smtClean="0">
                <a:latin typeface="Courier New"/>
                <a:cs typeface="Courier New"/>
              </a:rPr>
              <a:t>.dequeue._2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q).enqueue</a:t>
            </a:r>
            <a:r>
              <a:rPr lang="en-US" sz="1600" dirty="0" smtClean="0">
                <a:latin typeface="Courier New"/>
                <a:cs typeface="Courier New"/>
              </a:rPr>
              <a:t>(d)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6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741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the enqueue method of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Refactor this method to delegate calls to the method of MovingAverage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strike="sngStrike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compose </a:t>
            </a:r>
            <a:r>
              <a:rPr lang="en-US" sz="1600" dirty="0" smtClean="0">
                <a:latin typeface="Courier New"/>
                <a:cs typeface="Courier New"/>
              </a:rPr>
              <a:t>l</a:t>
            </a:r>
            <a:r>
              <a:rPr lang="en-US" sz="1600" strike="sngStrike" dirty="0" smtClean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(q.size == </a:t>
            </a:r>
            <a:r>
              <a:rPr lang="en-US" sz="1600" strike="sngStrike" dirty="0">
                <a:latin typeface="Courier New"/>
                <a:cs typeface="Courier New"/>
              </a:rPr>
              <a:t>10</a:t>
            </a:r>
            <a:r>
              <a:rPr lang="en-US" sz="1600" strike="sngStrike" dirty="0" smtClean="0">
                <a:latin typeface="Courier New"/>
                <a:cs typeface="Courier New"/>
              </a:rPr>
              <a:t>)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  <a:cs typeface="Courier New"/>
              </a:rPr>
              <a:t>q</a:t>
            </a:r>
            <a:r>
              <a:rPr lang="en-US" sz="1600" strike="sngStrike" dirty="0" smtClean="0">
                <a:latin typeface="Courier New"/>
                <a:cs typeface="Courier New"/>
              </a:rPr>
              <a:t>.dequeue._2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  <a:cs typeface="Courier New"/>
              </a:rPr>
              <a:t>).enqueu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600" strike="sngStrike" dirty="0" smtClean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 &lt;&lt; d</a:t>
            </a:r>
            <a:r>
              <a:rPr lang="en-US" sz="1600" u="sng" dirty="0" smtClean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6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15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the enqueue method of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Refactor this method to delegate calls to the method of MovingAverage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i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r>
              <a:rPr lang="en-US" sz="1600" i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compose </a:t>
            </a:r>
            <a:r>
              <a:rPr lang="en-US" sz="1600" dirty="0" smtClean="0">
                <a:latin typeface="Courier New"/>
                <a:cs typeface="Courier New"/>
              </a:rPr>
              <a:t>l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(q.size ==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) q.dequeue._2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else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).enqueue( </a:t>
            </a:r>
            <a:r>
              <a:rPr lang="en-US" sz="1600" dirty="0" smtClean="0">
                <a:latin typeface="Courier New"/>
                <a:cs typeface="Courier New"/>
              </a:rPr>
              <a:t>&lt;&lt; d)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6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987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the enqueue method of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Refactor this method to delegate calls to the method of MovingAverage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l.modify(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 &lt;&lt; </a:t>
            </a:r>
            <a:r>
              <a:rPr lang="en-US" sz="1600" dirty="0" smtClean="0">
                <a:latin typeface="Courier New"/>
                <a:cs typeface="Courier New"/>
              </a:rPr>
              <a:t>d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if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(q.size ==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10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 q.enqueue(d).dequeue._2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q.enqueue(d)</a:t>
            </a:r>
            <a:b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6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5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the enqueue method of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Refactor this method to delegate calls to the method of MovingAverage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l.modify(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</a:t>
            </a:r>
            <a:r>
              <a:rPr lang="en-US" sz="1600" strike="sngStrike" dirty="0" smtClean="0">
                <a:latin typeface="Courier New"/>
                <a:cs typeface="Courier New"/>
              </a:rPr>
              <a:t>q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=&gt;</a:t>
            </a:r>
            <a:r>
              <a:rPr lang="en-US" sz="1600" dirty="0" smtClean="0">
                <a:latin typeface="Courier New"/>
                <a:cs typeface="Courier New"/>
              </a:rPr>
              <a:t>_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  <a:cs typeface="Courier New"/>
              </a:rPr>
              <a:t>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en-US" sz="1600" dirty="0" smtClean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if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(q.size ==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10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 q.enqueue(d).dequeue._2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q.enqueue(d)</a:t>
            </a:r>
            <a:b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6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07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the enqueue method of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Refactor this method to delegate calls to the method of MovingAverage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l.modify(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lang="en-US" sz="1600" dirty="0" smtClean="0">
                <a:latin typeface="Courier New"/>
                <a:cs typeface="Courier New"/>
              </a:rPr>
              <a:t>_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en-US" sz="1600" dirty="0" smtClean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if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(q.size ==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10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 q.enqueue(d).dequeue._2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q.enqueue(d)</a:t>
            </a:r>
            <a:b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6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3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the enqueue method of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Refactor this method to delegate calls to the method of MovingAverage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l.modify(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_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sz="1600" dirty="0" smtClean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if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(q.size ==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10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 q.enqueue(d).dequeue._2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else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q.enqueue(d)</a:t>
            </a:r>
            <a:b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6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062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Method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enqueue(data)(queue)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//Result is Queue[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              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//Result is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Queue[Long] =&gt; Queue[Long]</a:t>
            </a:r>
            <a:endParaRPr lang="en-US" sz="1600" dirty="0" smtClean="0">
              <a:solidFill>
                <a:srgbClr val="7F7F7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Function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): 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=&gt; </a:t>
            </a:r>
            <a:r>
              <a:rPr lang="en-US" sz="1600" dirty="0">
                <a:latin typeface="Courier New"/>
                <a:cs typeface="Courier New"/>
              </a:rPr>
              <a:t>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dirty="0" smtClean="0">
                <a:latin typeface="Courier New"/>
                <a:cs typeface="Courier New"/>
              </a:rPr>
              <a:t>{ queue =&gt;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</a:t>
            </a:r>
            <a:r>
              <a:rPr lang="en-US" sz="1600" dirty="0" smtClean="0">
                <a:latin typeface="Courier New"/>
                <a:cs typeface="Courier New"/>
              </a:rPr>
              <a:t>)}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).apply(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/Result is Queue[Long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]</a:t>
            </a:r>
            <a:endParaRPr lang="en-US" sz="1600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/Result is Queue[Long] =&gt; Queue[Long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]</a:t>
            </a:r>
            <a:endParaRPr lang="en-US" sz="1600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544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Method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enqueue(data)(queue)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solidFill>
                <a:srgbClr val="7F7F7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Function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): 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=&gt; </a:t>
            </a:r>
            <a:r>
              <a:rPr lang="en-US" sz="1600" dirty="0">
                <a:latin typeface="Courier New"/>
                <a:cs typeface="Courier New"/>
              </a:rPr>
              <a:t>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dirty="0" smtClean="0">
                <a:latin typeface="Courier New"/>
                <a:cs typeface="Courier New"/>
              </a:rPr>
              <a:t>{ queue =&gt;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</a:t>
            </a:r>
            <a:r>
              <a:rPr lang="en-US" sz="1600" dirty="0" smtClean="0">
                <a:latin typeface="Courier New"/>
                <a:cs typeface="Courier New"/>
              </a:rPr>
              <a:t>)}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strike="sngStrike" dirty="0" smtClean="0">
                <a:latin typeface="Courier New"/>
                <a:cs typeface="Courier New"/>
              </a:rPr>
              <a:t>.apply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 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579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Modify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copy method</a:t>
            </a:r>
          </a:p>
          <a:p>
            <a:pPr marL="857250" lvl="3" indent="0">
              <a:buNone/>
            </a:pPr>
            <a:r>
              <a:rPr lang="en-US" dirty="0"/>
              <a:t>When you create a </a:t>
            </a:r>
            <a:r>
              <a:rPr lang="en-US" b="1" dirty="0"/>
              <a:t>case class </a:t>
            </a:r>
            <a:r>
              <a:rPr lang="en-US" dirty="0"/>
              <a:t>in Scala, a </a:t>
            </a:r>
            <a:r>
              <a:rPr lang="en-US" dirty="0">
                <a:latin typeface="Courier New"/>
                <a:cs typeface="Courier New"/>
              </a:rPr>
              <a:t>copy</a:t>
            </a:r>
            <a:r>
              <a:rPr lang="en-US" dirty="0"/>
              <a:t> method is generated </a:t>
            </a:r>
            <a:r>
              <a:rPr lang="en-US" b="1" dirty="0"/>
              <a:t>for </a:t>
            </a:r>
            <a:r>
              <a:rPr lang="en-US" dirty="0"/>
              <a:t>your </a:t>
            </a:r>
            <a:r>
              <a:rPr lang="en-US" b="1" dirty="0"/>
              <a:t>case class</a:t>
            </a:r>
            <a:r>
              <a:rPr lang="en-US" dirty="0" smtClean="0"/>
              <a:t>, it </a:t>
            </a:r>
            <a:r>
              <a:rPr lang="en-US" dirty="0"/>
              <a:t>makes a copy of an </a:t>
            </a:r>
            <a:r>
              <a:rPr lang="en-US" b="1" dirty="0"/>
              <a:t>object</a:t>
            </a:r>
            <a:r>
              <a:rPr lang="en-US" dirty="0"/>
              <a:t>, </a:t>
            </a:r>
            <a:r>
              <a:rPr lang="en-US" b="1" dirty="0"/>
              <a:t>with </a:t>
            </a:r>
            <a:r>
              <a:rPr lang="en-US" dirty="0"/>
              <a:t>a copy you can change fields as desired during the copying process.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25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Method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enqueue(data)(queue)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Function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): 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=&gt; </a:t>
            </a:r>
            <a:r>
              <a:rPr lang="en-US" sz="1600" dirty="0">
                <a:latin typeface="Courier New"/>
                <a:cs typeface="Courier New"/>
              </a:rPr>
              <a:t>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dirty="0" smtClean="0">
                <a:latin typeface="Courier New"/>
                <a:cs typeface="Courier New"/>
              </a:rPr>
              <a:t>{ queue =&gt;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</a:t>
            </a:r>
            <a:r>
              <a:rPr lang="en-US" sz="1600" dirty="0" smtClean="0">
                <a:latin typeface="Courier New"/>
                <a:cs typeface="Courier New"/>
              </a:rPr>
              <a:t>)}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.apply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queue)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538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Method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enqueue(data)(queue)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Function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): 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=&gt; </a:t>
            </a:r>
            <a:r>
              <a:rPr lang="en-US" sz="1600" dirty="0">
                <a:latin typeface="Courier New"/>
                <a:cs typeface="Courier New"/>
              </a:rPr>
              <a:t>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dirty="0" smtClean="0">
                <a:latin typeface="Courier New"/>
                <a:cs typeface="Courier New"/>
              </a:rPr>
              <a:t>{ queue =&gt;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</a:t>
            </a:r>
            <a:r>
              <a:rPr lang="en-US" sz="1600" dirty="0" smtClean="0">
                <a:latin typeface="Courier New"/>
                <a:cs typeface="Courier New"/>
              </a:rPr>
              <a:t>)}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enqueue(data)(queue)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679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Method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).apply(</a:t>
            </a:r>
            <a:r>
              <a:rPr lang="en-US" sz="1600" dirty="0">
                <a:latin typeface="Courier New"/>
                <a:cs typeface="Courier New"/>
              </a:rPr>
              <a:t>queue)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Function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): 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=&gt; </a:t>
            </a:r>
            <a:r>
              <a:rPr lang="en-US" sz="1600" dirty="0">
                <a:latin typeface="Courier New"/>
                <a:cs typeface="Courier New"/>
              </a:rPr>
              <a:t>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dirty="0" smtClean="0">
                <a:latin typeface="Courier New"/>
                <a:cs typeface="Courier New"/>
              </a:rPr>
              <a:t>{ queue =&gt;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</a:t>
            </a:r>
            <a:r>
              <a:rPr lang="en-US" sz="1600" dirty="0" smtClean="0">
                <a:latin typeface="Courier New"/>
                <a:cs typeface="Courier New"/>
              </a:rPr>
              <a:t>)}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enqueue(data)(queue)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470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Method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).apply(</a:t>
            </a:r>
            <a:r>
              <a:rPr lang="en-US" sz="1600" dirty="0">
                <a:latin typeface="Courier New"/>
                <a:cs typeface="Courier New"/>
              </a:rPr>
              <a:t>queue)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Currying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 queue</a:t>
            </a:r>
            <a:r>
              <a:rPr lang="en-US" sz="1600" dirty="0">
                <a:latin typeface="Courier New"/>
                <a:cs typeface="Courier New"/>
              </a:rPr>
              <a:t>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]):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enqueue(data, queue)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(enqueue _).curried(data</a:t>
            </a:r>
            <a:r>
              <a:rPr lang="en-US" sz="1600" dirty="0" smtClean="0">
                <a:latin typeface="Courier New"/>
                <a:cs typeface="Courier New"/>
              </a:rPr>
              <a:t>)  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657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of Type Parameterized Method Also Can be Curried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).apply(</a:t>
            </a:r>
            <a:r>
              <a:rPr lang="en-US" sz="1600" dirty="0">
                <a:latin typeface="Courier New"/>
                <a:cs typeface="Courier New"/>
              </a:rPr>
              <a:t>queue)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Currying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 queue</a:t>
            </a:r>
            <a:r>
              <a:rPr lang="en-US" sz="1600" dirty="0">
                <a:latin typeface="Courier New"/>
                <a:cs typeface="Courier New"/>
              </a:rPr>
              <a:t>: Queue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]): Queue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enqueue(data, queue)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(enqueue _).curried(</a:t>
            </a:r>
            <a:r>
              <a:rPr lang="en-US" sz="1600" u="sng" dirty="0">
                <a:latin typeface="Courier New"/>
                <a:cs typeface="Courier New"/>
              </a:rPr>
              <a:t>data</a:t>
            </a:r>
            <a:r>
              <a:rPr lang="en-US" sz="1600" dirty="0" smtClean="0">
                <a:latin typeface="Courier New"/>
                <a:cs typeface="Courier New"/>
              </a:rPr>
              <a:t>)  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cs typeface="Courier New"/>
              </a:rPr>
              <a:t>However, IntelliJ will complain about the data being unexpected type.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015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of Type Parameterized Method Also Can be Curried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).apply(</a:t>
            </a:r>
            <a:r>
              <a:rPr lang="en-US" sz="1600" dirty="0">
                <a:latin typeface="Courier New"/>
                <a:cs typeface="Courier New"/>
              </a:rPr>
              <a:t>queue)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Currying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 queue</a:t>
            </a:r>
            <a:r>
              <a:rPr lang="en-US" sz="1600" dirty="0">
                <a:latin typeface="Courier New"/>
                <a:cs typeface="Courier New"/>
              </a:rPr>
              <a:t>: Queue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]): Queue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enqueue(data, queue)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(enqueue _).curried(</a:t>
            </a:r>
            <a:r>
              <a:rPr lang="en-US" sz="1600" u="sng" dirty="0">
                <a:latin typeface="Courier New"/>
                <a:cs typeface="Courier New"/>
              </a:rPr>
              <a:t>data</a:t>
            </a:r>
            <a:r>
              <a:rPr lang="en-US" sz="1600" dirty="0" smtClean="0">
                <a:latin typeface="Courier New"/>
                <a:cs typeface="Courier New"/>
              </a:rPr>
              <a:t>)  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cs typeface="Courier New"/>
              </a:rPr>
              <a:t>However, IntelliJ will complain about the data being unexpected type.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916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of Type Parameterized Method Also Can be Curried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Method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)(queue: Queue[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]): Queue[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).</a:t>
            </a: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</a:t>
            </a:r>
            <a:r>
              <a:rPr lang="en-US" sz="1600" dirty="0" smtClean="0">
                <a:latin typeface="Courier New"/>
                <a:cs typeface="Courier New"/>
              </a:rPr>
              <a:t>).apply(</a:t>
            </a:r>
            <a:r>
              <a:rPr lang="en-US" sz="1600" dirty="0">
                <a:latin typeface="Courier New"/>
                <a:cs typeface="Courier New"/>
              </a:rPr>
              <a:t>queue)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enqueue(data)               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Currying */</a:t>
            </a:r>
            <a:endParaRPr lang="en-US" sz="16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, queue</a:t>
            </a:r>
            <a:r>
              <a:rPr lang="en-US" sz="1600" dirty="0">
                <a:latin typeface="Courier New"/>
                <a:cs typeface="Courier New"/>
              </a:rPr>
              <a:t>: Queue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): Queue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] </a:t>
            </a:r>
            <a:r>
              <a:rPr lang="en-US" sz="1600" dirty="0">
                <a:latin typeface="Courier New"/>
                <a:cs typeface="Courier New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 queue.dequeue._2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queue).enqueue(data)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enqueue(data, queue)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/Result is Queue[Long]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(enqueue _).curried(</a:t>
            </a:r>
            <a:r>
              <a:rPr lang="en-US" sz="1600" u="sng" dirty="0">
                <a:latin typeface="Courier New"/>
                <a:cs typeface="Courier New"/>
              </a:rPr>
              <a:t>data</a:t>
            </a:r>
            <a:r>
              <a:rPr lang="en-US" sz="1600" dirty="0" smtClean="0">
                <a:latin typeface="Courier New"/>
                <a:cs typeface="Courier New"/>
              </a:rPr>
              <a:t>)   </a:t>
            </a:r>
            <a:r>
              <a:rPr lang="en-US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7F7F7F"/>
                </a:solidFill>
                <a:latin typeface="Courier New"/>
                <a:cs typeface="Courier New"/>
              </a:rPr>
              <a:t>/Result is Queue[Long] =&gt; Queue[Long]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cs typeface="Courier New"/>
              </a:rPr>
              <a:t>However, IntelliJ will complain about the data being unexpected type.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028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the enqueue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This function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can be replaced by a partially applied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function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{ q =&gt;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 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254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the enqueue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b="1" strike="sngStrike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</a:t>
            </a:r>
            <a:r>
              <a:rPr lang="en-US" sz="1600" strike="sngStrike" dirty="0" smtClean="0">
                <a:latin typeface="Courier New"/>
                <a:cs typeface="Courier New"/>
              </a:rPr>
              <a:t>q =&gt; 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strike="sngStrike" dirty="0">
                <a:latin typeface="Courier New"/>
                <a:cs typeface="Courier New"/>
              </a:rPr>
              <a:t> </a:t>
            </a:r>
            <a:r>
              <a:rPr lang="en-US" sz="1600" strike="sngStrike" dirty="0">
                <a:latin typeface="Courier New"/>
                <a:cs typeface="Courier New"/>
              </a:rPr>
              <a:t>(q.size == 10) q.dequeue._2 </a:t>
            </a: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strike="sngStrike" dirty="0">
                <a:latin typeface="Courier New"/>
                <a:cs typeface="Courier New"/>
              </a:rPr>
              <a:t> </a:t>
            </a:r>
            <a:r>
              <a:rPr lang="en-US" sz="1600" strike="sngStrike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This function can be replaced by a partially applied function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{ q =&gt;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 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170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the enqueue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       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 =&gt; 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(q.size == 10) q.dequeue._2 </a:t>
            </a: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else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q)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This function can be replaced by a partially applied function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{ q =&gt;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 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13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Add a method in Memory to modify the </a:t>
            </a:r>
            <a:r>
              <a:rPr lang="en-US" sz="1600" dirty="0" smtClean="0">
                <a:latin typeface="Courier New"/>
                <a:cs typeface="Courier New"/>
              </a:rPr>
              <a:t>used</a:t>
            </a:r>
            <a:r>
              <a:rPr lang="en-US" sz="1600" dirty="0" smtClean="0">
                <a:cs typeface="Courier New"/>
              </a:rPr>
              <a:t> property, pushing a new entry onto the queue.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 {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): Memory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queue.enqueue(data).dequeue._2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queue.enqueue(data)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(queue= newQ))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29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the enqueue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 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This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function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is replaced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by a partially applied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d),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{ q =&gt;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 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42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– Using copy with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95" y="1530683"/>
            <a:ext cx="8426116" cy="4899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In case class Memory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     </a:t>
            </a:r>
            <a:r>
              <a:rPr lang="en-US" sz="1600" dirty="0" smtClean="0">
                <a:latin typeface="Courier New"/>
                <a:cs typeface="Courier New"/>
              </a:rPr>
              <a:t>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copy(used </a:t>
            </a:r>
            <a:r>
              <a:rPr lang="en-US" sz="1600" dirty="0" smtClean="0">
                <a:latin typeface="Courier New"/>
                <a:cs typeface="Courier New"/>
              </a:rPr>
              <a:t>     = used      &lt;&lt; d)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enqueueCommitted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copy</a:t>
            </a:r>
            <a:r>
              <a:rPr lang="en-US" sz="1600" dirty="0">
                <a:latin typeface="Courier New"/>
                <a:cs typeface="Courier New"/>
              </a:rPr>
              <a:t>(committed = </a:t>
            </a:r>
            <a:r>
              <a:rPr lang="en-US" sz="1600" dirty="0" smtClean="0">
                <a:latin typeface="Courier New"/>
                <a:cs typeface="Courier New"/>
              </a:rPr>
              <a:t>committed &lt;&lt; d)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enqueueMax      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en-US" sz="1600" dirty="0" smtClean="0">
                <a:latin typeface="Courier New"/>
                <a:cs typeface="Courier New"/>
              </a:rPr>
              <a:t>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copy(max </a:t>
            </a:r>
            <a:r>
              <a:rPr lang="en-US" sz="1600" dirty="0" smtClean="0">
                <a:latin typeface="Courier New"/>
                <a:cs typeface="Courier New"/>
              </a:rPr>
              <a:t>      = max       &lt;&lt; d) 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7F7F7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In case class MovingAverage */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copy(queue =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</a:t>
            </a:r>
            <a:r>
              <a:rPr lang="en-US" sz="1600" dirty="0" smtClean="0">
                <a:latin typeface="Courier New"/>
                <a:cs typeface="Courier New"/>
              </a:rPr>
              <a:t>) queue.dequeue</a:t>
            </a:r>
            <a:r>
              <a:rPr lang="en-US" sz="1600" dirty="0">
                <a:latin typeface="Courier New"/>
                <a:cs typeface="Courier New"/>
              </a:rPr>
              <a:t>._2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else</a:t>
            </a:r>
            <a:r>
              <a:rPr lang="en-US" sz="1600" dirty="0" smtClean="0">
                <a:latin typeface="Courier New"/>
                <a:cs typeface="Courier New"/>
              </a:rPr>
              <a:t> queue).enqueue</a:t>
            </a:r>
            <a:r>
              <a:rPr lang="en-US" sz="1600" dirty="0">
                <a:latin typeface="Courier New"/>
                <a:cs typeface="Courier New"/>
              </a:rPr>
              <a:t>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memory.enqueueUsed</a:t>
            </a:r>
            <a:r>
              <a:rPr lang="en-US" sz="1600" dirty="0">
                <a:latin typeface="Courier New"/>
                <a:cs typeface="Courier New"/>
              </a:rPr>
              <a:t>(m.getUsed)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dirty="0">
                <a:latin typeface="Courier New"/>
                <a:cs typeface="Courier New"/>
              </a:rPr>
              <a:t>enqueueCommitted(m.getCommitted)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  .</a:t>
            </a:r>
            <a:r>
              <a:rPr lang="en-US" sz="1600" dirty="0">
                <a:latin typeface="Courier New"/>
                <a:cs typeface="Courier New"/>
              </a:rPr>
              <a:t>enqueueMax(m.getMax)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007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2 – Using copy without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95" y="1530683"/>
            <a:ext cx="8426116" cy="4899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In case class MovingAverage */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copy(queue = 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</a:t>
            </a:r>
            <a:r>
              <a:rPr lang="en-US" sz="1600" dirty="0" smtClean="0">
                <a:latin typeface="Courier New"/>
                <a:cs typeface="Courier New"/>
              </a:rPr>
              <a:t>) queue.dequeue</a:t>
            </a:r>
            <a:r>
              <a:rPr lang="en-US" sz="1600" dirty="0">
                <a:latin typeface="Courier New"/>
                <a:cs typeface="Courier New"/>
              </a:rPr>
              <a:t>._2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else</a:t>
            </a:r>
            <a:r>
              <a:rPr lang="en-US" sz="1600" dirty="0" smtClean="0">
                <a:latin typeface="Courier New"/>
                <a:cs typeface="Courier New"/>
              </a:rPr>
              <a:t> queue).enqueue</a:t>
            </a:r>
            <a:r>
              <a:rPr lang="en-US" sz="1600" dirty="0">
                <a:latin typeface="Courier New"/>
                <a:cs typeface="Courier New"/>
              </a:rPr>
              <a:t>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memory.copy</a:t>
            </a:r>
            <a:r>
              <a:rPr lang="en-US" sz="1600" dirty="0">
                <a:latin typeface="Courier New"/>
                <a:cs typeface="Courier New"/>
              </a:rPr>
              <a:t>(used </a:t>
            </a:r>
            <a:r>
              <a:rPr lang="en-US" sz="1600" dirty="0" smtClean="0">
                <a:latin typeface="Courier New"/>
                <a:cs typeface="Courier New"/>
              </a:rPr>
              <a:t>     = memory.used      &lt;&lt; m.getUsed     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.copy</a:t>
            </a:r>
            <a:r>
              <a:rPr lang="en-US" sz="1600" dirty="0">
                <a:latin typeface="Courier New"/>
                <a:cs typeface="Courier New"/>
              </a:rPr>
              <a:t>(committed = </a:t>
            </a:r>
            <a:r>
              <a:rPr lang="en-US" sz="1600" dirty="0" smtClean="0">
                <a:latin typeface="Courier New"/>
                <a:cs typeface="Courier New"/>
              </a:rPr>
              <a:t>memory.committed &lt;&lt; m.getCommitted)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.copy</a:t>
            </a:r>
            <a:r>
              <a:rPr lang="en-US" sz="1600" dirty="0">
                <a:latin typeface="Courier New"/>
                <a:cs typeface="Courier New"/>
              </a:rPr>
              <a:t>(max </a:t>
            </a:r>
            <a:r>
              <a:rPr lang="en-US" sz="1600" dirty="0" smtClean="0">
                <a:latin typeface="Courier New"/>
                <a:cs typeface="Courier New"/>
              </a:rPr>
              <a:t>      = memory.max       &lt;&lt; m.getMax      ) 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13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dirty="0"/>
              <a:t>3</a:t>
            </a:r>
            <a:r>
              <a:rPr lang="en-US" dirty="0" smtClean="0"/>
              <a:t> – Using Lens With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12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/** In Object Memory */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shapeless.</a:t>
            </a:r>
            <a:r>
              <a:rPr lang="en-US" sz="1800" dirty="0" smtClean="0">
                <a:latin typeface="Courier New"/>
                <a:cs typeface="Courier New"/>
              </a:rPr>
              <a:t>_</a:t>
            </a:r>
            <a:endParaRPr lang="en-US" sz="18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800" i="1" dirty="0">
                <a:latin typeface="Courier New"/>
                <a:cs typeface="Courier New"/>
              </a:rPr>
              <a:t> </a:t>
            </a:r>
            <a:r>
              <a:rPr lang="en-US" sz="1800" i="1" dirty="0" smtClean="0">
                <a:latin typeface="Courier New"/>
                <a:cs typeface="Courier New"/>
              </a:rPr>
              <a:t>    </a:t>
            </a:r>
            <a:r>
              <a:rPr lang="en-US" sz="1800" dirty="0" smtClean="0">
                <a:latin typeface="Courier New"/>
                <a:cs typeface="Courier New"/>
              </a:rPr>
              <a:t>= 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800" dirty="0">
                <a:latin typeface="Courier New"/>
                <a:cs typeface="Courier New"/>
              </a:rPr>
              <a:t>[MovingAverage] &gt;&gt;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queue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asInstanceOf[</a:t>
            </a:r>
            <a:r>
              <a:rPr lang="en-US" sz="18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800" dirty="0">
                <a:solidFill>
                  <a:srgbClr val="215968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800" i="1" dirty="0">
                <a:latin typeface="Courier New"/>
                <a:cs typeface="Courier New"/>
              </a:rPr>
              <a:t>      </a:t>
            </a:r>
            <a:r>
              <a:rPr lang="en-US" sz="1800" dirty="0">
                <a:latin typeface="Courier New"/>
                <a:cs typeface="Courier New"/>
              </a:rPr>
              <a:t>= (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800" dirty="0">
                <a:latin typeface="Courier New"/>
                <a:cs typeface="Courier New"/>
              </a:rPr>
              <a:t>[Memory] &gt;&gt; </a:t>
            </a:r>
            <a:r>
              <a:rPr lang="en-US" sz="1800" b="1" dirty="0">
                <a:solidFill>
                  <a:srgbClr val="4F6228"/>
                </a:solidFill>
                <a:latin typeface="Courier New"/>
                <a:cs typeface="Courier New"/>
              </a:rPr>
              <a:t>'used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asInstanceOf</a:t>
            </a: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800" dirty="0" smtClean="0">
                <a:latin typeface="Courier New"/>
                <a:cs typeface="Courier New"/>
              </a:rPr>
              <a:t>]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800" i="1" dirty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= (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800" dirty="0">
                <a:latin typeface="Courier New"/>
                <a:cs typeface="Courier New"/>
              </a:rPr>
              <a:t>[Memory] &gt;&gt; </a:t>
            </a:r>
            <a:r>
              <a:rPr lang="en-US" sz="1800" b="1" dirty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asInstanceOf</a:t>
            </a: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800" dirty="0" smtClean="0">
                <a:latin typeface="Courier New"/>
                <a:cs typeface="Courier New"/>
              </a:rPr>
              <a:t>]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800" i="1" dirty="0">
                <a:latin typeface="Courier New"/>
                <a:cs typeface="Courier New"/>
              </a:rPr>
              <a:t>       </a:t>
            </a:r>
            <a:r>
              <a:rPr lang="en-US" sz="1800" dirty="0">
                <a:latin typeface="Courier New"/>
                <a:cs typeface="Courier New"/>
              </a:rPr>
              <a:t>= (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800" dirty="0">
                <a:latin typeface="Courier New"/>
                <a:cs typeface="Courier New"/>
              </a:rPr>
              <a:t>[Memory] &gt;&gt; </a:t>
            </a:r>
            <a:r>
              <a:rPr lang="en-US" sz="1800" b="1" dirty="0">
                <a:solidFill>
                  <a:srgbClr val="4F6228"/>
                </a:solidFill>
                <a:latin typeface="Courier New"/>
                <a:cs typeface="Courier New"/>
              </a:rPr>
              <a:t>'max 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asInstanceOf</a:t>
            </a: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800" dirty="0" smtClean="0">
                <a:latin typeface="Courier New"/>
                <a:cs typeface="Courier New"/>
              </a:rPr>
              <a:t>]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type 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QueueLens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800" dirty="0" smtClean="0">
                <a:solidFill>
                  <a:schemeClr val="bg1"/>
                </a:solidFill>
                <a:latin typeface="Courier New"/>
                <a:cs typeface="Courier New"/>
              </a:rPr>
              <a:t>      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E46C0A"/>
                </a:solidFill>
                <a:latin typeface="Courier New"/>
                <a:cs typeface="Courier New"/>
              </a:rPr>
              <a:t>type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800" dirty="0">
                <a:solidFill>
                  <a:srgbClr val="215968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= </a:t>
            </a:r>
            <a:r>
              <a:rPr lang="en-US" sz="1800" dirty="0">
                <a:latin typeface="Courier New"/>
                <a:cs typeface="Courier New"/>
              </a:rPr>
              <a:t>Lens[Memory       , MovingAverage]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/** In case class MovingAverage*/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800" dirty="0">
                <a:latin typeface="Courier New"/>
                <a:cs typeface="Courier New"/>
              </a:rPr>
              <a:t>(d: </a:t>
            </a: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latin typeface="Courier New"/>
                <a:cs typeface="Courier New"/>
              </a:rPr>
              <a:t>) = Memory.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800" dirty="0">
                <a:latin typeface="Courier New"/>
                <a:cs typeface="Courier New"/>
              </a:rPr>
              <a:t>.modify(</a:t>
            </a: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800" dirty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(q.size == 10) q.dequeue._2 </a:t>
            </a: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q).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800" dirty="0">
                <a:latin typeface="Courier New"/>
                <a:cs typeface="Courier New"/>
              </a:rPr>
              <a:t>(d</a:t>
            </a:r>
            <a:r>
              <a:rPr lang="en-US" sz="1800" dirty="0" smtClean="0">
                <a:latin typeface="Courier New"/>
                <a:cs typeface="Courier New"/>
              </a:rPr>
              <a:t>)}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** In case class Memory *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800" dirty="0">
                <a:latin typeface="Courier New"/>
                <a:cs typeface="Courier New"/>
              </a:rPr>
              <a:t>(l: </a:t>
            </a:r>
            <a:r>
              <a:rPr lang="en-US" sz="1800" b="1" dirty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800" dirty="0">
                <a:latin typeface="Courier New"/>
                <a:cs typeface="Courier New"/>
              </a:rPr>
              <a:t>)(d: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latin typeface="Courier New"/>
                <a:cs typeface="Courier New"/>
              </a:rPr>
              <a:t>)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l.modify(</a:t>
            </a: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800" dirty="0">
                <a:latin typeface="Courier New"/>
                <a:cs typeface="Courier New"/>
              </a:rPr>
              <a:t>){ _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sz="1800" dirty="0">
                <a:latin typeface="Courier New"/>
                <a:cs typeface="Courier New"/>
              </a:rPr>
              <a:t>d }</a:t>
            </a:r>
            <a:endParaRPr lang="en-US" sz="18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memory.enqueue(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800" dirty="0">
                <a:latin typeface="Courier New"/>
                <a:cs typeface="Courier New"/>
              </a:rPr>
              <a:t>)(m.getUsed     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.enqueue(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8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.enqueue(</a:t>
            </a:r>
            <a:r>
              <a:rPr lang="en-US" sz="18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8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4 – Using Lens With </a:t>
            </a:r>
            <a:r>
              <a:rPr lang="en-US" dirty="0" smtClean="0"/>
              <a:t>IDE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5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rgbClr val="008000"/>
                </a:solidFill>
                <a:latin typeface="Courier New"/>
                <a:cs typeface="Courier New"/>
              </a:rPr>
              <a:t>/** In Object Memory */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shapeless.</a:t>
            </a:r>
            <a:r>
              <a:rPr lang="en-US" sz="1900" dirty="0" smtClean="0">
                <a:latin typeface="Courier New"/>
                <a:cs typeface="Courier New"/>
              </a:rPr>
              <a:t>_</a:t>
            </a:r>
            <a:endParaRPr lang="en-US" sz="19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900" i="1" dirty="0">
                <a:latin typeface="Courier New"/>
                <a:cs typeface="Courier New"/>
              </a:rPr>
              <a:t> </a:t>
            </a:r>
            <a:r>
              <a:rPr lang="en-US" sz="1900" i="1" dirty="0" smtClean="0">
                <a:latin typeface="Courier New"/>
                <a:cs typeface="Courier New"/>
              </a:rPr>
              <a:t>    </a:t>
            </a:r>
            <a:r>
              <a:rPr lang="en-US" sz="1900" dirty="0" smtClean="0">
                <a:latin typeface="Courier New"/>
                <a:cs typeface="Courier New"/>
              </a:rPr>
              <a:t>= 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[MovingAverage] &gt;&gt; 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queue</a:t>
            </a:r>
            <a:r>
              <a:rPr lang="en-US" sz="1900" dirty="0" smtClean="0">
                <a:latin typeface="Courier New"/>
                <a:cs typeface="Courier New"/>
              </a:rPr>
              <a:t>)</a:t>
            </a:r>
            <a:endParaRPr lang="en-U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lang="en-US" sz="1900" dirty="0">
                <a:solidFill>
                  <a:schemeClr val="bg1"/>
                </a:solidFill>
                <a:latin typeface="Courier New"/>
                <a:cs typeface="Courier New"/>
              </a:rPr>
              <a:t>asInstanceOf[</a:t>
            </a:r>
            <a:r>
              <a:rPr lang="en-US" sz="1900" b="1" dirty="0">
                <a:solidFill>
                  <a:schemeClr val="bg1"/>
                </a:solidFill>
                <a:latin typeface="Courier New"/>
                <a:cs typeface="Courier New"/>
              </a:rPr>
              <a:t>QueueLens</a:t>
            </a:r>
            <a:r>
              <a:rPr lang="en-US" sz="1900" dirty="0">
                <a:solidFill>
                  <a:schemeClr val="bg1"/>
                </a:solidFill>
                <a:latin typeface="Courier New"/>
                <a:cs typeface="Courier New"/>
              </a:rPr>
              <a:t> 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900" i="1" dirty="0">
                <a:latin typeface="Courier New"/>
                <a:cs typeface="Courier New"/>
              </a:rPr>
              <a:t>      </a:t>
            </a:r>
            <a:r>
              <a:rPr lang="en-US" sz="1900" dirty="0">
                <a:latin typeface="Courier New"/>
                <a:cs typeface="Courier New"/>
              </a:rPr>
              <a:t>=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[Memory] &gt;&gt; </a:t>
            </a:r>
            <a:r>
              <a:rPr lang="en-US" sz="1900" b="1" dirty="0">
                <a:solidFill>
                  <a:srgbClr val="4F6228"/>
                </a:solidFill>
                <a:latin typeface="Courier New"/>
                <a:cs typeface="Courier New"/>
              </a:rPr>
              <a:t>'used</a:t>
            </a:r>
            <a:r>
              <a:rPr lang="en-US" sz="19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900" b="1" dirty="0" smtClean="0">
                <a:solidFill>
                  <a:srgbClr val="FFFFFF"/>
                </a:solidFill>
                <a:latin typeface="Courier New"/>
                <a:cs typeface="Courier New"/>
              </a:rPr>
              <a:t>MovingAverageLens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9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900" i="1" dirty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=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[Memory] &gt;&gt; </a:t>
            </a:r>
            <a:r>
              <a:rPr lang="en-US" sz="1900" b="1" dirty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9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900" b="1" dirty="0" smtClean="0">
                <a:solidFill>
                  <a:srgbClr val="FFFFFF"/>
                </a:solidFill>
                <a:latin typeface="Courier New"/>
                <a:cs typeface="Courier New"/>
              </a:rPr>
              <a:t>MovingAverageLens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9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900" i="1" dirty="0">
                <a:latin typeface="Courier New"/>
                <a:cs typeface="Courier New"/>
              </a:rPr>
              <a:t>       </a:t>
            </a:r>
            <a:r>
              <a:rPr lang="en-US" sz="1900" dirty="0">
                <a:latin typeface="Courier New"/>
                <a:cs typeface="Courier New"/>
              </a:rPr>
              <a:t>=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[Memory] &gt;&gt; </a:t>
            </a:r>
            <a:r>
              <a:rPr lang="en-US" sz="1900" b="1" dirty="0">
                <a:solidFill>
                  <a:srgbClr val="4F6228"/>
                </a:solidFill>
                <a:latin typeface="Courier New"/>
                <a:cs typeface="Courier New"/>
              </a:rPr>
              <a:t>'max </a:t>
            </a:r>
            <a:r>
              <a:rPr lang="en-US" sz="19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900" b="1" dirty="0" smtClean="0">
                <a:solidFill>
                  <a:srgbClr val="FFFFFF"/>
                </a:solidFill>
                <a:latin typeface="Courier New"/>
                <a:cs typeface="Courier New"/>
              </a:rPr>
              <a:t>MovingAverageLens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900" b="1" dirty="0">
                <a:solidFill>
                  <a:srgbClr val="FFFFFF"/>
                </a:solidFill>
                <a:latin typeface="Courier New"/>
                <a:cs typeface="Courier New"/>
              </a:rPr>
              <a:t>type QueueLens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     = 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Lens[MovingAverage, Queue[</a:t>
            </a:r>
            <a:r>
              <a:rPr lang="en-US" sz="1900" b="1" dirty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]  ]</a:t>
            </a:r>
            <a:b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900" b="1" dirty="0">
                <a:solidFill>
                  <a:srgbClr val="FFFFFF"/>
                </a:solidFill>
                <a:latin typeface="Courier New"/>
                <a:cs typeface="Courier New"/>
              </a:rPr>
              <a:t>type MovingAverageLens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Lens[Memory       , MovingAverage]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8000"/>
                </a:solidFill>
                <a:latin typeface="Courier New"/>
                <a:cs typeface="Courier New"/>
              </a:rPr>
              <a:t>/** In case class Memory */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9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900" dirty="0">
                <a:latin typeface="Courier New"/>
                <a:cs typeface="Courier New"/>
              </a:rPr>
              <a:t>(l: </a:t>
            </a:r>
            <a:r>
              <a:rPr lang="en-US" sz="1900" b="1" dirty="0">
                <a:solidFill>
                  <a:srgbClr val="215968"/>
                </a:solidFill>
                <a:latin typeface="Courier New"/>
                <a:cs typeface="Courier New"/>
              </a:rPr>
              <a:t>MemoryLens</a:t>
            </a:r>
            <a:r>
              <a:rPr lang="en-US" sz="1900" dirty="0">
                <a:latin typeface="Courier New"/>
                <a:cs typeface="Courier New"/>
              </a:rPr>
              <a:t>)(d: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9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dirty="0" smtClean="0">
                <a:latin typeface="Courier New"/>
                <a:cs typeface="Courier New"/>
              </a:rPr>
              <a:t>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900" i="1" dirty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compose l).modify(</a:t>
            </a: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900" dirty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q.</a:t>
            </a:r>
            <a:r>
              <a:rPr lang="en-US" sz="1900" dirty="0">
                <a:solidFill>
                  <a:srgbClr val="FF0000"/>
                </a:solidFill>
                <a:latin typeface="Courier New"/>
                <a:cs typeface="Courier New"/>
              </a:rPr>
              <a:t>size == </a:t>
            </a:r>
            <a:r>
              <a:rPr lang="en-US" sz="1900" dirty="0">
                <a:latin typeface="Courier New"/>
                <a:cs typeface="Courier New"/>
              </a:rPr>
              <a:t>10) 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q.</a:t>
            </a:r>
            <a:r>
              <a:rPr lang="en-US" sz="1900" dirty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1900" dirty="0">
                <a:latin typeface="Courier New"/>
                <a:cs typeface="Courier New"/>
              </a:rPr>
              <a:t>._2 </a:t>
            </a: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q).</a:t>
            </a:r>
            <a:r>
              <a:rPr lang="en-US" sz="19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1900" dirty="0">
                <a:latin typeface="Courier New"/>
                <a:cs typeface="Courier New"/>
              </a:rPr>
              <a:t>(d)</a:t>
            </a:r>
            <a:br>
              <a:rPr lang="en-US" sz="1900" dirty="0">
                <a:latin typeface="Courier New"/>
                <a:cs typeface="Courier New"/>
              </a:rPr>
            </a:br>
            <a:r>
              <a:rPr lang="en-US" sz="1900" dirty="0">
                <a:latin typeface="Courier New"/>
                <a:cs typeface="Courier New"/>
              </a:rPr>
              <a:t>  </a:t>
            </a:r>
            <a:r>
              <a:rPr lang="en-US" sz="19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memory.enqueue(</a:t>
            </a:r>
            <a:r>
              <a:rPr lang="en-US" sz="1900" u="sng" dirty="0">
                <a:latin typeface="Courier New"/>
                <a:cs typeface="Courier New"/>
              </a:rPr>
              <a:t>used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    </a:t>
            </a:r>
            <a:r>
              <a:rPr lang="en-US" sz="1900" dirty="0">
                <a:latin typeface="Courier New"/>
                <a:cs typeface="Courier New"/>
              </a:rPr>
              <a:t>)(m.getUsed     )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     .enqueue(</a:t>
            </a:r>
            <a:r>
              <a:rPr lang="en-US" sz="19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9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     .enqueue(</a:t>
            </a:r>
            <a:r>
              <a:rPr lang="en-US" sz="1900" u="sng" dirty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9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5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/>
              <a:t>5</a:t>
            </a:r>
            <a:r>
              <a:rPr lang="en-US" dirty="0" smtClean="0"/>
              <a:t> – Using Lens Without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5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rgbClr val="008000"/>
                </a:solidFill>
                <a:latin typeface="Courier New"/>
                <a:cs typeface="Courier New"/>
              </a:rPr>
              <a:t>/** In Object Memory */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shapeless.</a:t>
            </a:r>
            <a:r>
              <a:rPr lang="en-US" sz="1900" dirty="0" smtClean="0">
                <a:latin typeface="Courier New"/>
                <a:cs typeface="Courier New"/>
              </a:rPr>
              <a:t>_</a:t>
            </a:r>
            <a:endParaRPr lang="en-US" sz="19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900" i="1" dirty="0">
                <a:latin typeface="Courier New"/>
                <a:cs typeface="Courier New"/>
              </a:rPr>
              <a:t> </a:t>
            </a:r>
            <a:r>
              <a:rPr lang="en-US" sz="1900" i="1" dirty="0" smtClean="0">
                <a:latin typeface="Courier New"/>
                <a:cs typeface="Courier New"/>
              </a:rPr>
              <a:t>    </a:t>
            </a:r>
            <a:r>
              <a:rPr lang="en-US" sz="1900" dirty="0" smtClean="0">
                <a:latin typeface="Courier New"/>
                <a:cs typeface="Courier New"/>
              </a:rPr>
              <a:t>= 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[MovingAverage] &gt;&gt; 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queue</a:t>
            </a:r>
            <a:r>
              <a:rPr lang="en-US" sz="1900" dirty="0" smtClean="0">
                <a:latin typeface="Courier New"/>
                <a:cs typeface="Courier New"/>
              </a:rPr>
              <a:t>)</a:t>
            </a:r>
            <a:endParaRPr lang="en-U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.</a:t>
            </a:r>
            <a:r>
              <a:rPr lang="en-US" sz="1900" dirty="0">
                <a:latin typeface="Courier New"/>
                <a:cs typeface="Courier New"/>
              </a:rPr>
              <a:t>asInstanceOf[</a:t>
            </a:r>
            <a:r>
              <a:rPr lang="en-US" sz="19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900" dirty="0">
                <a:solidFill>
                  <a:srgbClr val="215968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900" i="1" dirty="0">
                <a:latin typeface="Courier New"/>
                <a:cs typeface="Courier New"/>
              </a:rPr>
              <a:t>      </a:t>
            </a:r>
            <a:r>
              <a:rPr lang="en-US" sz="1900" dirty="0">
                <a:latin typeface="Courier New"/>
                <a:cs typeface="Courier New"/>
              </a:rPr>
              <a:t>=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[Memory] &gt;&gt; </a:t>
            </a:r>
            <a:r>
              <a:rPr lang="en-US" sz="1900" b="1" dirty="0">
                <a:solidFill>
                  <a:srgbClr val="4F6228"/>
                </a:solidFill>
                <a:latin typeface="Courier New"/>
                <a:cs typeface="Courier New"/>
              </a:rPr>
              <a:t>'used</a:t>
            </a:r>
            <a:r>
              <a:rPr lang="en-US" sz="19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.</a:t>
            </a:r>
            <a:r>
              <a:rPr lang="en-US" sz="1900" dirty="0">
                <a:latin typeface="Courier New"/>
                <a:cs typeface="Courier New"/>
              </a:rPr>
              <a:t>asInstanceOf</a:t>
            </a:r>
            <a:r>
              <a:rPr lang="en-US" sz="1900" dirty="0" smtClean="0">
                <a:latin typeface="Courier New"/>
                <a:cs typeface="Courier New"/>
              </a:rPr>
              <a:t>[</a:t>
            </a:r>
            <a:r>
              <a:rPr lang="en-US" sz="19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900" dirty="0" smtClean="0">
                <a:latin typeface="Courier New"/>
                <a:cs typeface="Courier New"/>
              </a:rPr>
              <a:t>]</a:t>
            </a:r>
            <a:endParaRPr lang="en-U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900" i="1" dirty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=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[Memory] &gt;&gt; </a:t>
            </a:r>
            <a:r>
              <a:rPr lang="en-US" sz="1900" b="1" dirty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9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.</a:t>
            </a:r>
            <a:r>
              <a:rPr lang="en-US" sz="1900" dirty="0">
                <a:latin typeface="Courier New"/>
                <a:cs typeface="Courier New"/>
              </a:rPr>
              <a:t>asInstanceOf</a:t>
            </a:r>
            <a:r>
              <a:rPr lang="en-US" sz="1900" dirty="0" smtClean="0">
                <a:latin typeface="Courier New"/>
                <a:cs typeface="Courier New"/>
              </a:rPr>
              <a:t>[</a:t>
            </a:r>
            <a:r>
              <a:rPr lang="en-US" sz="19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900" dirty="0" smtClean="0">
                <a:latin typeface="Courier New"/>
                <a:cs typeface="Courier New"/>
              </a:rPr>
              <a:t>]</a:t>
            </a:r>
            <a:endParaRPr lang="en-U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900" i="1" dirty="0">
                <a:latin typeface="Courier New"/>
                <a:cs typeface="Courier New"/>
              </a:rPr>
              <a:t>       </a:t>
            </a:r>
            <a:r>
              <a:rPr lang="en-US" sz="1900" dirty="0">
                <a:latin typeface="Courier New"/>
                <a:cs typeface="Courier New"/>
              </a:rPr>
              <a:t>=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900" dirty="0">
                <a:latin typeface="Courier New"/>
                <a:cs typeface="Courier New"/>
              </a:rPr>
              <a:t>[Memory] &gt;&gt; </a:t>
            </a:r>
            <a:r>
              <a:rPr lang="en-US" sz="1900" b="1" dirty="0">
                <a:solidFill>
                  <a:srgbClr val="4F6228"/>
                </a:solidFill>
                <a:latin typeface="Courier New"/>
                <a:cs typeface="Courier New"/>
              </a:rPr>
              <a:t>'max </a:t>
            </a:r>
            <a:r>
              <a:rPr lang="en-US" sz="19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.</a:t>
            </a:r>
            <a:r>
              <a:rPr lang="en-US" sz="1900" dirty="0">
                <a:latin typeface="Courier New"/>
                <a:cs typeface="Courier New"/>
              </a:rPr>
              <a:t>asInstanceOf</a:t>
            </a:r>
            <a:r>
              <a:rPr lang="en-US" sz="1900" dirty="0" smtClean="0">
                <a:latin typeface="Courier New"/>
                <a:cs typeface="Courier New"/>
              </a:rPr>
              <a:t>[</a:t>
            </a:r>
            <a:r>
              <a:rPr lang="en-US" sz="19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900" dirty="0" smtClean="0">
                <a:latin typeface="Courier New"/>
                <a:cs typeface="Courier New"/>
              </a:rPr>
              <a:t>]</a:t>
            </a:r>
            <a:r>
              <a:rPr lang="en-US" sz="1900" dirty="0">
                <a:latin typeface="Courier New"/>
                <a:cs typeface="Courier New"/>
              </a:rPr>
              <a:t/>
            </a:r>
            <a:br>
              <a:rPr lang="en-US" sz="1900" dirty="0">
                <a:latin typeface="Courier New"/>
                <a:cs typeface="Courier New"/>
              </a:rPr>
            </a:b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900" dirty="0" smtClean="0">
                <a:latin typeface="Courier New"/>
                <a:cs typeface="Courier New"/>
              </a:rPr>
              <a:t>         = Lens[MovingAverage, Queue[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900" dirty="0" smtClean="0">
                <a:latin typeface="Courier New"/>
                <a:cs typeface="Courier New"/>
              </a:rPr>
              <a:t>]  ]</a:t>
            </a:r>
            <a:br>
              <a:rPr lang="en-US" sz="1900" dirty="0" smtClean="0">
                <a:latin typeface="Courier New"/>
                <a:cs typeface="Courier New"/>
              </a:rPr>
            </a:br>
            <a:r>
              <a:rPr lang="en-US" sz="1900" b="1" dirty="0" smtClean="0">
                <a:solidFill>
                  <a:srgbClr val="E46C0A"/>
                </a:solidFill>
                <a:latin typeface="Courier New"/>
                <a:cs typeface="Courier New"/>
              </a:rPr>
              <a:t>type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900" dirty="0">
                <a:solidFill>
                  <a:srgbClr val="215968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latin typeface="Courier New"/>
                <a:cs typeface="Courier New"/>
              </a:rPr>
              <a:t>= </a:t>
            </a:r>
            <a:r>
              <a:rPr lang="en-US" sz="1900" dirty="0">
                <a:latin typeface="Courier New"/>
                <a:cs typeface="Courier New"/>
              </a:rPr>
              <a:t>Lens[Memory       , MovingAverage]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8000"/>
                </a:solidFill>
                <a:latin typeface="Courier New"/>
                <a:cs typeface="Courier New"/>
              </a:rPr>
              <a:t>/** In case class Memory */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9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900" dirty="0">
                <a:latin typeface="Courier New"/>
                <a:cs typeface="Courier New"/>
              </a:rPr>
              <a:t>(l: </a:t>
            </a:r>
            <a:r>
              <a:rPr lang="en-US" sz="1900" b="1" dirty="0">
                <a:solidFill>
                  <a:srgbClr val="215968"/>
                </a:solidFill>
                <a:latin typeface="Courier New"/>
                <a:cs typeface="Courier New"/>
              </a:rPr>
              <a:t>MemoryLens</a:t>
            </a:r>
            <a:r>
              <a:rPr lang="en-US" sz="1900" dirty="0">
                <a:latin typeface="Courier New"/>
                <a:cs typeface="Courier New"/>
              </a:rPr>
              <a:t>)(d: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9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 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900" i="1" dirty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compose l).modify(</a:t>
            </a: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900" dirty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q.size == </a:t>
            </a:r>
            <a:r>
              <a:rPr lang="en-US" sz="1900" dirty="0">
                <a:latin typeface="Courier New"/>
                <a:cs typeface="Courier New"/>
              </a:rPr>
              <a:t>10) 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q.dequeue</a:t>
            </a:r>
            <a:r>
              <a:rPr lang="en-US" sz="1900" dirty="0">
                <a:latin typeface="Courier New"/>
                <a:cs typeface="Courier New"/>
              </a:rPr>
              <a:t>._2 </a:t>
            </a:r>
            <a:r>
              <a:rPr lang="en-US" sz="19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q).enqueue</a:t>
            </a:r>
            <a:r>
              <a:rPr lang="en-US" sz="1900" dirty="0">
                <a:latin typeface="Courier New"/>
                <a:cs typeface="Courier New"/>
              </a:rPr>
              <a:t>(d)</a:t>
            </a:r>
            <a:br>
              <a:rPr lang="en-US" sz="1900" dirty="0">
                <a:latin typeface="Courier New"/>
                <a:cs typeface="Courier New"/>
              </a:rPr>
            </a:br>
            <a:r>
              <a:rPr lang="en-US" sz="1900" dirty="0">
                <a:latin typeface="Courier New"/>
                <a:cs typeface="Courier New"/>
              </a:rPr>
              <a:t>  </a:t>
            </a:r>
            <a:r>
              <a:rPr lang="en-US" sz="1900" dirty="0" smtClean="0">
                <a:latin typeface="Courier New"/>
                <a:cs typeface="Courier New"/>
              </a:rPr>
              <a:t>}</a:t>
            </a:r>
            <a:endParaRPr lang="en-U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8000"/>
                </a:solidFill>
                <a:latin typeface="Courier New"/>
                <a:cs typeface="Courier New"/>
              </a:rPr>
              <a:t>/** Client code */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memory.enqueue(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used     </a:t>
            </a:r>
            <a:r>
              <a:rPr lang="en-US" sz="1900" dirty="0">
                <a:latin typeface="Courier New"/>
                <a:cs typeface="Courier New"/>
              </a:rPr>
              <a:t>)(m.getUsed     )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     .enqueue(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900" dirty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     .enqueue(</a:t>
            </a:r>
            <a:r>
              <a:rPr lang="en-US" sz="1900" b="1" i="1" dirty="0">
                <a:solidFill>
                  <a:srgbClr val="660066"/>
                </a:solidFill>
                <a:latin typeface="Courier New"/>
                <a:cs typeface="Courier New"/>
              </a:rPr>
              <a:t>max      </a:t>
            </a:r>
            <a:r>
              <a:rPr lang="en-US" sz="1900" dirty="0">
                <a:latin typeface="Courier New"/>
                <a:cs typeface="Courier New"/>
              </a:rPr>
              <a:t>)(m.getMax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Run the modification of </a:t>
            </a:r>
            <a:r>
              <a:rPr lang="en-US" sz="1600" dirty="0" smtClean="0">
                <a:latin typeface="Courier New"/>
                <a:cs typeface="Courier New"/>
              </a:rPr>
              <a:t>Memory</a:t>
            </a:r>
            <a:r>
              <a:rPr lang="en-US" sz="1600" dirty="0" smtClean="0"/>
              <a:t> in a loop of 1,000,000 times, the result is constant in range.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 </a:t>
            </a:r>
            <a:r>
              <a:rPr lang="en-US" sz="1600" dirty="0">
                <a:latin typeface="Courier New"/>
                <a:cs typeface="Courier New"/>
              </a:rPr>
              <a:t>stopWatch = </a:t>
            </a:r>
            <a:r>
              <a:rPr lang="en-US" sz="1600" i="1" dirty="0">
                <a:latin typeface="Courier New"/>
                <a:cs typeface="Courier New"/>
              </a:rPr>
              <a:t>StopWatch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(1 to 1000000).foreach { i =&gt;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i="1" dirty="0">
                <a:latin typeface="Courier New"/>
                <a:cs typeface="Courier New"/>
              </a:rPr>
              <a:t>Memory</a:t>
            </a:r>
            <a:r>
              <a:rPr lang="en-US" sz="1600" dirty="0">
                <a:latin typeface="Courier New"/>
                <a:cs typeface="Courier New"/>
              </a:rPr>
              <a:t>(memory.getInit</a:t>
            </a:r>
            <a:r>
              <a:rPr lang="en-US" sz="1600" dirty="0" smtClean="0">
                <a:latin typeface="Courier New"/>
                <a:cs typeface="Courier New"/>
              </a:rPr>
              <a:t>) &lt;&lt; memory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}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i="1" dirty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s"using lens=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$</a:t>
            </a:r>
            <a:r>
              <a:rPr lang="en-US" sz="1600" dirty="0">
                <a:latin typeface="Courier New"/>
                <a:cs typeface="Courier New"/>
              </a:rPr>
              <a:t>{stopWatch.duration}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>
                <a:latin typeface="Courier New"/>
                <a:cs typeface="Courier New"/>
              </a:rPr>
              <a:t>s = </a:t>
            </a:r>
            <a:r>
              <a:rPr lang="en-US" sz="1600" i="1" dirty="0">
                <a:latin typeface="Courier New"/>
                <a:cs typeface="Courier New"/>
              </a:rPr>
              <a:t>StopWatch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(1 to 1000000).foreach { i =&gt;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i="1" dirty="0">
                <a:latin typeface="Courier New"/>
                <a:cs typeface="Courier New"/>
              </a:rPr>
              <a:t>Memory</a:t>
            </a:r>
            <a:r>
              <a:rPr lang="en-US" sz="1600" dirty="0">
                <a:latin typeface="Courier New"/>
                <a:cs typeface="Courier New"/>
              </a:rPr>
              <a:t>(memory.getInit) enqueue3 memory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s"using copy=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$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r>
              <a:rPr lang="en-US" sz="1600" dirty="0">
                <a:latin typeface="Courier New"/>
                <a:cs typeface="Courier New"/>
              </a:rPr>
              <a:t>s.duration}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using lens=1472 milliseconds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using copy= 156 milliseconds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17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Chart for a Clustered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626" b="2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502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0"/>
            <a:ext cx="3980719" cy="6858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Add a method in Memory to modify the </a:t>
            </a:r>
            <a:r>
              <a:rPr lang="en-US" sz="1600" dirty="0" smtClean="0"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cs typeface="Courier New"/>
              </a:rPr>
              <a:t>, </a:t>
            </a:r>
            <a:r>
              <a:rPr lang="en-US" sz="1600" dirty="0">
                <a:cs typeface="Courier New"/>
              </a:rPr>
              <a:t>pushing a new entry onto the queue.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enqueueCommitted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.committed.queue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queue.enqueue(data).dequeue._2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queue.enqueue(data)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.copy(committed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.committed.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9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One more property is added to MovingAverage, it increases the complexity.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Range(min: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0, max: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0)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dirty="0">
                <a:latin typeface="Courier New"/>
                <a:cs typeface="Courier New"/>
              </a:rPr>
              <a:t>update(data: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(min &gt; data) </a:t>
            </a:r>
            <a:r>
              <a:rPr lang="en-US" sz="1600" i="1" dirty="0" smtClean="0"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(min = data)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else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(max &lt; data) </a:t>
            </a:r>
            <a:r>
              <a:rPr lang="en-US" sz="1600" i="1" dirty="0" smtClean="0"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(max = </a:t>
            </a:r>
            <a:r>
              <a:rPr lang="en-US" sz="1600" dirty="0">
                <a:latin typeface="Courier New"/>
                <a:cs typeface="Courier New"/>
              </a:rPr>
              <a:t>data)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else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b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 smtClean="0">
                <a:latin typeface="Courier New"/>
                <a:cs typeface="Courier New"/>
              </a:rPr>
              <a:t>MovingAverage(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range: Range       = Range(), </a:t>
            </a: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/**This is added. */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>
                <a:latin typeface="Courier New"/>
                <a:cs typeface="Courier New"/>
              </a:rPr>
              <a:t>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i="1" dirty="0">
                <a:latin typeface="Courier New"/>
                <a:cs typeface="Courier New"/>
              </a:rPr>
              <a:t>empty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/ 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average.toString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283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One more lens,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 </a:t>
            </a:r>
            <a:r>
              <a:rPr lang="en-US" sz="1600" dirty="0">
                <a:latin typeface="Courier New"/>
                <a:cs typeface="Courier New"/>
              </a:rPr>
              <a:t>=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’range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.asInstanceOf[Lens[</a:t>
            </a:r>
            <a:r>
              <a:rPr lang="en-US" sz="1600" dirty="0" err="1">
                <a:latin typeface="Courier New"/>
                <a:cs typeface="Courier New"/>
              </a:rPr>
              <a:t>MovingAverage,Range</a:t>
            </a:r>
            <a:r>
              <a:rPr lang="en-US" sz="1600" dirty="0">
                <a:latin typeface="Courier New"/>
                <a:cs typeface="Courier New"/>
              </a:rPr>
              <a:t>]]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Modify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method in object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and add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l: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latin typeface="Courier New"/>
                <a:cs typeface="Courier New"/>
              </a:rPr>
              <a:t>)(</a:t>
            </a:r>
            <a:r>
              <a:rPr lang="en-US" sz="1600" dirty="0" smtClean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)(m: Memory) </a:t>
            </a:r>
            <a:r>
              <a:rPr lang="en-US" sz="1600" dirty="0">
                <a:latin typeface="Courier New"/>
                <a:cs typeface="Courier New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l).modify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{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data)(q) </a:t>
            </a:r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642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One more lens,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 </a:t>
            </a:r>
            <a:r>
              <a:rPr lang="en-US" sz="1600" dirty="0">
                <a:latin typeface="Courier New"/>
                <a:cs typeface="Courier New"/>
              </a:rPr>
              <a:t>=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’range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.asInstanceOf[Lens[</a:t>
            </a:r>
            <a:r>
              <a:rPr lang="en-US" sz="1600" dirty="0" err="1">
                <a:latin typeface="Courier New"/>
                <a:cs typeface="Courier New"/>
              </a:rPr>
              <a:t>MovingAverage,Range</a:t>
            </a:r>
            <a:r>
              <a:rPr lang="en-US" sz="1600" dirty="0">
                <a:latin typeface="Courier New"/>
                <a:cs typeface="Courier New"/>
              </a:rPr>
              <a:t>]]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Modify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method in object 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and add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)(data: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</a:t>
            </a:r>
            <a:r>
              <a:rPr lang="en-US" sz="1600" dirty="0">
                <a:latin typeface="Courier New"/>
                <a:cs typeface="Courier New"/>
              </a:rPr>
              <a:t>m: Memory) 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((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range ~ queue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</a:t>
            </a:r>
            <a:r>
              <a:rPr lang="en-US" sz="1600" dirty="0">
                <a:latin typeface="Courier New"/>
                <a:cs typeface="Courier New"/>
              </a:rPr>
              <a:t>modify(m)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(r, q) =&gt; (r update data,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(data)(q)) }</a:t>
            </a: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188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One more property is added to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, it increases the complexity more.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Range(min: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0, max: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0)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dirty="0">
                <a:latin typeface="Courier New"/>
                <a:cs typeface="Courier New"/>
              </a:rPr>
              <a:t>update(data: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(min &gt; data) </a:t>
            </a:r>
            <a:r>
              <a:rPr lang="en-US" sz="1600" i="1" dirty="0">
                <a:latin typeface="Courier New"/>
                <a:cs typeface="Courier New"/>
              </a:rPr>
              <a:t>Range</a:t>
            </a:r>
            <a:r>
              <a:rPr lang="en-US" sz="1600" dirty="0">
                <a:latin typeface="Courier New"/>
                <a:cs typeface="Courier New"/>
              </a:rPr>
              <a:t>(data, max)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else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(max &lt; data) </a:t>
            </a:r>
            <a:r>
              <a:rPr lang="en-US" sz="1600" i="1" dirty="0">
                <a:latin typeface="Courier New"/>
                <a:cs typeface="Courier New"/>
              </a:rPr>
              <a:t>Range</a:t>
            </a:r>
            <a:r>
              <a:rPr lang="en-US" sz="1600" dirty="0">
                <a:latin typeface="Courier New"/>
                <a:cs typeface="Courier New"/>
              </a:rPr>
              <a:t>(min, data)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else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b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 smtClean="0">
                <a:latin typeface="Courier New"/>
                <a:cs typeface="Courier New"/>
              </a:rPr>
              <a:t>MovingAverage(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total: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        = 0L,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range: Range       = Range(),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>
                <a:latin typeface="Courier New"/>
                <a:cs typeface="Courier New"/>
              </a:rPr>
              <a:t>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i="1" dirty="0">
                <a:latin typeface="Courier New"/>
                <a:cs typeface="Courier New"/>
              </a:rPr>
              <a:t>empty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average.toString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664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One more lens,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total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’total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.asInstanceOf[Lens[</a:t>
            </a:r>
            <a:r>
              <a:rPr lang="en-US" sz="1600" dirty="0" err="1">
                <a:latin typeface="Courier New"/>
                <a:cs typeface="Courier New"/>
              </a:rPr>
              <a:t>MovingAverage,</a:t>
            </a:r>
            <a:r>
              <a:rPr lang="en-US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]]</a:t>
            </a: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Modify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method in object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(l: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latin typeface="Courier New"/>
                <a:cs typeface="Courier New"/>
              </a:rPr>
              <a:t>)(data: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)(m: Memory) 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((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 ~ queue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l).modify(m)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case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(r, q) =&gt; (r update data,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data)</a:t>
            </a:r>
            <a:r>
              <a:rPr lang="en-US" sz="1600" dirty="0">
                <a:latin typeface="Courier New"/>
                <a:cs typeface="Courier New"/>
              </a:rPr>
              <a:t>(q)) }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344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One more lens,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total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’total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.asInstanceOf[Lens[</a:t>
            </a:r>
            <a:r>
              <a:rPr lang="en-US" sz="1600" dirty="0" err="1">
                <a:latin typeface="Courier New"/>
                <a:cs typeface="Courier New"/>
              </a:rPr>
              <a:t>MovingAverage,</a:t>
            </a:r>
            <a:r>
              <a:rPr lang="en-US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]]</a:t>
            </a: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Modify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method in object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l: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latin typeface="Courier New"/>
                <a:cs typeface="Courier New"/>
              </a:rPr>
              <a:t>)(</a:t>
            </a:r>
            <a:r>
              <a:rPr lang="en-US" sz="1600" dirty="0" smtClean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)(</a:t>
            </a:r>
            <a:r>
              <a:rPr lang="en-US" sz="1600" dirty="0">
                <a:latin typeface="Courier New"/>
                <a:cs typeface="Courier New"/>
              </a:rPr>
              <a:t>m: Memory) 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((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total ~ 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range ~ queue</a:t>
            </a:r>
            <a:r>
              <a:rPr lang="en-US" sz="1600" dirty="0" smtClean="0">
                <a:latin typeface="Courier New"/>
                <a:cs typeface="Courier New"/>
              </a:rPr>
              <a:t>))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</a:t>
            </a:r>
            <a:r>
              <a:rPr lang="en-US" sz="1600" dirty="0">
                <a:latin typeface="Courier New"/>
                <a:cs typeface="Courier New"/>
              </a:rPr>
              <a:t>l).modify(m)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(c,(r</a:t>
            </a:r>
            <a:r>
              <a:rPr lang="en-US" sz="1600" dirty="0">
                <a:latin typeface="Courier New"/>
                <a:cs typeface="Courier New"/>
              </a:rPr>
              <a:t>, q</a:t>
            </a:r>
            <a:r>
              <a:rPr lang="en-US" sz="1600" dirty="0" smtClean="0">
                <a:latin typeface="Courier New"/>
                <a:cs typeface="Courier New"/>
              </a:rPr>
              <a:t>)) </a:t>
            </a:r>
            <a:r>
              <a:rPr lang="en-US" sz="1600" dirty="0">
                <a:latin typeface="Courier New"/>
                <a:cs typeface="Courier New"/>
              </a:rPr>
              <a:t>=&gt; </a:t>
            </a:r>
            <a:r>
              <a:rPr lang="en-US" sz="1600" dirty="0" smtClean="0">
                <a:latin typeface="Courier New"/>
                <a:cs typeface="Courier New"/>
              </a:rPr>
              <a:t>(c+1,(r update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data,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data)(q))) 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80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Now Memory is a property of Statistics, it is much more complex to modify Statistics.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Statistics(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totalCount          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0L,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abandonedAllocation 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= 0L,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memory              : Memory    = </a:t>
            </a:r>
            <a:r>
              <a:rPr lang="en-US" sz="1600" i="1" dirty="0">
                <a:latin typeface="Courier New"/>
                <a:cs typeface="Courier New"/>
              </a:rPr>
              <a:t>Memory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eventCreated        : Durations = </a:t>
            </a:r>
            <a:r>
              <a:rPr lang="en-US" sz="1600" i="1" dirty="0">
                <a:latin typeface="Courier New"/>
                <a:cs typeface="Courier New"/>
              </a:rPr>
              <a:t>Durations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Define </a:t>
            </a:r>
            <a:r>
              <a:rPr lang="en-US" sz="1600" dirty="0">
                <a:cs typeface="Courier New"/>
              </a:rPr>
              <a:t>additional lens for </a:t>
            </a:r>
            <a:r>
              <a:rPr lang="en-US" sz="1600" dirty="0">
                <a:latin typeface="Courier New"/>
                <a:cs typeface="Courier New"/>
              </a:rPr>
              <a:t>memory</a:t>
            </a:r>
            <a:r>
              <a:rPr lang="en-US" sz="1600" dirty="0">
                <a:cs typeface="Courier New"/>
              </a:rPr>
              <a:t> property in </a:t>
            </a:r>
            <a:r>
              <a:rPr lang="en-US" sz="1600" dirty="0">
                <a:latin typeface="Courier New"/>
                <a:cs typeface="Courier New"/>
              </a:rPr>
              <a:t>Statistics</a:t>
            </a:r>
            <a:r>
              <a:rPr lang="en-US" sz="1600" dirty="0">
                <a:cs typeface="Courier New"/>
              </a:rPr>
              <a:t> case class,</a:t>
            </a:r>
          </a:p>
          <a:p>
            <a:pPr marL="0" indent="0">
              <a:buNone/>
            </a:pPr>
            <a:endParaRPr lang="en-US" sz="1600" dirty="0"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memory </a:t>
            </a:r>
            <a:r>
              <a:rPr lang="en-US" sz="1600" dirty="0">
                <a:latin typeface="Courier New"/>
                <a:cs typeface="Courier New"/>
              </a:rPr>
              <a:t>=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[Statistics] &gt;&gt;’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latin typeface="Courier New"/>
                <a:cs typeface="Courier New"/>
              </a:rPr>
              <a:t>).asInstanceOf[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MemoryLens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MemoryLens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Lens[Statistics, Memory]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Add enqueue method to Statistics, please “Wow” now.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bject </a:t>
            </a:r>
            <a:r>
              <a:rPr lang="en-US" sz="1600" dirty="0" smtClean="0">
                <a:latin typeface="Courier New"/>
                <a:cs typeface="Courier New"/>
              </a:rPr>
              <a:t>Statistics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s: Statistics)(m: MemoryUsage) =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((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total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</a:t>
            </a:r>
            <a:r>
              <a:rPr lang="en-US" sz="160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 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((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total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</a:t>
            </a:r>
            <a:r>
              <a:rPr lang="en-US" sz="160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 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total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</a:t>
            </a:r>
            <a:r>
              <a:rPr lang="en-US" sz="160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latin typeface="Courier New"/>
                <a:cs typeface="Courier New"/>
              </a:rPr>
              <a:t>) 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.modify(s)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((ut, (ur, uq)),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(</a:t>
            </a:r>
            <a:r>
              <a:rPr lang="en-US" sz="1600" dirty="0">
                <a:latin typeface="Courier New"/>
                <a:cs typeface="Courier New"/>
              </a:rPr>
              <a:t>(ct, (cr, cq))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(</a:t>
            </a:r>
            <a:r>
              <a:rPr lang="en-US" sz="1600" dirty="0">
                <a:latin typeface="Courier New"/>
                <a:cs typeface="Courier New"/>
              </a:rPr>
              <a:t>mt, (mr, mq)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)) 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(</a:t>
            </a:r>
            <a:r>
              <a:rPr lang="en-US" sz="1600" dirty="0">
                <a:latin typeface="Courier New"/>
                <a:cs typeface="Courier New"/>
              </a:rPr>
              <a:t>(ut + 1,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(</a:t>
            </a:r>
            <a:r>
              <a:rPr lang="en-US" sz="1600" dirty="0">
                <a:latin typeface="Courier New"/>
                <a:cs typeface="Courier New"/>
              </a:rPr>
              <a:t>ur.update(m.getUsed), </a:t>
            </a:r>
            <a:r>
              <a:rPr lang="en-US" sz="1600" i="1" dirty="0" smtClean="0"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(m.getUsed)(uq))),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(</a:t>
            </a:r>
            <a:r>
              <a:rPr lang="en-US" sz="1600" dirty="0">
                <a:latin typeface="Courier New"/>
                <a:cs typeface="Courier New"/>
              </a:rPr>
              <a:t>(ct + 1,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(</a:t>
            </a:r>
            <a:r>
              <a:rPr lang="en-US" sz="1600" dirty="0">
                <a:latin typeface="Courier New"/>
                <a:cs typeface="Courier New"/>
              </a:rPr>
              <a:t>cr.update(m.getCommitted)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i="1" dirty="0" smtClean="0"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(m.getCommitted)(cq))),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 (</a:t>
            </a:r>
            <a:r>
              <a:rPr lang="en-US" sz="1600" dirty="0">
                <a:latin typeface="Courier New"/>
                <a:cs typeface="Courier New"/>
              </a:rPr>
              <a:t>mt + 1,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 (</a:t>
            </a:r>
            <a:r>
              <a:rPr lang="en-US" sz="1600" dirty="0">
                <a:latin typeface="Courier New"/>
                <a:cs typeface="Courier New"/>
              </a:rPr>
              <a:t>mr.update(m.getMax), </a:t>
            </a:r>
            <a:r>
              <a:rPr lang="en-US" sz="1600" i="1" dirty="0" smtClean="0"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(m.getMax)(mq)))))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}}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94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Split responsibilities to two classes, each class is simpler.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bject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Statistics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s: Statistics)(m: MemoryUsage) =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~</a:t>
            </a:r>
            <a:r>
              <a:rPr lang="en-US" sz="1600" b="1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632523"/>
                </a:solidFill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~</a:t>
            </a:r>
            <a:r>
              <a:rPr lang="en-US" sz="1600" b="1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dirty="0" smtClean="0">
                <a:latin typeface="Courier New"/>
                <a:cs typeface="Courier New"/>
              </a:rPr>
              <a:t>)) 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.modify(s)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it-IT" sz="1600" dirty="0">
                <a:latin typeface="Courier New"/>
                <a:cs typeface="Courier New"/>
              </a:rPr>
              <a:t> </a:t>
            </a:r>
            <a:r>
              <a:rPr lang="it-IT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</a:t>
            </a:r>
            <a:r>
              <a:rPr lang="it-IT" sz="1600" b="1" dirty="0" smtClean="0">
                <a:latin typeface="Courier New"/>
                <a:cs typeface="Courier New"/>
              </a:rPr>
              <a:t> </a:t>
            </a:r>
            <a:r>
              <a:rPr lang="it-IT" sz="1600" dirty="0" smtClean="0">
                <a:latin typeface="Courier New"/>
                <a:cs typeface="Courier New"/>
              </a:rPr>
              <a:t>(u</a:t>
            </a:r>
            <a:r>
              <a:rPr lang="it-IT" sz="1600" dirty="0">
                <a:latin typeface="Courier New"/>
                <a:cs typeface="Courier New"/>
              </a:rPr>
              <a:t>, </a:t>
            </a:r>
            <a:r>
              <a:rPr lang="it-IT" sz="1600" dirty="0" smtClean="0">
                <a:latin typeface="Courier New"/>
                <a:cs typeface="Courier New"/>
              </a:rPr>
              <a:t>(c</a:t>
            </a:r>
            <a:r>
              <a:rPr lang="it-IT" sz="1600" dirty="0">
                <a:latin typeface="Courier New"/>
                <a:cs typeface="Courier New"/>
              </a:rPr>
              <a:t>, </a:t>
            </a:r>
            <a:r>
              <a:rPr lang="it-IT" sz="1600" dirty="0" smtClean="0">
                <a:latin typeface="Courier New"/>
                <a:cs typeface="Courier New"/>
              </a:rPr>
              <a:t>ma)) =&gt; </a:t>
            </a:r>
          </a:p>
          <a:p>
            <a:pPr marL="0" indent="0">
              <a:buNone/>
            </a:pPr>
            <a:r>
              <a:rPr lang="it-IT" sz="1600" dirty="0">
                <a:latin typeface="Courier New"/>
                <a:cs typeface="Courier New"/>
              </a:rPr>
              <a:t> </a:t>
            </a:r>
            <a:r>
              <a:rPr lang="it-IT" sz="1600" dirty="0" smtClean="0">
                <a:latin typeface="Courier New"/>
                <a:cs typeface="Courier New"/>
              </a:rPr>
              <a:t>      (u &lt;&lt; m.getUsed</a:t>
            </a:r>
            <a:r>
              <a:rPr lang="it-IT" sz="1600" dirty="0">
                <a:latin typeface="Courier New"/>
                <a:cs typeface="Courier New"/>
              </a:rPr>
              <a:t>, </a:t>
            </a:r>
            <a:r>
              <a:rPr lang="it-IT" sz="1600" dirty="0" smtClean="0">
                <a:latin typeface="Courier New"/>
                <a:cs typeface="Courier New"/>
              </a:rPr>
              <a:t>(c &lt;&lt; m.getCommitted</a:t>
            </a:r>
            <a:r>
              <a:rPr lang="it-IT" sz="1600" dirty="0">
                <a:latin typeface="Courier New"/>
                <a:cs typeface="Courier New"/>
              </a:rPr>
              <a:t>, </a:t>
            </a:r>
            <a:r>
              <a:rPr lang="it-IT" sz="1600" dirty="0" smtClean="0">
                <a:latin typeface="Courier New"/>
                <a:cs typeface="Courier New"/>
              </a:rPr>
              <a:t>ma &lt;&lt; m.getMax))</a:t>
            </a:r>
            <a:r>
              <a:rPr lang="en-US" sz="1600" dirty="0" smtClean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ase class </a:t>
            </a:r>
            <a:r>
              <a:rPr lang="en-US" sz="1600" dirty="0" smtClean="0">
                <a:latin typeface="Courier New"/>
                <a:cs typeface="Courier New"/>
              </a:rPr>
              <a:t>MovingAverage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MovingAverage.</a:t>
            </a:r>
            <a:r>
              <a:rPr lang="en-US" sz="1600" i="1" dirty="0"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>
                <a:latin typeface="Courier New"/>
                <a:cs typeface="Courier New"/>
              </a:rPr>
              <a:t>)(data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o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bject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 {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(ma: MovingAverage)(d: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total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~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lang="en-US" sz="1600" i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~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>
                <a:latin typeface="Courier New"/>
                <a:cs typeface="Courier New"/>
              </a:rPr>
              <a:t>)).modify(ma) {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  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(c, (r, q)) =&gt; 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c + 1, (r.update(d), </a:t>
            </a:r>
            <a:r>
              <a:rPr lang="en-US" sz="1600" i="1" dirty="0"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(d)(q))) }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0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Delegate to more classes, so each one is more simpler,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object </a:t>
            </a:r>
            <a:r>
              <a:rPr lang="en-US" sz="1600" dirty="0">
                <a:latin typeface="Courier New"/>
                <a:cs typeface="Courier New"/>
              </a:rPr>
              <a:t>Statistics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(s: Statistics)(m: MemoryUsage) =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latin typeface="Courier New"/>
                <a:cs typeface="Courier New"/>
              </a:rPr>
              <a:t>.modify(s) { _ &lt;&lt; m }}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ase class </a:t>
            </a:r>
            <a:r>
              <a:rPr lang="en-US" sz="1600" dirty="0" smtClean="0">
                <a:latin typeface="Courier New"/>
                <a:cs typeface="Courier New"/>
              </a:rPr>
              <a:t>Memory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(m: MemoryUsage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Memory.</a:t>
            </a:r>
            <a:r>
              <a:rPr lang="en-US" sz="1600" i="1" dirty="0"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(m)(</a:t>
            </a:r>
            <a:r>
              <a:rPr lang="en-US" sz="1600" b="1" dirty="0"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1600" dirty="0">
                <a:latin typeface="Courier New"/>
                <a:cs typeface="Courier New"/>
              </a:rPr>
              <a:t>enqueue(l: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l.modify(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>
                <a:latin typeface="Courier New"/>
                <a:cs typeface="Courier New"/>
              </a:rPr>
              <a:t>) {_ &lt;&lt; d </a:t>
            </a:r>
            <a:r>
              <a:rPr lang="en-US" sz="1600" dirty="0" smtClean="0">
                <a:latin typeface="Courier New"/>
                <a:cs typeface="Courier New"/>
              </a:rPr>
              <a:t>}}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bject</a:t>
            </a:r>
            <a:r>
              <a:rPr lang="en-US" sz="1600" dirty="0" smtClean="0">
                <a:latin typeface="Courier New"/>
                <a:cs typeface="Courier New"/>
              </a:rPr>
              <a:t> Memory {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(m: MemoryUsage)(memory: Memory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memory.enqueue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     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.</a:t>
            </a:r>
            <a:r>
              <a:rPr lang="en-US" sz="1600" dirty="0">
                <a:latin typeface="Courier New"/>
                <a:cs typeface="Courier New"/>
              </a:rPr>
              <a:t>enqueue(</a:t>
            </a:r>
            <a:r>
              <a:rPr lang="en-US" sz="1600" b="1" i="1" dirty="0">
                <a:solidFill>
                  <a:srgbClr val="632523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>
                <a:latin typeface="Courier New"/>
                <a:cs typeface="Courier New"/>
              </a:rPr>
              <a:t>)(m.getCommitted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.</a:t>
            </a:r>
            <a:r>
              <a:rPr lang="en-US" sz="1600" dirty="0">
                <a:latin typeface="Courier New"/>
                <a:cs typeface="Courier New"/>
              </a:rPr>
              <a:t>enqueue(</a:t>
            </a:r>
            <a:r>
              <a:rPr lang="en-US" sz="1600" b="1" i="1" dirty="0" smtClean="0">
                <a:solidFill>
                  <a:srgbClr val="632523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m.getMax      )}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object</a:t>
            </a:r>
            <a:r>
              <a:rPr lang="en-US" sz="1600" dirty="0" smtClean="0">
                <a:latin typeface="Courier New"/>
                <a:cs typeface="Courier New"/>
              </a:rPr>
              <a:t> MovingAverage {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m: </a:t>
            </a:r>
            <a:r>
              <a:rPr lang="en-US" sz="1600" dirty="0">
                <a:latin typeface="Courier New"/>
                <a:cs typeface="Courier New"/>
              </a:rPr>
              <a:t>MovingAverage)(d: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total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 New"/>
                <a:cs typeface="Courier New"/>
              </a:rPr>
              <a:t>~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lang="en-US" sz="1600" i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~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>
                <a:latin typeface="Courier New"/>
                <a:cs typeface="Courier New"/>
              </a:rPr>
              <a:t>)).modify(</a:t>
            </a:r>
            <a:r>
              <a:rPr lang="en-US" sz="1600" dirty="0" smtClean="0">
                <a:latin typeface="Courier New"/>
                <a:cs typeface="Courier New"/>
              </a:rPr>
              <a:t>m) </a:t>
            </a:r>
            <a:r>
              <a:rPr lang="en-US" sz="1600" dirty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(c, (r, q)) =&gt; 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c + 1, (r.update(d), </a:t>
            </a:r>
            <a:r>
              <a:rPr lang="en-US" sz="1600" i="1" dirty="0"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(d)(q))</a:t>
            </a:r>
            <a:r>
              <a:rPr lang="en-US" sz="1600" dirty="0" smtClean="0">
                <a:latin typeface="Courier New"/>
                <a:cs typeface="Courier New"/>
              </a:rPr>
              <a:t>)}}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833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Add a method in Memory to modify the </a:t>
            </a:r>
            <a:r>
              <a:rPr lang="en-US" sz="1600" dirty="0" smtClean="0">
                <a:latin typeface="Courier New"/>
                <a:cs typeface="Courier New"/>
              </a:rPr>
              <a:t>max</a:t>
            </a:r>
            <a:r>
              <a:rPr lang="en-US" sz="1600" dirty="0" smtClean="0">
                <a:cs typeface="Courier New"/>
              </a:rPr>
              <a:t> property</a:t>
            </a:r>
            <a:r>
              <a:rPr lang="en-US" sz="1600" dirty="0">
                <a:cs typeface="Courier New"/>
              </a:rPr>
              <a:t>, pushing a new entry onto the queue.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enqueueMax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.max.queue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queue.enqueue(data).dequeue._2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queue.enqueue(data)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.copy(max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.max.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1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No matter what programming paradigms we use, Object Oriented or Functional Programming, a cleaner solution is to distribute responsibilities collaboratively to classes in the same team. Classes in the same team means the classes working together to achieve a certain goal, for example, maintaining the statistics, modifying an event layout.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Each class in the same team should have proper and balanced responsibilities.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Single Reasonability Principle also applies to Functional Programming, or the ultimate goal of functional programming is to apply </a:t>
            </a:r>
            <a:r>
              <a:rPr lang="en-US" sz="1600" dirty="0"/>
              <a:t>Single Reasonability </a:t>
            </a:r>
            <a:r>
              <a:rPr lang="en-US" sz="1600" dirty="0" smtClean="0"/>
              <a:t>Principle.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Code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Memory </a:t>
            </a:r>
            <a:r>
              <a:rPr lang="en-US" sz="1600" dirty="0" smtClean="0"/>
              <a:t>and </a:t>
            </a:r>
            <a:r>
              <a:rPr lang="en-US" sz="1600" dirty="0" smtClean="0">
                <a:hlinkClick r:id="rId3"/>
              </a:rPr>
              <a:t>MovingAverage </a:t>
            </a:r>
            <a:r>
              <a:rPr lang="en-US" sz="1600" dirty="0" smtClean="0"/>
              <a:t>case classes can be found in this branch,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https://github.com/Ticketfly/jmx-scala-client/tree/ENG-2845-jmx-dva-memory-</a:t>
            </a:r>
            <a:r>
              <a:rPr lang="en-US" sz="1600" dirty="0" smtClean="0">
                <a:hlinkClick r:id="rId4"/>
              </a:rPr>
              <a:t>gc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hlinkClick r:id="rId5"/>
              </a:rPr>
              <a:t>Statistics </a:t>
            </a:r>
            <a:r>
              <a:rPr lang="en-US" sz="1600" dirty="0" smtClean="0"/>
              <a:t>can be found in this branch,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https://github.com/Ticketfly/diva-load-generator/blob/ENG-2845-jmx-dva-</a:t>
            </a:r>
            <a:r>
              <a:rPr lang="en-US" sz="1600" dirty="0" smtClean="0">
                <a:hlinkClick r:id="rId6"/>
              </a:rPr>
              <a:t>memory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657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In Scala, traits are used to split properties or operations as some </a:t>
            </a:r>
            <a:r>
              <a:rPr lang="en-US" sz="1600" dirty="0"/>
              <a:t>cohesive </a:t>
            </a:r>
            <a:r>
              <a:rPr lang="en-US" sz="1600" dirty="0" smtClean="0"/>
              <a:t>logic units. </a:t>
            </a:r>
          </a:p>
          <a:p>
            <a:pPr marL="0" indent="0">
              <a:buNone/>
            </a:pPr>
            <a:r>
              <a:rPr lang="en-US" sz="1600" dirty="0" smtClean="0"/>
              <a:t>What class extends all these 6 traits?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trait</a:t>
            </a:r>
            <a:r>
              <a:rPr lang="en-US" sz="1600" dirty="0" smtClean="0">
                <a:latin typeface="Courier New"/>
                <a:cs typeface="Courier New"/>
              </a:rPr>
              <a:t> Pillar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trait</a:t>
            </a:r>
            <a:r>
              <a:rPr lang="en-US" sz="1600" dirty="0" smtClean="0">
                <a:latin typeface="Courier New"/>
                <a:cs typeface="Courier New"/>
              </a:rPr>
              <a:t> Wall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rait</a:t>
            </a:r>
            <a:r>
              <a:rPr lang="en-US" sz="1600" dirty="0" smtClean="0">
                <a:latin typeface="Courier New"/>
                <a:cs typeface="Courier New"/>
              </a:rPr>
              <a:t> Rope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rait</a:t>
            </a:r>
            <a:r>
              <a:rPr lang="en-US" sz="1600" dirty="0" smtClean="0">
                <a:latin typeface="Courier New"/>
                <a:cs typeface="Courier New"/>
              </a:rPr>
              <a:t> Trunk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rail</a:t>
            </a:r>
            <a:r>
              <a:rPr lang="en-US" sz="1600" dirty="0" smtClean="0">
                <a:latin typeface="Courier New"/>
                <a:cs typeface="Courier New"/>
              </a:rPr>
              <a:t> Fan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rait</a:t>
            </a:r>
            <a:r>
              <a:rPr lang="en-US" sz="1600" dirty="0" smtClean="0">
                <a:latin typeface="Courier New"/>
                <a:cs typeface="Courier New"/>
              </a:rPr>
              <a:t> Pipe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7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In </a:t>
            </a:r>
            <a:r>
              <a:rPr lang="en-US" sz="1600" dirty="0"/>
              <a:t>Scala, traits are used to split </a:t>
            </a:r>
            <a:r>
              <a:rPr lang="en-US" sz="1600" dirty="0" smtClean="0"/>
              <a:t>properties </a:t>
            </a:r>
            <a:r>
              <a:rPr lang="en-US" sz="1600" dirty="0"/>
              <a:t>or operations </a:t>
            </a:r>
            <a:r>
              <a:rPr lang="en-US" sz="1600" dirty="0" smtClean="0"/>
              <a:t>as some </a:t>
            </a:r>
            <a:r>
              <a:rPr lang="en-US" sz="1600" dirty="0"/>
              <a:t>cohesive </a:t>
            </a:r>
            <a:r>
              <a:rPr lang="en-US" sz="1600" dirty="0" smtClean="0"/>
              <a:t>logic </a:t>
            </a:r>
            <a:r>
              <a:rPr lang="en-US" sz="1600" dirty="0"/>
              <a:t>units. </a:t>
            </a:r>
          </a:p>
          <a:p>
            <a:pPr marL="0" indent="0">
              <a:buNone/>
            </a:pPr>
            <a:r>
              <a:rPr lang="en-US" sz="1600" dirty="0" smtClean="0"/>
              <a:t>What class extends all these 6 traits?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trait</a:t>
            </a:r>
            <a:r>
              <a:rPr lang="en-US" sz="1600" dirty="0" smtClean="0">
                <a:latin typeface="Courier New"/>
                <a:cs typeface="Courier New"/>
              </a:rPr>
              <a:t> Pillar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trait</a:t>
            </a:r>
            <a:r>
              <a:rPr lang="en-US" sz="1600" dirty="0" smtClean="0">
                <a:latin typeface="Courier New"/>
                <a:cs typeface="Courier New"/>
              </a:rPr>
              <a:t> Wall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rait</a:t>
            </a:r>
            <a:r>
              <a:rPr lang="en-US" sz="1600" dirty="0" smtClean="0">
                <a:latin typeface="Courier New"/>
                <a:cs typeface="Courier New"/>
              </a:rPr>
              <a:t> Rope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rait</a:t>
            </a:r>
            <a:r>
              <a:rPr lang="en-US" sz="1600" dirty="0" smtClean="0">
                <a:latin typeface="Courier New"/>
                <a:cs typeface="Courier New"/>
              </a:rPr>
              <a:t> Trunk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rail</a:t>
            </a:r>
            <a:r>
              <a:rPr lang="en-US" sz="1600" dirty="0" smtClean="0">
                <a:latin typeface="Courier New"/>
                <a:cs typeface="Courier New"/>
              </a:rPr>
              <a:t> Fan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rait</a:t>
            </a:r>
            <a:r>
              <a:rPr lang="en-US" sz="1600" dirty="0" smtClean="0">
                <a:latin typeface="Courier New"/>
                <a:cs typeface="Courier New"/>
              </a:rPr>
              <a:t> Pipe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lass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Elephant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extends</a:t>
            </a:r>
            <a:r>
              <a:rPr lang="en-US" sz="1600" dirty="0" smtClean="0">
                <a:latin typeface="Courier New"/>
                <a:cs typeface="Courier New"/>
              </a:rPr>
              <a:t> Wall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with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Pillar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with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Rope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with</a:t>
            </a:r>
            <a:r>
              <a:rPr lang="en-US" sz="1600" dirty="0" smtClean="0">
                <a:latin typeface="Courier New"/>
                <a:cs typeface="Courier New"/>
              </a:rPr>
              <a:t> Trunk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with</a:t>
            </a:r>
            <a:r>
              <a:rPr lang="en-US" sz="1600" dirty="0" smtClean="0">
                <a:latin typeface="Courier New"/>
                <a:cs typeface="Courier New"/>
              </a:rPr>
              <a:t> Fan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with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6772883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4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N</a:t>
            </a:r>
            <a:r>
              <a:rPr lang="en-US" dirty="0" smtClean="0"/>
              <a:t>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Reading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MemoryUsage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from JMX and use it to modify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object.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mem0: Memory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Memory(m.getInit)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mem1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mem0.enqueueUsed(m.getUsed)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mem2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mem1.enqueueCommitted(m.getCommitted)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mem3 = mem2.enqueueMax(m.getMax)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63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 </a:t>
            </a:r>
            <a:r>
              <a:rPr lang="en-US" dirty="0"/>
              <a:t>C</a:t>
            </a:r>
            <a:r>
              <a:rPr lang="en-US" dirty="0" smtClean="0"/>
              <a:t>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Reading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MemoryUsage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from JMX and use it to modify the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object.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mem0: Memory</a:t>
            </a:r>
            <a:r>
              <a:rPr lang="en-US" sz="1600" i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Memory(m.getInit)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 smtClean="0">
                <a:latin typeface="Courier New"/>
                <a:cs typeface="Courier New"/>
              </a:rPr>
              <a:t> mem1 </a:t>
            </a:r>
            <a:r>
              <a:rPr lang="en-US" sz="1600" strike="sngStrike" dirty="0">
                <a:latin typeface="Courier New"/>
                <a:cs typeface="Courier New"/>
              </a:rPr>
              <a:t>= </a:t>
            </a:r>
            <a:r>
              <a:rPr lang="en-US" sz="1600" strike="sngStrike" dirty="0" smtClean="0">
                <a:latin typeface="Courier New"/>
                <a:cs typeface="Courier New"/>
              </a:rPr>
              <a:t>mem0</a:t>
            </a:r>
            <a:r>
              <a:rPr lang="en-US" sz="1600" dirty="0" smtClean="0">
                <a:latin typeface="Courier New"/>
                <a:cs typeface="Courier New"/>
              </a:rPr>
              <a:t>.enqueueUsed(m.getUsed)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mem2 </a:t>
            </a:r>
            <a:r>
              <a:rPr lang="en-US" sz="1600" strike="sngStrike" dirty="0">
                <a:latin typeface="Courier New"/>
                <a:cs typeface="Courier New"/>
              </a:rPr>
              <a:t>= </a:t>
            </a:r>
            <a:r>
              <a:rPr lang="en-US" sz="1600" strike="sngStrike" dirty="0" smtClean="0">
                <a:latin typeface="Courier New"/>
                <a:cs typeface="Courier New"/>
              </a:rPr>
              <a:t>mem1</a:t>
            </a:r>
            <a:r>
              <a:rPr lang="en-US" sz="1600" dirty="0" smtClean="0">
                <a:latin typeface="Courier New"/>
                <a:cs typeface="Courier New"/>
              </a:rPr>
              <a:t>.enqueueCommitted(m.getCommitted)</a:t>
            </a: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 smtClean="0">
                <a:latin typeface="Courier New"/>
                <a:cs typeface="Courier New"/>
              </a:rPr>
              <a:t> mem3 = mem2</a:t>
            </a:r>
            <a:r>
              <a:rPr lang="en-US" sz="1600" dirty="0" smtClean="0">
                <a:latin typeface="Courier New"/>
                <a:cs typeface="Courier New"/>
              </a:rPr>
              <a:t>.enqueueMax(m.getMax)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394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 </a:t>
            </a:r>
            <a:r>
              <a:rPr lang="en-US" dirty="0"/>
              <a:t>C</a:t>
            </a:r>
            <a:r>
              <a:rPr lang="en-US" dirty="0" smtClean="0"/>
              <a:t>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Reading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MemoryUsage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from JMX and use it to modify the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object.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mem0: Memory</a:t>
            </a:r>
            <a:r>
              <a:rPr lang="en-US" sz="1600" i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Memory(m.getInit)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mem1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mem0</a:t>
            </a:r>
            <a:r>
              <a:rPr lang="en-US" sz="1600" dirty="0" smtClean="0">
                <a:latin typeface="Courier New"/>
                <a:cs typeface="Courier New"/>
              </a:rPr>
              <a:t>.enqueueUsed(m.getUsed)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mem2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mem1</a:t>
            </a:r>
            <a:r>
              <a:rPr lang="en-US" sz="1600" dirty="0" smtClean="0">
                <a:latin typeface="Courier New"/>
                <a:cs typeface="Courier New"/>
              </a:rPr>
              <a:t>.enqueueCommitted(m.getCommitted)</a:t>
            </a: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mem3 = mem2</a:t>
            </a:r>
            <a:r>
              <a:rPr lang="en-US" sz="1600" dirty="0" smtClean="0">
                <a:latin typeface="Courier New"/>
                <a:cs typeface="Courier New"/>
              </a:rPr>
              <a:t>.enqueueMax(m.getMax)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873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</a:t>
            </a:r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C</a:t>
            </a:r>
            <a:r>
              <a:rPr lang="en-US" dirty="0" smtClean="0"/>
              <a:t>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Reading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MemoryUsage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from JMX and use it to modify the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object.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.enqueueUsed(m.getUsed)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.enqueueCommitted(m.getCommitted)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.enqueueMax(m.getMax)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27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There are duplicate codes in all 3 methods,  </a:t>
            </a:r>
            <a:r>
              <a:rPr lang="en-US" sz="1600" dirty="0" smtClean="0"/>
              <a:t>so </a:t>
            </a:r>
            <a:r>
              <a:rPr lang="en-US" sz="1600" dirty="0"/>
              <a:t>it can be extracted into a method,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queue.enqueue(data)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This part duplicates 3 times in all 3 methods,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queue.enqueue(data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lang="en-US" sz="1600" dirty="0" smtClean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847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Case classes are regular classes which export their constructor parameters and which provide a recursive decomposition mechanism via pattern matching.</a:t>
            </a:r>
          </a:p>
          <a:p>
            <a:r>
              <a:rPr lang="en-US" sz="2000" dirty="0" smtClean="0"/>
              <a:t>A case class are purely functional data type, which means it can’t be changed it once created. You can only create another copy with the modified property values. </a:t>
            </a:r>
          </a:p>
          <a:p>
            <a:r>
              <a:rPr lang="en-US" sz="2000" dirty="0" smtClean="0">
                <a:hlinkClick r:id="rId2"/>
              </a:rPr>
              <a:t>http://docs.scala-lang.org/tutorials/tour/case-classes.html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63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There are duplicate codes in all 3 methods,  </a:t>
            </a:r>
            <a:r>
              <a:rPr lang="en-US" sz="1600" dirty="0" smtClean="0"/>
              <a:t>so </a:t>
            </a:r>
            <a:r>
              <a:rPr lang="en-US" sz="1600" dirty="0"/>
              <a:t>it can be extracted into a method,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(queue.size == 10)</a:t>
            </a:r>
            <a:r>
              <a:rPr lang="en-US" sz="1600" dirty="0" smtClean="0">
                <a:latin typeface="Courier New"/>
                <a:cs typeface="Courier New"/>
              </a:rPr>
              <a:t>enqueue(queue, data)</a:t>
            </a:r>
          </a:p>
          <a:p>
            <a:pPr marL="0" indent="0">
              <a:buNone/>
            </a:pPr>
            <a:r>
              <a:rPr lang="en-US" sz="1600" strike="sngStrike" dirty="0" smtClean="0"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strike="sngStrike" dirty="0"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latin typeface="Courier New"/>
                <a:cs typeface="Courier New"/>
              </a:rPr>
              <a:t>   </a:t>
            </a:r>
            <a:r>
              <a:rPr lang="en-US" sz="1600" strike="sngStrike" dirty="0" smtClean="0">
                <a:latin typeface="Courier New"/>
                <a:cs typeface="Courier New"/>
              </a:rPr>
              <a:t>queue.enqueue(data)</a:t>
            </a:r>
            <a:endParaRPr lang="en-US" sz="1600" strike="sngStrik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(queue: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], 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queue.enqueue(data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243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There are duplicate codes in all 3 methods,  </a:t>
            </a:r>
            <a:r>
              <a:rPr lang="en-US" sz="1600" dirty="0" smtClean="0"/>
              <a:t>so </a:t>
            </a:r>
            <a:r>
              <a:rPr lang="en-US" sz="1600" dirty="0"/>
              <a:t>it can be extracted into a method,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(queue.size == 10)</a:t>
            </a:r>
            <a:r>
              <a:rPr lang="en-US" sz="1600" dirty="0" smtClean="0">
                <a:latin typeface="Courier New"/>
                <a:cs typeface="Courier New"/>
              </a:rPr>
              <a:t>enqueue(queue, data)</a:t>
            </a:r>
          </a:p>
          <a:p>
            <a:pPr marL="0" indent="0">
              <a:buNone/>
            </a:pP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else 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queue.enqueue(data)</a:t>
            </a:r>
            <a:endParaRPr lang="en-US" sz="1600" strike="sngStrike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>
                <a:latin typeface="Courier New"/>
                <a:cs typeface="Courier New"/>
              </a:rPr>
              <a:t>.used.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(queue: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], 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queue.enqueue(data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631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There are duplicate codes in all 3 methods,  </a:t>
            </a:r>
            <a:r>
              <a:rPr lang="en-US" sz="1600" dirty="0" smtClean="0"/>
              <a:t>so </a:t>
            </a:r>
            <a:r>
              <a:rPr lang="en-US" sz="1600" dirty="0"/>
              <a:t>it can be extracted into a method,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enqueue(queue, data)</a:t>
            </a:r>
          </a:p>
          <a:p>
            <a:pPr marL="0" indent="0">
              <a:buNone/>
            </a:pP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>
                <a:latin typeface="Courier New"/>
                <a:cs typeface="Courier New"/>
              </a:rPr>
              <a:t>.used.copy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6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queue.enqueue(data)</a:t>
            </a:r>
            <a:endParaRPr lang="en-US" sz="1600" strike="sngStrike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this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.copy(used = </a:t>
            </a:r>
            <a:r>
              <a:rPr lang="en-US" sz="1600" i="1" dirty="0" smtClean="0">
                <a:solidFill>
                  <a:schemeClr val="bg1"/>
                </a:solidFill>
                <a:effectLst/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(newQ))</a:t>
            </a:r>
            <a:b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(queue: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], 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queue.enqueue(data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863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 enqueue method to MovingAverage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Instead of having the enqueue method in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, we can move it to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.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enqueue(queue, data)</a:t>
            </a:r>
          </a:p>
          <a:p>
            <a:pPr marL="0" indent="0">
              <a:buNone/>
            </a:pP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>
                <a:latin typeface="Courier New"/>
                <a:cs typeface="Courier New"/>
              </a:rPr>
              <a:t>.used.copy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6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queue.enqueue(data)</a:t>
            </a:r>
            <a:endParaRPr lang="en-US" sz="1600" strike="sngStrike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this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.copy(used = </a:t>
            </a:r>
            <a:r>
              <a:rPr lang="en-US" sz="1600" i="1" dirty="0" smtClean="0">
                <a:solidFill>
                  <a:schemeClr val="bg1"/>
                </a:solidFill>
                <a:effectLst/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(newQ))</a:t>
            </a:r>
            <a:b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strike="sngStrike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strike="sngStrike" dirty="0">
                <a:latin typeface="Courier New"/>
                <a:cs typeface="Courier New"/>
              </a:rPr>
              <a:t>(queue: Queue[</a:t>
            </a:r>
            <a:r>
              <a:rPr lang="en-US" sz="1600" b="1" strike="sngStrike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>
                <a:latin typeface="Courier New"/>
                <a:cs typeface="Courier New"/>
              </a:rPr>
              <a:t>], data: </a:t>
            </a: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>
                <a:latin typeface="Courier New"/>
                <a:cs typeface="Courier New"/>
              </a:rPr>
              <a:t>) = </a:t>
            </a:r>
            <a:r>
              <a:rPr lang="en-US" sz="1600" strike="sngStrike" dirty="0" smtClean="0">
                <a:latin typeface="Courier New"/>
                <a:cs typeface="Courier New"/>
              </a:rPr>
              <a:t>{</a:t>
            </a:r>
            <a:endParaRPr lang="en-US" sz="1600" strike="sngStrike" dirty="0"/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  if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strike="sngStrike" dirty="0">
                <a:latin typeface="Courier New"/>
                <a:cs typeface="Courier New"/>
              </a:rPr>
              <a:t>    queue.enqueue(data).dequeue._2 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strike="sngStrike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strike="sngStrike" dirty="0">
                <a:latin typeface="Courier New"/>
                <a:cs typeface="Courier New"/>
              </a:rPr>
              <a:t>    </a:t>
            </a:r>
            <a:r>
              <a:rPr lang="en-US" sz="1600" strike="sngStrike" dirty="0">
                <a:latin typeface="Courier New"/>
                <a:cs typeface="Courier New"/>
              </a:rPr>
              <a:t>queue.enqueue(data</a:t>
            </a:r>
            <a:r>
              <a:rPr lang="en-US" sz="1600" strike="sngStrike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strike="sngStrike" dirty="0">
                <a:latin typeface="Courier New"/>
                <a:cs typeface="Courier New"/>
              </a:rPr>
              <a:t>}</a:t>
            </a:r>
            <a:endParaRPr lang="en-US" sz="1600" strike="sngStrike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60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enqueue method to MovingAverage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Original case class 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(queue: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], data: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) = {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if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(q.size == 10)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q.enqueue(data).dequeue._2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else </a:t>
            </a:r>
            <a:endParaRPr lang="en-US" sz="16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q.enqueue(data)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}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212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enqueue method to MovingAverage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 method enqueue is moved here,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b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(queue.nonEmpty) queue.sum / queue.size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average.toString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(queue: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], 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queue.enqueue(data).dequeue._2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queue.enqueue(data)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84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enqueue method to MovingAverage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method operates internally, so delete the parameter, 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strike="sngStrike" dirty="0" smtClean="0">
                <a:latin typeface="Courier New"/>
                <a:cs typeface="Courier New"/>
              </a:rPr>
              <a:t>queue: </a:t>
            </a:r>
            <a:r>
              <a:rPr lang="en-US" sz="1600" strike="sngStrike" dirty="0">
                <a:latin typeface="Courier New"/>
                <a:cs typeface="Courier New"/>
              </a:rPr>
              <a:t>Queue[</a:t>
            </a:r>
            <a:r>
              <a:rPr lang="en-US" sz="1600" b="1" strike="sngStrike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>
                <a:latin typeface="Courier New"/>
                <a:cs typeface="Courier New"/>
              </a:rPr>
              <a:t>], </a:t>
            </a:r>
            <a:r>
              <a:rPr lang="en-US" sz="1600" dirty="0">
                <a:latin typeface="Courier New"/>
                <a:cs typeface="Courier New"/>
              </a:rPr>
              <a:t>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dirty="0">
                <a:latin typeface="Courier New"/>
                <a:cs typeface="Courier New"/>
              </a:rPr>
              <a:t>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queue.enqueue</a:t>
            </a:r>
            <a:r>
              <a:rPr lang="en-US" sz="1600" dirty="0">
                <a:latin typeface="Courier New"/>
                <a:cs typeface="Courier New"/>
              </a:rPr>
              <a:t>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queue.enqueue</a:t>
            </a:r>
            <a:r>
              <a:rPr lang="en-US" sz="1600" dirty="0">
                <a:latin typeface="Courier New"/>
                <a:cs typeface="Courier New"/>
              </a:rPr>
              <a:t>(data)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919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enqueue method to MovingAverage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The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method operates internally, so delete the parameter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,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queue: Queue[</a:t>
            </a: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lang="en-US" sz="1600" dirty="0" smtClean="0">
                <a:latin typeface="Courier New"/>
                <a:cs typeface="Courier New"/>
              </a:rPr>
              <a:t>data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dirty="0">
                <a:latin typeface="Courier New"/>
                <a:cs typeface="Courier New"/>
              </a:rPr>
              <a:t>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queue.enqueue</a:t>
            </a:r>
            <a:r>
              <a:rPr lang="en-US" sz="1600" dirty="0">
                <a:latin typeface="Courier New"/>
                <a:cs typeface="Courier New"/>
              </a:rPr>
              <a:t>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queue.enqueue</a:t>
            </a:r>
            <a:r>
              <a:rPr lang="en-US" sz="1600" dirty="0">
                <a:latin typeface="Courier New"/>
                <a:cs typeface="Courier New"/>
              </a:rPr>
              <a:t>(data)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31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enqueue method to MovingAverage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method returns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we need to copy it back to a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(data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dirty="0">
                <a:latin typeface="Courier New"/>
                <a:cs typeface="Courier New"/>
              </a:rPr>
              <a:t>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queue.enqueue</a:t>
            </a:r>
            <a:r>
              <a:rPr lang="en-US" sz="1600" dirty="0">
                <a:latin typeface="Courier New"/>
                <a:cs typeface="Courier New"/>
              </a:rPr>
              <a:t>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queue.enqueue</a:t>
            </a:r>
            <a:r>
              <a:rPr lang="en-US" sz="1600" dirty="0">
                <a:latin typeface="Courier New"/>
                <a:cs typeface="Courier New"/>
              </a:rPr>
              <a:t>(data)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989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enqueue method to MovingAverage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method returns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we need to copy it back to a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(data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copy(queue = { 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dirty="0">
                <a:latin typeface="Courier New"/>
                <a:cs typeface="Courier New"/>
              </a:rPr>
              <a:t>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queue.enqueue</a:t>
            </a:r>
            <a:r>
              <a:rPr lang="en-US" sz="1600" dirty="0">
                <a:latin typeface="Courier New"/>
                <a:cs typeface="Courier New"/>
              </a:rPr>
              <a:t>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queue.enqueue</a:t>
            </a:r>
            <a:r>
              <a:rPr lang="en-US" sz="1600" dirty="0">
                <a:latin typeface="Courier New"/>
                <a:cs typeface="Courier New"/>
              </a:rPr>
              <a:t>(data)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634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02" y="1600200"/>
            <a:ext cx="853466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An example of case class,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latin typeface="Courier New"/>
                <a:cs typeface="Courier New"/>
              </a:rPr>
              <a:t/>
            </a:r>
            <a:br>
              <a:rPr lang="en-US" sz="1600" i="1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class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(queue.nonEmpty) {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queue.sum / queue.size}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{0L}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String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average.toString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761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enqueue method to MovingAverage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Any other duplicate?</a:t>
            </a:r>
            <a:endParaRPr lang="en-US" sz="1600" i="1" dirty="0" smtClean="0">
              <a:solidFill>
                <a:srgbClr val="008000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(data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copy(queue = { 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dirty="0">
                <a:latin typeface="Courier New"/>
                <a:cs typeface="Courier New"/>
              </a:rPr>
              <a:t>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queue.enqueue</a:t>
            </a:r>
            <a:r>
              <a:rPr lang="en-US" sz="1600" dirty="0">
                <a:latin typeface="Courier New"/>
                <a:cs typeface="Courier New"/>
              </a:rPr>
              <a:t>(data).dequeue._2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queue.enqueue</a:t>
            </a:r>
            <a:r>
              <a:rPr lang="en-US" sz="1600" dirty="0">
                <a:latin typeface="Courier New"/>
                <a:cs typeface="Courier New"/>
              </a:rPr>
              <a:t>(data)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})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351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q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ueue.enqueue(data) repeats twice.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(data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copy(queue =</a:t>
            </a:r>
            <a:r>
              <a:rPr lang="en-US" sz="1600" strike="sngStrike" dirty="0" smtClean="0">
                <a:latin typeface="Courier New"/>
                <a:cs typeface="Courier New"/>
              </a:rPr>
              <a:t>{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dirty="0">
                <a:latin typeface="Courier New"/>
                <a:cs typeface="Courier New"/>
              </a:rPr>
              <a:t>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queue</a:t>
            </a:r>
            <a:r>
              <a:rPr lang="en-US" sz="1600" strike="sngStrike" dirty="0" smtClean="0">
                <a:latin typeface="Courier New"/>
                <a:cs typeface="Courier New"/>
              </a:rPr>
              <a:t>.enqueue</a:t>
            </a:r>
            <a:r>
              <a:rPr lang="en-US" sz="1600" strike="sngStrike" dirty="0">
                <a:latin typeface="Courier New"/>
                <a:cs typeface="Courier New"/>
              </a:rPr>
              <a:t>(data)</a:t>
            </a:r>
            <a:r>
              <a:rPr lang="en-US" sz="1600" dirty="0">
                <a:latin typeface="Courier New"/>
                <a:cs typeface="Courier New"/>
              </a:rPr>
              <a:t>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queue).enqueue</a:t>
            </a:r>
            <a:r>
              <a:rPr lang="en-US" sz="1600" dirty="0">
                <a:latin typeface="Courier New"/>
                <a:cs typeface="Courier New"/>
              </a:rPr>
              <a:t>(data)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strike="sngStrike" dirty="0" smtClean="0"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600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q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ueue.enqueue(data) repeated twice, now no repeat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(data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copy(queue =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dirty="0">
                <a:latin typeface="Courier New"/>
                <a:cs typeface="Courier New"/>
              </a:rPr>
              <a:t>== 10)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queue</a:t>
            </a:r>
            <a:r>
              <a:rPr lang="en-US" sz="16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.enqueue</a:t>
            </a:r>
            <a:r>
              <a:rPr lang="en-US" sz="1600" strike="sngStrike" dirty="0">
                <a:solidFill>
                  <a:schemeClr val="bg1"/>
                </a:solidFill>
                <a:latin typeface="Courier New"/>
                <a:cs typeface="Courier New"/>
              </a:rPr>
              <a:t>(data)</a:t>
            </a:r>
            <a:r>
              <a:rPr lang="en-US" sz="1600" dirty="0">
                <a:latin typeface="Courier New"/>
                <a:cs typeface="Courier New"/>
              </a:rPr>
              <a:t>.dequeue._2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queue).enqueue</a:t>
            </a:r>
            <a:r>
              <a:rPr lang="en-US" sz="1600" dirty="0">
                <a:latin typeface="Courier New"/>
                <a:cs typeface="Courier New"/>
              </a:rPr>
              <a:t>(data)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033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Better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 =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</a:t>
            </a:r>
            <a:r>
              <a:rPr lang="en-US" sz="1600" dirty="0">
                <a:latin typeface="Courier New"/>
                <a:cs typeface="Courier New"/>
              </a:rPr>
              <a:t>10</a:t>
            </a:r>
            <a:r>
              <a:rPr lang="en-US" sz="1600" dirty="0" smtClean="0">
                <a:latin typeface="Courier New"/>
                <a:cs typeface="Courier New"/>
              </a:rPr>
              <a:t>) queue.dequeue._2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queue)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.enqueue(data)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869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Symbol as 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Use </a:t>
            </a:r>
            <a:r>
              <a:rPr lang="en-US" sz="1600" dirty="0">
                <a:cs typeface="Courier New"/>
              </a:rPr>
              <a:t>s</a:t>
            </a:r>
            <a:r>
              <a:rPr lang="en-US" sz="1600" dirty="0" smtClean="0">
                <a:cs typeface="Courier New"/>
              </a:rPr>
              <a:t>ymbol as name,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copy(queue =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</a:t>
            </a:r>
            <a:r>
              <a:rPr lang="en-US" sz="1600" dirty="0">
                <a:latin typeface="Courier New"/>
                <a:cs typeface="Courier New"/>
              </a:rPr>
              <a:t>10</a:t>
            </a:r>
            <a:r>
              <a:rPr lang="en-US" sz="1600" dirty="0" smtClean="0">
                <a:latin typeface="Courier New"/>
                <a:cs typeface="Courier New"/>
              </a:rPr>
              <a:t>) queue.dequeue._2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queue)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.enqueue(data)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035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Symbol as 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Not confusing any more,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enqueue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copy(queue =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</a:t>
            </a:r>
            <a:r>
              <a:rPr lang="en-US" sz="1600" dirty="0">
                <a:latin typeface="Courier New"/>
                <a:cs typeface="Courier New"/>
              </a:rPr>
              <a:t>10</a:t>
            </a:r>
            <a:r>
              <a:rPr lang="en-US" sz="1600" dirty="0" smtClean="0">
                <a:latin typeface="Courier New"/>
                <a:cs typeface="Courier New"/>
              </a:rPr>
              <a:t>) queue.dequeue._2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queue)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.enqueue(data)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929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Symbol as 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Not confusing any more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,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copy(queue =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(queue.size == </a:t>
            </a:r>
            <a:r>
              <a:rPr lang="en-US" sz="1600" dirty="0">
                <a:latin typeface="Courier New"/>
                <a:cs typeface="Courier New"/>
              </a:rPr>
              <a:t>10</a:t>
            </a:r>
            <a:r>
              <a:rPr lang="en-US" sz="1600" dirty="0" smtClean="0">
                <a:latin typeface="Courier New"/>
                <a:cs typeface="Courier New"/>
              </a:rPr>
              <a:t>) queue.dequeue._2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queue)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.enqueue(data)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746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queue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.used.queue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enqueue(queue, data)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>
                <a:latin typeface="Courier New"/>
                <a:cs typeface="Courier New"/>
              </a:rPr>
              <a:t>.used.</a:t>
            </a:r>
            <a:r>
              <a:rPr lang="en-US" sz="1600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dirty="0" smtClean="0">
                <a:latin typeface="Courier New"/>
                <a:cs typeface="Courier New"/>
              </a:rPr>
              <a:t>(queue = newQ))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strike="sngStrike" dirty="0" smtClean="0">
                <a:latin typeface="Courier New"/>
                <a:cs typeface="Courier New"/>
              </a:rPr>
              <a:t> 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latin typeface="Courier New"/>
                <a:cs typeface="Courier New"/>
              </a:rPr>
              <a:t>queue =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latin typeface="Courier New"/>
                <a:cs typeface="Courier New"/>
              </a:rPr>
              <a:t>.used.queue</a:t>
            </a:r>
            <a:br>
              <a:rPr lang="en-US" sz="1600" strike="sngStrike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</a:t>
            </a:r>
            <a:r>
              <a:rPr lang="en-US" sz="1600" strike="sngStrike" dirty="0" smtClean="0"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&lt;&lt;(</a:t>
            </a:r>
            <a:r>
              <a:rPr lang="en-US" sz="1600" strike="sngStrike" dirty="0" smtClean="0">
                <a:latin typeface="Courier New"/>
                <a:cs typeface="Courier New"/>
              </a:rPr>
              <a:t>queue, </a:t>
            </a:r>
            <a:r>
              <a:rPr lang="en-US" sz="1600" dirty="0" smtClean="0">
                <a:latin typeface="Courier New"/>
                <a:cs typeface="Courier New"/>
              </a:rPr>
              <a:t>data)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>
                <a:latin typeface="Courier New"/>
                <a:cs typeface="Courier New"/>
              </a:rPr>
              <a:t>.used.</a:t>
            </a:r>
            <a:r>
              <a:rPr lang="en-US" sz="1600" strike="sngStrike" dirty="0" smtClean="0">
                <a:effectLst/>
                <a:latin typeface="Courier New"/>
                <a:cs typeface="Courier New"/>
              </a:rPr>
              <a:t>copy</a:t>
            </a:r>
            <a:r>
              <a:rPr lang="en-US" sz="1600" strike="sngStrike" dirty="0" smtClean="0">
                <a:latin typeface="Courier New"/>
                <a:cs typeface="Courier New"/>
              </a:rPr>
              <a:t>(queue = </a:t>
            </a:r>
            <a:r>
              <a:rPr lang="en-US" sz="1600" dirty="0" smtClean="0">
                <a:latin typeface="Courier New"/>
                <a:cs typeface="Courier New"/>
              </a:rPr>
              <a:t>newQ</a:t>
            </a:r>
            <a:r>
              <a:rPr lang="en-US" sz="1600" strike="sngStrike" dirty="0" smtClean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queue =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.used.queue</a:t>
            </a:r>
            <a:b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dirty="0" smtClean="0">
                <a:latin typeface="Courier New"/>
                <a:cs typeface="Courier New"/>
              </a:rPr>
              <a:t>newQ =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.used.&lt;&lt;(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queue, </a:t>
            </a:r>
            <a:r>
              <a:rPr lang="en-US" sz="1600" dirty="0" smtClean="0">
                <a:latin typeface="Courier New"/>
                <a:cs typeface="Courier New"/>
              </a:rPr>
              <a:t>data)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.copy(used = </a:t>
            </a:r>
            <a:r>
              <a:rPr lang="en-US" sz="1600" i="1" strike="sngStrike" dirty="0" smtClean="0">
                <a:solidFill>
                  <a:srgbClr val="FFFFFF"/>
                </a:solidFill>
                <a:effectLst/>
                <a:latin typeface="Courier New"/>
                <a:cs typeface="Courier New"/>
              </a:rPr>
              <a:t>MovingAverage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newQ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02" y="1600200"/>
            <a:ext cx="853466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An example of case class</a:t>
            </a:r>
            <a:r>
              <a:rPr lang="en-US" sz="1600" dirty="0" smtClean="0">
                <a:cs typeface="Courier New"/>
              </a:rPr>
              <a:t>, delete type definition since Scala can use Type Inference.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latin typeface="Courier New"/>
                <a:cs typeface="Courier New"/>
              </a:rPr>
              <a:t/>
            </a:r>
            <a:br>
              <a:rPr lang="en-US" sz="1600" i="1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class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strike="sngStrike" dirty="0" smtClean="0">
                <a:latin typeface="Courier New"/>
                <a:cs typeface="Courier New"/>
              </a:rPr>
              <a:t>:</a:t>
            </a:r>
            <a:r>
              <a:rPr lang="en-US" sz="1600" strike="sngStrike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(queue.nonEmpty) </a:t>
            </a:r>
            <a:r>
              <a:rPr lang="en-US" sz="1600" strike="sngStrike" dirty="0" smtClean="0">
                <a:latin typeface="Courier New"/>
                <a:cs typeface="Courier New"/>
              </a:rPr>
              <a:t>{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queue.sum / queue.size</a:t>
            </a:r>
            <a:r>
              <a:rPr lang="en-US" sz="1600" strike="sngStrike" dirty="0" smtClean="0"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{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r>
              <a:rPr lang="en-US" sz="1600" strike="sngStrike" dirty="0" smtClean="0"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600" strike="sngStrike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strike="sngStrike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String</a:t>
            </a:r>
            <a:r>
              <a:rPr lang="en-US" sz="1600" strike="sngStrike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average.toString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474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  <a:r>
              <a:rPr lang="en-US" sz="1600" strike="sngStrike" dirty="0" smtClean="0">
                <a:latin typeface="Courier New"/>
                <a:cs typeface="Courier New"/>
              </a:rPr>
              <a:t>{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queue =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.used.queue</a:t>
            </a:r>
            <a:b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latin typeface="Courier New"/>
                <a:cs typeface="Courier New"/>
              </a:rPr>
              <a:t>newQ =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latin typeface="Courier New"/>
                <a:cs typeface="Courier New"/>
              </a:rPr>
              <a:t>.used.&lt;&lt;(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queue, </a:t>
            </a:r>
            <a:r>
              <a:rPr lang="en-US" sz="1600" strike="sngStrike" dirty="0" smtClean="0">
                <a:latin typeface="Courier New"/>
                <a:cs typeface="Courier New"/>
              </a:rPr>
              <a:t>data)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copy(used = </a:t>
            </a:r>
            <a:r>
              <a:rPr lang="en-US" sz="1600" i="1" strike="sngStrike" dirty="0" smtClean="0">
                <a:solidFill>
                  <a:srgbClr val="FFFFFF"/>
                </a:solidFill>
                <a:effectLst/>
                <a:latin typeface="Courier New"/>
                <a:cs typeface="Courier New"/>
              </a:rPr>
              <a:t>MovingAverage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strike="sngStrike" dirty="0" smtClean="0">
                <a:latin typeface="Courier New"/>
                <a:cs typeface="Courier New"/>
              </a:rPr>
              <a:t>newQ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used.&lt;&lt;(</a:t>
            </a:r>
            <a:r>
              <a:rPr lang="en-US" sz="1600" dirty="0">
                <a:latin typeface="Courier New"/>
                <a:cs typeface="Courier New"/>
              </a:rPr>
              <a:t>data</a:t>
            </a:r>
            <a:r>
              <a:rPr lang="en-US" sz="1600" dirty="0" smtClean="0">
                <a:latin typeface="Courier New"/>
                <a:cs typeface="Courier New"/>
              </a:rPr>
              <a:t>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strike="sngStrike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0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b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queue =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.used.queue</a:t>
            </a:r>
            <a:b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newQ =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.used.enqueue(data)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copy(used = </a:t>
            </a:r>
            <a:r>
              <a:rPr lang="en-US" sz="1600" i="1" strike="sngStrike" dirty="0" smtClean="0">
                <a:solidFill>
                  <a:srgbClr val="FFFFFF"/>
                </a:solidFill>
                <a:effectLst/>
                <a:latin typeface="Courier New"/>
                <a:cs typeface="Courier New"/>
              </a:rPr>
              <a:t>MovingAverage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(newQ)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used.&lt;&lt;(</a:t>
            </a:r>
            <a:r>
              <a:rPr lang="en-US" sz="1600" dirty="0">
                <a:latin typeface="Courier New"/>
                <a:cs typeface="Courier New"/>
              </a:rPr>
              <a:t>data</a:t>
            </a:r>
            <a:r>
              <a:rPr lang="en-US" sz="1600" dirty="0" smtClean="0">
                <a:latin typeface="Courier New"/>
                <a:cs typeface="Courier New"/>
              </a:rPr>
              <a:t>))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3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copy(used = used.&lt;&lt;(</a:t>
            </a:r>
            <a:r>
              <a:rPr lang="en-US" sz="1600" dirty="0">
                <a:latin typeface="Courier New"/>
                <a:cs typeface="Courier New"/>
              </a:rPr>
              <a:t>data</a:t>
            </a:r>
            <a:r>
              <a:rPr lang="en-US" sz="1600" dirty="0" smtClean="0">
                <a:latin typeface="Courier New"/>
                <a:cs typeface="Courier New"/>
              </a:rPr>
              <a:t>))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copy(used = used</a:t>
            </a:r>
            <a:r>
              <a:rPr lang="en-US" sz="1600" strike="sngStrike" dirty="0" smtClean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&lt;&lt;</a:t>
            </a:r>
            <a:r>
              <a:rPr lang="en-US" sz="1600" strike="sngStrike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</a:t>
            </a:r>
            <a:r>
              <a:rPr lang="en-US" sz="1600" strike="sngStrike" dirty="0" smtClean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copy(used = used &lt;&lt; data)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dirty="0" smtClean="0">
                <a:latin typeface="Courier New"/>
                <a:cs typeface="Courier New"/>
              </a:rPr>
              <a:t>(data: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copy(used = used &lt;&lt; data)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enqueueCommitted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       copy(committed = </a:t>
            </a:r>
            <a:r>
              <a:rPr lang="en-US" sz="1600" dirty="0" smtClean="0">
                <a:latin typeface="Courier New"/>
                <a:cs typeface="Courier New"/>
              </a:rPr>
              <a:t>committed &lt;&lt; data)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enqueueMax</a:t>
            </a:r>
            <a:r>
              <a:rPr lang="en-US" sz="1600" dirty="0"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copy(max = </a:t>
            </a:r>
            <a:r>
              <a:rPr lang="en-US" sz="1600" dirty="0" smtClean="0">
                <a:latin typeface="Courier New"/>
                <a:cs typeface="Courier New"/>
              </a:rPr>
              <a:t>max &lt;&lt; data) 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9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code is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Memory(m.getInit)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.</a:t>
            </a:r>
            <a:r>
              <a:rPr lang="en-US" sz="1600" dirty="0">
                <a:latin typeface="Courier New"/>
                <a:cs typeface="Courier New"/>
              </a:rPr>
              <a:t>enqueueUsed(m.getUsed)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.enqueueCommitted(m.getCommitted)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.enqueueMax(m.getMax)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922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don’t need these methods at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urier New"/>
                <a:cs typeface="Courier New"/>
              </a:rPr>
              <a:t>enqueueUsed</a:t>
            </a:r>
            <a:r>
              <a:rPr lang="en-US" sz="1600" strike="sngStrike" dirty="0" smtClean="0">
                <a:latin typeface="Courier New"/>
                <a:cs typeface="Courier New"/>
              </a:rPr>
              <a:t>(data: 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 smtClean="0">
                <a:latin typeface="Courier New"/>
                <a:cs typeface="Courier New"/>
              </a:rPr>
              <a:t>) = copy(used = used &lt;&lt; data)</a:t>
            </a:r>
            <a:br>
              <a:rPr lang="en-US" sz="1600" strike="sngStrike" dirty="0" smtClean="0">
                <a:latin typeface="Courier New"/>
                <a:cs typeface="Courier New"/>
              </a:rPr>
            </a:br>
            <a:endParaRPr lang="en-US" sz="1600" strike="sngStrik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strike="sngStrike" dirty="0">
                <a:latin typeface="Courier New"/>
                <a:cs typeface="Courier New"/>
              </a:rPr>
              <a:t> </a:t>
            </a:r>
            <a:r>
              <a:rPr lang="en-US" sz="1600" b="1" strike="sngStrike" dirty="0">
                <a:solidFill>
                  <a:srgbClr val="0000FF"/>
                </a:solidFill>
                <a:latin typeface="Courier New"/>
                <a:cs typeface="Courier New"/>
              </a:rPr>
              <a:t>enqueueCommitted</a:t>
            </a:r>
            <a:r>
              <a:rPr lang="en-US" sz="1600" strike="sngStrike" dirty="0">
                <a:latin typeface="Courier New"/>
                <a:cs typeface="Courier New"/>
              </a:rPr>
              <a:t>(data: </a:t>
            </a: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strike="sngStrike" dirty="0">
                <a:latin typeface="Courier New"/>
                <a:cs typeface="Courier New"/>
              </a:rPr>
              <a:t>                    copy(committed = </a:t>
            </a:r>
            <a:r>
              <a:rPr lang="en-US" sz="1600" strike="sngStrike" dirty="0" smtClean="0">
                <a:latin typeface="Courier New"/>
                <a:cs typeface="Courier New"/>
              </a:rPr>
              <a:t>committed &lt;&lt; data)</a:t>
            </a:r>
            <a:r>
              <a:rPr lang="en-US" sz="1600" strike="sngStrike" dirty="0">
                <a:latin typeface="Courier New"/>
                <a:cs typeface="Courier New"/>
              </a:rPr>
              <a:t/>
            </a:r>
            <a:br>
              <a:rPr lang="en-US" sz="1600" strike="sngStrike" dirty="0">
                <a:latin typeface="Courier New"/>
                <a:cs typeface="Courier New"/>
              </a:rPr>
            </a:br>
            <a:r>
              <a:rPr lang="en-US" sz="1600" strike="sngStrike" dirty="0">
                <a:latin typeface="Courier New"/>
                <a:cs typeface="Courier New"/>
              </a:rPr>
              <a:t/>
            </a:r>
            <a:br>
              <a:rPr lang="en-US" sz="1600" strike="sngStrike" dirty="0">
                <a:latin typeface="Courier New"/>
                <a:cs typeface="Courier New"/>
              </a:rPr>
            </a:b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strike="sngStrike" dirty="0">
                <a:latin typeface="Courier New"/>
                <a:cs typeface="Courier New"/>
              </a:rPr>
              <a:t> </a:t>
            </a:r>
            <a:r>
              <a:rPr lang="en-US" sz="1600" b="1" strike="sngStrike" dirty="0">
                <a:solidFill>
                  <a:srgbClr val="0000FF"/>
                </a:solidFill>
                <a:latin typeface="Courier New"/>
                <a:cs typeface="Courier New"/>
              </a:rPr>
              <a:t>enqueueMax</a:t>
            </a:r>
            <a:r>
              <a:rPr lang="en-US" sz="1600" strike="sngStrike" dirty="0">
                <a:latin typeface="Courier New"/>
                <a:cs typeface="Courier New"/>
              </a:rPr>
              <a:t>(data: </a:t>
            </a: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>
                <a:latin typeface="Courier New"/>
                <a:cs typeface="Courier New"/>
              </a:rPr>
              <a:t>) = copy(max = </a:t>
            </a:r>
            <a:r>
              <a:rPr lang="en-US" sz="1600" strike="sngStrike" dirty="0" smtClean="0">
                <a:latin typeface="Courier New"/>
                <a:cs typeface="Courier New"/>
              </a:rPr>
              <a:t>max &lt;&lt; data) </a:t>
            </a:r>
            <a:endParaRPr lang="en-US" sz="1600" strike="sngStrik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0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ust uses copy in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 = Memory(m.getInit)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mem.copy(used      = mem.used      &lt;&lt; m.getUsed     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.copy(committed = mem.committed &lt;&lt; m.getCommitted)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.copy(max       = mem.max       &lt;&lt; m.getMax      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266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1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02" y="1600200"/>
            <a:ext cx="853466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An example of case class, delete type definition since Scala can use Type Inference.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latin typeface="Courier New"/>
                <a:cs typeface="Courier New"/>
              </a:rPr>
              <a:t/>
            </a:r>
            <a:br>
              <a:rPr lang="en-US" sz="1600" i="1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class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(queue.nonEmpty)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queue.sum / queue.size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average.toString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987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The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using copy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modify case class using Lens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Monocle </a:t>
            </a:r>
            <a:r>
              <a:rPr lang="en-US" sz="2000" dirty="0" smtClean="0"/>
              <a:t> : </a:t>
            </a:r>
            <a:r>
              <a:rPr lang="en-US" sz="2000" dirty="0">
                <a:hlinkClick r:id="rId2"/>
              </a:rPr>
              <a:t>https://github.com/julien-truffaut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Scalaz      </a:t>
            </a:r>
            <a:r>
              <a:rPr lang="en-US" sz="2000" dirty="0" smtClean="0"/>
              <a:t> : </a:t>
            </a:r>
            <a:r>
              <a:rPr lang="en-US" sz="2000" dirty="0">
                <a:hlinkClick r:id="rId3"/>
              </a:rPr>
              <a:t>https://github.com/scalaz/</a:t>
            </a:r>
            <a:r>
              <a:rPr lang="en-US" sz="2000" dirty="0" smtClean="0">
                <a:hlinkClick r:id="rId3"/>
              </a:rPr>
              <a:t>scalaz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shapeless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https://github.com/milessabin/</a:t>
            </a:r>
            <a:r>
              <a:rPr lang="en-US" sz="2000" dirty="0" smtClean="0">
                <a:hlinkClick r:id="rId4"/>
              </a:rPr>
              <a:t>shapeless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1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Modify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copy method</a:t>
            </a:r>
          </a:p>
          <a:p>
            <a:pPr marL="857250" lvl="3" indent="0">
              <a:buNone/>
            </a:pPr>
            <a:r>
              <a:rPr lang="en-US" dirty="0"/>
              <a:t>When you create a </a:t>
            </a:r>
            <a:r>
              <a:rPr lang="en-US" b="1" dirty="0"/>
              <a:t>case class </a:t>
            </a:r>
            <a:r>
              <a:rPr lang="en-US" dirty="0"/>
              <a:t>in Scala, a </a:t>
            </a:r>
            <a:r>
              <a:rPr lang="en-US" dirty="0">
                <a:latin typeface="Courier New"/>
                <a:cs typeface="Courier New"/>
              </a:rPr>
              <a:t>copy</a:t>
            </a:r>
            <a:r>
              <a:rPr lang="en-US" dirty="0"/>
              <a:t> method is generated </a:t>
            </a:r>
            <a:r>
              <a:rPr lang="en-US" b="1" dirty="0"/>
              <a:t>for </a:t>
            </a:r>
            <a:r>
              <a:rPr lang="en-US" dirty="0"/>
              <a:t>your </a:t>
            </a:r>
            <a:r>
              <a:rPr lang="en-US" b="1" dirty="0"/>
              <a:t>case class</a:t>
            </a:r>
            <a:r>
              <a:rPr lang="en-US" dirty="0" smtClean="0"/>
              <a:t>, it </a:t>
            </a:r>
            <a:r>
              <a:rPr lang="en-US" dirty="0"/>
              <a:t>makes a copy of an </a:t>
            </a:r>
            <a:r>
              <a:rPr lang="en-US" b="1" dirty="0"/>
              <a:t>object</a:t>
            </a:r>
            <a:r>
              <a:rPr lang="en-US" dirty="0"/>
              <a:t>, </a:t>
            </a:r>
            <a:r>
              <a:rPr lang="en-US" b="1" dirty="0"/>
              <a:t>with </a:t>
            </a:r>
            <a:r>
              <a:rPr lang="en-US" dirty="0"/>
              <a:t>a copy you can change fields as desired during the copying process. </a:t>
            </a:r>
            <a:endParaRPr lang="en-US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25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Modify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copy method</a:t>
            </a:r>
          </a:p>
          <a:p>
            <a:pPr marL="857250" lvl="3" indent="0">
              <a:buNone/>
            </a:pPr>
            <a:r>
              <a:rPr lang="en-US" dirty="0"/>
              <a:t>When you create a </a:t>
            </a:r>
            <a:r>
              <a:rPr lang="en-US" b="1" dirty="0"/>
              <a:t>case class </a:t>
            </a:r>
            <a:r>
              <a:rPr lang="en-US" dirty="0"/>
              <a:t>in Scala, a </a:t>
            </a:r>
            <a:r>
              <a:rPr lang="en-US" dirty="0">
                <a:latin typeface="Courier New"/>
                <a:cs typeface="Courier New"/>
              </a:rPr>
              <a:t>copy</a:t>
            </a:r>
            <a:r>
              <a:rPr lang="en-US" dirty="0"/>
              <a:t> method is generated </a:t>
            </a:r>
            <a:r>
              <a:rPr lang="en-US" b="1" dirty="0"/>
              <a:t>for </a:t>
            </a:r>
            <a:r>
              <a:rPr lang="en-US" dirty="0"/>
              <a:t>your </a:t>
            </a:r>
            <a:r>
              <a:rPr lang="en-US" b="1" dirty="0"/>
              <a:t>case class</a:t>
            </a:r>
            <a:r>
              <a:rPr lang="en-US" dirty="0" smtClean="0"/>
              <a:t>, it </a:t>
            </a:r>
            <a:r>
              <a:rPr lang="en-US" dirty="0"/>
              <a:t>makes a copy of an </a:t>
            </a:r>
            <a:r>
              <a:rPr lang="en-US" b="1" dirty="0"/>
              <a:t>object</a:t>
            </a:r>
            <a:r>
              <a:rPr lang="en-US" dirty="0"/>
              <a:t>, </a:t>
            </a:r>
            <a:r>
              <a:rPr lang="en-US" b="1" dirty="0"/>
              <a:t>with </a:t>
            </a:r>
            <a:r>
              <a:rPr lang="en-US" dirty="0"/>
              <a:t>a copy you can change fields as desired during the copying process. </a:t>
            </a:r>
            <a:endParaRPr lang="en-US" dirty="0" smtClean="0"/>
          </a:p>
          <a:p>
            <a:r>
              <a:rPr lang="en-US" dirty="0" smtClean="0"/>
              <a:t>Using Lens</a:t>
            </a:r>
          </a:p>
          <a:p>
            <a:pPr marL="914400" lvl="2" indent="0">
              <a:buNone/>
            </a:pPr>
            <a:r>
              <a:rPr lang="en-US" sz="2000" dirty="0" smtClean="0"/>
              <a:t>Lens is function which can be used to modify the value of </a:t>
            </a:r>
            <a:r>
              <a:rPr lang="en-US" sz="2000" b="1" dirty="0" smtClean="0"/>
              <a:t>case classes</a:t>
            </a:r>
            <a:r>
              <a:rPr lang="en-US" sz="2000" dirty="0" smtClean="0"/>
              <a:t> and it can be composed to any nested level.</a:t>
            </a:r>
          </a:p>
          <a:p>
            <a:pPr marL="914400" lvl="2" indent="0">
              <a:buNone/>
            </a:pPr>
            <a:r>
              <a:rPr lang="en-US" sz="2000" dirty="0">
                <a:hlinkClick r:id="rId2"/>
              </a:rPr>
              <a:t>http://scalathon.org/2012/presentations/</a:t>
            </a:r>
            <a:r>
              <a:rPr lang="en-US" sz="2000" dirty="0" smtClean="0">
                <a:hlinkClick r:id="rId2"/>
              </a:rPr>
              <a:t>lenses.pdf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82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ne queue Lens for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To modify the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 variable of </a:t>
            </a:r>
            <a:r>
              <a:rPr lang="en-US" sz="1600" dirty="0" smtClean="0"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cs typeface="Courier New"/>
              </a:rPr>
              <a:t>,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we </a:t>
            </a:r>
            <a:r>
              <a:rPr lang="en-US" sz="1600" dirty="0">
                <a:cs typeface="Courier New"/>
              </a:rPr>
              <a:t>need to define </a:t>
            </a:r>
            <a:r>
              <a:rPr lang="en-US" sz="1600" dirty="0" smtClean="0">
                <a:cs typeface="Courier New"/>
              </a:rPr>
              <a:t>a lens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,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700" dirty="0">
                <a:latin typeface="Courier New"/>
                <a:cs typeface="Courier New"/>
              </a:rPr>
              <a:t>MovingAverage(queue: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>
                <a:latin typeface="Courier New"/>
                <a:cs typeface="Courier New"/>
              </a:rPr>
              <a:t>] = </a:t>
            </a:r>
            <a:r>
              <a:rPr lang="en-US" sz="1700" i="1" dirty="0">
                <a:latin typeface="Courier New"/>
                <a:cs typeface="Courier New"/>
              </a:rPr>
              <a:t>empty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700" b="1" i="1" dirty="0" smtClean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00" dirty="0" smtClean="0">
                <a:solidFill>
                  <a:srgbClr val="FFFFFF"/>
                </a:solidFill>
                <a:latin typeface="Courier New"/>
                <a:cs typeface="Courier New"/>
              </a:rPr>
              <a:t>Lens[MovingAverage,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Queue[</a:t>
            </a:r>
            <a:r>
              <a:rPr lang="en-US" sz="1700" b="1" dirty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700" dirty="0" smtClean="0">
                <a:solidFill>
                  <a:srgbClr val="FFFFFF"/>
                </a:solidFill>
                <a:latin typeface="Courier New"/>
                <a:cs typeface="Courier New"/>
              </a:rPr>
              <a:t>]] = 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00" b="1" i="1" dirty="0" smtClean="0">
                <a:solidFill>
                  <a:srgbClr val="FFFFFF"/>
                </a:solidFill>
                <a:latin typeface="Courier New"/>
                <a:cs typeface="Courier New"/>
              </a:rPr>
              <a:t>                              lens</a:t>
            </a:r>
            <a:r>
              <a:rPr lang="en-US" sz="1700" dirty="0" smtClean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MovingAverage] &gt;&gt; </a:t>
            </a:r>
            <a:r>
              <a:rPr lang="en-US" sz="1700" b="1" dirty="0">
                <a:solidFill>
                  <a:srgbClr val="FFFFFF"/>
                </a:solidFill>
                <a:latin typeface="Courier New"/>
                <a:cs typeface="Courier New"/>
              </a:rPr>
              <a:t>'queue </a:t>
            </a:r>
            <a:r>
              <a:rPr lang="en-US" sz="17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360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ne queue Lens for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To modify the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 variable of </a:t>
            </a:r>
            <a:r>
              <a:rPr lang="en-US" sz="1600" dirty="0" smtClean="0"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cs typeface="Courier New"/>
              </a:rPr>
              <a:t>,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we </a:t>
            </a:r>
            <a:r>
              <a:rPr lang="en-US" sz="1600" dirty="0">
                <a:cs typeface="Courier New"/>
              </a:rPr>
              <a:t>need to define </a:t>
            </a:r>
            <a:r>
              <a:rPr lang="en-US" sz="1600" dirty="0" smtClean="0">
                <a:cs typeface="Courier New"/>
              </a:rPr>
              <a:t>a lens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,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700" dirty="0">
                <a:latin typeface="Courier New"/>
                <a:cs typeface="Courier New"/>
              </a:rPr>
              <a:t>MovingAverage(queue: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>
                <a:latin typeface="Courier New"/>
                <a:cs typeface="Courier New"/>
              </a:rPr>
              <a:t>] = </a:t>
            </a:r>
            <a:r>
              <a:rPr lang="en-US" sz="1700" i="1" dirty="0">
                <a:latin typeface="Courier New"/>
                <a:cs typeface="Courier New"/>
              </a:rPr>
              <a:t>empty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queue: </a:t>
            </a:r>
            <a:r>
              <a:rPr lang="en-US" sz="1700" dirty="0" smtClean="0">
                <a:latin typeface="Courier New"/>
                <a:cs typeface="Courier New"/>
              </a:rPr>
              <a:t>Lens[MovingAverage,</a:t>
            </a:r>
            <a:r>
              <a:rPr lang="en-US" sz="1700" dirty="0">
                <a:latin typeface="Courier New"/>
                <a:cs typeface="Courier New"/>
              </a:rPr>
              <a:t>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 smtClean="0">
                <a:latin typeface="Courier New"/>
                <a:cs typeface="Courier New"/>
              </a:rPr>
              <a:t>]] </a:t>
            </a:r>
            <a:r>
              <a:rPr lang="en-US" sz="1700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00" b="1" i="1" dirty="0" smtClean="0">
                <a:solidFill>
                  <a:srgbClr val="FFFFFF"/>
                </a:solidFill>
                <a:latin typeface="Courier New"/>
                <a:cs typeface="Courier New"/>
              </a:rPr>
              <a:t>                              lens</a:t>
            </a:r>
            <a:r>
              <a:rPr lang="en-US" sz="1700" dirty="0" smtClean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MovingAverage] &gt;&gt; </a:t>
            </a:r>
            <a:r>
              <a:rPr lang="en-US" sz="1700" b="1" dirty="0">
                <a:solidFill>
                  <a:srgbClr val="FFFFFF"/>
                </a:solidFill>
                <a:latin typeface="Courier New"/>
                <a:cs typeface="Courier New"/>
              </a:rPr>
              <a:t>'queue </a:t>
            </a:r>
            <a:r>
              <a:rPr lang="en-US" sz="17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402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ne queue Lens for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To modify the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 variable of </a:t>
            </a:r>
            <a:r>
              <a:rPr lang="en-US" sz="1600" dirty="0" smtClean="0"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cs typeface="Courier New"/>
              </a:rPr>
              <a:t>,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we </a:t>
            </a:r>
            <a:r>
              <a:rPr lang="en-US" sz="1600" dirty="0">
                <a:cs typeface="Courier New"/>
              </a:rPr>
              <a:t>need to define </a:t>
            </a:r>
            <a:r>
              <a:rPr lang="en-US" sz="1600" dirty="0" smtClean="0">
                <a:cs typeface="Courier New"/>
              </a:rPr>
              <a:t>a lens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,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700" dirty="0">
                <a:latin typeface="Courier New"/>
                <a:cs typeface="Courier New"/>
              </a:rPr>
              <a:t>MovingAverage(queue: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>
                <a:latin typeface="Courier New"/>
                <a:cs typeface="Courier New"/>
              </a:rPr>
              <a:t>] = </a:t>
            </a:r>
            <a:r>
              <a:rPr lang="en-US" sz="1700" i="1" dirty="0">
                <a:latin typeface="Courier New"/>
                <a:cs typeface="Courier New"/>
              </a:rPr>
              <a:t>empty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queue: </a:t>
            </a:r>
            <a:r>
              <a:rPr lang="en-US" sz="1700" dirty="0" smtClean="0">
                <a:latin typeface="Courier New"/>
                <a:cs typeface="Courier New"/>
              </a:rPr>
              <a:t>Lens[MovingAverage,</a:t>
            </a:r>
            <a:r>
              <a:rPr lang="en-US" sz="1700" dirty="0">
                <a:latin typeface="Courier New"/>
                <a:cs typeface="Courier New"/>
              </a:rPr>
              <a:t>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 smtClean="0">
                <a:latin typeface="Courier New"/>
                <a:cs typeface="Courier New"/>
              </a:rPr>
              <a:t>]] = 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                        lens</a:t>
            </a:r>
            <a:r>
              <a:rPr lang="en-US" sz="1700" dirty="0" smtClean="0">
                <a:latin typeface="Courier New"/>
                <a:cs typeface="Courier New"/>
              </a:rPr>
              <a:t>[</a:t>
            </a:r>
            <a:r>
              <a:rPr lang="en-US" sz="1700" dirty="0">
                <a:latin typeface="Courier New"/>
                <a:cs typeface="Courier New"/>
              </a:rPr>
              <a:t>MovingAverage] &gt;&gt; </a:t>
            </a:r>
            <a:r>
              <a:rPr lang="en-US" sz="17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402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ne queue Lens for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To modify the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 variable of </a:t>
            </a:r>
            <a:r>
              <a:rPr lang="en-US" sz="1600" dirty="0" smtClean="0"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cs typeface="Courier New"/>
              </a:rPr>
              <a:t>,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we </a:t>
            </a:r>
            <a:r>
              <a:rPr lang="en-US" sz="1600" dirty="0">
                <a:cs typeface="Courier New"/>
              </a:rPr>
              <a:t>need to define </a:t>
            </a:r>
            <a:r>
              <a:rPr lang="en-US" sz="1600" dirty="0" smtClean="0">
                <a:cs typeface="Courier New"/>
              </a:rPr>
              <a:t>a lens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,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700" dirty="0">
                <a:latin typeface="Courier New"/>
                <a:cs typeface="Courier New"/>
              </a:rPr>
              <a:t>MovingAverage(queue: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>
                <a:latin typeface="Courier New"/>
                <a:cs typeface="Courier New"/>
              </a:rPr>
              <a:t>] = </a:t>
            </a:r>
            <a:r>
              <a:rPr lang="en-US" sz="1700" i="1" dirty="0">
                <a:latin typeface="Courier New"/>
                <a:cs typeface="Courier New"/>
              </a:rPr>
              <a:t>empty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700" b="1" i="1" strike="sngStrike" dirty="0" smtClean="0">
                <a:solidFill>
                  <a:srgbClr val="660066"/>
                </a:solidFill>
                <a:latin typeface="Courier New"/>
                <a:cs typeface="Courier New"/>
              </a:rPr>
              <a:t>: </a:t>
            </a:r>
            <a:r>
              <a:rPr lang="en-US" sz="1700" strike="sngStrike" dirty="0" smtClean="0">
                <a:latin typeface="Courier New"/>
                <a:cs typeface="Courier New"/>
              </a:rPr>
              <a:t>Lens[MovingAverage,</a:t>
            </a:r>
            <a:r>
              <a:rPr lang="en-US" sz="1700" strike="sngStrike" dirty="0">
                <a:latin typeface="Courier New"/>
                <a:cs typeface="Courier New"/>
              </a:rPr>
              <a:t> Queue[</a:t>
            </a:r>
            <a:r>
              <a:rPr lang="en-US" sz="1700" b="1" strike="sngStrike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strike="sngStrike" dirty="0" smtClean="0">
                <a:latin typeface="Courier New"/>
                <a:cs typeface="Courier New"/>
              </a:rPr>
              <a:t>]] </a:t>
            </a:r>
            <a:r>
              <a:rPr lang="en-US" sz="1700" dirty="0" smtClean="0">
                <a:latin typeface="Courier New"/>
                <a:cs typeface="Courier New"/>
              </a:rPr>
              <a:t>= 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                        lens</a:t>
            </a:r>
            <a:r>
              <a:rPr lang="en-US" sz="1700" dirty="0" smtClean="0">
                <a:latin typeface="Courier New"/>
                <a:cs typeface="Courier New"/>
              </a:rPr>
              <a:t>[</a:t>
            </a:r>
            <a:r>
              <a:rPr lang="en-US" sz="1700" dirty="0">
                <a:latin typeface="Courier New"/>
                <a:cs typeface="Courier New"/>
              </a:rPr>
              <a:t>MovingAverage] &gt;&gt; </a:t>
            </a:r>
            <a:r>
              <a:rPr lang="en-US" sz="17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226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ne queue Lens for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To modify the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 variable of </a:t>
            </a:r>
            <a:r>
              <a:rPr lang="en-US" sz="1600" dirty="0" smtClean="0"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cs typeface="Courier New"/>
              </a:rPr>
              <a:t>,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we </a:t>
            </a:r>
            <a:r>
              <a:rPr lang="en-US" sz="1600" dirty="0">
                <a:cs typeface="Courier New"/>
              </a:rPr>
              <a:t>need to define </a:t>
            </a:r>
            <a:r>
              <a:rPr lang="en-US" sz="1600" dirty="0" smtClean="0">
                <a:cs typeface="Courier New"/>
              </a:rPr>
              <a:t>a lens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,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700" dirty="0">
                <a:latin typeface="Courier New"/>
                <a:cs typeface="Courier New"/>
              </a:rPr>
              <a:t>MovingAverage(queue: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>
                <a:latin typeface="Courier New"/>
                <a:cs typeface="Courier New"/>
              </a:rPr>
              <a:t>] = </a:t>
            </a:r>
            <a:r>
              <a:rPr lang="en-US" sz="1700" i="1" dirty="0">
                <a:latin typeface="Courier New"/>
                <a:cs typeface="Courier New"/>
              </a:rPr>
              <a:t>empty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700" b="1" i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Lens[MovingAverage,</a:t>
            </a:r>
            <a:r>
              <a:rPr lang="en-US" sz="1700" strike="sngStrike" dirty="0">
                <a:solidFill>
                  <a:srgbClr val="FFFFFF"/>
                </a:solidFill>
                <a:latin typeface="Courier New"/>
                <a:cs typeface="Courier New"/>
              </a:rPr>
              <a:t> Queue[</a:t>
            </a:r>
            <a:r>
              <a:rPr lang="en-US" sz="17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7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]] </a:t>
            </a:r>
            <a:r>
              <a:rPr lang="en-US" sz="1700" dirty="0" smtClean="0">
                <a:latin typeface="Courier New"/>
                <a:cs typeface="Courier New"/>
              </a:rPr>
              <a:t>= 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                        lens</a:t>
            </a:r>
            <a:r>
              <a:rPr lang="en-US" sz="1700" dirty="0" smtClean="0">
                <a:latin typeface="Courier New"/>
                <a:cs typeface="Courier New"/>
              </a:rPr>
              <a:t>[</a:t>
            </a:r>
            <a:r>
              <a:rPr lang="en-US" sz="1700" dirty="0">
                <a:latin typeface="Courier New"/>
                <a:cs typeface="Courier New"/>
              </a:rPr>
              <a:t>MovingAverage] &gt;&gt; </a:t>
            </a:r>
            <a:r>
              <a:rPr lang="en-US" sz="17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142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ne queue Lens for 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To modify the </a:t>
            </a:r>
            <a:r>
              <a:rPr lang="en-US" sz="1600" dirty="0" smtClean="0"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 variable of </a:t>
            </a:r>
            <a:r>
              <a:rPr lang="en-US" sz="1600" dirty="0" smtClean="0"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cs typeface="Courier New"/>
              </a:rPr>
              <a:t>,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we </a:t>
            </a:r>
            <a:r>
              <a:rPr lang="en-US" sz="1600" dirty="0">
                <a:cs typeface="Courier New"/>
              </a:rPr>
              <a:t>need to define </a:t>
            </a:r>
            <a:r>
              <a:rPr lang="en-US" sz="1600" dirty="0" smtClean="0">
                <a:cs typeface="Courier New"/>
              </a:rPr>
              <a:t>a lens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cs typeface="Courier New"/>
              </a:rPr>
              <a:t>,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700" dirty="0">
                <a:latin typeface="Courier New"/>
                <a:cs typeface="Courier New"/>
              </a:rPr>
              <a:t>MovingAverage(queue: Queue[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700" dirty="0">
                <a:latin typeface="Courier New"/>
                <a:cs typeface="Courier New"/>
              </a:rPr>
              <a:t>] = </a:t>
            </a:r>
            <a:r>
              <a:rPr lang="en-US" sz="1700" i="1" dirty="0">
                <a:latin typeface="Courier New"/>
                <a:cs typeface="Courier New"/>
              </a:rPr>
              <a:t>empty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700" dirty="0" smtClean="0">
                <a:latin typeface="Courier New"/>
                <a:cs typeface="Courier New"/>
              </a:rPr>
              <a:t>= </a:t>
            </a:r>
            <a:r>
              <a:rPr lang="en-US" sz="17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700" dirty="0" smtClean="0">
                <a:latin typeface="Courier New"/>
                <a:cs typeface="Courier New"/>
              </a:rPr>
              <a:t>[</a:t>
            </a:r>
            <a:r>
              <a:rPr lang="en-US" sz="1700" dirty="0">
                <a:latin typeface="Courier New"/>
                <a:cs typeface="Courier New"/>
              </a:rPr>
              <a:t>MovingAverage] &gt;&gt; </a:t>
            </a:r>
            <a:r>
              <a:rPr lang="en-US" sz="17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36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02" y="1600200"/>
            <a:ext cx="853466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An example of case class, </a:t>
            </a:r>
            <a:r>
              <a:rPr lang="en-US" sz="1600" dirty="0" smtClean="0">
                <a:cs typeface="Courier New"/>
              </a:rPr>
              <a:t>less code now.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latin typeface="Courier New"/>
                <a:cs typeface="Courier New"/>
              </a:rPr>
              <a:t/>
            </a:r>
            <a:br>
              <a:rPr lang="en-US" sz="1600" i="1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class </a:t>
            </a:r>
            <a:r>
              <a:rPr lang="en-US" sz="1600" dirty="0" smtClean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empty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def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(queue.nonEmpty) queue.sum / queue.size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queue.sum / queue.size}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else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{0L}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</a:br>
            <a:endParaRPr lang="en-US" sz="16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override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average.toString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845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Shapeless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package object </a:t>
            </a:r>
            <a:r>
              <a:rPr lang="en-US" sz="1600" dirty="0">
                <a:latin typeface="Courier New"/>
                <a:cs typeface="Courier New"/>
              </a:rPr>
              <a:t>shapeless {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 /**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`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`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definitions */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i="1" dirty="0">
                <a:latin typeface="Courier New"/>
                <a:cs typeface="Courier New"/>
              </a:rPr>
              <a:t>lens </a:t>
            </a:r>
            <a:r>
              <a:rPr lang="en-US" sz="1600" dirty="0">
                <a:latin typeface="Courier New"/>
                <a:cs typeface="Courier New"/>
              </a:rPr>
              <a:t>= LensDefns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object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LensDefns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apply[C] = </a:t>
            </a:r>
            <a:r>
              <a:rPr lang="en-US" sz="1600" i="1" dirty="0">
                <a:latin typeface="Courier New"/>
                <a:cs typeface="Courier New"/>
              </a:rPr>
              <a:t>id</a:t>
            </a:r>
            <a:r>
              <a:rPr lang="en-US" sz="1600" dirty="0">
                <a:latin typeface="Courier New"/>
                <a:cs typeface="Courier New"/>
              </a:rPr>
              <a:t>[C]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object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extends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Poly2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implicit def </a:t>
            </a:r>
            <a:r>
              <a:rPr lang="en-US" sz="1600" dirty="0">
                <a:latin typeface="Courier New"/>
                <a:cs typeface="Courier New"/>
              </a:rPr>
              <a:t>default[A, B, C] =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at</a:t>
            </a:r>
            <a:r>
              <a:rPr lang="en-US" sz="1600" dirty="0">
                <a:latin typeface="Courier New"/>
                <a:cs typeface="Courier New"/>
              </a:rPr>
              <a:t>[Lens[B, C], Lens[A, B]](_ compose _)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…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1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trait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Lens[C, F] </a:t>
            </a:r>
            <a:r>
              <a:rPr lang="en-US" sz="1600" dirty="0" smtClean="0">
                <a:latin typeface="Courier New"/>
                <a:cs typeface="Courier New"/>
              </a:rPr>
              <a:t>{ outer </a:t>
            </a:r>
            <a:r>
              <a:rPr lang="en-US" sz="1600" dirty="0">
                <a:latin typeface="Courier New"/>
                <a:cs typeface="Courier New"/>
              </a:rPr>
              <a:t>=&gt;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get(c : C) : F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set(c : C)(f : F) : C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modify(c : C)(f : F =&gt; F) : C = set(c)(f(get(c)))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compose[D](g : Lens[D, C]) 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new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Lens[D, F]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get(d : D) : F = outer.get(g.get(d))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set(d : D)(f : F) : D = g.set(d)(outer.set(g.get(d))(f))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}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&gt;&gt;[L &lt;: HList](n : Nat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implicit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gen </a:t>
            </a:r>
            <a:r>
              <a:rPr lang="en-US" sz="1600" dirty="0" smtClean="0">
                <a:latin typeface="Courier New"/>
                <a:cs typeface="Courier New"/>
              </a:rPr>
              <a:t> : </a:t>
            </a:r>
            <a:r>
              <a:rPr lang="en-US" sz="1600" dirty="0">
                <a:latin typeface="Courier New"/>
                <a:cs typeface="Courier New"/>
              </a:rPr>
              <a:t>Generic.Aux[F, L],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lens </a:t>
            </a:r>
            <a:r>
              <a:rPr lang="en-US" sz="1600" dirty="0">
                <a:latin typeface="Courier New"/>
                <a:cs typeface="Courier New"/>
              </a:rPr>
              <a:t>: HListNthLens[L, n.N]) </a:t>
            </a:r>
            <a:r>
              <a:rPr lang="en-US" sz="1600" dirty="0" smtClean="0">
                <a:latin typeface="Courier New"/>
                <a:cs typeface="Courier New"/>
              </a:rPr>
              <a:t>= ?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&gt;&gt;[Out0 &lt;: HList : Gen, V](k: Witness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implicit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s: RSelector.Aux[Out0, k.T, V],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u</a:t>
            </a:r>
            <a:r>
              <a:rPr lang="en-US" sz="1600" dirty="0">
                <a:latin typeface="Courier New"/>
                <a:cs typeface="Courier New"/>
              </a:rPr>
              <a:t>: Updater.Aux[Out0, FieldType[k.T, V], Out0]) </a:t>
            </a:r>
            <a:r>
              <a:rPr lang="en-US" sz="1600" dirty="0" smtClean="0">
                <a:latin typeface="Courier New"/>
                <a:cs typeface="Courier New"/>
              </a:rPr>
              <a:t>= ?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789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Lenses for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class, you need to define 3 lenses for the 3 variables of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, we won’t change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field, so no lens is needed for that.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Lens[Memory, MovingAverage]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Memory] </a:t>
            </a:r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'committed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'max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5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Lenses for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class, you need to define 3 lenses for the 3 variables of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we won’t change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field, so no lens is needed for that.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strike="sngStrike" dirty="0" smtClean="0">
                <a:latin typeface="Courier New"/>
                <a:cs typeface="Courier New"/>
              </a:rPr>
              <a:t>:</a:t>
            </a:r>
            <a:r>
              <a:rPr lang="en-US" sz="1600" i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>
                <a:latin typeface="Courier New"/>
                <a:cs typeface="Courier New"/>
              </a:rPr>
              <a:t>Lens[Memory, MovingAverage]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Memory] </a:t>
            </a:r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'committed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'max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Lenses for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class, you need to define 3 lenses for the 3 variables of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we won’t change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field, so no lens is needed for that.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1600" i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Lens[Memory, MovingAverage]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Memory] </a:t>
            </a:r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'committed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'max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Lenses for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class, you need to define 3 lenses for the 3 variables of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we won’t change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field, so no lens is needed for that.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Memory] </a:t>
            </a:r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'committed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FFFFFF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Memory]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'max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1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Lenses for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class, you need to define 3 lenses for the 3 variables of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we won’t change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 field, so no lens is needed for that.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Memory(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init     </a:t>
            </a:r>
            <a:r>
              <a:rPr lang="en-US" sz="1600" dirty="0" smtClean="0">
                <a:latin typeface="Courier New"/>
                <a:cs typeface="Courier New"/>
              </a:rPr>
              <a:t>: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used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committed: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max      : MovingAverage = </a:t>
            </a:r>
            <a:r>
              <a:rPr lang="en-US" sz="1600" i="1" dirty="0">
                <a:latin typeface="Courier New"/>
                <a:cs typeface="Courier New"/>
              </a:rPr>
              <a:t>MovingAverage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>
                <a:latin typeface="Courier New"/>
                <a:cs typeface="Courier New"/>
              </a:rPr>
              <a:t>     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Memory] </a:t>
            </a:r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Memory] </a:t>
            </a:r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endParaRPr lang="en-US" sz="1600" dirty="0">
              <a:solidFill>
                <a:srgbClr val="4F6228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>
                <a:latin typeface="Courier New"/>
                <a:cs typeface="Courier New"/>
              </a:rPr>
              <a:t>      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smtClean="0">
                <a:latin typeface="Courier New"/>
                <a:cs typeface="Courier New"/>
              </a:rPr>
              <a:t>Memory] </a:t>
            </a:r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'max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 </a:t>
            </a:r>
            <a:r>
              <a:rPr lang="en-US" sz="1600" dirty="0"/>
              <a:t>act or mechanism to combine simple functions to build more complicated ones. Like </a:t>
            </a:r>
            <a:r>
              <a:rPr lang="en-US" sz="1600" dirty="0" smtClean="0"/>
              <a:t>mathematics</a:t>
            </a:r>
            <a:r>
              <a:rPr lang="en-US" sz="1600" dirty="0"/>
              <a:t>, the result of each function is passed as the argument of the next, and the result of the last one is the result of the </a:t>
            </a:r>
            <a:r>
              <a:rPr lang="en-US" sz="1600" dirty="0" smtClean="0"/>
              <a:t>whole.</a:t>
            </a:r>
          </a:p>
          <a:p>
            <a:r>
              <a:rPr lang="en-US" sz="1600" dirty="0" smtClean="0">
                <a:cs typeface="Courier New"/>
              </a:rPr>
              <a:t>The </a:t>
            </a:r>
            <a:r>
              <a:rPr lang="en-US" sz="1600" dirty="0">
                <a:cs typeface="Courier New"/>
              </a:rPr>
              <a:t>law of function composition only allows, </a:t>
            </a:r>
            <a:r>
              <a:rPr lang="en-US" sz="1600" dirty="0" smtClean="0"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F2[</a:t>
            </a:r>
            <a:r>
              <a:rPr lang="en-US" sz="1600" dirty="0">
                <a:latin typeface="Courier New"/>
                <a:cs typeface="Courier New"/>
              </a:rPr>
              <a:t>B,C] compose </a:t>
            </a:r>
            <a:r>
              <a:rPr lang="en-US" sz="1600" dirty="0" smtClean="0">
                <a:latin typeface="Courier New"/>
                <a:cs typeface="Courier New"/>
              </a:rPr>
              <a:t>F1[</a:t>
            </a:r>
            <a:r>
              <a:rPr lang="en-US" sz="1600" dirty="0">
                <a:latin typeface="Courier New"/>
                <a:cs typeface="Courier New"/>
              </a:rPr>
              <a:t>A,</a:t>
            </a:r>
            <a:r>
              <a:rPr lang="en-US" sz="1600" dirty="0" smtClean="0">
                <a:latin typeface="Courier New"/>
                <a:cs typeface="Courier New"/>
              </a:rPr>
              <a:t>B]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into </a:t>
            </a:r>
            <a:r>
              <a:rPr lang="en-US" sz="1600" dirty="0" smtClean="0">
                <a:latin typeface="Courier New"/>
                <a:cs typeface="Courier New"/>
              </a:rPr>
              <a:t>F2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F1)</a:t>
            </a:r>
            <a:r>
              <a:rPr lang="en-US" sz="1600" dirty="0">
                <a:latin typeface="Courier New"/>
                <a:cs typeface="Courier New"/>
              </a:rPr>
              <a:t>[A,C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lvl="1"/>
            <a:r>
              <a:rPr lang="en-US" sz="1600" dirty="0" smtClean="0">
                <a:cs typeface="Courier New"/>
              </a:rPr>
              <a:t>The input of F2 must be the same type as the output of F1</a:t>
            </a:r>
          </a:p>
          <a:p>
            <a:pPr lvl="1"/>
            <a:r>
              <a:rPr lang="en-US" sz="1600" dirty="0" smtClean="0">
                <a:cs typeface="Courier New"/>
              </a:rPr>
              <a:t>The input of the composed function F2(F1(A)) is A, the output is C </a:t>
            </a:r>
          </a:p>
          <a:p>
            <a:pPr lvl="1"/>
            <a:r>
              <a:rPr lang="en-US" sz="1600" dirty="0" smtClean="0">
                <a:cs typeface="Courier New"/>
              </a:rPr>
              <a:t>For example,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 smtClean="0">
                <a:cs typeface="Courier New"/>
              </a:rPr>
              <a:t>and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</a:t>
            </a:r>
            <a:r>
              <a:rPr lang="en-US" sz="1600" dirty="0" smtClean="0">
                <a:cs typeface="Courier New"/>
              </a:rPr>
              <a:t>Lenses can be composed together since the output of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is a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MovingAverage which is the input of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queue, </a:t>
            </a:r>
            <a:r>
              <a:rPr lang="en-US" sz="1600" dirty="0" smtClean="0">
                <a:cs typeface="Courier New"/>
              </a:rPr>
              <a:t>the result </a:t>
            </a:r>
            <a:r>
              <a:rPr lang="en-US" sz="1600" dirty="0">
                <a:cs typeface="Courier New"/>
              </a:rPr>
              <a:t>of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compose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 </a:t>
            </a:r>
            <a:r>
              <a:rPr lang="en-US" sz="1600" dirty="0">
                <a:cs typeface="Courier New"/>
              </a:rPr>
              <a:t>is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Lens[Memory,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]].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endParaRPr lang="en-US" sz="17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: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]] = 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                                  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 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Lens[Memory, MovingAverage] 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[Memory]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al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usedQueue : </a:t>
            </a:r>
            <a:r>
              <a:rPr lang="en-US" sz="1600" dirty="0" smtClean="0">
                <a:latin typeface="Courier New"/>
                <a:cs typeface="Courier New"/>
              </a:rPr>
              <a:t>Lens[Memory,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]] =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6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from Memory to Queue[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class, enqueuing data onto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of each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property, you need following lenses,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: Lens</a:t>
            </a:r>
            <a:r>
              <a:rPr lang="en-US" sz="1600" dirty="0">
                <a:latin typeface="Courier New"/>
                <a:cs typeface="Courier New"/>
              </a:rPr>
              <a:t>[Memory, </a:t>
            </a:r>
            <a:r>
              <a:rPr lang="en-US" sz="1600" dirty="0" smtClean="0">
                <a:latin typeface="Courier New"/>
                <a:cs typeface="Courier New"/>
              </a:rPr>
              <a:t>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]]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 smtClean="0">
                <a:latin typeface="Courier New"/>
                <a:cs typeface="Courier New"/>
              </a:rPr>
              <a:t>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547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from Memory to Queue[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class, enqueuing data onto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of each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property, you need following lenses,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: Lens</a:t>
            </a:r>
            <a:r>
              <a:rPr lang="en-US" sz="1600" dirty="0">
                <a:latin typeface="Courier New"/>
                <a:cs typeface="Courier New"/>
              </a:rPr>
              <a:t>[Memory, </a:t>
            </a:r>
            <a:r>
              <a:rPr lang="en-US" sz="1600" dirty="0" smtClean="0">
                <a:latin typeface="Courier New"/>
                <a:cs typeface="Courier New"/>
              </a:rPr>
              <a:t>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]]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 smtClean="0">
                <a:latin typeface="Courier New"/>
                <a:cs typeface="Courier New"/>
              </a:rPr>
              <a:t>compose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: Lens[Memory,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]]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maxQueue</a:t>
            </a:r>
            <a:r>
              <a:rPr lang="en-US" sz="1600" i="1" dirty="0" smtClean="0">
                <a:solidFill>
                  <a:schemeClr val="bg1"/>
                </a:solidFill>
                <a:latin typeface="Courier New"/>
                <a:cs typeface="Courier New"/>
              </a:rPr>
              <a:t>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Lens[Memory,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]]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chemeClr val="bg1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compose </a:t>
            </a:r>
            <a:r>
              <a:rPr lang="en-US" sz="1600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max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Lens[Memory,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1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Another </a:t>
            </a:r>
            <a:r>
              <a:rPr lang="en-US" sz="1600" dirty="0">
                <a:cs typeface="Courier New"/>
              </a:rPr>
              <a:t>example of case class, </a:t>
            </a:r>
            <a:r>
              <a:rPr lang="en-US" sz="1600" dirty="0" smtClean="0">
                <a:cs typeface="Courier New"/>
              </a:rPr>
              <a:t> it nests the first MovingAverage case class as a property.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init     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init memory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used     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used memory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committed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committed memory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max      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max memory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*/</a:t>
            </a:r>
            <a:endParaRPr lang="en-US" sz="16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1600" dirty="0" smtClean="0">
                <a:latin typeface="Courier New"/>
                <a:cs typeface="Courier New"/>
              </a:rPr>
              <a:t>Memory(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init     :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used     : MovingAverage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committed: MovingAverage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max      : MovingAverage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23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from Memory to Queue[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In order to modify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class, enqueuing data onto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of each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property, you need following lenses,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: Lens</a:t>
            </a:r>
            <a:r>
              <a:rPr lang="en-US" sz="1600" dirty="0">
                <a:latin typeface="Courier New"/>
                <a:cs typeface="Courier New"/>
              </a:rPr>
              <a:t>[Memory, </a:t>
            </a:r>
            <a:r>
              <a:rPr lang="en-US" sz="1600" dirty="0" smtClean="0">
                <a:latin typeface="Courier New"/>
                <a:cs typeface="Courier New"/>
              </a:rPr>
              <a:t>Queue[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]]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 smtClean="0">
                <a:latin typeface="Courier New"/>
                <a:cs typeface="Courier New"/>
              </a:rPr>
              <a:t>compose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: Lens[Memory,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]]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maxQueue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: </a:t>
            </a:r>
            <a:r>
              <a:rPr lang="en-US" sz="1600" dirty="0">
                <a:latin typeface="Courier New"/>
                <a:cs typeface="Courier New"/>
              </a:rPr>
              <a:t>Lens[Memory,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]]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compose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Lens[Memory,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You don’t need to define these composed lenses since they are composed during run time.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87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93"/>
            <a:ext cx="8229600" cy="1143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nqueue as a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e</a:t>
            </a:r>
            <a:r>
              <a:rPr lang="en-US" sz="1600" dirty="0" smtClean="0">
                <a:latin typeface="Courier New"/>
                <a:cs typeface="Courier New"/>
              </a:rPr>
              <a:t>nqueue</a:t>
            </a:r>
            <a:r>
              <a:rPr lang="en-US" sz="1600" dirty="0" smtClean="0">
                <a:cs typeface="Courier New"/>
              </a:rPr>
              <a:t> can be a helper method in an object which is a singleton pattern in Scala.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object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Memory {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(m: Memory)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(l: </a:t>
            </a:r>
            <a:r>
              <a:rPr lang="en-US" sz="1600" dirty="0">
                <a:latin typeface="Courier New"/>
                <a:cs typeface="Courier New"/>
              </a:rPr>
              <a:t>Lens[Memory, MovingAverage])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l).modify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600" dirty="0" smtClean="0">
                <a:latin typeface="Courier New"/>
                <a:cs typeface="Courier New"/>
              </a:rPr>
              <a:t>) { q </a:t>
            </a:r>
            <a:r>
              <a:rPr lang="en-US" sz="1600" dirty="0">
                <a:latin typeface="Courier New"/>
                <a:cs typeface="Courier New"/>
              </a:rPr>
              <a:t>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size ==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10) </a:t>
            </a:r>
            <a:r>
              <a:rPr lang="en-US" sz="1600" dirty="0" smtClean="0">
                <a:latin typeface="Courier New"/>
                <a:cs typeface="Courier New"/>
              </a:rPr>
              <a:t>q.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_2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d)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queue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 smtClean="0">
                <a:cs typeface="Courier New"/>
              </a:rPr>
              <a:t>is one of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 smtClean="0">
                <a:latin typeface="Courier New"/>
                <a:cs typeface="Courier New"/>
              </a:rPr>
              <a:t>,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i="1" dirty="0" smtClean="0">
                <a:cs typeface="Courier New"/>
              </a:rPr>
              <a:t>or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590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W</a:t>
            </a:r>
            <a:r>
              <a:rPr lang="en-US" sz="1600" dirty="0" smtClean="0">
                <a:cs typeface="Courier New"/>
              </a:rPr>
              <a:t>ith </a:t>
            </a:r>
            <a:r>
              <a:rPr lang="en-US" sz="1600" dirty="0">
                <a:cs typeface="Courier New"/>
              </a:rPr>
              <a:t>the helper method </a:t>
            </a:r>
            <a:r>
              <a:rPr lang="en-US" sz="1600" dirty="0" smtClean="0">
                <a:cs typeface="Courier New"/>
              </a:rPr>
              <a:t>approach, </a:t>
            </a:r>
            <a:r>
              <a:rPr lang="en-US" sz="1600" dirty="0">
                <a:cs typeface="Courier New"/>
              </a:rPr>
              <a:t>y</a:t>
            </a:r>
            <a:r>
              <a:rPr lang="en-US" sz="1600" dirty="0" smtClean="0">
                <a:cs typeface="Courier New"/>
              </a:rPr>
              <a:t>ou </a:t>
            </a:r>
            <a:r>
              <a:rPr lang="en-US" sz="1600" dirty="0">
                <a:cs typeface="Courier New"/>
              </a:rPr>
              <a:t>can’t chain the method </a:t>
            </a:r>
            <a:r>
              <a:rPr lang="en-US" sz="1600" dirty="0" smtClean="0">
                <a:cs typeface="Courier New"/>
              </a:rPr>
              <a:t>calls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22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mem0: </a:t>
            </a:r>
            <a:r>
              <a:rPr lang="en-US" sz="1600" dirty="0">
                <a:latin typeface="Courier New"/>
                <a:cs typeface="Courier New"/>
              </a:rPr>
              <a:t>Memory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Memory</a:t>
            </a:r>
            <a:r>
              <a:rPr lang="en-US" sz="1600" dirty="0" smtClean="0">
                <a:latin typeface="Courier New"/>
                <a:cs typeface="Courier New"/>
              </a:rPr>
              <a:t>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mem1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(mem0)(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used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)(m.getUsed)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mem2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(mem1)(</a:t>
            </a:r>
            <a:r>
              <a:rPr lang="en-US" sz="16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mem3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(mem2)(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)(m.getMax)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mem3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11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 following method can be added to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case class.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(m: Memory)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(l: Lens[Memory, MovingAverage])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l).modify(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size ==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10) 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1600" dirty="0">
                <a:latin typeface="Courier New"/>
                <a:cs typeface="Courier New"/>
              </a:rPr>
              <a:t>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queue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 </a:t>
            </a:r>
            <a:r>
              <a:rPr lang="en-US" sz="1600" dirty="0">
                <a:cs typeface="Courier New"/>
              </a:rPr>
              <a:t>is one of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>
                <a:latin typeface="Courier New"/>
                <a:cs typeface="Courier New"/>
              </a:rPr>
              <a:t>,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 committedQueue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i="1" dirty="0">
                <a:cs typeface="Courier New"/>
              </a:rPr>
              <a:t>or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028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to case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The parameter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m: Memory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is no longer needed.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strike="sngStrike" dirty="0">
                <a:latin typeface="Courier New"/>
                <a:cs typeface="Courier New"/>
              </a:rPr>
              <a:t>(m: Memory)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(l: Lens[Memory, MovingAverage])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l).modify(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size ==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10) 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1600" dirty="0">
                <a:latin typeface="Courier New"/>
                <a:cs typeface="Courier New"/>
              </a:rPr>
              <a:t>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 </a:t>
            </a:r>
            <a:r>
              <a:rPr lang="en-US" sz="1600" dirty="0">
                <a:cs typeface="Courier New"/>
              </a:rPr>
              <a:t>is one of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>
                <a:latin typeface="Courier New"/>
                <a:cs typeface="Courier New"/>
              </a:rPr>
              <a:t>,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 committedQueue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i="1" dirty="0">
                <a:cs typeface="Courier New"/>
              </a:rPr>
              <a:t>or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933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to case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The parameter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m: Memory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is no longer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needed and deleted.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strike="sngStrike" dirty="0">
                <a:solidFill>
                  <a:schemeClr val="bg1"/>
                </a:solidFill>
                <a:latin typeface="Courier New"/>
                <a:cs typeface="Courier New"/>
              </a:rPr>
              <a:t>(m: Memory)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(l: Lens[Memory, MovingAverage])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l).modify(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size ==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10) 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1600" dirty="0">
                <a:latin typeface="Courier New"/>
                <a:cs typeface="Courier New"/>
              </a:rPr>
              <a:t>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 </a:t>
            </a:r>
            <a:r>
              <a:rPr lang="en-US" sz="1600" dirty="0">
                <a:cs typeface="Courier New"/>
              </a:rPr>
              <a:t>is one of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>
                <a:latin typeface="Courier New"/>
                <a:cs typeface="Courier New"/>
              </a:rPr>
              <a:t>,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 committedQueue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i="1" dirty="0">
                <a:cs typeface="Courier New"/>
              </a:rPr>
              <a:t>or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93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to case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The parameter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m: Memory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is no longer needed and deleted.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endParaRPr lang="en-US" sz="16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l: Lens[Memory, MovingAverage])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 (d: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l).modify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size ==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10) q.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1600" dirty="0">
                <a:latin typeface="Courier New"/>
                <a:cs typeface="Courier New"/>
              </a:rPr>
              <a:t>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>
                <a:latin typeface="Courier New"/>
                <a:cs typeface="Courier New"/>
              </a:rPr>
              <a:t>[MovingAverage] &gt;&gt; </a:t>
            </a:r>
            <a:r>
              <a:rPr lang="en-US" sz="1600" b="1" dirty="0">
                <a:solidFill>
                  <a:srgbClr val="4F6228"/>
                </a:solidFill>
                <a:latin typeface="Courier New"/>
                <a:cs typeface="Courier New"/>
              </a:rPr>
              <a:t>'queue </a:t>
            </a:r>
            <a:endParaRPr lang="en-US" sz="1600" b="1" dirty="0" smtClean="0">
              <a:solidFill>
                <a:srgbClr val="4F6228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compose l) </a:t>
            </a:r>
            <a:r>
              <a:rPr lang="en-US" sz="1600" dirty="0">
                <a:cs typeface="Courier New"/>
              </a:rPr>
              <a:t>is one of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usedQueue</a:t>
            </a:r>
            <a:r>
              <a:rPr lang="en-US" sz="1600" i="1" dirty="0">
                <a:latin typeface="Courier New"/>
                <a:cs typeface="Courier New"/>
              </a:rPr>
              <a:t>,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 committedQueue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i="1" dirty="0">
                <a:cs typeface="Courier New"/>
              </a:rPr>
              <a:t>or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rgbClr val="660066"/>
                </a:solidFill>
                <a:latin typeface="Courier New"/>
                <a:cs typeface="Courier New"/>
              </a:rPr>
              <a:t>maxQueue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4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W</a:t>
            </a:r>
            <a:r>
              <a:rPr lang="en-US" sz="1600" dirty="0" smtClean="0">
                <a:cs typeface="Courier New"/>
              </a:rPr>
              <a:t>ith </a:t>
            </a:r>
            <a:r>
              <a:rPr lang="en-US" sz="1600" dirty="0">
                <a:cs typeface="Courier New"/>
              </a:rPr>
              <a:t>the </a:t>
            </a:r>
            <a:r>
              <a:rPr lang="en-US" sz="1600" dirty="0" smtClean="0">
                <a:cs typeface="Courier New"/>
              </a:rPr>
              <a:t>helper method approach, </a:t>
            </a:r>
            <a:r>
              <a:rPr lang="en-US" sz="1600" dirty="0">
                <a:cs typeface="Courier New"/>
              </a:rPr>
              <a:t>y</a:t>
            </a:r>
            <a:r>
              <a:rPr lang="en-US" sz="1600" dirty="0" smtClean="0">
                <a:cs typeface="Courier New"/>
              </a:rPr>
              <a:t>ou </a:t>
            </a:r>
            <a:r>
              <a:rPr lang="en-US" sz="1600" dirty="0">
                <a:cs typeface="Courier New"/>
              </a:rPr>
              <a:t>can’t chain the method </a:t>
            </a:r>
            <a:r>
              <a:rPr lang="en-US" sz="1600" dirty="0" smtClean="0">
                <a:cs typeface="Courier New"/>
              </a:rPr>
              <a:t>calls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22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mem0: </a:t>
            </a:r>
            <a:r>
              <a:rPr lang="en-US" sz="1600" dirty="0">
                <a:latin typeface="Courier New"/>
                <a:cs typeface="Courier New"/>
              </a:rPr>
              <a:t>Memory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Memory</a:t>
            </a:r>
            <a:r>
              <a:rPr lang="en-US" sz="1600" dirty="0" smtClean="0">
                <a:latin typeface="Courier New"/>
                <a:cs typeface="Courier New"/>
              </a:rPr>
              <a:t>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mem1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(mem0)(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used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)(m.getUsed)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mem2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(mem1)(</a:t>
            </a:r>
            <a:r>
              <a:rPr lang="en-US" sz="16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mem3 = 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(mem2)(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)(m.getMax)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mem3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281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ourier New"/>
              </a:rPr>
              <a:t>W</a:t>
            </a:r>
            <a:r>
              <a:rPr lang="en-US" sz="1600" dirty="0" smtClean="0">
                <a:cs typeface="Courier New"/>
              </a:rPr>
              <a:t>ith </a:t>
            </a:r>
            <a:r>
              <a:rPr lang="en-US" sz="1600" dirty="0">
                <a:cs typeface="Courier New"/>
              </a:rPr>
              <a:t>the helper method </a:t>
            </a:r>
            <a:r>
              <a:rPr lang="en-US" sz="1600" dirty="0" smtClean="0">
                <a:cs typeface="Courier New"/>
              </a:rPr>
              <a:t>approach, </a:t>
            </a:r>
            <a:r>
              <a:rPr lang="en-US" sz="1600" dirty="0">
                <a:cs typeface="Courier New"/>
              </a:rPr>
              <a:t>y</a:t>
            </a:r>
            <a:r>
              <a:rPr lang="en-US" sz="1600" dirty="0" smtClean="0">
                <a:cs typeface="Courier New"/>
              </a:rPr>
              <a:t>ou </a:t>
            </a:r>
            <a:r>
              <a:rPr lang="en-US" sz="1600" dirty="0">
                <a:cs typeface="Courier New"/>
              </a:rPr>
              <a:t>can’t chain the method </a:t>
            </a:r>
            <a:r>
              <a:rPr lang="en-US" sz="1600" dirty="0" smtClean="0">
                <a:cs typeface="Courier New"/>
              </a:rPr>
              <a:t>calls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22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mem0: </a:t>
            </a:r>
            <a:r>
              <a:rPr lang="en-US" sz="1600" dirty="0">
                <a:latin typeface="Courier New"/>
                <a:cs typeface="Courier New"/>
              </a:rPr>
              <a:t>Memory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Memory</a:t>
            </a:r>
            <a:r>
              <a:rPr lang="en-US" sz="1600" dirty="0" smtClean="0">
                <a:latin typeface="Courier New"/>
                <a:cs typeface="Courier New"/>
              </a:rPr>
              <a:t>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mem1 = mem0.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strike="sngStrike" dirty="0" smtClean="0">
                <a:latin typeface="Courier New"/>
                <a:cs typeface="Courier New"/>
              </a:rPr>
              <a:t>(mem0)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used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)(m.getUsed)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mem2 = mem1.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strike="sngStrike" dirty="0" smtClean="0">
                <a:latin typeface="Courier New"/>
                <a:cs typeface="Courier New"/>
              </a:rPr>
              <a:t>(mem1)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mem3 = mem2.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strike="sngStrike" dirty="0" smtClean="0">
                <a:latin typeface="Courier New"/>
                <a:cs typeface="Courier New"/>
              </a:rPr>
              <a:t>(mem2)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)(m.getMax)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mem3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693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as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a member method of case class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now you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can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chain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the method calls.</a:t>
            </a:r>
          </a:p>
          <a:p>
            <a:pPr marL="0" indent="0">
              <a:buNone/>
            </a:pPr>
            <a:endParaRPr lang="en-US" sz="22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mem0: </a:t>
            </a:r>
            <a:r>
              <a:rPr lang="en-US" sz="1600" dirty="0">
                <a:latin typeface="Courier New"/>
                <a:cs typeface="Courier New"/>
              </a:rPr>
              <a:t>Memory</a:t>
            </a:r>
            <a:r>
              <a:rPr lang="en-US" sz="1600" i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Memory</a:t>
            </a:r>
            <a:r>
              <a:rPr lang="en-US" sz="1600" dirty="0" smtClean="0">
                <a:latin typeface="Courier New"/>
                <a:cs typeface="Courier New"/>
              </a:rPr>
              <a:t>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mem1 = mem0.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used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)(m.getUsed)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mem2 = mem1.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mem3 = mem2.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)(m.getMax)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mem3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025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MemoryUsage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cs typeface="Courier New"/>
              </a:rPr>
              <a:t>A Java class, our goal is to get the data from this class and push to the moving average queue of the case class.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E46C0A"/>
                </a:solidFill>
                <a:latin typeface="Courier New"/>
                <a:cs typeface="Courier New"/>
              </a:rPr>
              <a:t>public </a:t>
            </a: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long </a:t>
            </a:r>
            <a:r>
              <a:rPr lang="en-US" sz="1700" dirty="0">
                <a:latin typeface="Courier New"/>
                <a:cs typeface="Courier New"/>
              </a:rPr>
              <a:t>getInit() </a:t>
            </a:r>
            <a:r>
              <a:rPr lang="en-US" sz="1700" dirty="0" smtClean="0">
                <a:latin typeface="Courier New"/>
                <a:cs typeface="Courier New"/>
              </a:rPr>
              <a:t>     { </a:t>
            </a:r>
            <a:r>
              <a:rPr lang="en-US" sz="1700" b="1" dirty="0" smtClean="0">
                <a:solidFill>
                  <a:srgbClr val="E46C0A"/>
                </a:solidFill>
                <a:latin typeface="Courier New"/>
                <a:cs typeface="Courier New"/>
              </a:rPr>
              <a:t>return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init</a:t>
            </a:r>
            <a:r>
              <a:rPr lang="en-US" sz="1700" dirty="0" smtClean="0">
                <a:latin typeface="Courier New"/>
                <a:cs typeface="Courier New"/>
              </a:rPr>
              <a:t>;}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E46C0A"/>
                </a:solidFill>
                <a:latin typeface="Courier New"/>
                <a:cs typeface="Courier New"/>
              </a:rPr>
              <a:t>public </a:t>
            </a: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long </a:t>
            </a:r>
            <a:r>
              <a:rPr lang="en-US" sz="1700" dirty="0">
                <a:latin typeface="Courier New"/>
                <a:cs typeface="Courier New"/>
              </a:rPr>
              <a:t>getUsed() </a:t>
            </a:r>
            <a:r>
              <a:rPr lang="en-US" sz="1700" dirty="0" smtClean="0">
                <a:latin typeface="Courier New"/>
                <a:cs typeface="Courier New"/>
              </a:rPr>
              <a:t>     { </a:t>
            </a: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return</a:t>
            </a:r>
            <a:r>
              <a:rPr lang="en-US" sz="17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used</a:t>
            </a:r>
            <a:r>
              <a:rPr lang="en-US" sz="1700" dirty="0" smtClean="0">
                <a:latin typeface="Courier New"/>
                <a:cs typeface="Courier New"/>
              </a:rPr>
              <a:t>;}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E46C0A"/>
                </a:solidFill>
                <a:latin typeface="Courier New"/>
                <a:cs typeface="Courier New"/>
              </a:rPr>
              <a:t>public </a:t>
            </a: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long </a:t>
            </a:r>
            <a:r>
              <a:rPr lang="en-US" sz="1700" dirty="0">
                <a:latin typeface="Courier New"/>
                <a:cs typeface="Courier New"/>
              </a:rPr>
              <a:t>getCommitted() </a:t>
            </a:r>
            <a:r>
              <a:rPr lang="en-US" sz="1700" dirty="0" smtClean="0">
                <a:latin typeface="Courier New"/>
                <a:cs typeface="Courier New"/>
              </a:rPr>
              <a:t>{ </a:t>
            </a:r>
            <a:r>
              <a:rPr lang="en-US" sz="1700" b="1" dirty="0" smtClean="0">
                <a:solidFill>
                  <a:srgbClr val="E46C0A"/>
                </a:solidFill>
                <a:latin typeface="Courier New"/>
                <a:cs typeface="Courier New"/>
              </a:rPr>
              <a:t>return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committed</a:t>
            </a:r>
            <a:r>
              <a:rPr lang="en-US" sz="1700" dirty="0" smtClean="0">
                <a:latin typeface="Courier New"/>
                <a:cs typeface="Courier New"/>
              </a:rPr>
              <a:t>;}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E46C0A"/>
                </a:solidFill>
                <a:latin typeface="Courier New"/>
                <a:cs typeface="Courier New"/>
              </a:rPr>
              <a:t>public </a:t>
            </a:r>
            <a:r>
              <a:rPr lang="en-US" sz="1700" b="1" dirty="0">
                <a:solidFill>
                  <a:srgbClr val="E46C0A"/>
                </a:solidFill>
                <a:latin typeface="Courier New"/>
                <a:cs typeface="Courier New"/>
              </a:rPr>
              <a:t>long </a:t>
            </a:r>
            <a:r>
              <a:rPr lang="en-US" sz="1700" dirty="0">
                <a:latin typeface="Courier New"/>
                <a:cs typeface="Courier New"/>
              </a:rPr>
              <a:t>getMax() </a:t>
            </a:r>
            <a:r>
              <a:rPr lang="en-US" sz="1700" dirty="0" smtClean="0">
                <a:latin typeface="Courier New"/>
                <a:cs typeface="Courier New"/>
              </a:rPr>
              <a:t>      { </a:t>
            </a:r>
            <a:r>
              <a:rPr lang="en-US" sz="1700" b="1" dirty="0" smtClean="0">
                <a:solidFill>
                  <a:srgbClr val="E46C0A"/>
                </a:solidFill>
                <a:latin typeface="Courier New"/>
                <a:cs typeface="Courier New"/>
              </a:rPr>
              <a:t>return</a:t>
            </a:r>
            <a:r>
              <a:rPr lang="en-US" sz="17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max</a:t>
            </a:r>
            <a:r>
              <a:rPr lang="en-US" sz="1700" dirty="0" smtClean="0">
                <a:latin typeface="Courier New"/>
                <a:cs typeface="Courier New"/>
              </a:rPr>
              <a:t>;}</a:t>
            </a:r>
          </a:p>
          <a:p>
            <a:pPr marL="0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+----------------------------------------------+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+////////////////           |                  +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+////////////////           |                  +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+----------------------------------------------+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|--------|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   init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|---------------|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       used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|---------------------------|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          committed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|----------------------------------------------|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*                            max</a:t>
            </a:r>
          </a:p>
        </p:txBody>
      </p:sp>
    </p:spTree>
    <p:extLst>
      <p:ext uri="{BB962C8B-B14F-4D97-AF65-F5344CB8AC3E}">
        <p14:creationId xmlns:p14="http://schemas.microsoft.com/office/powerpoint/2010/main" val="62664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as a member method of case class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now you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can chain the method calls.</a:t>
            </a:r>
          </a:p>
          <a:p>
            <a:pPr marL="0" indent="0">
              <a:buNone/>
            </a:pPr>
            <a:endParaRPr lang="en-US" sz="22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strike="sngStrike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strike="sngStrike" dirty="0" smtClean="0">
                <a:latin typeface="Courier New"/>
                <a:cs typeface="Courier New"/>
              </a:rPr>
              <a:t> </a:t>
            </a:r>
            <a:r>
              <a:rPr lang="en-US" sz="1600" strike="sngStrike" dirty="0" smtClean="0">
                <a:latin typeface="Courier New"/>
                <a:cs typeface="Courier New"/>
              </a:rPr>
              <a:t>mem0: </a:t>
            </a:r>
            <a:r>
              <a:rPr lang="en-US" sz="1600" strike="sngStrike" dirty="0">
                <a:latin typeface="Courier New"/>
                <a:cs typeface="Courier New"/>
              </a:rPr>
              <a:t>Memory</a:t>
            </a:r>
            <a:r>
              <a:rPr lang="en-US" sz="1600" i="1" strike="sngStrike" dirty="0">
                <a:latin typeface="Courier New"/>
                <a:cs typeface="Courier New"/>
              </a:rPr>
              <a:t> </a:t>
            </a:r>
            <a:r>
              <a:rPr lang="en-US" sz="1600" strike="sngStrike" dirty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Memory</a:t>
            </a:r>
            <a:r>
              <a:rPr lang="en-US" sz="1600" dirty="0" smtClean="0">
                <a:latin typeface="Courier New"/>
                <a:cs typeface="Courier New"/>
              </a:rPr>
              <a:t>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 smtClean="0">
                <a:latin typeface="Courier New"/>
                <a:cs typeface="Courier New"/>
              </a:rPr>
              <a:t> mem1 = mem0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used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)(m.getUsed)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strike="sngStrike" dirty="0" smtClean="0">
                <a:latin typeface="Courier New"/>
                <a:cs typeface="Courier New"/>
              </a:rPr>
              <a:t> mem2 = mem1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E46C0A"/>
                </a:solidFill>
                <a:latin typeface="Courier New"/>
                <a:cs typeface="Courier New"/>
              </a:rPr>
              <a:t>v</a:t>
            </a:r>
            <a:r>
              <a:rPr lang="en-US" sz="1600" b="1" strike="sngStrike" dirty="0" smtClean="0">
                <a:solidFill>
                  <a:srgbClr val="E46C0A"/>
                </a:solidFill>
                <a:latin typeface="Courier New"/>
                <a:cs typeface="Courier New"/>
              </a:rPr>
              <a:t>al</a:t>
            </a:r>
            <a:r>
              <a:rPr lang="en-US" sz="1600" strike="sngStrike" dirty="0" smtClean="0">
                <a:latin typeface="Courier New"/>
                <a:cs typeface="Courier New"/>
              </a:rPr>
              <a:t> mem3 = mem2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)(m.getMax)</a:t>
            </a:r>
          </a:p>
          <a:p>
            <a:pPr marL="0" indent="0">
              <a:buNone/>
            </a:pPr>
            <a:r>
              <a:rPr lang="en-US" sz="1600" strike="sngStrike" dirty="0" smtClean="0">
                <a:latin typeface="Courier New"/>
                <a:cs typeface="Courier New"/>
              </a:rPr>
              <a:t>mem3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005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as a member method of case class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now you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can chain the method calls.</a:t>
            </a:r>
          </a:p>
          <a:p>
            <a:pPr marL="0" indent="0">
              <a:buNone/>
            </a:pPr>
            <a:endParaRPr lang="en-US" sz="22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strike="sngStrike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mem0: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Memory</a:t>
            </a:r>
            <a:r>
              <a:rPr lang="en-US" sz="1600" i="1" strike="sngStrike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strike="sngStrike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Memory</a:t>
            </a:r>
            <a:r>
              <a:rPr lang="en-US" sz="1600" dirty="0" smtClean="0">
                <a:latin typeface="Courier New"/>
                <a:cs typeface="Courier New"/>
              </a:rPr>
              <a:t>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mem1 = mem0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used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)(m.getUsed)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mem2 = mem1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 mem3 = mem2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)(m.getMax)</a:t>
            </a:r>
          </a:p>
          <a:p>
            <a:pPr marL="0" indent="0">
              <a:buNone/>
            </a:pP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mem3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298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as a member method of case class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now you </a:t>
            </a:r>
            <a:r>
              <a:rPr lang="en-US" sz="1600" dirty="0">
                <a:solidFill>
                  <a:srgbClr val="000000"/>
                </a:solidFill>
                <a:cs typeface="Courier New"/>
              </a:rPr>
              <a:t>can chain the method calls.</a:t>
            </a:r>
          </a:p>
          <a:p>
            <a:pPr marL="0" indent="0">
              <a:buNone/>
            </a:pPr>
            <a:endParaRPr lang="en-US" sz="22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Memory(m.getInit)</a:t>
            </a: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used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)(m.getUsed)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Courier New"/>
                <a:cs typeface="Courier New"/>
              </a:rPr>
              <a:t>committed</a:t>
            </a:r>
            <a:r>
              <a:rPr lang="en-US" sz="1600" dirty="0" smtClean="0">
                <a:latin typeface="Courier New"/>
                <a:cs typeface="Courier New"/>
              </a:rPr>
              <a:t>)(m.getCommitted)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  .</a:t>
            </a:r>
            <a:r>
              <a:rPr lang="en-US" sz="1600" i="1" dirty="0" smtClean="0">
                <a:effectLst/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)(m.getMax)</a:t>
            </a:r>
          </a:p>
        </p:txBody>
      </p:sp>
    </p:spTree>
    <p:extLst>
      <p:ext uri="{BB962C8B-B14F-4D97-AF65-F5344CB8AC3E}">
        <p14:creationId xmlns:p14="http://schemas.microsoft.com/office/powerpoint/2010/main" val="309495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955"/>
            <a:ext cx="8229600" cy="499704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cs typeface="Courier New"/>
              </a:rPr>
              <a:t>No matter where you put the method, there is some IntelliJ IDEA warning, such as </a:t>
            </a:r>
            <a:r>
              <a:rPr lang="en-US" sz="3400" dirty="0">
                <a:latin typeface="Courier New"/>
                <a:cs typeface="Courier New"/>
              </a:rPr>
              <a:t>q.</a:t>
            </a:r>
            <a:r>
              <a:rPr lang="en-US" sz="3400" dirty="0">
                <a:solidFill>
                  <a:srgbClr val="FF0000"/>
                </a:solidFill>
                <a:latin typeface="Courier New"/>
                <a:cs typeface="Courier New"/>
              </a:rPr>
              <a:t>size =</a:t>
            </a:r>
            <a:r>
              <a:rPr lang="en-US" sz="340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lang="en-US" sz="3400" dirty="0" smtClean="0">
                <a:latin typeface="Courier New"/>
                <a:cs typeface="Courier New"/>
              </a:rPr>
              <a:t>,q.</a:t>
            </a:r>
            <a:r>
              <a:rPr lang="en-US" sz="3400" dirty="0" smtClean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endParaRPr lang="en-US" sz="3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case class </a:t>
            </a:r>
            <a:r>
              <a:rPr lang="en-US" sz="3400" dirty="0" smtClean="0">
                <a:solidFill>
                  <a:srgbClr val="000000"/>
                </a:solidFill>
                <a:latin typeface="Courier New"/>
                <a:cs typeface="Courier New"/>
              </a:rPr>
              <a:t>Memory</a:t>
            </a:r>
            <a:r>
              <a:rPr lang="en-US" sz="3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def </a:t>
            </a:r>
            <a:r>
              <a:rPr lang="en-US" sz="34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3400" dirty="0">
                <a:latin typeface="Courier New"/>
                <a:cs typeface="Courier New"/>
              </a:rPr>
              <a:t>(l: Lens[Memory, MovingAverage]</a:t>
            </a:r>
            <a:r>
              <a:rPr lang="en-US" sz="3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smtClean="0">
                <a:latin typeface="Courier New"/>
                <a:cs typeface="Courier New"/>
              </a:rPr>
              <a:t>            (d: </a:t>
            </a:r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3400" dirty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smtClean="0">
                <a:latin typeface="Courier New"/>
                <a:cs typeface="Courier New"/>
              </a:rPr>
              <a:t>   (</a:t>
            </a:r>
            <a:r>
              <a:rPr lang="en-US" sz="34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3400" i="1" dirty="0">
                <a:latin typeface="Courier New"/>
                <a:cs typeface="Courier New"/>
              </a:rPr>
              <a:t> </a:t>
            </a:r>
            <a:r>
              <a:rPr lang="en-US" sz="3400" dirty="0">
                <a:latin typeface="Courier New"/>
                <a:cs typeface="Courier New"/>
              </a:rPr>
              <a:t>compose l).modify(</a:t>
            </a:r>
            <a:r>
              <a:rPr lang="en-US" sz="34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3400" dirty="0">
                <a:latin typeface="Courier New"/>
                <a:cs typeface="Courier New"/>
              </a:rPr>
              <a:t>) </a:t>
            </a:r>
            <a:r>
              <a:rPr lang="en-US" sz="3400" dirty="0" smtClean="0">
                <a:latin typeface="Courier New"/>
                <a:cs typeface="Courier New"/>
              </a:rPr>
              <a:t>{ q </a:t>
            </a:r>
            <a:r>
              <a:rPr lang="en-US" sz="3400" dirty="0">
                <a:latin typeface="Courier New"/>
                <a:cs typeface="Courier New"/>
              </a:rPr>
              <a:t>=&gt; 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34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34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400" b="1" dirty="0" smtClean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3400" b="1" dirty="0" smtClean="0">
                <a:latin typeface="Courier New"/>
                <a:cs typeface="Courier New"/>
              </a:rPr>
              <a:t> </a:t>
            </a:r>
            <a:r>
              <a:rPr lang="en-US" sz="3400" dirty="0">
                <a:latin typeface="Courier New"/>
                <a:cs typeface="Courier New"/>
              </a:rPr>
              <a:t>(q.</a:t>
            </a:r>
            <a:r>
              <a:rPr lang="en-US" sz="3400" dirty="0">
                <a:solidFill>
                  <a:srgbClr val="FF0000"/>
                </a:solidFill>
                <a:latin typeface="Courier New"/>
                <a:cs typeface="Courier New"/>
              </a:rPr>
              <a:t>size == </a:t>
            </a:r>
            <a:r>
              <a:rPr lang="en-US" sz="3400" dirty="0">
                <a:latin typeface="Courier New"/>
                <a:cs typeface="Courier New"/>
              </a:rPr>
              <a:t>10) </a:t>
            </a:r>
            <a:r>
              <a:rPr lang="en-US" sz="3400" dirty="0" smtClean="0">
                <a:latin typeface="Courier New"/>
                <a:cs typeface="Courier New"/>
              </a:rPr>
              <a:t>q.</a:t>
            </a:r>
            <a:r>
              <a:rPr lang="en-US" sz="3400" dirty="0" smtClean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3400" dirty="0">
                <a:latin typeface="Courier New"/>
                <a:cs typeface="Courier New"/>
              </a:rPr>
              <a:t>.</a:t>
            </a:r>
            <a:r>
              <a:rPr lang="en-US" sz="3400" dirty="0" smtClean="0">
                <a:latin typeface="Courier New"/>
                <a:cs typeface="Courier New"/>
              </a:rPr>
              <a:t>_2 </a:t>
            </a:r>
            <a:r>
              <a:rPr lang="en-US" sz="3400" b="1" dirty="0" smtClean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3400" b="1" dirty="0" smtClean="0">
                <a:latin typeface="Courier New"/>
                <a:cs typeface="Courier New"/>
              </a:rPr>
              <a:t> </a:t>
            </a:r>
            <a:r>
              <a:rPr lang="en-US" sz="3400" dirty="0" smtClean="0">
                <a:latin typeface="Courier New"/>
                <a:cs typeface="Courier New"/>
              </a:rPr>
              <a:t>q).</a:t>
            </a:r>
            <a:r>
              <a:rPr lang="en-US" sz="34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3400" dirty="0">
                <a:latin typeface="Courier New"/>
                <a:cs typeface="Courier New"/>
              </a:rPr>
              <a:t>(</a:t>
            </a:r>
            <a:r>
              <a:rPr lang="en-US" sz="3400" dirty="0" smtClean="0">
                <a:latin typeface="Courier New"/>
                <a:cs typeface="Courier New"/>
              </a:rPr>
              <a:t>d)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smtClean="0">
                <a:latin typeface="Courier New"/>
                <a:cs typeface="Courier New"/>
              </a:rPr>
              <a:t>   }</a:t>
            </a:r>
            <a:r>
              <a:rPr lang="en-US" sz="3400" dirty="0">
                <a:latin typeface="Courier New"/>
                <a:cs typeface="Courier New"/>
              </a:rPr>
              <a:t/>
            </a:r>
            <a:br>
              <a:rPr lang="en-US" sz="3400" dirty="0">
                <a:latin typeface="Courier New"/>
                <a:cs typeface="Courier New"/>
              </a:rPr>
            </a:br>
            <a:r>
              <a:rPr lang="en-US" sz="34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3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bject</a:t>
            </a:r>
            <a:r>
              <a:rPr lang="en-US" sz="3400" dirty="0" smtClean="0">
                <a:latin typeface="Courier New"/>
                <a:cs typeface="Courier New"/>
              </a:rPr>
              <a:t> Memory {</a:t>
            </a: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i="1" dirty="0">
                <a:latin typeface="Courier New"/>
                <a:cs typeface="Courier New"/>
              </a:rPr>
              <a:t> </a:t>
            </a:r>
            <a:r>
              <a:rPr lang="en-US" sz="3400" i="1" dirty="0" smtClean="0">
                <a:latin typeface="Courier New"/>
                <a:cs typeface="Courier New"/>
              </a:rPr>
              <a:t>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</a:t>
            </a:r>
            <a:r>
              <a:rPr lang="en-US" sz="3400" b="1" dirty="0" smtClean="0">
                <a:latin typeface="Courier New"/>
                <a:cs typeface="Courier New"/>
              </a:rPr>
              <a:t> </a:t>
            </a:r>
            <a:r>
              <a:rPr lang="en-US" sz="34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3400" dirty="0">
                <a:latin typeface="Courier New"/>
                <a:cs typeface="Courier New"/>
              </a:rPr>
              <a:t>(m: Memory) </a:t>
            </a:r>
            <a:endParaRPr lang="en-US" sz="3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smtClean="0">
                <a:latin typeface="Courier New"/>
                <a:cs typeface="Courier New"/>
              </a:rPr>
              <a:t>            (l: </a:t>
            </a:r>
            <a:r>
              <a:rPr lang="en-US" sz="3400" dirty="0">
                <a:latin typeface="Courier New"/>
                <a:cs typeface="Courier New"/>
              </a:rPr>
              <a:t>Lens[Memory, MovingAverage]</a:t>
            </a:r>
            <a:r>
              <a:rPr lang="en-US" sz="3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smtClean="0">
                <a:latin typeface="Courier New"/>
                <a:cs typeface="Courier New"/>
              </a:rPr>
              <a:t>            (d: </a:t>
            </a:r>
            <a:r>
              <a:rPr lang="en-US" sz="34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34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smtClean="0">
                <a:latin typeface="Courier New"/>
                <a:cs typeface="Courier New"/>
              </a:rPr>
              <a:t>   (</a:t>
            </a:r>
            <a:r>
              <a:rPr lang="en-US" sz="3400" b="1" i="1" dirty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3400" i="1" dirty="0">
                <a:latin typeface="Courier New"/>
                <a:cs typeface="Courier New"/>
              </a:rPr>
              <a:t> </a:t>
            </a:r>
            <a:r>
              <a:rPr lang="en-US" sz="3400" dirty="0">
                <a:latin typeface="Courier New"/>
                <a:cs typeface="Courier New"/>
              </a:rPr>
              <a:t>compose l).modify(m) </a:t>
            </a:r>
            <a:r>
              <a:rPr lang="en-US" sz="3400" dirty="0" smtClean="0">
                <a:latin typeface="Courier New"/>
                <a:cs typeface="Courier New"/>
              </a:rPr>
              <a:t>{ q </a:t>
            </a:r>
            <a:r>
              <a:rPr lang="en-US" sz="3400" dirty="0">
                <a:latin typeface="Courier New"/>
                <a:cs typeface="Courier New"/>
              </a:rPr>
              <a:t>=&gt; 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34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</a:t>
            </a:r>
            <a:r>
              <a:rPr lang="en-US" sz="34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3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4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3400" b="1" dirty="0">
                <a:latin typeface="Courier New"/>
                <a:cs typeface="Courier New"/>
              </a:rPr>
              <a:t> </a:t>
            </a:r>
            <a:r>
              <a:rPr lang="en-US" sz="3400" dirty="0">
                <a:latin typeface="Courier New"/>
                <a:cs typeface="Courier New"/>
              </a:rPr>
              <a:t>(q.</a:t>
            </a:r>
            <a:r>
              <a:rPr lang="en-US" sz="3400" dirty="0">
                <a:solidFill>
                  <a:srgbClr val="FF0000"/>
                </a:solidFill>
                <a:latin typeface="Courier New"/>
                <a:cs typeface="Courier New"/>
              </a:rPr>
              <a:t>size == </a:t>
            </a:r>
            <a:r>
              <a:rPr lang="en-US" sz="3400" dirty="0">
                <a:latin typeface="Courier New"/>
                <a:cs typeface="Courier New"/>
              </a:rPr>
              <a:t>10) q.</a:t>
            </a:r>
            <a:r>
              <a:rPr lang="en-US" sz="3400" dirty="0">
                <a:solidFill>
                  <a:srgbClr val="FF0000"/>
                </a:solidFill>
                <a:latin typeface="Courier New"/>
                <a:cs typeface="Courier New"/>
              </a:rPr>
              <a:t>dequeue</a:t>
            </a:r>
            <a:r>
              <a:rPr lang="en-US" sz="3400" dirty="0">
                <a:latin typeface="Courier New"/>
                <a:cs typeface="Courier New"/>
              </a:rPr>
              <a:t>._2 </a:t>
            </a:r>
            <a:r>
              <a:rPr lang="en-US" sz="34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3400" b="1" dirty="0">
                <a:latin typeface="Courier New"/>
                <a:cs typeface="Courier New"/>
              </a:rPr>
              <a:t> </a:t>
            </a:r>
            <a:r>
              <a:rPr lang="en-US" sz="3400" dirty="0">
                <a:latin typeface="Courier New"/>
                <a:cs typeface="Courier New"/>
              </a:rPr>
              <a:t>q).</a:t>
            </a:r>
            <a:r>
              <a:rPr lang="en-US" sz="3400" dirty="0">
                <a:solidFill>
                  <a:srgbClr val="FF0000"/>
                </a:solidFill>
                <a:latin typeface="Courier New"/>
                <a:cs typeface="Courier New"/>
              </a:rPr>
              <a:t>enqueue</a:t>
            </a:r>
            <a:r>
              <a:rPr lang="en-US" sz="3400" dirty="0">
                <a:latin typeface="Courier New"/>
                <a:cs typeface="Courier New"/>
              </a:rPr>
              <a:t>(d</a:t>
            </a:r>
            <a:r>
              <a:rPr lang="en-US" sz="3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3400" dirty="0" smtClean="0">
                <a:latin typeface="Courier New"/>
                <a:cs typeface="Courier New"/>
              </a:rPr>
              <a:t>    }</a:t>
            </a:r>
            <a:r>
              <a:rPr lang="en-US" sz="3400" dirty="0">
                <a:latin typeface="Courier New"/>
                <a:cs typeface="Courier New"/>
              </a:rPr>
              <a:t/>
            </a:r>
            <a:br>
              <a:rPr lang="en-US" sz="3400" dirty="0">
                <a:latin typeface="Courier New"/>
                <a:cs typeface="Courier New"/>
              </a:rPr>
            </a:br>
            <a:r>
              <a:rPr lang="en-US" sz="3400" dirty="0">
                <a:latin typeface="Courier New"/>
                <a:cs typeface="Courier New"/>
              </a:rPr>
              <a:t>  </a:t>
            </a:r>
            <a:r>
              <a:rPr lang="en-US" sz="3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82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Plugin Failed to Recognize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You can add cast to explicitly cast the lens into target type using Scala </a:t>
            </a:r>
            <a:r>
              <a:rPr lang="en-US" sz="1600" dirty="0" smtClean="0">
                <a:latin typeface="Courier New"/>
                <a:cs typeface="Courier New"/>
              </a:rPr>
              <a:t>asInstanceOf</a:t>
            </a:r>
            <a:r>
              <a:rPr lang="en-US" sz="1600" dirty="0" smtClean="0">
                <a:cs typeface="Courier New"/>
              </a:rPr>
              <a:t> method invocation, but it makes code more verbose.</a:t>
            </a:r>
            <a:endParaRPr lang="en-US" sz="1600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.asInstanceOf[Lens[MovingAverage, Queue[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]]]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lang="en-US" sz="1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type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= Lens[MovingAverage,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  ]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type MemoryLens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Lens[Memory       , MovingAverage]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4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You can add cast to explicitly cast the lens into target type using Scala </a:t>
            </a:r>
            <a:r>
              <a:rPr lang="en-US" sz="1600" dirty="0" smtClean="0">
                <a:latin typeface="Courier New"/>
                <a:cs typeface="Courier New"/>
              </a:rPr>
              <a:t>asInstanceOf</a:t>
            </a:r>
            <a:r>
              <a:rPr lang="en-US" sz="1600" dirty="0" smtClean="0">
                <a:cs typeface="Courier New"/>
              </a:rPr>
              <a:t> method invocation, but it makes code more verbose.</a:t>
            </a:r>
            <a:endParaRPr lang="en-US" sz="1600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.asInstanceOf[Lens[MovingAverage,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lang="en-US" sz="1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type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= Lens[MovingAverage,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  ]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type MemoryLens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Lens[Memory       , MovingAverage]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0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You can add cast to explicitly cast the lens into target type using Scala </a:t>
            </a:r>
            <a:r>
              <a:rPr lang="en-US" sz="1600" dirty="0" smtClean="0">
                <a:latin typeface="Courier New"/>
                <a:cs typeface="Courier New"/>
              </a:rPr>
              <a:t>asInstanceOf</a:t>
            </a:r>
            <a:r>
              <a:rPr lang="en-US" sz="1600" dirty="0" smtClean="0">
                <a:cs typeface="Courier New"/>
              </a:rPr>
              <a:t> method invocation, but it makes code more verbose.</a:t>
            </a:r>
            <a:endParaRPr lang="en-US" sz="1600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.asInstanceOf[Lens[MovingAverage,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lang="en-US" sz="1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type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= Lens[MovingAverage,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  ]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type MemoryLens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Lens[Memory       , MovingAverage]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1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You can add cast to explicitly cast the lens into target type using Scala </a:t>
            </a:r>
            <a:r>
              <a:rPr lang="en-US" sz="1600" dirty="0" smtClean="0">
                <a:latin typeface="Courier New"/>
                <a:cs typeface="Courier New"/>
              </a:rPr>
              <a:t>asInstanceOf</a:t>
            </a:r>
            <a:r>
              <a:rPr lang="en-US" sz="1600" dirty="0" smtClean="0">
                <a:cs typeface="Courier New"/>
              </a:rPr>
              <a:t> method invocation, but it makes code more verbose.</a:t>
            </a:r>
            <a:endParaRPr lang="en-US" sz="1600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.asInstanceOf[Lens[MovingAverage, 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type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= Lens[MovingAverage, Queue[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  ]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type MemoryLens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Lens[Memory       , MovingAverage]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1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You can define some type to shorten the code. </a:t>
            </a:r>
            <a:r>
              <a:rPr lang="en-US" sz="1600" dirty="0" smtClean="0">
                <a:solidFill>
                  <a:srgbClr val="FFFFFF"/>
                </a:solidFill>
                <a:cs typeface="Courier New"/>
              </a:rPr>
              <a:t>add cast to explicitly cast the lens into target type using Scala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600" dirty="0" smtClean="0">
                <a:solidFill>
                  <a:srgbClr val="FFFFFF"/>
                </a:solidFill>
                <a:cs typeface="Courier New"/>
              </a:rPr>
              <a:t> method invocation, but it makes code more verbose.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latin typeface="Courier New"/>
                <a:cs typeface="Courier New"/>
              </a:rPr>
              <a:t>Lens[MovingAverage, Queue[</a:t>
            </a:r>
            <a:r>
              <a:rPr lang="en-US" sz="1600" b="1" strike="sngStrike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 smtClean="0">
                <a:latin typeface="Courier New"/>
                <a:cs typeface="Courier New"/>
              </a:rPr>
              <a:t>]]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QueueLens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   =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 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type MovingAverageLens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Lens[Memory       , MovingAverage]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3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You can define some type to shorten the code. 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add cast to explicitly cast the lens into target type using Scala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 method invocation, but it makes code more verbose.</a:t>
            </a:r>
          </a:p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Lens[MovingAverage, Queue[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QueueLens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   =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 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type MovingAverageLens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Lens[Memory       , MovingAverage]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1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The attempt to modify the memory this way will be unsuccessful, since </a:t>
            </a:r>
            <a:r>
              <a:rPr lang="en-US" sz="1600" dirty="0" smtClean="0">
                <a:latin typeface="Courier New"/>
                <a:cs typeface="Courier New"/>
              </a:rPr>
              <a:t>Queue[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is purely functional data structure, it will create a new copy when enqueue and dequeue methods are call to leave the original queue untouched, but the following logic doesn’t capture the return results so the modification is lost.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m: MemoryUsage = MemoryUsage.from(cd)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memory: Memory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Memory(m.getInit)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(memory.used.queue.size == 10)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memory.used.queue.enqueue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m.getUsed).dequeue._2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lse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memory.used.queue.enqueue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m.getUsed)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977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You can define some type to shorten the code. 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add cast to explicitly cast the lens into target type using Scala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 method invocation, but it makes code more verbose.</a:t>
            </a:r>
          </a:p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Lens[MovingAverage, Queue[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QueueLens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   =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 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Lens[Memory       , MovingAverage]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78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You can define some type to shorten the code. 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add cast to explicitly cast the lens into target type using Scala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 method invocation, but it makes code more verbose.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Lens[MovingAverage, Queue[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QueueLens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.asInstanceOf[Lens[Memory, MovingAverage]]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   =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 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Lens[Memory       , MovingAverage]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56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You can define some type to shorten the code. 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add cast to explicitly cast the lens into target type using Scala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 method invocation, but it makes code more verbose.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Lens[MovingAverage, Queue[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QueueLens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   =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 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Lens[Memory       , MovingAverage]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90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You can define some type to shorten the code. 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add cast to explicitly cast the lens into target type using Scala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 method invocation, but it makes code more verbose.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Lens[MovingAverage, Queue[</a:t>
            </a:r>
            <a:r>
              <a:rPr lang="en-US" sz="1600" b="1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QueueLens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Lens[Memory, MovingAverage]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   =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 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Lens[Memory       , MovingAverage]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38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Courier New"/>
              </a:rPr>
              <a:t>You can define some type to shorten the code. 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add cast to explicitly cast the lens into target type using Scala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asInstanceOf</a:t>
            </a:r>
            <a:r>
              <a:rPr lang="en-US" sz="1600" dirty="0">
                <a:solidFill>
                  <a:srgbClr val="FFFFFF"/>
                </a:solidFill>
                <a:cs typeface="Courier New"/>
              </a:rPr>
              <a:t> method invocation, but it makes code more verbose.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shapeless._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[MovingAverage]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'queue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  <a:cs typeface="Courier New"/>
              </a:rPr>
              <a:t>QueueLens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used</a:t>
            </a:r>
            <a:r>
              <a:rPr lang="en-US" sz="1600" i="1" dirty="0" smtClean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'used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committed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'committed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val 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lang="en-US" sz="1600" i="1" dirty="0" smtClean="0">
                <a:latin typeface="Courier New"/>
                <a:cs typeface="Courier New"/>
              </a:rPr>
              <a:t>       </a:t>
            </a:r>
            <a:r>
              <a:rPr lang="en-US" sz="1600" dirty="0" smtClean="0">
                <a:latin typeface="Courier New"/>
                <a:cs typeface="Courier New"/>
              </a:rPr>
              <a:t>=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lens</a:t>
            </a:r>
            <a:r>
              <a:rPr lang="en-US" sz="1600" dirty="0" smtClean="0">
                <a:latin typeface="Courier New"/>
                <a:cs typeface="Courier New"/>
              </a:rPr>
              <a:t>[Memory       ] &gt;&gt; </a:t>
            </a:r>
            <a:r>
              <a:rPr lang="en-US" sz="1600" b="1" dirty="0" smtClean="0">
                <a:solidFill>
                  <a:srgbClr val="4F6228"/>
                </a:solidFill>
                <a:latin typeface="Courier New"/>
                <a:cs typeface="Courier New"/>
              </a:rPr>
              <a:t>'max      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.asInstanceOf[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QueueLens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     = </a:t>
            </a:r>
            <a:r>
              <a:rPr lang="en-US" sz="1600" dirty="0">
                <a:latin typeface="Courier New"/>
                <a:cs typeface="Courier New"/>
              </a:rPr>
              <a:t>Lens[MovingAverage, Queue[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 ]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>
                <a:solidFill>
                  <a:srgbClr val="215968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Lens[Memory       , MovingAverage]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16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 in 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Type can be used in method signature as well.</a:t>
            </a:r>
          </a:p>
          <a:p>
            <a:pPr marL="0" indent="0">
              <a:buNone/>
            </a:pPr>
            <a:endParaRPr lang="en-US" sz="20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strike="sngStrike" dirty="0" smtClean="0">
                <a:latin typeface="Courier New"/>
                <a:cs typeface="Courier New"/>
              </a:rPr>
              <a:t>Lens[</a:t>
            </a:r>
            <a:r>
              <a:rPr lang="en-US" sz="1600" strike="sngStrike" dirty="0" err="1" smtClean="0">
                <a:latin typeface="Courier New"/>
                <a:cs typeface="Courier New"/>
              </a:rPr>
              <a:t>Memory,MovingAverage</a:t>
            </a:r>
            <a:r>
              <a:rPr lang="en-US" sz="1600" strike="sngStrike" dirty="0" smtClean="0">
                <a:latin typeface="Courier New"/>
                <a:cs typeface="Courier New"/>
              </a:rPr>
              <a:t>]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q).enqueue(d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50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 in 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Type can be used in method signature as well.</a:t>
            </a:r>
          </a:p>
          <a:p>
            <a:pPr marL="0" indent="0">
              <a:buNone/>
            </a:pPr>
            <a:endParaRPr lang="en-US" sz="20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Lens[</a:t>
            </a:r>
            <a:r>
              <a:rPr lang="en-US" sz="1600" strike="sngStrike" dirty="0" err="1" smtClean="0">
                <a:solidFill>
                  <a:srgbClr val="FFFFFF"/>
                </a:solidFill>
                <a:latin typeface="Courier New"/>
                <a:cs typeface="Courier New"/>
              </a:rPr>
              <a:t>Memory,MovingAverage</a:t>
            </a:r>
            <a:r>
              <a:rPr lang="en-US" sz="1600" strike="sngStrike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q).enqueue(d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49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 in 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Type can be used in method signature as well.</a:t>
            </a:r>
          </a:p>
          <a:p>
            <a:pPr marL="0" indent="0">
              <a:buNone/>
            </a:pPr>
            <a:endParaRPr lang="en-US" sz="20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406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 in 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Type can be used in method signature as well.</a:t>
            </a:r>
          </a:p>
          <a:p>
            <a:pPr marL="0" indent="0">
              <a:buNone/>
            </a:pPr>
            <a:endParaRPr lang="en-US" sz="2000" i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Use lens to push the new data into </a:t>
            </a: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* the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moving average data structure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l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lens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new memory data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@return  </a:t>
            </a: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modified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this with new data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 *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latin typeface="Courier New"/>
                <a:cs typeface="Courier New"/>
              </a:rPr>
              <a:t>(l: </a:t>
            </a:r>
            <a:r>
              <a:rPr lang="en-US" sz="1600" b="1" dirty="0" smtClean="0">
                <a:solidFill>
                  <a:srgbClr val="215968"/>
                </a:solidFill>
                <a:latin typeface="Courier New"/>
                <a:cs typeface="Courier New"/>
              </a:rPr>
              <a:t>MovingAverageLens</a:t>
            </a:r>
            <a:r>
              <a:rPr lang="en-US" sz="1600" dirty="0" smtClean="0">
                <a:latin typeface="Courier New"/>
                <a:cs typeface="Courier New"/>
              </a:rPr>
              <a:t>)(d: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latin typeface="Courier New"/>
                <a:cs typeface="Courier New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b="1" i="1" dirty="0" smtClean="0">
                <a:solidFill>
                  <a:srgbClr val="660066"/>
                </a:solidFill>
                <a:latin typeface="Courier New"/>
                <a:cs typeface="Courier New"/>
              </a:rPr>
              <a:t>queue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compose l).modify(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this</a:t>
            </a:r>
            <a:r>
              <a:rPr lang="en-US" sz="1600" dirty="0" smtClean="0">
                <a:latin typeface="Courier New"/>
                <a:cs typeface="Courier New"/>
              </a:rPr>
              <a:t>) { q =&gt;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46C0A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(q.size == 10) q.dequeue._2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q).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>
                <a:latin typeface="Courier New"/>
                <a:cs typeface="Courier New"/>
              </a:rPr>
              <a:t>(d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265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enqueue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Same as using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copy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method, you can extract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method to the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 smtClean="0">
                <a:solidFill>
                  <a:srgbClr val="000000"/>
                </a:solidFill>
                <a:cs typeface="Courier New"/>
              </a:rPr>
              <a:t> case class.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data structure to calculate moving average.</a:t>
            </a:r>
            <a:b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 </a:t>
            </a:r>
            <a:r>
              <a:rPr lang="en-US" sz="1600" b="1" i="1" dirty="0">
                <a:solidFill>
                  <a:srgbClr val="008000"/>
                </a:solidFill>
                <a:latin typeface="Courier New"/>
                <a:cs typeface="Courier New"/>
              </a:rPr>
              <a:t>@param queue </a:t>
            </a: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entry of 10 samples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/>
                <a:cs typeface="Courier New"/>
              </a:rPr>
              <a:t> */</a:t>
            </a:r>
            <a:endParaRPr lang="en-US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case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class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MovingAverage(queue: Queue[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i="1" dirty="0">
                <a:latin typeface="Courier New"/>
                <a:cs typeface="Courier New"/>
              </a:rPr>
              <a:t>empty</a:t>
            </a:r>
            <a:r>
              <a:rPr lang="en-US" sz="1600" dirty="0">
                <a:latin typeface="Courier New"/>
                <a:cs typeface="Courier New"/>
              </a:rPr>
              <a:t>)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average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(queue.nonEmpty) </a:t>
            </a:r>
            <a:r>
              <a:rPr lang="en-US" sz="1600" dirty="0" smtClean="0">
                <a:latin typeface="Courier New"/>
                <a:cs typeface="Courier New"/>
              </a:rPr>
              <a:t>queue.sum </a:t>
            </a:r>
            <a:r>
              <a:rPr lang="en-US" sz="1600" dirty="0">
                <a:latin typeface="Courier New"/>
                <a:cs typeface="Courier New"/>
              </a:rPr>
              <a:t>/ </a:t>
            </a:r>
            <a:r>
              <a:rPr lang="en-US" sz="1600" dirty="0" smtClean="0">
                <a:latin typeface="Courier New"/>
                <a:cs typeface="Courier New"/>
              </a:rPr>
              <a:t>queue.size </a:t>
            </a: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0L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E46C0A"/>
                </a:solidFill>
                <a:latin typeface="Courier New"/>
                <a:cs typeface="Courier New"/>
              </a:rPr>
              <a:t>  override def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average.toString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def enqueue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(data: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) = </a:t>
            </a:r>
            <a:r>
              <a:rPr lang="en-US" sz="1600" i="1" dirty="0">
                <a:solidFill>
                  <a:srgbClr val="FFFFFF"/>
                </a:solidFill>
                <a:latin typeface="Courier New"/>
                <a:cs typeface="Courier New"/>
              </a:rPr>
              <a:t>MovingAverage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if 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(queue.size == 10)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      queue.enqueue(data).dequeue._2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else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(d 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84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7644</Words>
  <Application>Microsoft Macintosh PowerPoint</Application>
  <PresentationFormat>On-screen Show (4:3)</PresentationFormat>
  <Paragraphs>1435</Paragraphs>
  <Slides>143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4" baseType="lpstr">
      <vt:lpstr>Office Theme</vt:lpstr>
      <vt:lpstr>Modifying Case Classes in Scala</vt:lpstr>
      <vt:lpstr>Case Classes</vt:lpstr>
      <vt:lpstr>MovingAverage</vt:lpstr>
      <vt:lpstr>MovingAverage</vt:lpstr>
      <vt:lpstr>MovingAverage</vt:lpstr>
      <vt:lpstr>MovingAverage</vt:lpstr>
      <vt:lpstr>Memory</vt:lpstr>
      <vt:lpstr>Java class MemoryUsage</vt:lpstr>
      <vt:lpstr>Failed attempt</vt:lpstr>
      <vt:lpstr>How to Modify Case Classes</vt:lpstr>
      <vt:lpstr>How to Modify Case Classes</vt:lpstr>
      <vt:lpstr>Modifying Used</vt:lpstr>
      <vt:lpstr>Modifying Committed</vt:lpstr>
      <vt:lpstr>Modifying Max</vt:lpstr>
      <vt:lpstr>Modifying Memory Using New Data</vt:lpstr>
      <vt:lpstr>Chaining Method Calls</vt:lpstr>
      <vt:lpstr>Chaining Method Calls</vt:lpstr>
      <vt:lpstr>Chained Method Calls</vt:lpstr>
      <vt:lpstr>Duplicate Code Block</vt:lpstr>
      <vt:lpstr>Duplicate Code Block</vt:lpstr>
      <vt:lpstr>Duplicate Code Block</vt:lpstr>
      <vt:lpstr>Duplicate Code Block</vt:lpstr>
      <vt:lpstr>Move enqueue method to MovingAverage </vt:lpstr>
      <vt:lpstr>Move enqueue method to MovingAverage </vt:lpstr>
      <vt:lpstr>Move enqueue method to MovingAverage </vt:lpstr>
      <vt:lpstr>Move enqueue method to MovingAverage </vt:lpstr>
      <vt:lpstr>Move enqueue method to MovingAverage </vt:lpstr>
      <vt:lpstr>Move enqueue method to MovingAverage </vt:lpstr>
      <vt:lpstr>Move enqueue method to MovingAverage </vt:lpstr>
      <vt:lpstr>Move enqueue method to MovingAverage </vt:lpstr>
      <vt:lpstr>Remove duplicates</vt:lpstr>
      <vt:lpstr>Remove duplicates</vt:lpstr>
      <vt:lpstr>Remove duplicates</vt:lpstr>
      <vt:lpstr>Using Symbol as Method Name</vt:lpstr>
      <vt:lpstr>Using Symbol as Method Name</vt:lpstr>
      <vt:lpstr>Using Symbol as Method Name</vt:lpstr>
      <vt:lpstr>Refactored Code</vt:lpstr>
      <vt:lpstr>Refactored Code</vt:lpstr>
      <vt:lpstr>Refactored Code</vt:lpstr>
      <vt:lpstr>Refactored Code</vt:lpstr>
      <vt:lpstr>Refactored Code</vt:lpstr>
      <vt:lpstr>Simplified Code</vt:lpstr>
      <vt:lpstr>Simplified Code</vt:lpstr>
      <vt:lpstr>Simplified Code</vt:lpstr>
      <vt:lpstr>Simplified Code</vt:lpstr>
      <vt:lpstr>Client code is same</vt:lpstr>
      <vt:lpstr>You don’t need these methods at all</vt:lpstr>
      <vt:lpstr>Just uses copy in client code</vt:lpstr>
      <vt:lpstr>The End</vt:lpstr>
      <vt:lpstr>  The End?</vt:lpstr>
      <vt:lpstr>The End of using copy method</vt:lpstr>
      <vt:lpstr>How to Modify Case Classes</vt:lpstr>
      <vt:lpstr>How to Modify Case Classes</vt:lpstr>
      <vt:lpstr>One queue Lens for MovingAverage</vt:lpstr>
      <vt:lpstr>One queue Lens for MovingAverage</vt:lpstr>
      <vt:lpstr>One queue Lens for MovingAverage</vt:lpstr>
      <vt:lpstr>One queue Lens for MovingAverage</vt:lpstr>
      <vt:lpstr>One queue Lens for MovingAverage</vt:lpstr>
      <vt:lpstr>One queue Lens for MovingAverage</vt:lpstr>
      <vt:lpstr>Shapeless package</vt:lpstr>
      <vt:lpstr>Trait Lens</vt:lpstr>
      <vt:lpstr>3 Lenses for Memory</vt:lpstr>
      <vt:lpstr>3 Lenses for Memory</vt:lpstr>
      <vt:lpstr>3 Lenses for Memory</vt:lpstr>
      <vt:lpstr>3 Lenses for Memory</vt:lpstr>
      <vt:lpstr>3 Lenses for Memory</vt:lpstr>
      <vt:lpstr>Function Composition</vt:lpstr>
      <vt:lpstr>Lens from Memory to Queue[Long]</vt:lpstr>
      <vt:lpstr>Lens from Memory to Queue[Long]</vt:lpstr>
      <vt:lpstr>Lens from Memory to Queue[Long]</vt:lpstr>
      <vt:lpstr>enqueue as a helper method</vt:lpstr>
      <vt:lpstr>Modifying Memory</vt:lpstr>
      <vt:lpstr>Add method to Memory</vt:lpstr>
      <vt:lpstr>Add method to case class</vt:lpstr>
      <vt:lpstr>Add method to case class</vt:lpstr>
      <vt:lpstr>Add method to case class</vt:lpstr>
      <vt:lpstr>Modifying Memory</vt:lpstr>
      <vt:lpstr>Modifying Memory</vt:lpstr>
      <vt:lpstr>Modifying Memory</vt:lpstr>
      <vt:lpstr>Modifying Memory</vt:lpstr>
      <vt:lpstr>Modifying Memory</vt:lpstr>
      <vt:lpstr>Modifying Memory</vt:lpstr>
      <vt:lpstr>IntelliJ Warning</vt:lpstr>
      <vt:lpstr>Scala Plugin Failed to Recognize it</vt:lpstr>
      <vt:lpstr>Add Cast</vt:lpstr>
      <vt:lpstr>Add Cast</vt:lpstr>
      <vt:lpstr>Add Cast</vt:lpstr>
      <vt:lpstr>Define Type</vt:lpstr>
      <vt:lpstr>Define Type</vt:lpstr>
      <vt:lpstr>Define Type</vt:lpstr>
      <vt:lpstr>Define Type</vt:lpstr>
      <vt:lpstr>Define Type</vt:lpstr>
      <vt:lpstr>Define Type</vt:lpstr>
      <vt:lpstr>Define Type</vt:lpstr>
      <vt:lpstr>Using type in method signature</vt:lpstr>
      <vt:lpstr>Using type in method signature</vt:lpstr>
      <vt:lpstr>Using type in method signature</vt:lpstr>
      <vt:lpstr>Using type in method signature</vt:lpstr>
      <vt:lpstr>Add an enqueue method </vt:lpstr>
      <vt:lpstr>Add an enqueue method </vt:lpstr>
      <vt:lpstr>Calling the enqueue method of MovingAverage</vt:lpstr>
      <vt:lpstr>Calling the enqueue method of MovingAverage</vt:lpstr>
      <vt:lpstr>Calling the enqueue method of MovingAverage</vt:lpstr>
      <vt:lpstr>Calling the enqueue method of MovingAverage</vt:lpstr>
      <vt:lpstr>Calling the enqueue method of MovingAverage</vt:lpstr>
      <vt:lpstr>Calling the enqueue method of MovingAverage</vt:lpstr>
      <vt:lpstr>Calling the enqueue method of MovingAverage</vt:lpstr>
      <vt:lpstr>Difference Between Method and Function</vt:lpstr>
      <vt:lpstr>Difference Between Method and Function</vt:lpstr>
      <vt:lpstr>Difference Between Method and Function</vt:lpstr>
      <vt:lpstr>Difference Between Method and Function</vt:lpstr>
      <vt:lpstr>Difference Between Method and Function</vt:lpstr>
      <vt:lpstr>Difference Between Method and Function</vt:lpstr>
      <vt:lpstr>Parameters of Type Parameterized Method Also Can be Curried</vt:lpstr>
      <vt:lpstr>Parameters of Type Parameterized Method Also Can be Curried</vt:lpstr>
      <vt:lpstr>Parameters of Type Parameterized Method Also Can be Curried</vt:lpstr>
      <vt:lpstr>Revisit the enqueue method</vt:lpstr>
      <vt:lpstr>Revisit the enqueue method</vt:lpstr>
      <vt:lpstr>Revisit the enqueue method</vt:lpstr>
      <vt:lpstr>Revisit the enqueue method</vt:lpstr>
      <vt:lpstr>Summary</vt:lpstr>
      <vt:lpstr>Method 1 – Using copy with setter</vt:lpstr>
      <vt:lpstr>Method 2 – Using copy without setter</vt:lpstr>
      <vt:lpstr>Method 3 – Using Lens With OO</vt:lpstr>
      <vt:lpstr>Method 4 – Using Lens With IDE Warning</vt:lpstr>
      <vt:lpstr>Method 5 – Using Lens Without Warning</vt:lpstr>
      <vt:lpstr>Performance Consideration</vt:lpstr>
      <vt:lpstr>Memory Chart for a Clustered Server</vt:lpstr>
      <vt:lpstr>PowerPoint Presentation</vt:lpstr>
      <vt:lpstr>Advanced</vt:lpstr>
      <vt:lpstr>Advanced</vt:lpstr>
      <vt:lpstr>Advanced</vt:lpstr>
      <vt:lpstr>More Advanced</vt:lpstr>
      <vt:lpstr>More Advanced</vt:lpstr>
      <vt:lpstr>More Advanced</vt:lpstr>
      <vt:lpstr>Even More Advanced</vt:lpstr>
      <vt:lpstr>Even More Advanced</vt:lpstr>
      <vt:lpstr>Even More Advanced</vt:lpstr>
      <vt:lpstr>Even More Advanced</vt:lpstr>
      <vt:lpstr>Conclusion</vt:lpstr>
      <vt:lpstr>Quiz</vt:lpstr>
      <vt:lpstr>Quiz</vt:lpstr>
      <vt:lpstr>Q&amp;A</vt:lpstr>
    </vt:vector>
  </TitlesOfParts>
  <Company>algocrafts,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Data Structure</dc:title>
  <dc:creator>Yujun Liang</dc:creator>
  <cp:lastModifiedBy>Yujun Liang</cp:lastModifiedBy>
  <cp:revision>192</cp:revision>
  <dcterms:created xsi:type="dcterms:W3CDTF">2014-12-20T13:33:52Z</dcterms:created>
  <dcterms:modified xsi:type="dcterms:W3CDTF">2014-12-30T19:20:39Z</dcterms:modified>
</cp:coreProperties>
</file>