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54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625DB-1EBC-454F-9E25-83E0A67837F2}" type="datetimeFigureOut">
              <a:rPr lang="en-US" smtClean="0"/>
              <a:pPr/>
              <a:t>9/17/10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BE7DC-9B22-1C45-9F6F-78D67FA509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625DB-1EBC-454F-9E25-83E0A67837F2}" type="datetimeFigureOut">
              <a:rPr lang="en-US" smtClean="0"/>
              <a:pPr/>
              <a:t>9/17/10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BE7DC-9B22-1C45-9F6F-78D67FA509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625DB-1EBC-454F-9E25-83E0A67837F2}" type="datetimeFigureOut">
              <a:rPr lang="en-US" smtClean="0"/>
              <a:pPr/>
              <a:t>9/17/10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BE7DC-9B22-1C45-9F6F-78D67FA509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625DB-1EBC-454F-9E25-83E0A67837F2}" type="datetimeFigureOut">
              <a:rPr lang="en-US" smtClean="0"/>
              <a:pPr/>
              <a:t>9/17/10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BE7DC-9B22-1C45-9F6F-78D67FA509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625DB-1EBC-454F-9E25-83E0A67837F2}" type="datetimeFigureOut">
              <a:rPr lang="en-US" smtClean="0"/>
              <a:pPr/>
              <a:t>9/17/10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BE7DC-9B22-1C45-9F6F-78D67FA509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625DB-1EBC-454F-9E25-83E0A67837F2}" type="datetimeFigureOut">
              <a:rPr lang="en-US" smtClean="0"/>
              <a:pPr/>
              <a:t>9/17/10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BE7DC-9B22-1C45-9F6F-78D67FA509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625DB-1EBC-454F-9E25-83E0A67837F2}" type="datetimeFigureOut">
              <a:rPr lang="en-US" smtClean="0"/>
              <a:pPr/>
              <a:t>9/17/10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BE7DC-9B22-1C45-9F6F-78D67FA509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625DB-1EBC-454F-9E25-83E0A67837F2}" type="datetimeFigureOut">
              <a:rPr lang="en-US" smtClean="0"/>
              <a:pPr/>
              <a:t>9/17/10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BE7DC-9B22-1C45-9F6F-78D67FA509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625DB-1EBC-454F-9E25-83E0A67837F2}" type="datetimeFigureOut">
              <a:rPr lang="en-US" smtClean="0"/>
              <a:pPr/>
              <a:t>9/17/10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BE7DC-9B22-1C45-9F6F-78D67FA509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625DB-1EBC-454F-9E25-83E0A67837F2}" type="datetimeFigureOut">
              <a:rPr lang="en-US" smtClean="0"/>
              <a:pPr/>
              <a:t>9/17/10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BE7DC-9B22-1C45-9F6F-78D67FA509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625DB-1EBC-454F-9E25-83E0A67837F2}" type="datetimeFigureOut">
              <a:rPr lang="en-US" smtClean="0"/>
              <a:pPr/>
              <a:t>9/17/10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BE7DC-9B22-1C45-9F6F-78D67FA509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625DB-1EBC-454F-9E25-83E0A67837F2}" type="datetimeFigureOut">
              <a:rPr lang="en-US" smtClean="0"/>
              <a:pPr/>
              <a:t>9/17/10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BE7DC-9B22-1C45-9F6F-78D67FA5091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loganlinn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1154113"/>
            <a:ext cx="9144000" cy="147732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Logan Linn</a:t>
            </a:r>
          </a:p>
          <a:p>
            <a:r>
              <a:rPr lang="en-US" dirty="0" smtClean="0"/>
              <a:t>Network Application Design</a:t>
            </a:r>
          </a:p>
          <a:p>
            <a:r>
              <a:rPr lang="en-US" dirty="0" smtClean="0"/>
              <a:t>Fall 2010</a:t>
            </a:r>
            <a:endParaRPr lang="en-US" dirty="0"/>
          </a:p>
        </p:txBody>
      </p:sp>
      <p:pic>
        <p:nvPicPr>
          <p:cNvPr id="7" name="Picture 6" descr="nodechat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" y="1154113"/>
            <a:ext cx="6908800" cy="14097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56312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Connects to server running a simple </a:t>
            </a:r>
            <a:r>
              <a:rPr lang="en-US" dirty="0" err="1" smtClean="0"/>
              <a:t>Node.js</a:t>
            </a:r>
            <a:r>
              <a:rPr lang="en-US" dirty="0" smtClean="0"/>
              <a:t> chat room application</a:t>
            </a:r>
          </a:p>
          <a:p>
            <a:pPr lvl="1"/>
            <a:r>
              <a:rPr lang="en-US" dirty="0" smtClean="0"/>
              <a:t>Initially browser-based chat</a:t>
            </a:r>
          </a:p>
          <a:p>
            <a:pPr lvl="1"/>
            <a:r>
              <a:rPr lang="en-US" dirty="0" smtClean="0"/>
              <a:t>Server responds in JSON</a:t>
            </a:r>
          </a:p>
          <a:p>
            <a:r>
              <a:rPr lang="en-US" dirty="0" smtClean="0"/>
              <a:t>My app connects just as the browser-based client does</a:t>
            </a:r>
          </a:p>
          <a:p>
            <a:r>
              <a:rPr lang="en-US" dirty="0" smtClean="0"/>
              <a:t>Messages sent and received in real-time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 descr="Screen shot 2010-09-12 at 5.59.25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512" y="1600200"/>
            <a:ext cx="3927463" cy="29476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86407" y="4494353"/>
            <a:ext cx="3579254" cy="1415772"/>
          </a:xfrm>
          <a:prstGeom prst="rect">
            <a:avLst/>
          </a:prstGeom>
          <a:blipFill rotWithShape="1">
            <a:blip r:embed="rId3">
              <a:alphaModFix amt="10000"/>
            </a:blip>
            <a:tile tx="0" ty="0" sx="100000" sy="100000" flip="none" algn="tl"/>
          </a:blip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wrap="square" lIns="182880" tIns="91440" rIns="182880" bIns="91440" rtlCol="0">
            <a:spAutoFit/>
          </a:bodyPr>
          <a:lstStyle/>
          <a:p>
            <a:r>
              <a:rPr lang="en-US" sz="1600" u="sn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JSON Notation</a:t>
            </a:r>
          </a:p>
          <a:p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{key : value}</a:t>
            </a:r>
          </a:p>
          <a:p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[element0, element1, element2]</a:t>
            </a:r>
          </a:p>
          <a:p>
            <a:endParaRPr 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[{id: 4, name:“foo”},{id:2,name:“bar”}]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Wtf</a:t>
            </a:r>
            <a:r>
              <a:rPr lang="en-US" dirty="0" smtClean="0"/>
              <a:t> is </a:t>
            </a:r>
            <a:r>
              <a:rPr lang="en-US" dirty="0" err="1" smtClean="0"/>
              <a:t>Node.js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66305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“</a:t>
            </a:r>
            <a:r>
              <a:rPr lang="en-US" dirty="0" err="1"/>
              <a:t>E</a:t>
            </a:r>
            <a:r>
              <a:rPr lang="en-US" dirty="0" err="1" smtClean="0"/>
              <a:t>vented</a:t>
            </a:r>
            <a:r>
              <a:rPr lang="en-US" dirty="0" smtClean="0"/>
              <a:t> I/O framework”</a:t>
            </a:r>
          </a:p>
          <a:p>
            <a:r>
              <a:rPr lang="en-US" dirty="0" smtClean="0"/>
              <a:t>Uses V8 JavaScript engine</a:t>
            </a:r>
          </a:p>
          <a:p>
            <a:pPr lvl="1"/>
            <a:r>
              <a:rPr lang="en-US" dirty="0" smtClean="0"/>
              <a:t>Developed by Google</a:t>
            </a:r>
          </a:p>
          <a:p>
            <a:pPr lvl="1"/>
            <a:r>
              <a:rPr lang="en-US" dirty="0" smtClean="0"/>
              <a:t>Ships </a:t>
            </a:r>
            <a:r>
              <a:rPr lang="en-US" dirty="0" err="1" smtClean="0"/>
              <a:t>w</a:t>
            </a:r>
            <a:r>
              <a:rPr lang="en-US" dirty="0" smtClean="0"/>
              <a:t>/ Chrome</a:t>
            </a:r>
          </a:p>
          <a:p>
            <a:r>
              <a:rPr lang="en-US" dirty="0" smtClean="0"/>
              <a:t>Executed server side</a:t>
            </a:r>
          </a:p>
          <a:p>
            <a:r>
              <a:rPr lang="en-US" dirty="0" smtClean="0"/>
              <a:t>Driven by </a:t>
            </a:r>
            <a:r>
              <a:rPr lang="en-US" dirty="0" err="1" smtClean="0"/>
              <a:t>async</a:t>
            </a:r>
            <a:r>
              <a:rPr lang="en-US" dirty="0" smtClean="0"/>
              <a:t>. events</a:t>
            </a:r>
          </a:p>
          <a:p>
            <a:pPr lvl="1"/>
            <a:r>
              <a:rPr lang="en-US" dirty="0" smtClean="0"/>
              <a:t>Everything is non-blocking</a:t>
            </a:r>
          </a:p>
          <a:p>
            <a:r>
              <a:rPr lang="en-US" dirty="0" smtClean="0"/>
              <a:t>Handles concurrent connections using a fraction of the memory thread-based </a:t>
            </a:r>
          </a:p>
          <a:p>
            <a:pPr lvl="1"/>
            <a:r>
              <a:rPr lang="en-US" dirty="0" smtClean="0"/>
              <a:t>Highly scalable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3505" y="1600200"/>
            <a:ext cx="3197908" cy="845161"/>
          </a:xfrm>
          <a:prstGeom prst="rect">
            <a:avLst/>
          </a:prstGeom>
          <a:ln w="12700" cmpd="sng">
            <a:solidFill>
              <a:schemeClr val="tx1">
                <a:lumMod val="85000"/>
                <a:lumOff val="1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5723505" y="2445361"/>
            <a:ext cx="3197907" cy="3231654"/>
          </a:xfrm>
          <a:prstGeom prst="rect">
            <a:avLst/>
          </a:prstGeom>
          <a:blipFill rotWithShape="1">
            <a:blip r:embed="rId3">
              <a:alphaModFix amt="19000"/>
            </a:blip>
            <a:tile tx="0" ty="0" sx="100000" sy="100000" flip="none" algn="tl"/>
          </a:blipFill>
          <a:ln w="12700" cap="sq" cmpd="sng">
            <a:solidFill>
              <a:schemeClr val="tx1">
                <a:lumMod val="85000"/>
                <a:lumOff val="15000"/>
              </a:schemeClr>
            </a:solidFill>
            <a:round/>
          </a:ln>
          <a:effectLst/>
        </p:spPr>
        <p:txBody>
          <a:bodyPr wrap="square" lIns="182880" tIns="91440" rIns="182880" bIns="91440" rtlCol="0" anchor="t" anchorCtr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“Node tells the operating system (through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onaco"/>
                <a:cs typeface="Monaco"/>
              </a:rPr>
              <a:t>epoll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onaco"/>
                <a:cs typeface="Monaco"/>
              </a:rPr>
              <a:t>kqueue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onaco"/>
                <a:cs typeface="Monaco"/>
              </a:rPr>
              <a:t>/dev/poll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or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onaco"/>
                <a:cs typeface="Monaco"/>
              </a:rPr>
              <a:t>select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that it should be notified when a new connection is made, and then it goes to sleep. If someone new connects, then it executes the callback. Each connection is only a small heap allocation”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err="1" smtClean="0">
                <a:latin typeface="Consolas"/>
                <a:cs typeface="Consolas"/>
              </a:rPr>
              <a:t>var</a:t>
            </a:r>
            <a:r>
              <a:rPr lang="en-US" sz="2400" dirty="0" smtClean="0">
                <a:latin typeface="Consolas"/>
                <a:cs typeface="Consolas"/>
              </a:rPr>
              <a:t> http = </a:t>
            </a:r>
            <a:r>
              <a:rPr lang="en-US" sz="2400" dirty="0" err="1" smtClean="0">
                <a:latin typeface="Consolas"/>
                <a:cs typeface="Consolas"/>
              </a:rPr>
              <a:t>require('http</a:t>
            </a:r>
            <a:r>
              <a:rPr lang="en-US" sz="2400" dirty="0" smtClean="0">
                <a:latin typeface="Consolas"/>
                <a:cs typeface="Consolas"/>
              </a:rPr>
              <a:t>');</a:t>
            </a:r>
          </a:p>
          <a:p>
            <a:pPr>
              <a:buNone/>
            </a:pPr>
            <a:r>
              <a:rPr lang="en-US" sz="2400" dirty="0" err="1" smtClean="0">
                <a:latin typeface="Consolas"/>
                <a:cs typeface="Consolas"/>
              </a:rPr>
              <a:t>http.createServer(function</a:t>
            </a:r>
            <a:r>
              <a:rPr lang="en-US" sz="2400" dirty="0" smtClean="0">
                <a:latin typeface="Consolas"/>
                <a:cs typeface="Consolas"/>
              </a:rPr>
              <a:t> (</a:t>
            </a:r>
            <a:r>
              <a:rPr lang="en-US" sz="2400" dirty="0" err="1" smtClean="0">
                <a:latin typeface="Consolas"/>
                <a:cs typeface="Consolas"/>
              </a:rPr>
              <a:t>req</a:t>
            </a:r>
            <a:r>
              <a:rPr lang="en-US" sz="2400" dirty="0" smtClean="0">
                <a:latin typeface="Consolas"/>
                <a:cs typeface="Consolas"/>
              </a:rPr>
              <a:t>, res) {</a:t>
            </a:r>
          </a:p>
          <a:p>
            <a:pPr>
              <a:buNone/>
            </a:pPr>
            <a:r>
              <a:rPr lang="en-US" sz="2400" dirty="0" smtClean="0">
                <a:latin typeface="Consolas"/>
                <a:cs typeface="Consolas"/>
              </a:rPr>
              <a:t>  res.writeHead(200, {'Content-Type': 'text/plain'});</a:t>
            </a:r>
          </a:p>
          <a:p>
            <a:pPr>
              <a:buNone/>
            </a:pPr>
            <a:r>
              <a:rPr lang="en-US" sz="2400" dirty="0" smtClean="0">
                <a:latin typeface="Consolas"/>
                <a:cs typeface="Consolas"/>
              </a:rPr>
              <a:t>  </a:t>
            </a:r>
            <a:r>
              <a:rPr lang="en-US" sz="2400" dirty="0" err="1" smtClean="0">
                <a:latin typeface="Consolas"/>
                <a:cs typeface="Consolas"/>
              </a:rPr>
              <a:t>res.end('Hello</a:t>
            </a:r>
            <a:r>
              <a:rPr lang="en-US" sz="2400" dirty="0" smtClean="0">
                <a:latin typeface="Consolas"/>
                <a:cs typeface="Consolas"/>
              </a:rPr>
              <a:t> World\</a:t>
            </a:r>
            <a:r>
              <a:rPr lang="en-US" sz="2400" dirty="0" err="1" smtClean="0">
                <a:latin typeface="Consolas"/>
                <a:cs typeface="Consolas"/>
              </a:rPr>
              <a:t>n</a:t>
            </a:r>
            <a:r>
              <a:rPr lang="en-US" sz="2400" dirty="0" smtClean="0">
                <a:latin typeface="Consolas"/>
                <a:cs typeface="Consolas"/>
              </a:rPr>
              <a:t>');</a:t>
            </a:r>
          </a:p>
          <a:p>
            <a:pPr>
              <a:buNone/>
            </a:pPr>
            <a:r>
              <a:rPr lang="en-US" sz="2400" dirty="0" smtClean="0">
                <a:latin typeface="Consolas"/>
                <a:cs typeface="Consolas"/>
              </a:rPr>
              <a:t>}).listen(8080);</a:t>
            </a:r>
          </a:p>
          <a:p>
            <a:pPr>
              <a:buNone/>
            </a:pPr>
            <a:r>
              <a:rPr lang="en-US" sz="2400" dirty="0" err="1" smtClean="0">
                <a:latin typeface="Consolas"/>
                <a:cs typeface="Consolas"/>
              </a:rPr>
              <a:t>console.log('Server</a:t>
            </a:r>
            <a:r>
              <a:rPr lang="en-US" sz="2400" dirty="0" smtClean="0">
                <a:latin typeface="Consolas"/>
                <a:cs typeface="Consolas"/>
              </a:rPr>
              <a:t> running at http://127.0.0.1:8080/');</a:t>
            </a:r>
            <a:endParaRPr lang="en-US" sz="2400" dirty="0">
              <a:latin typeface="Consolas"/>
              <a:cs typeface="Consola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37" y="1417637"/>
            <a:ext cx="5476269" cy="26726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609" y="2234194"/>
            <a:ext cx="4695191" cy="38919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the App: the Join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87147" cy="4525963"/>
          </a:xfrm>
        </p:spPr>
        <p:txBody>
          <a:bodyPr/>
          <a:lstStyle/>
          <a:p>
            <a:r>
              <a:rPr lang="en-US" dirty="0" smtClean="0"/>
              <a:t>User sets nickname, chooses server</a:t>
            </a:r>
          </a:p>
          <a:p>
            <a:r>
              <a:rPr lang="en-US" dirty="0" smtClean="0"/>
              <a:t>App sends GET request to join using nickname</a:t>
            </a:r>
          </a:p>
          <a:p>
            <a:pPr lvl="1"/>
            <a:r>
              <a:rPr lang="en-US" dirty="0" smtClean="0"/>
              <a:t>If nickname is already in use, user is asked to change nickname</a:t>
            </a:r>
          </a:p>
          <a:p>
            <a:pPr lvl="1"/>
            <a:r>
              <a:rPr lang="en-US" dirty="0" smtClean="0"/>
              <a:t>Otherwise, Chat activity is launched</a:t>
            </a:r>
            <a:endParaRPr lang="en-US" dirty="0"/>
          </a:p>
        </p:txBody>
      </p:sp>
      <p:pic>
        <p:nvPicPr>
          <p:cNvPr id="6" name="Picture 5" descr="ss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347" y="1444564"/>
            <a:ext cx="3174768" cy="4681599"/>
          </a:xfrm>
          <a:prstGeom prst="rect">
            <a:avLst/>
          </a:prstGeom>
        </p:spPr>
      </p:pic>
      <p:pic>
        <p:nvPicPr>
          <p:cNvPr id="7" name="Picture 6" descr="ss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347" y="1318928"/>
            <a:ext cx="3283716" cy="4846922"/>
          </a:xfrm>
          <a:prstGeom prst="rect">
            <a:avLst/>
          </a:prstGeom>
        </p:spPr>
      </p:pic>
      <p:pic>
        <p:nvPicPr>
          <p:cNvPr id="8" name="Picture 7" descr="ss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4347" y="1330308"/>
            <a:ext cx="3283716" cy="4837090"/>
          </a:xfrm>
          <a:prstGeom prst="rect">
            <a:avLst/>
          </a:prstGeom>
        </p:spPr>
      </p:pic>
      <p:pic>
        <p:nvPicPr>
          <p:cNvPr id="9" name="Picture 8" descr="ss5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4347" y="1283208"/>
            <a:ext cx="3283716" cy="48662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Chat Activity: Long Polling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518605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GET request for messages</a:t>
            </a:r>
          </a:p>
          <a:p>
            <a:pPr lvl="1"/>
            <a:r>
              <a:rPr lang="en-US" dirty="0" smtClean="0"/>
              <a:t>App sends time of last </a:t>
            </a:r>
            <a:r>
              <a:rPr lang="en-US" dirty="0" err="1" smtClean="0"/>
              <a:t>msg</a:t>
            </a:r>
            <a:endParaRPr lang="en-US" dirty="0" smtClean="0"/>
          </a:p>
          <a:p>
            <a:pPr lvl="1"/>
            <a:r>
              <a:rPr lang="en-US" dirty="0" smtClean="0"/>
              <a:t>If no new messages since last </a:t>
            </a:r>
            <a:r>
              <a:rPr lang="en-US" dirty="0" err="1" smtClean="0"/>
              <a:t>msg</a:t>
            </a:r>
            <a:r>
              <a:rPr lang="en-US" dirty="0" smtClean="0"/>
              <a:t>, server “drags out” the response</a:t>
            </a:r>
          </a:p>
          <a:p>
            <a:pPr lvl="2"/>
            <a:r>
              <a:rPr lang="en-US" dirty="0" smtClean="0"/>
              <a:t>New messages cause the server to write &amp; end the response.</a:t>
            </a:r>
          </a:p>
          <a:p>
            <a:pPr lvl="2"/>
            <a:r>
              <a:rPr lang="en-US" dirty="0" smtClean="0"/>
              <a:t>If no new messages after ~30s, server writes &amp; ends response.</a:t>
            </a:r>
          </a:p>
          <a:p>
            <a:r>
              <a:rPr lang="en-US" dirty="0" smtClean="0"/>
              <a:t>Chat Log uses </a:t>
            </a:r>
            <a:r>
              <a:rPr lang="en-US" dirty="0" err="1" smtClean="0"/>
              <a:t>ListView</a:t>
            </a:r>
            <a:r>
              <a:rPr lang="en-US" dirty="0" smtClean="0"/>
              <a:t>, </a:t>
            </a:r>
            <a:r>
              <a:rPr lang="en-US" dirty="0" err="1" smtClean="0"/>
              <a:t>ArrayAdapter</a:t>
            </a:r>
            <a:r>
              <a:rPr lang="en-US" dirty="0" smtClean="0"/>
              <a:t> </a:t>
            </a:r>
            <a:r>
              <a:rPr lang="en-US" dirty="0" err="1" smtClean="0"/>
              <a:t>w</a:t>
            </a:r>
            <a:r>
              <a:rPr lang="en-US" dirty="0" smtClean="0"/>
              <a:t>/ </a:t>
            </a:r>
            <a:r>
              <a:rPr lang="en-US" dirty="0" err="1" smtClean="0"/>
              <a:t>JSONObjects</a:t>
            </a:r>
            <a:endParaRPr lang="en-US" dirty="0" smtClean="0"/>
          </a:p>
          <a:p>
            <a:pPr lvl="1"/>
            <a:r>
              <a:rPr lang="en-US" dirty="0" err="1" smtClean="0"/>
              <a:t>ListView</a:t>
            </a:r>
            <a:r>
              <a:rPr lang="en-US" dirty="0" smtClean="0"/>
              <a:t> scrolls </a:t>
            </a:r>
            <a:r>
              <a:rPr lang="en-US" dirty="0" err="1" smtClean="0"/>
              <a:t>w</a:t>
            </a:r>
            <a:r>
              <a:rPr lang="en-US" dirty="0" smtClean="0"/>
              <a:t>/ chat using transcript mode</a:t>
            </a:r>
            <a:endParaRPr lang="en-US" dirty="0"/>
          </a:p>
        </p:txBody>
      </p:sp>
      <p:pic>
        <p:nvPicPr>
          <p:cNvPr id="9" name="Picture 8" descr="Screen shot 2010-09-12 at 6.55.29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247" y="1417638"/>
            <a:ext cx="3167553" cy="4708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/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80600"/>
          </a:xfrm>
        </p:spPr>
        <p:txBody>
          <a:bodyPr anchor="ctr" anchorCtr="0">
            <a:normAutofit/>
          </a:bodyPr>
          <a:lstStyle/>
          <a:p>
            <a:pPr algn="ctr">
              <a:buNone/>
            </a:pPr>
            <a:r>
              <a:rPr lang="en-US" sz="4800" dirty="0" smtClean="0">
                <a:hlinkClick r:id="rId2"/>
              </a:rPr>
              <a:t>www.loganlinn.com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390</Words>
  <Application>Microsoft Macintosh PowerPoint</Application>
  <PresentationFormat>On-screen Show (4:3)</PresentationFormat>
  <Paragraphs>51</Paragraphs>
  <Slides>7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Overview</vt:lpstr>
      <vt:lpstr>Wtf is Node.js?</vt:lpstr>
      <vt:lpstr>Node.js Hello World</vt:lpstr>
      <vt:lpstr>Back to the App: the Join Activity</vt:lpstr>
      <vt:lpstr>Chat Activity: Long Polling</vt:lpstr>
      <vt:lpstr>Demo / Questions?</vt:lpstr>
    </vt:vector>
  </TitlesOfParts>
  <Company>Virginia Tech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 Room App</dc:title>
  <dc:creator>Logan Linn</dc:creator>
  <cp:lastModifiedBy>Logan Linn</cp:lastModifiedBy>
  <cp:revision>17</cp:revision>
  <dcterms:created xsi:type="dcterms:W3CDTF">2010-09-17T13:09:48Z</dcterms:created>
  <dcterms:modified xsi:type="dcterms:W3CDTF">2010-09-17T13:24:36Z</dcterms:modified>
</cp:coreProperties>
</file>