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00" r:id="rId3"/>
    <p:sldId id="309" r:id="rId4"/>
    <p:sldId id="302" r:id="rId5"/>
    <p:sldId id="303" r:id="rId6"/>
    <p:sldId id="304" r:id="rId7"/>
    <p:sldId id="308" r:id="rId8"/>
    <p:sldId id="306" r:id="rId9"/>
    <p:sldId id="307" r:id="rId10"/>
    <p:sldId id="310" r:id="rId11"/>
    <p:sldId id="305" r:id="rId12"/>
    <p:sldId id="312" r:id="rId13"/>
    <p:sldId id="311" r:id="rId14"/>
    <p:sldId id="313" r:id="rId15"/>
    <p:sldId id="314" r:id="rId16"/>
    <p:sldId id="315" r:id="rId17"/>
    <p:sldId id="316" r:id="rId18"/>
    <p:sldId id="317"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67395" autoAdjust="0"/>
  </p:normalViewPr>
  <p:slideViewPr>
    <p:cSldViewPr>
      <p:cViewPr varScale="1">
        <p:scale>
          <a:sx n="46" d="100"/>
          <a:sy n="46" d="100"/>
        </p:scale>
        <p:origin x="-155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26/06/2013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goodreads.com/book/show/85009.Design_Pattern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amazon.com/Patterns-Enterprise-Application-Architecture-Martin/dp/0321127420" TargetMode="External"/><Relationship Id="rId4" Type="http://schemas.openxmlformats.org/officeDocument/2006/relationships/hyperlink" Target="http://martinfowler.com/eaaCatalo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 </a:t>
            </a:r>
            <a:r>
              <a:rPr lang="en-US" sz="1200" b="0" i="0" u="sng" kern="1200" dirty="0" smtClean="0">
                <a:solidFill>
                  <a:schemeClr val="tx1"/>
                </a:solidFill>
                <a:effectLst/>
                <a:latin typeface="+mn-lt"/>
                <a:ea typeface="+mn-ea"/>
                <a:cs typeface="+mn-cs"/>
              </a:rPr>
              <a:t>Patterns</a:t>
            </a:r>
            <a:r>
              <a:rPr lang="en-US" sz="1200" b="0" i="0" kern="1200" dirty="0" smtClean="0">
                <a:solidFill>
                  <a:schemeClr val="tx1"/>
                </a:solidFill>
                <a:effectLst/>
                <a:latin typeface="+mn-lt"/>
                <a:ea typeface="+mn-ea"/>
                <a:cs typeface="+mn-cs"/>
              </a:rPr>
              <a:t> are solutions to the recurring problems. There are different types of patterns. The most basic ones are the </a:t>
            </a:r>
            <a:r>
              <a:rPr lang="en-US" sz="1200" b="1" i="0" kern="1200" dirty="0" smtClean="0">
                <a:solidFill>
                  <a:schemeClr val="tx1"/>
                </a:solidFill>
                <a:effectLst/>
                <a:latin typeface="+mn-lt"/>
                <a:ea typeface="+mn-ea"/>
                <a:cs typeface="+mn-cs"/>
              </a:rPr>
              <a:t>Design Patterns</a:t>
            </a:r>
            <a:r>
              <a:rPr lang="en-US" sz="1200" b="0" i="0" kern="1200" dirty="0" smtClean="0">
                <a:solidFill>
                  <a:schemeClr val="tx1"/>
                </a:solidFill>
                <a:effectLst/>
                <a:latin typeface="+mn-lt"/>
                <a:ea typeface="+mn-ea"/>
                <a:cs typeface="+mn-cs"/>
              </a:rPr>
              <a:t>. Then there are higher level patterns like </a:t>
            </a:r>
            <a:r>
              <a:rPr lang="en-US" sz="1200" b="1" i="0" kern="1200" dirty="0" smtClean="0">
                <a:solidFill>
                  <a:schemeClr val="tx1"/>
                </a:solidFill>
                <a:effectLst/>
                <a:latin typeface="+mn-lt"/>
                <a:ea typeface="+mn-ea"/>
                <a:cs typeface="+mn-cs"/>
              </a:rPr>
              <a:t>Enterprise Design Patterns</a:t>
            </a:r>
            <a:r>
              <a:rPr lang="en-US" sz="1200" b="0" i="0" kern="1200" dirty="0" smtClean="0">
                <a:solidFill>
                  <a:schemeClr val="tx1"/>
                </a:solidFill>
                <a:effectLst/>
                <a:latin typeface="+mn-lt"/>
                <a:ea typeface="+mn-ea"/>
                <a:cs typeface="+mn-cs"/>
              </a:rPr>
              <a:t>. We can classify patterns  based on different criteria. The classic </a:t>
            </a:r>
            <a:r>
              <a:rPr lang="en-US" sz="1200" b="1" i="0" u="none" strike="noStrike" kern="1200" dirty="0" smtClean="0">
                <a:solidFill>
                  <a:schemeClr val="tx1"/>
                </a:solidFill>
                <a:effectLst/>
                <a:latin typeface="+mn-lt"/>
                <a:ea typeface="+mn-ea"/>
                <a:cs typeface="+mn-cs"/>
                <a:hlinkClick r:id="rId3"/>
              </a:rPr>
              <a:t>Gang of Four Design Patterns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are the foundation for recurring software problems. These consists of 23patterns which mostly deal with the </a:t>
            </a:r>
            <a:r>
              <a:rPr lang="en-US" sz="1200" b="0" i="0" u="sng" kern="1200" dirty="0" smtClean="0">
                <a:solidFill>
                  <a:schemeClr val="tx1"/>
                </a:solidFill>
                <a:effectLst/>
                <a:latin typeface="+mn-lt"/>
                <a:ea typeface="+mn-ea"/>
                <a:cs typeface="+mn-cs"/>
              </a:rPr>
              <a:t>low level</a:t>
            </a:r>
            <a:r>
              <a:rPr lang="en-US" sz="1200" b="0" i="0" kern="1200" dirty="0" smtClean="0">
                <a:solidFill>
                  <a:schemeClr val="tx1"/>
                </a:solidFill>
                <a:effectLst/>
                <a:latin typeface="+mn-lt"/>
                <a:ea typeface="+mn-ea"/>
                <a:cs typeface="+mn-cs"/>
              </a:rPr>
              <a:t> design of software. These patterns are solutions or in fact templates for making the code more and more reusable and maintainable. One of the primary goals of design patterns is to make the software easy to modify and maintain without making large scale changes. Hence most of the Gang of Four patterns talk about adapting the software to new requirements without major modifications to the existing software. They are more into making the software flexible to adapt to new changes.</a:t>
            </a:r>
          </a:p>
          <a:p>
            <a:r>
              <a:rPr lang="en-US" sz="1200" b="1" i="0" u="none" strike="noStrike" kern="1200" dirty="0" smtClean="0">
                <a:solidFill>
                  <a:schemeClr val="tx1"/>
                </a:solidFill>
                <a:effectLst/>
                <a:latin typeface="+mn-lt"/>
                <a:ea typeface="+mn-ea"/>
                <a:cs typeface="+mn-cs"/>
                <a:hlinkClick r:id="rId4"/>
              </a:rPr>
              <a:t>Martin Fowler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various other prominent software professionals came up with next level </a:t>
            </a:r>
            <a:r>
              <a:rPr lang="en-US" sz="1200" b="0" i="0" kern="1200" dirty="0" err="1" smtClean="0">
                <a:solidFill>
                  <a:schemeClr val="tx1"/>
                </a:solidFill>
                <a:effectLst/>
                <a:latin typeface="+mn-lt"/>
                <a:ea typeface="+mn-ea"/>
                <a:cs typeface="+mn-cs"/>
              </a:rPr>
              <a:t>ofpatterns</a:t>
            </a:r>
            <a:r>
              <a:rPr lang="en-US" sz="1200" b="0" i="0" kern="1200" dirty="0" smtClean="0">
                <a:solidFill>
                  <a:schemeClr val="tx1"/>
                </a:solidFill>
                <a:effectLst/>
                <a:latin typeface="+mn-lt"/>
                <a:ea typeface="+mn-ea"/>
                <a:cs typeface="+mn-cs"/>
              </a:rPr>
              <a:t> which don’t necessarily deal with how we design the classes and interfaces. But </a:t>
            </a:r>
            <a:r>
              <a:rPr lang="en-US" sz="1200" b="0" i="0" kern="1200" dirty="0" err="1" smtClean="0">
                <a:solidFill>
                  <a:schemeClr val="tx1"/>
                </a:solidFill>
                <a:effectLst/>
                <a:latin typeface="+mn-lt"/>
                <a:ea typeface="+mn-ea"/>
                <a:cs typeface="+mn-cs"/>
              </a:rPr>
              <a:t>theirpatterns</a:t>
            </a:r>
            <a:r>
              <a:rPr lang="en-US" sz="1200" b="0" i="0" kern="1200" dirty="0" smtClean="0">
                <a:solidFill>
                  <a:schemeClr val="tx1"/>
                </a:solidFill>
                <a:effectLst/>
                <a:latin typeface="+mn-lt"/>
                <a:ea typeface="+mn-ea"/>
                <a:cs typeface="+mn-cs"/>
              </a:rPr>
              <a:t> were based on how we use the components in broader sense. They defined </a:t>
            </a:r>
            <a:r>
              <a:rPr lang="en-US" sz="1200" b="0" i="0" kern="1200" dirty="0" err="1" smtClean="0">
                <a:solidFill>
                  <a:schemeClr val="tx1"/>
                </a:solidFill>
                <a:effectLst/>
                <a:latin typeface="+mn-lt"/>
                <a:ea typeface="+mn-ea"/>
                <a:cs typeface="+mn-cs"/>
              </a:rPr>
              <a:t>the</a:t>
            </a:r>
            <a:r>
              <a:rPr lang="en-US" sz="1200" b="1" i="0" u="none" strike="noStrike" kern="1200" dirty="0" err="1" smtClean="0">
                <a:solidFill>
                  <a:schemeClr val="tx1"/>
                </a:solidFill>
                <a:effectLst/>
                <a:latin typeface="+mn-lt"/>
                <a:ea typeface="+mn-ea"/>
                <a:cs typeface="+mn-cs"/>
                <a:hlinkClick r:id="rId5"/>
              </a:rPr>
              <a:t>Enterprise</a:t>
            </a:r>
            <a:r>
              <a:rPr lang="en-US" sz="1200" b="1" i="0" u="none" strike="noStrike" kern="1200" dirty="0" smtClean="0">
                <a:solidFill>
                  <a:schemeClr val="tx1"/>
                </a:solidFill>
                <a:effectLst/>
                <a:latin typeface="+mn-lt"/>
                <a:ea typeface="+mn-ea"/>
                <a:cs typeface="+mn-cs"/>
                <a:hlinkClick r:id="rId5"/>
              </a:rPr>
              <a:t> Architectural Patterns</a:t>
            </a:r>
            <a:r>
              <a:rPr lang="en-US" sz="1200" b="0" i="0" kern="1200" dirty="0" smtClean="0">
                <a:solidFill>
                  <a:schemeClr val="tx1"/>
                </a:solidFill>
                <a:effectLst/>
                <a:latin typeface="+mn-lt"/>
                <a:ea typeface="+mn-ea"/>
                <a:cs typeface="+mn-cs"/>
              </a:rPr>
              <a:t>. These patterns deal with commonly used solutions across enterprises. These patterns are still evolving and unlike the </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patterns their origins are in different places.</a:t>
            </a:r>
          </a:p>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12</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enterprise application is a business application, obviously. As most people use the term, it is a </a:t>
            </a:r>
            <a:r>
              <a:rPr lang="en-US" sz="1200" b="0" i="1" kern="1200" dirty="0" smtClean="0">
                <a:solidFill>
                  <a:schemeClr val="tx1"/>
                </a:solidFill>
                <a:effectLst/>
                <a:latin typeface="+mn-lt"/>
                <a:ea typeface="+mn-ea"/>
                <a:cs typeface="+mn-cs"/>
              </a:rPr>
              <a:t>big</a:t>
            </a:r>
            <a:r>
              <a:rPr lang="en-US" sz="1200" b="0" i="0" kern="1200" dirty="0" smtClean="0">
                <a:solidFill>
                  <a:schemeClr val="tx1"/>
                </a:solidFill>
                <a:effectLst/>
                <a:latin typeface="+mn-lt"/>
                <a:ea typeface="+mn-ea"/>
                <a:cs typeface="+mn-cs"/>
              </a:rPr>
              <a:t> business application. In today’s corporate environment, enterprise applications are complex, scalable, distributed, component-based, and mission-critical. They may be deployed on a variety of platforms across corporate networks, intranets, or the Internet. They are data-centric, user-friendly, and must meet stringent requirements for security, administration, and maintenance. In short, they are highly complex systems.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Designing and developing such enterprise applications means satisfying hundreds or thousands of separate requirements. What’s more, every development decision you make to satisfy each requirement affects many other requirements, often in ways that are difficult to understand or predict — and the failure to meet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of these requirements can mean the failure of the entire project!</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628800"/>
            <a:ext cx="7560840" cy="1944216"/>
          </a:xfrm>
        </p:spPr>
        <p:txBody>
          <a:bodyPr/>
          <a:lstStyle/>
          <a:p>
            <a:r>
              <a:rPr lang="es-PE" sz="11500" b="1" dirty="0" err="1" smtClean="0">
                <a:solidFill>
                  <a:srgbClr val="0070C0"/>
                </a:solidFill>
              </a:rPr>
              <a:t>Design</a:t>
            </a:r>
            <a:r>
              <a:rPr lang="es-PE" sz="11500" b="1" dirty="0" smtClean="0">
                <a:solidFill>
                  <a:srgbClr val="0070C0"/>
                </a:solidFill>
              </a:rPr>
              <a:t/>
            </a:r>
            <a:br>
              <a:rPr lang="es-PE" sz="11500" b="1" dirty="0" smtClean="0">
                <a:solidFill>
                  <a:srgbClr val="0070C0"/>
                </a:solidFill>
              </a:rPr>
            </a:br>
            <a:r>
              <a:rPr lang="es-PE" sz="11500" b="1" dirty="0" err="1" smtClean="0">
                <a:solidFill>
                  <a:srgbClr val="0070C0"/>
                </a:solidFill>
              </a:rPr>
              <a:t>Patterns</a:t>
            </a:r>
            <a:r>
              <a:rPr lang="es-PE" sz="11500" b="1" dirty="0" smtClean="0">
                <a:solidFill>
                  <a:srgbClr val="0070C0"/>
                </a:solidFill>
              </a:rPr>
              <a:t> </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Categories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01255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95230"/>
            <a:ext cx="8352928" cy="308995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ha repartido una descripción con las categorías de </a:t>
            </a:r>
            <a:r>
              <a:rPr lang="es-PE" sz="2400" dirty="0" err="1" smtClean="0">
                <a:solidFill>
                  <a:schemeClr val="bg1">
                    <a:lumMod val="95000"/>
                    <a:lumOff val="5000"/>
                  </a:schemeClr>
                </a:solidFill>
                <a:latin typeface="Arial" pitchFamily="34" charset="0"/>
                <a:cs typeface="Arial" pitchFamily="34" charset="0"/>
              </a:rPr>
              <a:t>Patrone</a:t>
            </a:r>
            <a:r>
              <a:rPr lang="es-PE" sz="2400" dirty="0" smtClean="0">
                <a:solidFill>
                  <a:schemeClr val="bg1">
                    <a:lumMod val="95000"/>
                    <a:lumOff val="5000"/>
                  </a:schemeClr>
                </a:solidFill>
                <a:latin typeface="Arial" pitchFamily="34" charset="0"/>
                <a:cs typeface="Arial" pitchFamily="34" charset="0"/>
              </a:rPr>
              <a:t> de Diseño que existen.</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encontrar a que</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Beneficios de los Patrones de Diseño</a:t>
            </a:r>
          </a:p>
        </p:txBody>
      </p:sp>
    </p:spTree>
    <p:extLst>
      <p:ext uri="{BB962C8B-B14F-4D97-AF65-F5344CB8AC3E}">
        <p14:creationId xmlns:p14="http://schemas.microsoft.com/office/powerpoint/2010/main" val="375870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700808"/>
            <a:ext cx="7560840" cy="1944216"/>
          </a:xfrm>
        </p:spPr>
        <p:txBody>
          <a:bodyPr/>
          <a:lstStyle/>
          <a:p>
            <a:r>
              <a:rPr lang="es-PE" sz="9600" b="1" dirty="0" smtClean="0">
                <a:solidFill>
                  <a:srgbClr val="0070C0"/>
                </a:solidFill>
              </a:rPr>
              <a:t>Enterprise</a:t>
            </a:r>
            <a:br>
              <a:rPr lang="es-PE" sz="9600" b="1" dirty="0" smtClean="0">
                <a:solidFill>
                  <a:srgbClr val="0070C0"/>
                </a:solidFill>
              </a:rPr>
            </a:br>
            <a:r>
              <a:rPr lang="es-PE" sz="9600" b="1" dirty="0" err="1" smtClean="0">
                <a:solidFill>
                  <a:srgbClr val="0070C0"/>
                </a:solidFill>
              </a:rPr>
              <a:t>Design</a:t>
            </a:r>
            <a:r>
              <a:rPr lang="es-PE" sz="9600" b="1" dirty="0" smtClean="0">
                <a:solidFill>
                  <a:srgbClr val="0070C0"/>
                </a:solidFill>
              </a:rPr>
              <a:t/>
            </a:r>
            <a:br>
              <a:rPr lang="es-PE" sz="9600" b="1" dirty="0" smtClean="0">
                <a:solidFill>
                  <a:srgbClr val="0070C0"/>
                </a:solidFill>
              </a:rPr>
            </a:br>
            <a:r>
              <a:rPr lang="es-PE" sz="9600" b="1" dirty="0" err="1" smtClean="0">
                <a:solidFill>
                  <a:srgbClr val="0070C0"/>
                </a:solidFill>
              </a:rPr>
              <a:t>Patterns</a:t>
            </a:r>
            <a:r>
              <a:rPr lang="es-PE" sz="9600" b="1" dirty="0" smtClean="0">
                <a:solidFill>
                  <a:srgbClr val="0070C0"/>
                </a:solidFill>
              </a:rPr>
              <a:t> </a:t>
            </a:r>
            <a:endParaRPr lang="es-ES" sz="96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397733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Describe aplicaciones que asisten a la organización en resolver problemas a nivel empresarial.</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Billing</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Systems</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CRM, ERP</a:t>
            </a:r>
          </a:p>
          <a:p>
            <a:pPr>
              <a:buSzPct val="100000"/>
            </a:pPr>
            <a:r>
              <a:rPr lang="es-PE" sz="2400" dirty="0" err="1" smtClean="0">
                <a:solidFill>
                  <a:schemeClr val="bg1">
                    <a:lumMod val="95000"/>
                    <a:lumOff val="5000"/>
                  </a:schemeClr>
                </a:solidFill>
                <a:latin typeface="Arial" pitchFamily="34" charset="0"/>
                <a:cs typeface="Arial" pitchFamily="34" charset="0"/>
              </a:rPr>
              <a:t>Payment</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Processing</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Customer</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Support</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HR </a:t>
            </a:r>
            <a:r>
              <a:rPr lang="es-PE" sz="2400" dirty="0" err="1" smtClean="0">
                <a:solidFill>
                  <a:schemeClr val="bg1">
                    <a:lumMod val="95000"/>
                    <a:lumOff val="5000"/>
                  </a:schemeClr>
                </a:solidFill>
                <a:latin typeface="Arial" pitchFamily="34" charset="0"/>
                <a:cs typeface="Arial" pitchFamily="34" charset="0"/>
              </a:rPr>
              <a:t>Managment</a:t>
            </a:r>
            <a:endParaRPr lang="es-PE" sz="24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Applications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483968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Soluciones a problemas comunes en aplicaciones empresariales.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800" dirty="0" err="1" smtClean="0">
                <a:solidFill>
                  <a:schemeClr val="bg1">
                    <a:lumMod val="95000"/>
                    <a:lumOff val="5000"/>
                  </a:schemeClr>
                </a:solidFill>
                <a:latin typeface="Arial" pitchFamily="34" charset="0"/>
                <a:cs typeface="Arial" pitchFamily="34" charset="0"/>
              </a:rPr>
              <a:t>Layering</a:t>
            </a:r>
            <a:endParaRPr lang="es-PE" sz="2800" dirty="0" smtClean="0">
              <a:solidFill>
                <a:schemeClr val="bg1">
                  <a:lumMod val="95000"/>
                  <a:lumOff val="5000"/>
                </a:schemeClr>
              </a:solidFill>
              <a:latin typeface="Arial" pitchFamily="34" charset="0"/>
              <a:cs typeface="Arial" pitchFamily="34" charset="0"/>
            </a:endParaRPr>
          </a:p>
          <a:p>
            <a:pPr>
              <a:buSzPct val="100000"/>
            </a:pPr>
            <a:r>
              <a:rPr lang="es-PE" sz="2800" dirty="0" smtClean="0">
                <a:solidFill>
                  <a:schemeClr val="bg1">
                    <a:lumMod val="95000"/>
                    <a:lumOff val="5000"/>
                  </a:schemeClr>
                </a:solidFill>
                <a:latin typeface="Arial" pitchFamily="34" charset="0"/>
                <a:cs typeface="Arial" pitchFamily="34" charset="0"/>
              </a:rPr>
              <a:t>Organización Lógica del Dominio</a:t>
            </a:r>
          </a:p>
          <a:p>
            <a:pPr>
              <a:buSzPct val="100000"/>
            </a:pPr>
            <a:r>
              <a:rPr lang="es-PE" sz="2800" dirty="0" smtClean="0">
                <a:solidFill>
                  <a:schemeClr val="bg1">
                    <a:lumMod val="95000"/>
                    <a:lumOff val="5000"/>
                  </a:schemeClr>
                </a:solidFill>
                <a:latin typeface="Arial" pitchFamily="34" charset="0"/>
                <a:cs typeface="Arial" pitchFamily="34" charset="0"/>
              </a:rPr>
              <a:t>Mapeo de BD Relaciones</a:t>
            </a:r>
          </a:p>
          <a:p>
            <a:pPr>
              <a:buSzPct val="100000"/>
            </a:pPr>
            <a:r>
              <a:rPr lang="es-PE" sz="2800" dirty="0" smtClean="0">
                <a:solidFill>
                  <a:schemeClr val="bg1">
                    <a:lumMod val="95000"/>
                    <a:lumOff val="5000"/>
                  </a:schemeClr>
                </a:solidFill>
                <a:latin typeface="Arial" pitchFamily="34" charset="0"/>
                <a:cs typeface="Arial" pitchFamily="34" charset="0"/>
              </a:rPr>
              <a:t>Presentación Web</a:t>
            </a:r>
          </a:p>
          <a:p>
            <a:pPr>
              <a:buSzPct val="100000"/>
            </a:pPr>
            <a:r>
              <a:rPr lang="es-PE" sz="2800" dirty="0" smtClean="0">
                <a:solidFill>
                  <a:schemeClr val="bg1">
                    <a:lumMod val="95000"/>
                    <a:lumOff val="5000"/>
                  </a:schemeClr>
                </a:solidFill>
                <a:latin typeface="Arial" pitchFamily="34" charset="0"/>
                <a:cs typeface="Arial" pitchFamily="34" charset="0"/>
              </a:rPr>
              <a:t>Concurrencia</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580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132856"/>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Formar 2 grupos de personas.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 cada uno se le ha asignado material que corresponde a un patr</a:t>
            </a:r>
            <a:r>
              <a:rPr lang="es-PE" sz="2400" dirty="0" smtClean="0">
                <a:solidFill>
                  <a:schemeClr val="bg1">
                    <a:lumMod val="95000"/>
                    <a:lumOff val="5000"/>
                  </a:schemeClr>
                </a:solidFill>
                <a:latin typeface="Arial" pitchFamily="34" charset="0"/>
                <a:cs typeface="Arial" pitchFamily="34" charset="0"/>
              </a:rPr>
              <a:t>ón empresarial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Individualmente deberán analizar el material y entender el patrón que le ha sido asignado.</a:t>
            </a: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1</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Entendiendo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71772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204864"/>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Juntarse todos aquellos a los cuales les ha tocado el mismo patrón, discutir lo entendido y pensar cual es la mejor manera de explicar el patrón a su grupo original.</a:t>
            </a:r>
            <a:endParaRPr lang="es-PE" sz="2400" dirty="0" smtClean="0">
              <a:solidFill>
                <a:schemeClr val="bg1">
                  <a:lumMod val="95000"/>
                  <a:lumOff val="5000"/>
                </a:schemeClr>
              </a:solidFill>
              <a:latin typeface="Arial" pitchFamily="34" charset="0"/>
              <a:cs typeface="Arial" pitchFamily="34" charset="0"/>
            </a:endParaRP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2</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Discutiendo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96898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Regresar a sus grupos originales.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uno deberá explicar el patrón al resto de los miembros del grupo. </a:t>
            </a:r>
            <a:endParaRPr lang="es-PE" sz="2000" dirty="0">
              <a:solidFill>
                <a:schemeClr val="bg1">
                  <a:lumMod val="95000"/>
                  <a:lumOff val="5000"/>
                </a:schemeClr>
              </a:solidFill>
              <a:latin typeface="Arial" pitchFamily="34" charset="0"/>
              <a:cs typeface="Arial" pitchFamily="34" charset="0"/>
            </a:endParaRPr>
          </a:p>
          <a:p>
            <a:pPr lvl="1">
              <a:buSzPct val="100000"/>
            </a:pPr>
            <a:r>
              <a:rPr lang="en-US" sz="2000" dirty="0" err="1" smtClean="0">
                <a:solidFill>
                  <a:schemeClr val="bg1">
                    <a:lumMod val="95000"/>
                    <a:lumOff val="5000"/>
                  </a:schemeClr>
                </a:solidFill>
                <a:latin typeface="Arial" pitchFamily="34" charset="0"/>
                <a:cs typeface="Arial" pitchFamily="34" charset="0"/>
              </a:rPr>
              <a:t>Tiempo</a:t>
            </a:r>
            <a:r>
              <a:rPr lang="en-US" sz="2000" dirty="0" smtClean="0">
                <a:solidFill>
                  <a:schemeClr val="bg1">
                    <a:lumMod val="95000"/>
                    <a:lumOff val="5000"/>
                  </a:schemeClr>
                </a:solidFill>
                <a:latin typeface="Arial" pitchFamily="34" charset="0"/>
                <a:cs typeface="Arial" pitchFamily="34" charset="0"/>
              </a:rPr>
              <a:t>: 20 </a:t>
            </a:r>
            <a:r>
              <a:rPr lang="en-US" sz="2000" dirty="0" err="1" smtClean="0">
                <a:solidFill>
                  <a:schemeClr val="bg1">
                    <a:lumMod val="95000"/>
                    <a:lumOff val="5000"/>
                  </a:schemeClr>
                </a:solidFill>
                <a:latin typeface="Arial" pitchFamily="34" charset="0"/>
                <a:cs typeface="Arial" pitchFamily="34" charset="0"/>
              </a:rPr>
              <a:t>minutos</a:t>
            </a:r>
            <a:r>
              <a:rPr lang="en-US" sz="2000" dirty="0" smtClean="0">
                <a:solidFill>
                  <a:schemeClr val="bg1">
                    <a:lumMod val="95000"/>
                    <a:lumOff val="5000"/>
                  </a:schemeClr>
                </a:solidFill>
                <a:latin typeface="Arial" pitchFamily="34" charset="0"/>
                <a:cs typeface="Arial" pitchFamily="34" charset="0"/>
              </a:rPr>
              <a:t>.</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3</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Compartiendo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3932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Practicaremos un ejercicio donde se vea representado cada patrón.</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4</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Practicando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5723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Es una solución repetible a un problema de diseño que ocurre </a:t>
            </a:r>
            <a:r>
              <a:rPr lang="es-PE" sz="2800" dirty="0" err="1" smtClean="0">
                <a:solidFill>
                  <a:schemeClr val="bg1">
                    <a:lumMod val="95000"/>
                    <a:lumOff val="5000"/>
                  </a:schemeClr>
                </a:solidFill>
                <a:latin typeface="Arial" pitchFamily="34" charset="0"/>
                <a:cs typeface="Arial" pitchFamily="34" charset="0"/>
              </a:rPr>
              <a:t>comunmente</a:t>
            </a:r>
            <a:r>
              <a:rPr lang="es-PE" sz="2800" dirty="0" smtClean="0">
                <a:solidFill>
                  <a:schemeClr val="bg1">
                    <a:lumMod val="95000"/>
                    <a:lumOff val="5000"/>
                  </a:schemeClr>
                </a:solidFill>
                <a:latin typeface="Arial" pitchFamily="34" charset="0"/>
                <a:cs typeface="Arial" pitchFamily="34" charset="0"/>
              </a:rPr>
              <a:t>. </a:t>
            </a:r>
          </a:p>
          <a:p>
            <a:pPr marL="0" indent="0" algn="ctr">
              <a:buSzPct val="100000"/>
              <a:buNone/>
            </a:pP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No es una guía que puede ser transformada directamente en código, es una descripción de cómo solucionar un problema en diferentes situaciones.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90872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¿Qué es un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a:t>
            </a:r>
            <a:r>
              <a:rPr lang="en-US" sz="4400" dirty="0" smtClean="0">
                <a:solidFill>
                  <a:schemeClr val="accent6">
                    <a:lumMod val="75000"/>
                  </a:schemeClr>
                </a:solidFill>
                <a:latin typeface="Arial" pitchFamily="34" charset="0"/>
                <a:cs typeface="Arial" pitchFamily="34" charset="0"/>
              </a:rPr>
              <a:t>?</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grupo se le dará la descripción de un requerimiento de desarrollo.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Entender el problema</a:t>
            </a:r>
          </a:p>
        </p:txBody>
      </p:sp>
    </p:spTree>
    <p:extLst>
      <p:ext uri="{BB962C8B-B14F-4D97-AF65-F5344CB8AC3E}">
        <p14:creationId xmlns:p14="http://schemas.microsoft.com/office/powerpoint/2010/main" val="231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45365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dará la descripción de varios patrones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Los grupos deberán encontrar cuál es el patrón que mejor resuelve el problema de su requerimiento.</a:t>
            </a: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20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Encontrar el Patrón para el Problema</a:t>
            </a:r>
          </a:p>
        </p:txBody>
      </p:sp>
    </p:spTree>
    <p:extLst>
      <p:ext uri="{BB962C8B-B14F-4D97-AF65-F5344CB8AC3E}">
        <p14:creationId xmlns:p14="http://schemas.microsoft.com/office/powerpoint/2010/main" val="5650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060848"/>
            <a:ext cx="8352928" cy="446449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dibujar el diagrama de clases del diseño final de la aplicación luego de haber aplicado el patrón de diseño.</a:t>
            </a:r>
          </a:p>
          <a:p>
            <a:pPr marL="0" indent="0">
              <a:buSzPct val="100000"/>
              <a:buNone/>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Diagrama de Clases de la Solución</a:t>
            </a:r>
          </a:p>
        </p:txBody>
      </p:sp>
    </p:spTree>
    <p:extLst>
      <p:ext uri="{BB962C8B-B14F-4D97-AF65-F5344CB8AC3E}">
        <p14:creationId xmlns:p14="http://schemas.microsoft.com/office/powerpoint/2010/main" val="230582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buscar un ejemplo dentro del API de .NET que ya implemente el mismo patrón del grupo para realizar alguna funcionalidad.</a:t>
            </a:r>
            <a:br>
              <a:rPr lang="es-PE" sz="2400" dirty="0" smtClean="0">
                <a:solidFill>
                  <a:schemeClr val="bg1">
                    <a:lumMod val="95000"/>
                    <a:lumOff val="5000"/>
                  </a:schemeClr>
                </a:solidFill>
                <a:latin typeface="Arial" pitchFamily="34" charset="0"/>
                <a:cs typeface="Arial" pitchFamily="34" charset="0"/>
              </a:rPr>
            </a:br>
            <a:r>
              <a:rPr lang="es-PE" sz="2400" dirty="0" smtClean="0">
                <a:solidFill>
                  <a:schemeClr val="bg1">
                    <a:lumMod val="95000"/>
                    <a:lumOff val="5000"/>
                  </a:schemeClr>
                </a:solidFill>
                <a:latin typeface="Arial" pitchFamily="34" charset="0"/>
                <a:cs typeface="Arial" pitchFamily="34" charset="0"/>
              </a:rPr>
              <a:t/>
            </a:r>
            <a:br>
              <a:rPr lang="es-PE" sz="2400" dirty="0" smtClean="0">
                <a:solidFill>
                  <a:schemeClr val="bg1">
                    <a:lumMod val="95000"/>
                    <a:lumOff val="5000"/>
                  </a:schemeClr>
                </a:solidFill>
                <a:latin typeface="Arial" pitchFamily="34" charset="0"/>
                <a:cs typeface="Arial" pitchFamily="34" charset="0"/>
              </a:rPr>
            </a:b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Puede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ser</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que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algunos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patrones</a:t>
            </a:r>
            <a:r>
              <a:rPr lang="en-US" sz="2400" dirty="0" smtClean="0">
                <a:solidFill>
                  <a:schemeClr val="bg1">
                    <a:lumMod val="95000"/>
                    <a:lumOff val="5000"/>
                  </a:schemeClr>
                </a:solidFill>
                <a:latin typeface="Arial" pitchFamily="34" charset="0"/>
                <a:cs typeface="Arial" pitchFamily="34" charset="0"/>
              </a:rPr>
              <a:t> no </a:t>
            </a:r>
            <a:r>
              <a:rPr lang="en-US" sz="2400" dirty="0" err="1" smtClean="0">
                <a:solidFill>
                  <a:schemeClr val="bg1">
                    <a:lumMod val="95000"/>
                    <a:lumOff val="5000"/>
                  </a:schemeClr>
                </a:solidFill>
                <a:latin typeface="Arial" pitchFamily="34" charset="0"/>
                <a:cs typeface="Arial" pitchFamily="34" charset="0"/>
              </a:rPr>
              <a:t>han</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sido</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utilizados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dentro</a:t>
            </a:r>
            <a:r>
              <a:rPr lang="en-US" sz="2400" dirty="0" smtClean="0">
                <a:solidFill>
                  <a:schemeClr val="bg1">
                    <a:lumMod val="95000"/>
                    <a:lumOff val="5000"/>
                  </a:schemeClr>
                </a:solidFill>
                <a:latin typeface="Arial" pitchFamily="34" charset="0"/>
                <a:cs typeface="Arial" pitchFamily="34" charset="0"/>
              </a:rPr>
              <a:t> del API de .NET.</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 Ejemplos en .NET </a:t>
            </a:r>
          </a:p>
        </p:txBody>
      </p:sp>
    </p:spTree>
    <p:extLst>
      <p:ext uri="{BB962C8B-B14F-4D97-AF65-F5344CB8AC3E}">
        <p14:creationId xmlns:p14="http://schemas.microsoft.com/office/powerpoint/2010/main" val="3222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prepara una presentación visual de su trabajo:</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Requerimiento a implementar.</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problemas encontraron en el diseño inicial.</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patrón utilizaron, explicación del patrón  y porqué</a:t>
            </a:r>
            <a:r>
              <a:rPr lang="en-US"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Si existe algún ejemplo en el .NET Framework que también utilice el patrón.</a:t>
            </a:r>
          </a:p>
          <a:p>
            <a:pPr marL="0" indent="0">
              <a:buSzPct val="100000"/>
              <a:buNone/>
            </a:pPr>
            <a:endParaRPr lang="es-PE" sz="24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21809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a:t>
            </a:r>
            <a:r>
              <a:rPr lang="es-PE" sz="2400" dirty="0">
                <a:solidFill>
                  <a:schemeClr val="bg1">
                    <a:lumMod val="95000"/>
                    <a:lumOff val="5000"/>
                  </a:schemeClr>
                </a:solidFill>
                <a:latin typeface="Arial" pitchFamily="34" charset="0"/>
                <a:cs typeface="Arial" pitchFamily="34" charset="0"/>
              </a:rPr>
              <a:t>grupo decide cómo organizarse y cuál es la mejor manera de presentar el tema para </a:t>
            </a:r>
            <a:r>
              <a:rPr lang="es-PE" sz="2400" dirty="0" smtClean="0">
                <a:solidFill>
                  <a:schemeClr val="bg1">
                    <a:lumMod val="95000"/>
                    <a:lumOff val="5000"/>
                  </a:schemeClr>
                </a:solidFill>
                <a:latin typeface="Arial" pitchFamily="34" charset="0"/>
                <a:cs typeface="Arial" pitchFamily="34" charset="0"/>
              </a:rPr>
              <a:t>todos</a:t>
            </a:r>
            <a:r>
              <a:rPr lang="es-PE" sz="2400" dirty="0">
                <a:solidFill>
                  <a:schemeClr val="bg1">
                    <a:lumMod val="95000"/>
                    <a:lumOff val="5000"/>
                  </a:schemeClr>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(texto, gráficos, diagramas, </a:t>
            </a:r>
            <a:r>
              <a:rPr lang="es-PE" sz="2400" dirty="0" err="1" smtClean="0">
                <a:solidFill>
                  <a:schemeClr val="bg1">
                    <a:lumMod val="95000"/>
                    <a:lumOff val="5000"/>
                  </a:schemeClr>
                </a:solidFill>
                <a:latin typeface="Arial" pitchFamily="34" charset="0"/>
                <a:cs typeface="Arial" pitchFamily="34" charset="0"/>
              </a:rPr>
              <a:t>slides</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papelógrafo</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etc</a:t>
            </a:r>
            <a:r>
              <a:rPr lang="es-PE"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20 minutos.</a:t>
            </a:r>
            <a:endParaRPr lang="es-PE" sz="2400" dirty="0">
              <a:solidFill>
                <a:schemeClr val="bg1">
                  <a:lumMod val="95000"/>
                  <a:lumOff val="5000"/>
                </a:schemeClr>
              </a:solidFill>
              <a:latin typeface="Arial" pitchFamily="34" charset="0"/>
              <a:cs typeface="Arial" pitchFamily="34" charset="0"/>
            </a:endParaRP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Al finalizar la presentación realizaremos un ejercicio de código.</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406689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Review</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3268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4803</TotalTime>
  <Words>605</Words>
  <Application>Microsoft Office PowerPoint</Application>
  <PresentationFormat>Presentación en pantalla (4:3)</PresentationFormat>
  <Paragraphs>116</Paragraphs>
  <Slides>18</Slides>
  <Notes>18</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BlackTheme</vt:lpstr>
      <vt:lpstr>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Enterprise Design Patterns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201</cp:revision>
  <dcterms:created xsi:type="dcterms:W3CDTF">2012-05-28T22:31:28Z</dcterms:created>
  <dcterms:modified xsi:type="dcterms:W3CDTF">2013-06-27T00:59:45Z</dcterms:modified>
</cp:coreProperties>
</file>