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00" r:id="rId3"/>
    <p:sldId id="309" r:id="rId4"/>
    <p:sldId id="302" r:id="rId5"/>
    <p:sldId id="303" r:id="rId6"/>
    <p:sldId id="304" r:id="rId7"/>
    <p:sldId id="308" r:id="rId8"/>
    <p:sldId id="306" r:id="rId9"/>
    <p:sldId id="307" r:id="rId10"/>
    <p:sldId id="310" r:id="rId11"/>
    <p:sldId id="305" r:id="rId1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67395" autoAdjust="0"/>
  </p:normalViewPr>
  <p:slideViewPr>
    <p:cSldViewPr>
      <p:cViewPr varScale="1">
        <p:scale>
          <a:sx n="47" d="100"/>
          <a:sy n="47" d="100"/>
        </p:scale>
        <p:origin x="-156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17/06/2013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object oriented design? What is it all about? What are it's benefits? What are it's costs? It may seem silly to ask these questions in a day and age when virtually every software developer is using an object oriented language of some kind. Yet the question is important because, it seems to me, that most of us use those languages without knowing why, and without knowing how to get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most benefit out of them.</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Of all the revolutions that have occurred in our industry, two have been so successful that they have permeated our mentality to the extent that we take them for granted. Structured Programming and Object Oriented Programming. All of our mainstream modern languages are strongly influenced by these two disciplines. Indeed, it has become difficult to write a program that does not have the external appearance of both structured programming and object oriented programming. Our mainstream languages do not have </a:t>
            </a:r>
            <a:r>
              <a:rPr lang="en-US" sz="1200" b="1" i="0" kern="1200" dirty="0" err="1" smtClean="0">
                <a:solidFill>
                  <a:schemeClr val="tx1"/>
                </a:solidFill>
                <a:effectLst/>
                <a:latin typeface="+mn-lt"/>
                <a:ea typeface="+mn-ea"/>
                <a:cs typeface="+mn-cs"/>
              </a:rPr>
              <a:t>goto</a:t>
            </a:r>
            <a:r>
              <a:rPr lang="en-US" sz="1200" b="0" i="0" kern="1200" dirty="0" smtClean="0">
                <a:solidFill>
                  <a:schemeClr val="tx1"/>
                </a:solidFill>
                <a:effectLst/>
                <a:latin typeface="+mn-lt"/>
                <a:ea typeface="+mn-ea"/>
                <a:cs typeface="+mn-cs"/>
              </a:rPr>
              <a:t>, and therefore appear to obey the most famous proscription of structured programming. Most of our mainstream languages are class based and do not support functions or variables that are not within a class, therefore they appear to obey the most obvious trappings of object oriented programming.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Programs written in these languages may look structured and object oriented, but looks can be </a:t>
            </a:r>
            <a:r>
              <a:rPr lang="en-US" sz="1200" b="0" i="0" kern="1200" dirty="0" err="1" smtClean="0">
                <a:solidFill>
                  <a:schemeClr val="tx1"/>
                </a:solidFill>
                <a:effectLst/>
                <a:latin typeface="+mn-lt"/>
                <a:ea typeface="+mn-ea"/>
                <a:cs typeface="+mn-cs"/>
              </a:rPr>
              <a:t>decieving</a:t>
            </a:r>
            <a:r>
              <a:rPr lang="en-US" sz="1200" b="0" i="0" kern="1200" dirty="0" smtClean="0">
                <a:solidFill>
                  <a:schemeClr val="tx1"/>
                </a:solidFill>
                <a:effectLst/>
                <a:latin typeface="+mn-lt"/>
                <a:ea typeface="+mn-ea"/>
                <a:cs typeface="+mn-cs"/>
              </a:rPr>
              <a:t>. All too often today's programmers are unaware of the principles that are the foundation of the disciplines that their languages were derived around. In another blog I'll discuss the principles of structured programming. In this blog I want to talk about the principles of object oriented programming.</a:t>
            </a:r>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17/06/2013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17/06/2013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628800"/>
            <a:ext cx="7560840" cy="1944216"/>
          </a:xfrm>
        </p:spPr>
        <p:txBody>
          <a:bodyPr/>
          <a:lstStyle/>
          <a:p>
            <a:r>
              <a:rPr lang="es-PE" sz="11500" b="1" dirty="0" err="1" smtClean="0">
                <a:solidFill>
                  <a:srgbClr val="0070C0"/>
                </a:solidFill>
              </a:rPr>
              <a:t>Design</a:t>
            </a:r>
            <a:r>
              <a:rPr lang="es-PE" sz="11500" b="1" dirty="0" smtClean="0">
                <a:solidFill>
                  <a:srgbClr val="0070C0"/>
                </a:solidFill>
              </a:rPr>
              <a:t/>
            </a:r>
            <a:br>
              <a:rPr lang="es-PE" sz="11500" b="1" dirty="0" smtClean="0">
                <a:solidFill>
                  <a:srgbClr val="0070C0"/>
                </a:solidFill>
              </a:rPr>
            </a:br>
            <a:r>
              <a:rPr lang="es-PE" sz="11500" b="1" dirty="0" err="1" smtClean="0">
                <a:solidFill>
                  <a:srgbClr val="0070C0"/>
                </a:solidFill>
              </a:rPr>
              <a:t>Patterns</a:t>
            </a:r>
            <a:r>
              <a:rPr lang="es-PE" sz="11500" b="1" dirty="0" smtClean="0">
                <a:solidFill>
                  <a:srgbClr val="0070C0"/>
                </a:solidFill>
              </a:rPr>
              <a:t> </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a:t>
            </a:r>
            <a:r>
              <a:rPr lang="es-PE" sz="2400" dirty="0" smtClean="0">
                <a:solidFill>
                  <a:schemeClr val="bg1">
                    <a:lumMod val="95000"/>
                    <a:lumOff val="5000"/>
                  </a:schemeClr>
                </a:solidFill>
                <a:latin typeface="Arial" pitchFamily="34" charset="0"/>
                <a:cs typeface="Arial" pitchFamily="34" charset="0"/>
              </a:rPr>
              <a:t>nlazar cada patr</a:t>
            </a:r>
            <a:r>
              <a:rPr lang="es-PE" sz="2400" dirty="0" smtClean="0">
                <a:solidFill>
                  <a:schemeClr val="bg1">
                    <a:lumMod val="95000"/>
                    <a:lumOff val="5000"/>
                  </a:schemeClr>
                </a:solidFill>
                <a:latin typeface="Arial" pitchFamily="34" charset="0"/>
                <a:cs typeface="Arial" pitchFamily="34" charset="0"/>
              </a:rPr>
              <a:t>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Categories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01255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95230"/>
            <a:ext cx="8352928" cy="308995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ha repartido una descripción con las categorías</a:t>
            </a:r>
            <a:r>
              <a:rPr lang="es-PE" sz="2400" dirty="0" smtClean="0">
                <a:solidFill>
                  <a:schemeClr val="bg1">
                    <a:lumMod val="95000"/>
                    <a:lumOff val="5000"/>
                  </a:schemeClr>
                </a:solidFill>
                <a:latin typeface="Arial" pitchFamily="34" charset="0"/>
                <a:cs typeface="Arial" pitchFamily="34" charset="0"/>
              </a:rPr>
              <a:t> de </a:t>
            </a:r>
            <a:r>
              <a:rPr lang="es-PE" sz="2400" dirty="0" err="1" smtClean="0">
                <a:solidFill>
                  <a:schemeClr val="bg1">
                    <a:lumMod val="95000"/>
                    <a:lumOff val="5000"/>
                  </a:schemeClr>
                </a:solidFill>
                <a:latin typeface="Arial" pitchFamily="34" charset="0"/>
                <a:cs typeface="Arial" pitchFamily="34" charset="0"/>
              </a:rPr>
              <a:t>Patrone</a:t>
            </a:r>
            <a:r>
              <a:rPr lang="es-PE" sz="2400" dirty="0" smtClean="0">
                <a:solidFill>
                  <a:schemeClr val="bg1">
                    <a:lumMod val="95000"/>
                    <a:lumOff val="5000"/>
                  </a:schemeClr>
                </a:solidFill>
                <a:latin typeface="Arial" pitchFamily="34" charset="0"/>
                <a:cs typeface="Arial" pitchFamily="34" charset="0"/>
              </a:rPr>
              <a:t> de Diseño que existen.</a:t>
            </a:r>
            <a:endParaRPr lang="es-PE" sz="2400" dirty="0" smtClean="0">
              <a:solidFill>
                <a:schemeClr val="bg1">
                  <a:lumMod val="95000"/>
                  <a:lumOff val="5000"/>
                </a:schemeClr>
              </a:solidFill>
              <a:latin typeface="Arial" pitchFamily="34" charset="0"/>
              <a:cs typeface="Arial" pitchFamily="34" charset="0"/>
            </a:endParaRP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encontrar a que</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Beneficios de los Patrones de Diseño</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75870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a:t>
            </a:r>
            <a:r>
              <a:rPr lang="es-PE" sz="2400" dirty="0" smtClean="0">
                <a:solidFill>
                  <a:schemeClr val="bg1">
                    <a:lumMod val="95000"/>
                    <a:lumOff val="5000"/>
                  </a:schemeClr>
                </a:solidFill>
                <a:latin typeface="Arial" pitchFamily="34" charset="0"/>
                <a:cs typeface="Arial" pitchFamily="34" charset="0"/>
              </a:rPr>
              <a:t>grupo se le dará la descripció</a:t>
            </a:r>
            <a:r>
              <a:rPr lang="es-PE" sz="2400" dirty="0" smtClean="0">
                <a:solidFill>
                  <a:schemeClr val="bg1">
                    <a:lumMod val="95000"/>
                    <a:lumOff val="5000"/>
                  </a:schemeClr>
                </a:solidFill>
                <a:latin typeface="Arial" pitchFamily="34" charset="0"/>
                <a:cs typeface="Arial" pitchFamily="34" charset="0"/>
              </a:rPr>
              <a:t>n de un requerimiento de desarrollo.</a:t>
            </a:r>
            <a:endParaRPr lang="es-PE" sz="2400" dirty="0" smtClean="0">
              <a:solidFill>
                <a:schemeClr val="bg1">
                  <a:lumMod val="95000"/>
                  <a:lumOff val="5000"/>
                </a:schemeClr>
              </a:solidFill>
              <a:latin typeface="Arial" pitchFamily="34" charset="0"/>
              <a:cs typeface="Arial" pitchFamily="34" charset="0"/>
            </a:endParaRP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t>
            </a:r>
            <a:r>
              <a:rPr lang="es-PE" sz="2400" dirty="0" smtClean="0">
                <a:solidFill>
                  <a:schemeClr val="bg1">
                    <a:lumMod val="95000"/>
                    <a:lumOff val="5000"/>
                  </a:schemeClr>
                </a:solidFill>
                <a:latin typeface="Arial" pitchFamily="34" charset="0"/>
                <a:cs typeface="Arial" pitchFamily="34" charset="0"/>
              </a:rPr>
              <a:t>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¿Qu</a:t>
            </a:r>
            <a:r>
              <a:rPr lang="es-PE" sz="4400" dirty="0" smtClean="0">
                <a:solidFill>
                  <a:schemeClr val="accent6">
                    <a:lumMod val="75000"/>
                  </a:schemeClr>
                </a:solidFill>
                <a:latin typeface="Arial" pitchFamily="34" charset="0"/>
                <a:cs typeface="Arial" pitchFamily="34" charset="0"/>
              </a:rPr>
              <a:t>é es un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a:t>
            </a:r>
            <a:r>
              <a:rPr lang="en-US" sz="4400" dirty="0" smtClean="0">
                <a:solidFill>
                  <a:schemeClr val="accent6">
                    <a:lumMod val="75000"/>
                  </a:schemeClr>
                </a:solidFill>
                <a:latin typeface="Arial" pitchFamily="34" charset="0"/>
                <a:cs typeface="Arial" pitchFamily="34" charset="0"/>
              </a:rPr>
              <a:t>?</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a:t>
            </a:r>
            <a:r>
              <a:rPr lang="es-PE" sz="2400" dirty="0" smtClean="0">
                <a:solidFill>
                  <a:schemeClr val="bg1">
                    <a:lumMod val="95000"/>
                    <a:lumOff val="5000"/>
                  </a:schemeClr>
                </a:solidFill>
                <a:latin typeface="Arial" pitchFamily="34" charset="0"/>
                <a:cs typeface="Arial" pitchFamily="34" charset="0"/>
              </a:rPr>
              <a:t>grupo se le dará la descripció</a:t>
            </a:r>
            <a:r>
              <a:rPr lang="es-PE" sz="2400" dirty="0" smtClean="0">
                <a:solidFill>
                  <a:schemeClr val="bg1">
                    <a:lumMod val="95000"/>
                    <a:lumOff val="5000"/>
                  </a:schemeClr>
                </a:solidFill>
                <a:latin typeface="Arial" pitchFamily="34" charset="0"/>
                <a:cs typeface="Arial" pitchFamily="34" charset="0"/>
              </a:rPr>
              <a:t>n de un requerimiento de desarrollo.</a:t>
            </a:r>
            <a:endParaRPr lang="es-PE" sz="2400" dirty="0" smtClean="0">
              <a:solidFill>
                <a:schemeClr val="bg1">
                  <a:lumMod val="95000"/>
                  <a:lumOff val="5000"/>
                </a:schemeClr>
              </a:solidFill>
              <a:latin typeface="Arial" pitchFamily="34" charset="0"/>
              <a:cs typeface="Arial" pitchFamily="34" charset="0"/>
            </a:endParaRP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t>
            </a:r>
            <a:r>
              <a:rPr lang="es-PE" sz="2400" dirty="0" smtClean="0">
                <a:solidFill>
                  <a:schemeClr val="bg1">
                    <a:lumMod val="95000"/>
                    <a:lumOff val="5000"/>
                  </a:schemeClr>
                </a:solidFill>
                <a:latin typeface="Arial" pitchFamily="34" charset="0"/>
                <a:cs typeface="Arial" pitchFamily="34" charset="0"/>
              </a:rPr>
              <a:t>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Entender el problema</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31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45365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dará la descripción de varios patrones de diseño.</a:t>
            </a:r>
            <a:endParaRPr lang="es-PE" sz="2400" dirty="0" smtClean="0">
              <a:solidFill>
                <a:schemeClr val="bg1">
                  <a:lumMod val="95000"/>
                  <a:lumOff val="5000"/>
                </a:schemeClr>
              </a:solidFill>
              <a:latin typeface="Arial" pitchFamily="34" charset="0"/>
              <a:cs typeface="Arial" pitchFamily="34" charset="0"/>
            </a:endParaRP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Los grupos deberán encontrar cu</a:t>
            </a:r>
            <a:r>
              <a:rPr lang="es-PE" sz="2400" dirty="0" smtClean="0">
                <a:solidFill>
                  <a:schemeClr val="bg1">
                    <a:lumMod val="95000"/>
                    <a:lumOff val="5000"/>
                  </a:schemeClr>
                </a:solidFill>
                <a:latin typeface="Arial" pitchFamily="34" charset="0"/>
                <a:cs typeface="Arial" pitchFamily="34" charset="0"/>
              </a:rPr>
              <a:t>ál es el patrón que mejor resuelve el problema de su requerimiento.</a:t>
            </a: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20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Encontrar el Patrón para el Problema</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5650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060848"/>
            <a:ext cx="8352928" cy="446449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dibujar el diagrama de clases del dise</a:t>
            </a:r>
            <a:r>
              <a:rPr lang="es-PE" sz="2400" dirty="0" smtClean="0">
                <a:solidFill>
                  <a:schemeClr val="bg1">
                    <a:lumMod val="95000"/>
                    <a:lumOff val="5000"/>
                  </a:schemeClr>
                </a:solidFill>
                <a:latin typeface="Arial" pitchFamily="34" charset="0"/>
                <a:cs typeface="Arial" pitchFamily="34" charset="0"/>
              </a:rPr>
              <a:t>ño final de la aplicación luego de haber aplicado el patrón de diseño.</a:t>
            </a:r>
          </a:p>
          <a:p>
            <a:pPr marL="0" indent="0">
              <a:buSzPct val="100000"/>
              <a:buNone/>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Diagrama de Clases de la Solución</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30582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buscar u</a:t>
            </a:r>
            <a:r>
              <a:rPr lang="es-PE" sz="2400" dirty="0" smtClean="0">
                <a:solidFill>
                  <a:schemeClr val="bg1">
                    <a:lumMod val="95000"/>
                    <a:lumOff val="5000"/>
                  </a:schemeClr>
                </a:solidFill>
                <a:latin typeface="Arial" pitchFamily="34" charset="0"/>
                <a:cs typeface="Arial" pitchFamily="34" charset="0"/>
              </a:rPr>
              <a:t>n ejemplo dentro del API de .NET que ya implemente el mismo patrón del grupo para realizar alguna funcionalidad.</a:t>
            </a:r>
            <a:br>
              <a:rPr lang="es-PE" sz="2400" dirty="0" smtClean="0">
                <a:solidFill>
                  <a:schemeClr val="bg1">
                    <a:lumMod val="95000"/>
                    <a:lumOff val="5000"/>
                  </a:schemeClr>
                </a:solidFill>
                <a:latin typeface="Arial" pitchFamily="34" charset="0"/>
                <a:cs typeface="Arial" pitchFamily="34" charset="0"/>
              </a:rPr>
            </a:br>
            <a:r>
              <a:rPr lang="es-PE" sz="2400" dirty="0" smtClean="0">
                <a:solidFill>
                  <a:schemeClr val="bg1">
                    <a:lumMod val="95000"/>
                    <a:lumOff val="5000"/>
                  </a:schemeClr>
                </a:solidFill>
                <a:latin typeface="Arial" pitchFamily="34" charset="0"/>
                <a:cs typeface="Arial" pitchFamily="34" charset="0"/>
              </a:rPr>
              <a:t/>
            </a:r>
            <a:br>
              <a:rPr lang="es-PE" sz="2400" dirty="0" smtClean="0">
                <a:solidFill>
                  <a:schemeClr val="bg1">
                    <a:lumMod val="95000"/>
                    <a:lumOff val="5000"/>
                  </a:schemeClr>
                </a:solidFill>
                <a:latin typeface="Arial" pitchFamily="34" charset="0"/>
                <a:cs typeface="Arial" pitchFamily="34" charset="0"/>
              </a:rPr>
            </a:b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Puede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ser</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que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algunos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patrones</a:t>
            </a:r>
            <a:r>
              <a:rPr lang="en-US" sz="2400" dirty="0" smtClean="0">
                <a:solidFill>
                  <a:schemeClr val="bg1">
                    <a:lumMod val="95000"/>
                    <a:lumOff val="5000"/>
                  </a:schemeClr>
                </a:solidFill>
                <a:latin typeface="Arial" pitchFamily="34" charset="0"/>
                <a:cs typeface="Arial" pitchFamily="34" charset="0"/>
              </a:rPr>
              <a:t> no </a:t>
            </a:r>
            <a:r>
              <a:rPr lang="en-US" sz="2400" dirty="0" err="1" smtClean="0">
                <a:solidFill>
                  <a:schemeClr val="bg1">
                    <a:lumMod val="95000"/>
                    <a:lumOff val="5000"/>
                  </a:schemeClr>
                </a:solidFill>
                <a:latin typeface="Arial" pitchFamily="34" charset="0"/>
                <a:cs typeface="Arial" pitchFamily="34" charset="0"/>
              </a:rPr>
              <a:t>han</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sido</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utilizados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dentro</a:t>
            </a:r>
            <a:r>
              <a:rPr lang="en-US" sz="2400" dirty="0" smtClean="0">
                <a:solidFill>
                  <a:schemeClr val="bg1">
                    <a:lumMod val="95000"/>
                    <a:lumOff val="5000"/>
                  </a:schemeClr>
                </a:solidFill>
                <a:latin typeface="Arial" pitchFamily="34" charset="0"/>
                <a:cs typeface="Arial" pitchFamily="34" charset="0"/>
              </a:rPr>
              <a:t> del API de .NET.</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 Ejemplos en .NET </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22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prepara una presentaci</a:t>
            </a:r>
            <a:r>
              <a:rPr lang="es-PE" sz="2400" dirty="0" smtClean="0">
                <a:solidFill>
                  <a:schemeClr val="bg1">
                    <a:lumMod val="95000"/>
                    <a:lumOff val="5000"/>
                  </a:schemeClr>
                </a:solidFill>
                <a:latin typeface="Arial" pitchFamily="34" charset="0"/>
                <a:cs typeface="Arial" pitchFamily="34" charset="0"/>
              </a:rPr>
              <a:t>ón visual de su trabajo:</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Requerimiento a implementar.</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problemas encontraron en el diseño inicial.</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patrón utilizaron, explicación del patrón  y porqué</a:t>
            </a:r>
            <a:r>
              <a:rPr lang="en-US"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Si existe algún ejemplo en el .NET Framework que también utilice el patrón.</a:t>
            </a:r>
          </a:p>
          <a:p>
            <a:pPr marL="0" indent="0">
              <a:buSzPct val="100000"/>
              <a:buNone/>
            </a:pPr>
            <a:endParaRPr lang="es-PE" sz="24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1809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a:t>
            </a:r>
            <a:r>
              <a:rPr lang="es-PE" sz="2400" dirty="0">
                <a:solidFill>
                  <a:schemeClr val="bg1">
                    <a:lumMod val="95000"/>
                    <a:lumOff val="5000"/>
                  </a:schemeClr>
                </a:solidFill>
                <a:latin typeface="Arial" pitchFamily="34" charset="0"/>
                <a:cs typeface="Arial" pitchFamily="34" charset="0"/>
              </a:rPr>
              <a:t>grupo decide cómo organizarse y cuál es la mejor manera de presentar el tema para </a:t>
            </a:r>
            <a:r>
              <a:rPr lang="es-PE" sz="2400" dirty="0" smtClean="0">
                <a:solidFill>
                  <a:schemeClr val="bg1">
                    <a:lumMod val="95000"/>
                    <a:lumOff val="5000"/>
                  </a:schemeClr>
                </a:solidFill>
                <a:latin typeface="Arial" pitchFamily="34" charset="0"/>
                <a:cs typeface="Arial" pitchFamily="34" charset="0"/>
              </a:rPr>
              <a:t>todos</a:t>
            </a:r>
            <a:r>
              <a:rPr lang="es-PE" sz="2400" dirty="0">
                <a:solidFill>
                  <a:schemeClr val="bg1">
                    <a:lumMod val="95000"/>
                    <a:lumOff val="5000"/>
                  </a:schemeClr>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(texto, gráficos, diagramas, </a:t>
            </a:r>
            <a:r>
              <a:rPr lang="es-PE" sz="2400" dirty="0" err="1" smtClean="0">
                <a:solidFill>
                  <a:schemeClr val="bg1">
                    <a:lumMod val="95000"/>
                    <a:lumOff val="5000"/>
                  </a:schemeClr>
                </a:solidFill>
                <a:latin typeface="Arial" pitchFamily="34" charset="0"/>
                <a:cs typeface="Arial" pitchFamily="34" charset="0"/>
              </a:rPr>
              <a:t>slides</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papelógrafo</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etc</a:t>
            </a:r>
            <a:r>
              <a:rPr lang="es-PE"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20 minutos.</a:t>
            </a:r>
            <a:endParaRPr lang="es-PE" sz="2400" dirty="0">
              <a:solidFill>
                <a:schemeClr val="bg1">
                  <a:lumMod val="95000"/>
                  <a:lumOff val="5000"/>
                </a:schemeClr>
              </a:solidFill>
              <a:latin typeface="Arial" pitchFamily="34" charset="0"/>
              <a:cs typeface="Arial" pitchFamily="34" charset="0"/>
            </a:endParaRP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Al finalizar la presentación realizaremos un ejercicio de código.</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6689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a:t>
            </a:r>
            <a:r>
              <a:rPr lang="es-PE" sz="2400" dirty="0" smtClean="0">
                <a:solidFill>
                  <a:schemeClr val="bg1">
                    <a:lumMod val="95000"/>
                    <a:lumOff val="5000"/>
                  </a:schemeClr>
                </a:solidFill>
                <a:latin typeface="Arial" pitchFamily="34" charset="0"/>
                <a:cs typeface="Arial" pitchFamily="34" charset="0"/>
              </a:rPr>
              <a:t>nlazar cada patr</a:t>
            </a:r>
            <a:r>
              <a:rPr lang="es-PE" sz="2400" dirty="0" smtClean="0">
                <a:solidFill>
                  <a:schemeClr val="bg1">
                    <a:lumMod val="95000"/>
                    <a:lumOff val="5000"/>
                  </a:schemeClr>
                </a:solidFill>
                <a:latin typeface="Arial" pitchFamily="34" charset="0"/>
                <a:cs typeface="Arial" pitchFamily="34" charset="0"/>
              </a:rPr>
              <a:t>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Review</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3268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4696</TotalTime>
  <Words>478</Words>
  <Application>Microsoft Office PowerPoint</Application>
  <PresentationFormat>Presentación en pantalla (4:3)</PresentationFormat>
  <Paragraphs>69</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BlackTheme</vt:lpstr>
      <vt:lpstr>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190</cp:revision>
  <dcterms:created xsi:type="dcterms:W3CDTF">2012-05-28T22:31:28Z</dcterms:created>
  <dcterms:modified xsi:type="dcterms:W3CDTF">2013-06-17T23:02:02Z</dcterms:modified>
</cp:coreProperties>
</file>