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sldIdLst>
    <p:sldId id="256" r:id="rId2"/>
    <p:sldId id="300" r:id="rId3"/>
    <p:sldId id="309" r:id="rId4"/>
    <p:sldId id="302" r:id="rId5"/>
    <p:sldId id="303" r:id="rId6"/>
    <p:sldId id="304" r:id="rId7"/>
    <p:sldId id="308" r:id="rId8"/>
    <p:sldId id="306" r:id="rId9"/>
    <p:sldId id="307" r:id="rId10"/>
    <p:sldId id="310" r:id="rId11"/>
    <p:sldId id="305" r:id="rId12"/>
    <p:sldId id="312" r:id="rId13"/>
    <p:sldId id="311" r:id="rId14"/>
    <p:sldId id="313" r:id="rId15"/>
    <p:sldId id="314" r:id="rId16"/>
    <p:sldId id="315" r:id="rId17"/>
    <p:sldId id="316" r:id="rId18"/>
    <p:sldId id="317" r:id="rId19"/>
    <p:sldId id="318" r:id="rId20"/>
    <p:sldId id="319" r:id="rId21"/>
    <p:sldId id="320" r:id="rId22"/>
  </p:sldIdLst>
  <p:sldSz cx="9144000" cy="6858000" type="screen4x3"/>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9803"/>
    <a:srgbClr val="E53D09"/>
    <a:srgbClr val="E54D09"/>
    <a:srgbClr val="E55D09"/>
    <a:srgbClr val="FAE8E5"/>
    <a:srgbClr val="840200"/>
    <a:srgbClr val="F57E1B"/>
    <a:srgbClr val="F68E38"/>
    <a:srgbClr val="FFCC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173" autoAdjust="0"/>
    <p:restoredTop sz="67395" autoAdjust="0"/>
  </p:normalViewPr>
  <p:slideViewPr>
    <p:cSldViewPr>
      <p:cViewPr varScale="1">
        <p:scale>
          <a:sx n="49" d="100"/>
          <a:sy n="49" d="100"/>
        </p:scale>
        <p:origin x="1512" y="54"/>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PE"/>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51770C5-50B1-4017-8384-CA51988A7F0C}" type="datetimeFigureOut">
              <a:rPr lang="es-PE" smtClean="0"/>
              <a:t>20/11/2013</a:t>
            </a:fld>
            <a:endParaRPr lang="es-PE"/>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PE"/>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PE"/>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61E77B3-7305-48AE-9B41-F8AEDAD2F2AA}" type="slidenum">
              <a:rPr lang="es-PE" smtClean="0"/>
              <a:t>‹Nº›</a:t>
            </a:fld>
            <a:endParaRPr lang="es-PE"/>
          </a:p>
        </p:txBody>
      </p:sp>
    </p:spTree>
    <p:extLst>
      <p:ext uri="{BB962C8B-B14F-4D97-AF65-F5344CB8AC3E}">
        <p14:creationId xmlns:p14="http://schemas.microsoft.com/office/powerpoint/2010/main" val="9821046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www.goodreads.com/book/show/85009.Design_Patterns" TargetMode="External"/><Relationship Id="rId2" Type="http://schemas.openxmlformats.org/officeDocument/2006/relationships/slide" Target="../slides/slide12.xml"/><Relationship Id="rId1" Type="http://schemas.openxmlformats.org/officeDocument/2006/relationships/notesMaster" Target="../notesMasters/notesMaster1.xml"/><Relationship Id="rId5" Type="http://schemas.openxmlformats.org/officeDocument/2006/relationships/hyperlink" Target="http://www.amazon.com/Patterns-Enterprise-Application-Architecture-Martin/dp/0321127420" TargetMode="External"/><Relationship Id="rId4" Type="http://schemas.openxmlformats.org/officeDocument/2006/relationships/hyperlink" Target="http://martinfowler.com/eaaCatalog/" TargetMode="Externa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461E77B3-7305-48AE-9B41-F8AEDAD2F2AA}" type="slidenum">
              <a:rPr lang="es-PE" smtClean="0"/>
              <a:t>1</a:t>
            </a:fld>
            <a:endParaRPr lang="es-PE"/>
          </a:p>
        </p:txBody>
      </p:sp>
    </p:spTree>
    <p:extLst>
      <p:ext uri="{BB962C8B-B14F-4D97-AF65-F5344CB8AC3E}">
        <p14:creationId xmlns:p14="http://schemas.microsoft.com/office/powerpoint/2010/main" val="4650311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10</a:t>
            </a:fld>
            <a:endParaRPr lang="es-PE"/>
          </a:p>
        </p:txBody>
      </p:sp>
    </p:spTree>
    <p:extLst>
      <p:ext uri="{BB962C8B-B14F-4D97-AF65-F5344CB8AC3E}">
        <p14:creationId xmlns:p14="http://schemas.microsoft.com/office/powerpoint/2010/main" val="36145507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11</a:t>
            </a:fld>
            <a:endParaRPr lang="es-PE"/>
          </a:p>
        </p:txBody>
      </p:sp>
    </p:spTree>
    <p:extLst>
      <p:ext uri="{BB962C8B-B14F-4D97-AF65-F5344CB8AC3E}">
        <p14:creationId xmlns:p14="http://schemas.microsoft.com/office/powerpoint/2010/main" val="36145507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b="0" i="0" kern="1200" dirty="0" smtClean="0">
                <a:solidFill>
                  <a:schemeClr val="tx1"/>
                </a:solidFill>
                <a:effectLst/>
                <a:latin typeface="+mn-lt"/>
                <a:ea typeface="+mn-ea"/>
                <a:cs typeface="+mn-cs"/>
              </a:rPr>
              <a:t>Design </a:t>
            </a:r>
            <a:r>
              <a:rPr lang="en-US" sz="1200" b="0" i="0" u="sng" kern="1200" dirty="0" smtClean="0">
                <a:solidFill>
                  <a:schemeClr val="tx1"/>
                </a:solidFill>
                <a:effectLst/>
                <a:latin typeface="+mn-lt"/>
                <a:ea typeface="+mn-ea"/>
                <a:cs typeface="+mn-cs"/>
              </a:rPr>
              <a:t>Patterns</a:t>
            </a:r>
            <a:r>
              <a:rPr lang="en-US" sz="1200" b="0" i="0" kern="1200" dirty="0" smtClean="0">
                <a:solidFill>
                  <a:schemeClr val="tx1"/>
                </a:solidFill>
                <a:effectLst/>
                <a:latin typeface="+mn-lt"/>
                <a:ea typeface="+mn-ea"/>
                <a:cs typeface="+mn-cs"/>
              </a:rPr>
              <a:t> are solutions to the recurring problems. There are different types of patterns. The most basic ones are the </a:t>
            </a:r>
            <a:r>
              <a:rPr lang="en-US" sz="1200" b="1" i="0" kern="1200" dirty="0" smtClean="0">
                <a:solidFill>
                  <a:schemeClr val="tx1"/>
                </a:solidFill>
                <a:effectLst/>
                <a:latin typeface="+mn-lt"/>
                <a:ea typeface="+mn-ea"/>
                <a:cs typeface="+mn-cs"/>
              </a:rPr>
              <a:t>Design Patterns</a:t>
            </a:r>
            <a:r>
              <a:rPr lang="en-US" sz="1200" b="0" i="0" kern="1200" dirty="0" smtClean="0">
                <a:solidFill>
                  <a:schemeClr val="tx1"/>
                </a:solidFill>
                <a:effectLst/>
                <a:latin typeface="+mn-lt"/>
                <a:ea typeface="+mn-ea"/>
                <a:cs typeface="+mn-cs"/>
              </a:rPr>
              <a:t>. Then there are higher level patterns like </a:t>
            </a:r>
            <a:r>
              <a:rPr lang="en-US" sz="1200" b="1" i="0" kern="1200" dirty="0" smtClean="0">
                <a:solidFill>
                  <a:schemeClr val="tx1"/>
                </a:solidFill>
                <a:effectLst/>
                <a:latin typeface="+mn-lt"/>
                <a:ea typeface="+mn-ea"/>
                <a:cs typeface="+mn-cs"/>
              </a:rPr>
              <a:t>Enterprise Design Patterns</a:t>
            </a:r>
            <a:r>
              <a:rPr lang="en-US" sz="1200" b="0" i="0" kern="1200" dirty="0" smtClean="0">
                <a:solidFill>
                  <a:schemeClr val="tx1"/>
                </a:solidFill>
                <a:effectLst/>
                <a:latin typeface="+mn-lt"/>
                <a:ea typeface="+mn-ea"/>
                <a:cs typeface="+mn-cs"/>
              </a:rPr>
              <a:t>. We can classify patterns  based on different criteria. The classic </a:t>
            </a:r>
            <a:r>
              <a:rPr lang="en-US" sz="1200" b="1" i="0" u="none" strike="noStrike" kern="1200" dirty="0" smtClean="0">
                <a:solidFill>
                  <a:schemeClr val="tx1"/>
                </a:solidFill>
                <a:effectLst/>
                <a:latin typeface="+mn-lt"/>
                <a:ea typeface="+mn-ea"/>
                <a:cs typeface="+mn-cs"/>
                <a:hlinkClick r:id="rId3"/>
              </a:rPr>
              <a:t>Gang of Four Design Patterns</a:t>
            </a:r>
            <a:r>
              <a:rPr lang="en-US" sz="1200" b="1" i="0"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GoF</a:t>
            </a:r>
            <a:r>
              <a:rPr lang="en-US" sz="1200" b="0" i="0" kern="1200" dirty="0" smtClean="0">
                <a:solidFill>
                  <a:schemeClr val="tx1"/>
                </a:solidFill>
                <a:effectLst/>
                <a:latin typeface="+mn-lt"/>
                <a:ea typeface="+mn-ea"/>
                <a:cs typeface="+mn-cs"/>
              </a:rPr>
              <a:t>) are the foundation for recurring software problems. These consists of 23patterns which mostly deal with the </a:t>
            </a:r>
            <a:r>
              <a:rPr lang="en-US" sz="1200" b="0" i="0" u="sng" kern="1200" dirty="0" smtClean="0">
                <a:solidFill>
                  <a:schemeClr val="tx1"/>
                </a:solidFill>
                <a:effectLst/>
                <a:latin typeface="+mn-lt"/>
                <a:ea typeface="+mn-ea"/>
                <a:cs typeface="+mn-cs"/>
              </a:rPr>
              <a:t>low level</a:t>
            </a:r>
            <a:r>
              <a:rPr lang="en-US" sz="1200" b="0" i="0" kern="1200" dirty="0" smtClean="0">
                <a:solidFill>
                  <a:schemeClr val="tx1"/>
                </a:solidFill>
                <a:effectLst/>
                <a:latin typeface="+mn-lt"/>
                <a:ea typeface="+mn-ea"/>
                <a:cs typeface="+mn-cs"/>
              </a:rPr>
              <a:t> design of software. These patterns are solutions or in fact templates for making the code more and more reusable and maintainable. One of the primary goals of design patterns is to make the software easy to modify and maintain without making large scale changes. Hence most of the Gang of Four patterns talk about adapting the software to new requirements without major modifications to the existing software. They are more into making the software flexible to adapt to new changes.</a:t>
            </a:r>
          </a:p>
          <a:p>
            <a:r>
              <a:rPr lang="en-US" sz="1200" b="1" i="0" u="none" strike="noStrike" kern="1200" dirty="0" smtClean="0">
                <a:solidFill>
                  <a:schemeClr val="tx1"/>
                </a:solidFill>
                <a:effectLst/>
                <a:latin typeface="+mn-lt"/>
                <a:ea typeface="+mn-ea"/>
                <a:cs typeface="+mn-cs"/>
                <a:hlinkClick r:id="rId4"/>
              </a:rPr>
              <a:t>Martin Fowler</a:t>
            </a:r>
            <a:r>
              <a:rPr lang="en-US" sz="1200" b="1" i="0"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and various other prominent software professionals came up with next level </a:t>
            </a:r>
            <a:r>
              <a:rPr lang="en-US" sz="1200" b="0" i="0" kern="1200" dirty="0" err="1" smtClean="0">
                <a:solidFill>
                  <a:schemeClr val="tx1"/>
                </a:solidFill>
                <a:effectLst/>
                <a:latin typeface="+mn-lt"/>
                <a:ea typeface="+mn-ea"/>
                <a:cs typeface="+mn-cs"/>
              </a:rPr>
              <a:t>ofpatterns</a:t>
            </a:r>
            <a:r>
              <a:rPr lang="en-US" sz="1200" b="0" i="0" kern="1200" dirty="0" smtClean="0">
                <a:solidFill>
                  <a:schemeClr val="tx1"/>
                </a:solidFill>
                <a:effectLst/>
                <a:latin typeface="+mn-lt"/>
                <a:ea typeface="+mn-ea"/>
                <a:cs typeface="+mn-cs"/>
              </a:rPr>
              <a:t> which don’t necessarily deal with how we design the classes and interfaces. But </a:t>
            </a:r>
            <a:r>
              <a:rPr lang="en-US" sz="1200" b="0" i="0" kern="1200" dirty="0" err="1" smtClean="0">
                <a:solidFill>
                  <a:schemeClr val="tx1"/>
                </a:solidFill>
                <a:effectLst/>
                <a:latin typeface="+mn-lt"/>
                <a:ea typeface="+mn-ea"/>
                <a:cs typeface="+mn-cs"/>
              </a:rPr>
              <a:t>theirpatterns</a:t>
            </a:r>
            <a:r>
              <a:rPr lang="en-US" sz="1200" b="0" i="0" kern="1200" dirty="0" smtClean="0">
                <a:solidFill>
                  <a:schemeClr val="tx1"/>
                </a:solidFill>
                <a:effectLst/>
                <a:latin typeface="+mn-lt"/>
                <a:ea typeface="+mn-ea"/>
                <a:cs typeface="+mn-cs"/>
              </a:rPr>
              <a:t> were based on how we use the components in broader sense. They defined </a:t>
            </a:r>
            <a:r>
              <a:rPr lang="en-US" sz="1200" b="0" i="0" kern="1200" dirty="0" err="1" smtClean="0">
                <a:solidFill>
                  <a:schemeClr val="tx1"/>
                </a:solidFill>
                <a:effectLst/>
                <a:latin typeface="+mn-lt"/>
                <a:ea typeface="+mn-ea"/>
                <a:cs typeface="+mn-cs"/>
              </a:rPr>
              <a:t>the</a:t>
            </a:r>
            <a:r>
              <a:rPr lang="en-US" sz="1200" b="1" i="0" u="none" strike="noStrike" kern="1200" dirty="0" err="1" smtClean="0">
                <a:solidFill>
                  <a:schemeClr val="tx1"/>
                </a:solidFill>
                <a:effectLst/>
                <a:latin typeface="+mn-lt"/>
                <a:ea typeface="+mn-ea"/>
                <a:cs typeface="+mn-cs"/>
                <a:hlinkClick r:id="rId5"/>
              </a:rPr>
              <a:t>Enterprise</a:t>
            </a:r>
            <a:r>
              <a:rPr lang="en-US" sz="1200" b="1" i="0" u="none" strike="noStrike" kern="1200" dirty="0" smtClean="0">
                <a:solidFill>
                  <a:schemeClr val="tx1"/>
                </a:solidFill>
                <a:effectLst/>
                <a:latin typeface="+mn-lt"/>
                <a:ea typeface="+mn-ea"/>
                <a:cs typeface="+mn-cs"/>
                <a:hlinkClick r:id="rId5"/>
              </a:rPr>
              <a:t> Architectural Patterns</a:t>
            </a:r>
            <a:r>
              <a:rPr lang="en-US" sz="1200" b="0" i="0" kern="1200" dirty="0" smtClean="0">
                <a:solidFill>
                  <a:schemeClr val="tx1"/>
                </a:solidFill>
                <a:effectLst/>
                <a:latin typeface="+mn-lt"/>
                <a:ea typeface="+mn-ea"/>
                <a:cs typeface="+mn-cs"/>
              </a:rPr>
              <a:t>. These patterns deal with commonly used solutions across enterprises. These patterns are still evolving and unlike the </a:t>
            </a:r>
            <a:r>
              <a:rPr lang="en-US" sz="1200" b="0" i="0" kern="1200" dirty="0" err="1" smtClean="0">
                <a:solidFill>
                  <a:schemeClr val="tx1"/>
                </a:solidFill>
                <a:effectLst/>
                <a:latin typeface="+mn-lt"/>
                <a:ea typeface="+mn-ea"/>
                <a:cs typeface="+mn-cs"/>
              </a:rPr>
              <a:t>GoF</a:t>
            </a:r>
            <a:r>
              <a:rPr lang="en-US" sz="1200" b="0" i="0" kern="1200" dirty="0" smtClean="0">
                <a:solidFill>
                  <a:schemeClr val="tx1"/>
                </a:solidFill>
                <a:effectLst/>
                <a:latin typeface="+mn-lt"/>
                <a:ea typeface="+mn-ea"/>
                <a:cs typeface="+mn-cs"/>
              </a:rPr>
              <a:t> patterns their origins are in different places.</a:t>
            </a:r>
          </a:p>
          <a:p>
            <a:endParaRPr lang="es-PE" dirty="0"/>
          </a:p>
        </p:txBody>
      </p:sp>
      <p:sp>
        <p:nvSpPr>
          <p:cNvPr id="4" name="3 Marcador de número de diapositiva"/>
          <p:cNvSpPr>
            <a:spLocks noGrp="1"/>
          </p:cNvSpPr>
          <p:nvPr>
            <p:ph type="sldNum" sz="quarter" idx="10"/>
          </p:nvPr>
        </p:nvSpPr>
        <p:spPr/>
        <p:txBody>
          <a:bodyPr/>
          <a:lstStyle/>
          <a:p>
            <a:fld id="{461E77B3-7305-48AE-9B41-F8AEDAD2F2AA}" type="slidenum">
              <a:rPr lang="es-PE" smtClean="0"/>
              <a:t>12</a:t>
            </a:fld>
            <a:endParaRPr lang="es-PE"/>
          </a:p>
        </p:txBody>
      </p:sp>
    </p:spTree>
    <p:extLst>
      <p:ext uri="{BB962C8B-B14F-4D97-AF65-F5344CB8AC3E}">
        <p14:creationId xmlns:p14="http://schemas.microsoft.com/office/powerpoint/2010/main" val="4650311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b="0" i="0" kern="1200" dirty="0" smtClean="0">
                <a:solidFill>
                  <a:schemeClr val="tx1"/>
                </a:solidFill>
                <a:effectLst/>
                <a:latin typeface="+mn-lt"/>
                <a:ea typeface="+mn-ea"/>
                <a:cs typeface="+mn-cs"/>
              </a:rPr>
              <a:t>An enterprise application is a business application, obviously. As most people use the term, it is a </a:t>
            </a:r>
            <a:r>
              <a:rPr lang="en-US" sz="1200" b="0" i="1" kern="1200" dirty="0" smtClean="0">
                <a:solidFill>
                  <a:schemeClr val="tx1"/>
                </a:solidFill>
                <a:effectLst/>
                <a:latin typeface="+mn-lt"/>
                <a:ea typeface="+mn-ea"/>
                <a:cs typeface="+mn-cs"/>
              </a:rPr>
              <a:t>big</a:t>
            </a:r>
            <a:r>
              <a:rPr lang="en-US" sz="1200" b="0" i="0" kern="1200" dirty="0" smtClean="0">
                <a:solidFill>
                  <a:schemeClr val="tx1"/>
                </a:solidFill>
                <a:effectLst/>
                <a:latin typeface="+mn-lt"/>
                <a:ea typeface="+mn-ea"/>
                <a:cs typeface="+mn-cs"/>
              </a:rPr>
              <a:t> business application. In today’s corporate environment, enterprise applications are complex, scalable, distributed, component-based, and mission-critical. They may be deployed on a variety of platforms across corporate networks, intranets, or the Internet. They are data-centric, user-friendly, and must meet stringent requirements for security, administration, and maintenance. In short, they are highly complex systems.</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Designing and developing such enterprise applications means satisfying hundreds or thousands of separate requirements. What’s more, every development decision you make to satisfy each requirement affects many other requirements, often in ways that are difficult to understand or predict — and the failure to meet </a:t>
            </a:r>
            <a:r>
              <a:rPr lang="en-US" sz="1200" b="0" i="1" kern="1200" dirty="0" smtClean="0">
                <a:solidFill>
                  <a:schemeClr val="tx1"/>
                </a:solidFill>
                <a:effectLst/>
                <a:latin typeface="+mn-lt"/>
                <a:ea typeface="+mn-ea"/>
                <a:cs typeface="+mn-cs"/>
              </a:rPr>
              <a:t>any</a:t>
            </a:r>
            <a:r>
              <a:rPr lang="en-US" sz="1200" b="0" i="0" kern="1200" dirty="0" smtClean="0">
                <a:solidFill>
                  <a:schemeClr val="tx1"/>
                </a:solidFill>
                <a:effectLst/>
                <a:latin typeface="+mn-lt"/>
                <a:ea typeface="+mn-ea"/>
                <a:cs typeface="+mn-cs"/>
              </a:rPr>
              <a:t> of these requirements can mean the failure of the entire project!</a:t>
            </a:r>
          </a:p>
          <a:p>
            <a:endParaRPr lang="es-PE" dirty="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13</a:t>
            </a:fld>
            <a:endParaRPr lang="es-PE"/>
          </a:p>
        </p:txBody>
      </p:sp>
    </p:spTree>
    <p:extLst>
      <p:ext uri="{BB962C8B-B14F-4D97-AF65-F5344CB8AC3E}">
        <p14:creationId xmlns:p14="http://schemas.microsoft.com/office/powerpoint/2010/main" val="36145507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14</a:t>
            </a:fld>
            <a:endParaRPr lang="es-PE"/>
          </a:p>
        </p:txBody>
      </p:sp>
    </p:spTree>
    <p:extLst>
      <p:ext uri="{BB962C8B-B14F-4D97-AF65-F5344CB8AC3E}">
        <p14:creationId xmlns:p14="http://schemas.microsoft.com/office/powerpoint/2010/main" val="36145507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15</a:t>
            </a:fld>
            <a:endParaRPr lang="es-PE"/>
          </a:p>
        </p:txBody>
      </p:sp>
    </p:spTree>
    <p:extLst>
      <p:ext uri="{BB962C8B-B14F-4D97-AF65-F5344CB8AC3E}">
        <p14:creationId xmlns:p14="http://schemas.microsoft.com/office/powerpoint/2010/main" val="36145507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16</a:t>
            </a:fld>
            <a:endParaRPr lang="es-PE"/>
          </a:p>
        </p:txBody>
      </p:sp>
    </p:spTree>
    <p:extLst>
      <p:ext uri="{BB962C8B-B14F-4D97-AF65-F5344CB8AC3E}">
        <p14:creationId xmlns:p14="http://schemas.microsoft.com/office/powerpoint/2010/main" val="36145507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17</a:t>
            </a:fld>
            <a:endParaRPr lang="es-PE"/>
          </a:p>
        </p:txBody>
      </p:sp>
    </p:spTree>
    <p:extLst>
      <p:ext uri="{BB962C8B-B14F-4D97-AF65-F5344CB8AC3E}">
        <p14:creationId xmlns:p14="http://schemas.microsoft.com/office/powerpoint/2010/main" val="36145507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18</a:t>
            </a:fld>
            <a:endParaRPr lang="es-PE"/>
          </a:p>
        </p:txBody>
      </p:sp>
    </p:spTree>
    <p:extLst>
      <p:ext uri="{BB962C8B-B14F-4D97-AF65-F5344CB8AC3E}">
        <p14:creationId xmlns:p14="http://schemas.microsoft.com/office/powerpoint/2010/main" val="36145507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19</a:t>
            </a:fld>
            <a:endParaRPr lang="es-PE"/>
          </a:p>
        </p:txBody>
      </p:sp>
    </p:spTree>
    <p:extLst>
      <p:ext uri="{BB962C8B-B14F-4D97-AF65-F5344CB8AC3E}">
        <p14:creationId xmlns:p14="http://schemas.microsoft.com/office/powerpoint/2010/main" val="36145507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2</a:t>
            </a:fld>
            <a:endParaRPr lang="es-PE"/>
          </a:p>
        </p:txBody>
      </p:sp>
    </p:spTree>
    <p:extLst>
      <p:ext uri="{BB962C8B-B14F-4D97-AF65-F5344CB8AC3E}">
        <p14:creationId xmlns:p14="http://schemas.microsoft.com/office/powerpoint/2010/main" val="36145507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20</a:t>
            </a:fld>
            <a:endParaRPr lang="es-PE"/>
          </a:p>
        </p:txBody>
      </p:sp>
    </p:spTree>
    <p:extLst>
      <p:ext uri="{BB962C8B-B14F-4D97-AF65-F5344CB8AC3E}">
        <p14:creationId xmlns:p14="http://schemas.microsoft.com/office/powerpoint/2010/main" val="36145507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21</a:t>
            </a:fld>
            <a:endParaRPr lang="es-PE"/>
          </a:p>
        </p:txBody>
      </p:sp>
    </p:spTree>
    <p:extLst>
      <p:ext uri="{BB962C8B-B14F-4D97-AF65-F5344CB8AC3E}">
        <p14:creationId xmlns:p14="http://schemas.microsoft.com/office/powerpoint/2010/main" val="36145507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3</a:t>
            </a:fld>
            <a:endParaRPr lang="es-PE"/>
          </a:p>
        </p:txBody>
      </p:sp>
    </p:spTree>
    <p:extLst>
      <p:ext uri="{BB962C8B-B14F-4D97-AF65-F5344CB8AC3E}">
        <p14:creationId xmlns:p14="http://schemas.microsoft.com/office/powerpoint/2010/main" val="36145507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4</a:t>
            </a:fld>
            <a:endParaRPr lang="es-PE"/>
          </a:p>
        </p:txBody>
      </p:sp>
    </p:spTree>
    <p:extLst>
      <p:ext uri="{BB962C8B-B14F-4D97-AF65-F5344CB8AC3E}">
        <p14:creationId xmlns:p14="http://schemas.microsoft.com/office/powerpoint/2010/main" val="36145507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5</a:t>
            </a:fld>
            <a:endParaRPr lang="es-PE"/>
          </a:p>
        </p:txBody>
      </p:sp>
    </p:spTree>
    <p:extLst>
      <p:ext uri="{BB962C8B-B14F-4D97-AF65-F5344CB8AC3E}">
        <p14:creationId xmlns:p14="http://schemas.microsoft.com/office/powerpoint/2010/main" val="36145507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6</a:t>
            </a:fld>
            <a:endParaRPr lang="es-PE"/>
          </a:p>
        </p:txBody>
      </p:sp>
    </p:spTree>
    <p:extLst>
      <p:ext uri="{BB962C8B-B14F-4D97-AF65-F5344CB8AC3E}">
        <p14:creationId xmlns:p14="http://schemas.microsoft.com/office/powerpoint/2010/main" val="36145507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7</a:t>
            </a:fld>
            <a:endParaRPr lang="es-PE"/>
          </a:p>
        </p:txBody>
      </p:sp>
    </p:spTree>
    <p:extLst>
      <p:ext uri="{BB962C8B-B14F-4D97-AF65-F5344CB8AC3E}">
        <p14:creationId xmlns:p14="http://schemas.microsoft.com/office/powerpoint/2010/main" val="36145507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8</a:t>
            </a:fld>
            <a:endParaRPr lang="es-PE"/>
          </a:p>
        </p:txBody>
      </p:sp>
    </p:spTree>
    <p:extLst>
      <p:ext uri="{BB962C8B-B14F-4D97-AF65-F5344CB8AC3E}">
        <p14:creationId xmlns:p14="http://schemas.microsoft.com/office/powerpoint/2010/main" val="36145507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9</a:t>
            </a:fld>
            <a:endParaRPr lang="es-PE"/>
          </a:p>
        </p:txBody>
      </p:sp>
    </p:spTree>
    <p:extLst>
      <p:ext uri="{BB962C8B-B14F-4D97-AF65-F5344CB8AC3E}">
        <p14:creationId xmlns:p14="http://schemas.microsoft.com/office/powerpoint/2010/main" val="36145507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8"/>
            <a:ext cx="77724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4" name="3 Marcador de fecha"/>
          <p:cNvSpPr>
            <a:spLocks noGrp="1"/>
          </p:cNvSpPr>
          <p:nvPr>
            <p:ph type="dt" sz="half" idx="10"/>
          </p:nvPr>
        </p:nvSpPr>
        <p:spPr/>
        <p:txBody>
          <a:bodyPr/>
          <a:lstStyle>
            <a:lvl1pPr>
              <a:defRPr/>
            </a:lvl1pPr>
          </a:lstStyle>
          <a:p>
            <a:fld id="{D76286B0-60B7-4FD7-B94C-B0421D9B2B26}" type="datetimeFigureOut">
              <a:rPr lang="es-PE" smtClean="0"/>
              <a:t>20/11/2013</a:t>
            </a:fld>
            <a:endParaRPr lang="es-PE"/>
          </a:p>
        </p:txBody>
      </p:sp>
      <p:sp>
        <p:nvSpPr>
          <p:cNvPr id="5" name="4 Marcador de pie de página"/>
          <p:cNvSpPr>
            <a:spLocks noGrp="1"/>
          </p:cNvSpPr>
          <p:nvPr>
            <p:ph type="ftr" sz="quarter" idx="11"/>
          </p:nvPr>
        </p:nvSpPr>
        <p:spPr/>
        <p:txBody>
          <a:bodyPr/>
          <a:lstStyle>
            <a:lvl1pPr>
              <a:defRPr/>
            </a:lvl1pPr>
          </a:lstStyle>
          <a:p>
            <a:endParaRPr lang="es-PE"/>
          </a:p>
        </p:txBody>
      </p:sp>
      <p:sp>
        <p:nvSpPr>
          <p:cNvPr id="6" name="5 Marcador de número de diapositiva"/>
          <p:cNvSpPr>
            <a:spLocks noGrp="1"/>
          </p:cNvSpPr>
          <p:nvPr>
            <p:ph type="sldNum" sz="quarter" idx="12"/>
          </p:nvPr>
        </p:nvSpPr>
        <p:spPr/>
        <p:txBody>
          <a:bodyPr/>
          <a:lstStyle>
            <a:lvl1pPr>
              <a:defRPr/>
            </a:lvl1pPr>
          </a:lstStyle>
          <a:p>
            <a:fld id="{6EB83838-4189-4DEF-9985-18A89CAE0903}" type="slidenum">
              <a:rPr lang="es-PE" smtClean="0"/>
              <a:t>‹Nº›</a:t>
            </a:fld>
            <a:endParaRPr lang="es-P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fld id="{D76286B0-60B7-4FD7-B94C-B0421D9B2B26}" type="datetimeFigureOut">
              <a:rPr lang="es-PE" smtClean="0"/>
              <a:t>20/11/2013</a:t>
            </a:fld>
            <a:endParaRPr lang="es-PE"/>
          </a:p>
        </p:txBody>
      </p:sp>
      <p:sp>
        <p:nvSpPr>
          <p:cNvPr id="5" name="4 Marcador de pie de página"/>
          <p:cNvSpPr>
            <a:spLocks noGrp="1"/>
          </p:cNvSpPr>
          <p:nvPr>
            <p:ph type="ftr" sz="quarter" idx="11"/>
          </p:nvPr>
        </p:nvSpPr>
        <p:spPr/>
        <p:txBody>
          <a:bodyPr/>
          <a:lstStyle>
            <a:lvl1pPr>
              <a:defRPr/>
            </a:lvl1pPr>
          </a:lstStyle>
          <a:p>
            <a:endParaRPr lang="es-PE"/>
          </a:p>
        </p:txBody>
      </p:sp>
      <p:sp>
        <p:nvSpPr>
          <p:cNvPr id="6" name="5 Marcador de número de diapositiva"/>
          <p:cNvSpPr>
            <a:spLocks noGrp="1"/>
          </p:cNvSpPr>
          <p:nvPr>
            <p:ph type="sldNum" sz="quarter" idx="12"/>
          </p:nvPr>
        </p:nvSpPr>
        <p:spPr/>
        <p:txBody>
          <a:bodyPr/>
          <a:lstStyle>
            <a:lvl1pPr>
              <a:defRPr/>
            </a:lvl1pPr>
          </a:lstStyle>
          <a:p>
            <a:fld id="{6EB83838-4189-4DEF-9985-18A89CAE0903}" type="slidenum">
              <a:rPr lang="es-PE" smtClean="0"/>
              <a:t>‹Nº›</a:t>
            </a:fld>
            <a:endParaRPr lang="es-P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41"/>
            <a:ext cx="2057400" cy="5851525"/>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57200" y="274641"/>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fld id="{D76286B0-60B7-4FD7-B94C-B0421D9B2B26}" type="datetimeFigureOut">
              <a:rPr lang="es-PE" smtClean="0"/>
              <a:t>20/11/2013</a:t>
            </a:fld>
            <a:endParaRPr lang="es-PE"/>
          </a:p>
        </p:txBody>
      </p:sp>
      <p:sp>
        <p:nvSpPr>
          <p:cNvPr id="5" name="4 Marcador de pie de página"/>
          <p:cNvSpPr>
            <a:spLocks noGrp="1"/>
          </p:cNvSpPr>
          <p:nvPr>
            <p:ph type="ftr" sz="quarter" idx="11"/>
          </p:nvPr>
        </p:nvSpPr>
        <p:spPr/>
        <p:txBody>
          <a:bodyPr/>
          <a:lstStyle>
            <a:lvl1pPr>
              <a:defRPr/>
            </a:lvl1pPr>
          </a:lstStyle>
          <a:p>
            <a:endParaRPr lang="es-PE"/>
          </a:p>
        </p:txBody>
      </p:sp>
      <p:sp>
        <p:nvSpPr>
          <p:cNvPr id="6" name="5 Marcador de número de diapositiva"/>
          <p:cNvSpPr>
            <a:spLocks noGrp="1"/>
          </p:cNvSpPr>
          <p:nvPr>
            <p:ph type="sldNum" sz="quarter" idx="12"/>
          </p:nvPr>
        </p:nvSpPr>
        <p:spPr/>
        <p:txBody>
          <a:bodyPr/>
          <a:lstStyle>
            <a:lvl1pPr>
              <a:defRPr/>
            </a:lvl1pPr>
          </a:lstStyle>
          <a:p>
            <a:fld id="{6EB83838-4189-4DEF-9985-18A89CAE0903}" type="slidenum">
              <a:rPr lang="es-PE" smtClean="0"/>
              <a:t>‹Nº›</a:t>
            </a:fld>
            <a:endParaRPr lang="es-P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fld id="{D76286B0-60B7-4FD7-B94C-B0421D9B2B26}" type="datetimeFigureOut">
              <a:rPr lang="es-PE" smtClean="0"/>
              <a:t>20/11/2013</a:t>
            </a:fld>
            <a:endParaRPr lang="es-PE"/>
          </a:p>
        </p:txBody>
      </p:sp>
      <p:sp>
        <p:nvSpPr>
          <p:cNvPr id="5" name="4 Marcador de pie de página"/>
          <p:cNvSpPr>
            <a:spLocks noGrp="1"/>
          </p:cNvSpPr>
          <p:nvPr>
            <p:ph type="ftr" sz="quarter" idx="11"/>
          </p:nvPr>
        </p:nvSpPr>
        <p:spPr/>
        <p:txBody>
          <a:bodyPr/>
          <a:lstStyle>
            <a:lvl1pPr>
              <a:defRPr/>
            </a:lvl1pPr>
          </a:lstStyle>
          <a:p>
            <a:endParaRPr lang="es-PE"/>
          </a:p>
        </p:txBody>
      </p:sp>
      <p:sp>
        <p:nvSpPr>
          <p:cNvPr id="6" name="5 Marcador de número de diapositiva"/>
          <p:cNvSpPr>
            <a:spLocks noGrp="1"/>
          </p:cNvSpPr>
          <p:nvPr>
            <p:ph type="sldNum" sz="quarter" idx="12"/>
          </p:nvPr>
        </p:nvSpPr>
        <p:spPr/>
        <p:txBody>
          <a:bodyPr/>
          <a:lstStyle>
            <a:lvl1pPr>
              <a:defRPr/>
            </a:lvl1pPr>
          </a:lstStyle>
          <a:p>
            <a:fld id="{6EB83838-4189-4DEF-9985-18A89CAE0903}" type="slidenum">
              <a:rPr lang="es-PE" smtClean="0"/>
              <a:t>‹Nº›</a:t>
            </a:fld>
            <a:endParaRPr lang="es-P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3"/>
            <a:ext cx="77724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lvl1pPr>
              <a:defRPr/>
            </a:lvl1pPr>
          </a:lstStyle>
          <a:p>
            <a:fld id="{D76286B0-60B7-4FD7-B94C-B0421D9B2B26}" type="datetimeFigureOut">
              <a:rPr lang="es-PE" smtClean="0"/>
              <a:t>20/11/2013</a:t>
            </a:fld>
            <a:endParaRPr lang="es-PE"/>
          </a:p>
        </p:txBody>
      </p:sp>
      <p:sp>
        <p:nvSpPr>
          <p:cNvPr id="5" name="4 Marcador de pie de página"/>
          <p:cNvSpPr>
            <a:spLocks noGrp="1"/>
          </p:cNvSpPr>
          <p:nvPr>
            <p:ph type="ftr" sz="quarter" idx="11"/>
          </p:nvPr>
        </p:nvSpPr>
        <p:spPr/>
        <p:txBody>
          <a:bodyPr/>
          <a:lstStyle>
            <a:lvl1pPr>
              <a:defRPr/>
            </a:lvl1pPr>
          </a:lstStyle>
          <a:p>
            <a:endParaRPr lang="es-PE"/>
          </a:p>
        </p:txBody>
      </p:sp>
      <p:sp>
        <p:nvSpPr>
          <p:cNvPr id="6" name="5 Marcador de número de diapositiva"/>
          <p:cNvSpPr>
            <a:spLocks noGrp="1"/>
          </p:cNvSpPr>
          <p:nvPr>
            <p:ph type="sldNum" sz="quarter" idx="12"/>
          </p:nvPr>
        </p:nvSpPr>
        <p:spPr/>
        <p:txBody>
          <a:bodyPr/>
          <a:lstStyle>
            <a:lvl1pPr>
              <a:defRPr/>
            </a:lvl1pPr>
          </a:lstStyle>
          <a:p>
            <a:fld id="{6EB83838-4189-4DEF-9985-18A89CAE0903}" type="slidenum">
              <a:rPr lang="es-PE" smtClean="0"/>
              <a:t>‹Nº›</a:t>
            </a:fld>
            <a:endParaRPr lang="es-P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57200" y="1600203"/>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600203"/>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3 Marcador de fecha"/>
          <p:cNvSpPr>
            <a:spLocks noGrp="1"/>
          </p:cNvSpPr>
          <p:nvPr>
            <p:ph type="dt" sz="half" idx="10"/>
          </p:nvPr>
        </p:nvSpPr>
        <p:spPr/>
        <p:txBody>
          <a:bodyPr/>
          <a:lstStyle>
            <a:lvl1pPr>
              <a:defRPr/>
            </a:lvl1pPr>
          </a:lstStyle>
          <a:p>
            <a:fld id="{D76286B0-60B7-4FD7-B94C-B0421D9B2B26}" type="datetimeFigureOut">
              <a:rPr lang="es-PE" smtClean="0"/>
              <a:t>20/11/2013</a:t>
            </a:fld>
            <a:endParaRPr lang="es-PE"/>
          </a:p>
        </p:txBody>
      </p:sp>
      <p:sp>
        <p:nvSpPr>
          <p:cNvPr id="6" name="4 Marcador de pie de página"/>
          <p:cNvSpPr>
            <a:spLocks noGrp="1"/>
          </p:cNvSpPr>
          <p:nvPr>
            <p:ph type="ftr" sz="quarter" idx="11"/>
          </p:nvPr>
        </p:nvSpPr>
        <p:spPr/>
        <p:txBody>
          <a:bodyPr/>
          <a:lstStyle>
            <a:lvl1pPr>
              <a:defRPr/>
            </a:lvl1pPr>
          </a:lstStyle>
          <a:p>
            <a:endParaRPr lang="es-PE"/>
          </a:p>
        </p:txBody>
      </p:sp>
      <p:sp>
        <p:nvSpPr>
          <p:cNvPr id="7" name="5 Marcador de número de diapositiva"/>
          <p:cNvSpPr>
            <a:spLocks noGrp="1"/>
          </p:cNvSpPr>
          <p:nvPr>
            <p:ph type="sldNum" sz="quarter" idx="12"/>
          </p:nvPr>
        </p:nvSpPr>
        <p:spPr/>
        <p:txBody>
          <a:bodyPr/>
          <a:lstStyle>
            <a:lvl1pPr>
              <a:defRPr/>
            </a:lvl1pPr>
          </a:lstStyle>
          <a:p>
            <a:fld id="{6EB83838-4189-4DEF-9985-18A89CAE0903}" type="slidenum">
              <a:rPr lang="es-PE" smtClean="0"/>
              <a:t>‹Nº›</a:t>
            </a:fld>
            <a:endParaRPr lang="es-P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5"/>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8" y="1535115"/>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8"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3 Marcador de fecha"/>
          <p:cNvSpPr>
            <a:spLocks noGrp="1"/>
          </p:cNvSpPr>
          <p:nvPr>
            <p:ph type="dt" sz="half" idx="10"/>
          </p:nvPr>
        </p:nvSpPr>
        <p:spPr/>
        <p:txBody>
          <a:bodyPr/>
          <a:lstStyle>
            <a:lvl1pPr>
              <a:defRPr/>
            </a:lvl1pPr>
          </a:lstStyle>
          <a:p>
            <a:fld id="{D76286B0-60B7-4FD7-B94C-B0421D9B2B26}" type="datetimeFigureOut">
              <a:rPr lang="es-PE" smtClean="0"/>
              <a:t>20/11/2013</a:t>
            </a:fld>
            <a:endParaRPr lang="es-PE"/>
          </a:p>
        </p:txBody>
      </p:sp>
      <p:sp>
        <p:nvSpPr>
          <p:cNvPr id="8" name="4 Marcador de pie de página"/>
          <p:cNvSpPr>
            <a:spLocks noGrp="1"/>
          </p:cNvSpPr>
          <p:nvPr>
            <p:ph type="ftr" sz="quarter" idx="11"/>
          </p:nvPr>
        </p:nvSpPr>
        <p:spPr/>
        <p:txBody>
          <a:bodyPr/>
          <a:lstStyle>
            <a:lvl1pPr>
              <a:defRPr/>
            </a:lvl1pPr>
          </a:lstStyle>
          <a:p>
            <a:endParaRPr lang="es-PE"/>
          </a:p>
        </p:txBody>
      </p:sp>
      <p:sp>
        <p:nvSpPr>
          <p:cNvPr id="9" name="5 Marcador de número de diapositiva"/>
          <p:cNvSpPr>
            <a:spLocks noGrp="1"/>
          </p:cNvSpPr>
          <p:nvPr>
            <p:ph type="sldNum" sz="quarter" idx="12"/>
          </p:nvPr>
        </p:nvSpPr>
        <p:spPr/>
        <p:txBody>
          <a:bodyPr/>
          <a:lstStyle>
            <a:lvl1pPr>
              <a:defRPr/>
            </a:lvl1pPr>
          </a:lstStyle>
          <a:p>
            <a:fld id="{6EB83838-4189-4DEF-9985-18A89CAE0903}" type="slidenum">
              <a:rPr lang="es-PE" smtClean="0"/>
              <a:t>‹Nº›</a:t>
            </a:fld>
            <a:endParaRPr lang="es-P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3 Marcador de fecha"/>
          <p:cNvSpPr>
            <a:spLocks noGrp="1"/>
          </p:cNvSpPr>
          <p:nvPr>
            <p:ph type="dt" sz="half" idx="10"/>
          </p:nvPr>
        </p:nvSpPr>
        <p:spPr/>
        <p:txBody>
          <a:bodyPr/>
          <a:lstStyle>
            <a:lvl1pPr>
              <a:defRPr/>
            </a:lvl1pPr>
          </a:lstStyle>
          <a:p>
            <a:fld id="{D76286B0-60B7-4FD7-B94C-B0421D9B2B26}" type="datetimeFigureOut">
              <a:rPr lang="es-PE" smtClean="0"/>
              <a:t>20/11/2013</a:t>
            </a:fld>
            <a:endParaRPr lang="es-PE"/>
          </a:p>
        </p:txBody>
      </p:sp>
      <p:sp>
        <p:nvSpPr>
          <p:cNvPr id="4" name="4 Marcador de pie de página"/>
          <p:cNvSpPr>
            <a:spLocks noGrp="1"/>
          </p:cNvSpPr>
          <p:nvPr>
            <p:ph type="ftr" sz="quarter" idx="11"/>
          </p:nvPr>
        </p:nvSpPr>
        <p:spPr/>
        <p:txBody>
          <a:bodyPr/>
          <a:lstStyle>
            <a:lvl1pPr>
              <a:defRPr/>
            </a:lvl1pPr>
          </a:lstStyle>
          <a:p>
            <a:endParaRPr lang="es-PE"/>
          </a:p>
        </p:txBody>
      </p:sp>
      <p:sp>
        <p:nvSpPr>
          <p:cNvPr id="5" name="5 Marcador de número de diapositiva"/>
          <p:cNvSpPr>
            <a:spLocks noGrp="1"/>
          </p:cNvSpPr>
          <p:nvPr>
            <p:ph type="sldNum" sz="quarter" idx="12"/>
          </p:nvPr>
        </p:nvSpPr>
        <p:spPr/>
        <p:txBody>
          <a:bodyPr/>
          <a:lstStyle>
            <a:lvl1pPr>
              <a:defRPr/>
            </a:lvl1pPr>
          </a:lstStyle>
          <a:p>
            <a:fld id="{6EB83838-4189-4DEF-9985-18A89CAE0903}" type="slidenum">
              <a:rPr lang="es-PE" smtClean="0"/>
              <a:t>‹Nº›</a:t>
            </a:fld>
            <a:endParaRPr lang="es-P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3 Marcador de fecha"/>
          <p:cNvSpPr>
            <a:spLocks noGrp="1"/>
          </p:cNvSpPr>
          <p:nvPr>
            <p:ph type="dt" sz="half" idx="10"/>
          </p:nvPr>
        </p:nvSpPr>
        <p:spPr/>
        <p:txBody>
          <a:bodyPr/>
          <a:lstStyle>
            <a:lvl1pPr>
              <a:defRPr/>
            </a:lvl1pPr>
          </a:lstStyle>
          <a:p>
            <a:fld id="{D76286B0-60B7-4FD7-B94C-B0421D9B2B26}" type="datetimeFigureOut">
              <a:rPr lang="es-PE" smtClean="0"/>
              <a:t>20/11/2013</a:t>
            </a:fld>
            <a:endParaRPr lang="es-PE"/>
          </a:p>
        </p:txBody>
      </p:sp>
      <p:sp>
        <p:nvSpPr>
          <p:cNvPr id="3" name="4 Marcador de pie de página"/>
          <p:cNvSpPr>
            <a:spLocks noGrp="1"/>
          </p:cNvSpPr>
          <p:nvPr>
            <p:ph type="ftr" sz="quarter" idx="11"/>
          </p:nvPr>
        </p:nvSpPr>
        <p:spPr/>
        <p:txBody>
          <a:bodyPr/>
          <a:lstStyle>
            <a:lvl1pPr>
              <a:defRPr/>
            </a:lvl1pPr>
          </a:lstStyle>
          <a:p>
            <a:endParaRPr lang="es-PE"/>
          </a:p>
        </p:txBody>
      </p:sp>
      <p:sp>
        <p:nvSpPr>
          <p:cNvPr id="4" name="5 Marcador de número de diapositiva"/>
          <p:cNvSpPr>
            <a:spLocks noGrp="1"/>
          </p:cNvSpPr>
          <p:nvPr>
            <p:ph type="sldNum" sz="quarter" idx="12"/>
          </p:nvPr>
        </p:nvSpPr>
        <p:spPr/>
        <p:txBody>
          <a:bodyPr/>
          <a:lstStyle>
            <a:lvl1pPr>
              <a:defRPr/>
            </a:lvl1pPr>
          </a:lstStyle>
          <a:p>
            <a:fld id="{6EB83838-4189-4DEF-9985-18A89CAE0903}" type="slidenum">
              <a:rPr lang="es-PE" smtClean="0"/>
              <a:t>‹Nº›</a:t>
            </a:fld>
            <a:endParaRPr lang="es-P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3" y="273051"/>
            <a:ext cx="3008313" cy="1162051"/>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1" y="273054"/>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3"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3 Marcador de fecha"/>
          <p:cNvSpPr>
            <a:spLocks noGrp="1"/>
          </p:cNvSpPr>
          <p:nvPr>
            <p:ph type="dt" sz="half" idx="10"/>
          </p:nvPr>
        </p:nvSpPr>
        <p:spPr/>
        <p:txBody>
          <a:bodyPr/>
          <a:lstStyle>
            <a:lvl1pPr>
              <a:defRPr/>
            </a:lvl1pPr>
          </a:lstStyle>
          <a:p>
            <a:fld id="{D76286B0-60B7-4FD7-B94C-B0421D9B2B26}" type="datetimeFigureOut">
              <a:rPr lang="es-PE" smtClean="0"/>
              <a:t>20/11/2013</a:t>
            </a:fld>
            <a:endParaRPr lang="es-PE"/>
          </a:p>
        </p:txBody>
      </p:sp>
      <p:sp>
        <p:nvSpPr>
          <p:cNvPr id="6" name="4 Marcador de pie de página"/>
          <p:cNvSpPr>
            <a:spLocks noGrp="1"/>
          </p:cNvSpPr>
          <p:nvPr>
            <p:ph type="ftr" sz="quarter" idx="11"/>
          </p:nvPr>
        </p:nvSpPr>
        <p:spPr/>
        <p:txBody>
          <a:bodyPr/>
          <a:lstStyle>
            <a:lvl1pPr>
              <a:defRPr/>
            </a:lvl1pPr>
          </a:lstStyle>
          <a:p>
            <a:endParaRPr lang="es-PE"/>
          </a:p>
        </p:txBody>
      </p:sp>
      <p:sp>
        <p:nvSpPr>
          <p:cNvPr id="7" name="5 Marcador de número de diapositiva"/>
          <p:cNvSpPr>
            <a:spLocks noGrp="1"/>
          </p:cNvSpPr>
          <p:nvPr>
            <p:ph type="sldNum" sz="quarter" idx="12"/>
          </p:nvPr>
        </p:nvSpPr>
        <p:spPr/>
        <p:txBody>
          <a:bodyPr/>
          <a:lstStyle>
            <a:lvl1pPr>
              <a:defRPr/>
            </a:lvl1pPr>
          </a:lstStyle>
          <a:p>
            <a:fld id="{6EB83838-4189-4DEF-9985-18A89CAE0903}" type="slidenum">
              <a:rPr lang="es-PE" smtClean="0"/>
              <a:t>‹Nº›</a:t>
            </a:fld>
            <a:endParaRPr lang="es-P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2"/>
            <a:ext cx="5486400" cy="566739"/>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s-ES" noProof="0" smtClean="0"/>
              <a:t>Haga clic en el icono para agregar una imagen</a:t>
            </a:r>
            <a:endParaRPr lang="es-ES" noProof="0"/>
          </a:p>
        </p:txBody>
      </p:sp>
      <p:sp>
        <p:nvSpPr>
          <p:cNvPr id="4" name="3 Marcador de texto"/>
          <p:cNvSpPr>
            <a:spLocks noGrp="1"/>
          </p:cNvSpPr>
          <p:nvPr>
            <p:ph type="body" sz="half" idx="2"/>
          </p:nvPr>
        </p:nvSpPr>
        <p:spPr>
          <a:xfrm>
            <a:off x="1792288" y="5367340"/>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3 Marcador de fecha"/>
          <p:cNvSpPr>
            <a:spLocks noGrp="1"/>
          </p:cNvSpPr>
          <p:nvPr>
            <p:ph type="dt" sz="half" idx="10"/>
          </p:nvPr>
        </p:nvSpPr>
        <p:spPr/>
        <p:txBody>
          <a:bodyPr/>
          <a:lstStyle>
            <a:lvl1pPr>
              <a:defRPr/>
            </a:lvl1pPr>
          </a:lstStyle>
          <a:p>
            <a:fld id="{D76286B0-60B7-4FD7-B94C-B0421D9B2B26}" type="datetimeFigureOut">
              <a:rPr lang="es-PE" smtClean="0"/>
              <a:t>20/11/2013</a:t>
            </a:fld>
            <a:endParaRPr lang="es-PE"/>
          </a:p>
        </p:txBody>
      </p:sp>
      <p:sp>
        <p:nvSpPr>
          <p:cNvPr id="6" name="4 Marcador de pie de página"/>
          <p:cNvSpPr>
            <a:spLocks noGrp="1"/>
          </p:cNvSpPr>
          <p:nvPr>
            <p:ph type="ftr" sz="quarter" idx="11"/>
          </p:nvPr>
        </p:nvSpPr>
        <p:spPr/>
        <p:txBody>
          <a:bodyPr/>
          <a:lstStyle>
            <a:lvl1pPr>
              <a:defRPr/>
            </a:lvl1pPr>
          </a:lstStyle>
          <a:p>
            <a:endParaRPr lang="es-PE"/>
          </a:p>
        </p:txBody>
      </p:sp>
      <p:sp>
        <p:nvSpPr>
          <p:cNvPr id="7" name="5 Marcador de número de diapositiva"/>
          <p:cNvSpPr>
            <a:spLocks noGrp="1"/>
          </p:cNvSpPr>
          <p:nvPr>
            <p:ph type="sldNum" sz="quarter" idx="12"/>
          </p:nvPr>
        </p:nvSpPr>
        <p:spPr/>
        <p:txBody>
          <a:bodyPr/>
          <a:lstStyle>
            <a:lvl1pPr>
              <a:defRPr/>
            </a:lvl1pPr>
          </a:lstStyle>
          <a:p>
            <a:fld id="{6EB83838-4189-4DEF-9985-18A89CAE0903}" type="slidenum">
              <a:rPr lang="es-PE" smtClean="0"/>
              <a:t>‹Nº›</a:t>
            </a:fld>
            <a:endParaRPr lang="es-P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lumMod val="95000"/>
          </a:schemeClr>
        </a:solidFill>
        <a:effectLst/>
      </p:bgPr>
    </p:bg>
    <p:spTree>
      <p:nvGrpSpPr>
        <p:cNvPr id="1" name=""/>
        <p:cNvGrpSpPr/>
        <p:nvPr/>
      </p:nvGrpSpPr>
      <p:grpSpPr>
        <a:xfrm>
          <a:off x="0" y="0"/>
          <a:ext cx="0" cy="0"/>
          <a:chOff x="0" y="0"/>
          <a:chExt cx="0" cy="0"/>
        </a:xfrm>
      </p:grpSpPr>
      <p:sp>
        <p:nvSpPr>
          <p:cNvPr id="1026" name="1 Marcador de título"/>
          <p:cNvSpPr>
            <a:spLocks noGrp="1"/>
          </p:cNvSpPr>
          <p:nvPr>
            <p:ph type="title"/>
          </p:nvPr>
        </p:nvSpPr>
        <p:spPr bwMode="auto">
          <a:xfrm>
            <a:off x="457200" y="274639"/>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s-ES" smtClean="0"/>
              <a:t>Haga clic para modificar el estilo de título del patrón</a:t>
            </a:r>
          </a:p>
        </p:txBody>
      </p:sp>
      <p:sp>
        <p:nvSpPr>
          <p:cNvPr id="1027" name="2 Marcador de texto"/>
          <p:cNvSpPr>
            <a:spLocks noGrp="1"/>
          </p:cNvSpPr>
          <p:nvPr>
            <p:ph type="body" idx="1"/>
          </p:nvPr>
        </p:nvSpPr>
        <p:spPr bwMode="auto">
          <a:xfrm>
            <a:off x="457200" y="1600203"/>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p>
        </p:txBody>
      </p:sp>
      <p:sp>
        <p:nvSpPr>
          <p:cNvPr id="4" name="3 Marcador de fecha"/>
          <p:cNvSpPr>
            <a:spLocks noGrp="1"/>
          </p:cNvSpPr>
          <p:nvPr>
            <p:ph type="dt" sz="half" idx="2"/>
          </p:nvPr>
        </p:nvSpPr>
        <p:spPr>
          <a:xfrm>
            <a:off x="457200" y="6356353"/>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defRPr>
            </a:lvl1pPr>
          </a:lstStyle>
          <a:p>
            <a:fld id="{D76286B0-60B7-4FD7-B94C-B0421D9B2B26}" type="datetimeFigureOut">
              <a:rPr lang="es-PE" smtClean="0"/>
              <a:t>20/11/2013</a:t>
            </a:fld>
            <a:endParaRPr lang="es-PE"/>
          </a:p>
        </p:txBody>
      </p:sp>
      <p:sp>
        <p:nvSpPr>
          <p:cNvPr id="5" name="4 Marcador de pie de página"/>
          <p:cNvSpPr>
            <a:spLocks noGrp="1"/>
          </p:cNvSpPr>
          <p:nvPr>
            <p:ph type="ftr" sz="quarter" idx="3"/>
          </p:nvPr>
        </p:nvSpPr>
        <p:spPr>
          <a:xfrm>
            <a:off x="3124200" y="6356353"/>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endParaRPr lang="es-PE"/>
          </a:p>
        </p:txBody>
      </p:sp>
      <p:sp>
        <p:nvSpPr>
          <p:cNvPr id="6" name="5 Marcador de número de diapositiva"/>
          <p:cNvSpPr>
            <a:spLocks noGrp="1"/>
          </p:cNvSpPr>
          <p:nvPr>
            <p:ph type="sldNum" sz="quarter" idx="4"/>
          </p:nvPr>
        </p:nvSpPr>
        <p:spPr>
          <a:xfrm>
            <a:off x="6553200" y="6356353"/>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defRPr>
            </a:lvl1pPr>
          </a:lstStyle>
          <a:p>
            <a:fld id="{6EB83838-4189-4DEF-9985-18A89CAE0903}" type="slidenum">
              <a:rPr lang="es-PE" smtClean="0"/>
              <a:t>‹Nº›</a:t>
            </a:fld>
            <a:endParaRPr lang="es-PE"/>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ctrTitle"/>
          </p:nvPr>
        </p:nvSpPr>
        <p:spPr>
          <a:xfrm>
            <a:off x="827584" y="1628800"/>
            <a:ext cx="7560840" cy="1944216"/>
          </a:xfrm>
        </p:spPr>
        <p:txBody>
          <a:bodyPr/>
          <a:lstStyle/>
          <a:p>
            <a:r>
              <a:rPr lang="es-PE" sz="11500" b="1" dirty="0" err="1" smtClean="0">
                <a:solidFill>
                  <a:srgbClr val="0070C0"/>
                </a:solidFill>
              </a:rPr>
              <a:t>Design</a:t>
            </a:r>
            <a:r>
              <a:rPr lang="es-PE" sz="11500" b="1" dirty="0" smtClean="0">
                <a:solidFill>
                  <a:srgbClr val="0070C0"/>
                </a:solidFill>
              </a:rPr>
              <a:t/>
            </a:r>
            <a:br>
              <a:rPr lang="es-PE" sz="11500" b="1" dirty="0" smtClean="0">
                <a:solidFill>
                  <a:srgbClr val="0070C0"/>
                </a:solidFill>
              </a:rPr>
            </a:br>
            <a:r>
              <a:rPr lang="es-PE" sz="11500" b="1" dirty="0" err="1" smtClean="0">
                <a:solidFill>
                  <a:srgbClr val="0070C0"/>
                </a:solidFill>
              </a:rPr>
              <a:t>Patterns</a:t>
            </a:r>
            <a:r>
              <a:rPr lang="es-PE" sz="11500" b="1" dirty="0" smtClean="0">
                <a:solidFill>
                  <a:srgbClr val="0070C0"/>
                </a:solidFill>
              </a:rPr>
              <a:t> </a:t>
            </a:r>
            <a:endParaRPr lang="es-ES" sz="11500" b="1" dirty="0">
              <a:solidFill>
                <a:srgbClr val="0070C0"/>
              </a:solidFill>
            </a:endParaRPr>
          </a:p>
        </p:txBody>
      </p:sp>
      <p:sp>
        <p:nvSpPr>
          <p:cNvPr id="5" name="2 Subtítulo"/>
          <p:cNvSpPr txBox="1">
            <a:spLocks/>
          </p:cNvSpPr>
          <p:nvPr/>
        </p:nvSpPr>
        <p:spPr bwMode="auto">
          <a:xfrm>
            <a:off x="179512" y="5471621"/>
            <a:ext cx="3214709" cy="515717"/>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no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s-PE" sz="2600" b="1" i="0" u="none" strike="noStrike" kern="1200" cap="none" spc="0" normalizeH="0" baseline="0" noProof="0" dirty="0" smtClean="0">
                <a:ln>
                  <a:noFill/>
                </a:ln>
                <a:solidFill>
                  <a:schemeClr val="bg2"/>
                </a:solidFill>
                <a:effectLst/>
                <a:uLnTx/>
                <a:uFillTx/>
              </a:rPr>
              <a:t>Angel Núñez Salazar</a:t>
            </a:r>
          </a:p>
        </p:txBody>
      </p:sp>
      <p:sp>
        <p:nvSpPr>
          <p:cNvPr id="6" name="Rectangle 1"/>
          <p:cNvSpPr>
            <a:spLocks noChangeArrowheads="1"/>
          </p:cNvSpPr>
          <p:nvPr/>
        </p:nvSpPr>
        <p:spPr bwMode="auto">
          <a:xfrm>
            <a:off x="3715072" y="5221649"/>
            <a:ext cx="5105400" cy="10156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r" fontAlgn="base">
              <a:spcBef>
                <a:spcPct val="0"/>
              </a:spcBef>
              <a:spcAft>
                <a:spcPct val="0"/>
              </a:spcAft>
            </a:pPr>
            <a:r>
              <a:rPr lang="en-US" sz="2000" b="1" dirty="0" smtClean="0">
                <a:solidFill>
                  <a:schemeClr val="bg2"/>
                </a:solidFill>
                <a:latin typeface="Trebuchet MS" pitchFamily="34" charset="0"/>
                <a:ea typeface="Calibri" pitchFamily="34" charset="0"/>
                <a:cs typeface="Arial" pitchFamily="34" charset="0"/>
              </a:rPr>
              <a:t>angel.nunez.salazar@gmail.com</a:t>
            </a:r>
            <a:endParaRPr lang="en-US" sz="2000" b="1" dirty="0">
              <a:solidFill>
                <a:schemeClr val="bg2"/>
              </a:solidFill>
              <a:latin typeface="Trebuchet MS" pitchFamily="34" charset="0"/>
              <a:ea typeface="Calibri" pitchFamily="34" charset="0"/>
              <a:cs typeface="Arial" pitchFamily="34" charset="0"/>
            </a:endParaRPr>
          </a:p>
          <a:p>
            <a:pPr lvl="0" algn="r" eaLnBrk="0" fontAlgn="base" hangingPunct="0">
              <a:spcBef>
                <a:spcPct val="0"/>
              </a:spcBef>
              <a:spcAft>
                <a:spcPct val="0"/>
              </a:spcAft>
            </a:pPr>
            <a:r>
              <a:rPr lang="en-US" sz="2000" b="1" dirty="0" smtClean="0">
                <a:solidFill>
                  <a:schemeClr val="bg2"/>
                </a:solidFill>
                <a:latin typeface="Trebuchet MS" pitchFamily="34" charset="0"/>
                <a:ea typeface="Calibri" pitchFamily="34" charset="0"/>
                <a:cs typeface="Arial" pitchFamily="34" charset="0"/>
              </a:rPr>
              <a:t>http</a:t>
            </a:r>
            <a:r>
              <a:rPr lang="en-US" sz="2000" b="1" dirty="0">
                <a:solidFill>
                  <a:schemeClr val="bg2"/>
                </a:solidFill>
                <a:latin typeface="Trebuchet MS" pitchFamily="34" charset="0"/>
                <a:ea typeface="Calibri" pitchFamily="34" charset="0"/>
                <a:cs typeface="Arial" pitchFamily="34" charset="0"/>
              </a:rPr>
              <a:t>://</a:t>
            </a:r>
            <a:r>
              <a:rPr lang="en-US" sz="2000" b="1" dirty="0" smtClean="0">
                <a:solidFill>
                  <a:schemeClr val="bg2"/>
                </a:solidFill>
                <a:latin typeface="Trebuchet MS" pitchFamily="34" charset="0"/>
                <a:ea typeface="Calibri" pitchFamily="34" charset="0"/>
                <a:cs typeface="Arial" pitchFamily="34" charset="0"/>
              </a:rPr>
              <a:t>snahider.blogspot.com</a:t>
            </a:r>
          </a:p>
          <a:p>
            <a:pPr lvl="0" algn="r" eaLnBrk="0" fontAlgn="base" hangingPunct="0">
              <a:spcBef>
                <a:spcPct val="0"/>
              </a:spcBef>
              <a:spcAft>
                <a:spcPct val="0"/>
              </a:spcAft>
            </a:pPr>
            <a:r>
              <a:rPr lang="en-US" sz="2000" b="1" dirty="0" smtClean="0">
                <a:solidFill>
                  <a:schemeClr val="bg2"/>
                </a:solidFill>
                <a:latin typeface="Trebuchet MS" pitchFamily="34" charset="0"/>
                <a:ea typeface="Calibri" pitchFamily="34" charset="0"/>
                <a:cs typeface="Arial" pitchFamily="34" charset="0"/>
              </a:rPr>
              <a:t>@</a:t>
            </a:r>
            <a:r>
              <a:rPr lang="en-US" sz="2000" b="1" dirty="0" err="1" smtClean="0">
                <a:solidFill>
                  <a:schemeClr val="bg2"/>
                </a:solidFill>
                <a:latin typeface="Trebuchet MS" pitchFamily="34" charset="0"/>
                <a:ea typeface="Calibri" pitchFamily="34" charset="0"/>
                <a:cs typeface="Arial" pitchFamily="34" charset="0"/>
              </a:rPr>
              <a:t>snahider</a:t>
            </a:r>
            <a:r>
              <a:rPr lang="en-US" sz="2000" b="1" dirty="0" smtClean="0">
                <a:solidFill>
                  <a:schemeClr val="bg2"/>
                </a:solidFill>
                <a:latin typeface="Trebuchet MS" pitchFamily="34" charset="0"/>
                <a:cs typeface="Arial" pitchFamily="34" charset="0"/>
              </a:rPr>
              <a:t> </a:t>
            </a:r>
          </a:p>
        </p:txBody>
      </p:sp>
    </p:spTree>
    <p:extLst>
      <p:ext uri="{BB962C8B-B14F-4D97-AF65-F5344CB8AC3E}">
        <p14:creationId xmlns:p14="http://schemas.microsoft.com/office/powerpoint/2010/main" val="19468053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2 Marcador de contenido"/>
          <p:cNvSpPr>
            <a:spLocks noGrp="1"/>
          </p:cNvSpPr>
          <p:nvPr>
            <p:ph idx="1"/>
          </p:nvPr>
        </p:nvSpPr>
        <p:spPr>
          <a:xfrm>
            <a:off x="467544" y="1268760"/>
            <a:ext cx="8352928" cy="3528392"/>
          </a:xfrm>
        </p:spPr>
        <p:txBody>
          <a:bodyPr/>
          <a:lstStyle/>
          <a:p>
            <a:pPr>
              <a:buSzPct val="100000"/>
            </a:pPr>
            <a:r>
              <a:rPr lang="es-PE" sz="2400" dirty="0" smtClean="0">
                <a:solidFill>
                  <a:schemeClr val="bg1">
                    <a:lumMod val="95000"/>
                    <a:lumOff val="5000"/>
                  </a:schemeClr>
                </a:solidFill>
                <a:latin typeface="Arial" pitchFamily="34" charset="0"/>
                <a:cs typeface="Arial" pitchFamily="34" charset="0"/>
              </a:rPr>
              <a:t>En grupos enlazar cada patrón con su definición.</a:t>
            </a:r>
          </a:p>
          <a:p>
            <a:pPr lvl="1">
              <a:buSzPct val="100000"/>
              <a:buFont typeface="Courier New" pitchFamily="49" charset="0"/>
              <a:buChar char="o"/>
            </a:pPr>
            <a:endParaRPr lang="es-PE" sz="2400" dirty="0" smtClean="0">
              <a:solidFill>
                <a:schemeClr val="bg1">
                  <a:lumMod val="95000"/>
                  <a:lumOff val="5000"/>
                </a:schemeClr>
              </a:solidFill>
              <a:latin typeface="Arial" pitchFamily="34" charset="0"/>
              <a:cs typeface="Arial" pitchFamily="34" charset="0"/>
            </a:endParaRPr>
          </a:p>
          <a:p>
            <a:pPr>
              <a:buSzPct val="100000"/>
            </a:pPr>
            <a:r>
              <a:rPr lang="es-PE" sz="2400" dirty="0" smtClean="0">
                <a:solidFill>
                  <a:schemeClr val="bg1">
                    <a:lumMod val="95000"/>
                    <a:lumOff val="5000"/>
                  </a:schemeClr>
                </a:solidFill>
                <a:latin typeface="Arial" pitchFamily="34" charset="0"/>
                <a:cs typeface="Arial" pitchFamily="34" charset="0"/>
              </a:rPr>
              <a:t>Tiempo: 15 minutos.</a:t>
            </a:r>
          </a:p>
        </p:txBody>
      </p:sp>
      <p:sp>
        <p:nvSpPr>
          <p:cNvPr id="3" name="2 CuadroTexto"/>
          <p:cNvSpPr txBox="1"/>
          <p:nvPr/>
        </p:nvSpPr>
        <p:spPr>
          <a:xfrm>
            <a:off x="539552" y="260648"/>
            <a:ext cx="8136904" cy="769441"/>
          </a:xfrm>
          <a:prstGeom prst="rect">
            <a:avLst/>
          </a:prstGeom>
          <a:noFill/>
        </p:spPr>
        <p:txBody>
          <a:bodyPr wrap="square" rtlCol="0">
            <a:spAutoFit/>
          </a:bodyPr>
          <a:lstStyle/>
          <a:p>
            <a:pPr algn="ctr"/>
            <a:r>
              <a:rPr lang="es-PE" sz="4400" dirty="0" err="1" smtClean="0">
                <a:solidFill>
                  <a:schemeClr val="accent6">
                    <a:lumMod val="75000"/>
                  </a:schemeClr>
                </a:solidFill>
                <a:latin typeface="Arial" pitchFamily="34" charset="0"/>
                <a:cs typeface="Arial" pitchFamily="34" charset="0"/>
              </a:rPr>
              <a:t>Design</a:t>
            </a:r>
            <a:r>
              <a:rPr lang="es-PE" sz="4400" dirty="0" smtClean="0">
                <a:solidFill>
                  <a:schemeClr val="accent6">
                    <a:lumMod val="75000"/>
                  </a:schemeClr>
                </a:solidFill>
                <a:latin typeface="Arial" pitchFamily="34" charset="0"/>
                <a:cs typeface="Arial" pitchFamily="34" charset="0"/>
              </a:rPr>
              <a:t> </a:t>
            </a:r>
            <a:r>
              <a:rPr lang="es-PE" sz="4400" dirty="0" err="1" smtClean="0">
                <a:solidFill>
                  <a:schemeClr val="accent6">
                    <a:lumMod val="75000"/>
                  </a:schemeClr>
                </a:solidFill>
                <a:latin typeface="Arial" pitchFamily="34" charset="0"/>
                <a:cs typeface="Arial" pitchFamily="34" charset="0"/>
              </a:rPr>
              <a:t>Patterns</a:t>
            </a:r>
            <a:r>
              <a:rPr lang="es-PE" sz="4400" dirty="0" smtClean="0">
                <a:solidFill>
                  <a:schemeClr val="accent6">
                    <a:lumMod val="75000"/>
                  </a:schemeClr>
                </a:solidFill>
                <a:latin typeface="Arial" pitchFamily="34" charset="0"/>
                <a:cs typeface="Arial" pitchFamily="34" charset="0"/>
              </a:rPr>
              <a:t> </a:t>
            </a:r>
            <a:r>
              <a:rPr lang="es-PE" sz="4400" dirty="0" err="1" smtClean="0">
                <a:solidFill>
                  <a:schemeClr val="accent6">
                    <a:lumMod val="75000"/>
                  </a:schemeClr>
                </a:solidFill>
                <a:latin typeface="Arial" pitchFamily="34" charset="0"/>
                <a:cs typeface="Arial" pitchFamily="34" charset="0"/>
              </a:rPr>
              <a:t>Categories</a:t>
            </a:r>
            <a:endParaRPr lang="es-PE" sz="4400" dirty="0" smtClean="0">
              <a:solidFill>
                <a:schemeClr val="accent6">
                  <a:lumMod val="75000"/>
                </a:schemeClr>
              </a:solidFill>
              <a:latin typeface="Arial" pitchFamily="34" charset="0"/>
              <a:cs typeface="Arial" pitchFamily="34" charset="0"/>
            </a:endParaRPr>
          </a:p>
        </p:txBody>
      </p:sp>
    </p:spTree>
    <p:extLst>
      <p:ext uri="{BB962C8B-B14F-4D97-AF65-F5344CB8AC3E}">
        <p14:creationId xmlns:p14="http://schemas.microsoft.com/office/powerpoint/2010/main" val="30125594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2 Marcador de contenido"/>
          <p:cNvSpPr>
            <a:spLocks noGrp="1"/>
          </p:cNvSpPr>
          <p:nvPr>
            <p:ph idx="1"/>
          </p:nvPr>
        </p:nvSpPr>
        <p:spPr>
          <a:xfrm>
            <a:off x="467544" y="1995230"/>
            <a:ext cx="8352928" cy="3089954"/>
          </a:xfrm>
        </p:spPr>
        <p:txBody>
          <a:bodyPr/>
          <a:lstStyle/>
          <a:p>
            <a:pPr>
              <a:buSzPct val="100000"/>
            </a:pPr>
            <a:r>
              <a:rPr lang="es-PE" sz="2400" dirty="0" smtClean="0">
                <a:solidFill>
                  <a:schemeClr val="bg1">
                    <a:lumMod val="95000"/>
                    <a:lumOff val="5000"/>
                  </a:schemeClr>
                </a:solidFill>
                <a:latin typeface="Arial" pitchFamily="34" charset="0"/>
                <a:cs typeface="Arial" pitchFamily="34" charset="0"/>
              </a:rPr>
              <a:t>A cada grupo se le ha repartido una descripción con las categorías de </a:t>
            </a:r>
            <a:r>
              <a:rPr lang="es-PE" sz="2400" dirty="0" err="1" smtClean="0">
                <a:solidFill>
                  <a:schemeClr val="bg1">
                    <a:lumMod val="95000"/>
                    <a:lumOff val="5000"/>
                  </a:schemeClr>
                </a:solidFill>
                <a:latin typeface="Arial" pitchFamily="34" charset="0"/>
                <a:cs typeface="Arial" pitchFamily="34" charset="0"/>
              </a:rPr>
              <a:t>Patrone</a:t>
            </a:r>
            <a:r>
              <a:rPr lang="es-PE" sz="2400" dirty="0" smtClean="0">
                <a:solidFill>
                  <a:schemeClr val="bg1">
                    <a:lumMod val="95000"/>
                    <a:lumOff val="5000"/>
                  </a:schemeClr>
                </a:solidFill>
                <a:latin typeface="Arial" pitchFamily="34" charset="0"/>
                <a:cs typeface="Arial" pitchFamily="34" charset="0"/>
              </a:rPr>
              <a:t> de Diseño que existen.</a:t>
            </a:r>
          </a:p>
          <a:p>
            <a:pPr>
              <a:buSzPct val="100000"/>
            </a:pPr>
            <a:endParaRPr lang="es-PE" sz="2400" dirty="0" smtClean="0">
              <a:solidFill>
                <a:schemeClr val="bg1">
                  <a:lumMod val="95000"/>
                  <a:lumOff val="5000"/>
                </a:schemeClr>
              </a:solidFill>
              <a:latin typeface="Arial" pitchFamily="34" charset="0"/>
              <a:cs typeface="Arial" pitchFamily="34" charset="0"/>
            </a:endParaRPr>
          </a:p>
          <a:p>
            <a:pPr>
              <a:buSzPct val="100000"/>
            </a:pPr>
            <a:r>
              <a:rPr lang="es-PE" sz="2400" dirty="0" smtClean="0">
                <a:solidFill>
                  <a:schemeClr val="bg1">
                    <a:lumMod val="95000"/>
                    <a:lumOff val="5000"/>
                  </a:schemeClr>
                </a:solidFill>
                <a:latin typeface="Arial" pitchFamily="34" charset="0"/>
                <a:cs typeface="Arial" pitchFamily="34" charset="0"/>
              </a:rPr>
              <a:t>Cada grupo deberá encontrar a que</a:t>
            </a:r>
          </a:p>
          <a:p>
            <a:pPr lvl="1">
              <a:buSzPct val="100000"/>
              <a:buFont typeface="Courier New" pitchFamily="49" charset="0"/>
              <a:buChar char="o"/>
            </a:pPr>
            <a:endParaRPr lang="es-PE" sz="2400" dirty="0" smtClean="0">
              <a:solidFill>
                <a:schemeClr val="bg1">
                  <a:lumMod val="95000"/>
                  <a:lumOff val="5000"/>
                </a:schemeClr>
              </a:solidFill>
              <a:latin typeface="Arial" pitchFamily="34" charset="0"/>
              <a:cs typeface="Arial" pitchFamily="34" charset="0"/>
            </a:endParaRPr>
          </a:p>
          <a:p>
            <a:pPr>
              <a:buSzPct val="100000"/>
            </a:pPr>
            <a:r>
              <a:rPr lang="es-PE" sz="2400" dirty="0" smtClean="0">
                <a:solidFill>
                  <a:schemeClr val="bg1">
                    <a:lumMod val="95000"/>
                    <a:lumOff val="5000"/>
                  </a:schemeClr>
                </a:solidFill>
                <a:latin typeface="Arial" pitchFamily="34" charset="0"/>
                <a:cs typeface="Arial" pitchFamily="34" charset="0"/>
              </a:rPr>
              <a:t>Tiempo: 15 minutos.</a:t>
            </a:r>
          </a:p>
        </p:txBody>
      </p:sp>
      <p:sp>
        <p:nvSpPr>
          <p:cNvPr id="3" name="2 CuadroTexto"/>
          <p:cNvSpPr txBox="1"/>
          <p:nvPr/>
        </p:nvSpPr>
        <p:spPr>
          <a:xfrm>
            <a:off x="539552" y="260648"/>
            <a:ext cx="8136904" cy="1446550"/>
          </a:xfrm>
          <a:prstGeom prst="rect">
            <a:avLst/>
          </a:prstGeom>
          <a:noFill/>
        </p:spPr>
        <p:txBody>
          <a:bodyPr wrap="square" rtlCol="0">
            <a:spAutoFit/>
          </a:bodyPr>
          <a:lstStyle/>
          <a:p>
            <a:pPr algn="ctr"/>
            <a:r>
              <a:rPr lang="es-PE" sz="4400" dirty="0" smtClean="0">
                <a:solidFill>
                  <a:schemeClr val="accent6">
                    <a:lumMod val="75000"/>
                  </a:schemeClr>
                </a:solidFill>
                <a:latin typeface="Arial" pitchFamily="34" charset="0"/>
                <a:cs typeface="Arial" pitchFamily="34" charset="0"/>
              </a:rPr>
              <a:t>Beneficios de los Patrones de Diseño</a:t>
            </a:r>
          </a:p>
        </p:txBody>
      </p:sp>
    </p:spTree>
    <p:extLst>
      <p:ext uri="{BB962C8B-B14F-4D97-AF65-F5344CB8AC3E}">
        <p14:creationId xmlns:p14="http://schemas.microsoft.com/office/powerpoint/2010/main" val="37587024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ctrTitle"/>
          </p:nvPr>
        </p:nvSpPr>
        <p:spPr>
          <a:xfrm>
            <a:off x="827584" y="1700808"/>
            <a:ext cx="7560840" cy="1944216"/>
          </a:xfrm>
        </p:spPr>
        <p:txBody>
          <a:bodyPr/>
          <a:lstStyle/>
          <a:p>
            <a:r>
              <a:rPr lang="es-PE" sz="9600" b="1" dirty="0" smtClean="0">
                <a:solidFill>
                  <a:srgbClr val="0070C0"/>
                </a:solidFill>
              </a:rPr>
              <a:t>Enterprise</a:t>
            </a:r>
            <a:br>
              <a:rPr lang="es-PE" sz="9600" b="1" dirty="0" smtClean="0">
                <a:solidFill>
                  <a:srgbClr val="0070C0"/>
                </a:solidFill>
              </a:rPr>
            </a:br>
            <a:r>
              <a:rPr lang="es-PE" sz="9600" b="1" dirty="0" err="1" smtClean="0">
                <a:solidFill>
                  <a:srgbClr val="0070C0"/>
                </a:solidFill>
              </a:rPr>
              <a:t>Design</a:t>
            </a:r>
            <a:r>
              <a:rPr lang="es-PE" sz="9600" b="1" dirty="0" smtClean="0">
                <a:solidFill>
                  <a:srgbClr val="0070C0"/>
                </a:solidFill>
              </a:rPr>
              <a:t/>
            </a:r>
            <a:br>
              <a:rPr lang="es-PE" sz="9600" b="1" dirty="0" smtClean="0">
                <a:solidFill>
                  <a:srgbClr val="0070C0"/>
                </a:solidFill>
              </a:rPr>
            </a:br>
            <a:r>
              <a:rPr lang="es-PE" sz="9600" b="1" dirty="0" err="1" smtClean="0">
                <a:solidFill>
                  <a:srgbClr val="0070C0"/>
                </a:solidFill>
              </a:rPr>
              <a:t>Patterns</a:t>
            </a:r>
            <a:r>
              <a:rPr lang="es-PE" sz="9600" b="1" dirty="0" smtClean="0">
                <a:solidFill>
                  <a:srgbClr val="0070C0"/>
                </a:solidFill>
              </a:rPr>
              <a:t> </a:t>
            </a:r>
            <a:endParaRPr lang="es-ES" sz="9600" b="1" dirty="0">
              <a:solidFill>
                <a:srgbClr val="0070C0"/>
              </a:solidFill>
            </a:endParaRPr>
          </a:p>
        </p:txBody>
      </p:sp>
      <p:sp>
        <p:nvSpPr>
          <p:cNvPr id="5" name="2 Subtítulo"/>
          <p:cNvSpPr txBox="1">
            <a:spLocks/>
          </p:cNvSpPr>
          <p:nvPr/>
        </p:nvSpPr>
        <p:spPr bwMode="auto">
          <a:xfrm>
            <a:off x="179512" y="5471621"/>
            <a:ext cx="3214709" cy="515717"/>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no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s-PE" sz="2600" b="1" i="0" u="none" strike="noStrike" kern="1200" cap="none" spc="0" normalizeH="0" baseline="0" noProof="0" dirty="0" smtClean="0">
                <a:ln>
                  <a:noFill/>
                </a:ln>
                <a:solidFill>
                  <a:schemeClr val="bg2"/>
                </a:solidFill>
                <a:effectLst/>
                <a:uLnTx/>
                <a:uFillTx/>
              </a:rPr>
              <a:t>Angel Núñez Salazar</a:t>
            </a:r>
          </a:p>
        </p:txBody>
      </p:sp>
      <p:sp>
        <p:nvSpPr>
          <p:cNvPr id="6" name="Rectangle 1"/>
          <p:cNvSpPr>
            <a:spLocks noChangeArrowheads="1"/>
          </p:cNvSpPr>
          <p:nvPr/>
        </p:nvSpPr>
        <p:spPr bwMode="auto">
          <a:xfrm>
            <a:off x="3715072" y="5221649"/>
            <a:ext cx="5105400" cy="10156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r" fontAlgn="base">
              <a:spcBef>
                <a:spcPct val="0"/>
              </a:spcBef>
              <a:spcAft>
                <a:spcPct val="0"/>
              </a:spcAft>
            </a:pPr>
            <a:r>
              <a:rPr lang="en-US" sz="2000" b="1" dirty="0" smtClean="0">
                <a:solidFill>
                  <a:schemeClr val="bg2"/>
                </a:solidFill>
                <a:latin typeface="Trebuchet MS" pitchFamily="34" charset="0"/>
                <a:ea typeface="Calibri" pitchFamily="34" charset="0"/>
                <a:cs typeface="Arial" pitchFamily="34" charset="0"/>
              </a:rPr>
              <a:t>angel.nunez.salazar@gmail.com</a:t>
            </a:r>
            <a:endParaRPr lang="en-US" sz="2000" b="1" dirty="0">
              <a:solidFill>
                <a:schemeClr val="bg2"/>
              </a:solidFill>
              <a:latin typeface="Trebuchet MS" pitchFamily="34" charset="0"/>
              <a:ea typeface="Calibri" pitchFamily="34" charset="0"/>
              <a:cs typeface="Arial" pitchFamily="34" charset="0"/>
            </a:endParaRPr>
          </a:p>
          <a:p>
            <a:pPr lvl="0" algn="r" eaLnBrk="0" fontAlgn="base" hangingPunct="0">
              <a:spcBef>
                <a:spcPct val="0"/>
              </a:spcBef>
              <a:spcAft>
                <a:spcPct val="0"/>
              </a:spcAft>
            </a:pPr>
            <a:r>
              <a:rPr lang="en-US" sz="2000" b="1" dirty="0" smtClean="0">
                <a:solidFill>
                  <a:schemeClr val="bg2"/>
                </a:solidFill>
                <a:latin typeface="Trebuchet MS" pitchFamily="34" charset="0"/>
                <a:ea typeface="Calibri" pitchFamily="34" charset="0"/>
                <a:cs typeface="Arial" pitchFamily="34" charset="0"/>
              </a:rPr>
              <a:t>http</a:t>
            </a:r>
            <a:r>
              <a:rPr lang="en-US" sz="2000" b="1" dirty="0">
                <a:solidFill>
                  <a:schemeClr val="bg2"/>
                </a:solidFill>
                <a:latin typeface="Trebuchet MS" pitchFamily="34" charset="0"/>
                <a:ea typeface="Calibri" pitchFamily="34" charset="0"/>
                <a:cs typeface="Arial" pitchFamily="34" charset="0"/>
              </a:rPr>
              <a:t>://</a:t>
            </a:r>
            <a:r>
              <a:rPr lang="en-US" sz="2000" b="1" dirty="0" smtClean="0">
                <a:solidFill>
                  <a:schemeClr val="bg2"/>
                </a:solidFill>
                <a:latin typeface="Trebuchet MS" pitchFamily="34" charset="0"/>
                <a:ea typeface="Calibri" pitchFamily="34" charset="0"/>
                <a:cs typeface="Arial" pitchFamily="34" charset="0"/>
              </a:rPr>
              <a:t>snahider.blogspot.com</a:t>
            </a:r>
          </a:p>
          <a:p>
            <a:pPr lvl="0" algn="r" eaLnBrk="0" fontAlgn="base" hangingPunct="0">
              <a:spcBef>
                <a:spcPct val="0"/>
              </a:spcBef>
              <a:spcAft>
                <a:spcPct val="0"/>
              </a:spcAft>
            </a:pPr>
            <a:r>
              <a:rPr lang="en-US" sz="2000" b="1" dirty="0" smtClean="0">
                <a:solidFill>
                  <a:schemeClr val="bg2"/>
                </a:solidFill>
                <a:latin typeface="Trebuchet MS" pitchFamily="34" charset="0"/>
                <a:ea typeface="Calibri" pitchFamily="34" charset="0"/>
                <a:cs typeface="Arial" pitchFamily="34" charset="0"/>
              </a:rPr>
              <a:t>@</a:t>
            </a:r>
            <a:r>
              <a:rPr lang="en-US" sz="2000" b="1" dirty="0" err="1" smtClean="0">
                <a:solidFill>
                  <a:schemeClr val="bg2"/>
                </a:solidFill>
                <a:latin typeface="Trebuchet MS" pitchFamily="34" charset="0"/>
                <a:ea typeface="Calibri" pitchFamily="34" charset="0"/>
                <a:cs typeface="Arial" pitchFamily="34" charset="0"/>
              </a:rPr>
              <a:t>snahider</a:t>
            </a:r>
            <a:r>
              <a:rPr lang="en-US" sz="2000" b="1" dirty="0" smtClean="0">
                <a:solidFill>
                  <a:schemeClr val="bg2"/>
                </a:solidFill>
                <a:latin typeface="Trebuchet MS" pitchFamily="34" charset="0"/>
                <a:cs typeface="Arial" pitchFamily="34" charset="0"/>
              </a:rPr>
              <a:t> </a:t>
            </a:r>
          </a:p>
        </p:txBody>
      </p:sp>
    </p:spTree>
    <p:extLst>
      <p:ext uri="{BB962C8B-B14F-4D97-AF65-F5344CB8AC3E}">
        <p14:creationId xmlns:p14="http://schemas.microsoft.com/office/powerpoint/2010/main" val="39773309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2 Marcador de contenido"/>
          <p:cNvSpPr>
            <a:spLocks noGrp="1"/>
          </p:cNvSpPr>
          <p:nvPr>
            <p:ph idx="1"/>
          </p:nvPr>
        </p:nvSpPr>
        <p:spPr>
          <a:xfrm>
            <a:off x="467544" y="1628800"/>
            <a:ext cx="8352928" cy="2736304"/>
          </a:xfrm>
        </p:spPr>
        <p:txBody>
          <a:bodyPr/>
          <a:lstStyle/>
          <a:p>
            <a:pPr marL="0" indent="0" algn="ctr">
              <a:buSzPct val="100000"/>
              <a:buNone/>
            </a:pPr>
            <a:r>
              <a:rPr lang="es-PE" sz="2800" dirty="0" smtClean="0">
                <a:solidFill>
                  <a:schemeClr val="bg1">
                    <a:lumMod val="95000"/>
                    <a:lumOff val="5000"/>
                  </a:schemeClr>
                </a:solidFill>
                <a:latin typeface="Arial" pitchFamily="34" charset="0"/>
                <a:cs typeface="Arial" pitchFamily="34" charset="0"/>
              </a:rPr>
              <a:t>Describe aplicaciones que asisten a la organización en resolver problemas a nivel empresarial.</a:t>
            </a:r>
          </a:p>
          <a:p>
            <a:pPr marL="0" indent="0" algn="ctr">
              <a:buSzPct val="100000"/>
              <a:buNone/>
            </a:pPr>
            <a:endParaRPr lang="es-PE" sz="2800" dirty="0">
              <a:solidFill>
                <a:schemeClr val="bg1">
                  <a:lumMod val="95000"/>
                  <a:lumOff val="5000"/>
                </a:schemeClr>
              </a:solidFill>
              <a:latin typeface="Arial" pitchFamily="34" charset="0"/>
              <a:cs typeface="Arial" pitchFamily="34" charset="0"/>
            </a:endParaRPr>
          </a:p>
          <a:p>
            <a:pPr>
              <a:buSzPct val="100000"/>
            </a:pPr>
            <a:r>
              <a:rPr lang="es-PE" sz="2400" dirty="0" err="1" smtClean="0">
                <a:solidFill>
                  <a:schemeClr val="bg1">
                    <a:lumMod val="95000"/>
                    <a:lumOff val="5000"/>
                  </a:schemeClr>
                </a:solidFill>
                <a:latin typeface="Arial" pitchFamily="34" charset="0"/>
                <a:cs typeface="Arial" pitchFamily="34" charset="0"/>
              </a:rPr>
              <a:t>Billing</a:t>
            </a:r>
            <a:r>
              <a:rPr lang="es-PE" sz="2400" dirty="0" smtClean="0">
                <a:solidFill>
                  <a:schemeClr val="bg1">
                    <a:lumMod val="95000"/>
                    <a:lumOff val="5000"/>
                  </a:schemeClr>
                </a:solidFill>
                <a:latin typeface="Arial" pitchFamily="34" charset="0"/>
                <a:cs typeface="Arial" pitchFamily="34" charset="0"/>
              </a:rPr>
              <a:t> </a:t>
            </a:r>
            <a:r>
              <a:rPr lang="es-PE" sz="2400" dirty="0" err="1" smtClean="0">
                <a:solidFill>
                  <a:schemeClr val="bg1">
                    <a:lumMod val="95000"/>
                    <a:lumOff val="5000"/>
                  </a:schemeClr>
                </a:solidFill>
                <a:latin typeface="Arial" pitchFamily="34" charset="0"/>
                <a:cs typeface="Arial" pitchFamily="34" charset="0"/>
              </a:rPr>
              <a:t>Systems</a:t>
            </a:r>
            <a:endParaRPr lang="es-PE" sz="2400" dirty="0" smtClean="0">
              <a:solidFill>
                <a:schemeClr val="bg1">
                  <a:lumMod val="95000"/>
                  <a:lumOff val="5000"/>
                </a:schemeClr>
              </a:solidFill>
              <a:latin typeface="Arial" pitchFamily="34" charset="0"/>
              <a:cs typeface="Arial" pitchFamily="34" charset="0"/>
            </a:endParaRPr>
          </a:p>
          <a:p>
            <a:pPr>
              <a:buSzPct val="100000"/>
            </a:pPr>
            <a:r>
              <a:rPr lang="es-PE" sz="2400" dirty="0" smtClean="0">
                <a:solidFill>
                  <a:schemeClr val="bg1">
                    <a:lumMod val="95000"/>
                    <a:lumOff val="5000"/>
                  </a:schemeClr>
                </a:solidFill>
                <a:latin typeface="Arial" pitchFamily="34" charset="0"/>
                <a:cs typeface="Arial" pitchFamily="34" charset="0"/>
              </a:rPr>
              <a:t>CRM, ERP</a:t>
            </a:r>
          </a:p>
          <a:p>
            <a:pPr>
              <a:buSzPct val="100000"/>
            </a:pPr>
            <a:r>
              <a:rPr lang="es-PE" sz="2400" dirty="0" err="1" smtClean="0">
                <a:solidFill>
                  <a:schemeClr val="bg1">
                    <a:lumMod val="95000"/>
                    <a:lumOff val="5000"/>
                  </a:schemeClr>
                </a:solidFill>
                <a:latin typeface="Arial" pitchFamily="34" charset="0"/>
                <a:cs typeface="Arial" pitchFamily="34" charset="0"/>
              </a:rPr>
              <a:t>Payment</a:t>
            </a:r>
            <a:r>
              <a:rPr lang="es-PE" sz="2400" dirty="0" smtClean="0">
                <a:solidFill>
                  <a:schemeClr val="bg1">
                    <a:lumMod val="95000"/>
                    <a:lumOff val="5000"/>
                  </a:schemeClr>
                </a:solidFill>
                <a:latin typeface="Arial" pitchFamily="34" charset="0"/>
                <a:cs typeface="Arial" pitchFamily="34" charset="0"/>
              </a:rPr>
              <a:t> </a:t>
            </a:r>
            <a:r>
              <a:rPr lang="es-PE" sz="2400" dirty="0" err="1" smtClean="0">
                <a:solidFill>
                  <a:schemeClr val="bg1">
                    <a:lumMod val="95000"/>
                    <a:lumOff val="5000"/>
                  </a:schemeClr>
                </a:solidFill>
                <a:latin typeface="Arial" pitchFamily="34" charset="0"/>
                <a:cs typeface="Arial" pitchFamily="34" charset="0"/>
              </a:rPr>
              <a:t>Processing</a:t>
            </a:r>
            <a:endParaRPr lang="es-PE" sz="2400" dirty="0" smtClean="0">
              <a:solidFill>
                <a:schemeClr val="bg1">
                  <a:lumMod val="95000"/>
                  <a:lumOff val="5000"/>
                </a:schemeClr>
              </a:solidFill>
              <a:latin typeface="Arial" pitchFamily="34" charset="0"/>
              <a:cs typeface="Arial" pitchFamily="34" charset="0"/>
            </a:endParaRPr>
          </a:p>
          <a:p>
            <a:pPr>
              <a:buSzPct val="100000"/>
            </a:pPr>
            <a:r>
              <a:rPr lang="es-PE" sz="2400" dirty="0" err="1" smtClean="0">
                <a:solidFill>
                  <a:schemeClr val="bg1">
                    <a:lumMod val="95000"/>
                    <a:lumOff val="5000"/>
                  </a:schemeClr>
                </a:solidFill>
                <a:latin typeface="Arial" pitchFamily="34" charset="0"/>
                <a:cs typeface="Arial" pitchFamily="34" charset="0"/>
              </a:rPr>
              <a:t>Customer</a:t>
            </a:r>
            <a:r>
              <a:rPr lang="es-PE" sz="2400" dirty="0" smtClean="0">
                <a:solidFill>
                  <a:schemeClr val="bg1">
                    <a:lumMod val="95000"/>
                    <a:lumOff val="5000"/>
                  </a:schemeClr>
                </a:solidFill>
                <a:latin typeface="Arial" pitchFamily="34" charset="0"/>
                <a:cs typeface="Arial" pitchFamily="34" charset="0"/>
              </a:rPr>
              <a:t> </a:t>
            </a:r>
            <a:r>
              <a:rPr lang="es-PE" sz="2400" dirty="0" err="1" smtClean="0">
                <a:solidFill>
                  <a:schemeClr val="bg1">
                    <a:lumMod val="95000"/>
                    <a:lumOff val="5000"/>
                  </a:schemeClr>
                </a:solidFill>
                <a:latin typeface="Arial" pitchFamily="34" charset="0"/>
                <a:cs typeface="Arial" pitchFamily="34" charset="0"/>
              </a:rPr>
              <a:t>Support</a:t>
            </a:r>
            <a:endParaRPr lang="es-PE" sz="2400" dirty="0" smtClean="0">
              <a:solidFill>
                <a:schemeClr val="bg1">
                  <a:lumMod val="95000"/>
                  <a:lumOff val="5000"/>
                </a:schemeClr>
              </a:solidFill>
              <a:latin typeface="Arial" pitchFamily="34" charset="0"/>
              <a:cs typeface="Arial" pitchFamily="34" charset="0"/>
            </a:endParaRPr>
          </a:p>
          <a:p>
            <a:pPr>
              <a:buSzPct val="100000"/>
            </a:pPr>
            <a:r>
              <a:rPr lang="es-PE" sz="2400" dirty="0" smtClean="0">
                <a:solidFill>
                  <a:schemeClr val="bg1">
                    <a:lumMod val="95000"/>
                    <a:lumOff val="5000"/>
                  </a:schemeClr>
                </a:solidFill>
                <a:latin typeface="Arial" pitchFamily="34" charset="0"/>
                <a:cs typeface="Arial" pitchFamily="34" charset="0"/>
              </a:rPr>
              <a:t>HR </a:t>
            </a:r>
            <a:r>
              <a:rPr lang="es-PE" sz="2400" dirty="0" err="1" smtClean="0">
                <a:solidFill>
                  <a:schemeClr val="bg1">
                    <a:lumMod val="95000"/>
                    <a:lumOff val="5000"/>
                  </a:schemeClr>
                </a:solidFill>
                <a:latin typeface="Arial" pitchFamily="34" charset="0"/>
                <a:cs typeface="Arial" pitchFamily="34" charset="0"/>
              </a:rPr>
              <a:t>Managment</a:t>
            </a:r>
            <a:endParaRPr lang="es-PE" sz="2400" dirty="0" smtClean="0">
              <a:solidFill>
                <a:schemeClr val="bg1">
                  <a:lumMod val="95000"/>
                  <a:lumOff val="5000"/>
                </a:schemeClr>
              </a:solidFill>
              <a:latin typeface="Arial" pitchFamily="34" charset="0"/>
              <a:cs typeface="Arial" pitchFamily="34" charset="0"/>
            </a:endParaRPr>
          </a:p>
        </p:txBody>
      </p:sp>
      <p:sp>
        <p:nvSpPr>
          <p:cNvPr id="3" name="2 CuadroTexto"/>
          <p:cNvSpPr txBox="1"/>
          <p:nvPr/>
        </p:nvSpPr>
        <p:spPr>
          <a:xfrm>
            <a:off x="539552" y="548680"/>
            <a:ext cx="8136904" cy="769441"/>
          </a:xfrm>
          <a:prstGeom prst="rect">
            <a:avLst/>
          </a:prstGeom>
          <a:noFill/>
        </p:spPr>
        <p:txBody>
          <a:bodyPr wrap="square" rtlCol="0">
            <a:spAutoFit/>
          </a:bodyPr>
          <a:lstStyle/>
          <a:p>
            <a:pPr algn="ctr"/>
            <a:r>
              <a:rPr lang="es-PE" sz="4400" dirty="0" smtClean="0">
                <a:solidFill>
                  <a:schemeClr val="accent6">
                    <a:lumMod val="75000"/>
                  </a:schemeClr>
                </a:solidFill>
                <a:latin typeface="Arial" pitchFamily="34" charset="0"/>
                <a:cs typeface="Arial" pitchFamily="34" charset="0"/>
              </a:rPr>
              <a:t>Enterprise </a:t>
            </a:r>
            <a:r>
              <a:rPr lang="es-PE" sz="4400" dirty="0" err="1" smtClean="0">
                <a:solidFill>
                  <a:schemeClr val="accent6">
                    <a:lumMod val="75000"/>
                  </a:schemeClr>
                </a:solidFill>
                <a:latin typeface="Arial" pitchFamily="34" charset="0"/>
                <a:cs typeface="Arial" pitchFamily="34" charset="0"/>
              </a:rPr>
              <a:t>Applications</a:t>
            </a:r>
            <a:endParaRPr lang="es-PE" sz="4400" dirty="0" smtClean="0">
              <a:solidFill>
                <a:schemeClr val="accent6">
                  <a:lumMod val="75000"/>
                </a:schemeClr>
              </a:solidFill>
              <a:latin typeface="Arial" pitchFamily="34" charset="0"/>
              <a:cs typeface="Arial" pitchFamily="34" charset="0"/>
            </a:endParaRPr>
          </a:p>
        </p:txBody>
      </p:sp>
    </p:spTree>
    <p:extLst>
      <p:ext uri="{BB962C8B-B14F-4D97-AF65-F5344CB8AC3E}">
        <p14:creationId xmlns:p14="http://schemas.microsoft.com/office/powerpoint/2010/main" val="34839689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2 Marcador de contenido"/>
          <p:cNvSpPr>
            <a:spLocks noGrp="1"/>
          </p:cNvSpPr>
          <p:nvPr>
            <p:ph idx="1"/>
          </p:nvPr>
        </p:nvSpPr>
        <p:spPr>
          <a:xfrm>
            <a:off x="467544" y="1628800"/>
            <a:ext cx="8352928" cy="2736304"/>
          </a:xfrm>
        </p:spPr>
        <p:txBody>
          <a:bodyPr/>
          <a:lstStyle/>
          <a:p>
            <a:pPr marL="0" indent="0" algn="ctr">
              <a:buSzPct val="100000"/>
              <a:buNone/>
            </a:pPr>
            <a:r>
              <a:rPr lang="es-PE" sz="2800" dirty="0" smtClean="0">
                <a:solidFill>
                  <a:schemeClr val="bg1">
                    <a:lumMod val="95000"/>
                    <a:lumOff val="5000"/>
                  </a:schemeClr>
                </a:solidFill>
                <a:latin typeface="Arial" pitchFamily="34" charset="0"/>
                <a:cs typeface="Arial" pitchFamily="34" charset="0"/>
              </a:rPr>
              <a:t>Soluciones a problemas comunes en aplicaciones empresariales.</a:t>
            </a:r>
          </a:p>
          <a:p>
            <a:pPr marL="0" indent="0" algn="ctr">
              <a:buSzPct val="100000"/>
              <a:buNone/>
            </a:pPr>
            <a:endParaRPr lang="es-PE" sz="2800" dirty="0">
              <a:solidFill>
                <a:schemeClr val="bg1">
                  <a:lumMod val="95000"/>
                  <a:lumOff val="5000"/>
                </a:schemeClr>
              </a:solidFill>
              <a:latin typeface="Arial" pitchFamily="34" charset="0"/>
              <a:cs typeface="Arial" pitchFamily="34" charset="0"/>
            </a:endParaRPr>
          </a:p>
          <a:p>
            <a:pPr>
              <a:buSzPct val="100000"/>
            </a:pPr>
            <a:r>
              <a:rPr lang="es-PE" sz="2800" dirty="0" err="1" smtClean="0">
                <a:solidFill>
                  <a:schemeClr val="bg1">
                    <a:lumMod val="95000"/>
                    <a:lumOff val="5000"/>
                  </a:schemeClr>
                </a:solidFill>
                <a:latin typeface="Arial" pitchFamily="34" charset="0"/>
                <a:cs typeface="Arial" pitchFamily="34" charset="0"/>
              </a:rPr>
              <a:t>Layering</a:t>
            </a:r>
            <a:endParaRPr lang="es-PE" sz="2800" dirty="0" smtClean="0">
              <a:solidFill>
                <a:schemeClr val="bg1">
                  <a:lumMod val="95000"/>
                  <a:lumOff val="5000"/>
                </a:schemeClr>
              </a:solidFill>
              <a:latin typeface="Arial" pitchFamily="34" charset="0"/>
              <a:cs typeface="Arial" pitchFamily="34" charset="0"/>
            </a:endParaRPr>
          </a:p>
          <a:p>
            <a:pPr>
              <a:buSzPct val="100000"/>
            </a:pPr>
            <a:r>
              <a:rPr lang="es-PE" sz="2800" dirty="0" smtClean="0">
                <a:solidFill>
                  <a:schemeClr val="bg1">
                    <a:lumMod val="95000"/>
                    <a:lumOff val="5000"/>
                  </a:schemeClr>
                </a:solidFill>
                <a:latin typeface="Arial" pitchFamily="34" charset="0"/>
                <a:cs typeface="Arial" pitchFamily="34" charset="0"/>
              </a:rPr>
              <a:t>Organización Lógica del Dominio</a:t>
            </a:r>
          </a:p>
          <a:p>
            <a:pPr>
              <a:buSzPct val="100000"/>
            </a:pPr>
            <a:r>
              <a:rPr lang="es-PE" sz="2800" dirty="0" smtClean="0">
                <a:solidFill>
                  <a:schemeClr val="bg1">
                    <a:lumMod val="95000"/>
                    <a:lumOff val="5000"/>
                  </a:schemeClr>
                </a:solidFill>
                <a:latin typeface="Arial" pitchFamily="34" charset="0"/>
                <a:cs typeface="Arial" pitchFamily="34" charset="0"/>
              </a:rPr>
              <a:t>Mapeo de BD Relaciones</a:t>
            </a:r>
          </a:p>
          <a:p>
            <a:pPr>
              <a:buSzPct val="100000"/>
            </a:pPr>
            <a:r>
              <a:rPr lang="es-PE" sz="2800" dirty="0" smtClean="0">
                <a:solidFill>
                  <a:schemeClr val="bg1">
                    <a:lumMod val="95000"/>
                    <a:lumOff val="5000"/>
                  </a:schemeClr>
                </a:solidFill>
                <a:latin typeface="Arial" pitchFamily="34" charset="0"/>
                <a:cs typeface="Arial" pitchFamily="34" charset="0"/>
              </a:rPr>
              <a:t>Presentación Web</a:t>
            </a:r>
          </a:p>
          <a:p>
            <a:pPr>
              <a:buSzPct val="100000"/>
            </a:pPr>
            <a:r>
              <a:rPr lang="es-PE" sz="2800" dirty="0" smtClean="0">
                <a:solidFill>
                  <a:schemeClr val="bg1">
                    <a:lumMod val="95000"/>
                    <a:lumOff val="5000"/>
                  </a:schemeClr>
                </a:solidFill>
                <a:latin typeface="Arial" pitchFamily="34" charset="0"/>
                <a:cs typeface="Arial" pitchFamily="34" charset="0"/>
              </a:rPr>
              <a:t>Concurrencia</a:t>
            </a:r>
          </a:p>
          <a:p>
            <a:pPr marL="0" indent="0" algn="ctr">
              <a:buSzPct val="100000"/>
              <a:buNone/>
            </a:pPr>
            <a:endParaRPr lang="es-PE" sz="2800" dirty="0">
              <a:solidFill>
                <a:schemeClr val="bg1">
                  <a:lumMod val="95000"/>
                  <a:lumOff val="5000"/>
                </a:schemeClr>
              </a:solidFill>
              <a:latin typeface="Arial" pitchFamily="34" charset="0"/>
              <a:cs typeface="Arial" pitchFamily="34" charset="0"/>
            </a:endParaRPr>
          </a:p>
        </p:txBody>
      </p:sp>
      <p:sp>
        <p:nvSpPr>
          <p:cNvPr id="3" name="2 CuadroTexto"/>
          <p:cNvSpPr txBox="1"/>
          <p:nvPr/>
        </p:nvSpPr>
        <p:spPr>
          <a:xfrm>
            <a:off x="539552" y="548680"/>
            <a:ext cx="8136904" cy="769441"/>
          </a:xfrm>
          <a:prstGeom prst="rect">
            <a:avLst/>
          </a:prstGeom>
          <a:noFill/>
        </p:spPr>
        <p:txBody>
          <a:bodyPr wrap="square" rtlCol="0">
            <a:spAutoFit/>
          </a:bodyPr>
          <a:lstStyle/>
          <a:p>
            <a:pPr algn="ctr"/>
            <a:r>
              <a:rPr lang="es-PE" sz="4400" dirty="0" smtClean="0">
                <a:solidFill>
                  <a:schemeClr val="accent6">
                    <a:lumMod val="75000"/>
                  </a:schemeClr>
                </a:solidFill>
                <a:latin typeface="Arial" pitchFamily="34" charset="0"/>
                <a:cs typeface="Arial" pitchFamily="34" charset="0"/>
              </a:rPr>
              <a:t>Enterprise </a:t>
            </a:r>
            <a:r>
              <a:rPr lang="es-PE" sz="4400" dirty="0" err="1" smtClean="0">
                <a:solidFill>
                  <a:schemeClr val="accent6">
                    <a:lumMod val="75000"/>
                  </a:schemeClr>
                </a:solidFill>
                <a:latin typeface="Arial" pitchFamily="34" charset="0"/>
                <a:cs typeface="Arial" pitchFamily="34" charset="0"/>
              </a:rPr>
              <a:t>Design</a:t>
            </a:r>
            <a:r>
              <a:rPr lang="es-PE" sz="4400" dirty="0" smtClean="0">
                <a:solidFill>
                  <a:schemeClr val="accent6">
                    <a:lumMod val="75000"/>
                  </a:schemeClr>
                </a:solidFill>
                <a:latin typeface="Arial" pitchFamily="34" charset="0"/>
                <a:cs typeface="Arial" pitchFamily="34" charset="0"/>
              </a:rPr>
              <a:t> </a:t>
            </a:r>
            <a:r>
              <a:rPr lang="es-PE" sz="4400" dirty="0" err="1" smtClean="0">
                <a:solidFill>
                  <a:schemeClr val="accent6">
                    <a:lumMod val="75000"/>
                  </a:schemeClr>
                </a:solidFill>
                <a:latin typeface="Arial" pitchFamily="34" charset="0"/>
                <a:cs typeface="Arial" pitchFamily="34" charset="0"/>
              </a:rPr>
              <a:t>Patterns</a:t>
            </a:r>
            <a:endParaRPr lang="es-PE" sz="4400" dirty="0" smtClean="0">
              <a:solidFill>
                <a:schemeClr val="accent6">
                  <a:lumMod val="75000"/>
                </a:schemeClr>
              </a:solidFill>
              <a:latin typeface="Arial" pitchFamily="34" charset="0"/>
              <a:cs typeface="Arial" pitchFamily="34" charset="0"/>
            </a:endParaRPr>
          </a:p>
        </p:txBody>
      </p:sp>
    </p:spTree>
    <p:extLst>
      <p:ext uri="{BB962C8B-B14F-4D97-AF65-F5344CB8AC3E}">
        <p14:creationId xmlns:p14="http://schemas.microsoft.com/office/powerpoint/2010/main" val="258002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2 Marcador de contenido"/>
          <p:cNvSpPr>
            <a:spLocks noGrp="1"/>
          </p:cNvSpPr>
          <p:nvPr>
            <p:ph idx="1"/>
          </p:nvPr>
        </p:nvSpPr>
        <p:spPr>
          <a:xfrm>
            <a:off x="467544" y="2132856"/>
            <a:ext cx="8352928" cy="2736304"/>
          </a:xfrm>
        </p:spPr>
        <p:txBody>
          <a:bodyPr/>
          <a:lstStyle/>
          <a:p>
            <a:pPr>
              <a:buSzPct val="100000"/>
            </a:pPr>
            <a:r>
              <a:rPr lang="es-PE" sz="2400" dirty="0" smtClean="0">
                <a:solidFill>
                  <a:schemeClr val="bg1">
                    <a:lumMod val="95000"/>
                    <a:lumOff val="5000"/>
                  </a:schemeClr>
                </a:solidFill>
                <a:latin typeface="Arial" pitchFamily="34" charset="0"/>
                <a:cs typeface="Arial" pitchFamily="34" charset="0"/>
              </a:rPr>
              <a:t>Formar 2 grupos de personas.</a:t>
            </a:r>
          </a:p>
          <a:p>
            <a:pPr>
              <a:buSzPct val="100000"/>
            </a:pPr>
            <a:endParaRPr lang="es-PE" sz="2400" dirty="0" smtClean="0">
              <a:solidFill>
                <a:schemeClr val="bg1">
                  <a:lumMod val="95000"/>
                  <a:lumOff val="5000"/>
                </a:schemeClr>
              </a:solidFill>
              <a:latin typeface="Arial" pitchFamily="34" charset="0"/>
              <a:cs typeface="Arial" pitchFamily="34" charset="0"/>
            </a:endParaRPr>
          </a:p>
          <a:p>
            <a:pPr>
              <a:buSzPct val="100000"/>
            </a:pPr>
            <a:r>
              <a:rPr lang="es-PE" sz="2400" dirty="0" smtClean="0">
                <a:solidFill>
                  <a:schemeClr val="bg1">
                    <a:lumMod val="95000"/>
                    <a:lumOff val="5000"/>
                  </a:schemeClr>
                </a:solidFill>
                <a:latin typeface="Arial" pitchFamily="34" charset="0"/>
                <a:cs typeface="Arial" pitchFamily="34" charset="0"/>
              </a:rPr>
              <a:t>A cada uno se le ha asignado material que corresponde a un patrón empresarial de diseño.</a:t>
            </a:r>
          </a:p>
          <a:p>
            <a:pPr>
              <a:buSzPct val="100000"/>
            </a:pPr>
            <a:endParaRPr lang="es-PE" sz="2400" dirty="0" smtClean="0">
              <a:solidFill>
                <a:schemeClr val="bg1">
                  <a:lumMod val="95000"/>
                  <a:lumOff val="5000"/>
                </a:schemeClr>
              </a:solidFill>
              <a:latin typeface="Arial" pitchFamily="34" charset="0"/>
              <a:cs typeface="Arial" pitchFamily="34" charset="0"/>
            </a:endParaRPr>
          </a:p>
          <a:p>
            <a:pPr>
              <a:buSzPct val="100000"/>
            </a:pPr>
            <a:r>
              <a:rPr lang="es-PE" sz="2400" dirty="0" smtClean="0">
                <a:solidFill>
                  <a:schemeClr val="bg1">
                    <a:lumMod val="95000"/>
                    <a:lumOff val="5000"/>
                  </a:schemeClr>
                </a:solidFill>
                <a:latin typeface="Arial" pitchFamily="34" charset="0"/>
                <a:cs typeface="Arial" pitchFamily="34" charset="0"/>
              </a:rPr>
              <a:t>Individualmente deberán analizar el material y entender el patrón que le ha sido asignado.</a:t>
            </a:r>
          </a:p>
          <a:p>
            <a:pPr lvl="1">
              <a:buSzPct val="100000"/>
            </a:pPr>
            <a:r>
              <a:rPr lang="es-PE" sz="2000" dirty="0" smtClean="0">
                <a:solidFill>
                  <a:schemeClr val="bg1">
                    <a:lumMod val="95000"/>
                    <a:lumOff val="5000"/>
                  </a:schemeClr>
                </a:solidFill>
                <a:latin typeface="Arial" pitchFamily="34" charset="0"/>
                <a:cs typeface="Arial" pitchFamily="34" charset="0"/>
              </a:rPr>
              <a:t>Tiempo: 15 minutos.</a:t>
            </a:r>
          </a:p>
        </p:txBody>
      </p:sp>
      <p:sp>
        <p:nvSpPr>
          <p:cNvPr id="3" name="2 CuadroTexto"/>
          <p:cNvSpPr txBox="1"/>
          <p:nvPr/>
        </p:nvSpPr>
        <p:spPr>
          <a:xfrm>
            <a:off x="539552" y="260648"/>
            <a:ext cx="8136904" cy="1446550"/>
          </a:xfrm>
          <a:prstGeom prst="rect">
            <a:avLst/>
          </a:prstGeom>
          <a:noFill/>
        </p:spPr>
        <p:txBody>
          <a:bodyPr wrap="square" rtlCol="0">
            <a:spAutoFit/>
          </a:bodyPr>
          <a:lstStyle/>
          <a:p>
            <a:pPr algn="ctr"/>
            <a:r>
              <a:rPr lang="es-PE" sz="4400" dirty="0" smtClean="0">
                <a:solidFill>
                  <a:srgbClr val="00B050"/>
                </a:solidFill>
                <a:latin typeface="Arial" pitchFamily="34" charset="0"/>
                <a:cs typeface="Arial" pitchFamily="34" charset="0"/>
              </a:rPr>
              <a:t>Ejercicio – Parte 1</a:t>
            </a:r>
            <a:br>
              <a:rPr lang="es-PE" sz="4400" dirty="0" smtClean="0">
                <a:solidFill>
                  <a:srgbClr val="00B050"/>
                </a:solidFill>
                <a:latin typeface="Arial" pitchFamily="34" charset="0"/>
                <a:cs typeface="Arial" pitchFamily="34" charset="0"/>
              </a:rPr>
            </a:br>
            <a:r>
              <a:rPr lang="es-PE" sz="4400" dirty="0" smtClean="0">
                <a:solidFill>
                  <a:srgbClr val="00B050"/>
                </a:solidFill>
                <a:latin typeface="Arial" pitchFamily="34" charset="0"/>
                <a:cs typeface="Arial" pitchFamily="34" charset="0"/>
              </a:rPr>
              <a:t>Entendiendo</a:t>
            </a:r>
          </a:p>
        </p:txBody>
      </p:sp>
    </p:spTree>
    <p:extLst>
      <p:ext uri="{BB962C8B-B14F-4D97-AF65-F5344CB8AC3E}">
        <p14:creationId xmlns:p14="http://schemas.microsoft.com/office/powerpoint/2010/main" val="37177247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2 Marcador de contenido"/>
          <p:cNvSpPr>
            <a:spLocks noGrp="1"/>
          </p:cNvSpPr>
          <p:nvPr>
            <p:ph idx="1"/>
          </p:nvPr>
        </p:nvSpPr>
        <p:spPr>
          <a:xfrm>
            <a:off x="467544" y="2204864"/>
            <a:ext cx="8352928" cy="2736304"/>
          </a:xfrm>
        </p:spPr>
        <p:txBody>
          <a:bodyPr/>
          <a:lstStyle/>
          <a:p>
            <a:pPr>
              <a:buSzPct val="100000"/>
            </a:pPr>
            <a:r>
              <a:rPr lang="es-PE" sz="2400" dirty="0" smtClean="0">
                <a:solidFill>
                  <a:schemeClr val="bg1">
                    <a:lumMod val="95000"/>
                    <a:lumOff val="5000"/>
                  </a:schemeClr>
                </a:solidFill>
                <a:latin typeface="Arial" pitchFamily="34" charset="0"/>
                <a:cs typeface="Arial" pitchFamily="34" charset="0"/>
              </a:rPr>
              <a:t>Juntarse todos aquellos a los cuales les ha tocado el mismo patrón, discutir lo entendido y pensar cual es la mejor manera de explicar el patrón a su grupo original.</a:t>
            </a:r>
          </a:p>
          <a:p>
            <a:pPr lvl="1">
              <a:buSzPct val="100000"/>
            </a:pPr>
            <a:r>
              <a:rPr lang="es-PE" sz="2000" dirty="0" smtClean="0">
                <a:solidFill>
                  <a:schemeClr val="bg1">
                    <a:lumMod val="95000"/>
                    <a:lumOff val="5000"/>
                  </a:schemeClr>
                </a:solidFill>
                <a:latin typeface="Arial" pitchFamily="34" charset="0"/>
                <a:cs typeface="Arial" pitchFamily="34" charset="0"/>
              </a:rPr>
              <a:t>Tiempo: 15 minutos.</a:t>
            </a:r>
          </a:p>
        </p:txBody>
      </p:sp>
      <p:sp>
        <p:nvSpPr>
          <p:cNvPr id="3" name="2 CuadroTexto"/>
          <p:cNvSpPr txBox="1"/>
          <p:nvPr/>
        </p:nvSpPr>
        <p:spPr>
          <a:xfrm>
            <a:off x="539552" y="260648"/>
            <a:ext cx="8136904" cy="1446550"/>
          </a:xfrm>
          <a:prstGeom prst="rect">
            <a:avLst/>
          </a:prstGeom>
          <a:noFill/>
        </p:spPr>
        <p:txBody>
          <a:bodyPr wrap="square" rtlCol="0">
            <a:spAutoFit/>
          </a:bodyPr>
          <a:lstStyle/>
          <a:p>
            <a:pPr algn="ctr"/>
            <a:r>
              <a:rPr lang="es-PE" sz="4400" dirty="0" smtClean="0">
                <a:solidFill>
                  <a:srgbClr val="00B050"/>
                </a:solidFill>
                <a:latin typeface="Arial" pitchFamily="34" charset="0"/>
                <a:cs typeface="Arial" pitchFamily="34" charset="0"/>
              </a:rPr>
              <a:t>Ejercicio – Parte 2</a:t>
            </a:r>
            <a:br>
              <a:rPr lang="es-PE" sz="4400" dirty="0" smtClean="0">
                <a:solidFill>
                  <a:srgbClr val="00B050"/>
                </a:solidFill>
                <a:latin typeface="Arial" pitchFamily="34" charset="0"/>
                <a:cs typeface="Arial" pitchFamily="34" charset="0"/>
              </a:rPr>
            </a:br>
            <a:r>
              <a:rPr lang="es-PE" sz="4400" dirty="0" smtClean="0">
                <a:solidFill>
                  <a:srgbClr val="00B050"/>
                </a:solidFill>
                <a:latin typeface="Arial" pitchFamily="34" charset="0"/>
                <a:cs typeface="Arial" pitchFamily="34" charset="0"/>
              </a:rPr>
              <a:t>Discutiendo</a:t>
            </a:r>
          </a:p>
        </p:txBody>
      </p:sp>
    </p:spTree>
    <p:extLst>
      <p:ext uri="{BB962C8B-B14F-4D97-AF65-F5344CB8AC3E}">
        <p14:creationId xmlns:p14="http://schemas.microsoft.com/office/powerpoint/2010/main" val="19689872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2 Marcador de contenido"/>
          <p:cNvSpPr>
            <a:spLocks noGrp="1"/>
          </p:cNvSpPr>
          <p:nvPr>
            <p:ph idx="1"/>
          </p:nvPr>
        </p:nvSpPr>
        <p:spPr>
          <a:xfrm>
            <a:off x="467544" y="2348880"/>
            <a:ext cx="8352928" cy="2736304"/>
          </a:xfrm>
        </p:spPr>
        <p:txBody>
          <a:bodyPr/>
          <a:lstStyle/>
          <a:p>
            <a:pPr>
              <a:buSzPct val="100000"/>
            </a:pPr>
            <a:r>
              <a:rPr lang="es-PE" sz="2400" dirty="0" smtClean="0">
                <a:solidFill>
                  <a:schemeClr val="bg1">
                    <a:lumMod val="95000"/>
                    <a:lumOff val="5000"/>
                  </a:schemeClr>
                </a:solidFill>
                <a:latin typeface="Arial" pitchFamily="34" charset="0"/>
                <a:cs typeface="Arial" pitchFamily="34" charset="0"/>
              </a:rPr>
              <a:t>Regresar a sus grupos originales.</a:t>
            </a:r>
          </a:p>
          <a:p>
            <a:pPr>
              <a:buSzPct val="100000"/>
            </a:pPr>
            <a:endParaRPr lang="es-PE" sz="2400" dirty="0" smtClean="0">
              <a:solidFill>
                <a:schemeClr val="bg1">
                  <a:lumMod val="95000"/>
                  <a:lumOff val="5000"/>
                </a:schemeClr>
              </a:solidFill>
              <a:latin typeface="Arial" pitchFamily="34" charset="0"/>
              <a:cs typeface="Arial" pitchFamily="34" charset="0"/>
            </a:endParaRPr>
          </a:p>
          <a:p>
            <a:pPr>
              <a:buSzPct val="100000"/>
            </a:pPr>
            <a:r>
              <a:rPr lang="es-PE" sz="2400" dirty="0" smtClean="0">
                <a:solidFill>
                  <a:schemeClr val="bg1">
                    <a:lumMod val="95000"/>
                    <a:lumOff val="5000"/>
                  </a:schemeClr>
                </a:solidFill>
                <a:latin typeface="Arial" pitchFamily="34" charset="0"/>
                <a:cs typeface="Arial" pitchFamily="34" charset="0"/>
              </a:rPr>
              <a:t>Cada uno deberá explicar el patrón al resto de los miembros del grupo. </a:t>
            </a:r>
            <a:endParaRPr lang="es-PE" sz="2000" dirty="0">
              <a:solidFill>
                <a:schemeClr val="bg1">
                  <a:lumMod val="95000"/>
                  <a:lumOff val="5000"/>
                </a:schemeClr>
              </a:solidFill>
              <a:latin typeface="Arial" pitchFamily="34" charset="0"/>
              <a:cs typeface="Arial" pitchFamily="34" charset="0"/>
            </a:endParaRPr>
          </a:p>
          <a:p>
            <a:pPr lvl="1">
              <a:buSzPct val="100000"/>
            </a:pPr>
            <a:r>
              <a:rPr lang="en-US" sz="2000" dirty="0" err="1" smtClean="0">
                <a:solidFill>
                  <a:schemeClr val="bg1">
                    <a:lumMod val="95000"/>
                    <a:lumOff val="5000"/>
                  </a:schemeClr>
                </a:solidFill>
                <a:latin typeface="Arial" pitchFamily="34" charset="0"/>
                <a:cs typeface="Arial" pitchFamily="34" charset="0"/>
              </a:rPr>
              <a:t>Tiempo</a:t>
            </a:r>
            <a:r>
              <a:rPr lang="en-US" sz="2000" dirty="0" smtClean="0">
                <a:solidFill>
                  <a:schemeClr val="bg1">
                    <a:lumMod val="95000"/>
                    <a:lumOff val="5000"/>
                  </a:schemeClr>
                </a:solidFill>
                <a:latin typeface="Arial" pitchFamily="34" charset="0"/>
                <a:cs typeface="Arial" pitchFamily="34" charset="0"/>
              </a:rPr>
              <a:t>: 20 </a:t>
            </a:r>
            <a:r>
              <a:rPr lang="en-US" sz="2000" dirty="0" err="1" smtClean="0">
                <a:solidFill>
                  <a:schemeClr val="bg1">
                    <a:lumMod val="95000"/>
                    <a:lumOff val="5000"/>
                  </a:schemeClr>
                </a:solidFill>
                <a:latin typeface="Arial" pitchFamily="34" charset="0"/>
                <a:cs typeface="Arial" pitchFamily="34" charset="0"/>
              </a:rPr>
              <a:t>minutos</a:t>
            </a:r>
            <a:r>
              <a:rPr lang="en-US" sz="2000" dirty="0" smtClean="0">
                <a:solidFill>
                  <a:schemeClr val="bg1">
                    <a:lumMod val="95000"/>
                    <a:lumOff val="5000"/>
                  </a:schemeClr>
                </a:solidFill>
                <a:latin typeface="Arial" pitchFamily="34" charset="0"/>
                <a:cs typeface="Arial" pitchFamily="34" charset="0"/>
              </a:rPr>
              <a:t>.</a:t>
            </a:r>
            <a:endParaRPr lang="es-PE" sz="2000" dirty="0" smtClean="0">
              <a:solidFill>
                <a:schemeClr val="bg1">
                  <a:lumMod val="95000"/>
                  <a:lumOff val="5000"/>
                </a:schemeClr>
              </a:solidFill>
              <a:latin typeface="Arial" pitchFamily="34" charset="0"/>
              <a:cs typeface="Arial" pitchFamily="34" charset="0"/>
            </a:endParaRPr>
          </a:p>
        </p:txBody>
      </p:sp>
      <p:sp>
        <p:nvSpPr>
          <p:cNvPr id="3" name="2 CuadroTexto"/>
          <p:cNvSpPr txBox="1"/>
          <p:nvPr/>
        </p:nvSpPr>
        <p:spPr>
          <a:xfrm>
            <a:off x="539552" y="260648"/>
            <a:ext cx="8136904" cy="1446550"/>
          </a:xfrm>
          <a:prstGeom prst="rect">
            <a:avLst/>
          </a:prstGeom>
          <a:noFill/>
        </p:spPr>
        <p:txBody>
          <a:bodyPr wrap="square" rtlCol="0">
            <a:spAutoFit/>
          </a:bodyPr>
          <a:lstStyle/>
          <a:p>
            <a:pPr algn="ctr"/>
            <a:r>
              <a:rPr lang="es-PE" sz="4400" dirty="0" smtClean="0">
                <a:solidFill>
                  <a:srgbClr val="00B050"/>
                </a:solidFill>
                <a:latin typeface="Arial" pitchFamily="34" charset="0"/>
                <a:cs typeface="Arial" pitchFamily="34" charset="0"/>
              </a:rPr>
              <a:t>Ejercicio – Parte 3</a:t>
            </a:r>
            <a:br>
              <a:rPr lang="es-PE" sz="4400" dirty="0" smtClean="0">
                <a:solidFill>
                  <a:srgbClr val="00B050"/>
                </a:solidFill>
                <a:latin typeface="Arial" pitchFamily="34" charset="0"/>
                <a:cs typeface="Arial" pitchFamily="34" charset="0"/>
              </a:rPr>
            </a:br>
            <a:r>
              <a:rPr lang="es-PE" sz="4400" dirty="0" smtClean="0">
                <a:solidFill>
                  <a:srgbClr val="00B050"/>
                </a:solidFill>
                <a:latin typeface="Arial" pitchFamily="34" charset="0"/>
                <a:cs typeface="Arial" pitchFamily="34" charset="0"/>
              </a:rPr>
              <a:t>Compartiendo</a:t>
            </a:r>
          </a:p>
        </p:txBody>
      </p:sp>
    </p:spTree>
    <p:extLst>
      <p:ext uri="{BB962C8B-B14F-4D97-AF65-F5344CB8AC3E}">
        <p14:creationId xmlns:p14="http://schemas.microsoft.com/office/powerpoint/2010/main" val="1393270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2 Marcador de contenido"/>
          <p:cNvSpPr>
            <a:spLocks noGrp="1"/>
          </p:cNvSpPr>
          <p:nvPr>
            <p:ph idx="1"/>
          </p:nvPr>
        </p:nvSpPr>
        <p:spPr>
          <a:xfrm>
            <a:off x="467544" y="2348880"/>
            <a:ext cx="8352928" cy="1008112"/>
          </a:xfrm>
        </p:spPr>
        <p:txBody>
          <a:bodyPr/>
          <a:lstStyle/>
          <a:p>
            <a:pPr>
              <a:buSzPct val="100000"/>
            </a:pPr>
            <a:r>
              <a:rPr lang="es-PE" sz="2400" dirty="0" smtClean="0">
                <a:solidFill>
                  <a:schemeClr val="bg1">
                    <a:lumMod val="95000"/>
                    <a:lumOff val="5000"/>
                  </a:schemeClr>
                </a:solidFill>
                <a:latin typeface="Arial" pitchFamily="34" charset="0"/>
                <a:cs typeface="Arial" pitchFamily="34" charset="0"/>
              </a:rPr>
              <a:t>Practicaremos un ejercicio donde se vea representado cada patrón.</a:t>
            </a:r>
            <a:endParaRPr lang="es-PE" sz="2000" dirty="0" smtClean="0">
              <a:solidFill>
                <a:schemeClr val="bg1">
                  <a:lumMod val="95000"/>
                  <a:lumOff val="5000"/>
                </a:schemeClr>
              </a:solidFill>
              <a:latin typeface="Arial" pitchFamily="34" charset="0"/>
              <a:cs typeface="Arial" pitchFamily="34" charset="0"/>
            </a:endParaRPr>
          </a:p>
        </p:txBody>
      </p:sp>
      <p:sp>
        <p:nvSpPr>
          <p:cNvPr id="3" name="2 CuadroTexto"/>
          <p:cNvSpPr txBox="1"/>
          <p:nvPr/>
        </p:nvSpPr>
        <p:spPr>
          <a:xfrm>
            <a:off x="539552" y="260648"/>
            <a:ext cx="8136904" cy="1446550"/>
          </a:xfrm>
          <a:prstGeom prst="rect">
            <a:avLst/>
          </a:prstGeom>
          <a:noFill/>
        </p:spPr>
        <p:txBody>
          <a:bodyPr wrap="square" rtlCol="0">
            <a:spAutoFit/>
          </a:bodyPr>
          <a:lstStyle/>
          <a:p>
            <a:pPr algn="ctr"/>
            <a:r>
              <a:rPr lang="es-PE" sz="4400" dirty="0" smtClean="0">
                <a:solidFill>
                  <a:srgbClr val="00B050"/>
                </a:solidFill>
                <a:latin typeface="Arial" pitchFamily="34" charset="0"/>
                <a:cs typeface="Arial" pitchFamily="34" charset="0"/>
              </a:rPr>
              <a:t>Ejercicio – Parte 4</a:t>
            </a:r>
            <a:br>
              <a:rPr lang="es-PE" sz="4400" dirty="0" smtClean="0">
                <a:solidFill>
                  <a:srgbClr val="00B050"/>
                </a:solidFill>
                <a:latin typeface="Arial" pitchFamily="34" charset="0"/>
                <a:cs typeface="Arial" pitchFamily="34" charset="0"/>
              </a:rPr>
            </a:br>
            <a:r>
              <a:rPr lang="es-PE" sz="4400" dirty="0" smtClean="0">
                <a:solidFill>
                  <a:srgbClr val="00B050"/>
                </a:solidFill>
                <a:latin typeface="Arial" pitchFamily="34" charset="0"/>
                <a:cs typeface="Arial" pitchFamily="34" charset="0"/>
              </a:rPr>
              <a:t>Practicando</a:t>
            </a:r>
          </a:p>
        </p:txBody>
      </p:sp>
    </p:spTree>
    <p:extLst>
      <p:ext uri="{BB962C8B-B14F-4D97-AF65-F5344CB8AC3E}">
        <p14:creationId xmlns:p14="http://schemas.microsoft.com/office/powerpoint/2010/main" val="35723933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2 Marcador de contenido"/>
          <p:cNvSpPr>
            <a:spLocks noGrp="1"/>
          </p:cNvSpPr>
          <p:nvPr>
            <p:ph idx="1"/>
          </p:nvPr>
        </p:nvSpPr>
        <p:spPr>
          <a:xfrm>
            <a:off x="467544" y="2348880"/>
            <a:ext cx="8352928" cy="1008112"/>
          </a:xfrm>
        </p:spPr>
        <p:txBody>
          <a:bodyPr/>
          <a:lstStyle/>
          <a:p>
            <a:pPr>
              <a:buSzPct val="100000"/>
            </a:pPr>
            <a:r>
              <a:rPr lang="es-PE" sz="2400" dirty="0">
                <a:solidFill>
                  <a:schemeClr val="bg1">
                    <a:lumMod val="95000"/>
                    <a:lumOff val="5000"/>
                  </a:schemeClr>
                </a:solidFill>
                <a:latin typeface="Arial" pitchFamily="34" charset="0"/>
                <a:cs typeface="Arial" pitchFamily="34" charset="0"/>
              </a:rPr>
              <a:t>¿</a:t>
            </a:r>
            <a:r>
              <a:rPr lang="es-PE" sz="2400" dirty="0" smtClean="0">
                <a:solidFill>
                  <a:schemeClr val="bg1">
                    <a:lumMod val="95000"/>
                    <a:lumOff val="5000"/>
                  </a:schemeClr>
                </a:solidFill>
                <a:latin typeface="Arial" pitchFamily="34" charset="0"/>
                <a:cs typeface="Arial" pitchFamily="34" charset="0"/>
              </a:rPr>
              <a:t>Qué es el patrón repositorio?</a:t>
            </a:r>
          </a:p>
          <a:p>
            <a:pPr>
              <a:buSzPct val="100000"/>
            </a:pPr>
            <a:endParaRPr lang="es-PE" sz="2400" dirty="0" smtClean="0">
              <a:solidFill>
                <a:schemeClr val="bg1">
                  <a:lumMod val="95000"/>
                  <a:lumOff val="5000"/>
                </a:schemeClr>
              </a:solidFill>
              <a:latin typeface="Arial" pitchFamily="34" charset="0"/>
              <a:cs typeface="Arial" pitchFamily="34" charset="0"/>
            </a:endParaRPr>
          </a:p>
          <a:p>
            <a:pPr>
              <a:buSzPct val="100000"/>
            </a:pPr>
            <a:r>
              <a:rPr lang="es-PE" sz="2400" dirty="0" smtClean="0">
                <a:solidFill>
                  <a:schemeClr val="bg1">
                    <a:lumMod val="95000"/>
                    <a:lumOff val="5000"/>
                  </a:schemeClr>
                </a:solidFill>
                <a:latin typeface="Arial" pitchFamily="34" charset="0"/>
                <a:cs typeface="Arial" pitchFamily="34" charset="0"/>
              </a:rPr>
              <a:t>¿Cuál es la diferencia con el patrón DAO</a:t>
            </a:r>
            <a:r>
              <a:rPr lang="en-US" sz="2400" dirty="0" smtClean="0">
                <a:solidFill>
                  <a:schemeClr val="bg1">
                    <a:lumMod val="95000"/>
                    <a:lumOff val="5000"/>
                  </a:schemeClr>
                </a:solidFill>
                <a:latin typeface="Arial" pitchFamily="34" charset="0"/>
                <a:cs typeface="Arial" pitchFamily="34" charset="0"/>
              </a:rPr>
              <a:t>?</a:t>
            </a:r>
          </a:p>
          <a:p>
            <a:pPr>
              <a:buSzPct val="100000"/>
            </a:pPr>
            <a:endParaRPr lang="en-US" sz="2400" dirty="0">
              <a:solidFill>
                <a:schemeClr val="bg1">
                  <a:lumMod val="95000"/>
                  <a:lumOff val="5000"/>
                </a:schemeClr>
              </a:solidFill>
              <a:latin typeface="Arial" pitchFamily="34" charset="0"/>
              <a:cs typeface="Arial" pitchFamily="34" charset="0"/>
            </a:endParaRPr>
          </a:p>
          <a:p>
            <a:pPr>
              <a:buSzPct val="100000"/>
            </a:pPr>
            <a:r>
              <a:rPr lang="es-PE" sz="2400" dirty="0" smtClean="0">
                <a:solidFill>
                  <a:schemeClr val="bg1">
                    <a:lumMod val="95000"/>
                    <a:lumOff val="5000"/>
                  </a:schemeClr>
                </a:solidFill>
                <a:latin typeface="Arial" pitchFamily="34" charset="0"/>
                <a:cs typeface="Arial" pitchFamily="34" charset="0"/>
              </a:rPr>
              <a:t>¿Por qué cuando utilizamos ADO.NET usualmente llamamos a </a:t>
            </a:r>
            <a:r>
              <a:rPr lang="es-PE" sz="2400" dirty="0" err="1" smtClean="0">
                <a:solidFill>
                  <a:schemeClr val="bg1">
                    <a:lumMod val="95000"/>
                    <a:lumOff val="5000"/>
                  </a:schemeClr>
                </a:solidFill>
                <a:latin typeface="Arial" pitchFamily="34" charset="0"/>
                <a:cs typeface="Arial" pitchFamily="34" charset="0"/>
              </a:rPr>
              <a:t>DataAccessObjects</a:t>
            </a:r>
            <a:r>
              <a:rPr lang="es-PE" sz="2400" dirty="0" smtClean="0">
                <a:solidFill>
                  <a:schemeClr val="bg1">
                    <a:lumMod val="95000"/>
                    <a:lumOff val="5000"/>
                  </a:schemeClr>
                </a:solidFill>
                <a:latin typeface="Arial" pitchFamily="34" charset="0"/>
                <a:cs typeface="Arial" pitchFamily="34" charset="0"/>
              </a:rPr>
              <a:t> y con EF </a:t>
            </a:r>
            <a:r>
              <a:rPr lang="es-PE" sz="2400" dirty="0" err="1" smtClean="0">
                <a:solidFill>
                  <a:schemeClr val="bg1">
                    <a:lumMod val="95000"/>
                    <a:lumOff val="5000"/>
                  </a:schemeClr>
                </a:solidFill>
                <a:latin typeface="Arial" pitchFamily="34" charset="0"/>
                <a:cs typeface="Arial" pitchFamily="34" charset="0"/>
              </a:rPr>
              <a:t>Repositories</a:t>
            </a:r>
            <a:r>
              <a:rPr lang="en-US" sz="2400" dirty="0">
                <a:solidFill>
                  <a:schemeClr val="bg1">
                    <a:lumMod val="95000"/>
                    <a:lumOff val="5000"/>
                  </a:schemeClr>
                </a:solidFill>
                <a:latin typeface="Arial" pitchFamily="34" charset="0"/>
                <a:cs typeface="Arial" pitchFamily="34" charset="0"/>
              </a:rPr>
              <a:t>?</a:t>
            </a:r>
            <a:endParaRPr lang="es-PE" sz="2000" dirty="0" smtClean="0">
              <a:solidFill>
                <a:schemeClr val="bg1">
                  <a:lumMod val="95000"/>
                  <a:lumOff val="5000"/>
                </a:schemeClr>
              </a:solidFill>
              <a:latin typeface="Arial" pitchFamily="34" charset="0"/>
              <a:cs typeface="Arial" pitchFamily="34" charset="0"/>
            </a:endParaRPr>
          </a:p>
        </p:txBody>
      </p:sp>
      <p:sp>
        <p:nvSpPr>
          <p:cNvPr id="3" name="2 CuadroTexto"/>
          <p:cNvSpPr txBox="1"/>
          <p:nvPr/>
        </p:nvSpPr>
        <p:spPr>
          <a:xfrm>
            <a:off x="539552" y="260648"/>
            <a:ext cx="8136904" cy="1446550"/>
          </a:xfrm>
          <a:prstGeom prst="rect">
            <a:avLst/>
          </a:prstGeom>
          <a:noFill/>
        </p:spPr>
        <p:txBody>
          <a:bodyPr wrap="square" rtlCol="0">
            <a:spAutoFit/>
          </a:bodyPr>
          <a:lstStyle/>
          <a:p>
            <a:pPr algn="ctr"/>
            <a:r>
              <a:rPr lang="es-PE" sz="4400" dirty="0" smtClean="0">
                <a:solidFill>
                  <a:srgbClr val="00B050"/>
                </a:solidFill>
                <a:latin typeface="Arial" pitchFamily="34" charset="0"/>
                <a:cs typeface="Arial" pitchFamily="34" charset="0"/>
              </a:rPr>
              <a:t>Ejercicio </a:t>
            </a:r>
            <a:r>
              <a:rPr lang="en-US" sz="4400" dirty="0" smtClean="0">
                <a:solidFill>
                  <a:srgbClr val="00B050"/>
                </a:solidFill>
                <a:latin typeface="Arial" pitchFamily="34" charset="0"/>
                <a:cs typeface="Arial" pitchFamily="34" charset="0"/>
              </a:rPr>
              <a:t>- </a:t>
            </a:r>
            <a:r>
              <a:rPr lang="es-PE" sz="4400" dirty="0" err="1" smtClean="0">
                <a:solidFill>
                  <a:srgbClr val="00B050"/>
                </a:solidFill>
                <a:latin typeface="Arial" pitchFamily="34" charset="0"/>
                <a:cs typeface="Arial" pitchFamily="34" charset="0"/>
              </a:rPr>
              <a:t>Repository</a:t>
            </a:r>
            <a:r>
              <a:rPr lang="es-PE" sz="4400" dirty="0" smtClean="0">
                <a:solidFill>
                  <a:srgbClr val="00B050"/>
                </a:solidFill>
                <a:latin typeface="Arial" pitchFamily="34" charset="0"/>
                <a:cs typeface="Arial" pitchFamily="34" charset="0"/>
              </a:rPr>
              <a:t> </a:t>
            </a:r>
            <a:r>
              <a:rPr lang="es-PE" sz="4400" dirty="0" err="1" smtClean="0">
                <a:solidFill>
                  <a:srgbClr val="00B050"/>
                </a:solidFill>
                <a:latin typeface="Arial" pitchFamily="34" charset="0"/>
                <a:cs typeface="Arial" pitchFamily="34" charset="0"/>
              </a:rPr>
              <a:t>Pattern</a:t>
            </a:r>
            <a:r>
              <a:rPr lang="es-PE" sz="4400" dirty="0" smtClean="0">
                <a:solidFill>
                  <a:srgbClr val="00B050"/>
                </a:solidFill>
                <a:latin typeface="Arial" pitchFamily="34" charset="0"/>
                <a:cs typeface="Arial" pitchFamily="34" charset="0"/>
              </a:rPr>
              <a:t> </a:t>
            </a:r>
          </a:p>
          <a:p>
            <a:pPr algn="ctr"/>
            <a:r>
              <a:rPr lang="en-US" sz="4400" dirty="0" err="1" smtClean="0">
                <a:solidFill>
                  <a:srgbClr val="00B050"/>
                </a:solidFill>
                <a:latin typeface="Arial" pitchFamily="34" charset="0"/>
                <a:cs typeface="Arial" pitchFamily="34" charset="0"/>
              </a:rPr>
              <a:t>Recordando</a:t>
            </a:r>
            <a:endParaRPr lang="es-PE" sz="4400" dirty="0" smtClean="0">
              <a:solidFill>
                <a:srgbClr val="00B050"/>
              </a:solidFill>
              <a:latin typeface="Arial" pitchFamily="34" charset="0"/>
              <a:cs typeface="Arial" pitchFamily="34" charset="0"/>
            </a:endParaRPr>
          </a:p>
        </p:txBody>
      </p:sp>
    </p:spTree>
    <p:extLst>
      <p:ext uri="{BB962C8B-B14F-4D97-AF65-F5344CB8AC3E}">
        <p14:creationId xmlns:p14="http://schemas.microsoft.com/office/powerpoint/2010/main" val="19913417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2 Marcador de contenido"/>
          <p:cNvSpPr>
            <a:spLocks noGrp="1"/>
          </p:cNvSpPr>
          <p:nvPr>
            <p:ph idx="1"/>
          </p:nvPr>
        </p:nvSpPr>
        <p:spPr>
          <a:xfrm>
            <a:off x="467544" y="1988840"/>
            <a:ext cx="8352928" cy="2736304"/>
          </a:xfrm>
        </p:spPr>
        <p:txBody>
          <a:bodyPr/>
          <a:lstStyle/>
          <a:p>
            <a:pPr marL="0" indent="0" algn="ctr">
              <a:buSzPct val="100000"/>
              <a:buNone/>
            </a:pPr>
            <a:r>
              <a:rPr lang="es-PE" sz="2800" dirty="0" smtClean="0">
                <a:solidFill>
                  <a:schemeClr val="bg1">
                    <a:lumMod val="95000"/>
                    <a:lumOff val="5000"/>
                  </a:schemeClr>
                </a:solidFill>
                <a:latin typeface="Arial" pitchFamily="34" charset="0"/>
                <a:cs typeface="Arial" pitchFamily="34" charset="0"/>
              </a:rPr>
              <a:t>Es una solución repetible a un problema de diseño que ocurre </a:t>
            </a:r>
            <a:r>
              <a:rPr lang="es-PE" sz="2800" dirty="0" smtClean="0">
                <a:solidFill>
                  <a:schemeClr val="bg1">
                    <a:lumMod val="95000"/>
                    <a:lumOff val="5000"/>
                  </a:schemeClr>
                </a:solidFill>
                <a:latin typeface="Arial" pitchFamily="34" charset="0"/>
                <a:cs typeface="Arial" pitchFamily="34" charset="0"/>
              </a:rPr>
              <a:t>comúnmente. </a:t>
            </a:r>
            <a:endParaRPr lang="es-PE" sz="2800" dirty="0" smtClean="0">
              <a:solidFill>
                <a:schemeClr val="bg1">
                  <a:lumMod val="95000"/>
                  <a:lumOff val="5000"/>
                </a:schemeClr>
              </a:solidFill>
              <a:latin typeface="Arial" pitchFamily="34" charset="0"/>
              <a:cs typeface="Arial" pitchFamily="34" charset="0"/>
            </a:endParaRPr>
          </a:p>
          <a:p>
            <a:pPr marL="0" indent="0" algn="ctr">
              <a:buSzPct val="100000"/>
              <a:buNone/>
            </a:pPr>
            <a:endParaRPr lang="es-PE" sz="2800" dirty="0" smtClean="0">
              <a:solidFill>
                <a:schemeClr val="bg1">
                  <a:lumMod val="95000"/>
                  <a:lumOff val="5000"/>
                </a:schemeClr>
              </a:solidFill>
              <a:latin typeface="Arial" pitchFamily="34" charset="0"/>
              <a:cs typeface="Arial" pitchFamily="34" charset="0"/>
            </a:endParaRPr>
          </a:p>
          <a:p>
            <a:pPr marL="0" indent="0" algn="ctr">
              <a:buSzPct val="100000"/>
              <a:buNone/>
            </a:pPr>
            <a:r>
              <a:rPr lang="es-PE" sz="2800" dirty="0" smtClean="0">
                <a:solidFill>
                  <a:schemeClr val="bg1">
                    <a:lumMod val="95000"/>
                    <a:lumOff val="5000"/>
                  </a:schemeClr>
                </a:solidFill>
                <a:latin typeface="Arial" pitchFamily="34" charset="0"/>
                <a:cs typeface="Arial" pitchFamily="34" charset="0"/>
              </a:rPr>
              <a:t>No es una guía que puede ser transformada directamente en código, es una descripción de cómo solucionar un problema en diferentes situaciones.</a:t>
            </a:r>
          </a:p>
          <a:p>
            <a:pPr marL="0" indent="0" algn="ctr">
              <a:buSzPct val="100000"/>
              <a:buNone/>
            </a:pPr>
            <a:endParaRPr lang="es-PE" sz="2800" dirty="0">
              <a:solidFill>
                <a:schemeClr val="bg1">
                  <a:lumMod val="95000"/>
                  <a:lumOff val="5000"/>
                </a:schemeClr>
              </a:solidFill>
              <a:latin typeface="Arial" pitchFamily="34" charset="0"/>
              <a:cs typeface="Arial" pitchFamily="34" charset="0"/>
            </a:endParaRPr>
          </a:p>
        </p:txBody>
      </p:sp>
      <p:sp>
        <p:nvSpPr>
          <p:cNvPr id="3" name="2 CuadroTexto"/>
          <p:cNvSpPr txBox="1"/>
          <p:nvPr/>
        </p:nvSpPr>
        <p:spPr>
          <a:xfrm>
            <a:off x="539552" y="908720"/>
            <a:ext cx="8136904" cy="769441"/>
          </a:xfrm>
          <a:prstGeom prst="rect">
            <a:avLst/>
          </a:prstGeom>
          <a:noFill/>
        </p:spPr>
        <p:txBody>
          <a:bodyPr wrap="square" rtlCol="0">
            <a:spAutoFit/>
          </a:bodyPr>
          <a:lstStyle/>
          <a:p>
            <a:pPr algn="ctr"/>
            <a:r>
              <a:rPr lang="es-PE" sz="4400" dirty="0" smtClean="0">
                <a:solidFill>
                  <a:schemeClr val="accent6">
                    <a:lumMod val="75000"/>
                  </a:schemeClr>
                </a:solidFill>
                <a:latin typeface="Arial" pitchFamily="34" charset="0"/>
                <a:cs typeface="Arial" pitchFamily="34" charset="0"/>
              </a:rPr>
              <a:t>¿Qué es un </a:t>
            </a:r>
            <a:r>
              <a:rPr lang="es-PE" sz="4400" dirty="0" err="1" smtClean="0">
                <a:solidFill>
                  <a:schemeClr val="accent6">
                    <a:lumMod val="75000"/>
                  </a:schemeClr>
                </a:solidFill>
                <a:latin typeface="Arial" pitchFamily="34" charset="0"/>
                <a:cs typeface="Arial" pitchFamily="34" charset="0"/>
              </a:rPr>
              <a:t>Design</a:t>
            </a:r>
            <a:r>
              <a:rPr lang="es-PE" sz="4400" dirty="0" smtClean="0">
                <a:solidFill>
                  <a:schemeClr val="accent6">
                    <a:lumMod val="75000"/>
                  </a:schemeClr>
                </a:solidFill>
                <a:latin typeface="Arial" pitchFamily="34" charset="0"/>
                <a:cs typeface="Arial" pitchFamily="34" charset="0"/>
              </a:rPr>
              <a:t> </a:t>
            </a:r>
            <a:r>
              <a:rPr lang="es-PE" sz="4400" dirty="0" err="1" smtClean="0">
                <a:solidFill>
                  <a:schemeClr val="accent6">
                    <a:lumMod val="75000"/>
                  </a:schemeClr>
                </a:solidFill>
                <a:latin typeface="Arial" pitchFamily="34" charset="0"/>
                <a:cs typeface="Arial" pitchFamily="34" charset="0"/>
              </a:rPr>
              <a:t>Pattern</a:t>
            </a:r>
            <a:r>
              <a:rPr lang="en-US" sz="4400" dirty="0" smtClean="0">
                <a:solidFill>
                  <a:schemeClr val="accent6">
                    <a:lumMod val="75000"/>
                  </a:schemeClr>
                </a:solidFill>
                <a:latin typeface="Arial" pitchFamily="34" charset="0"/>
                <a:cs typeface="Arial" pitchFamily="34" charset="0"/>
              </a:rPr>
              <a:t>?</a:t>
            </a:r>
            <a:endParaRPr lang="es-PE" sz="4400" dirty="0" smtClean="0">
              <a:solidFill>
                <a:schemeClr val="accent6">
                  <a:lumMod val="75000"/>
                </a:schemeClr>
              </a:solidFill>
              <a:latin typeface="Arial" pitchFamily="34" charset="0"/>
              <a:cs typeface="Arial" pitchFamily="34" charset="0"/>
            </a:endParaRPr>
          </a:p>
        </p:txBody>
      </p:sp>
    </p:spTree>
    <p:extLst>
      <p:ext uri="{BB962C8B-B14F-4D97-AF65-F5344CB8AC3E}">
        <p14:creationId xmlns:p14="http://schemas.microsoft.com/office/powerpoint/2010/main" val="7846479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2 Marcador de contenido"/>
          <p:cNvSpPr>
            <a:spLocks noGrp="1"/>
          </p:cNvSpPr>
          <p:nvPr>
            <p:ph idx="1"/>
          </p:nvPr>
        </p:nvSpPr>
        <p:spPr>
          <a:xfrm>
            <a:off x="467544" y="2348880"/>
            <a:ext cx="8352928" cy="1872208"/>
          </a:xfrm>
        </p:spPr>
        <p:txBody>
          <a:bodyPr/>
          <a:lstStyle/>
          <a:p>
            <a:pPr>
              <a:buSzPct val="100000"/>
            </a:pPr>
            <a:r>
              <a:rPr lang="es-PE" sz="2400" smtClean="0">
                <a:solidFill>
                  <a:schemeClr val="bg1">
                    <a:lumMod val="95000"/>
                    <a:lumOff val="5000"/>
                  </a:schemeClr>
                </a:solidFill>
                <a:latin typeface="Arial" pitchFamily="34" charset="0"/>
                <a:cs typeface="Arial" pitchFamily="34" charset="0"/>
              </a:rPr>
              <a:t>Basado en la definición de Repository, </a:t>
            </a:r>
            <a:br>
              <a:rPr lang="es-PE" sz="2400" smtClean="0">
                <a:solidFill>
                  <a:schemeClr val="bg1">
                    <a:lumMod val="95000"/>
                    <a:lumOff val="5000"/>
                  </a:schemeClr>
                </a:solidFill>
                <a:latin typeface="Arial" pitchFamily="34" charset="0"/>
                <a:cs typeface="Arial" pitchFamily="34" charset="0"/>
              </a:rPr>
            </a:br>
            <a:r>
              <a:rPr lang="es-PE" sz="2400" smtClean="0">
                <a:solidFill>
                  <a:schemeClr val="bg1">
                    <a:lumMod val="95000"/>
                    <a:lumOff val="5000"/>
                  </a:schemeClr>
                </a:solidFill>
                <a:latin typeface="Arial" pitchFamily="34" charset="0"/>
                <a:cs typeface="Arial" pitchFamily="34" charset="0"/>
              </a:rPr>
              <a:t>¿Por qué la clase AccountRepository no es realmente un repositorio?</a:t>
            </a:r>
          </a:p>
          <a:p>
            <a:pPr>
              <a:buSzPct val="100000"/>
            </a:pPr>
            <a:endParaRPr lang="es-PE" sz="2400" smtClean="0">
              <a:solidFill>
                <a:schemeClr val="bg1">
                  <a:lumMod val="95000"/>
                  <a:lumOff val="5000"/>
                </a:schemeClr>
              </a:solidFill>
              <a:latin typeface="Arial" pitchFamily="34" charset="0"/>
              <a:cs typeface="Arial" pitchFamily="34" charset="0"/>
            </a:endParaRPr>
          </a:p>
          <a:p>
            <a:pPr>
              <a:buSzPct val="100000"/>
            </a:pPr>
            <a:endParaRPr lang="es-PE" sz="2000" smtClean="0">
              <a:solidFill>
                <a:schemeClr val="bg1">
                  <a:lumMod val="95000"/>
                  <a:lumOff val="5000"/>
                </a:schemeClr>
              </a:solidFill>
              <a:latin typeface="Arial" pitchFamily="34" charset="0"/>
              <a:cs typeface="Arial" pitchFamily="34" charset="0"/>
            </a:endParaRPr>
          </a:p>
        </p:txBody>
      </p:sp>
      <p:sp>
        <p:nvSpPr>
          <p:cNvPr id="3" name="2 CuadroTexto"/>
          <p:cNvSpPr txBox="1"/>
          <p:nvPr/>
        </p:nvSpPr>
        <p:spPr>
          <a:xfrm>
            <a:off x="539552" y="260648"/>
            <a:ext cx="8136904" cy="1446550"/>
          </a:xfrm>
          <a:prstGeom prst="rect">
            <a:avLst/>
          </a:prstGeom>
          <a:noFill/>
        </p:spPr>
        <p:txBody>
          <a:bodyPr wrap="square" rtlCol="0">
            <a:spAutoFit/>
          </a:bodyPr>
          <a:lstStyle/>
          <a:p>
            <a:pPr algn="ctr"/>
            <a:r>
              <a:rPr lang="es-PE" sz="4400" dirty="0" smtClean="0">
                <a:solidFill>
                  <a:srgbClr val="00B050"/>
                </a:solidFill>
                <a:latin typeface="Arial" pitchFamily="34" charset="0"/>
                <a:cs typeface="Arial" pitchFamily="34" charset="0"/>
              </a:rPr>
              <a:t>Ejercicio </a:t>
            </a:r>
            <a:r>
              <a:rPr lang="en-US" sz="4400" dirty="0" smtClean="0">
                <a:solidFill>
                  <a:srgbClr val="00B050"/>
                </a:solidFill>
                <a:latin typeface="Arial" pitchFamily="34" charset="0"/>
                <a:cs typeface="Arial" pitchFamily="34" charset="0"/>
              </a:rPr>
              <a:t>- </a:t>
            </a:r>
            <a:r>
              <a:rPr lang="es-PE" sz="4400" dirty="0" err="1" smtClean="0">
                <a:solidFill>
                  <a:srgbClr val="00B050"/>
                </a:solidFill>
                <a:latin typeface="Arial" pitchFamily="34" charset="0"/>
                <a:cs typeface="Arial" pitchFamily="34" charset="0"/>
              </a:rPr>
              <a:t>Repository</a:t>
            </a:r>
            <a:r>
              <a:rPr lang="es-PE" sz="4400" dirty="0" smtClean="0">
                <a:solidFill>
                  <a:srgbClr val="00B050"/>
                </a:solidFill>
                <a:latin typeface="Arial" pitchFamily="34" charset="0"/>
                <a:cs typeface="Arial" pitchFamily="34" charset="0"/>
              </a:rPr>
              <a:t> </a:t>
            </a:r>
            <a:r>
              <a:rPr lang="es-PE" sz="4400" dirty="0" err="1" smtClean="0">
                <a:solidFill>
                  <a:srgbClr val="00B050"/>
                </a:solidFill>
                <a:latin typeface="Arial" pitchFamily="34" charset="0"/>
                <a:cs typeface="Arial" pitchFamily="34" charset="0"/>
              </a:rPr>
              <a:t>Pattern</a:t>
            </a:r>
            <a:r>
              <a:rPr lang="es-PE" sz="4400" dirty="0" smtClean="0">
                <a:solidFill>
                  <a:srgbClr val="00B050"/>
                </a:solidFill>
                <a:latin typeface="Arial" pitchFamily="34" charset="0"/>
                <a:cs typeface="Arial" pitchFamily="34" charset="0"/>
              </a:rPr>
              <a:t> </a:t>
            </a:r>
          </a:p>
          <a:p>
            <a:pPr algn="ctr"/>
            <a:r>
              <a:rPr lang="en-US" sz="4400" dirty="0" err="1" smtClean="0">
                <a:solidFill>
                  <a:srgbClr val="00B050"/>
                </a:solidFill>
                <a:latin typeface="Arial" pitchFamily="34" charset="0"/>
                <a:cs typeface="Arial" pitchFamily="34" charset="0"/>
              </a:rPr>
              <a:t>Analizando</a:t>
            </a:r>
            <a:endParaRPr lang="es-PE" sz="4400" dirty="0" smtClean="0">
              <a:solidFill>
                <a:srgbClr val="00B050"/>
              </a:solidFill>
              <a:latin typeface="Arial" pitchFamily="34" charset="0"/>
              <a:cs typeface="Arial" pitchFamily="34" charset="0"/>
            </a:endParaRPr>
          </a:p>
        </p:txBody>
      </p:sp>
    </p:spTree>
    <p:extLst>
      <p:ext uri="{BB962C8B-B14F-4D97-AF65-F5344CB8AC3E}">
        <p14:creationId xmlns:p14="http://schemas.microsoft.com/office/powerpoint/2010/main" val="40829510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2 Marcador de contenido"/>
          <p:cNvSpPr>
            <a:spLocks noGrp="1"/>
          </p:cNvSpPr>
          <p:nvPr>
            <p:ph idx="1"/>
          </p:nvPr>
        </p:nvSpPr>
        <p:spPr>
          <a:xfrm>
            <a:off x="467544" y="2348880"/>
            <a:ext cx="8352928" cy="1008112"/>
          </a:xfrm>
        </p:spPr>
        <p:txBody>
          <a:bodyPr/>
          <a:lstStyle/>
          <a:p>
            <a:pPr>
              <a:buSzPct val="100000"/>
            </a:pPr>
            <a:r>
              <a:rPr lang="es-PE" sz="2400" smtClean="0">
                <a:solidFill>
                  <a:schemeClr val="bg1">
                    <a:lumMod val="95000"/>
                    <a:lumOff val="5000"/>
                  </a:schemeClr>
                </a:solidFill>
                <a:latin typeface="Arial" pitchFamily="34" charset="0"/>
                <a:cs typeface="Arial" pitchFamily="34" charset="0"/>
              </a:rPr>
              <a:t>¿Qué es el patrón UoW?</a:t>
            </a:r>
          </a:p>
          <a:p>
            <a:pPr>
              <a:buSzPct val="100000"/>
            </a:pPr>
            <a:endParaRPr lang="es-PE" sz="2400" smtClean="0">
              <a:solidFill>
                <a:schemeClr val="bg1">
                  <a:lumMod val="95000"/>
                  <a:lumOff val="5000"/>
                </a:schemeClr>
              </a:solidFill>
              <a:latin typeface="Arial" pitchFamily="34" charset="0"/>
              <a:cs typeface="Arial" pitchFamily="34" charset="0"/>
            </a:endParaRPr>
          </a:p>
          <a:p>
            <a:pPr>
              <a:buSzPct val="100000"/>
            </a:pPr>
            <a:r>
              <a:rPr lang="es-PE" sz="2400" smtClean="0">
                <a:solidFill>
                  <a:schemeClr val="bg1">
                    <a:lumMod val="95000"/>
                    <a:lumOff val="5000"/>
                  </a:schemeClr>
                </a:solidFill>
                <a:latin typeface="Arial" pitchFamily="34" charset="0"/>
                <a:cs typeface="Arial" pitchFamily="34" charset="0"/>
              </a:rPr>
              <a:t>¿Por qué el DbContext de EF es una implementación de este patrón?</a:t>
            </a:r>
            <a:endParaRPr lang="es-PE" sz="2000" smtClean="0">
              <a:solidFill>
                <a:schemeClr val="bg1">
                  <a:lumMod val="95000"/>
                  <a:lumOff val="5000"/>
                </a:schemeClr>
              </a:solidFill>
              <a:latin typeface="Arial" pitchFamily="34" charset="0"/>
              <a:cs typeface="Arial" pitchFamily="34" charset="0"/>
            </a:endParaRPr>
          </a:p>
        </p:txBody>
      </p:sp>
      <p:sp>
        <p:nvSpPr>
          <p:cNvPr id="3" name="2 CuadroTexto"/>
          <p:cNvSpPr txBox="1"/>
          <p:nvPr/>
        </p:nvSpPr>
        <p:spPr>
          <a:xfrm>
            <a:off x="539552" y="260648"/>
            <a:ext cx="8136904" cy="1446550"/>
          </a:xfrm>
          <a:prstGeom prst="rect">
            <a:avLst/>
          </a:prstGeom>
          <a:noFill/>
        </p:spPr>
        <p:txBody>
          <a:bodyPr wrap="square" rtlCol="0">
            <a:spAutoFit/>
          </a:bodyPr>
          <a:lstStyle/>
          <a:p>
            <a:pPr algn="ctr"/>
            <a:r>
              <a:rPr lang="es-PE" sz="4400" dirty="0" smtClean="0">
                <a:solidFill>
                  <a:srgbClr val="00B050"/>
                </a:solidFill>
                <a:latin typeface="Arial" pitchFamily="34" charset="0"/>
                <a:cs typeface="Arial" pitchFamily="34" charset="0"/>
              </a:rPr>
              <a:t>Ejercicio </a:t>
            </a:r>
            <a:r>
              <a:rPr lang="en-US" sz="4400" dirty="0" smtClean="0">
                <a:solidFill>
                  <a:srgbClr val="00B050"/>
                </a:solidFill>
                <a:latin typeface="Arial" pitchFamily="34" charset="0"/>
                <a:cs typeface="Arial" pitchFamily="34" charset="0"/>
              </a:rPr>
              <a:t>- </a:t>
            </a:r>
            <a:r>
              <a:rPr lang="es-PE" sz="4400" dirty="0" err="1">
                <a:solidFill>
                  <a:srgbClr val="00B050"/>
                </a:solidFill>
                <a:latin typeface="Arial" pitchFamily="34" charset="0"/>
                <a:cs typeface="Arial" pitchFamily="34" charset="0"/>
              </a:rPr>
              <a:t>U</a:t>
            </a:r>
            <a:r>
              <a:rPr lang="es-PE" sz="4400" dirty="0" err="1" smtClean="0">
                <a:solidFill>
                  <a:srgbClr val="00B050"/>
                </a:solidFill>
                <a:latin typeface="Arial" pitchFamily="34" charset="0"/>
                <a:cs typeface="Arial" pitchFamily="34" charset="0"/>
              </a:rPr>
              <a:t>oW</a:t>
            </a:r>
            <a:r>
              <a:rPr lang="es-PE" sz="4400" dirty="0" smtClean="0">
                <a:solidFill>
                  <a:srgbClr val="00B050"/>
                </a:solidFill>
                <a:latin typeface="Arial" pitchFamily="34" charset="0"/>
                <a:cs typeface="Arial" pitchFamily="34" charset="0"/>
              </a:rPr>
              <a:t> </a:t>
            </a:r>
            <a:r>
              <a:rPr lang="es-PE" sz="4400" dirty="0" err="1" smtClean="0">
                <a:solidFill>
                  <a:srgbClr val="00B050"/>
                </a:solidFill>
                <a:latin typeface="Arial" pitchFamily="34" charset="0"/>
                <a:cs typeface="Arial" pitchFamily="34" charset="0"/>
              </a:rPr>
              <a:t>Pattern</a:t>
            </a:r>
            <a:r>
              <a:rPr lang="es-PE" sz="4400" dirty="0" smtClean="0">
                <a:solidFill>
                  <a:srgbClr val="00B050"/>
                </a:solidFill>
                <a:latin typeface="Arial" pitchFamily="34" charset="0"/>
                <a:cs typeface="Arial" pitchFamily="34" charset="0"/>
              </a:rPr>
              <a:t> </a:t>
            </a:r>
          </a:p>
          <a:p>
            <a:pPr algn="ctr"/>
            <a:r>
              <a:rPr lang="en-US" sz="4400" dirty="0" err="1" smtClean="0">
                <a:solidFill>
                  <a:srgbClr val="00B050"/>
                </a:solidFill>
                <a:latin typeface="Arial" pitchFamily="34" charset="0"/>
                <a:cs typeface="Arial" pitchFamily="34" charset="0"/>
              </a:rPr>
              <a:t>Recordando</a:t>
            </a:r>
            <a:endParaRPr lang="es-PE" sz="4400" dirty="0" smtClean="0">
              <a:solidFill>
                <a:srgbClr val="00B050"/>
              </a:solidFill>
              <a:latin typeface="Arial" pitchFamily="34" charset="0"/>
              <a:cs typeface="Arial" pitchFamily="34" charset="0"/>
            </a:endParaRPr>
          </a:p>
        </p:txBody>
      </p:sp>
    </p:spTree>
    <p:extLst>
      <p:ext uri="{BB962C8B-B14F-4D97-AF65-F5344CB8AC3E}">
        <p14:creationId xmlns:p14="http://schemas.microsoft.com/office/powerpoint/2010/main" val="1484145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2 Marcador de contenido"/>
          <p:cNvSpPr>
            <a:spLocks noGrp="1"/>
          </p:cNvSpPr>
          <p:nvPr>
            <p:ph idx="1"/>
          </p:nvPr>
        </p:nvSpPr>
        <p:spPr>
          <a:xfrm>
            <a:off x="467544" y="1340768"/>
            <a:ext cx="8352928" cy="5184576"/>
          </a:xfrm>
        </p:spPr>
        <p:txBody>
          <a:bodyPr/>
          <a:lstStyle/>
          <a:p>
            <a:pPr>
              <a:buSzPct val="100000"/>
            </a:pPr>
            <a:r>
              <a:rPr lang="es-PE" sz="2400" dirty="0" smtClean="0">
                <a:solidFill>
                  <a:schemeClr val="bg1">
                    <a:lumMod val="95000"/>
                    <a:lumOff val="5000"/>
                  </a:schemeClr>
                </a:solidFill>
                <a:latin typeface="Arial" pitchFamily="34" charset="0"/>
                <a:cs typeface="Arial" pitchFamily="34" charset="0"/>
              </a:rPr>
              <a:t>Nos dividiremos en grupos y cada grupo se le dará la descripción de un requerimiento de desarrollo.</a:t>
            </a:r>
          </a:p>
          <a:p>
            <a:pPr>
              <a:buSzPct val="100000"/>
            </a:pPr>
            <a:endParaRPr lang="es-PE" sz="2400" dirty="0" smtClean="0">
              <a:solidFill>
                <a:schemeClr val="bg1">
                  <a:lumMod val="95000"/>
                  <a:lumOff val="5000"/>
                </a:schemeClr>
              </a:solidFill>
              <a:latin typeface="Arial" pitchFamily="34" charset="0"/>
              <a:cs typeface="Arial" pitchFamily="34" charset="0"/>
            </a:endParaRPr>
          </a:p>
          <a:p>
            <a:pPr>
              <a:buSzPct val="100000"/>
            </a:pPr>
            <a:r>
              <a:rPr lang="es-PE" sz="2400" dirty="0" smtClean="0">
                <a:solidFill>
                  <a:schemeClr val="bg1">
                    <a:lumMod val="95000"/>
                    <a:lumOff val="5000"/>
                  </a:schemeClr>
                </a:solidFill>
                <a:latin typeface="Arial" pitchFamily="34" charset="0"/>
                <a:cs typeface="Arial" pitchFamily="34" charset="0"/>
              </a:rPr>
              <a:t>Cada grupo deberá analizar la descripción del requerimiento y responder las preguntas que se encuentran en el material.</a:t>
            </a:r>
          </a:p>
          <a:p>
            <a:pPr>
              <a:buSzPct val="100000"/>
            </a:pPr>
            <a:endParaRPr lang="en-US" sz="2400" dirty="0">
              <a:solidFill>
                <a:schemeClr val="bg1">
                  <a:lumMod val="95000"/>
                  <a:lumOff val="5000"/>
                </a:schemeClr>
              </a:solidFill>
              <a:latin typeface="Arial" pitchFamily="34" charset="0"/>
              <a:cs typeface="Arial" pitchFamily="34" charset="0"/>
            </a:endParaRPr>
          </a:p>
          <a:p>
            <a:pPr>
              <a:buSzPct val="100000"/>
            </a:pPr>
            <a:r>
              <a:rPr lang="en-US" sz="2400" dirty="0" err="1" smtClean="0">
                <a:solidFill>
                  <a:schemeClr val="bg1">
                    <a:lumMod val="95000"/>
                    <a:lumOff val="5000"/>
                  </a:schemeClr>
                </a:solidFill>
                <a:latin typeface="Arial" pitchFamily="34" charset="0"/>
                <a:cs typeface="Arial" pitchFamily="34" charset="0"/>
              </a:rPr>
              <a:t>Tiempo</a:t>
            </a:r>
            <a:r>
              <a:rPr lang="en-US" sz="2400" dirty="0" smtClean="0">
                <a:solidFill>
                  <a:schemeClr val="bg1">
                    <a:lumMod val="95000"/>
                    <a:lumOff val="5000"/>
                  </a:schemeClr>
                </a:solidFill>
                <a:latin typeface="Arial" pitchFamily="34" charset="0"/>
                <a:cs typeface="Arial" pitchFamily="34" charset="0"/>
              </a:rPr>
              <a:t>: 15 </a:t>
            </a:r>
            <a:r>
              <a:rPr lang="en-US" sz="2400" dirty="0" err="1" smtClean="0">
                <a:solidFill>
                  <a:schemeClr val="bg1">
                    <a:lumMod val="95000"/>
                    <a:lumOff val="5000"/>
                  </a:schemeClr>
                </a:solidFill>
                <a:latin typeface="Arial" pitchFamily="34" charset="0"/>
                <a:cs typeface="Arial" pitchFamily="34" charset="0"/>
              </a:rPr>
              <a:t>minutos</a:t>
            </a:r>
            <a:r>
              <a:rPr lang="en-US" sz="2400" dirty="0" smtClean="0">
                <a:solidFill>
                  <a:schemeClr val="bg1">
                    <a:lumMod val="95000"/>
                    <a:lumOff val="5000"/>
                  </a:schemeClr>
                </a:solidFill>
                <a:latin typeface="Arial" pitchFamily="34" charset="0"/>
                <a:cs typeface="Arial" pitchFamily="34" charset="0"/>
              </a:rPr>
              <a:t>.</a:t>
            </a:r>
            <a:endParaRPr lang="es-PE" sz="2400" dirty="0" smtClean="0">
              <a:solidFill>
                <a:schemeClr val="bg1">
                  <a:lumMod val="95000"/>
                  <a:lumOff val="5000"/>
                </a:schemeClr>
              </a:solidFill>
              <a:latin typeface="Arial" pitchFamily="34" charset="0"/>
              <a:cs typeface="Arial" pitchFamily="34" charset="0"/>
            </a:endParaRPr>
          </a:p>
          <a:p>
            <a:pPr marL="0" indent="0">
              <a:buSzPct val="100000"/>
              <a:buNone/>
            </a:pPr>
            <a:endParaRPr lang="es-PE" sz="2000" dirty="0">
              <a:solidFill>
                <a:schemeClr val="bg1">
                  <a:lumMod val="95000"/>
                  <a:lumOff val="5000"/>
                </a:schemeClr>
              </a:solidFill>
              <a:latin typeface="Arial" pitchFamily="34" charset="0"/>
              <a:cs typeface="Arial" pitchFamily="34" charset="0"/>
            </a:endParaRPr>
          </a:p>
        </p:txBody>
      </p:sp>
      <p:sp>
        <p:nvSpPr>
          <p:cNvPr id="3" name="2 CuadroTexto"/>
          <p:cNvSpPr txBox="1"/>
          <p:nvPr/>
        </p:nvSpPr>
        <p:spPr>
          <a:xfrm>
            <a:off x="539552" y="260648"/>
            <a:ext cx="8136904" cy="769441"/>
          </a:xfrm>
          <a:prstGeom prst="rect">
            <a:avLst/>
          </a:prstGeom>
          <a:noFill/>
        </p:spPr>
        <p:txBody>
          <a:bodyPr wrap="square" rtlCol="0">
            <a:spAutoFit/>
          </a:bodyPr>
          <a:lstStyle/>
          <a:p>
            <a:pPr algn="ctr"/>
            <a:r>
              <a:rPr lang="es-PE" sz="4400" dirty="0" smtClean="0">
                <a:solidFill>
                  <a:schemeClr val="accent6">
                    <a:lumMod val="75000"/>
                  </a:schemeClr>
                </a:solidFill>
                <a:latin typeface="Arial" pitchFamily="34" charset="0"/>
                <a:cs typeface="Arial" pitchFamily="34" charset="0"/>
              </a:rPr>
              <a:t>Entender el problema</a:t>
            </a:r>
          </a:p>
        </p:txBody>
      </p:sp>
    </p:spTree>
    <p:extLst>
      <p:ext uri="{BB962C8B-B14F-4D97-AF65-F5344CB8AC3E}">
        <p14:creationId xmlns:p14="http://schemas.microsoft.com/office/powerpoint/2010/main" val="23100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2 Marcador de contenido"/>
          <p:cNvSpPr>
            <a:spLocks noGrp="1"/>
          </p:cNvSpPr>
          <p:nvPr>
            <p:ph idx="1"/>
          </p:nvPr>
        </p:nvSpPr>
        <p:spPr>
          <a:xfrm>
            <a:off x="467544" y="1988840"/>
            <a:ext cx="8352928" cy="4536504"/>
          </a:xfrm>
        </p:spPr>
        <p:txBody>
          <a:bodyPr/>
          <a:lstStyle/>
          <a:p>
            <a:pPr>
              <a:buSzPct val="100000"/>
            </a:pPr>
            <a:r>
              <a:rPr lang="es-PE" sz="2400" dirty="0" smtClean="0">
                <a:solidFill>
                  <a:schemeClr val="bg1">
                    <a:lumMod val="95000"/>
                    <a:lumOff val="5000"/>
                  </a:schemeClr>
                </a:solidFill>
                <a:latin typeface="Arial" pitchFamily="34" charset="0"/>
                <a:cs typeface="Arial" pitchFamily="34" charset="0"/>
              </a:rPr>
              <a:t>A cada grupo se le dará la descripción de varios patrones de diseño.</a:t>
            </a:r>
          </a:p>
          <a:p>
            <a:pPr>
              <a:buSzPct val="100000"/>
            </a:pPr>
            <a:endParaRPr lang="es-PE" sz="2400" dirty="0" smtClean="0">
              <a:solidFill>
                <a:schemeClr val="bg1">
                  <a:lumMod val="95000"/>
                  <a:lumOff val="5000"/>
                </a:schemeClr>
              </a:solidFill>
              <a:latin typeface="Arial" pitchFamily="34" charset="0"/>
              <a:cs typeface="Arial" pitchFamily="34" charset="0"/>
            </a:endParaRPr>
          </a:p>
          <a:p>
            <a:pPr>
              <a:buSzPct val="100000"/>
            </a:pPr>
            <a:r>
              <a:rPr lang="es-PE" sz="2400" dirty="0" smtClean="0">
                <a:solidFill>
                  <a:schemeClr val="bg1">
                    <a:lumMod val="95000"/>
                    <a:lumOff val="5000"/>
                  </a:schemeClr>
                </a:solidFill>
                <a:latin typeface="Arial" pitchFamily="34" charset="0"/>
                <a:cs typeface="Arial" pitchFamily="34" charset="0"/>
              </a:rPr>
              <a:t>Los grupos deberán encontrar cuál es el patrón que mejor resuelve el problema de su requerimiento.</a:t>
            </a:r>
          </a:p>
          <a:p>
            <a:pPr>
              <a:buSzPct val="100000"/>
            </a:pPr>
            <a:endParaRPr lang="es-PE" sz="2400" dirty="0">
              <a:solidFill>
                <a:schemeClr val="bg1">
                  <a:lumMod val="95000"/>
                  <a:lumOff val="5000"/>
                </a:schemeClr>
              </a:solidFill>
              <a:latin typeface="Arial" pitchFamily="34" charset="0"/>
              <a:cs typeface="Arial" pitchFamily="34" charset="0"/>
            </a:endParaRPr>
          </a:p>
          <a:p>
            <a:pPr>
              <a:buSzPct val="100000"/>
            </a:pPr>
            <a:r>
              <a:rPr lang="es-PE" sz="2400" dirty="0" smtClean="0">
                <a:solidFill>
                  <a:schemeClr val="bg1">
                    <a:lumMod val="95000"/>
                    <a:lumOff val="5000"/>
                  </a:schemeClr>
                </a:solidFill>
                <a:latin typeface="Arial" pitchFamily="34" charset="0"/>
                <a:cs typeface="Arial" pitchFamily="34" charset="0"/>
              </a:rPr>
              <a:t>Tiempo</a:t>
            </a:r>
            <a:r>
              <a:rPr lang="en-US" sz="2400" dirty="0" smtClean="0">
                <a:solidFill>
                  <a:schemeClr val="bg1">
                    <a:lumMod val="95000"/>
                    <a:lumOff val="5000"/>
                  </a:schemeClr>
                </a:solidFill>
                <a:latin typeface="Arial" pitchFamily="34" charset="0"/>
                <a:cs typeface="Arial" pitchFamily="34" charset="0"/>
              </a:rPr>
              <a:t>: 20 </a:t>
            </a:r>
            <a:r>
              <a:rPr lang="en-US" sz="2400" dirty="0" err="1" smtClean="0">
                <a:solidFill>
                  <a:schemeClr val="bg1">
                    <a:lumMod val="95000"/>
                    <a:lumOff val="5000"/>
                  </a:schemeClr>
                </a:solidFill>
                <a:latin typeface="Arial" pitchFamily="34" charset="0"/>
                <a:cs typeface="Arial" pitchFamily="34" charset="0"/>
              </a:rPr>
              <a:t>minutos</a:t>
            </a:r>
            <a:r>
              <a:rPr lang="en-US" sz="2400" dirty="0" smtClean="0">
                <a:solidFill>
                  <a:schemeClr val="bg1">
                    <a:lumMod val="95000"/>
                    <a:lumOff val="5000"/>
                  </a:schemeClr>
                </a:solidFill>
                <a:latin typeface="Arial" pitchFamily="34" charset="0"/>
                <a:cs typeface="Arial" pitchFamily="34" charset="0"/>
              </a:rPr>
              <a:t>.</a:t>
            </a:r>
            <a:endParaRPr lang="es-PE" sz="2400" dirty="0" smtClean="0">
              <a:solidFill>
                <a:schemeClr val="bg1">
                  <a:lumMod val="95000"/>
                  <a:lumOff val="5000"/>
                </a:schemeClr>
              </a:solidFill>
              <a:latin typeface="Arial" pitchFamily="34" charset="0"/>
              <a:cs typeface="Arial" pitchFamily="34" charset="0"/>
            </a:endParaRPr>
          </a:p>
          <a:p>
            <a:pPr marL="0" indent="0">
              <a:buSzPct val="100000"/>
              <a:buNone/>
            </a:pPr>
            <a:endParaRPr lang="es-PE" sz="2000" dirty="0">
              <a:solidFill>
                <a:schemeClr val="bg1">
                  <a:lumMod val="95000"/>
                  <a:lumOff val="5000"/>
                </a:schemeClr>
              </a:solidFill>
              <a:latin typeface="Arial" pitchFamily="34" charset="0"/>
              <a:cs typeface="Arial" pitchFamily="34" charset="0"/>
            </a:endParaRPr>
          </a:p>
        </p:txBody>
      </p:sp>
      <p:sp>
        <p:nvSpPr>
          <p:cNvPr id="3" name="2 CuadroTexto"/>
          <p:cNvSpPr txBox="1"/>
          <p:nvPr/>
        </p:nvSpPr>
        <p:spPr>
          <a:xfrm>
            <a:off x="539552" y="260648"/>
            <a:ext cx="8136904" cy="1446550"/>
          </a:xfrm>
          <a:prstGeom prst="rect">
            <a:avLst/>
          </a:prstGeom>
          <a:noFill/>
        </p:spPr>
        <p:txBody>
          <a:bodyPr wrap="square" rtlCol="0">
            <a:spAutoFit/>
          </a:bodyPr>
          <a:lstStyle/>
          <a:p>
            <a:pPr algn="ctr"/>
            <a:r>
              <a:rPr lang="es-PE" sz="4400" dirty="0" smtClean="0">
                <a:solidFill>
                  <a:schemeClr val="accent6">
                    <a:lumMod val="75000"/>
                  </a:schemeClr>
                </a:solidFill>
                <a:latin typeface="Arial" pitchFamily="34" charset="0"/>
                <a:cs typeface="Arial" pitchFamily="34" charset="0"/>
              </a:rPr>
              <a:t>Encontrar el Patrón para el Problema</a:t>
            </a:r>
          </a:p>
        </p:txBody>
      </p:sp>
    </p:spTree>
    <p:extLst>
      <p:ext uri="{BB962C8B-B14F-4D97-AF65-F5344CB8AC3E}">
        <p14:creationId xmlns:p14="http://schemas.microsoft.com/office/powerpoint/2010/main" val="5650232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2 Marcador de contenido"/>
          <p:cNvSpPr>
            <a:spLocks noGrp="1"/>
          </p:cNvSpPr>
          <p:nvPr>
            <p:ph idx="1"/>
          </p:nvPr>
        </p:nvSpPr>
        <p:spPr>
          <a:xfrm>
            <a:off x="467544" y="2060848"/>
            <a:ext cx="8352928" cy="4464496"/>
          </a:xfrm>
        </p:spPr>
        <p:txBody>
          <a:bodyPr/>
          <a:lstStyle/>
          <a:p>
            <a:pPr>
              <a:buSzPct val="100000"/>
            </a:pPr>
            <a:r>
              <a:rPr lang="es-PE" sz="2400" dirty="0" smtClean="0">
                <a:solidFill>
                  <a:schemeClr val="bg1">
                    <a:lumMod val="95000"/>
                    <a:lumOff val="5000"/>
                  </a:schemeClr>
                </a:solidFill>
                <a:latin typeface="Arial" pitchFamily="34" charset="0"/>
                <a:cs typeface="Arial" pitchFamily="34" charset="0"/>
              </a:rPr>
              <a:t>Cada grupo deberá dibujar el diagrama de clases del diseño final de la aplicación luego de haber aplicado el patrón de diseño.</a:t>
            </a:r>
          </a:p>
          <a:p>
            <a:pPr marL="0" indent="0">
              <a:buSzPct val="100000"/>
              <a:buNone/>
            </a:pPr>
            <a:endParaRPr lang="en-US" sz="2400" dirty="0">
              <a:solidFill>
                <a:schemeClr val="bg1">
                  <a:lumMod val="95000"/>
                  <a:lumOff val="5000"/>
                </a:schemeClr>
              </a:solidFill>
              <a:latin typeface="Arial" pitchFamily="34" charset="0"/>
              <a:cs typeface="Arial" pitchFamily="34" charset="0"/>
            </a:endParaRPr>
          </a:p>
          <a:p>
            <a:pPr>
              <a:buSzPct val="100000"/>
            </a:pPr>
            <a:r>
              <a:rPr lang="en-US" sz="2400" dirty="0" err="1" smtClean="0">
                <a:solidFill>
                  <a:schemeClr val="bg1">
                    <a:lumMod val="95000"/>
                    <a:lumOff val="5000"/>
                  </a:schemeClr>
                </a:solidFill>
                <a:latin typeface="Arial" pitchFamily="34" charset="0"/>
                <a:cs typeface="Arial" pitchFamily="34" charset="0"/>
              </a:rPr>
              <a:t>Tiempo</a:t>
            </a:r>
            <a:r>
              <a:rPr lang="en-US" sz="2400" dirty="0" smtClean="0">
                <a:solidFill>
                  <a:schemeClr val="bg1">
                    <a:lumMod val="95000"/>
                    <a:lumOff val="5000"/>
                  </a:schemeClr>
                </a:solidFill>
                <a:latin typeface="Arial" pitchFamily="34" charset="0"/>
                <a:cs typeface="Arial" pitchFamily="34" charset="0"/>
              </a:rPr>
              <a:t>: 15 </a:t>
            </a:r>
            <a:r>
              <a:rPr lang="en-US" sz="2400" dirty="0" err="1" smtClean="0">
                <a:solidFill>
                  <a:schemeClr val="bg1">
                    <a:lumMod val="95000"/>
                    <a:lumOff val="5000"/>
                  </a:schemeClr>
                </a:solidFill>
                <a:latin typeface="Arial" pitchFamily="34" charset="0"/>
                <a:cs typeface="Arial" pitchFamily="34" charset="0"/>
              </a:rPr>
              <a:t>minutos</a:t>
            </a:r>
            <a:r>
              <a:rPr lang="en-US" sz="2400" dirty="0" smtClean="0">
                <a:solidFill>
                  <a:schemeClr val="bg1">
                    <a:lumMod val="95000"/>
                    <a:lumOff val="5000"/>
                  </a:schemeClr>
                </a:solidFill>
                <a:latin typeface="Arial" pitchFamily="34" charset="0"/>
                <a:cs typeface="Arial" pitchFamily="34" charset="0"/>
              </a:rPr>
              <a:t>.</a:t>
            </a:r>
            <a:endParaRPr lang="es-PE" sz="2400" dirty="0" smtClean="0">
              <a:solidFill>
                <a:schemeClr val="bg1">
                  <a:lumMod val="95000"/>
                  <a:lumOff val="5000"/>
                </a:schemeClr>
              </a:solidFill>
              <a:latin typeface="Arial" pitchFamily="34" charset="0"/>
              <a:cs typeface="Arial" pitchFamily="34" charset="0"/>
            </a:endParaRPr>
          </a:p>
          <a:p>
            <a:pPr marL="0" indent="0">
              <a:buSzPct val="100000"/>
              <a:buNone/>
            </a:pPr>
            <a:endParaRPr lang="es-PE" sz="2000" dirty="0">
              <a:solidFill>
                <a:schemeClr val="bg1">
                  <a:lumMod val="95000"/>
                  <a:lumOff val="5000"/>
                </a:schemeClr>
              </a:solidFill>
              <a:latin typeface="Arial" pitchFamily="34" charset="0"/>
              <a:cs typeface="Arial" pitchFamily="34" charset="0"/>
            </a:endParaRPr>
          </a:p>
        </p:txBody>
      </p:sp>
      <p:sp>
        <p:nvSpPr>
          <p:cNvPr id="3" name="2 CuadroTexto"/>
          <p:cNvSpPr txBox="1"/>
          <p:nvPr/>
        </p:nvSpPr>
        <p:spPr>
          <a:xfrm>
            <a:off x="539552" y="260648"/>
            <a:ext cx="8136904" cy="1446550"/>
          </a:xfrm>
          <a:prstGeom prst="rect">
            <a:avLst/>
          </a:prstGeom>
          <a:noFill/>
        </p:spPr>
        <p:txBody>
          <a:bodyPr wrap="square" rtlCol="0">
            <a:spAutoFit/>
          </a:bodyPr>
          <a:lstStyle/>
          <a:p>
            <a:pPr algn="ctr"/>
            <a:r>
              <a:rPr lang="es-PE" sz="4400" dirty="0" smtClean="0">
                <a:solidFill>
                  <a:schemeClr val="accent6">
                    <a:lumMod val="75000"/>
                  </a:schemeClr>
                </a:solidFill>
                <a:latin typeface="Arial" pitchFamily="34" charset="0"/>
                <a:cs typeface="Arial" pitchFamily="34" charset="0"/>
              </a:rPr>
              <a:t>Diagrama de Clases de la Solución</a:t>
            </a:r>
          </a:p>
        </p:txBody>
      </p:sp>
    </p:spTree>
    <p:extLst>
      <p:ext uri="{BB962C8B-B14F-4D97-AF65-F5344CB8AC3E}">
        <p14:creationId xmlns:p14="http://schemas.microsoft.com/office/powerpoint/2010/main" val="23058234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8" name="2 Marcador de contenido"/>
          <p:cNvSpPr>
            <a:spLocks noGrp="1"/>
          </p:cNvSpPr>
          <p:nvPr>
            <p:ph idx="1"/>
          </p:nvPr>
        </p:nvSpPr>
        <p:spPr>
          <a:xfrm>
            <a:off x="467544" y="1268760"/>
            <a:ext cx="8352928" cy="3528392"/>
          </a:xfrm>
        </p:spPr>
        <p:txBody>
          <a:bodyPr/>
          <a:lstStyle/>
          <a:p>
            <a:pPr>
              <a:buSzPct val="100000"/>
            </a:pPr>
            <a:r>
              <a:rPr lang="es-PE" sz="2400" dirty="0" smtClean="0">
                <a:solidFill>
                  <a:schemeClr val="bg1">
                    <a:lumMod val="95000"/>
                    <a:lumOff val="5000"/>
                  </a:schemeClr>
                </a:solidFill>
                <a:latin typeface="Arial" pitchFamily="34" charset="0"/>
                <a:cs typeface="Arial" pitchFamily="34" charset="0"/>
              </a:rPr>
              <a:t>Cada grupo deberá buscar un ejemplo dentro del API de .NET que ya implemente el mismo patrón del grupo para realizar alguna funcionalidad.</a:t>
            </a:r>
            <a:br>
              <a:rPr lang="es-PE" sz="2400" dirty="0" smtClean="0">
                <a:solidFill>
                  <a:schemeClr val="bg1">
                    <a:lumMod val="95000"/>
                    <a:lumOff val="5000"/>
                  </a:schemeClr>
                </a:solidFill>
                <a:latin typeface="Arial" pitchFamily="34" charset="0"/>
                <a:cs typeface="Arial" pitchFamily="34" charset="0"/>
              </a:rPr>
            </a:br>
            <a:r>
              <a:rPr lang="es-PE" sz="2400" dirty="0" smtClean="0">
                <a:solidFill>
                  <a:schemeClr val="bg1">
                    <a:lumMod val="95000"/>
                    <a:lumOff val="5000"/>
                  </a:schemeClr>
                </a:solidFill>
                <a:latin typeface="Arial" pitchFamily="34" charset="0"/>
                <a:cs typeface="Arial" pitchFamily="34" charset="0"/>
              </a:rPr>
              <a:t/>
            </a:r>
            <a:br>
              <a:rPr lang="es-PE" sz="2400" dirty="0" smtClean="0">
                <a:solidFill>
                  <a:schemeClr val="bg1">
                    <a:lumMod val="95000"/>
                    <a:lumOff val="5000"/>
                  </a:schemeClr>
                </a:solidFill>
                <a:latin typeface="Arial" pitchFamily="34" charset="0"/>
                <a:cs typeface="Arial" pitchFamily="34" charset="0"/>
              </a:rPr>
            </a:br>
            <a:r>
              <a:rPr lang="en-US" sz="2400" dirty="0" smtClean="0">
                <a:solidFill>
                  <a:schemeClr val="bg1">
                    <a:lumMod val="95000"/>
                    <a:lumOff val="5000"/>
                  </a:schemeClr>
                </a:solidFill>
                <a:latin typeface="Arial" pitchFamily="34" charset="0"/>
                <a:cs typeface="Arial" pitchFamily="34" charset="0"/>
              </a:rPr>
              <a:t>*  </a:t>
            </a:r>
            <a:r>
              <a:rPr lang="en-US" sz="2400" dirty="0" err="1" smtClean="0">
                <a:solidFill>
                  <a:schemeClr val="bg1">
                    <a:lumMod val="95000"/>
                    <a:lumOff val="5000"/>
                  </a:schemeClr>
                </a:solidFill>
                <a:latin typeface="Arial" pitchFamily="34" charset="0"/>
                <a:cs typeface="Arial" pitchFamily="34" charset="0"/>
              </a:rPr>
              <a:t>Puede</a:t>
            </a:r>
            <a:r>
              <a:rPr lang="en-US" sz="2400" dirty="0" smtClean="0">
                <a:solidFill>
                  <a:schemeClr val="bg1">
                    <a:lumMod val="95000"/>
                    <a:lumOff val="5000"/>
                  </a:schemeClr>
                </a:solidFill>
                <a:latin typeface="Arial" pitchFamily="34" charset="0"/>
                <a:cs typeface="Arial" pitchFamily="34" charset="0"/>
              </a:rPr>
              <a:t> </a:t>
            </a:r>
            <a:r>
              <a:rPr lang="en-US" sz="2400" dirty="0" err="1" smtClean="0">
                <a:solidFill>
                  <a:schemeClr val="bg1">
                    <a:lumMod val="95000"/>
                    <a:lumOff val="5000"/>
                  </a:schemeClr>
                </a:solidFill>
                <a:latin typeface="Arial" pitchFamily="34" charset="0"/>
                <a:cs typeface="Arial" pitchFamily="34" charset="0"/>
              </a:rPr>
              <a:t>ser</a:t>
            </a:r>
            <a:r>
              <a:rPr lang="en-US" sz="2400" dirty="0" smtClean="0">
                <a:solidFill>
                  <a:schemeClr val="bg1">
                    <a:lumMod val="95000"/>
                    <a:lumOff val="5000"/>
                  </a:schemeClr>
                </a:solidFill>
                <a:latin typeface="Arial" pitchFamily="34" charset="0"/>
                <a:cs typeface="Arial" pitchFamily="34" charset="0"/>
              </a:rPr>
              <a:t> </a:t>
            </a:r>
            <a:r>
              <a:rPr lang="en-US" sz="2400" dirty="0" err="1" smtClean="0">
                <a:solidFill>
                  <a:schemeClr val="bg1">
                    <a:lumMod val="95000"/>
                    <a:lumOff val="5000"/>
                  </a:schemeClr>
                </a:solidFill>
                <a:latin typeface="Arial" pitchFamily="34" charset="0"/>
                <a:cs typeface="Arial" pitchFamily="34" charset="0"/>
              </a:rPr>
              <a:t>que</a:t>
            </a:r>
            <a:r>
              <a:rPr lang="en-US" sz="2400" dirty="0" smtClean="0">
                <a:solidFill>
                  <a:schemeClr val="bg1">
                    <a:lumMod val="95000"/>
                    <a:lumOff val="5000"/>
                  </a:schemeClr>
                </a:solidFill>
                <a:latin typeface="Arial" pitchFamily="34" charset="0"/>
                <a:cs typeface="Arial" pitchFamily="34" charset="0"/>
              </a:rPr>
              <a:t> </a:t>
            </a:r>
            <a:r>
              <a:rPr lang="en-US" sz="2400" dirty="0" err="1" smtClean="0">
                <a:solidFill>
                  <a:schemeClr val="bg1">
                    <a:lumMod val="95000"/>
                    <a:lumOff val="5000"/>
                  </a:schemeClr>
                </a:solidFill>
                <a:latin typeface="Arial" pitchFamily="34" charset="0"/>
                <a:cs typeface="Arial" pitchFamily="34" charset="0"/>
              </a:rPr>
              <a:t>algunos</a:t>
            </a:r>
            <a:r>
              <a:rPr lang="en-US" sz="2400" dirty="0" smtClean="0">
                <a:solidFill>
                  <a:schemeClr val="bg1">
                    <a:lumMod val="95000"/>
                    <a:lumOff val="5000"/>
                  </a:schemeClr>
                </a:solidFill>
                <a:latin typeface="Arial" pitchFamily="34" charset="0"/>
                <a:cs typeface="Arial" pitchFamily="34" charset="0"/>
              </a:rPr>
              <a:t> </a:t>
            </a:r>
            <a:r>
              <a:rPr lang="en-US" sz="2400" dirty="0" err="1" smtClean="0">
                <a:solidFill>
                  <a:schemeClr val="bg1">
                    <a:lumMod val="95000"/>
                    <a:lumOff val="5000"/>
                  </a:schemeClr>
                </a:solidFill>
                <a:latin typeface="Arial" pitchFamily="34" charset="0"/>
                <a:cs typeface="Arial" pitchFamily="34" charset="0"/>
              </a:rPr>
              <a:t>patrones</a:t>
            </a:r>
            <a:r>
              <a:rPr lang="en-US" sz="2400" dirty="0" smtClean="0">
                <a:solidFill>
                  <a:schemeClr val="bg1">
                    <a:lumMod val="95000"/>
                    <a:lumOff val="5000"/>
                  </a:schemeClr>
                </a:solidFill>
                <a:latin typeface="Arial" pitchFamily="34" charset="0"/>
                <a:cs typeface="Arial" pitchFamily="34" charset="0"/>
              </a:rPr>
              <a:t> no </a:t>
            </a:r>
            <a:r>
              <a:rPr lang="en-US" sz="2400" dirty="0" err="1" smtClean="0">
                <a:solidFill>
                  <a:schemeClr val="bg1">
                    <a:lumMod val="95000"/>
                    <a:lumOff val="5000"/>
                  </a:schemeClr>
                </a:solidFill>
                <a:latin typeface="Arial" pitchFamily="34" charset="0"/>
                <a:cs typeface="Arial" pitchFamily="34" charset="0"/>
              </a:rPr>
              <a:t>han</a:t>
            </a:r>
            <a:r>
              <a:rPr lang="en-US" sz="2400" dirty="0" smtClean="0">
                <a:solidFill>
                  <a:schemeClr val="bg1">
                    <a:lumMod val="95000"/>
                    <a:lumOff val="5000"/>
                  </a:schemeClr>
                </a:solidFill>
                <a:latin typeface="Arial" pitchFamily="34" charset="0"/>
                <a:cs typeface="Arial" pitchFamily="34" charset="0"/>
              </a:rPr>
              <a:t> </a:t>
            </a:r>
            <a:r>
              <a:rPr lang="en-US" sz="2400" dirty="0" err="1" smtClean="0">
                <a:solidFill>
                  <a:schemeClr val="bg1">
                    <a:lumMod val="95000"/>
                    <a:lumOff val="5000"/>
                  </a:schemeClr>
                </a:solidFill>
                <a:latin typeface="Arial" pitchFamily="34" charset="0"/>
                <a:cs typeface="Arial" pitchFamily="34" charset="0"/>
              </a:rPr>
              <a:t>sido</a:t>
            </a:r>
            <a:r>
              <a:rPr lang="en-US" sz="2400" dirty="0" smtClean="0">
                <a:solidFill>
                  <a:schemeClr val="bg1">
                    <a:lumMod val="95000"/>
                    <a:lumOff val="5000"/>
                  </a:schemeClr>
                </a:solidFill>
                <a:latin typeface="Arial" pitchFamily="34" charset="0"/>
                <a:cs typeface="Arial" pitchFamily="34" charset="0"/>
              </a:rPr>
              <a:t> </a:t>
            </a:r>
            <a:r>
              <a:rPr lang="en-US" sz="2400" dirty="0" err="1" smtClean="0">
                <a:solidFill>
                  <a:schemeClr val="bg1">
                    <a:lumMod val="95000"/>
                    <a:lumOff val="5000"/>
                  </a:schemeClr>
                </a:solidFill>
                <a:latin typeface="Arial" pitchFamily="34" charset="0"/>
                <a:cs typeface="Arial" pitchFamily="34" charset="0"/>
              </a:rPr>
              <a:t>utilizados</a:t>
            </a:r>
            <a:r>
              <a:rPr lang="en-US" sz="2400" dirty="0" smtClean="0">
                <a:solidFill>
                  <a:schemeClr val="bg1">
                    <a:lumMod val="95000"/>
                    <a:lumOff val="5000"/>
                  </a:schemeClr>
                </a:solidFill>
                <a:latin typeface="Arial" pitchFamily="34" charset="0"/>
                <a:cs typeface="Arial" pitchFamily="34" charset="0"/>
              </a:rPr>
              <a:t> </a:t>
            </a:r>
            <a:r>
              <a:rPr lang="en-US" sz="2400" dirty="0" err="1" smtClean="0">
                <a:solidFill>
                  <a:schemeClr val="bg1">
                    <a:lumMod val="95000"/>
                    <a:lumOff val="5000"/>
                  </a:schemeClr>
                </a:solidFill>
                <a:latin typeface="Arial" pitchFamily="34" charset="0"/>
                <a:cs typeface="Arial" pitchFamily="34" charset="0"/>
              </a:rPr>
              <a:t>dentro</a:t>
            </a:r>
            <a:r>
              <a:rPr lang="en-US" sz="2400" dirty="0" smtClean="0">
                <a:solidFill>
                  <a:schemeClr val="bg1">
                    <a:lumMod val="95000"/>
                    <a:lumOff val="5000"/>
                  </a:schemeClr>
                </a:solidFill>
                <a:latin typeface="Arial" pitchFamily="34" charset="0"/>
                <a:cs typeface="Arial" pitchFamily="34" charset="0"/>
              </a:rPr>
              <a:t> del API de .NET.</a:t>
            </a:r>
            <a:endParaRPr lang="es-PE" sz="2400" dirty="0" smtClean="0">
              <a:solidFill>
                <a:schemeClr val="bg1">
                  <a:lumMod val="95000"/>
                  <a:lumOff val="5000"/>
                </a:schemeClr>
              </a:solidFill>
              <a:latin typeface="Arial" pitchFamily="34" charset="0"/>
              <a:cs typeface="Arial" pitchFamily="34" charset="0"/>
            </a:endParaRPr>
          </a:p>
          <a:p>
            <a:pPr lvl="1">
              <a:buSzPct val="100000"/>
              <a:buFont typeface="Courier New" pitchFamily="49" charset="0"/>
              <a:buChar char="o"/>
            </a:pPr>
            <a:endParaRPr lang="es-PE" sz="2400" dirty="0" smtClean="0">
              <a:solidFill>
                <a:schemeClr val="bg1">
                  <a:lumMod val="95000"/>
                  <a:lumOff val="5000"/>
                </a:schemeClr>
              </a:solidFill>
              <a:latin typeface="Arial" pitchFamily="34" charset="0"/>
              <a:cs typeface="Arial" pitchFamily="34" charset="0"/>
            </a:endParaRPr>
          </a:p>
          <a:p>
            <a:pPr>
              <a:buSzPct val="100000"/>
            </a:pPr>
            <a:r>
              <a:rPr lang="es-PE" sz="2400" dirty="0" smtClean="0">
                <a:solidFill>
                  <a:schemeClr val="bg1">
                    <a:lumMod val="95000"/>
                    <a:lumOff val="5000"/>
                  </a:schemeClr>
                </a:solidFill>
                <a:latin typeface="Arial" pitchFamily="34" charset="0"/>
                <a:cs typeface="Arial" pitchFamily="34" charset="0"/>
              </a:rPr>
              <a:t>Tiempo: 15 minutos.</a:t>
            </a:r>
          </a:p>
          <a:p>
            <a:pPr marL="0" indent="0">
              <a:buSzPct val="100000"/>
              <a:buNone/>
            </a:pPr>
            <a:endParaRPr lang="es-PE" sz="2000" dirty="0">
              <a:solidFill>
                <a:schemeClr val="bg1">
                  <a:lumMod val="95000"/>
                  <a:lumOff val="5000"/>
                </a:schemeClr>
              </a:solidFill>
              <a:latin typeface="Arial" pitchFamily="34" charset="0"/>
              <a:cs typeface="Arial" pitchFamily="34" charset="0"/>
            </a:endParaRPr>
          </a:p>
        </p:txBody>
      </p:sp>
      <p:sp>
        <p:nvSpPr>
          <p:cNvPr id="3" name="2 CuadroTexto"/>
          <p:cNvSpPr txBox="1"/>
          <p:nvPr/>
        </p:nvSpPr>
        <p:spPr>
          <a:xfrm>
            <a:off x="539552" y="260648"/>
            <a:ext cx="8136904" cy="769441"/>
          </a:xfrm>
          <a:prstGeom prst="rect">
            <a:avLst/>
          </a:prstGeom>
          <a:noFill/>
        </p:spPr>
        <p:txBody>
          <a:bodyPr wrap="square" rtlCol="0">
            <a:spAutoFit/>
          </a:bodyPr>
          <a:lstStyle/>
          <a:p>
            <a:pPr algn="ctr"/>
            <a:r>
              <a:rPr lang="es-PE" sz="4400" dirty="0" smtClean="0">
                <a:solidFill>
                  <a:schemeClr val="accent6">
                    <a:lumMod val="75000"/>
                  </a:schemeClr>
                </a:solidFill>
                <a:latin typeface="Arial" pitchFamily="34" charset="0"/>
                <a:cs typeface="Arial" pitchFamily="34" charset="0"/>
              </a:rPr>
              <a:t>Ejercicio – Ejemplos en .NET </a:t>
            </a:r>
          </a:p>
        </p:txBody>
      </p:sp>
    </p:spTree>
    <p:extLst>
      <p:ext uri="{BB962C8B-B14F-4D97-AF65-F5344CB8AC3E}">
        <p14:creationId xmlns:p14="http://schemas.microsoft.com/office/powerpoint/2010/main" val="3222281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2 Marcador de contenido"/>
          <p:cNvSpPr>
            <a:spLocks noGrp="1"/>
          </p:cNvSpPr>
          <p:nvPr>
            <p:ph idx="1"/>
          </p:nvPr>
        </p:nvSpPr>
        <p:spPr>
          <a:xfrm>
            <a:off x="467544" y="1268760"/>
            <a:ext cx="8352928" cy="3528392"/>
          </a:xfrm>
        </p:spPr>
        <p:txBody>
          <a:bodyPr/>
          <a:lstStyle/>
          <a:p>
            <a:pPr>
              <a:buSzPct val="100000"/>
            </a:pPr>
            <a:r>
              <a:rPr lang="es-PE" sz="2400" dirty="0" smtClean="0">
                <a:solidFill>
                  <a:schemeClr val="bg1">
                    <a:lumMod val="95000"/>
                    <a:lumOff val="5000"/>
                  </a:schemeClr>
                </a:solidFill>
                <a:latin typeface="Arial" pitchFamily="34" charset="0"/>
                <a:cs typeface="Arial" pitchFamily="34" charset="0"/>
              </a:rPr>
              <a:t>Cada grupo deberá prepara una presentación visual de su trabajo:</a:t>
            </a:r>
          </a:p>
          <a:p>
            <a:pPr lvl="1">
              <a:buSzPct val="100000"/>
              <a:buFont typeface="Courier New" pitchFamily="49" charset="0"/>
              <a:buChar char="o"/>
            </a:pPr>
            <a:r>
              <a:rPr lang="es-PE" sz="2400" dirty="0" smtClean="0">
                <a:solidFill>
                  <a:schemeClr val="bg1">
                    <a:lumMod val="95000"/>
                    <a:lumOff val="5000"/>
                  </a:schemeClr>
                </a:solidFill>
                <a:latin typeface="Arial" pitchFamily="34" charset="0"/>
                <a:cs typeface="Arial" pitchFamily="34" charset="0"/>
              </a:rPr>
              <a:t>Requerimiento a implementar.</a:t>
            </a:r>
          </a:p>
          <a:p>
            <a:pPr lvl="1">
              <a:buSzPct val="100000"/>
              <a:buFont typeface="Courier New" pitchFamily="49" charset="0"/>
              <a:buChar char="o"/>
            </a:pPr>
            <a:r>
              <a:rPr lang="es-PE" sz="2400" dirty="0" smtClean="0">
                <a:solidFill>
                  <a:schemeClr val="bg1">
                    <a:lumMod val="95000"/>
                    <a:lumOff val="5000"/>
                  </a:schemeClr>
                </a:solidFill>
                <a:latin typeface="Arial" pitchFamily="34" charset="0"/>
                <a:cs typeface="Arial" pitchFamily="34" charset="0"/>
              </a:rPr>
              <a:t>Qué problemas encontraron en el diseño inicial.</a:t>
            </a:r>
          </a:p>
          <a:p>
            <a:pPr lvl="1">
              <a:buSzPct val="100000"/>
              <a:buFont typeface="Courier New" pitchFamily="49" charset="0"/>
              <a:buChar char="o"/>
            </a:pPr>
            <a:r>
              <a:rPr lang="es-PE" sz="2400" dirty="0" smtClean="0">
                <a:solidFill>
                  <a:schemeClr val="bg1">
                    <a:lumMod val="95000"/>
                    <a:lumOff val="5000"/>
                  </a:schemeClr>
                </a:solidFill>
                <a:latin typeface="Arial" pitchFamily="34" charset="0"/>
                <a:cs typeface="Arial" pitchFamily="34" charset="0"/>
              </a:rPr>
              <a:t>Qué patrón utilizaron, explicación del patrón </a:t>
            </a:r>
            <a:r>
              <a:rPr lang="es-PE" sz="2400" dirty="0" smtClean="0">
                <a:solidFill>
                  <a:schemeClr val="bg1">
                    <a:lumMod val="95000"/>
                    <a:lumOff val="5000"/>
                  </a:schemeClr>
                </a:solidFill>
                <a:latin typeface="Arial" pitchFamily="34" charset="0"/>
                <a:cs typeface="Arial" pitchFamily="34" charset="0"/>
              </a:rPr>
              <a:t>y </a:t>
            </a:r>
            <a:r>
              <a:rPr lang="es-PE" sz="2400" dirty="0" smtClean="0">
                <a:solidFill>
                  <a:schemeClr val="bg1">
                    <a:lumMod val="95000"/>
                    <a:lumOff val="5000"/>
                  </a:schemeClr>
                </a:solidFill>
                <a:latin typeface="Arial" pitchFamily="34" charset="0"/>
                <a:cs typeface="Arial" pitchFamily="34" charset="0"/>
              </a:rPr>
              <a:t>porqué</a:t>
            </a:r>
            <a:r>
              <a:rPr lang="en-US" sz="2400" dirty="0" smtClean="0">
                <a:solidFill>
                  <a:schemeClr val="bg1">
                    <a:lumMod val="95000"/>
                    <a:lumOff val="5000"/>
                  </a:schemeClr>
                </a:solidFill>
                <a:latin typeface="Arial" pitchFamily="34" charset="0"/>
                <a:cs typeface="Arial" pitchFamily="34" charset="0"/>
              </a:rPr>
              <a:t>.</a:t>
            </a:r>
          </a:p>
          <a:p>
            <a:pPr marL="0" indent="0">
              <a:buSzPct val="100000"/>
              <a:buNone/>
            </a:pPr>
            <a:endParaRPr lang="es-PE" sz="2400" dirty="0">
              <a:solidFill>
                <a:schemeClr val="bg1">
                  <a:lumMod val="95000"/>
                  <a:lumOff val="5000"/>
                </a:schemeClr>
              </a:solidFill>
              <a:latin typeface="Arial" pitchFamily="34" charset="0"/>
              <a:cs typeface="Arial" pitchFamily="34" charset="0"/>
            </a:endParaRPr>
          </a:p>
        </p:txBody>
      </p:sp>
      <p:sp>
        <p:nvSpPr>
          <p:cNvPr id="3" name="2 CuadroTexto"/>
          <p:cNvSpPr txBox="1"/>
          <p:nvPr/>
        </p:nvSpPr>
        <p:spPr>
          <a:xfrm>
            <a:off x="539552" y="260648"/>
            <a:ext cx="8136904" cy="769441"/>
          </a:xfrm>
          <a:prstGeom prst="rect">
            <a:avLst/>
          </a:prstGeom>
          <a:noFill/>
        </p:spPr>
        <p:txBody>
          <a:bodyPr wrap="square" rtlCol="0">
            <a:spAutoFit/>
          </a:bodyPr>
          <a:lstStyle/>
          <a:p>
            <a:pPr algn="ctr"/>
            <a:r>
              <a:rPr lang="es-PE" sz="4400" dirty="0" smtClean="0">
                <a:solidFill>
                  <a:schemeClr val="accent6">
                    <a:lumMod val="75000"/>
                  </a:schemeClr>
                </a:solidFill>
                <a:latin typeface="Arial" pitchFamily="34" charset="0"/>
                <a:cs typeface="Arial" pitchFamily="34" charset="0"/>
              </a:rPr>
              <a:t>Preparar una Presentación</a:t>
            </a:r>
          </a:p>
        </p:txBody>
      </p:sp>
    </p:spTree>
    <p:extLst>
      <p:ext uri="{BB962C8B-B14F-4D97-AF65-F5344CB8AC3E}">
        <p14:creationId xmlns:p14="http://schemas.microsoft.com/office/powerpoint/2010/main" val="21809958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2 Marcador de contenido"/>
          <p:cNvSpPr>
            <a:spLocks noGrp="1"/>
          </p:cNvSpPr>
          <p:nvPr>
            <p:ph idx="1"/>
          </p:nvPr>
        </p:nvSpPr>
        <p:spPr>
          <a:xfrm>
            <a:off x="467544" y="1268760"/>
            <a:ext cx="8352928" cy="3528392"/>
          </a:xfrm>
        </p:spPr>
        <p:txBody>
          <a:bodyPr/>
          <a:lstStyle/>
          <a:p>
            <a:pPr>
              <a:buSzPct val="100000"/>
            </a:pPr>
            <a:r>
              <a:rPr lang="es-PE" sz="2400" dirty="0" smtClean="0">
                <a:solidFill>
                  <a:schemeClr val="bg1">
                    <a:lumMod val="95000"/>
                    <a:lumOff val="5000"/>
                  </a:schemeClr>
                </a:solidFill>
                <a:latin typeface="Arial" pitchFamily="34" charset="0"/>
                <a:cs typeface="Arial" pitchFamily="34" charset="0"/>
              </a:rPr>
              <a:t>Cada </a:t>
            </a:r>
            <a:r>
              <a:rPr lang="es-PE" sz="2400" dirty="0">
                <a:solidFill>
                  <a:schemeClr val="bg1">
                    <a:lumMod val="95000"/>
                    <a:lumOff val="5000"/>
                  </a:schemeClr>
                </a:solidFill>
                <a:latin typeface="Arial" pitchFamily="34" charset="0"/>
                <a:cs typeface="Arial" pitchFamily="34" charset="0"/>
              </a:rPr>
              <a:t>grupo decide cómo organizarse y cuál es la mejor manera de presentar el tema para </a:t>
            </a:r>
            <a:r>
              <a:rPr lang="es-PE" sz="2400" dirty="0" smtClean="0">
                <a:solidFill>
                  <a:schemeClr val="bg1">
                    <a:lumMod val="95000"/>
                    <a:lumOff val="5000"/>
                  </a:schemeClr>
                </a:solidFill>
                <a:latin typeface="Arial" pitchFamily="34" charset="0"/>
                <a:cs typeface="Arial" pitchFamily="34" charset="0"/>
              </a:rPr>
              <a:t>todos</a:t>
            </a:r>
            <a:r>
              <a:rPr lang="es-PE" sz="2400" dirty="0">
                <a:solidFill>
                  <a:schemeClr val="bg1">
                    <a:lumMod val="95000"/>
                    <a:lumOff val="5000"/>
                  </a:schemeClr>
                </a:solidFill>
                <a:latin typeface="Arial" pitchFamily="34" charset="0"/>
                <a:cs typeface="Arial" pitchFamily="34" charset="0"/>
              </a:rPr>
              <a:t> </a:t>
            </a:r>
            <a:r>
              <a:rPr lang="es-PE" sz="2400" dirty="0" smtClean="0">
                <a:solidFill>
                  <a:schemeClr val="bg1">
                    <a:lumMod val="95000"/>
                    <a:lumOff val="5000"/>
                  </a:schemeClr>
                </a:solidFill>
                <a:latin typeface="Arial" pitchFamily="34" charset="0"/>
                <a:cs typeface="Arial" pitchFamily="34" charset="0"/>
              </a:rPr>
              <a:t>(texto, gráficos, diagramas, </a:t>
            </a:r>
            <a:r>
              <a:rPr lang="es-PE" sz="2400" dirty="0" err="1" smtClean="0">
                <a:solidFill>
                  <a:schemeClr val="bg1">
                    <a:lumMod val="95000"/>
                    <a:lumOff val="5000"/>
                  </a:schemeClr>
                </a:solidFill>
                <a:latin typeface="Arial" pitchFamily="34" charset="0"/>
                <a:cs typeface="Arial" pitchFamily="34" charset="0"/>
              </a:rPr>
              <a:t>slides</a:t>
            </a:r>
            <a:r>
              <a:rPr lang="es-PE" sz="2400" dirty="0" smtClean="0">
                <a:solidFill>
                  <a:schemeClr val="bg1">
                    <a:lumMod val="95000"/>
                    <a:lumOff val="5000"/>
                  </a:schemeClr>
                </a:solidFill>
                <a:latin typeface="Arial" pitchFamily="34" charset="0"/>
                <a:cs typeface="Arial" pitchFamily="34" charset="0"/>
              </a:rPr>
              <a:t>, </a:t>
            </a:r>
            <a:r>
              <a:rPr lang="es-PE" sz="2400" dirty="0" err="1" smtClean="0">
                <a:solidFill>
                  <a:schemeClr val="bg1">
                    <a:lumMod val="95000"/>
                    <a:lumOff val="5000"/>
                  </a:schemeClr>
                </a:solidFill>
                <a:latin typeface="Arial" pitchFamily="34" charset="0"/>
                <a:cs typeface="Arial" pitchFamily="34" charset="0"/>
              </a:rPr>
              <a:t>papelógrafo</a:t>
            </a:r>
            <a:r>
              <a:rPr lang="es-PE" sz="2400" dirty="0" smtClean="0">
                <a:solidFill>
                  <a:schemeClr val="bg1">
                    <a:lumMod val="95000"/>
                    <a:lumOff val="5000"/>
                  </a:schemeClr>
                </a:solidFill>
                <a:latin typeface="Arial" pitchFamily="34" charset="0"/>
                <a:cs typeface="Arial" pitchFamily="34" charset="0"/>
              </a:rPr>
              <a:t>, </a:t>
            </a:r>
            <a:r>
              <a:rPr lang="es-PE" sz="2400" dirty="0" err="1" smtClean="0">
                <a:solidFill>
                  <a:schemeClr val="bg1">
                    <a:lumMod val="95000"/>
                    <a:lumOff val="5000"/>
                  </a:schemeClr>
                </a:solidFill>
                <a:latin typeface="Arial" pitchFamily="34" charset="0"/>
                <a:cs typeface="Arial" pitchFamily="34" charset="0"/>
              </a:rPr>
              <a:t>etc</a:t>
            </a:r>
            <a:r>
              <a:rPr lang="es-PE" sz="2400" dirty="0" smtClean="0">
                <a:solidFill>
                  <a:schemeClr val="bg1">
                    <a:lumMod val="95000"/>
                    <a:lumOff val="5000"/>
                  </a:schemeClr>
                </a:solidFill>
                <a:latin typeface="Arial" pitchFamily="34" charset="0"/>
                <a:cs typeface="Arial" pitchFamily="34" charset="0"/>
              </a:rPr>
              <a:t>)</a:t>
            </a:r>
          </a:p>
          <a:p>
            <a:pPr lvl="1">
              <a:buSzPct val="100000"/>
              <a:buFont typeface="Courier New" pitchFamily="49" charset="0"/>
              <a:buChar char="o"/>
            </a:pPr>
            <a:endParaRPr lang="es-PE" sz="2400" dirty="0" smtClean="0">
              <a:solidFill>
                <a:schemeClr val="bg1">
                  <a:lumMod val="95000"/>
                  <a:lumOff val="5000"/>
                </a:schemeClr>
              </a:solidFill>
              <a:latin typeface="Arial" pitchFamily="34" charset="0"/>
              <a:cs typeface="Arial" pitchFamily="34" charset="0"/>
            </a:endParaRPr>
          </a:p>
          <a:p>
            <a:pPr>
              <a:buSzPct val="100000"/>
            </a:pPr>
            <a:r>
              <a:rPr lang="es-PE" sz="2400" dirty="0" smtClean="0">
                <a:solidFill>
                  <a:schemeClr val="bg1">
                    <a:lumMod val="95000"/>
                    <a:lumOff val="5000"/>
                  </a:schemeClr>
                </a:solidFill>
                <a:latin typeface="Arial" pitchFamily="34" charset="0"/>
                <a:cs typeface="Arial" pitchFamily="34" charset="0"/>
              </a:rPr>
              <a:t>Tiempo: 20 minutos.</a:t>
            </a:r>
            <a:endParaRPr lang="es-PE" sz="2400" dirty="0">
              <a:solidFill>
                <a:schemeClr val="bg1">
                  <a:lumMod val="95000"/>
                  <a:lumOff val="5000"/>
                </a:schemeClr>
              </a:solidFill>
              <a:latin typeface="Arial" pitchFamily="34" charset="0"/>
              <a:cs typeface="Arial" pitchFamily="34" charset="0"/>
            </a:endParaRPr>
          </a:p>
          <a:p>
            <a:pPr>
              <a:buSzPct val="100000"/>
            </a:pPr>
            <a:endParaRPr lang="es-PE" sz="2400" dirty="0">
              <a:solidFill>
                <a:schemeClr val="bg1">
                  <a:lumMod val="95000"/>
                  <a:lumOff val="5000"/>
                </a:schemeClr>
              </a:solidFill>
              <a:latin typeface="Arial" pitchFamily="34" charset="0"/>
              <a:cs typeface="Arial" pitchFamily="34" charset="0"/>
            </a:endParaRPr>
          </a:p>
          <a:p>
            <a:pPr>
              <a:buSzPct val="100000"/>
            </a:pPr>
            <a:r>
              <a:rPr lang="es-PE" sz="2400" dirty="0" smtClean="0">
                <a:solidFill>
                  <a:schemeClr val="bg1">
                    <a:lumMod val="95000"/>
                    <a:lumOff val="5000"/>
                  </a:schemeClr>
                </a:solidFill>
                <a:latin typeface="Arial" pitchFamily="34" charset="0"/>
                <a:cs typeface="Arial" pitchFamily="34" charset="0"/>
              </a:rPr>
              <a:t>Al finalizar la presentación realizaremos un ejercicio de código.</a:t>
            </a:r>
          </a:p>
        </p:txBody>
      </p:sp>
      <p:sp>
        <p:nvSpPr>
          <p:cNvPr id="3" name="2 CuadroTexto"/>
          <p:cNvSpPr txBox="1"/>
          <p:nvPr/>
        </p:nvSpPr>
        <p:spPr>
          <a:xfrm>
            <a:off x="539552" y="260648"/>
            <a:ext cx="8136904" cy="769441"/>
          </a:xfrm>
          <a:prstGeom prst="rect">
            <a:avLst/>
          </a:prstGeom>
          <a:noFill/>
        </p:spPr>
        <p:txBody>
          <a:bodyPr wrap="square" rtlCol="0">
            <a:spAutoFit/>
          </a:bodyPr>
          <a:lstStyle/>
          <a:p>
            <a:pPr algn="ctr"/>
            <a:r>
              <a:rPr lang="es-PE" sz="4400" dirty="0" smtClean="0">
                <a:solidFill>
                  <a:schemeClr val="accent6">
                    <a:lumMod val="75000"/>
                  </a:schemeClr>
                </a:solidFill>
                <a:latin typeface="Arial" pitchFamily="34" charset="0"/>
                <a:cs typeface="Arial" pitchFamily="34" charset="0"/>
              </a:rPr>
              <a:t>Preparar una Presentación</a:t>
            </a:r>
          </a:p>
        </p:txBody>
      </p:sp>
    </p:spTree>
    <p:extLst>
      <p:ext uri="{BB962C8B-B14F-4D97-AF65-F5344CB8AC3E}">
        <p14:creationId xmlns:p14="http://schemas.microsoft.com/office/powerpoint/2010/main" val="40668933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2 Marcador de contenido"/>
          <p:cNvSpPr>
            <a:spLocks noGrp="1"/>
          </p:cNvSpPr>
          <p:nvPr>
            <p:ph idx="1"/>
          </p:nvPr>
        </p:nvSpPr>
        <p:spPr>
          <a:xfrm>
            <a:off x="467544" y="1268760"/>
            <a:ext cx="8352928" cy="3528392"/>
          </a:xfrm>
        </p:spPr>
        <p:txBody>
          <a:bodyPr/>
          <a:lstStyle/>
          <a:p>
            <a:pPr>
              <a:buSzPct val="100000"/>
            </a:pPr>
            <a:r>
              <a:rPr lang="es-PE" sz="2400" dirty="0" smtClean="0">
                <a:solidFill>
                  <a:schemeClr val="bg1">
                    <a:lumMod val="95000"/>
                    <a:lumOff val="5000"/>
                  </a:schemeClr>
                </a:solidFill>
                <a:latin typeface="Arial" pitchFamily="34" charset="0"/>
                <a:cs typeface="Arial" pitchFamily="34" charset="0"/>
              </a:rPr>
              <a:t>En grupos enlazar cada patrón con su definición.</a:t>
            </a:r>
          </a:p>
          <a:p>
            <a:pPr lvl="1">
              <a:buSzPct val="100000"/>
              <a:buFont typeface="Courier New" pitchFamily="49" charset="0"/>
              <a:buChar char="o"/>
            </a:pPr>
            <a:endParaRPr lang="es-PE" sz="2400" dirty="0" smtClean="0">
              <a:solidFill>
                <a:schemeClr val="bg1">
                  <a:lumMod val="95000"/>
                  <a:lumOff val="5000"/>
                </a:schemeClr>
              </a:solidFill>
              <a:latin typeface="Arial" pitchFamily="34" charset="0"/>
              <a:cs typeface="Arial" pitchFamily="34" charset="0"/>
            </a:endParaRPr>
          </a:p>
          <a:p>
            <a:pPr>
              <a:buSzPct val="100000"/>
            </a:pPr>
            <a:r>
              <a:rPr lang="es-PE" sz="2400" dirty="0" smtClean="0">
                <a:solidFill>
                  <a:schemeClr val="bg1">
                    <a:lumMod val="95000"/>
                    <a:lumOff val="5000"/>
                  </a:schemeClr>
                </a:solidFill>
                <a:latin typeface="Arial" pitchFamily="34" charset="0"/>
                <a:cs typeface="Arial" pitchFamily="34" charset="0"/>
              </a:rPr>
              <a:t>Tiempo: 15 minutos.</a:t>
            </a:r>
          </a:p>
        </p:txBody>
      </p:sp>
      <p:sp>
        <p:nvSpPr>
          <p:cNvPr id="3" name="2 CuadroTexto"/>
          <p:cNvSpPr txBox="1"/>
          <p:nvPr/>
        </p:nvSpPr>
        <p:spPr>
          <a:xfrm>
            <a:off x="539552" y="260648"/>
            <a:ext cx="8136904" cy="769441"/>
          </a:xfrm>
          <a:prstGeom prst="rect">
            <a:avLst/>
          </a:prstGeom>
          <a:noFill/>
        </p:spPr>
        <p:txBody>
          <a:bodyPr wrap="square" rtlCol="0">
            <a:spAutoFit/>
          </a:bodyPr>
          <a:lstStyle/>
          <a:p>
            <a:pPr algn="ctr"/>
            <a:r>
              <a:rPr lang="es-PE" sz="4400" dirty="0" err="1" smtClean="0">
                <a:solidFill>
                  <a:schemeClr val="accent6">
                    <a:lumMod val="75000"/>
                  </a:schemeClr>
                </a:solidFill>
                <a:latin typeface="Arial" pitchFamily="34" charset="0"/>
                <a:cs typeface="Arial" pitchFamily="34" charset="0"/>
              </a:rPr>
              <a:t>Design</a:t>
            </a:r>
            <a:r>
              <a:rPr lang="es-PE" sz="4400" dirty="0" smtClean="0">
                <a:solidFill>
                  <a:schemeClr val="accent6">
                    <a:lumMod val="75000"/>
                  </a:schemeClr>
                </a:solidFill>
                <a:latin typeface="Arial" pitchFamily="34" charset="0"/>
                <a:cs typeface="Arial" pitchFamily="34" charset="0"/>
              </a:rPr>
              <a:t> </a:t>
            </a:r>
            <a:r>
              <a:rPr lang="es-PE" sz="4400" dirty="0" err="1" smtClean="0">
                <a:solidFill>
                  <a:schemeClr val="accent6">
                    <a:lumMod val="75000"/>
                  </a:schemeClr>
                </a:solidFill>
                <a:latin typeface="Arial" pitchFamily="34" charset="0"/>
                <a:cs typeface="Arial" pitchFamily="34" charset="0"/>
              </a:rPr>
              <a:t>Patterns</a:t>
            </a:r>
            <a:r>
              <a:rPr lang="es-PE" sz="4400" dirty="0" smtClean="0">
                <a:solidFill>
                  <a:schemeClr val="accent6">
                    <a:lumMod val="75000"/>
                  </a:schemeClr>
                </a:solidFill>
                <a:latin typeface="Arial" pitchFamily="34" charset="0"/>
                <a:cs typeface="Arial" pitchFamily="34" charset="0"/>
              </a:rPr>
              <a:t> </a:t>
            </a:r>
            <a:r>
              <a:rPr lang="es-PE" sz="4400" dirty="0" err="1" smtClean="0">
                <a:solidFill>
                  <a:schemeClr val="accent6">
                    <a:lumMod val="75000"/>
                  </a:schemeClr>
                </a:solidFill>
                <a:latin typeface="Arial" pitchFamily="34" charset="0"/>
                <a:cs typeface="Arial" pitchFamily="34" charset="0"/>
              </a:rPr>
              <a:t>Review</a:t>
            </a:r>
            <a:endParaRPr lang="es-PE" sz="4400" dirty="0" smtClean="0">
              <a:solidFill>
                <a:schemeClr val="accent6">
                  <a:lumMod val="75000"/>
                </a:schemeClr>
              </a:solidFill>
              <a:latin typeface="Arial" pitchFamily="34" charset="0"/>
              <a:cs typeface="Arial" pitchFamily="34" charset="0"/>
            </a:endParaRPr>
          </a:p>
        </p:txBody>
      </p:sp>
    </p:spTree>
    <p:extLst>
      <p:ext uri="{BB962C8B-B14F-4D97-AF65-F5344CB8AC3E}">
        <p14:creationId xmlns:p14="http://schemas.microsoft.com/office/powerpoint/2010/main" val="40326849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Black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5099</TotalTime>
  <Words>668</Words>
  <Application>Microsoft Office PowerPoint</Application>
  <PresentationFormat>Presentación en pantalla (4:3)</PresentationFormat>
  <Paragraphs>133</Paragraphs>
  <Slides>21</Slides>
  <Notes>21</Notes>
  <HiddenSlides>1</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21</vt:i4>
      </vt:variant>
    </vt:vector>
  </HeadingPairs>
  <TitlesOfParts>
    <vt:vector size="26" baseType="lpstr">
      <vt:lpstr>Arial</vt:lpstr>
      <vt:lpstr>Calibri</vt:lpstr>
      <vt:lpstr>Courier New</vt:lpstr>
      <vt:lpstr>Trebuchet MS</vt:lpstr>
      <vt:lpstr>BlackTheme</vt:lpstr>
      <vt:lpstr>Design Patterns </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Enterprise Design Patterns </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Snahider</dc:creator>
  <cp:lastModifiedBy>Angel Nuñez Salazar</cp:lastModifiedBy>
  <cp:revision>208</cp:revision>
  <dcterms:created xsi:type="dcterms:W3CDTF">2012-05-28T22:31:28Z</dcterms:created>
  <dcterms:modified xsi:type="dcterms:W3CDTF">2013-11-20T10:37:50Z</dcterms:modified>
</cp:coreProperties>
</file>