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60" r:id="rId1"/>
  </p:sldMasterIdLst>
  <p:notesMasterIdLst>
    <p:notesMasterId r:id="rId46"/>
  </p:notesMasterIdLst>
  <p:sldIdLst>
    <p:sldId id="256" r:id="rId2"/>
    <p:sldId id="263" r:id="rId3"/>
    <p:sldId id="257" r:id="rId4"/>
    <p:sldId id="258" r:id="rId5"/>
    <p:sldId id="260" r:id="rId6"/>
    <p:sldId id="259" r:id="rId7"/>
    <p:sldId id="262" r:id="rId8"/>
    <p:sldId id="266" r:id="rId9"/>
    <p:sldId id="264" r:id="rId10"/>
    <p:sldId id="265" r:id="rId11"/>
    <p:sldId id="267" r:id="rId12"/>
    <p:sldId id="283" r:id="rId13"/>
    <p:sldId id="268" r:id="rId14"/>
    <p:sldId id="269" r:id="rId15"/>
    <p:sldId id="270" r:id="rId16"/>
    <p:sldId id="272" r:id="rId17"/>
    <p:sldId id="271" r:id="rId18"/>
    <p:sldId id="273" r:id="rId19"/>
    <p:sldId id="293" r:id="rId20"/>
    <p:sldId id="276" r:id="rId21"/>
    <p:sldId id="275" r:id="rId22"/>
    <p:sldId id="288" r:id="rId23"/>
    <p:sldId id="274" r:id="rId24"/>
    <p:sldId id="277" r:id="rId25"/>
    <p:sldId id="278" r:id="rId26"/>
    <p:sldId id="280" r:id="rId27"/>
    <p:sldId id="287" r:id="rId28"/>
    <p:sldId id="291" r:id="rId29"/>
    <p:sldId id="290" r:id="rId30"/>
    <p:sldId id="281" r:id="rId31"/>
    <p:sldId id="282" r:id="rId32"/>
    <p:sldId id="304" r:id="rId33"/>
    <p:sldId id="285" r:id="rId34"/>
    <p:sldId id="284" r:id="rId35"/>
    <p:sldId id="298" r:id="rId36"/>
    <p:sldId id="300" r:id="rId37"/>
    <p:sldId id="299" r:id="rId38"/>
    <p:sldId id="297" r:id="rId39"/>
    <p:sldId id="301" r:id="rId40"/>
    <p:sldId id="295" r:id="rId41"/>
    <p:sldId id="286" r:id="rId42"/>
    <p:sldId id="289" r:id="rId43"/>
    <p:sldId id="302" r:id="rId44"/>
    <p:sldId id="303"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961c3ab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961c3ab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5961c3ab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5961c3ab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5961c3abe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5961c3abe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5961c3ab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5961c3ab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5961c3ab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5961c3ab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5961c3ab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5961c3ab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161d7533c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161d7533c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161d7533c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161d7533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161d7533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161d7533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59a3ef4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59a3ef4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5961c3abe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5961c3ab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5961c3ab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5961c3ab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5961c3ab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5961c3ab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5961c3ab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5961c3ab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5961c3ab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5961c3ab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5961c3abe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5961c3abe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5961c3abe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5961c3abe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d5961c3ab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d5961c3ab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5961c3abe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5961c3abe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5961c3ab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5961c3ab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5961c3ab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5961c3ab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5961c3abe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5961c3abe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5961c3ab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5961c3ab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5961c3abe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5961c3abe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5961c3abe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5961c3ab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5961c3abe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5961c3abe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5961c3abe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d5961c3abe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5961c3abe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d5961c3abe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5961c3abe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d5961c3abe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5961c3ab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5961c3ab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5961c3abe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5961c3abe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5961c3abe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5961c3ab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5961c3ab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5961c3ab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5961c3ab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5961c3ab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5961c3abe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5961c3abe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5961c3ab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5961c3ab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961c3ab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961c3ab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5961c3ab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5961c3ab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5961c3ab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5961c3ab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5961c3a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5961c3a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1ABA4E-CD72-497B-97AA-7213B3980F60}" type="datetimeFigureOut">
              <a:rPr lang="en-US" smtClean="0"/>
              <a:pPr/>
              <a:t>8/25/2021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BA4E-CD72-497B-97AA-7213B3980F60}"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1ABA4E-CD72-497B-97AA-7213B3980F60}"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1ABA4E-CD72-497B-97AA-7213B3980F60}"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1ABA4E-CD72-497B-97AA-7213B3980F60}"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1ABA4E-CD72-497B-97AA-7213B3980F60}"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BA4E-CD72-497B-97AA-7213B3980F60}"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1ABA4E-CD72-497B-97AA-7213B3980F60}"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1ABA4E-CD72-497B-97AA-7213B3980F60}"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7"/>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1ABA4E-CD72-497B-97AA-7213B3980F60}" type="datetimeFigureOut">
              <a:rPr lang="en-US" smtClean="0"/>
              <a:pPr/>
              <a:t>8/25/2021</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 id="2147484273" r:id="rId13"/>
    <p:sldLayoutId id="2147484274" r:id="rId14"/>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80646" y="0"/>
            <a:ext cx="7851648" cy="13188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Credit Card Risk Modelling Using Logistic Regression</a:t>
            </a:r>
            <a:endParaRPr sz="4000"/>
          </a:p>
        </p:txBody>
      </p:sp>
      <p:sp>
        <p:nvSpPr>
          <p:cNvPr id="63" name="Google Shape;63;p13"/>
          <p:cNvSpPr txBox="1">
            <a:spLocks noGrp="1"/>
          </p:cNvSpPr>
          <p:nvPr>
            <p:ph type="subTitle" idx="1"/>
          </p:nvPr>
        </p:nvSpPr>
        <p:spPr>
          <a:xfrm>
            <a:off x="411175" y="3932608"/>
            <a:ext cx="8282400" cy="929642"/>
          </a:xfrm>
          <a:prstGeom prst="rect">
            <a:avLst/>
          </a:prstGeom>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dirty="0"/>
              <a:t>By </a:t>
            </a:r>
            <a:r>
              <a:rPr lang="en" dirty="0" smtClean="0"/>
              <a:t>– Vijay Kumar</a:t>
            </a:r>
          </a:p>
          <a:p>
            <a:pPr marL="0" lvl="0" indent="0" algn="ctr" rtl="0">
              <a:spcBef>
                <a:spcPts val="0"/>
              </a:spcBef>
              <a:spcAft>
                <a:spcPts val="0"/>
              </a:spcAft>
              <a:buNone/>
            </a:pPr>
            <a:r>
              <a:rPr lang="en" dirty="0" smtClean="0"/>
              <a:t>Mentor: Subhadeep Das, EY</a:t>
            </a:r>
            <a:endParaRPr/>
          </a:p>
        </p:txBody>
      </p:sp>
      <p:pic>
        <p:nvPicPr>
          <p:cNvPr id="12291" name="Picture 3"/>
          <p:cNvPicPr>
            <a:picLocks noChangeAspect="1" noChangeArrowheads="1"/>
          </p:cNvPicPr>
          <p:nvPr/>
        </p:nvPicPr>
        <p:blipFill>
          <a:blip r:embed="rId3"/>
          <a:srcRect/>
          <a:stretch>
            <a:fillRect/>
          </a:stretch>
        </p:blipFill>
        <p:spPr bwMode="auto">
          <a:xfrm>
            <a:off x="1855177" y="1258400"/>
            <a:ext cx="5115657" cy="268647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60888"/>
            <a:ext cx="8520600" cy="14155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smtClean="0"/>
              <a:t>This is relevant data for the purpose of this project. I have dropped some features whose missing values are more than 95%.</a:t>
            </a:r>
            <a:endParaRPr sz="2800"/>
          </a:p>
        </p:txBody>
      </p:sp>
      <p:pic>
        <p:nvPicPr>
          <p:cNvPr id="4098" name="Picture 2"/>
          <p:cNvPicPr>
            <a:picLocks noChangeAspect="1" noChangeArrowheads="1"/>
          </p:cNvPicPr>
          <p:nvPr/>
        </p:nvPicPr>
        <p:blipFill>
          <a:blip r:embed="rId3"/>
          <a:srcRect/>
          <a:stretch>
            <a:fillRect/>
          </a:stretch>
        </p:blipFill>
        <p:spPr bwMode="auto">
          <a:xfrm>
            <a:off x="246185" y="166447"/>
            <a:ext cx="8642838" cy="33686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105509"/>
            <a:ext cx="8520600" cy="67700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sz="3200" dirty="0" smtClean="0"/>
              <a:t>Overview of data after extraction relevant data</a:t>
            </a:r>
            <a:endParaRPr sz="3200"/>
          </a:p>
        </p:txBody>
      </p:sp>
      <p:sp>
        <p:nvSpPr>
          <p:cNvPr id="127" name="Google Shape;127;p24"/>
          <p:cNvSpPr txBox="1">
            <a:spLocks noGrp="1"/>
          </p:cNvSpPr>
          <p:nvPr>
            <p:ph type="body" idx="1"/>
          </p:nvPr>
        </p:nvSpPr>
        <p:spPr>
          <a:xfrm>
            <a:off x="249225" y="747346"/>
            <a:ext cx="8520600" cy="42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a:p>
          <a:p>
            <a:pPr marL="0" lvl="0" indent="0" algn="l" rtl="0">
              <a:spcBef>
                <a:spcPts val="1200"/>
              </a:spcBef>
              <a:spcAft>
                <a:spcPts val="1200"/>
              </a:spcAft>
              <a:buNone/>
            </a:pPr>
            <a:endParaRPr lang="en-IN" sz="1700" dirty="0" smtClean="0"/>
          </a:p>
          <a:p>
            <a:pPr marL="0" lvl="0" indent="0" algn="l" rtl="0">
              <a:spcBef>
                <a:spcPts val="1200"/>
              </a:spcBef>
              <a:spcAft>
                <a:spcPts val="1200"/>
              </a:spcAft>
              <a:buNone/>
            </a:pPr>
            <a:endParaRPr lang="en-IN" sz="1700" dirty="0" smtClean="0"/>
          </a:p>
          <a:p>
            <a:pPr marL="0" lvl="0" indent="0" algn="l" rtl="0">
              <a:spcBef>
                <a:spcPts val="1200"/>
              </a:spcBef>
              <a:spcAft>
                <a:spcPts val="1200"/>
              </a:spcAft>
              <a:buNone/>
            </a:pPr>
            <a:endParaRPr lang="en-IN" sz="1700" dirty="0" smtClean="0"/>
          </a:p>
          <a:p>
            <a:pPr marL="0" lvl="0" indent="0" algn="l" rtl="0">
              <a:spcBef>
                <a:spcPts val="1200"/>
              </a:spcBef>
              <a:spcAft>
                <a:spcPts val="1200"/>
              </a:spcAft>
              <a:buNone/>
            </a:pPr>
            <a:endParaRPr lang="en-IN" sz="1700" dirty="0" smtClean="0"/>
          </a:p>
          <a:p>
            <a:pPr marL="0" lvl="0" indent="0">
              <a:spcBef>
                <a:spcPts val="1200"/>
              </a:spcBef>
              <a:spcAft>
                <a:spcPts val="1200"/>
              </a:spcAft>
              <a:buNone/>
            </a:pPr>
            <a:endParaRPr lang="en-IN" sz="1400" dirty="0" smtClean="0"/>
          </a:p>
          <a:p>
            <a:pPr marL="0" lvl="0" indent="0">
              <a:spcBef>
                <a:spcPts val="1200"/>
              </a:spcBef>
              <a:spcAft>
                <a:spcPts val="1200"/>
              </a:spcAft>
              <a:buNone/>
            </a:pPr>
            <a:r>
              <a:rPr lang="en-IN" sz="1400" dirty="0" smtClean="0"/>
              <a:t>As we can see there are only 19 features, I have dropped features ['id','level_0','index','payoff_time']  because these are not playing any significant role for the purpose of our prediction.</a:t>
            </a:r>
            <a:endParaRPr sz="1400"/>
          </a:p>
        </p:txBody>
      </p:sp>
      <p:pic>
        <p:nvPicPr>
          <p:cNvPr id="6146" name="Picture 2"/>
          <p:cNvPicPr>
            <a:picLocks noChangeAspect="1" noChangeArrowheads="1"/>
          </p:cNvPicPr>
          <p:nvPr/>
        </p:nvPicPr>
        <p:blipFill>
          <a:blip r:embed="rId3"/>
          <a:srcRect/>
          <a:stretch>
            <a:fillRect/>
          </a:stretch>
        </p:blipFill>
        <p:spPr bwMode="auto">
          <a:xfrm>
            <a:off x="1809750" y="1309691"/>
            <a:ext cx="5524500" cy="25225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311700" y="372499"/>
            <a:ext cx="8520600" cy="951551"/>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smtClean="0"/>
              <a:t/>
            </a:r>
            <a:br>
              <a:rPr lang="en" dirty="0" smtClean="0"/>
            </a:br>
            <a:r>
              <a:rPr lang="en" dirty="0" smtClean="0">
                <a:solidFill>
                  <a:srgbClr val="C00000"/>
                </a:solidFill>
              </a:rPr>
              <a:t>Feature Selection</a:t>
            </a:r>
            <a:r>
              <a:rPr lang="en" dirty="0" smtClean="0"/>
              <a:t/>
            </a:r>
            <a:br>
              <a:rPr lang="en" dirty="0" smtClean="0"/>
            </a:br>
            <a:r>
              <a:rPr lang="en" dirty="0" smtClean="0"/>
              <a:t>Why </a:t>
            </a:r>
            <a:r>
              <a:rPr lang="en" dirty="0"/>
              <a:t>Variable Selection ?</a:t>
            </a:r>
            <a:endParaRPr/>
          </a:p>
        </p:txBody>
      </p:sp>
      <p:sp>
        <p:nvSpPr>
          <p:cNvPr id="216" name="Google Shape;216;p40"/>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Variable selection is intended to select the “best” subset of predictors. </a:t>
            </a:r>
            <a:endParaRPr/>
          </a:p>
          <a:p>
            <a:pPr marL="514350" lvl="0" indent="-514350" algn="l" rtl="0">
              <a:spcBef>
                <a:spcPts val="1200"/>
              </a:spcBef>
              <a:spcAft>
                <a:spcPts val="0"/>
              </a:spcAft>
              <a:buAutoNum type="arabicPeriod"/>
            </a:pPr>
            <a:r>
              <a:rPr lang="en" dirty="0" smtClean="0"/>
              <a:t>We </a:t>
            </a:r>
            <a:r>
              <a:rPr lang="en" dirty="0"/>
              <a:t>want to explain the data in the simplest way — redundant predictors should be removed</a:t>
            </a:r>
            <a:r>
              <a:rPr lang="en" dirty="0" smtClean="0"/>
              <a:t>.</a:t>
            </a:r>
          </a:p>
          <a:p>
            <a:pPr marL="514350" lvl="0" indent="-514350" algn="l" rtl="0">
              <a:spcBef>
                <a:spcPts val="1200"/>
              </a:spcBef>
              <a:spcAft>
                <a:spcPts val="0"/>
              </a:spcAft>
              <a:buAutoNum type="arabicPeriod"/>
            </a:pPr>
            <a:r>
              <a:rPr lang="en" dirty="0" smtClean="0"/>
              <a:t> </a:t>
            </a:r>
            <a:r>
              <a:rPr lang="en" dirty="0"/>
              <a:t>The principle of Occam’s Razor states </a:t>
            </a:r>
            <a:r>
              <a:rPr lang="en" dirty="0" smtClean="0"/>
              <a:t>that “among </a:t>
            </a:r>
            <a:r>
              <a:rPr lang="en" dirty="0"/>
              <a:t>several plausible explanations for a phenomenon, the simplest is best. Applied to regression analysis, this implies that the smallest model that fits the data is </a:t>
            </a:r>
            <a:r>
              <a:rPr lang="en" dirty="0" smtClean="0"/>
              <a:t>best”.  </a:t>
            </a:r>
            <a:endParaRPr/>
          </a:p>
          <a:p>
            <a:pPr marL="0" lvl="0" indent="0" algn="l" rtl="0">
              <a:spcBef>
                <a:spcPts val="1200"/>
              </a:spcBef>
              <a:spcAft>
                <a:spcPts val="0"/>
              </a:spcAft>
              <a:buNone/>
            </a:pPr>
            <a:r>
              <a:rPr lang="en" dirty="0"/>
              <a:t>2. Collinearity is caused by having too many variables trying to do the same job. </a:t>
            </a:r>
            <a:endParaRPr/>
          </a:p>
          <a:p>
            <a:pPr marL="0" lvl="0" indent="0" algn="l" rtl="0">
              <a:spcBef>
                <a:spcPts val="1200"/>
              </a:spcBef>
              <a:spcAft>
                <a:spcPts val="1200"/>
              </a:spcAft>
              <a:buNone/>
            </a:pPr>
            <a:r>
              <a:rPr lang="en" dirty="0"/>
              <a:t>3. Cost: if the model is to be used for prediction, we can save time and/or money by not measuring redundant predictors and interpretability is also better.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114301"/>
            <a:ext cx="8520600" cy="50116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smtClean="0"/>
              <a:t>Features Selection</a:t>
            </a:r>
            <a:endParaRPr/>
          </a:p>
        </p:txBody>
      </p:sp>
      <p:sp>
        <p:nvSpPr>
          <p:cNvPr id="133" name="Google Shape;133;p25"/>
          <p:cNvSpPr txBox="1">
            <a:spLocks noGrp="1"/>
          </p:cNvSpPr>
          <p:nvPr>
            <p:ph type="body" idx="1"/>
          </p:nvPr>
        </p:nvSpPr>
        <p:spPr>
          <a:xfrm>
            <a:off x="123095" y="687629"/>
            <a:ext cx="8880231" cy="4332779"/>
          </a:xfrm>
          <a:prstGeom prst="rect">
            <a:avLst/>
          </a:prstGeom>
        </p:spPr>
        <p:txBody>
          <a:bodyPr spcFirstLastPara="1" wrap="square" lIns="91425" tIns="91425" rIns="91425" bIns="91425" anchor="t" anchorCtr="0">
            <a:normAutofit/>
          </a:bodyPr>
          <a:lstStyle/>
          <a:p>
            <a:pPr marL="0" lvl="0" indent="0">
              <a:buNone/>
            </a:pPr>
            <a:r>
              <a:rPr lang="en-IN" sz="1600" dirty="0" smtClean="0"/>
              <a:t>Firstly, I have applied Weight Of Evidence (WOE) technique to filter out variables</a:t>
            </a:r>
            <a:endParaRPr lang="en-US" sz="1600" dirty="0" smtClean="0"/>
          </a:p>
          <a:p>
            <a:pPr marL="0" lvl="0" indent="0">
              <a:buNone/>
            </a:pPr>
            <a:r>
              <a:rPr lang="en-US" sz="1600" dirty="0" smtClean="0"/>
              <a:t>according to specified conditions, such as Information Value (IV), missing rate, consistency, etc Weight Of Evidence deleted some features whose IV is less than 0.02.</a:t>
            </a:r>
          </a:p>
          <a:p>
            <a:pPr marL="0" lvl="0" indent="0">
              <a:buNone/>
            </a:pPr>
            <a:endParaRPr lang="en-IN" sz="1600" dirty="0" smtClean="0"/>
          </a:p>
          <a:p>
            <a:pPr marL="0" lvl="0" indent="0">
              <a:buNone/>
            </a:pPr>
            <a:endParaRPr sz="1600"/>
          </a:p>
        </p:txBody>
      </p:sp>
      <p:pic>
        <p:nvPicPr>
          <p:cNvPr id="7170" name="Picture 2"/>
          <p:cNvPicPr>
            <a:picLocks noChangeAspect="1" noChangeArrowheads="1"/>
          </p:cNvPicPr>
          <p:nvPr/>
        </p:nvPicPr>
        <p:blipFill>
          <a:blip r:embed="rId3"/>
          <a:srcRect/>
          <a:stretch>
            <a:fillRect/>
          </a:stretch>
        </p:blipFill>
        <p:spPr bwMode="auto">
          <a:xfrm>
            <a:off x="181707" y="1608992"/>
            <a:ext cx="7942385" cy="340176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8194" name="Picture 2"/>
          <p:cNvPicPr>
            <a:picLocks noChangeAspect="1" noChangeArrowheads="1"/>
          </p:cNvPicPr>
          <p:nvPr/>
        </p:nvPicPr>
        <p:blipFill>
          <a:blip r:embed="rId3"/>
          <a:srcRect/>
          <a:stretch>
            <a:fillRect/>
          </a:stretch>
        </p:blipFill>
        <p:spPr bwMode="auto">
          <a:xfrm>
            <a:off x="167054" y="228601"/>
            <a:ext cx="8976946" cy="2567354"/>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a:srcRect/>
          <a:stretch>
            <a:fillRect/>
          </a:stretch>
        </p:blipFill>
        <p:spPr bwMode="auto">
          <a:xfrm>
            <a:off x="168764" y="2613028"/>
            <a:ext cx="8261350" cy="2530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149469" y="0"/>
            <a:ext cx="8809893" cy="8880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smtClean="0"/>
              <a:t>Six features have been deleted by WOE technique, now we use VIF method for features selection and we drop those values whose VIF value is more than 8. We can seen </a:t>
            </a:r>
            <a:r>
              <a:rPr lang="en-IN" sz="1600" b="1" dirty="0" err="1" smtClean="0"/>
              <a:t>multicollinearity</a:t>
            </a:r>
            <a:r>
              <a:rPr lang="en-IN" sz="1600" b="1" dirty="0" smtClean="0"/>
              <a:t> so we drop some features using VIF</a:t>
            </a:r>
            <a:r>
              <a:rPr lang="en-IN" sz="1600" dirty="0" smtClean="0"/>
              <a:t>.</a:t>
            </a:r>
            <a:endParaRPr sz="1600"/>
          </a:p>
        </p:txBody>
      </p:sp>
      <p:sp>
        <p:nvSpPr>
          <p:cNvPr id="145" name="Google Shape;145;p27"/>
          <p:cNvSpPr txBox="1">
            <a:spLocks noGrp="1"/>
          </p:cNvSpPr>
          <p:nvPr>
            <p:ph type="body" idx="1"/>
          </p:nvPr>
        </p:nvSpPr>
        <p:spPr>
          <a:xfrm>
            <a:off x="184640" y="940779"/>
            <a:ext cx="8818685" cy="4044947"/>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pic>
        <p:nvPicPr>
          <p:cNvPr id="9219" name="Picture 3"/>
          <p:cNvPicPr>
            <a:picLocks noChangeAspect="1" noChangeArrowheads="1"/>
          </p:cNvPicPr>
          <p:nvPr/>
        </p:nvPicPr>
        <p:blipFill>
          <a:blip r:embed="rId3"/>
          <a:srcRect/>
          <a:stretch>
            <a:fillRect/>
          </a:stretch>
        </p:blipFill>
        <p:spPr bwMode="auto">
          <a:xfrm>
            <a:off x="237392" y="939558"/>
            <a:ext cx="8484577" cy="403689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3" name="Rectangle 2"/>
          <p:cNvSpPr/>
          <p:nvPr/>
        </p:nvSpPr>
        <p:spPr>
          <a:xfrm>
            <a:off x="140678" y="167053"/>
            <a:ext cx="8836268" cy="4693593"/>
          </a:xfrm>
          <a:prstGeom prst="rect">
            <a:avLst/>
          </a:prstGeom>
        </p:spPr>
        <p:txBody>
          <a:bodyPr wrap="square">
            <a:spAutoFit/>
          </a:bodyPr>
          <a:lstStyle/>
          <a:p>
            <a:pPr lvl="0"/>
            <a:r>
              <a:rPr lang="en" sz="2000" b="1" dirty="0" smtClean="0"/>
              <a:t>Variance Inflation Factor</a:t>
            </a:r>
            <a:endParaRPr lang="en-US" sz="2000" b="1" dirty="0" smtClean="0">
              <a:solidFill>
                <a:srgbClr val="333333"/>
              </a:solidFill>
            </a:endParaRPr>
          </a:p>
          <a:p>
            <a:pPr lvl="0"/>
            <a:endParaRPr lang="en-US" dirty="0" smtClean="0">
              <a:solidFill>
                <a:srgbClr val="333333"/>
              </a:solidFill>
            </a:endParaRPr>
          </a:p>
          <a:p>
            <a:pPr lvl="0"/>
            <a:r>
              <a:rPr lang="en-US" dirty="0" smtClean="0">
                <a:solidFill>
                  <a:srgbClr val="333333"/>
                </a:solidFill>
              </a:rPr>
              <a:t>This is the factor which is responsible for inflating the sampling variance. The combined effect of dependencies among the explanatory variables on the variance of a term is measured by the VIF of that term in the model. </a:t>
            </a:r>
          </a:p>
          <a:p>
            <a:pPr lvl="0">
              <a:spcBef>
                <a:spcPts val="1200"/>
              </a:spcBef>
            </a:pPr>
            <a:r>
              <a:rPr lang="en-US" dirty="0" smtClean="0">
                <a:solidFill>
                  <a:srgbClr val="333333"/>
                </a:solidFill>
              </a:rPr>
              <a:t>One or more large VIFs indicate the presence of </a:t>
            </a:r>
            <a:r>
              <a:rPr lang="en-US" dirty="0" err="1" smtClean="0">
                <a:solidFill>
                  <a:srgbClr val="333333"/>
                </a:solidFill>
              </a:rPr>
              <a:t>multicollinearity</a:t>
            </a:r>
            <a:r>
              <a:rPr lang="en-US" dirty="0" smtClean="0">
                <a:solidFill>
                  <a:srgbClr val="333333"/>
                </a:solidFill>
              </a:rPr>
              <a:t> in the data.</a:t>
            </a:r>
          </a:p>
          <a:p>
            <a:pPr lvl="0">
              <a:spcBef>
                <a:spcPts val="1200"/>
              </a:spcBef>
              <a:spcAft>
                <a:spcPts val="1200"/>
              </a:spcAft>
            </a:pPr>
            <a:r>
              <a:rPr lang="en-US" dirty="0" smtClean="0">
                <a:solidFill>
                  <a:srgbClr val="333333"/>
                </a:solidFill>
              </a:rPr>
              <a:t>In practice, usually, a VIF greater than 5 or 10 indicates that the associated regression coefficients are poorly estimated because of </a:t>
            </a:r>
            <a:r>
              <a:rPr lang="en-US" dirty="0" err="1" smtClean="0">
                <a:solidFill>
                  <a:srgbClr val="333333"/>
                </a:solidFill>
              </a:rPr>
              <a:t>multicollinearity</a:t>
            </a:r>
            <a:r>
              <a:rPr lang="en-US" dirty="0" smtClean="0">
                <a:solidFill>
                  <a:srgbClr val="333333"/>
                </a:solidFill>
              </a:rPr>
              <a:t>. </a:t>
            </a:r>
          </a:p>
          <a:p>
            <a:pPr>
              <a:spcBef>
                <a:spcPts val="1200"/>
              </a:spcBef>
              <a:spcAft>
                <a:spcPts val="1200"/>
              </a:spcAft>
            </a:pPr>
            <a:r>
              <a:rPr lang="en" sz="1800" b="1" dirty="0" smtClean="0"/>
              <a:t>VIF Iterative Algorithm</a:t>
            </a:r>
            <a:endParaRPr lang="en-IN" sz="1800" b="1" dirty="0" smtClean="0"/>
          </a:p>
          <a:p>
            <a:pPr>
              <a:spcBef>
                <a:spcPts val="1200"/>
              </a:spcBef>
              <a:spcAft>
                <a:spcPts val="1200"/>
              </a:spcAft>
            </a:pPr>
            <a:r>
              <a:rPr lang="en-US" dirty="0" smtClean="0"/>
              <a:t>Compute VIF of all the variables and note the variable with Highest VIF value.</a:t>
            </a:r>
          </a:p>
          <a:p>
            <a:pPr marL="457200" lvl="0" indent="-334327">
              <a:spcBef>
                <a:spcPts val="1000"/>
              </a:spcBef>
              <a:buSzPct val="100000"/>
              <a:buChar char="●"/>
            </a:pPr>
            <a:r>
              <a:rPr lang="en-US" dirty="0" smtClean="0"/>
              <a:t>If VIF &gt; 8, remove the variable and </a:t>
            </a:r>
            <a:r>
              <a:rPr lang="en-US" dirty="0" err="1" smtClean="0"/>
              <a:t>recompute</a:t>
            </a:r>
            <a:r>
              <a:rPr lang="en-US" dirty="0" smtClean="0"/>
              <a:t> VIF of all the remaining variables</a:t>
            </a:r>
          </a:p>
          <a:p>
            <a:pPr marL="457200" lvl="0" indent="-334327">
              <a:spcBef>
                <a:spcPts val="1000"/>
              </a:spcBef>
              <a:buSzPct val="100000"/>
              <a:buChar char="●"/>
            </a:pPr>
            <a:r>
              <a:rPr lang="en-US" dirty="0" smtClean="0"/>
              <a:t>If variable with Highest Value &gt; 8 then drop that variable and </a:t>
            </a:r>
            <a:r>
              <a:rPr lang="en-US" dirty="0" err="1" smtClean="0"/>
              <a:t>recompute</a:t>
            </a:r>
            <a:r>
              <a:rPr lang="en-US" dirty="0" smtClean="0"/>
              <a:t> VIF of all the remaining Variables</a:t>
            </a:r>
          </a:p>
          <a:p>
            <a:pPr marL="457200" lvl="0" indent="-334327">
              <a:spcBef>
                <a:spcPts val="1000"/>
              </a:spcBef>
              <a:buSzPct val="100000"/>
              <a:buChar char="●"/>
            </a:pPr>
            <a:r>
              <a:rPr lang="en-US" dirty="0" smtClean="0"/>
              <a:t>Repeat until variable with Highest VIF Value is less than 8</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213337" y="126881"/>
            <a:ext cx="2134210" cy="273941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2319339" y="163516"/>
            <a:ext cx="2375754" cy="27590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4574322" y="165837"/>
            <a:ext cx="1870440" cy="2506663"/>
          </a:xfrm>
          <a:prstGeom prst="rect">
            <a:avLst/>
          </a:prstGeom>
          <a:noFill/>
          <a:ln w="9525">
            <a:noFill/>
            <a:miter lim="800000"/>
            <a:headEnd/>
            <a:tailEnd/>
          </a:ln>
          <a:effectLst/>
        </p:spPr>
      </p:pic>
      <p:pic>
        <p:nvPicPr>
          <p:cNvPr id="10245" name="Picture 5"/>
          <p:cNvPicPr>
            <a:picLocks noChangeAspect="1" noChangeArrowheads="1"/>
          </p:cNvPicPr>
          <p:nvPr/>
        </p:nvPicPr>
        <p:blipFill>
          <a:blip r:embed="rId6"/>
          <a:srcRect/>
          <a:stretch>
            <a:fillRect/>
          </a:stretch>
        </p:blipFill>
        <p:spPr bwMode="auto">
          <a:xfrm>
            <a:off x="6469673" y="113082"/>
            <a:ext cx="2552700" cy="227806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7"/>
          <a:srcRect/>
          <a:stretch>
            <a:fillRect/>
          </a:stretch>
        </p:blipFill>
        <p:spPr bwMode="auto">
          <a:xfrm>
            <a:off x="6752492" y="2943351"/>
            <a:ext cx="2391508" cy="2035175"/>
          </a:xfrm>
          <a:prstGeom prst="rect">
            <a:avLst/>
          </a:prstGeom>
          <a:noFill/>
          <a:ln w="9525">
            <a:noFill/>
            <a:miter lim="800000"/>
            <a:headEnd/>
            <a:tailEnd/>
          </a:ln>
          <a:effectLst/>
        </p:spPr>
      </p:pic>
      <p:pic>
        <p:nvPicPr>
          <p:cNvPr id="10247" name="Picture 7"/>
          <p:cNvPicPr>
            <a:picLocks noChangeAspect="1" noChangeArrowheads="1"/>
          </p:cNvPicPr>
          <p:nvPr/>
        </p:nvPicPr>
        <p:blipFill>
          <a:blip r:embed="rId8"/>
          <a:srcRect/>
          <a:stretch>
            <a:fillRect/>
          </a:stretch>
        </p:blipFill>
        <p:spPr bwMode="auto">
          <a:xfrm>
            <a:off x="4396154" y="3201259"/>
            <a:ext cx="2084632" cy="1730375"/>
          </a:xfrm>
          <a:prstGeom prst="rect">
            <a:avLst/>
          </a:prstGeom>
          <a:noFill/>
          <a:ln w="9525">
            <a:noFill/>
            <a:miter lim="800000"/>
            <a:headEnd/>
            <a:tailEnd/>
          </a:ln>
          <a:effectLst/>
        </p:spPr>
      </p:pic>
      <p:pic>
        <p:nvPicPr>
          <p:cNvPr id="10248" name="Picture 8"/>
          <p:cNvPicPr>
            <a:picLocks noChangeAspect="1" noChangeArrowheads="1"/>
          </p:cNvPicPr>
          <p:nvPr/>
        </p:nvPicPr>
        <p:blipFill>
          <a:blip r:embed="rId9"/>
          <a:srcRect/>
          <a:stretch>
            <a:fillRect/>
          </a:stretch>
        </p:blipFill>
        <p:spPr bwMode="auto">
          <a:xfrm>
            <a:off x="2391508" y="3291500"/>
            <a:ext cx="1816222" cy="14779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958782" y="880989"/>
            <a:ext cx="6172201" cy="1160585"/>
          </a:xfrm>
          <a:prstGeom prst="rect">
            <a:avLst/>
          </a:prstGeom>
          <a:noFill/>
          <a:ln w="9525">
            <a:noFill/>
            <a:miter lim="800000"/>
            <a:headEnd/>
            <a:tailEnd/>
          </a:ln>
          <a:effectLst/>
        </p:spPr>
      </p:pic>
      <p:pic>
        <p:nvPicPr>
          <p:cNvPr id="3" name="Picture 9"/>
          <p:cNvPicPr>
            <a:picLocks noChangeAspect="1" noChangeArrowheads="1"/>
          </p:cNvPicPr>
          <p:nvPr/>
        </p:nvPicPr>
        <p:blipFill>
          <a:blip r:embed="rId4"/>
          <a:srcRect/>
          <a:stretch>
            <a:fillRect/>
          </a:stretch>
        </p:blipFill>
        <p:spPr bwMode="auto">
          <a:xfrm>
            <a:off x="1997051" y="2612242"/>
            <a:ext cx="4520792" cy="197438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sz="3600" dirty="0" smtClean="0"/>
              <a:t>Data Visualization on selected features</a:t>
            </a:r>
            <a:endParaRPr sz="3600"/>
          </a:p>
        </p:txBody>
      </p:sp>
      <p:pic>
        <p:nvPicPr>
          <p:cNvPr id="2050" name="Picture 2"/>
          <p:cNvPicPr>
            <a:picLocks noChangeAspect="1" noChangeArrowheads="1"/>
          </p:cNvPicPr>
          <p:nvPr/>
        </p:nvPicPr>
        <p:blipFill>
          <a:blip r:embed="rId3"/>
          <a:srcRect/>
          <a:stretch>
            <a:fillRect/>
          </a:stretch>
        </p:blipFill>
        <p:spPr bwMode="auto">
          <a:xfrm>
            <a:off x="0" y="1187535"/>
            <a:ext cx="3107585" cy="168629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983831" y="1180121"/>
            <a:ext cx="2912991" cy="1631831"/>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5843909" y="1182532"/>
            <a:ext cx="2839453" cy="1595044"/>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0" y="2941769"/>
            <a:ext cx="3657600" cy="1788361"/>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a:srcRect/>
          <a:stretch>
            <a:fillRect/>
          </a:stretch>
        </p:blipFill>
        <p:spPr bwMode="auto">
          <a:xfrm>
            <a:off x="4032548" y="2904971"/>
            <a:ext cx="3703637" cy="184578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algn="ctr">
              <a:spcBef>
                <a:spcPts val="0"/>
              </a:spcBef>
            </a:pPr>
            <a:r>
              <a:rPr sz="4900" smtClean="0">
                <a:solidFill>
                  <a:srgbClr val="FF0000"/>
                </a:solidFill>
              </a:rPr>
              <a:t>TARGET</a:t>
            </a:r>
            <a:r>
              <a:rPr sz="4900" smtClean="0">
                <a:solidFill>
                  <a:schemeClr val="tx1">
                    <a:lumMod val="75000"/>
                    <a:lumOff val="25000"/>
                  </a:schemeClr>
                </a:solidFill>
              </a:rPr>
              <a:t> :- To predict </a:t>
            </a:r>
            <a:r>
              <a:rPr lang="en-IN" sz="4400" dirty="0" smtClean="0">
                <a:solidFill>
                  <a:schemeClr val="tx1"/>
                </a:solidFill>
              </a:rPr>
              <a:t>whether  we should approve </a:t>
            </a:r>
            <a:r>
              <a:rPr sz="4400" smtClean="0">
                <a:solidFill>
                  <a:schemeClr val="tx1"/>
                </a:solidFill>
              </a:rPr>
              <a:t>mortgage-loan</a:t>
            </a:r>
            <a:r>
              <a:rPr lang="en-IN" sz="4400" dirty="0" smtClean="0">
                <a:solidFill>
                  <a:schemeClr val="tx1"/>
                </a:solidFill>
              </a:rPr>
              <a:t> or not based on some features.</a:t>
            </a:r>
            <a:r>
              <a:rPr smtClean="0"/>
              <a:t/>
            </a:r>
            <a:br>
              <a:rPr smtClean="0"/>
            </a:b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p:cNvSpPr>
            <a:spLocks noGrp="1"/>
          </p:cNvSpPr>
          <p:nvPr>
            <p:ph type="title"/>
          </p:nvPr>
        </p:nvSpPr>
        <p:spPr>
          <a:xfrm>
            <a:off x="457200" y="270662"/>
            <a:ext cx="8229600" cy="768096"/>
          </a:xfrm>
        </p:spPr>
        <p:txBody>
          <a:bodyPr>
            <a:normAutofit/>
          </a:bodyPr>
          <a:lstStyle/>
          <a:p>
            <a:r>
              <a:rPr lang="en-IN" sz="3200" dirty="0" smtClean="0"/>
              <a:t>Splitting data into training and test data</a:t>
            </a:r>
            <a:endParaRPr lang="en-US" sz="3200" dirty="0"/>
          </a:p>
        </p:txBody>
      </p:sp>
      <p:sp>
        <p:nvSpPr>
          <p:cNvPr id="4" name="Content Placeholder 3"/>
          <p:cNvSpPr>
            <a:spLocks noGrp="1"/>
          </p:cNvSpPr>
          <p:nvPr>
            <p:ph idx="1"/>
          </p:nvPr>
        </p:nvSpPr>
        <p:spPr/>
        <p:txBody>
          <a:bodyPr>
            <a:normAutofit/>
          </a:bodyPr>
          <a:lstStyle/>
          <a:p>
            <a:pPr>
              <a:buFont typeface="Wingdings" pitchFamily="2" charset="2"/>
              <a:buChar char="Ø"/>
            </a:pPr>
            <a:r>
              <a:rPr lang="en-IN" sz="1800" dirty="0" smtClean="0"/>
              <a:t>I have split the data into training and test set with 70%:30% ratio and then the logistic regression model is trained on training data.</a:t>
            </a:r>
          </a:p>
          <a:p>
            <a:pPr>
              <a:buFont typeface="Wingdings" pitchFamily="2" charset="2"/>
              <a:buChar char="Ø"/>
            </a:pPr>
            <a:r>
              <a:rPr lang="en-IN" sz="1800" dirty="0" smtClean="0"/>
              <a:t>I have used WOE technique and converted the features values into WOE values which is very powerful technique because missing values, negative values, zero values and outliers can be handled very efficiently which is required for logistic regression to be more robust.</a:t>
            </a:r>
          </a:p>
          <a:p>
            <a:pPr fontAlgn="base">
              <a:buFont typeface="Wingdings" pitchFamily="2" charset="2"/>
              <a:buChar char="Ø"/>
            </a:pPr>
            <a:r>
              <a:rPr lang="en-US" sz="1800" dirty="0" smtClean="0"/>
              <a:t>It can handle missing values as missing values can be binned separately.</a:t>
            </a:r>
          </a:p>
          <a:p>
            <a:pPr fontAlgn="base">
              <a:buFont typeface="Wingdings" pitchFamily="2" charset="2"/>
              <a:buChar char="Ø"/>
            </a:pPr>
            <a:r>
              <a:rPr lang="en-US" sz="1800" dirty="0" smtClean="0"/>
              <a:t>Since WOE Transformation handles categorical variable so there is no need for dummy variables.</a:t>
            </a:r>
          </a:p>
          <a:p>
            <a:pPr>
              <a:buNone/>
            </a:pP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This is our model on selected features:</a:t>
            </a:r>
            <a:endParaRPr lang="en-US" dirty="0"/>
          </a:p>
        </p:txBody>
      </p:sp>
      <p:sp>
        <p:nvSpPr>
          <p:cNvPr id="4" name="Content Placeholder 3"/>
          <p:cNvSpPr>
            <a:spLocks noGrp="1"/>
          </p:cNvSpPr>
          <p:nvPr>
            <p:ph idx="1"/>
          </p:nvPr>
        </p:nvSpPr>
        <p:spPr/>
        <p:txBody>
          <a:bodyPr>
            <a:normAutofit lnSpcReduction="10000"/>
          </a:bodyPr>
          <a:lstStyle/>
          <a:p>
            <a:pPr>
              <a:buNone/>
            </a:pPr>
            <a:r>
              <a:rPr lang="en-US" dirty="0" smtClean="0"/>
              <a:t>log(1/1-y) = b0+b1X1+b2X2+b3X3+b4X4+b5X5 </a:t>
            </a:r>
          </a:p>
          <a:p>
            <a:r>
              <a:rPr lang="en-IN" dirty="0" smtClean="0"/>
              <a:t>Y : status time (response variable)</a:t>
            </a:r>
          </a:p>
          <a:p>
            <a:r>
              <a:rPr lang="en-IN" dirty="0" smtClean="0"/>
              <a:t>X1:  </a:t>
            </a:r>
            <a:r>
              <a:rPr lang="en-US" dirty="0" err="1" smtClean="0"/>
              <a:t>interest_rate_time</a:t>
            </a:r>
            <a:endParaRPr lang="en-US" dirty="0" smtClean="0"/>
          </a:p>
          <a:p>
            <a:r>
              <a:rPr lang="en-US" dirty="0" smtClean="0"/>
              <a:t>X2: </a:t>
            </a:r>
            <a:r>
              <a:rPr lang="en-US" dirty="0" err="1" smtClean="0"/>
              <a:t>balance_time</a:t>
            </a:r>
            <a:endParaRPr lang="en-US" dirty="0" smtClean="0"/>
          </a:p>
          <a:p>
            <a:r>
              <a:rPr lang="en-US" dirty="0" smtClean="0"/>
              <a:t>X3: </a:t>
            </a:r>
            <a:r>
              <a:rPr lang="en-US" dirty="0" err="1" smtClean="0"/>
              <a:t>Interest_Rate_orig_time</a:t>
            </a:r>
            <a:endParaRPr lang="en-US" dirty="0" smtClean="0"/>
          </a:p>
          <a:p>
            <a:r>
              <a:rPr lang="en-US" dirty="0" smtClean="0"/>
              <a:t>X4: </a:t>
            </a:r>
            <a:r>
              <a:rPr lang="en-US" dirty="0" err="1" smtClean="0"/>
              <a:t>gdp_time</a:t>
            </a:r>
            <a:endParaRPr lang="en-US" dirty="0" smtClean="0"/>
          </a:p>
          <a:p>
            <a:r>
              <a:rPr lang="en-US" dirty="0" smtClean="0"/>
              <a:t>X5: </a:t>
            </a:r>
            <a:r>
              <a:rPr lang="en-US" dirty="0" err="1" smtClean="0"/>
              <a:t>LTV_time</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Logistic Regression Model</a:t>
            </a:r>
            <a:endParaRPr/>
          </a:p>
        </p:txBody>
      </p:sp>
      <p:sp>
        <p:nvSpPr>
          <p:cNvPr id="250" name="Google Shape;250;p45"/>
          <p:cNvSpPr txBox="1">
            <a:spLocks noGrp="1"/>
          </p:cNvSpPr>
          <p:nvPr>
            <p:ph type="body" idx="1"/>
          </p:nvPr>
        </p:nvSpPr>
        <p:spPr>
          <a:xfrm>
            <a:off x="311700" y="1217675"/>
            <a:ext cx="8520600" cy="3041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Binary Logistic Regression model is a special type of Generalized Linear model which is mostly used in classification models, where the response variable is binary. </a:t>
            </a:r>
            <a:endParaRPr/>
          </a:p>
          <a:p>
            <a:pPr marL="0" lvl="0" indent="0" algn="l" rtl="0">
              <a:spcBef>
                <a:spcPts val="1200"/>
              </a:spcBef>
              <a:spcAft>
                <a:spcPts val="0"/>
              </a:spcAft>
              <a:buNone/>
            </a:pPr>
            <a:r>
              <a:rPr lang="en" dirty="0"/>
              <a:t>The prediction is carried out based on a set of explanatory variables, which can either be discrete or continuous. </a:t>
            </a:r>
            <a:endParaRPr/>
          </a:p>
          <a:p>
            <a:pPr marL="0" lvl="0" indent="0" algn="l" rtl="0">
              <a:spcBef>
                <a:spcPts val="1200"/>
              </a:spcBef>
              <a:spcAft>
                <a:spcPts val="0"/>
              </a:spcAft>
              <a:buNone/>
            </a:pPr>
            <a:r>
              <a:rPr lang="en" dirty="0"/>
              <a:t>The ith response variable Yi follows Bernoulli distribution with probability of success p_i.</a:t>
            </a:r>
            <a:endParaRPr/>
          </a:p>
          <a:p>
            <a:pPr marL="0" lvl="0" indent="0" algn="l" rtl="0">
              <a:spcBef>
                <a:spcPts val="1200"/>
              </a:spcBef>
              <a:spcAft>
                <a:spcPts val="1200"/>
              </a:spcAft>
              <a:buNone/>
            </a:pPr>
            <a:endParaRPr/>
          </a:p>
        </p:txBody>
      </p:sp>
      <p:pic>
        <p:nvPicPr>
          <p:cNvPr id="251" name="Google Shape;251;p45"/>
          <p:cNvPicPr preferRelativeResize="0"/>
          <p:nvPr/>
        </p:nvPicPr>
        <p:blipFill>
          <a:blip r:embed="rId3">
            <a:alphaModFix/>
          </a:blip>
          <a:stretch>
            <a:fillRect/>
          </a:stretch>
        </p:blipFill>
        <p:spPr>
          <a:xfrm>
            <a:off x="1204450" y="3877055"/>
            <a:ext cx="6390225" cy="11659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smtClean="0"/>
              <a:t>Assumptions in Logistic Regression</a:t>
            </a:r>
            <a:endParaRPr/>
          </a:p>
        </p:txBody>
      </p:sp>
      <p:sp>
        <p:nvSpPr>
          <p:cNvPr id="166" name="Google Shape;166;p31"/>
          <p:cNvSpPr txBox="1">
            <a:spLocks noGrp="1"/>
          </p:cNvSpPr>
          <p:nvPr>
            <p:ph type="body" idx="1"/>
          </p:nvPr>
        </p:nvSpPr>
        <p:spPr>
          <a:xfrm>
            <a:off x="6699738" y="1407279"/>
            <a:ext cx="369276"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None/>
            </a:pPr>
            <a:endParaRPr/>
          </a:p>
        </p:txBody>
      </p:sp>
      <p:pic>
        <p:nvPicPr>
          <p:cNvPr id="13314" name="Picture 2"/>
          <p:cNvPicPr>
            <a:picLocks noChangeAspect="1" noChangeArrowheads="1"/>
          </p:cNvPicPr>
          <p:nvPr/>
        </p:nvPicPr>
        <p:blipFill>
          <a:blip r:embed="rId3"/>
          <a:srcRect/>
          <a:stretch>
            <a:fillRect/>
          </a:stretch>
        </p:blipFill>
        <p:spPr bwMode="auto">
          <a:xfrm>
            <a:off x="791308" y="1543294"/>
            <a:ext cx="6690947" cy="315179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372499"/>
            <a:ext cx="8520600" cy="1141747"/>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smtClean="0"/>
              <a:t>Values of coefficients in the model on training data </a:t>
            </a:r>
            <a:endParaRPr/>
          </a:p>
        </p:txBody>
      </p:sp>
      <p:sp>
        <p:nvSpPr>
          <p:cNvPr id="182" name="Google Shape;182;p34"/>
          <p:cNvSpPr txBox="1">
            <a:spLocks noGrp="1"/>
          </p:cNvSpPr>
          <p:nvPr>
            <p:ph type="body" idx="1"/>
          </p:nvPr>
        </p:nvSpPr>
        <p:spPr>
          <a:xfrm>
            <a:off x="320493" y="1280402"/>
            <a:ext cx="8520600" cy="3462600"/>
          </a:xfrm>
          <a:prstGeom prst="rect">
            <a:avLst/>
          </a:prstGeom>
        </p:spPr>
        <p:txBody>
          <a:bodyPr spcFirstLastPara="1" wrap="square" lIns="91425" tIns="91425" rIns="91425" bIns="91425" anchor="t" anchorCtr="0">
            <a:normAutofit/>
          </a:bodyPr>
          <a:lstStyle/>
          <a:p>
            <a:pPr marL="0" lvl="0" indent="0">
              <a:buNone/>
            </a:pPr>
            <a:endParaRPr lang="en-IN" dirty="0" smtClean="0"/>
          </a:p>
          <a:p>
            <a:pPr marL="0" lvl="0" indent="0">
              <a:buNone/>
            </a:pPr>
            <a:endParaRPr/>
          </a:p>
        </p:txBody>
      </p:sp>
      <p:pic>
        <p:nvPicPr>
          <p:cNvPr id="1026" name="Picture 2"/>
          <p:cNvPicPr>
            <a:picLocks noChangeAspect="1" noChangeArrowheads="1"/>
          </p:cNvPicPr>
          <p:nvPr/>
        </p:nvPicPr>
        <p:blipFill>
          <a:blip r:embed="rId4"/>
          <a:srcRect/>
          <a:stretch>
            <a:fillRect/>
          </a:stretch>
        </p:blipFill>
        <p:spPr bwMode="auto">
          <a:xfrm>
            <a:off x="621792" y="1506931"/>
            <a:ext cx="7688275" cy="330567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Performance of the Logistic Model on training and test data</a:t>
            </a:r>
            <a:endParaRPr lang="en-US" dirty="0"/>
          </a:p>
        </p:txBody>
      </p:sp>
      <p:pic>
        <p:nvPicPr>
          <p:cNvPr id="14339" name="Picture 3"/>
          <p:cNvPicPr>
            <a:picLocks noGrp="1" noChangeAspect="1" noChangeArrowheads="1"/>
          </p:cNvPicPr>
          <p:nvPr>
            <p:ph sz="half" idx="2"/>
          </p:nvPr>
        </p:nvPicPr>
        <p:blipFill>
          <a:blip r:embed="rId3"/>
          <a:srcRect/>
          <a:stretch>
            <a:fillRect/>
          </a:stretch>
        </p:blipFill>
        <p:spPr bwMode="auto">
          <a:xfrm>
            <a:off x="491736" y="1425220"/>
            <a:ext cx="3631223" cy="3505645"/>
          </a:xfrm>
          <a:prstGeom prst="rect">
            <a:avLst/>
          </a:prstGeom>
          <a:noFill/>
          <a:ln w="9525">
            <a:noFill/>
            <a:miter lim="800000"/>
            <a:headEnd/>
            <a:tailEnd/>
          </a:ln>
          <a:effectLst/>
        </p:spPr>
      </p:pic>
      <p:pic>
        <p:nvPicPr>
          <p:cNvPr id="6" name="Picture 3"/>
          <p:cNvPicPr>
            <a:picLocks noGrp="1" noChangeAspect="1" noChangeArrowheads="1"/>
          </p:cNvPicPr>
          <p:nvPr>
            <p:ph sz="half" idx="1"/>
          </p:nvPr>
        </p:nvPicPr>
        <p:blipFill>
          <a:blip r:embed="rId4"/>
          <a:srcRect/>
          <a:stretch>
            <a:fillRect/>
          </a:stretch>
        </p:blipFill>
        <p:spPr bwMode="auto">
          <a:xfrm>
            <a:off x="4930445" y="1360627"/>
            <a:ext cx="3372307" cy="3408883"/>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smtClean="0"/>
              <a:t>Scores of the model.</a:t>
            </a:r>
            <a:endParaRPr/>
          </a:p>
        </p:txBody>
      </p:sp>
      <p:sp>
        <p:nvSpPr>
          <p:cNvPr id="199" name="Google Shape;199;p37"/>
          <p:cNvSpPr txBox="1">
            <a:spLocks noGrp="1"/>
          </p:cNvSpPr>
          <p:nvPr>
            <p:ph type="body" idx="1"/>
          </p:nvPr>
        </p:nvSpPr>
        <p:spPr>
          <a:xfrm>
            <a:off x="361675" y="1305850"/>
            <a:ext cx="8520600" cy="3462600"/>
          </a:xfrm>
          <a:prstGeom prst="rect">
            <a:avLst/>
          </a:prstGeom>
        </p:spPr>
        <p:txBody>
          <a:bodyPr spcFirstLastPara="1" wrap="square" lIns="91425" tIns="91425" rIns="91425" bIns="91425" anchor="t" anchorCtr="0">
            <a:normAutofit fontScale="92500" lnSpcReduction="20000"/>
          </a:bodyPr>
          <a:lstStyle/>
          <a:p>
            <a:pPr marL="0" lvl="0" indent="0">
              <a:spcBef>
                <a:spcPts val="1200"/>
              </a:spcBef>
              <a:spcAft>
                <a:spcPts val="1200"/>
              </a:spcAft>
              <a:buNone/>
            </a:pPr>
            <a:r>
              <a:rPr lang="en-US" sz="1400" b="1" dirty="0" smtClean="0"/>
              <a:t>in training data</a:t>
            </a:r>
          </a:p>
          <a:p>
            <a:pPr marL="0" lvl="0" indent="0">
              <a:spcBef>
                <a:spcPts val="1200"/>
              </a:spcBef>
              <a:spcAft>
                <a:spcPts val="1200"/>
              </a:spcAft>
              <a:buNone/>
            </a:pPr>
            <a:r>
              <a:rPr lang="en-US" sz="1400" dirty="0" smtClean="0"/>
              <a:t>'AUC': 0.9463</a:t>
            </a:r>
          </a:p>
          <a:p>
            <a:pPr marL="0" lvl="0" indent="0">
              <a:spcBef>
                <a:spcPts val="1200"/>
              </a:spcBef>
              <a:spcAft>
                <a:spcPts val="1200"/>
              </a:spcAft>
              <a:buNone/>
            </a:pPr>
            <a:r>
              <a:rPr lang="en-US" sz="1400" dirty="0" smtClean="0"/>
              <a:t>‘</a:t>
            </a:r>
            <a:r>
              <a:rPr lang="en-US" sz="1400" dirty="0" err="1" smtClean="0"/>
              <a:t>Gini</a:t>
            </a:r>
            <a:r>
              <a:rPr lang="en-US" sz="1400" dirty="0" smtClean="0"/>
              <a:t>': 0.8926        </a:t>
            </a:r>
          </a:p>
          <a:p>
            <a:pPr marL="0" lvl="0" indent="0">
              <a:spcBef>
                <a:spcPts val="1200"/>
              </a:spcBef>
              <a:spcAft>
                <a:spcPts val="1200"/>
              </a:spcAft>
              <a:buNone/>
            </a:pPr>
            <a:r>
              <a:rPr lang="en-IN" sz="1400" dirty="0" smtClean="0"/>
              <a:t>                                                                                                                </a:t>
            </a:r>
            <a:endParaRPr lang="en-US" sz="1400" dirty="0" smtClean="0"/>
          </a:p>
          <a:p>
            <a:pPr marL="0" lvl="0" indent="0">
              <a:spcBef>
                <a:spcPts val="1200"/>
              </a:spcBef>
              <a:spcAft>
                <a:spcPts val="1200"/>
              </a:spcAft>
              <a:buNone/>
            </a:pPr>
            <a:r>
              <a:rPr lang="en-US" sz="1400" b="1" dirty="0" smtClean="0"/>
              <a:t> in test data</a:t>
            </a:r>
          </a:p>
          <a:p>
            <a:pPr marL="0" lvl="0" indent="0">
              <a:spcBef>
                <a:spcPts val="1200"/>
              </a:spcBef>
              <a:spcAft>
                <a:spcPts val="1200"/>
              </a:spcAft>
              <a:buNone/>
            </a:pPr>
            <a:r>
              <a:rPr lang="en-US" sz="1400" dirty="0" smtClean="0"/>
              <a:t>‘ AUC': 0.9437</a:t>
            </a:r>
          </a:p>
          <a:p>
            <a:pPr marL="0" lvl="0" indent="0">
              <a:spcBef>
                <a:spcPts val="1200"/>
              </a:spcBef>
              <a:spcAft>
                <a:spcPts val="1200"/>
              </a:spcAft>
              <a:buNone/>
            </a:pPr>
            <a:r>
              <a:rPr lang="en-US" sz="1400" dirty="0" smtClean="0"/>
              <a:t>'</a:t>
            </a:r>
            <a:r>
              <a:rPr lang="en-US" sz="1400" dirty="0" err="1" smtClean="0"/>
              <a:t>Gini</a:t>
            </a:r>
            <a:r>
              <a:rPr lang="en-US" sz="1400" dirty="0" smtClean="0"/>
              <a:t>': 0.8873                                </a:t>
            </a:r>
            <a:endParaRPr sz="1350">
              <a:solidFill>
                <a:srgbClr val="3B444F"/>
              </a:solidFill>
              <a:highlight>
                <a:srgbClr val="FFFFFF"/>
              </a:highlight>
            </a:endParaRPr>
          </a:p>
        </p:txBody>
      </p:sp>
      <p:pic>
        <p:nvPicPr>
          <p:cNvPr id="16386" name="Picture 2"/>
          <p:cNvPicPr>
            <a:picLocks noChangeAspect="1" noChangeArrowheads="1"/>
          </p:cNvPicPr>
          <p:nvPr/>
        </p:nvPicPr>
        <p:blipFill>
          <a:blip r:embed="rId3"/>
          <a:srcRect/>
          <a:stretch>
            <a:fillRect/>
          </a:stretch>
        </p:blipFill>
        <p:spPr bwMode="auto">
          <a:xfrm>
            <a:off x="4159861" y="1591408"/>
            <a:ext cx="4263170" cy="21277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427939" y="117042"/>
            <a:ext cx="8229600" cy="1799540"/>
          </a:xfrm>
          <a:prstGeom prst="rect">
            <a:avLst/>
          </a:prstGeom>
        </p:spPr>
        <p:txBody>
          <a:bodyPr spcFirstLastPara="1" wrap="square" lIns="91425" tIns="91425" rIns="91425" bIns="91425" anchor="ctr" anchorCtr="0">
            <a:normAutofit fontScale="90000"/>
          </a:bodyPr>
          <a:lstStyle/>
          <a:p>
            <a:pPr fontAlgn="base"/>
            <a:r>
              <a:rPr lang="en-US" sz="2200" b="1" dirty="0" smtClean="0">
                <a:solidFill>
                  <a:srgbClr val="C00000"/>
                </a:solidFill>
              </a:rPr>
              <a:t>PSI</a:t>
            </a:r>
            <a:r>
              <a:rPr lang="en-US" sz="2200" dirty="0" smtClean="0">
                <a:solidFill>
                  <a:srgbClr val="C00000"/>
                </a:solidFill>
              </a:rPr>
              <a:t> ------</a:t>
            </a:r>
            <a:r>
              <a:rPr lang="en-US" sz="2000" b="1" dirty="0" smtClean="0">
                <a:solidFill>
                  <a:srgbClr val="7030A0"/>
                </a:solidFill>
              </a:rPr>
              <a:t>calculates population stability index (PSI) and provide credit score distribution based on credit score datasets.</a:t>
            </a:r>
            <a:r>
              <a:rPr lang="en-US" sz="2200" b="1" dirty="0" smtClean="0">
                <a:solidFill>
                  <a:srgbClr val="7030A0"/>
                </a:solidFill>
              </a:rPr>
              <a:t/>
            </a:r>
            <a:br>
              <a:rPr lang="en-US" sz="2200" b="1" dirty="0" smtClean="0">
                <a:solidFill>
                  <a:srgbClr val="7030A0"/>
                </a:solidFill>
              </a:rPr>
            </a:br>
            <a:r>
              <a:rPr lang="en-US" sz="2000" b="1" dirty="0" smtClean="0">
                <a:solidFill>
                  <a:srgbClr val="FF0000"/>
                </a:solidFill>
              </a:rPr>
              <a:t>PSI &lt; 0.1 - No change. You can continue using existing model.</a:t>
            </a:r>
            <a:r>
              <a:rPr lang="en-US" sz="2000" b="1" dirty="0" smtClean="0">
                <a:solidFill>
                  <a:srgbClr val="7030A0"/>
                </a:solidFill>
              </a:rPr>
              <a:t/>
            </a:r>
            <a:br>
              <a:rPr lang="en-US" sz="2000" b="1" dirty="0" smtClean="0">
                <a:solidFill>
                  <a:srgbClr val="7030A0"/>
                </a:solidFill>
              </a:rPr>
            </a:br>
            <a:r>
              <a:rPr lang="en-US" sz="2000" b="1" dirty="0" smtClean="0">
                <a:solidFill>
                  <a:srgbClr val="7030A0"/>
                </a:solidFill>
              </a:rPr>
              <a:t>PSI &gt;=0.1 but less than 0.2 - Slight change is required.</a:t>
            </a:r>
            <a:br>
              <a:rPr lang="en-US" sz="2000" b="1" dirty="0" smtClean="0">
                <a:solidFill>
                  <a:srgbClr val="7030A0"/>
                </a:solidFill>
              </a:rPr>
            </a:br>
            <a:r>
              <a:rPr lang="en-US" sz="2000" b="1" dirty="0" smtClean="0">
                <a:solidFill>
                  <a:srgbClr val="7030A0"/>
                </a:solidFill>
              </a:rPr>
              <a:t>PSI &gt;=0.2 - Significant change is required. Ideally, you should not use this model any more.</a:t>
            </a:r>
            <a:endParaRPr b="1">
              <a:solidFill>
                <a:srgbClr val="7030A0"/>
              </a:solidFill>
            </a:endParaRPr>
          </a:p>
        </p:txBody>
      </p:sp>
      <p:pic>
        <p:nvPicPr>
          <p:cNvPr id="19458" name="Picture 2"/>
          <p:cNvPicPr>
            <a:picLocks noGrp="1" noChangeAspect="1" noChangeArrowheads="1"/>
          </p:cNvPicPr>
          <p:nvPr>
            <p:ph idx="1"/>
          </p:nvPr>
        </p:nvPicPr>
        <p:blipFill>
          <a:blip r:embed="rId3"/>
          <a:srcRect/>
          <a:stretch>
            <a:fillRect/>
          </a:stretch>
        </p:blipFill>
        <p:spPr bwMode="auto">
          <a:xfrm>
            <a:off x="879020" y="2062315"/>
            <a:ext cx="7262446" cy="29134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903593" y="365760"/>
            <a:ext cx="2519921" cy="355451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672231" y="351129"/>
            <a:ext cx="2830981" cy="3563697"/>
          </a:xfrm>
          <a:prstGeom prst="rect">
            <a:avLst/>
          </a:prstGeom>
          <a:noFill/>
          <a:ln w="9525">
            <a:noFill/>
            <a:miter lim="800000"/>
            <a:headEnd/>
            <a:tailEnd/>
          </a:ln>
          <a:effectLst/>
        </p:spPr>
      </p:pic>
      <p:sp>
        <p:nvSpPr>
          <p:cNvPr id="4" name="Rectangle 3"/>
          <p:cNvSpPr/>
          <p:nvPr/>
        </p:nvSpPr>
        <p:spPr>
          <a:xfrm>
            <a:off x="416968" y="4162348"/>
            <a:ext cx="7834578" cy="523220"/>
          </a:xfrm>
          <a:prstGeom prst="rect">
            <a:avLst/>
          </a:prstGeom>
        </p:spPr>
        <p:txBody>
          <a:bodyPr wrap="square">
            <a:spAutoFit/>
          </a:bodyPr>
          <a:lstStyle/>
          <a:p>
            <a:r>
              <a:rPr lang="en-US" b="1" i="1" dirty="0" smtClean="0"/>
              <a:t>PSI =</a:t>
            </a:r>
            <a:r>
              <a:rPr lang="en-US" i="1" dirty="0" smtClean="0"/>
              <a:t> (% of records based on scoring variable in Scoring Sample (A) - % of records based on scoring variable in Training Sample (B)) * In(A/ B)</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smtClean="0"/>
              <a:t>.</a:t>
            </a:r>
            <a:endParaRPr/>
          </a:p>
        </p:txBody>
      </p:sp>
      <p:sp>
        <p:nvSpPr>
          <p:cNvPr id="267" name="Google Shape;267;p47"/>
          <p:cNvSpPr txBox="1">
            <a:spLocks noGrp="1"/>
          </p:cNvSpPr>
          <p:nvPr>
            <p:ph type="body" idx="1"/>
          </p:nvPr>
        </p:nvSpPr>
        <p:spPr>
          <a:xfrm>
            <a:off x="311700" y="790042"/>
            <a:ext cx="8520600" cy="3859058"/>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dirty="0" smtClean="0"/>
              <a:t>.</a:t>
            </a:r>
            <a:endParaRPr/>
          </a:p>
        </p:txBody>
      </p:sp>
      <p:pic>
        <p:nvPicPr>
          <p:cNvPr id="2050" name="Picture 2"/>
          <p:cNvPicPr>
            <a:picLocks noChangeAspect="1" noChangeArrowheads="1"/>
          </p:cNvPicPr>
          <p:nvPr/>
        </p:nvPicPr>
        <p:blipFill>
          <a:blip r:embed="rId3"/>
          <a:srcRect/>
          <a:stretch>
            <a:fillRect/>
          </a:stretch>
        </p:blipFill>
        <p:spPr bwMode="auto">
          <a:xfrm>
            <a:off x="175564" y="87838"/>
            <a:ext cx="6942125" cy="367949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114300"/>
            <a:ext cx="8520600" cy="72976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b="1" dirty="0" smtClean="0">
                <a:solidFill>
                  <a:srgbClr val="7030A0"/>
                </a:solidFill>
              </a:rPr>
              <a:t>Methodologies</a:t>
            </a:r>
            <a:endParaRPr b="1">
              <a:solidFill>
                <a:srgbClr val="7030A0"/>
              </a:solidFill>
            </a:endParaRPr>
          </a:p>
        </p:txBody>
      </p:sp>
      <p:sp>
        <p:nvSpPr>
          <p:cNvPr id="69" name="Google Shape;69;p14"/>
          <p:cNvSpPr txBox="1">
            <a:spLocks noGrp="1"/>
          </p:cNvSpPr>
          <p:nvPr>
            <p:ph type="body" idx="1"/>
          </p:nvPr>
        </p:nvSpPr>
        <p:spPr>
          <a:xfrm>
            <a:off x="105507" y="1046287"/>
            <a:ext cx="8906607" cy="3912577"/>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500" b="1" dirty="0"/>
              <a:t>In this project</a:t>
            </a:r>
            <a:r>
              <a:rPr lang="en" sz="2500" b="1" dirty="0" smtClean="0"/>
              <a:t>, I </a:t>
            </a:r>
            <a:r>
              <a:rPr lang="en" sz="2500" b="1" dirty="0"/>
              <a:t>wish to predict </a:t>
            </a:r>
            <a:r>
              <a:rPr lang="en" sz="2500" b="1" dirty="0" smtClean="0"/>
              <a:t>whether a customer default or payoff using </a:t>
            </a:r>
            <a:r>
              <a:rPr lang="en" sz="2500" b="1" dirty="0"/>
              <a:t>Logistic Regression. The key steps involved are as follows</a:t>
            </a:r>
            <a:r>
              <a:rPr lang="en" sz="2500" dirty="0"/>
              <a:t>: </a:t>
            </a:r>
            <a:endParaRPr sz="2500"/>
          </a:p>
          <a:p>
            <a:pPr marL="342900">
              <a:spcBef>
                <a:spcPts val="1200"/>
              </a:spcBef>
              <a:buNone/>
            </a:pPr>
            <a:r>
              <a:rPr lang="en" sz="2500" dirty="0" smtClean="0"/>
              <a:t>1. Data collection </a:t>
            </a:r>
            <a:endParaRPr sz="2500"/>
          </a:p>
          <a:p>
            <a:pPr marL="0" lvl="0" indent="0">
              <a:spcBef>
                <a:spcPts val="1200"/>
              </a:spcBef>
              <a:buNone/>
            </a:pPr>
            <a:r>
              <a:rPr lang="en" sz="2500" dirty="0"/>
              <a:t>2</a:t>
            </a:r>
            <a:r>
              <a:rPr lang="en" sz="2500" dirty="0" smtClean="0"/>
              <a:t>. To deal with the problem of Missing Values using suitable Data Imputation Techniques. </a:t>
            </a:r>
          </a:p>
          <a:p>
            <a:pPr marL="0" lvl="0" indent="0">
              <a:spcBef>
                <a:spcPts val="1200"/>
              </a:spcBef>
              <a:buNone/>
            </a:pPr>
            <a:r>
              <a:rPr lang="en" sz="2500" dirty="0" smtClean="0"/>
              <a:t>3. Data preprocessing </a:t>
            </a:r>
          </a:p>
          <a:p>
            <a:pPr marL="0" lvl="0" indent="0">
              <a:spcBef>
                <a:spcPts val="1200"/>
              </a:spcBef>
              <a:buNone/>
            </a:pPr>
            <a:r>
              <a:rPr lang="en" sz="2500" dirty="0" smtClean="0"/>
              <a:t>4. Exploratory Data Analysis</a:t>
            </a:r>
          </a:p>
          <a:p>
            <a:pPr marL="0" lvl="0" indent="0">
              <a:spcBef>
                <a:spcPts val="1200"/>
              </a:spcBef>
              <a:buNone/>
            </a:pPr>
            <a:r>
              <a:rPr lang="en" sz="2500" dirty="0" smtClean="0"/>
              <a:t>5. Relevant data extraction from large dataset</a:t>
            </a:r>
          </a:p>
          <a:p>
            <a:pPr marL="0" lvl="0" indent="0">
              <a:spcBef>
                <a:spcPts val="1200"/>
              </a:spcBef>
              <a:buNone/>
            </a:pPr>
            <a:r>
              <a:rPr lang="en" sz="2500" dirty="0" smtClean="0"/>
              <a:t>6. Features selection</a:t>
            </a:r>
            <a:endParaRPr sz="2500"/>
          </a:p>
          <a:p>
            <a:pPr marL="0" lvl="0" indent="0" algn="l" rtl="0">
              <a:spcBef>
                <a:spcPts val="1200"/>
              </a:spcBef>
              <a:spcAft>
                <a:spcPts val="0"/>
              </a:spcAft>
              <a:buNone/>
            </a:pPr>
            <a:r>
              <a:rPr lang="en" sz="2500" dirty="0"/>
              <a:t>7</a:t>
            </a:r>
            <a:r>
              <a:rPr lang="en" sz="2500" dirty="0" smtClean="0"/>
              <a:t>. </a:t>
            </a:r>
            <a:r>
              <a:rPr lang="en" sz="2500" dirty="0"/>
              <a:t>To build the model using Logistic Regression. </a:t>
            </a:r>
            <a:endParaRPr lang="en" sz="2500" dirty="0" smtClean="0"/>
          </a:p>
          <a:p>
            <a:pPr marL="0" lvl="0" indent="0" algn="l" rtl="0">
              <a:spcBef>
                <a:spcPts val="1200"/>
              </a:spcBef>
              <a:spcAft>
                <a:spcPts val="0"/>
              </a:spcAft>
              <a:buNone/>
            </a:pPr>
            <a:r>
              <a:rPr lang="en" sz="2500" dirty="0" smtClean="0"/>
              <a:t>8. Exploring accuracy of the model</a:t>
            </a:r>
          </a:p>
          <a:p>
            <a:pPr marL="0" lvl="0" indent="0" algn="l" rtl="0">
              <a:spcBef>
                <a:spcPts val="1200"/>
              </a:spcBef>
              <a:spcAft>
                <a:spcPts val="0"/>
              </a:spcAft>
              <a:buNone/>
            </a:pPr>
            <a:r>
              <a:rPr lang="en" sz="2500" dirty="0" smtClean="0"/>
              <a:t>9. Model Deploying</a:t>
            </a:r>
          </a:p>
          <a:p>
            <a:pPr marL="0" lvl="0" indent="0" algn="l" rtl="0">
              <a:spcBef>
                <a:spcPts val="1200"/>
              </a:spcBef>
              <a:spcAft>
                <a:spcPts val="0"/>
              </a:spcAft>
              <a:buNone/>
            </a:pPr>
            <a:r>
              <a:rPr lang="en" sz="2500" dirty="0" smtClean="0"/>
              <a:t>10. Web app creation to deploy the model  and making it avialabe  publically .</a:t>
            </a:r>
            <a:endParaRPr sz="2500"/>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0" y="109728"/>
            <a:ext cx="8520600" cy="1060704"/>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sz="2800" b="1" dirty="0" smtClean="0"/>
              <a:t>Model Deployment </a:t>
            </a:r>
            <a:br>
              <a:rPr lang="en-IN" sz="2800" b="1" dirty="0" smtClean="0"/>
            </a:br>
            <a:r>
              <a:rPr lang="en-IN" sz="2000" dirty="0" smtClean="0"/>
              <a:t>I have </a:t>
            </a:r>
            <a:r>
              <a:rPr lang="en-IN" sz="2000" dirty="0" err="1" smtClean="0"/>
              <a:t>deplyoed</a:t>
            </a:r>
            <a:r>
              <a:rPr lang="en-IN" sz="2000" dirty="0" smtClean="0"/>
              <a:t> this model on </a:t>
            </a:r>
            <a:r>
              <a:rPr lang="en-IN" sz="2000" dirty="0" err="1" smtClean="0"/>
              <a:t>streamlit</a:t>
            </a:r>
            <a:r>
              <a:rPr lang="en-IN" sz="2000" dirty="0" smtClean="0"/>
              <a:t> python library by which I have created a web app to deploy my model.</a:t>
            </a:r>
            <a:endParaRPr sz="2000"/>
          </a:p>
        </p:txBody>
      </p:sp>
      <p:sp>
        <p:nvSpPr>
          <p:cNvPr id="205" name="Google Shape;205;p38"/>
          <p:cNvSpPr txBox="1">
            <a:spLocks noGrp="1"/>
          </p:cNvSpPr>
          <p:nvPr>
            <p:ph type="body" idx="1"/>
          </p:nvPr>
        </p:nvSpPr>
        <p:spPr>
          <a:xfrm flipV="1">
            <a:off x="8783514" y="4568723"/>
            <a:ext cx="48785" cy="56030"/>
          </a:xfrm>
          <a:prstGeom prst="rect">
            <a:avLst/>
          </a:prstGeom>
        </p:spPr>
        <p:txBody>
          <a:bodyPr spcFirstLastPara="1" wrap="square" lIns="91425" tIns="91425" rIns="91425" bIns="91425" anchor="t" anchorCtr="0">
            <a:normAutofit fontScale="25000" lnSpcReduction="20000"/>
          </a:bodyPr>
          <a:lstStyle/>
          <a:p>
            <a:pPr lvl="0">
              <a:buNone/>
            </a:pPr>
            <a:endParaRPr lang="en-IN" dirty="0" smtClean="0"/>
          </a:p>
        </p:txBody>
      </p:sp>
      <p:pic>
        <p:nvPicPr>
          <p:cNvPr id="1026" name="Picture 2"/>
          <p:cNvPicPr>
            <a:picLocks noChangeAspect="1" noChangeArrowheads="1"/>
          </p:cNvPicPr>
          <p:nvPr/>
        </p:nvPicPr>
        <p:blipFill>
          <a:blip r:embed="rId3"/>
          <a:srcRect/>
          <a:stretch>
            <a:fillRect/>
          </a:stretch>
        </p:blipFill>
        <p:spPr bwMode="auto">
          <a:xfrm>
            <a:off x="327252" y="1105914"/>
            <a:ext cx="4046537" cy="389922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4" name="Title 3"/>
          <p:cNvSpPr>
            <a:spLocks noGrp="1"/>
          </p:cNvSpPr>
          <p:nvPr>
            <p:ph type="title"/>
          </p:nvPr>
        </p:nvSpPr>
        <p:spPr>
          <a:xfrm>
            <a:off x="457200" y="1433779"/>
            <a:ext cx="8305800" cy="2406701"/>
          </a:xfrm>
        </p:spPr>
        <p:txBody>
          <a:bodyPr>
            <a:normAutofit fontScale="90000"/>
          </a:bodyPr>
          <a:lstStyle/>
          <a:p>
            <a:r>
              <a:rPr lang="en-IN" sz="3200" dirty="0" smtClean="0"/>
              <a:t>Finally I have created Web App link. </a:t>
            </a:r>
            <a:br>
              <a:rPr lang="en-IN" sz="3200" dirty="0" smtClean="0"/>
            </a:br>
            <a:r>
              <a:rPr lang="en-IN" sz="3200" dirty="0" smtClean="0"/>
              <a:t>I have deployed it on </a:t>
            </a:r>
            <a:r>
              <a:rPr lang="en-IN" sz="3200" dirty="0" err="1" smtClean="0"/>
              <a:t>Heroku</a:t>
            </a:r>
            <a:r>
              <a:rPr lang="en-IN" sz="3200" dirty="0" smtClean="0"/>
              <a:t> cloud service platform to make it available publically.</a:t>
            </a:r>
            <a:br>
              <a:rPr lang="en-IN" sz="3200" dirty="0" smtClean="0"/>
            </a:br>
            <a:r>
              <a:rPr lang="en-IN" sz="3200" dirty="0" smtClean="0"/>
              <a:t/>
            </a:r>
            <a:br>
              <a:rPr lang="en-IN" sz="3200" dirty="0" smtClean="0"/>
            </a:br>
            <a:r>
              <a:rPr lang="en-IN" sz="3200" smtClean="0">
                <a:solidFill>
                  <a:srgbClr val="C00000"/>
                </a:solidFill>
              </a:rPr>
              <a:t>https://credit-risk-modelling-vijay.herokuapp.com/</a:t>
            </a:r>
            <a:r>
              <a:rPr lang="en-IN" dirty="0" smtClean="0"/>
              <a:t/>
            </a:r>
            <a:br>
              <a:rPr lang="en-IN" dirty="0" smtClean="0"/>
            </a:br>
            <a:r>
              <a:rPr lang="en-IN" dirty="0" smtClean="0"/>
              <a:t/>
            </a:r>
            <a:br>
              <a:rPr lang="en-IN" dirty="0" smtClean="0"/>
            </a:br>
            <a:endParaRPr lang="en-US" sz="18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1"/>
          <p:cNvSpPr txBox="1">
            <a:spLocks noGrp="1"/>
          </p:cNvSpPr>
          <p:nvPr>
            <p:ph type="title"/>
          </p:nvPr>
        </p:nvSpPr>
        <p:spPr>
          <a:xfrm>
            <a:off x="150766" y="182305"/>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Conclusion</a:t>
            </a:r>
            <a:endParaRPr/>
          </a:p>
        </p:txBody>
      </p:sp>
      <p:sp>
        <p:nvSpPr>
          <p:cNvPr id="349" name="Google Shape;349;p61"/>
          <p:cNvSpPr txBox="1">
            <a:spLocks noGrp="1"/>
          </p:cNvSpPr>
          <p:nvPr>
            <p:ph type="body" idx="1"/>
          </p:nvPr>
        </p:nvSpPr>
        <p:spPr>
          <a:xfrm>
            <a:off x="311700" y="731520"/>
            <a:ext cx="8520600" cy="428150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Font typeface="Wingdings" pitchFamily="2" charset="2"/>
              <a:buChar char="Ø"/>
            </a:pPr>
            <a:r>
              <a:rPr lang="en" dirty="0"/>
              <a:t>In </a:t>
            </a:r>
            <a:r>
              <a:rPr lang="en" dirty="0" smtClean="0"/>
              <a:t>my </a:t>
            </a:r>
            <a:r>
              <a:rPr lang="en" dirty="0"/>
              <a:t>study, </a:t>
            </a:r>
            <a:r>
              <a:rPr lang="en" dirty="0" smtClean="0"/>
              <a:t>I </a:t>
            </a:r>
            <a:r>
              <a:rPr lang="en" dirty="0"/>
              <a:t>have successfully modelled the problem of </a:t>
            </a:r>
            <a:r>
              <a:rPr lang="en" dirty="0" smtClean="0"/>
              <a:t> Credit-Risk Prediction </a:t>
            </a:r>
            <a:r>
              <a:rPr lang="en" dirty="0"/>
              <a:t>in </a:t>
            </a:r>
            <a:r>
              <a:rPr lang="en" dirty="0" smtClean="0"/>
              <a:t>Data </a:t>
            </a:r>
            <a:r>
              <a:rPr lang="en" dirty="0"/>
              <a:t>using </a:t>
            </a:r>
            <a:r>
              <a:rPr lang="en" dirty="0" smtClean="0"/>
              <a:t>Logistic </a:t>
            </a:r>
            <a:r>
              <a:rPr lang="en" dirty="0"/>
              <a:t>Regression</a:t>
            </a:r>
            <a:r>
              <a:rPr lang="en" dirty="0" smtClean="0"/>
              <a:t>.</a:t>
            </a:r>
          </a:p>
          <a:p>
            <a:pPr marL="0" lvl="0" indent="0" algn="l" rtl="0">
              <a:spcBef>
                <a:spcPts val="0"/>
              </a:spcBef>
              <a:spcAft>
                <a:spcPts val="0"/>
              </a:spcAft>
              <a:buNone/>
            </a:pPr>
            <a:endParaRPr lang="en" dirty="0" smtClean="0"/>
          </a:p>
          <a:p>
            <a:pPr marL="0" indent="0">
              <a:buFont typeface="Wingdings" pitchFamily="2" charset="2"/>
              <a:buChar char="Ø"/>
            </a:pPr>
            <a:r>
              <a:rPr lang="en-US" dirty="0" smtClean="0"/>
              <a:t>WOE can handle missing values as missing values can be binned separately.</a:t>
            </a:r>
          </a:p>
          <a:p>
            <a:pPr marL="0" indent="0">
              <a:spcBef>
                <a:spcPts val="1200"/>
              </a:spcBef>
              <a:buFont typeface="Wingdings" pitchFamily="2" charset="2"/>
              <a:buChar char="Ø"/>
            </a:pPr>
            <a:r>
              <a:rPr lang="en-US" dirty="0" smtClean="0"/>
              <a:t> WOE transformation helps you to build strict linear relationship with log odds. Otherwise it is not easy to accomplish linear relationship using other transformation methods such as log, square-root etc. In short, if I would not use WOE transformation, I may have to try out several transformation methods to achieve this.</a:t>
            </a:r>
            <a:endParaRPr/>
          </a:p>
          <a:p>
            <a:pPr marL="0" lvl="0" indent="0" algn="l" rtl="0">
              <a:spcBef>
                <a:spcPts val="1200"/>
              </a:spcBef>
              <a:spcAft>
                <a:spcPts val="0"/>
              </a:spcAft>
              <a:buFont typeface="Wingdings" pitchFamily="2" charset="2"/>
              <a:buChar char="Ø"/>
            </a:pPr>
            <a:r>
              <a:rPr lang="en" dirty="0"/>
              <a:t>Our Model </a:t>
            </a:r>
            <a:r>
              <a:rPr lang="en" dirty="0" smtClean="0"/>
              <a:t>performance is 90% accurate.</a:t>
            </a:r>
            <a:endParaRPr/>
          </a:p>
          <a:p>
            <a:pPr marL="0" lvl="0" indent="0" algn="l" rtl="0">
              <a:spcBef>
                <a:spcPts val="1200"/>
              </a:spcBef>
              <a:spcAft>
                <a:spcPts val="0"/>
              </a:spcAft>
              <a:buFont typeface="Wingdings" pitchFamily="2" charset="2"/>
              <a:buChar char="Ø"/>
            </a:pPr>
            <a:r>
              <a:rPr lang="en" dirty="0"/>
              <a:t>However, in class of Logistic Regression models and perhaps Linear Classifiers </a:t>
            </a:r>
            <a:r>
              <a:rPr lang="en" dirty="0" smtClean="0"/>
              <a:t>,my final    model </a:t>
            </a:r>
            <a:r>
              <a:rPr lang="en" dirty="0"/>
              <a:t>achieved one of the highest possible scores.</a:t>
            </a:r>
            <a:endParaRPr/>
          </a:p>
          <a:p>
            <a:pPr marL="0" lvl="0" indent="0" algn="l" rtl="0">
              <a:spcBef>
                <a:spcPts val="1200"/>
              </a:spcBef>
              <a:spcAft>
                <a:spcPts val="0"/>
              </a:spcAft>
              <a:buFont typeface="Wingdings" pitchFamily="2" charset="2"/>
              <a:buChar char="Ø"/>
            </a:pPr>
            <a:r>
              <a:rPr lang="en" dirty="0"/>
              <a:t>Logistic Regression Model provides the advantage of explainability which is not present in case of most Non Linear Classifiers.</a:t>
            </a:r>
            <a:endParaRPr/>
          </a:p>
          <a:p>
            <a:pPr marL="0" lvl="0" indent="0" algn="l" rtl="0">
              <a:spcBef>
                <a:spcPts val="1200"/>
              </a:spcBef>
              <a:spcAft>
                <a:spcPts val="1200"/>
              </a:spcAft>
              <a:buFont typeface="Wingdings" pitchFamily="2" charset="2"/>
              <a:buChar char="Ø"/>
            </a:pPr>
            <a:r>
              <a:rPr lang="en" dirty="0"/>
              <a:t>This advantage boosts the trust of regulators , users in the model and is therefore considered as policy maker’s favourite model for such problems.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220006"/>
            <a:ext cx="8520600" cy="73564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IN" dirty="0" smtClean="0"/>
              <a:t>Acknowledgement</a:t>
            </a:r>
            <a:endParaRPr/>
          </a:p>
        </p:txBody>
      </p:sp>
      <p:sp>
        <p:nvSpPr>
          <p:cNvPr id="228" name="Google Shape;228;p42"/>
          <p:cNvSpPr txBox="1">
            <a:spLocks noGrp="1"/>
          </p:cNvSpPr>
          <p:nvPr>
            <p:ph type="body" idx="1"/>
          </p:nvPr>
        </p:nvSpPr>
        <p:spPr>
          <a:xfrm>
            <a:off x="311700" y="1175657"/>
            <a:ext cx="8520600" cy="3630393"/>
          </a:xfrm>
          <a:prstGeom prst="rect">
            <a:avLst/>
          </a:prstGeom>
        </p:spPr>
        <p:txBody>
          <a:bodyPr spcFirstLastPara="1" wrap="square" lIns="91425" tIns="91425" rIns="91425" bIns="91425" anchor="t" anchorCtr="0">
            <a:normAutofit fontScale="70000" lnSpcReduction="20000"/>
          </a:bodyPr>
          <a:lstStyle/>
          <a:p>
            <a:pPr marL="0" lvl="0" indent="0">
              <a:spcAft>
                <a:spcPts val="1200"/>
              </a:spcAft>
              <a:buNone/>
            </a:pPr>
            <a:r>
              <a:rPr lang="en-US" dirty="0" smtClean="0"/>
              <a:t>My journey of accomplishing the project really involves one to whom I am highly obliged. </a:t>
            </a:r>
          </a:p>
          <a:p>
            <a:pPr marL="0" lvl="0" indent="0">
              <a:spcAft>
                <a:spcPts val="1200"/>
              </a:spcAft>
              <a:buNone/>
            </a:pPr>
            <a:r>
              <a:rPr lang="en-US" dirty="0" smtClean="0"/>
              <a:t>A special gratitude I give to my respected mentor Mr. </a:t>
            </a:r>
            <a:r>
              <a:rPr lang="en-US" dirty="0" err="1" smtClean="0"/>
              <a:t>Subhadeep</a:t>
            </a:r>
            <a:r>
              <a:rPr lang="en-US" dirty="0" smtClean="0"/>
              <a:t> Das, Department of </a:t>
            </a:r>
          </a:p>
          <a:p>
            <a:pPr marL="0" lvl="0" indent="0">
              <a:spcAft>
                <a:spcPts val="1200"/>
              </a:spcAft>
              <a:buNone/>
            </a:pPr>
            <a:r>
              <a:rPr lang="en-US" dirty="0" smtClean="0"/>
              <a:t>Mathematics and Statistics, IIT KANPUR [2019], </a:t>
            </a:r>
          </a:p>
          <a:p>
            <a:pPr marL="0" lvl="0" indent="0">
              <a:spcAft>
                <a:spcPts val="1200"/>
              </a:spcAft>
              <a:buNone/>
            </a:pPr>
            <a:r>
              <a:rPr lang="en-US" dirty="0" smtClean="0"/>
              <a:t>whose contribution in stimulating suggestion, valuable guidance, </a:t>
            </a:r>
          </a:p>
          <a:p>
            <a:pPr marL="0" lvl="0" indent="0">
              <a:spcAft>
                <a:spcPts val="1200"/>
              </a:spcAft>
              <a:buNone/>
            </a:pPr>
            <a:r>
              <a:rPr lang="en-US" dirty="0" smtClean="0"/>
              <a:t>constructive criticism and encouragement help me to coordinate my project. </a:t>
            </a:r>
          </a:p>
          <a:p>
            <a:pPr marL="0" lvl="0" indent="0">
              <a:spcAft>
                <a:spcPts val="1200"/>
              </a:spcAft>
              <a:buNone/>
            </a:pPr>
            <a:r>
              <a:rPr lang="en-US" dirty="0" smtClean="0"/>
              <a:t>At last I would like to thank my classmate as well as my friend </a:t>
            </a:r>
            <a:r>
              <a:rPr lang="en-US" dirty="0" err="1" smtClean="0"/>
              <a:t>Manas</a:t>
            </a:r>
            <a:r>
              <a:rPr lang="en-US" dirty="0" smtClean="0"/>
              <a:t> </a:t>
            </a:r>
            <a:r>
              <a:rPr lang="en-US" dirty="0" err="1" smtClean="0"/>
              <a:t>Mishra</a:t>
            </a:r>
            <a:endParaRPr lang="en-US" dirty="0" smtClean="0"/>
          </a:p>
          <a:p>
            <a:pPr marL="0" lvl="0" indent="0">
              <a:spcAft>
                <a:spcPts val="1200"/>
              </a:spcAft>
              <a:buNone/>
            </a:pPr>
            <a:r>
              <a:rPr lang="en-US" dirty="0" smtClean="0"/>
              <a:t>for his co-operation throughout the project.</a:t>
            </a:r>
          </a:p>
          <a:p>
            <a:pPr marL="0" lvl="0" indent="0">
              <a:spcAft>
                <a:spcPts val="1200"/>
              </a:spcAft>
              <a:buNone/>
            </a:pPr>
            <a:r>
              <a:rPr lang="en-US" dirty="0" smtClean="0"/>
              <a:t>Without their guidance and supervision this project would not have been completed.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title"/>
          </p:nvPr>
        </p:nvSpPr>
        <p:spPr>
          <a:xfrm>
            <a:off x="311700" y="372500"/>
            <a:ext cx="8520600" cy="222439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smtClean="0"/>
              <a:t>THANK YOU !</a:t>
            </a:r>
            <a:endParaRPr/>
          </a:p>
        </p:txBody>
      </p:sp>
      <p:sp>
        <p:nvSpPr>
          <p:cNvPr id="222" name="Google Shape;222;p41"/>
          <p:cNvSpPr txBox="1">
            <a:spLocks noGrp="1"/>
          </p:cNvSpPr>
          <p:nvPr>
            <p:ph type="body" idx="1"/>
          </p:nvPr>
        </p:nvSpPr>
        <p:spPr>
          <a:xfrm>
            <a:off x="311700" y="1731150"/>
            <a:ext cx="8520600" cy="3099900"/>
          </a:xfrm>
          <a:prstGeom prst="rect">
            <a:avLst/>
          </a:prstGeom>
        </p:spPr>
        <p:txBody>
          <a:bodyPr spcFirstLastPara="1" wrap="square" lIns="91425" tIns="91425" rIns="91425" bIns="91425" anchor="t" anchorCtr="0">
            <a:normAutofit/>
          </a:bodyPr>
          <a:lstStyle/>
          <a:p>
            <a:pPr marL="457200" lvl="0" indent="-317182" algn="l" rtl="0">
              <a:spcBef>
                <a:spcPts val="0"/>
              </a:spcBef>
              <a:spcAft>
                <a:spcPts val="0"/>
              </a:spcAft>
              <a:buSzPct val="100000"/>
              <a:buNone/>
            </a:pPr>
            <a:endParaRPr/>
          </a:p>
          <a:p>
            <a:pPr marL="0" lvl="0" indent="0" algn="l" rtl="0">
              <a:spcBef>
                <a:spcPts val="10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5"/>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7"/>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6"/>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Model Diagnostics </a:t>
            </a:r>
            <a:endParaRPr/>
          </a:p>
        </p:txBody>
      </p:sp>
      <p:sp>
        <p:nvSpPr>
          <p:cNvPr id="308" name="Google Shape;308;p54"/>
          <p:cNvSpPr txBox="1">
            <a:spLocks noGrp="1"/>
          </p:cNvSpPr>
          <p:nvPr>
            <p:ph type="body" idx="2"/>
          </p:nvPr>
        </p:nvSpPr>
        <p:spPr>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8"/>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Results and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IN" dirty="0" smtClean="0"/>
              <a:t>Python Library used</a:t>
            </a:r>
            <a:endParaRPr/>
          </a:p>
        </p:txBody>
      </p:sp>
      <p:sp>
        <p:nvSpPr>
          <p:cNvPr id="4" name="Content Placeholder 3"/>
          <p:cNvSpPr>
            <a:spLocks noGrp="1"/>
          </p:cNvSpPr>
          <p:nvPr>
            <p:ph idx="1"/>
          </p:nvPr>
        </p:nvSpPr>
        <p:spPr/>
        <p:txBody>
          <a:bodyPr>
            <a:normAutofit fontScale="85000" lnSpcReduction="20000"/>
          </a:bodyPr>
          <a:lstStyle/>
          <a:p>
            <a:r>
              <a:rPr lang="en-IN" dirty="0" smtClean="0"/>
              <a:t>Pandas</a:t>
            </a:r>
          </a:p>
          <a:p>
            <a:r>
              <a:rPr lang="en-IN" dirty="0" smtClean="0"/>
              <a:t>Pandas-</a:t>
            </a:r>
            <a:r>
              <a:rPr lang="en-IN" dirty="0" err="1" smtClean="0"/>
              <a:t>profilling</a:t>
            </a:r>
            <a:endParaRPr lang="en-IN" dirty="0" smtClean="0"/>
          </a:p>
          <a:p>
            <a:r>
              <a:rPr lang="en-IN" dirty="0" err="1" smtClean="0"/>
              <a:t>Scipy</a:t>
            </a:r>
            <a:endParaRPr lang="en-IN" dirty="0" smtClean="0"/>
          </a:p>
          <a:p>
            <a:r>
              <a:rPr lang="en-IN" dirty="0" err="1" smtClean="0"/>
              <a:t>Scorecardpy</a:t>
            </a:r>
            <a:endParaRPr lang="en-IN" dirty="0" smtClean="0"/>
          </a:p>
          <a:p>
            <a:r>
              <a:rPr lang="en-IN" dirty="0" err="1" smtClean="0"/>
              <a:t>Dataprep</a:t>
            </a:r>
            <a:endParaRPr lang="en-IN" dirty="0" smtClean="0"/>
          </a:p>
          <a:p>
            <a:r>
              <a:rPr lang="en-IN" dirty="0" smtClean="0"/>
              <a:t>Pickle</a:t>
            </a:r>
          </a:p>
          <a:p>
            <a:r>
              <a:rPr lang="en-IN" dirty="0" err="1" smtClean="0"/>
              <a:t>Sklearn</a:t>
            </a:r>
            <a:r>
              <a:rPr lang="en-IN" dirty="0" smtClean="0"/>
              <a:t>, </a:t>
            </a:r>
            <a:r>
              <a:rPr lang="en-IN" dirty="0" err="1" smtClean="0"/>
              <a:t>scikit</a:t>
            </a:r>
            <a:r>
              <a:rPr lang="en-IN" dirty="0" smtClean="0"/>
              <a:t>-learn</a:t>
            </a:r>
          </a:p>
          <a:p>
            <a:r>
              <a:rPr lang="en-IN" dirty="0" err="1" smtClean="0"/>
              <a:t>Statsmodel</a:t>
            </a:r>
            <a:endParaRPr lang="en-IN" dirty="0" smtClean="0"/>
          </a:p>
          <a:p>
            <a:r>
              <a:rPr lang="en-IN" dirty="0" err="1" smtClean="0"/>
              <a:t>Streamlit</a:t>
            </a:r>
            <a:endParaRPr lang="en-IN"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2"/>
          <p:cNvSpPr txBox="1">
            <a:spLocks noGrp="1"/>
          </p:cNvSpPr>
          <p:nvPr>
            <p:ph type="title"/>
          </p:nvPr>
        </p:nvSpPr>
        <p:spPr>
          <a:xfrm>
            <a:off x="311700" y="173550"/>
            <a:ext cx="8520600" cy="694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Model Summary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78900"/>
            <a:ext cx="8520600" cy="623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Lasso Regression</a:t>
            </a:r>
            <a:endParaRPr/>
          </a:p>
        </p:txBody>
      </p:sp>
      <p:sp>
        <p:nvSpPr>
          <p:cNvPr id="234" name="Google Shape;234;p43"/>
          <p:cNvSpPr txBox="1">
            <a:spLocks noGrp="1"/>
          </p:cNvSpPr>
          <p:nvPr>
            <p:ph type="body" idx="1"/>
          </p:nvPr>
        </p:nvSpPr>
        <p:spPr>
          <a:xfrm>
            <a:off x="311700" y="702000"/>
            <a:ext cx="8520600" cy="434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Least absolute shrinkage and selection operator</a:t>
            </a:r>
            <a:endParaRPr sz="1500"/>
          </a:p>
          <a:p>
            <a:pPr marL="0" lvl="0" indent="0" algn="l" rtl="0">
              <a:spcBef>
                <a:spcPts val="1200"/>
              </a:spcBef>
              <a:spcAft>
                <a:spcPts val="0"/>
              </a:spcAft>
              <a:buNone/>
            </a:pPr>
            <a:r>
              <a:rPr lang="en" sz="1500"/>
              <a:t>The lasso is a shrinkage method which can be used in class of ill posed problems for variable selection</a:t>
            </a:r>
            <a:endParaRPr sz="1500"/>
          </a:p>
          <a:p>
            <a:pPr marL="0" lvl="0" indent="0" algn="l" rtl="0">
              <a:spcBef>
                <a:spcPts val="1200"/>
              </a:spcBef>
              <a:spcAft>
                <a:spcPts val="0"/>
              </a:spcAft>
              <a:buNone/>
            </a:pPr>
            <a:r>
              <a:rPr lang="en" sz="1500"/>
              <a:t>The lasso Estimate is defined by minimizing the log likelihood given below</a:t>
            </a:r>
            <a:endParaRPr sz="1500"/>
          </a:p>
          <a:p>
            <a:pPr marL="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en" sz="1500"/>
              <a:t>Lasso estima0</a:t>
            </a:r>
            <a:endParaRPr sz="1500"/>
          </a:p>
          <a:p>
            <a:pPr marL="0" lvl="0" indent="0" algn="l" rtl="0">
              <a:spcBef>
                <a:spcPts val="1200"/>
              </a:spcBef>
              <a:spcAft>
                <a:spcPts val="0"/>
              </a:spcAft>
              <a:buNone/>
            </a:pPr>
            <a:r>
              <a:rPr lang="en" sz="1500"/>
              <a:t>Lasso estimate can equivalently be obtained by minimizing (3)</a:t>
            </a:r>
            <a:endParaRPr sz="1500"/>
          </a:p>
          <a:p>
            <a:pPr marL="0" lvl="0" indent="0" algn="l" rtl="0">
              <a:spcBef>
                <a:spcPts val="1200"/>
              </a:spcBef>
              <a:spcAft>
                <a:spcPts val="0"/>
              </a:spcAft>
              <a:buNone/>
            </a:pPr>
            <a:endParaRPr sz="1500"/>
          </a:p>
          <a:p>
            <a:pPr marL="0" lvl="0" indent="0" algn="l" rtl="0">
              <a:spcBef>
                <a:spcPts val="1200"/>
              </a:spcBef>
              <a:spcAft>
                <a:spcPts val="1200"/>
              </a:spcAft>
              <a:buNone/>
            </a:pPr>
            <a:endParaRPr sz="1300"/>
          </a:p>
        </p:txBody>
      </p:sp>
      <p:pic>
        <p:nvPicPr>
          <p:cNvPr id="235" name="Google Shape;235;p43"/>
          <p:cNvPicPr preferRelativeResize="0"/>
          <p:nvPr/>
        </p:nvPicPr>
        <p:blipFill rotWithShape="1">
          <a:blip r:embed="rId3">
            <a:alphaModFix/>
          </a:blip>
          <a:srcRect l="-1400" t="-81480" r="1400" b="81480"/>
          <a:stretch/>
        </p:blipFill>
        <p:spPr>
          <a:xfrm>
            <a:off x="457550" y="2713750"/>
            <a:ext cx="6756026" cy="852000"/>
          </a:xfrm>
          <a:prstGeom prst="rect">
            <a:avLst/>
          </a:prstGeom>
          <a:noFill/>
          <a:ln>
            <a:noFill/>
          </a:ln>
        </p:spPr>
      </p:pic>
      <p:pic>
        <p:nvPicPr>
          <p:cNvPr id="236" name="Google Shape;236;p43"/>
          <p:cNvPicPr preferRelativeResize="0"/>
          <p:nvPr/>
        </p:nvPicPr>
        <p:blipFill>
          <a:blip r:embed="rId4">
            <a:alphaModFix/>
          </a:blip>
          <a:stretch>
            <a:fillRect/>
          </a:stretch>
        </p:blipFill>
        <p:spPr>
          <a:xfrm>
            <a:off x="411328" y="3139752"/>
            <a:ext cx="6848475" cy="623050"/>
          </a:xfrm>
          <a:prstGeom prst="rect">
            <a:avLst/>
          </a:prstGeom>
          <a:noFill/>
          <a:ln>
            <a:noFill/>
          </a:ln>
        </p:spPr>
      </p:pic>
      <p:pic>
        <p:nvPicPr>
          <p:cNvPr id="237" name="Google Shape;237;p43"/>
          <p:cNvPicPr preferRelativeResize="0"/>
          <p:nvPr/>
        </p:nvPicPr>
        <p:blipFill>
          <a:blip r:embed="rId5">
            <a:alphaModFix/>
          </a:blip>
          <a:stretch>
            <a:fillRect/>
          </a:stretch>
        </p:blipFill>
        <p:spPr>
          <a:xfrm>
            <a:off x="411328" y="2287750"/>
            <a:ext cx="6848475" cy="852000"/>
          </a:xfrm>
          <a:prstGeom prst="rect">
            <a:avLst/>
          </a:prstGeom>
          <a:noFill/>
          <a:ln>
            <a:noFill/>
          </a:ln>
        </p:spPr>
      </p:pic>
      <p:pic>
        <p:nvPicPr>
          <p:cNvPr id="238" name="Google Shape;238;p43"/>
          <p:cNvPicPr preferRelativeResize="0"/>
          <p:nvPr/>
        </p:nvPicPr>
        <p:blipFill>
          <a:blip r:embed="rId6">
            <a:alphaModFix/>
          </a:blip>
          <a:stretch>
            <a:fillRect/>
          </a:stretch>
        </p:blipFill>
        <p:spPr>
          <a:xfrm>
            <a:off x="152401" y="152401"/>
            <a:ext cx="103431" cy="67700"/>
          </a:xfrm>
          <a:prstGeom prst="rect">
            <a:avLst/>
          </a:prstGeom>
          <a:noFill/>
          <a:ln>
            <a:noFill/>
          </a:ln>
        </p:spPr>
      </p:pic>
      <p:pic>
        <p:nvPicPr>
          <p:cNvPr id="239" name="Google Shape;239;p43"/>
          <p:cNvPicPr preferRelativeResize="0"/>
          <p:nvPr/>
        </p:nvPicPr>
        <p:blipFill>
          <a:blip r:embed="rId7">
            <a:alphaModFix/>
          </a:blip>
          <a:stretch>
            <a:fillRect/>
          </a:stretch>
        </p:blipFill>
        <p:spPr>
          <a:xfrm>
            <a:off x="411325" y="4024000"/>
            <a:ext cx="3360624" cy="914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Classification Metrics</a:t>
            </a:r>
            <a:endParaRPr/>
          </a:p>
        </p:txBody>
      </p:sp>
      <p:sp>
        <p:nvSpPr>
          <p:cNvPr id="257" name="Google Shape;257;p46"/>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
              <a:t>Accuracy score </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Precision Score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Recall Score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F1- Score</a:t>
            </a:r>
            <a:endParaRPr/>
          </a:p>
        </p:txBody>
      </p:sp>
      <p:pic>
        <p:nvPicPr>
          <p:cNvPr id="258" name="Google Shape;258;p46"/>
          <p:cNvPicPr preferRelativeResize="0"/>
          <p:nvPr/>
        </p:nvPicPr>
        <p:blipFill>
          <a:blip r:embed="rId3">
            <a:alphaModFix/>
          </a:blip>
          <a:stretch>
            <a:fillRect/>
          </a:stretch>
        </p:blipFill>
        <p:spPr>
          <a:xfrm>
            <a:off x="3387175" y="1817876"/>
            <a:ext cx="3805325" cy="512775"/>
          </a:xfrm>
          <a:prstGeom prst="rect">
            <a:avLst/>
          </a:prstGeom>
          <a:noFill/>
          <a:ln>
            <a:noFill/>
          </a:ln>
        </p:spPr>
      </p:pic>
      <p:pic>
        <p:nvPicPr>
          <p:cNvPr id="259" name="Google Shape;259;p46"/>
          <p:cNvPicPr preferRelativeResize="0"/>
          <p:nvPr/>
        </p:nvPicPr>
        <p:blipFill>
          <a:blip r:embed="rId4">
            <a:alphaModFix/>
          </a:blip>
          <a:stretch>
            <a:fillRect/>
          </a:stretch>
        </p:blipFill>
        <p:spPr>
          <a:xfrm>
            <a:off x="3260226" y="2659288"/>
            <a:ext cx="3805325" cy="718978"/>
          </a:xfrm>
          <a:prstGeom prst="rect">
            <a:avLst/>
          </a:prstGeom>
          <a:noFill/>
          <a:ln>
            <a:noFill/>
          </a:ln>
        </p:spPr>
      </p:pic>
      <p:pic>
        <p:nvPicPr>
          <p:cNvPr id="260" name="Google Shape;260;p46"/>
          <p:cNvPicPr preferRelativeResize="0"/>
          <p:nvPr/>
        </p:nvPicPr>
        <p:blipFill>
          <a:blip r:embed="rId5">
            <a:alphaModFix/>
          </a:blip>
          <a:stretch>
            <a:fillRect/>
          </a:stretch>
        </p:blipFill>
        <p:spPr>
          <a:xfrm>
            <a:off x="3446201" y="3509675"/>
            <a:ext cx="3479423" cy="733500"/>
          </a:xfrm>
          <a:prstGeom prst="rect">
            <a:avLst/>
          </a:prstGeom>
          <a:noFill/>
          <a:ln>
            <a:noFill/>
          </a:ln>
        </p:spPr>
      </p:pic>
      <p:pic>
        <p:nvPicPr>
          <p:cNvPr id="261" name="Google Shape;261;p46"/>
          <p:cNvPicPr preferRelativeResize="0"/>
          <p:nvPr/>
        </p:nvPicPr>
        <p:blipFill>
          <a:blip r:embed="rId6">
            <a:alphaModFix/>
          </a:blip>
          <a:stretch>
            <a:fillRect/>
          </a:stretch>
        </p:blipFill>
        <p:spPr>
          <a:xfrm>
            <a:off x="3515588" y="4482479"/>
            <a:ext cx="3294600" cy="661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Result-1</a:t>
            </a:r>
            <a:endParaRPr/>
          </a:p>
        </p:txBody>
      </p:sp>
      <p:sp>
        <p:nvSpPr>
          <p:cNvPr id="337" name="Google Shape;337;p5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Result-2</a:t>
            </a:r>
            <a:endParaRPr/>
          </a:p>
        </p:txBody>
      </p:sp>
      <p:sp>
        <p:nvSpPr>
          <p:cNvPr id="343" name="Google Shape;343;p60"/>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We further observed during modelling that using L1 regularisation on Stepwise Regression Model boosted the scores</a:t>
            </a:r>
            <a:endParaRPr/>
          </a:p>
          <a:p>
            <a:pPr marL="0" lvl="0" indent="0" algn="l" rtl="0">
              <a:spcBef>
                <a:spcPts val="1200"/>
              </a:spcBef>
              <a:spcAft>
                <a:spcPts val="0"/>
              </a:spcAft>
              <a:buNone/>
            </a:pPr>
            <a:r>
              <a:rPr lang="en" dirty="0"/>
              <a:t>However, it doesn’t make practical sense to use L1 regularisation after eliminating Multicollinearity and doing variable selection</a:t>
            </a:r>
            <a:endParaRPr/>
          </a:p>
          <a:p>
            <a:pPr marL="0" lvl="0" indent="0" algn="l" rtl="0">
              <a:spcBef>
                <a:spcPts val="1200"/>
              </a:spcBef>
              <a:spcAft>
                <a:spcPts val="0"/>
              </a:spcAft>
              <a:buNone/>
            </a:pPr>
            <a:r>
              <a:rPr lang="en" dirty="0"/>
              <a:t>In case of models on Principle Components we observed that they performed poorly in comparison to other 2 class of models in our study.</a:t>
            </a:r>
            <a:endParaRPr/>
          </a:p>
          <a:p>
            <a:pPr marL="0" lvl="0" indent="0" algn="l" rtl="0">
              <a:spcBef>
                <a:spcPts val="1200"/>
              </a:spcBef>
              <a:spcAft>
                <a:spcPts val="1200"/>
              </a:spcAft>
              <a:buNone/>
            </a:pPr>
            <a:r>
              <a:rPr lang="en" dirty="0"/>
              <a:t>Despite explaining 95% of variability in the data and removing multicollinearity, Principal Complements were not upto mark as regressors.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123093"/>
            <a:ext cx="8520600" cy="659423"/>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Data Description</a:t>
            </a:r>
            <a:endParaRPr/>
          </a:p>
        </p:txBody>
      </p:sp>
      <p:sp>
        <p:nvSpPr>
          <p:cNvPr id="4" name="Rectangle 3"/>
          <p:cNvSpPr/>
          <p:nvPr/>
        </p:nvSpPr>
        <p:spPr>
          <a:xfrm>
            <a:off x="140677" y="1017477"/>
            <a:ext cx="8853854" cy="3539430"/>
          </a:xfrm>
          <a:prstGeom prst="rect">
            <a:avLst/>
          </a:prstGeom>
        </p:spPr>
        <p:txBody>
          <a:bodyPr wrap="square">
            <a:spAutoFit/>
          </a:bodyPr>
          <a:lstStyle/>
          <a:p>
            <a:pPr>
              <a:buNone/>
            </a:pPr>
            <a:r>
              <a:rPr lang="en-US" dirty="0" smtClean="0"/>
              <a:t>The data set is a randomized selection of mortgage-loan-level data collected from the portfolios underlying U.S. residential mortgage-backed securities (RMBS) securitization portfolios and provided by International Financial Research (</a:t>
            </a:r>
            <a:r>
              <a:rPr lang="en-US" dirty="0" smtClean="0">
                <a:solidFill>
                  <a:srgbClr val="0070C0"/>
                </a:solidFill>
              </a:rPr>
              <a:t>www.internationalfinancialresearch.org</a:t>
            </a:r>
            <a:r>
              <a:rPr lang="en-US" dirty="0" smtClean="0"/>
              <a:t>).</a:t>
            </a:r>
            <a:br>
              <a:rPr lang="en-US" dirty="0" smtClean="0"/>
            </a:br>
            <a:endParaRPr lang="en-US" dirty="0" smtClean="0"/>
          </a:p>
          <a:p>
            <a:r>
              <a:rPr lang="en-US" dirty="0" smtClean="0"/>
              <a:t>The data set mortgage is in panel form and reports origination and performance observations for 50,000 residential U.S. mortgage borrowers over 60 periods.</a:t>
            </a:r>
          </a:p>
          <a:p>
            <a:endParaRPr lang="en-US" dirty="0" smtClean="0"/>
          </a:p>
          <a:p>
            <a:r>
              <a:rPr lang="en-US" dirty="0" smtClean="0"/>
              <a:t>In this dataset  6,22,489 total observations are there and 28 features with one response variable “</a:t>
            </a:r>
            <a:r>
              <a:rPr lang="en-US" dirty="0" err="1" smtClean="0"/>
              <a:t>status_time</a:t>
            </a:r>
            <a:r>
              <a:rPr lang="en-US" dirty="0" smtClean="0"/>
              <a:t>”</a:t>
            </a:r>
          </a:p>
          <a:p>
            <a:endParaRPr lang="en-IN" dirty="0" smtClean="0"/>
          </a:p>
          <a:p>
            <a:r>
              <a:rPr lang="en-IN" dirty="0" smtClean="0"/>
              <a:t>Some features are like </a:t>
            </a:r>
            <a:r>
              <a:rPr lang="en-US" dirty="0" err="1" smtClean="0"/>
              <a:t>interest_rate_time</a:t>
            </a:r>
            <a:r>
              <a:rPr lang="en-US" dirty="0" smtClean="0"/>
              <a:t>, </a:t>
            </a:r>
            <a:r>
              <a:rPr lang="en-US" dirty="0" err="1" smtClean="0"/>
              <a:t>balance_time</a:t>
            </a:r>
            <a:r>
              <a:rPr lang="en-US" dirty="0" smtClean="0"/>
              <a:t>, </a:t>
            </a:r>
            <a:r>
              <a:rPr lang="en-US" dirty="0" err="1" smtClean="0"/>
              <a:t>Interest_Rate_orig_time</a:t>
            </a:r>
            <a:r>
              <a:rPr lang="en-US" dirty="0" smtClean="0"/>
              <a:t>, </a:t>
            </a:r>
            <a:r>
              <a:rPr lang="en-US" dirty="0" err="1" smtClean="0"/>
              <a:t>gdp_time</a:t>
            </a:r>
            <a:r>
              <a:rPr lang="en-US" dirty="0" smtClean="0"/>
              <a:t>, </a:t>
            </a:r>
            <a:r>
              <a:rPr lang="en-US" dirty="0" err="1" smtClean="0"/>
              <a:t>LTV_time</a:t>
            </a:r>
            <a:r>
              <a:rPr lang="en-US" dirty="0" smtClean="0"/>
              <a:t> etc.</a:t>
            </a:r>
          </a:p>
          <a:p>
            <a:endParaRPr lang="en-IN" dirty="0" smtClean="0"/>
          </a:p>
          <a:p>
            <a:r>
              <a:rPr lang="en-IN" dirty="0" smtClean="0"/>
              <a:t>My final goal in this study is to predict whether a customer payoff or default so that I may get to know to approve </a:t>
            </a:r>
            <a:r>
              <a:rPr lang="en-US" dirty="0" smtClean="0"/>
              <a:t>mortgage-loan or not.</a:t>
            </a:r>
          </a:p>
          <a:p>
            <a:endParaRPr lang="en-US" dirty="0" smtClean="0"/>
          </a:p>
          <a:p>
            <a:endParaRPr lang="en-IN"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29285" y="158261"/>
            <a:ext cx="8520600" cy="720969"/>
          </a:xfrm>
        </p:spPr>
        <p:txBody>
          <a:bodyPr>
            <a:normAutofit fontScale="90000"/>
          </a:bodyPr>
          <a:lstStyle/>
          <a:p>
            <a:pPr lvl="0"/>
            <a:r>
              <a:rPr lang="en-US" dirty="0" smtClean="0"/>
              <a:t>                      Data Description</a:t>
            </a:r>
            <a:endParaRPr lang="en-US" dirty="0"/>
          </a:p>
        </p:txBody>
      </p:sp>
      <p:sp>
        <p:nvSpPr>
          <p:cNvPr id="80" name="Google Shape;80;p16"/>
          <p:cNvSpPr txBox="1">
            <a:spLocks noGrp="1"/>
          </p:cNvSpPr>
          <p:nvPr>
            <p:ph type="body" idx="1"/>
          </p:nvPr>
        </p:nvSpPr>
        <p:spPr/>
        <p:txBody>
          <a:bodyPr/>
          <a:lstStyle/>
          <a:p>
            <a:r>
              <a:rPr lang="en-US" smtClean="0"/>
              <a:t/>
            </a:r>
            <a:br>
              <a:rPr lang="en-US" smtClean="0"/>
            </a:br>
            <a:endParaRPr lang="en-US" smtClean="0"/>
          </a:p>
          <a:p>
            <a:pPr lvl="0"/>
            <a:endParaRPr lang="en-US" smtClean="0"/>
          </a:p>
          <a:p>
            <a:pPr lvl="0"/>
            <a:endParaRPr lang="en-US"/>
          </a:p>
        </p:txBody>
      </p:sp>
      <p:pic>
        <p:nvPicPr>
          <p:cNvPr id="1026" name="Picture 2"/>
          <p:cNvPicPr>
            <a:picLocks noChangeAspect="1" noChangeArrowheads="1"/>
          </p:cNvPicPr>
          <p:nvPr/>
        </p:nvPicPr>
        <p:blipFill>
          <a:blip r:embed="rId3"/>
          <a:srcRect/>
          <a:stretch>
            <a:fillRect/>
          </a:stretch>
        </p:blipFill>
        <p:spPr bwMode="auto">
          <a:xfrm>
            <a:off x="62402" y="1029707"/>
            <a:ext cx="8949714" cy="30639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74784"/>
            <a:ext cx="8520600" cy="1011115"/>
          </a:xfrm>
          <a:prstGeom prst="rect">
            <a:avLst/>
          </a:prstGeom>
        </p:spPr>
        <p:txBody>
          <a:bodyPr spcFirstLastPara="1" wrap="square" lIns="91425" tIns="91425" rIns="91425" bIns="91425" anchor="b" anchorCtr="0">
            <a:normAutofit fontScale="90000"/>
          </a:bodyPr>
          <a:lstStyle/>
          <a:p>
            <a:pPr algn="ctr"/>
            <a:r>
              <a:rPr lang="en-US" b="1" dirty="0" smtClean="0"/>
              <a:t/>
            </a:r>
            <a:br>
              <a:rPr lang="en-US" b="1" dirty="0" smtClean="0"/>
            </a:br>
            <a:r>
              <a:rPr lang="en-US" b="1" dirty="0" smtClean="0"/>
              <a:t/>
            </a:r>
            <a:br>
              <a:rPr lang="en-US" b="1" dirty="0" smtClean="0"/>
            </a:br>
            <a:r>
              <a:rPr lang="en-US" b="1" dirty="0" smtClean="0"/>
              <a:t>Overview</a:t>
            </a:r>
            <a:br>
              <a:rPr lang="en-US" b="1" dirty="0" smtClean="0"/>
            </a:br>
            <a:endParaRPr/>
          </a:p>
        </p:txBody>
      </p:sp>
      <p:sp>
        <p:nvSpPr>
          <p:cNvPr id="98" name="Google Shape;98;p19"/>
          <p:cNvSpPr txBox="1">
            <a:spLocks noGrp="1"/>
          </p:cNvSpPr>
          <p:nvPr>
            <p:ph type="body" idx="1"/>
          </p:nvPr>
        </p:nvSpPr>
        <p:spPr>
          <a:xfrm>
            <a:off x="105508" y="1468827"/>
            <a:ext cx="8924192" cy="34196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b="1"/>
          </a:p>
        </p:txBody>
      </p:sp>
      <p:pic>
        <p:nvPicPr>
          <p:cNvPr id="2050" name="Picture 2"/>
          <p:cNvPicPr>
            <a:picLocks noChangeAspect="1" noChangeArrowheads="1"/>
          </p:cNvPicPr>
          <p:nvPr/>
        </p:nvPicPr>
        <p:blipFill>
          <a:blip r:embed="rId3"/>
          <a:srcRect/>
          <a:stretch>
            <a:fillRect/>
          </a:stretch>
        </p:blipFill>
        <p:spPr bwMode="auto">
          <a:xfrm>
            <a:off x="0" y="1063870"/>
            <a:ext cx="9144000" cy="329711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Dealing with Missing Data</a:t>
            </a:r>
            <a:endParaRPr/>
          </a:p>
        </p:txBody>
      </p:sp>
      <p:sp>
        <p:nvSpPr>
          <p:cNvPr id="121" name="Google Shape;121;p2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1200"/>
              </a:spcAft>
              <a:buNone/>
            </a:pPr>
            <a:endParaRPr/>
          </a:p>
        </p:txBody>
      </p:sp>
      <p:pic>
        <p:nvPicPr>
          <p:cNvPr id="5123" name="Picture 3"/>
          <p:cNvPicPr>
            <a:picLocks noChangeAspect="1" noChangeArrowheads="1"/>
          </p:cNvPicPr>
          <p:nvPr/>
        </p:nvPicPr>
        <p:blipFill>
          <a:blip r:embed="rId3"/>
          <a:srcRect/>
          <a:stretch>
            <a:fillRect/>
          </a:stretch>
        </p:blipFill>
        <p:spPr bwMode="auto">
          <a:xfrm>
            <a:off x="193431" y="290147"/>
            <a:ext cx="8793052" cy="463354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02225"/>
            <a:ext cx="8520600" cy="2066192"/>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sz="2000" dirty="0" smtClean="0"/>
              <a:t>As we can see unique “</a:t>
            </a:r>
            <a:r>
              <a:rPr lang="en-IN" sz="2000" dirty="0" err="1" smtClean="0"/>
              <a:t>id”s</a:t>
            </a:r>
            <a:r>
              <a:rPr lang="en-IN" sz="2000" dirty="0" smtClean="0"/>
              <a:t> are only 50000 out of 622489 observations so I extracted relevant data from this large data set for my prediction</a:t>
            </a:r>
            <a:r>
              <a:rPr lang="en-IN" sz="3200" dirty="0" smtClean="0"/>
              <a:t>. </a:t>
            </a:r>
            <a:r>
              <a:rPr lang="en-IN" sz="2000" dirty="0" smtClean="0"/>
              <a:t>A particular id’s transaction is maximum 60 times and minimum 1. So I extracted corresponding data for those ids whose transaction is at least 12 .</a:t>
            </a:r>
            <a:endParaRPr sz="2000"/>
          </a:p>
        </p:txBody>
      </p:sp>
      <p:sp>
        <p:nvSpPr>
          <p:cNvPr id="109" name="Google Shape;109;p21"/>
          <p:cNvSpPr txBox="1">
            <a:spLocks noGrp="1"/>
          </p:cNvSpPr>
          <p:nvPr>
            <p:ph type="body" idx="1"/>
          </p:nvPr>
        </p:nvSpPr>
        <p:spPr>
          <a:xfrm>
            <a:off x="311700" y="2347547"/>
            <a:ext cx="8520600" cy="222117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p:txBody>
      </p:sp>
      <p:pic>
        <p:nvPicPr>
          <p:cNvPr id="3074" name="Picture 2"/>
          <p:cNvPicPr>
            <a:picLocks noChangeAspect="1" noChangeArrowheads="1"/>
          </p:cNvPicPr>
          <p:nvPr/>
        </p:nvPicPr>
        <p:blipFill>
          <a:blip r:embed="rId3"/>
          <a:srcRect/>
          <a:stretch>
            <a:fillRect/>
          </a:stretch>
        </p:blipFill>
        <p:spPr bwMode="auto">
          <a:xfrm>
            <a:off x="211015" y="2852766"/>
            <a:ext cx="8721970" cy="216764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757</TotalTime>
  <Words>1392</Words>
  <PresentationFormat>On-screen Show (16:9)</PresentationFormat>
  <Paragraphs>151</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Credit Card Risk Modelling Using Logistic Regression</vt:lpstr>
      <vt:lpstr>TARGET :- To predict whether  we should approve mortgage-loan or not based on some features. </vt:lpstr>
      <vt:lpstr>Methodologies</vt:lpstr>
      <vt:lpstr>Python Library used</vt:lpstr>
      <vt:lpstr>Data Description</vt:lpstr>
      <vt:lpstr>                      Data Description</vt:lpstr>
      <vt:lpstr>  Overview </vt:lpstr>
      <vt:lpstr>Dealing with Missing Data</vt:lpstr>
      <vt:lpstr>As we can see unique “id”s are only 50000 out of 622489 observations so I extracted relevant data from this large data set for my prediction. A particular id’s transaction is maximum 60 times and minimum 1. So I extracted corresponding data for those ids whose transaction is at least 12 .</vt:lpstr>
      <vt:lpstr>This is relevant data for the purpose of this project. I have dropped some features whose missing values are more than 95%.</vt:lpstr>
      <vt:lpstr>Overview of data after extraction relevant data</vt:lpstr>
      <vt:lpstr> Feature Selection Why Variable Selection ?</vt:lpstr>
      <vt:lpstr>Features Selection</vt:lpstr>
      <vt:lpstr>Slide 14</vt:lpstr>
      <vt:lpstr>Six features have been deleted by WOE technique, now we use VIF method for features selection and we drop those values whose VIF value is more than 8. We can seen multicollinearity so we drop some features using VIF.</vt:lpstr>
      <vt:lpstr>Slide 16</vt:lpstr>
      <vt:lpstr>Slide 17</vt:lpstr>
      <vt:lpstr>Slide 18</vt:lpstr>
      <vt:lpstr>Data Visualization on selected features</vt:lpstr>
      <vt:lpstr>Splitting data into training and test data</vt:lpstr>
      <vt:lpstr>This is our model on selected features:</vt:lpstr>
      <vt:lpstr>Logistic Regression Model</vt:lpstr>
      <vt:lpstr>Assumptions in Logistic Regression</vt:lpstr>
      <vt:lpstr>Values of coefficients in the model on training data </vt:lpstr>
      <vt:lpstr>Performance of the Logistic Model on training and test data</vt:lpstr>
      <vt:lpstr>Scores of the model.</vt:lpstr>
      <vt:lpstr>PSI ------calculates population stability index (PSI) and provide credit score distribution based on credit score datasets. PSI &lt; 0.1 - No change. You can continue using existing model. PSI &gt;=0.1 but less than 0.2 - Slight change is required. PSI &gt;=0.2 - Significant change is required. Ideally, you should not use this model any more.</vt:lpstr>
      <vt:lpstr>Slide 28</vt:lpstr>
      <vt:lpstr>.</vt:lpstr>
      <vt:lpstr>Model Deployment  I have deplyoed this model on streamlit python library by which I have created a web app to deploy my model.</vt:lpstr>
      <vt:lpstr>Finally I have created Web App link.  I have deployed it on Heroku cloud service platform to make it available publically.  https://credit-risk-modelling-vijay.herokuapp.com/  </vt:lpstr>
      <vt:lpstr>Conclusion</vt:lpstr>
      <vt:lpstr>Acknowledgement</vt:lpstr>
      <vt:lpstr>THANK YOU !</vt:lpstr>
      <vt:lpstr>Slide 35</vt:lpstr>
      <vt:lpstr>Slide 36</vt:lpstr>
      <vt:lpstr>Slide 37</vt:lpstr>
      <vt:lpstr>Model Diagnostics </vt:lpstr>
      <vt:lpstr>Results and Conclusion</vt:lpstr>
      <vt:lpstr>Model Summary </vt:lpstr>
      <vt:lpstr>Lasso Regression</vt:lpstr>
      <vt:lpstr>Classification Metrics</vt:lpstr>
      <vt:lpstr>Result-1</vt:lpstr>
      <vt:lpstr>Result-2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hp</dc:creator>
  <cp:lastModifiedBy>hp</cp:lastModifiedBy>
  <cp:revision>123</cp:revision>
  <dcterms:modified xsi:type="dcterms:W3CDTF">2021-08-25T02:47:20Z</dcterms:modified>
</cp:coreProperties>
</file>