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4B8330-FD58-49FE-93AC-47462DEB6E28}">
          <p14:sldIdLst>
            <p14:sldId id="256"/>
          </p14:sldIdLst>
        </p14:section>
        <p14:section name="Untitled Section" id="{A846EB23-2E19-444F-9EF4-1BFC3A46EEDD}">
          <p14:sldIdLst>
            <p14:sldId id="257"/>
            <p14:sldId id="258"/>
            <p14:sldId id="259"/>
            <p14:sldId id="260"/>
            <p14:sldId id="261"/>
            <p14:sldId id="262"/>
            <p14:sldId id="263"/>
            <p14:sldId id="264"/>
            <p14:sldId id="265"/>
            <p14:sldId id="266"/>
            <p14:sldId id="267"/>
            <p14:sldId id="268"/>
            <p14:sldId id="270"/>
            <p14:sldId id="271"/>
            <p14:sldId id="269"/>
            <p14:sldId id="272"/>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v Garg" initials="PG" lastIdx="1" clrIdx="0">
    <p:extLst>
      <p:ext uri="{19B8F6BF-5375-455C-9EA6-DF929625EA0E}">
        <p15:presenceInfo xmlns:p15="http://schemas.microsoft.com/office/powerpoint/2012/main" userId="454825ea0a94d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896F99-3925-42A5-A19F-D0C8B8494FD6}"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BCF8D0F0-B07E-4BBC-BA61-DED231DE2820}">
      <dgm:prSet phldrT="[Text]"/>
      <dgm:spPr/>
      <dgm:t>
        <a:bodyPr/>
        <a:lstStyle/>
        <a:p>
          <a:r>
            <a:rPr lang="en-US" dirty="0"/>
            <a:t>Use Multiple Regression Model</a:t>
          </a:r>
          <a:endParaRPr lang="en-IN" dirty="0"/>
        </a:p>
      </dgm:t>
    </dgm:pt>
    <dgm:pt modelId="{29EF147F-1595-46B3-A04A-C206A480131A}" type="parTrans" cxnId="{92C52B3B-943A-4D94-B5FC-07BD02838A9C}">
      <dgm:prSet/>
      <dgm:spPr/>
      <dgm:t>
        <a:bodyPr/>
        <a:lstStyle/>
        <a:p>
          <a:endParaRPr lang="en-IN"/>
        </a:p>
      </dgm:t>
    </dgm:pt>
    <dgm:pt modelId="{9B159D29-61C7-421B-ABFE-F884EEE6926B}" type="sibTrans" cxnId="{92C52B3B-943A-4D94-B5FC-07BD02838A9C}">
      <dgm:prSet/>
      <dgm:spPr/>
      <dgm:t>
        <a:bodyPr/>
        <a:lstStyle/>
        <a:p>
          <a:endParaRPr lang="en-IN"/>
        </a:p>
      </dgm:t>
    </dgm:pt>
    <dgm:pt modelId="{28A5BA2F-0B16-47A8-AFFD-6F7B9928094A}">
      <dgm:prSet phldrT="[Text]"/>
      <dgm:spPr/>
      <dgm:t>
        <a:bodyPr/>
        <a:lstStyle/>
        <a:p>
          <a:r>
            <a:rPr lang="en-US" dirty="0"/>
            <a:t>Handle problems like multicollinearity, heteroscedasticity and using variable selection method</a:t>
          </a:r>
          <a:endParaRPr lang="en-IN" dirty="0"/>
        </a:p>
      </dgm:t>
    </dgm:pt>
    <dgm:pt modelId="{5E1731EC-8850-4B6E-9A57-E7297D0C3950}" type="parTrans" cxnId="{C0AC73AF-F517-4831-A886-938A3AF504AB}">
      <dgm:prSet/>
      <dgm:spPr/>
      <dgm:t>
        <a:bodyPr/>
        <a:lstStyle/>
        <a:p>
          <a:endParaRPr lang="en-IN"/>
        </a:p>
      </dgm:t>
    </dgm:pt>
    <dgm:pt modelId="{C509C649-6421-4662-9030-D5B612533559}" type="sibTrans" cxnId="{C0AC73AF-F517-4831-A886-938A3AF504AB}">
      <dgm:prSet/>
      <dgm:spPr/>
      <dgm:t>
        <a:bodyPr/>
        <a:lstStyle/>
        <a:p>
          <a:endParaRPr lang="en-IN"/>
        </a:p>
      </dgm:t>
    </dgm:pt>
    <dgm:pt modelId="{CB4B3B4F-F18B-4443-BBF8-9366CE085D3D}">
      <dgm:prSet phldrT="[Text]"/>
      <dgm:spPr/>
      <dgm:t>
        <a:bodyPr/>
        <a:lstStyle/>
        <a:p>
          <a:r>
            <a:rPr lang="en-US" dirty="0"/>
            <a:t>Check the significance of predictors and predict the expenses</a:t>
          </a:r>
          <a:endParaRPr lang="en-IN" dirty="0"/>
        </a:p>
      </dgm:t>
    </dgm:pt>
    <dgm:pt modelId="{F736DC8A-D01A-4F14-BDE2-DEDE09E17DDD}" type="parTrans" cxnId="{F5DC68AD-8C32-4945-85D7-951414F95B6F}">
      <dgm:prSet/>
      <dgm:spPr/>
      <dgm:t>
        <a:bodyPr/>
        <a:lstStyle/>
        <a:p>
          <a:endParaRPr lang="en-IN"/>
        </a:p>
      </dgm:t>
    </dgm:pt>
    <dgm:pt modelId="{F275D120-E78B-43A3-AA52-ED71C3B9DC90}" type="sibTrans" cxnId="{F5DC68AD-8C32-4945-85D7-951414F95B6F}">
      <dgm:prSet/>
      <dgm:spPr/>
      <dgm:t>
        <a:bodyPr/>
        <a:lstStyle/>
        <a:p>
          <a:endParaRPr lang="en-IN"/>
        </a:p>
      </dgm:t>
    </dgm:pt>
    <dgm:pt modelId="{97707332-6147-4A0D-A33A-B804852D7FD1}" type="pres">
      <dgm:prSet presAssocID="{98896F99-3925-42A5-A19F-D0C8B8494FD6}" presName="Name0" presStyleCnt="0">
        <dgm:presLayoutVars>
          <dgm:dir/>
          <dgm:resizeHandles val="exact"/>
        </dgm:presLayoutVars>
      </dgm:prSet>
      <dgm:spPr/>
    </dgm:pt>
    <dgm:pt modelId="{F039E621-96C8-43EE-8468-7AD44B289EC4}" type="pres">
      <dgm:prSet presAssocID="{BCF8D0F0-B07E-4BBC-BA61-DED231DE2820}" presName="node" presStyleLbl="node1" presStyleIdx="0" presStyleCnt="3">
        <dgm:presLayoutVars>
          <dgm:bulletEnabled val="1"/>
        </dgm:presLayoutVars>
      </dgm:prSet>
      <dgm:spPr/>
    </dgm:pt>
    <dgm:pt modelId="{90354FFF-8360-4D56-9BDD-781E58A58DF3}" type="pres">
      <dgm:prSet presAssocID="{9B159D29-61C7-421B-ABFE-F884EEE6926B}" presName="sibTrans" presStyleCnt="0"/>
      <dgm:spPr/>
    </dgm:pt>
    <dgm:pt modelId="{0E924E30-DBE0-4227-B7FD-BAD32E1BB224}" type="pres">
      <dgm:prSet presAssocID="{28A5BA2F-0B16-47A8-AFFD-6F7B9928094A}" presName="node" presStyleLbl="node1" presStyleIdx="1" presStyleCnt="3">
        <dgm:presLayoutVars>
          <dgm:bulletEnabled val="1"/>
        </dgm:presLayoutVars>
      </dgm:prSet>
      <dgm:spPr/>
    </dgm:pt>
    <dgm:pt modelId="{F2C1A416-6F1E-4287-9988-4745E5BB4159}" type="pres">
      <dgm:prSet presAssocID="{C509C649-6421-4662-9030-D5B612533559}" presName="sibTrans" presStyleCnt="0"/>
      <dgm:spPr/>
    </dgm:pt>
    <dgm:pt modelId="{471C5D7D-DC67-4DD2-BE63-C73E340F00BF}" type="pres">
      <dgm:prSet presAssocID="{CB4B3B4F-F18B-4443-BBF8-9366CE085D3D}" presName="node" presStyleLbl="node1" presStyleIdx="2" presStyleCnt="3">
        <dgm:presLayoutVars>
          <dgm:bulletEnabled val="1"/>
        </dgm:presLayoutVars>
      </dgm:prSet>
      <dgm:spPr/>
    </dgm:pt>
  </dgm:ptLst>
  <dgm:cxnLst>
    <dgm:cxn modelId="{92C52B3B-943A-4D94-B5FC-07BD02838A9C}" srcId="{98896F99-3925-42A5-A19F-D0C8B8494FD6}" destId="{BCF8D0F0-B07E-4BBC-BA61-DED231DE2820}" srcOrd="0" destOrd="0" parTransId="{29EF147F-1595-46B3-A04A-C206A480131A}" sibTransId="{9B159D29-61C7-421B-ABFE-F884EEE6926B}"/>
    <dgm:cxn modelId="{B25C9549-4694-483C-BD00-45AB5FBBA924}" type="presOf" srcId="{BCF8D0F0-B07E-4BBC-BA61-DED231DE2820}" destId="{F039E621-96C8-43EE-8468-7AD44B289EC4}" srcOrd="0" destOrd="0" presId="urn:microsoft.com/office/officeart/2005/8/layout/hList6"/>
    <dgm:cxn modelId="{F5DC68AD-8C32-4945-85D7-951414F95B6F}" srcId="{98896F99-3925-42A5-A19F-D0C8B8494FD6}" destId="{CB4B3B4F-F18B-4443-BBF8-9366CE085D3D}" srcOrd="2" destOrd="0" parTransId="{F736DC8A-D01A-4F14-BDE2-DEDE09E17DDD}" sibTransId="{F275D120-E78B-43A3-AA52-ED71C3B9DC90}"/>
    <dgm:cxn modelId="{C0AC73AF-F517-4831-A886-938A3AF504AB}" srcId="{98896F99-3925-42A5-A19F-D0C8B8494FD6}" destId="{28A5BA2F-0B16-47A8-AFFD-6F7B9928094A}" srcOrd="1" destOrd="0" parTransId="{5E1731EC-8850-4B6E-9A57-E7297D0C3950}" sibTransId="{C509C649-6421-4662-9030-D5B612533559}"/>
    <dgm:cxn modelId="{1A1B23E6-FD76-4655-82C0-B8588A2C360D}" type="presOf" srcId="{98896F99-3925-42A5-A19F-D0C8B8494FD6}" destId="{97707332-6147-4A0D-A33A-B804852D7FD1}" srcOrd="0" destOrd="0" presId="urn:microsoft.com/office/officeart/2005/8/layout/hList6"/>
    <dgm:cxn modelId="{14AC5EF4-BC21-401A-9616-265FAF329AEB}" type="presOf" srcId="{CB4B3B4F-F18B-4443-BBF8-9366CE085D3D}" destId="{471C5D7D-DC67-4DD2-BE63-C73E340F00BF}" srcOrd="0" destOrd="0" presId="urn:microsoft.com/office/officeart/2005/8/layout/hList6"/>
    <dgm:cxn modelId="{A603AFFC-E812-4CC8-AE2D-D0135D9C68C7}" type="presOf" srcId="{28A5BA2F-0B16-47A8-AFFD-6F7B9928094A}" destId="{0E924E30-DBE0-4227-B7FD-BAD32E1BB224}" srcOrd="0" destOrd="0" presId="urn:microsoft.com/office/officeart/2005/8/layout/hList6"/>
    <dgm:cxn modelId="{D35E1D0E-DEC5-4FF9-AD5F-FF656F088687}" type="presParOf" srcId="{97707332-6147-4A0D-A33A-B804852D7FD1}" destId="{F039E621-96C8-43EE-8468-7AD44B289EC4}" srcOrd="0" destOrd="0" presId="urn:microsoft.com/office/officeart/2005/8/layout/hList6"/>
    <dgm:cxn modelId="{A658B852-EEE3-4F1C-917E-D07CCAA68BFB}" type="presParOf" srcId="{97707332-6147-4A0D-A33A-B804852D7FD1}" destId="{90354FFF-8360-4D56-9BDD-781E58A58DF3}" srcOrd="1" destOrd="0" presId="urn:microsoft.com/office/officeart/2005/8/layout/hList6"/>
    <dgm:cxn modelId="{880C05CB-E128-4E4E-9703-73444D134CC9}" type="presParOf" srcId="{97707332-6147-4A0D-A33A-B804852D7FD1}" destId="{0E924E30-DBE0-4227-B7FD-BAD32E1BB224}" srcOrd="2" destOrd="0" presId="urn:microsoft.com/office/officeart/2005/8/layout/hList6"/>
    <dgm:cxn modelId="{1D71E1AF-63B0-4065-8224-3E2D8D2C9C2D}" type="presParOf" srcId="{97707332-6147-4A0D-A33A-B804852D7FD1}" destId="{F2C1A416-6F1E-4287-9988-4745E5BB4159}" srcOrd="3" destOrd="0" presId="urn:microsoft.com/office/officeart/2005/8/layout/hList6"/>
    <dgm:cxn modelId="{2EA92077-4FCA-47F2-A6EC-DDB3754891C3}" type="presParOf" srcId="{97707332-6147-4A0D-A33A-B804852D7FD1}" destId="{471C5D7D-DC67-4DD2-BE63-C73E340F00BF}"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9F0D33-0004-4B79-A9B0-2169162C4F2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E041E59-A65C-46C2-85DB-38E9E9A608DD}">
      <dgm:prSet phldrT="[Text]"/>
      <dgm:spPr/>
      <dgm:t>
        <a:bodyPr/>
        <a:lstStyle/>
        <a:p>
          <a:r>
            <a:rPr lang="en-US" dirty="0"/>
            <a:t>Model:</a:t>
          </a:r>
          <a:endParaRPr lang="en-IN" dirty="0"/>
        </a:p>
      </dgm:t>
    </dgm:pt>
    <dgm:pt modelId="{C55C6767-2A22-4CCA-8844-6996707EAC94}" type="parTrans" cxnId="{441CE685-71A5-4C3E-9B62-E8C9921AC70E}">
      <dgm:prSet/>
      <dgm:spPr/>
      <dgm:t>
        <a:bodyPr/>
        <a:lstStyle/>
        <a:p>
          <a:endParaRPr lang="en-IN"/>
        </a:p>
      </dgm:t>
    </dgm:pt>
    <dgm:pt modelId="{551870D6-CA24-4FA2-BFD4-4C4232EA491A}" type="sibTrans" cxnId="{441CE685-71A5-4C3E-9B62-E8C9921AC70E}">
      <dgm:prSet/>
      <dgm:spPr/>
      <dgm:t>
        <a:bodyPr/>
        <a:lstStyle/>
        <a:p>
          <a:endParaRPr lang="en-IN"/>
        </a:p>
      </dgm:t>
    </dgm:pt>
    <dgm:pt modelId="{63DA9DBB-0706-41E7-AB0D-0D66765E1C16}">
      <dgm:prSet phldrT="[Text]" custT="1"/>
      <dgm:spPr/>
      <dgm:t>
        <a:bodyPr/>
        <a:lstStyle/>
        <a:p>
          <a:r>
            <a:rPr lang="en-US" sz="2000" dirty="0"/>
            <a:t>The multiple regression model used for this project is:                                      </a:t>
          </a:r>
          <a:r>
            <a:rPr lang="en-US" sz="3200" b="1" dirty="0"/>
            <a:t>Y</a:t>
          </a:r>
          <a:r>
            <a:rPr lang="en-US" sz="3200" b="1" baseline="-25000" dirty="0"/>
            <a:t>i</a:t>
          </a:r>
          <a:r>
            <a:rPr lang="en-US" sz="3200" b="1" dirty="0"/>
            <a:t>=β</a:t>
          </a:r>
          <a:r>
            <a:rPr lang="en-US" sz="3200" b="1" baseline="-25000" dirty="0"/>
            <a:t>0</a:t>
          </a:r>
          <a:r>
            <a:rPr lang="en-US" sz="3200" b="1" dirty="0"/>
            <a:t> + </a:t>
          </a:r>
          <a:r>
            <a:rPr lang="en-US" sz="3200" b="1" dirty="0">
              <a:latin typeface="Trebuchet MS" panose="020B0603020202020204" pitchFamily="34" charset="0"/>
            </a:rPr>
            <a:t>∑</a:t>
          </a:r>
          <a:r>
            <a:rPr lang="el-GR" sz="3200" b="1" dirty="0">
              <a:latin typeface="Trebuchet MS" panose="020B0603020202020204" pitchFamily="34" charset="0"/>
            </a:rPr>
            <a:t>β</a:t>
          </a:r>
          <a:r>
            <a:rPr lang="en-US" sz="3200" b="1" baseline="-25000" dirty="0">
              <a:latin typeface="Trebuchet MS" panose="020B0603020202020204" pitchFamily="34" charset="0"/>
            </a:rPr>
            <a:t>j </a:t>
          </a:r>
          <a:r>
            <a:rPr lang="en-US" sz="3200" b="1" baseline="0" dirty="0" err="1">
              <a:latin typeface="Trebuchet MS" panose="020B0603020202020204" pitchFamily="34" charset="0"/>
            </a:rPr>
            <a:t>X</a:t>
          </a:r>
          <a:r>
            <a:rPr lang="en-US" sz="3200" b="1" baseline="-25000" dirty="0" err="1">
              <a:latin typeface="Trebuchet MS" panose="020B0603020202020204" pitchFamily="34" charset="0"/>
            </a:rPr>
            <a:t>j</a:t>
          </a:r>
          <a:r>
            <a:rPr lang="en-US" sz="3200" b="1" baseline="-25000" dirty="0">
              <a:latin typeface="Trebuchet MS" panose="020B0603020202020204" pitchFamily="34" charset="0"/>
            </a:rPr>
            <a:t> </a:t>
          </a:r>
          <a:r>
            <a:rPr lang="en-US" sz="3200" b="1" dirty="0"/>
            <a:t>+ </a:t>
          </a:r>
          <a:r>
            <a:rPr lang="en-US" sz="3200" b="1" dirty="0" err="1"/>
            <a:t>ε</a:t>
          </a:r>
          <a:r>
            <a:rPr lang="en-US" sz="3200" b="1" baseline="-25000" dirty="0" err="1"/>
            <a:t>i</a:t>
          </a:r>
          <a:r>
            <a:rPr lang="en-US" sz="3200" b="1" baseline="0" dirty="0"/>
            <a:t> ;j=1(1)8,i=1(1)1338</a:t>
          </a:r>
          <a:endParaRPr lang="en-IN" sz="3200" dirty="0"/>
        </a:p>
      </dgm:t>
    </dgm:pt>
    <dgm:pt modelId="{CA3ED932-634A-4825-99C1-85A40497BEEE}" type="parTrans" cxnId="{A673FFF4-6A98-46F5-9882-45306E00B3EA}">
      <dgm:prSet/>
      <dgm:spPr/>
      <dgm:t>
        <a:bodyPr/>
        <a:lstStyle/>
        <a:p>
          <a:endParaRPr lang="en-IN"/>
        </a:p>
      </dgm:t>
    </dgm:pt>
    <dgm:pt modelId="{12811936-9BBB-4BF4-BB52-9BBA182C782A}" type="sibTrans" cxnId="{A673FFF4-6A98-46F5-9882-45306E00B3EA}">
      <dgm:prSet/>
      <dgm:spPr/>
      <dgm:t>
        <a:bodyPr/>
        <a:lstStyle/>
        <a:p>
          <a:endParaRPr lang="en-IN"/>
        </a:p>
      </dgm:t>
    </dgm:pt>
    <dgm:pt modelId="{EF6FB755-42BF-4F90-9B94-E9B873FDC704}">
      <dgm:prSet phldrT="[Text]"/>
      <dgm:spPr/>
      <dgm:t>
        <a:bodyPr/>
        <a:lstStyle/>
        <a:p>
          <a:r>
            <a:rPr lang="en-US" dirty="0"/>
            <a:t>Assumptions:</a:t>
          </a:r>
          <a:endParaRPr lang="en-IN" dirty="0"/>
        </a:p>
      </dgm:t>
    </dgm:pt>
    <dgm:pt modelId="{CD4AECDC-D58C-45A5-8B6A-17E3A1311FBE}" type="parTrans" cxnId="{902CB300-14AA-470D-8AC1-3180E7642036}">
      <dgm:prSet/>
      <dgm:spPr/>
      <dgm:t>
        <a:bodyPr/>
        <a:lstStyle/>
        <a:p>
          <a:endParaRPr lang="en-IN"/>
        </a:p>
      </dgm:t>
    </dgm:pt>
    <dgm:pt modelId="{D319D1F1-7E35-4A92-A6F1-B2E92958FB89}" type="sibTrans" cxnId="{902CB300-14AA-470D-8AC1-3180E7642036}">
      <dgm:prSet/>
      <dgm:spPr/>
      <dgm:t>
        <a:bodyPr/>
        <a:lstStyle/>
        <a:p>
          <a:endParaRPr lang="en-IN"/>
        </a:p>
      </dgm:t>
    </dgm:pt>
    <dgm:pt modelId="{F7EF8BCE-AEFE-4118-8D0B-F7AFDF2136CA}">
      <dgm:prSet phldrT="[Text]"/>
      <dgm:spPr/>
      <dgm:t>
        <a:bodyPr/>
        <a:lstStyle/>
        <a:p>
          <a:r>
            <a:rPr lang="en-US" b="0" dirty="0" err="1"/>
            <a:t>ε</a:t>
          </a:r>
          <a:r>
            <a:rPr lang="en-US" b="0" baseline="-25000" dirty="0" err="1"/>
            <a:t>i</a:t>
          </a:r>
          <a:r>
            <a:rPr lang="en-US" b="0" baseline="0" dirty="0" err="1"/>
            <a:t>’s</a:t>
          </a:r>
          <a:r>
            <a:rPr lang="en-US" b="0" baseline="0" dirty="0"/>
            <a:t> are normally distributed.</a:t>
          </a:r>
          <a:endParaRPr lang="en-IN" b="0" baseline="-25000" dirty="0"/>
        </a:p>
      </dgm:t>
    </dgm:pt>
    <dgm:pt modelId="{BFB33B67-AAA7-48D1-95FE-56DABB9C4B67}" type="parTrans" cxnId="{A2926F96-87E4-4C3C-857C-50092A7A8BBA}">
      <dgm:prSet/>
      <dgm:spPr/>
      <dgm:t>
        <a:bodyPr/>
        <a:lstStyle/>
        <a:p>
          <a:endParaRPr lang="en-IN"/>
        </a:p>
      </dgm:t>
    </dgm:pt>
    <dgm:pt modelId="{2771384F-BBA5-4D5F-B62C-AECBF48DE57A}" type="sibTrans" cxnId="{A2926F96-87E4-4C3C-857C-50092A7A8BBA}">
      <dgm:prSet/>
      <dgm:spPr/>
      <dgm:t>
        <a:bodyPr/>
        <a:lstStyle/>
        <a:p>
          <a:endParaRPr lang="en-IN"/>
        </a:p>
      </dgm:t>
    </dgm:pt>
    <dgm:pt modelId="{D2CB3991-95E2-4DDB-81C0-88DBF45ED0FB}">
      <dgm:prSet phldrT="[Text]"/>
      <dgm:spPr/>
      <dgm:t>
        <a:bodyPr/>
        <a:lstStyle/>
        <a:p>
          <a:endParaRPr lang="en-IN" b="0" baseline="-25000" dirty="0"/>
        </a:p>
      </dgm:t>
    </dgm:pt>
    <dgm:pt modelId="{BA146AE0-FB55-4CE9-A5E1-114688F3825D}" type="parTrans" cxnId="{A40A6735-6DA5-48C2-AC3E-F7DE8ABDBD91}">
      <dgm:prSet/>
      <dgm:spPr/>
      <dgm:t>
        <a:bodyPr/>
        <a:lstStyle/>
        <a:p>
          <a:endParaRPr lang="en-IN"/>
        </a:p>
      </dgm:t>
    </dgm:pt>
    <dgm:pt modelId="{D3318762-1589-41D4-AEB8-277C5778740F}" type="sibTrans" cxnId="{A40A6735-6DA5-48C2-AC3E-F7DE8ABDBD91}">
      <dgm:prSet/>
      <dgm:spPr/>
      <dgm:t>
        <a:bodyPr/>
        <a:lstStyle/>
        <a:p>
          <a:endParaRPr lang="en-IN"/>
        </a:p>
      </dgm:t>
    </dgm:pt>
    <dgm:pt modelId="{C5B65DF8-BFBE-4AB7-B9A2-4AB9249F1F10}">
      <dgm:prSet phldrT="[Text]"/>
      <dgm:spPr/>
      <dgm:t>
        <a:bodyPr/>
        <a:lstStyle/>
        <a:p>
          <a:r>
            <a:rPr lang="en-US" b="0" baseline="0" dirty="0"/>
            <a:t>E(</a:t>
          </a:r>
          <a:r>
            <a:rPr lang="en-US" b="0" dirty="0" err="1"/>
            <a:t>ε</a:t>
          </a:r>
          <a:r>
            <a:rPr lang="en-US" b="0" baseline="-25000" dirty="0" err="1"/>
            <a:t>i</a:t>
          </a:r>
          <a:r>
            <a:rPr lang="en-US" b="0" baseline="0" dirty="0"/>
            <a:t>)=0 and Var(</a:t>
          </a:r>
          <a:r>
            <a:rPr lang="en-US" b="0" dirty="0" err="1"/>
            <a:t>ε</a:t>
          </a:r>
          <a:r>
            <a:rPr lang="en-US" b="0" baseline="-25000" dirty="0" err="1"/>
            <a:t>i</a:t>
          </a:r>
          <a:r>
            <a:rPr lang="en-US" b="0" baseline="0" dirty="0"/>
            <a:t>)=</a:t>
          </a:r>
          <a:r>
            <a:rPr lang="el-GR" b="0" baseline="0" dirty="0">
              <a:latin typeface="Trebuchet MS" panose="020B0603020202020204" pitchFamily="34" charset="0"/>
            </a:rPr>
            <a:t>σ</a:t>
          </a:r>
          <a:r>
            <a:rPr lang="en-US" b="0" baseline="30000" dirty="0">
              <a:latin typeface="Trebuchet MS" panose="020B0603020202020204" pitchFamily="34" charset="0"/>
            </a:rPr>
            <a:t>2</a:t>
          </a:r>
          <a:r>
            <a:rPr lang="en-US" b="0" baseline="0" dirty="0">
              <a:latin typeface="Trebuchet MS" panose="020B0603020202020204" pitchFamily="34" charset="0"/>
            </a:rPr>
            <a:t> for all </a:t>
          </a:r>
          <a:r>
            <a:rPr lang="en-US" b="0" baseline="0" dirty="0" err="1">
              <a:latin typeface="Trebuchet MS" panose="020B0603020202020204" pitchFamily="34" charset="0"/>
            </a:rPr>
            <a:t>i</a:t>
          </a:r>
          <a:r>
            <a:rPr lang="en-US" b="0" baseline="0" dirty="0">
              <a:latin typeface="Trebuchet MS" panose="020B0603020202020204" pitchFamily="34" charset="0"/>
            </a:rPr>
            <a:t>=1(1)1338</a:t>
          </a:r>
          <a:endParaRPr lang="en-IN" b="0" baseline="30000" dirty="0"/>
        </a:p>
      </dgm:t>
    </dgm:pt>
    <dgm:pt modelId="{6E4931A2-CF09-4AF6-BD0F-BFD27783975A}" type="parTrans" cxnId="{2BFF93E3-4B6A-4A52-A26B-D4B75181D3B9}">
      <dgm:prSet/>
      <dgm:spPr/>
      <dgm:t>
        <a:bodyPr/>
        <a:lstStyle/>
        <a:p>
          <a:endParaRPr lang="en-IN"/>
        </a:p>
      </dgm:t>
    </dgm:pt>
    <dgm:pt modelId="{3FA686A6-D712-4C43-A5AB-7BABFF4B8CDF}" type="sibTrans" cxnId="{2BFF93E3-4B6A-4A52-A26B-D4B75181D3B9}">
      <dgm:prSet/>
      <dgm:spPr/>
      <dgm:t>
        <a:bodyPr/>
        <a:lstStyle/>
        <a:p>
          <a:endParaRPr lang="en-IN"/>
        </a:p>
      </dgm:t>
    </dgm:pt>
    <dgm:pt modelId="{13A2E2FC-08EC-4957-B8B7-C1651601918D}">
      <dgm:prSet phldrT="[Text]"/>
      <dgm:spPr/>
      <dgm:t>
        <a:bodyPr/>
        <a:lstStyle/>
        <a:p>
          <a:r>
            <a:rPr lang="en-US" b="0" dirty="0" err="1"/>
            <a:t>ε</a:t>
          </a:r>
          <a:r>
            <a:rPr lang="en-US" b="0" baseline="-25000" dirty="0" err="1"/>
            <a:t>i</a:t>
          </a:r>
          <a:r>
            <a:rPr lang="en-US" b="0" baseline="0" dirty="0" err="1"/>
            <a:t>’s</a:t>
          </a:r>
          <a:r>
            <a:rPr lang="en-US" b="0" baseline="0" dirty="0"/>
            <a:t> are independently distributed.</a:t>
          </a:r>
          <a:endParaRPr lang="en-IN" b="0" baseline="30000" dirty="0"/>
        </a:p>
      </dgm:t>
    </dgm:pt>
    <dgm:pt modelId="{3C46EC63-D628-4EF0-8591-BF171487A39E}" type="parTrans" cxnId="{B25AD6B4-8A42-414A-A8A1-533A4AE162E1}">
      <dgm:prSet/>
      <dgm:spPr/>
      <dgm:t>
        <a:bodyPr/>
        <a:lstStyle/>
        <a:p>
          <a:endParaRPr lang="en-IN"/>
        </a:p>
      </dgm:t>
    </dgm:pt>
    <dgm:pt modelId="{1686B893-A012-4FCD-BB8B-8AEEFCB42882}" type="sibTrans" cxnId="{B25AD6B4-8A42-414A-A8A1-533A4AE162E1}">
      <dgm:prSet/>
      <dgm:spPr/>
      <dgm:t>
        <a:bodyPr/>
        <a:lstStyle/>
        <a:p>
          <a:endParaRPr lang="en-IN"/>
        </a:p>
      </dgm:t>
    </dgm:pt>
    <dgm:pt modelId="{A998671F-AEED-44A7-8285-763818F85B2D}">
      <dgm:prSet phldrT="[Text]"/>
      <dgm:spPr/>
      <dgm:t>
        <a:bodyPr/>
        <a:lstStyle/>
        <a:p>
          <a:r>
            <a:rPr lang="en-US" b="0" baseline="0" dirty="0" err="1"/>
            <a:t>Cov</a:t>
          </a:r>
          <a:r>
            <a:rPr lang="en-US" b="0" baseline="0" dirty="0"/>
            <a:t>(</a:t>
          </a:r>
          <a:r>
            <a:rPr lang="en-US" b="0" baseline="0" dirty="0" err="1"/>
            <a:t>x</a:t>
          </a:r>
          <a:r>
            <a:rPr lang="en-US" b="0" baseline="-25000" dirty="0" err="1"/>
            <a:t>i</a:t>
          </a:r>
          <a:r>
            <a:rPr lang="en-US" b="0" baseline="0" dirty="0" err="1"/>
            <a:t>,x</a:t>
          </a:r>
          <a:r>
            <a:rPr lang="en-US" b="0" baseline="-25000" dirty="0" err="1"/>
            <a:t>k</a:t>
          </a:r>
          <a:r>
            <a:rPr lang="en-US" b="0" baseline="0" dirty="0"/>
            <a:t>)=0 for all </a:t>
          </a:r>
          <a:r>
            <a:rPr lang="en-US" b="0" baseline="0" dirty="0" err="1"/>
            <a:t>i</a:t>
          </a:r>
          <a:r>
            <a:rPr lang="en-US" b="0" baseline="0" dirty="0"/>
            <a:t> </a:t>
          </a:r>
          <a:r>
            <a:rPr lang="en-US" b="0" baseline="0" dirty="0">
              <a:latin typeface="Trebuchet MS" panose="020B0603020202020204" pitchFamily="34" charset="0"/>
            </a:rPr>
            <a:t>≠ k.</a:t>
          </a:r>
          <a:endParaRPr lang="en-IN" b="0" baseline="0" dirty="0"/>
        </a:p>
      </dgm:t>
    </dgm:pt>
    <dgm:pt modelId="{7B1EE143-404A-45D1-BE64-4472870F56D5}" type="parTrans" cxnId="{3EEAE269-2F41-4AB2-AC6D-37C84C4E7E62}">
      <dgm:prSet/>
      <dgm:spPr/>
      <dgm:t>
        <a:bodyPr/>
        <a:lstStyle/>
        <a:p>
          <a:endParaRPr lang="en-IN"/>
        </a:p>
      </dgm:t>
    </dgm:pt>
    <dgm:pt modelId="{BC0129BD-B866-4ED3-98DD-1A1C82B8B5F8}" type="sibTrans" cxnId="{3EEAE269-2F41-4AB2-AC6D-37C84C4E7E62}">
      <dgm:prSet/>
      <dgm:spPr/>
      <dgm:t>
        <a:bodyPr/>
        <a:lstStyle/>
        <a:p>
          <a:endParaRPr lang="en-IN"/>
        </a:p>
      </dgm:t>
    </dgm:pt>
    <dgm:pt modelId="{307EC5E2-2066-496C-9A3C-95A6802C2B1F}" type="pres">
      <dgm:prSet presAssocID="{3C9F0D33-0004-4B79-A9B0-2169162C4F26}" presName="linear" presStyleCnt="0">
        <dgm:presLayoutVars>
          <dgm:animLvl val="lvl"/>
          <dgm:resizeHandles val="exact"/>
        </dgm:presLayoutVars>
      </dgm:prSet>
      <dgm:spPr/>
    </dgm:pt>
    <dgm:pt modelId="{FF7863DC-F870-4239-B843-625839703BE4}" type="pres">
      <dgm:prSet presAssocID="{EE041E59-A65C-46C2-85DB-38E9E9A608DD}" presName="parentText" presStyleLbl="node1" presStyleIdx="0" presStyleCnt="2">
        <dgm:presLayoutVars>
          <dgm:chMax val="0"/>
          <dgm:bulletEnabled val="1"/>
        </dgm:presLayoutVars>
      </dgm:prSet>
      <dgm:spPr/>
    </dgm:pt>
    <dgm:pt modelId="{25427471-2324-4D80-8FFC-9FCF27856917}" type="pres">
      <dgm:prSet presAssocID="{EE041E59-A65C-46C2-85DB-38E9E9A608DD}" presName="childText" presStyleLbl="revTx" presStyleIdx="0" presStyleCnt="2">
        <dgm:presLayoutVars>
          <dgm:bulletEnabled val="1"/>
        </dgm:presLayoutVars>
      </dgm:prSet>
      <dgm:spPr/>
    </dgm:pt>
    <dgm:pt modelId="{5F524C4F-4593-46E6-AB2B-9B30AE2454CD}" type="pres">
      <dgm:prSet presAssocID="{EF6FB755-42BF-4F90-9B94-E9B873FDC704}" presName="parentText" presStyleLbl="node1" presStyleIdx="1" presStyleCnt="2" custScaleY="109268">
        <dgm:presLayoutVars>
          <dgm:chMax val="0"/>
          <dgm:bulletEnabled val="1"/>
        </dgm:presLayoutVars>
      </dgm:prSet>
      <dgm:spPr/>
    </dgm:pt>
    <dgm:pt modelId="{B5576E6F-4DC4-4618-9386-9CE63F4DE165}" type="pres">
      <dgm:prSet presAssocID="{EF6FB755-42BF-4F90-9B94-E9B873FDC704}" presName="childText" presStyleLbl="revTx" presStyleIdx="1" presStyleCnt="2" custScaleY="80965">
        <dgm:presLayoutVars>
          <dgm:bulletEnabled val="1"/>
        </dgm:presLayoutVars>
      </dgm:prSet>
      <dgm:spPr/>
    </dgm:pt>
  </dgm:ptLst>
  <dgm:cxnLst>
    <dgm:cxn modelId="{902CB300-14AA-470D-8AC1-3180E7642036}" srcId="{3C9F0D33-0004-4B79-A9B0-2169162C4F26}" destId="{EF6FB755-42BF-4F90-9B94-E9B873FDC704}" srcOrd="1" destOrd="0" parTransId="{CD4AECDC-D58C-45A5-8B6A-17E3A1311FBE}" sibTransId="{D319D1F1-7E35-4A92-A6F1-B2E92958FB89}"/>
    <dgm:cxn modelId="{87393122-C33D-405E-BD75-2F86DC79B4A2}" type="presOf" srcId="{EF6FB755-42BF-4F90-9B94-E9B873FDC704}" destId="{5F524C4F-4593-46E6-AB2B-9B30AE2454CD}" srcOrd="0" destOrd="0" presId="urn:microsoft.com/office/officeart/2005/8/layout/vList2"/>
    <dgm:cxn modelId="{3CBA8E27-FD9C-492E-BB64-FB92E56BDCFF}" type="presOf" srcId="{63DA9DBB-0706-41E7-AB0D-0D66765E1C16}" destId="{25427471-2324-4D80-8FFC-9FCF27856917}" srcOrd="0" destOrd="0" presId="urn:microsoft.com/office/officeart/2005/8/layout/vList2"/>
    <dgm:cxn modelId="{D9A5FD32-9859-4F3B-8155-39874C6C8C54}" type="presOf" srcId="{EE041E59-A65C-46C2-85DB-38E9E9A608DD}" destId="{FF7863DC-F870-4239-B843-625839703BE4}" srcOrd="0" destOrd="0" presId="urn:microsoft.com/office/officeart/2005/8/layout/vList2"/>
    <dgm:cxn modelId="{6573F334-20F1-4D61-9F73-1E003817D4E7}" type="presOf" srcId="{A998671F-AEED-44A7-8285-763818F85B2D}" destId="{B5576E6F-4DC4-4618-9386-9CE63F4DE165}" srcOrd="0" destOrd="3" presId="urn:microsoft.com/office/officeart/2005/8/layout/vList2"/>
    <dgm:cxn modelId="{A40A6735-6DA5-48C2-AC3E-F7DE8ABDBD91}" srcId="{EF6FB755-42BF-4F90-9B94-E9B873FDC704}" destId="{D2CB3991-95E2-4DDB-81C0-88DBF45ED0FB}" srcOrd="4" destOrd="0" parTransId="{BA146AE0-FB55-4CE9-A5E1-114688F3825D}" sibTransId="{D3318762-1589-41D4-AEB8-277C5778740F}"/>
    <dgm:cxn modelId="{3EEAE269-2F41-4AB2-AC6D-37C84C4E7E62}" srcId="{EF6FB755-42BF-4F90-9B94-E9B873FDC704}" destId="{A998671F-AEED-44A7-8285-763818F85B2D}" srcOrd="3" destOrd="0" parTransId="{7B1EE143-404A-45D1-BE64-4472870F56D5}" sibTransId="{BC0129BD-B866-4ED3-98DD-1A1C82B8B5F8}"/>
    <dgm:cxn modelId="{BD3E6F7E-E013-4C62-B08A-FBE1F8E5F476}" type="presOf" srcId="{3C9F0D33-0004-4B79-A9B0-2169162C4F26}" destId="{307EC5E2-2066-496C-9A3C-95A6802C2B1F}" srcOrd="0" destOrd="0" presId="urn:microsoft.com/office/officeart/2005/8/layout/vList2"/>
    <dgm:cxn modelId="{441CE685-71A5-4C3E-9B62-E8C9921AC70E}" srcId="{3C9F0D33-0004-4B79-A9B0-2169162C4F26}" destId="{EE041E59-A65C-46C2-85DB-38E9E9A608DD}" srcOrd="0" destOrd="0" parTransId="{C55C6767-2A22-4CCA-8844-6996707EAC94}" sibTransId="{551870D6-CA24-4FA2-BFD4-4C4232EA491A}"/>
    <dgm:cxn modelId="{42E73C91-16D7-42D9-BBBC-2DAD2C0EC3E6}" type="presOf" srcId="{F7EF8BCE-AEFE-4118-8D0B-F7AFDF2136CA}" destId="{B5576E6F-4DC4-4618-9386-9CE63F4DE165}" srcOrd="0" destOrd="0" presId="urn:microsoft.com/office/officeart/2005/8/layout/vList2"/>
    <dgm:cxn modelId="{A2926F96-87E4-4C3C-857C-50092A7A8BBA}" srcId="{EF6FB755-42BF-4F90-9B94-E9B873FDC704}" destId="{F7EF8BCE-AEFE-4118-8D0B-F7AFDF2136CA}" srcOrd="0" destOrd="0" parTransId="{BFB33B67-AAA7-48D1-95FE-56DABB9C4B67}" sibTransId="{2771384F-BBA5-4D5F-B62C-AECBF48DE57A}"/>
    <dgm:cxn modelId="{32208E9F-53E7-47E2-ADD5-FE7291CC426D}" type="presOf" srcId="{C5B65DF8-BFBE-4AB7-B9A2-4AB9249F1F10}" destId="{B5576E6F-4DC4-4618-9386-9CE63F4DE165}" srcOrd="0" destOrd="1" presId="urn:microsoft.com/office/officeart/2005/8/layout/vList2"/>
    <dgm:cxn modelId="{AF3718AA-4795-47EC-ABA4-536E706C9511}" type="presOf" srcId="{D2CB3991-95E2-4DDB-81C0-88DBF45ED0FB}" destId="{B5576E6F-4DC4-4618-9386-9CE63F4DE165}" srcOrd="0" destOrd="4" presId="urn:microsoft.com/office/officeart/2005/8/layout/vList2"/>
    <dgm:cxn modelId="{B25AD6B4-8A42-414A-A8A1-533A4AE162E1}" srcId="{EF6FB755-42BF-4F90-9B94-E9B873FDC704}" destId="{13A2E2FC-08EC-4957-B8B7-C1651601918D}" srcOrd="2" destOrd="0" parTransId="{3C46EC63-D628-4EF0-8591-BF171487A39E}" sibTransId="{1686B893-A012-4FCD-BB8B-8AEEFCB42882}"/>
    <dgm:cxn modelId="{2BFF93E3-4B6A-4A52-A26B-D4B75181D3B9}" srcId="{EF6FB755-42BF-4F90-9B94-E9B873FDC704}" destId="{C5B65DF8-BFBE-4AB7-B9A2-4AB9249F1F10}" srcOrd="1" destOrd="0" parTransId="{6E4931A2-CF09-4AF6-BD0F-BFD27783975A}" sibTransId="{3FA686A6-D712-4C43-A5AB-7BABFF4B8CDF}"/>
    <dgm:cxn modelId="{068972EC-DB7D-41CE-BE9E-5F96EBFA902D}" type="presOf" srcId="{13A2E2FC-08EC-4957-B8B7-C1651601918D}" destId="{B5576E6F-4DC4-4618-9386-9CE63F4DE165}" srcOrd="0" destOrd="2" presId="urn:microsoft.com/office/officeart/2005/8/layout/vList2"/>
    <dgm:cxn modelId="{A673FFF4-6A98-46F5-9882-45306E00B3EA}" srcId="{EE041E59-A65C-46C2-85DB-38E9E9A608DD}" destId="{63DA9DBB-0706-41E7-AB0D-0D66765E1C16}" srcOrd="0" destOrd="0" parTransId="{CA3ED932-634A-4825-99C1-85A40497BEEE}" sibTransId="{12811936-9BBB-4BF4-BB52-9BBA182C782A}"/>
    <dgm:cxn modelId="{DBC898A9-04ED-4C9E-8654-AC41C1D32016}" type="presParOf" srcId="{307EC5E2-2066-496C-9A3C-95A6802C2B1F}" destId="{FF7863DC-F870-4239-B843-625839703BE4}" srcOrd="0" destOrd="0" presId="urn:microsoft.com/office/officeart/2005/8/layout/vList2"/>
    <dgm:cxn modelId="{D458EEA9-41A5-46AF-B7B6-A404C9826BFB}" type="presParOf" srcId="{307EC5E2-2066-496C-9A3C-95A6802C2B1F}" destId="{25427471-2324-4D80-8FFC-9FCF27856917}" srcOrd="1" destOrd="0" presId="urn:microsoft.com/office/officeart/2005/8/layout/vList2"/>
    <dgm:cxn modelId="{9EE28599-65E2-4FCA-BF78-CACD689455B8}" type="presParOf" srcId="{307EC5E2-2066-496C-9A3C-95A6802C2B1F}" destId="{5F524C4F-4593-46E6-AB2B-9B30AE2454CD}" srcOrd="2" destOrd="0" presId="urn:microsoft.com/office/officeart/2005/8/layout/vList2"/>
    <dgm:cxn modelId="{6D6113C1-988A-4959-BDA5-3B15F60C09F0}" type="presParOf" srcId="{307EC5E2-2066-496C-9A3C-95A6802C2B1F}" destId="{B5576E6F-4DC4-4618-9386-9CE63F4DE16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E621-96C8-43EE-8468-7AD44B289EC4}">
      <dsp:nvSpPr>
        <dsp:cNvPr id="0" name=""/>
        <dsp:cNvSpPr/>
      </dsp:nvSpPr>
      <dsp:spPr>
        <a:xfrm rot="16200000">
          <a:off x="-429398" y="430653"/>
          <a:ext cx="4123107" cy="3261800"/>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4485" bIns="0" numCol="1" spcCol="1270" anchor="ctr" anchorCtr="0">
          <a:noAutofit/>
        </a:bodyPr>
        <a:lstStyle/>
        <a:p>
          <a:pPr marL="0" lvl="0" indent="0" algn="ctr" defTabSz="1200150">
            <a:lnSpc>
              <a:spcPct val="90000"/>
            </a:lnSpc>
            <a:spcBef>
              <a:spcPct val="0"/>
            </a:spcBef>
            <a:spcAft>
              <a:spcPct val="35000"/>
            </a:spcAft>
            <a:buNone/>
          </a:pPr>
          <a:r>
            <a:rPr lang="en-US" sz="2700" kern="1200" dirty="0"/>
            <a:t>Use Multiple Regression Model</a:t>
          </a:r>
          <a:endParaRPr lang="en-IN" sz="2700" kern="1200" dirty="0"/>
        </a:p>
      </dsp:txBody>
      <dsp:txXfrm rot="5400000">
        <a:off x="1256" y="824620"/>
        <a:ext cx="3261800" cy="2473865"/>
      </dsp:txXfrm>
    </dsp:sp>
    <dsp:sp modelId="{0E924E30-DBE0-4227-B7FD-BAD32E1BB224}">
      <dsp:nvSpPr>
        <dsp:cNvPr id="0" name=""/>
        <dsp:cNvSpPr/>
      </dsp:nvSpPr>
      <dsp:spPr>
        <a:xfrm rot="16200000">
          <a:off x="3077037" y="430653"/>
          <a:ext cx="4123107" cy="3261800"/>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4485" bIns="0" numCol="1" spcCol="1270" anchor="ctr" anchorCtr="0">
          <a:noAutofit/>
        </a:bodyPr>
        <a:lstStyle/>
        <a:p>
          <a:pPr marL="0" lvl="0" indent="0" algn="ctr" defTabSz="1200150">
            <a:lnSpc>
              <a:spcPct val="90000"/>
            </a:lnSpc>
            <a:spcBef>
              <a:spcPct val="0"/>
            </a:spcBef>
            <a:spcAft>
              <a:spcPct val="35000"/>
            </a:spcAft>
            <a:buNone/>
          </a:pPr>
          <a:r>
            <a:rPr lang="en-US" sz="2700" kern="1200" dirty="0"/>
            <a:t>Handle problems like multicollinearity, heteroscedasticity and using variable selection method</a:t>
          </a:r>
          <a:endParaRPr lang="en-IN" sz="2700" kern="1200" dirty="0"/>
        </a:p>
      </dsp:txBody>
      <dsp:txXfrm rot="5400000">
        <a:off x="3507691" y="824620"/>
        <a:ext cx="3261800" cy="2473865"/>
      </dsp:txXfrm>
    </dsp:sp>
    <dsp:sp modelId="{471C5D7D-DC67-4DD2-BE63-C73E340F00BF}">
      <dsp:nvSpPr>
        <dsp:cNvPr id="0" name=""/>
        <dsp:cNvSpPr/>
      </dsp:nvSpPr>
      <dsp:spPr>
        <a:xfrm rot="16200000">
          <a:off x="6583473" y="430653"/>
          <a:ext cx="4123107" cy="3261800"/>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4485" bIns="0" numCol="1" spcCol="1270" anchor="ctr" anchorCtr="0">
          <a:noAutofit/>
        </a:bodyPr>
        <a:lstStyle/>
        <a:p>
          <a:pPr marL="0" lvl="0" indent="0" algn="ctr" defTabSz="1200150">
            <a:lnSpc>
              <a:spcPct val="90000"/>
            </a:lnSpc>
            <a:spcBef>
              <a:spcPct val="0"/>
            </a:spcBef>
            <a:spcAft>
              <a:spcPct val="35000"/>
            </a:spcAft>
            <a:buNone/>
          </a:pPr>
          <a:r>
            <a:rPr lang="en-US" sz="2700" kern="1200" dirty="0"/>
            <a:t>Check the significance of predictors and predict the expenses</a:t>
          </a:r>
          <a:endParaRPr lang="en-IN" sz="2700" kern="1200" dirty="0"/>
        </a:p>
      </dsp:txBody>
      <dsp:txXfrm rot="5400000">
        <a:off x="7014127" y="824620"/>
        <a:ext cx="3261800" cy="2473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863DC-F870-4239-B843-625839703BE4}">
      <dsp:nvSpPr>
        <dsp:cNvPr id="0" name=""/>
        <dsp:cNvSpPr/>
      </dsp:nvSpPr>
      <dsp:spPr>
        <a:xfrm>
          <a:off x="0" y="58162"/>
          <a:ext cx="10186692" cy="936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Model:</a:t>
          </a:r>
          <a:endParaRPr lang="en-IN" sz="3200" kern="1200" dirty="0"/>
        </a:p>
      </dsp:txBody>
      <dsp:txXfrm>
        <a:off x="45692" y="103854"/>
        <a:ext cx="10095308" cy="844616"/>
      </dsp:txXfrm>
    </dsp:sp>
    <dsp:sp modelId="{25427471-2324-4D80-8FFC-9FCF27856917}">
      <dsp:nvSpPr>
        <dsp:cNvPr id="0" name=""/>
        <dsp:cNvSpPr/>
      </dsp:nvSpPr>
      <dsp:spPr>
        <a:xfrm>
          <a:off x="0" y="994162"/>
          <a:ext cx="10186692"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42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The multiple regression model used for this project is:                                      </a:t>
          </a:r>
          <a:r>
            <a:rPr lang="en-US" sz="3200" b="1" kern="1200" dirty="0"/>
            <a:t>Y</a:t>
          </a:r>
          <a:r>
            <a:rPr lang="en-US" sz="3200" b="1" kern="1200" baseline="-25000" dirty="0"/>
            <a:t>i</a:t>
          </a:r>
          <a:r>
            <a:rPr lang="en-US" sz="3200" b="1" kern="1200" dirty="0"/>
            <a:t>=β</a:t>
          </a:r>
          <a:r>
            <a:rPr lang="en-US" sz="3200" b="1" kern="1200" baseline="-25000" dirty="0"/>
            <a:t>0</a:t>
          </a:r>
          <a:r>
            <a:rPr lang="en-US" sz="3200" b="1" kern="1200" dirty="0"/>
            <a:t> + </a:t>
          </a:r>
          <a:r>
            <a:rPr lang="en-US" sz="3200" b="1" kern="1200" dirty="0">
              <a:latin typeface="Trebuchet MS" panose="020B0603020202020204" pitchFamily="34" charset="0"/>
            </a:rPr>
            <a:t>∑</a:t>
          </a:r>
          <a:r>
            <a:rPr lang="el-GR" sz="3200" b="1" kern="1200" dirty="0">
              <a:latin typeface="Trebuchet MS" panose="020B0603020202020204" pitchFamily="34" charset="0"/>
            </a:rPr>
            <a:t>β</a:t>
          </a:r>
          <a:r>
            <a:rPr lang="en-US" sz="3200" b="1" kern="1200" baseline="-25000" dirty="0">
              <a:latin typeface="Trebuchet MS" panose="020B0603020202020204" pitchFamily="34" charset="0"/>
            </a:rPr>
            <a:t>j </a:t>
          </a:r>
          <a:r>
            <a:rPr lang="en-US" sz="3200" b="1" kern="1200" baseline="0" dirty="0" err="1">
              <a:latin typeface="Trebuchet MS" panose="020B0603020202020204" pitchFamily="34" charset="0"/>
            </a:rPr>
            <a:t>X</a:t>
          </a:r>
          <a:r>
            <a:rPr lang="en-US" sz="3200" b="1" kern="1200" baseline="-25000" dirty="0" err="1">
              <a:latin typeface="Trebuchet MS" panose="020B0603020202020204" pitchFamily="34" charset="0"/>
            </a:rPr>
            <a:t>j</a:t>
          </a:r>
          <a:r>
            <a:rPr lang="en-US" sz="3200" b="1" kern="1200" baseline="-25000" dirty="0">
              <a:latin typeface="Trebuchet MS" panose="020B0603020202020204" pitchFamily="34" charset="0"/>
            </a:rPr>
            <a:t> </a:t>
          </a:r>
          <a:r>
            <a:rPr lang="en-US" sz="3200" b="1" kern="1200" dirty="0"/>
            <a:t>+ </a:t>
          </a:r>
          <a:r>
            <a:rPr lang="en-US" sz="3200" b="1" kern="1200" dirty="0" err="1"/>
            <a:t>ε</a:t>
          </a:r>
          <a:r>
            <a:rPr lang="en-US" sz="3200" b="1" kern="1200" baseline="-25000" dirty="0" err="1"/>
            <a:t>i</a:t>
          </a:r>
          <a:r>
            <a:rPr lang="en-US" sz="3200" b="1" kern="1200" baseline="0" dirty="0"/>
            <a:t> ;j=1(1)8,i=1(1)1338</a:t>
          </a:r>
          <a:endParaRPr lang="en-IN" sz="3200" kern="1200" dirty="0"/>
        </a:p>
      </dsp:txBody>
      <dsp:txXfrm>
        <a:off x="0" y="994162"/>
        <a:ext cx="10186692" cy="745200"/>
      </dsp:txXfrm>
    </dsp:sp>
    <dsp:sp modelId="{5F524C4F-4593-46E6-AB2B-9B30AE2454CD}">
      <dsp:nvSpPr>
        <dsp:cNvPr id="0" name=""/>
        <dsp:cNvSpPr/>
      </dsp:nvSpPr>
      <dsp:spPr>
        <a:xfrm>
          <a:off x="0" y="1739362"/>
          <a:ext cx="10186692" cy="102274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Assumptions:</a:t>
          </a:r>
          <a:endParaRPr lang="en-IN" sz="3200" kern="1200" dirty="0"/>
        </a:p>
      </dsp:txBody>
      <dsp:txXfrm>
        <a:off x="49926" y="1789288"/>
        <a:ext cx="10086840" cy="922896"/>
      </dsp:txXfrm>
    </dsp:sp>
    <dsp:sp modelId="{B5576E6F-4DC4-4618-9386-9CE63F4DE165}">
      <dsp:nvSpPr>
        <dsp:cNvPr id="0" name=""/>
        <dsp:cNvSpPr/>
      </dsp:nvSpPr>
      <dsp:spPr>
        <a:xfrm>
          <a:off x="0" y="2762110"/>
          <a:ext cx="10186692" cy="2044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42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b="0" kern="1200" dirty="0" err="1"/>
            <a:t>ε</a:t>
          </a:r>
          <a:r>
            <a:rPr lang="en-US" sz="2500" b="0" kern="1200" baseline="-25000" dirty="0" err="1"/>
            <a:t>i</a:t>
          </a:r>
          <a:r>
            <a:rPr lang="en-US" sz="2500" b="0" kern="1200" baseline="0" dirty="0" err="1"/>
            <a:t>’s</a:t>
          </a:r>
          <a:r>
            <a:rPr lang="en-US" sz="2500" b="0" kern="1200" baseline="0" dirty="0"/>
            <a:t> are normally distributed.</a:t>
          </a:r>
          <a:endParaRPr lang="en-IN" sz="2500" b="0" kern="1200" baseline="-25000" dirty="0"/>
        </a:p>
        <a:p>
          <a:pPr marL="228600" lvl="1" indent="-228600" algn="l" defTabSz="1111250">
            <a:lnSpc>
              <a:spcPct val="90000"/>
            </a:lnSpc>
            <a:spcBef>
              <a:spcPct val="0"/>
            </a:spcBef>
            <a:spcAft>
              <a:spcPct val="20000"/>
            </a:spcAft>
            <a:buChar char="•"/>
          </a:pPr>
          <a:r>
            <a:rPr lang="en-US" sz="2500" b="0" kern="1200" baseline="0" dirty="0"/>
            <a:t>E(</a:t>
          </a:r>
          <a:r>
            <a:rPr lang="en-US" sz="2500" b="0" kern="1200" dirty="0" err="1"/>
            <a:t>ε</a:t>
          </a:r>
          <a:r>
            <a:rPr lang="en-US" sz="2500" b="0" kern="1200" baseline="-25000" dirty="0" err="1"/>
            <a:t>i</a:t>
          </a:r>
          <a:r>
            <a:rPr lang="en-US" sz="2500" b="0" kern="1200" baseline="0" dirty="0"/>
            <a:t>)=0 and Var(</a:t>
          </a:r>
          <a:r>
            <a:rPr lang="en-US" sz="2500" b="0" kern="1200" dirty="0" err="1"/>
            <a:t>ε</a:t>
          </a:r>
          <a:r>
            <a:rPr lang="en-US" sz="2500" b="0" kern="1200" baseline="-25000" dirty="0" err="1"/>
            <a:t>i</a:t>
          </a:r>
          <a:r>
            <a:rPr lang="en-US" sz="2500" b="0" kern="1200" baseline="0" dirty="0"/>
            <a:t>)=</a:t>
          </a:r>
          <a:r>
            <a:rPr lang="el-GR" sz="2500" b="0" kern="1200" baseline="0" dirty="0">
              <a:latin typeface="Trebuchet MS" panose="020B0603020202020204" pitchFamily="34" charset="0"/>
            </a:rPr>
            <a:t>σ</a:t>
          </a:r>
          <a:r>
            <a:rPr lang="en-US" sz="2500" b="0" kern="1200" baseline="30000" dirty="0">
              <a:latin typeface="Trebuchet MS" panose="020B0603020202020204" pitchFamily="34" charset="0"/>
            </a:rPr>
            <a:t>2</a:t>
          </a:r>
          <a:r>
            <a:rPr lang="en-US" sz="2500" b="0" kern="1200" baseline="0" dirty="0">
              <a:latin typeface="Trebuchet MS" panose="020B0603020202020204" pitchFamily="34" charset="0"/>
            </a:rPr>
            <a:t> for all </a:t>
          </a:r>
          <a:r>
            <a:rPr lang="en-US" sz="2500" b="0" kern="1200" baseline="0" dirty="0" err="1">
              <a:latin typeface="Trebuchet MS" panose="020B0603020202020204" pitchFamily="34" charset="0"/>
            </a:rPr>
            <a:t>i</a:t>
          </a:r>
          <a:r>
            <a:rPr lang="en-US" sz="2500" b="0" kern="1200" baseline="0" dirty="0">
              <a:latin typeface="Trebuchet MS" panose="020B0603020202020204" pitchFamily="34" charset="0"/>
            </a:rPr>
            <a:t>=1(1)1338</a:t>
          </a:r>
          <a:endParaRPr lang="en-IN" sz="2500" b="0" kern="1200" baseline="30000" dirty="0"/>
        </a:p>
        <a:p>
          <a:pPr marL="228600" lvl="1" indent="-228600" algn="l" defTabSz="1111250">
            <a:lnSpc>
              <a:spcPct val="90000"/>
            </a:lnSpc>
            <a:spcBef>
              <a:spcPct val="0"/>
            </a:spcBef>
            <a:spcAft>
              <a:spcPct val="20000"/>
            </a:spcAft>
            <a:buChar char="•"/>
          </a:pPr>
          <a:r>
            <a:rPr lang="en-US" sz="2500" b="0" kern="1200" dirty="0" err="1"/>
            <a:t>ε</a:t>
          </a:r>
          <a:r>
            <a:rPr lang="en-US" sz="2500" b="0" kern="1200" baseline="-25000" dirty="0" err="1"/>
            <a:t>i</a:t>
          </a:r>
          <a:r>
            <a:rPr lang="en-US" sz="2500" b="0" kern="1200" baseline="0" dirty="0" err="1"/>
            <a:t>’s</a:t>
          </a:r>
          <a:r>
            <a:rPr lang="en-US" sz="2500" b="0" kern="1200" baseline="0" dirty="0"/>
            <a:t> are independently distributed.</a:t>
          </a:r>
          <a:endParaRPr lang="en-IN" sz="2500" b="0" kern="1200" baseline="30000" dirty="0"/>
        </a:p>
        <a:p>
          <a:pPr marL="228600" lvl="1" indent="-228600" algn="l" defTabSz="1111250">
            <a:lnSpc>
              <a:spcPct val="90000"/>
            </a:lnSpc>
            <a:spcBef>
              <a:spcPct val="0"/>
            </a:spcBef>
            <a:spcAft>
              <a:spcPct val="20000"/>
            </a:spcAft>
            <a:buChar char="•"/>
          </a:pPr>
          <a:r>
            <a:rPr lang="en-US" sz="2500" b="0" kern="1200" baseline="0" dirty="0" err="1"/>
            <a:t>Cov</a:t>
          </a:r>
          <a:r>
            <a:rPr lang="en-US" sz="2500" b="0" kern="1200" baseline="0" dirty="0"/>
            <a:t>(</a:t>
          </a:r>
          <a:r>
            <a:rPr lang="en-US" sz="2500" b="0" kern="1200" baseline="0" dirty="0" err="1"/>
            <a:t>x</a:t>
          </a:r>
          <a:r>
            <a:rPr lang="en-US" sz="2500" b="0" kern="1200" baseline="-25000" dirty="0" err="1"/>
            <a:t>i</a:t>
          </a:r>
          <a:r>
            <a:rPr lang="en-US" sz="2500" b="0" kern="1200" baseline="0" dirty="0" err="1"/>
            <a:t>,x</a:t>
          </a:r>
          <a:r>
            <a:rPr lang="en-US" sz="2500" b="0" kern="1200" baseline="-25000" dirty="0" err="1"/>
            <a:t>k</a:t>
          </a:r>
          <a:r>
            <a:rPr lang="en-US" sz="2500" b="0" kern="1200" baseline="0" dirty="0"/>
            <a:t>)=0 for all </a:t>
          </a:r>
          <a:r>
            <a:rPr lang="en-US" sz="2500" b="0" kern="1200" baseline="0" dirty="0" err="1"/>
            <a:t>i</a:t>
          </a:r>
          <a:r>
            <a:rPr lang="en-US" sz="2500" b="0" kern="1200" baseline="0" dirty="0"/>
            <a:t> </a:t>
          </a:r>
          <a:r>
            <a:rPr lang="en-US" sz="2500" b="0" kern="1200" baseline="0" dirty="0">
              <a:latin typeface="Trebuchet MS" panose="020B0603020202020204" pitchFamily="34" charset="0"/>
            </a:rPr>
            <a:t>≠ k.</a:t>
          </a:r>
          <a:endParaRPr lang="en-IN" sz="2500" b="0" kern="1200" baseline="0" dirty="0"/>
        </a:p>
        <a:p>
          <a:pPr marL="228600" lvl="1" indent="-228600" algn="l" defTabSz="1111250">
            <a:lnSpc>
              <a:spcPct val="90000"/>
            </a:lnSpc>
            <a:spcBef>
              <a:spcPct val="0"/>
            </a:spcBef>
            <a:spcAft>
              <a:spcPct val="20000"/>
            </a:spcAft>
            <a:buChar char="•"/>
          </a:pPr>
          <a:endParaRPr lang="en-IN" sz="2500" b="0" kern="1200" baseline="-25000" dirty="0"/>
        </a:p>
      </dsp:txBody>
      <dsp:txXfrm>
        <a:off x="0" y="2762110"/>
        <a:ext cx="10186692" cy="204469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49A47-8511-4FE9-ADD7-2C0C05EA57D5}" type="datetimeFigureOut">
              <a:rPr lang="en-IN" smtClean="0"/>
              <a:t>18-04-2021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67E97-B8F7-41FC-844F-8E0942F26603}" type="slidenum">
              <a:rPr lang="en-IN" smtClean="0"/>
              <a:t>‹#›</a:t>
            </a:fld>
            <a:endParaRPr lang="en-IN"/>
          </a:p>
        </p:txBody>
      </p:sp>
    </p:spTree>
    <p:extLst>
      <p:ext uri="{BB962C8B-B14F-4D97-AF65-F5344CB8AC3E}">
        <p14:creationId xmlns:p14="http://schemas.microsoft.com/office/powerpoint/2010/main" val="155691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16374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185460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210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596303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45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1269198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392514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4755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349125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69DFD-FFDE-4C02-BC39-6CD270D64EFC}"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90366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69DFD-FFDE-4C02-BC39-6CD270D64EFC}"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67291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69DFD-FFDE-4C02-BC39-6CD270D64EFC}" type="datetimeFigureOut">
              <a:rPr lang="en-IN" smtClean="0"/>
              <a:t>18-04-2021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363368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69DFD-FFDE-4C02-BC39-6CD270D64EFC}" type="datetimeFigureOut">
              <a:rPr lang="en-IN" smtClean="0"/>
              <a:t>18-04-2021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184209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69DFD-FFDE-4C02-BC39-6CD270D64EFC}" type="datetimeFigureOut">
              <a:rPr lang="en-IN" smtClean="0"/>
              <a:t>18-04-2021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393550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F69DFD-FFDE-4C02-BC39-6CD270D64EFC}"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389001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69DFD-FFDE-4C02-BC39-6CD270D64EFC}"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B2D77-BBB4-4456-B032-B97DF9A253EB}" type="slidenum">
              <a:rPr lang="en-IN" smtClean="0"/>
              <a:t>‹#›</a:t>
            </a:fld>
            <a:endParaRPr lang="en-IN"/>
          </a:p>
        </p:txBody>
      </p:sp>
    </p:spTree>
    <p:extLst>
      <p:ext uri="{BB962C8B-B14F-4D97-AF65-F5344CB8AC3E}">
        <p14:creationId xmlns:p14="http://schemas.microsoft.com/office/powerpoint/2010/main" val="11810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F69DFD-FFDE-4C02-BC39-6CD270D64EFC}" type="datetimeFigureOut">
              <a:rPr lang="en-IN" smtClean="0"/>
              <a:t>18-04-2021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9B2D77-BBB4-4456-B032-B97DF9A253EB}" type="slidenum">
              <a:rPr lang="en-IN" smtClean="0"/>
              <a:t>‹#›</a:t>
            </a:fld>
            <a:endParaRPr lang="en-IN"/>
          </a:p>
        </p:txBody>
      </p:sp>
    </p:spTree>
    <p:extLst>
      <p:ext uri="{BB962C8B-B14F-4D97-AF65-F5344CB8AC3E}">
        <p14:creationId xmlns:p14="http://schemas.microsoft.com/office/powerpoint/2010/main" val="176125273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2A56-2650-4447-91F7-221A61F7C61E}"/>
              </a:ext>
            </a:extLst>
          </p:cNvPr>
          <p:cNvSpPr>
            <a:spLocks noGrp="1"/>
          </p:cNvSpPr>
          <p:nvPr>
            <p:ph type="ctrTitle"/>
          </p:nvPr>
        </p:nvSpPr>
        <p:spPr>
          <a:xfrm>
            <a:off x="3364637" y="807867"/>
            <a:ext cx="8345010" cy="5140172"/>
          </a:xfrm>
        </p:spPr>
        <p:txBody>
          <a:bodyPr>
            <a:normAutofit fontScale="90000"/>
          </a:bodyPr>
          <a:lstStyle/>
          <a:p>
            <a:pPr algn="ctr"/>
            <a:br>
              <a:rPr lang="en-US" sz="7200" b="1" dirty="0">
                <a:solidFill>
                  <a:srgbClr val="FF0000"/>
                </a:solidFill>
              </a:rPr>
            </a:br>
            <a:br>
              <a:rPr lang="en-US" sz="7200" b="1" dirty="0">
                <a:solidFill>
                  <a:srgbClr val="FF0000"/>
                </a:solidFill>
              </a:rPr>
            </a:br>
            <a:r>
              <a:rPr lang="en-US" sz="7200" b="1" dirty="0">
                <a:solidFill>
                  <a:srgbClr val="FF0000"/>
                </a:solidFill>
              </a:rPr>
              <a:t>REGRESSION PROJECT FOR PREDICTING THE EXPENSES</a:t>
            </a:r>
            <a:br>
              <a:rPr lang="en-US" sz="7200" b="1" dirty="0">
                <a:solidFill>
                  <a:srgbClr val="FF0000"/>
                </a:solidFill>
              </a:rPr>
            </a:br>
            <a:br>
              <a:rPr lang="en-US" sz="7200" b="1" dirty="0">
                <a:solidFill>
                  <a:srgbClr val="FF0000"/>
                </a:solidFill>
              </a:rPr>
            </a:br>
            <a:endParaRPr lang="en-IN" sz="6000" b="1" dirty="0">
              <a:solidFill>
                <a:srgbClr val="FF0000"/>
              </a:solidFill>
            </a:endParaRPr>
          </a:p>
        </p:txBody>
      </p:sp>
      <p:sp>
        <p:nvSpPr>
          <p:cNvPr id="3" name="Subtitle 2">
            <a:extLst>
              <a:ext uri="{FF2B5EF4-FFF2-40B4-BE49-F238E27FC236}">
                <a16:creationId xmlns:a16="http://schemas.microsoft.com/office/drawing/2014/main" id="{89E5EC2B-51AE-45C4-B921-85903A2525BE}"/>
              </a:ext>
            </a:extLst>
          </p:cNvPr>
          <p:cNvSpPr>
            <a:spLocks noGrp="1"/>
          </p:cNvSpPr>
          <p:nvPr>
            <p:ph type="subTitle" idx="1"/>
          </p:nvPr>
        </p:nvSpPr>
        <p:spPr>
          <a:xfrm>
            <a:off x="550416" y="4252405"/>
            <a:ext cx="8549196" cy="2130640"/>
          </a:xfrm>
        </p:spPr>
        <p:txBody>
          <a:bodyPr>
            <a:noAutofit/>
          </a:bodyPr>
          <a:lstStyle/>
          <a:p>
            <a:pPr algn="l"/>
            <a:r>
              <a:rPr lang="en-US" sz="3200" dirty="0">
                <a:solidFill>
                  <a:srgbClr val="00B0F0"/>
                </a:solidFill>
              </a:rPr>
              <a:t>Supervisor:</a:t>
            </a:r>
            <a:r>
              <a:rPr lang="en-IN" sz="3200" dirty="0">
                <a:solidFill>
                  <a:srgbClr val="00B0F0"/>
                </a:solidFill>
              </a:rPr>
              <a:t> </a:t>
            </a:r>
            <a:r>
              <a:rPr lang="en-IN" sz="3200" dirty="0" err="1">
                <a:solidFill>
                  <a:srgbClr val="00B0F0"/>
                </a:solidFill>
              </a:rPr>
              <a:t>Dr.</a:t>
            </a:r>
            <a:r>
              <a:rPr lang="en-IN" sz="3200" dirty="0">
                <a:solidFill>
                  <a:srgbClr val="00B0F0"/>
                </a:solidFill>
              </a:rPr>
              <a:t> </a:t>
            </a:r>
            <a:r>
              <a:rPr lang="en-IN" sz="3200" dirty="0" err="1">
                <a:solidFill>
                  <a:srgbClr val="00B0F0"/>
                </a:solidFill>
              </a:rPr>
              <a:t>Sharmishtha</a:t>
            </a:r>
            <a:r>
              <a:rPr lang="en-IN" sz="3200" dirty="0">
                <a:solidFill>
                  <a:srgbClr val="00B0F0"/>
                </a:solidFill>
              </a:rPr>
              <a:t> Mitra</a:t>
            </a:r>
          </a:p>
          <a:p>
            <a:pPr algn="l"/>
            <a:r>
              <a:rPr lang="en-IN" sz="3200" dirty="0">
                <a:solidFill>
                  <a:srgbClr val="00B0F0"/>
                </a:solidFill>
              </a:rPr>
              <a:t>Team Members: Vijay Kumar </a:t>
            </a:r>
          </a:p>
          <a:p>
            <a:pPr algn="l"/>
            <a:r>
              <a:rPr lang="en-IN" sz="3200" dirty="0">
                <a:solidFill>
                  <a:srgbClr val="00B0F0"/>
                </a:solidFill>
              </a:rPr>
              <a:t>                         Harshit Garg     Sahil Yadav</a:t>
            </a:r>
          </a:p>
          <a:p>
            <a:pPr algn="l"/>
            <a:r>
              <a:rPr lang="en-IN" sz="3200" dirty="0">
                <a:solidFill>
                  <a:srgbClr val="00B0F0"/>
                </a:solidFill>
              </a:rPr>
              <a:t>                         Ravindra        Pawan Yadav</a:t>
            </a:r>
            <a:endParaRPr lang="en-US" sz="3200" dirty="0">
              <a:solidFill>
                <a:srgbClr val="00B0F0"/>
              </a:solidFill>
            </a:endParaRPr>
          </a:p>
        </p:txBody>
      </p:sp>
      <p:pic>
        <p:nvPicPr>
          <p:cNvPr id="5" name="Picture 4">
            <a:extLst>
              <a:ext uri="{FF2B5EF4-FFF2-40B4-BE49-F238E27FC236}">
                <a16:creationId xmlns:a16="http://schemas.microsoft.com/office/drawing/2014/main" id="{71FE1312-4722-4A64-8A59-2E0635B7D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1" y="16935"/>
            <a:ext cx="3293616" cy="2387599"/>
          </a:xfrm>
          <a:prstGeom prst="rect">
            <a:avLst/>
          </a:prstGeom>
        </p:spPr>
      </p:pic>
    </p:spTree>
    <p:extLst>
      <p:ext uri="{BB962C8B-B14F-4D97-AF65-F5344CB8AC3E}">
        <p14:creationId xmlns:p14="http://schemas.microsoft.com/office/powerpoint/2010/main" val="74424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78AD-CB37-447D-AE34-1E7C62424103}"/>
              </a:ext>
            </a:extLst>
          </p:cNvPr>
          <p:cNvSpPr>
            <a:spLocks noGrp="1"/>
          </p:cNvSpPr>
          <p:nvPr>
            <p:ph type="title"/>
          </p:nvPr>
        </p:nvSpPr>
        <p:spPr>
          <a:xfrm>
            <a:off x="0" y="609600"/>
            <a:ext cx="12192000" cy="1320800"/>
          </a:xfrm>
        </p:spPr>
        <p:txBody>
          <a:bodyPr/>
          <a:lstStyle/>
          <a:p>
            <a:pPr algn="ctr"/>
            <a:r>
              <a:rPr lang="en-US" u="sng" dirty="0"/>
              <a:t>CHECKING SKEWNESS IN DATA</a:t>
            </a:r>
            <a:endParaRPr lang="en-IN" u="sng" dirty="0"/>
          </a:p>
        </p:txBody>
      </p:sp>
      <p:graphicFrame>
        <p:nvGraphicFramePr>
          <p:cNvPr id="4" name="Table 4">
            <a:extLst>
              <a:ext uri="{FF2B5EF4-FFF2-40B4-BE49-F238E27FC236}">
                <a16:creationId xmlns:a16="http://schemas.microsoft.com/office/drawing/2014/main" id="{0E45BB79-9D4C-4D86-945B-A21F83440B83}"/>
              </a:ext>
            </a:extLst>
          </p:cNvPr>
          <p:cNvGraphicFramePr>
            <a:graphicFrameLocks noGrp="1"/>
          </p:cNvGraphicFramePr>
          <p:nvPr>
            <p:ph idx="1"/>
            <p:extLst>
              <p:ext uri="{D42A27DB-BD31-4B8C-83A1-F6EECF244321}">
                <p14:modId xmlns:p14="http://schemas.microsoft.com/office/powerpoint/2010/main" val="2923416237"/>
              </p:ext>
            </p:extLst>
          </p:nvPr>
        </p:nvGraphicFramePr>
        <p:xfrm>
          <a:off x="97654" y="2160587"/>
          <a:ext cx="11984848" cy="1417113"/>
        </p:xfrm>
        <a:graphic>
          <a:graphicData uri="http://schemas.openxmlformats.org/drawingml/2006/table">
            <a:tbl>
              <a:tblPr firstRow="1" bandRow="1">
                <a:tableStyleId>{5C22544A-7EE6-4342-B048-85BDC9FD1C3A}</a:tableStyleId>
              </a:tblPr>
              <a:tblGrid>
                <a:gridCol w="1498106">
                  <a:extLst>
                    <a:ext uri="{9D8B030D-6E8A-4147-A177-3AD203B41FA5}">
                      <a16:colId xmlns:a16="http://schemas.microsoft.com/office/drawing/2014/main" val="2784677490"/>
                    </a:ext>
                  </a:extLst>
                </a:gridCol>
                <a:gridCol w="1498106">
                  <a:extLst>
                    <a:ext uri="{9D8B030D-6E8A-4147-A177-3AD203B41FA5}">
                      <a16:colId xmlns:a16="http://schemas.microsoft.com/office/drawing/2014/main" val="2133971149"/>
                    </a:ext>
                  </a:extLst>
                </a:gridCol>
                <a:gridCol w="1498106">
                  <a:extLst>
                    <a:ext uri="{9D8B030D-6E8A-4147-A177-3AD203B41FA5}">
                      <a16:colId xmlns:a16="http://schemas.microsoft.com/office/drawing/2014/main" val="1863390022"/>
                    </a:ext>
                  </a:extLst>
                </a:gridCol>
                <a:gridCol w="1498106">
                  <a:extLst>
                    <a:ext uri="{9D8B030D-6E8A-4147-A177-3AD203B41FA5}">
                      <a16:colId xmlns:a16="http://schemas.microsoft.com/office/drawing/2014/main" val="218360983"/>
                    </a:ext>
                  </a:extLst>
                </a:gridCol>
                <a:gridCol w="1498106">
                  <a:extLst>
                    <a:ext uri="{9D8B030D-6E8A-4147-A177-3AD203B41FA5}">
                      <a16:colId xmlns:a16="http://schemas.microsoft.com/office/drawing/2014/main" val="1955626217"/>
                    </a:ext>
                  </a:extLst>
                </a:gridCol>
                <a:gridCol w="1498106">
                  <a:extLst>
                    <a:ext uri="{9D8B030D-6E8A-4147-A177-3AD203B41FA5}">
                      <a16:colId xmlns:a16="http://schemas.microsoft.com/office/drawing/2014/main" val="2485242668"/>
                    </a:ext>
                  </a:extLst>
                </a:gridCol>
                <a:gridCol w="1498106">
                  <a:extLst>
                    <a:ext uri="{9D8B030D-6E8A-4147-A177-3AD203B41FA5}">
                      <a16:colId xmlns:a16="http://schemas.microsoft.com/office/drawing/2014/main" val="376914417"/>
                    </a:ext>
                  </a:extLst>
                </a:gridCol>
                <a:gridCol w="1498106">
                  <a:extLst>
                    <a:ext uri="{9D8B030D-6E8A-4147-A177-3AD203B41FA5}">
                      <a16:colId xmlns:a16="http://schemas.microsoft.com/office/drawing/2014/main" val="1068854312"/>
                    </a:ext>
                  </a:extLst>
                </a:gridCol>
              </a:tblGrid>
              <a:tr h="519845">
                <a:tc>
                  <a:txBody>
                    <a:bodyPr/>
                    <a:lstStyle/>
                    <a:p>
                      <a:pPr algn="ctr"/>
                      <a:r>
                        <a:rPr lang="en-US" b="0" dirty="0"/>
                        <a:t>X1</a:t>
                      </a:r>
                      <a:endParaRPr lang="en-IN" b="0" dirty="0"/>
                    </a:p>
                  </a:txBody>
                  <a:tcPr/>
                </a:tc>
                <a:tc>
                  <a:txBody>
                    <a:bodyPr/>
                    <a:lstStyle/>
                    <a:p>
                      <a:pPr algn="ctr"/>
                      <a:r>
                        <a:rPr lang="en-US" b="0" dirty="0"/>
                        <a:t>X2</a:t>
                      </a:r>
                      <a:endParaRPr lang="en-IN" b="0" dirty="0"/>
                    </a:p>
                  </a:txBody>
                  <a:tcPr/>
                </a:tc>
                <a:tc>
                  <a:txBody>
                    <a:bodyPr/>
                    <a:lstStyle/>
                    <a:p>
                      <a:pPr algn="ctr"/>
                      <a:r>
                        <a:rPr lang="en-US" b="0" dirty="0"/>
                        <a:t>X3</a:t>
                      </a:r>
                      <a:endParaRPr lang="en-IN" b="0" dirty="0"/>
                    </a:p>
                  </a:txBody>
                  <a:tcPr/>
                </a:tc>
                <a:tc>
                  <a:txBody>
                    <a:bodyPr/>
                    <a:lstStyle/>
                    <a:p>
                      <a:pPr algn="ctr"/>
                      <a:r>
                        <a:rPr lang="en-US" b="0" dirty="0"/>
                        <a:t>X4</a:t>
                      </a:r>
                      <a:endParaRPr lang="en-IN" b="0" dirty="0"/>
                    </a:p>
                  </a:txBody>
                  <a:tcPr/>
                </a:tc>
                <a:tc>
                  <a:txBody>
                    <a:bodyPr/>
                    <a:lstStyle/>
                    <a:p>
                      <a:pPr algn="ctr"/>
                      <a:r>
                        <a:rPr lang="en-US" b="0" dirty="0"/>
                        <a:t>X5</a:t>
                      </a:r>
                      <a:endParaRPr lang="en-IN" b="0" dirty="0"/>
                    </a:p>
                  </a:txBody>
                  <a:tcPr/>
                </a:tc>
                <a:tc>
                  <a:txBody>
                    <a:bodyPr/>
                    <a:lstStyle/>
                    <a:p>
                      <a:pPr algn="ctr"/>
                      <a:r>
                        <a:rPr lang="en-US" b="0" dirty="0"/>
                        <a:t>X6</a:t>
                      </a:r>
                      <a:endParaRPr lang="en-IN" b="0" dirty="0"/>
                    </a:p>
                  </a:txBody>
                  <a:tcPr/>
                </a:tc>
                <a:tc>
                  <a:txBody>
                    <a:bodyPr/>
                    <a:lstStyle/>
                    <a:p>
                      <a:pPr algn="ctr"/>
                      <a:r>
                        <a:rPr lang="en-US" b="0" dirty="0"/>
                        <a:t>X7</a:t>
                      </a:r>
                      <a:endParaRPr lang="en-IN" b="0" dirty="0"/>
                    </a:p>
                  </a:txBody>
                  <a:tcPr/>
                </a:tc>
                <a:tc>
                  <a:txBody>
                    <a:bodyPr/>
                    <a:lstStyle/>
                    <a:p>
                      <a:pPr algn="ctr"/>
                      <a:r>
                        <a:rPr lang="en-US" b="0" dirty="0"/>
                        <a:t>X8</a:t>
                      </a:r>
                      <a:endParaRPr lang="en-IN" b="0" dirty="0"/>
                    </a:p>
                  </a:txBody>
                  <a:tcPr/>
                </a:tc>
                <a:extLst>
                  <a:ext uri="{0D108BD9-81ED-4DB2-BD59-A6C34878D82A}">
                    <a16:rowId xmlns:a16="http://schemas.microsoft.com/office/drawing/2014/main" val="1753445651"/>
                  </a:ext>
                </a:extLst>
              </a:tr>
              <a:tr h="897268">
                <a:tc>
                  <a:txBody>
                    <a:bodyPr/>
                    <a:lstStyle/>
                    <a:p>
                      <a:pPr algn="ctr"/>
                      <a:r>
                        <a:rPr lang="en-US" dirty="0"/>
                        <a:t>0.05561008</a:t>
                      </a:r>
                      <a:endParaRPr lang="en-IN" dirty="0"/>
                    </a:p>
                  </a:txBody>
                  <a:tcPr/>
                </a:tc>
                <a:tc>
                  <a:txBody>
                    <a:bodyPr/>
                    <a:lstStyle/>
                    <a:p>
                      <a:pPr algn="ctr"/>
                      <a:r>
                        <a:rPr lang="en-US" dirty="0"/>
                        <a:t>-0.0209279</a:t>
                      </a:r>
                      <a:endParaRPr lang="en-IN" dirty="0"/>
                    </a:p>
                  </a:txBody>
                  <a:tcPr/>
                </a:tc>
                <a:tc>
                  <a:txBody>
                    <a:bodyPr/>
                    <a:lstStyle/>
                    <a:p>
                      <a:pPr algn="ctr"/>
                      <a:r>
                        <a:rPr lang="en-US" dirty="0"/>
                        <a:t>0.2842738</a:t>
                      </a:r>
                      <a:endParaRPr lang="en-IN" dirty="0"/>
                    </a:p>
                  </a:txBody>
                  <a:tcPr/>
                </a:tc>
                <a:tc>
                  <a:txBody>
                    <a:bodyPr/>
                    <a:lstStyle/>
                    <a:p>
                      <a:pPr algn="ctr"/>
                      <a:r>
                        <a:rPr lang="en-US" dirty="0"/>
                        <a:t>0.9373281</a:t>
                      </a:r>
                      <a:endParaRPr lang="en-IN" dirty="0"/>
                    </a:p>
                  </a:txBody>
                  <a:tcPr/>
                </a:tc>
                <a:tc>
                  <a:txBody>
                    <a:bodyPr/>
                    <a:lstStyle/>
                    <a:p>
                      <a:pPr algn="ctr"/>
                      <a:r>
                        <a:rPr lang="en-US" dirty="0"/>
                        <a:t>1.463124</a:t>
                      </a:r>
                      <a:endParaRPr lang="en-IN" dirty="0"/>
                    </a:p>
                  </a:txBody>
                  <a:tcPr/>
                </a:tc>
                <a:tc>
                  <a:txBody>
                    <a:bodyPr/>
                    <a:lstStyle/>
                    <a:p>
                      <a:pPr algn="ctr"/>
                      <a:r>
                        <a:rPr lang="en-US" dirty="0"/>
                        <a:t>1.024471</a:t>
                      </a:r>
                      <a:endParaRPr lang="en-IN" dirty="0"/>
                    </a:p>
                  </a:txBody>
                  <a:tcPr/>
                </a:tc>
                <a:tc>
                  <a:txBody>
                    <a:bodyPr/>
                    <a:lstStyle/>
                    <a:p>
                      <a:pPr algn="ctr"/>
                      <a:r>
                        <a:rPr lang="en-US" dirty="0"/>
                        <a:t>1.199063</a:t>
                      </a:r>
                      <a:endParaRPr lang="en-IN" dirty="0"/>
                    </a:p>
                  </a:txBody>
                  <a:tcPr/>
                </a:tc>
                <a:tc>
                  <a:txBody>
                    <a:bodyPr/>
                    <a:lstStyle/>
                    <a:p>
                      <a:pPr algn="ctr"/>
                      <a:r>
                        <a:rPr lang="en-US" dirty="0"/>
                        <a:t>1.203809</a:t>
                      </a:r>
                      <a:endParaRPr lang="en-IN" dirty="0"/>
                    </a:p>
                  </a:txBody>
                  <a:tcPr/>
                </a:tc>
                <a:extLst>
                  <a:ext uri="{0D108BD9-81ED-4DB2-BD59-A6C34878D82A}">
                    <a16:rowId xmlns:a16="http://schemas.microsoft.com/office/drawing/2014/main" val="1890515377"/>
                  </a:ext>
                </a:extLst>
              </a:tr>
            </a:tbl>
          </a:graphicData>
        </a:graphic>
      </p:graphicFrame>
      <p:sp>
        <p:nvSpPr>
          <p:cNvPr id="5" name="TextBox 4">
            <a:extLst>
              <a:ext uri="{FF2B5EF4-FFF2-40B4-BE49-F238E27FC236}">
                <a16:creationId xmlns:a16="http://schemas.microsoft.com/office/drawing/2014/main" id="{7BCFC6CA-E9D1-462B-8025-36F8F5CE5A53}"/>
              </a:ext>
            </a:extLst>
          </p:cNvPr>
          <p:cNvSpPr txBox="1"/>
          <p:nvPr/>
        </p:nvSpPr>
        <p:spPr>
          <a:xfrm>
            <a:off x="-1" y="4305669"/>
            <a:ext cx="12191999" cy="195220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800" dirty="0"/>
              <a:t>Values of skewness fall between -3 and +3 of all the regressors.</a:t>
            </a:r>
          </a:p>
          <a:p>
            <a:pPr marL="342900" indent="-342900">
              <a:lnSpc>
                <a:spcPct val="150000"/>
              </a:lnSpc>
              <a:buFont typeface="Wingdings" panose="05000000000000000000" pitchFamily="2" charset="2"/>
              <a:buChar char="Ø"/>
            </a:pPr>
            <a:r>
              <a:rPr lang="en-US" sz="2800" dirty="0"/>
              <a:t>This is an indication of acceptable skewness</a:t>
            </a:r>
          </a:p>
          <a:p>
            <a:pPr marL="342900" indent="-342900">
              <a:lnSpc>
                <a:spcPct val="150000"/>
              </a:lnSpc>
              <a:buFont typeface="Wingdings" panose="05000000000000000000" pitchFamily="2" charset="2"/>
              <a:buChar char="Ø"/>
            </a:pPr>
            <a:r>
              <a:rPr lang="en-US" sz="2800" dirty="0"/>
              <a:t>Hence, there is no need to check outliers.</a:t>
            </a:r>
            <a:endParaRPr lang="en-IN" sz="2800" dirty="0"/>
          </a:p>
        </p:txBody>
      </p:sp>
    </p:spTree>
    <p:extLst>
      <p:ext uri="{BB962C8B-B14F-4D97-AF65-F5344CB8AC3E}">
        <p14:creationId xmlns:p14="http://schemas.microsoft.com/office/powerpoint/2010/main" val="133230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621742-23DC-4FDC-A7FD-C2FC6BE6A24E}"/>
              </a:ext>
            </a:extLst>
          </p:cNvPr>
          <p:cNvSpPr>
            <a:spLocks noGrp="1"/>
          </p:cNvSpPr>
          <p:nvPr>
            <p:ph type="title"/>
          </p:nvPr>
        </p:nvSpPr>
        <p:spPr>
          <a:xfrm>
            <a:off x="606313" y="42862"/>
            <a:ext cx="8596667" cy="566738"/>
          </a:xfrm>
        </p:spPr>
        <p:txBody>
          <a:bodyPr/>
          <a:lstStyle/>
          <a:p>
            <a:pPr algn="ctr"/>
            <a:r>
              <a:rPr lang="en-US" dirty="0"/>
              <a:t>	</a:t>
            </a:r>
            <a:r>
              <a:rPr lang="en-US" u="sng" dirty="0"/>
              <a:t>GRAPHS FOR CHECKING HETEROSCEDASTICITY</a:t>
            </a:r>
            <a:endParaRPr lang="en-IN" u="sng" dirty="0"/>
          </a:p>
        </p:txBody>
      </p:sp>
      <p:pic>
        <p:nvPicPr>
          <p:cNvPr id="22" name="Picture Placeholder 21">
            <a:extLst>
              <a:ext uri="{FF2B5EF4-FFF2-40B4-BE49-F238E27FC236}">
                <a16:creationId xmlns:a16="http://schemas.microsoft.com/office/drawing/2014/main" id="{1523746F-1F5F-4A14-B4E9-4BB38A67978D}"/>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838324" y="1201202"/>
            <a:ext cx="6829425" cy="4166136"/>
          </a:xfrm>
        </p:spPr>
      </p:pic>
      <p:sp>
        <p:nvSpPr>
          <p:cNvPr id="18" name="Text Placeholder 17">
            <a:extLst>
              <a:ext uri="{FF2B5EF4-FFF2-40B4-BE49-F238E27FC236}">
                <a16:creationId xmlns:a16="http://schemas.microsoft.com/office/drawing/2014/main" id="{38235093-DED6-4B97-BC13-27193DF4F411}"/>
              </a:ext>
            </a:extLst>
          </p:cNvPr>
          <p:cNvSpPr>
            <a:spLocks noGrp="1"/>
          </p:cNvSpPr>
          <p:nvPr>
            <p:ph type="body" sz="half" idx="2"/>
          </p:nvPr>
        </p:nvSpPr>
        <p:spPr>
          <a:xfrm>
            <a:off x="677334" y="5367338"/>
            <a:ext cx="9428691" cy="674024"/>
          </a:xfrm>
        </p:spPr>
        <p:txBody>
          <a:bodyPr>
            <a:noAutofit/>
          </a:bodyPr>
          <a:lstStyle/>
          <a:p>
            <a:r>
              <a:rPr lang="en-US" sz="1600" dirty="0"/>
              <a:t>The covariance between residuals(res) and fitted response(</a:t>
            </a:r>
            <a:r>
              <a:rPr lang="en-US" sz="1600" dirty="0" err="1"/>
              <a:t>y_hat</a:t>
            </a:r>
            <a:r>
              <a:rPr lang="en-US" sz="1600" dirty="0"/>
              <a:t>) is 0.0000000000000000846319= 8.46319e-17 (almost zero) </a:t>
            </a:r>
          </a:p>
          <a:p>
            <a:r>
              <a:rPr lang="en-US" sz="1600" dirty="0"/>
              <a:t>Hence, our assumption on homoscedastic error holds true.</a:t>
            </a:r>
            <a:endParaRPr lang="en-IN" sz="1600" dirty="0"/>
          </a:p>
        </p:txBody>
      </p:sp>
      <p:sp>
        <p:nvSpPr>
          <p:cNvPr id="24" name="TextBox 23">
            <a:extLst>
              <a:ext uri="{FF2B5EF4-FFF2-40B4-BE49-F238E27FC236}">
                <a16:creationId xmlns:a16="http://schemas.microsoft.com/office/drawing/2014/main" id="{C4F06317-D2AC-478F-BADD-EC66A107A763}"/>
              </a:ext>
            </a:extLst>
          </p:cNvPr>
          <p:cNvSpPr txBox="1"/>
          <p:nvPr/>
        </p:nvSpPr>
        <p:spPr>
          <a:xfrm>
            <a:off x="-1" y="742896"/>
            <a:ext cx="7134225" cy="369332"/>
          </a:xfrm>
          <a:prstGeom prst="rect">
            <a:avLst/>
          </a:prstGeom>
          <a:noFill/>
        </p:spPr>
        <p:txBody>
          <a:bodyPr wrap="square" rtlCol="0">
            <a:spAutoFit/>
          </a:bodyPr>
          <a:lstStyle/>
          <a:p>
            <a:r>
              <a:rPr lang="en-US" dirty="0"/>
              <a:t>GRAPH BETWEEN RESIDUALS(res) AND FITTED RESPONSES(</a:t>
            </a:r>
            <a:r>
              <a:rPr lang="en-US" dirty="0" err="1"/>
              <a:t>y_hat</a:t>
            </a:r>
            <a:r>
              <a:rPr lang="en-US" dirty="0"/>
              <a:t>)</a:t>
            </a:r>
            <a:endParaRPr lang="en-IN" dirty="0"/>
          </a:p>
        </p:txBody>
      </p:sp>
    </p:spTree>
    <p:extLst>
      <p:ext uri="{BB962C8B-B14F-4D97-AF65-F5344CB8AC3E}">
        <p14:creationId xmlns:p14="http://schemas.microsoft.com/office/powerpoint/2010/main" val="343793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92A-FF1A-47B1-879B-46B6D2FF87A5}"/>
              </a:ext>
            </a:extLst>
          </p:cNvPr>
          <p:cNvSpPr>
            <a:spLocks noGrp="1"/>
          </p:cNvSpPr>
          <p:nvPr>
            <p:ph type="title"/>
          </p:nvPr>
        </p:nvSpPr>
        <p:spPr>
          <a:xfrm>
            <a:off x="0" y="42862"/>
            <a:ext cx="9105327" cy="566738"/>
          </a:xfrm>
        </p:spPr>
        <p:txBody>
          <a:bodyPr>
            <a:normAutofit/>
          </a:bodyPr>
          <a:lstStyle/>
          <a:p>
            <a:r>
              <a:rPr lang="en-US" sz="1800" dirty="0">
                <a:solidFill>
                  <a:schemeClr val="tx1">
                    <a:lumMod val="85000"/>
                    <a:lumOff val="15000"/>
                  </a:schemeClr>
                </a:solidFill>
                <a:latin typeface="+mn-lt"/>
              </a:rPr>
              <a:t>GRAPH BETWEEN REGRESSOR(X3) AND RESIDUAL(res)</a:t>
            </a:r>
            <a:endParaRPr lang="en-IN" sz="1800" dirty="0">
              <a:solidFill>
                <a:schemeClr val="tx1">
                  <a:lumMod val="85000"/>
                  <a:lumOff val="15000"/>
                </a:schemeClr>
              </a:solidFill>
              <a:latin typeface="+mn-lt"/>
            </a:endParaRPr>
          </a:p>
        </p:txBody>
      </p:sp>
      <p:sp>
        <p:nvSpPr>
          <p:cNvPr id="4" name="Text Placeholder 3">
            <a:extLst>
              <a:ext uri="{FF2B5EF4-FFF2-40B4-BE49-F238E27FC236}">
                <a16:creationId xmlns:a16="http://schemas.microsoft.com/office/drawing/2014/main" id="{E84AC463-DAE3-48A0-A291-201612DEA477}"/>
              </a:ext>
            </a:extLst>
          </p:cNvPr>
          <p:cNvSpPr>
            <a:spLocks noGrp="1"/>
          </p:cNvSpPr>
          <p:nvPr>
            <p:ph type="body" sz="half" idx="2"/>
          </p:nvPr>
        </p:nvSpPr>
        <p:spPr>
          <a:xfrm>
            <a:off x="877359" y="5724524"/>
            <a:ext cx="8596667" cy="923925"/>
          </a:xfrm>
        </p:spPr>
        <p:txBody>
          <a:bodyPr>
            <a:normAutofit fontScale="70000" lnSpcReduction="20000"/>
          </a:bodyPr>
          <a:lstStyle/>
          <a:p>
            <a:r>
              <a:rPr lang="en-US" sz="1800" dirty="0"/>
              <a:t>The plot is close to a outward opening </a:t>
            </a:r>
            <a:r>
              <a:rPr lang="en-US" sz="1800" dirty="0" err="1"/>
              <a:t>funnel.Hence,heteroscedasticity</a:t>
            </a:r>
            <a:r>
              <a:rPr lang="en-US" sz="1800" dirty="0"/>
              <a:t> might be </a:t>
            </a:r>
            <a:r>
              <a:rPr lang="en-US" sz="1800" dirty="0" err="1"/>
              <a:t>preent</a:t>
            </a:r>
            <a:r>
              <a:rPr lang="en-US" sz="1800" dirty="0"/>
              <a:t>.</a:t>
            </a:r>
          </a:p>
          <a:p>
            <a:r>
              <a:rPr lang="en-US" sz="1800" dirty="0"/>
              <a:t>So, to ensure our usual error assumptions, we need to account for this and make changes to our model.</a:t>
            </a:r>
          </a:p>
          <a:p>
            <a:r>
              <a:rPr lang="en-US" sz="1800" dirty="0"/>
              <a:t>The way we can accommodate such a relationship is by dividing the model on both sides by the BMI regressor.</a:t>
            </a:r>
            <a:endParaRPr lang="en-IN" sz="1800" dirty="0"/>
          </a:p>
        </p:txBody>
      </p:sp>
      <p:pic>
        <p:nvPicPr>
          <p:cNvPr id="6" name="Picture Placeholder 5">
            <a:extLst>
              <a:ext uri="{FF2B5EF4-FFF2-40B4-BE49-F238E27FC236}">
                <a16:creationId xmlns:a16="http://schemas.microsoft.com/office/drawing/2014/main" id="{930C02BE-4602-414E-90C4-369F42A7F95F}"/>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877359" y="771524"/>
            <a:ext cx="8596667" cy="4791075"/>
          </a:xfrm>
        </p:spPr>
      </p:pic>
    </p:spTree>
    <p:extLst>
      <p:ext uri="{BB962C8B-B14F-4D97-AF65-F5344CB8AC3E}">
        <p14:creationId xmlns:p14="http://schemas.microsoft.com/office/powerpoint/2010/main" val="413636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AA86-E439-4B16-8639-F56C267703E6}"/>
              </a:ext>
            </a:extLst>
          </p:cNvPr>
          <p:cNvSpPr>
            <a:spLocks noGrp="1"/>
          </p:cNvSpPr>
          <p:nvPr>
            <p:ph type="title"/>
          </p:nvPr>
        </p:nvSpPr>
        <p:spPr>
          <a:xfrm>
            <a:off x="135796" y="42862"/>
            <a:ext cx="11837128" cy="566738"/>
          </a:xfrm>
        </p:spPr>
        <p:txBody>
          <a:bodyPr>
            <a:noAutofit/>
          </a:bodyPr>
          <a:lstStyle/>
          <a:p>
            <a:pPr algn="ctr"/>
            <a:r>
              <a:rPr lang="en-US" sz="3600" u="sng" dirty="0"/>
              <a:t>SCALING THE RESIDUALS</a:t>
            </a:r>
            <a:endParaRPr lang="en-IN" sz="3600" u="sng" dirty="0"/>
          </a:p>
        </p:txBody>
      </p:sp>
      <p:pic>
        <p:nvPicPr>
          <p:cNvPr id="6" name="Picture Placeholder 5">
            <a:extLst>
              <a:ext uri="{FF2B5EF4-FFF2-40B4-BE49-F238E27FC236}">
                <a16:creationId xmlns:a16="http://schemas.microsoft.com/office/drawing/2014/main" id="{4697FDF2-881A-4139-BB26-B18B8350E3C7}"/>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342900" y="749943"/>
            <a:ext cx="5895975" cy="5003157"/>
          </a:xfrm>
        </p:spPr>
      </p:pic>
      <p:sp>
        <p:nvSpPr>
          <p:cNvPr id="4" name="Text Placeholder 3">
            <a:extLst>
              <a:ext uri="{FF2B5EF4-FFF2-40B4-BE49-F238E27FC236}">
                <a16:creationId xmlns:a16="http://schemas.microsoft.com/office/drawing/2014/main" id="{D54B0631-B22E-4269-8452-15C985295B12}"/>
              </a:ext>
            </a:extLst>
          </p:cNvPr>
          <p:cNvSpPr>
            <a:spLocks noGrp="1"/>
          </p:cNvSpPr>
          <p:nvPr>
            <p:ph type="body" sz="half" idx="2"/>
          </p:nvPr>
        </p:nvSpPr>
        <p:spPr>
          <a:xfrm>
            <a:off x="342900" y="5893443"/>
            <a:ext cx="11630024" cy="783581"/>
          </a:xfrm>
        </p:spPr>
        <p:txBody>
          <a:bodyPr>
            <a:noAutofit/>
          </a:bodyPr>
          <a:lstStyle/>
          <a:p>
            <a:r>
              <a:rPr lang="en-US" sz="2000" dirty="0"/>
              <a:t>Here, we have applied the weights, weights=1/sqrt(x3) to check for heteroscedasticity.</a:t>
            </a:r>
          </a:p>
          <a:p>
            <a:r>
              <a:rPr lang="en-US" sz="2000" dirty="0"/>
              <a:t>Applying studentized Breusch-Pagan test , BP=121.59,df=8,p-value&lt;2.2e-16</a:t>
            </a:r>
            <a:endParaRPr lang="en-IN" sz="2000" dirty="0"/>
          </a:p>
        </p:txBody>
      </p:sp>
      <p:pic>
        <p:nvPicPr>
          <p:cNvPr id="8" name="Picture 7">
            <a:extLst>
              <a:ext uri="{FF2B5EF4-FFF2-40B4-BE49-F238E27FC236}">
                <a16:creationId xmlns:a16="http://schemas.microsoft.com/office/drawing/2014/main" id="{2B6897E9-6C42-42BC-BE70-A3D0E062F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99" y="749943"/>
            <a:ext cx="5495925" cy="5003157"/>
          </a:xfrm>
          <a:prstGeom prst="rect">
            <a:avLst/>
          </a:prstGeom>
        </p:spPr>
      </p:pic>
    </p:spTree>
    <p:extLst>
      <p:ext uri="{BB962C8B-B14F-4D97-AF65-F5344CB8AC3E}">
        <p14:creationId xmlns:p14="http://schemas.microsoft.com/office/powerpoint/2010/main" val="155200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324-C1BC-4F69-A1AB-73F343451DD8}"/>
              </a:ext>
            </a:extLst>
          </p:cNvPr>
          <p:cNvSpPr>
            <a:spLocks noGrp="1"/>
          </p:cNvSpPr>
          <p:nvPr>
            <p:ph type="title"/>
          </p:nvPr>
        </p:nvSpPr>
        <p:spPr>
          <a:xfrm>
            <a:off x="677334" y="159798"/>
            <a:ext cx="10783738" cy="870012"/>
          </a:xfrm>
        </p:spPr>
        <p:txBody>
          <a:bodyPr/>
          <a:lstStyle/>
          <a:p>
            <a:pPr algn="ctr"/>
            <a:r>
              <a:rPr lang="en-US" u="sng" dirty="0"/>
              <a:t>VARIABLE SELECTION METHOD</a:t>
            </a:r>
            <a:endParaRPr lang="en-IN" u="sng" dirty="0"/>
          </a:p>
        </p:txBody>
      </p:sp>
      <p:sp>
        <p:nvSpPr>
          <p:cNvPr id="4" name="TextBox 3">
            <a:extLst>
              <a:ext uri="{FF2B5EF4-FFF2-40B4-BE49-F238E27FC236}">
                <a16:creationId xmlns:a16="http://schemas.microsoft.com/office/drawing/2014/main" id="{919E609B-8EC1-48DB-BE59-3D4F0066897E}"/>
              </a:ext>
            </a:extLst>
          </p:cNvPr>
          <p:cNvSpPr txBox="1"/>
          <p:nvPr/>
        </p:nvSpPr>
        <p:spPr>
          <a:xfrm>
            <a:off x="234338" y="765219"/>
            <a:ext cx="5681709" cy="461665"/>
          </a:xfrm>
          <a:prstGeom prst="rect">
            <a:avLst/>
          </a:prstGeom>
          <a:noFill/>
        </p:spPr>
        <p:txBody>
          <a:bodyPr wrap="square" rtlCol="0">
            <a:spAutoFit/>
          </a:bodyPr>
          <a:lstStyle/>
          <a:p>
            <a:r>
              <a:rPr lang="en-US" sz="2400" u="sng" dirty="0"/>
              <a:t>AKAIKE INFORMATION CRITERION</a:t>
            </a:r>
            <a:endParaRPr lang="en-IN" sz="2400" u="sng" dirty="0"/>
          </a:p>
        </p:txBody>
      </p:sp>
      <p:sp>
        <p:nvSpPr>
          <p:cNvPr id="6" name="TextBox 5">
            <a:extLst>
              <a:ext uri="{FF2B5EF4-FFF2-40B4-BE49-F238E27FC236}">
                <a16:creationId xmlns:a16="http://schemas.microsoft.com/office/drawing/2014/main" id="{49C9AC49-873E-4984-A5BD-9EC1B6C12C59}"/>
              </a:ext>
            </a:extLst>
          </p:cNvPr>
          <p:cNvSpPr txBox="1"/>
          <p:nvPr/>
        </p:nvSpPr>
        <p:spPr>
          <a:xfrm>
            <a:off x="390616" y="1226884"/>
            <a:ext cx="10670959" cy="923330"/>
          </a:xfrm>
          <a:prstGeom prst="rect">
            <a:avLst/>
          </a:prstGeom>
          <a:noFill/>
        </p:spPr>
        <p:txBody>
          <a:bodyPr wrap="square" rtlCol="0">
            <a:spAutoFit/>
          </a:bodyPr>
          <a:lstStyle/>
          <a:p>
            <a:r>
              <a:rPr lang="en-US" dirty="0"/>
              <a:t>The Akaike Information Criterion(AIC) is a measure of the relative quality of statistical models for a given set of data. Given a collection of models for the data, AIC estimates the quality of each model, relative to each of the other models. Hence, AIC provides a means for model selection. </a:t>
            </a:r>
            <a:endParaRPr lang="en-IN" dirty="0"/>
          </a:p>
        </p:txBody>
      </p:sp>
      <p:pic>
        <p:nvPicPr>
          <p:cNvPr id="8" name="Picture 7">
            <a:extLst>
              <a:ext uri="{FF2B5EF4-FFF2-40B4-BE49-F238E27FC236}">
                <a16:creationId xmlns:a16="http://schemas.microsoft.com/office/drawing/2014/main" id="{1CCE7FCF-2365-4593-A938-D3A22B3A3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37" y="2150214"/>
            <a:ext cx="5681709" cy="4418431"/>
          </a:xfrm>
          <a:prstGeom prst="rect">
            <a:avLst/>
          </a:prstGeom>
          <a:blipFill>
            <a:blip r:embed="rId3"/>
            <a:tile tx="0" ty="0" sx="100000" sy="100000" flip="none" algn="tl"/>
          </a:blipFill>
          <a:ln>
            <a:gradFill>
              <a:gsLst>
                <a:gs pos="29896">
                  <a:srgbClr val="E9F6C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p:spPr>
      </p:pic>
      <p:sp>
        <p:nvSpPr>
          <p:cNvPr id="10" name="TextBox 9">
            <a:extLst>
              <a:ext uri="{FF2B5EF4-FFF2-40B4-BE49-F238E27FC236}">
                <a16:creationId xmlns:a16="http://schemas.microsoft.com/office/drawing/2014/main" id="{7771096D-3D1E-4100-9BA0-EE7F78BD6706}"/>
              </a:ext>
            </a:extLst>
          </p:cNvPr>
          <p:cNvSpPr txBox="1"/>
          <p:nvPr/>
        </p:nvSpPr>
        <p:spPr>
          <a:xfrm flipH="1">
            <a:off x="5916045" y="2233291"/>
            <a:ext cx="5438493" cy="3785652"/>
          </a:xfrm>
          <a:prstGeom prst="rect">
            <a:avLst/>
          </a:prstGeom>
          <a:noFill/>
        </p:spPr>
        <p:txBody>
          <a:bodyPr wrap="square" rtlCol="0">
            <a:spAutoFit/>
          </a:bodyPr>
          <a:lstStyle/>
          <a:p>
            <a:r>
              <a:rPr lang="en-US" sz="2400" dirty="0"/>
              <a:t>AIC=23316.34</a:t>
            </a:r>
          </a:p>
          <a:p>
            <a:r>
              <a:rPr lang="en-US" sz="2400" dirty="0"/>
              <a:t>By using the stepwise selection procedure, we conclude that the variables X2 and X6 should be removed from the model.</a:t>
            </a:r>
          </a:p>
          <a:p>
            <a:r>
              <a:rPr lang="en-US" sz="2400" dirty="0"/>
              <a:t>So the model after variable selection is</a:t>
            </a:r>
          </a:p>
          <a:p>
            <a:r>
              <a:rPr lang="en-US" sz="2400" dirty="0"/>
              <a:t>Y=-12969 + 257*X1 + 338*X3 + 475.4*X4+23830*X5 + 644.5*X7 + 996.7*X8</a:t>
            </a:r>
            <a:endParaRPr lang="en-IN" sz="2400" dirty="0"/>
          </a:p>
        </p:txBody>
      </p:sp>
    </p:spTree>
    <p:extLst>
      <p:ext uri="{BB962C8B-B14F-4D97-AF65-F5344CB8AC3E}">
        <p14:creationId xmlns:p14="http://schemas.microsoft.com/office/powerpoint/2010/main" val="1294953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C018-79D4-4290-9A9E-3DB5654486FC}"/>
              </a:ext>
            </a:extLst>
          </p:cNvPr>
          <p:cNvSpPr>
            <a:spLocks noGrp="1"/>
          </p:cNvSpPr>
          <p:nvPr>
            <p:ph type="title"/>
          </p:nvPr>
        </p:nvSpPr>
        <p:spPr>
          <a:xfrm>
            <a:off x="677333" y="85725"/>
            <a:ext cx="10609791" cy="809625"/>
          </a:xfrm>
        </p:spPr>
        <p:txBody>
          <a:bodyPr/>
          <a:lstStyle/>
          <a:p>
            <a:pPr algn="ctr"/>
            <a:r>
              <a:rPr lang="en-US" u="sng" dirty="0"/>
              <a:t>PREDICTION OF DATA</a:t>
            </a:r>
            <a:endParaRPr lang="en-IN" u="sng" dirty="0"/>
          </a:p>
        </p:txBody>
      </p:sp>
      <p:pic>
        <p:nvPicPr>
          <p:cNvPr id="4" name="Picture 3">
            <a:extLst>
              <a:ext uri="{FF2B5EF4-FFF2-40B4-BE49-F238E27FC236}">
                <a16:creationId xmlns:a16="http://schemas.microsoft.com/office/drawing/2014/main" id="{CE88B09B-9CC6-4355-A999-EDF1CBD3A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24" y="784622"/>
            <a:ext cx="5960576" cy="4844653"/>
          </a:xfrm>
          <a:prstGeom prst="rect">
            <a:avLst/>
          </a:prstGeom>
        </p:spPr>
      </p:pic>
      <p:pic>
        <p:nvPicPr>
          <p:cNvPr id="6" name="Picture 5">
            <a:extLst>
              <a:ext uri="{FF2B5EF4-FFF2-40B4-BE49-F238E27FC236}">
                <a16:creationId xmlns:a16="http://schemas.microsoft.com/office/drawing/2014/main" id="{530E93A4-F351-4424-94BB-EF8B588F8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734" y="784622"/>
            <a:ext cx="5554091" cy="4844653"/>
          </a:xfrm>
          <a:prstGeom prst="rect">
            <a:avLst/>
          </a:prstGeom>
        </p:spPr>
      </p:pic>
      <p:sp>
        <p:nvSpPr>
          <p:cNvPr id="7" name="TextBox 6">
            <a:extLst>
              <a:ext uri="{FF2B5EF4-FFF2-40B4-BE49-F238E27FC236}">
                <a16:creationId xmlns:a16="http://schemas.microsoft.com/office/drawing/2014/main" id="{8EFEAD69-2F50-42E5-B225-B397A7450DFF}"/>
              </a:ext>
            </a:extLst>
          </p:cNvPr>
          <p:cNvSpPr txBox="1"/>
          <p:nvPr/>
        </p:nvSpPr>
        <p:spPr>
          <a:xfrm flipH="1">
            <a:off x="135424" y="5629275"/>
            <a:ext cx="11462281" cy="1200329"/>
          </a:xfrm>
          <a:prstGeom prst="rect">
            <a:avLst/>
          </a:prstGeom>
          <a:noFill/>
        </p:spPr>
        <p:txBody>
          <a:bodyPr wrap="square" rtlCol="0">
            <a:spAutoFit/>
          </a:bodyPr>
          <a:lstStyle/>
          <a:p>
            <a:r>
              <a:rPr lang="en-US" sz="2400" dirty="0"/>
              <a:t>From the above graphs, we can conclude that there is quite strong relationship between observed values and fitted values. The correlation between observed values and fitted values is 0.8665613.</a:t>
            </a:r>
            <a:endParaRPr lang="en-IN" sz="2400" dirty="0"/>
          </a:p>
        </p:txBody>
      </p:sp>
    </p:spTree>
    <p:extLst>
      <p:ext uri="{BB962C8B-B14F-4D97-AF65-F5344CB8AC3E}">
        <p14:creationId xmlns:p14="http://schemas.microsoft.com/office/powerpoint/2010/main" val="196070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9E4CFD1-729E-46F9-8D09-9F1AAC49035C}"/>
              </a:ext>
            </a:extLst>
          </p:cNvPr>
          <p:cNvSpPr>
            <a:spLocks noGrp="1"/>
          </p:cNvSpPr>
          <p:nvPr>
            <p:ph type="title"/>
          </p:nvPr>
        </p:nvSpPr>
        <p:spPr>
          <a:xfrm>
            <a:off x="0" y="66676"/>
            <a:ext cx="12192000" cy="647699"/>
          </a:xfrm>
        </p:spPr>
        <p:txBody>
          <a:bodyPr>
            <a:normAutofit/>
          </a:bodyPr>
          <a:lstStyle/>
          <a:p>
            <a:r>
              <a:rPr lang="en-US" dirty="0"/>
              <a:t>                         </a:t>
            </a:r>
            <a:r>
              <a:rPr lang="en-US" u="sng" dirty="0"/>
              <a:t>CHECKING NORMALITY</a:t>
            </a:r>
            <a:endParaRPr lang="en-IN" u="sng" dirty="0"/>
          </a:p>
        </p:txBody>
      </p:sp>
      <p:pic>
        <p:nvPicPr>
          <p:cNvPr id="3" name="Picture 2">
            <a:extLst>
              <a:ext uri="{FF2B5EF4-FFF2-40B4-BE49-F238E27FC236}">
                <a16:creationId xmlns:a16="http://schemas.microsoft.com/office/drawing/2014/main" id="{4D9C2879-5034-4493-9782-A79E8D4C1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62051"/>
            <a:ext cx="8934450" cy="4511456"/>
          </a:xfrm>
          <a:prstGeom prst="rect">
            <a:avLst/>
          </a:prstGeom>
        </p:spPr>
      </p:pic>
      <p:sp>
        <p:nvSpPr>
          <p:cNvPr id="5" name="TextBox 4">
            <a:extLst>
              <a:ext uri="{FF2B5EF4-FFF2-40B4-BE49-F238E27FC236}">
                <a16:creationId xmlns:a16="http://schemas.microsoft.com/office/drawing/2014/main" id="{4683DB5E-92B6-4190-BF35-578EFC7A234D}"/>
              </a:ext>
            </a:extLst>
          </p:cNvPr>
          <p:cNvSpPr txBox="1"/>
          <p:nvPr/>
        </p:nvSpPr>
        <p:spPr>
          <a:xfrm>
            <a:off x="2038350" y="5627340"/>
            <a:ext cx="7448550" cy="369332"/>
          </a:xfrm>
          <a:prstGeom prst="rect">
            <a:avLst/>
          </a:prstGeom>
          <a:noFill/>
        </p:spPr>
        <p:txBody>
          <a:bodyPr wrap="square" rtlCol="0">
            <a:spAutoFit/>
          </a:bodyPr>
          <a:lstStyle/>
          <a:p>
            <a:r>
              <a:rPr lang="en-US" dirty="0"/>
              <a:t>      </a:t>
            </a:r>
            <a:r>
              <a:rPr lang="en-US" dirty="0">
                <a:solidFill>
                  <a:schemeClr val="tx1">
                    <a:lumMod val="75000"/>
                    <a:lumOff val="25000"/>
                  </a:schemeClr>
                </a:solidFill>
              </a:rPr>
              <a:t>Before transformation                           After transformation</a:t>
            </a:r>
            <a:endParaRPr lang="en-IN" dirty="0">
              <a:solidFill>
                <a:schemeClr val="tx1">
                  <a:lumMod val="75000"/>
                  <a:lumOff val="25000"/>
                </a:schemeClr>
              </a:solidFill>
            </a:endParaRPr>
          </a:p>
        </p:txBody>
      </p:sp>
      <p:sp>
        <p:nvSpPr>
          <p:cNvPr id="7" name="TextBox 6">
            <a:extLst>
              <a:ext uri="{FF2B5EF4-FFF2-40B4-BE49-F238E27FC236}">
                <a16:creationId xmlns:a16="http://schemas.microsoft.com/office/drawing/2014/main" id="{321EC815-CBFB-4ABF-BFEE-BA2403F1902D}"/>
              </a:ext>
            </a:extLst>
          </p:cNvPr>
          <p:cNvSpPr txBox="1"/>
          <p:nvPr/>
        </p:nvSpPr>
        <p:spPr>
          <a:xfrm flipH="1">
            <a:off x="165734" y="714375"/>
            <a:ext cx="11860531" cy="646331"/>
          </a:xfrm>
          <a:prstGeom prst="rect">
            <a:avLst/>
          </a:prstGeom>
          <a:noFill/>
        </p:spPr>
        <p:txBody>
          <a:bodyPr wrap="square" rtlCol="0">
            <a:spAutoFit/>
          </a:bodyPr>
          <a:lstStyle/>
          <a:p>
            <a:r>
              <a:rPr lang="en-US" dirty="0"/>
              <a:t>We have done the transformation y=(y^</a:t>
            </a:r>
            <a:r>
              <a:rPr lang="el-GR" dirty="0">
                <a:latin typeface="Trebuchet MS" panose="020B0603020202020204" pitchFamily="34" charset="0"/>
              </a:rPr>
              <a:t>λ</a:t>
            </a:r>
            <a:r>
              <a:rPr lang="en-US" dirty="0">
                <a:latin typeface="Trebuchet MS" panose="020B0603020202020204" pitchFamily="34" charset="0"/>
              </a:rPr>
              <a:t>-1)/</a:t>
            </a:r>
            <a:r>
              <a:rPr lang="el-GR" dirty="0">
                <a:latin typeface="Trebuchet MS" panose="020B0603020202020204" pitchFamily="34" charset="0"/>
              </a:rPr>
              <a:t> λ</a:t>
            </a:r>
            <a:r>
              <a:rPr lang="en-US" dirty="0">
                <a:latin typeface="Trebuchet MS" panose="020B0603020202020204" pitchFamily="34" charset="0"/>
              </a:rPr>
              <a:t>. And the Normal Q-Q Plots before and after transformation are shown below. </a:t>
            </a:r>
            <a:endParaRPr lang="en-IN" dirty="0"/>
          </a:p>
        </p:txBody>
      </p:sp>
      <p:sp>
        <p:nvSpPr>
          <p:cNvPr id="8" name="TextBox 7">
            <a:extLst>
              <a:ext uri="{FF2B5EF4-FFF2-40B4-BE49-F238E27FC236}">
                <a16:creationId xmlns:a16="http://schemas.microsoft.com/office/drawing/2014/main" id="{7959DE16-C323-4E06-9944-F420B3188FCD}"/>
              </a:ext>
            </a:extLst>
          </p:cNvPr>
          <p:cNvSpPr txBox="1"/>
          <p:nvPr/>
        </p:nvSpPr>
        <p:spPr>
          <a:xfrm>
            <a:off x="238125" y="6121183"/>
            <a:ext cx="11410950" cy="646331"/>
          </a:xfrm>
          <a:prstGeom prst="rect">
            <a:avLst/>
          </a:prstGeom>
          <a:noFill/>
        </p:spPr>
        <p:txBody>
          <a:bodyPr wrap="square" rtlCol="0">
            <a:spAutoFit/>
          </a:bodyPr>
          <a:lstStyle/>
          <a:p>
            <a:r>
              <a:rPr lang="en-US" dirty="0">
                <a:latin typeface="Trebuchet MS" panose="020B0603020202020204" pitchFamily="34" charset="0"/>
              </a:rPr>
              <a:t>From the graphs, we can clearly conclude that values are more in a straight line after transformation and hence our assumption on normality holds true.</a:t>
            </a:r>
            <a:endParaRPr lang="en-IN" dirty="0"/>
          </a:p>
        </p:txBody>
      </p:sp>
    </p:spTree>
    <p:extLst>
      <p:ext uri="{BB962C8B-B14F-4D97-AF65-F5344CB8AC3E}">
        <p14:creationId xmlns:p14="http://schemas.microsoft.com/office/powerpoint/2010/main" val="84148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B305-24BC-4C38-984E-59FDD7C64224}"/>
              </a:ext>
            </a:extLst>
          </p:cNvPr>
          <p:cNvSpPr>
            <a:spLocks noGrp="1"/>
          </p:cNvSpPr>
          <p:nvPr>
            <p:ph type="title"/>
          </p:nvPr>
        </p:nvSpPr>
        <p:spPr>
          <a:xfrm>
            <a:off x="0" y="1"/>
            <a:ext cx="12192000" cy="857250"/>
          </a:xfrm>
        </p:spPr>
        <p:txBody>
          <a:bodyPr/>
          <a:lstStyle/>
          <a:p>
            <a:pPr algn="ctr"/>
            <a:r>
              <a:rPr lang="en-US" u="sng" dirty="0"/>
              <a:t>PREDICTION OF DATA(AFTER TRANSFORMATION)</a:t>
            </a:r>
            <a:endParaRPr lang="en-IN" u="sng" dirty="0"/>
          </a:p>
        </p:txBody>
      </p:sp>
      <p:pic>
        <p:nvPicPr>
          <p:cNvPr id="4" name="Picture 3">
            <a:extLst>
              <a:ext uri="{FF2B5EF4-FFF2-40B4-BE49-F238E27FC236}">
                <a16:creationId xmlns:a16="http://schemas.microsoft.com/office/drawing/2014/main" id="{33222C63-B922-42C4-9EA6-0A1DF97DB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49" y="1390650"/>
            <a:ext cx="4467225" cy="3543300"/>
          </a:xfrm>
          <a:prstGeom prst="rect">
            <a:avLst/>
          </a:prstGeom>
        </p:spPr>
      </p:pic>
      <p:pic>
        <p:nvPicPr>
          <p:cNvPr id="6" name="Picture 5">
            <a:extLst>
              <a:ext uri="{FF2B5EF4-FFF2-40B4-BE49-F238E27FC236}">
                <a16:creationId xmlns:a16="http://schemas.microsoft.com/office/drawing/2014/main" id="{F46B5F03-2BD8-4D4B-97AF-9411D45B7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775" y="1014412"/>
            <a:ext cx="5314950" cy="3748088"/>
          </a:xfrm>
          <a:prstGeom prst="rect">
            <a:avLst/>
          </a:prstGeom>
        </p:spPr>
      </p:pic>
    </p:spTree>
    <p:extLst>
      <p:ext uri="{BB962C8B-B14F-4D97-AF65-F5344CB8AC3E}">
        <p14:creationId xmlns:p14="http://schemas.microsoft.com/office/powerpoint/2010/main" val="3823504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BA1C-0191-4941-A8E5-0853CB17D028}"/>
              </a:ext>
            </a:extLst>
          </p:cNvPr>
          <p:cNvSpPr>
            <a:spLocks noGrp="1"/>
          </p:cNvSpPr>
          <p:nvPr>
            <p:ph type="title"/>
          </p:nvPr>
        </p:nvSpPr>
        <p:spPr>
          <a:xfrm>
            <a:off x="1" y="0"/>
            <a:ext cx="12192000" cy="1320800"/>
          </a:xfrm>
        </p:spPr>
        <p:txBody>
          <a:bodyPr/>
          <a:lstStyle/>
          <a:p>
            <a:pPr algn="ctr"/>
            <a:r>
              <a:rPr lang="en-US" u="sng" dirty="0"/>
              <a:t>CONCLUSION</a:t>
            </a:r>
            <a:endParaRPr lang="en-IN" u="sng" dirty="0"/>
          </a:p>
        </p:txBody>
      </p:sp>
      <p:sp>
        <p:nvSpPr>
          <p:cNvPr id="4" name="TextBox 3">
            <a:extLst>
              <a:ext uri="{FF2B5EF4-FFF2-40B4-BE49-F238E27FC236}">
                <a16:creationId xmlns:a16="http://schemas.microsoft.com/office/drawing/2014/main" id="{4E50165F-BEF3-4250-B37F-ABB224B232CB}"/>
              </a:ext>
            </a:extLst>
          </p:cNvPr>
          <p:cNvSpPr txBox="1"/>
          <p:nvPr/>
        </p:nvSpPr>
        <p:spPr>
          <a:xfrm>
            <a:off x="114300" y="951468"/>
            <a:ext cx="11963400" cy="4247317"/>
          </a:xfrm>
          <a:prstGeom prst="rect">
            <a:avLst/>
          </a:prstGeom>
          <a:noFill/>
        </p:spPr>
        <p:txBody>
          <a:bodyPr wrap="square" rtlCol="0">
            <a:spAutoFit/>
          </a:bodyPr>
          <a:lstStyle/>
          <a:p>
            <a:r>
              <a:rPr lang="en-US" sz="2800" dirty="0"/>
              <a:t>From the graph between observed values and fitted values, we conclude that there is a very strong correlation between them. Hence, the fitted values are approximately equal to observed values of response variables(Expenses). So from our analysis we come to conclusion that the Expenses of an individual depend upon his age, BMI, number of children , whether he is a smoker or not, whether he belongs to northwest region or not and whether he belongs to northeast region or not. Hence, by optimizing these variables, we can optimize the expenses of that individual.</a:t>
            </a:r>
          </a:p>
          <a:p>
            <a:endParaRPr lang="en-IN" dirty="0"/>
          </a:p>
        </p:txBody>
      </p:sp>
    </p:spTree>
    <p:extLst>
      <p:ext uri="{BB962C8B-B14F-4D97-AF65-F5344CB8AC3E}">
        <p14:creationId xmlns:p14="http://schemas.microsoft.com/office/powerpoint/2010/main" val="317874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EA76-26A8-4AED-A0BD-F723B5B66D10}"/>
              </a:ext>
            </a:extLst>
          </p:cNvPr>
          <p:cNvSpPr>
            <a:spLocks noGrp="1"/>
          </p:cNvSpPr>
          <p:nvPr>
            <p:ph type="title"/>
          </p:nvPr>
        </p:nvSpPr>
        <p:spPr>
          <a:xfrm>
            <a:off x="1138973" y="240268"/>
            <a:ext cx="8596668" cy="1320800"/>
          </a:xfrm>
        </p:spPr>
        <p:txBody>
          <a:bodyPr>
            <a:normAutofit/>
          </a:bodyPr>
          <a:lstStyle/>
          <a:p>
            <a:pPr algn="ctr"/>
            <a:r>
              <a:rPr lang="en-US" sz="5400" u="sng" dirty="0"/>
              <a:t>INTRODUCTION</a:t>
            </a:r>
            <a:endParaRPr lang="en-IN" sz="5400" u="sng" dirty="0"/>
          </a:p>
        </p:txBody>
      </p:sp>
      <p:graphicFrame>
        <p:nvGraphicFramePr>
          <p:cNvPr id="5" name="Content Placeholder 4">
            <a:extLst>
              <a:ext uri="{FF2B5EF4-FFF2-40B4-BE49-F238E27FC236}">
                <a16:creationId xmlns:a16="http://schemas.microsoft.com/office/drawing/2014/main" id="{709ED006-14A9-4584-BCB4-8C428FF79649}"/>
              </a:ext>
            </a:extLst>
          </p:cNvPr>
          <p:cNvGraphicFramePr>
            <a:graphicFrameLocks noGrp="1"/>
          </p:cNvGraphicFramePr>
          <p:nvPr>
            <p:ph idx="1"/>
            <p:extLst>
              <p:ext uri="{D42A27DB-BD31-4B8C-83A1-F6EECF244321}">
                <p14:modId xmlns:p14="http://schemas.microsoft.com/office/powerpoint/2010/main" val="2985274157"/>
              </p:ext>
            </p:extLst>
          </p:nvPr>
        </p:nvGraphicFramePr>
        <p:xfrm>
          <a:off x="677863" y="2494624"/>
          <a:ext cx="10277182" cy="4123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96649D0-F27F-4CF6-B2F9-B715A90ED296}"/>
              </a:ext>
            </a:extLst>
          </p:cNvPr>
          <p:cNvSpPr txBox="1"/>
          <p:nvPr/>
        </p:nvSpPr>
        <p:spPr>
          <a:xfrm flipH="1">
            <a:off x="899276" y="1303616"/>
            <a:ext cx="8596668" cy="954107"/>
          </a:xfrm>
          <a:prstGeom prst="rect">
            <a:avLst/>
          </a:prstGeom>
          <a:noFill/>
        </p:spPr>
        <p:txBody>
          <a:bodyPr wrap="square" rtlCol="0">
            <a:spAutoFit/>
          </a:bodyPr>
          <a:lstStyle/>
          <a:p>
            <a:r>
              <a:rPr lang="en-US" sz="2800" dirty="0">
                <a:solidFill>
                  <a:schemeClr val="tx1">
                    <a:lumMod val="75000"/>
                    <a:lumOff val="25000"/>
                  </a:schemeClr>
                </a:solidFill>
              </a:rPr>
              <a:t>TARGET :- To predict the expenses using some factors like age, sex, region etc.</a:t>
            </a:r>
            <a:endParaRPr lang="en-IN" sz="2800" dirty="0">
              <a:solidFill>
                <a:schemeClr val="tx1">
                  <a:lumMod val="75000"/>
                  <a:lumOff val="25000"/>
                </a:schemeClr>
              </a:solidFill>
            </a:endParaRPr>
          </a:p>
        </p:txBody>
      </p:sp>
    </p:spTree>
    <p:extLst>
      <p:ext uri="{BB962C8B-B14F-4D97-AF65-F5344CB8AC3E}">
        <p14:creationId xmlns:p14="http://schemas.microsoft.com/office/powerpoint/2010/main" val="289000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9B20-FEF5-41F4-AEB3-22ED4111B979}"/>
              </a:ext>
            </a:extLst>
          </p:cNvPr>
          <p:cNvSpPr>
            <a:spLocks noGrp="1"/>
          </p:cNvSpPr>
          <p:nvPr>
            <p:ph type="title"/>
          </p:nvPr>
        </p:nvSpPr>
        <p:spPr>
          <a:xfrm>
            <a:off x="1731146" y="609600"/>
            <a:ext cx="7542856" cy="1320800"/>
          </a:xfrm>
        </p:spPr>
        <p:txBody>
          <a:bodyPr>
            <a:normAutofit/>
          </a:bodyPr>
          <a:lstStyle/>
          <a:p>
            <a:r>
              <a:rPr lang="en-US" sz="4400" dirty="0"/>
              <a:t>       </a:t>
            </a:r>
            <a:r>
              <a:rPr lang="en-US" sz="4400" u="sng" dirty="0"/>
              <a:t>ABOUT THE DATA SET</a:t>
            </a:r>
            <a:endParaRPr lang="en-IN" sz="4400" u="sng" dirty="0"/>
          </a:p>
        </p:txBody>
      </p:sp>
      <p:sp>
        <p:nvSpPr>
          <p:cNvPr id="3" name="Content Placeholder 2">
            <a:extLst>
              <a:ext uri="{FF2B5EF4-FFF2-40B4-BE49-F238E27FC236}">
                <a16:creationId xmlns:a16="http://schemas.microsoft.com/office/drawing/2014/main" id="{76ED40F4-0A0E-405F-9EDE-81AA4D0377DE}"/>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dirty="0"/>
              <a:t>RESPONSE VARIABLE(Y)-Expenses of the person(in Rs.) (To be predicted)</a:t>
            </a:r>
          </a:p>
          <a:p>
            <a:pPr>
              <a:buFont typeface="Wingdings" panose="05000000000000000000" pitchFamily="2" charset="2"/>
              <a:buChar char="v"/>
            </a:pPr>
            <a:r>
              <a:rPr lang="en-US" dirty="0"/>
              <a:t>PREDICTORS(X1,X2,…,X8)-</a:t>
            </a:r>
          </a:p>
          <a:p>
            <a:pPr>
              <a:buFont typeface="Wingdings" panose="05000000000000000000" pitchFamily="2" charset="2"/>
              <a:buChar char="v"/>
            </a:pPr>
            <a:r>
              <a:rPr lang="en-US" dirty="0"/>
              <a:t>X1: Age of the person</a:t>
            </a:r>
          </a:p>
          <a:p>
            <a:pPr>
              <a:buFont typeface="Wingdings" panose="05000000000000000000" pitchFamily="2" charset="2"/>
              <a:buChar char="v"/>
            </a:pPr>
            <a:r>
              <a:rPr lang="en-US" dirty="0"/>
              <a:t>X2: Sex of the person</a:t>
            </a:r>
          </a:p>
          <a:p>
            <a:pPr>
              <a:buFont typeface="Wingdings" panose="05000000000000000000" pitchFamily="2" charset="2"/>
              <a:buChar char="v"/>
            </a:pPr>
            <a:r>
              <a:rPr lang="en-US" dirty="0"/>
              <a:t>X3: BMI of the person </a:t>
            </a:r>
          </a:p>
          <a:p>
            <a:pPr>
              <a:buFont typeface="Wingdings" panose="05000000000000000000" pitchFamily="2" charset="2"/>
              <a:buChar char="v"/>
            </a:pPr>
            <a:r>
              <a:rPr lang="en-US" dirty="0"/>
              <a:t>X4: Number of children of the person</a:t>
            </a:r>
          </a:p>
          <a:p>
            <a:pPr>
              <a:buFont typeface="Wingdings" panose="05000000000000000000" pitchFamily="2" charset="2"/>
              <a:buChar char="v"/>
            </a:pPr>
            <a:r>
              <a:rPr lang="en-US" dirty="0"/>
              <a:t>X5: (Smoker) Whether the person is a smoker or not</a:t>
            </a:r>
          </a:p>
          <a:p>
            <a:pPr>
              <a:buFont typeface="Wingdings" panose="05000000000000000000" pitchFamily="2" charset="2"/>
              <a:buChar char="v"/>
            </a:pPr>
            <a:r>
              <a:rPr lang="en-US" dirty="0"/>
              <a:t>X6: (SE) Whether the person belongs to southeast region or not</a:t>
            </a:r>
          </a:p>
          <a:p>
            <a:pPr>
              <a:buFont typeface="Wingdings" panose="05000000000000000000" pitchFamily="2" charset="2"/>
              <a:buChar char="v"/>
            </a:pPr>
            <a:r>
              <a:rPr lang="en-US" dirty="0"/>
              <a:t>X7: (NW) Whether the person belongs to northwest region or not</a:t>
            </a:r>
          </a:p>
          <a:p>
            <a:pPr>
              <a:buFont typeface="Wingdings" panose="05000000000000000000" pitchFamily="2" charset="2"/>
              <a:buChar char="v"/>
            </a:pPr>
            <a:r>
              <a:rPr lang="en-US" dirty="0"/>
              <a:t>X8: (NE) Whether the person belongs to northeast region or not</a:t>
            </a:r>
          </a:p>
          <a:p>
            <a:pPr>
              <a:buFont typeface="Wingdings" panose="05000000000000000000" pitchFamily="2" charset="2"/>
              <a:buChar char="v"/>
            </a:pPr>
            <a:r>
              <a:rPr lang="en-US" dirty="0"/>
              <a:t>There are in total 1339 observations in the data set.</a:t>
            </a:r>
          </a:p>
          <a:p>
            <a:pPr>
              <a:buFont typeface="Wingdings" panose="05000000000000000000" pitchFamily="2" charset="2"/>
              <a:buChar char="v"/>
            </a:pPr>
            <a:endParaRPr lang="en-US" dirty="0"/>
          </a:p>
          <a:p>
            <a:endParaRPr lang="en-IN" dirty="0"/>
          </a:p>
        </p:txBody>
      </p:sp>
    </p:spTree>
    <p:extLst>
      <p:ext uri="{BB962C8B-B14F-4D97-AF65-F5344CB8AC3E}">
        <p14:creationId xmlns:p14="http://schemas.microsoft.com/office/powerpoint/2010/main" val="395709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FEA5-2FD4-46E3-A8E2-C1CB2FD9D158}"/>
              </a:ext>
            </a:extLst>
          </p:cNvPr>
          <p:cNvSpPr>
            <a:spLocks noGrp="1"/>
          </p:cNvSpPr>
          <p:nvPr>
            <p:ph type="title"/>
          </p:nvPr>
        </p:nvSpPr>
        <p:spPr>
          <a:xfrm>
            <a:off x="677333" y="609600"/>
            <a:ext cx="9398821" cy="1320800"/>
          </a:xfrm>
        </p:spPr>
        <p:txBody>
          <a:bodyPr/>
          <a:lstStyle/>
          <a:p>
            <a:r>
              <a:rPr lang="en-US" dirty="0"/>
              <a:t>             </a:t>
            </a:r>
            <a:r>
              <a:rPr lang="en-US" sz="4000" u="sng" dirty="0"/>
              <a:t>MODEL AND ASSUMPTIONS</a:t>
            </a:r>
            <a:endParaRPr lang="en-IN" sz="4000" u="sng" dirty="0"/>
          </a:p>
        </p:txBody>
      </p:sp>
      <p:sp>
        <p:nvSpPr>
          <p:cNvPr id="3" name="Content Placeholder 2">
            <a:extLst>
              <a:ext uri="{FF2B5EF4-FFF2-40B4-BE49-F238E27FC236}">
                <a16:creationId xmlns:a16="http://schemas.microsoft.com/office/drawing/2014/main" id="{1671CD5B-9A39-4BB5-A079-4F4329784484}"/>
              </a:ext>
            </a:extLst>
          </p:cNvPr>
          <p:cNvSpPr>
            <a:spLocks noGrp="1"/>
          </p:cNvSpPr>
          <p:nvPr>
            <p:ph idx="1"/>
          </p:nvPr>
        </p:nvSpPr>
        <p:spPr/>
        <p:txBody>
          <a:bodyPr>
            <a:normAutofit fontScale="70000" lnSpcReduction="20000"/>
          </a:bodyPr>
          <a:lstStyle/>
          <a:p>
            <a:pPr marL="0" indent="0">
              <a:buNone/>
            </a:pPr>
            <a:endParaRPr lang="en-US" sz="2400" b="1" dirty="0"/>
          </a:p>
          <a:p>
            <a:pPr marL="0" indent="0">
              <a:buNone/>
            </a:pPr>
            <a:endParaRPr lang="en-US" sz="2400" b="1" dirty="0"/>
          </a:p>
          <a:p>
            <a:pPr marL="0" indent="0">
              <a:buNone/>
            </a:pPr>
            <a:br>
              <a:rPr lang="en-US" sz="2400" b="1"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br>
              <a:rPr lang="en-US" baseline="-25000" dirty="0"/>
            </a:br>
            <a:endParaRPr lang="en-US" baseline="-25000" dirty="0"/>
          </a:p>
        </p:txBody>
      </p:sp>
      <p:graphicFrame>
        <p:nvGraphicFramePr>
          <p:cNvPr id="4" name="Diagram 3">
            <a:extLst>
              <a:ext uri="{FF2B5EF4-FFF2-40B4-BE49-F238E27FC236}">
                <a16:creationId xmlns:a16="http://schemas.microsoft.com/office/drawing/2014/main" id="{C4527220-94BB-4B9C-9B51-EF16C418BA0E}"/>
              </a:ext>
            </a:extLst>
          </p:cNvPr>
          <p:cNvGraphicFramePr/>
          <p:nvPr>
            <p:extLst>
              <p:ext uri="{D42A27DB-BD31-4B8C-83A1-F6EECF244321}">
                <p14:modId xmlns:p14="http://schemas.microsoft.com/office/powerpoint/2010/main" val="3931795210"/>
              </p:ext>
            </p:extLst>
          </p:nvPr>
        </p:nvGraphicFramePr>
        <p:xfrm>
          <a:off x="485310" y="1541252"/>
          <a:ext cx="10186692" cy="4864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04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CE0E-CDB5-4574-9188-0ABEF5DDC214}"/>
              </a:ext>
            </a:extLst>
          </p:cNvPr>
          <p:cNvSpPr>
            <a:spLocks noGrp="1"/>
          </p:cNvSpPr>
          <p:nvPr>
            <p:ph type="title"/>
          </p:nvPr>
        </p:nvSpPr>
        <p:spPr>
          <a:xfrm>
            <a:off x="958787" y="0"/>
            <a:ext cx="8726751" cy="639192"/>
          </a:xfrm>
        </p:spPr>
        <p:txBody>
          <a:bodyPr>
            <a:normAutofit fontScale="90000"/>
          </a:bodyPr>
          <a:lstStyle/>
          <a:p>
            <a:pPr algn="ctr"/>
            <a:r>
              <a:rPr lang="en-US" sz="4400" dirty="0"/>
              <a:t>      </a:t>
            </a:r>
            <a:r>
              <a:rPr lang="en-US" sz="4400" u="sng" dirty="0"/>
              <a:t>SUMMARY</a:t>
            </a:r>
            <a:endParaRPr lang="en-IN" sz="4400" u="sng" dirty="0"/>
          </a:p>
        </p:txBody>
      </p:sp>
      <p:graphicFrame>
        <p:nvGraphicFramePr>
          <p:cNvPr id="4" name="Table 4">
            <a:extLst>
              <a:ext uri="{FF2B5EF4-FFF2-40B4-BE49-F238E27FC236}">
                <a16:creationId xmlns:a16="http://schemas.microsoft.com/office/drawing/2014/main" id="{8E3F15EA-61D1-4219-A5F0-91CC376CEDC0}"/>
              </a:ext>
            </a:extLst>
          </p:cNvPr>
          <p:cNvGraphicFramePr>
            <a:graphicFrameLocks noGrp="1"/>
          </p:cNvGraphicFramePr>
          <p:nvPr>
            <p:ph idx="1"/>
            <p:extLst>
              <p:ext uri="{D42A27DB-BD31-4B8C-83A1-F6EECF244321}">
                <p14:modId xmlns:p14="http://schemas.microsoft.com/office/powerpoint/2010/main" val="3891245428"/>
              </p:ext>
            </p:extLst>
          </p:nvPr>
        </p:nvGraphicFramePr>
        <p:xfrm>
          <a:off x="88777" y="763481"/>
          <a:ext cx="11683012" cy="3834093"/>
        </p:xfrm>
        <a:graphic>
          <a:graphicData uri="http://schemas.openxmlformats.org/drawingml/2006/table">
            <a:tbl>
              <a:tblPr firstRow="1" bandRow="1">
                <a:tableStyleId>{5C22544A-7EE6-4342-B048-85BDC9FD1C3A}</a:tableStyleId>
              </a:tblPr>
              <a:tblGrid>
                <a:gridCol w="2342246">
                  <a:extLst>
                    <a:ext uri="{9D8B030D-6E8A-4147-A177-3AD203B41FA5}">
                      <a16:colId xmlns:a16="http://schemas.microsoft.com/office/drawing/2014/main" val="3745089406"/>
                    </a:ext>
                  </a:extLst>
                </a:gridCol>
                <a:gridCol w="2342246">
                  <a:extLst>
                    <a:ext uri="{9D8B030D-6E8A-4147-A177-3AD203B41FA5}">
                      <a16:colId xmlns:a16="http://schemas.microsoft.com/office/drawing/2014/main" val="273548008"/>
                    </a:ext>
                  </a:extLst>
                </a:gridCol>
                <a:gridCol w="2318098">
                  <a:extLst>
                    <a:ext uri="{9D8B030D-6E8A-4147-A177-3AD203B41FA5}">
                      <a16:colId xmlns:a16="http://schemas.microsoft.com/office/drawing/2014/main" val="1144882273"/>
                    </a:ext>
                  </a:extLst>
                </a:gridCol>
                <a:gridCol w="2342265">
                  <a:extLst>
                    <a:ext uri="{9D8B030D-6E8A-4147-A177-3AD203B41FA5}">
                      <a16:colId xmlns:a16="http://schemas.microsoft.com/office/drawing/2014/main" val="742575480"/>
                    </a:ext>
                  </a:extLst>
                </a:gridCol>
                <a:gridCol w="2338157">
                  <a:extLst>
                    <a:ext uri="{9D8B030D-6E8A-4147-A177-3AD203B41FA5}">
                      <a16:colId xmlns:a16="http://schemas.microsoft.com/office/drawing/2014/main" val="3452596362"/>
                    </a:ext>
                  </a:extLst>
                </a:gridCol>
              </a:tblGrid>
              <a:tr h="455448">
                <a:tc>
                  <a:txBody>
                    <a:bodyPr/>
                    <a:lstStyle/>
                    <a:p>
                      <a:pPr algn="ctr"/>
                      <a:r>
                        <a:rPr lang="en-US" dirty="0"/>
                        <a:t>Coefficients</a:t>
                      </a:r>
                      <a:endParaRPr lang="en-IN" dirty="0"/>
                    </a:p>
                  </a:txBody>
                  <a:tcPr/>
                </a:tc>
                <a:tc>
                  <a:txBody>
                    <a:bodyPr/>
                    <a:lstStyle/>
                    <a:p>
                      <a:pPr algn="ctr"/>
                      <a:r>
                        <a:rPr lang="en-US" dirty="0"/>
                        <a:t>Estimates</a:t>
                      </a:r>
                      <a:endParaRPr lang="en-IN" dirty="0"/>
                    </a:p>
                  </a:txBody>
                  <a:tcPr/>
                </a:tc>
                <a:tc>
                  <a:txBody>
                    <a:bodyPr/>
                    <a:lstStyle/>
                    <a:p>
                      <a:pPr algn="ctr"/>
                      <a:r>
                        <a:rPr lang="en-US" dirty="0"/>
                        <a:t>Std. Error</a:t>
                      </a:r>
                      <a:endParaRPr lang="en-IN" dirty="0"/>
                    </a:p>
                  </a:txBody>
                  <a:tcPr/>
                </a:tc>
                <a:tc>
                  <a:txBody>
                    <a:bodyPr/>
                    <a:lstStyle/>
                    <a:p>
                      <a:pPr algn="ctr"/>
                      <a:r>
                        <a:rPr lang="en-US" dirty="0"/>
                        <a:t>t-value</a:t>
                      </a:r>
                      <a:endParaRPr lang="en-IN" dirty="0"/>
                    </a:p>
                  </a:txBody>
                  <a:tcPr/>
                </a:tc>
                <a:tc>
                  <a:txBody>
                    <a:bodyPr/>
                    <a:lstStyle/>
                    <a:p>
                      <a:pPr algn="ctr"/>
                      <a:r>
                        <a:rPr lang="en-US" dirty="0"/>
                        <a:t>   </a:t>
                      </a:r>
                      <a:r>
                        <a:rPr lang="en-US" dirty="0" err="1"/>
                        <a:t>Pr</a:t>
                      </a:r>
                      <a:r>
                        <a:rPr lang="en-US" dirty="0"/>
                        <a:t>(&gt;|t|) </a:t>
                      </a:r>
                      <a:endParaRPr lang="en-IN" dirty="0"/>
                    </a:p>
                  </a:txBody>
                  <a:tcPr/>
                </a:tc>
                <a:extLst>
                  <a:ext uri="{0D108BD9-81ED-4DB2-BD59-A6C34878D82A}">
                    <a16:rowId xmlns:a16="http://schemas.microsoft.com/office/drawing/2014/main" val="4213442719"/>
                  </a:ext>
                </a:extLst>
              </a:tr>
              <a:tr h="340887">
                <a:tc>
                  <a:txBody>
                    <a:bodyPr/>
                    <a:lstStyle/>
                    <a:p>
                      <a:pPr algn="ctr"/>
                      <a:r>
                        <a:rPr lang="en-US" dirty="0"/>
                        <a:t>Intercept</a:t>
                      </a:r>
                    </a:p>
                  </a:txBody>
                  <a:tcPr/>
                </a:tc>
                <a:tc>
                  <a:txBody>
                    <a:bodyPr/>
                    <a:lstStyle/>
                    <a:p>
                      <a:pPr algn="ctr"/>
                      <a:r>
                        <a:rPr lang="en-US" dirty="0"/>
                        <a:t>-12900.87</a:t>
                      </a:r>
                      <a:endParaRPr lang="en-IN" dirty="0"/>
                    </a:p>
                  </a:txBody>
                  <a:tcPr/>
                </a:tc>
                <a:tc>
                  <a:txBody>
                    <a:bodyPr/>
                    <a:lstStyle/>
                    <a:p>
                      <a:pPr algn="ctr"/>
                      <a:r>
                        <a:rPr lang="en-US" dirty="0"/>
                        <a:t>1020.90</a:t>
                      </a:r>
                      <a:endParaRPr lang="en-IN" dirty="0"/>
                    </a:p>
                  </a:txBody>
                  <a:tcPr/>
                </a:tc>
                <a:tc>
                  <a:txBody>
                    <a:bodyPr/>
                    <a:lstStyle/>
                    <a:p>
                      <a:pPr algn="ctr"/>
                      <a:r>
                        <a:rPr lang="en-US" dirty="0"/>
                        <a:t>-12.637</a:t>
                      </a:r>
                      <a:endParaRPr lang="en-IN" dirty="0"/>
                    </a:p>
                  </a:txBody>
                  <a:tcPr/>
                </a:tc>
                <a:tc>
                  <a:txBody>
                    <a:bodyPr/>
                    <a:lstStyle/>
                    <a:p>
                      <a:pPr algn="ctr"/>
                      <a:r>
                        <a:rPr lang="en-US" dirty="0"/>
                        <a:t>&lt;2e-16</a:t>
                      </a:r>
                      <a:endParaRPr lang="en-IN" dirty="0"/>
                    </a:p>
                  </a:txBody>
                  <a:tcPr/>
                </a:tc>
                <a:extLst>
                  <a:ext uri="{0D108BD9-81ED-4DB2-BD59-A6C34878D82A}">
                    <a16:rowId xmlns:a16="http://schemas.microsoft.com/office/drawing/2014/main" val="343616751"/>
                  </a:ext>
                </a:extLst>
              </a:tr>
              <a:tr h="340887">
                <a:tc>
                  <a:txBody>
                    <a:bodyPr/>
                    <a:lstStyle/>
                    <a:p>
                      <a:pPr algn="ctr"/>
                      <a:r>
                        <a:rPr lang="en-US" dirty="0"/>
                        <a:t>x1</a:t>
                      </a:r>
                      <a:endParaRPr lang="en-IN" dirty="0"/>
                    </a:p>
                  </a:txBody>
                  <a:tcPr/>
                </a:tc>
                <a:tc>
                  <a:txBody>
                    <a:bodyPr/>
                    <a:lstStyle/>
                    <a:p>
                      <a:pPr algn="ctr"/>
                      <a:r>
                        <a:rPr lang="en-US" dirty="0"/>
                        <a:t>256.84</a:t>
                      </a:r>
                      <a:endParaRPr lang="en-IN" dirty="0"/>
                    </a:p>
                  </a:txBody>
                  <a:tcPr/>
                </a:tc>
                <a:tc>
                  <a:txBody>
                    <a:bodyPr/>
                    <a:lstStyle/>
                    <a:p>
                      <a:pPr algn="ctr"/>
                      <a:r>
                        <a:rPr lang="en-US" dirty="0"/>
                        <a:t>11.90</a:t>
                      </a:r>
                      <a:endParaRPr lang="en-IN" dirty="0"/>
                    </a:p>
                  </a:txBody>
                  <a:tcPr/>
                </a:tc>
                <a:tc>
                  <a:txBody>
                    <a:bodyPr/>
                    <a:lstStyle/>
                    <a:p>
                      <a:pPr algn="ctr"/>
                      <a:r>
                        <a:rPr lang="en-US" dirty="0"/>
                        <a:t>21.586</a:t>
                      </a:r>
                      <a:endParaRPr lang="en-IN" dirty="0"/>
                    </a:p>
                  </a:txBody>
                  <a:tcPr/>
                </a:tc>
                <a:tc>
                  <a:txBody>
                    <a:bodyPr/>
                    <a:lstStyle/>
                    <a:p>
                      <a:pPr algn="ctr"/>
                      <a:r>
                        <a:rPr lang="en-US" dirty="0"/>
                        <a:t>&lt;2e-16</a:t>
                      </a:r>
                      <a:endParaRPr lang="en-IN" dirty="0"/>
                    </a:p>
                  </a:txBody>
                  <a:tcPr/>
                </a:tc>
                <a:extLst>
                  <a:ext uri="{0D108BD9-81ED-4DB2-BD59-A6C34878D82A}">
                    <a16:rowId xmlns:a16="http://schemas.microsoft.com/office/drawing/2014/main" val="1595534520"/>
                  </a:ext>
                </a:extLst>
              </a:tr>
              <a:tr h="340887">
                <a:tc>
                  <a:txBody>
                    <a:bodyPr/>
                    <a:lstStyle/>
                    <a:p>
                      <a:pPr algn="ctr"/>
                      <a:r>
                        <a:rPr lang="en-US" dirty="0"/>
                        <a:t>x2</a:t>
                      </a:r>
                      <a:endParaRPr lang="en-IN" dirty="0"/>
                    </a:p>
                  </a:txBody>
                  <a:tcPr/>
                </a:tc>
                <a:tc>
                  <a:txBody>
                    <a:bodyPr/>
                    <a:lstStyle/>
                    <a:p>
                      <a:pPr algn="ctr"/>
                      <a:r>
                        <a:rPr lang="en-US" dirty="0"/>
                        <a:t>-131.35</a:t>
                      </a:r>
                      <a:endParaRPr lang="en-IN" dirty="0"/>
                    </a:p>
                  </a:txBody>
                  <a:tcPr/>
                </a:tc>
                <a:tc>
                  <a:txBody>
                    <a:bodyPr/>
                    <a:lstStyle/>
                    <a:p>
                      <a:pPr algn="ctr"/>
                      <a:r>
                        <a:rPr lang="en-US" dirty="0"/>
                        <a:t>   332.94</a:t>
                      </a:r>
                      <a:endParaRPr lang="en-IN" dirty="0"/>
                    </a:p>
                  </a:txBody>
                  <a:tcPr/>
                </a:tc>
                <a:tc>
                  <a:txBody>
                    <a:bodyPr/>
                    <a:lstStyle/>
                    <a:p>
                      <a:pPr algn="ctr"/>
                      <a:r>
                        <a:rPr lang="en-US" dirty="0"/>
                        <a:t>-0.395</a:t>
                      </a:r>
                      <a:endParaRPr lang="en-IN" dirty="0"/>
                    </a:p>
                  </a:txBody>
                  <a:tcPr/>
                </a:tc>
                <a:tc>
                  <a:txBody>
                    <a:bodyPr/>
                    <a:lstStyle/>
                    <a:p>
                      <a:pPr algn="ctr"/>
                      <a:r>
                        <a:rPr lang="en-US" dirty="0"/>
                        <a:t>0.693255</a:t>
                      </a:r>
                      <a:endParaRPr lang="en-IN" dirty="0"/>
                    </a:p>
                  </a:txBody>
                  <a:tcPr/>
                </a:tc>
                <a:extLst>
                  <a:ext uri="{0D108BD9-81ED-4DB2-BD59-A6C34878D82A}">
                    <a16:rowId xmlns:a16="http://schemas.microsoft.com/office/drawing/2014/main" val="2288715385"/>
                  </a:ext>
                </a:extLst>
              </a:tr>
              <a:tr h="340887">
                <a:tc>
                  <a:txBody>
                    <a:bodyPr/>
                    <a:lstStyle/>
                    <a:p>
                      <a:pPr algn="ctr"/>
                      <a:r>
                        <a:rPr lang="en-US" dirty="0"/>
                        <a:t>x3</a:t>
                      </a:r>
                      <a:endParaRPr lang="en-IN" dirty="0"/>
                    </a:p>
                  </a:txBody>
                  <a:tcPr/>
                </a:tc>
                <a:tc>
                  <a:txBody>
                    <a:bodyPr/>
                    <a:lstStyle/>
                    <a:p>
                      <a:pPr algn="ctr"/>
                      <a:r>
                        <a:rPr lang="en-US" dirty="0"/>
                        <a:t>339.29</a:t>
                      </a:r>
                      <a:endParaRPr lang="en-IN" dirty="0"/>
                    </a:p>
                  </a:txBody>
                  <a:tcPr/>
                </a:tc>
                <a:tc>
                  <a:txBody>
                    <a:bodyPr/>
                    <a:lstStyle/>
                    <a:p>
                      <a:pPr algn="ctr"/>
                      <a:r>
                        <a:rPr lang="en-US" dirty="0"/>
                        <a:t>28.60</a:t>
                      </a:r>
                      <a:endParaRPr lang="en-IN" dirty="0"/>
                    </a:p>
                  </a:txBody>
                  <a:tcPr/>
                </a:tc>
                <a:tc>
                  <a:txBody>
                    <a:bodyPr/>
                    <a:lstStyle/>
                    <a:p>
                      <a:pPr algn="ctr"/>
                      <a:r>
                        <a:rPr lang="en-US" dirty="0"/>
                        <a:t>11.864</a:t>
                      </a:r>
                      <a:endParaRPr lang="en-IN" dirty="0"/>
                    </a:p>
                  </a:txBody>
                  <a:tcPr/>
                </a:tc>
                <a:tc>
                  <a:txBody>
                    <a:bodyPr/>
                    <a:lstStyle/>
                    <a:p>
                      <a:pPr algn="ctr"/>
                      <a:r>
                        <a:rPr lang="en-US" dirty="0"/>
                        <a:t>&lt;2e-16</a:t>
                      </a:r>
                      <a:endParaRPr lang="en-IN" dirty="0"/>
                    </a:p>
                  </a:txBody>
                  <a:tcPr/>
                </a:tc>
                <a:extLst>
                  <a:ext uri="{0D108BD9-81ED-4DB2-BD59-A6C34878D82A}">
                    <a16:rowId xmlns:a16="http://schemas.microsoft.com/office/drawing/2014/main" val="2859909805"/>
                  </a:ext>
                </a:extLst>
              </a:tr>
              <a:tr h="421789">
                <a:tc>
                  <a:txBody>
                    <a:bodyPr/>
                    <a:lstStyle/>
                    <a:p>
                      <a:pPr algn="ctr"/>
                      <a:r>
                        <a:rPr lang="en-US" dirty="0"/>
                        <a:t>x4</a:t>
                      </a:r>
                      <a:endParaRPr lang="en-IN" dirty="0"/>
                    </a:p>
                  </a:txBody>
                  <a:tcPr/>
                </a:tc>
                <a:tc>
                  <a:txBody>
                    <a:bodyPr/>
                    <a:lstStyle/>
                    <a:p>
                      <a:pPr algn="ctr"/>
                      <a:r>
                        <a:rPr lang="en-US" dirty="0"/>
                        <a:t>475.69</a:t>
                      </a:r>
                      <a:endParaRPr lang="en-IN" dirty="0"/>
                    </a:p>
                  </a:txBody>
                  <a:tcPr/>
                </a:tc>
                <a:tc>
                  <a:txBody>
                    <a:bodyPr/>
                    <a:lstStyle/>
                    <a:p>
                      <a:pPr algn="ctr">
                        <a:lnSpc>
                          <a:spcPct val="150000"/>
                        </a:lnSpc>
                      </a:pPr>
                      <a:r>
                        <a:rPr lang="en-US" dirty="0"/>
                        <a:t>137.80</a:t>
                      </a:r>
                      <a:endParaRPr lang="en-IN" dirty="0"/>
                    </a:p>
                  </a:txBody>
                  <a:tcPr/>
                </a:tc>
                <a:tc>
                  <a:txBody>
                    <a:bodyPr/>
                    <a:lstStyle/>
                    <a:p>
                      <a:pPr algn="ctr"/>
                      <a:r>
                        <a:rPr lang="en-US" dirty="0"/>
                        <a:t>3.452</a:t>
                      </a:r>
                      <a:endParaRPr lang="en-IN" dirty="0"/>
                    </a:p>
                  </a:txBody>
                  <a:tcPr/>
                </a:tc>
                <a:tc>
                  <a:txBody>
                    <a:bodyPr/>
                    <a:lstStyle/>
                    <a:p>
                      <a:pPr algn="ctr"/>
                      <a:r>
                        <a:rPr lang="en-US" dirty="0"/>
                        <a:t>0.000574</a:t>
                      </a:r>
                      <a:endParaRPr lang="en-IN" dirty="0"/>
                    </a:p>
                  </a:txBody>
                  <a:tcPr/>
                </a:tc>
                <a:extLst>
                  <a:ext uri="{0D108BD9-81ED-4DB2-BD59-A6C34878D82A}">
                    <a16:rowId xmlns:a16="http://schemas.microsoft.com/office/drawing/2014/main" val="4281099474"/>
                  </a:ext>
                </a:extLst>
              </a:tr>
              <a:tr h="340887">
                <a:tc>
                  <a:txBody>
                    <a:bodyPr/>
                    <a:lstStyle/>
                    <a:p>
                      <a:pPr lvl="0" algn="ctr"/>
                      <a:r>
                        <a:rPr lang="en-US" dirty="0"/>
                        <a:t>x5</a:t>
                      </a:r>
                    </a:p>
                  </a:txBody>
                  <a:tcPr/>
                </a:tc>
                <a:tc>
                  <a:txBody>
                    <a:bodyPr/>
                    <a:lstStyle/>
                    <a:p>
                      <a:pPr algn="ctr"/>
                      <a:r>
                        <a:rPr lang="en-US" dirty="0"/>
                        <a:t>23847.48</a:t>
                      </a:r>
                      <a:endParaRPr lang="en-IN" dirty="0"/>
                    </a:p>
                  </a:txBody>
                  <a:tcPr/>
                </a:tc>
                <a:tc>
                  <a:txBody>
                    <a:bodyPr/>
                    <a:lstStyle/>
                    <a:p>
                      <a:pPr algn="ctr"/>
                      <a:r>
                        <a:rPr lang="en-US" dirty="0"/>
                        <a:t>413.14</a:t>
                      </a:r>
                      <a:endParaRPr lang="en-IN" dirty="0"/>
                    </a:p>
                  </a:txBody>
                  <a:tcPr/>
                </a:tc>
                <a:tc>
                  <a:txBody>
                    <a:bodyPr/>
                    <a:lstStyle/>
                    <a:p>
                      <a:pPr algn="ctr"/>
                      <a:r>
                        <a:rPr lang="en-US" dirty="0"/>
                        <a:t>57.723</a:t>
                      </a:r>
                      <a:endParaRPr lang="en-IN" dirty="0"/>
                    </a:p>
                  </a:txBody>
                  <a:tcPr/>
                </a:tc>
                <a:tc>
                  <a:txBody>
                    <a:bodyPr/>
                    <a:lstStyle/>
                    <a:p>
                      <a:pPr algn="ctr"/>
                      <a:r>
                        <a:rPr lang="en-US" dirty="0"/>
                        <a:t>&lt;2e-16</a:t>
                      </a:r>
                      <a:endParaRPr lang="en-IN" dirty="0"/>
                    </a:p>
                  </a:txBody>
                  <a:tcPr/>
                </a:tc>
                <a:extLst>
                  <a:ext uri="{0D108BD9-81ED-4DB2-BD59-A6C34878D82A}">
                    <a16:rowId xmlns:a16="http://schemas.microsoft.com/office/drawing/2014/main" val="3991497864"/>
                  </a:ext>
                </a:extLst>
              </a:tr>
              <a:tr h="340887">
                <a:tc>
                  <a:txBody>
                    <a:bodyPr/>
                    <a:lstStyle/>
                    <a:p>
                      <a:pPr algn="ctr"/>
                      <a:r>
                        <a:rPr lang="en-US" dirty="0"/>
                        <a:t>x6</a:t>
                      </a:r>
                      <a:endParaRPr lang="en-IN" dirty="0"/>
                    </a:p>
                  </a:txBody>
                  <a:tcPr/>
                </a:tc>
                <a:tc>
                  <a:txBody>
                    <a:bodyPr/>
                    <a:lstStyle/>
                    <a:p>
                      <a:pPr algn="ctr"/>
                      <a:r>
                        <a:rPr lang="en-US" dirty="0"/>
                        <a:t>-76.29</a:t>
                      </a:r>
                      <a:endParaRPr lang="en-IN" dirty="0"/>
                    </a:p>
                  </a:txBody>
                  <a:tcPr/>
                </a:tc>
                <a:tc>
                  <a:txBody>
                    <a:bodyPr/>
                    <a:lstStyle/>
                    <a:p>
                      <a:pPr algn="ctr"/>
                      <a:r>
                        <a:rPr lang="en-US" dirty="0"/>
                        <a:t>470.64</a:t>
                      </a:r>
                      <a:endParaRPr lang="en-IN" dirty="0"/>
                    </a:p>
                  </a:txBody>
                  <a:tcPr/>
                </a:tc>
                <a:tc>
                  <a:txBody>
                    <a:bodyPr/>
                    <a:lstStyle/>
                    <a:p>
                      <a:pPr algn="ctr"/>
                      <a:r>
                        <a:rPr lang="en-US" dirty="0"/>
                        <a:t>-0.162</a:t>
                      </a:r>
                      <a:endParaRPr lang="en-IN" dirty="0"/>
                    </a:p>
                  </a:txBody>
                  <a:tcPr/>
                </a:tc>
                <a:tc>
                  <a:txBody>
                    <a:bodyPr/>
                    <a:lstStyle/>
                    <a:p>
                      <a:pPr algn="ctr"/>
                      <a:r>
                        <a:rPr lang="en-US" dirty="0"/>
                        <a:t>0.871253</a:t>
                      </a:r>
                      <a:endParaRPr lang="en-IN" dirty="0"/>
                    </a:p>
                  </a:txBody>
                  <a:tcPr/>
                </a:tc>
                <a:extLst>
                  <a:ext uri="{0D108BD9-81ED-4DB2-BD59-A6C34878D82A}">
                    <a16:rowId xmlns:a16="http://schemas.microsoft.com/office/drawing/2014/main" val="3384868776"/>
                  </a:ext>
                </a:extLst>
              </a:tr>
              <a:tr h="340887">
                <a:tc>
                  <a:txBody>
                    <a:bodyPr/>
                    <a:lstStyle/>
                    <a:p>
                      <a:pPr algn="ctr"/>
                      <a:r>
                        <a:rPr lang="en-US" dirty="0"/>
                        <a:t>x7</a:t>
                      </a:r>
                      <a:endParaRPr lang="en-IN" dirty="0"/>
                    </a:p>
                  </a:txBody>
                  <a:tcPr/>
                </a:tc>
                <a:tc>
                  <a:txBody>
                    <a:bodyPr/>
                    <a:lstStyle/>
                    <a:p>
                      <a:pPr algn="ctr"/>
                      <a:r>
                        <a:rPr lang="en-US" dirty="0"/>
                        <a:t>606.52</a:t>
                      </a:r>
                      <a:endParaRPr lang="en-IN" dirty="0"/>
                    </a:p>
                  </a:txBody>
                  <a:tcPr/>
                </a:tc>
                <a:tc>
                  <a:txBody>
                    <a:bodyPr/>
                    <a:lstStyle/>
                    <a:p>
                      <a:pPr algn="ctr"/>
                      <a:r>
                        <a:rPr lang="en-US" dirty="0"/>
                        <a:t> 477.18</a:t>
                      </a:r>
                      <a:endParaRPr lang="en-IN" dirty="0"/>
                    </a:p>
                  </a:txBody>
                  <a:tcPr/>
                </a:tc>
                <a:tc>
                  <a:txBody>
                    <a:bodyPr/>
                    <a:lstStyle/>
                    <a:p>
                      <a:pPr algn="ctr"/>
                      <a:r>
                        <a:rPr lang="en-US" dirty="0"/>
                        <a:t>1.271</a:t>
                      </a:r>
                      <a:endParaRPr lang="en-IN" dirty="0"/>
                    </a:p>
                  </a:txBody>
                  <a:tcPr/>
                </a:tc>
                <a:tc>
                  <a:txBody>
                    <a:bodyPr/>
                    <a:lstStyle/>
                    <a:p>
                      <a:pPr algn="ctr"/>
                      <a:r>
                        <a:rPr lang="en-US" dirty="0"/>
                        <a:t>0.203940</a:t>
                      </a:r>
                      <a:endParaRPr lang="en-IN" dirty="0"/>
                    </a:p>
                  </a:txBody>
                  <a:tcPr/>
                </a:tc>
                <a:extLst>
                  <a:ext uri="{0D108BD9-81ED-4DB2-BD59-A6C34878D82A}">
                    <a16:rowId xmlns:a16="http://schemas.microsoft.com/office/drawing/2014/main" val="1224287333"/>
                  </a:ext>
                </a:extLst>
              </a:tr>
              <a:tr h="340887">
                <a:tc>
                  <a:txBody>
                    <a:bodyPr/>
                    <a:lstStyle/>
                    <a:p>
                      <a:pPr algn="ctr"/>
                      <a:r>
                        <a:rPr lang="en-US" dirty="0"/>
                        <a:t>x8</a:t>
                      </a:r>
                      <a:endParaRPr lang="en-IN" dirty="0"/>
                    </a:p>
                  </a:txBody>
                  <a:tcPr/>
                </a:tc>
                <a:tc>
                  <a:txBody>
                    <a:bodyPr/>
                    <a:lstStyle/>
                    <a:p>
                      <a:pPr algn="ctr"/>
                      <a:r>
                        <a:rPr lang="en-US" dirty="0"/>
                        <a:t>959.31</a:t>
                      </a:r>
                      <a:endParaRPr lang="en-IN" dirty="0"/>
                    </a:p>
                  </a:txBody>
                  <a:tcPr/>
                </a:tc>
                <a:tc>
                  <a:txBody>
                    <a:bodyPr/>
                    <a:lstStyle/>
                    <a:p>
                      <a:pPr algn="ctr"/>
                      <a:r>
                        <a:rPr lang="en-US" dirty="0"/>
                        <a:t>477.91</a:t>
                      </a:r>
                      <a:endParaRPr lang="en-IN" dirty="0"/>
                    </a:p>
                  </a:txBody>
                  <a:tcPr/>
                </a:tc>
                <a:tc>
                  <a:txBody>
                    <a:bodyPr/>
                    <a:lstStyle/>
                    <a:p>
                      <a:pPr algn="ctr"/>
                      <a:r>
                        <a:rPr lang="en-US" dirty="0"/>
                        <a:t>2.007</a:t>
                      </a:r>
                      <a:endParaRPr lang="en-IN" dirty="0"/>
                    </a:p>
                  </a:txBody>
                  <a:tcPr/>
                </a:tc>
                <a:tc>
                  <a:txBody>
                    <a:bodyPr/>
                    <a:lstStyle/>
                    <a:p>
                      <a:pPr algn="ctr"/>
                      <a:r>
                        <a:rPr lang="en-US" dirty="0"/>
                        <a:t>0.044921</a:t>
                      </a:r>
                      <a:endParaRPr lang="en-IN" dirty="0"/>
                    </a:p>
                  </a:txBody>
                  <a:tcPr/>
                </a:tc>
                <a:extLst>
                  <a:ext uri="{0D108BD9-81ED-4DB2-BD59-A6C34878D82A}">
                    <a16:rowId xmlns:a16="http://schemas.microsoft.com/office/drawing/2014/main" val="81168768"/>
                  </a:ext>
                </a:extLst>
              </a:tr>
            </a:tbl>
          </a:graphicData>
        </a:graphic>
      </p:graphicFrame>
      <p:sp>
        <p:nvSpPr>
          <p:cNvPr id="8" name="TextBox 7">
            <a:extLst>
              <a:ext uri="{FF2B5EF4-FFF2-40B4-BE49-F238E27FC236}">
                <a16:creationId xmlns:a16="http://schemas.microsoft.com/office/drawing/2014/main" id="{E87E9ACD-988A-446C-B19E-A9AE853B6836}"/>
              </a:ext>
            </a:extLst>
          </p:cNvPr>
          <p:cNvSpPr txBox="1"/>
          <p:nvPr/>
        </p:nvSpPr>
        <p:spPr>
          <a:xfrm>
            <a:off x="88777" y="5149047"/>
            <a:ext cx="10759736"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Residual Standard Error : 6062 on 1329 degrees of freedom</a:t>
            </a:r>
          </a:p>
          <a:p>
            <a:pPr marL="285750" indent="-285750">
              <a:buFont typeface="Arial" panose="020B0604020202020204" pitchFamily="34" charset="0"/>
              <a:buChar char="•"/>
            </a:pPr>
            <a:r>
              <a:rPr lang="en-US" b="1" dirty="0"/>
              <a:t>Multiple R-Squared        :  0.7509</a:t>
            </a:r>
          </a:p>
          <a:p>
            <a:pPr marL="285750" indent="-285750">
              <a:buFont typeface="Arial" panose="020B0604020202020204" pitchFamily="34" charset="0"/>
              <a:buChar char="•"/>
            </a:pPr>
            <a:r>
              <a:rPr lang="en-US" b="1" dirty="0"/>
              <a:t>Adjusted R-Squared       :  0.7494</a:t>
            </a:r>
          </a:p>
          <a:p>
            <a:pPr marL="285750" indent="-285750">
              <a:buFont typeface="Arial" panose="020B0604020202020204" pitchFamily="34" charset="0"/>
              <a:buChar char="•"/>
            </a:pPr>
            <a:r>
              <a:rPr lang="en-US" b="1" dirty="0"/>
              <a:t>F-Statistic                      :  500.9 on 8 and 1329 degrees of freedom</a:t>
            </a:r>
          </a:p>
          <a:p>
            <a:pPr marL="285750" indent="-285750">
              <a:buFont typeface="Arial" panose="020B0604020202020204" pitchFamily="34" charset="0"/>
              <a:buChar char="•"/>
            </a:pPr>
            <a:r>
              <a:rPr lang="en-US" b="1" dirty="0"/>
              <a:t>p-value                          :   &lt;2.2e-16</a:t>
            </a:r>
            <a:endParaRPr lang="en-IN" b="1" dirty="0"/>
          </a:p>
        </p:txBody>
      </p:sp>
    </p:spTree>
    <p:extLst>
      <p:ext uri="{BB962C8B-B14F-4D97-AF65-F5344CB8AC3E}">
        <p14:creationId xmlns:p14="http://schemas.microsoft.com/office/powerpoint/2010/main" val="80037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F5C9-0008-45B1-9AE9-44EA913F2A17}"/>
              </a:ext>
            </a:extLst>
          </p:cNvPr>
          <p:cNvSpPr>
            <a:spLocks noGrp="1"/>
          </p:cNvSpPr>
          <p:nvPr>
            <p:ph type="title"/>
          </p:nvPr>
        </p:nvSpPr>
        <p:spPr>
          <a:xfrm>
            <a:off x="677334" y="609600"/>
            <a:ext cx="9496476" cy="1320800"/>
          </a:xfrm>
        </p:spPr>
        <p:txBody>
          <a:bodyPr/>
          <a:lstStyle/>
          <a:p>
            <a:pPr algn="ctr"/>
            <a:r>
              <a:rPr lang="en-US" u="sng" dirty="0"/>
              <a:t>ANALYSIS OF VARIANCE TABLE</a:t>
            </a:r>
            <a:endParaRPr lang="en-IN" u="sng" dirty="0"/>
          </a:p>
        </p:txBody>
      </p:sp>
      <p:graphicFrame>
        <p:nvGraphicFramePr>
          <p:cNvPr id="4" name="Table 4">
            <a:extLst>
              <a:ext uri="{FF2B5EF4-FFF2-40B4-BE49-F238E27FC236}">
                <a16:creationId xmlns:a16="http://schemas.microsoft.com/office/drawing/2014/main" id="{70AC8FBC-1F75-4FCF-9105-7EDD8C9AFB68}"/>
              </a:ext>
            </a:extLst>
          </p:cNvPr>
          <p:cNvGraphicFramePr>
            <a:graphicFrameLocks noGrp="1"/>
          </p:cNvGraphicFramePr>
          <p:nvPr>
            <p:ph idx="1"/>
            <p:extLst>
              <p:ext uri="{D42A27DB-BD31-4B8C-83A1-F6EECF244321}">
                <p14:modId xmlns:p14="http://schemas.microsoft.com/office/powerpoint/2010/main" val="3443929196"/>
              </p:ext>
            </p:extLst>
          </p:nvPr>
        </p:nvGraphicFramePr>
        <p:xfrm flipH="1">
          <a:off x="1006337" y="1930400"/>
          <a:ext cx="8856754" cy="3708400"/>
        </p:xfrm>
        <a:graphic>
          <a:graphicData uri="http://schemas.openxmlformats.org/drawingml/2006/table">
            <a:tbl>
              <a:tblPr firstRow="1" bandRow="1">
                <a:tableStyleId>{21E4AEA4-8DFA-4A89-87EB-49C32662AFE0}</a:tableStyleId>
              </a:tblPr>
              <a:tblGrid>
                <a:gridCol w="1381756">
                  <a:extLst>
                    <a:ext uri="{9D8B030D-6E8A-4147-A177-3AD203B41FA5}">
                      <a16:colId xmlns:a16="http://schemas.microsoft.com/office/drawing/2014/main" val="2896338270"/>
                    </a:ext>
                  </a:extLst>
                </a:gridCol>
                <a:gridCol w="1065321">
                  <a:extLst>
                    <a:ext uri="{9D8B030D-6E8A-4147-A177-3AD203B41FA5}">
                      <a16:colId xmlns:a16="http://schemas.microsoft.com/office/drawing/2014/main" val="2626643463"/>
                    </a:ext>
                  </a:extLst>
                </a:gridCol>
                <a:gridCol w="1851077">
                  <a:extLst>
                    <a:ext uri="{9D8B030D-6E8A-4147-A177-3AD203B41FA5}">
                      <a16:colId xmlns:a16="http://schemas.microsoft.com/office/drawing/2014/main" val="361795486"/>
                    </a:ext>
                  </a:extLst>
                </a:gridCol>
                <a:gridCol w="1432718">
                  <a:extLst>
                    <a:ext uri="{9D8B030D-6E8A-4147-A177-3AD203B41FA5}">
                      <a16:colId xmlns:a16="http://schemas.microsoft.com/office/drawing/2014/main" val="2179701130"/>
                    </a:ext>
                  </a:extLst>
                </a:gridCol>
                <a:gridCol w="1432718">
                  <a:extLst>
                    <a:ext uri="{9D8B030D-6E8A-4147-A177-3AD203B41FA5}">
                      <a16:colId xmlns:a16="http://schemas.microsoft.com/office/drawing/2014/main" val="1163888217"/>
                    </a:ext>
                  </a:extLst>
                </a:gridCol>
                <a:gridCol w="1693164">
                  <a:extLst>
                    <a:ext uri="{9D8B030D-6E8A-4147-A177-3AD203B41FA5}">
                      <a16:colId xmlns:a16="http://schemas.microsoft.com/office/drawing/2014/main" val="349624821"/>
                    </a:ext>
                  </a:extLst>
                </a:gridCol>
              </a:tblGrid>
              <a:tr h="370840">
                <a:tc>
                  <a:txBody>
                    <a:bodyPr/>
                    <a:lstStyle/>
                    <a:p>
                      <a:pPr algn="ctr"/>
                      <a:endParaRPr lang="en-IN" dirty="0"/>
                    </a:p>
                  </a:txBody>
                  <a:tcPr/>
                </a:tc>
                <a:tc>
                  <a:txBody>
                    <a:bodyPr/>
                    <a:lstStyle/>
                    <a:p>
                      <a:pPr algn="ctr"/>
                      <a:r>
                        <a:rPr lang="en-US" dirty="0"/>
                        <a:t>Df</a:t>
                      </a:r>
                      <a:endParaRPr lang="en-IN" dirty="0"/>
                    </a:p>
                  </a:txBody>
                  <a:tcPr/>
                </a:tc>
                <a:tc>
                  <a:txBody>
                    <a:bodyPr/>
                    <a:lstStyle/>
                    <a:p>
                      <a:pPr algn="ctr"/>
                      <a:r>
                        <a:rPr lang="en-US" dirty="0"/>
                        <a:t>Sum Sq</a:t>
                      </a:r>
                      <a:endParaRPr lang="en-IN" dirty="0"/>
                    </a:p>
                  </a:txBody>
                  <a:tcPr/>
                </a:tc>
                <a:tc>
                  <a:txBody>
                    <a:bodyPr/>
                    <a:lstStyle/>
                    <a:p>
                      <a:pPr algn="ctr"/>
                      <a:r>
                        <a:rPr lang="en-US" dirty="0"/>
                        <a:t>Mean Sq</a:t>
                      </a:r>
                      <a:endParaRPr lang="en-IN" dirty="0"/>
                    </a:p>
                  </a:txBody>
                  <a:tcPr/>
                </a:tc>
                <a:tc>
                  <a:txBody>
                    <a:bodyPr/>
                    <a:lstStyle/>
                    <a:p>
                      <a:pPr algn="ctr"/>
                      <a:r>
                        <a:rPr lang="en-US" dirty="0"/>
                        <a:t>F value</a:t>
                      </a:r>
                      <a:endParaRPr lang="en-IN" dirty="0"/>
                    </a:p>
                  </a:txBody>
                  <a:tcPr/>
                </a:tc>
                <a:tc>
                  <a:txBody>
                    <a:bodyPr/>
                    <a:lstStyle/>
                    <a:p>
                      <a:pPr algn="ctr"/>
                      <a:r>
                        <a:rPr lang="en-US" dirty="0" err="1"/>
                        <a:t>Pr</a:t>
                      </a:r>
                      <a:r>
                        <a:rPr lang="en-US" dirty="0"/>
                        <a:t>(&gt;F)</a:t>
                      </a:r>
                      <a:endParaRPr lang="en-IN" dirty="0"/>
                    </a:p>
                  </a:txBody>
                  <a:tcPr/>
                </a:tc>
                <a:extLst>
                  <a:ext uri="{0D108BD9-81ED-4DB2-BD59-A6C34878D82A}">
                    <a16:rowId xmlns:a16="http://schemas.microsoft.com/office/drawing/2014/main" val="24689934"/>
                  </a:ext>
                </a:extLst>
              </a:tr>
              <a:tr h="370840">
                <a:tc>
                  <a:txBody>
                    <a:bodyPr/>
                    <a:lstStyle/>
                    <a:p>
                      <a:pPr algn="ctr"/>
                      <a:r>
                        <a:rPr lang="en-US" dirty="0"/>
                        <a:t>X1</a:t>
                      </a:r>
                      <a:endParaRPr lang="en-IN" dirty="0"/>
                    </a:p>
                  </a:txBody>
                  <a:tcPr/>
                </a:tc>
                <a:tc>
                  <a:txBody>
                    <a:bodyPr/>
                    <a:lstStyle/>
                    <a:p>
                      <a:pPr algn="ctr"/>
                      <a:r>
                        <a:rPr lang="en-US" dirty="0"/>
                        <a:t>1</a:t>
                      </a:r>
                      <a:endParaRPr lang="en-IN" dirty="0"/>
                    </a:p>
                  </a:txBody>
                  <a:tcPr/>
                </a:tc>
                <a:tc>
                  <a:txBody>
                    <a:bodyPr/>
                    <a:lstStyle/>
                    <a:p>
                      <a:pPr algn="ctr"/>
                      <a:r>
                        <a:rPr lang="en-US" dirty="0"/>
                        <a:t>1.7530e+10</a:t>
                      </a:r>
                      <a:endParaRPr lang="en-IN" dirty="0"/>
                    </a:p>
                  </a:txBody>
                  <a:tcPr/>
                </a:tc>
                <a:tc>
                  <a:txBody>
                    <a:bodyPr/>
                    <a:lstStyle/>
                    <a:p>
                      <a:pPr algn="ctr"/>
                      <a:r>
                        <a:rPr lang="en-US" dirty="0"/>
                        <a:t>1.7530e+10</a:t>
                      </a:r>
                      <a:endParaRPr lang="en-IN" dirty="0"/>
                    </a:p>
                  </a:txBody>
                  <a:tcPr/>
                </a:tc>
                <a:tc>
                  <a:txBody>
                    <a:bodyPr/>
                    <a:lstStyle/>
                    <a:p>
                      <a:pPr algn="ctr"/>
                      <a:r>
                        <a:rPr lang="en-US" dirty="0"/>
                        <a:t>477.0535</a:t>
                      </a:r>
                      <a:endParaRPr lang="en-IN" dirty="0"/>
                    </a:p>
                  </a:txBody>
                  <a:tcPr/>
                </a:tc>
                <a:tc>
                  <a:txBody>
                    <a:bodyPr/>
                    <a:lstStyle/>
                    <a:p>
                      <a:pPr algn="ctr"/>
                      <a:r>
                        <a:rPr lang="en-US" dirty="0"/>
                        <a:t>&lt;2.2e-16</a:t>
                      </a:r>
                      <a:endParaRPr lang="en-IN" dirty="0"/>
                    </a:p>
                  </a:txBody>
                  <a:tcPr/>
                </a:tc>
                <a:extLst>
                  <a:ext uri="{0D108BD9-81ED-4DB2-BD59-A6C34878D82A}">
                    <a16:rowId xmlns:a16="http://schemas.microsoft.com/office/drawing/2014/main" val="429791942"/>
                  </a:ext>
                </a:extLst>
              </a:tr>
              <a:tr h="370840">
                <a:tc>
                  <a:txBody>
                    <a:bodyPr/>
                    <a:lstStyle/>
                    <a:p>
                      <a:pPr algn="ctr"/>
                      <a:r>
                        <a:rPr lang="en-US" dirty="0"/>
                        <a:t>X2</a:t>
                      </a:r>
                      <a:endParaRPr lang="en-IN" dirty="0"/>
                    </a:p>
                  </a:txBody>
                  <a:tcPr/>
                </a:tc>
                <a:tc>
                  <a:txBody>
                    <a:bodyPr/>
                    <a:lstStyle/>
                    <a:p>
                      <a:pPr algn="ctr"/>
                      <a:r>
                        <a:rPr lang="en-US" dirty="0"/>
                        <a:t>1</a:t>
                      </a:r>
                      <a:endParaRPr lang="en-IN" dirty="0"/>
                    </a:p>
                  </a:txBody>
                  <a:tcPr/>
                </a:tc>
                <a:tc>
                  <a:txBody>
                    <a:bodyPr/>
                    <a:lstStyle/>
                    <a:p>
                      <a:pPr algn="ctr"/>
                      <a:r>
                        <a:rPr lang="en-US" dirty="0"/>
                        <a:t>7.9167e+08</a:t>
                      </a:r>
                      <a:endParaRPr lang="en-IN" dirty="0"/>
                    </a:p>
                  </a:txBody>
                  <a:tcPr/>
                </a:tc>
                <a:tc>
                  <a:txBody>
                    <a:bodyPr/>
                    <a:lstStyle/>
                    <a:p>
                      <a:pPr algn="ctr"/>
                      <a:r>
                        <a:rPr lang="en-US" dirty="0"/>
                        <a:t>7.9167e+08</a:t>
                      </a:r>
                      <a:endParaRPr lang="en-IN" dirty="0"/>
                    </a:p>
                  </a:txBody>
                  <a:tcPr/>
                </a:tc>
                <a:tc>
                  <a:txBody>
                    <a:bodyPr/>
                    <a:lstStyle/>
                    <a:p>
                      <a:pPr algn="ctr"/>
                      <a:r>
                        <a:rPr lang="en-US" dirty="0"/>
                        <a:t>21.5438</a:t>
                      </a:r>
                      <a:endParaRPr lang="en-IN" dirty="0"/>
                    </a:p>
                  </a:txBody>
                  <a:tcPr/>
                </a:tc>
                <a:tc>
                  <a:txBody>
                    <a:bodyPr/>
                    <a:lstStyle/>
                    <a:p>
                      <a:pPr algn="ctr"/>
                      <a:r>
                        <a:rPr lang="en-US" dirty="0"/>
                        <a:t>3.8e-06</a:t>
                      </a:r>
                      <a:endParaRPr lang="en-IN" dirty="0"/>
                    </a:p>
                  </a:txBody>
                  <a:tcPr/>
                </a:tc>
                <a:extLst>
                  <a:ext uri="{0D108BD9-81ED-4DB2-BD59-A6C34878D82A}">
                    <a16:rowId xmlns:a16="http://schemas.microsoft.com/office/drawing/2014/main" val="3011740434"/>
                  </a:ext>
                </a:extLst>
              </a:tr>
              <a:tr h="370840">
                <a:tc>
                  <a:txBody>
                    <a:bodyPr/>
                    <a:lstStyle/>
                    <a:p>
                      <a:pPr algn="ctr"/>
                      <a:r>
                        <a:rPr lang="en-US" dirty="0"/>
                        <a:t>X3</a:t>
                      </a:r>
                      <a:endParaRPr lang="en-IN" dirty="0"/>
                    </a:p>
                  </a:txBody>
                  <a:tcPr/>
                </a:tc>
                <a:tc>
                  <a:txBody>
                    <a:bodyPr/>
                    <a:lstStyle/>
                    <a:p>
                      <a:pPr algn="ctr"/>
                      <a:r>
                        <a:rPr lang="en-US" dirty="0"/>
                        <a:t>1</a:t>
                      </a:r>
                      <a:endParaRPr lang="en-IN" dirty="0"/>
                    </a:p>
                  </a:txBody>
                  <a:tcPr/>
                </a:tc>
                <a:tc>
                  <a:txBody>
                    <a:bodyPr/>
                    <a:lstStyle/>
                    <a:p>
                      <a:pPr algn="ctr"/>
                      <a:r>
                        <a:rPr lang="en-US" dirty="0"/>
                        <a:t>5.2716e+09</a:t>
                      </a:r>
                      <a:endParaRPr lang="en-IN" dirty="0"/>
                    </a:p>
                  </a:txBody>
                  <a:tcPr/>
                </a:tc>
                <a:tc>
                  <a:txBody>
                    <a:bodyPr/>
                    <a:lstStyle/>
                    <a:p>
                      <a:pPr algn="ctr"/>
                      <a:r>
                        <a:rPr lang="en-US" dirty="0"/>
                        <a:t>5.2716e+09</a:t>
                      </a:r>
                      <a:endParaRPr lang="en-IN" dirty="0"/>
                    </a:p>
                  </a:txBody>
                  <a:tcPr/>
                </a:tc>
                <a:tc>
                  <a:txBody>
                    <a:bodyPr/>
                    <a:lstStyle/>
                    <a:p>
                      <a:pPr algn="ctr"/>
                      <a:r>
                        <a:rPr lang="en-US" dirty="0"/>
                        <a:t>143.4567</a:t>
                      </a:r>
                      <a:endParaRPr lang="en-IN" dirty="0"/>
                    </a:p>
                  </a:txBody>
                  <a:tcPr/>
                </a:tc>
                <a:tc>
                  <a:txBody>
                    <a:bodyPr/>
                    <a:lstStyle/>
                    <a:p>
                      <a:pPr algn="ctr"/>
                      <a:r>
                        <a:rPr lang="en-US" dirty="0"/>
                        <a:t>&lt;2.2e-16</a:t>
                      </a:r>
                      <a:endParaRPr lang="en-IN" dirty="0"/>
                    </a:p>
                  </a:txBody>
                  <a:tcPr/>
                </a:tc>
                <a:extLst>
                  <a:ext uri="{0D108BD9-81ED-4DB2-BD59-A6C34878D82A}">
                    <a16:rowId xmlns:a16="http://schemas.microsoft.com/office/drawing/2014/main" val="3304477844"/>
                  </a:ext>
                </a:extLst>
              </a:tr>
              <a:tr h="370840">
                <a:tc>
                  <a:txBody>
                    <a:bodyPr/>
                    <a:lstStyle/>
                    <a:p>
                      <a:pPr algn="ctr"/>
                      <a:r>
                        <a:rPr lang="en-US" dirty="0"/>
                        <a:t>X4</a:t>
                      </a:r>
                      <a:endParaRPr lang="en-IN" dirty="0"/>
                    </a:p>
                  </a:txBody>
                  <a:tcPr/>
                </a:tc>
                <a:tc>
                  <a:txBody>
                    <a:bodyPr/>
                    <a:lstStyle/>
                    <a:p>
                      <a:pPr algn="ctr"/>
                      <a:r>
                        <a:rPr lang="en-US" dirty="0"/>
                        <a:t>1</a:t>
                      </a:r>
                      <a:endParaRPr lang="en-IN" dirty="0"/>
                    </a:p>
                  </a:txBody>
                  <a:tcPr/>
                </a:tc>
                <a:tc>
                  <a:txBody>
                    <a:bodyPr/>
                    <a:lstStyle/>
                    <a:p>
                      <a:pPr algn="ctr"/>
                      <a:r>
                        <a:rPr lang="en-US" dirty="0"/>
                        <a:t>5.5148e+08</a:t>
                      </a:r>
                      <a:endParaRPr lang="en-IN" dirty="0"/>
                    </a:p>
                  </a:txBody>
                  <a:tcPr/>
                </a:tc>
                <a:tc>
                  <a:txBody>
                    <a:bodyPr/>
                    <a:lstStyle/>
                    <a:p>
                      <a:pPr algn="ctr"/>
                      <a:r>
                        <a:rPr lang="en-US" dirty="0"/>
                        <a:t>5.5148e+08</a:t>
                      </a:r>
                      <a:endParaRPr lang="en-IN" dirty="0"/>
                    </a:p>
                  </a:txBody>
                  <a:tcPr/>
                </a:tc>
                <a:tc>
                  <a:txBody>
                    <a:bodyPr/>
                    <a:lstStyle/>
                    <a:p>
                      <a:pPr algn="ctr"/>
                      <a:r>
                        <a:rPr lang="en-US" dirty="0"/>
                        <a:t>15.0076</a:t>
                      </a:r>
                      <a:endParaRPr lang="en-IN" dirty="0"/>
                    </a:p>
                  </a:txBody>
                  <a:tcPr/>
                </a:tc>
                <a:tc>
                  <a:txBody>
                    <a:bodyPr/>
                    <a:lstStyle/>
                    <a:p>
                      <a:pPr algn="ctr"/>
                      <a:r>
                        <a:rPr lang="en-US" dirty="0"/>
                        <a:t>0.0001123</a:t>
                      </a:r>
                      <a:endParaRPr lang="en-IN" dirty="0"/>
                    </a:p>
                  </a:txBody>
                  <a:tcPr/>
                </a:tc>
                <a:extLst>
                  <a:ext uri="{0D108BD9-81ED-4DB2-BD59-A6C34878D82A}">
                    <a16:rowId xmlns:a16="http://schemas.microsoft.com/office/drawing/2014/main" val="3210559701"/>
                  </a:ext>
                </a:extLst>
              </a:tr>
              <a:tr h="370840">
                <a:tc>
                  <a:txBody>
                    <a:bodyPr/>
                    <a:lstStyle/>
                    <a:p>
                      <a:pPr algn="ctr"/>
                      <a:r>
                        <a:rPr lang="en-US" dirty="0"/>
                        <a:t>X5</a:t>
                      </a:r>
                      <a:endParaRPr lang="en-IN" dirty="0"/>
                    </a:p>
                  </a:txBody>
                  <a:tcPr/>
                </a:tc>
                <a:tc>
                  <a:txBody>
                    <a:bodyPr/>
                    <a:lstStyle/>
                    <a:p>
                      <a:pPr algn="ctr"/>
                      <a:r>
                        <a:rPr lang="en-US" dirty="0"/>
                        <a:t>1</a:t>
                      </a:r>
                      <a:endParaRPr lang="en-IN" dirty="0"/>
                    </a:p>
                  </a:txBody>
                  <a:tcPr/>
                </a:tc>
                <a:tc>
                  <a:txBody>
                    <a:bodyPr/>
                    <a:lstStyle/>
                    <a:p>
                      <a:pPr algn="ctr"/>
                      <a:r>
                        <a:rPr lang="en-US" dirty="0"/>
                        <a:t>1.2286e+11</a:t>
                      </a:r>
                      <a:endParaRPr lang="en-IN" dirty="0"/>
                    </a:p>
                  </a:txBody>
                  <a:tcPr/>
                </a:tc>
                <a:tc>
                  <a:txBody>
                    <a:bodyPr/>
                    <a:lstStyle/>
                    <a:p>
                      <a:pPr algn="ctr"/>
                      <a:r>
                        <a:rPr lang="en-US" dirty="0"/>
                        <a:t>1.2286e+11</a:t>
                      </a:r>
                      <a:endParaRPr lang="en-IN" dirty="0"/>
                    </a:p>
                  </a:txBody>
                  <a:tcPr/>
                </a:tc>
                <a:tc>
                  <a:txBody>
                    <a:bodyPr/>
                    <a:lstStyle/>
                    <a:p>
                      <a:pPr algn="ctr"/>
                      <a:r>
                        <a:rPr lang="en-US" dirty="0"/>
                        <a:t>3343.4020</a:t>
                      </a:r>
                      <a:endParaRPr lang="en-IN" dirty="0"/>
                    </a:p>
                  </a:txBody>
                  <a:tcPr/>
                </a:tc>
                <a:tc>
                  <a:txBody>
                    <a:bodyPr/>
                    <a:lstStyle/>
                    <a:p>
                      <a:pPr algn="ctr"/>
                      <a:r>
                        <a:rPr lang="en-US" dirty="0"/>
                        <a:t>&lt;2.2e-16</a:t>
                      </a:r>
                      <a:endParaRPr lang="en-IN" dirty="0"/>
                    </a:p>
                  </a:txBody>
                  <a:tcPr/>
                </a:tc>
                <a:extLst>
                  <a:ext uri="{0D108BD9-81ED-4DB2-BD59-A6C34878D82A}">
                    <a16:rowId xmlns:a16="http://schemas.microsoft.com/office/drawing/2014/main" val="1491661741"/>
                  </a:ext>
                </a:extLst>
              </a:tr>
              <a:tr h="370840">
                <a:tc>
                  <a:txBody>
                    <a:bodyPr/>
                    <a:lstStyle/>
                    <a:p>
                      <a:pPr algn="ctr"/>
                      <a:r>
                        <a:rPr lang="en-US" dirty="0"/>
                        <a:t>X6</a:t>
                      </a:r>
                      <a:endParaRPr lang="en-IN" dirty="0"/>
                    </a:p>
                  </a:txBody>
                  <a:tcPr/>
                </a:tc>
                <a:tc>
                  <a:txBody>
                    <a:bodyPr/>
                    <a:lstStyle/>
                    <a:p>
                      <a:pPr algn="ctr"/>
                      <a:r>
                        <a:rPr lang="en-US" dirty="0"/>
                        <a:t>1</a:t>
                      </a:r>
                      <a:endParaRPr lang="en-IN" dirty="0"/>
                    </a:p>
                  </a:txBody>
                  <a:tcPr/>
                </a:tc>
                <a:tc>
                  <a:txBody>
                    <a:bodyPr/>
                    <a:lstStyle/>
                    <a:p>
                      <a:pPr algn="ctr"/>
                      <a:r>
                        <a:rPr lang="en-US" dirty="0"/>
                        <a:t>8.2015e+07</a:t>
                      </a:r>
                      <a:endParaRPr lang="en-IN" dirty="0"/>
                    </a:p>
                  </a:txBody>
                  <a:tcPr/>
                </a:tc>
                <a:tc>
                  <a:txBody>
                    <a:bodyPr/>
                    <a:lstStyle/>
                    <a:p>
                      <a:pPr algn="ctr"/>
                      <a:r>
                        <a:rPr lang="en-US" dirty="0"/>
                        <a:t>8.2015e+07</a:t>
                      </a:r>
                      <a:endParaRPr lang="en-IN" dirty="0"/>
                    </a:p>
                  </a:txBody>
                  <a:tcPr/>
                </a:tc>
                <a:tc>
                  <a:txBody>
                    <a:bodyPr/>
                    <a:lstStyle/>
                    <a:p>
                      <a:pPr algn="ctr"/>
                      <a:r>
                        <a:rPr lang="en-US" dirty="0"/>
                        <a:t>2.2319</a:t>
                      </a:r>
                      <a:endParaRPr lang="en-IN" dirty="0"/>
                    </a:p>
                  </a:txBody>
                  <a:tcPr/>
                </a:tc>
                <a:tc>
                  <a:txBody>
                    <a:bodyPr/>
                    <a:lstStyle/>
                    <a:p>
                      <a:pPr algn="ctr"/>
                      <a:r>
                        <a:rPr lang="en-US" dirty="0"/>
                        <a:t>0.1354247</a:t>
                      </a:r>
                      <a:endParaRPr lang="en-IN" dirty="0"/>
                    </a:p>
                  </a:txBody>
                  <a:tcPr/>
                </a:tc>
                <a:extLst>
                  <a:ext uri="{0D108BD9-81ED-4DB2-BD59-A6C34878D82A}">
                    <a16:rowId xmlns:a16="http://schemas.microsoft.com/office/drawing/2014/main" val="3647420790"/>
                  </a:ext>
                </a:extLst>
              </a:tr>
              <a:tr h="370840">
                <a:tc>
                  <a:txBody>
                    <a:bodyPr/>
                    <a:lstStyle/>
                    <a:p>
                      <a:pPr algn="ctr"/>
                      <a:r>
                        <a:rPr lang="en-US" dirty="0"/>
                        <a:t>X7</a:t>
                      </a:r>
                      <a:endParaRPr lang="en-IN" dirty="0"/>
                    </a:p>
                  </a:txBody>
                  <a:tcPr/>
                </a:tc>
                <a:tc>
                  <a:txBody>
                    <a:bodyPr/>
                    <a:lstStyle/>
                    <a:p>
                      <a:pPr algn="ctr"/>
                      <a:r>
                        <a:rPr lang="en-US" dirty="0"/>
                        <a:t>1</a:t>
                      </a:r>
                      <a:endParaRPr lang="en-IN" dirty="0"/>
                    </a:p>
                  </a:txBody>
                  <a:tcPr/>
                </a:tc>
                <a:tc>
                  <a:txBody>
                    <a:bodyPr/>
                    <a:lstStyle/>
                    <a:p>
                      <a:pPr algn="ctr"/>
                      <a:r>
                        <a:rPr lang="en-US" dirty="0"/>
                        <a:t>3.3750e+06</a:t>
                      </a:r>
                      <a:endParaRPr lang="en-IN" dirty="0"/>
                    </a:p>
                  </a:txBody>
                  <a:tcPr/>
                </a:tc>
                <a:tc>
                  <a:txBody>
                    <a:bodyPr/>
                    <a:lstStyle/>
                    <a:p>
                      <a:pPr algn="ctr"/>
                      <a:r>
                        <a:rPr lang="en-US" dirty="0"/>
                        <a:t>3.3750e+06</a:t>
                      </a:r>
                      <a:endParaRPr lang="en-IN" dirty="0"/>
                    </a:p>
                  </a:txBody>
                  <a:tcPr/>
                </a:tc>
                <a:tc>
                  <a:txBody>
                    <a:bodyPr/>
                    <a:lstStyle/>
                    <a:p>
                      <a:pPr algn="ctr"/>
                      <a:r>
                        <a:rPr lang="en-US" dirty="0"/>
                        <a:t>0.0918</a:t>
                      </a:r>
                      <a:endParaRPr lang="en-IN" dirty="0"/>
                    </a:p>
                  </a:txBody>
                  <a:tcPr/>
                </a:tc>
                <a:tc>
                  <a:txBody>
                    <a:bodyPr/>
                    <a:lstStyle/>
                    <a:p>
                      <a:pPr algn="ctr"/>
                      <a:r>
                        <a:rPr lang="en-US" dirty="0"/>
                        <a:t>0.7618929</a:t>
                      </a:r>
                      <a:endParaRPr lang="en-IN" dirty="0"/>
                    </a:p>
                  </a:txBody>
                  <a:tcPr/>
                </a:tc>
                <a:extLst>
                  <a:ext uri="{0D108BD9-81ED-4DB2-BD59-A6C34878D82A}">
                    <a16:rowId xmlns:a16="http://schemas.microsoft.com/office/drawing/2014/main" val="1199735857"/>
                  </a:ext>
                </a:extLst>
              </a:tr>
              <a:tr h="370840">
                <a:tc>
                  <a:txBody>
                    <a:bodyPr/>
                    <a:lstStyle/>
                    <a:p>
                      <a:pPr algn="ctr"/>
                      <a:r>
                        <a:rPr lang="en-US" dirty="0"/>
                        <a:t>X8</a:t>
                      </a:r>
                      <a:endParaRPr lang="en-IN" dirty="0"/>
                    </a:p>
                  </a:txBody>
                  <a:tcPr/>
                </a:tc>
                <a:tc>
                  <a:txBody>
                    <a:bodyPr/>
                    <a:lstStyle/>
                    <a:p>
                      <a:pPr algn="ctr"/>
                      <a:r>
                        <a:rPr lang="en-US" dirty="0"/>
                        <a:t>1</a:t>
                      </a:r>
                      <a:endParaRPr lang="en-IN" dirty="0"/>
                    </a:p>
                  </a:txBody>
                  <a:tcPr/>
                </a:tc>
                <a:tc>
                  <a:txBody>
                    <a:bodyPr/>
                    <a:lstStyle/>
                    <a:p>
                      <a:pPr algn="ctr"/>
                      <a:r>
                        <a:rPr lang="en-US" dirty="0"/>
                        <a:t>1.4806e+08</a:t>
                      </a:r>
                      <a:endParaRPr lang="en-IN" dirty="0"/>
                    </a:p>
                  </a:txBody>
                  <a:tcPr/>
                </a:tc>
                <a:tc>
                  <a:txBody>
                    <a:bodyPr/>
                    <a:lstStyle/>
                    <a:p>
                      <a:pPr algn="ctr"/>
                      <a:r>
                        <a:rPr lang="en-US" dirty="0"/>
                        <a:t>1.4806e+08</a:t>
                      </a:r>
                      <a:endParaRPr lang="en-IN" dirty="0"/>
                    </a:p>
                  </a:txBody>
                  <a:tcPr/>
                </a:tc>
                <a:tc>
                  <a:txBody>
                    <a:bodyPr/>
                    <a:lstStyle/>
                    <a:p>
                      <a:pPr algn="ctr"/>
                      <a:r>
                        <a:rPr lang="en-US" dirty="0"/>
                        <a:t>4.0292</a:t>
                      </a:r>
                      <a:endParaRPr lang="en-IN" dirty="0"/>
                    </a:p>
                  </a:txBody>
                  <a:tcPr/>
                </a:tc>
                <a:tc>
                  <a:txBody>
                    <a:bodyPr/>
                    <a:lstStyle/>
                    <a:p>
                      <a:pPr algn="ctr"/>
                      <a:r>
                        <a:rPr lang="en-US" dirty="0"/>
                        <a:t>0.0449214</a:t>
                      </a:r>
                      <a:endParaRPr lang="en-IN" dirty="0"/>
                    </a:p>
                  </a:txBody>
                  <a:tcPr/>
                </a:tc>
                <a:extLst>
                  <a:ext uri="{0D108BD9-81ED-4DB2-BD59-A6C34878D82A}">
                    <a16:rowId xmlns:a16="http://schemas.microsoft.com/office/drawing/2014/main" val="2160195650"/>
                  </a:ext>
                </a:extLst>
              </a:tr>
              <a:tr h="370840">
                <a:tc>
                  <a:txBody>
                    <a:bodyPr/>
                    <a:lstStyle/>
                    <a:p>
                      <a:pPr algn="ctr"/>
                      <a:r>
                        <a:rPr lang="en-US" dirty="0"/>
                        <a:t>Residuals</a:t>
                      </a:r>
                      <a:endParaRPr lang="en-IN" dirty="0"/>
                    </a:p>
                  </a:txBody>
                  <a:tcPr/>
                </a:tc>
                <a:tc>
                  <a:txBody>
                    <a:bodyPr/>
                    <a:lstStyle/>
                    <a:p>
                      <a:pPr algn="ctr"/>
                      <a:r>
                        <a:rPr lang="en-US" dirty="0"/>
                        <a:t>1329</a:t>
                      </a:r>
                      <a:endParaRPr lang="en-IN" dirty="0"/>
                    </a:p>
                  </a:txBody>
                  <a:tcPr/>
                </a:tc>
                <a:tc>
                  <a:txBody>
                    <a:bodyPr/>
                    <a:lstStyle/>
                    <a:p>
                      <a:pPr algn="ctr"/>
                      <a:r>
                        <a:rPr lang="en-US" dirty="0"/>
                        <a:t>4.8837e+10</a:t>
                      </a:r>
                      <a:endParaRPr lang="en-IN" dirty="0"/>
                    </a:p>
                  </a:txBody>
                  <a:tcPr/>
                </a:tc>
                <a:tc>
                  <a:txBody>
                    <a:bodyPr/>
                    <a:lstStyle/>
                    <a:p>
                      <a:pPr algn="ctr"/>
                      <a:r>
                        <a:rPr lang="en-US" dirty="0"/>
                        <a:t>3.6747e+10</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848788761"/>
                  </a:ext>
                </a:extLst>
              </a:tr>
            </a:tbl>
          </a:graphicData>
        </a:graphic>
      </p:graphicFrame>
    </p:spTree>
    <p:extLst>
      <p:ext uri="{BB962C8B-B14F-4D97-AF65-F5344CB8AC3E}">
        <p14:creationId xmlns:p14="http://schemas.microsoft.com/office/powerpoint/2010/main" val="239464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32D5-B776-4789-B10F-B31E2E911A48}"/>
              </a:ext>
            </a:extLst>
          </p:cNvPr>
          <p:cNvSpPr>
            <a:spLocks noGrp="1"/>
          </p:cNvSpPr>
          <p:nvPr>
            <p:ph type="title"/>
          </p:nvPr>
        </p:nvSpPr>
        <p:spPr>
          <a:xfrm>
            <a:off x="639030" y="609600"/>
            <a:ext cx="11132925" cy="1320800"/>
          </a:xfrm>
        </p:spPr>
        <p:txBody>
          <a:bodyPr/>
          <a:lstStyle/>
          <a:p>
            <a:pPr algn="ctr"/>
            <a:r>
              <a:rPr lang="en-US" u="sng" dirty="0"/>
              <a:t>MULTICOLLINEARITY</a:t>
            </a:r>
            <a:endParaRPr lang="en-IN" u="sng" dirty="0"/>
          </a:p>
        </p:txBody>
      </p:sp>
      <p:pic>
        <p:nvPicPr>
          <p:cNvPr id="5" name="Content Placeholder 4">
            <a:extLst>
              <a:ext uri="{FF2B5EF4-FFF2-40B4-BE49-F238E27FC236}">
                <a16:creationId xmlns:a16="http://schemas.microsoft.com/office/drawing/2014/main" id="{183C95C8-2489-45D1-98CA-27D97BA59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03" y="1836046"/>
            <a:ext cx="5921406" cy="4072630"/>
          </a:xfrm>
        </p:spPr>
      </p:pic>
      <p:sp>
        <p:nvSpPr>
          <p:cNvPr id="6" name="TextBox 5">
            <a:extLst>
              <a:ext uri="{FF2B5EF4-FFF2-40B4-BE49-F238E27FC236}">
                <a16:creationId xmlns:a16="http://schemas.microsoft.com/office/drawing/2014/main" id="{1459133D-3C26-4610-801F-8DEEE64FBB02}"/>
              </a:ext>
            </a:extLst>
          </p:cNvPr>
          <p:cNvSpPr txBox="1"/>
          <p:nvPr/>
        </p:nvSpPr>
        <p:spPr>
          <a:xfrm>
            <a:off x="6096000" y="2192783"/>
            <a:ext cx="6030897" cy="3539430"/>
          </a:xfrm>
          <a:prstGeom prst="rect">
            <a:avLst/>
          </a:prstGeom>
          <a:noFill/>
        </p:spPr>
        <p:txBody>
          <a:bodyPr wrap="square" rtlCol="0">
            <a:spAutoFit/>
          </a:bodyPr>
          <a:lstStyle/>
          <a:p>
            <a:r>
              <a:rPr lang="en-US" sz="3200" dirty="0"/>
              <a:t>It is a correlation matrix which gives correlation between response and regressors.</a:t>
            </a:r>
          </a:p>
          <a:p>
            <a:r>
              <a:rPr lang="en-US" sz="3200" dirty="0"/>
              <a:t>Here entries in blue </a:t>
            </a:r>
            <a:r>
              <a:rPr lang="en-US" sz="3200" dirty="0" err="1"/>
              <a:t>colour</a:t>
            </a:r>
            <a:r>
              <a:rPr lang="en-US" sz="3200" dirty="0"/>
              <a:t> shows positive multicollinearity and entries in red </a:t>
            </a:r>
            <a:r>
              <a:rPr lang="en-US" sz="3200" dirty="0" err="1"/>
              <a:t>colour</a:t>
            </a:r>
            <a:r>
              <a:rPr lang="en-US" sz="3200" dirty="0"/>
              <a:t> shows negative collinearity.</a:t>
            </a:r>
          </a:p>
        </p:txBody>
      </p:sp>
    </p:spTree>
    <p:extLst>
      <p:ext uri="{BB962C8B-B14F-4D97-AF65-F5344CB8AC3E}">
        <p14:creationId xmlns:p14="http://schemas.microsoft.com/office/powerpoint/2010/main" val="257161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9358-FF58-44BA-8DCF-405D33123C33}"/>
              </a:ext>
            </a:extLst>
          </p:cNvPr>
          <p:cNvSpPr>
            <a:spLocks noGrp="1"/>
          </p:cNvSpPr>
          <p:nvPr>
            <p:ph type="title"/>
          </p:nvPr>
        </p:nvSpPr>
        <p:spPr>
          <a:xfrm>
            <a:off x="677334" y="195309"/>
            <a:ext cx="10524066" cy="985421"/>
          </a:xfrm>
        </p:spPr>
        <p:txBody>
          <a:bodyPr/>
          <a:lstStyle/>
          <a:p>
            <a:pPr algn="ctr"/>
            <a:r>
              <a:rPr lang="en-US" u="sng" dirty="0"/>
              <a:t>VARIANCE INFLATION FACTOR</a:t>
            </a:r>
            <a:endParaRPr lang="en-IN" u="sn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CE5E0F-C0BF-47D5-AEA7-C4D2D41C9AEA}"/>
                  </a:ext>
                </a:extLst>
              </p:cNvPr>
              <p:cNvSpPr>
                <a:spLocks noGrp="1"/>
              </p:cNvSpPr>
              <p:nvPr>
                <p:ph idx="1"/>
              </p:nvPr>
            </p:nvSpPr>
            <p:spPr>
              <a:xfrm>
                <a:off x="677333" y="1180730"/>
                <a:ext cx="9780562" cy="2248269"/>
              </a:xfrm>
            </p:spPr>
            <p:txBody>
              <a:bodyPr>
                <a:normAutofit fontScale="85000" lnSpcReduction="20000"/>
              </a:bodyPr>
              <a:lstStyle/>
              <a:p>
                <a:r>
                  <a:rPr lang="en-US" sz="3000" dirty="0"/>
                  <a:t>It is used to identify regressors causing multicollinearity.</a:t>
                </a:r>
              </a:p>
              <a:p>
                <a14:m>
                  <m:oMath xmlns:m="http://schemas.openxmlformats.org/officeDocument/2006/math">
                    <m:r>
                      <a:rPr lang="en-US" sz="3000" b="1" i="0" smtClean="0">
                        <a:latin typeface="Cambria Math" panose="02040503050406030204" pitchFamily="18" charset="0"/>
                      </a:rPr>
                      <m:t>𝐕𝐈𝐅</m:t>
                    </m:r>
                    <m:r>
                      <a:rPr lang="en-US" sz="3000" b="0" i="1" smtClean="0">
                        <a:latin typeface="Cambria Math" panose="02040503050406030204" pitchFamily="18" charset="0"/>
                      </a:rPr>
                      <m:t>𝑖</m:t>
                    </m:r>
                    <m:r>
                      <a:rPr lang="en-US" sz="3000" b="0" i="0"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0" smtClean="0">
                            <a:latin typeface="Cambria Math" panose="02040503050406030204" pitchFamily="18" charset="0"/>
                          </a:rPr>
                          <m:t>1</m:t>
                        </m:r>
                      </m:num>
                      <m:den>
                        <m:r>
                          <a:rPr lang="en-US" sz="3000" b="0" i="0" smtClean="0">
                            <a:latin typeface="Cambria Math" panose="02040503050406030204" pitchFamily="18" charset="0"/>
                          </a:rPr>
                          <m:t>1−</m:t>
                        </m:r>
                        <m:r>
                          <a:rPr lang="en-US" sz="3000" b="1" i="0" smtClean="0">
                            <a:latin typeface="Cambria Math" panose="02040503050406030204" pitchFamily="18" charset="0"/>
                          </a:rPr>
                          <m:t>𝐑</m:t>
                        </m:r>
                        <m:r>
                          <m:rPr>
                            <m:sty m:val="p"/>
                          </m:rPr>
                          <a:rPr lang="en-US" sz="3000" b="0" i="0" smtClean="0">
                            <a:latin typeface="Cambria Math" panose="02040503050406030204" pitchFamily="18" charset="0"/>
                          </a:rPr>
                          <m:t>i</m:t>
                        </m:r>
                        <m:r>
                          <a:rPr lang="en-US" sz="3000" b="0" i="0" smtClean="0">
                            <a:latin typeface="Cambria Math" panose="02040503050406030204" pitchFamily="18" charset="0"/>
                          </a:rPr>
                          <m:t>^2</m:t>
                        </m:r>
                      </m:den>
                    </m:f>
                  </m:oMath>
                </a14:m>
                <a:endParaRPr lang="en-US" sz="3000" b="0" dirty="0"/>
              </a:p>
              <a:p>
                <a:r>
                  <a:rPr lang="en-US" sz="3000" dirty="0"/>
                  <a:t>The VIF value of 5 or more is an indicator of multicollinearity and leads to poor estimates of associated regression coefficients.</a:t>
                </a:r>
              </a:p>
              <a:p>
                <a:endParaRPr lang="en-US" sz="3000" b="0" dirty="0"/>
              </a:p>
              <a:p>
                <a:endParaRPr lang="en-US" b="0" dirty="0"/>
              </a:p>
              <a:p>
                <a:endParaRPr lang="en-IN" dirty="0"/>
              </a:p>
            </p:txBody>
          </p:sp>
        </mc:Choice>
        <mc:Fallback>
          <p:sp>
            <p:nvSpPr>
              <p:cNvPr id="3" name="Content Placeholder 2">
                <a:extLst>
                  <a:ext uri="{FF2B5EF4-FFF2-40B4-BE49-F238E27FC236}">
                    <a16:creationId xmlns:a16="http://schemas.microsoft.com/office/drawing/2014/main" id="{24CE5E0F-C0BF-47D5-AEA7-C4D2D41C9AEA}"/>
                  </a:ext>
                </a:extLst>
              </p:cNvPr>
              <p:cNvSpPr>
                <a:spLocks noGrp="1" noRot="1" noChangeAspect="1" noMove="1" noResize="1" noEditPoints="1" noAdjustHandles="1" noChangeArrowheads="1" noChangeShapeType="1" noTextEdit="1"/>
              </p:cNvSpPr>
              <p:nvPr>
                <p:ph idx="1"/>
              </p:nvPr>
            </p:nvSpPr>
            <p:spPr>
              <a:xfrm>
                <a:off x="677333" y="1180730"/>
                <a:ext cx="9780562" cy="2248269"/>
              </a:xfrm>
              <a:blipFill>
                <a:blip r:embed="rId2"/>
                <a:stretch>
                  <a:fillRect l="-623" t="-6250" r="-561" b="-3533"/>
                </a:stretch>
              </a:blipFill>
            </p:spPr>
            <p:txBody>
              <a:bodyPr/>
              <a:lstStyle/>
              <a:p>
                <a:r>
                  <a:rPr lang="en-IN">
                    <a:noFill/>
                  </a:rPr>
                  <a:t> </a:t>
                </a:r>
              </a:p>
            </p:txBody>
          </p:sp>
        </mc:Fallback>
      </mc:AlternateContent>
      <p:graphicFrame>
        <p:nvGraphicFramePr>
          <p:cNvPr id="6" name="Table 6">
            <a:extLst>
              <a:ext uri="{FF2B5EF4-FFF2-40B4-BE49-F238E27FC236}">
                <a16:creationId xmlns:a16="http://schemas.microsoft.com/office/drawing/2014/main" id="{451B69FD-56E4-40BE-BED6-09BD63C00C93}"/>
              </a:ext>
            </a:extLst>
          </p:cNvPr>
          <p:cNvGraphicFramePr>
            <a:graphicFrameLocks noGrp="1"/>
          </p:cNvGraphicFramePr>
          <p:nvPr>
            <p:extLst>
              <p:ext uri="{D42A27DB-BD31-4B8C-83A1-F6EECF244321}">
                <p14:modId xmlns:p14="http://schemas.microsoft.com/office/powerpoint/2010/main" val="2900681619"/>
              </p:ext>
            </p:extLst>
          </p:nvPr>
        </p:nvGraphicFramePr>
        <p:xfrm>
          <a:off x="204393" y="3562165"/>
          <a:ext cx="11469947" cy="1320800"/>
        </p:xfrm>
        <a:graphic>
          <a:graphicData uri="http://schemas.openxmlformats.org/drawingml/2006/table">
            <a:tbl>
              <a:tblPr firstRow="1" bandRow="1">
                <a:tableStyleId>{5C22544A-7EE6-4342-B048-85BDC9FD1C3A}</a:tableStyleId>
              </a:tblPr>
              <a:tblGrid>
                <a:gridCol w="1410548">
                  <a:extLst>
                    <a:ext uri="{9D8B030D-6E8A-4147-A177-3AD203B41FA5}">
                      <a16:colId xmlns:a16="http://schemas.microsoft.com/office/drawing/2014/main" val="2862662053"/>
                    </a:ext>
                  </a:extLst>
                </a:gridCol>
                <a:gridCol w="1437057">
                  <a:extLst>
                    <a:ext uri="{9D8B030D-6E8A-4147-A177-3AD203B41FA5}">
                      <a16:colId xmlns:a16="http://schemas.microsoft.com/office/drawing/2014/main" val="3562994664"/>
                    </a:ext>
                  </a:extLst>
                </a:gridCol>
                <a:gridCol w="1437057">
                  <a:extLst>
                    <a:ext uri="{9D8B030D-6E8A-4147-A177-3AD203B41FA5}">
                      <a16:colId xmlns:a16="http://schemas.microsoft.com/office/drawing/2014/main" val="3535822830"/>
                    </a:ext>
                  </a:extLst>
                </a:gridCol>
                <a:gridCol w="1437057">
                  <a:extLst>
                    <a:ext uri="{9D8B030D-6E8A-4147-A177-3AD203B41FA5}">
                      <a16:colId xmlns:a16="http://schemas.microsoft.com/office/drawing/2014/main" val="1304047467"/>
                    </a:ext>
                  </a:extLst>
                </a:gridCol>
                <a:gridCol w="1437057">
                  <a:extLst>
                    <a:ext uri="{9D8B030D-6E8A-4147-A177-3AD203B41FA5}">
                      <a16:colId xmlns:a16="http://schemas.microsoft.com/office/drawing/2014/main" val="2524632312"/>
                    </a:ext>
                  </a:extLst>
                </a:gridCol>
                <a:gridCol w="1437057">
                  <a:extLst>
                    <a:ext uri="{9D8B030D-6E8A-4147-A177-3AD203B41FA5}">
                      <a16:colId xmlns:a16="http://schemas.microsoft.com/office/drawing/2014/main" val="1786948482"/>
                    </a:ext>
                  </a:extLst>
                </a:gridCol>
                <a:gridCol w="1437057">
                  <a:extLst>
                    <a:ext uri="{9D8B030D-6E8A-4147-A177-3AD203B41FA5}">
                      <a16:colId xmlns:a16="http://schemas.microsoft.com/office/drawing/2014/main" val="2949920456"/>
                    </a:ext>
                  </a:extLst>
                </a:gridCol>
                <a:gridCol w="1437057">
                  <a:extLst>
                    <a:ext uri="{9D8B030D-6E8A-4147-A177-3AD203B41FA5}">
                      <a16:colId xmlns:a16="http://schemas.microsoft.com/office/drawing/2014/main" val="2353219969"/>
                    </a:ext>
                  </a:extLst>
                </a:gridCol>
              </a:tblGrid>
              <a:tr h="660400">
                <a:tc>
                  <a:txBody>
                    <a:bodyPr/>
                    <a:lstStyle/>
                    <a:p>
                      <a:pPr algn="ctr"/>
                      <a:r>
                        <a:rPr lang="en-US" b="1" dirty="0"/>
                        <a:t>x1</a:t>
                      </a:r>
                      <a:endParaRPr lang="en-IN" b="1" dirty="0"/>
                    </a:p>
                  </a:txBody>
                  <a:tcPr/>
                </a:tc>
                <a:tc>
                  <a:txBody>
                    <a:bodyPr/>
                    <a:lstStyle/>
                    <a:p>
                      <a:pPr algn="ctr"/>
                      <a:r>
                        <a:rPr lang="en-US" b="1" dirty="0"/>
                        <a:t>x2</a:t>
                      </a:r>
                      <a:endParaRPr lang="en-IN" b="1" dirty="0"/>
                    </a:p>
                  </a:txBody>
                  <a:tcPr/>
                </a:tc>
                <a:tc>
                  <a:txBody>
                    <a:bodyPr/>
                    <a:lstStyle/>
                    <a:p>
                      <a:pPr algn="ctr"/>
                      <a:r>
                        <a:rPr lang="en-US" b="1" dirty="0"/>
                        <a:t>x3</a:t>
                      </a:r>
                      <a:endParaRPr lang="en-IN" b="1" dirty="0"/>
                    </a:p>
                  </a:txBody>
                  <a:tcPr/>
                </a:tc>
                <a:tc>
                  <a:txBody>
                    <a:bodyPr/>
                    <a:lstStyle/>
                    <a:p>
                      <a:pPr algn="ctr"/>
                      <a:r>
                        <a:rPr lang="en-US" b="1" dirty="0"/>
                        <a:t>x4</a:t>
                      </a:r>
                      <a:endParaRPr lang="en-IN" b="1" dirty="0"/>
                    </a:p>
                  </a:txBody>
                  <a:tcPr/>
                </a:tc>
                <a:tc>
                  <a:txBody>
                    <a:bodyPr/>
                    <a:lstStyle/>
                    <a:p>
                      <a:pPr algn="ctr"/>
                      <a:r>
                        <a:rPr lang="en-US" b="1" dirty="0"/>
                        <a:t>x5</a:t>
                      </a:r>
                      <a:endParaRPr lang="en-IN" b="1" dirty="0"/>
                    </a:p>
                  </a:txBody>
                  <a:tcPr/>
                </a:tc>
                <a:tc>
                  <a:txBody>
                    <a:bodyPr/>
                    <a:lstStyle/>
                    <a:p>
                      <a:pPr algn="ctr"/>
                      <a:r>
                        <a:rPr lang="en-US" b="1" dirty="0"/>
                        <a:t>x6</a:t>
                      </a:r>
                      <a:endParaRPr lang="en-IN" b="1" dirty="0"/>
                    </a:p>
                  </a:txBody>
                  <a:tcPr/>
                </a:tc>
                <a:tc>
                  <a:txBody>
                    <a:bodyPr/>
                    <a:lstStyle/>
                    <a:p>
                      <a:pPr algn="ctr"/>
                      <a:r>
                        <a:rPr lang="en-US" b="1" dirty="0"/>
                        <a:t>x7</a:t>
                      </a:r>
                      <a:endParaRPr lang="en-IN" b="1" dirty="0"/>
                    </a:p>
                  </a:txBody>
                  <a:tcPr/>
                </a:tc>
                <a:tc>
                  <a:txBody>
                    <a:bodyPr/>
                    <a:lstStyle/>
                    <a:p>
                      <a:pPr algn="ctr"/>
                      <a:r>
                        <a:rPr lang="en-US" b="1" dirty="0"/>
                        <a:t>x8</a:t>
                      </a:r>
                      <a:endParaRPr lang="en-IN" b="1" dirty="0"/>
                    </a:p>
                  </a:txBody>
                  <a:tcPr/>
                </a:tc>
                <a:extLst>
                  <a:ext uri="{0D108BD9-81ED-4DB2-BD59-A6C34878D82A}">
                    <a16:rowId xmlns:a16="http://schemas.microsoft.com/office/drawing/2014/main" val="39425900"/>
                  </a:ext>
                </a:extLst>
              </a:tr>
              <a:tr h="660400">
                <a:tc>
                  <a:txBody>
                    <a:bodyPr/>
                    <a:lstStyle/>
                    <a:p>
                      <a:pPr algn="ctr"/>
                      <a:r>
                        <a:rPr lang="en-US" dirty="0"/>
                        <a:t>1.016843</a:t>
                      </a:r>
                      <a:endParaRPr lang="en-IN" dirty="0"/>
                    </a:p>
                  </a:txBody>
                  <a:tcPr/>
                </a:tc>
                <a:tc>
                  <a:txBody>
                    <a:bodyPr/>
                    <a:lstStyle/>
                    <a:p>
                      <a:pPr algn="ctr"/>
                      <a:r>
                        <a:rPr lang="en-US" dirty="0"/>
                        <a:t>1.008900</a:t>
                      </a:r>
                      <a:endParaRPr lang="en-IN" dirty="0"/>
                    </a:p>
                  </a:txBody>
                  <a:tcPr/>
                </a:tc>
                <a:tc>
                  <a:txBody>
                    <a:bodyPr/>
                    <a:lstStyle/>
                    <a:p>
                      <a:pPr algn="ctr"/>
                      <a:r>
                        <a:rPr lang="en-US" dirty="0"/>
                        <a:t>1.106682</a:t>
                      </a:r>
                      <a:endParaRPr lang="en-IN" dirty="0"/>
                    </a:p>
                  </a:txBody>
                  <a:tcPr/>
                </a:tc>
                <a:tc>
                  <a:txBody>
                    <a:bodyPr/>
                    <a:lstStyle/>
                    <a:p>
                      <a:pPr algn="ctr"/>
                      <a:r>
                        <a:rPr lang="en-US" dirty="0"/>
                        <a:t>1.004008</a:t>
                      </a:r>
                      <a:endParaRPr lang="en-IN" dirty="0"/>
                    </a:p>
                  </a:txBody>
                  <a:tcPr/>
                </a:tc>
                <a:tc>
                  <a:txBody>
                    <a:bodyPr/>
                    <a:lstStyle/>
                    <a:p>
                      <a:pPr algn="ctr"/>
                      <a:r>
                        <a:rPr lang="en-US" dirty="0"/>
                        <a:t>1.012067</a:t>
                      </a:r>
                      <a:endParaRPr lang="en-IN" dirty="0"/>
                    </a:p>
                  </a:txBody>
                  <a:tcPr/>
                </a:tc>
                <a:tc>
                  <a:txBody>
                    <a:bodyPr/>
                    <a:lstStyle/>
                    <a:p>
                      <a:pPr algn="ctr"/>
                      <a:r>
                        <a:rPr lang="en-US" dirty="0"/>
                        <a:t>1.597204</a:t>
                      </a:r>
                      <a:endParaRPr lang="en-IN" dirty="0"/>
                    </a:p>
                  </a:txBody>
                  <a:tcPr/>
                </a:tc>
                <a:tc>
                  <a:txBody>
                    <a:bodyPr/>
                    <a:lstStyle/>
                    <a:p>
                      <a:pPr algn="ctr"/>
                      <a:r>
                        <a:rPr lang="en-US" dirty="0"/>
                        <a:t>1.524717</a:t>
                      </a:r>
                      <a:endParaRPr lang="en-IN" dirty="0"/>
                    </a:p>
                  </a:txBody>
                  <a:tcPr/>
                </a:tc>
                <a:tc>
                  <a:txBody>
                    <a:bodyPr/>
                    <a:lstStyle/>
                    <a:p>
                      <a:pPr algn="ctr"/>
                      <a:r>
                        <a:rPr lang="en-US" dirty="0"/>
                        <a:t>1.526170</a:t>
                      </a:r>
                      <a:endParaRPr lang="en-IN" dirty="0"/>
                    </a:p>
                  </a:txBody>
                  <a:tcPr/>
                </a:tc>
                <a:extLst>
                  <a:ext uri="{0D108BD9-81ED-4DB2-BD59-A6C34878D82A}">
                    <a16:rowId xmlns:a16="http://schemas.microsoft.com/office/drawing/2014/main" val="1080792289"/>
                  </a:ext>
                </a:extLst>
              </a:tr>
            </a:tbl>
          </a:graphicData>
        </a:graphic>
      </p:graphicFrame>
      <p:sp>
        <p:nvSpPr>
          <p:cNvPr id="8" name="TextBox 7">
            <a:extLst>
              <a:ext uri="{FF2B5EF4-FFF2-40B4-BE49-F238E27FC236}">
                <a16:creationId xmlns:a16="http://schemas.microsoft.com/office/drawing/2014/main" id="{BC30DB6F-5C73-4CC7-BA83-6CDE6D5B2CA0}"/>
              </a:ext>
            </a:extLst>
          </p:cNvPr>
          <p:cNvSpPr txBox="1"/>
          <p:nvPr/>
        </p:nvSpPr>
        <p:spPr>
          <a:xfrm>
            <a:off x="363984" y="5199641"/>
            <a:ext cx="11407803" cy="830997"/>
          </a:xfrm>
          <a:prstGeom prst="rect">
            <a:avLst/>
          </a:prstGeom>
          <a:noFill/>
        </p:spPr>
        <p:txBody>
          <a:bodyPr wrap="square" rtlCol="0">
            <a:spAutoFit/>
          </a:bodyPr>
          <a:lstStyle/>
          <a:p>
            <a:r>
              <a:rPr lang="en-US" sz="2400" dirty="0"/>
              <a:t>From the table, we have that the VIF value of all the variables is less than 5. Hence, regressors are free from multicollinearity</a:t>
            </a:r>
            <a:r>
              <a:rPr lang="en-US" dirty="0"/>
              <a:t>.</a:t>
            </a:r>
            <a:endParaRPr lang="en-IN" dirty="0"/>
          </a:p>
        </p:txBody>
      </p:sp>
    </p:spTree>
    <p:extLst>
      <p:ext uri="{BB962C8B-B14F-4D97-AF65-F5344CB8AC3E}">
        <p14:creationId xmlns:p14="http://schemas.microsoft.com/office/powerpoint/2010/main" val="14843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DF53-90F8-4CDC-A6C3-254053F0F126}"/>
              </a:ext>
            </a:extLst>
          </p:cNvPr>
          <p:cNvSpPr>
            <a:spLocks noGrp="1"/>
          </p:cNvSpPr>
          <p:nvPr>
            <p:ph type="title"/>
          </p:nvPr>
        </p:nvSpPr>
        <p:spPr>
          <a:xfrm>
            <a:off x="97655" y="244136"/>
            <a:ext cx="10635448" cy="1043126"/>
          </a:xfrm>
        </p:spPr>
        <p:txBody>
          <a:bodyPr/>
          <a:lstStyle/>
          <a:p>
            <a:pPr algn="ctr"/>
            <a:r>
              <a:rPr lang="en-US" u="sng" dirty="0"/>
              <a:t>VARIANCE DECOMPOSITION METHOD</a:t>
            </a:r>
            <a:endParaRPr lang="en-IN" u="sng" dirty="0"/>
          </a:p>
        </p:txBody>
      </p:sp>
      <p:sp>
        <p:nvSpPr>
          <p:cNvPr id="3" name="Content Placeholder 2">
            <a:extLst>
              <a:ext uri="{FF2B5EF4-FFF2-40B4-BE49-F238E27FC236}">
                <a16:creationId xmlns:a16="http://schemas.microsoft.com/office/drawing/2014/main" id="{2AE3329B-16B5-4FF3-81F9-56AE9506BE1F}"/>
              </a:ext>
            </a:extLst>
          </p:cNvPr>
          <p:cNvSpPr>
            <a:spLocks noGrp="1"/>
          </p:cNvSpPr>
          <p:nvPr>
            <p:ph idx="1"/>
          </p:nvPr>
        </p:nvSpPr>
        <p:spPr>
          <a:xfrm>
            <a:off x="665825" y="1047751"/>
            <a:ext cx="9570128" cy="1257300"/>
          </a:xfrm>
        </p:spPr>
        <p:txBody>
          <a:bodyPr>
            <a:normAutofit lnSpcReduction="10000"/>
          </a:bodyPr>
          <a:lstStyle/>
          <a:p>
            <a:r>
              <a:rPr lang="en-US" dirty="0"/>
              <a:t>It is a method to identify subsets of regressors involved in multicollinearity.</a:t>
            </a:r>
          </a:p>
          <a:p>
            <a:r>
              <a:rPr lang="en-US" dirty="0"/>
              <a:t>Here, corresponding to largest condition indices, if we find a high proportion of variance associated with two or more regression coefficients, we identify those regressors as multi-collinear subsets.</a:t>
            </a:r>
            <a:endParaRPr lang="en-IN" dirty="0"/>
          </a:p>
        </p:txBody>
      </p:sp>
      <p:pic>
        <p:nvPicPr>
          <p:cNvPr id="5" name="Picture 4">
            <a:extLst>
              <a:ext uri="{FF2B5EF4-FFF2-40B4-BE49-F238E27FC236}">
                <a16:creationId xmlns:a16="http://schemas.microsoft.com/office/drawing/2014/main" id="{81364452-5403-4DE3-8F6A-5AC652CEA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3" y="2428875"/>
            <a:ext cx="9454720" cy="3483653"/>
          </a:xfrm>
          <a:prstGeom prst="rect">
            <a:avLst/>
          </a:prstGeom>
        </p:spPr>
      </p:pic>
      <p:sp>
        <p:nvSpPr>
          <p:cNvPr id="7" name="TextBox 6">
            <a:extLst>
              <a:ext uri="{FF2B5EF4-FFF2-40B4-BE49-F238E27FC236}">
                <a16:creationId xmlns:a16="http://schemas.microsoft.com/office/drawing/2014/main" id="{6E74F2F9-6E16-42CA-94E9-D1771BD5C540}"/>
              </a:ext>
            </a:extLst>
          </p:cNvPr>
          <p:cNvSpPr txBox="1"/>
          <p:nvPr/>
        </p:nvSpPr>
        <p:spPr>
          <a:xfrm>
            <a:off x="665825" y="5967533"/>
            <a:ext cx="9836460" cy="646331"/>
          </a:xfrm>
          <a:prstGeom prst="rect">
            <a:avLst/>
          </a:prstGeom>
          <a:noFill/>
        </p:spPr>
        <p:txBody>
          <a:bodyPr wrap="square" rtlCol="0">
            <a:spAutoFit/>
          </a:bodyPr>
          <a:lstStyle/>
          <a:p>
            <a:r>
              <a:rPr lang="en-US" dirty="0"/>
              <a:t>Since maximum condition index is 17.4427 which is &gt; 15 but there are no such corresponding subset of regressors which are &gt; 0.5. Hence our model is free from multicollinearity.</a:t>
            </a:r>
            <a:endParaRPr lang="en-IN" dirty="0"/>
          </a:p>
        </p:txBody>
      </p:sp>
    </p:spTree>
    <p:extLst>
      <p:ext uri="{BB962C8B-B14F-4D97-AF65-F5344CB8AC3E}">
        <p14:creationId xmlns:p14="http://schemas.microsoft.com/office/powerpoint/2010/main" val="25880297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1255</TotalTime>
  <Words>1246</Words>
  <Application>Microsoft Office PowerPoint</Application>
  <PresentationFormat>Widescreen</PresentationFormat>
  <Paragraphs>223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Trebuchet MS</vt:lpstr>
      <vt:lpstr>Wingdings</vt:lpstr>
      <vt:lpstr>Wingdings 3</vt:lpstr>
      <vt:lpstr>Facet</vt:lpstr>
      <vt:lpstr>  REGRESSION PROJECT FOR PREDICTING THE EXPENSES  </vt:lpstr>
      <vt:lpstr>INTRODUCTION</vt:lpstr>
      <vt:lpstr>       ABOUT THE DATA SET</vt:lpstr>
      <vt:lpstr>             MODEL AND ASSUMPTIONS</vt:lpstr>
      <vt:lpstr>      SUMMARY</vt:lpstr>
      <vt:lpstr>ANALYSIS OF VARIANCE TABLE</vt:lpstr>
      <vt:lpstr>MULTICOLLINEARITY</vt:lpstr>
      <vt:lpstr>VARIANCE INFLATION FACTOR</vt:lpstr>
      <vt:lpstr>VARIANCE DECOMPOSITION METHOD</vt:lpstr>
      <vt:lpstr>CHECKING SKEWNESS IN DATA</vt:lpstr>
      <vt:lpstr> GRAPHS FOR CHECKING HETEROSCEDASTICITY</vt:lpstr>
      <vt:lpstr>GRAPH BETWEEN REGRESSOR(X3) AND RESIDUAL(res)</vt:lpstr>
      <vt:lpstr>SCALING THE RESIDUALS</vt:lpstr>
      <vt:lpstr>VARIABLE SELECTION METHOD</vt:lpstr>
      <vt:lpstr>PREDICTION OF DATA</vt:lpstr>
      <vt:lpstr>                         CHECKING NORMALITY</vt:lpstr>
      <vt:lpstr>PREDICTION OF DATA(AFTER TRANSFORMATION)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PROJECT</dc:title>
  <dc:creator>Pranav Garg</dc:creator>
  <cp:lastModifiedBy>Pranav Garg</cp:lastModifiedBy>
  <cp:revision>56</cp:revision>
  <dcterms:created xsi:type="dcterms:W3CDTF">2021-04-14T18:23:52Z</dcterms:created>
  <dcterms:modified xsi:type="dcterms:W3CDTF">2021-04-18T21:07:25Z</dcterms:modified>
</cp:coreProperties>
</file>