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5.jpg" ContentType="image/png"/>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7"/>
  </p:notesMasterIdLst>
  <p:sldIdLst>
    <p:sldId id="256" r:id="rId5"/>
    <p:sldId id="257" r:id="rId6"/>
    <p:sldId id="270" r:id="rId7"/>
    <p:sldId id="265" r:id="rId8"/>
    <p:sldId id="268" r:id="rId9"/>
    <p:sldId id="269" r:id="rId10"/>
    <p:sldId id="266" r:id="rId11"/>
    <p:sldId id="267" r:id="rId12"/>
    <p:sldId id="271" r:id="rId13"/>
    <p:sldId id="272" r:id="rId14"/>
    <p:sldId id="273" r:id="rId15"/>
    <p:sldId id="274" r:id="rId16"/>
    <p:sldId id="276" r:id="rId17"/>
    <p:sldId id="277" r:id="rId18"/>
    <p:sldId id="279" r:id="rId19"/>
    <p:sldId id="280" r:id="rId20"/>
    <p:sldId id="281" r:id="rId21"/>
    <p:sldId id="278" r:id="rId22"/>
    <p:sldId id="264"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1FE735-ABFF-46F5-8D95-AD1A6A6ABFFF}" v="40" dt="2023-07-05T04:19:45.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dgm:spPr/>
      <dgm:t>
        <a:bodyPr/>
        <a:lstStyle/>
        <a:p>
          <a:r>
            <a:rPr lang="en-US" dirty="0">
              <a:solidFill>
                <a:schemeClr val="bg1"/>
              </a:solidFill>
            </a:rPr>
            <a:t>What is Docker? What is the need?</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2B87ECDB-C552-42F6-9B52-6548A18B206B}">
      <dgm:prSet/>
      <dgm:spPr/>
      <dgm:t>
        <a:bodyPr/>
        <a:lstStyle/>
        <a:p>
          <a:r>
            <a:rPr lang="en-US" dirty="0">
              <a:solidFill>
                <a:schemeClr val="bg1"/>
              </a:solidFill>
            </a:rPr>
            <a:t>Docker Architecture and its components.</a:t>
          </a:r>
        </a:p>
      </dgm:t>
    </dgm:pt>
    <dgm:pt modelId="{0DC560D9-C62C-41BA-8D68-CB78933BFF0C}" type="parTrans" cxnId="{91AFA996-5E3B-401C-B400-E70DBD4A4AB6}">
      <dgm:prSet/>
      <dgm:spPr/>
      <dgm:t>
        <a:bodyPr/>
        <a:lstStyle/>
        <a:p>
          <a:endParaRPr lang="en-US"/>
        </a:p>
      </dgm:t>
    </dgm:pt>
    <dgm:pt modelId="{80EFB54F-1AC8-40D9-981D-4C85160A5799}" type="sibTrans" cxnId="{91AFA996-5E3B-401C-B400-E70DBD4A4AB6}">
      <dgm:prSet/>
      <dgm:spPr/>
      <dgm:t>
        <a:bodyPr/>
        <a:lstStyle/>
        <a:p>
          <a:endParaRPr lang="en-US"/>
        </a:p>
      </dgm:t>
    </dgm:pt>
    <dgm:pt modelId="{419DF63C-9792-4EF5-9125-1EEF4D07C33F}">
      <dgm:prSet/>
      <dgm:spPr/>
      <dgm:t>
        <a:bodyPr/>
        <a:lstStyle/>
        <a:p>
          <a:r>
            <a:rPr lang="en-US" dirty="0">
              <a:solidFill>
                <a:schemeClr val="bg1"/>
              </a:solidFill>
            </a:rPr>
            <a:t>What is Kubernetes and what is the need</a:t>
          </a:r>
        </a:p>
      </dgm:t>
    </dgm:pt>
    <dgm:pt modelId="{2B95E8EF-82FE-4F54-970D-D55C9AD8EC00}" type="parTrans" cxnId="{024B121E-3EE5-42C9-97D1-5E0D27C29DC3}">
      <dgm:prSet/>
      <dgm:spPr/>
      <dgm:t>
        <a:bodyPr/>
        <a:lstStyle/>
        <a:p>
          <a:endParaRPr lang="en-US"/>
        </a:p>
      </dgm:t>
    </dgm:pt>
    <dgm:pt modelId="{EA8773AB-BB82-4BF6-944E-80CD2086CE93}" type="sibTrans" cxnId="{024B121E-3EE5-42C9-97D1-5E0D27C29DC3}">
      <dgm:prSet/>
      <dgm:spPr/>
      <dgm:t>
        <a:bodyPr/>
        <a:lstStyle/>
        <a:p>
          <a:endParaRPr lang="en-US"/>
        </a:p>
      </dgm:t>
    </dgm:pt>
    <dgm:pt modelId="{F4A56385-3827-49D1-B533-953BA75136B7}">
      <dgm:prSet/>
      <dgm:spPr/>
      <dgm:t>
        <a:bodyPr/>
        <a:lstStyle/>
        <a:p>
          <a:r>
            <a:rPr lang="en-US" dirty="0">
              <a:solidFill>
                <a:schemeClr val="bg1"/>
              </a:solidFill>
            </a:rPr>
            <a:t>Working with Docker and Kubernetes.</a:t>
          </a:r>
        </a:p>
      </dgm:t>
    </dgm:pt>
    <dgm:pt modelId="{E866DA3A-B427-429E-A892-4812B432ED79}" type="sibTrans" cxnId="{D572C096-14C8-487B-ABCD-6354192B80BA}">
      <dgm:prSet/>
      <dgm:spPr/>
      <dgm:t>
        <a:bodyPr/>
        <a:lstStyle/>
        <a:p>
          <a:endParaRPr lang="en-US"/>
        </a:p>
      </dgm:t>
    </dgm:pt>
    <dgm:pt modelId="{5C6E35C5-B6D6-42D4-9FF2-63E3FEC1E45F}" type="parTrans" cxnId="{D572C096-14C8-487B-ABCD-6354192B80BA}">
      <dgm:prSet/>
      <dgm:spPr/>
      <dgm:t>
        <a:bodyPr/>
        <a:lstStyle/>
        <a:p>
          <a:endParaRPr lang="en-US"/>
        </a:p>
      </dgm:t>
    </dgm:pt>
    <dgm:pt modelId="{1B1E513F-BEB7-483A-8F12-A8210AEF19E9}">
      <dgm:prSet/>
      <dgm:spPr/>
      <dgm:t>
        <a:bodyPr/>
        <a:lstStyle/>
        <a:p>
          <a:r>
            <a:rPr lang="en-US" dirty="0">
              <a:solidFill>
                <a:schemeClr val="bg1"/>
              </a:solidFill>
            </a:rPr>
            <a:t>Kubernetes Internal architecture and its components.</a:t>
          </a:r>
        </a:p>
      </dgm:t>
    </dgm:pt>
    <dgm:pt modelId="{D99C9B80-BA48-46B7-8B67-372E2AFD9E86}" type="sibTrans" cxnId="{9CD469EF-CF99-411A-B4B3-5B2C59AF684C}">
      <dgm:prSet/>
      <dgm:spPr/>
      <dgm:t>
        <a:bodyPr/>
        <a:lstStyle/>
        <a:p>
          <a:endParaRPr lang="en-US"/>
        </a:p>
      </dgm:t>
    </dgm:pt>
    <dgm:pt modelId="{DB284026-3063-4705-B72C-ADE04469BE6D}" type="parTrans" cxnId="{9CD469EF-CF99-411A-B4B3-5B2C59AF684C}">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5"/>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5"/>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erry"/>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5">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5"/>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5"/>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5">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5"/>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5"/>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5">
        <dgm:presLayoutVars>
          <dgm:chMax val="0"/>
          <dgm:chPref val="0"/>
        </dgm:presLayoutVars>
      </dgm:prSet>
      <dgm:spPr/>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3" presStyleCnt="5"/>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3" presStyleCnt="5"/>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3" presStyleCnt="5">
        <dgm:presLayoutVars>
          <dgm:chMax val="0"/>
          <dgm:chPref val="0"/>
        </dgm:presLayoutVars>
      </dgm:prSet>
      <dgm:spPr/>
    </dgm:pt>
    <dgm:pt modelId="{5E25F319-BBA5-4820-B2FC-14F8D56BF078}" type="pres">
      <dgm:prSet presAssocID="{D99C9B80-BA48-46B7-8B67-372E2AFD9E86}"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4" presStyleCnt="5"/>
      <dgm: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C21BED67-1F13-4312-815B-B5C34DAA27F9}" type="pres">
      <dgm:prSet presAssocID="{F4A56385-3827-49D1-B533-953BA75136B7}" presName="iconRect" presStyleLbl="node1" presStyleIdx="4" presStyleCnt="5"/>
      <dgm:spPr>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oter"/>
        </a:ext>
      </dgm:extLst>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4" presStyleCnt="5">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D7E7903A-483E-4876-8C77-EEB10661B95B}" type="presOf" srcId="{1B1E513F-BEB7-483A-8F12-A8210AEF19E9}" destId="{3CBA7321-E2AC-48FD-B351-CE3C9A4CE924}" srcOrd="0" destOrd="0" presId="urn:microsoft.com/office/officeart/2018/2/layout/IconVerticalSolidList"/>
    <dgm:cxn modelId="{C9B7BD43-67DC-4CD4-86B0-92B8BFA59068}" type="presOf" srcId="{2B87ECDB-C552-42F6-9B52-6548A18B206B}" destId="{AC018808-9CEA-4C61-8875-3E922AA167D7}" srcOrd="0" destOrd="0" presId="urn:microsoft.com/office/officeart/2018/2/layout/IconVerticalSolidList"/>
    <dgm:cxn modelId="{92648A4D-7D0D-48F5-96E4-BF8EC541B3A9}" type="presOf" srcId="{419DF63C-9792-4EF5-9125-1EEF4D07C33F}" destId="{8409F791-340A-4625-9294-3E680D66DB63}" srcOrd="0" destOrd="0" presId="urn:microsoft.com/office/officeart/2018/2/layout/IconVerticalSolidList"/>
    <dgm:cxn modelId="{DF18896F-7F42-4500-8AD0-6181E8694E28}" type="presOf" srcId="{F4A56385-3827-49D1-B533-953BA75136B7}" destId="{9260EF14-C09B-4543-88B7-7F45704CBA36}" srcOrd="0" destOrd="0" presId="urn:microsoft.com/office/officeart/2018/2/layout/IconVerticalSolidList"/>
    <dgm:cxn modelId="{91AFA996-5E3B-401C-B400-E70DBD4A4AB6}" srcId="{162F69A6-0780-49EA-A6A8-3965C12489B2}" destId="{2B87ECDB-C552-42F6-9B52-6548A18B206B}" srcOrd="1" destOrd="0" parTransId="{0DC560D9-C62C-41BA-8D68-CB78933BFF0C}" sibTransId="{80EFB54F-1AC8-40D9-981D-4C85160A5799}"/>
    <dgm:cxn modelId="{D572C096-14C8-487B-ABCD-6354192B80BA}" srcId="{162F69A6-0780-49EA-A6A8-3965C12489B2}" destId="{F4A56385-3827-49D1-B533-953BA75136B7}" srcOrd="4" destOrd="0" parTransId="{5C6E35C5-B6D6-42D4-9FF2-63E3FEC1E45F}" sibTransId="{E866DA3A-B427-429E-A892-4812B432ED79}"/>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
    <dgm:cxn modelId="{9CD469EF-CF99-411A-B4B3-5B2C59AF684C}" srcId="{162F69A6-0780-49EA-A6A8-3965C12489B2}" destId="{1B1E513F-BEB7-483A-8F12-A8210AEF19E9}" srcOrd="3" destOrd="0" parTransId="{DB284026-3063-4705-B72C-ADE04469BE6D}" sibTransId="{D99C9B80-BA48-46B7-8B67-372E2AFD9E86}"/>
    <dgm:cxn modelId="{175EB5FF-CD0E-4495-8FA8-F19D1233730A}" type="presOf" srcId="{30269CC2-8DD6-4402-82F3-18F164A732FF}" destId="{F113ED77-1650-49A8-987A-A13C2A50CEA5}" srcOrd="0" destOrd="0" presId="urn:microsoft.com/office/officeart/2018/2/layout/IconVerticalSolidList"/>
    <dgm:cxn modelId="{B6784D09-C55E-4568-A257-9A4C076E72A2}" type="presParOf" srcId="{05261D3E-3CC7-4C85-9E09-D67FC777908C}" destId="{25C6FE9B-AED9-47D9-807F-76A517615FC1}" srcOrd="0" destOrd="0" presId="urn:microsoft.com/office/officeart/2018/2/layout/IconVerticalSolidList"/>
    <dgm:cxn modelId="{918FF3CA-876D-40FA-841A-AB5A28A77ED2}" type="presParOf" srcId="{25C6FE9B-AED9-47D9-807F-76A517615FC1}" destId="{99698387-9DF3-4127-A7DE-FCE3F05A3470}" srcOrd="0" destOrd="0" presId="urn:microsoft.com/office/officeart/2018/2/layout/IconVerticalSolidList"/>
    <dgm:cxn modelId="{9E8C0B32-A7B3-460A-83CF-493652F6403A}" type="presParOf" srcId="{25C6FE9B-AED9-47D9-807F-76A517615FC1}" destId="{B52E1101-E263-4511-8D8F-5A215C912C41}" srcOrd="1" destOrd="0" presId="urn:microsoft.com/office/officeart/2018/2/layout/IconVerticalSolidList"/>
    <dgm:cxn modelId="{BF3562AE-51B6-4827-AC2A-02A6C7EE6F5E}" type="presParOf" srcId="{25C6FE9B-AED9-47D9-807F-76A517615FC1}" destId="{18EFBBAF-BD9F-4030-B8A4-57CCEB350921}" srcOrd="2" destOrd="0" presId="urn:microsoft.com/office/officeart/2018/2/layout/IconVerticalSolidList"/>
    <dgm:cxn modelId="{04E3ADEA-CCED-42DB-834F-C02041D4F81B}" type="presParOf" srcId="{25C6FE9B-AED9-47D9-807F-76A517615FC1}" destId="{F113ED77-1650-49A8-987A-A13C2A50CEA5}" srcOrd="3" destOrd="0" presId="urn:microsoft.com/office/officeart/2018/2/layout/IconVerticalSolidList"/>
    <dgm:cxn modelId="{F6438E6C-D016-4A64-9005-13CAA2685ADD}" type="presParOf" srcId="{05261D3E-3CC7-4C85-9E09-D67FC777908C}" destId="{084D1940-F8FF-48AA-A0CA-908C7645C951}" srcOrd="1" destOrd="0" presId="urn:microsoft.com/office/officeart/2018/2/layout/IconVerticalSolidList"/>
    <dgm:cxn modelId="{CEB88A46-381C-4FB3-B5C2-36F0205865FC}" type="presParOf" srcId="{05261D3E-3CC7-4C85-9E09-D67FC777908C}" destId="{922A9066-91F0-4494-8CF8-01F8511B6028}" srcOrd="2" destOrd="0" presId="urn:microsoft.com/office/officeart/2018/2/layout/IconVerticalSolidList"/>
    <dgm:cxn modelId="{D1B45BFC-BE7D-41A5-ACF1-DDC855C4E453}" type="presParOf" srcId="{922A9066-91F0-4494-8CF8-01F8511B6028}" destId="{FA3369E0-5B38-4FDD-A9F5-22B9810A03F7}" srcOrd="0" destOrd="0" presId="urn:microsoft.com/office/officeart/2018/2/layout/IconVerticalSolidList"/>
    <dgm:cxn modelId="{4643A976-3E27-4CAA-B7FC-B0B83CAF8B1F}" type="presParOf" srcId="{922A9066-91F0-4494-8CF8-01F8511B6028}" destId="{FADE9C4E-BFE3-4374-BE2C-676ED238ACF2}" srcOrd="1" destOrd="0" presId="urn:microsoft.com/office/officeart/2018/2/layout/IconVerticalSolidList"/>
    <dgm:cxn modelId="{D766C06F-7B8D-459C-9FB9-C58229C29760}" type="presParOf" srcId="{922A9066-91F0-4494-8CF8-01F8511B6028}" destId="{7000F0F2-143F-4CAE-BA6B-E9C401E5437A}" srcOrd="2" destOrd="0" presId="urn:microsoft.com/office/officeart/2018/2/layout/IconVerticalSolidList"/>
    <dgm:cxn modelId="{150742EF-413B-4B94-8C6E-7E0DC782FB81}" type="presParOf" srcId="{922A9066-91F0-4494-8CF8-01F8511B6028}" destId="{AC018808-9CEA-4C61-8875-3E922AA167D7}" srcOrd="3" destOrd="0" presId="urn:microsoft.com/office/officeart/2018/2/layout/IconVerticalSolidList"/>
    <dgm:cxn modelId="{8C73B2A2-55AA-4BE8-A101-760B33AD8140}" type="presParOf" srcId="{05261D3E-3CC7-4C85-9E09-D67FC777908C}" destId="{CE46B6BD-FA9F-4C65-8E75-D8C24C71657B}" srcOrd="3" destOrd="0" presId="urn:microsoft.com/office/officeart/2018/2/layout/IconVerticalSolidList"/>
    <dgm:cxn modelId="{18BE3019-0E90-4C32-A988-157009864AD2}" type="presParOf" srcId="{05261D3E-3CC7-4C85-9E09-D67FC777908C}" destId="{B12160B6-4EC8-4B4D-A1B2-F7F5F2795F75}" srcOrd="4" destOrd="0" presId="urn:microsoft.com/office/officeart/2018/2/layout/IconVerticalSolidList"/>
    <dgm:cxn modelId="{2EEC68C7-29BF-4C02-91C1-17C5C78737B5}" type="presParOf" srcId="{B12160B6-4EC8-4B4D-A1B2-F7F5F2795F75}" destId="{DB8ABDAA-976A-4A84-A3C3-277080E19DCA}" srcOrd="0" destOrd="0" presId="urn:microsoft.com/office/officeart/2018/2/layout/IconVerticalSolidList"/>
    <dgm:cxn modelId="{F1D89C2A-76D1-4569-963D-1C92D0A16E1C}" type="presParOf" srcId="{B12160B6-4EC8-4B4D-A1B2-F7F5F2795F75}" destId="{D335376E-740A-4A47-BC5B-3381DE731CE0}" srcOrd="1" destOrd="0" presId="urn:microsoft.com/office/officeart/2018/2/layout/IconVerticalSolidList"/>
    <dgm:cxn modelId="{4E76AE4D-E418-463B-994D-6DDD4BE738C0}" type="presParOf" srcId="{B12160B6-4EC8-4B4D-A1B2-F7F5F2795F75}" destId="{BCDE90E0-E45B-4C79-BE60-A53702208276}" srcOrd="2" destOrd="0" presId="urn:microsoft.com/office/officeart/2018/2/layout/IconVerticalSolidList"/>
    <dgm:cxn modelId="{A3104C94-C425-4DC0-8A01-7FDFF0F35AAA}" type="presParOf" srcId="{B12160B6-4EC8-4B4D-A1B2-F7F5F2795F75}" destId="{8409F791-340A-4625-9294-3E680D66DB63}" srcOrd="3" destOrd="0" presId="urn:microsoft.com/office/officeart/2018/2/layout/IconVerticalSolidList"/>
    <dgm:cxn modelId="{605473B3-8AA5-4EE0-BFBA-3AB749038A35}" type="presParOf" srcId="{05261D3E-3CC7-4C85-9E09-D67FC777908C}" destId="{D4892BA4-47FA-499C-84FA-3A971E9AFE41}" srcOrd="5" destOrd="0" presId="urn:microsoft.com/office/officeart/2018/2/layout/IconVerticalSolidList"/>
    <dgm:cxn modelId="{CC9F31C5-774B-4FC3-9646-7E0EFDB54727}" type="presParOf" srcId="{05261D3E-3CC7-4C85-9E09-D67FC777908C}" destId="{390D1410-0CB7-44D5-903C-C35615DE86E1}" srcOrd="6" destOrd="0" presId="urn:microsoft.com/office/officeart/2018/2/layout/IconVerticalSolidList"/>
    <dgm:cxn modelId="{34A9E1BF-6D83-4701-9E7B-CBCD8074AEAA}" type="presParOf" srcId="{390D1410-0CB7-44D5-903C-C35615DE86E1}" destId="{C2FCE80A-DCA0-4D7F-8F72-19CB2337E588}" srcOrd="0" destOrd="0" presId="urn:microsoft.com/office/officeart/2018/2/layout/IconVerticalSolidList"/>
    <dgm:cxn modelId="{2682A58B-536A-49D1-A507-E48E245F1609}" type="presParOf" srcId="{390D1410-0CB7-44D5-903C-C35615DE86E1}" destId="{1B0B9210-632F-4BB5-B140-1FA20D3CF123}" srcOrd="1" destOrd="0" presId="urn:microsoft.com/office/officeart/2018/2/layout/IconVerticalSolidList"/>
    <dgm:cxn modelId="{59D669F7-8B16-4888-95F6-5986C0AFE631}" type="presParOf" srcId="{390D1410-0CB7-44D5-903C-C35615DE86E1}" destId="{E9B85894-F3EF-4216-9DD4-962DCF409217}" srcOrd="2" destOrd="0" presId="urn:microsoft.com/office/officeart/2018/2/layout/IconVerticalSolidList"/>
    <dgm:cxn modelId="{BD8D7B70-D5A5-475A-9EAE-2DF74A65E7A7}" type="presParOf" srcId="{390D1410-0CB7-44D5-903C-C35615DE86E1}" destId="{3CBA7321-E2AC-48FD-B351-CE3C9A4CE924}" srcOrd="3" destOrd="0" presId="urn:microsoft.com/office/officeart/2018/2/layout/IconVerticalSolidList"/>
    <dgm:cxn modelId="{A54D5403-F787-4964-8489-63C75BE2EFB6}" type="presParOf" srcId="{05261D3E-3CC7-4C85-9E09-D67FC777908C}" destId="{5E25F319-BBA5-4820-B2FC-14F8D56BF078}" srcOrd="7" destOrd="0" presId="urn:microsoft.com/office/officeart/2018/2/layout/IconVerticalSolidList"/>
    <dgm:cxn modelId="{B5AAF852-AE2E-40BE-BC22-1382A2AD5A44}" type="presParOf" srcId="{05261D3E-3CC7-4C85-9E09-D67FC777908C}" destId="{A9DA4473-F7AD-4D05-A89E-4317469C9CAC}" srcOrd="8" destOrd="0" presId="urn:microsoft.com/office/officeart/2018/2/layout/IconVerticalSolidList"/>
    <dgm:cxn modelId="{80161854-1670-4BD7-9912-A0DFE5201001}" type="presParOf" srcId="{A9DA4473-F7AD-4D05-A89E-4317469C9CAC}" destId="{343A76ED-9DD6-4B0A-830E-16ED952B3D06}" srcOrd="0" destOrd="0" presId="urn:microsoft.com/office/officeart/2018/2/layout/IconVerticalSolidList"/>
    <dgm:cxn modelId="{17AEC66B-BBFF-4EF5-B894-6B5A992F362F}" type="presParOf" srcId="{A9DA4473-F7AD-4D05-A89E-4317469C9CAC}" destId="{C21BED67-1F13-4312-815B-B5C34DAA27F9}" srcOrd="1" destOrd="0" presId="urn:microsoft.com/office/officeart/2018/2/layout/IconVerticalSolidList"/>
    <dgm:cxn modelId="{D35FF1B4-6B78-4ECE-976F-17DFD749DB9F}" type="presParOf" srcId="{A9DA4473-F7AD-4D05-A89E-4317469C9CAC}" destId="{8854FDB6-04FD-4DEB-9AB6-DDB7E532A353}" srcOrd="2" destOrd="0" presId="urn:microsoft.com/office/officeart/2018/2/layout/IconVerticalSolidList"/>
    <dgm:cxn modelId="{00C148E5-B634-4CBF-973D-0F5A3C5E09C8}"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4675"/>
          <a:ext cx="6791323" cy="995920"/>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301265" y="228757"/>
          <a:ext cx="547756" cy="547756"/>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150288" y="4675"/>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What is Docker? What is the need?</a:t>
          </a:r>
        </a:p>
      </dsp:txBody>
      <dsp:txXfrm>
        <a:off x="1150288" y="4675"/>
        <a:ext cx="5641034" cy="995920"/>
      </dsp:txXfrm>
    </dsp:sp>
    <dsp:sp modelId="{FA3369E0-5B38-4FDD-A9F5-22B9810A03F7}">
      <dsp:nvSpPr>
        <dsp:cNvPr id="0" name=""/>
        <dsp:cNvSpPr/>
      </dsp:nvSpPr>
      <dsp: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301265" y="1473658"/>
          <a:ext cx="547756" cy="547756"/>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1150288" y="1249576"/>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Docker Architecture and its components.</a:t>
          </a:r>
        </a:p>
      </dsp:txBody>
      <dsp:txXfrm>
        <a:off x="1150288" y="1249576"/>
        <a:ext cx="5641034" cy="995920"/>
      </dsp:txXfrm>
    </dsp:sp>
    <dsp:sp modelId="{DB8ABDAA-976A-4A84-A3C3-277080E19DCA}">
      <dsp:nvSpPr>
        <dsp:cNvPr id="0" name=""/>
        <dsp:cNvSpPr/>
      </dsp:nvSpPr>
      <dsp: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301265" y="2718559"/>
          <a:ext cx="547756" cy="547756"/>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150288" y="24944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What is Kubernetes and what is the need</a:t>
          </a:r>
        </a:p>
      </dsp:txBody>
      <dsp:txXfrm>
        <a:off x="1150288" y="2494477"/>
        <a:ext cx="5641034" cy="995920"/>
      </dsp:txXfrm>
    </dsp:sp>
    <dsp:sp modelId="{C2FCE80A-DCA0-4D7F-8F72-19CB2337E588}">
      <dsp:nvSpPr>
        <dsp:cNvPr id="0" name=""/>
        <dsp:cNvSpPr/>
      </dsp:nvSpPr>
      <dsp: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301265" y="3963460"/>
          <a:ext cx="547756" cy="547756"/>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150288" y="37393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Kubernetes Internal architecture and its components.</a:t>
          </a:r>
        </a:p>
      </dsp:txBody>
      <dsp:txXfrm>
        <a:off x="1150288" y="3739377"/>
        <a:ext cx="5641034" cy="995920"/>
      </dsp:txXfrm>
    </dsp:sp>
    <dsp:sp modelId="{343A76ED-9DD6-4B0A-830E-16ED952B3D06}">
      <dsp:nvSpPr>
        <dsp:cNvPr id="0" name=""/>
        <dsp:cNvSpPr/>
      </dsp:nvSpPr>
      <dsp: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C21BED67-1F13-4312-815B-B5C34DAA27F9}">
      <dsp:nvSpPr>
        <dsp:cNvPr id="0" name=""/>
        <dsp:cNvSpPr/>
      </dsp:nvSpPr>
      <dsp:spPr>
        <a:xfrm>
          <a:off x="301265" y="5208360"/>
          <a:ext cx="547756" cy="547756"/>
        </a:xfrm>
        <a:prstGeom prst="rect">
          <a:avLst/>
        </a:prstGeom>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0EF14-C09B-4543-88B7-7F45704CBA36}">
      <dsp:nvSpPr>
        <dsp:cNvPr id="0" name=""/>
        <dsp:cNvSpPr/>
      </dsp:nvSpPr>
      <dsp:spPr>
        <a:xfrm>
          <a:off x="1150288" y="4984278"/>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Working with Docker and Kubernetes.</a:t>
          </a:r>
        </a:p>
      </dsp:txBody>
      <dsp:txXfrm>
        <a:off x="1150288" y="4984278"/>
        <a:ext cx="5641034" cy="9959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51:34.916"/>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51:44.606"/>
    </inkml:context>
    <inkml:brush xml:id="br0">
      <inkml:brushProperty name="width" value="0.035" units="cm"/>
      <inkml:brushProperty name="height" value="0.035" units="cm"/>
      <inkml:brushProperty name="color" value="#E71224"/>
    </inkml:brush>
  </inkml:definitions>
  <inkml:trace contextRef="#ctx0" brushRef="#br0">452 1079 24575,'1'-1'0,"-1"-1"0,0 0 0,1 0 0,0 1 0,-1-1 0,1 1 0,0-1 0,0 0 0,0 1 0,0 0 0,0-1 0,0 1 0,0-1 0,0 1 0,0 0 0,1 0 0,-1 0 0,1 0 0,-1 0 0,1 0 0,-1 0 0,1 0 0,2 0 0,41-14 0,-6 9 0,0 1 0,0 2 0,0 2 0,40 4 0,-6-1 0,946 0 0,-596-3 0,-259-12 0,-42 0 0,391 9 0,-286 6 0,-210-4 0,0 0 0,0-1 0,0-1 0,-1 0 0,1-1 0,21-11 0,-15 7 0,-1 2 0,30-7 0,8 4 0,-1 3 0,1 3 0,0 3 0,0 2 0,70 10 0,-72-3 0,67 11 0,153 2 0,357-21 0,-249-1 0,-173 15 0,-12 1 0,796-14 0,-473-3 0,-476 3 0,-1-3 0,1-1 0,-1-3 0,47-12 0,-30 1 0,0 3 0,114-11 0,28 23 0,-118 4 0,107-13 0,-19-3 0,215 10 0,-208 6 0,646-3 0,-812 1 0,-1-1 0,0-1 0,0-1 0,0 0 0,0-1 0,29-12 0,-2-4 0,43-26 0,-46 23 0,-18 12 0,-1-2 0,0-1 0,-1 0 0,-1-2 0,0 0 0,17-20 0,-30 29 0,-1 1 0,1-1 0,-1 0 0,-1 0 0,0 0 0,0-1 0,0 0 0,-1 0 0,0 1 0,-1-2 0,1 1 0,-2 0 0,1 0 0,-1-1 0,0 1 0,-1-1 0,0 1 0,0-1 0,-1 1 0,0-1 0,-3-11 0,0 8 0,0 1 0,-1-1 0,0 1 0,-1 0 0,0 1 0,0 0 0,-1-1 0,-1 2 0,1-1 0,-2 1 0,1 1 0,-1 0 0,0 0 0,-1 0 0,0 1 0,0 1 0,-1 0 0,0 0 0,0 1 0,0 0 0,-20-5 0,-5 4 0,0 2 0,0 1 0,0 2 0,-59 6 0,-6-1 0,-720-3 0,423-1 0,208-15 0,20 0 0,-470 14 0,305 3 0,-949-2 0,1238-3 0,1-1 0,-68-16 0,57 9 0,-60-4 0,-25 6 0,-393-15 0,409 26 0,-172-4 0,164-11 0,-32-1 0,-513 11 0,352 5 0,56-2 0,253 0 0,0-2 0,0 0 0,0 0 0,-28-10 0,-62-28 0,-13-3 0,86 36 0,0 2 0,0 2 0,0 1 0,-67 5 0,27-1 0,-861 0 0,506-3 0,402 2 0,-1 1 0,1 1 0,0 2 0,0 0 0,-45 16 0,23-2 0,1 2 0,-46 28 0,52-27 0,-1-2 0,-63 19 0,-93 18 0,156-46 0,25-5 0,0 1 0,0 0 0,0 1 0,1 1 0,1 1 0,-1 1 0,2 0 0,-1 1 0,2 0 0,0 1 0,-14 17 0,21-22 0,1 1 0,-1 0 0,2 1 0,-1-1 0,1 1 0,1 0 0,0 1 0,0-1 0,-2 17 0,-2 11 0,-2 52 0,6-46 0,2-22 0,0 0 0,2 1 0,0-1 0,6 35 0,-5-52 0,0 1 0,0 0 0,0 0 0,1 0 0,0-1 0,0 1 0,1-1 0,0 1 0,0-1 0,0 0 0,0 0 0,1 0 0,0-1 0,0 1 0,0-1 0,0 0 0,1 0 0,0 0 0,-1-1 0,1 0 0,11 5 0,-4-3 0,1-2 0,-1 0 0,1 0 0,0-1 0,0-1 0,14 1 0,84-8 0,-47 2 0,-29 3 0,1 1 0,-1 2 0,36 6 0,-1 3-1365,-40-7-5461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5T06:19:37.483"/>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5T06:20:08.089"/>
    </inkml:context>
    <inkml:brush xml:id="br0">
      <inkml:brushProperty name="width" value="0.035" units="cm"/>
      <inkml:brushProperty name="height" value="0.035" units="cm"/>
      <inkml:brushProperty name="color" value="#E71224"/>
    </inkml:brush>
  </inkml:definitions>
  <inkml:trace contextRef="#ctx0" brushRef="#br0">0 2500 24575,'18'1'0,"0"1"0,0 1 0,0 1 0,-1 1 0,25 9 0,30 8 0,175 18 0,6-20 0,-57-6 0,-35 1 72,439 30-1048,509-33 1022,-907-12 58,-139-3 170,-1-2-1,87-19 0,123-41-398,-204 47 184,20-5-59,204-55 0,-260 68 0,-1-2 0,-1-1 0,54-32 0,73-64 0,163-99 0,-299 194 0,0-1 0,-1 0 0,-1-2 0,-1 0 0,0-1 0,-1-1 0,23-33 0,3-15 0,37-75 0,-75 131 0,9-17 0,-1-1 0,-2-1 0,0 0 0,-2 0 0,-2-1 0,5-34 0,-6 32 0,2 1 0,13-32 0,-2 7 0,2-14 0,101-300 0,-100 315 0,3 2 0,2 1 0,3 1 0,55-73 0,-64 97 0,2 0 0,1 2 0,2 0 0,0 2 0,1 1 0,47-30 0,84-52 40,-87 54-742,110-58-1,-156 97-6123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5T06:18:56.169"/>
    </inkml:context>
    <inkml:brush xml:id="br0">
      <inkml:brushProperty name="width" value="0.035" units="cm"/>
      <inkml:brushProperty name="height" value="0.035" units="cm"/>
      <inkml:brushProperty name="color" value="#E71224"/>
    </inkml:brush>
  </inkml:definitions>
  <inkml:trace contextRef="#ctx0" brushRef="#br0">0 1 24575,'3'2'0,"0"0"0,0-1 0,0 1 0,0 0 0,0-1 0,1 0 0,-1 0 0,0 0 0,1 0 0,-1 0 0,1-1 0,-1 1 0,6-1 0,1 1 0,133 10 0,173-8 0,-173-5 0,1393 1 0,-1483 1 0,-1 1 0,1 3 0,0 2 0,64 16 0,274 114 0,-191-55 0,101 39 0,-72-44 0,51 18 0,-223-70 0,0 2 0,-2 3 0,70 48 0,-3-4 0,-77-48 0,-1 2 0,-1 2 0,69 60 0,108 149 0,-147-142 0,-45-57 0,36 39 0,-53-66 0,1-1 0,-1-1 0,1 0 0,1-1 0,0 0 0,0-1 0,23 10 0,47 13 0,-47-19 0,54 27 0,-41-16 0,63 21 0,29 13 0,-105-41 0,0-1 0,2-2 0,0-1 0,47 8 0,-28-11 0,2-3 0,70 0 0,793-8 0,-827 7 0,0 4 0,104 24 0,-171-26 0,0 1 0,-1 2 0,0 1 0,34 18 0,51 21 0,-69-33 0,64 36 0,-65-31 0,60 23 0,-62-29 0,1-3 0,1-1 0,0-2 0,78 8 0,-82-16 0,0 2 0,-1 1 0,1 2 0,-1 2 0,38 14 0,-9-1 0,1-2 0,1-3 0,0-3 0,86 5 0,-62-10 0,225 9 0,-288-18 0,-1 2 0,0 1 0,0 1 0,36 9 0,-8-1 0,1-2 0,0-2 0,1-3 0,91-4 0,300-2 0,-426 0-227,-1 0-1,1-1 1,-1-1-1,1-1 1,22-8-1,-12 1-6598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5T06:18:58.838"/>
    </inkml:context>
    <inkml:brush xml:id="br0">
      <inkml:brushProperty name="width" value="0.035" units="cm"/>
      <inkml:brushProperty name="height" value="0.035" units="cm"/>
      <inkml:brushProperty name="color" value="#E71224"/>
    </inkml:brush>
  </inkml:definitions>
  <inkml:trace contextRef="#ctx0" brushRef="#br0">1 0 24575,'7'1'0,"0"0"0,1 0 0,-1 1 0,0 0 0,0 0 0,0 1 0,0-1 0,9 7 0,20 7 0,14-1 0,44 18 0,-84-29 0,-1 1 0,0-1 0,0 2 0,-1-1 0,1 1 0,-1 1 0,9 9 0,-15-14-4,0 1-1,0-1 0,0 1 0,0-1 1,-1 1-1,1 0 0,-1 0 0,0-1 1,1 1-1,-2 0 0,1 0 0,0 0 1,0 1-1,-1-1 0,0 0 1,1 4-1,-2-2 27,1 0 0,-1 0 1,0 0-1,-1 1 0,1-1 0,-1 0 1,0-1-1,-5 10 0,0-2-234,-1-1 0,0 0 0,-1 0-1,0-1 1,0 0 0,-17 13 0,1-5-6614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5T06:20:00.778"/>
    </inkml:context>
    <inkml:brush xml:id="br0">
      <inkml:brushProperty name="width" value="0.035" units="cm"/>
      <inkml:brushProperty name="height" value="0.035" units="cm"/>
      <inkml:brushProperty name="color" value="#E71224"/>
    </inkml:brush>
  </inkml:definitions>
  <inkml:trace contextRef="#ctx0" brushRef="#br0">0 1588 24575,'2365'0'0,"-2344"-1"0,0 0 0,0-2 0,0-1 0,24-7 0,80-31 0,-65 20 0,200-56 0,7-2 0,-195 56 0,7-2 0,106-52 0,-154 64 0,1 0 0,0 2 0,52-11 0,103-11 0,-149 28 0,-1-3 0,0-1 0,-1-1 0,0-2 0,40-22 0,39-13 0,-47 29 0,-51 15 0,1-1 0,-1-1 0,30-13 0,-16 3 0,42-24 0,90-33 0,-141 63 0,1-1 0,-2-1 0,24-17 0,7-4 0,136-73 0,-130 76 0,85-29 0,-96 40 0,-1-2 0,59-37 0,32-15 0,-101 57 0,-1-3 0,49-34 0,12-6 0,0 0 0,-64 37 30,0 1 0,1 2 0,42-18 0,-55 29-216,0 1 1,1 0-1,-1 2 0,1 1 1,1 0-1,-1 1 1,27 1-1,-18 2-6640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5T06:20:03.704"/>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5T06:20:15.439"/>
    </inkml:context>
    <inkml:brush xml:id="br0">
      <inkml:brushProperty name="width" value="0.035" units="cm"/>
      <inkml:brushProperty name="height" value="0.035" units="cm"/>
      <inkml:brushProperty name="color" value="#E71224"/>
    </inkml:brush>
  </inkml:definitions>
  <inkml:trace contextRef="#ctx0" brushRef="#br0">1 7148 24575,'3005'0'0,"-2660"-18"0,-2-22 0,27-2 0,256-40 0,-359 23-41,514-108-351,0 33 113,-517 93 279,-184 25 0,97-33 0,178-65 0,315-89 23,-419 128 264,349-155 0,-101-46-172,-239 123-115,-167 97 0,143-115 0,110-75 0,-228 166 0,190-149 0,-179 113 0,-14 11 0,136-109 0,-142 131 0,-68 54 0,-1-2 0,41-41 0,42-66 0,12-12 0,-35 58 0,-63 61 0,-1-3 0,38-46 0,-17 8 0,113-138 0,-130 159 0,49-82 0,-44 61 0,52-108 0,-81 148 0,-9 14 0,0-1 0,-1 0 0,-2 0 0,5-25 0,3-16 0,-1 14 0,-4 16 0,1 0 0,1 0 0,1 0 0,15-28 0,1 11 0,87-177 0,-86 162 0,3 1 0,40-60 0,-57 103 0,30-33 0,-29 36 0,0-1 0,16-25 0,-16 13 0,-1 0 0,-1-1 0,-1 0 0,9-46 0,8-19 0,-7 28 0,-3-1 0,-3-1 0,-3 0 0,-3-1 0,-3 0 0,-4-76 0,-2 65 0,-4-101 0,1 145 0,-1-1 0,-19-69 0,-39-141 0,52 207 0,9 34 0,0 0 0,-1 1 0,0-1 0,0 0 0,-1 0 0,0 1 0,0 0 0,0-1 0,0 1 0,-1 1 0,0-1 0,0 0 0,0 1 0,0 0 0,-1 0 0,0 0 0,0 0 0,0 1 0,0 0 0,-1 0 0,1 0 0,-1 1 0,1 0 0,-1 0 0,0 0 0,0 1 0,-10-2 0,-30-1 0,1 1 0,-88 7 0,35 0 0,62-3 0,-283 9 0,-381 7 0,627-17 0,43 2 0,-1 1 0,1 1 0,-56 17 0,-17 2 0,63-15-1365,3 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8/4/2024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kubernetes.io/docs/concepts/containers/" TargetMode="External"/><Relationship Id="rId2" Type="http://schemas.openxmlformats.org/officeDocument/2006/relationships/hyperlink" Target="https://kubernetes.io/docs/concepts/architecture/nodes/" TargetMode="External"/><Relationship Id="rId1" Type="http://schemas.openxmlformats.org/officeDocument/2006/relationships/slideLayout" Target="../slideLayouts/slideLayout6.xml"/><Relationship Id="rId4" Type="http://schemas.openxmlformats.org/officeDocument/2006/relationships/hyperlink" Target="https://kubernetes.io/docs/concepts/workloads/pod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customXml" Target="../ink/ink1.xml"/><Relationship Id="rId7"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customXml" Target="../ink/ink2.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hyperlink" Target="https://www.geeksforgeeks.org/what-is-docker-images/" TargetMode="Externa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customXml" Target="../ink/ink7.xml"/><Relationship Id="rId3" Type="http://schemas.openxmlformats.org/officeDocument/2006/relationships/image" Target="../media/image40.png"/><Relationship Id="rId7" Type="http://schemas.openxmlformats.org/officeDocument/2006/relationships/customXml" Target="../ink/ink4.xml"/><Relationship Id="rId12" Type="http://schemas.openxmlformats.org/officeDocument/2006/relationships/image" Target="../media/image44.png"/><Relationship Id="rId17" Type="http://schemas.openxmlformats.org/officeDocument/2006/relationships/image" Target="../media/image46.png"/><Relationship Id="rId2" Type="http://schemas.openxmlformats.org/officeDocument/2006/relationships/image" Target="../media/image39.png"/><Relationship Id="rId16" Type="http://schemas.openxmlformats.org/officeDocument/2006/relationships/customXml" Target="../ink/ink9.xml"/><Relationship Id="rId1" Type="http://schemas.openxmlformats.org/officeDocument/2006/relationships/slideLayout" Target="../slideLayouts/slideLayout4.xml"/><Relationship Id="rId6" Type="http://schemas.openxmlformats.org/officeDocument/2006/relationships/image" Target="../media/image41.png"/><Relationship Id="rId11" Type="http://schemas.openxmlformats.org/officeDocument/2006/relationships/customXml" Target="../ink/ink6.xml"/><Relationship Id="rId5" Type="http://schemas.openxmlformats.org/officeDocument/2006/relationships/image" Target="../media/image33.png"/><Relationship Id="rId15" Type="http://schemas.openxmlformats.org/officeDocument/2006/relationships/customXml" Target="../ink/ink8.xml"/><Relationship Id="rId10" Type="http://schemas.openxmlformats.org/officeDocument/2006/relationships/image" Target="../media/image43.png"/><Relationship Id="rId4" Type="http://schemas.openxmlformats.org/officeDocument/2006/relationships/customXml" Target="../ink/ink3.xml"/><Relationship Id="rId9" Type="http://schemas.openxmlformats.org/officeDocument/2006/relationships/customXml" Target="../ink/ink5.xml"/><Relationship Id="rId14" Type="http://schemas.openxmlformats.org/officeDocument/2006/relationships/image" Target="../media/image4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157316" y="457200"/>
            <a:ext cx="3765756" cy="1600200"/>
          </a:xfrm>
        </p:spPr>
        <p:txBody>
          <a:bodyPr anchor="b">
            <a:normAutofit/>
          </a:bodyPr>
          <a:lstStyle/>
          <a:p>
            <a:r>
              <a:rPr lang="en-US" dirty="0"/>
              <a:t>Kubernetes And Docker</a:t>
            </a:r>
          </a:p>
        </p:txBody>
      </p:sp>
      <p:pic>
        <p:nvPicPr>
          <p:cNvPr id="7" name="Picture Placeholder 6" descr="A picture containing symbol, logo, text, font">
            <a:extLst>
              <a:ext uri="{FF2B5EF4-FFF2-40B4-BE49-F238E27FC236}">
                <a16:creationId xmlns:a16="http://schemas.microsoft.com/office/drawing/2014/main" id="{22F0D134-5EE9-1FD6-00F0-954A3D226D27}"/>
              </a:ext>
            </a:extLst>
          </p:cNvPr>
          <p:cNvPicPr>
            <a:picLocks noGrp="1" noChangeAspect="1"/>
          </p:cNvPicPr>
          <p:nvPr>
            <p:ph idx="1"/>
          </p:nvPr>
        </p:nvPicPr>
        <p:blipFill>
          <a:blip r:embed="rId2"/>
          <a:stretch>
            <a:fillRect/>
          </a:stretch>
        </p:blipFill>
        <p:spPr>
          <a:xfrm>
            <a:off x="3923071" y="1012723"/>
            <a:ext cx="7816645" cy="4955458"/>
          </a:xfrm>
          <a:noFill/>
        </p:spPr>
      </p:pic>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a:xfrm>
            <a:off x="157317" y="2057400"/>
            <a:ext cx="3419004" cy="3811588"/>
          </a:xfrm>
        </p:spPr>
        <p:txBody>
          <a:bodyPr>
            <a:normAutofit/>
          </a:bodyPr>
          <a:lstStyle/>
          <a:p>
            <a:r>
              <a:rPr lang="en-US" dirty="0"/>
              <a:t>With Spring Boot example:</a:t>
            </a:r>
          </a:p>
          <a:p>
            <a:r>
              <a:rPr lang="en-US" b="1" dirty="0">
                <a:solidFill>
                  <a:schemeClr val="accent5">
                    <a:lumMod val="40000"/>
                    <a:lumOff val="60000"/>
                  </a:schemeClr>
                </a:solidFill>
              </a:rPr>
              <a:t>Git hub url: </a:t>
            </a:r>
            <a:r>
              <a:rPr lang="en-US" dirty="0"/>
              <a:t>https://github.com/VijayKode/Kubernetes.git</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dirty="0"/>
              <a:t>PAGE </a:t>
            </a:r>
            <a:fld id="{4A9B5881-4007-4345-955A-79C2656F0C49}" type="slidenum">
              <a:rPr lang="en-US" smtClean="0"/>
              <a:pPr>
                <a:spcAft>
                  <a:spcPts val="600"/>
                </a:spcAft>
              </a:pPr>
              <a:t>1</a:t>
            </a:fld>
            <a:endParaRPr lang="en-US"/>
          </a:p>
        </p:txBody>
      </p:sp>
    </p:spTree>
    <p:extLst>
      <p:ext uri="{BB962C8B-B14F-4D97-AF65-F5344CB8AC3E}">
        <p14:creationId xmlns:p14="http://schemas.microsoft.com/office/powerpoint/2010/main" val="113625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6ED80-35A3-D0AD-E063-73ABC1728CF8}"/>
              </a:ext>
            </a:extLst>
          </p:cNvPr>
          <p:cNvSpPr>
            <a:spLocks noGrp="1"/>
          </p:cNvSpPr>
          <p:nvPr>
            <p:ph type="title"/>
          </p:nvPr>
        </p:nvSpPr>
        <p:spPr>
          <a:xfrm>
            <a:off x="0" y="1"/>
            <a:ext cx="2450969" cy="6721472"/>
          </a:xfrm>
        </p:spPr>
        <p:txBody>
          <a:bodyPr/>
          <a:lstStyle/>
          <a:p>
            <a:pPr algn="ctr"/>
            <a:r>
              <a:rPr lang="en-US" sz="1800" dirty="0">
                <a:latin typeface="Times New Roman" panose="02020603050405020304" pitchFamily="18" charset="0"/>
                <a:cs typeface="Times New Roman" panose="02020603050405020304" pitchFamily="18" charset="0"/>
              </a:rPr>
              <a:t>Need of </a:t>
            </a:r>
            <a:r>
              <a:rPr lang="en-US" sz="2800" dirty="0">
                <a:latin typeface="Times New Roman" panose="02020603050405020304" pitchFamily="18" charset="0"/>
                <a:cs typeface="Times New Roman" panose="02020603050405020304" pitchFamily="18" charset="0"/>
              </a:rPr>
              <a:t>Kubernetes</a:t>
            </a:r>
          </a:p>
        </p:txBody>
      </p:sp>
      <p:sp>
        <p:nvSpPr>
          <p:cNvPr id="3" name="Content Placeholder 2">
            <a:extLst>
              <a:ext uri="{FF2B5EF4-FFF2-40B4-BE49-F238E27FC236}">
                <a16:creationId xmlns:a16="http://schemas.microsoft.com/office/drawing/2014/main" id="{8E3302C8-4B11-EBA5-C128-DC83809630BE}"/>
              </a:ext>
            </a:extLst>
          </p:cNvPr>
          <p:cNvSpPr>
            <a:spLocks noGrp="1"/>
          </p:cNvSpPr>
          <p:nvPr>
            <p:ph idx="1"/>
          </p:nvPr>
        </p:nvSpPr>
        <p:spPr>
          <a:xfrm>
            <a:off x="2875175" y="235670"/>
            <a:ext cx="8889477" cy="6114329"/>
          </a:xfrm>
        </p:spPr>
        <p:txBody>
          <a:bodyPr>
            <a:normAutofit fontScale="55000" lnSpcReduction="20000"/>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What is the need of Kubernetes?</a:t>
            </a:r>
          </a:p>
          <a:p>
            <a:pPr marL="0" indent="0">
              <a:buNone/>
            </a:pPr>
            <a:r>
              <a:rPr lang="en-US" dirty="0">
                <a:latin typeface="Times New Roman" panose="02020603050405020304" pitchFamily="18" charset="0"/>
                <a:cs typeface="Times New Roman" panose="02020603050405020304" pitchFamily="18" charset="0"/>
              </a:rPr>
              <a:t>Containers are a good way to bundle and run your applications. In a production environment, you </a:t>
            </a:r>
            <a:r>
              <a:rPr lang="en-US" dirty="0">
                <a:solidFill>
                  <a:schemeClr val="accent4">
                    <a:lumMod val="75000"/>
                  </a:schemeClr>
                </a:solidFill>
                <a:latin typeface="Times New Roman" panose="02020603050405020304" pitchFamily="18" charset="0"/>
                <a:cs typeface="Times New Roman" panose="02020603050405020304" pitchFamily="18" charset="0"/>
              </a:rPr>
              <a:t>need to manage the containers that run the applications </a:t>
            </a:r>
            <a:r>
              <a:rPr lang="en-US" dirty="0">
                <a:latin typeface="Times New Roman" panose="02020603050405020304" pitchFamily="18" charset="0"/>
                <a:cs typeface="Times New Roman" panose="02020603050405020304" pitchFamily="18" charset="0"/>
              </a:rPr>
              <a:t>and ensure that there is no downtime.</a:t>
            </a:r>
          </a:p>
          <a:p>
            <a:pPr marL="0" indent="0">
              <a:buNone/>
            </a:pPr>
            <a:endParaRPr lang="en-US" dirty="0">
              <a:solidFill>
                <a:schemeClr val="accent4">
                  <a:lumMod val="75000"/>
                </a:schemeClr>
              </a:solidFill>
              <a:latin typeface="Times New Roman" panose="02020603050405020304" pitchFamily="18" charset="0"/>
              <a:cs typeface="Times New Roman" panose="02020603050405020304" pitchFamily="18" charset="0"/>
            </a:endParaRPr>
          </a:p>
          <a:p>
            <a:pPr marL="0" indent="0">
              <a:buNone/>
            </a:pPr>
            <a:r>
              <a:rPr lang="en-US" b="1" dirty="0">
                <a:solidFill>
                  <a:srgbClr val="FF0000"/>
                </a:solidFill>
                <a:latin typeface="Times New Roman" panose="02020603050405020304" pitchFamily="18" charset="0"/>
                <a:cs typeface="Times New Roman" panose="02020603050405020304" pitchFamily="18" charset="0"/>
              </a:rPr>
              <a:t>Kubernetes provides you with:</a:t>
            </a:r>
          </a:p>
          <a:p>
            <a:pPr marL="0" indent="0">
              <a:buNone/>
            </a:pPr>
            <a:r>
              <a:rPr lang="en-US" dirty="0">
                <a:latin typeface="Times New Roman" panose="02020603050405020304" pitchFamily="18" charset="0"/>
                <a:cs typeface="Times New Roman" panose="02020603050405020304" pitchFamily="18" charset="0"/>
              </a:rPr>
              <a:t>Service discovery and load balancing </a:t>
            </a:r>
          </a:p>
          <a:p>
            <a:pPr marL="0" indent="0">
              <a:lnSpc>
                <a:spcPct val="120000"/>
              </a:lnSpc>
              <a:buNone/>
            </a:pPr>
            <a:r>
              <a:rPr lang="en-US" dirty="0">
                <a:latin typeface="Times New Roman" panose="02020603050405020304" pitchFamily="18" charset="0"/>
                <a:cs typeface="Times New Roman" panose="02020603050405020304" pitchFamily="18" charset="0"/>
              </a:rPr>
              <a:t>Kubernetes can expose a container using the DNS name or using their own IP address. If traffic to a container is high, Kubernetes is able to </a:t>
            </a:r>
            <a:r>
              <a:rPr lang="en-US" dirty="0">
                <a:solidFill>
                  <a:schemeClr val="accent4">
                    <a:lumMod val="75000"/>
                  </a:schemeClr>
                </a:solidFill>
                <a:latin typeface="Times New Roman" panose="02020603050405020304" pitchFamily="18" charset="0"/>
                <a:cs typeface="Times New Roman" panose="02020603050405020304" pitchFamily="18" charset="0"/>
              </a:rPr>
              <a:t>load balance </a:t>
            </a:r>
            <a:r>
              <a:rPr lang="en-US" dirty="0">
                <a:latin typeface="Times New Roman" panose="02020603050405020304" pitchFamily="18" charset="0"/>
                <a:cs typeface="Times New Roman" panose="02020603050405020304" pitchFamily="18" charset="0"/>
              </a:rPr>
              <a:t>and distribute the network traffic so that the deployment is stable.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solidFill>
                  <a:srgbClr val="FF0000"/>
                </a:solidFill>
                <a:latin typeface="Times New Roman" panose="02020603050405020304" pitchFamily="18" charset="0"/>
                <a:cs typeface="Times New Roman" panose="02020603050405020304" pitchFamily="18" charset="0"/>
              </a:rPr>
              <a:t>Storage orchestration </a:t>
            </a:r>
          </a:p>
          <a:p>
            <a:pPr marL="0" indent="0">
              <a:buNone/>
            </a:pPr>
            <a:r>
              <a:rPr lang="en-US" dirty="0">
                <a:latin typeface="Times New Roman" panose="02020603050405020304" pitchFamily="18" charset="0"/>
                <a:cs typeface="Times New Roman" panose="02020603050405020304" pitchFamily="18" charset="0"/>
              </a:rPr>
              <a:t>Kubernetes allows you to automatically mount a storage system of your choice, such as local storages, public cloud providers, and more.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solidFill>
                  <a:srgbClr val="FF0000"/>
                </a:solidFill>
                <a:latin typeface="Times New Roman" panose="02020603050405020304" pitchFamily="18" charset="0"/>
                <a:cs typeface="Times New Roman" panose="02020603050405020304" pitchFamily="18" charset="0"/>
              </a:rPr>
              <a:t>Automated rollouts and rollbacks </a:t>
            </a:r>
          </a:p>
          <a:p>
            <a:pPr marL="0" indent="0">
              <a:lnSpc>
                <a:spcPct val="120000"/>
              </a:lnSpc>
              <a:buNone/>
            </a:pPr>
            <a:r>
              <a:rPr lang="en-US" dirty="0">
                <a:latin typeface="Times New Roman" panose="02020603050405020304" pitchFamily="18" charset="0"/>
                <a:cs typeface="Times New Roman" panose="02020603050405020304" pitchFamily="18" charset="0"/>
              </a:rPr>
              <a:t>You can describe the desired state for your deployed containers using Kubernetes, and it can change the actual state to the desired state at a controlled rate. For example, you can automate Kubernetes to create new containers for your deployment, remove existing containers and adopt all their resources to the new container.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solidFill>
                  <a:srgbClr val="FF0000"/>
                </a:solidFill>
                <a:latin typeface="Times New Roman" panose="02020603050405020304" pitchFamily="18" charset="0"/>
                <a:cs typeface="Times New Roman" panose="02020603050405020304" pitchFamily="18" charset="0"/>
              </a:rPr>
              <a:t>Self-healing </a:t>
            </a:r>
          </a:p>
          <a:p>
            <a:pPr marL="0" indent="0">
              <a:buNone/>
            </a:pPr>
            <a:r>
              <a:rPr lang="en-US" dirty="0">
                <a:solidFill>
                  <a:schemeClr val="accent4">
                    <a:lumMod val="75000"/>
                  </a:schemeClr>
                </a:solidFill>
                <a:latin typeface="Times New Roman" panose="02020603050405020304" pitchFamily="18" charset="0"/>
                <a:cs typeface="Times New Roman" panose="02020603050405020304" pitchFamily="18" charset="0"/>
              </a:rPr>
              <a:t>Kubernetes restarts containers that fail, replaces containers</a:t>
            </a:r>
            <a:r>
              <a:rPr lang="en-US" dirty="0">
                <a:latin typeface="Times New Roman" panose="02020603050405020304" pitchFamily="18" charset="0"/>
                <a:cs typeface="Times New Roman" panose="02020603050405020304" pitchFamily="18" charset="0"/>
              </a:rPr>
              <a:t>, kills containers that don't respond to your user-defined health check, and doesn't advertise them to clients until they are ready to serve.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solidFill>
                  <a:srgbClr val="FF0000"/>
                </a:solidFill>
                <a:latin typeface="Times New Roman" panose="02020603050405020304" pitchFamily="18" charset="0"/>
                <a:cs typeface="Times New Roman" panose="02020603050405020304" pitchFamily="18" charset="0"/>
              </a:rPr>
              <a:t>Secret and configuration management</a:t>
            </a:r>
          </a:p>
          <a:p>
            <a:pPr marL="0" indent="0">
              <a:buNone/>
            </a:pPr>
            <a:r>
              <a:rPr lang="en-US" dirty="0">
                <a:latin typeface="Times New Roman" panose="02020603050405020304" pitchFamily="18" charset="0"/>
                <a:cs typeface="Times New Roman" panose="02020603050405020304" pitchFamily="18" charset="0"/>
              </a:rPr>
              <a:t> Kubernetes lets you store and manage sensitive information, such as passwords, OAuth tokens, and SSH keys. You can deploy and update secrets and application configuration without rebuilding your container images, and without exposing secrets in your stack configuration.</a:t>
            </a:r>
          </a:p>
          <a:p>
            <a:pPr marL="0" indent="0">
              <a:buNone/>
            </a:pPr>
            <a:endParaRPr lang="en-US" sz="2000"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390DA51E-2431-E761-F30E-2C2444F2F6F2}"/>
              </a:ext>
            </a:extLst>
          </p:cNvPr>
          <p:cNvSpPr>
            <a:spLocks noGrp="1"/>
          </p:cNvSpPr>
          <p:nvPr>
            <p:ph type="sldNum" sz="quarter" idx="10"/>
          </p:nvPr>
        </p:nvSpPr>
        <p:spPr/>
        <p:txBody>
          <a:bodyPr/>
          <a:lstStyle/>
          <a:p>
            <a:r>
              <a:rPr lang="en-US"/>
              <a:t>PAGE </a:t>
            </a:r>
            <a:fld id="{4A9B5881-4007-4345-955A-79C2656F0C49}" type="slidenum">
              <a:rPr lang="en-US" smtClean="0"/>
              <a:pPr/>
              <a:t>10</a:t>
            </a:fld>
            <a:endParaRPr lang="en-US" dirty="0"/>
          </a:p>
        </p:txBody>
      </p:sp>
    </p:spTree>
    <p:extLst>
      <p:ext uri="{BB962C8B-B14F-4D97-AF65-F5344CB8AC3E}">
        <p14:creationId xmlns:p14="http://schemas.microsoft.com/office/powerpoint/2010/main" val="3478093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D0B8B-2E42-A66C-9A28-00C49502DBF4}"/>
              </a:ext>
            </a:extLst>
          </p:cNvPr>
          <p:cNvSpPr>
            <a:spLocks noGrp="1"/>
          </p:cNvSpPr>
          <p:nvPr>
            <p:ph type="title"/>
          </p:nvPr>
        </p:nvSpPr>
        <p:spPr>
          <a:xfrm>
            <a:off x="0" y="-47133"/>
            <a:ext cx="3421930" cy="6721472"/>
          </a:xfrm>
        </p:spPr>
        <p:txBody>
          <a:bodyPr/>
          <a:lstStyle/>
          <a:p>
            <a:pPr algn="ctr"/>
            <a:r>
              <a:rPr lang="en-US" sz="4000" b="1" dirty="0">
                <a:solidFill>
                  <a:schemeClr val="accent3">
                    <a:lumMod val="60000"/>
                    <a:lumOff val="40000"/>
                  </a:schemeClr>
                </a:solidFill>
                <a:cs typeface="Times New Roman" panose="02020603050405020304" pitchFamily="18" charset="0"/>
              </a:rPr>
              <a:t>Kubernetes</a:t>
            </a:r>
            <a:r>
              <a:rPr lang="en-US" sz="4000" b="1" dirty="0">
                <a:solidFill>
                  <a:schemeClr val="accent3">
                    <a:lumMod val="60000"/>
                    <a:lumOff val="40000"/>
                  </a:schemeClr>
                </a:solidFill>
                <a:latin typeface="Times New Roman" panose="02020603050405020304" pitchFamily="18" charset="0"/>
                <a:cs typeface="Times New Roman" panose="02020603050405020304" pitchFamily="18" charset="0"/>
              </a:rPr>
              <a:t> </a:t>
            </a:r>
            <a:r>
              <a:rPr lang="en-US" sz="4000" b="1" dirty="0">
                <a:solidFill>
                  <a:schemeClr val="accent3">
                    <a:lumMod val="60000"/>
                    <a:lumOff val="40000"/>
                  </a:schemeClr>
                </a:solidFill>
                <a:cs typeface="Times New Roman" panose="02020603050405020304" pitchFamily="18" charset="0"/>
              </a:rPr>
              <a:t>Architecture</a:t>
            </a:r>
          </a:p>
        </p:txBody>
      </p:sp>
      <p:sp>
        <p:nvSpPr>
          <p:cNvPr id="4" name="Slide Number Placeholder 3">
            <a:extLst>
              <a:ext uri="{FF2B5EF4-FFF2-40B4-BE49-F238E27FC236}">
                <a16:creationId xmlns:a16="http://schemas.microsoft.com/office/drawing/2014/main" id="{08A557CE-16D5-9418-9AEA-B208E66D7E53}"/>
              </a:ext>
            </a:extLst>
          </p:cNvPr>
          <p:cNvSpPr>
            <a:spLocks noGrp="1"/>
          </p:cNvSpPr>
          <p:nvPr>
            <p:ph type="sldNum" sz="quarter" idx="10"/>
          </p:nvPr>
        </p:nvSpPr>
        <p:spPr/>
        <p:txBody>
          <a:bodyPr/>
          <a:lstStyle/>
          <a:p>
            <a:r>
              <a:rPr lang="en-US"/>
              <a:t>PAGE </a:t>
            </a:r>
            <a:fld id="{4A9B5881-4007-4345-955A-79C2656F0C49}" type="slidenum">
              <a:rPr lang="en-US" smtClean="0"/>
              <a:pPr/>
              <a:t>11</a:t>
            </a:fld>
            <a:endParaRPr lang="en-US" dirty="0"/>
          </a:p>
        </p:txBody>
      </p:sp>
      <p:pic>
        <p:nvPicPr>
          <p:cNvPr id="10" name="Content Placeholder 9">
            <a:extLst>
              <a:ext uri="{FF2B5EF4-FFF2-40B4-BE49-F238E27FC236}">
                <a16:creationId xmlns:a16="http://schemas.microsoft.com/office/drawing/2014/main" id="{11154A1B-E57A-F2D1-83A9-3A674241EB3A}"/>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742441" y="641022"/>
            <a:ext cx="8267307" cy="5279011"/>
          </a:xfrm>
          <a:solidFill>
            <a:schemeClr val="bg1"/>
          </a:solidFill>
        </p:spPr>
      </p:pic>
    </p:spTree>
    <p:extLst>
      <p:ext uri="{BB962C8B-B14F-4D97-AF65-F5344CB8AC3E}">
        <p14:creationId xmlns:p14="http://schemas.microsoft.com/office/powerpoint/2010/main" val="3854206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E0E2-4A75-0E2D-B725-53E6F8190C28}"/>
              </a:ext>
            </a:extLst>
          </p:cNvPr>
          <p:cNvSpPr>
            <a:spLocks noGrp="1"/>
          </p:cNvSpPr>
          <p:nvPr>
            <p:ph type="title"/>
          </p:nvPr>
        </p:nvSpPr>
        <p:spPr>
          <a:xfrm>
            <a:off x="0" y="1"/>
            <a:ext cx="3073138" cy="6721472"/>
          </a:xfrm>
        </p:spPr>
        <p:txBody>
          <a:bodyPr/>
          <a:lstStyle/>
          <a:p>
            <a:pPr algn="ctr"/>
            <a:r>
              <a:rPr lang="en-US" sz="3600" b="1" dirty="0">
                <a:solidFill>
                  <a:schemeClr val="accent3">
                    <a:lumMod val="60000"/>
                    <a:lumOff val="40000"/>
                  </a:schemeClr>
                </a:solidFill>
                <a:latin typeface="Times New Roman" panose="02020603050405020304" pitchFamily="18" charset="0"/>
                <a:cs typeface="Times New Roman" panose="02020603050405020304" pitchFamily="18" charset="0"/>
              </a:rPr>
              <a:t>Kubernetes Components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4404DA-A1EF-62D5-9FB4-6A37B6498DB6}"/>
              </a:ext>
            </a:extLst>
          </p:cNvPr>
          <p:cNvSpPr>
            <a:spLocks noGrp="1"/>
          </p:cNvSpPr>
          <p:nvPr>
            <p:ph idx="1"/>
          </p:nvPr>
        </p:nvSpPr>
        <p:spPr>
          <a:xfrm>
            <a:off x="3271101" y="169682"/>
            <a:ext cx="8644379" cy="6334813"/>
          </a:xfrm>
        </p:spPr>
        <p:txBody>
          <a:bodyPr/>
          <a:lstStyle/>
          <a:p>
            <a:pPr marL="0" indent="0">
              <a:buNone/>
            </a:pPr>
            <a:r>
              <a:rPr lang="en-US" dirty="0"/>
              <a:t>A Kubernetes cluster consists of a set of worker machines, called nodes, that run containerized applications. Every cluster has at least one worker node.</a:t>
            </a:r>
          </a:p>
          <a:p>
            <a:pPr marL="0" indent="0">
              <a:buNone/>
            </a:pPr>
            <a:endParaRPr lang="en-US" dirty="0"/>
          </a:p>
          <a:p>
            <a:pPr marL="0" indent="0">
              <a:buNone/>
            </a:pPr>
            <a:r>
              <a:rPr lang="en-US" dirty="0"/>
              <a:t>The worker node(s) host the Pods that are the components of the application workload. The control plane manages the worker nodes and the Pods in the cluster.</a:t>
            </a:r>
          </a:p>
          <a:p>
            <a:pPr marL="0" indent="0">
              <a:buNone/>
            </a:pPr>
            <a:endParaRPr lang="en-US" dirty="0"/>
          </a:p>
          <a:p>
            <a:pPr marL="0" indent="0">
              <a:buNone/>
            </a:pPr>
            <a:r>
              <a:rPr lang="en-US" dirty="0">
                <a:solidFill>
                  <a:schemeClr val="accent3">
                    <a:lumMod val="60000"/>
                    <a:lumOff val="40000"/>
                  </a:schemeClr>
                </a:solidFill>
              </a:rPr>
              <a:t>Control Plane Component:</a:t>
            </a:r>
          </a:p>
          <a:p>
            <a:pPr marL="0" indent="0">
              <a:buNone/>
            </a:pPr>
            <a:r>
              <a:rPr lang="en-US" dirty="0"/>
              <a:t>Detecting and responding to cluster events (for example, starting up a new pod when a deployment's replicas field is unsatisfied).</a:t>
            </a:r>
          </a:p>
          <a:p>
            <a:pPr marL="0" indent="0">
              <a:buNone/>
            </a:pPr>
            <a:endParaRPr lang="en-US" dirty="0"/>
          </a:p>
          <a:p>
            <a:pPr marL="0" indent="0">
              <a:buNone/>
            </a:pPr>
            <a:r>
              <a:rPr lang="en-US" dirty="0" err="1">
                <a:solidFill>
                  <a:schemeClr val="accent3">
                    <a:lumMod val="60000"/>
                    <a:lumOff val="40000"/>
                  </a:schemeClr>
                </a:solidFill>
              </a:rPr>
              <a:t>kube-apiserver</a:t>
            </a:r>
            <a:endParaRPr lang="en-US" dirty="0">
              <a:solidFill>
                <a:schemeClr val="accent3">
                  <a:lumMod val="60000"/>
                  <a:lumOff val="40000"/>
                </a:schemeClr>
              </a:solidFill>
            </a:endParaRPr>
          </a:p>
          <a:p>
            <a:pPr marL="0" indent="0">
              <a:buNone/>
            </a:pPr>
            <a:r>
              <a:rPr lang="en-US" dirty="0"/>
              <a:t>The API server is a component of the Kubernetes control plane that exposes the Kubernetes API. The API server is the front end for the Kubernetes control plane.</a:t>
            </a:r>
          </a:p>
        </p:txBody>
      </p:sp>
      <p:sp>
        <p:nvSpPr>
          <p:cNvPr id="4" name="Slide Number Placeholder 3">
            <a:extLst>
              <a:ext uri="{FF2B5EF4-FFF2-40B4-BE49-F238E27FC236}">
                <a16:creationId xmlns:a16="http://schemas.microsoft.com/office/drawing/2014/main" id="{F9000E20-AE59-2EAD-8E0A-B691D7DBA3AB}"/>
              </a:ext>
            </a:extLst>
          </p:cNvPr>
          <p:cNvSpPr>
            <a:spLocks noGrp="1"/>
          </p:cNvSpPr>
          <p:nvPr>
            <p:ph type="sldNum" sz="quarter" idx="10"/>
          </p:nvPr>
        </p:nvSpPr>
        <p:spPr/>
        <p:txBody>
          <a:bodyPr/>
          <a:lstStyle/>
          <a:p>
            <a:r>
              <a:rPr lang="en-US"/>
              <a:t>PAGE </a:t>
            </a:r>
            <a:fld id="{4A9B5881-4007-4345-955A-79C2656F0C49}" type="slidenum">
              <a:rPr lang="en-US" smtClean="0"/>
              <a:pPr/>
              <a:t>12</a:t>
            </a:fld>
            <a:endParaRPr lang="en-US" dirty="0"/>
          </a:p>
        </p:txBody>
      </p:sp>
    </p:spTree>
    <p:extLst>
      <p:ext uri="{BB962C8B-B14F-4D97-AF65-F5344CB8AC3E}">
        <p14:creationId xmlns:p14="http://schemas.microsoft.com/office/powerpoint/2010/main" val="1145366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E0E2-4A75-0E2D-B725-53E6F8190C28}"/>
              </a:ext>
            </a:extLst>
          </p:cNvPr>
          <p:cNvSpPr>
            <a:spLocks noGrp="1"/>
          </p:cNvSpPr>
          <p:nvPr>
            <p:ph type="title"/>
          </p:nvPr>
        </p:nvSpPr>
        <p:spPr>
          <a:xfrm>
            <a:off x="0" y="1"/>
            <a:ext cx="3073138" cy="6721472"/>
          </a:xfrm>
        </p:spPr>
        <p:txBody>
          <a:bodyPr/>
          <a:lstStyle/>
          <a:p>
            <a:pPr algn="ctr"/>
            <a:r>
              <a:rPr lang="en-US" sz="3600" b="1" dirty="0">
                <a:solidFill>
                  <a:schemeClr val="accent3">
                    <a:lumMod val="60000"/>
                    <a:lumOff val="40000"/>
                  </a:schemeClr>
                </a:solidFill>
                <a:latin typeface="Times New Roman" panose="02020603050405020304" pitchFamily="18" charset="0"/>
                <a:cs typeface="Times New Roman" panose="02020603050405020304" pitchFamily="18" charset="0"/>
              </a:rPr>
              <a:t>Kubernetes Components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4404DA-A1EF-62D5-9FB4-6A37B6498DB6}"/>
              </a:ext>
            </a:extLst>
          </p:cNvPr>
          <p:cNvSpPr>
            <a:spLocks noGrp="1"/>
          </p:cNvSpPr>
          <p:nvPr>
            <p:ph idx="1"/>
          </p:nvPr>
        </p:nvSpPr>
        <p:spPr>
          <a:xfrm>
            <a:off x="3271101" y="169682"/>
            <a:ext cx="8644379" cy="6334813"/>
          </a:xfrm>
        </p:spPr>
        <p:txBody>
          <a:bodyPr>
            <a:normAutofit/>
          </a:bodyPr>
          <a:lstStyle/>
          <a:p>
            <a:pPr marL="0" indent="0">
              <a:buNone/>
            </a:pPr>
            <a:r>
              <a:rPr lang="en-US" dirty="0" err="1">
                <a:solidFill>
                  <a:schemeClr val="accent3">
                    <a:lumMod val="60000"/>
                    <a:lumOff val="40000"/>
                  </a:schemeClr>
                </a:solidFill>
              </a:rPr>
              <a:t>kube</a:t>
            </a:r>
            <a:r>
              <a:rPr lang="en-US" dirty="0">
                <a:solidFill>
                  <a:schemeClr val="accent3">
                    <a:lumMod val="60000"/>
                    <a:lumOff val="40000"/>
                  </a:schemeClr>
                </a:solidFill>
              </a:rPr>
              <a:t>-scheduler:</a:t>
            </a:r>
          </a:p>
          <a:p>
            <a:pPr marL="0" indent="0">
              <a:buNone/>
            </a:pPr>
            <a:r>
              <a:rPr lang="en-US" dirty="0"/>
              <a:t>Control plane component that watches for newly created Pods with no assigned node, and selects a node for them to run on.</a:t>
            </a:r>
          </a:p>
          <a:p>
            <a:pPr marL="0" indent="0">
              <a:buNone/>
            </a:pPr>
            <a:endParaRPr lang="en-US" dirty="0"/>
          </a:p>
          <a:p>
            <a:pPr marL="0" indent="0">
              <a:buNone/>
            </a:pPr>
            <a:r>
              <a:rPr lang="en-US" dirty="0" err="1">
                <a:solidFill>
                  <a:schemeClr val="accent3">
                    <a:lumMod val="60000"/>
                    <a:lumOff val="40000"/>
                  </a:schemeClr>
                </a:solidFill>
              </a:rPr>
              <a:t>kube</a:t>
            </a:r>
            <a:r>
              <a:rPr lang="en-US" dirty="0">
                <a:solidFill>
                  <a:schemeClr val="accent3">
                    <a:lumMod val="60000"/>
                    <a:lumOff val="40000"/>
                  </a:schemeClr>
                </a:solidFill>
              </a:rPr>
              <a:t>-controller-manager:</a:t>
            </a:r>
          </a:p>
          <a:p>
            <a:pPr marL="0" indent="0">
              <a:buNone/>
            </a:pPr>
            <a:r>
              <a:rPr lang="en-US" dirty="0"/>
              <a:t>Control plane component that runs controller processes.</a:t>
            </a:r>
          </a:p>
          <a:p>
            <a:pPr marL="0" indent="0">
              <a:buNone/>
            </a:pPr>
            <a:r>
              <a:rPr lang="en-US" dirty="0"/>
              <a:t>Some types of these controllers are:</a:t>
            </a:r>
          </a:p>
          <a:p>
            <a:r>
              <a:rPr lang="en-US" dirty="0"/>
              <a:t>Node controller: Responsible for noticing and responding when nodes go down.</a:t>
            </a:r>
          </a:p>
          <a:p>
            <a:r>
              <a:rPr lang="en-US" dirty="0" err="1"/>
              <a:t>EndpointSlice</a:t>
            </a:r>
            <a:r>
              <a:rPr lang="en-US" dirty="0"/>
              <a:t> controller: Populates </a:t>
            </a:r>
            <a:r>
              <a:rPr lang="en-US" dirty="0" err="1"/>
              <a:t>EndpointSlice</a:t>
            </a:r>
            <a:r>
              <a:rPr lang="en-US" dirty="0"/>
              <a:t> objects (to provide a link between Services and Pods).</a:t>
            </a:r>
          </a:p>
          <a:p>
            <a:pPr marL="0" indent="0">
              <a:buNone/>
            </a:pPr>
            <a:endParaRPr lang="en-US" dirty="0"/>
          </a:p>
          <a:p>
            <a:pPr marL="0" indent="0">
              <a:buNone/>
            </a:pPr>
            <a:r>
              <a:rPr lang="en-US" dirty="0">
                <a:solidFill>
                  <a:schemeClr val="accent3">
                    <a:lumMod val="60000"/>
                    <a:lumOff val="40000"/>
                  </a:schemeClr>
                </a:solidFill>
              </a:rPr>
              <a:t>cloud-controller-manager:</a:t>
            </a:r>
          </a:p>
          <a:p>
            <a:pPr marL="0" indent="0">
              <a:buNone/>
            </a:pPr>
            <a:r>
              <a:rPr lang="en-US" dirty="0"/>
              <a:t>A Kubernetes control plane component that embeds cloud-specific control logic. The cloud controller manager lets you link your cluster into your cloud provider's API, and separates out the components that interact with that cloud platform from components that only interact with your cluster.</a:t>
            </a:r>
          </a:p>
        </p:txBody>
      </p:sp>
      <p:sp>
        <p:nvSpPr>
          <p:cNvPr id="4" name="Slide Number Placeholder 3">
            <a:extLst>
              <a:ext uri="{FF2B5EF4-FFF2-40B4-BE49-F238E27FC236}">
                <a16:creationId xmlns:a16="http://schemas.microsoft.com/office/drawing/2014/main" id="{F9000E20-AE59-2EAD-8E0A-B691D7DBA3AB}"/>
              </a:ext>
            </a:extLst>
          </p:cNvPr>
          <p:cNvSpPr>
            <a:spLocks noGrp="1"/>
          </p:cNvSpPr>
          <p:nvPr>
            <p:ph type="sldNum" sz="quarter" idx="10"/>
          </p:nvPr>
        </p:nvSpPr>
        <p:spPr/>
        <p:txBody>
          <a:bodyPr/>
          <a:lstStyle/>
          <a:p>
            <a:r>
              <a:rPr lang="en-US"/>
              <a:t>PAGE </a:t>
            </a:r>
            <a:fld id="{4A9B5881-4007-4345-955A-79C2656F0C49}" type="slidenum">
              <a:rPr lang="en-US" smtClean="0"/>
              <a:pPr/>
              <a:t>13</a:t>
            </a:fld>
            <a:endParaRPr lang="en-US" dirty="0"/>
          </a:p>
        </p:txBody>
      </p:sp>
    </p:spTree>
    <p:extLst>
      <p:ext uri="{BB962C8B-B14F-4D97-AF65-F5344CB8AC3E}">
        <p14:creationId xmlns:p14="http://schemas.microsoft.com/office/powerpoint/2010/main" val="177808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E0E2-4A75-0E2D-B725-53E6F8190C28}"/>
              </a:ext>
            </a:extLst>
          </p:cNvPr>
          <p:cNvSpPr>
            <a:spLocks noGrp="1"/>
          </p:cNvSpPr>
          <p:nvPr>
            <p:ph type="title"/>
          </p:nvPr>
        </p:nvSpPr>
        <p:spPr>
          <a:xfrm>
            <a:off x="0" y="1"/>
            <a:ext cx="3073138" cy="6721472"/>
          </a:xfrm>
        </p:spPr>
        <p:txBody>
          <a:bodyPr/>
          <a:lstStyle/>
          <a:p>
            <a:pPr algn="ctr"/>
            <a:r>
              <a:rPr lang="en-US" sz="3600" b="1" dirty="0">
                <a:solidFill>
                  <a:schemeClr val="accent3">
                    <a:lumMod val="60000"/>
                    <a:lumOff val="40000"/>
                  </a:schemeClr>
                </a:solidFill>
                <a:latin typeface="Times New Roman" panose="02020603050405020304" pitchFamily="18" charset="0"/>
                <a:cs typeface="Times New Roman" panose="02020603050405020304" pitchFamily="18" charset="0"/>
              </a:rPr>
              <a:t>Kubernetes Components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4404DA-A1EF-62D5-9FB4-6A37B6498DB6}"/>
              </a:ext>
            </a:extLst>
          </p:cNvPr>
          <p:cNvSpPr>
            <a:spLocks noGrp="1"/>
          </p:cNvSpPr>
          <p:nvPr>
            <p:ph idx="1"/>
          </p:nvPr>
        </p:nvSpPr>
        <p:spPr>
          <a:xfrm>
            <a:off x="3271101" y="169682"/>
            <a:ext cx="8644379" cy="6334813"/>
          </a:xfrm>
        </p:spPr>
        <p:txBody>
          <a:bodyPr>
            <a:normAutofit/>
          </a:bodyPr>
          <a:lstStyle/>
          <a:p>
            <a:pPr marL="0" indent="0" algn="l">
              <a:buNone/>
            </a:pPr>
            <a:r>
              <a:rPr lang="en-US" b="1" i="0" dirty="0" err="1">
                <a:solidFill>
                  <a:schemeClr val="accent3">
                    <a:lumMod val="60000"/>
                    <a:lumOff val="40000"/>
                  </a:schemeClr>
                </a:solidFill>
                <a:effectLst/>
                <a:latin typeface="Times New Roman" panose="02020603050405020304" pitchFamily="18" charset="0"/>
                <a:cs typeface="Times New Roman" panose="02020603050405020304" pitchFamily="18" charset="0"/>
              </a:rPr>
              <a:t>Kubelet</a:t>
            </a:r>
            <a:r>
              <a:rPr lang="en-US" b="1" i="0" dirty="0">
                <a:solidFill>
                  <a:schemeClr val="accent3">
                    <a:lumMod val="60000"/>
                    <a:lumOff val="40000"/>
                  </a:schemeClr>
                </a:solidFill>
                <a:effectLst/>
                <a:latin typeface="Times New Roman" panose="02020603050405020304" pitchFamily="18" charset="0"/>
                <a:cs typeface="Times New Roman" panose="02020603050405020304" pitchFamily="18" charset="0"/>
              </a:rPr>
              <a:t>:</a:t>
            </a:r>
          </a:p>
          <a:p>
            <a:pPr marL="0" indent="0" algn="just">
              <a:buNone/>
            </a:pPr>
            <a:r>
              <a:rPr lang="en-US" b="0" i="0" dirty="0">
                <a:effectLst/>
                <a:latin typeface="Times New Roman" panose="02020603050405020304" pitchFamily="18" charset="0"/>
                <a:cs typeface="Times New Roman" panose="02020603050405020304" pitchFamily="18" charset="0"/>
              </a:rPr>
              <a:t>An agent that runs on each </a:t>
            </a:r>
            <a:r>
              <a:rPr lang="en-US"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node</a:t>
            </a:r>
            <a:r>
              <a:rPr lang="en-US" b="0" i="0" dirty="0">
                <a:effectLst/>
                <a:latin typeface="Times New Roman" panose="02020603050405020304" pitchFamily="18" charset="0"/>
                <a:cs typeface="Times New Roman" panose="02020603050405020304" pitchFamily="18" charset="0"/>
              </a:rPr>
              <a:t> in the cluster. It makes sure that </a:t>
            </a:r>
            <a:r>
              <a:rPr lang="en-US"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containers</a:t>
            </a:r>
            <a:r>
              <a:rPr lang="en-US" b="0" i="0" dirty="0">
                <a:effectLst/>
                <a:latin typeface="Times New Roman" panose="02020603050405020304" pitchFamily="18" charset="0"/>
                <a:cs typeface="Times New Roman" panose="02020603050405020304" pitchFamily="18" charset="0"/>
              </a:rPr>
              <a:t> are running in a </a:t>
            </a:r>
            <a:r>
              <a:rPr lang="en-US" b="0"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Pod</a:t>
            </a:r>
            <a:r>
              <a:rPr lang="en-US" b="0" i="0" dirty="0">
                <a:effectLst/>
                <a:latin typeface="Times New Roman" panose="02020603050405020304" pitchFamily="18" charset="0"/>
                <a:cs typeface="Times New Roman" panose="02020603050405020304" pitchFamily="18" charset="0"/>
              </a:rPr>
              <a:t>.</a:t>
            </a:r>
          </a:p>
          <a:p>
            <a:pPr marL="0" indent="0" algn="just">
              <a:buNone/>
            </a:pPr>
            <a:r>
              <a:rPr lang="en-US" b="0" i="0" dirty="0">
                <a:effectLst/>
                <a:latin typeface="Times New Roman" panose="02020603050405020304" pitchFamily="18" charset="0"/>
                <a:cs typeface="Times New Roman" panose="02020603050405020304" pitchFamily="18" charset="0"/>
              </a:rPr>
              <a:t>The </a:t>
            </a:r>
            <a:r>
              <a:rPr lang="en-US" b="0" i="0" dirty="0" err="1">
                <a:effectLst/>
                <a:latin typeface="Times New Roman" panose="02020603050405020304" pitchFamily="18" charset="0"/>
                <a:cs typeface="Times New Roman" panose="02020603050405020304" pitchFamily="18" charset="0"/>
              </a:rPr>
              <a:t>kubelet</a:t>
            </a:r>
            <a:r>
              <a:rPr lang="en-US" b="0" i="0" dirty="0">
                <a:effectLst/>
                <a:latin typeface="Times New Roman" panose="02020603050405020304" pitchFamily="18" charset="0"/>
                <a:cs typeface="Times New Roman" panose="02020603050405020304" pitchFamily="18" charset="0"/>
              </a:rPr>
              <a:t> takes a set of </a:t>
            </a:r>
            <a:r>
              <a:rPr lang="en-US" b="0" i="0" dirty="0" err="1">
                <a:effectLst/>
                <a:latin typeface="Times New Roman" panose="02020603050405020304" pitchFamily="18" charset="0"/>
                <a:cs typeface="Times New Roman" panose="02020603050405020304" pitchFamily="18" charset="0"/>
              </a:rPr>
              <a:t>PodSpecs</a:t>
            </a:r>
            <a:r>
              <a:rPr lang="en-US" b="0" i="0" dirty="0">
                <a:effectLst/>
                <a:latin typeface="Times New Roman" panose="02020603050405020304" pitchFamily="18" charset="0"/>
                <a:cs typeface="Times New Roman" panose="02020603050405020304" pitchFamily="18" charset="0"/>
              </a:rPr>
              <a:t> that are provided through various mechanisms like </a:t>
            </a:r>
            <a:r>
              <a:rPr lang="en-US" b="0" i="0" dirty="0" err="1">
                <a:effectLst/>
                <a:latin typeface="Times New Roman" panose="02020603050405020304" pitchFamily="18" charset="0"/>
                <a:cs typeface="Times New Roman" panose="02020603050405020304" pitchFamily="18" charset="0"/>
              </a:rPr>
              <a:t>yaml</a:t>
            </a:r>
            <a:r>
              <a:rPr lang="en-US" b="0" i="0" dirty="0">
                <a:effectLst/>
                <a:latin typeface="Times New Roman" panose="02020603050405020304" pitchFamily="18" charset="0"/>
                <a:cs typeface="Times New Roman" panose="02020603050405020304" pitchFamily="18" charset="0"/>
              </a:rPr>
              <a:t> files and ensures that the containers described in those </a:t>
            </a:r>
            <a:r>
              <a:rPr lang="en-US" b="0" i="0" dirty="0" err="1">
                <a:effectLst/>
                <a:latin typeface="Times New Roman" panose="02020603050405020304" pitchFamily="18" charset="0"/>
                <a:cs typeface="Times New Roman" panose="02020603050405020304" pitchFamily="18" charset="0"/>
              </a:rPr>
              <a:t>PodSpecs</a:t>
            </a:r>
            <a:r>
              <a:rPr lang="en-US" b="0" i="0" dirty="0">
                <a:effectLst/>
                <a:latin typeface="Times New Roman" panose="02020603050405020304" pitchFamily="18" charset="0"/>
                <a:cs typeface="Times New Roman" panose="02020603050405020304" pitchFamily="18" charset="0"/>
              </a:rPr>
              <a:t> are running and healthy.</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i="0" dirty="0">
                <a:solidFill>
                  <a:schemeClr val="accent3">
                    <a:lumMod val="60000"/>
                    <a:lumOff val="40000"/>
                  </a:schemeClr>
                </a:solidFill>
                <a:effectLst/>
                <a:latin typeface="Times New Roman" panose="02020603050405020304" pitchFamily="18" charset="0"/>
                <a:cs typeface="Times New Roman" panose="02020603050405020304" pitchFamily="18" charset="0"/>
              </a:rPr>
              <a:t>The Kubernetes API:</a:t>
            </a:r>
            <a:endParaRPr lang="en-US" b="0" i="0" dirty="0">
              <a:effectLst/>
              <a:latin typeface="Times New Roman" panose="02020603050405020304" pitchFamily="18" charset="0"/>
              <a:cs typeface="Times New Roman" panose="02020603050405020304" pitchFamily="18" charset="0"/>
            </a:endParaRPr>
          </a:p>
          <a:p>
            <a:pPr marL="0" indent="0" algn="just">
              <a:buNone/>
            </a:pPr>
            <a:r>
              <a:rPr lang="en-US" b="0" i="0" dirty="0">
                <a:effectLst/>
                <a:latin typeface="Times New Roman" panose="02020603050405020304" pitchFamily="18" charset="0"/>
                <a:cs typeface="Times New Roman" panose="02020603050405020304" pitchFamily="18" charset="0"/>
              </a:rPr>
              <a:t>The core of Kubernetes' control plane is the API server. The API server exposes an HTTP API that lets end users, different parts of your cluster, and external components communicate with one another.</a:t>
            </a:r>
          </a:p>
          <a:p>
            <a:pPr marL="0" indent="0" algn="just">
              <a:buNone/>
            </a:pPr>
            <a:r>
              <a:rPr lang="en-US" b="0" i="0" dirty="0">
                <a:effectLst/>
                <a:latin typeface="Times New Roman" panose="02020603050405020304" pitchFamily="18" charset="0"/>
                <a:cs typeface="Times New Roman" panose="02020603050405020304" pitchFamily="18" charset="0"/>
              </a:rPr>
              <a:t>Most operations can be performed through the </a:t>
            </a:r>
            <a:r>
              <a:rPr lang="en-US" b="0" i="0" dirty="0" err="1">
                <a:effectLst/>
                <a:latin typeface="Times New Roman" panose="02020603050405020304" pitchFamily="18" charset="0"/>
                <a:cs typeface="Times New Roman" panose="02020603050405020304" pitchFamily="18" charset="0"/>
              </a:rPr>
              <a:t>kubectl</a:t>
            </a:r>
            <a:r>
              <a:rPr lang="en-US" b="0" i="0" dirty="0">
                <a:effectLst/>
                <a:latin typeface="Times New Roman" panose="02020603050405020304" pitchFamily="18" charset="0"/>
                <a:cs typeface="Times New Roman" panose="02020603050405020304" pitchFamily="18" charset="0"/>
              </a:rPr>
              <a:t> command-line interface. However, you can also access the API directly using REST calls.</a:t>
            </a:r>
          </a:p>
          <a:p>
            <a:pPr marL="0" indent="0">
              <a:buNone/>
            </a:pPr>
            <a:endParaRPr lang="en-US" dirty="0"/>
          </a:p>
        </p:txBody>
      </p:sp>
      <p:sp>
        <p:nvSpPr>
          <p:cNvPr id="4" name="Slide Number Placeholder 3">
            <a:extLst>
              <a:ext uri="{FF2B5EF4-FFF2-40B4-BE49-F238E27FC236}">
                <a16:creationId xmlns:a16="http://schemas.microsoft.com/office/drawing/2014/main" id="{F9000E20-AE59-2EAD-8E0A-B691D7DBA3AB}"/>
              </a:ext>
            </a:extLst>
          </p:cNvPr>
          <p:cNvSpPr>
            <a:spLocks noGrp="1"/>
          </p:cNvSpPr>
          <p:nvPr>
            <p:ph type="sldNum" sz="quarter" idx="10"/>
          </p:nvPr>
        </p:nvSpPr>
        <p:spPr/>
        <p:txBody>
          <a:bodyPr/>
          <a:lstStyle/>
          <a:p>
            <a:r>
              <a:rPr lang="en-US"/>
              <a:t>PAGE </a:t>
            </a:r>
            <a:fld id="{4A9B5881-4007-4345-955A-79C2656F0C49}" type="slidenum">
              <a:rPr lang="en-US" smtClean="0"/>
              <a:pPr/>
              <a:t>14</a:t>
            </a:fld>
            <a:endParaRPr lang="en-US" dirty="0"/>
          </a:p>
        </p:txBody>
      </p:sp>
    </p:spTree>
    <p:extLst>
      <p:ext uri="{BB962C8B-B14F-4D97-AF65-F5344CB8AC3E}">
        <p14:creationId xmlns:p14="http://schemas.microsoft.com/office/powerpoint/2010/main" val="3433525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E0E2-4A75-0E2D-B725-53E6F8190C28}"/>
              </a:ext>
            </a:extLst>
          </p:cNvPr>
          <p:cNvSpPr>
            <a:spLocks noGrp="1"/>
          </p:cNvSpPr>
          <p:nvPr>
            <p:ph type="title"/>
          </p:nvPr>
        </p:nvSpPr>
        <p:spPr>
          <a:xfrm>
            <a:off x="0" y="1"/>
            <a:ext cx="3073138" cy="6721472"/>
          </a:xfrm>
        </p:spPr>
        <p:txBody>
          <a:bodyPr/>
          <a:lstStyle/>
          <a:p>
            <a:pPr algn="ctr"/>
            <a:r>
              <a:rPr lang="en-US" sz="3600" b="1" dirty="0">
                <a:solidFill>
                  <a:schemeClr val="accent3">
                    <a:lumMod val="60000"/>
                    <a:lumOff val="40000"/>
                  </a:schemeClr>
                </a:solidFill>
                <a:latin typeface="Times New Roman" panose="02020603050405020304" pitchFamily="18" charset="0"/>
                <a:cs typeface="Times New Roman" panose="02020603050405020304" pitchFamily="18" charset="0"/>
              </a:rPr>
              <a:t>Kubernetes Pods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4404DA-A1EF-62D5-9FB4-6A37B6498DB6}"/>
              </a:ext>
            </a:extLst>
          </p:cNvPr>
          <p:cNvSpPr>
            <a:spLocks noGrp="1"/>
          </p:cNvSpPr>
          <p:nvPr>
            <p:ph idx="1"/>
          </p:nvPr>
        </p:nvSpPr>
        <p:spPr>
          <a:xfrm>
            <a:off x="3271101" y="169682"/>
            <a:ext cx="8644379" cy="6334813"/>
          </a:xfrm>
        </p:spPr>
        <p:txBody>
          <a:bodyPr>
            <a:normAutofit/>
          </a:bodyPr>
          <a:lstStyle/>
          <a:p>
            <a:pPr marL="0" indent="0">
              <a:buNone/>
            </a:pPr>
            <a:r>
              <a:rPr lang="en-US" dirty="0"/>
              <a:t>Pods are the smallest deployable units of computing that you can create and manage in Kubernetes.</a:t>
            </a:r>
          </a:p>
          <a:p>
            <a:pPr marL="0" indent="0">
              <a:buNone/>
            </a:pPr>
            <a:endParaRPr lang="en-US" dirty="0"/>
          </a:p>
          <a:p>
            <a:pPr marL="0" indent="0">
              <a:buNone/>
            </a:pPr>
            <a:r>
              <a:rPr lang="en-US" dirty="0"/>
              <a:t>A Pod (as in a pod of whales or pea pod) is a group of one or more containers, with shared storage and network resources, and a specification for how to run the containers. A Pod's contents are always co-located and co-scheduled, and run in a shared context.</a:t>
            </a:r>
          </a:p>
          <a:p>
            <a:pPr marL="0" indent="0">
              <a:buNone/>
            </a:pPr>
            <a:endParaRPr lang="en-US" dirty="0"/>
          </a:p>
        </p:txBody>
      </p:sp>
      <p:sp>
        <p:nvSpPr>
          <p:cNvPr id="4" name="Slide Number Placeholder 3">
            <a:extLst>
              <a:ext uri="{FF2B5EF4-FFF2-40B4-BE49-F238E27FC236}">
                <a16:creationId xmlns:a16="http://schemas.microsoft.com/office/drawing/2014/main" id="{F9000E20-AE59-2EAD-8E0A-B691D7DBA3AB}"/>
              </a:ext>
            </a:extLst>
          </p:cNvPr>
          <p:cNvSpPr>
            <a:spLocks noGrp="1"/>
          </p:cNvSpPr>
          <p:nvPr>
            <p:ph type="sldNum" sz="quarter" idx="10"/>
          </p:nvPr>
        </p:nvSpPr>
        <p:spPr/>
        <p:txBody>
          <a:bodyPr/>
          <a:lstStyle/>
          <a:p>
            <a:r>
              <a:rPr lang="en-US"/>
              <a:t>PAGE </a:t>
            </a:r>
            <a:fld id="{4A9B5881-4007-4345-955A-79C2656F0C49}" type="slidenum">
              <a:rPr lang="en-US" smtClean="0"/>
              <a:pPr/>
              <a:t>15</a:t>
            </a:fld>
            <a:endParaRPr lang="en-US" dirty="0"/>
          </a:p>
        </p:txBody>
      </p:sp>
    </p:spTree>
    <p:extLst>
      <p:ext uri="{BB962C8B-B14F-4D97-AF65-F5344CB8AC3E}">
        <p14:creationId xmlns:p14="http://schemas.microsoft.com/office/powerpoint/2010/main" val="3234695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E0E2-4A75-0E2D-B725-53E6F8190C28}"/>
              </a:ext>
            </a:extLst>
          </p:cNvPr>
          <p:cNvSpPr>
            <a:spLocks noGrp="1"/>
          </p:cNvSpPr>
          <p:nvPr>
            <p:ph type="title"/>
          </p:nvPr>
        </p:nvSpPr>
        <p:spPr>
          <a:xfrm>
            <a:off x="0" y="1"/>
            <a:ext cx="3073138" cy="6721472"/>
          </a:xfrm>
        </p:spPr>
        <p:txBody>
          <a:bodyPr/>
          <a:lstStyle/>
          <a:p>
            <a:pPr algn="ctr"/>
            <a:r>
              <a:rPr lang="en-US" sz="3600" b="1" dirty="0">
                <a:solidFill>
                  <a:schemeClr val="accent3">
                    <a:lumMod val="60000"/>
                    <a:lumOff val="40000"/>
                  </a:schemeClr>
                </a:solidFill>
                <a:latin typeface="Times New Roman" panose="02020603050405020304" pitchFamily="18" charset="0"/>
                <a:cs typeface="Times New Roman" panose="02020603050405020304" pitchFamily="18" charset="0"/>
              </a:rPr>
              <a:t>Kubernetes Pods</a:t>
            </a:r>
            <a:endParaRPr lang="en-US"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9000E20-AE59-2EAD-8E0A-B691D7DBA3AB}"/>
              </a:ext>
            </a:extLst>
          </p:cNvPr>
          <p:cNvSpPr>
            <a:spLocks noGrp="1"/>
          </p:cNvSpPr>
          <p:nvPr>
            <p:ph type="sldNum" sz="quarter" idx="10"/>
          </p:nvPr>
        </p:nvSpPr>
        <p:spPr/>
        <p:txBody>
          <a:bodyPr/>
          <a:lstStyle/>
          <a:p>
            <a:r>
              <a:rPr lang="en-US"/>
              <a:t>PAGE </a:t>
            </a:r>
            <a:fld id="{4A9B5881-4007-4345-955A-79C2656F0C49}" type="slidenum">
              <a:rPr lang="en-US" smtClean="0"/>
              <a:pPr/>
              <a:t>16</a:t>
            </a:fld>
            <a:endParaRPr lang="en-US" dirty="0"/>
          </a:p>
        </p:txBody>
      </p:sp>
      <p:pic>
        <p:nvPicPr>
          <p:cNvPr id="15" name="Content Placeholder 14">
            <a:extLst>
              <a:ext uri="{FF2B5EF4-FFF2-40B4-BE49-F238E27FC236}">
                <a16:creationId xmlns:a16="http://schemas.microsoft.com/office/drawing/2014/main" id="{168B7C19-0FA6-823E-BF9D-426084E2C02B}"/>
              </a:ext>
            </a:extLst>
          </p:cNvPr>
          <p:cNvPicPr>
            <a:picLocks noGrp="1" noChangeAspect="1"/>
          </p:cNvPicPr>
          <p:nvPr>
            <p:ph idx="1"/>
          </p:nvPr>
        </p:nvPicPr>
        <p:blipFill>
          <a:blip r:embed="rId2"/>
          <a:stretch>
            <a:fillRect/>
          </a:stretch>
        </p:blipFill>
        <p:spPr>
          <a:xfrm>
            <a:off x="3214539" y="499622"/>
            <a:ext cx="8568965" cy="5382704"/>
          </a:xfrm>
        </p:spPr>
      </p:pic>
    </p:spTree>
    <p:extLst>
      <p:ext uri="{BB962C8B-B14F-4D97-AF65-F5344CB8AC3E}">
        <p14:creationId xmlns:p14="http://schemas.microsoft.com/office/powerpoint/2010/main" val="407450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E0E2-4A75-0E2D-B725-53E6F8190C28}"/>
              </a:ext>
            </a:extLst>
          </p:cNvPr>
          <p:cNvSpPr>
            <a:spLocks noGrp="1"/>
          </p:cNvSpPr>
          <p:nvPr>
            <p:ph type="title"/>
          </p:nvPr>
        </p:nvSpPr>
        <p:spPr>
          <a:xfrm>
            <a:off x="0" y="1"/>
            <a:ext cx="3073138" cy="6721472"/>
          </a:xfrm>
        </p:spPr>
        <p:txBody>
          <a:bodyPr/>
          <a:lstStyle/>
          <a:p>
            <a:pPr algn="ctr"/>
            <a:r>
              <a:rPr lang="en-US" sz="3600" b="1" dirty="0">
                <a:solidFill>
                  <a:schemeClr val="accent3">
                    <a:lumMod val="60000"/>
                    <a:lumOff val="40000"/>
                  </a:schemeClr>
                </a:solidFill>
                <a:latin typeface="Times New Roman" panose="02020603050405020304" pitchFamily="18" charset="0"/>
                <a:cs typeface="Times New Roman" panose="02020603050405020304" pitchFamily="18" charset="0"/>
              </a:rPr>
              <a:t>Kubernetes Pod Lifecycle</a:t>
            </a:r>
            <a:endParaRPr lang="en-US"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9000E20-AE59-2EAD-8E0A-B691D7DBA3AB}"/>
              </a:ext>
            </a:extLst>
          </p:cNvPr>
          <p:cNvSpPr>
            <a:spLocks noGrp="1"/>
          </p:cNvSpPr>
          <p:nvPr>
            <p:ph type="sldNum" sz="quarter" idx="10"/>
          </p:nvPr>
        </p:nvSpPr>
        <p:spPr/>
        <p:txBody>
          <a:bodyPr/>
          <a:lstStyle/>
          <a:p>
            <a:r>
              <a:rPr lang="en-US"/>
              <a:t>PAGE </a:t>
            </a:r>
            <a:fld id="{4A9B5881-4007-4345-955A-79C2656F0C49}" type="slidenum">
              <a:rPr lang="en-US" smtClean="0"/>
              <a:pPr/>
              <a:t>17</a:t>
            </a:fld>
            <a:endParaRPr lang="en-US" dirty="0"/>
          </a:p>
        </p:txBody>
      </p:sp>
      <p:pic>
        <p:nvPicPr>
          <p:cNvPr id="10" name="Content Placeholder 9">
            <a:extLst>
              <a:ext uri="{FF2B5EF4-FFF2-40B4-BE49-F238E27FC236}">
                <a16:creationId xmlns:a16="http://schemas.microsoft.com/office/drawing/2014/main" id="{8E6C1C78-4AE1-8076-F636-13B2944E8E37}"/>
              </a:ext>
            </a:extLst>
          </p:cNvPr>
          <p:cNvPicPr>
            <a:picLocks noGrp="1" noChangeAspect="1"/>
          </p:cNvPicPr>
          <p:nvPr>
            <p:ph idx="1"/>
          </p:nvPr>
        </p:nvPicPr>
        <p:blipFill>
          <a:blip r:embed="rId2"/>
          <a:stretch>
            <a:fillRect/>
          </a:stretch>
        </p:blipFill>
        <p:spPr>
          <a:xfrm>
            <a:off x="3337089" y="725864"/>
            <a:ext cx="8182466" cy="4656841"/>
          </a:xfrm>
        </p:spPr>
      </p:pic>
    </p:spTree>
    <p:extLst>
      <p:ext uri="{BB962C8B-B14F-4D97-AF65-F5344CB8AC3E}">
        <p14:creationId xmlns:p14="http://schemas.microsoft.com/office/powerpoint/2010/main" val="2643648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E0E2-4A75-0E2D-B725-53E6F8190C28}"/>
              </a:ext>
            </a:extLst>
          </p:cNvPr>
          <p:cNvSpPr>
            <a:spLocks noGrp="1"/>
          </p:cNvSpPr>
          <p:nvPr>
            <p:ph type="title"/>
          </p:nvPr>
        </p:nvSpPr>
        <p:spPr>
          <a:xfrm>
            <a:off x="-1" y="1"/>
            <a:ext cx="3176833" cy="6721472"/>
          </a:xfrm>
        </p:spPr>
        <p:txBody>
          <a:bodyPr/>
          <a:lstStyle/>
          <a:p>
            <a:pPr algn="ctr"/>
            <a:r>
              <a:rPr lang="en-US" sz="3600" b="1" dirty="0">
                <a:solidFill>
                  <a:schemeClr val="accent3">
                    <a:lumMod val="60000"/>
                    <a:lumOff val="40000"/>
                  </a:schemeClr>
                </a:solidFill>
                <a:latin typeface="Times New Roman" panose="02020603050405020304" pitchFamily="18" charset="0"/>
                <a:cs typeface="Times New Roman" panose="02020603050405020304" pitchFamily="18" charset="0"/>
              </a:rPr>
              <a:t>Kubernetes – Image pull policy</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4404DA-A1EF-62D5-9FB4-6A37B6498DB6}"/>
              </a:ext>
            </a:extLst>
          </p:cNvPr>
          <p:cNvSpPr>
            <a:spLocks noGrp="1"/>
          </p:cNvSpPr>
          <p:nvPr>
            <p:ph idx="1"/>
          </p:nvPr>
        </p:nvSpPr>
        <p:spPr>
          <a:xfrm>
            <a:off x="3271101" y="169682"/>
            <a:ext cx="8644379" cy="6334813"/>
          </a:xfrm>
        </p:spPr>
        <p:txBody>
          <a:bodyPr>
            <a:normAutofit/>
          </a:bodyPr>
          <a:lstStyle/>
          <a:p>
            <a:pPr marL="0" indent="0">
              <a:buNone/>
            </a:pPr>
            <a:r>
              <a:rPr lang="en-US" b="1" dirty="0">
                <a:solidFill>
                  <a:schemeClr val="accent3">
                    <a:lumMod val="60000"/>
                    <a:lumOff val="40000"/>
                  </a:schemeClr>
                </a:solidFill>
              </a:rPr>
              <a:t>Image pull policy</a:t>
            </a:r>
          </a:p>
          <a:p>
            <a:pPr marL="0" indent="0">
              <a:buNone/>
            </a:pPr>
            <a:endParaRPr lang="en-US" dirty="0"/>
          </a:p>
          <a:p>
            <a:pPr marL="0" indent="0">
              <a:buNone/>
            </a:pPr>
            <a:r>
              <a:rPr lang="en-US" dirty="0"/>
              <a:t>The </a:t>
            </a:r>
            <a:r>
              <a:rPr lang="en-US" dirty="0" err="1"/>
              <a:t>imagePullPolicy</a:t>
            </a:r>
            <a:r>
              <a:rPr lang="en-US" dirty="0"/>
              <a:t> for a container and the tag of the image affect when the </a:t>
            </a:r>
            <a:r>
              <a:rPr lang="en-US" dirty="0" err="1"/>
              <a:t>kubelet</a:t>
            </a:r>
            <a:r>
              <a:rPr lang="en-US" dirty="0"/>
              <a:t> attempts to pull (download) the specified image.</a:t>
            </a:r>
          </a:p>
          <a:p>
            <a:pPr marL="0" indent="0">
              <a:buNone/>
            </a:pPr>
            <a:endParaRPr lang="en-US" dirty="0"/>
          </a:p>
          <a:p>
            <a:pPr marL="0" indent="0">
              <a:buNone/>
            </a:pPr>
            <a:r>
              <a:rPr lang="en-US" dirty="0" err="1">
                <a:solidFill>
                  <a:srgbClr val="FF0000"/>
                </a:solidFill>
              </a:rPr>
              <a:t>IfNotPresent</a:t>
            </a:r>
            <a:endParaRPr lang="en-US" dirty="0">
              <a:solidFill>
                <a:srgbClr val="FF0000"/>
              </a:solidFill>
            </a:endParaRPr>
          </a:p>
          <a:p>
            <a:pPr marL="0" indent="0">
              <a:buNone/>
            </a:pPr>
            <a:r>
              <a:rPr lang="en-US" dirty="0"/>
              <a:t>the image is pulled only if it is not already present locally (node).</a:t>
            </a:r>
          </a:p>
          <a:p>
            <a:pPr marL="0" indent="0">
              <a:buNone/>
            </a:pPr>
            <a:r>
              <a:rPr lang="en-US" dirty="0">
                <a:solidFill>
                  <a:srgbClr val="FF0000"/>
                </a:solidFill>
              </a:rPr>
              <a:t>Always</a:t>
            </a:r>
          </a:p>
          <a:p>
            <a:pPr marL="0" indent="0">
              <a:buNone/>
            </a:pPr>
            <a:r>
              <a:rPr lang="en-US" dirty="0"/>
              <a:t>every time the </a:t>
            </a:r>
            <a:r>
              <a:rPr lang="en-US" dirty="0" err="1">
                <a:solidFill>
                  <a:schemeClr val="accent3">
                    <a:lumMod val="75000"/>
                  </a:schemeClr>
                </a:solidFill>
              </a:rPr>
              <a:t>kubelet</a:t>
            </a:r>
            <a:r>
              <a:rPr lang="en-US" dirty="0">
                <a:solidFill>
                  <a:schemeClr val="accent3">
                    <a:lumMod val="75000"/>
                  </a:schemeClr>
                </a:solidFill>
              </a:rPr>
              <a:t> launches a container</a:t>
            </a:r>
            <a:r>
              <a:rPr lang="en-US" dirty="0"/>
              <a:t>, the </a:t>
            </a:r>
            <a:r>
              <a:rPr lang="en-US" dirty="0" err="1"/>
              <a:t>kubelet</a:t>
            </a:r>
            <a:r>
              <a:rPr lang="en-US" dirty="0"/>
              <a:t> queries the container image registry to resolve the name to an image digest. If the </a:t>
            </a:r>
            <a:r>
              <a:rPr lang="en-US" dirty="0" err="1"/>
              <a:t>kubelet</a:t>
            </a:r>
            <a:r>
              <a:rPr lang="en-US" dirty="0"/>
              <a:t> has a container image with that exact digest cached locally, the </a:t>
            </a:r>
            <a:r>
              <a:rPr lang="en-US" dirty="0" err="1"/>
              <a:t>kubelet</a:t>
            </a:r>
            <a:r>
              <a:rPr lang="en-US" dirty="0"/>
              <a:t> uses its cached image; otherwise, the </a:t>
            </a:r>
            <a:r>
              <a:rPr lang="en-US" dirty="0" err="1"/>
              <a:t>kubelet</a:t>
            </a:r>
            <a:r>
              <a:rPr lang="en-US" dirty="0"/>
              <a:t> pulls the image with the resolved digest, and uses that image to launch the container.</a:t>
            </a:r>
          </a:p>
          <a:p>
            <a:pPr marL="0" indent="0">
              <a:buNone/>
            </a:pPr>
            <a:r>
              <a:rPr lang="en-US" dirty="0">
                <a:solidFill>
                  <a:srgbClr val="FF0000"/>
                </a:solidFill>
              </a:rPr>
              <a:t>Never</a:t>
            </a:r>
          </a:p>
          <a:p>
            <a:pPr marL="0" indent="0">
              <a:buNone/>
            </a:pPr>
            <a:r>
              <a:rPr lang="en-US" dirty="0"/>
              <a:t>the </a:t>
            </a:r>
            <a:r>
              <a:rPr lang="en-US" dirty="0" err="1"/>
              <a:t>kubelet</a:t>
            </a:r>
            <a:r>
              <a:rPr lang="en-US" dirty="0"/>
              <a:t> does not try fetching the image. If the image is somehow already present locally, the </a:t>
            </a:r>
            <a:r>
              <a:rPr lang="en-US" dirty="0" err="1"/>
              <a:t>kubelet</a:t>
            </a:r>
            <a:r>
              <a:rPr lang="en-US" dirty="0"/>
              <a:t> attempts to start the container; otherwise, startup fails. See pre-pulled images for more details.</a:t>
            </a:r>
          </a:p>
        </p:txBody>
      </p:sp>
      <p:sp>
        <p:nvSpPr>
          <p:cNvPr id="4" name="Slide Number Placeholder 3">
            <a:extLst>
              <a:ext uri="{FF2B5EF4-FFF2-40B4-BE49-F238E27FC236}">
                <a16:creationId xmlns:a16="http://schemas.microsoft.com/office/drawing/2014/main" id="{F9000E20-AE59-2EAD-8E0A-B691D7DBA3AB}"/>
              </a:ext>
            </a:extLst>
          </p:cNvPr>
          <p:cNvSpPr>
            <a:spLocks noGrp="1"/>
          </p:cNvSpPr>
          <p:nvPr>
            <p:ph type="sldNum" sz="quarter" idx="10"/>
          </p:nvPr>
        </p:nvSpPr>
        <p:spPr/>
        <p:txBody>
          <a:bodyPr/>
          <a:lstStyle/>
          <a:p>
            <a:r>
              <a:rPr lang="en-US"/>
              <a:t>PAGE </a:t>
            </a:r>
            <a:fld id="{4A9B5881-4007-4345-955A-79C2656F0C49}" type="slidenum">
              <a:rPr lang="en-US" smtClean="0"/>
              <a:pPr/>
              <a:t>18</a:t>
            </a:fld>
            <a:endParaRPr lang="en-US" dirty="0"/>
          </a:p>
        </p:txBody>
      </p:sp>
    </p:spTree>
    <p:extLst>
      <p:ext uri="{BB962C8B-B14F-4D97-AF65-F5344CB8AC3E}">
        <p14:creationId xmlns:p14="http://schemas.microsoft.com/office/powerpoint/2010/main" val="2060089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70EC-3793-E260-6C1B-83A920524DFC}"/>
              </a:ext>
            </a:extLst>
          </p:cNvPr>
          <p:cNvSpPr>
            <a:spLocks noGrp="1"/>
          </p:cNvSpPr>
          <p:nvPr>
            <p:ph type="title"/>
          </p:nvPr>
        </p:nvSpPr>
        <p:spPr>
          <a:xfrm>
            <a:off x="0" y="1"/>
            <a:ext cx="3110845" cy="6721472"/>
          </a:xfrm>
        </p:spPr>
        <p:txBody>
          <a:bodyPr/>
          <a:lstStyle/>
          <a:p>
            <a:pPr algn="ctr"/>
            <a:r>
              <a:rPr lang="en-US" dirty="0"/>
              <a:t>Common issues</a:t>
            </a:r>
          </a:p>
        </p:txBody>
      </p:sp>
      <p:sp>
        <p:nvSpPr>
          <p:cNvPr id="3" name="Content Placeholder 2">
            <a:extLst>
              <a:ext uri="{FF2B5EF4-FFF2-40B4-BE49-F238E27FC236}">
                <a16:creationId xmlns:a16="http://schemas.microsoft.com/office/drawing/2014/main" id="{0F2EA3D6-E1AD-DEA3-99A2-BC3BB27B13FC}"/>
              </a:ext>
            </a:extLst>
          </p:cNvPr>
          <p:cNvSpPr>
            <a:spLocks noGrp="1"/>
          </p:cNvSpPr>
          <p:nvPr>
            <p:ph idx="1"/>
          </p:nvPr>
        </p:nvSpPr>
        <p:spPr>
          <a:xfrm>
            <a:off x="3374796" y="365124"/>
            <a:ext cx="7979002" cy="5984875"/>
          </a:xfrm>
        </p:spPr>
        <p:txBody>
          <a:bodyPr/>
          <a:lstStyle/>
          <a:p>
            <a:pPr marL="457200" indent="-457200">
              <a:buFont typeface="+mj-lt"/>
              <a:buAutoNum type="arabicPeriod"/>
            </a:pPr>
            <a:r>
              <a:rPr lang="en-US" dirty="0"/>
              <a:t>Sometimes Pods will be in pending state for longer times– reason might be there are no enough resources.</a:t>
            </a:r>
          </a:p>
          <a:p>
            <a:pPr marL="457200" indent="-457200">
              <a:buFont typeface="+mj-lt"/>
              <a:buAutoNum type="arabicPeriod"/>
            </a:pPr>
            <a:r>
              <a:rPr lang="en-US" dirty="0"/>
              <a:t>Sometimes Pods will be in creating state for longer time– reason might be some error while pulling the image may be due to access denied or image in not available or there might be some typo in image name.</a:t>
            </a:r>
          </a:p>
          <a:p>
            <a:pPr marL="457200" indent="-457200">
              <a:buFont typeface="+mj-lt"/>
              <a:buAutoNum type="arabicPeriod"/>
            </a:pPr>
            <a:r>
              <a:rPr lang="en-US" dirty="0" err="1"/>
              <a:t>CrashloopbackOff</a:t>
            </a:r>
            <a:r>
              <a:rPr lang="en-US" dirty="0"/>
              <a:t> – when containers are failing multiple times, then Kubernetes won’t restart them immediately, it will wait for some time before restarting. So, when one see </a:t>
            </a:r>
            <a:r>
              <a:rPr lang="en-US" dirty="0" err="1">
                <a:solidFill>
                  <a:srgbClr val="FF0000"/>
                </a:solidFill>
              </a:rPr>
              <a:t>CrashloopbackOff</a:t>
            </a:r>
            <a:r>
              <a:rPr lang="en-US" dirty="0"/>
              <a:t> in error logs One should know that there is some problem with the container. </a:t>
            </a:r>
          </a:p>
        </p:txBody>
      </p:sp>
      <p:sp>
        <p:nvSpPr>
          <p:cNvPr id="4" name="Slide Number Placeholder 3">
            <a:extLst>
              <a:ext uri="{FF2B5EF4-FFF2-40B4-BE49-F238E27FC236}">
                <a16:creationId xmlns:a16="http://schemas.microsoft.com/office/drawing/2014/main" id="{E16D4A63-7729-6E15-B2BC-83BB7BBCB059}"/>
              </a:ext>
            </a:extLst>
          </p:cNvPr>
          <p:cNvSpPr>
            <a:spLocks noGrp="1"/>
          </p:cNvSpPr>
          <p:nvPr>
            <p:ph type="sldNum" sz="quarter" idx="10"/>
          </p:nvPr>
        </p:nvSpPr>
        <p:spPr/>
        <p:txBody>
          <a:bodyPr/>
          <a:lstStyle/>
          <a:p>
            <a:r>
              <a:rPr lang="en-US"/>
              <a:t>PAGE </a:t>
            </a:r>
            <a:fld id="{4A9B5881-4007-4345-955A-79C2656F0C49}" type="slidenum">
              <a:rPr lang="en-US" smtClean="0"/>
              <a:pPr/>
              <a:t>19</a:t>
            </a:fld>
            <a:endParaRPr lang="en-US" dirty="0"/>
          </a:p>
        </p:txBody>
      </p:sp>
    </p:spTree>
    <p:extLst>
      <p:ext uri="{BB962C8B-B14F-4D97-AF65-F5344CB8AC3E}">
        <p14:creationId xmlns:p14="http://schemas.microsoft.com/office/powerpoint/2010/main" val="124118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algn="r"/>
            <a:r>
              <a:rPr lang="en-US" dirty="0">
                <a:solidFill>
                  <a:schemeClr val="bg1"/>
                </a:solidFill>
              </a:rPr>
              <a:t>Course</a:t>
            </a:r>
            <a:br>
              <a:rPr lang="en-US" dirty="0">
                <a:solidFill>
                  <a:schemeClr val="bg1"/>
                </a:solidFill>
              </a:rPr>
            </a:br>
            <a:r>
              <a:rPr lang="en-US" dirty="0">
                <a:solidFill>
                  <a:schemeClr val="bg1"/>
                </a:solidFill>
              </a:rPr>
              <a:t>Outline</a:t>
            </a:r>
          </a:p>
        </p:txBody>
      </p:sp>
      <p:graphicFrame>
        <p:nvGraphicFramePr>
          <p:cNvPr id="10" name="Content Placeholder 2" descr="List Content Placeholder">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4016682363"/>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2</a:t>
            </a:fld>
            <a:endParaRPr lang="en-US" dirty="0"/>
          </a:p>
        </p:txBody>
      </p:sp>
    </p:spTree>
    <p:extLst>
      <p:ext uri="{BB962C8B-B14F-4D97-AF65-F5344CB8AC3E}">
        <p14:creationId xmlns:p14="http://schemas.microsoft.com/office/powerpoint/2010/main" val="408033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97E31ED-3229-97C2-A382-83D88F555AF8}"/>
              </a:ext>
            </a:extLst>
          </p:cNvPr>
          <p:cNvSpPr>
            <a:spLocks noGrp="1"/>
          </p:cNvSpPr>
          <p:nvPr>
            <p:ph type="title"/>
          </p:nvPr>
        </p:nvSpPr>
        <p:spPr>
          <a:xfrm>
            <a:off x="838200" y="641855"/>
            <a:ext cx="6273800" cy="772107"/>
          </a:xfrm>
        </p:spPr>
        <p:txBody>
          <a:bodyPr/>
          <a:lstStyle/>
          <a:p>
            <a:r>
              <a:rPr lang="en-US" dirty="0"/>
              <a:t>Memory requests</a:t>
            </a:r>
          </a:p>
        </p:txBody>
      </p:sp>
      <p:sp>
        <p:nvSpPr>
          <p:cNvPr id="15" name="Content Placeholder 2">
            <a:extLst>
              <a:ext uri="{FF2B5EF4-FFF2-40B4-BE49-F238E27FC236}">
                <a16:creationId xmlns:a16="http://schemas.microsoft.com/office/drawing/2014/main" id="{9D91CEEC-499B-15AA-BAF0-FAA32C239711}"/>
              </a:ext>
            </a:extLst>
          </p:cNvPr>
          <p:cNvSpPr>
            <a:spLocks noGrp="1"/>
          </p:cNvSpPr>
          <p:nvPr>
            <p:ph idx="1"/>
          </p:nvPr>
        </p:nvSpPr>
        <p:spPr>
          <a:xfrm>
            <a:off x="838200" y="1825625"/>
            <a:ext cx="10515600" cy="4351338"/>
          </a:xfrm>
        </p:spPr>
        <p:txBody>
          <a:bodyPr/>
          <a:lstStyle/>
          <a:p>
            <a:pPr marL="0" indent="0">
              <a:buNone/>
            </a:pPr>
            <a:r>
              <a:rPr lang="en-US" dirty="0"/>
              <a:t>Create Name space:  to isolate your resources in cluster from rest</a:t>
            </a:r>
          </a:p>
          <a:p>
            <a:pPr marL="0" indent="0">
              <a:buNone/>
            </a:pPr>
            <a:r>
              <a:rPr lang="en-US" b="0" i="0" dirty="0">
                <a:effectLst/>
                <a:latin typeface="SFMono-Regular"/>
              </a:rPr>
              <a:t>	</a:t>
            </a:r>
            <a:r>
              <a:rPr lang="en-US" b="1" i="0" dirty="0" err="1">
                <a:solidFill>
                  <a:schemeClr val="accent6"/>
                </a:solidFill>
                <a:effectLst/>
                <a:latin typeface="SFMono-Regular"/>
              </a:rPr>
              <a:t>kubectl</a:t>
            </a:r>
            <a:r>
              <a:rPr lang="en-US" b="1" i="0" dirty="0">
                <a:solidFill>
                  <a:schemeClr val="accent6"/>
                </a:solidFill>
                <a:effectLst/>
                <a:latin typeface="SFMono-Regular"/>
              </a:rPr>
              <a:t> create namespace mem-example</a:t>
            </a:r>
          </a:p>
          <a:p>
            <a:pPr marL="0" indent="0">
              <a:buNone/>
            </a:pPr>
            <a:r>
              <a:rPr lang="en-US" b="1" dirty="0">
                <a:solidFill>
                  <a:schemeClr val="accent6"/>
                </a:solidFill>
                <a:latin typeface="SFMono-Regular"/>
              </a:rPr>
              <a:t>	</a:t>
            </a:r>
            <a:r>
              <a:rPr lang="en-US" sz="1400" b="1" dirty="0" err="1">
                <a:solidFill>
                  <a:schemeClr val="accent6"/>
                </a:solidFill>
              </a:rPr>
              <a:t>kubectl</a:t>
            </a:r>
            <a:r>
              <a:rPr lang="en-US" sz="1400" b="1" dirty="0">
                <a:solidFill>
                  <a:schemeClr val="accent6"/>
                </a:solidFill>
              </a:rPr>
              <a:t> apply -f https://k8s.io/examples/pods/resource/memory-request-limit.yaml --namespace=mem-example</a:t>
            </a:r>
            <a:endParaRPr lang="en-US" b="1" i="0" dirty="0">
              <a:solidFill>
                <a:schemeClr val="accent6"/>
              </a:solidFill>
              <a:effectLst/>
              <a:latin typeface="SFMono-Regular"/>
            </a:endParaRPr>
          </a:p>
          <a:p>
            <a:pPr marL="0" indent="0">
              <a:buNone/>
            </a:pPr>
            <a:r>
              <a:rPr lang="en-US" dirty="0"/>
              <a:t>To specify a memory request for a Container under container resources field</a:t>
            </a:r>
          </a:p>
          <a:p>
            <a:pPr marL="0" indent="0">
              <a:buNone/>
            </a:pPr>
            <a:endParaRPr lang="en-US" dirty="0"/>
          </a:p>
        </p:txBody>
      </p:sp>
      <p:sp>
        <p:nvSpPr>
          <p:cNvPr id="4" name="Slide Number Placeholder 3">
            <a:extLst>
              <a:ext uri="{FF2B5EF4-FFF2-40B4-BE49-F238E27FC236}">
                <a16:creationId xmlns:a16="http://schemas.microsoft.com/office/drawing/2014/main" id="{B80A7D1E-85F1-14DC-8853-D79A61036B32}"/>
              </a:ext>
            </a:extLst>
          </p:cNvPr>
          <p:cNvSpPr>
            <a:spLocks noGrp="1"/>
          </p:cNvSpPr>
          <p:nvPr>
            <p:ph type="sldNum" sz="quarter" idx="10"/>
          </p:nvPr>
        </p:nvSpPr>
        <p:spPr>
          <a:xfrm>
            <a:off x="11353800" y="6361475"/>
            <a:ext cx="838200" cy="360000"/>
          </a:xfrm>
        </p:spPr>
        <p:txBody>
          <a:bodyPr anchor="ctr">
            <a:normAutofit/>
          </a:bodyPr>
          <a:lstStyle/>
          <a:p>
            <a:pPr>
              <a:spcAft>
                <a:spcPts val="600"/>
              </a:spcAft>
            </a:pPr>
            <a:r>
              <a:rPr lang="en-US" dirty="0"/>
              <a:t>PAGE </a:t>
            </a:r>
            <a:fld id="{4A9B5881-4007-4345-955A-79C2656F0C49}" type="slidenum">
              <a:rPr lang="en-US" smtClean="0"/>
              <a:pPr>
                <a:spcAft>
                  <a:spcPts val="600"/>
                </a:spcAft>
              </a:pPr>
              <a:t>20</a:t>
            </a:fld>
            <a:endParaRPr lang="en-US"/>
          </a:p>
        </p:txBody>
      </p:sp>
      <p:pic>
        <p:nvPicPr>
          <p:cNvPr id="14" name="Picture 13">
            <a:extLst>
              <a:ext uri="{FF2B5EF4-FFF2-40B4-BE49-F238E27FC236}">
                <a16:creationId xmlns:a16="http://schemas.microsoft.com/office/drawing/2014/main" id="{1C5B0185-7D0A-C78C-BC3D-27D475E1F024}"/>
              </a:ext>
            </a:extLst>
          </p:cNvPr>
          <p:cNvPicPr>
            <a:picLocks noChangeAspect="1"/>
          </p:cNvPicPr>
          <p:nvPr/>
        </p:nvPicPr>
        <p:blipFill>
          <a:blip r:embed="rId2"/>
          <a:stretch>
            <a:fillRect/>
          </a:stretch>
        </p:blipFill>
        <p:spPr>
          <a:xfrm>
            <a:off x="972038" y="3429001"/>
            <a:ext cx="6719082" cy="2840218"/>
          </a:xfrm>
          <a:prstGeom prst="rect">
            <a:avLst/>
          </a:prstGeom>
        </p:spPr>
      </p:pic>
    </p:spTree>
    <p:extLst>
      <p:ext uri="{BB962C8B-B14F-4D97-AF65-F5344CB8AC3E}">
        <p14:creationId xmlns:p14="http://schemas.microsoft.com/office/powerpoint/2010/main" val="795994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8EC626D-5079-A77C-5D1B-102D3B0DADF5}"/>
              </a:ext>
            </a:extLst>
          </p:cNvPr>
          <p:cNvSpPr>
            <a:spLocks noGrp="1"/>
          </p:cNvSpPr>
          <p:nvPr>
            <p:ph idx="1"/>
          </p:nvPr>
        </p:nvSpPr>
        <p:spPr>
          <a:xfrm>
            <a:off x="838200" y="477520"/>
            <a:ext cx="10515600" cy="5699443"/>
          </a:xfrm>
        </p:spPr>
        <p:txBody>
          <a:bodyPr>
            <a:normAutofit fontScale="92500" lnSpcReduction="20000"/>
          </a:bodyPr>
          <a:lstStyle/>
          <a:p>
            <a:pPr marL="0" indent="0">
              <a:buNone/>
            </a:pPr>
            <a:r>
              <a:rPr lang="en-US" sz="1600" b="1" dirty="0"/>
              <a:t>View detailed information about the Pod:</a:t>
            </a:r>
          </a:p>
          <a:p>
            <a:pPr marL="0" indent="0">
              <a:buNone/>
            </a:pPr>
            <a:endParaRPr lang="en-US" sz="1600" b="1" dirty="0">
              <a:solidFill>
                <a:schemeClr val="accent6"/>
              </a:solidFill>
            </a:endParaRPr>
          </a:p>
          <a:p>
            <a:pPr marL="0" indent="0">
              <a:buNone/>
            </a:pPr>
            <a:r>
              <a:rPr lang="en-US" sz="2200" b="1" dirty="0" err="1">
                <a:solidFill>
                  <a:schemeClr val="accent6"/>
                </a:solidFill>
              </a:rPr>
              <a:t>kubectl</a:t>
            </a:r>
            <a:r>
              <a:rPr lang="en-US" sz="2200" b="1" dirty="0">
                <a:solidFill>
                  <a:schemeClr val="accent6"/>
                </a:solidFill>
              </a:rPr>
              <a:t> get pod memory-demo --output=</a:t>
            </a:r>
            <a:r>
              <a:rPr lang="en-US" sz="2200" b="1" dirty="0" err="1">
                <a:solidFill>
                  <a:schemeClr val="accent6"/>
                </a:solidFill>
              </a:rPr>
              <a:t>yaml</a:t>
            </a:r>
            <a:r>
              <a:rPr lang="en-US" sz="2200" b="1" dirty="0">
                <a:solidFill>
                  <a:schemeClr val="accent6"/>
                </a:solidFill>
              </a:rPr>
              <a:t> --namespace=mem-example</a:t>
            </a:r>
          </a:p>
          <a:p>
            <a:pPr marL="0" indent="0">
              <a:buNone/>
            </a:pPr>
            <a:endParaRPr lang="en-US" sz="1600" b="1" dirty="0">
              <a:solidFill>
                <a:schemeClr val="accent6"/>
              </a:solidFill>
            </a:endParaRPr>
          </a:p>
          <a:p>
            <a:pPr marL="0" indent="0">
              <a:buNone/>
            </a:pPr>
            <a:r>
              <a:rPr lang="en-US" sz="1600" b="1" dirty="0"/>
              <a:t>The output shows that the one Container in the Pod has a memory request of 100 MiB and a memory limit of 200 MiB.</a:t>
            </a:r>
          </a:p>
          <a:p>
            <a:pPr marL="0" indent="0">
              <a:buNone/>
            </a:pPr>
            <a:r>
              <a:rPr lang="en-US" sz="1600" b="1" dirty="0">
                <a:solidFill>
                  <a:schemeClr val="accent6"/>
                </a:solidFill>
              </a:rPr>
              <a:t>o/p:</a:t>
            </a:r>
          </a:p>
          <a:p>
            <a:pPr marL="0" indent="0">
              <a:buNone/>
            </a:pPr>
            <a:r>
              <a:rPr lang="en-US" sz="1600" b="1" dirty="0"/>
              <a:t>resources:</a:t>
            </a:r>
          </a:p>
          <a:p>
            <a:pPr marL="0" indent="0">
              <a:buNone/>
            </a:pPr>
            <a:r>
              <a:rPr lang="en-US" sz="1600" b="1" dirty="0"/>
              <a:t>  requests:</a:t>
            </a:r>
          </a:p>
          <a:p>
            <a:pPr marL="0" indent="0">
              <a:buNone/>
            </a:pPr>
            <a:r>
              <a:rPr lang="en-US" sz="1600" b="1" dirty="0"/>
              <a:t>    memory: 100Mi</a:t>
            </a:r>
          </a:p>
          <a:p>
            <a:pPr marL="0" indent="0">
              <a:buNone/>
            </a:pPr>
            <a:r>
              <a:rPr lang="en-US" sz="1600" b="1" dirty="0"/>
              <a:t>  limits:</a:t>
            </a:r>
          </a:p>
          <a:p>
            <a:pPr marL="0" indent="0">
              <a:buNone/>
            </a:pPr>
            <a:r>
              <a:rPr lang="en-US" sz="1600" b="1" dirty="0"/>
              <a:t>    memory: 200Mi</a:t>
            </a:r>
          </a:p>
          <a:p>
            <a:pPr marL="0" indent="0">
              <a:buNone/>
            </a:pPr>
            <a:endParaRPr lang="en-US" sz="1600" b="1" dirty="0">
              <a:solidFill>
                <a:schemeClr val="accent6"/>
              </a:solidFill>
            </a:endParaRPr>
          </a:p>
          <a:p>
            <a:pPr marL="0" indent="0">
              <a:buNone/>
            </a:pPr>
            <a:r>
              <a:rPr lang="en-US" sz="1600" b="1" dirty="0"/>
              <a:t>Run </a:t>
            </a:r>
            <a:r>
              <a:rPr lang="en-US" sz="1600" b="1" dirty="0" err="1"/>
              <a:t>kubectl</a:t>
            </a:r>
            <a:r>
              <a:rPr lang="en-US" sz="1600" b="1" dirty="0"/>
              <a:t> top to fetch the </a:t>
            </a:r>
            <a:r>
              <a:rPr lang="en-US" sz="1600" b="1" dirty="0">
                <a:solidFill>
                  <a:schemeClr val="accent4"/>
                </a:solidFill>
              </a:rPr>
              <a:t>metrics</a:t>
            </a:r>
            <a:r>
              <a:rPr lang="en-US" sz="1600" b="1" dirty="0"/>
              <a:t> for the pod:</a:t>
            </a:r>
            <a:endParaRPr lang="en-US" sz="1600" b="1" dirty="0">
              <a:solidFill>
                <a:schemeClr val="accent6"/>
              </a:solidFill>
            </a:endParaRPr>
          </a:p>
          <a:p>
            <a:pPr marL="0" indent="0">
              <a:buNone/>
            </a:pPr>
            <a:r>
              <a:rPr lang="en-US" sz="2200" b="1" dirty="0" err="1">
                <a:solidFill>
                  <a:schemeClr val="accent6"/>
                </a:solidFill>
              </a:rPr>
              <a:t>kubectl</a:t>
            </a:r>
            <a:r>
              <a:rPr lang="en-US" sz="2200" b="1" dirty="0">
                <a:solidFill>
                  <a:schemeClr val="accent6"/>
                </a:solidFill>
              </a:rPr>
              <a:t> top pod memory-demo --namespace=mem-example</a:t>
            </a:r>
          </a:p>
          <a:p>
            <a:pPr marL="0" indent="0">
              <a:buNone/>
            </a:pPr>
            <a:r>
              <a:rPr lang="en-US" sz="1600" dirty="0"/>
              <a:t>The output shows that the Pod is using about 162,900,000 bytes of memory, which is about 150 MiB. This is greater than the Pod's 100 MiB request, but within the Pod's 200 MiB limit.</a:t>
            </a:r>
          </a:p>
          <a:p>
            <a:pPr marL="0" indent="0">
              <a:buNone/>
            </a:pPr>
            <a:r>
              <a:rPr lang="en-US" sz="1600" b="1" dirty="0">
                <a:solidFill>
                  <a:schemeClr val="accent6"/>
                </a:solidFill>
              </a:rPr>
              <a:t>o/p:</a:t>
            </a:r>
          </a:p>
          <a:p>
            <a:pPr marL="0" indent="0">
              <a:buNone/>
            </a:pPr>
            <a:r>
              <a:rPr lang="en-US" sz="1600" b="1" dirty="0"/>
              <a:t>NAME                        CPU(cores)   		MEMORY(bytes)</a:t>
            </a:r>
          </a:p>
          <a:p>
            <a:pPr marL="0" indent="0">
              <a:buNone/>
            </a:pPr>
            <a:r>
              <a:rPr lang="en-US" sz="1600" b="1" dirty="0"/>
              <a:t>memory-demo        &lt;something&gt;  		162856960</a:t>
            </a:r>
          </a:p>
        </p:txBody>
      </p:sp>
      <p:sp>
        <p:nvSpPr>
          <p:cNvPr id="4" name="Slide Number Placeholder 3">
            <a:extLst>
              <a:ext uri="{FF2B5EF4-FFF2-40B4-BE49-F238E27FC236}">
                <a16:creationId xmlns:a16="http://schemas.microsoft.com/office/drawing/2014/main" id="{7E374E77-04E4-0B06-9A5B-46E6EB917CDF}"/>
              </a:ext>
            </a:extLst>
          </p:cNvPr>
          <p:cNvSpPr>
            <a:spLocks noGrp="1"/>
          </p:cNvSpPr>
          <p:nvPr>
            <p:ph type="sldNum" sz="quarter" idx="10"/>
          </p:nvPr>
        </p:nvSpPr>
        <p:spPr/>
        <p:txBody>
          <a:bodyPr/>
          <a:lstStyle/>
          <a:p>
            <a:r>
              <a:rPr lang="en-US"/>
              <a:t>PAGE </a:t>
            </a:r>
            <a:fld id="{4A9B5881-4007-4345-955A-79C2656F0C49}" type="slidenum">
              <a:rPr lang="en-US" smtClean="0"/>
              <a:pPr/>
              <a:t>21</a:t>
            </a:fld>
            <a:endParaRPr lang="en-US" dirty="0"/>
          </a:p>
        </p:txBody>
      </p:sp>
    </p:spTree>
    <p:extLst>
      <p:ext uri="{BB962C8B-B14F-4D97-AF65-F5344CB8AC3E}">
        <p14:creationId xmlns:p14="http://schemas.microsoft.com/office/powerpoint/2010/main" val="3916664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CEEF-B3EE-F519-510D-B5B9843311AB}"/>
              </a:ext>
            </a:extLst>
          </p:cNvPr>
          <p:cNvSpPr>
            <a:spLocks noGrp="1"/>
          </p:cNvSpPr>
          <p:nvPr>
            <p:ph type="title"/>
          </p:nvPr>
        </p:nvSpPr>
        <p:spPr>
          <a:xfrm>
            <a:off x="838200" y="752654"/>
            <a:ext cx="6273800" cy="550508"/>
          </a:xfrm>
        </p:spPr>
        <p:txBody>
          <a:bodyPr/>
          <a:lstStyle/>
          <a:p>
            <a:r>
              <a:rPr lang="en-US" sz="2400" b="1" dirty="0"/>
              <a:t>Exceed a Container's memory limit</a:t>
            </a:r>
          </a:p>
        </p:txBody>
      </p:sp>
      <p:sp>
        <p:nvSpPr>
          <p:cNvPr id="3" name="Content Placeholder 2">
            <a:extLst>
              <a:ext uri="{FF2B5EF4-FFF2-40B4-BE49-F238E27FC236}">
                <a16:creationId xmlns:a16="http://schemas.microsoft.com/office/drawing/2014/main" id="{7059D1A7-F43E-4061-A912-394A14775F55}"/>
              </a:ext>
            </a:extLst>
          </p:cNvPr>
          <p:cNvSpPr>
            <a:spLocks noGrp="1"/>
          </p:cNvSpPr>
          <p:nvPr>
            <p:ph idx="1"/>
          </p:nvPr>
        </p:nvSpPr>
        <p:spPr/>
        <p:txBody>
          <a:bodyPr>
            <a:normAutofit lnSpcReduction="10000"/>
          </a:bodyPr>
          <a:lstStyle/>
          <a:p>
            <a:r>
              <a:rPr lang="en-US" dirty="0"/>
              <a:t>A Container can exceed its memory request if the Node has memory available. </a:t>
            </a:r>
          </a:p>
          <a:p>
            <a:r>
              <a:rPr lang="en-US" dirty="0"/>
              <a:t>But a Container is not allowed to use more than its memory limit.</a:t>
            </a:r>
          </a:p>
          <a:p>
            <a:r>
              <a:rPr lang="en-US" dirty="0"/>
              <a:t> If a Container allocates more memory than its limit, the Container becomes a candidate for termination.</a:t>
            </a:r>
          </a:p>
          <a:p>
            <a:endParaRPr lang="en-US" dirty="0"/>
          </a:p>
          <a:p>
            <a:pPr marL="0" indent="0">
              <a:buNone/>
            </a:pPr>
            <a:r>
              <a:rPr lang="sv-SE" dirty="0"/>
              <a:t>In the same pod specification chnage args to pass 250M which is above memory limit</a:t>
            </a:r>
          </a:p>
          <a:p>
            <a:pPr marL="0" indent="0">
              <a:buNone/>
            </a:pPr>
            <a:r>
              <a:rPr lang="sv-SE" dirty="0"/>
              <a:t> </a:t>
            </a:r>
            <a:r>
              <a:rPr lang="sv-SE" b="1" dirty="0">
                <a:solidFill>
                  <a:schemeClr val="accent4"/>
                </a:solidFill>
              </a:rPr>
              <a:t>args: ["--vm", "1", "--vm-bytes", "250M", "--vm-hang", "1"]</a:t>
            </a:r>
          </a:p>
          <a:p>
            <a:pPr marL="0" indent="0">
              <a:buNone/>
            </a:pPr>
            <a:endParaRPr lang="sv-SE" b="1" dirty="0">
              <a:solidFill>
                <a:schemeClr val="accent4"/>
              </a:solidFill>
            </a:endParaRPr>
          </a:p>
          <a:p>
            <a:pPr marL="0" indent="0">
              <a:buNone/>
            </a:pPr>
            <a:r>
              <a:rPr lang="en-US" dirty="0"/>
              <a:t>The Container in this exercise can be restarted, so the </a:t>
            </a:r>
            <a:r>
              <a:rPr lang="en-US" dirty="0" err="1"/>
              <a:t>kubelet</a:t>
            </a:r>
            <a:r>
              <a:rPr lang="en-US" dirty="0"/>
              <a:t> restarts it. Repeat this command several times to see that the Container is repeatedly killed and restarted:</a:t>
            </a:r>
          </a:p>
          <a:p>
            <a:pPr marL="0" indent="0">
              <a:buNone/>
            </a:pPr>
            <a:endParaRPr lang="en-US" dirty="0"/>
          </a:p>
          <a:p>
            <a:pPr marL="0" indent="0">
              <a:buNone/>
            </a:pPr>
            <a:r>
              <a:rPr lang="en-US" dirty="0"/>
              <a:t>Killed-&gt;restarted-&gt;killed-&gt; restarted …… </a:t>
            </a:r>
            <a:r>
              <a:rPr lang="en-US" dirty="0" err="1"/>
              <a:t>crashloopbackoff</a:t>
            </a:r>
            <a:r>
              <a:rPr lang="en-US" dirty="0"/>
              <a:t>…….</a:t>
            </a:r>
          </a:p>
          <a:p>
            <a:pPr marL="0" indent="0">
              <a:buNone/>
            </a:pPr>
            <a:endParaRPr lang="sv-SE" b="1" dirty="0">
              <a:solidFill>
                <a:schemeClr val="accent4"/>
              </a:solidFill>
            </a:endParaRPr>
          </a:p>
          <a:p>
            <a:pPr marL="0" indent="0">
              <a:buNone/>
            </a:pPr>
            <a:endParaRPr lang="en-US" b="1" dirty="0">
              <a:solidFill>
                <a:schemeClr val="accent4"/>
              </a:solidFill>
            </a:endParaRPr>
          </a:p>
        </p:txBody>
      </p:sp>
      <p:sp>
        <p:nvSpPr>
          <p:cNvPr id="4" name="Slide Number Placeholder 3">
            <a:extLst>
              <a:ext uri="{FF2B5EF4-FFF2-40B4-BE49-F238E27FC236}">
                <a16:creationId xmlns:a16="http://schemas.microsoft.com/office/drawing/2014/main" id="{E105E1F0-FE03-C39E-E29D-06370E3662AC}"/>
              </a:ext>
            </a:extLst>
          </p:cNvPr>
          <p:cNvSpPr>
            <a:spLocks noGrp="1"/>
          </p:cNvSpPr>
          <p:nvPr>
            <p:ph type="sldNum" sz="quarter" idx="10"/>
          </p:nvPr>
        </p:nvSpPr>
        <p:spPr/>
        <p:txBody>
          <a:bodyPr/>
          <a:lstStyle/>
          <a:p>
            <a:r>
              <a:rPr lang="en-US"/>
              <a:t>PAGE </a:t>
            </a:r>
            <a:fld id="{4A9B5881-4007-4345-955A-79C2656F0C49}" type="slidenum">
              <a:rPr lang="en-US" smtClean="0"/>
              <a:pPr/>
              <a:t>22</a:t>
            </a:fld>
            <a:endParaRPr lang="en-US" dirty="0"/>
          </a:p>
        </p:txBody>
      </p:sp>
    </p:spTree>
    <p:extLst>
      <p:ext uri="{BB962C8B-B14F-4D97-AF65-F5344CB8AC3E}">
        <p14:creationId xmlns:p14="http://schemas.microsoft.com/office/powerpoint/2010/main" val="2093660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0101D3-96FC-7E26-D907-F5FFE2CFC8D2}"/>
              </a:ext>
            </a:extLst>
          </p:cNvPr>
          <p:cNvSpPr>
            <a:spLocks noGrp="1"/>
          </p:cNvSpPr>
          <p:nvPr>
            <p:ph idx="1"/>
          </p:nvPr>
        </p:nvSpPr>
        <p:spPr>
          <a:xfrm>
            <a:off x="838200" y="436880"/>
            <a:ext cx="10515600" cy="5740083"/>
          </a:xfrm>
        </p:spPr>
        <p:txBody>
          <a:bodyPr>
            <a:normAutofit fontScale="92500" lnSpcReduction="10000"/>
          </a:bodyPr>
          <a:lstStyle/>
          <a:p>
            <a:pPr marL="0" indent="0">
              <a:buNone/>
            </a:pPr>
            <a:endParaRPr lang="en-US" dirty="0"/>
          </a:p>
          <a:p>
            <a:pPr marL="0" indent="0">
              <a:buNone/>
            </a:pPr>
            <a:endParaRPr lang="en-US" dirty="0"/>
          </a:p>
          <a:p>
            <a:pPr marL="0" indent="0">
              <a:buNone/>
            </a:pPr>
            <a:r>
              <a:rPr lang="en-US" dirty="0" err="1"/>
              <a:t>kubectl</a:t>
            </a:r>
            <a:r>
              <a:rPr lang="en-US" dirty="0"/>
              <a:t> get pod memory-demo-2 --namespace=mem-example</a:t>
            </a:r>
          </a:p>
          <a:p>
            <a:pPr marL="0" indent="0">
              <a:buNone/>
            </a:pPr>
            <a:r>
              <a:rPr lang="en-US" dirty="0"/>
              <a:t>The output shows that the Container is killed, restarted, killed again, restarted again, and so on:</a:t>
            </a:r>
          </a:p>
          <a:p>
            <a:pPr marL="0" indent="0">
              <a:buNone/>
            </a:pPr>
            <a:endParaRPr lang="en-US" dirty="0"/>
          </a:p>
          <a:p>
            <a:pPr marL="0" indent="0">
              <a:buNone/>
            </a:pPr>
            <a:r>
              <a:rPr lang="en-US" dirty="0" err="1">
                <a:solidFill>
                  <a:schemeClr val="accent6"/>
                </a:solidFill>
              </a:rPr>
              <a:t>kubectl</a:t>
            </a:r>
            <a:r>
              <a:rPr lang="en-US" dirty="0">
                <a:solidFill>
                  <a:schemeClr val="accent6"/>
                </a:solidFill>
              </a:rPr>
              <a:t> get pod memory-demo-2 --namespace=mem-example</a:t>
            </a:r>
          </a:p>
          <a:p>
            <a:pPr marL="0" indent="0">
              <a:buNone/>
            </a:pPr>
            <a:r>
              <a:rPr lang="en-US" dirty="0"/>
              <a:t>NAME            		READY     STATUS      	RESTARTS   	AGE</a:t>
            </a:r>
          </a:p>
          <a:p>
            <a:pPr marL="0" indent="0">
              <a:buNone/>
            </a:pPr>
            <a:r>
              <a:rPr lang="en-US" dirty="0"/>
              <a:t>memory-demo-2  	 	0/1       	</a:t>
            </a:r>
            <a:r>
              <a:rPr lang="en-US" b="1" dirty="0" err="1">
                <a:solidFill>
                  <a:srgbClr val="C00000"/>
                </a:solidFill>
              </a:rPr>
              <a:t>OOMKilled</a:t>
            </a:r>
            <a:r>
              <a:rPr lang="en-US" dirty="0"/>
              <a:t>   	1         	 	37s</a:t>
            </a:r>
          </a:p>
          <a:p>
            <a:pPr marL="0" indent="0">
              <a:buNone/>
            </a:pPr>
            <a:endParaRPr lang="en-US" dirty="0"/>
          </a:p>
          <a:p>
            <a:pPr marL="0" indent="0">
              <a:buNone/>
            </a:pPr>
            <a:r>
              <a:rPr lang="en-US" dirty="0" err="1">
                <a:solidFill>
                  <a:schemeClr val="accent6"/>
                </a:solidFill>
              </a:rPr>
              <a:t>kubectl</a:t>
            </a:r>
            <a:r>
              <a:rPr lang="en-US" dirty="0">
                <a:solidFill>
                  <a:schemeClr val="accent6"/>
                </a:solidFill>
              </a:rPr>
              <a:t> get pod memory-demo-2 --namespace=mem-example</a:t>
            </a:r>
          </a:p>
          <a:p>
            <a:pPr marL="0" indent="0">
              <a:buNone/>
            </a:pPr>
            <a:r>
              <a:rPr lang="en-US" dirty="0"/>
              <a:t>NAME            		READY     STATUS    	RESTARTS  	 AGE</a:t>
            </a:r>
          </a:p>
          <a:p>
            <a:pPr marL="0" indent="0">
              <a:buNone/>
            </a:pPr>
            <a:r>
              <a:rPr lang="en-US" dirty="0"/>
              <a:t>memory-demo-2   		1/1      	 Running   	2          		40s</a:t>
            </a:r>
          </a:p>
          <a:p>
            <a:pPr marL="0" indent="0">
              <a:buNone/>
            </a:pPr>
            <a:r>
              <a:rPr lang="en-US" dirty="0"/>
              <a:t>.</a:t>
            </a:r>
          </a:p>
          <a:p>
            <a:pPr marL="0" indent="0">
              <a:buNone/>
            </a:pPr>
            <a:r>
              <a:rPr lang="en-US" dirty="0"/>
              <a:t>.</a:t>
            </a:r>
          </a:p>
          <a:p>
            <a:pPr marL="0" indent="0">
              <a:buNone/>
            </a:pPr>
            <a:r>
              <a:rPr lang="en-US" dirty="0"/>
              <a:t>. </a:t>
            </a:r>
            <a:r>
              <a:rPr lang="en-US" dirty="0" err="1"/>
              <a:t>OOMKilled</a:t>
            </a:r>
            <a:r>
              <a:rPr lang="en-US" dirty="0"/>
              <a:t> -&gt; out of memory killed</a:t>
            </a:r>
          </a:p>
        </p:txBody>
      </p:sp>
      <p:sp>
        <p:nvSpPr>
          <p:cNvPr id="4" name="Slide Number Placeholder 3">
            <a:extLst>
              <a:ext uri="{FF2B5EF4-FFF2-40B4-BE49-F238E27FC236}">
                <a16:creationId xmlns:a16="http://schemas.microsoft.com/office/drawing/2014/main" id="{E30213A6-CB4F-F4DD-4023-107E8C0BF3EB}"/>
              </a:ext>
            </a:extLst>
          </p:cNvPr>
          <p:cNvSpPr>
            <a:spLocks noGrp="1"/>
          </p:cNvSpPr>
          <p:nvPr>
            <p:ph type="sldNum" sz="quarter" idx="10"/>
          </p:nvPr>
        </p:nvSpPr>
        <p:spPr/>
        <p:txBody>
          <a:bodyPr/>
          <a:lstStyle/>
          <a:p>
            <a:r>
              <a:rPr lang="en-US"/>
              <a:t>PAGE </a:t>
            </a:r>
            <a:fld id="{4A9B5881-4007-4345-955A-79C2656F0C49}" type="slidenum">
              <a:rPr lang="en-US" smtClean="0"/>
              <a:pPr/>
              <a:t>23</a:t>
            </a:fld>
            <a:endParaRPr lang="en-US" dirty="0"/>
          </a:p>
        </p:txBody>
      </p:sp>
    </p:spTree>
    <p:extLst>
      <p:ext uri="{BB962C8B-B14F-4D97-AF65-F5344CB8AC3E}">
        <p14:creationId xmlns:p14="http://schemas.microsoft.com/office/powerpoint/2010/main" val="2846405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DB47-7F71-27AF-B6E0-3DF4D4CC1D48}"/>
              </a:ext>
            </a:extLst>
          </p:cNvPr>
          <p:cNvSpPr>
            <a:spLocks noGrp="1"/>
          </p:cNvSpPr>
          <p:nvPr>
            <p:ph type="title"/>
          </p:nvPr>
        </p:nvSpPr>
        <p:spPr>
          <a:xfrm>
            <a:off x="838200" y="780354"/>
            <a:ext cx="6273800" cy="495108"/>
          </a:xfrm>
        </p:spPr>
        <p:txBody>
          <a:bodyPr/>
          <a:lstStyle/>
          <a:p>
            <a:r>
              <a:rPr lang="en-US" sz="2000" b="1" dirty="0"/>
              <a:t>Specify a memory request that is too big for your Nodes</a:t>
            </a:r>
          </a:p>
        </p:txBody>
      </p:sp>
      <p:sp>
        <p:nvSpPr>
          <p:cNvPr id="3" name="Content Placeholder 2">
            <a:extLst>
              <a:ext uri="{FF2B5EF4-FFF2-40B4-BE49-F238E27FC236}">
                <a16:creationId xmlns:a16="http://schemas.microsoft.com/office/drawing/2014/main" id="{E1244C84-2AED-9980-8533-AF5D67003C3E}"/>
              </a:ext>
            </a:extLst>
          </p:cNvPr>
          <p:cNvSpPr>
            <a:spLocks noGrp="1"/>
          </p:cNvSpPr>
          <p:nvPr>
            <p:ph idx="1"/>
          </p:nvPr>
        </p:nvSpPr>
        <p:spPr/>
        <p:txBody>
          <a:bodyPr>
            <a:normAutofit/>
          </a:bodyPr>
          <a:lstStyle/>
          <a:p>
            <a:r>
              <a:rPr lang="en-US" dirty="0"/>
              <a:t>The memory request for the Pod is the sum of the memory requests for all the Containers in the Pod. Likewise, the memory limit for the Pod is the sum of the limits of all the Containers in the Pod.</a:t>
            </a:r>
          </a:p>
          <a:p>
            <a:r>
              <a:rPr lang="en-US" dirty="0"/>
              <a:t>Pod scheduling is based on requests. A Pod is scheduled to run on a Node only if the Node has enough available memory to satisfy the Pod's memory request if not it will be in pending status.</a:t>
            </a:r>
          </a:p>
          <a:p>
            <a:pPr marL="0" indent="0">
              <a:buNone/>
            </a:pPr>
            <a:endParaRPr lang="en-US" dirty="0"/>
          </a:p>
          <a:p>
            <a:pPr marL="0" indent="0">
              <a:buNone/>
            </a:pPr>
            <a:r>
              <a:rPr lang="en-US" dirty="0"/>
              <a:t>The output shows that the Pod status is PENDING. That is, the Pod is not scheduled to run on any Node, and it will remain in the PENDING state indefinitely:</a:t>
            </a:r>
          </a:p>
          <a:p>
            <a:pPr marL="457200" lvl="1" indent="0">
              <a:buNone/>
            </a:pPr>
            <a:r>
              <a:rPr lang="en-US" b="1" dirty="0" err="1">
                <a:solidFill>
                  <a:srgbClr val="C00000"/>
                </a:solidFill>
              </a:rPr>
              <a:t>kubectl</a:t>
            </a:r>
            <a:r>
              <a:rPr lang="en-US" b="1" dirty="0">
                <a:solidFill>
                  <a:srgbClr val="C00000"/>
                </a:solidFill>
              </a:rPr>
              <a:t> get pod memory-demo-3 --namespace=mem-example</a:t>
            </a:r>
          </a:p>
          <a:p>
            <a:pPr marL="0" indent="0">
              <a:buNone/>
            </a:pPr>
            <a:r>
              <a:rPr lang="en-US" dirty="0"/>
              <a:t>NAME            		READY     STATUS    	RESTARTS   	AGE</a:t>
            </a:r>
          </a:p>
          <a:p>
            <a:pPr marL="0" indent="0">
              <a:buNone/>
            </a:pPr>
            <a:r>
              <a:rPr lang="en-US" dirty="0"/>
              <a:t>memory-demo-3   	0/1       	Pending   	0          		25s</a:t>
            </a:r>
          </a:p>
        </p:txBody>
      </p:sp>
      <p:sp>
        <p:nvSpPr>
          <p:cNvPr id="4" name="Slide Number Placeholder 3">
            <a:extLst>
              <a:ext uri="{FF2B5EF4-FFF2-40B4-BE49-F238E27FC236}">
                <a16:creationId xmlns:a16="http://schemas.microsoft.com/office/drawing/2014/main" id="{3A0D0DCA-FF15-F474-B067-5B678C9E9888}"/>
              </a:ext>
            </a:extLst>
          </p:cNvPr>
          <p:cNvSpPr>
            <a:spLocks noGrp="1"/>
          </p:cNvSpPr>
          <p:nvPr>
            <p:ph type="sldNum" sz="quarter" idx="10"/>
          </p:nvPr>
        </p:nvSpPr>
        <p:spPr/>
        <p:txBody>
          <a:bodyPr/>
          <a:lstStyle/>
          <a:p>
            <a:r>
              <a:rPr lang="en-US"/>
              <a:t>PAGE </a:t>
            </a:r>
            <a:fld id="{4A9B5881-4007-4345-955A-79C2656F0C49}" type="slidenum">
              <a:rPr lang="en-US" smtClean="0"/>
              <a:pPr/>
              <a:t>24</a:t>
            </a:fld>
            <a:endParaRPr lang="en-US" dirty="0"/>
          </a:p>
        </p:txBody>
      </p:sp>
      <p:pic>
        <p:nvPicPr>
          <p:cNvPr id="6" name="Picture 5">
            <a:extLst>
              <a:ext uri="{FF2B5EF4-FFF2-40B4-BE49-F238E27FC236}">
                <a16:creationId xmlns:a16="http://schemas.microsoft.com/office/drawing/2014/main" id="{F662F802-84BD-1845-EB5A-1E40E8B58DBF}"/>
              </a:ext>
            </a:extLst>
          </p:cNvPr>
          <p:cNvPicPr>
            <a:picLocks noChangeAspect="1"/>
          </p:cNvPicPr>
          <p:nvPr/>
        </p:nvPicPr>
        <p:blipFill>
          <a:blip r:embed="rId2"/>
          <a:stretch>
            <a:fillRect/>
          </a:stretch>
        </p:blipFill>
        <p:spPr>
          <a:xfrm>
            <a:off x="7651668" y="284481"/>
            <a:ext cx="3187864" cy="1431660"/>
          </a:xfrm>
          <a:prstGeom prst="rect">
            <a:avLst/>
          </a:prstGeom>
        </p:spPr>
      </p:pic>
    </p:spTree>
    <p:extLst>
      <p:ext uri="{BB962C8B-B14F-4D97-AF65-F5344CB8AC3E}">
        <p14:creationId xmlns:p14="http://schemas.microsoft.com/office/powerpoint/2010/main" val="2667861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1F051-26DF-8926-5101-817C24B3E5FA}"/>
              </a:ext>
            </a:extLst>
          </p:cNvPr>
          <p:cNvSpPr>
            <a:spLocks noGrp="1"/>
          </p:cNvSpPr>
          <p:nvPr>
            <p:ph type="title"/>
          </p:nvPr>
        </p:nvSpPr>
        <p:spPr>
          <a:xfrm>
            <a:off x="838200" y="752654"/>
            <a:ext cx="6273800" cy="550508"/>
          </a:xfrm>
        </p:spPr>
        <p:txBody>
          <a:bodyPr/>
          <a:lstStyle/>
          <a:p>
            <a:r>
              <a:rPr lang="en-US" sz="2400" b="1" dirty="0"/>
              <a:t>If you do not specify a memory limit</a:t>
            </a:r>
          </a:p>
        </p:txBody>
      </p:sp>
      <p:sp>
        <p:nvSpPr>
          <p:cNvPr id="3" name="Content Placeholder 2">
            <a:extLst>
              <a:ext uri="{FF2B5EF4-FFF2-40B4-BE49-F238E27FC236}">
                <a16:creationId xmlns:a16="http://schemas.microsoft.com/office/drawing/2014/main" id="{21773C2E-D3E5-8F87-1DBC-3CDBF4B60DB7}"/>
              </a:ext>
            </a:extLst>
          </p:cNvPr>
          <p:cNvSpPr>
            <a:spLocks noGrp="1"/>
          </p:cNvSpPr>
          <p:nvPr>
            <p:ph idx="1"/>
          </p:nvPr>
        </p:nvSpPr>
        <p:spPr/>
        <p:txBody>
          <a:bodyPr/>
          <a:lstStyle/>
          <a:p>
            <a:pPr marL="0" indent="0">
              <a:buNone/>
            </a:pPr>
            <a:r>
              <a:rPr lang="en-US" dirty="0"/>
              <a:t>If you do not specify a memory limit for a Container, one of the following situations applies:</a:t>
            </a:r>
          </a:p>
          <a:p>
            <a:pPr marL="0" indent="0">
              <a:buNone/>
            </a:pPr>
            <a:endParaRPr lang="en-US" dirty="0"/>
          </a:p>
          <a:p>
            <a:r>
              <a:rPr lang="en-US" dirty="0"/>
              <a:t>The Container has </a:t>
            </a:r>
            <a:r>
              <a:rPr lang="en-US" dirty="0">
                <a:solidFill>
                  <a:schemeClr val="accent1"/>
                </a:solidFill>
              </a:rPr>
              <a:t>no upper bound </a:t>
            </a:r>
            <a:r>
              <a:rPr lang="en-US" dirty="0"/>
              <a:t>on the amount of memory it uses. The Container could use all of the memory available on the Node where it is running which in turn </a:t>
            </a:r>
            <a:r>
              <a:rPr lang="en-US" b="1" dirty="0">
                <a:solidFill>
                  <a:srgbClr val="C00000"/>
                </a:solidFill>
              </a:rPr>
              <a:t>could invoke the OOM Killer</a:t>
            </a:r>
            <a:r>
              <a:rPr lang="en-US" dirty="0"/>
              <a:t>. Further, </a:t>
            </a:r>
            <a:r>
              <a:rPr lang="en-US" dirty="0">
                <a:solidFill>
                  <a:schemeClr val="accent1"/>
                </a:solidFill>
              </a:rPr>
              <a:t>in case of an OOM Kill, a container with no resource limits will have a greater chance of being killed</a:t>
            </a:r>
            <a:r>
              <a:rPr lang="en-US" dirty="0"/>
              <a:t>.</a:t>
            </a:r>
          </a:p>
          <a:p>
            <a:endParaRPr lang="en-US" dirty="0"/>
          </a:p>
          <a:p>
            <a:r>
              <a:rPr lang="en-US" dirty="0"/>
              <a:t>The Container is running in a </a:t>
            </a:r>
            <a:r>
              <a:rPr lang="en-US" dirty="0">
                <a:solidFill>
                  <a:schemeClr val="accent1"/>
                </a:solidFill>
              </a:rPr>
              <a:t>namespace that has a default memory limit</a:t>
            </a:r>
            <a:r>
              <a:rPr lang="en-US" dirty="0"/>
              <a:t>, and the Container is automatically assigned the default limit. Cluster administrators can use a </a:t>
            </a:r>
            <a:r>
              <a:rPr lang="en-US" dirty="0" err="1"/>
              <a:t>LimitRange</a:t>
            </a:r>
            <a:r>
              <a:rPr lang="en-US" dirty="0"/>
              <a:t> to specify a default value for the memory limit</a:t>
            </a:r>
          </a:p>
        </p:txBody>
      </p:sp>
      <p:sp>
        <p:nvSpPr>
          <p:cNvPr id="4" name="Slide Number Placeholder 3">
            <a:extLst>
              <a:ext uri="{FF2B5EF4-FFF2-40B4-BE49-F238E27FC236}">
                <a16:creationId xmlns:a16="http://schemas.microsoft.com/office/drawing/2014/main" id="{0BB7F80D-E629-197C-1101-1DB746A7A52E}"/>
              </a:ext>
            </a:extLst>
          </p:cNvPr>
          <p:cNvSpPr>
            <a:spLocks noGrp="1"/>
          </p:cNvSpPr>
          <p:nvPr>
            <p:ph type="sldNum" sz="quarter" idx="10"/>
          </p:nvPr>
        </p:nvSpPr>
        <p:spPr/>
        <p:txBody>
          <a:bodyPr/>
          <a:lstStyle/>
          <a:p>
            <a:r>
              <a:rPr lang="en-US"/>
              <a:t>PAGE </a:t>
            </a:r>
            <a:fld id="{4A9B5881-4007-4345-955A-79C2656F0C49}" type="slidenum">
              <a:rPr lang="en-US" smtClean="0"/>
              <a:pPr/>
              <a:t>25</a:t>
            </a:fld>
            <a:endParaRPr lang="en-US" dirty="0"/>
          </a:p>
        </p:txBody>
      </p:sp>
    </p:spTree>
    <p:extLst>
      <p:ext uri="{BB962C8B-B14F-4D97-AF65-F5344CB8AC3E}">
        <p14:creationId xmlns:p14="http://schemas.microsoft.com/office/powerpoint/2010/main" val="598441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DE244-65E2-5319-9B2D-FE707E1416DE}"/>
              </a:ext>
            </a:extLst>
          </p:cNvPr>
          <p:cNvSpPr>
            <a:spLocks noGrp="1"/>
          </p:cNvSpPr>
          <p:nvPr>
            <p:ph type="title"/>
          </p:nvPr>
        </p:nvSpPr>
        <p:spPr>
          <a:xfrm>
            <a:off x="838200" y="641855"/>
            <a:ext cx="6273800" cy="772107"/>
          </a:xfrm>
        </p:spPr>
        <p:txBody>
          <a:bodyPr/>
          <a:lstStyle/>
          <a:p>
            <a:r>
              <a:rPr lang="en-US" dirty="0"/>
              <a:t>CPU</a:t>
            </a:r>
          </a:p>
        </p:txBody>
      </p:sp>
      <p:sp>
        <p:nvSpPr>
          <p:cNvPr id="3" name="Content Placeholder 2">
            <a:extLst>
              <a:ext uri="{FF2B5EF4-FFF2-40B4-BE49-F238E27FC236}">
                <a16:creationId xmlns:a16="http://schemas.microsoft.com/office/drawing/2014/main" id="{4937D2BE-B1E6-3949-300D-78927E89F411}"/>
              </a:ext>
            </a:extLst>
          </p:cNvPr>
          <p:cNvSpPr>
            <a:spLocks noGrp="1"/>
          </p:cNvSpPr>
          <p:nvPr>
            <p:ph idx="1"/>
          </p:nvPr>
        </p:nvSpPr>
        <p:spPr/>
        <p:txBody>
          <a:bodyPr/>
          <a:lstStyle/>
          <a:p>
            <a:pPr marL="0" indent="0">
              <a:buNone/>
            </a:pPr>
            <a:endParaRPr lang="en-US" dirty="0"/>
          </a:p>
          <a:p>
            <a:pPr marL="0" indent="0">
              <a:buNone/>
            </a:pPr>
            <a:r>
              <a:rPr lang="en-US" dirty="0"/>
              <a:t>Just like memory, CPU can also be set to pod under resources of a container. </a:t>
            </a:r>
            <a:r>
              <a:rPr lang="en-US" dirty="0" err="1"/>
              <a:t>Args</a:t>
            </a:r>
            <a:r>
              <a:rPr lang="en-US" dirty="0"/>
              <a:t> are passed t container once it is started.</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FD27AF38-D1AC-1B1B-0067-DFEA8842E082}"/>
              </a:ext>
            </a:extLst>
          </p:cNvPr>
          <p:cNvSpPr>
            <a:spLocks noGrp="1"/>
          </p:cNvSpPr>
          <p:nvPr>
            <p:ph type="sldNum" sz="quarter" idx="10"/>
          </p:nvPr>
        </p:nvSpPr>
        <p:spPr/>
        <p:txBody>
          <a:bodyPr/>
          <a:lstStyle/>
          <a:p>
            <a:r>
              <a:rPr lang="en-US"/>
              <a:t>PAGE </a:t>
            </a:r>
            <a:fld id="{4A9B5881-4007-4345-955A-79C2656F0C49}" type="slidenum">
              <a:rPr lang="en-US" smtClean="0"/>
              <a:pPr/>
              <a:t>26</a:t>
            </a:fld>
            <a:endParaRPr lang="en-US" dirty="0"/>
          </a:p>
        </p:txBody>
      </p:sp>
      <p:pic>
        <p:nvPicPr>
          <p:cNvPr id="6" name="Picture 5">
            <a:extLst>
              <a:ext uri="{FF2B5EF4-FFF2-40B4-BE49-F238E27FC236}">
                <a16:creationId xmlns:a16="http://schemas.microsoft.com/office/drawing/2014/main" id="{6E49F657-75FC-39FA-E163-80F7981D5327}"/>
              </a:ext>
            </a:extLst>
          </p:cNvPr>
          <p:cNvPicPr>
            <a:picLocks noChangeAspect="1"/>
          </p:cNvPicPr>
          <p:nvPr/>
        </p:nvPicPr>
        <p:blipFill>
          <a:blip r:embed="rId2"/>
          <a:stretch>
            <a:fillRect/>
          </a:stretch>
        </p:blipFill>
        <p:spPr>
          <a:xfrm>
            <a:off x="965201" y="3047291"/>
            <a:ext cx="3525519" cy="2876698"/>
          </a:xfrm>
          <a:prstGeom prst="rect">
            <a:avLst/>
          </a:prstGeom>
        </p:spPr>
      </p:pic>
    </p:spTree>
    <p:extLst>
      <p:ext uri="{BB962C8B-B14F-4D97-AF65-F5344CB8AC3E}">
        <p14:creationId xmlns:p14="http://schemas.microsoft.com/office/powerpoint/2010/main" val="2282701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29C968-C544-9848-9B6C-9DEBFBBBDCD1}"/>
              </a:ext>
            </a:extLst>
          </p:cNvPr>
          <p:cNvSpPr>
            <a:spLocks noGrp="1"/>
          </p:cNvSpPr>
          <p:nvPr>
            <p:ph idx="1"/>
          </p:nvPr>
        </p:nvSpPr>
        <p:spPr>
          <a:xfrm>
            <a:off x="355600" y="487680"/>
            <a:ext cx="10998200" cy="5689283"/>
          </a:xfrm>
        </p:spPr>
        <p:txBody>
          <a:bodyPr>
            <a:normAutofit/>
          </a:bodyPr>
          <a:lstStyle/>
          <a:p>
            <a:pPr marL="914400" lvl="2" indent="0">
              <a:buNone/>
            </a:pPr>
            <a:r>
              <a:rPr lang="en-US" sz="2000" b="1" dirty="0" err="1">
                <a:solidFill>
                  <a:srgbClr val="C00000"/>
                </a:solidFill>
              </a:rPr>
              <a:t>kubectl</a:t>
            </a:r>
            <a:r>
              <a:rPr lang="en-US" sz="2000" b="1" dirty="0">
                <a:solidFill>
                  <a:srgbClr val="C00000"/>
                </a:solidFill>
              </a:rPr>
              <a:t> get pod </a:t>
            </a:r>
            <a:r>
              <a:rPr lang="en-US" sz="2000" b="1" dirty="0" err="1">
                <a:solidFill>
                  <a:srgbClr val="C00000"/>
                </a:solidFill>
              </a:rPr>
              <a:t>cpu</a:t>
            </a:r>
            <a:r>
              <a:rPr lang="en-US" sz="2000" b="1" dirty="0">
                <a:solidFill>
                  <a:srgbClr val="C00000"/>
                </a:solidFill>
              </a:rPr>
              <a:t>-demo --namespace=</a:t>
            </a:r>
            <a:r>
              <a:rPr lang="en-US" sz="2000" b="1" dirty="0" err="1">
                <a:solidFill>
                  <a:srgbClr val="C00000"/>
                </a:solidFill>
              </a:rPr>
              <a:t>cpu</a:t>
            </a:r>
            <a:r>
              <a:rPr lang="en-US" sz="2000" b="1" dirty="0">
                <a:solidFill>
                  <a:srgbClr val="C00000"/>
                </a:solidFill>
              </a:rPr>
              <a:t>-example</a:t>
            </a:r>
          </a:p>
          <a:p>
            <a:pPr marL="914400" lvl="2" indent="0">
              <a:buNone/>
            </a:pPr>
            <a:r>
              <a:rPr lang="en-US" sz="2000" b="1" dirty="0">
                <a:solidFill>
                  <a:srgbClr val="C00000"/>
                </a:solidFill>
              </a:rPr>
              <a:t>o/p:</a:t>
            </a:r>
          </a:p>
          <a:p>
            <a:pPr marL="914400" lvl="2" indent="0">
              <a:buNone/>
            </a:pPr>
            <a:r>
              <a:rPr lang="fr-FR" sz="2000" dirty="0" err="1"/>
              <a:t>resources</a:t>
            </a:r>
            <a:r>
              <a:rPr lang="fr-FR" sz="2000" dirty="0"/>
              <a:t>:</a:t>
            </a:r>
          </a:p>
          <a:p>
            <a:pPr marL="914400" lvl="2" indent="0">
              <a:buNone/>
            </a:pPr>
            <a:r>
              <a:rPr lang="fr-FR" sz="2000" dirty="0"/>
              <a:t>  </a:t>
            </a:r>
            <a:r>
              <a:rPr lang="fr-FR" sz="2000" dirty="0" err="1"/>
              <a:t>limits</a:t>
            </a:r>
            <a:r>
              <a:rPr lang="fr-FR" sz="2000" dirty="0"/>
              <a:t>:</a:t>
            </a:r>
          </a:p>
          <a:p>
            <a:pPr marL="914400" lvl="2" indent="0">
              <a:buNone/>
            </a:pPr>
            <a:r>
              <a:rPr lang="fr-FR" sz="2000" dirty="0"/>
              <a:t>    </a:t>
            </a:r>
            <a:r>
              <a:rPr lang="fr-FR" sz="2000" dirty="0" err="1"/>
              <a:t>cpu</a:t>
            </a:r>
            <a:r>
              <a:rPr lang="fr-FR" sz="2000" dirty="0"/>
              <a:t>: "1"</a:t>
            </a:r>
          </a:p>
          <a:p>
            <a:pPr marL="914400" lvl="2" indent="0">
              <a:buNone/>
            </a:pPr>
            <a:r>
              <a:rPr lang="fr-FR" sz="2000" dirty="0"/>
              <a:t>  </a:t>
            </a:r>
            <a:r>
              <a:rPr lang="fr-FR" sz="2000" dirty="0" err="1"/>
              <a:t>requests</a:t>
            </a:r>
            <a:r>
              <a:rPr lang="fr-FR" sz="2000" dirty="0"/>
              <a:t>:</a:t>
            </a:r>
          </a:p>
          <a:p>
            <a:pPr marL="914400" lvl="2" indent="0">
              <a:buNone/>
            </a:pPr>
            <a:r>
              <a:rPr lang="fr-FR" sz="2000" dirty="0"/>
              <a:t>    </a:t>
            </a:r>
            <a:r>
              <a:rPr lang="fr-FR" sz="2000" dirty="0" err="1"/>
              <a:t>cpu</a:t>
            </a:r>
            <a:r>
              <a:rPr lang="fr-FR" sz="2000" dirty="0"/>
              <a:t>: 500m</a:t>
            </a:r>
          </a:p>
          <a:p>
            <a:pPr marL="914400" lvl="2" indent="0">
              <a:buNone/>
            </a:pPr>
            <a:r>
              <a:rPr lang="en-US" sz="2000" dirty="0"/>
              <a:t>	</a:t>
            </a:r>
            <a:r>
              <a:rPr lang="en-US" sz="2000" b="1" dirty="0" err="1">
                <a:solidFill>
                  <a:srgbClr val="C00000"/>
                </a:solidFill>
              </a:rPr>
              <a:t>kubectl</a:t>
            </a:r>
            <a:r>
              <a:rPr lang="en-US" sz="2000" b="1" dirty="0">
                <a:solidFill>
                  <a:srgbClr val="C00000"/>
                </a:solidFill>
              </a:rPr>
              <a:t> top pod </a:t>
            </a:r>
            <a:r>
              <a:rPr lang="en-US" sz="2000" b="1" dirty="0" err="1">
                <a:solidFill>
                  <a:srgbClr val="C00000"/>
                </a:solidFill>
              </a:rPr>
              <a:t>cpu</a:t>
            </a:r>
            <a:r>
              <a:rPr lang="en-US" sz="2000" b="1" dirty="0">
                <a:solidFill>
                  <a:srgbClr val="C00000"/>
                </a:solidFill>
              </a:rPr>
              <a:t>-demo --namespace=</a:t>
            </a:r>
            <a:r>
              <a:rPr lang="en-US" sz="2000" b="1" dirty="0" err="1">
                <a:solidFill>
                  <a:srgbClr val="C00000"/>
                </a:solidFill>
              </a:rPr>
              <a:t>cpu</a:t>
            </a:r>
            <a:r>
              <a:rPr lang="en-US" sz="2000" b="1" dirty="0">
                <a:solidFill>
                  <a:srgbClr val="C00000"/>
                </a:solidFill>
              </a:rPr>
              <a:t>-example</a:t>
            </a:r>
          </a:p>
          <a:p>
            <a:pPr marL="914400" lvl="2" indent="0">
              <a:buNone/>
            </a:pPr>
            <a:r>
              <a:rPr lang="en-US" sz="2000" dirty="0"/>
              <a:t>This example output shows that the Pod is using 974 </a:t>
            </a:r>
            <a:r>
              <a:rPr lang="en-US" sz="2000" dirty="0" err="1"/>
              <a:t>milliCPU</a:t>
            </a:r>
            <a:r>
              <a:rPr lang="en-US" sz="2000" dirty="0"/>
              <a:t>, which is slightly less than the limit of 1 CPU specified in the Pod configuration.</a:t>
            </a:r>
          </a:p>
          <a:p>
            <a:pPr marL="914400" lvl="2" indent="0">
              <a:buNone/>
            </a:pPr>
            <a:endParaRPr lang="en-US" sz="2000" dirty="0"/>
          </a:p>
          <a:p>
            <a:pPr marL="914400" lvl="2" indent="0">
              <a:buNone/>
            </a:pPr>
            <a:r>
              <a:rPr lang="en-US" sz="2000" dirty="0"/>
              <a:t>NAME                        CPU(cores)   MEMORY(bytes)</a:t>
            </a:r>
          </a:p>
          <a:p>
            <a:pPr marL="914400" lvl="2" indent="0">
              <a:buNone/>
            </a:pPr>
            <a:r>
              <a:rPr lang="en-US" sz="2000" dirty="0" err="1"/>
              <a:t>cpu</a:t>
            </a:r>
            <a:r>
              <a:rPr lang="en-US" sz="2000" dirty="0"/>
              <a:t>-demo                    974m         &lt;something&gt;</a:t>
            </a:r>
          </a:p>
          <a:p>
            <a:pPr marL="914400" lvl="2" indent="0">
              <a:buNone/>
            </a:pPr>
            <a:endParaRPr lang="en-US" sz="2000" dirty="0"/>
          </a:p>
          <a:p>
            <a:pPr marL="914400" lvl="2" indent="0">
              <a:buNone/>
            </a:pPr>
            <a:r>
              <a:rPr lang="en-US" sz="2000" dirty="0"/>
              <a:t>Recall that by setting -</a:t>
            </a:r>
            <a:r>
              <a:rPr lang="en-US" sz="2000" dirty="0" err="1"/>
              <a:t>cpu</a:t>
            </a:r>
            <a:r>
              <a:rPr lang="en-US" sz="2000" dirty="0"/>
              <a:t> "2", you configured the Container to attempt to use 2 CPUs, but the Container is only being allowed to use about 1 CPU. The container's </a:t>
            </a:r>
            <a:r>
              <a:rPr lang="en-US" sz="2000" dirty="0">
                <a:solidFill>
                  <a:schemeClr val="accent1"/>
                </a:solidFill>
              </a:rPr>
              <a:t>CPU use is being throttled</a:t>
            </a:r>
            <a:r>
              <a:rPr lang="en-US" sz="2000" dirty="0"/>
              <a:t>, because the container is attempting to use more CPU resources than its limit.</a:t>
            </a:r>
          </a:p>
        </p:txBody>
      </p:sp>
      <p:sp>
        <p:nvSpPr>
          <p:cNvPr id="4" name="Slide Number Placeholder 3">
            <a:extLst>
              <a:ext uri="{FF2B5EF4-FFF2-40B4-BE49-F238E27FC236}">
                <a16:creationId xmlns:a16="http://schemas.microsoft.com/office/drawing/2014/main" id="{8EEB1ADE-F6C8-D1F8-85CA-12ABE7E69C55}"/>
              </a:ext>
            </a:extLst>
          </p:cNvPr>
          <p:cNvSpPr>
            <a:spLocks noGrp="1"/>
          </p:cNvSpPr>
          <p:nvPr>
            <p:ph type="sldNum" sz="quarter" idx="10"/>
          </p:nvPr>
        </p:nvSpPr>
        <p:spPr/>
        <p:txBody>
          <a:bodyPr/>
          <a:lstStyle/>
          <a:p>
            <a:r>
              <a:rPr lang="en-US"/>
              <a:t>PAGE </a:t>
            </a:r>
            <a:fld id="{4A9B5881-4007-4345-955A-79C2656F0C49}" type="slidenum">
              <a:rPr lang="en-US" smtClean="0"/>
              <a:pPr/>
              <a:t>27</a:t>
            </a:fld>
            <a:endParaRPr lang="en-US" dirty="0"/>
          </a:p>
        </p:txBody>
      </p:sp>
    </p:spTree>
    <p:extLst>
      <p:ext uri="{BB962C8B-B14F-4D97-AF65-F5344CB8AC3E}">
        <p14:creationId xmlns:p14="http://schemas.microsoft.com/office/powerpoint/2010/main" val="2035043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678093-6F9C-C76F-A49C-FCE9E094E914}"/>
              </a:ext>
            </a:extLst>
          </p:cNvPr>
          <p:cNvSpPr>
            <a:spLocks noGrp="1"/>
          </p:cNvSpPr>
          <p:nvPr>
            <p:ph idx="1"/>
          </p:nvPr>
        </p:nvSpPr>
        <p:spPr>
          <a:xfrm>
            <a:off x="838200" y="447040"/>
            <a:ext cx="10515600" cy="5729923"/>
          </a:xfrm>
        </p:spPr>
        <p:txBody>
          <a:bodyPr/>
          <a:lstStyle/>
          <a:p>
            <a:pPr marL="0" indent="0">
              <a:buNone/>
            </a:pPr>
            <a:r>
              <a:rPr lang="en-US" dirty="0"/>
              <a:t>In case of memory limit exceeds the limit OOM kil kiss the pod, but here CPU throttling will be used to control.</a:t>
            </a:r>
          </a:p>
          <a:p>
            <a:pPr marL="0" indent="0">
              <a:buNone/>
            </a:pPr>
            <a:endParaRPr lang="en-US" dirty="0"/>
          </a:p>
          <a:p>
            <a:pPr marL="0" indent="0">
              <a:buNone/>
            </a:pPr>
            <a:r>
              <a:rPr lang="en-US" dirty="0"/>
              <a:t>Similar to pods when CPU request is more than limit, pods will be not be schedule and will be in pending state.</a:t>
            </a:r>
          </a:p>
          <a:p>
            <a:pPr marL="0" indent="0">
              <a:buNone/>
            </a:pPr>
            <a:endParaRPr lang="en-US" dirty="0"/>
          </a:p>
          <a:p>
            <a:pPr marL="0" indent="0">
              <a:buNone/>
            </a:pPr>
            <a:r>
              <a:rPr lang="en-US" dirty="0"/>
              <a:t>When you don’t specify a limit container can take over entire CPU of a node and pod will not be killed unlike when a memory is exceeded., or when the namespace has default CPU limit set that will be used.</a:t>
            </a:r>
          </a:p>
        </p:txBody>
      </p:sp>
      <p:sp>
        <p:nvSpPr>
          <p:cNvPr id="4" name="Slide Number Placeholder 3">
            <a:extLst>
              <a:ext uri="{FF2B5EF4-FFF2-40B4-BE49-F238E27FC236}">
                <a16:creationId xmlns:a16="http://schemas.microsoft.com/office/drawing/2014/main" id="{F2E0C84F-67A0-37C5-5118-B288FA125649}"/>
              </a:ext>
            </a:extLst>
          </p:cNvPr>
          <p:cNvSpPr>
            <a:spLocks noGrp="1"/>
          </p:cNvSpPr>
          <p:nvPr>
            <p:ph type="sldNum" sz="quarter" idx="10"/>
          </p:nvPr>
        </p:nvSpPr>
        <p:spPr/>
        <p:txBody>
          <a:bodyPr/>
          <a:lstStyle/>
          <a:p>
            <a:r>
              <a:rPr lang="en-US"/>
              <a:t>PAGE </a:t>
            </a:r>
            <a:fld id="{4A9B5881-4007-4345-955A-79C2656F0C49}" type="slidenum">
              <a:rPr lang="en-US" smtClean="0"/>
              <a:pPr/>
              <a:t>28</a:t>
            </a:fld>
            <a:endParaRPr lang="en-US" dirty="0"/>
          </a:p>
        </p:txBody>
      </p:sp>
    </p:spTree>
    <p:extLst>
      <p:ext uri="{BB962C8B-B14F-4D97-AF65-F5344CB8AC3E}">
        <p14:creationId xmlns:p14="http://schemas.microsoft.com/office/powerpoint/2010/main" val="3952126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96C26-69A5-875B-34A2-FC6F6162A12A}"/>
              </a:ext>
            </a:extLst>
          </p:cNvPr>
          <p:cNvSpPr>
            <a:spLocks noGrp="1"/>
          </p:cNvSpPr>
          <p:nvPr>
            <p:ph type="title"/>
          </p:nvPr>
        </p:nvSpPr>
        <p:spPr>
          <a:xfrm>
            <a:off x="838200" y="752654"/>
            <a:ext cx="7462520" cy="550508"/>
          </a:xfrm>
        </p:spPr>
        <p:txBody>
          <a:bodyPr/>
          <a:lstStyle/>
          <a:p>
            <a:r>
              <a:rPr lang="en-US" sz="2400" dirty="0"/>
              <a:t>Configure Quality of Service for Pods</a:t>
            </a:r>
          </a:p>
        </p:txBody>
      </p:sp>
      <p:sp>
        <p:nvSpPr>
          <p:cNvPr id="3" name="Content Placeholder 2">
            <a:extLst>
              <a:ext uri="{FF2B5EF4-FFF2-40B4-BE49-F238E27FC236}">
                <a16:creationId xmlns:a16="http://schemas.microsoft.com/office/drawing/2014/main" id="{52263F49-D716-B488-47D5-F397F551EFD1}"/>
              </a:ext>
            </a:extLst>
          </p:cNvPr>
          <p:cNvSpPr>
            <a:spLocks noGrp="1"/>
          </p:cNvSpPr>
          <p:nvPr>
            <p:ph idx="1"/>
          </p:nvPr>
        </p:nvSpPr>
        <p:spPr/>
        <p:txBody>
          <a:bodyPr/>
          <a:lstStyle/>
          <a:p>
            <a:pPr marL="0" indent="0">
              <a:buNone/>
            </a:pPr>
            <a:r>
              <a:rPr lang="en-US" dirty="0"/>
              <a:t>Kubernetes uses QoS classes to make decisions about evicting Pods when Node resources are exceeded.</a:t>
            </a:r>
          </a:p>
          <a:p>
            <a:pPr marL="0" indent="0">
              <a:buNone/>
            </a:pPr>
            <a:endParaRPr lang="en-US" dirty="0"/>
          </a:p>
          <a:p>
            <a:pPr marL="0" indent="0">
              <a:buNone/>
            </a:pPr>
            <a:r>
              <a:rPr lang="en-US" dirty="0"/>
              <a:t>When Kubernetes creates a Pod it assigns one of these QoS classes to the Pod:</a:t>
            </a:r>
          </a:p>
          <a:p>
            <a:r>
              <a:rPr lang="en-US" dirty="0"/>
              <a:t>Guaranteed -&gt; every container has same CPU limit and request , has same memory request and limit</a:t>
            </a:r>
          </a:p>
          <a:p>
            <a:r>
              <a:rPr lang="en-US" dirty="0"/>
              <a:t>Burstable -&gt; At least a container has memory or CPU limit or request </a:t>
            </a:r>
          </a:p>
          <a:p>
            <a:r>
              <a:rPr lang="en-US" dirty="0" err="1"/>
              <a:t>BestEffort</a:t>
            </a:r>
            <a:r>
              <a:rPr lang="en-US" dirty="0"/>
              <a:t> -&gt; every container must not have memory or CPU limit or request </a:t>
            </a:r>
          </a:p>
          <a:p>
            <a:pPr marL="0" indent="0">
              <a:buNone/>
            </a:pPr>
            <a:r>
              <a:rPr lang="en-US" dirty="0"/>
              <a:t>Note: </a:t>
            </a:r>
            <a:r>
              <a:rPr lang="en-US" dirty="0" err="1"/>
              <a:t>Qos</a:t>
            </a:r>
            <a:r>
              <a:rPr lang="en-US" dirty="0"/>
              <a:t> class is given to pods not to containers</a:t>
            </a:r>
          </a:p>
        </p:txBody>
      </p:sp>
      <p:sp>
        <p:nvSpPr>
          <p:cNvPr id="4" name="Slide Number Placeholder 3">
            <a:extLst>
              <a:ext uri="{FF2B5EF4-FFF2-40B4-BE49-F238E27FC236}">
                <a16:creationId xmlns:a16="http://schemas.microsoft.com/office/drawing/2014/main" id="{55759F74-277D-5E7F-766E-47A11AB305DB}"/>
              </a:ext>
            </a:extLst>
          </p:cNvPr>
          <p:cNvSpPr>
            <a:spLocks noGrp="1"/>
          </p:cNvSpPr>
          <p:nvPr>
            <p:ph type="sldNum" sz="quarter" idx="10"/>
          </p:nvPr>
        </p:nvSpPr>
        <p:spPr/>
        <p:txBody>
          <a:bodyPr/>
          <a:lstStyle/>
          <a:p>
            <a:r>
              <a:rPr lang="en-US"/>
              <a:t>PAGE </a:t>
            </a:r>
            <a:fld id="{4A9B5881-4007-4345-955A-79C2656F0C49}" type="slidenum">
              <a:rPr lang="en-US" smtClean="0"/>
              <a:pPr/>
              <a:t>29</a:t>
            </a:fld>
            <a:endParaRPr lang="en-US" dirty="0"/>
          </a:p>
        </p:txBody>
      </p:sp>
    </p:spTree>
    <p:extLst>
      <p:ext uri="{BB962C8B-B14F-4D97-AF65-F5344CB8AC3E}">
        <p14:creationId xmlns:p14="http://schemas.microsoft.com/office/powerpoint/2010/main" val="3140051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735D-BF5B-44C9-C940-7F353CEA3234}"/>
              </a:ext>
            </a:extLst>
          </p:cNvPr>
          <p:cNvSpPr>
            <a:spLocks noGrp="1"/>
          </p:cNvSpPr>
          <p:nvPr>
            <p:ph type="title"/>
          </p:nvPr>
        </p:nvSpPr>
        <p:spPr>
          <a:xfrm>
            <a:off x="0" y="1"/>
            <a:ext cx="2073897" cy="6721472"/>
          </a:xfrm>
        </p:spPr>
        <p:txBody>
          <a:bodyPr/>
          <a:lstStyle/>
          <a:p>
            <a:pPr algn="ctr"/>
            <a:r>
              <a:rPr lang="en-US" sz="2800" b="1" dirty="0"/>
              <a:t>Container Evolution</a:t>
            </a:r>
          </a:p>
        </p:txBody>
      </p:sp>
      <p:sp>
        <p:nvSpPr>
          <p:cNvPr id="4" name="Slide Number Placeholder 3">
            <a:extLst>
              <a:ext uri="{FF2B5EF4-FFF2-40B4-BE49-F238E27FC236}">
                <a16:creationId xmlns:a16="http://schemas.microsoft.com/office/drawing/2014/main" id="{E86F340D-87DA-C2E1-0B5F-FE53998FAE62}"/>
              </a:ext>
            </a:extLst>
          </p:cNvPr>
          <p:cNvSpPr>
            <a:spLocks noGrp="1"/>
          </p:cNvSpPr>
          <p:nvPr>
            <p:ph type="sldNum" sz="quarter" idx="10"/>
          </p:nvPr>
        </p:nvSpPr>
        <p:spPr/>
        <p:txBody>
          <a:bodyPr/>
          <a:lstStyle/>
          <a:p>
            <a:r>
              <a:rPr lang="en-US"/>
              <a:t>PAGE </a:t>
            </a:r>
            <a:fld id="{4A9B5881-4007-4345-955A-79C2656F0C49}" type="slidenum">
              <a:rPr lang="en-US" smtClean="0"/>
              <a:pPr/>
              <a:t>3</a:t>
            </a:fld>
            <a:endParaRPr lang="en-US" dirty="0"/>
          </a:p>
        </p:txBody>
      </p:sp>
      <p:graphicFrame>
        <p:nvGraphicFramePr>
          <p:cNvPr id="9" name="Table 9">
            <a:extLst>
              <a:ext uri="{FF2B5EF4-FFF2-40B4-BE49-F238E27FC236}">
                <a16:creationId xmlns:a16="http://schemas.microsoft.com/office/drawing/2014/main" id="{E014D4F9-CA9E-2619-F2E8-E8A45CEE3855}"/>
              </a:ext>
            </a:extLst>
          </p:cNvPr>
          <p:cNvGraphicFramePr>
            <a:graphicFrameLocks noGrp="1"/>
          </p:cNvGraphicFramePr>
          <p:nvPr>
            <p:ph idx="1"/>
            <p:extLst>
              <p:ext uri="{D42A27DB-BD31-4B8C-83A1-F6EECF244321}">
                <p14:modId xmlns:p14="http://schemas.microsoft.com/office/powerpoint/2010/main" val="2849858339"/>
              </p:ext>
            </p:extLst>
          </p:nvPr>
        </p:nvGraphicFramePr>
        <p:xfrm>
          <a:off x="2366127" y="136525"/>
          <a:ext cx="9511645" cy="6552735"/>
        </p:xfrm>
        <a:graphic>
          <a:graphicData uri="http://schemas.openxmlformats.org/drawingml/2006/table">
            <a:tbl>
              <a:tblPr firstRow="1" bandRow="1">
                <a:tableStyleId>{5C22544A-7EE6-4342-B048-85BDC9FD1C3A}</a:tableStyleId>
              </a:tblPr>
              <a:tblGrid>
                <a:gridCol w="9511645">
                  <a:extLst>
                    <a:ext uri="{9D8B030D-6E8A-4147-A177-3AD203B41FA5}">
                      <a16:colId xmlns:a16="http://schemas.microsoft.com/office/drawing/2014/main" val="1238115490"/>
                    </a:ext>
                  </a:extLst>
                </a:gridCol>
              </a:tblGrid>
              <a:tr h="3899867">
                <a:tc>
                  <a:txBody>
                    <a:bodyPr/>
                    <a:lstStyle/>
                    <a:p>
                      <a:endParaRPr lang="en-US" dirty="0"/>
                    </a:p>
                  </a:txBody>
                  <a:tcPr>
                    <a:solidFill>
                      <a:schemeClr val="bg1"/>
                    </a:solidFill>
                  </a:tcPr>
                </a:tc>
                <a:extLst>
                  <a:ext uri="{0D108BD9-81ED-4DB2-BD59-A6C34878D82A}">
                    <a16:rowId xmlns:a16="http://schemas.microsoft.com/office/drawing/2014/main" val="3440632327"/>
                  </a:ext>
                </a:extLst>
              </a:tr>
              <a:tr h="2652868">
                <a:tc>
                  <a:txBody>
                    <a:bodyPr/>
                    <a:lstStyle/>
                    <a:p>
                      <a:r>
                        <a:rPr lang="en-US" dirty="0">
                          <a:solidFill>
                            <a:schemeClr val="accent3">
                              <a:lumMod val="75000"/>
                            </a:schemeClr>
                          </a:solidFill>
                        </a:rPr>
                        <a:t>Traditional deployment: </a:t>
                      </a:r>
                      <a:r>
                        <a:rPr lang="en-US" sz="1800" b="0" i="0" kern="1200" dirty="0">
                          <a:solidFill>
                            <a:schemeClr val="dk1"/>
                          </a:solidFill>
                          <a:effectLst/>
                          <a:latin typeface="+mn-lt"/>
                          <a:ea typeface="+mn-ea"/>
                          <a:cs typeface="+mn-cs"/>
                        </a:rPr>
                        <a:t>There was no way to define resource boundaries,  if multiple applications run on a physical server, there can be instances where one application would take up most of the resources.</a:t>
                      </a:r>
                    </a:p>
                    <a:p>
                      <a:r>
                        <a:rPr lang="en-US" sz="1800" b="0" i="0" kern="1200" dirty="0">
                          <a:solidFill>
                            <a:schemeClr val="accent3">
                              <a:lumMod val="75000"/>
                            </a:schemeClr>
                          </a:solidFill>
                          <a:effectLst/>
                          <a:latin typeface="+mn-lt"/>
                          <a:ea typeface="+mn-ea"/>
                          <a:cs typeface="+mn-cs"/>
                        </a:rPr>
                        <a:t>Virtualized Deployment: </a:t>
                      </a:r>
                      <a:r>
                        <a:rPr lang="en-US" sz="1800" b="0" i="0" kern="1200" dirty="0">
                          <a:solidFill>
                            <a:schemeClr val="dk1"/>
                          </a:solidFill>
                          <a:effectLst/>
                          <a:latin typeface="+mn-lt"/>
                          <a:ea typeface="+mn-ea"/>
                          <a:cs typeface="+mn-cs"/>
                        </a:rPr>
                        <a:t>As a solution, virtualization was introduced. It allows you to run multiple Virtual Machines (VMs) on a single physical server's CPU. Virtualization allows better utilization of resources in a physical server and allows better scalability.</a:t>
                      </a:r>
                    </a:p>
                    <a:p>
                      <a:r>
                        <a:rPr lang="en-US" sz="1800" b="0" i="0" kern="1200" dirty="0">
                          <a:solidFill>
                            <a:schemeClr val="accent3">
                              <a:lumMod val="75000"/>
                            </a:schemeClr>
                          </a:solidFill>
                          <a:effectLst/>
                          <a:latin typeface="+mn-lt"/>
                          <a:ea typeface="+mn-ea"/>
                          <a:cs typeface="+mn-cs"/>
                        </a:rPr>
                        <a:t>Container Deployment: </a:t>
                      </a:r>
                      <a:r>
                        <a:rPr lang="en-US" sz="1800" b="0" i="0" kern="1200" dirty="0">
                          <a:solidFill>
                            <a:schemeClr val="dk1"/>
                          </a:solidFill>
                          <a:effectLst/>
                          <a:latin typeface="+mn-lt"/>
                          <a:ea typeface="+mn-ea"/>
                          <a:cs typeface="+mn-cs"/>
                        </a:rPr>
                        <a:t>Containers are similar to VMs, but they have relaxed isolation properties to share the Operating System (OS).  They are decoupled from the underlying infrastructure, they are portable across clouds and OS distributions</a:t>
                      </a:r>
                      <a:endParaRPr lang="en-US" dirty="0">
                        <a:solidFill>
                          <a:schemeClr val="accent3">
                            <a:lumMod val="75000"/>
                          </a:schemeClr>
                        </a:solidFill>
                      </a:endParaRPr>
                    </a:p>
                  </a:txBody>
                  <a:tcPr>
                    <a:solidFill>
                      <a:schemeClr val="bg1"/>
                    </a:solidFill>
                  </a:tcPr>
                </a:tc>
                <a:extLst>
                  <a:ext uri="{0D108BD9-81ED-4DB2-BD59-A6C34878D82A}">
                    <a16:rowId xmlns:a16="http://schemas.microsoft.com/office/drawing/2014/main" val="2491604694"/>
                  </a:ext>
                </a:extLst>
              </a:tr>
            </a:tbl>
          </a:graphicData>
        </a:graphic>
      </p:graphicFrame>
      <p:pic>
        <p:nvPicPr>
          <p:cNvPr id="12" name="Graphic 11">
            <a:extLst>
              <a:ext uri="{FF2B5EF4-FFF2-40B4-BE49-F238E27FC236}">
                <a16:creationId xmlns:a16="http://schemas.microsoft.com/office/drawing/2014/main" id="{5EB022B9-AAC0-0582-152E-FE6C7CC045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07222" y="701910"/>
            <a:ext cx="8629454" cy="2569191"/>
          </a:xfrm>
          <a:prstGeom prst="rect">
            <a:avLst/>
          </a:prstGeom>
        </p:spPr>
      </p:pic>
    </p:spTree>
    <p:extLst>
      <p:ext uri="{BB962C8B-B14F-4D97-AF65-F5344CB8AC3E}">
        <p14:creationId xmlns:p14="http://schemas.microsoft.com/office/powerpoint/2010/main" val="1553288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E918-CC74-816B-079E-DA169CE94C56}"/>
              </a:ext>
            </a:extLst>
          </p:cNvPr>
          <p:cNvSpPr>
            <a:spLocks noGrp="1"/>
          </p:cNvSpPr>
          <p:nvPr>
            <p:ph type="title"/>
          </p:nvPr>
        </p:nvSpPr>
        <p:spPr>
          <a:xfrm>
            <a:off x="838200" y="586455"/>
            <a:ext cx="6273800" cy="882907"/>
          </a:xfrm>
        </p:spPr>
        <p:txBody>
          <a:bodyPr/>
          <a:lstStyle/>
          <a:p>
            <a:r>
              <a:rPr lang="en-US" sz="2400" b="1" dirty="0"/>
              <a:t>Resize CPU and Memory Resources assigned to Containers</a:t>
            </a:r>
          </a:p>
        </p:txBody>
      </p:sp>
      <p:sp>
        <p:nvSpPr>
          <p:cNvPr id="3" name="Content Placeholder 2">
            <a:extLst>
              <a:ext uri="{FF2B5EF4-FFF2-40B4-BE49-F238E27FC236}">
                <a16:creationId xmlns:a16="http://schemas.microsoft.com/office/drawing/2014/main" id="{18C0A16E-6337-3375-A4AA-292AF0326876}"/>
              </a:ext>
            </a:extLst>
          </p:cNvPr>
          <p:cNvSpPr>
            <a:spLocks noGrp="1"/>
          </p:cNvSpPr>
          <p:nvPr>
            <p:ph idx="1"/>
          </p:nvPr>
        </p:nvSpPr>
        <p:spPr/>
        <p:txBody>
          <a:bodyPr/>
          <a:lstStyle/>
          <a:p>
            <a:pPr marL="0" indent="0">
              <a:buNone/>
            </a:pPr>
            <a:r>
              <a:rPr lang="en-US" dirty="0"/>
              <a:t>A Kubernetes node allocates resources for a pod based on its requests, and restricts the pod's resource usage based on the limits specified in the pod's containers.</a:t>
            </a:r>
          </a:p>
          <a:p>
            <a:pPr marL="0" indent="0">
              <a:buNone/>
            </a:pPr>
            <a:r>
              <a:rPr lang="en-US" dirty="0"/>
              <a:t>Container's application may be able to handle CPU resources resized without being restarted, but </a:t>
            </a:r>
            <a:r>
              <a:rPr lang="en-US" dirty="0">
                <a:solidFill>
                  <a:schemeClr val="accent1"/>
                </a:solidFill>
              </a:rPr>
              <a:t>resizing memory may require that the application hence the containers be restarted</a:t>
            </a:r>
          </a:p>
          <a:p>
            <a:pPr marL="0" indent="0">
              <a:buNone/>
            </a:pPr>
            <a:endParaRPr lang="en-US" dirty="0">
              <a:solidFill>
                <a:schemeClr val="accent1"/>
              </a:solidFill>
            </a:endParaRPr>
          </a:p>
          <a:p>
            <a:pPr marL="0" indent="0">
              <a:buNone/>
            </a:pPr>
            <a:r>
              <a:rPr lang="en-US" dirty="0"/>
              <a:t>To enable this, the Container specification allows users to specify a </a:t>
            </a:r>
            <a:r>
              <a:rPr lang="en-US" dirty="0" err="1"/>
              <a:t>resizePolicy</a:t>
            </a:r>
            <a:r>
              <a:rPr lang="en-US" dirty="0"/>
              <a:t>. The following restart policies can be specified for resizing CPU and memory:</a:t>
            </a:r>
          </a:p>
          <a:p>
            <a:pPr marL="0" indent="0">
              <a:buNone/>
            </a:pPr>
            <a:endParaRPr lang="en-US" dirty="0"/>
          </a:p>
          <a:p>
            <a:r>
              <a:rPr lang="en-US" b="1" dirty="0" err="1">
                <a:solidFill>
                  <a:srgbClr val="C00000"/>
                </a:solidFill>
              </a:rPr>
              <a:t>NotRequired</a:t>
            </a:r>
            <a:r>
              <a:rPr lang="en-US" dirty="0">
                <a:solidFill>
                  <a:srgbClr val="C00000"/>
                </a:solidFill>
              </a:rPr>
              <a:t>: </a:t>
            </a:r>
            <a:r>
              <a:rPr lang="en-US" dirty="0"/>
              <a:t>Resize the container's resources while it is running.</a:t>
            </a:r>
          </a:p>
          <a:p>
            <a:r>
              <a:rPr lang="en-US" b="1" dirty="0" err="1">
                <a:solidFill>
                  <a:srgbClr val="C00000"/>
                </a:solidFill>
              </a:rPr>
              <a:t>RestartContainer</a:t>
            </a:r>
            <a:r>
              <a:rPr lang="en-US" b="1" dirty="0">
                <a:solidFill>
                  <a:srgbClr val="C00000"/>
                </a:solidFill>
              </a:rPr>
              <a:t>: </a:t>
            </a:r>
            <a:r>
              <a:rPr lang="en-US" dirty="0"/>
              <a:t>Restart the container and apply new resources upon restart.</a:t>
            </a:r>
          </a:p>
        </p:txBody>
      </p:sp>
      <p:sp>
        <p:nvSpPr>
          <p:cNvPr id="4" name="Slide Number Placeholder 3">
            <a:extLst>
              <a:ext uri="{FF2B5EF4-FFF2-40B4-BE49-F238E27FC236}">
                <a16:creationId xmlns:a16="http://schemas.microsoft.com/office/drawing/2014/main" id="{123552CA-B2C4-2A3C-22D1-6ACBE4C058C1}"/>
              </a:ext>
            </a:extLst>
          </p:cNvPr>
          <p:cNvSpPr>
            <a:spLocks noGrp="1"/>
          </p:cNvSpPr>
          <p:nvPr>
            <p:ph type="sldNum" sz="quarter" idx="10"/>
          </p:nvPr>
        </p:nvSpPr>
        <p:spPr/>
        <p:txBody>
          <a:bodyPr/>
          <a:lstStyle/>
          <a:p>
            <a:r>
              <a:rPr lang="en-US"/>
              <a:t>PAGE </a:t>
            </a:r>
            <a:fld id="{4A9B5881-4007-4345-955A-79C2656F0C49}" type="slidenum">
              <a:rPr lang="en-US" smtClean="0"/>
              <a:pPr/>
              <a:t>30</a:t>
            </a:fld>
            <a:endParaRPr lang="en-US" dirty="0"/>
          </a:p>
        </p:txBody>
      </p:sp>
      <p:pic>
        <p:nvPicPr>
          <p:cNvPr id="8" name="Picture 7">
            <a:extLst>
              <a:ext uri="{FF2B5EF4-FFF2-40B4-BE49-F238E27FC236}">
                <a16:creationId xmlns:a16="http://schemas.microsoft.com/office/drawing/2014/main" id="{494BAFB8-B0D0-BA0E-34EB-49CE27788323}"/>
              </a:ext>
            </a:extLst>
          </p:cNvPr>
          <p:cNvPicPr>
            <a:picLocks noChangeAspect="1"/>
          </p:cNvPicPr>
          <p:nvPr/>
        </p:nvPicPr>
        <p:blipFill>
          <a:blip r:embed="rId2"/>
          <a:stretch>
            <a:fillRect/>
          </a:stretch>
        </p:blipFill>
        <p:spPr>
          <a:xfrm>
            <a:off x="9411266" y="4001294"/>
            <a:ext cx="2628334" cy="2531932"/>
          </a:xfrm>
          <a:prstGeom prst="rect">
            <a:avLst/>
          </a:prstGeom>
        </p:spPr>
      </p:pic>
    </p:spTree>
    <p:extLst>
      <p:ext uri="{BB962C8B-B14F-4D97-AF65-F5344CB8AC3E}">
        <p14:creationId xmlns:p14="http://schemas.microsoft.com/office/powerpoint/2010/main" val="3296207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2A97F-1E5C-FA43-1D92-69A8BDC81A45}"/>
              </a:ext>
            </a:extLst>
          </p:cNvPr>
          <p:cNvSpPr>
            <a:spLocks noGrp="1"/>
          </p:cNvSpPr>
          <p:nvPr>
            <p:ph idx="1"/>
          </p:nvPr>
        </p:nvSpPr>
        <p:spPr>
          <a:xfrm>
            <a:off x="838200" y="558800"/>
            <a:ext cx="10515600" cy="5618163"/>
          </a:xfrm>
        </p:spPr>
        <p:txBody>
          <a:bodyPr/>
          <a:lstStyle/>
          <a:p>
            <a:pPr marL="0" indent="0">
              <a:buNone/>
            </a:pPr>
            <a:r>
              <a:rPr lang="en-US" dirty="0"/>
              <a:t>Thumb rule while updating pods:</a:t>
            </a:r>
          </a:p>
          <a:p>
            <a:pPr marL="0" indent="0">
              <a:buNone/>
            </a:pPr>
            <a:r>
              <a:rPr lang="en-US" b="1" dirty="0">
                <a:solidFill>
                  <a:srgbClr val="C00000"/>
                </a:solidFill>
              </a:rPr>
              <a:t>While you can change a Pod's requests and limits to express new desired resources, you cannot change the QoS class in which the Pod was created.</a:t>
            </a:r>
          </a:p>
          <a:p>
            <a:pPr marL="0" indent="0">
              <a:buNone/>
            </a:pPr>
            <a:endParaRPr lang="en-US" b="1" dirty="0">
              <a:solidFill>
                <a:srgbClr val="C00000"/>
              </a:solidFill>
            </a:endParaRPr>
          </a:p>
          <a:p>
            <a:pPr marL="0" indent="0">
              <a:buNone/>
            </a:pPr>
            <a:r>
              <a:rPr lang="en-US" dirty="0">
                <a:solidFill>
                  <a:schemeClr val="accent1"/>
                </a:solidFill>
              </a:rPr>
              <a:t>Example, if u have guaranteed pod, if must specify same limit and request for CPU or memory</a:t>
            </a:r>
          </a:p>
          <a:p>
            <a:pPr marL="0" indent="0">
              <a:buNone/>
            </a:pPr>
            <a:r>
              <a:rPr lang="en-US" dirty="0">
                <a:solidFill>
                  <a:schemeClr val="accent1"/>
                </a:solidFill>
              </a:rPr>
              <a:t>Since above screenshot is guaranteed pod while updating, we update like this</a:t>
            </a:r>
          </a:p>
          <a:p>
            <a:pPr marL="0" indent="0">
              <a:buNone/>
            </a:pPr>
            <a:r>
              <a:rPr lang="en-US" b="1" dirty="0" err="1">
                <a:solidFill>
                  <a:srgbClr val="92D050"/>
                </a:solidFill>
              </a:rPr>
              <a:t>kubectl</a:t>
            </a:r>
            <a:r>
              <a:rPr lang="en-US" b="1" dirty="0">
                <a:solidFill>
                  <a:srgbClr val="92D050"/>
                </a:solidFill>
              </a:rPr>
              <a:t> -n </a:t>
            </a:r>
            <a:r>
              <a:rPr lang="en-US" b="1" dirty="0" err="1">
                <a:solidFill>
                  <a:srgbClr val="92D050"/>
                </a:solidFill>
              </a:rPr>
              <a:t>qos</a:t>
            </a:r>
            <a:r>
              <a:rPr lang="en-US" b="1" dirty="0">
                <a:solidFill>
                  <a:srgbClr val="92D050"/>
                </a:solidFill>
              </a:rPr>
              <a:t>-example patch pod qos-demo-5 --patch '{"spec":{"containers":[{"name":"qos-demo-ctr-5", "resources":{"requests":{"cpu</a:t>
            </a:r>
            <a:r>
              <a:rPr lang="en-US" b="1" dirty="0">
                <a:solidFill>
                  <a:schemeClr val="accent1"/>
                </a:solidFill>
              </a:rPr>
              <a:t>":"800m"}, </a:t>
            </a:r>
            <a:r>
              <a:rPr lang="en-US" b="1" dirty="0">
                <a:solidFill>
                  <a:srgbClr val="92D050"/>
                </a:solidFill>
              </a:rPr>
              <a:t>"limits":{"cpu":"</a:t>
            </a:r>
            <a:r>
              <a:rPr lang="en-US" b="1" dirty="0">
                <a:solidFill>
                  <a:schemeClr val="accent1"/>
                </a:solidFill>
              </a:rPr>
              <a:t>800m</a:t>
            </a:r>
            <a:r>
              <a:rPr lang="en-US" b="1" dirty="0">
                <a:solidFill>
                  <a:srgbClr val="92D050"/>
                </a:solidFill>
              </a:rPr>
              <a:t>"}}}]}}'</a:t>
            </a:r>
          </a:p>
          <a:p>
            <a:pPr marL="0" indent="0">
              <a:buNone/>
            </a:pPr>
            <a:endParaRPr lang="en-US" dirty="0"/>
          </a:p>
        </p:txBody>
      </p:sp>
      <p:sp>
        <p:nvSpPr>
          <p:cNvPr id="4" name="Slide Number Placeholder 3">
            <a:extLst>
              <a:ext uri="{FF2B5EF4-FFF2-40B4-BE49-F238E27FC236}">
                <a16:creationId xmlns:a16="http://schemas.microsoft.com/office/drawing/2014/main" id="{7034A0C2-8A44-D90C-F492-F09A2CFF975A}"/>
              </a:ext>
            </a:extLst>
          </p:cNvPr>
          <p:cNvSpPr>
            <a:spLocks noGrp="1"/>
          </p:cNvSpPr>
          <p:nvPr>
            <p:ph type="sldNum" sz="quarter" idx="10"/>
          </p:nvPr>
        </p:nvSpPr>
        <p:spPr/>
        <p:txBody>
          <a:bodyPr/>
          <a:lstStyle/>
          <a:p>
            <a:r>
              <a:rPr lang="en-US"/>
              <a:t>PAGE </a:t>
            </a:r>
            <a:fld id="{4A9B5881-4007-4345-955A-79C2656F0C49}" type="slidenum">
              <a:rPr lang="en-US" smtClean="0"/>
              <a:pPr/>
              <a:t>31</a:t>
            </a:fld>
            <a:endParaRPr lang="en-US" dirty="0"/>
          </a:p>
        </p:txBody>
      </p:sp>
    </p:spTree>
    <p:extLst>
      <p:ext uri="{BB962C8B-B14F-4D97-AF65-F5344CB8AC3E}">
        <p14:creationId xmlns:p14="http://schemas.microsoft.com/office/powerpoint/2010/main" val="36412578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0C29-472B-43C3-4C8D-264562BEBA6A}"/>
              </a:ext>
            </a:extLst>
          </p:cNvPr>
          <p:cNvSpPr>
            <a:spLocks noGrp="1"/>
          </p:cNvSpPr>
          <p:nvPr>
            <p:ph type="title"/>
          </p:nvPr>
        </p:nvSpPr>
        <p:spPr>
          <a:xfrm>
            <a:off x="838200" y="641855"/>
            <a:ext cx="6273800" cy="772107"/>
          </a:xfrm>
        </p:spPr>
        <p:txBody>
          <a:bodyPr/>
          <a:lstStyle/>
          <a:p>
            <a:r>
              <a:rPr lang="en-US" b="1" dirty="0"/>
              <a:t>Persistent Volume </a:t>
            </a:r>
          </a:p>
        </p:txBody>
      </p:sp>
      <p:sp>
        <p:nvSpPr>
          <p:cNvPr id="3" name="Content Placeholder 2">
            <a:extLst>
              <a:ext uri="{FF2B5EF4-FFF2-40B4-BE49-F238E27FC236}">
                <a16:creationId xmlns:a16="http://schemas.microsoft.com/office/drawing/2014/main" id="{AE2D8363-5684-FCA0-13E8-DC72F970EC04}"/>
              </a:ext>
            </a:extLst>
          </p:cNvPr>
          <p:cNvSpPr>
            <a:spLocks noGrp="1"/>
          </p:cNvSpPr>
          <p:nvPr>
            <p:ph idx="1"/>
          </p:nvPr>
        </p:nvSpPr>
        <p:spPr/>
        <p:txBody>
          <a:bodyPr/>
          <a:lstStyle/>
          <a:p>
            <a:r>
              <a:rPr lang="en-US" dirty="0"/>
              <a:t>Define Persistent Volume</a:t>
            </a:r>
          </a:p>
          <a:p>
            <a:r>
              <a:rPr lang="en-US" dirty="0"/>
              <a:t>Define Persistent Volume Claim</a:t>
            </a:r>
          </a:p>
          <a:p>
            <a:r>
              <a:rPr lang="en-US" dirty="0"/>
              <a:t>Mount Persistent Volume claim on Pod</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9BF5CAE-910E-6944-E883-F8B88F604C3E}"/>
              </a:ext>
            </a:extLst>
          </p:cNvPr>
          <p:cNvSpPr>
            <a:spLocks noGrp="1"/>
          </p:cNvSpPr>
          <p:nvPr>
            <p:ph type="sldNum" sz="quarter" idx="10"/>
          </p:nvPr>
        </p:nvSpPr>
        <p:spPr/>
        <p:txBody>
          <a:bodyPr/>
          <a:lstStyle/>
          <a:p>
            <a:r>
              <a:rPr lang="en-US"/>
              <a:t>PAGE </a:t>
            </a:r>
            <a:fld id="{4A9B5881-4007-4345-955A-79C2656F0C49}" type="slidenum">
              <a:rPr lang="en-US" smtClean="0"/>
              <a:pPr/>
              <a:t>32</a:t>
            </a:fld>
            <a:endParaRPr lang="en-US" dirty="0"/>
          </a:p>
        </p:txBody>
      </p:sp>
      <p:pic>
        <p:nvPicPr>
          <p:cNvPr id="6" name="Picture 5">
            <a:extLst>
              <a:ext uri="{FF2B5EF4-FFF2-40B4-BE49-F238E27FC236}">
                <a16:creationId xmlns:a16="http://schemas.microsoft.com/office/drawing/2014/main" id="{4A893640-C556-C4CD-D000-7A2ACAC8E5CE}"/>
              </a:ext>
            </a:extLst>
          </p:cNvPr>
          <p:cNvPicPr>
            <a:picLocks noChangeAspect="1"/>
          </p:cNvPicPr>
          <p:nvPr/>
        </p:nvPicPr>
        <p:blipFill>
          <a:blip r:embed="rId2"/>
          <a:stretch>
            <a:fillRect/>
          </a:stretch>
        </p:blipFill>
        <p:spPr>
          <a:xfrm>
            <a:off x="1217239" y="3429000"/>
            <a:ext cx="2178162" cy="2514729"/>
          </a:xfrm>
          <a:prstGeom prst="rect">
            <a:avLst/>
          </a:prstGeom>
        </p:spPr>
      </p:pic>
      <p:pic>
        <p:nvPicPr>
          <p:cNvPr id="8" name="Picture 7">
            <a:extLst>
              <a:ext uri="{FF2B5EF4-FFF2-40B4-BE49-F238E27FC236}">
                <a16:creationId xmlns:a16="http://schemas.microsoft.com/office/drawing/2014/main" id="{00B149B8-FF48-0FB5-AEF5-B9C2CF37942B}"/>
              </a:ext>
            </a:extLst>
          </p:cNvPr>
          <p:cNvPicPr>
            <a:picLocks noChangeAspect="1"/>
          </p:cNvPicPr>
          <p:nvPr/>
        </p:nvPicPr>
        <p:blipFill>
          <a:blip r:embed="rId3"/>
          <a:stretch>
            <a:fillRect/>
          </a:stretch>
        </p:blipFill>
        <p:spPr>
          <a:xfrm>
            <a:off x="4689431" y="3428999"/>
            <a:ext cx="2270169" cy="2514729"/>
          </a:xfrm>
          <a:prstGeom prst="rect">
            <a:avLst/>
          </a:prstGeom>
        </p:spPr>
      </p:pic>
      <p:pic>
        <p:nvPicPr>
          <p:cNvPr id="10" name="Picture 9">
            <a:extLst>
              <a:ext uri="{FF2B5EF4-FFF2-40B4-BE49-F238E27FC236}">
                <a16:creationId xmlns:a16="http://schemas.microsoft.com/office/drawing/2014/main" id="{537A130D-01D0-A3A3-1274-1E58E85FA248}"/>
              </a:ext>
            </a:extLst>
          </p:cNvPr>
          <p:cNvPicPr>
            <a:picLocks noChangeAspect="1"/>
          </p:cNvPicPr>
          <p:nvPr/>
        </p:nvPicPr>
        <p:blipFill>
          <a:blip r:embed="rId4"/>
          <a:stretch>
            <a:fillRect/>
          </a:stretch>
        </p:blipFill>
        <p:spPr>
          <a:xfrm>
            <a:off x="7997882" y="2872030"/>
            <a:ext cx="2976879" cy="3071699"/>
          </a:xfrm>
          <a:prstGeom prst="rect">
            <a:avLst/>
          </a:prstGeom>
        </p:spPr>
      </p:pic>
      <p:sp>
        <p:nvSpPr>
          <p:cNvPr id="11" name="Rectangle 10">
            <a:extLst>
              <a:ext uri="{FF2B5EF4-FFF2-40B4-BE49-F238E27FC236}">
                <a16:creationId xmlns:a16="http://schemas.microsoft.com/office/drawing/2014/main" id="{B68BE71A-E71D-9EA4-23DB-0A890543BA8B}"/>
              </a:ext>
            </a:extLst>
          </p:cNvPr>
          <p:cNvSpPr/>
          <p:nvPr/>
        </p:nvSpPr>
        <p:spPr>
          <a:xfrm>
            <a:off x="1217239" y="6045200"/>
            <a:ext cx="2178162" cy="36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PV</a:t>
            </a:r>
          </a:p>
        </p:txBody>
      </p:sp>
      <p:sp>
        <p:nvSpPr>
          <p:cNvPr id="12" name="Rectangle 11">
            <a:extLst>
              <a:ext uri="{FF2B5EF4-FFF2-40B4-BE49-F238E27FC236}">
                <a16:creationId xmlns:a16="http://schemas.microsoft.com/office/drawing/2014/main" id="{CC0E9B9B-9817-0FDB-EB9B-EB0AD52D61DD}"/>
              </a:ext>
            </a:extLst>
          </p:cNvPr>
          <p:cNvSpPr/>
          <p:nvPr/>
        </p:nvSpPr>
        <p:spPr>
          <a:xfrm>
            <a:off x="4689431" y="6045200"/>
            <a:ext cx="2270169" cy="3162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PVC</a:t>
            </a:r>
          </a:p>
        </p:txBody>
      </p:sp>
      <p:sp>
        <p:nvSpPr>
          <p:cNvPr id="13" name="Rectangle 12">
            <a:extLst>
              <a:ext uri="{FF2B5EF4-FFF2-40B4-BE49-F238E27FC236}">
                <a16:creationId xmlns:a16="http://schemas.microsoft.com/office/drawing/2014/main" id="{7307A90B-7F62-1890-FCC6-DF72F3DB5119}"/>
              </a:ext>
            </a:extLst>
          </p:cNvPr>
          <p:cNvSpPr/>
          <p:nvPr/>
        </p:nvSpPr>
        <p:spPr>
          <a:xfrm>
            <a:off x="7997882" y="6045200"/>
            <a:ext cx="2976879" cy="360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Mount On Pods</a:t>
            </a:r>
          </a:p>
        </p:txBody>
      </p:sp>
    </p:spTree>
    <p:extLst>
      <p:ext uri="{BB962C8B-B14F-4D97-AF65-F5344CB8AC3E}">
        <p14:creationId xmlns:p14="http://schemas.microsoft.com/office/powerpoint/2010/main" val="69469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8616BF-89D3-1671-6BB3-31D5AA1E09B4}"/>
              </a:ext>
            </a:extLst>
          </p:cNvPr>
          <p:cNvSpPr>
            <a:spLocks noGrp="1"/>
          </p:cNvSpPr>
          <p:nvPr>
            <p:ph idx="1"/>
          </p:nvPr>
        </p:nvSpPr>
        <p:spPr>
          <a:xfrm>
            <a:off x="838200" y="518160"/>
            <a:ext cx="10515600" cy="5658803"/>
          </a:xfrm>
        </p:spPr>
        <p:txBody>
          <a:bodyPr/>
          <a:lstStyle/>
          <a:p>
            <a:pPr marL="0" indent="0">
              <a:buNone/>
            </a:pPr>
            <a:r>
              <a:rPr lang="en-US" sz="2200" b="1" dirty="0" err="1">
                <a:solidFill>
                  <a:schemeClr val="accent1"/>
                </a:solidFill>
              </a:rPr>
              <a:t>StorageClass</a:t>
            </a:r>
            <a:r>
              <a:rPr lang="en-US" sz="2200" b="1" dirty="0">
                <a:solidFill>
                  <a:schemeClr val="accent1"/>
                </a:solidFill>
              </a:rPr>
              <a:t>:</a:t>
            </a:r>
            <a:r>
              <a:rPr lang="en-US" dirty="0"/>
              <a:t>  -&gt; will be used to bind </a:t>
            </a:r>
            <a:r>
              <a:rPr lang="en-US" dirty="0" err="1"/>
              <a:t>PersistentVolumeClaim</a:t>
            </a:r>
            <a:r>
              <a:rPr lang="en-US" dirty="0"/>
              <a:t> requests to this </a:t>
            </a:r>
            <a:r>
              <a:rPr lang="en-US" dirty="0" err="1"/>
              <a:t>PersistentVolume</a:t>
            </a:r>
            <a:r>
              <a:rPr lang="en-US" dirty="0"/>
              <a:t>.</a:t>
            </a:r>
          </a:p>
          <a:p>
            <a:pPr marL="0" indent="0">
              <a:buNone/>
            </a:pPr>
            <a:r>
              <a:rPr lang="en-US" sz="2200" b="1" dirty="0" err="1">
                <a:solidFill>
                  <a:schemeClr val="accent1"/>
                </a:solidFill>
              </a:rPr>
              <a:t>ReadWriteOnce</a:t>
            </a:r>
            <a:r>
              <a:rPr lang="en-US" sz="2200" b="1" dirty="0">
                <a:solidFill>
                  <a:schemeClr val="accent1"/>
                </a:solidFill>
              </a:rPr>
              <a:t>:</a:t>
            </a:r>
          </a:p>
          <a:p>
            <a:pPr marL="0" indent="0">
              <a:buNone/>
            </a:pPr>
            <a:r>
              <a:rPr lang="en-US" dirty="0"/>
              <a:t>Allows multiple pods on the same node to simultaneously access a PV for reading and writing. This mode was previously used for workloads that required single-writer access to storage, but it could pose a risk for applications that need </a:t>
            </a:r>
            <a:r>
              <a:rPr lang="en-US" b="1" dirty="0">
                <a:solidFill>
                  <a:schemeClr val="accent1"/>
                </a:solidFill>
              </a:rPr>
              <a:t>strict</a:t>
            </a:r>
            <a:r>
              <a:rPr lang="en-US" dirty="0"/>
              <a:t> single-writer access for data safety.</a:t>
            </a:r>
          </a:p>
          <a:p>
            <a:pPr marL="0" indent="0">
              <a:buNone/>
            </a:pPr>
            <a:r>
              <a:rPr lang="en-US" sz="2200" b="1" dirty="0" err="1">
                <a:solidFill>
                  <a:schemeClr val="accent1"/>
                </a:solidFill>
              </a:rPr>
              <a:t>ReadWriteOncePod</a:t>
            </a:r>
            <a:r>
              <a:rPr lang="en-US" sz="2200" b="1" dirty="0">
                <a:solidFill>
                  <a:schemeClr val="accent1"/>
                </a:solidFill>
              </a:rPr>
              <a:t>:</a:t>
            </a:r>
          </a:p>
          <a:p>
            <a:pPr marL="0" indent="0">
              <a:buNone/>
            </a:pPr>
            <a:r>
              <a:rPr lang="en-US" dirty="0"/>
              <a:t>Restricts access to a single pod on a single node, ensuring that only one pod can write to the volume at any time. This mode is a more restrictive version of RWO.</a:t>
            </a:r>
          </a:p>
          <a:p>
            <a:pPr marL="0" indent="0">
              <a:buNone/>
            </a:pPr>
            <a:endParaRPr lang="en-US" dirty="0"/>
          </a:p>
          <a:p>
            <a:pPr marL="0" indent="0">
              <a:buNone/>
            </a:pPr>
            <a:r>
              <a:rPr lang="en-US" b="1" dirty="0">
                <a:solidFill>
                  <a:schemeClr val="accent1"/>
                </a:solidFill>
              </a:rPr>
              <a:t>Note</a:t>
            </a:r>
            <a:r>
              <a:rPr lang="en-US" dirty="0"/>
              <a:t>: Pods use </a:t>
            </a:r>
            <a:r>
              <a:rPr lang="en-US" dirty="0" err="1"/>
              <a:t>PersistentVolumeClaims</a:t>
            </a:r>
            <a:r>
              <a:rPr lang="en-US" dirty="0"/>
              <a:t> to request physical storage.</a:t>
            </a:r>
          </a:p>
        </p:txBody>
      </p:sp>
      <p:sp>
        <p:nvSpPr>
          <p:cNvPr id="4" name="Slide Number Placeholder 3">
            <a:extLst>
              <a:ext uri="{FF2B5EF4-FFF2-40B4-BE49-F238E27FC236}">
                <a16:creationId xmlns:a16="http://schemas.microsoft.com/office/drawing/2014/main" id="{D0A5B1DA-F703-4470-7DF2-FE2880651A66}"/>
              </a:ext>
            </a:extLst>
          </p:cNvPr>
          <p:cNvSpPr>
            <a:spLocks noGrp="1"/>
          </p:cNvSpPr>
          <p:nvPr>
            <p:ph type="sldNum" sz="quarter" idx="10"/>
          </p:nvPr>
        </p:nvSpPr>
        <p:spPr/>
        <p:txBody>
          <a:bodyPr/>
          <a:lstStyle/>
          <a:p>
            <a:r>
              <a:rPr lang="en-US"/>
              <a:t>PAGE </a:t>
            </a:r>
            <a:fld id="{4A9B5881-4007-4345-955A-79C2656F0C49}" type="slidenum">
              <a:rPr lang="en-US" smtClean="0"/>
              <a:pPr/>
              <a:t>33</a:t>
            </a:fld>
            <a:endParaRPr lang="en-US" dirty="0"/>
          </a:p>
        </p:txBody>
      </p:sp>
    </p:spTree>
    <p:extLst>
      <p:ext uri="{BB962C8B-B14F-4D97-AF65-F5344CB8AC3E}">
        <p14:creationId xmlns:p14="http://schemas.microsoft.com/office/powerpoint/2010/main" val="1934913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44F0-7DB9-1D23-0B58-237895EA16E8}"/>
              </a:ext>
            </a:extLst>
          </p:cNvPr>
          <p:cNvSpPr>
            <a:spLocks noGrp="1"/>
          </p:cNvSpPr>
          <p:nvPr>
            <p:ph type="title"/>
          </p:nvPr>
        </p:nvSpPr>
        <p:spPr>
          <a:xfrm>
            <a:off x="838200" y="641855"/>
            <a:ext cx="6273800" cy="772107"/>
          </a:xfrm>
        </p:spPr>
        <p:txBody>
          <a:bodyPr/>
          <a:lstStyle/>
          <a:p>
            <a:r>
              <a:rPr lang="en-US" dirty="0" err="1"/>
              <a:t>BenchMarks</a:t>
            </a:r>
            <a:endParaRPr lang="en-US" dirty="0"/>
          </a:p>
        </p:txBody>
      </p:sp>
      <p:sp>
        <p:nvSpPr>
          <p:cNvPr id="3" name="Content Placeholder 2">
            <a:extLst>
              <a:ext uri="{FF2B5EF4-FFF2-40B4-BE49-F238E27FC236}">
                <a16:creationId xmlns:a16="http://schemas.microsoft.com/office/drawing/2014/main" id="{B80ACC99-3475-BE21-EB88-502BE59CB104}"/>
              </a:ext>
            </a:extLst>
          </p:cNvPr>
          <p:cNvSpPr>
            <a:spLocks noGrp="1"/>
          </p:cNvSpPr>
          <p:nvPr>
            <p:ph idx="1"/>
          </p:nvPr>
        </p:nvSpPr>
        <p:spPr>
          <a:xfrm>
            <a:off x="838200" y="1825625"/>
            <a:ext cx="10652760" cy="4351338"/>
          </a:xfrm>
        </p:spPr>
        <p:txBody>
          <a:bodyPr/>
          <a:lstStyle/>
          <a:p>
            <a:pPr marL="0" indent="0">
              <a:buNone/>
            </a:pPr>
            <a:r>
              <a:rPr lang="pt-BR" dirty="0"/>
              <a:t> ab -n 100 -c 100 -s 200 http://localhost:8080/hello 5pods 512 mem 500m cpu ,limits: 1024 m 1cpu</a:t>
            </a:r>
          </a:p>
          <a:p>
            <a:pPr marL="0" indent="0">
              <a:buNone/>
            </a:pPr>
            <a:r>
              <a:rPr lang="pt-BR" dirty="0"/>
              <a:t> </a:t>
            </a:r>
            <a:r>
              <a:rPr lang="pt-BR" b="1" dirty="0">
                <a:solidFill>
                  <a:srgbClr val="FF0000"/>
                </a:solidFill>
              </a:rPr>
              <a:t>100 request 100 parallel</a:t>
            </a:r>
          </a:p>
          <a:p>
            <a:pPr marL="0" indent="0">
              <a:buNone/>
            </a:pPr>
            <a:r>
              <a:rPr lang="pt-BR" dirty="0"/>
              <a:t>BenchMark results with 2pods , 5pods , </a:t>
            </a:r>
          </a:p>
          <a:p>
            <a:pPr marL="0" indent="0">
              <a:buNone/>
            </a:pPr>
            <a:r>
              <a:rPr lang="pt-BR" dirty="0"/>
              <a:t>10 pods of same endpoint(which runs  </a:t>
            </a:r>
          </a:p>
          <a:p>
            <a:pPr marL="0" indent="0">
              <a:buNone/>
            </a:pPr>
            <a:r>
              <a:rPr lang="pt-BR" dirty="0"/>
              <a:t>empty loop 50000 iterations) and gives response.</a:t>
            </a:r>
            <a:endParaRPr lang="en-US" dirty="0"/>
          </a:p>
        </p:txBody>
      </p:sp>
      <p:sp>
        <p:nvSpPr>
          <p:cNvPr id="4" name="Slide Number Placeholder 3">
            <a:extLst>
              <a:ext uri="{FF2B5EF4-FFF2-40B4-BE49-F238E27FC236}">
                <a16:creationId xmlns:a16="http://schemas.microsoft.com/office/drawing/2014/main" id="{CDF2B564-46A9-209F-BA8C-C31AD06987CA}"/>
              </a:ext>
            </a:extLst>
          </p:cNvPr>
          <p:cNvSpPr>
            <a:spLocks noGrp="1"/>
          </p:cNvSpPr>
          <p:nvPr>
            <p:ph type="sldNum" sz="quarter" idx="10"/>
          </p:nvPr>
        </p:nvSpPr>
        <p:spPr/>
        <p:txBody>
          <a:bodyPr/>
          <a:lstStyle/>
          <a:p>
            <a:r>
              <a:rPr lang="en-US"/>
              <a:t>PAGE </a:t>
            </a:r>
            <a:fld id="{4A9B5881-4007-4345-955A-79C2656F0C49}" type="slidenum">
              <a:rPr lang="en-US" smtClean="0"/>
              <a:pPr/>
              <a:t>34</a:t>
            </a:fld>
            <a:endParaRPr lang="en-US" dirty="0"/>
          </a:p>
        </p:txBody>
      </p:sp>
      <p:pic>
        <p:nvPicPr>
          <p:cNvPr id="6" name="Picture 5">
            <a:extLst>
              <a:ext uri="{FF2B5EF4-FFF2-40B4-BE49-F238E27FC236}">
                <a16:creationId xmlns:a16="http://schemas.microsoft.com/office/drawing/2014/main" id="{ED129D20-B230-B16D-A2A0-4B77435FA6CA}"/>
              </a:ext>
            </a:extLst>
          </p:cNvPr>
          <p:cNvPicPr>
            <a:picLocks noChangeAspect="1"/>
          </p:cNvPicPr>
          <p:nvPr/>
        </p:nvPicPr>
        <p:blipFill>
          <a:blip r:embed="rId2"/>
          <a:stretch>
            <a:fillRect/>
          </a:stretch>
        </p:blipFill>
        <p:spPr>
          <a:xfrm>
            <a:off x="7217190" y="218241"/>
            <a:ext cx="4273770" cy="1619333"/>
          </a:xfrm>
          <a:prstGeom prst="rect">
            <a:avLst/>
          </a:prstGeom>
        </p:spPr>
      </p:pic>
      <p:pic>
        <p:nvPicPr>
          <p:cNvPr id="10" name="Picture 9">
            <a:extLst>
              <a:ext uri="{FF2B5EF4-FFF2-40B4-BE49-F238E27FC236}">
                <a16:creationId xmlns:a16="http://schemas.microsoft.com/office/drawing/2014/main" id="{E5957648-845F-AD1D-834C-C95FD9F6090C}"/>
              </a:ext>
            </a:extLst>
          </p:cNvPr>
          <p:cNvPicPr>
            <a:picLocks noChangeAspect="1"/>
          </p:cNvPicPr>
          <p:nvPr/>
        </p:nvPicPr>
        <p:blipFill>
          <a:blip r:embed="rId3"/>
          <a:stretch>
            <a:fillRect/>
          </a:stretch>
        </p:blipFill>
        <p:spPr>
          <a:xfrm>
            <a:off x="6477132" y="2153726"/>
            <a:ext cx="5194346" cy="4243878"/>
          </a:xfrm>
          <a:prstGeom prst="rect">
            <a:avLst/>
          </a:prstGeom>
        </p:spPr>
      </p:pic>
      <p:pic>
        <p:nvPicPr>
          <p:cNvPr id="12" name="Picture 11">
            <a:extLst>
              <a:ext uri="{FF2B5EF4-FFF2-40B4-BE49-F238E27FC236}">
                <a16:creationId xmlns:a16="http://schemas.microsoft.com/office/drawing/2014/main" id="{5780C086-E326-01CD-6F98-BDE4F5C0B4F0}"/>
              </a:ext>
            </a:extLst>
          </p:cNvPr>
          <p:cNvPicPr>
            <a:picLocks noChangeAspect="1"/>
          </p:cNvPicPr>
          <p:nvPr/>
        </p:nvPicPr>
        <p:blipFill>
          <a:blip r:embed="rId4"/>
          <a:stretch>
            <a:fillRect/>
          </a:stretch>
        </p:blipFill>
        <p:spPr>
          <a:xfrm>
            <a:off x="1119962" y="3850381"/>
            <a:ext cx="3888918" cy="2164340"/>
          </a:xfrm>
          <a:prstGeom prst="rect">
            <a:avLst/>
          </a:prstGeom>
        </p:spPr>
      </p:pic>
    </p:spTree>
    <p:extLst>
      <p:ext uri="{BB962C8B-B14F-4D97-AF65-F5344CB8AC3E}">
        <p14:creationId xmlns:p14="http://schemas.microsoft.com/office/powerpoint/2010/main" val="2577511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1790-36C0-531B-2357-438D16C289F1}"/>
              </a:ext>
            </a:extLst>
          </p:cNvPr>
          <p:cNvSpPr>
            <a:spLocks noGrp="1"/>
          </p:cNvSpPr>
          <p:nvPr>
            <p:ph type="title"/>
          </p:nvPr>
        </p:nvSpPr>
        <p:spPr>
          <a:xfrm>
            <a:off x="838200" y="641855"/>
            <a:ext cx="6273800" cy="772107"/>
          </a:xfrm>
        </p:spPr>
        <p:txBody>
          <a:bodyPr/>
          <a:lstStyle/>
          <a:p>
            <a:r>
              <a:rPr lang="en-US" dirty="0"/>
              <a:t>Conclusion</a:t>
            </a:r>
          </a:p>
        </p:txBody>
      </p:sp>
      <p:sp>
        <p:nvSpPr>
          <p:cNvPr id="3" name="Content Placeholder 2">
            <a:extLst>
              <a:ext uri="{FF2B5EF4-FFF2-40B4-BE49-F238E27FC236}">
                <a16:creationId xmlns:a16="http://schemas.microsoft.com/office/drawing/2014/main" id="{5DC9FB80-0D98-38FE-44CA-4C577C4D4CCF}"/>
              </a:ext>
            </a:extLst>
          </p:cNvPr>
          <p:cNvSpPr>
            <a:spLocks noGrp="1"/>
          </p:cNvSpPr>
          <p:nvPr>
            <p:ph idx="1"/>
          </p:nvPr>
        </p:nvSpPr>
        <p:spPr>
          <a:xfrm>
            <a:off x="838200" y="1825624"/>
            <a:ext cx="10515600" cy="4717415"/>
          </a:xfrm>
        </p:spPr>
        <p:txBody>
          <a:bodyPr>
            <a:normAutofit/>
          </a:bodyPr>
          <a:lstStyle/>
          <a:p>
            <a:pPr marL="0" indent="0">
              <a:buNone/>
            </a:pPr>
            <a:r>
              <a:rPr lang="en-US" dirty="0"/>
              <a:t>2pod -&gt; 5pods processing time decreased</a:t>
            </a:r>
          </a:p>
          <a:p>
            <a:pPr marL="0" indent="0">
              <a:buNone/>
            </a:pPr>
            <a:r>
              <a:rPr lang="en-US" dirty="0"/>
              <a:t>5 pods -&gt; 10pods processing time increased, reasons are given below.</a:t>
            </a:r>
          </a:p>
          <a:p>
            <a:pPr marL="0" indent="0">
              <a:buNone/>
            </a:pPr>
            <a:r>
              <a:rPr lang="en-US" sz="2500" b="1" dirty="0">
                <a:solidFill>
                  <a:srgbClr val="FF0000"/>
                </a:solidFill>
              </a:rPr>
              <a:t>Resource Contention:</a:t>
            </a:r>
          </a:p>
          <a:p>
            <a:pPr marL="0" indent="0">
              <a:buNone/>
            </a:pPr>
            <a:r>
              <a:rPr lang="en-US" sz="1900" b="1" dirty="0">
                <a:solidFill>
                  <a:schemeClr val="accent3">
                    <a:lumMod val="75000"/>
                  </a:schemeClr>
                </a:solidFill>
              </a:rPr>
              <a:t>Shared Resources</a:t>
            </a:r>
            <a:r>
              <a:rPr lang="en-US" sz="1900" dirty="0"/>
              <a:t>: </a:t>
            </a:r>
            <a:r>
              <a:rPr lang="en-US" dirty="0"/>
              <a:t>More pods may lead to increased contention for shared resources like CPU and memory, particularly if the underlying infrastructure is not scaled to handle the increased load.</a:t>
            </a:r>
          </a:p>
          <a:p>
            <a:pPr marL="0" indent="0">
              <a:buNone/>
            </a:pPr>
            <a:endParaRPr lang="en-US" dirty="0"/>
          </a:p>
          <a:p>
            <a:pPr marL="0" indent="0">
              <a:buNone/>
            </a:pPr>
            <a:r>
              <a:rPr lang="en-US" sz="2200" b="1" dirty="0">
                <a:solidFill>
                  <a:srgbClr val="C00000"/>
                </a:solidFill>
              </a:rPr>
              <a:t>Load Balancer and Networking:</a:t>
            </a:r>
          </a:p>
          <a:p>
            <a:pPr marL="0" indent="0">
              <a:buNone/>
            </a:pPr>
            <a:r>
              <a:rPr lang="en-US" b="1" dirty="0">
                <a:solidFill>
                  <a:schemeClr val="accent3">
                    <a:lumMod val="75000"/>
                  </a:schemeClr>
                </a:solidFill>
              </a:rPr>
              <a:t>Distribution Issues: </a:t>
            </a:r>
            <a:r>
              <a:rPr lang="en-US" dirty="0"/>
              <a:t>The load balancer might become less efficient as the number of pods increases, leading to uneven distribution of traffic and potential bottlenecks.</a:t>
            </a:r>
          </a:p>
          <a:p>
            <a:pPr marL="0" indent="0">
              <a:buNone/>
            </a:pPr>
            <a:r>
              <a:rPr lang="en-US" b="1" dirty="0">
                <a:solidFill>
                  <a:schemeClr val="accent3">
                    <a:lumMod val="75000"/>
                  </a:schemeClr>
                </a:solidFill>
              </a:rPr>
              <a:t>Network Overhead: </a:t>
            </a:r>
            <a:r>
              <a:rPr lang="en-US" dirty="0"/>
              <a:t>More pods mean increased network communication overhead, which can impact performance.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6DAC18C-142E-2E27-9079-9057B6DD8FD7}"/>
              </a:ext>
            </a:extLst>
          </p:cNvPr>
          <p:cNvSpPr>
            <a:spLocks noGrp="1"/>
          </p:cNvSpPr>
          <p:nvPr>
            <p:ph type="sldNum" sz="quarter" idx="10"/>
          </p:nvPr>
        </p:nvSpPr>
        <p:spPr/>
        <p:txBody>
          <a:bodyPr/>
          <a:lstStyle/>
          <a:p>
            <a:r>
              <a:rPr lang="en-US"/>
              <a:t>PAGE </a:t>
            </a:r>
            <a:fld id="{4A9B5881-4007-4345-955A-79C2656F0C49}" type="slidenum">
              <a:rPr lang="en-US" smtClean="0"/>
              <a:pPr/>
              <a:t>35</a:t>
            </a:fld>
            <a:endParaRPr lang="en-US" dirty="0"/>
          </a:p>
        </p:txBody>
      </p:sp>
    </p:spTree>
    <p:extLst>
      <p:ext uri="{BB962C8B-B14F-4D97-AF65-F5344CB8AC3E}">
        <p14:creationId xmlns:p14="http://schemas.microsoft.com/office/powerpoint/2010/main" val="2116331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EF1C-01DF-518E-7ACA-10EDE200E842}"/>
              </a:ext>
            </a:extLst>
          </p:cNvPr>
          <p:cNvSpPr>
            <a:spLocks noGrp="1"/>
          </p:cNvSpPr>
          <p:nvPr>
            <p:ph type="title"/>
          </p:nvPr>
        </p:nvSpPr>
        <p:spPr>
          <a:xfrm>
            <a:off x="838200" y="641855"/>
            <a:ext cx="6273800" cy="772107"/>
          </a:xfrm>
        </p:spPr>
        <p:txBody>
          <a:bodyPr/>
          <a:lstStyle/>
          <a:p>
            <a:r>
              <a:rPr lang="en-US" dirty="0"/>
              <a:t>Cont..</a:t>
            </a:r>
          </a:p>
        </p:txBody>
      </p:sp>
      <p:sp>
        <p:nvSpPr>
          <p:cNvPr id="3" name="Content Placeholder 2">
            <a:extLst>
              <a:ext uri="{FF2B5EF4-FFF2-40B4-BE49-F238E27FC236}">
                <a16:creationId xmlns:a16="http://schemas.microsoft.com/office/drawing/2014/main" id="{E970847F-AF1C-9BB4-A995-4E882D23477D}"/>
              </a:ext>
            </a:extLst>
          </p:cNvPr>
          <p:cNvSpPr>
            <a:spLocks noGrp="1"/>
          </p:cNvSpPr>
          <p:nvPr>
            <p:ph idx="1"/>
          </p:nvPr>
        </p:nvSpPr>
        <p:spPr/>
        <p:txBody>
          <a:bodyPr/>
          <a:lstStyle/>
          <a:p>
            <a:pPr marL="0" indent="0">
              <a:buNone/>
            </a:pPr>
            <a:r>
              <a:rPr lang="en-US" b="1" dirty="0">
                <a:solidFill>
                  <a:schemeClr val="accent3">
                    <a:lumMod val="75000"/>
                  </a:schemeClr>
                </a:solidFill>
              </a:rPr>
              <a:t>Concurrency Handling: </a:t>
            </a:r>
            <a:r>
              <a:rPr lang="en-US" dirty="0"/>
              <a:t>The application might not handle high levels of concurrency efficiently, leading to increased response times as more pods are added.</a:t>
            </a:r>
          </a:p>
          <a:p>
            <a:pPr marL="0" indent="0">
              <a:buNone/>
            </a:pPr>
            <a:r>
              <a:rPr lang="en-US" dirty="0"/>
              <a:t>Synchronization and Coordination: More pods can introduce overhead in terms of synchronization and coordination, which might affect performance.</a:t>
            </a:r>
          </a:p>
          <a:p>
            <a:pPr marL="0" indent="0">
              <a:buNone/>
            </a:pPr>
            <a:r>
              <a:rPr lang="en-US" b="1" dirty="0">
                <a:solidFill>
                  <a:schemeClr val="accent3">
                    <a:lumMod val="75000"/>
                  </a:schemeClr>
                </a:solidFill>
              </a:rPr>
              <a:t>Pod Management Overhead: </a:t>
            </a:r>
            <a:r>
              <a:rPr lang="en-US" dirty="0"/>
              <a:t>Managing a larger number of pods can introduce additional overhead in terms of startup and shutdown times, potentially affecting performance.</a:t>
            </a:r>
          </a:p>
          <a:p>
            <a:pPr marL="0" indent="0">
              <a:buNone/>
            </a:pPr>
            <a:endParaRPr lang="en-US" dirty="0"/>
          </a:p>
        </p:txBody>
      </p:sp>
      <p:sp>
        <p:nvSpPr>
          <p:cNvPr id="4" name="Slide Number Placeholder 3">
            <a:extLst>
              <a:ext uri="{FF2B5EF4-FFF2-40B4-BE49-F238E27FC236}">
                <a16:creationId xmlns:a16="http://schemas.microsoft.com/office/drawing/2014/main" id="{D6F66ED7-A7C6-2C73-F1DE-5D0FC6C0A14D}"/>
              </a:ext>
            </a:extLst>
          </p:cNvPr>
          <p:cNvSpPr>
            <a:spLocks noGrp="1"/>
          </p:cNvSpPr>
          <p:nvPr>
            <p:ph type="sldNum" sz="quarter" idx="10"/>
          </p:nvPr>
        </p:nvSpPr>
        <p:spPr/>
        <p:txBody>
          <a:bodyPr/>
          <a:lstStyle/>
          <a:p>
            <a:r>
              <a:rPr lang="en-US"/>
              <a:t>PAGE </a:t>
            </a:r>
            <a:fld id="{4A9B5881-4007-4345-955A-79C2656F0C49}" type="slidenum">
              <a:rPr lang="en-US" smtClean="0"/>
              <a:pPr/>
              <a:t>36</a:t>
            </a:fld>
            <a:endParaRPr lang="en-US" dirty="0"/>
          </a:p>
        </p:txBody>
      </p:sp>
    </p:spTree>
    <p:extLst>
      <p:ext uri="{BB962C8B-B14F-4D97-AF65-F5344CB8AC3E}">
        <p14:creationId xmlns:p14="http://schemas.microsoft.com/office/powerpoint/2010/main" val="6849660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AEC8-67FA-20EB-1969-F73FC112A67E}"/>
              </a:ext>
            </a:extLst>
          </p:cNvPr>
          <p:cNvSpPr>
            <a:spLocks noGrp="1"/>
          </p:cNvSpPr>
          <p:nvPr>
            <p:ph type="title"/>
          </p:nvPr>
        </p:nvSpPr>
        <p:spPr>
          <a:xfrm>
            <a:off x="838200" y="641855"/>
            <a:ext cx="6477000" cy="772107"/>
          </a:xfrm>
        </p:spPr>
        <p:txBody>
          <a:bodyPr/>
          <a:lstStyle/>
          <a:p>
            <a:r>
              <a:rPr lang="en-US" b="1" dirty="0"/>
              <a:t>Service Account in Kubernetes</a:t>
            </a:r>
          </a:p>
        </p:txBody>
      </p:sp>
      <p:sp>
        <p:nvSpPr>
          <p:cNvPr id="3" name="Content Placeholder 2">
            <a:extLst>
              <a:ext uri="{FF2B5EF4-FFF2-40B4-BE49-F238E27FC236}">
                <a16:creationId xmlns:a16="http://schemas.microsoft.com/office/drawing/2014/main" id="{F6C81F02-F305-36A4-BA74-45365936C1C4}"/>
              </a:ext>
            </a:extLst>
          </p:cNvPr>
          <p:cNvSpPr>
            <a:spLocks noGrp="1"/>
          </p:cNvSpPr>
          <p:nvPr>
            <p:ph idx="1"/>
          </p:nvPr>
        </p:nvSpPr>
        <p:spPr/>
        <p:txBody>
          <a:bodyPr/>
          <a:lstStyle/>
          <a:p>
            <a:r>
              <a:rPr lang="en-US" dirty="0"/>
              <a:t>A service account </a:t>
            </a:r>
            <a:r>
              <a:rPr lang="en-US" dirty="0">
                <a:solidFill>
                  <a:schemeClr val="accent4">
                    <a:lumMod val="60000"/>
                    <a:lumOff val="40000"/>
                  </a:schemeClr>
                </a:solidFill>
              </a:rPr>
              <a:t>provides an identity </a:t>
            </a:r>
            <a:r>
              <a:rPr lang="en-US" dirty="0"/>
              <a:t>for processes that run in a Pod, and maps to a </a:t>
            </a:r>
            <a:r>
              <a:rPr lang="en-US" dirty="0" err="1"/>
              <a:t>ServiceAccount</a:t>
            </a:r>
            <a:r>
              <a:rPr lang="en-US" dirty="0"/>
              <a:t> object. When you authenticate to the API server, you identify yourself as a particular user.</a:t>
            </a:r>
          </a:p>
          <a:p>
            <a:r>
              <a:rPr lang="en-US" dirty="0"/>
              <a:t>Every Kubernetes namespace </a:t>
            </a:r>
            <a:r>
              <a:rPr lang="en-US" dirty="0">
                <a:solidFill>
                  <a:schemeClr val="accent1"/>
                </a:solidFill>
              </a:rPr>
              <a:t>contains at least one </a:t>
            </a:r>
            <a:r>
              <a:rPr lang="en-US" dirty="0" err="1">
                <a:solidFill>
                  <a:schemeClr val="accent1"/>
                </a:solidFill>
              </a:rPr>
              <a:t>ServiceAccount</a:t>
            </a:r>
            <a:r>
              <a:rPr lang="en-US" dirty="0"/>
              <a:t>: the default, </a:t>
            </a:r>
            <a:r>
              <a:rPr lang="en-US" dirty="0" err="1"/>
              <a:t>ServiceAccount</a:t>
            </a:r>
            <a:r>
              <a:rPr lang="en-US" dirty="0"/>
              <a:t> for that namespace, named </a:t>
            </a:r>
            <a:r>
              <a:rPr lang="en-US" dirty="0">
                <a:solidFill>
                  <a:schemeClr val="accent1"/>
                </a:solidFill>
              </a:rPr>
              <a:t>default</a:t>
            </a:r>
            <a:r>
              <a:rPr lang="en-US" dirty="0"/>
              <a:t>. If you do not specify a </a:t>
            </a:r>
            <a:r>
              <a:rPr lang="en-US" dirty="0" err="1"/>
              <a:t>ServiceAccount</a:t>
            </a:r>
            <a:r>
              <a:rPr lang="en-US" dirty="0"/>
              <a:t> when you create a Pod, Kubernetes automatically assigns the </a:t>
            </a:r>
            <a:r>
              <a:rPr lang="en-US" dirty="0" err="1"/>
              <a:t>ServiceAccount</a:t>
            </a:r>
            <a:r>
              <a:rPr lang="en-US" dirty="0"/>
              <a:t> named default in that namespace.</a:t>
            </a:r>
          </a:p>
          <a:p>
            <a:r>
              <a:rPr lang="en-US" dirty="0"/>
              <a:t>An application running inside a </a:t>
            </a:r>
            <a:r>
              <a:rPr lang="en-US" dirty="0">
                <a:solidFill>
                  <a:schemeClr val="accent4">
                    <a:lumMod val="60000"/>
                    <a:lumOff val="40000"/>
                  </a:schemeClr>
                </a:solidFill>
              </a:rPr>
              <a:t>Pod can access the Kubernetes API using automatically mounted service account credentials.</a:t>
            </a:r>
          </a:p>
          <a:p>
            <a:r>
              <a:rPr lang="en-US" dirty="0"/>
              <a:t>If you don't want the </a:t>
            </a:r>
            <a:r>
              <a:rPr lang="en-US" dirty="0" err="1"/>
              <a:t>kubelet</a:t>
            </a:r>
            <a:r>
              <a:rPr lang="en-US" dirty="0"/>
              <a:t> to automatically mount a </a:t>
            </a:r>
            <a:r>
              <a:rPr lang="en-US" dirty="0" err="1"/>
              <a:t>ServiceAccount's</a:t>
            </a:r>
            <a:r>
              <a:rPr lang="en-US" dirty="0"/>
              <a:t> API credentials, you can opt out of the default behavior. </a:t>
            </a:r>
            <a:r>
              <a:rPr lang="en-US" dirty="0">
                <a:solidFill>
                  <a:schemeClr val="accent1"/>
                </a:solidFill>
              </a:rPr>
              <a:t>You can opt out of automounting API credentials of a service account by setting </a:t>
            </a:r>
            <a:r>
              <a:rPr lang="en-US" dirty="0" err="1">
                <a:solidFill>
                  <a:schemeClr val="accent6"/>
                </a:solidFill>
              </a:rPr>
              <a:t>automountServiceAccountToken</a:t>
            </a:r>
            <a:r>
              <a:rPr lang="en-US" dirty="0">
                <a:solidFill>
                  <a:schemeClr val="accent6"/>
                </a:solidFill>
              </a:rPr>
              <a:t>: false</a:t>
            </a:r>
          </a:p>
        </p:txBody>
      </p:sp>
      <p:sp>
        <p:nvSpPr>
          <p:cNvPr id="4" name="Slide Number Placeholder 3">
            <a:extLst>
              <a:ext uri="{FF2B5EF4-FFF2-40B4-BE49-F238E27FC236}">
                <a16:creationId xmlns:a16="http://schemas.microsoft.com/office/drawing/2014/main" id="{60412A8B-AFC5-8E9C-EE4A-8C5357FF5B96}"/>
              </a:ext>
            </a:extLst>
          </p:cNvPr>
          <p:cNvSpPr>
            <a:spLocks noGrp="1"/>
          </p:cNvSpPr>
          <p:nvPr>
            <p:ph type="sldNum" sz="quarter" idx="10"/>
          </p:nvPr>
        </p:nvSpPr>
        <p:spPr/>
        <p:txBody>
          <a:bodyPr/>
          <a:lstStyle/>
          <a:p>
            <a:r>
              <a:rPr lang="en-US"/>
              <a:t>PAGE </a:t>
            </a:r>
            <a:fld id="{4A9B5881-4007-4345-955A-79C2656F0C49}" type="slidenum">
              <a:rPr lang="en-US" smtClean="0"/>
              <a:pPr/>
              <a:t>37</a:t>
            </a:fld>
            <a:endParaRPr lang="en-US" dirty="0"/>
          </a:p>
        </p:txBody>
      </p:sp>
    </p:spTree>
    <p:extLst>
      <p:ext uri="{BB962C8B-B14F-4D97-AF65-F5344CB8AC3E}">
        <p14:creationId xmlns:p14="http://schemas.microsoft.com/office/powerpoint/2010/main" val="995456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E4792E-ACE8-A4E0-31BA-557380922B4C}"/>
              </a:ext>
            </a:extLst>
          </p:cNvPr>
          <p:cNvSpPr>
            <a:spLocks noGrp="1"/>
          </p:cNvSpPr>
          <p:nvPr>
            <p:ph type="sldNum" sz="quarter" idx="10"/>
          </p:nvPr>
        </p:nvSpPr>
        <p:spPr/>
        <p:txBody>
          <a:bodyPr/>
          <a:lstStyle/>
          <a:p>
            <a:r>
              <a:rPr lang="en-US"/>
              <a:t>PAGE </a:t>
            </a:r>
            <a:fld id="{4A9B5881-4007-4345-955A-79C2656F0C49}" type="slidenum">
              <a:rPr lang="en-US" smtClean="0"/>
              <a:pPr/>
              <a:t>38</a:t>
            </a:fld>
            <a:endParaRPr lang="en-US" dirty="0"/>
          </a:p>
        </p:txBody>
      </p:sp>
      <p:sp>
        <p:nvSpPr>
          <p:cNvPr id="8" name="Content Placeholder 7">
            <a:extLst>
              <a:ext uri="{FF2B5EF4-FFF2-40B4-BE49-F238E27FC236}">
                <a16:creationId xmlns:a16="http://schemas.microsoft.com/office/drawing/2014/main" id="{DE25845D-73BF-1055-E2D1-C1FB2BB051D9}"/>
              </a:ext>
            </a:extLst>
          </p:cNvPr>
          <p:cNvSpPr>
            <a:spLocks noGrp="1"/>
          </p:cNvSpPr>
          <p:nvPr>
            <p:ph idx="1"/>
          </p:nvPr>
        </p:nvSpPr>
        <p:spPr>
          <a:xfrm>
            <a:off x="838200" y="579120"/>
            <a:ext cx="10515600" cy="5597843"/>
          </a:xfrm>
        </p:spPr>
        <p:txBody>
          <a:bodyPr>
            <a:normAutofit fontScale="77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t>
            </a:r>
            <a:r>
              <a:rPr lang="en-US" dirty="0" err="1"/>
              <a:t>ServiceAccountLevel</a:t>
            </a:r>
            <a:r>
              <a:rPr lang="en-US" dirty="0"/>
              <a:t>				At </a:t>
            </a:r>
            <a:r>
              <a:rPr lang="en-US" dirty="0" err="1"/>
              <a:t>PodLevel</a:t>
            </a:r>
            <a:endParaRPr lang="en-US" dirty="0"/>
          </a:p>
          <a:p>
            <a:pPr marL="0" indent="0">
              <a:buNone/>
            </a:pPr>
            <a:endParaRPr lang="en-US" dirty="0"/>
          </a:p>
          <a:p>
            <a:pPr marL="0" indent="0">
              <a:buNone/>
            </a:pPr>
            <a:r>
              <a:rPr lang="en-US" dirty="0"/>
              <a:t>You can also opt out of automounting API credentials for a particular Pod, If both the </a:t>
            </a:r>
            <a:r>
              <a:rPr lang="en-US" dirty="0" err="1"/>
              <a:t>ServiceAccount</a:t>
            </a:r>
            <a:r>
              <a:rPr lang="en-US" dirty="0"/>
              <a:t> and the Pod's .spec specify a value for </a:t>
            </a:r>
            <a:r>
              <a:rPr lang="en-US" dirty="0" err="1"/>
              <a:t>automountServiceAccountToken</a:t>
            </a:r>
            <a:r>
              <a:rPr lang="en-US" dirty="0"/>
              <a:t>, the Pod spec takes precedence.</a:t>
            </a:r>
          </a:p>
          <a:p>
            <a:pPr marL="0" indent="0">
              <a:buNone/>
            </a:pPr>
            <a:endParaRPr lang="en-US" dirty="0"/>
          </a:p>
          <a:p>
            <a:pPr marL="0" indent="0">
              <a:buNone/>
            </a:pPr>
            <a:r>
              <a:rPr lang="en-US" dirty="0"/>
              <a:t>You can specify </a:t>
            </a:r>
            <a:r>
              <a:rPr lang="en-US" dirty="0" err="1"/>
              <a:t>imagePullSecret</a:t>
            </a:r>
            <a:r>
              <a:rPr lang="en-US" dirty="0"/>
              <a:t> in </a:t>
            </a:r>
            <a:r>
              <a:rPr lang="en-US" dirty="0" err="1"/>
              <a:t>serviceAccountSpecification</a:t>
            </a:r>
            <a:r>
              <a:rPr lang="en-US" dirty="0"/>
              <a:t>, this allows pods to authenticate with docker registry before pulling images.</a:t>
            </a:r>
          </a:p>
          <a:p>
            <a:pPr marL="0" indent="0">
              <a:buNone/>
            </a:pPr>
            <a:endParaRPr lang="en-US" dirty="0"/>
          </a:p>
          <a:p>
            <a:pPr marL="0" indent="0">
              <a:buNone/>
            </a:pPr>
            <a:r>
              <a:rPr lang="en-US" dirty="0">
                <a:solidFill>
                  <a:schemeClr val="accent4">
                    <a:lumMod val="60000"/>
                    <a:lumOff val="40000"/>
                  </a:schemeClr>
                </a:solidFill>
              </a:rPr>
              <a:t>Creating secret:   ( </a:t>
            </a:r>
            <a:r>
              <a:rPr lang="en-US" dirty="0"/>
              <a:t>if you don’t specify –docker-server, it uses current docker hub..)</a:t>
            </a:r>
          </a:p>
          <a:p>
            <a:pPr marL="0" indent="0">
              <a:buNone/>
            </a:pPr>
            <a:r>
              <a:rPr lang="en-US" sz="2400" b="1" dirty="0" err="1">
                <a:solidFill>
                  <a:srgbClr val="92D050"/>
                </a:solidFill>
              </a:rPr>
              <a:t>kubectl</a:t>
            </a:r>
            <a:r>
              <a:rPr lang="en-US" sz="2400" b="1" dirty="0">
                <a:solidFill>
                  <a:srgbClr val="92D050"/>
                </a:solidFill>
              </a:rPr>
              <a:t> create secret </a:t>
            </a:r>
            <a:r>
              <a:rPr lang="en-US" dirty="0">
                <a:solidFill>
                  <a:schemeClr val="accent2">
                    <a:lumMod val="60000"/>
                    <a:lumOff val="40000"/>
                  </a:schemeClr>
                </a:solidFill>
              </a:rPr>
              <a:t>docker-registry </a:t>
            </a:r>
            <a:r>
              <a:rPr lang="en-US" dirty="0" err="1">
                <a:solidFill>
                  <a:schemeClr val="accent6"/>
                </a:solidFill>
              </a:rPr>
              <a:t>myregistrykey</a:t>
            </a:r>
            <a:r>
              <a:rPr lang="en-US" dirty="0">
                <a:solidFill>
                  <a:schemeClr val="accent2">
                    <a:lumMod val="60000"/>
                    <a:lumOff val="40000"/>
                  </a:schemeClr>
                </a:solidFill>
              </a:rPr>
              <a:t> --docker-server=&lt;registry name&gt; \</a:t>
            </a:r>
          </a:p>
          <a:p>
            <a:pPr marL="0" indent="0">
              <a:buNone/>
            </a:pPr>
            <a:r>
              <a:rPr lang="en-US" dirty="0">
                <a:solidFill>
                  <a:schemeClr val="accent2">
                    <a:lumMod val="60000"/>
                    <a:lumOff val="40000"/>
                  </a:schemeClr>
                </a:solidFill>
              </a:rPr>
              <a:t>        --</a:t>
            </a:r>
            <a:r>
              <a:rPr lang="en-US" dirty="0">
                <a:solidFill>
                  <a:schemeClr val="accent6">
                    <a:lumMod val="20000"/>
                    <a:lumOff val="80000"/>
                  </a:schemeClr>
                </a:solidFill>
              </a:rPr>
              <a:t>docker-username=DUMMY_USERNAME </a:t>
            </a:r>
            <a:r>
              <a:rPr lang="en-US" dirty="0">
                <a:solidFill>
                  <a:srgbClr val="FFFF00"/>
                </a:solidFill>
              </a:rPr>
              <a:t>--docker-password=DUMMY_DOCKER_PASSWORD </a:t>
            </a:r>
            <a:r>
              <a:rPr lang="en-US" dirty="0">
                <a:solidFill>
                  <a:schemeClr val="accent2">
                    <a:lumMod val="60000"/>
                    <a:lumOff val="40000"/>
                  </a:schemeClr>
                </a:solidFill>
              </a:rPr>
              <a:t>\</a:t>
            </a:r>
          </a:p>
          <a:p>
            <a:pPr marL="0" indent="0">
              <a:buNone/>
            </a:pPr>
            <a:r>
              <a:rPr lang="en-US" dirty="0">
                <a:solidFill>
                  <a:schemeClr val="accent2">
                    <a:lumMod val="60000"/>
                    <a:lumOff val="40000"/>
                  </a:schemeClr>
                </a:solidFill>
              </a:rPr>
              <a:t>        </a:t>
            </a:r>
            <a:r>
              <a:rPr lang="en-US" dirty="0">
                <a:solidFill>
                  <a:schemeClr val="tx2">
                    <a:lumMod val="10000"/>
                    <a:lumOff val="90000"/>
                  </a:schemeClr>
                </a:solidFill>
              </a:rPr>
              <a:t>--docker-email=DUMMY_DOCKER_EMAIL</a:t>
            </a:r>
          </a:p>
        </p:txBody>
      </p:sp>
      <p:pic>
        <p:nvPicPr>
          <p:cNvPr id="11" name="Picture 10">
            <a:extLst>
              <a:ext uri="{FF2B5EF4-FFF2-40B4-BE49-F238E27FC236}">
                <a16:creationId xmlns:a16="http://schemas.microsoft.com/office/drawing/2014/main" id="{CE8F0655-4FB5-9322-3C6F-4C1CC157FCED}"/>
              </a:ext>
            </a:extLst>
          </p:cNvPr>
          <p:cNvPicPr>
            <a:picLocks noChangeAspect="1"/>
          </p:cNvPicPr>
          <p:nvPr/>
        </p:nvPicPr>
        <p:blipFill>
          <a:blip r:embed="rId2"/>
          <a:stretch>
            <a:fillRect/>
          </a:stretch>
        </p:blipFill>
        <p:spPr>
          <a:xfrm>
            <a:off x="6522720" y="862023"/>
            <a:ext cx="4642544" cy="2206297"/>
          </a:xfrm>
          <a:prstGeom prst="rect">
            <a:avLst/>
          </a:prstGeom>
        </p:spPr>
      </p:pic>
      <mc:AlternateContent xmlns:mc="http://schemas.openxmlformats.org/markup-compatibility/2006">
        <mc:Choice xmlns:p14="http://schemas.microsoft.com/office/powerpoint/2010/main" Requires="p14">
          <p:contentPart p14:bwMode="auto" r:id="rId3">
            <p14:nvContentPartPr>
              <p14:cNvPr id="13" name="Ink 12">
                <a:extLst>
                  <a:ext uri="{FF2B5EF4-FFF2-40B4-BE49-F238E27FC236}">
                    <a16:creationId xmlns:a16="http://schemas.microsoft.com/office/drawing/2014/main" id="{CAF3BED1-E5E2-ABB5-0CF5-84E3E756AF30}"/>
                  </a:ext>
                </a:extLst>
              </p14:cNvPr>
              <p14:cNvContentPartPr/>
              <p14:nvPr/>
            </p14:nvContentPartPr>
            <p14:xfrm>
              <a:off x="6939480" y="2773400"/>
              <a:ext cx="360" cy="360"/>
            </p14:xfrm>
          </p:contentPart>
        </mc:Choice>
        <mc:Fallback>
          <p:pic>
            <p:nvPicPr>
              <p:cNvPr id="13" name="Ink 12">
                <a:extLst>
                  <a:ext uri="{FF2B5EF4-FFF2-40B4-BE49-F238E27FC236}">
                    <a16:creationId xmlns:a16="http://schemas.microsoft.com/office/drawing/2014/main" id="{CAF3BED1-E5E2-ABB5-0CF5-84E3E756AF30}"/>
                  </a:ext>
                </a:extLst>
              </p:cNvPr>
              <p:cNvPicPr/>
              <p:nvPr/>
            </p:nvPicPr>
            <p:blipFill>
              <a:blip r:embed="rId4"/>
              <a:stretch>
                <a:fillRect/>
              </a:stretch>
            </p:blipFill>
            <p:spPr>
              <a:xfrm>
                <a:off x="6933360" y="276728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 name="Ink 13">
                <a:extLst>
                  <a:ext uri="{FF2B5EF4-FFF2-40B4-BE49-F238E27FC236}">
                    <a16:creationId xmlns:a16="http://schemas.microsoft.com/office/drawing/2014/main" id="{8AB3DBAF-1ED6-EC0D-3E46-561D91A1EA2A}"/>
                  </a:ext>
                </a:extLst>
              </p14:cNvPr>
              <p14:cNvContentPartPr/>
              <p14:nvPr/>
            </p14:nvContentPartPr>
            <p14:xfrm>
              <a:off x="6746160" y="2364800"/>
              <a:ext cx="3803040" cy="388440"/>
            </p14:xfrm>
          </p:contentPart>
        </mc:Choice>
        <mc:Fallback>
          <p:pic>
            <p:nvPicPr>
              <p:cNvPr id="14" name="Ink 13">
                <a:extLst>
                  <a:ext uri="{FF2B5EF4-FFF2-40B4-BE49-F238E27FC236}">
                    <a16:creationId xmlns:a16="http://schemas.microsoft.com/office/drawing/2014/main" id="{8AB3DBAF-1ED6-EC0D-3E46-561D91A1EA2A}"/>
                  </a:ext>
                </a:extLst>
              </p:cNvPr>
              <p:cNvPicPr/>
              <p:nvPr/>
            </p:nvPicPr>
            <p:blipFill>
              <a:blip r:embed="rId6"/>
              <a:stretch>
                <a:fillRect/>
              </a:stretch>
            </p:blipFill>
            <p:spPr>
              <a:xfrm>
                <a:off x="6740040" y="2358680"/>
                <a:ext cx="3815280" cy="400680"/>
              </a:xfrm>
              <a:prstGeom prst="rect">
                <a:avLst/>
              </a:prstGeom>
            </p:spPr>
          </p:pic>
        </mc:Fallback>
      </mc:AlternateContent>
      <p:pic>
        <p:nvPicPr>
          <p:cNvPr id="16" name="Picture 15">
            <a:extLst>
              <a:ext uri="{FF2B5EF4-FFF2-40B4-BE49-F238E27FC236}">
                <a16:creationId xmlns:a16="http://schemas.microsoft.com/office/drawing/2014/main" id="{01193D61-22D0-1AA1-2D7E-2256365FD6B5}"/>
              </a:ext>
            </a:extLst>
          </p:cNvPr>
          <p:cNvPicPr>
            <a:picLocks noChangeAspect="1"/>
          </p:cNvPicPr>
          <p:nvPr/>
        </p:nvPicPr>
        <p:blipFill>
          <a:blip r:embed="rId7"/>
          <a:stretch>
            <a:fillRect/>
          </a:stretch>
        </p:blipFill>
        <p:spPr>
          <a:xfrm>
            <a:off x="1320329" y="862023"/>
            <a:ext cx="3881591" cy="2150235"/>
          </a:xfrm>
          <a:prstGeom prst="rect">
            <a:avLst/>
          </a:prstGeom>
        </p:spPr>
      </p:pic>
      <p:sp>
        <p:nvSpPr>
          <p:cNvPr id="19" name="Rectangle 18">
            <a:extLst>
              <a:ext uri="{FF2B5EF4-FFF2-40B4-BE49-F238E27FC236}">
                <a16:creationId xmlns:a16="http://schemas.microsoft.com/office/drawing/2014/main" id="{EC0A7CE8-1723-384A-3841-1DC4E9518F92}"/>
              </a:ext>
            </a:extLst>
          </p:cNvPr>
          <p:cNvSpPr/>
          <p:nvPr/>
        </p:nvSpPr>
        <p:spPr>
          <a:xfrm>
            <a:off x="8727440" y="995680"/>
            <a:ext cx="2336800" cy="11846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You need not explicitly mention </a:t>
            </a:r>
            <a:r>
              <a:rPr lang="en-US" sz="1400" dirty="0" err="1"/>
              <a:t>imagepullsecrets</a:t>
            </a:r>
            <a:r>
              <a:rPr lang="en-US" sz="1400" dirty="0"/>
              <a:t> in pod, if your service account has </a:t>
            </a:r>
            <a:r>
              <a:rPr lang="en-US" sz="1400" dirty="0" err="1"/>
              <a:t>imagepullsecret</a:t>
            </a:r>
            <a:r>
              <a:rPr lang="en-US" sz="1400" dirty="0"/>
              <a:t> , it will be used by pod. </a:t>
            </a:r>
          </a:p>
        </p:txBody>
      </p:sp>
    </p:spTree>
    <p:extLst>
      <p:ext uri="{BB962C8B-B14F-4D97-AF65-F5344CB8AC3E}">
        <p14:creationId xmlns:p14="http://schemas.microsoft.com/office/powerpoint/2010/main" val="3563253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30C9E-58DE-21DA-C4F0-14C3C399DF15}"/>
              </a:ext>
            </a:extLst>
          </p:cNvPr>
          <p:cNvSpPr>
            <a:spLocks noGrp="1"/>
          </p:cNvSpPr>
          <p:nvPr>
            <p:ph type="title"/>
          </p:nvPr>
        </p:nvSpPr>
        <p:spPr>
          <a:xfrm>
            <a:off x="838200" y="531055"/>
            <a:ext cx="7320280" cy="993706"/>
          </a:xfrm>
        </p:spPr>
        <p:txBody>
          <a:bodyPr/>
          <a:lstStyle/>
          <a:p>
            <a:r>
              <a:rPr lang="en-US" sz="2800" b="1" dirty="0"/>
              <a:t>Configure Liveness, Readiness and Startup Probes</a:t>
            </a:r>
          </a:p>
        </p:txBody>
      </p:sp>
      <p:sp>
        <p:nvSpPr>
          <p:cNvPr id="3" name="Content Placeholder 2">
            <a:extLst>
              <a:ext uri="{FF2B5EF4-FFF2-40B4-BE49-F238E27FC236}">
                <a16:creationId xmlns:a16="http://schemas.microsoft.com/office/drawing/2014/main" id="{D97CF826-6B89-DCC3-2F5D-5F3644896B4E}"/>
              </a:ext>
            </a:extLst>
          </p:cNvPr>
          <p:cNvSpPr>
            <a:spLocks noGrp="1"/>
          </p:cNvSpPr>
          <p:nvPr>
            <p:ph idx="1"/>
          </p:nvPr>
        </p:nvSpPr>
        <p:spPr/>
        <p:txBody>
          <a:bodyPr/>
          <a:lstStyle/>
          <a:p>
            <a:pPr marL="0" indent="0">
              <a:buNone/>
            </a:pPr>
            <a:r>
              <a:rPr lang="en-US" b="1" dirty="0">
                <a:solidFill>
                  <a:schemeClr val="accent6">
                    <a:lumMod val="20000"/>
                    <a:lumOff val="80000"/>
                  </a:schemeClr>
                </a:solidFill>
              </a:rPr>
              <a:t>Liveness:</a:t>
            </a:r>
          </a:p>
          <a:p>
            <a:pPr marL="0" indent="0">
              <a:buNone/>
            </a:pPr>
            <a:r>
              <a:rPr lang="en-US" dirty="0"/>
              <a:t>The </a:t>
            </a:r>
            <a:r>
              <a:rPr lang="en-US" dirty="0" err="1"/>
              <a:t>kubelet</a:t>
            </a:r>
            <a:r>
              <a:rPr lang="en-US" dirty="0"/>
              <a:t> uses </a:t>
            </a:r>
            <a:r>
              <a:rPr lang="en-US" dirty="0">
                <a:solidFill>
                  <a:schemeClr val="accent5"/>
                </a:solidFill>
              </a:rPr>
              <a:t>liveness probes to know when to restart a container</a:t>
            </a:r>
            <a:r>
              <a:rPr lang="en-US" dirty="0"/>
              <a:t>. For example, liveness probes could catch a deadlock, where an application is running, but unable to make progress. Restarting a container in such a state can help to make the application more available.</a:t>
            </a:r>
          </a:p>
          <a:p>
            <a:pPr marL="0" indent="0">
              <a:buNone/>
            </a:pPr>
            <a:r>
              <a:rPr lang="en-US" b="1" dirty="0">
                <a:solidFill>
                  <a:schemeClr val="accent6">
                    <a:lumMod val="20000"/>
                    <a:lumOff val="80000"/>
                  </a:schemeClr>
                </a:solidFill>
              </a:rPr>
              <a:t>Readiness:</a:t>
            </a:r>
          </a:p>
          <a:p>
            <a:pPr marL="0" indent="0">
              <a:buNone/>
            </a:pPr>
            <a:r>
              <a:rPr lang="en-US" dirty="0"/>
              <a:t>The </a:t>
            </a:r>
            <a:r>
              <a:rPr lang="en-US" dirty="0" err="1"/>
              <a:t>kubelet</a:t>
            </a:r>
            <a:r>
              <a:rPr lang="en-US" dirty="0"/>
              <a:t> uses readiness probes to know when a container is ready to start accepting traffic. A Pod is considered ready when all of its containers are ready. One use of this signal is to control which Pods are used as backends for Services. </a:t>
            </a:r>
            <a:r>
              <a:rPr lang="en-US" dirty="0">
                <a:solidFill>
                  <a:schemeClr val="accent5"/>
                </a:solidFill>
              </a:rPr>
              <a:t>When a Pod is not ready, it is removed from Service load balancers.</a:t>
            </a:r>
          </a:p>
          <a:p>
            <a:pPr marL="0" indent="0">
              <a:buNone/>
            </a:pPr>
            <a:r>
              <a:rPr lang="en-US" b="1" dirty="0">
                <a:solidFill>
                  <a:schemeClr val="accent6">
                    <a:lumMod val="20000"/>
                    <a:lumOff val="80000"/>
                  </a:schemeClr>
                </a:solidFill>
              </a:rPr>
              <a:t>Startup Probes:</a:t>
            </a:r>
          </a:p>
          <a:p>
            <a:pPr marL="0" indent="0">
              <a:buNone/>
            </a:pPr>
            <a:r>
              <a:rPr lang="en-US" dirty="0" err="1"/>
              <a:t>kubelet</a:t>
            </a:r>
            <a:r>
              <a:rPr lang="en-US" dirty="0"/>
              <a:t> uses startup probes to know when a container application has started. </a:t>
            </a:r>
            <a:r>
              <a:rPr lang="en-US" dirty="0">
                <a:solidFill>
                  <a:schemeClr val="accent2">
                    <a:lumMod val="60000"/>
                    <a:lumOff val="40000"/>
                  </a:schemeClr>
                </a:solidFill>
              </a:rPr>
              <a:t>If such a probe is configured, liveness and readiness probes do not start until it succeeds</a:t>
            </a:r>
            <a:r>
              <a:rPr lang="en-US" dirty="0"/>
              <a:t>, </a:t>
            </a:r>
            <a:r>
              <a:rPr lang="en-US" dirty="0">
                <a:solidFill>
                  <a:schemeClr val="accent5"/>
                </a:solidFill>
              </a:rPr>
              <a:t>which helps slow starting container from being killed or restarted.</a:t>
            </a:r>
          </a:p>
        </p:txBody>
      </p:sp>
      <p:sp>
        <p:nvSpPr>
          <p:cNvPr id="4" name="Slide Number Placeholder 3">
            <a:extLst>
              <a:ext uri="{FF2B5EF4-FFF2-40B4-BE49-F238E27FC236}">
                <a16:creationId xmlns:a16="http://schemas.microsoft.com/office/drawing/2014/main" id="{08CC99D0-B2E9-131C-C338-11ED6DA482ED}"/>
              </a:ext>
            </a:extLst>
          </p:cNvPr>
          <p:cNvSpPr>
            <a:spLocks noGrp="1"/>
          </p:cNvSpPr>
          <p:nvPr>
            <p:ph type="sldNum" sz="quarter" idx="10"/>
          </p:nvPr>
        </p:nvSpPr>
        <p:spPr/>
        <p:txBody>
          <a:bodyPr/>
          <a:lstStyle/>
          <a:p>
            <a:r>
              <a:rPr lang="en-US"/>
              <a:t>PAGE </a:t>
            </a:r>
            <a:fld id="{4A9B5881-4007-4345-955A-79C2656F0C49}" type="slidenum">
              <a:rPr lang="en-US" smtClean="0"/>
              <a:pPr/>
              <a:t>39</a:t>
            </a:fld>
            <a:endParaRPr lang="en-US" dirty="0"/>
          </a:p>
        </p:txBody>
      </p:sp>
    </p:spTree>
    <p:extLst>
      <p:ext uri="{BB962C8B-B14F-4D97-AF65-F5344CB8AC3E}">
        <p14:creationId xmlns:p14="http://schemas.microsoft.com/office/powerpoint/2010/main" val="311150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2C206-D130-F302-1B76-EA43370A194E}"/>
              </a:ext>
            </a:extLst>
          </p:cNvPr>
          <p:cNvSpPr>
            <a:spLocks noGrp="1"/>
          </p:cNvSpPr>
          <p:nvPr>
            <p:ph type="title"/>
          </p:nvPr>
        </p:nvSpPr>
        <p:spPr>
          <a:xfrm>
            <a:off x="0" y="1"/>
            <a:ext cx="2941163" cy="6645896"/>
          </a:xfrm>
        </p:spPr>
        <p:txBody>
          <a:bodyPr/>
          <a:lstStyle/>
          <a:p>
            <a:pPr algn="ctr">
              <a:lnSpc>
                <a:spcPct val="50000"/>
              </a:lnSpc>
            </a:pPr>
            <a:br>
              <a:rPr lang="en-US" sz="4400" dirty="0">
                <a:solidFill>
                  <a:schemeClr val="accent3">
                    <a:lumMod val="20000"/>
                    <a:lumOff val="80000"/>
                  </a:schemeClr>
                </a:solidFill>
              </a:rPr>
            </a:br>
            <a:r>
              <a:rPr lang="en-US" sz="4400" dirty="0">
                <a:solidFill>
                  <a:schemeClr val="accent3">
                    <a:lumMod val="20000"/>
                    <a:lumOff val="80000"/>
                  </a:schemeClr>
                </a:solidFill>
              </a:rPr>
              <a:t>Docker</a:t>
            </a:r>
            <a:br>
              <a:rPr lang="en-US" dirty="0">
                <a:solidFill>
                  <a:schemeClr val="accent3">
                    <a:lumMod val="20000"/>
                    <a:lumOff val="80000"/>
                  </a:schemeClr>
                </a:solidFill>
              </a:rPr>
            </a:br>
            <a:br>
              <a:rPr lang="en-US" dirty="0">
                <a:solidFill>
                  <a:schemeClr val="accent3">
                    <a:lumMod val="20000"/>
                    <a:lumOff val="80000"/>
                  </a:schemeClr>
                </a:solidFill>
              </a:rPr>
            </a:br>
            <a:endParaRPr lang="en-US" dirty="0">
              <a:solidFill>
                <a:schemeClr val="accent3">
                  <a:lumMod val="20000"/>
                  <a:lumOff val="80000"/>
                </a:schemeClr>
              </a:solidFill>
            </a:endParaRPr>
          </a:p>
        </p:txBody>
      </p:sp>
      <p:sp>
        <p:nvSpPr>
          <p:cNvPr id="3" name="Content Placeholder 2">
            <a:extLst>
              <a:ext uri="{FF2B5EF4-FFF2-40B4-BE49-F238E27FC236}">
                <a16:creationId xmlns:a16="http://schemas.microsoft.com/office/drawing/2014/main" id="{AF12A434-243D-CAA7-5498-57E6454D5041}"/>
              </a:ext>
            </a:extLst>
          </p:cNvPr>
          <p:cNvSpPr>
            <a:spLocks noGrp="1"/>
          </p:cNvSpPr>
          <p:nvPr>
            <p:ph idx="1"/>
          </p:nvPr>
        </p:nvSpPr>
        <p:spPr>
          <a:xfrm>
            <a:off x="3063711" y="395926"/>
            <a:ext cx="8700941" cy="5954073"/>
          </a:xfrm>
        </p:spPr>
        <p:txBody>
          <a:bodyPr>
            <a:normAutofit fontScale="85000" lnSpcReduction="20000"/>
          </a:bodyPr>
          <a:lstStyle/>
          <a:p>
            <a:pPr algn="just">
              <a:lnSpc>
                <a:spcPct val="120000"/>
              </a:lnSpc>
            </a:pPr>
            <a:r>
              <a:rPr lang="en-US" sz="2400" b="1" dirty="0">
                <a:solidFill>
                  <a:srgbClr val="FF0000"/>
                </a:solidFill>
                <a:latin typeface="Times New Roman" panose="02020603050405020304" pitchFamily="18" charset="0"/>
                <a:cs typeface="Times New Roman" panose="02020603050405020304" pitchFamily="18" charset="0"/>
              </a:rPr>
              <a:t>Docker </a:t>
            </a:r>
            <a:r>
              <a:rPr lang="en-US" dirty="0">
                <a:latin typeface="Times New Roman" panose="02020603050405020304" pitchFamily="18" charset="0"/>
                <a:cs typeface="Times New Roman" panose="02020603050405020304" pitchFamily="18" charset="0"/>
              </a:rPr>
              <a:t>- Docker is an open platform for developing, shipping, and running applications. It helps in </a:t>
            </a:r>
            <a:r>
              <a:rPr lang="en-US" b="0" i="0" dirty="0">
                <a:effectLst/>
                <a:latin typeface="Times New Roman" panose="02020603050405020304" pitchFamily="18" charset="0"/>
                <a:cs typeface="Times New Roman" panose="02020603050405020304" pitchFamily="18" charset="0"/>
              </a:rPr>
              <a:t>shipping, testing, and deploying code quickly.</a:t>
            </a:r>
          </a:p>
          <a:p>
            <a:pPr algn="just"/>
            <a:endParaRPr lang="en-US" b="0" i="0" dirty="0">
              <a:effectLst/>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Components</a:t>
            </a:r>
            <a:r>
              <a:rPr lang="en-US" sz="2400" b="1" dirty="0">
                <a:solidFill>
                  <a:srgbClr val="C00000"/>
                </a:solidFill>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Container and Image.</a:t>
            </a:r>
          </a:p>
          <a:p>
            <a:pPr lvl="1" algn="just">
              <a:lnSpc>
                <a:spcPct val="120000"/>
              </a:lnSpc>
            </a:pPr>
            <a:r>
              <a:rPr lang="en-US" dirty="0">
                <a:solidFill>
                  <a:srgbClr val="FFFF00"/>
                </a:solidFill>
                <a:latin typeface="Times New Roman" panose="02020603050405020304" pitchFamily="18" charset="0"/>
                <a:cs typeface="Times New Roman" panose="02020603050405020304" pitchFamily="18" charset="0"/>
              </a:rPr>
              <a:t>Container </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Container is a lightweight environment, It contains all the dependencies required to run the application, so you do not need to rely on what is currently installed on the host.</a:t>
            </a:r>
          </a:p>
          <a:p>
            <a:pPr marL="457200" lvl="1" indent="0" algn="just">
              <a:buNone/>
            </a:pPr>
            <a:endParaRPr lang="en-US" b="0" i="0" dirty="0">
              <a:effectLst/>
              <a:latin typeface="Times New Roman" panose="02020603050405020304" pitchFamily="18" charset="0"/>
              <a:cs typeface="Times New Roman" panose="02020603050405020304" pitchFamily="18" charset="0"/>
            </a:endParaRPr>
          </a:p>
          <a:p>
            <a:pPr lvl="1" algn="just">
              <a:lnSpc>
                <a:spcPct val="110000"/>
              </a:lnSpc>
            </a:pPr>
            <a:r>
              <a:rPr lang="en-US" dirty="0">
                <a:solidFill>
                  <a:srgbClr val="FFFF00"/>
                </a:solidFill>
                <a:latin typeface="Times New Roman" panose="02020603050405020304" pitchFamily="18" charset="0"/>
                <a:cs typeface="Times New Roman" panose="02020603050405020304" pitchFamily="18" charset="0"/>
              </a:rPr>
              <a:t>Image</a:t>
            </a:r>
            <a:r>
              <a:rPr lang="en-US" dirty="0">
                <a:latin typeface="Times New Roman" panose="02020603050405020304" pitchFamily="18" charset="0"/>
                <a:cs typeface="Times New Roman" panose="02020603050405020304" pitchFamily="18" charset="0"/>
              </a:rPr>
              <a:t> - </a:t>
            </a:r>
            <a:r>
              <a:rPr lang="en-US" i="0" dirty="0">
                <a:effectLst/>
                <a:latin typeface="Times New Roman" panose="02020603050405020304" pitchFamily="18" charset="0"/>
                <a:cs typeface="Times New Roman" panose="02020603050405020304" pitchFamily="18" charset="0"/>
              </a:rPr>
              <a:t>Docker</a:t>
            </a:r>
            <a:r>
              <a:rPr lang="en-US" b="0" i="0" dirty="0">
                <a:effectLst/>
                <a:latin typeface="Times New Roman" panose="02020603050405020304" pitchFamily="18" charset="0"/>
                <a:cs typeface="Times New Roman" panose="02020603050405020304" pitchFamily="18" charset="0"/>
              </a:rPr>
              <a:t> Image is an executable package of software that includes everything needed to run an application. This image informs how a container should instantiate, determining which software components will run and how.</a:t>
            </a:r>
          </a:p>
          <a:p>
            <a:pPr marL="457200" lvl="1" indent="0" algn="just">
              <a:lnSpc>
                <a:spcPct val="110000"/>
              </a:lnSpc>
              <a:buNone/>
            </a:pPr>
            <a:endParaRPr lang="en-US" b="0" i="0" dirty="0">
              <a:effectLst/>
              <a:latin typeface="Times New Roman" panose="02020603050405020304" pitchFamily="18" charset="0"/>
              <a:cs typeface="Times New Roman" panose="02020603050405020304" pitchFamily="18" charset="0"/>
            </a:endParaRPr>
          </a:p>
          <a:p>
            <a:pPr marL="457200" lvl="1" indent="0" algn="just">
              <a:buNone/>
            </a:pPr>
            <a:r>
              <a:rPr lang="en-US" dirty="0">
                <a:solidFill>
                  <a:schemeClr val="accent2"/>
                </a:solidFill>
                <a:latin typeface="Times New Roman" panose="02020603050405020304" pitchFamily="18" charset="0"/>
                <a:cs typeface="Times New Roman" panose="02020603050405020304" pitchFamily="18" charset="0"/>
              </a:rPr>
              <a:t>Simply we can consider, </a:t>
            </a:r>
            <a:r>
              <a:rPr lang="en-US" b="0" i="0" dirty="0">
                <a:solidFill>
                  <a:schemeClr val="accent2"/>
                </a:solidFill>
                <a:effectLst/>
                <a:latin typeface="Times New Roman" panose="02020603050405020304" pitchFamily="18" charset="0"/>
                <a:cs typeface="Times New Roman" panose="02020603050405020304" pitchFamily="18" charset="0"/>
              </a:rPr>
              <a:t>image is source code of a container and </a:t>
            </a:r>
            <a:r>
              <a:rPr lang="en-US" sz="1600" dirty="0">
                <a:solidFill>
                  <a:schemeClr val="accent2"/>
                </a:solidFill>
                <a:latin typeface="Roboto" panose="02000000000000000000" pitchFamily="2" charset="0"/>
                <a:cs typeface="Times New Roman" panose="02020603050405020304" pitchFamily="18" charset="0"/>
              </a:rPr>
              <a:t>c</a:t>
            </a:r>
            <a:r>
              <a:rPr lang="en-US" sz="1600" b="0" i="0" dirty="0">
                <a:solidFill>
                  <a:schemeClr val="accent2"/>
                </a:solidFill>
                <a:effectLst/>
                <a:latin typeface="Roboto" panose="02000000000000000000" pitchFamily="2" charset="0"/>
              </a:rPr>
              <a:t>ontainer is a runnable instance of an image.</a:t>
            </a:r>
            <a:endParaRPr lang="en-US" sz="1600" b="0" i="0" dirty="0">
              <a:solidFill>
                <a:schemeClr val="accent2"/>
              </a:solidFill>
              <a:effectLst/>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r>
              <a:rPr lang="en-US" sz="1800" dirty="0">
                <a:solidFill>
                  <a:schemeClr val="accent2"/>
                </a:solidFill>
              </a:rPr>
              <a:t>Reference : https://docs.docker.com/get-started/overview/#docker-objects </a:t>
            </a:r>
            <a:r>
              <a:rPr lang="en-US" sz="1800" u="sng" dirty="0">
                <a:solidFill>
                  <a:schemeClr val="accent3">
                    <a:lumMod val="75000"/>
                  </a:schemeClr>
                </a:solidFill>
                <a:hlinkClick r:id="rId2"/>
              </a:rPr>
              <a:t>https://www.geeksforgeeks.org/what-is-docker-images/</a:t>
            </a:r>
            <a:r>
              <a:rPr lang="en-US" sz="1800" u="sng" dirty="0">
                <a:solidFill>
                  <a:schemeClr val="accent3">
                    <a:lumMod val="75000"/>
                  </a:schemeClr>
                </a:solidFill>
              </a:rPr>
              <a:t> </a:t>
            </a:r>
          </a:p>
          <a:p>
            <a:pPr marL="457200" lvl="1"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20154552-10E7-A5D0-3F5E-DE44A6B9BDBB}"/>
              </a:ext>
            </a:extLst>
          </p:cNvPr>
          <p:cNvSpPr>
            <a:spLocks noGrp="1"/>
          </p:cNvSpPr>
          <p:nvPr>
            <p:ph type="sldNum" sz="quarter" idx="10"/>
          </p:nvPr>
        </p:nvSpPr>
        <p:spPr/>
        <p:txBody>
          <a:bodyPr/>
          <a:lstStyle/>
          <a:p>
            <a:r>
              <a:rPr lang="en-US"/>
              <a:t>PAGE </a:t>
            </a:r>
            <a:fld id="{4A9B5881-4007-4345-955A-79C2656F0C49}" type="slidenum">
              <a:rPr lang="en-US" smtClean="0"/>
              <a:pPr/>
              <a:t>4</a:t>
            </a:fld>
            <a:endParaRPr lang="en-US" dirty="0"/>
          </a:p>
        </p:txBody>
      </p:sp>
      <p:pic>
        <p:nvPicPr>
          <p:cNvPr id="6" name="Picture 5" descr="A picture containing diagram, screenshot, design&#10;&#10;Description automatically generated">
            <a:extLst>
              <a:ext uri="{FF2B5EF4-FFF2-40B4-BE49-F238E27FC236}">
                <a16:creationId xmlns:a16="http://schemas.microsoft.com/office/drawing/2014/main" id="{10A7239A-63CD-739F-095E-762804041BD8}"/>
              </a:ext>
            </a:extLst>
          </p:cNvPr>
          <p:cNvPicPr>
            <a:picLocks noChangeAspect="1"/>
          </p:cNvPicPr>
          <p:nvPr/>
        </p:nvPicPr>
        <p:blipFill>
          <a:blip r:embed="rId3"/>
          <a:stretch>
            <a:fillRect/>
          </a:stretch>
        </p:blipFill>
        <p:spPr>
          <a:xfrm>
            <a:off x="3576687" y="3819475"/>
            <a:ext cx="7777113" cy="1470974"/>
          </a:xfrm>
          <a:prstGeom prst="rect">
            <a:avLst/>
          </a:prstGeom>
        </p:spPr>
      </p:pic>
    </p:spTree>
    <p:extLst>
      <p:ext uri="{BB962C8B-B14F-4D97-AF65-F5344CB8AC3E}">
        <p14:creationId xmlns:p14="http://schemas.microsoft.com/office/powerpoint/2010/main" val="2412874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2E2BC79-1B87-162E-46AD-730F1EB9D84F}"/>
              </a:ext>
            </a:extLst>
          </p:cNvPr>
          <p:cNvPicPr>
            <a:picLocks noGrp="1" noChangeAspect="1"/>
          </p:cNvPicPr>
          <p:nvPr>
            <p:ph idx="1"/>
          </p:nvPr>
        </p:nvPicPr>
        <p:blipFill>
          <a:blip r:embed="rId2"/>
          <a:stretch>
            <a:fillRect/>
          </a:stretch>
        </p:blipFill>
        <p:spPr>
          <a:xfrm>
            <a:off x="831924" y="677775"/>
            <a:ext cx="3922955" cy="5082945"/>
          </a:xfrm>
        </p:spPr>
      </p:pic>
      <p:sp>
        <p:nvSpPr>
          <p:cNvPr id="4" name="Slide Number Placeholder 3">
            <a:extLst>
              <a:ext uri="{FF2B5EF4-FFF2-40B4-BE49-F238E27FC236}">
                <a16:creationId xmlns:a16="http://schemas.microsoft.com/office/drawing/2014/main" id="{3236AC45-6A29-BA14-BCE4-1B4832B9D723}"/>
              </a:ext>
            </a:extLst>
          </p:cNvPr>
          <p:cNvSpPr>
            <a:spLocks noGrp="1"/>
          </p:cNvSpPr>
          <p:nvPr>
            <p:ph type="sldNum" sz="quarter" idx="10"/>
          </p:nvPr>
        </p:nvSpPr>
        <p:spPr/>
        <p:txBody>
          <a:bodyPr/>
          <a:lstStyle/>
          <a:p>
            <a:r>
              <a:rPr lang="en-US"/>
              <a:t>PAGE </a:t>
            </a:r>
            <a:fld id="{4A9B5881-4007-4345-955A-79C2656F0C49}" type="slidenum">
              <a:rPr lang="en-US" smtClean="0"/>
              <a:pPr/>
              <a:t>40</a:t>
            </a:fld>
            <a:endParaRPr lang="en-US" dirty="0"/>
          </a:p>
        </p:txBody>
      </p:sp>
      <p:pic>
        <p:nvPicPr>
          <p:cNvPr id="8" name="Picture 7">
            <a:extLst>
              <a:ext uri="{FF2B5EF4-FFF2-40B4-BE49-F238E27FC236}">
                <a16:creationId xmlns:a16="http://schemas.microsoft.com/office/drawing/2014/main" id="{41684540-987F-56EC-43F1-CBA77B28D0B7}"/>
              </a:ext>
            </a:extLst>
          </p:cNvPr>
          <p:cNvPicPr>
            <a:picLocks noChangeAspect="1"/>
          </p:cNvPicPr>
          <p:nvPr/>
        </p:nvPicPr>
        <p:blipFill>
          <a:blip r:embed="rId3"/>
          <a:stretch>
            <a:fillRect/>
          </a:stretch>
        </p:blipFill>
        <p:spPr>
          <a:xfrm>
            <a:off x="5152982" y="677775"/>
            <a:ext cx="2690538" cy="3315105"/>
          </a:xfrm>
          <a:prstGeom prst="rect">
            <a:avLst/>
          </a:prstGeom>
        </p:spPr>
      </p:pic>
      <p:pic>
        <p:nvPicPr>
          <p:cNvPr id="10" name="Picture 9">
            <a:extLst>
              <a:ext uri="{FF2B5EF4-FFF2-40B4-BE49-F238E27FC236}">
                <a16:creationId xmlns:a16="http://schemas.microsoft.com/office/drawing/2014/main" id="{B5754535-9851-C2A4-2B11-7D01212D696E}"/>
              </a:ext>
            </a:extLst>
          </p:cNvPr>
          <p:cNvPicPr>
            <a:picLocks noChangeAspect="1"/>
          </p:cNvPicPr>
          <p:nvPr/>
        </p:nvPicPr>
        <p:blipFill>
          <a:blip r:embed="rId4"/>
          <a:stretch>
            <a:fillRect/>
          </a:stretch>
        </p:blipFill>
        <p:spPr>
          <a:xfrm>
            <a:off x="5152982" y="4161754"/>
            <a:ext cx="2690538" cy="1598965"/>
          </a:xfrm>
          <a:prstGeom prst="rect">
            <a:avLst/>
          </a:prstGeom>
        </p:spPr>
      </p:pic>
      <p:sp>
        <p:nvSpPr>
          <p:cNvPr id="11" name="Rectangle 10">
            <a:extLst>
              <a:ext uri="{FF2B5EF4-FFF2-40B4-BE49-F238E27FC236}">
                <a16:creationId xmlns:a16="http://schemas.microsoft.com/office/drawing/2014/main" id="{9A165F58-DAFD-33E3-43CC-568ED86DEABB}"/>
              </a:ext>
            </a:extLst>
          </p:cNvPr>
          <p:cNvSpPr/>
          <p:nvPr/>
        </p:nvSpPr>
        <p:spPr>
          <a:xfrm>
            <a:off x="3718560" y="5902960"/>
            <a:ext cx="5090160" cy="640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Readiness </a:t>
            </a:r>
            <a:r>
              <a:rPr lang="en-US" sz="2000" dirty="0" err="1"/>
              <a:t>httpGet</a:t>
            </a:r>
            <a:r>
              <a:rPr lang="en-US" sz="2000" dirty="0"/>
              <a:t> is similar object structure to </a:t>
            </a:r>
            <a:r>
              <a:rPr lang="en-US" sz="2000" dirty="0" err="1"/>
              <a:t>lieness</a:t>
            </a:r>
            <a:r>
              <a:rPr lang="en-US" sz="2000" dirty="0"/>
              <a:t> probe, you can use that.</a:t>
            </a:r>
          </a:p>
        </p:txBody>
      </p:sp>
      <p:sp>
        <p:nvSpPr>
          <p:cNvPr id="12" name="Rectangle 11">
            <a:extLst>
              <a:ext uri="{FF2B5EF4-FFF2-40B4-BE49-F238E27FC236}">
                <a16:creationId xmlns:a16="http://schemas.microsoft.com/office/drawing/2014/main" id="{985FD717-4DB7-9A0F-902A-44EBA17A2474}"/>
              </a:ext>
            </a:extLst>
          </p:cNvPr>
          <p:cNvSpPr/>
          <p:nvPr/>
        </p:nvSpPr>
        <p:spPr>
          <a:xfrm>
            <a:off x="8382000" y="677775"/>
            <a:ext cx="3576320" cy="4991505"/>
          </a:xfrm>
          <a:prstGeom prst="rect">
            <a:avLst/>
          </a:prstGeom>
          <a:solidFill>
            <a:schemeClr val="accent1">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dirty="0">
                <a:solidFill>
                  <a:schemeClr val="accent3">
                    <a:lumMod val="50000"/>
                  </a:schemeClr>
                </a:solidFill>
              </a:rPr>
              <a:t>See startup probe config , the application will have a maximum of 5 minutes (30 * 10 = 300s) to finish its startup.</a:t>
            </a:r>
          </a:p>
          <a:p>
            <a:pPr marL="285750" indent="-285750">
              <a:buFont typeface="Arial" panose="020B0604020202020204" pitchFamily="34" charset="0"/>
              <a:buChar char="•"/>
            </a:pPr>
            <a:endParaRPr lang="en-US" dirty="0">
              <a:solidFill>
                <a:schemeClr val="accent3">
                  <a:lumMod val="50000"/>
                </a:schemeClr>
              </a:solidFill>
            </a:endParaRPr>
          </a:p>
          <a:p>
            <a:pPr marL="285750" indent="-285750">
              <a:buFont typeface="Arial" panose="020B0604020202020204" pitchFamily="34" charset="0"/>
              <a:buChar char="•"/>
            </a:pPr>
            <a:r>
              <a:rPr lang="en-US" dirty="0">
                <a:solidFill>
                  <a:schemeClr val="accent3">
                    <a:lumMod val="50000"/>
                  </a:schemeClr>
                </a:solidFill>
              </a:rPr>
              <a:t>For an HTTP probe, the </a:t>
            </a:r>
            <a:r>
              <a:rPr lang="en-US" dirty="0" err="1">
                <a:solidFill>
                  <a:schemeClr val="accent3">
                    <a:lumMod val="50000"/>
                  </a:schemeClr>
                </a:solidFill>
              </a:rPr>
              <a:t>kubelet</a:t>
            </a:r>
            <a:r>
              <a:rPr lang="en-US" dirty="0">
                <a:solidFill>
                  <a:schemeClr val="accent3">
                    <a:lumMod val="50000"/>
                  </a:schemeClr>
                </a:solidFill>
              </a:rPr>
              <a:t> sends an HTTP request to the specified port and path to perform the check. </a:t>
            </a:r>
          </a:p>
          <a:p>
            <a:pPr marL="285750" indent="-285750">
              <a:buFont typeface="Arial" panose="020B0604020202020204" pitchFamily="34" charset="0"/>
              <a:buChar char="•"/>
            </a:pPr>
            <a:endParaRPr lang="en-US" dirty="0">
              <a:solidFill>
                <a:schemeClr val="accent3">
                  <a:lumMod val="50000"/>
                </a:schemeClr>
              </a:solidFill>
            </a:endParaRPr>
          </a:p>
          <a:p>
            <a:pPr marL="285750" indent="-285750">
              <a:buFont typeface="Arial" panose="020B0604020202020204" pitchFamily="34" charset="0"/>
              <a:buChar char="•"/>
            </a:pPr>
            <a:r>
              <a:rPr lang="en-US" dirty="0">
                <a:solidFill>
                  <a:schemeClr val="accent3">
                    <a:lumMod val="50000"/>
                  </a:schemeClr>
                </a:solidFill>
              </a:rPr>
              <a:t>Other type of endpoints are </a:t>
            </a:r>
            <a:r>
              <a:rPr lang="en-US" dirty="0" err="1">
                <a:solidFill>
                  <a:schemeClr val="accent3">
                    <a:lumMod val="50000"/>
                  </a:schemeClr>
                </a:solidFill>
              </a:rPr>
              <a:t>Tcp</a:t>
            </a:r>
            <a:r>
              <a:rPr lang="en-US" dirty="0">
                <a:solidFill>
                  <a:schemeClr val="accent3">
                    <a:lumMod val="50000"/>
                  </a:schemeClr>
                </a:solidFill>
              </a:rPr>
              <a:t> and </a:t>
            </a:r>
            <a:r>
              <a:rPr lang="en-US" dirty="0" err="1">
                <a:solidFill>
                  <a:schemeClr val="accent3">
                    <a:lumMod val="50000"/>
                  </a:schemeClr>
                </a:solidFill>
              </a:rPr>
              <a:t>gRPC</a:t>
            </a:r>
            <a:r>
              <a:rPr lang="en-US" dirty="0">
                <a:solidFill>
                  <a:schemeClr val="accent3">
                    <a:lumMod val="50000"/>
                  </a:schemeClr>
                </a:solidFill>
              </a:rPr>
              <a:t>.</a:t>
            </a:r>
          </a:p>
        </p:txBody>
      </p:sp>
    </p:spTree>
    <p:extLst>
      <p:ext uri="{BB962C8B-B14F-4D97-AF65-F5344CB8AC3E}">
        <p14:creationId xmlns:p14="http://schemas.microsoft.com/office/powerpoint/2010/main" val="3998350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9455-7D6A-002D-1992-0288A98AE4CB}"/>
              </a:ext>
            </a:extLst>
          </p:cNvPr>
          <p:cNvSpPr>
            <a:spLocks noGrp="1"/>
          </p:cNvSpPr>
          <p:nvPr>
            <p:ph type="title"/>
          </p:nvPr>
        </p:nvSpPr>
        <p:spPr>
          <a:xfrm>
            <a:off x="838200" y="475655"/>
            <a:ext cx="4333240" cy="1104506"/>
          </a:xfrm>
        </p:spPr>
        <p:txBody>
          <a:bodyPr/>
          <a:lstStyle/>
          <a:p>
            <a:r>
              <a:rPr lang="en-US" sz="3200" b="1" dirty="0">
                <a:solidFill>
                  <a:schemeClr val="accent5">
                    <a:lumMod val="40000"/>
                    <a:lumOff val="60000"/>
                  </a:schemeClr>
                </a:solidFill>
              </a:rPr>
              <a:t>Configure a Pod to Use a </a:t>
            </a:r>
            <a:br>
              <a:rPr lang="en-US" sz="3200" b="1" dirty="0">
                <a:solidFill>
                  <a:schemeClr val="accent5">
                    <a:lumMod val="40000"/>
                    <a:lumOff val="60000"/>
                  </a:schemeClr>
                </a:solidFill>
              </a:rPr>
            </a:br>
            <a:r>
              <a:rPr lang="en-US" sz="3200" b="1" dirty="0" err="1">
                <a:solidFill>
                  <a:schemeClr val="accent5">
                    <a:lumMod val="40000"/>
                    <a:lumOff val="60000"/>
                  </a:schemeClr>
                </a:solidFill>
              </a:rPr>
              <a:t>ConfigMap</a:t>
            </a:r>
            <a:endParaRPr lang="en-US" sz="3200" b="1" dirty="0">
              <a:solidFill>
                <a:schemeClr val="accent5">
                  <a:lumMod val="40000"/>
                  <a:lumOff val="60000"/>
                </a:schemeClr>
              </a:solidFill>
            </a:endParaRPr>
          </a:p>
        </p:txBody>
      </p:sp>
      <p:sp>
        <p:nvSpPr>
          <p:cNvPr id="3" name="Content Placeholder 2">
            <a:extLst>
              <a:ext uri="{FF2B5EF4-FFF2-40B4-BE49-F238E27FC236}">
                <a16:creationId xmlns:a16="http://schemas.microsoft.com/office/drawing/2014/main" id="{3FE1FEBA-2007-D965-02F6-B8E0DE1B5ADE}"/>
              </a:ext>
            </a:extLst>
          </p:cNvPr>
          <p:cNvSpPr>
            <a:spLocks noGrp="1"/>
          </p:cNvSpPr>
          <p:nvPr>
            <p:ph idx="1"/>
          </p:nvPr>
        </p:nvSpPr>
        <p:spPr>
          <a:xfrm>
            <a:off x="838200" y="1473200"/>
            <a:ext cx="10515600" cy="4703763"/>
          </a:xfrm>
        </p:spPr>
        <p:txBody>
          <a:bodyPr/>
          <a:lstStyle/>
          <a:p>
            <a:pPr marL="0" indent="0">
              <a:buNone/>
            </a:pPr>
            <a:endParaRPr lang="en-US" dirty="0"/>
          </a:p>
          <a:p>
            <a:pPr marL="0" indent="0">
              <a:buNone/>
            </a:pPr>
            <a:r>
              <a:rPr lang="en-US" dirty="0"/>
              <a:t>You can pass data at run time to a pod </a:t>
            </a:r>
          </a:p>
          <a:p>
            <a:pPr marL="0" indent="0">
              <a:buNone/>
            </a:pPr>
            <a:r>
              <a:rPr lang="en-US" dirty="0"/>
              <a:t>by using </a:t>
            </a:r>
            <a:r>
              <a:rPr lang="en-US" dirty="0" err="1"/>
              <a:t>configMap</a:t>
            </a:r>
            <a:r>
              <a:rPr lang="en-US" dirty="0"/>
              <a:t>.</a:t>
            </a:r>
          </a:p>
          <a:p>
            <a:pPr marL="0" indent="0">
              <a:buNone/>
            </a:pPr>
            <a:endParaRPr lang="en-US" dirty="0"/>
          </a:p>
        </p:txBody>
      </p:sp>
      <p:sp>
        <p:nvSpPr>
          <p:cNvPr id="4" name="Slide Number Placeholder 3">
            <a:extLst>
              <a:ext uri="{FF2B5EF4-FFF2-40B4-BE49-F238E27FC236}">
                <a16:creationId xmlns:a16="http://schemas.microsoft.com/office/drawing/2014/main" id="{235C499A-244C-6060-070D-6B0184D328A8}"/>
              </a:ext>
            </a:extLst>
          </p:cNvPr>
          <p:cNvSpPr>
            <a:spLocks noGrp="1"/>
          </p:cNvSpPr>
          <p:nvPr>
            <p:ph type="sldNum" sz="quarter" idx="10"/>
          </p:nvPr>
        </p:nvSpPr>
        <p:spPr/>
        <p:txBody>
          <a:bodyPr/>
          <a:lstStyle/>
          <a:p>
            <a:r>
              <a:rPr lang="en-US"/>
              <a:t>PAGE </a:t>
            </a:r>
            <a:fld id="{4A9B5881-4007-4345-955A-79C2656F0C49}" type="slidenum">
              <a:rPr lang="en-US" smtClean="0"/>
              <a:pPr/>
              <a:t>41</a:t>
            </a:fld>
            <a:endParaRPr lang="en-US" dirty="0"/>
          </a:p>
        </p:txBody>
      </p:sp>
      <p:pic>
        <p:nvPicPr>
          <p:cNvPr id="6" name="Picture 5">
            <a:extLst>
              <a:ext uri="{FF2B5EF4-FFF2-40B4-BE49-F238E27FC236}">
                <a16:creationId xmlns:a16="http://schemas.microsoft.com/office/drawing/2014/main" id="{2415AA99-391E-31DA-2ACC-8FE3D9497C9E}"/>
              </a:ext>
            </a:extLst>
          </p:cNvPr>
          <p:cNvPicPr>
            <a:picLocks noChangeAspect="1"/>
          </p:cNvPicPr>
          <p:nvPr/>
        </p:nvPicPr>
        <p:blipFill>
          <a:blip r:embed="rId2"/>
          <a:stretch>
            <a:fillRect/>
          </a:stretch>
        </p:blipFill>
        <p:spPr>
          <a:xfrm>
            <a:off x="1021080" y="2946972"/>
            <a:ext cx="3416476" cy="2884867"/>
          </a:xfrm>
          <a:prstGeom prst="rect">
            <a:avLst/>
          </a:prstGeom>
        </p:spPr>
      </p:pic>
      <p:pic>
        <p:nvPicPr>
          <p:cNvPr id="8" name="Picture 7">
            <a:extLst>
              <a:ext uri="{FF2B5EF4-FFF2-40B4-BE49-F238E27FC236}">
                <a16:creationId xmlns:a16="http://schemas.microsoft.com/office/drawing/2014/main" id="{002EEE21-F76B-231D-8297-671E020566C2}"/>
              </a:ext>
            </a:extLst>
          </p:cNvPr>
          <p:cNvPicPr>
            <a:picLocks noChangeAspect="1"/>
          </p:cNvPicPr>
          <p:nvPr/>
        </p:nvPicPr>
        <p:blipFill>
          <a:blip r:embed="rId3"/>
          <a:stretch>
            <a:fillRect/>
          </a:stretch>
        </p:blipFill>
        <p:spPr>
          <a:xfrm>
            <a:off x="5354320" y="697254"/>
            <a:ext cx="6101303" cy="5571466"/>
          </a:xfrm>
          <a:prstGeom prst="rect">
            <a:avLst/>
          </a:prstGeom>
        </p:spPr>
      </p:pic>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23E50DC5-DF06-A040-4A39-9F748D480F6C}"/>
                  </a:ext>
                </a:extLst>
              </p14:cNvPr>
              <p14:cNvContentPartPr/>
              <p14:nvPr/>
            </p14:nvContentPartPr>
            <p14:xfrm>
              <a:off x="9946560" y="3271640"/>
              <a:ext cx="360" cy="360"/>
            </p14:xfrm>
          </p:contentPart>
        </mc:Choice>
        <mc:Fallback>
          <p:pic>
            <p:nvPicPr>
              <p:cNvPr id="12" name="Ink 11">
                <a:extLst>
                  <a:ext uri="{FF2B5EF4-FFF2-40B4-BE49-F238E27FC236}">
                    <a16:creationId xmlns:a16="http://schemas.microsoft.com/office/drawing/2014/main" id="{23E50DC5-DF06-A040-4A39-9F748D480F6C}"/>
                  </a:ext>
                </a:extLst>
              </p:cNvPr>
              <p:cNvPicPr/>
              <p:nvPr/>
            </p:nvPicPr>
            <p:blipFill>
              <a:blip r:embed="rId5"/>
              <a:stretch>
                <a:fillRect/>
              </a:stretch>
            </p:blipFill>
            <p:spPr>
              <a:xfrm>
                <a:off x="9940440" y="3265520"/>
                <a:ext cx="12600" cy="12600"/>
              </a:xfrm>
              <a:prstGeom prst="rect">
                <a:avLst/>
              </a:prstGeom>
            </p:spPr>
          </p:pic>
        </mc:Fallback>
      </mc:AlternateContent>
      <p:pic>
        <p:nvPicPr>
          <p:cNvPr id="14" name="Picture 13">
            <a:extLst>
              <a:ext uri="{FF2B5EF4-FFF2-40B4-BE49-F238E27FC236}">
                <a16:creationId xmlns:a16="http://schemas.microsoft.com/office/drawing/2014/main" id="{D62C2325-8E32-0881-228E-15CF6E2C2C2C}"/>
              </a:ext>
            </a:extLst>
          </p:cNvPr>
          <p:cNvPicPr>
            <a:picLocks noChangeAspect="1"/>
          </p:cNvPicPr>
          <p:nvPr/>
        </p:nvPicPr>
        <p:blipFill>
          <a:blip r:embed="rId6"/>
          <a:stretch>
            <a:fillRect/>
          </a:stretch>
        </p:blipFill>
        <p:spPr>
          <a:xfrm>
            <a:off x="9560714" y="2599068"/>
            <a:ext cx="2387723" cy="1682836"/>
          </a:xfrm>
          <a:prstGeom prst="rect">
            <a:avLst/>
          </a:prstGeom>
        </p:spPr>
      </p:pic>
      <mc:AlternateContent xmlns:mc="http://schemas.openxmlformats.org/markup-compatibility/2006">
        <mc:Choice xmlns:p14="http://schemas.microsoft.com/office/powerpoint/2010/main" Requires="p14">
          <p:contentPart p14:bwMode="auto" r:id="rId7">
            <p14:nvContentPartPr>
              <p14:cNvPr id="17" name="Ink 16">
                <a:extLst>
                  <a:ext uri="{FF2B5EF4-FFF2-40B4-BE49-F238E27FC236}">
                    <a16:creationId xmlns:a16="http://schemas.microsoft.com/office/drawing/2014/main" id="{C256FB68-8D93-AD9A-F2F7-25DE4B6206AB}"/>
                  </a:ext>
                </a:extLst>
              </p14:cNvPr>
              <p14:cNvContentPartPr/>
              <p14:nvPr/>
            </p14:nvContentPartPr>
            <p14:xfrm>
              <a:off x="7609800" y="3946640"/>
              <a:ext cx="2174760" cy="970920"/>
            </p14:xfrm>
          </p:contentPart>
        </mc:Choice>
        <mc:Fallback>
          <p:pic>
            <p:nvPicPr>
              <p:cNvPr id="17" name="Ink 16">
                <a:extLst>
                  <a:ext uri="{FF2B5EF4-FFF2-40B4-BE49-F238E27FC236}">
                    <a16:creationId xmlns:a16="http://schemas.microsoft.com/office/drawing/2014/main" id="{C256FB68-8D93-AD9A-F2F7-25DE4B6206AB}"/>
                  </a:ext>
                </a:extLst>
              </p:cNvPr>
              <p:cNvPicPr/>
              <p:nvPr/>
            </p:nvPicPr>
            <p:blipFill>
              <a:blip r:embed="rId8"/>
              <a:stretch>
                <a:fillRect/>
              </a:stretch>
            </p:blipFill>
            <p:spPr>
              <a:xfrm>
                <a:off x="7603680" y="3940520"/>
                <a:ext cx="2187000" cy="983160"/>
              </a:xfrm>
              <a:prstGeom prst="rect">
                <a:avLst/>
              </a:prstGeom>
            </p:spPr>
          </p:pic>
        </mc:Fallback>
      </mc:AlternateContent>
      <p:grpSp>
        <p:nvGrpSpPr>
          <p:cNvPr id="19" name="Group 18">
            <a:extLst>
              <a:ext uri="{FF2B5EF4-FFF2-40B4-BE49-F238E27FC236}">
                <a16:creationId xmlns:a16="http://schemas.microsoft.com/office/drawing/2014/main" id="{37A10D67-096C-5F87-16CE-E4D9C01DFF14}"/>
              </a:ext>
            </a:extLst>
          </p:cNvPr>
          <p:cNvGrpSpPr/>
          <p:nvPr/>
        </p:nvGrpSpPr>
        <p:grpSpPr>
          <a:xfrm>
            <a:off x="2753400" y="3410960"/>
            <a:ext cx="9347760" cy="2573640"/>
            <a:chOff x="2753400" y="3410960"/>
            <a:chExt cx="9347760" cy="2573640"/>
          </a:xfrm>
        </p:grpSpPr>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A941B6CF-116B-0C5E-D217-B8EE1E6C94F9}"/>
                    </a:ext>
                  </a:extLst>
                </p14:cNvPr>
                <p14:cNvContentPartPr/>
                <p14:nvPr/>
              </p14:nvContentPartPr>
              <p14:xfrm>
                <a:off x="2753400" y="3789320"/>
                <a:ext cx="3796560" cy="865080"/>
              </p14:xfrm>
            </p:contentPart>
          </mc:Choice>
          <mc:Fallback>
            <p:pic>
              <p:nvPicPr>
                <p:cNvPr id="9" name="Ink 8">
                  <a:extLst>
                    <a:ext uri="{FF2B5EF4-FFF2-40B4-BE49-F238E27FC236}">
                      <a16:creationId xmlns:a16="http://schemas.microsoft.com/office/drawing/2014/main" id="{A941B6CF-116B-0C5E-D217-B8EE1E6C94F9}"/>
                    </a:ext>
                  </a:extLst>
                </p:cNvPr>
                <p:cNvPicPr/>
                <p:nvPr/>
              </p:nvPicPr>
              <p:blipFill>
                <a:blip r:embed="rId10"/>
                <a:stretch>
                  <a:fillRect/>
                </a:stretch>
              </p:blipFill>
              <p:spPr>
                <a:xfrm>
                  <a:off x="2747280" y="3783200"/>
                  <a:ext cx="3808800" cy="8773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5959E007-C238-D92B-C216-127C4189126A}"/>
                    </a:ext>
                  </a:extLst>
                </p14:cNvPr>
                <p14:cNvContentPartPr/>
                <p14:nvPr/>
              </p14:nvContentPartPr>
              <p14:xfrm>
                <a:off x="6471480" y="4592480"/>
                <a:ext cx="127440" cy="127080"/>
              </p14:xfrm>
            </p:contentPart>
          </mc:Choice>
          <mc:Fallback>
            <p:pic>
              <p:nvPicPr>
                <p:cNvPr id="10" name="Ink 9">
                  <a:extLst>
                    <a:ext uri="{FF2B5EF4-FFF2-40B4-BE49-F238E27FC236}">
                      <a16:creationId xmlns:a16="http://schemas.microsoft.com/office/drawing/2014/main" id="{5959E007-C238-D92B-C216-127C4189126A}"/>
                    </a:ext>
                  </a:extLst>
                </p:cNvPr>
                <p:cNvPicPr/>
                <p:nvPr/>
              </p:nvPicPr>
              <p:blipFill>
                <a:blip r:embed="rId12"/>
                <a:stretch>
                  <a:fillRect/>
                </a:stretch>
              </p:blipFill>
              <p:spPr>
                <a:xfrm>
                  <a:off x="6465360" y="4586360"/>
                  <a:ext cx="13968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Ink 14">
                  <a:extLst>
                    <a:ext uri="{FF2B5EF4-FFF2-40B4-BE49-F238E27FC236}">
                      <a16:creationId xmlns:a16="http://schemas.microsoft.com/office/drawing/2014/main" id="{F745F386-3E27-B27E-4603-C965AF6867A1}"/>
                    </a:ext>
                  </a:extLst>
                </p14:cNvPr>
                <p14:cNvContentPartPr/>
                <p14:nvPr/>
              </p14:nvContentPartPr>
              <p14:xfrm>
                <a:off x="7640400" y="3675200"/>
                <a:ext cx="2284920" cy="571680"/>
              </p14:xfrm>
            </p:contentPart>
          </mc:Choice>
          <mc:Fallback>
            <p:pic>
              <p:nvPicPr>
                <p:cNvPr id="15" name="Ink 14">
                  <a:extLst>
                    <a:ext uri="{FF2B5EF4-FFF2-40B4-BE49-F238E27FC236}">
                      <a16:creationId xmlns:a16="http://schemas.microsoft.com/office/drawing/2014/main" id="{F745F386-3E27-B27E-4603-C965AF6867A1}"/>
                    </a:ext>
                  </a:extLst>
                </p:cNvPr>
                <p:cNvPicPr/>
                <p:nvPr/>
              </p:nvPicPr>
              <p:blipFill>
                <a:blip r:embed="rId14"/>
                <a:stretch>
                  <a:fillRect/>
                </a:stretch>
              </p:blipFill>
              <p:spPr>
                <a:xfrm>
                  <a:off x="7634280" y="3669080"/>
                  <a:ext cx="2297160" cy="5839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6" name="Ink 15">
                  <a:extLst>
                    <a:ext uri="{FF2B5EF4-FFF2-40B4-BE49-F238E27FC236}">
                      <a16:creationId xmlns:a16="http://schemas.microsoft.com/office/drawing/2014/main" id="{CB05BEE1-067D-D4DA-6881-D9E81ED40D27}"/>
                    </a:ext>
                  </a:extLst>
                </p14:cNvPr>
                <p14:cNvContentPartPr/>
                <p14:nvPr/>
              </p14:nvContentPartPr>
              <p14:xfrm>
                <a:off x="7721400" y="5354240"/>
                <a:ext cx="360" cy="360"/>
              </p14:xfrm>
            </p:contentPart>
          </mc:Choice>
          <mc:Fallback>
            <p:pic>
              <p:nvPicPr>
                <p:cNvPr id="16" name="Ink 15">
                  <a:extLst>
                    <a:ext uri="{FF2B5EF4-FFF2-40B4-BE49-F238E27FC236}">
                      <a16:creationId xmlns:a16="http://schemas.microsoft.com/office/drawing/2014/main" id="{CB05BEE1-067D-D4DA-6881-D9E81ED40D27}"/>
                    </a:ext>
                  </a:extLst>
                </p:cNvPr>
                <p:cNvPicPr/>
                <p:nvPr/>
              </p:nvPicPr>
              <p:blipFill>
                <a:blip r:embed="rId5"/>
                <a:stretch>
                  <a:fillRect/>
                </a:stretch>
              </p:blipFill>
              <p:spPr>
                <a:xfrm>
                  <a:off x="7715280" y="534812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C8A97654-D98E-563F-BFFB-D9B6E54D7D1A}"/>
                    </a:ext>
                  </a:extLst>
                </p14:cNvPr>
                <p14:cNvContentPartPr/>
                <p14:nvPr/>
              </p14:nvContentPartPr>
              <p14:xfrm>
                <a:off x="7335480" y="3410960"/>
                <a:ext cx="4765680" cy="2573640"/>
              </p14:xfrm>
            </p:contentPart>
          </mc:Choice>
          <mc:Fallback>
            <p:pic>
              <p:nvPicPr>
                <p:cNvPr id="18" name="Ink 17">
                  <a:extLst>
                    <a:ext uri="{FF2B5EF4-FFF2-40B4-BE49-F238E27FC236}">
                      <a16:creationId xmlns:a16="http://schemas.microsoft.com/office/drawing/2014/main" id="{C8A97654-D98E-563F-BFFB-D9B6E54D7D1A}"/>
                    </a:ext>
                  </a:extLst>
                </p:cNvPr>
                <p:cNvPicPr/>
                <p:nvPr/>
              </p:nvPicPr>
              <p:blipFill>
                <a:blip r:embed="rId17"/>
                <a:stretch>
                  <a:fillRect/>
                </a:stretch>
              </p:blipFill>
              <p:spPr>
                <a:xfrm>
                  <a:off x="7329360" y="3404840"/>
                  <a:ext cx="4777920" cy="2585880"/>
                </a:xfrm>
                <a:prstGeom prst="rect">
                  <a:avLst/>
                </a:prstGeom>
              </p:spPr>
            </p:pic>
          </mc:Fallback>
        </mc:AlternateContent>
      </p:grpSp>
      <p:sp>
        <p:nvSpPr>
          <p:cNvPr id="20" name="Rectangle 19">
            <a:extLst>
              <a:ext uri="{FF2B5EF4-FFF2-40B4-BE49-F238E27FC236}">
                <a16:creationId xmlns:a16="http://schemas.microsoft.com/office/drawing/2014/main" id="{3128D954-3208-E9DC-ED12-8CE71868CEE4}"/>
              </a:ext>
            </a:extLst>
          </p:cNvPr>
          <p:cNvSpPr/>
          <p:nvPr/>
        </p:nvSpPr>
        <p:spPr>
          <a:xfrm>
            <a:off x="1184160" y="5984600"/>
            <a:ext cx="2981440" cy="397745"/>
          </a:xfrm>
          <a:prstGeom prst="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Config map</a:t>
            </a:r>
          </a:p>
        </p:txBody>
      </p:sp>
      <p:sp>
        <p:nvSpPr>
          <p:cNvPr id="21" name="Rectangle 20">
            <a:extLst>
              <a:ext uri="{FF2B5EF4-FFF2-40B4-BE49-F238E27FC236}">
                <a16:creationId xmlns:a16="http://schemas.microsoft.com/office/drawing/2014/main" id="{76C56F99-2570-3DC3-08A3-CB2ABDB8F0AB}"/>
              </a:ext>
            </a:extLst>
          </p:cNvPr>
          <p:cNvSpPr/>
          <p:nvPr/>
        </p:nvSpPr>
        <p:spPr>
          <a:xfrm>
            <a:off x="9275877" y="5984600"/>
            <a:ext cx="1987083" cy="360000"/>
          </a:xfrm>
          <a:prstGeom prst="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Deployment spec</a:t>
            </a:r>
          </a:p>
        </p:txBody>
      </p:sp>
      <p:sp>
        <p:nvSpPr>
          <p:cNvPr id="22" name="Rectangle 21">
            <a:extLst>
              <a:ext uri="{FF2B5EF4-FFF2-40B4-BE49-F238E27FC236}">
                <a16:creationId xmlns:a16="http://schemas.microsoft.com/office/drawing/2014/main" id="{40591167-375D-87E9-A3DA-E0BFA1D1D62E}"/>
              </a:ext>
            </a:extLst>
          </p:cNvPr>
          <p:cNvSpPr/>
          <p:nvPr/>
        </p:nvSpPr>
        <p:spPr>
          <a:xfrm>
            <a:off x="10322560" y="4380444"/>
            <a:ext cx="1767800" cy="339116"/>
          </a:xfrm>
          <a:prstGeom prst="rect">
            <a:avLst/>
          </a:prstGeom>
          <a:solidFill>
            <a:schemeClr val="accent2">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application.yaml</a:t>
            </a:r>
            <a:endParaRPr lang="en-US" dirty="0"/>
          </a:p>
        </p:txBody>
      </p:sp>
    </p:spTree>
    <p:extLst>
      <p:ext uri="{BB962C8B-B14F-4D97-AF65-F5344CB8AC3E}">
        <p14:creationId xmlns:p14="http://schemas.microsoft.com/office/powerpoint/2010/main" val="23609438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4E768D-6EA7-4AC0-A385-D635097DB356}"/>
              </a:ext>
            </a:extLst>
          </p:cNvPr>
          <p:cNvSpPr>
            <a:spLocks noGrp="1"/>
          </p:cNvSpPr>
          <p:nvPr>
            <p:ph idx="1"/>
          </p:nvPr>
        </p:nvSpPr>
        <p:spPr>
          <a:xfrm>
            <a:off x="985520" y="2275841"/>
            <a:ext cx="9794240" cy="2575560"/>
          </a:xfrm>
        </p:spPr>
        <p:txBody>
          <a:bodyPr>
            <a:normAutofit/>
          </a:bodyPr>
          <a:lstStyle/>
          <a:p>
            <a:pPr marL="0" indent="0">
              <a:buNone/>
            </a:pPr>
            <a:r>
              <a:rPr lang="en-US" sz="3600" dirty="0"/>
              <a:t>Thank You. </a:t>
            </a:r>
          </a:p>
          <a:p>
            <a:pPr marL="0" indent="0" algn="ctr">
              <a:buNone/>
            </a:pPr>
            <a:r>
              <a:rPr lang="en-US" sz="3600" dirty="0"/>
              <a:t>Now you are good with Kubernetes.</a:t>
            </a:r>
          </a:p>
          <a:p>
            <a:pPr marL="0" indent="0" algn="ctr">
              <a:buNone/>
            </a:pPr>
            <a:r>
              <a:rPr lang="en-US" sz="3600" dirty="0"/>
              <a:t>					-- Vijay Kode</a:t>
            </a:r>
          </a:p>
        </p:txBody>
      </p:sp>
      <p:sp>
        <p:nvSpPr>
          <p:cNvPr id="4" name="Slide Number Placeholder 3">
            <a:extLst>
              <a:ext uri="{FF2B5EF4-FFF2-40B4-BE49-F238E27FC236}">
                <a16:creationId xmlns:a16="http://schemas.microsoft.com/office/drawing/2014/main" id="{ABC776D5-6F0B-778A-1D3A-C5E4B45D1018}"/>
              </a:ext>
            </a:extLst>
          </p:cNvPr>
          <p:cNvSpPr>
            <a:spLocks noGrp="1"/>
          </p:cNvSpPr>
          <p:nvPr>
            <p:ph type="sldNum" sz="quarter" idx="10"/>
          </p:nvPr>
        </p:nvSpPr>
        <p:spPr/>
        <p:txBody>
          <a:bodyPr/>
          <a:lstStyle/>
          <a:p>
            <a:r>
              <a:rPr lang="en-US"/>
              <a:t>PAGE </a:t>
            </a:r>
            <a:fld id="{4A9B5881-4007-4345-955A-79C2656F0C49}" type="slidenum">
              <a:rPr lang="en-US" smtClean="0"/>
              <a:pPr/>
              <a:t>42</a:t>
            </a:fld>
            <a:endParaRPr lang="en-US" dirty="0"/>
          </a:p>
        </p:txBody>
      </p:sp>
    </p:spTree>
    <p:extLst>
      <p:ext uri="{BB962C8B-B14F-4D97-AF65-F5344CB8AC3E}">
        <p14:creationId xmlns:p14="http://schemas.microsoft.com/office/powerpoint/2010/main" val="1914349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4944-9CD3-A8E1-A039-8AB1E207C001}"/>
              </a:ext>
            </a:extLst>
          </p:cNvPr>
          <p:cNvSpPr>
            <a:spLocks noGrp="1"/>
          </p:cNvSpPr>
          <p:nvPr>
            <p:ph type="title"/>
          </p:nvPr>
        </p:nvSpPr>
        <p:spPr>
          <a:xfrm>
            <a:off x="-1" y="1"/>
            <a:ext cx="3261675" cy="6721472"/>
          </a:xfrm>
        </p:spPr>
        <p:txBody>
          <a:bodyPr/>
          <a:lstStyle/>
          <a:p>
            <a:pPr algn="ctr"/>
            <a:r>
              <a:rPr lang="en-US" sz="3200" dirty="0">
                <a:latin typeface="Times New Roman" panose="02020603050405020304" pitchFamily="18" charset="0"/>
                <a:cs typeface="Times New Roman" panose="02020603050405020304" pitchFamily="18" charset="0"/>
              </a:rPr>
              <a:t>Docker Architecture</a:t>
            </a:r>
          </a:p>
        </p:txBody>
      </p:sp>
      <p:pic>
        <p:nvPicPr>
          <p:cNvPr id="6" name="Content Placeholder 5">
            <a:extLst>
              <a:ext uri="{FF2B5EF4-FFF2-40B4-BE49-F238E27FC236}">
                <a16:creationId xmlns:a16="http://schemas.microsoft.com/office/drawing/2014/main" id="{8692A88D-22DB-E8FA-91C2-BFBED268C62F}"/>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3355975" y="960884"/>
            <a:ext cx="8634413" cy="4856857"/>
          </a:xfrm>
        </p:spPr>
      </p:pic>
      <p:sp>
        <p:nvSpPr>
          <p:cNvPr id="4" name="Slide Number Placeholder 3">
            <a:extLst>
              <a:ext uri="{FF2B5EF4-FFF2-40B4-BE49-F238E27FC236}">
                <a16:creationId xmlns:a16="http://schemas.microsoft.com/office/drawing/2014/main" id="{168D6D70-F6B3-2B8B-A7F7-2EFF0E19647F}"/>
              </a:ext>
            </a:extLst>
          </p:cNvPr>
          <p:cNvSpPr>
            <a:spLocks noGrp="1"/>
          </p:cNvSpPr>
          <p:nvPr>
            <p:ph type="sldNum" sz="quarter" idx="10"/>
          </p:nvPr>
        </p:nvSpPr>
        <p:spPr/>
        <p:txBody>
          <a:bodyPr/>
          <a:lstStyle/>
          <a:p>
            <a:r>
              <a:rPr lang="en-US"/>
              <a:t>PAGE </a:t>
            </a:r>
            <a:fld id="{4A9B5881-4007-4345-955A-79C2656F0C49}" type="slidenum">
              <a:rPr lang="en-US" smtClean="0"/>
              <a:pPr/>
              <a:t>5</a:t>
            </a:fld>
            <a:endParaRPr lang="en-US" dirty="0"/>
          </a:p>
        </p:txBody>
      </p:sp>
    </p:spTree>
    <p:extLst>
      <p:ext uri="{BB962C8B-B14F-4D97-AF65-F5344CB8AC3E}">
        <p14:creationId xmlns:p14="http://schemas.microsoft.com/office/powerpoint/2010/main" val="188266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3227A-38E7-0089-AC34-196558222E76}"/>
              </a:ext>
            </a:extLst>
          </p:cNvPr>
          <p:cNvSpPr>
            <a:spLocks noGrp="1"/>
          </p:cNvSpPr>
          <p:nvPr>
            <p:ph type="title"/>
          </p:nvPr>
        </p:nvSpPr>
        <p:spPr>
          <a:xfrm>
            <a:off x="-1" y="1"/>
            <a:ext cx="2969443" cy="6721472"/>
          </a:xfrm>
        </p:spPr>
        <p:txBody>
          <a:bodyPr/>
          <a:lstStyle/>
          <a:p>
            <a:pPr algn="ctr"/>
            <a:r>
              <a:rPr lang="en-US" sz="3600" dirty="0"/>
              <a:t>Docker Components</a:t>
            </a:r>
          </a:p>
        </p:txBody>
      </p:sp>
      <p:sp>
        <p:nvSpPr>
          <p:cNvPr id="3" name="Content Placeholder 2">
            <a:extLst>
              <a:ext uri="{FF2B5EF4-FFF2-40B4-BE49-F238E27FC236}">
                <a16:creationId xmlns:a16="http://schemas.microsoft.com/office/drawing/2014/main" id="{13B4763B-EEFE-3034-FAAB-C3818AB82AF9}"/>
              </a:ext>
            </a:extLst>
          </p:cNvPr>
          <p:cNvSpPr>
            <a:spLocks noGrp="1"/>
          </p:cNvSpPr>
          <p:nvPr>
            <p:ph idx="1"/>
          </p:nvPr>
        </p:nvSpPr>
        <p:spPr>
          <a:xfrm>
            <a:off x="2969443" y="365124"/>
            <a:ext cx="8964891" cy="5984875"/>
          </a:xfrm>
        </p:spPr>
        <p:txBody>
          <a:bodyPr>
            <a:normAutofit fontScale="70000" lnSpcReduction="20000"/>
          </a:bodyPr>
          <a:lstStyle/>
          <a:p>
            <a:pPr marL="0" indent="0" algn="just">
              <a:buNone/>
            </a:pPr>
            <a:r>
              <a:rPr lang="en-US" sz="2600" b="1" dirty="0">
                <a:solidFill>
                  <a:schemeClr val="accent3">
                    <a:lumMod val="75000"/>
                  </a:schemeClr>
                </a:solidFill>
                <a:latin typeface="Times New Roman" panose="02020603050405020304" pitchFamily="18" charset="0"/>
                <a:cs typeface="Times New Roman" panose="02020603050405020304" pitchFamily="18" charset="0"/>
              </a:rPr>
              <a:t>The Docker daemon</a:t>
            </a:r>
          </a:p>
          <a:p>
            <a:pPr marL="0" indent="0" algn="just">
              <a:lnSpc>
                <a:spcPct val="120000"/>
              </a:lnSpc>
              <a:buNone/>
            </a:pPr>
            <a:r>
              <a:rPr lang="en-US" sz="2300" dirty="0">
                <a:latin typeface="Times New Roman" panose="02020603050405020304" pitchFamily="18" charset="0"/>
                <a:cs typeface="Times New Roman" panose="02020603050405020304" pitchFamily="18" charset="0"/>
              </a:rPr>
              <a:t>The Docker daemon (</a:t>
            </a:r>
            <a:r>
              <a:rPr lang="en-US" sz="2300" dirty="0" err="1">
                <a:latin typeface="Times New Roman" panose="02020603050405020304" pitchFamily="18" charset="0"/>
                <a:cs typeface="Times New Roman" panose="02020603050405020304" pitchFamily="18" charset="0"/>
              </a:rPr>
              <a:t>dockerd</a:t>
            </a:r>
            <a:r>
              <a:rPr lang="en-US" sz="2300" dirty="0">
                <a:latin typeface="Times New Roman" panose="02020603050405020304" pitchFamily="18" charset="0"/>
                <a:cs typeface="Times New Roman" panose="02020603050405020304" pitchFamily="18" charset="0"/>
              </a:rPr>
              <a:t>) listens for Docker API requests and manages Docker objects such as images, containers, networks, and volumes. A daemon can also communicate with other daemons to manage Docker services.</a:t>
            </a:r>
          </a:p>
          <a:p>
            <a:pPr algn="just"/>
            <a:endParaRPr lang="en-US" dirty="0"/>
          </a:p>
          <a:p>
            <a:pPr marL="0" indent="0" algn="just">
              <a:buNone/>
            </a:pPr>
            <a:r>
              <a:rPr lang="en-US" sz="2600" b="1" dirty="0">
                <a:solidFill>
                  <a:schemeClr val="accent3">
                    <a:lumMod val="75000"/>
                  </a:schemeClr>
                </a:solidFill>
                <a:latin typeface="Times New Roman" panose="02020603050405020304" pitchFamily="18" charset="0"/>
                <a:cs typeface="Times New Roman" panose="02020603050405020304" pitchFamily="18" charset="0"/>
              </a:rPr>
              <a:t>The Docker client</a:t>
            </a:r>
          </a:p>
          <a:p>
            <a:pPr marL="0" indent="0" algn="just">
              <a:lnSpc>
                <a:spcPct val="120000"/>
              </a:lnSpc>
              <a:buNone/>
            </a:pPr>
            <a:r>
              <a:rPr lang="en-US" sz="2300" dirty="0">
                <a:latin typeface="Times New Roman" panose="02020603050405020304" pitchFamily="18" charset="0"/>
                <a:cs typeface="Times New Roman" panose="02020603050405020304" pitchFamily="18" charset="0"/>
              </a:rPr>
              <a:t>The Docker client (docker) is the primary way that many Docker users interact with Docker. When you use commands such as docker run, the client sends these commands to Docker daemon (</a:t>
            </a:r>
            <a:r>
              <a:rPr lang="en-US" sz="2300" dirty="0" err="1">
                <a:latin typeface="Times New Roman" panose="02020603050405020304" pitchFamily="18" charset="0"/>
                <a:cs typeface="Times New Roman" panose="02020603050405020304" pitchFamily="18" charset="0"/>
              </a:rPr>
              <a:t>dockerd</a:t>
            </a:r>
            <a:r>
              <a:rPr lang="en-US" sz="2300" dirty="0">
                <a:latin typeface="Times New Roman" panose="02020603050405020304" pitchFamily="18" charset="0"/>
                <a:cs typeface="Times New Roman" panose="02020603050405020304" pitchFamily="18" charset="0"/>
              </a:rPr>
              <a:t>), which carries them out. The docker command uses the Docker API. The Docker client can communicate with more than one daemon.</a:t>
            </a:r>
          </a:p>
          <a:p>
            <a:pPr algn="just"/>
            <a:endParaRPr lang="en-US" sz="2300" dirty="0">
              <a:latin typeface="Times New Roman" panose="02020603050405020304" pitchFamily="18" charset="0"/>
              <a:cs typeface="Times New Roman" panose="02020603050405020304" pitchFamily="18" charset="0"/>
            </a:endParaRPr>
          </a:p>
          <a:p>
            <a:pPr marL="0" indent="0" algn="just">
              <a:buNone/>
            </a:pPr>
            <a:r>
              <a:rPr lang="en-US" sz="2300" dirty="0">
                <a:latin typeface="Times New Roman" panose="02020603050405020304" pitchFamily="18" charset="0"/>
                <a:cs typeface="Times New Roman" panose="02020603050405020304" pitchFamily="18" charset="0"/>
              </a:rPr>
              <a:t>The Docker client and daemon communicate using a REST API</a:t>
            </a:r>
          </a:p>
          <a:p>
            <a:pPr algn="just"/>
            <a:endParaRPr lang="en-US" dirty="0"/>
          </a:p>
          <a:p>
            <a:pPr marL="0" indent="0" algn="just">
              <a:buNone/>
            </a:pPr>
            <a:r>
              <a:rPr lang="en-US" sz="2600" b="1" dirty="0">
                <a:solidFill>
                  <a:schemeClr val="accent3">
                    <a:lumMod val="75000"/>
                  </a:schemeClr>
                </a:solidFill>
                <a:latin typeface="Times New Roman" panose="02020603050405020304" pitchFamily="18" charset="0"/>
                <a:cs typeface="Times New Roman" panose="02020603050405020304" pitchFamily="18" charset="0"/>
              </a:rPr>
              <a:t>Docker Desktop</a:t>
            </a:r>
          </a:p>
          <a:p>
            <a:pPr marL="0" indent="0" algn="just">
              <a:lnSpc>
                <a:spcPct val="120000"/>
              </a:lnSpc>
              <a:buNone/>
            </a:pPr>
            <a:r>
              <a:rPr lang="en-US" sz="2300" dirty="0">
                <a:latin typeface="Times New Roman" panose="02020603050405020304" pitchFamily="18" charset="0"/>
                <a:cs typeface="Times New Roman" panose="02020603050405020304" pitchFamily="18" charset="0"/>
              </a:rPr>
              <a:t>Docker Desktop is an easy-to-install application for your Mac, Windows or Linux environment that enables you to build and share containerized applications and microservices.</a:t>
            </a: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sz="2600" b="1" dirty="0">
                <a:solidFill>
                  <a:schemeClr val="accent3">
                    <a:lumMod val="75000"/>
                  </a:schemeClr>
                </a:solidFill>
                <a:latin typeface="Times New Roman" panose="02020603050405020304" pitchFamily="18" charset="0"/>
                <a:cs typeface="Times New Roman" panose="02020603050405020304" pitchFamily="18" charset="0"/>
              </a:rPr>
              <a:t>Docker registries</a:t>
            </a:r>
          </a:p>
          <a:p>
            <a:pPr marL="0" indent="0" algn="just">
              <a:lnSpc>
                <a:spcPct val="120000"/>
              </a:lnSpc>
              <a:buNone/>
            </a:pPr>
            <a:r>
              <a:rPr lang="en-US" sz="2300" dirty="0">
                <a:latin typeface="Times New Roman" panose="02020603050405020304" pitchFamily="18" charset="0"/>
                <a:cs typeface="Times New Roman" panose="02020603050405020304" pitchFamily="18" charset="0"/>
              </a:rPr>
              <a:t>A Docker registry stores Docker images. Docker Hub is a public registry that anyone can use, and Docker is configured to look for images on Docker Hub by default. You can even run your own private registry.</a:t>
            </a:r>
          </a:p>
        </p:txBody>
      </p:sp>
      <p:sp>
        <p:nvSpPr>
          <p:cNvPr id="4" name="Slide Number Placeholder 3">
            <a:extLst>
              <a:ext uri="{FF2B5EF4-FFF2-40B4-BE49-F238E27FC236}">
                <a16:creationId xmlns:a16="http://schemas.microsoft.com/office/drawing/2014/main" id="{6555128B-D65D-27EE-FBA9-6D788EC5283F}"/>
              </a:ext>
            </a:extLst>
          </p:cNvPr>
          <p:cNvSpPr>
            <a:spLocks noGrp="1"/>
          </p:cNvSpPr>
          <p:nvPr>
            <p:ph type="sldNum" sz="quarter" idx="10"/>
          </p:nvPr>
        </p:nvSpPr>
        <p:spPr/>
        <p:txBody>
          <a:bodyPr/>
          <a:lstStyle/>
          <a:p>
            <a:r>
              <a:rPr lang="en-US"/>
              <a:t>PAGE </a:t>
            </a:r>
            <a:fld id="{4A9B5881-4007-4345-955A-79C2656F0C49}" type="slidenum">
              <a:rPr lang="en-US" smtClean="0"/>
              <a:pPr/>
              <a:t>6</a:t>
            </a:fld>
            <a:endParaRPr lang="en-US" dirty="0"/>
          </a:p>
        </p:txBody>
      </p:sp>
    </p:spTree>
    <p:extLst>
      <p:ext uri="{BB962C8B-B14F-4D97-AF65-F5344CB8AC3E}">
        <p14:creationId xmlns:p14="http://schemas.microsoft.com/office/powerpoint/2010/main" val="45149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A7E5B-08FD-C52F-FCAF-750D3232B4C3}"/>
              </a:ext>
            </a:extLst>
          </p:cNvPr>
          <p:cNvSpPr>
            <a:spLocks noGrp="1"/>
          </p:cNvSpPr>
          <p:nvPr>
            <p:ph type="title"/>
          </p:nvPr>
        </p:nvSpPr>
        <p:spPr>
          <a:xfrm>
            <a:off x="0" y="-47133"/>
            <a:ext cx="2743200" cy="6721472"/>
          </a:xfrm>
        </p:spPr>
        <p:txBody>
          <a:bodyPr/>
          <a:lstStyle/>
          <a:p>
            <a:r>
              <a:rPr lang="en-US" sz="3600" dirty="0"/>
              <a:t>Docker File</a:t>
            </a:r>
          </a:p>
        </p:txBody>
      </p:sp>
      <p:sp>
        <p:nvSpPr>
          <p:cNvPr id="3" name="Content Placeholder 2">
            <a:extLst>
              <a:ext uri="{FF2B5EF4-FFF2-40B4-BE49-F238E27FC236}">
                <a16:creationId xmlns:a16="http://schemas.microsoft.com/office/drawing/2014/main" id="{C0B18FBE-C413-E7C3-1FD0-F42C0A746C67}"/>
              </a:ext>
            </a:extLst>
          </p:cNvPr>
          <p:cNvSpPr>
            <a:spLocks noGrp="1"/>
          </p:cNvSpPr>
          <p:nvPr>
            <p:ph idx="1"/>
          </p:nvPr>
        </p:nvSpPr>
        <p:spPr>
          <a:xfrm>
            <a:off x="2931736" y="65988"/>
            <a:ext cx="9021452" cy="6504494"/>
          </a:xfrm>
        </p:spPr>
        <p:txBody>
          <a:bodyPr/>
          <a:lstStyle/>
          <a:p>
            <a:pPr marL="0" indent="0">
              <a:buNone/>
            </a:pPr>
            <a:r>
              <a:rPr lang="en-US" sz="1800" b="1" dirty="0">
                <a:solidFill>
                  <a:srgbClr val="0033B3"/>
                </a:solidFill>
                <a:effectLst/>
                <a:latin typeface="Courier New" panose="02070309020205020404" pitchFamily="49" charset="0"/>
                <a:ea typeface="Times New Roman" panose="02020603050405020304" pitchFamily="18" charset="0"/>
                <a:cs typeface="Times New Roman" panose="02020603050405020304" pitchFamily="18" charset="0"/>
              </a:rPr>
              <a:t>FROM</a:t>
            </a:r>
            <a:r>
              <a:rPr lang="en-US" sz="1800" dirty="0">
                <a:solidFill>
                  <a:srgbClr val="0033B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openjdk:</a:t>
            </a:r>
            <a:r>
              <a:rPr lang="en-US" sz="1800" dirty="0">
                <a:solidFill>
                  <a:srgbClr val="1750EB"/>
                </a:solidFill>
                <a:effectLst/>
                <a:latin typeface="Courier New" panose="02070309020205020404" pitchFamily="49" charset="0"/>
                <a:ea typeface="Times New Roman" panose="02020603050405020304" pitchFamily="18" charset="0"/>
                <a:cs typeface="Times New Roman" panose="02020603050405020304" pitchFamily="18" charset="0"/>
              </a:rPr>
              <a:t>17</a:t>
            </a:r>
            <a:br>
              <a:rPr lang="en-US" sz="1800" dirty="0">
                <a:solidFill>
                  <a:srgbClr val="1750EB"/>
                </a:solidFill>
                <a:effectLst/>
                <a:latin typeface="Courier New" panose="02070309020205020404" pitchFamily="49" charset="0"/>
                <a:ea typeface="Times New Roman" panose="02020603050405020304" pitchFamily="18" charset="0"/>
                <a:cs typeface="Times New Roman" panose="02020603050405020304" pitchFamily="18" charset="0"/>
              </a:rPr>
            </a:br>
            <a:r>
              <a:rPr lang="en-US" sz="1800" b="1" dirty="0">
                <a:solidFill>
                  <a:srgbClr val="0033B3"/>
                </a:solidFill>
                <a:effectLst/>
                <a:latin typeface="Courier New" panose="02070309020205020404" pitchFamily="49" charset="0"/>
                <a:ea typeface="Times New Roman" panose="02020603050405020304" pitchFamily="18" charset="0"/>
                <a:cs typeface="Times New Roman" panose="02020603050405020304" pitchFamily="18" charset="0"/>
              </a:rPr>
              <a:t>VOLUME</a:t>
            </a:r>
            <a:r>
              <a:rPr lang="en-US" sz="1800" dirty="0">
                <a:solidFill>
                  <a:srgbClr val="0033B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err="1">
                <a:effectLst/>
                <a:latin typeface="Courier New" panose="02070309020205020404" pitchFamily="49" charset="0"/>
                <a:ea typeface="Times New Roman" panose="02020603050405020304" pitchFamily="18" charset="0"/>
                <a:cs typeface="Times New Roman" panose="02020603050405020304" pitchFamily="18" charset="0"/>
              </a:rPr>
              <a:t>tmp</a:t>
            </a:r>
            <a:br>
              <a:rPr lang="en-US" sz="1800" dirty="0">
                <a:solidFill>
                  <a:srgbClr val="080808"/>
                </a:solidFill>
                <a:effectLst/>
                <a:latin typeface="Courier New" panose="02070309020205020404" pitchFamily="49" charset="0"/>
                <a:ea typeface="Times New Roman" panose="02020603050405020304" pitchFamily="18" charset="0"/>
                <a:cs typeface="Times New Roman" panose="02020603050405020304" pitchFamily="18" charset="0"/>
              </a:rPr>
            </a:br>
            <a:r>
              <a:rPr lang="en-US" sz="1800" b="1" dirty="0">
                <a:solidFill>
                  <a:srgbClr val="0033B3"/>
                </a:solidFill>
                <a:effectLst/>
                <a:latin typeface="Courier New" panose="02070309020205020404" pitchFamily="49" charset="0"/>
                <a:ea typeface="Times New Roman" panose="02020603050405020304" pitchFamily="18" charset="0"/>
                <a:cs typeface="Times New Roman" panose="02020603050405020304" pitchFamily="18" charset="0"/>
              </a:rPr>
              <a:t>EXPOSE </a:t>
            </a:r>
            <a:r>
              <a:rPr lang="en-US" sz="1800" b="1" dirty="0">
                <a:solidFill>
                  <a:srgbClr val="1750EB"/>
                </a:solidFill>
                <a:effectLst/>
                <a:latin typeface="Courier New" panose="02070309020205020404" pitchFamily="49" charset="0"/>
                <a:ea typeface="Times New Roman" panose="02020603050405020304" pitchFamily="18" charset="0"/>
                <a:cs typeface="Times New Roman" panose="02020603050405020304" pitchFamily="18" charset="0"/>
              </a:rPr>
              <a:t>8080</a:t>
            </a:r>
            <a:br>
              <a:rPr lang="en-US" sz="1800" dirty="0">
                <a:solidFill>
                  <a:srgbClr val="1750EB"/>
                </a:solidFill>
                <a:effectLst/>
                <a:latin typeface="Courier New" panose="02070309020205020404" pitchFamily="49" charset="0"/>
                <a:ea typeface="Times New Roman" panose="02020603050405020304" pitchFamily="18" charset="0"/>
                <a:cs typeface="Times New Roman" panose="02020603050405020304" pitchFamily="18" charset="0"/>
              </a:rPr>
            </a:br>
            <a:r>
              <a:rPr lang="en-US" sz="1800" b="1" dirty="0">
                <a:solidFill>
                  <a:srgbClr val="0033B3"/>
                </a:solidFill>
                <a:effectLst/>
                <a:latin typeface="Courier New" panose="02070309020205020404" pitchFamily="49" charset="0"/>
                <a:ea typeface="Times New Roman" panose="02020603050405020304" pitchFamily="18" charset="0"/>
                <a:cs typeface="Times New Roman" panose="02020603050405020304" pitchFamily="18" charset="0"/>
              </a:rPr>
              <a:t>ARG</a:t>
            </a:r>
            <a:r>
              <a:rPr lang="en-US" sz="1800" dirty="0">
                <a:solidFill>
                  <a:srgbClr val="0033B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i="1" dirty="0">
                <a:solidFill>
                  <a:srgbClr val="871094"/>
                </a:solidFill>
                <a:effectLst/>
                <a:latin typeface="Courier New" panose="02070309020205020404" pitchFamily="49" charset="0"/>
                <a:ea typeface="Times New Roman" panose="02020603050405020304" pitchFamily="18" charset="0"/>
                <a:cs typeface="Times New Roman" panose="02020603050405020304" pitchFamily="18" charset="0"/>
              </a:rPr>
              <a:t>JAR_FILE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=build/libs/test-0.0.1-SNAPSHOT</a:t>
            </a:r>
            <a:r>
              <a:rPr lang="en-US" sz="1800" dirty="0">
                <a:solidFill>
                  <a:srgbClr val="080808"/>
                </a:solidFill>
                <a:effectLst/>
                <a:latin typeface="Courier New" panose="02070309020205020404" pitchFamily="49" charset="0"/>
                <a:ea typeface="Times New Roman" panose="02020603050405020304" pitchFamily="18" charset="0"/>
                <a:cs typeface="Times New Roman" panose="02020603050405020304" pitchFamily="18" charset="0"/>
              </a:rPr>
              <a:t>.jar</a:t>
            </a:r>
            <a:br>
              <a:rPr lang="en-US" sz="1800" dirty="0">
                <a:solidFill>
                  <a:srgbClr val="080808"/>
                </a:solidFill>
                <a:effectLst/>
                <a:latin typeface="Courier New" panose="02070309020205020404" pitchFamily="49" charset="0"/>
                <a:ea typeface="Times New Roman" panose="02020603050405020304" pitchFamily="18" charset="0"/>
                <a:cs typeface="Times New Roman" panose="02020603050405020304" pitchFamily="18" charset="0"/>
              </a:rPr>
            </a:br>
            <a:r>
              <a:rPr lang="en-US" sz="1800" b="1" dirty="0">
                <a:solidFill>
                  <a:srgbClr val="0033B3"/>
                </a:solidFill>
                <a:effectLst/>
                <a:latin typeface="Courier New" panose="02070309020205020404" pitchFamily="49" charset="0"/>
                <a:ea typeface="Times New Roman" panose="02020603050405020304" pitchFamily="18" charset="0"/>
                <a:cs typeface="Times New Roman" panose="02020603050405020304" pitchFamily="18" charset="0"/>
              </a:rPr>
              <a:t>ADD</a:t>
            </a:r>
            <a:r>
              <a:rPr lang="en-US" sz="1800" dirty="0">
                <a:solidFill>
                  <a:srgbClr val="0033B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i="1" dirty="0">
                <a:solidFill>
                  <a:srgbClr val="871094"/>
                </a:solidFill>
                <a:effectLst/>
                <a:latin typeface="Courier New" panose="02070309020205020404" pitchFamily="49" charset="0"/>
                <a:ea typeface="Times New Roman" panose="02020603050405020304" pitchFamily="18" charset="0"/>
                <a:cs typeface="Times New Roman" panose="02020603050405020304" pitchFamily="18" charset="0"/>
              </a:rPr>
              <a:t>JAR_FILE</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 app.jar</a:t>
            </a:r>
            <a:br>
              <a:rPr lang="en-US" sz="1800" dirty="0">
                <a:solidFill>
                  <a:srgbClr val="080808"/>
                </a:solidFill>
                <a:effectLst/>
                <a:latin typeface="Courier New" panose="02070309020205020404" pitchFamily="49" charset="0"/>
                <a:ea typeface="Times New Roman" panose="02020603050405020304" pitchFamily="18" charset="0"/>
                <a:cs typeface="Times New Roman" panose="02020603050405020304" pitchFamily="18" charset="0"/>
              </a:rPr>
            </a:br>
            <a:r>
              <a:rPr lang="en-US" sz="1800" b="1" dirty="0">
                <a:solidFill>
                  <a:srgbClr val="0033B3"/>
                </a:solidFill>
                <a:effectLst/>
                <a:latin typeface="Courier New" panose="02070309020205020404" pitchFamily="49" charset="0"/>
                <a:ea typeface="Times New Roman" panose="02020603050405020304" pitchFamily="18" charset="0"/>
                <a:cs typeface="Times New Roman" panose="02020603050405020304" pitchFamily="18" charset="0"/>
              </a:rPr>
              <a:t>ENTRYPOINT</a:t>
            </a:r>
            <a:r>
              <a:rPr lang="en-US" sz="1800" dirty="0">
                <a:solidFill>
                  <a:srgbClr val="0033B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067D17"/>
                </a:solidFill>
                <a:effectLst/>
                <a:latin typeface="Courier New" panose="02070309020205020404" pitchFamily="49" charset="0"/>
                <a:ea typeface="Times New Roman" panose="02020603050405020304" pitchFamily="18" charset="0"/>
                <a:cs typeface="Times New Roman" panose="02020603050405020304" pitchFamily="18" charset="0"/>
              </a:rPr>
              <a:t>"java"</a:t>
            </a:r>
            <a:r>
              <a:rPr lang="en-US" sz="1800" dirty="0">
                <a:solidFill>
                  <a:srgbClr val="080808"/>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067D17"/>
                </a:solidFill>
                <a:effectLst/>
                <a:latin typeface="Courier New" panose="02070309020205020404" pitchFamily="49" charset="0"/>
                <a:ea typeface="Times New Roman" panose="02020603050405020304" pitchFamily="18" charset="0"/>
                <a:cs typeface="Times New Roman" panose="02020603050405020304" pitchFamily="18" charset="0"/>
              </a:rPr>
              <a:t>"-jar"</a:t>
            </a:r>
            <a:r>
              <a:rPr lang="en-US" sz="1800" dirty="0">
                <a:solidFill>
                  <a:srgbClr val="080808"/>
                </a:solidFill>
                <a:effectLst/>
                <a:latin typeface="Courier New" panose="02070309020205020404" pitchFamily="49" charset="0"/>
                <a:ea typeface="Times New Roman" panose="02020603050405020304" pitchFamily="18" charset="0"/>
                <a:cs typeface="Times New Roman" panose="02020603050405020304" pitchFamily="18" charset="0"/>
              </a:rPr>
              <a:t>,</a:t>
            </a:r>
            <a:r>
              <a:rPr lang="en-US" sz="1800" dirty="0">
                <a:solidFill>
                  <a:srgbClr val="067D17"/>
                </a:solidFill>
                <a:effectLst/>
                <a:latin typeface="Courier New" panose="02070309020205020404" pitchFamily="49" charset="0"/>
                <a:ea typeface="Times New Roman" panose="02020603050405020304" pitchFamily="18" charset="0"/>
                <a:cs typeface="Times New Roman" panose="02020603050405020304" pitchFamily="18" charset="0"/>
              </a:rPr>
              <a:t>"/app.jar"</a:t>
            </a:r>
            <a:r>
              <a:rPr lang="en-US" sz="1800"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indent="0">
              <a:buNone/>
            </a:pPr>
            <a:endParaRPr lang="en-US" sz="1800" dirty="0">
              <a:latin typeface="Courier New" panose="02070309020205020404" pitchFamily="49" charset="0"/>
              <a:ea typeface="Calibri" panose="020F0502020204030204" pitchFamily="34" charset="0"/>
              <a:cs typeface="Times New Roman" panose="02020603050405020304" pitchFamily="18" charset="0"/>
            </a:endParaRPr>
          </a:p>
          <a:p>
            <a:pPr marL="0" indent="0" algn="just">
              <a:buNone/>
            </a:pPr>
            <a:r>
              <a:rPr lang="en-US" sz="18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FROM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 Instruction to the docker that you wanted to start building from the openjdk:17 image.</a:t>
            </a:r>
          </a:p>
          <a:p>
            <a:pPr marL="0" indent="0" algn="just">
              <a:buNone/>
            </a:pPr>
            <a:r>
              <a:rPr lang="en-US" sz="18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VOLUME</a:t>
            </a:r>
            <a:r>
              <a:rPr lang="en-US" sz="1800" dirty="0">
                <a:latin typeface="Times New Roman" panose="02020603050405020304" pitchFamily="18" charset="0"/>
                <a:ea typeface="Calibri" panose="020F0502020204030204" pitchFamily="34" charset="0"/>
                <a:cs typeface="Times New Roman" panose="02020603050405020304" pitchFamily="18" charset="0"/>
              </a:rPr>
              <a:t> -- </a:t>
            </a:r>
            <a:r>
              <a:rPr lang="en-US" sz="1600" b="0" i="0" dirty="0">
                <a:effectLst/>
                <a:latin typeface="Times New Roman" panose="02020603050405020304" pitchFamily="18" charset="0"/>
                <a:cs typeface="Times New Roman" panose="02020603050405020304" pitchFamily="18" charset="0"/>
              </a:rPr>
              <a:t>instruction is used to specify a mount point for a volume within the container. The volume will be created when the container is built, and it can be accessed and modified by processes running inside the container . </a:t>
            </a:r>
          </a:p>
          <a:p>
            <a:pPr marL="0" indent="0" algn="just">
              <a:buNone/>
            </a:pPr>
            <a:r>
              <a:rPr lang="en-US" sz="1800" b="1" dirty="0">
                <a:solidFill>
                  <a:schemeClr val="accent3">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EXPOSE</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we are exposing the port 8080 to communicate to application</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solidFill>
                  <a:srgbClr val="0033B3"/>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1800" b="0" i="0" dirty="0">
                <a:solidFill>
                  <a:schemeClr val="accent3">
                    <a:lumMod val="75000"/>
                  </a:schemeClr>
                </a:solidFill>
                <a:effectLst/>
                <a:latin typeface="Times New Roman" panose="02020603050405020304" pitchFamily="18" charset="0"/>
                <a:cs typeface="Times New Roman" panose="02020603050405020304" pitchFamily="18" charset="0"/>
              </a:rPr>
              <a:t>ADD</a:t>
            </a:r>
            <a:r>
              <a:rPr lang="en-US" sz="1800" b="0" i="0" dirty="0">
                <a:effectLst/>
                <a:latin typeface="Times New Roman" panose="02020603050405020304" pitchFamily="18" charset="0"/>
                <a:cs typeface="Times New Roman" panose="02020603050405020304" pitchFamily="18" charset="0"/>
              </a:rPr>
              <a:t> -- command is used to copy files/directories into a Docker image.</a:t>
            </a:r>
          </a:p>
          <a:p>
            <a:pPr marL="0" indent="0" algn="just">
              <a:buNone/>
            </a:pPr>
            <a:r>
              <a:rPr lang="en-US" sz="16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ENTRYPOINT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 Instruction to provide executables that will always execute when the container is launched.</a:t>
            </a:r>
            <a:endParaRPr lang="en-US" dirty="0"/>
          </a:p>
        </p:txBody>
      </p:sp>
      <p:sp>
        <p:nvSpPr>
          <p:cNvPr id="4" name="Slide Number Placeholder 3">
            <a:extLst>
              <a:ext uri="{FF2B5EF4-FFF2-40B4-BE49-F238E27FC236}">
                <a16:creationId xmlns:a16="http://schemas.microsoft.com/office/drawing/2014/main" id="{1A4537F6-0372-B4CF-0EA6-AFF5A7BDF008}"/>
              </a:ext>
            </a:extLst>
          </p:cNvPr>
          <p:cNvSpPr>
            <a:spLocks noGrp="1"/>
          </p:cNvSpPr>
          <p:nvPr>
            <p:ph type="sldNum" sz="quarter" idx="10"/>
          </p:nvPr>
        </p:nvSpPr>
        <p:spPr/>
        <p:txBody>
          <a:bodyPr/>
          <a:lstStyle/>
          <a:p>
            <a:r>
              <a:rPr lang="en-US"/>
              <a:t>PAGE </a:t>
            </a:r>
            <a:fld id="{4A9B5881-4007-4345-955A-79C2656F0C49}" type="slidenum">
              <a:rPr lang="en-US" smtClean="0"/>
              <a:pPr/>
              <a:t>7</a:t>
            </a:fld>
            <a:endParaRPr lang="en-US" dirty="0"/>
          </a:p>
        </p:txBody>
      </p:sp>
    </p:spTree>
    <p:extLst>
      <p:ext uri="{BB962C8B-B14F-4D97-AF65-F5344CB8AC3E}">
        <p14:creationId xmlns:p14="http://schemas.microsoft.com/office/powerpoint/2010/main" val="258446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68D6A-01D8-E789-2E9D-ADC855F5AF7B}"/>
              </a:ext>
            </a:extLst>
          </p:cNvPr>
          <p:cNvSpPr>
            <a:spLocks noGrp="1"/>
          </p:cNvSpPr>
          <p:nvPr>
            <p:ph type="title"/>
          </p:nvPr>
        </p:nvSpPr>
        <p:spPr>
          <a:xfrm>
            <a:off x="0" y="1"/>
            <a:ext cx="2658359" cy="6721472"/>
          </a:xfrm>
        </p:spPr>
        <p:txBody>
          <a:bodyPr/>
          <a:lstStyle/>
          <a:p>
            <a:pPr algn="l"/>
            <a:r>
              <a:rPr lang="en-US" sz="4000" dirty="0"/>
              <a:t>DOCKER</a:t>
            </a:r>
          </a:p>
        </p:txBody>
      </p:sp>
      <p:sp>
        <p:nvSpPr>
          <p:cNvPr id="3" name="Content Placeholder 2">
            <a:extLst>
              <a:ext uri="{FF2B5EF4-FFF2-40B4-BE49-F238E27FC236}">
                <a16:creationId xmlns:a16="http://schemas.microsoft.com/office/drawing/2014/main" id="{4C21261B-92A4-4BE8-7BD6-BDD0F488F209}"/>
              </a:ext>
            </a:extLst>
          </p:cNvPr>
          <p:cNvSpPr>
            <a:spLocks noGrp="1"/>
          </p:cNvSpPr>
          <p:nvPr>
            <p:ph idx="1"/>
          </p:nvPr>
        </p:nvSpPr>
        <p:spPr>
          <a:xfrm>
            <a:off x="2884602" y="365124"/>
            <a:ext cx="8469196" cy="5984875"/>
          </a:xfrm>
        </p:spPr>
        <p:txBody>
          <a:bodyPr/>
          <a:lstStyle/>
          <a:p>
            <a:pPr marL="0" indent="0">
              <a:buNone/>
            </a:pPr>
            <a:r>
              <a:rPr lang="en-US" sz="1600" b="1" dirty="0">
                <a:solidFill>
                  <a:schemeClr val="accent3">
                    <a:lumMod val="75000"/>
                  </a:schemeClr>
                </a:solidFill>
                <a:effectLst/>
                <a:latin typeface="Courier New" panose="02070309020205020404" pitchFamily="49" charset="0"/>
                <a:ea typeface="Calibri" panose="020F0502020204030204" pitchFamily="34" charset="0"/>
                <a:cs typeface="Times New Roman" panose="02020603050405020304" pitchFamily="18" charset="0"/>
              </a:rPr>
              <a:t>Docker build command</a:t>
            </a:r>
            <a:r>
              <a:rPr lang="en-US" sz="1600" dirty="0">
                <a:effectLst/>
                <a:latin typeface="Courier New" panose="02070309020205020404" pitchFamily="49" charset="0"/>
                <a:ea typeface="Calibri" panose="020F0502020204030204" pitchFamily="34" charset="0"/>
                <a:cs typeface="Times New Roman" panose="02020603050405020304" pitchFamily="18" charset="0"/>
              </a:rPr>
              <a:t>: </a:t>
            </a:r>
            <a:r>
              <a:rPr lang="de-DE" sz="1600" dirty="0">
                <a:effectLst/>
                <a:latin typeface="Courier New" panose="02070309020205020404" pitchFamily="49" charset="0"/>
                <a:ea typeface="Calibri" panose="020F0502020204030204" pitchFamily="34" charset="0"/>
                <a:cs typeface="Times New Roman" panose="02020603050405020304" pitchFamily="18" charset="0"/>
              </a:rPr>
              <a:t>docker build  -t ImageName:TagName dir</a:t>
            </a:r>
          </a:p>
          <a:p>
            <a:pPr marL="0" indent="0">
              <a:buNone/>
            </a:pPr>
            <a:endParaRPr lang="de-DE" sz="2000" dirty="0">
              <a:effectLst/>
              <a:latin typeface="Courier New" panose="02070309020205020404" pitchFamily="49" charset="0"/>
              <a:ea typeface="Calibri" panose="020F0502020204030204" pitchFamily="34" charset="0"/>
              <a:cs typeface="Times New Roman" panose="02020603050405020304" pitchFamily="18" charset="0"/>
            </a:endParaRPr>
          </a:p>
          <a:p>
            <a:pPr marL="0" indent="0">
              <a:buNone/>
            </a:pPr>
            <a:r>
              <a:rPr lang="de-DE" sz="2000" dirty="0">
                <a:latin typeface="Courier New" panose="02070309020205020404" pitchFamily="49" charset="0"/>
                <a:ea typeface="Calibri" panose="020F0502020204030204" pitchFamily="34" charset="0"/>
                <a:cs typeface="Times New Roman" panose="02020603050405020304" pitchFamily="18" charset="0"/>
              </a:rPr>
              <a:t>Ex : </a:t>
            </a:r>
            <a:r>
              <a:rPr lang="de-DE" sz="2000" dirty="0">
                <a:latin typeface="Times New Roman" panose="02020603050405020304" pitchFamily="18" charset="0"/>
                <a:ea typeface="Calibri" panose="020F0502020204030204" pitchFamily="34" charset="0"/>
                <a:cs typeface="Times New Roman" panose="02020603050405020304" pitchFamily="18" charset="0"/>
              </a:rPr>
              <a:t>docker build  -t ImageName:TagName dirdocker build –t myimage:0.1 .</a:t>
            </a:r>
          </a:p>
          <a:p>
            <a:pPr marL="0" indent="0">
              <a:buNone/>
            </a:pPr>
            <a:endParaRPr lang="de-DE"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sz="1800" b="0" i="0" dirty="0">
                <a:effectLst/>
                <a:latin typeface="Times New Roman" panose="02020603050405020304" pitchFamily="18" charset="0"/>
                <a:cs typeface="Times New Roman" panose="02020603050405020304" pitchFamily="18" charset="0"/>
              </a:rPr>
              <a:t>Since the Docker File is in the present working directory, we used "." at the end of the command to signify the present working directory.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latin typeface="Courier New" panose="02070309020205020404" pitchFamily="49" charset="0"/>
              <a:ea typeface="Calibri" panose="020F0502020204030204" pitchFamily="34" charset="0"/>
              <a:cs typeface="Times New Roman" panose="02020603050405020304" pitchFamily="18" charset="0"/>
            </a:endParaRPr>
          </a:p>
          <a:p>
            <a:r>
              <a:rPr lang="en-US" sz="1800" b="1" dirty="0">
                <a:solidFill>
                  <a:schemeClr val="accent3">
                    <a:lumMod val="75000"/>
                  </a:schemeClr>
                </a:solidFill>
                <a:latin typeface="Times New Roman" panose="02020603050405020304" pitchFamily="18" charset="0"/>
                <a:cs typeface="Times New Roman" panose="02020603050405020304" pitchFamily="18" charset="0"/>
              </a:rPr>
              <a:t>Docker Run Command </a:t>
            </a:r>
            <a:r>
              <a:rPr lang="en-US" sz="1800" dirty="0">
                <a:latin typeface="Times New Roman" panose="02020603050405020304" pitchFamily="18" charset="0"/>
                <a:cs typeface="Times New Roman" panose="02020603050405020304" pitchFamily="18" charset="0"/>
              </a:rPr>
              <a:t>: docker run [OPTIONS] IMAGE [COMMAND] [ARG...]</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sv-SE" sz="1800" dirty="0">
                <a:latin typeface="Times New Roman" panose="02020603050405020304" pitchFamily="18" charset="0"/>
                <a:cs typeface="Times New Roman" panose="02020603050405020304" pitchFamily="18" charset="0"/>
              </a:rPr>
              <a:t>EX:  docker run -p 8080:8080 imgone:123</a:t>
            </a:r>
          </a:p>
          <a:p>
            <a:pPr marL="0" indent="0">
              <a:buNone/>
            </a:pPr>
            <a:r>
              <a:rPr lang="en-US" sz="1800" dirty="0">
                <a:latin typeface="Times New Roman" panose="02020603050405020304" pitchFamily="18" charset="0"/>
                <a:cs typeface="Times New Roman" panose="02020603050405020304" pitchFamily="18" charset="0"/>
              </a:rPr>
              <a:t>‘- P’ -- This binds port 8080 of the container to TCP port 80 of the host machine</a:t>
            </a:r>
            <a:endParaRPr lang="sv-SE" sz="18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Slide Number Placeholder 3">
            <a:extLst>
              <a:ext uri="{FF2B5EF4-FFF2-40B4-BE49-F238E27FC236}">
                <a16:creationId xmlns:a16="http://schemas.microsoft.com/office/drawing/2014/main" id="{F94F45BB-22F9-EACA-AA44-E442A84C9EAB}"/>
              </a:ext>
            </a:extLst>
          </p:cNvPr>
          <p:cNvSpPr>
            <a:spLocks noGrp="1"/>
          </p:cNvSpPr>
          <p:nvPr>
            <p:ph type="sldNum" sz="quarter" idx="10"/>
          </p:nvPr>
        </p:nvSpPr>
        <p:spPr/>
        <p:txBody>
          <a:bodyPr/>
          <a:lstStyle/>
          <a:p>
            <a:r>
              <a:rPr lang="en-US"/>
              <a:t>PAGE </a:t>
            </a:r>
            <a:fld id="{4A9B5881-4007-4345-955A-79C2656F0C49}" type="slidenum">
              <a:rPr lang="en-US" smtClean="0"/>
              <a:pPr/>
              <a:t>8</a:t>
            </a:fld>
            <a:endParaRPr lang="en-US" dirty="0"/>
          </a:p>
        </p:txBody>
      </p:sp>
    </p:spTree>
    <p:extLst>
      <p:ext uri="{BB962C8B-B14F-4D97-AF65-F5344CB8AC3E}">
        <p14:creationId xmlns:p14="http://schemas.microsoft.com/office/powerpoint/2010/main" val="3128000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6EC3-2974-A3B4-1CD1-896E5C2237B6}"/>
              </a:ext>
            </a:extLst>
          </p:cNvPr>
          <p:cNvSpPr>
            <a:spLocks noGrp="1"/>
          </p:cNvSpPr>
          <p:nvPr>
            <p:ph type="title"/>
          </p:nvPr>
        </p:nvSpPr>
        <p:spPr/>
        <p:txBody>
          <a:bodyPr/>
          <a:lstStyle/>
          <a:p>
            <a:pPr algn="ctr"/>
            <a:r>
              <a:rPr lang="en-US" dirty="0"/>
              <a:t>Kubernetes</a:t>
            </a:r>
          </a:p>
        </p:txBody>
      </p:sp>
      <p:sp>
        <p:nvSpPr>
          <p:cNvPr id="3" name="Content Placeholder 2">
            <a:extLst>
              <a:ext uri="{FF2B5EF4-FFF2-40B4-BE49-F238E27FC236}">
                <a16:creationId xmlns:a16="http://schemas.microsoft.com/office/drawing/2014/main" id="{8E8C5ED5-CE1B-09C0-9F94-F0F0890E6ED4}"/>
              </a:ext>
            </a:extLst>
          </p:cNvPr>
          <p:cNvSpPr>
            <a:spLocks noGrp="1"/>
          </p:cNvSpPr>
          <p:nvPr>
            <p:ph idx="1"/>
          </p:nvPr>
        </p:nvSpPr>
        <p:spPr/>
        <p:txBody>
          <a:bodyPr>
            <a:normAutofit/>
          </a:bodyPr>
          <a:lstStyle/>
          <a:p>
            <a:pPr marL="0" indent="0" algn="just">
              <a:buNone/>
            </a:pPr>
            <a:r>
              <a:rPr lang="en-US" sz="1800" b="0" i="0" dirty="0">
                <a:effectLst/>
                <a:latin typeface="Times New Roman" panose="02020603050405020304" pitchFamily="18" charset="0"/>
                <a:cs typeface="Times New Roman" panose="02020603050405020304" pitchFamily="18" charset="0"/>
              </a:rPr>
              <a:t>Kubernetes is a portable, extensible, opensource platform for managing containerized workloads and services, that facilitates both declarative configuration and automation.</a:t>
            </a:r>
          </a:p>
          <a:p>
            <a:pPr marL="0" indent="0" algn="just">
              <a:buNone/>
            </a:pPr>
            <a:r>
              <a:rPr lang="en-US" sz="1800" b="0" i="0" dirty="0">
                <a:effectLst/>
                <a:latin typeface="Times New Roman" panose="02020603050405020304" pitchFamily="18" charset="0"/>
                <a:cs typeface="Times New Roman" panose="02020603050405020304" pitchFamily="18" charset="0"/>
              </a:rPr>
              <a:t>The name Kubernetes originates from Greek, meaning helmsman or pilot. K8s as an abbreviation results from counting the eight letters between the "K" and the "s“.</a:t>
            </a:r>
          </a:p>
        </p:txBody>
      </p:sp>
      <p:sp>
        <p:nvSpPr>
          <p:cNvPr id="4" name="Slide Number Placeholder 3">
            <a:extLst>
              <a:ext uri="{FF2B5EF4-FFF2-40B4-BE49-F238E27FC236}">
                <a16:creationId xmlns:a16="http://schemas.microsoft.com/office/drawing/2014/main" id="{1BE85CB6-1E87-2831-D9FB-50A80833C305}"/>
              </a:ext>
            </a:extLst>
          </p:cNvPr>
          <p:cNvSpPr>
            <a:spLocks noGrp="1"/>
          </p:cNvSpPr>
          <p:nvPr>
            <p:ph type="sldNum" sz="quarter" idx="10"/>
          </p:nvPr>
        </p:nvSpPr>
        <p:spPr/>
        <p:txBody>
          <a:bodyPr/>
          <a:lstStyle/>
          <a:p>
            <a:r>
              <a:rPr lang="en-US"/>
              <a:t>PAGE </a:t>
            </a:r>
            <a:fld id="{4A9B5881-4007-4345-955A-79C2656F0C49}" type="slidenum">
              <a:rPr lang="en-US" smtClean="0"/>
              <a:pPr/>
              <a:t>9</a:t>
            </a:fld>
            <a:endParaRPr lang="en-US" dirty="0"/>
          </a:p>
        </p:txBody>
      </p:sp>
    </p:spTree>
    <p:extLst>
      <p:ext uri="{BB962C8B-B14F-4D97-AF65-F5344CB8AC3E}">
        <p14:creationId xmlns:p14="http://schemas.microsoft.com/office/powerpoint/2010/main" val="1462893803"/>
      </p:ext>
    </p:extLst>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98415_win32_fixed" id="{1E7205E9-DD76-422B-B9FD-343E9C2C894B}" vid="{008E2BBC-A2E4-4140-B026-F6CAB78406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F9969FA-0C19-40F2-9B6F-EADA7B231A6C}">
  <ds:schemaRefs>
    <ds:schemaRef ds:uri="http://schemas.microsoft.com/sharepoint/v3/contenttype/forms"/>
  </ds:schemaRefs>
</ds:datastoreItem>
</file>

<file path=customXml/itemProps2.xml><?xml version="1.0" encoding="utf-8"?>
<ds:datastoreItem xmlns:ds="http://schemas.openxmlformats.org/officeDocument/2006/customXml" ds:itemID="{4FCFB5EA-1DDA-4423-A8FC-85579F36DE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7B5194-E537-408E-9CFF-66A6141D5DE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Classic corporate teach a course with animation</Template>
  <TotalTime>8253</TotalTime>
  <Words>4110</Words>
  <Application>Microsoft Office PowerPoint</Application>
  <PresentationFormat>Widescreen</PresentationFormat>
  <Paragraphs>367</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Calibri Light</vt:lpstr>
      <vt:lpstr>Courier New</vt:lpstr>
      <vt:lpstr>Roboto</vt:lpstr>
      <vt:lpstr>SFMono-Regular</vt:lpstr>
      <vt:lpstr>Times New Roman</vt:lpstr>
      <vt:lpstr>Wingdings</vt:lpstr>
      <vt:lpstr>Office Theme</vt:lpstr>
      <vt:lpstr>Kubernetes And Docker</vt:lpstr>
      <vt:lpstr>Course Outline</vt:lpstr>
      <vt:lpstr>Container Evolution</vt:lpstr>
      <vt:lpstr> Docker  </vt:lpstr>
      <vt:lpstr>Docker Architecture</vt:lpstr>
      <vt:lpstr>Docker Components</vt:lpstr>
      <vt:lpstr>Docker File</vt:lpstr>
      <vt:lpstr>DOCKER</vt:lpstr>
      <vt:lpstr>Kubernetes</vt:lpstr>
      <vt:lpstr>Need of Kubernetes</vt:lpstr>
      <vt:lpstr>Kubernetes Architecture</vt:lpstr>
      <vt:lpstr>Kubernetes Components</vt:lpstr>
      <vt:lpstr>Kubernetes Components</vt:lpstr>
      <vt:lpstr>Kubernetes Components</vt:lpstr>
      <vt:lpstr>Kubernetes Pods</vt:lpstr>
      <vt:lpstr>Kubernetes Pods</vt:lpstr>
      <vt:lpstr>Kubernetes Pod Lifecycle</vt:lpstr>
      <vt:lpstr>Kubernetes – Image pull policy</vt:lpstr>
      <vt:lpstr>Common issues</vt:lpstr>
      <vt:lpstr>Memory requests</vt:lpstr>
      <vt:lpstr>PowerPoint Presentation</vt:lpstr>
      <vt:lpstr>Exceed a Container's memory limit</vt:lpstr>
      <vt:lpstr>PowerPoint Presentation</vt:lpstr>
      <vt:lpstr>Specify a memory request that is too big for your Nodes</vt:lpstr>
      <vt:lpstr>If you do not specify a memory limit</vt:lpstr>
      <vt:lpstr>CPU</vt:lpstr>
      <vt:lpstr>PowerPoint Presentation</vt:lpstr>
      <vt:lpstr>PowerPoint Presentation</vt:lpstr>
      <vt:lpstr>Configure Quality of Service for Pods</vt:lpstr>
      <vt:lpstr>Resize CPU and Memory Resources assigned to Containers</vt:lpstr>
      <vt:lpstr>PowerPoint Presentation</vt:lpstr>
      <vt:lpstr>Persistent Volume </vt:lpstr>
      <vt:lpstr>PowerPoint Presentation</vt:lpstr>
      <vt:lpstr>BenchMarks</vt:lpstr>
      <vt:lpstr>Conclusion</vt:lpstr>
      <vt:lpstr>Cont..</vt:lpstr>
      <vt:lpstr>Service Account in Kubernetes</vt:lpstr>
      <vt:lpstr>PowerPoint Presentation</vt:lpstr>
      <vt:lpstr>Configure Liveness, Readiness and Startup Probes</vt:lpstr>
      <vt:lpstr>PowerPoint Presentation</vt:lpstr>
      <vt:lpstr>Configure a Pod to Use a  ConfigMap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 And Docker</dc:title>
  <dc:creator>Vijaysambasivarao Kode</dc:creator>
  <cp:lastModifiedBy>Vijaysambasivarao Kode</cp:lastModifiedBy>
  <cp:revision>51</cp:revision>
  <dcterms:created xsi:type="dcterms:W3CDTF">2023-06-30T14:51:50Z</dcterms:created>
  <dcterms:modified xsi:type="dcterms:W3CDTF">2024-08-05T06:28:51Z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