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65" r:id="rId6"/>
    <p:sldId id="266" r:id="rId7"/>
    <p:sldId id="267" r:id="rId8"/>
    <p:sldId id="268" r:id="rId9"/>
    <p:sldId id="269" r:id="rId10"/>
    <p:sldId id="270" r:id="rId11"/>
    <p:sldId id="271" r:id="rId12"/>
    <p:sldId id="273" r:id="rId13"/>
    <p:sldId id="274" r:id="rId14"/>
    <p:sldId id="272" r:id="rId15"/>
    <p:sldId id="275" r:id="rId16"/>
    <p:sldId id="276" r:id="rId17"/>
    <p:sldId id="277" r:id="rId18"/>
    <p:sldId id="278" r:id="rId19"/>
    <p:sldId id="279" r:id="rId20"/>
    <p:sldId id="280"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E4AEE-F981-4A38-8500-A8087D083B5C}" v="153" dt="2025-01-28T15:14:27.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2" autoAdjust="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jaysambasivarao Kode" userId="780b2049-3557-4205-9f42-a96882040959" providerId="ADAL" clId="{8E6E4AEE-F981-4A38-8500-A8087D083B5C}"/>
    <pc:docChg chg="undo custSel addSld modSld">
      <pc:chgData name="Vijaysambasivarao Kode" userId="780b2049-3557-4205-9f42-a96882040959" providerId="ADAL" clId="{8E6E4AEE-F981-4A38-8500-A8087D083B5C}" dt="2025-01-28T15:14:19.024" v="2139"/>
      <pc:docMkLst>
        <pc:docMk/>
      </pc:docMkLst>
      <pc:sldChg chg="modSp mod">
        <pc:chgData name="Vijaysambasivarao Kode" userId="780b2049-3557-4205-9f42-a96882040959" providerId="ADAL" clId="{8E6E4AEE-F981-4A38-8500-A8087D083B5C}" dt="2025-01-28T15:14:19.024" v="2139"/>
        <pc:sldMkLst>
          <pc:docMk/>
          <pc:sldMk cId="1641912158" sldId="265"/>
        </pc:sldMkLst>
        <pc:graphicFrameChg chg="mod modGraphic">
          <ac:chgData name="Vijaysambasivarao Kode" userId="780b2049-3557-4205-9f42-a96882040959" providerId="ADAL" clId="{8E6E4AEE-F981-4A38-8500-A8087D083B5C}" dt="2025-01-28T15:14:19.024" v="2139"/>
          <ac:graphicFrameMkLst>
            <pc:docMk/>
            <pc:sldMk cId="1641912158" sldId="265"/>
            <ac:graphicFrameMk id="10" creationId="{2398008D-CEEE-F169-7E92-975C5E646D3D}"/>
          </ac:graphicFrameMkLst>
        </pc:graphicFrameChg>
      </pc:sldChg>
      <pc:sldChg chg="modSp">
        <pc:chgData name="Vijaysambasivarao Kode" userId="780b2049-3557-4205-9f42-a96882040959" providerId="ADAL" clId="{8E6E4AEE-F981-4A38-8500-A8087D083B5C}" dt="2025-01-28T15:13:31.145" v="2137" actId="20577"/>
        <pc:sldMkLst>
          <pc:docMk/>
          <pc:sldMk cId="1571182315" sldId="266"/>
        </pc:sldMkLst>
        <pc:graphicFrameChg chg="mod">
          <ac:chgData name="Vijaysambasivarao Kode" userId="780b2049-3557-4205-9f42-a96882040959" providerId="ADAL" clId="{8E6E4AEE-F981-4A38-8500-A8087D083B5C}" dt="2025-01-28T15:13:31.145" v="2137" actId="20577"/>
          <ac:graphicFrameMkLst>
            <pc:docMk/>
            <pc:sldMk cId="1571182315" sldId="266"/>
            <ac:graphicFrameMk id="10" creationId="{C1BA60FF-4BF6-A5FE-F95F-467A1F844115}"/>
          </ac:graphicFrameMkLst>
        </pc:graphicFrameChg>
      </pc:sldChg>
      <pc:sldChg chg="modSp new mod">
        <pc:chgData name="Vijaysambasivarao Kode" userId="780b2049-3557-4205-9f42-a96882040959" providerId="ADAL" clId="{8E6E4AEE-F981-4A38-8500-A8087D083B5C}" dt="2025-01-27T01:14:29.995" v="649" actId="113"/>
        <pc:sldMkLst>
          <pc:docMk/>
          <pc:sldMk cId="2269047489" sldId="276"/>
        </pc:sldMkLst>
        <pc:spChg chg="mod">
          <ac:chgData name="Vijaysambasivarao Kode" userId="780b2049-3557-4205-9f42-a96882040959" providerId="ADAL" clId="{8E6E4AEE-F981-4A38-8500-A8087D083B5C}" dt="2025-01-27T00:39:50.018" v="7" actId="20577"/>
          <ac:spMkLst>
            <pc:docMk/>
            <pc:sldMk cId="2269047489" sldId="276"/>
            <ac:spMk id="2" creationId="{9028FD4A-CCAA-C415-2AB4-441F0083F321}"/>
          </ac:spMkLst>
        </pc:spChg>
        <pc:spChg chg="mod">
          <ac:chgData name="Vijaysambasivarao Kode" userId="780b2049-3557-4205-9f42-a96882040959" providerId="ADAL" clId="{8E6E4AEE-F981-4A38-8500-A8087D083B5C}" dt="2025-01-27T01:14:29.995" v="649" actId="113"/>
          <ac:spMkLst>
            <pc:docMk/>
            <pc:sldMk cId="2269047489" sldId="276"/>
            <ac:spMk id="3" creationId="{EFB60604-0F3B-6442-C95B-C19B92569E07}"/>
          </ac:spMkLst>
        </pc:spChg>
      </pc:sldChg>
      <pc:sldChg chg="addSp delSp modSp new mod">
        <pc:chgData name="Vijaysambasivarao Kode" userId="780b2049-3557-4205-9f42-a96882040959" providerId="ADAL" clId="{8E6E4AEE-F981-4A38-8500-A8087D083B5C}" dt="2025-01-27T01:19:11.581" v="817" actId="14100"/>
        <pc:sldMkLst>
          <pc:docMk/>
          <pc:sldMk cId="3949620537" sldId="277"/>
        </pc:sldMkLst>
        <pc:spChg chg="del">
          <ac:chgData name="Vijaysambasivarao Kode" userId="780b2049-3557-4205-9f42-a96882040959" providerId="ADAL" clId="{8E6E4AEE-F981-4A38-8500-A8087D083B5C}" dt="2025-01-27T01:14:54.306" v="651" actId="478"/>
          <ac:spMkLst>
            <pc:docMk/>
            <pc:sldMk cId="3949620537" sldId="277"/>
            <ac:spMk id="2" creationId="{FA4C73D7-91BC-7DFA-BD53-F226C022CC55}"/>
          </ac:spMkLst>
        </pc:spChg>
        <pc:spChg chg="mod">
          <ac:chgData name="Vijaysambasivarao Kode" userId="780b2049-3557-4205-9f42-a96882040959" providerId="ADAL" clId="{8E6E4AEE-F981-4A38-8500-A8087D083B5C}" dt="2025-01-27T01:16:48.959" v="806" actId="20577"/>
          <ac:spMkLst>
            <pc:docMk/>
            <pc:sldMk cId="3949620537" sldId="277"/>
            <ac:spMk id="3" creationId="{90AE07D1-6E77-8992-EC83-71473862A10E}"/>
          </ac:spMkLst>
        </pc:spChg>
        <pc:picChg chg="add mod">
          <ac:chgData name="Vijaysambasivarao Kode" userId="780b2049-3557-4205-9f42-a96882040959" providerId="ADAL" clId="{8E6E4AEE-F981-4A38-8500-A8087D083B5C}" dt="2025-01-27T01:18:02.550" v="808" actId="1076"/>
          <ac:picMkLst>
            <pc:docMk/>
            <pc:sldMk cId="3949620537" sldId="277"/>
            <ac:picMk id="6" creationId="{463B216B-AC33-7417-8E59-9C0E5E7FBCE5}"/>
          </ac:picMkLst>
        </pc:picChg>
        <pc:picChg chg="add mod">
          <ac:chgData name="Vijaysambasivarao Kode" userId="780b2049-3557-4205-9f42-a96882040959" providerId="ADAL" clId="{8E6E4AEE-F981-4A38-8500-A8087D083B5C}" dt="2025-01-27T01:19:11.581" v="817" actId="14100"/>
          <ac:picMkLst>
            <pc:docMk/>
            <pc:sldMk cId="3949620537" sldId="277"/>
            <ac:picMk id="8" creationId="{AB2B1D9D-2210-151C-76AA-1CA1F654FB52}"/>
          </ac:picMkLst>
        </pc:picChg>
      </pc:sldChg>
      <pc:sldChg chg="modSp new mod">
        <pc:chgData name="Vijaysambasivarao Kode" userId="780b2049-3557-4205-9f42-a96882040959" providerId="ADAL" clId="{8E6E4AEE-F981-4A38-8500-A8087D083B5C}" dt="2025-01-28T05:00:31.867" v="1222" actId="20577"/>
        <pc:sldMkLst>
          <pc:docMk/>
          <pc:sldMk cId="167888140" sldId="278"/>
        </pc:sldMkLst>
        <pc:spChg chg="mod">
          <ac:chgData name="Vijaysambasivarao Kode" userId="780b2049-3557-4205-9f42-a96882040959" providerId="ADAL" clId="{8E6E4AEE-F981-4A38-8500-A8087D083B5C}" dt="2025-01-28T04:36:35.137" v="846" actId="20577"/>
          <ac:spMkLst>
            <pc:docMk/>
            <pc:sldMk cId="167888140" sldId="278"/>
            <ac:spMk id="2" creationId="{CF4D501F-80E4-2A11-AFD3-EBA56C977A12}"/>
          </ac:spMkLst>
        </pc:spChg>
        <pc:spChg chg="mod">
          <ac:chgData name="Vijaysambasivarao Kode" userId="780b2049-3557-4205-9f42-a96882040959" providerId="ADAL" clId="{8E6E4AEE-F981-4A38-8500-A8087D083B5C}" dt="2025-01-28T05:00:31.867" v="1222" actId="20577"/>
          <ac:spMkLst>
            <pc:docMk/>
            <pc:sldMk cId="167888140" sldId="278"/>
            <ac:spMk id="3" creationId="{2ECDA4E1-257F-640A-3F9E-CEB465449F94}"/>
          </ac:spMkLst>
        </pc:spChg>
      </pc:sldChg>
      <pc:sldChg chg="addSp modSp new mod">
        <pc:chgData name="Vijaysambasivarao Kode" userId="780b2049-3557-4205-9f42-a96882040959" providerId="ADAL" clId="{8E6E4AEE-F981-4A38-8500-A8087D083B5C}" dt="2025-01-28T05:11:07.204" v="1280" actId="14100"/>
        <pc:sldMkLst>
          <pc:docMk/>
          <pc:sldMk cId="1094703061" sldId="279"/>
        </pc:sldMkLst>
        <pc:spChg chg="mod">
          <ac:chgData name="Vijaysambasivarao Kode" userId="780b2049-3557-4205-9f42-a96882040959" providerId="ADAL" clId="{8E6E4AEE-F981-4A38-8500-A8087D083B5C}" dt="2025-01-28T05:06:55.690" v="1270" actId="20577"/>
          <ac:spMkLst>
            <pc:docMk/>
            <pc:sldMk cId="1094703061" sldId="279"/>
            <ac:spMk id="2" creationId="{C81EA289-F520-9FDA-30A9-53876DF1DFF9}"/>
          </ac:spMkLst>
        </pc:spChg>
        <pc:spChg chg="mod">
          <ac:chgData name="Vijaysambasivarao Kode" userId="780b2049-3557-4205-9f42-a96882040959" providerId="ADAL" clId="{8E6E4AEE-F981-4A38-8500-A8087D083B5C}" dt="2025-01-28T05:10:56.293" v="1277" actId="1076"/>
          <ac:spMkLst>
            <pc:docMk/>
            <pc:sldMk cId="1094703061" sldId="279"/>
            <ac:spMk id="3" creationId="{CB807386-8613-793F-E993-7C97C139B59B}"/>
          </ac:spMkLst>
        </pc:spChg>
        <pc:picChg chg="add mod">
          <ac:chgData name="Vijaysambasivarao Kode" userId="780b2049-3557-4205-9f42-a96882040959" providerId="ADAL" clId="{8E6E4AEE-F981-4A38-8500-A8087D083B5C}" dt="2025-01-28T05:11:07.204" v="1280" actId="14100"/>
          <ac:picMkLst>
            <pc:docMk/>
            <pc:sldMk cId="1094703061" sldId="279"/>
            <ac:picMk id="6" creationId="{C88E3026-E289-6C63-0ABE-55A0D8B69D0D}"/>
          </ac:picMkLst>
        </pc:picChg>
        <pc:picChg chg="add mod">
          <ac:chgData name="Vijaysambasivarao Kode" userId="780b2049-3557-4205-9f42-a96882040959" providerId="ADAL" clId="{8E6E4AEE-F981-4A38-8500-A8087D083B5C}" dt="2025-01-28T05:10:56.293" v="1277" actId="1076"/>
          <ac:picMkLst>
            <pc:docMk/>
            <pc:sldMk cId="1094703061" sldId="279"/>
            <ac:picMk id="1026" creationId="{C2BD977F-7FED-CB03-0E96-639EE4487981}"/>
          </ac:picMkLst>
        </pc:picChg>
      </pc:sldChg>
      <pc:sldChg chg="addSp delSp modSp new mod">
        <pc:chgData name="Vijaysambasivarao Kode" userId="780b2049-3557-4205-9f42-a96882040959" providerId="ADAL" clId="{8E6E4AEE-F981-4A38-8500-A8087D083B5C}" dt="2025-01-28T05:17:47.267" v="1589" actId="113"/>
        <pc:sldMkLst>
          <pc:docMk/>
          <pc:sldMk cId="3160275055" sldId="280"/>
        </pc:sldMkLst>
        <pc:spChg chg="mod">
          <ac:chgData name="Vijaysambasivarao Kode" userId="780b2049-3557-4205-9f42-a96882040959" providerId="ADAL" clId="{8E6E4AEE-F981-4A38-8500-A8087D083B5C}" dt="2025-01-28T05:11:24.087" v="1308" actId="20577"/>
          <ac:spMkLst>
            <pc:docMk/>
            <pc:sldMk cId="3160275055" sldId="280"/>
            <ac:spMk id="2" creationId="{A5025A29-E6F1-2964-9F52-6EAEEB6AF57A}"/>
          </ac:spMkLst>
        </pc:spChg>
        <pc:spChg chg="add del mod">
          <ac:chgData name="Vijaysambasivarao Kode" userId="780b2049-3557-4205-9f42-a96882040959" providerId="ADAL" clId="{8E6E4AEE-F981-4A38-8500-A8087D083B5C}" dt="2025-01-28T05:17:47.267" v="1589" actId="113"/>
          <ac:spMkLst>
            <pc:docMk/>
            <pc:sldMk cId="3160275055" sldId="280"/>
            <ac:spMk id="3" creationId="{DB377764-C9E6-3BE2-8841-3565AF7CCFF4}"/>
          </ac:spMkLst>
        </pc:spChg>
        <pc:spChg chg="add">
          <ac:chgData name="Vijaysambasivarao Kode" userId="780b2049-3557-4205-9f42-a96882040959" providerId="ADAL" clId="{8E6E4AEE-F981-4A38-8500-A8087D083B5C}" dt="2025-01-28T05:16:37.041" v="1577"/>
          <ac:spMkLst>
            <pc:docMk/>
            <pc:sldMk cId="3160275055" sldId="280"/>
            <ac:spMk id="5" creationId="{91036883-5840-6651-CAD5-346D8AFE5AD5}"/>
          </ac:spMkLst>
        </pc:spChg>
        <pc:spChg chg="add mod">
          <ac:chgData name="Vijaysambasivarao Kode" userId="780b2049-3557-4205-9f42-a96882040959" providerId="ADAL" clId="{8E6E4AEE-F981-4A38-8500-A8087D083B5C}" dt="2025-01-28T05:17:13.407" v="1584"/>
          <ac:spMkLst>
            <pc:docMk/>
            <pc:sldMk cId="3160275055" sldId="280"/>
            <ac:spMk id="6" creationId="{46EC5B95-D2BA-5F19-600E-5D468480EA87}"/>
          </ac:spMkLst>
        </pc:spChg>
      </pc:sldChg>
      <pc:sldChg chg="modSp new mod">
        <pc:chgData name="Vijaysambasivarao Kode" userId="780b2049-3557-4205-9f42-a96882040959" providerId="ADAL" clId="{8E6E4AEE-F981-4A38-8500-A8087D083B5C}" dt="2025-01-28T12:14:53.991" v="1629" actId="27636"/>
        <pc:sldMkLst>
          <pc:docMk/>
          <pc:sldMk cId="2197815191" sldId="281"/>
        </pc:sldMkLst>
        <pc:spChg chg="mod">
          <ac:chgData name="Vijaysambasivarao Kode" userId="780b2049-3557-4205-9f42-a96882040959" providerId="ADAL" clId="{8E6E4AEE-F981-4A38-8500-A8087D083B5C}" dt="2025-01-28T12:14:50.618" v="1626" actId="20577"/>
          <ac:spMkLst>
            <pc:docMk/>
            <pc:sldMk cId="2197815191" sldId="281"/>
            <ac:spMk id="2" creationId="{6BAEC9CA-8FD8-9887-B92E-AC5EB192DA00}"/>
          </ac:spMkLst>
        </pc:spChg>
        <pc:spChg chg="mod">
          <ac:chgData name="Vijaysambasivarao Kode" userId="780b2049-3557-4205-9f42-a96882040959" providerId="ADAL" clId="{8E6E4AEE-F981-4A38-8500-A8087D083B5C}" dt="2025-01-28T12:14:53.991" v="1629" actId="27636"/>
          <ac:spMkLst>
            <pc:docMk/>
            <pc:sldMk cId="2197815191" sldId="281"/>
            <ac:spMk id="3" creationId="{33F6248A-B99F-F131-A789-4713E7D1FD32}"/>
          </ac:spMkLst>
        </pc:spChg>
      </pc:sldChg>
      <pc:sldChg chg="modSp new mod">
        <pc:chgData name="Vijaysambasivarao Kode" userId="780b2049-3557-4205-9f42-a96882040959" providerId="ADAL" clId="{8E6E4AEE-F981-4A38-8500-A8087D083B5C}" dt="2025-01-28T15:13:00.365" v="2084" actId="14100"/>
        <pc:sldMkLst>
          <pc:docMk/>
          <pc:sldMk cId="620983020" sldId="282"/>
        </pc:sldMkLst>
        <pc:spChg chg="mod">
          <ac:chgData name="Vijaysambasivarao Kode" userId="780b2049-3557-4205-9f42-a96882040959" providerId="ADAL" clId="{8E6E4AEE-F981-4A38-8500-A8087D083B5C}" dt="2025-01-28T15:02:56.103" v="1679" actId="20577"/>
          <ac:spMkLst>
            <pc:docMk/>
            <pc:sldMk cId="620983020" sldId="282"/>
            <ac:spMk id="2" creationId="{EF6EB8AF-F7F3-EEC8-8064-87C332AA4F2A}"/>
          </ac:spMkLst>
        </pc:spChg>
        <pc:spChg chg="mod">
          <ac:chgData name="Vijaysambasivarao Kode" userId="780b2049-3557-4205-9f42-a96882040959" providerId="ADAL" clId="{8E6E4AEE-F981-4A38-8500-A8087D083B5C}" dt="2025-01-28T15:13:00.365" v="2084" actId="14100"/>
          <ac:spMkLst>
            <pc:docMk/>
            <pc:sldMk cId="620983020" sldId="282"/>
            <ac:spMk id="3" creationId="{3354B5DF-1AD3-D17B-0E38-3F16286C70C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pPr>
            <a:lnSpc>
              <a:spcPct val="100000"/>
            </a:lnSpc>
          </a:pPr>
          <a:r>
            <a:rPr lang="en-US" dirty="0">
              <a:solidFill>
                <a:schemeClr val="bg1"/>
              </a:solidFill>
            </a:rPr>
            <a:t>Api Gateway Pattern </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pPr>
            <a:lnSpc>
              <a:spcPct val="100000"/>
            </a:lnSpc>
          </a:pPr>
          <a:r>
            <a:rPr lang="en-US" dirty="0">
              <a:solidFill>
                <a:schemeClr val="bg1"/>
              </a:solidFill>
            </a:rPr>
            <a:t>Saga</a:t>
          </a:r>
          <a:r>
            <a:rPr lang="en-US" baseline="0" dirty="0">
              <a:solidFill>
                <a:schemeClr val="bg1"/>
              </a:solidFill>
            </a:rPr>
            <a:t> Pattern</a:t>
          </a:r>
          <a:endParaRPr lang="en-US" dirty="0">
            <a:solidFill>
              <a:schemeClr val="bg1"/>
            </a:solidFill>
          </a:endParaRP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pPr>
            <a:lnSpc>
              <a:spcPct val="100000"/>
            </a:lnSpc>
          </a:pPr>
          <a:r>
            <a:rPr lang="en-US" b="1" i="0" dirty="0">
              <a:solidFill>
                <a:schemeClr val="bg1"/>
              </a:solidFill>
            </a:rPr>
            <a:t>Command query responsibility segregation (CQRS)</a:t>
          </a:r>
          <a:endParaRPr lang="en-US" dirty="0">
            <a:solidFill>
              <a:schemeClr val="bg1"/>
            </a:solidFill>
          </a:endParaRP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pPr>
            <a:lnSpc>
              <a:spcPct val="100000"/>
            </a:lnSpc>
          </a:pPr>
          <a:r>
            <a:rPr lang="en-US" dirty="0">
              <a:solidFill>
                <a:schemeClr val="bg1"/>
              </a:solidFill>
            </a:rPr>
            <a:t>Event Sourcing</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pPr>
            <a:lnSpc>
              <a:spcPct val="100000"/>
            </a:lnSpc>
          </a:pPr>
          <a:r>
            <a:rPr lang="en-US" dirty="0">
              <a:solidFill>
                <a:schemeClr val="bg1"/>
              </a:solidFill>
            </a:rPr>
            <a:t>Circuit breaker Pattern</a:t>
          </a: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custLinFactNeighborX="0" custLinFactNeighborY="-9837"/>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bg1"/>
              </a:solidFill>
            </a:rPr>
            <a:t>Strangler pattern</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r>
            <a:rPr lang="en-US" dirty="0">
              <a:solidFill>
                <a:schemeClr val="bg1"/>
              </a:solidFill>
            </a:rPr>
            <a:t>Database Per Service</a:t>
          </a: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endParaRPr lang="en-US" dirty="0">
            <a:solidFill>
              <a:schemeClr val="bg1"/>
            </a:solidFill>
          </a:endParaRP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endParaRPr lang="en-US" dirty="0">
            <a:solidFill>
              <a:schemeClr val="bg1"/>
            </a:solidFill>
          </a:endParaRP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endParaRPr lang="en-US" dirty="0">
            <a:solidFill>
              <a:schemeClr val="bg1"/>
            </a:solidFill>
          </a:endParaRP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0"/>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1"/>
              </a:solidFill>
            </a:rPr>
            <a:t>Api Gateway Pattern </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1"/>
              </a:solidFill>
            </a:rPr>
            <a:t>Saga</a:t>
          </a:r>
          <a:r>
            <a:rPr lang="en-US" sz="1900" kern="1200" baseline="0" dirty="0">
              <a:solidFill>
                <a:schemeClr val="bg1"/>
              </a:solidFill>
            </a:rPr>
            <a:t> Pattern</a:t>
          </a:r>
          <a:endParaRPr lang="en-US" sz="1900" kern="1200" dirty="0">
            <a:solidFill>
              <a:schemeClr val="bg1"/>
            </a:solidFill>
          </a:endParaRP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100000"/>
            </a:lnSpc>
            <a:spcBef>
              <a:spcPct val="0"/>
            </a:spcBef>
            <a:spcAft>
              <a:spcPct val="35000"/>
            </a:spcAft>
            <a:buNone/>
          </a:pPr>
          <a:r>
            <a:rPr lang="en-US" sz="1900" b="1" i="0" kern="1200" dirty="0">
              <a:solidFill>
                <a:schemeClr val="bg1"/>
              </a:solidFill>
            </a:rPr>
            <a:t>Command query responsibility segregation (CQRS)</a:t>
          </a:r>
          <a:endParaRPr lang="en-US" sz="1900" kern="1200" dirty="0">
            <a:solidFill>
              <a:schemeClr val="bg1"/>
            </a:solidFill>
          </a:endParaRP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1"/>
              </a:solidFill>
            </a:rPr>
            <a:t>Event Sourcing</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100000"/>
            </a:lnSpc>
            <a:spcBef>
              <a:spcPct val="0"/>
            </a:spcBef>
            <a:spcAft>
              <a:spcPct val="35000"/>
            </a:spcAft>
            <a:buNone/>
          </a:pPr>
          <a:r>
            <a:rPr lang="en-US" sz="1900" kern="1200" dirty="0">
              <a:solidFill>
                <a:schemeClr val="bg1"/>
              </a:solidFill>
            </a:rPr>
            <a:t>Circuit breaker Pattern</a:t>
          </a:r>
        </a:p>
      </dsp:txBody>
      <dsp:txXfrm>
        <a:off x="1150288" y="4984278"/>
        <a:ext cx="5641034" cy="99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Strangler pattern</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Database Per Service</a:t>
          </a: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chemeClr val="bg1"/>
            </a:solidFill>
          </a:endParaRP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chemeClr val="bg1"/>
            </a:solidFill>
          </a:endParaRP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endParaRPr lang="en-US" sz="1900" kern="1200" dirty="0">
            <a:solidFill>
              <a:schemeClr val="bg1"/>
            </a:solidFill>
          </a:endParaRPr>
        </a:p>
      </dsp:txBody>
      <dsp:txXfrm>
        <a:off x="1150288" y="4984278"/>
        <a:ext cx="5641034" cy="9959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1/28/2025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VijayKode/micro-service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pPr>
              <a:lnSpc>
                <a:spcPct val="100000"/>
              </a:lnSpc>
            </a:pPr>
            <a:r>
              <a:rPr lang="en-US" sz="3000" dirty="0">
                <a:latin typeface="Avenir Next LT Pro (Body)"/>
              </a:rPr>
              <a:t>Microservices and its design patterns with examples</a:t>
            </a:r>
            <a:br>
              <a:rPr lang="en-US" sz="3000" dirty="0">
                <a:latin typeface="Avenir Next LT Pro (Body)"/>
              </a:rPr>
            </a:br>
            <a:br>
              <a:rPr lang="en-US" sz="3000" dirty="0">
                <a:latin typeface="Avenir Next LT Pro (Body)"/>
              </a:rPr>
            </a:br>
            <a:r>
              <a:rPr lang="en-US" sz="3000" dirty="0">
                <a:latin typeface="Avenir Next LT Pro (Body)"/>
              </a:rPr>
              <a:t>- - VIJAY KODE</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normAutofit/>
          </a:bodyPr>
          <a:lstStyle/>
          <a:p>
            <a:r>
              <a:rPr lang="en-US" sz="2000" b="1" dirty="0">
                <a:hlinkClick r:id="rId2"/>
              </a:rPr>
              <a:t>https://github.com/VijayKode/micro-services</a:t>
            </a:r>
            <a:endParaRPr lang="en-US" sz="2000" b="1" dirty="0"/>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sp>
        <p:nvSpPr>
          <p:cNvPr id="9" name="Picture Placeholder 8">
            <a:extLst>
              <a:ext uri="{FF2B5EF4-FFF2-40B4-BE49-F238E27FC236}">
                <a16:creationId xmlns:a16="http://schemas.microsoft.com/office/drawing/2014/main" id="{EA21A552-47E6-563F-B2E7-96E19C47DA86}"/>
              </a:ext>
            </a:extLst>
          </p:cNvPr>
          <p:cNvSpPr>
            <a:spLocks noGrp="1"/>
          </p:cNvSpPr>
          <p:nvPr>
            <p:ph type="pic" idx="1"/>
          </p:nvPr>
        </p:nvSpPr>
        <p:spPr/>
        <p:txBody>
          <a:bodyPr/>
          <a:lstStyle/>
          <a:p>
            <a:endParaRPr lang="en-US"/>
          </a:p>
        </p:txBody>
      </p:sp>
      <p:pic>
        <p:nvPicPr>
          <p:cNvPr id="11" name="Picture 10">
            <a:extLst>
              <a:ext uri="{FF2B5EF4-FFF2-40B4-BE49-F238E27FC236}">
                <a16:creationId xmlns:a16="http://schemas.microsoft.com/office/drawing/2014/main" id="{F0A224F1-40C1-0DE5-FEB8-264A567F4082}"/>
              </a:ext>
            </a:extLst>
          </p:cNvPr>
          <p:cNvPicPr>
            <a:picLocks noChangeAspect="1"/>
          </p:cNvPicPr>
          <p:nvPr/>
        </p:nvPicPr>
        <p:blipFill>
          <a:blip r:embed="rId3"/>
          <a:stretch>
            <a:fillRect/>
          </a:stretch>
        </p:blipFill>
        <p:spPr>
          <a:xfrm>
            <a:off x="-1" y="1"/>
            <a:ext cx="7512002" cy="6721474"/>
          </a:xfrm>
          <a:prstGeom prst="rect">
            <a:avLst/>
          </a:prstGeom>
        </p:spPr>
      </p:pic>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9AD320F-40CB-0EB7-839B-E6F379D52BF6}"/>
              </a:ext>
            </a:extLst>
          </p:cNvPr>
          <p:cNvSpPr>
            <a:spLocks noGrp="1"/>
          </p:cNvSpPr>
          <p:nvPr>
            <p:ph type="sldNum" sz="quarter" idx="10"/>
          </p:nvPr>
        </p:nvSpPr>
        <p:spPr/>
        <p:txBody>
          <a:bodyPr/>
          <a:lstStyle/>
          <a:p>
            <a:r>
              <a:rPr lang="en-US"/>
              <a:t>PAGE </a:t>
            </a:r>
            <a:fld id="{4A9B5881-4007-4345-955A-79C2656F0C49}" type="slidenum">
              <a:rPr lang="en-US" smtClean="0"/>
              <a:pPr/>
              <a:t>10</a:t>
            </a:fld>
            <a:endParaRPr lang="en-US" dirty="0"/>
          </a:p>
        </p:txBody>
      </p:sp>
      <p:sp>
        <p:nvSpPr>
          <p:cNvPr id="5" name="Content Placeholder 4">
            <a:extLst>
              <a:ext uri="{FF2B5EF4-FFF2-40B4-BE49-F238E27FC236}">
                <a16:creationId xmlns:a16="http://schemas.microsoft.com/office/drawing/2014/main" id="{5DE4A525-A7FF-D9D5-F2B4-CA626FBD1231}"/>
              </a:ext>
            </a:extLst>
          </p:cNvPr>
          <p:cNvSpPr>
            <a:spLocks noGrp="1"/>
          </p:cNvSpPr>
          <p:nvPr>
            <p:ph idx="1"/>
          </p:nvPr>
        </p:nvSpPr>
        <p:spPr>
          <a:xfrm>
            <a:off x="838200" y="548640"/>
            <a:ext cx="10515600" cy="5024387"/>
          </a:xfrm>
        </p:spPr>
        <p:txBody>
          <a:bodyPr/>
          <a:lstStyle/>
          <a:p>
            <a:pPr marL="0" indent="0">
              <a:buNone/>
            </a:pPr>
            <a:r>
              <a:rPr lang="en-US" dirty="0"/>
              <a:t>Phase 2: Commit Phase</a:t>
            </a:r>
          </a:p>
          <a:p>
            <a:pPr marL="0" indent="0">
              <a:buNone/>
            </a:pPr>
            <a:endParaRPr lang="en-US" dirty="0"/>
          </a:p>
          <a:p>
            <a:r>
              <a:rPr lang="en-US" dirty="0"/>
              <a:t>If all participants vote YES, the TC sends a commit request to all participants.</a:t>
            </a:r>
          </a:p>
          <a:p>
            <a:r>
              <a:rPr lang="en-US" dirty="0"/>
              <a:t>Participants commit the transaction and release locks.</a:t>
            </a:r>
          </a:p>
          <a:p>
            <a:r>
              <a:rPr lang="en-US" dirty="0"/>
              <a:t>Participants send a confirmation back to the TC.</a:t>
            </a:r>
          </a:p>
          <a:p>
            <a:r>
              <a:rPr lang="en-US" dirty="0"/>
              <a:t>If any participant votes NO or fails to respond, the TC </a:t>
            </a:r>
          </a:p>
          <a:p>
            <a:pPr marL="0" indent="0">
              <a:buNone/>
            </a:pPr>
            <a:r>
              <a:rPr lang="en-US" dirty="0"/>
              <a:t>     sends a rollback request to all participants.</a:t>
            </a:r>
          </a:p>
          <a:p>
            <a:r>
              <a:rPr lang="en-US" dirty="0"/>
              <a:t>Participants undo any changes made during the prepare</a:t>
            </a:r>
          </a:p>
          <a:p>
            <a:pPr marL="0" indent="0">
              <a:buNone/>
            </a:pPr>
            <a:r>
              <a:rPr lang="en-US" dirty="0"/>
              <a:t>    phase and release locks.</a:t>
            </a:r>
          </a:p>
          <a:p>
            <a:pPr marL="0" indent="0">
              <a:buNone/>
            </a:pPr>
            <a:endParaRPr lang="en-US" dirty="0"/>
          </a:p>
          <a:p>
            <a:pPr marL="0" indent="0">
              <a:buNone/>
            </a:pPr>
            <a:r>
              <a:rPr lang="en-US" b="1" dirty="0"/>
              <a:t>Advantages: </a:t>
            </a:r>
            <a:r>
              <a:rPr lang="en-US" dirty="0"/>
              <a:t>Atomicity can be achieved across systems.</a:t>
            </a:r>
          </a:p>
          <a:p>
            <a:pPr marL="0" indent="0">
              <a:buNone/>
            </a:pPr>
            <a:r>
              <a:rPr lang="en-US" b="1" dirty="0"/>
              <a:t>Disadvantages: </a:t>
            </a:r>
            <a:r>
              <a:rPr lang="en-US" dirty="0"/>
              <a:t>Blocking of resources and tight coupling as communication is synchronous.</a:t>
            </a:r>
          </a:p>
        </p:txBody>
      </p:sp>
      <p:pic>
        <p:nvPicPr>
          <p:cNvPr id="6" name="Picture 6">
            <a:extLst>
              <a:ext uri="{FF2B5EF4-FFF2-40B4-BE49-F238E27FC236}">
                <a16:creationId xmlns:a16="http://schemas.microsoft.com/office/drawing/2014/main" id="{2F515C30-7BFB-82C9-7EB7-81182461FB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7705" y="1761512"/>
            <a:ext cx="3406339" cy="166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248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6534-7A0F-3AC7-CDCC-1EC9B2B99069}"/>
              </a:ext>
            </a:extLst>
          </p:cNvPr>
          <p:cNvSpPr>
            <a:spLocks noGrp="1"/>
          </p:cNvSpPr>
          <p:nvPr>
            <p:ph type="title"/>
          </p:nvPr>
        </p:nvSpPr>
        <p:spPr>
          <a:xfrm>
            <a:off x="838200" y="641855"/>
            <a:ext cx="6273800" cy="772107"/>
          </a:xfrm>
        </p:spPr>
        <p:txBody>
          <a:bodyPr/>
          <a:lstStyle/>
          <a:p>
            <a:r>
              <a:rPr lang="en-US" dirty="0"/>
              <a:t>SAGA Pattern</a:t>
            </a:r>
          </a:p>
        </p:txBody>
      </p:sp>
      <p:sp>
        <p:nvSpPr>
          <p:cNvPr id="3" name="Content Placeholder 2">
            <a:extLst>
              <a:ext uri="{FF2B5EF4-FFF2-40B4-BE49-F238E27FC236}">
                <a16:creationId xmlns:a16="http://schemas.microsoft.com/office/drawing/2014/main" id="{491E5648-0202-F996-F247-6BA255D93369}"/>
              </a:ext>
            </a:extLst>
          </p:cNvPr>
          <p:cNvSpPr>
            <a:spLocks noGrp="1"/>
          </p:cNvSpPr>
          <p:nvPr>
            <p:ph idx="1"/>
          </p:nvPr>
        </p:nvSpPr>
        <p:spPr/>
        <p:txBody>
          <a:bodyPr/>
          <a:lstStyle/>
          <a:p>
            <a:pPr marL="0" indent="0">
              <a:buNone/>
            </a:pPr>
            <a:r>
              <a:rPr lang="en-US" b="0" i="0" dirty="0">
                <a:effectLst/>
                <a:latin typeface="source-serif-pro"/>
              </a:rPr>
              <a:t>A saga is a series of local transactions. In microservices applications, a saga pattern can help maintain data consistency during distributed transactions.</a:t>
            </a:r>
          </a:p>
          <a:p>
            <a:pPr marL="0" indent="0">
              <a:buNone/>
            </a:pPr>
            <a:endParaRPr lang="en-US" dirty="0">
              <a:latin typeface="source-serif-pro"/>
            </a:endParaRPr>
          </a:p>
          <a:p>
            <a:pPr marL="0" indent="0">
              <a:buNone/>
            </a:pPr>
            <a:r>
              <a:rPr lang="en-US" dirty="0">
                <a:latin typeface="source-serif-pro"/>
              </a:rPr>
              <a:t>What are </a:t>
            </a:r>
            <a:r>
              <a:rPr lang="en-US" b="1" dirty="0">
                <a:solidFill>
                  <a:schemeClr val="accent5"/>
                </a:solidFill>
                <a:latin typeface="source-serif-pro"/>
              </a:rPr>
              <a:t>distributed transactions</a:t>
            </a:r>
            <a:r>
              <a:rPr lang="en-US" dirty="0">
                <a:latin typeface="source-serif-pro"/>
              </a:rPr>
              <a:t>?</a:t>
            </a:r>
          </a:p>
          <a:p>
            <a:pPr marL="0" indent="0">
              <a:buNone/>
            </a:pPr>
            <a:r>
              <a:rPr lang="en-US" dirty="0"/>
              <a:t>Distributed transactions are transactions that span multiple</a:t>
            </a:r>
          </a:p>
          <a:p>
            <a:pPr marL="0" indent="0">
              <a:buNone/>
            </a:pPr>
            <a:r>
              <a:rPr lang="en-US" dirty="0"/>
              <a:t> independent systems, databases, or services, ensuring </a:t>
            </a:r>
          </a:p>
          <a:p>
            <a:pPr marL="0" indent="0">
              <a:buNone/>
            </a:pPr>
            <a:r>
              <a:rPr lang="en-US" dirty="0"/>
              <a:t>consistency and atomicity across all of them. In other words</a:t>
            </a:r>
          </a:p>
          <a:p>
            <a:pPr marL="0" indent="0">
              <a:buNone/>
            </a:pPr>
            <a:r>
              <a:rPr lang="en-US" dirty="0"/>
              <a:t>they ensure that a </a:t>
            </a:r>
            <a:r>
              <a:rPr lang="en-US" b="1" dirty="0">
                <a:solidFill>
                  <a:schemeClr val="accent5"/>
                </a:solidFill>
              </a:rPr>
              <a:t>single</a:t>
            </a:r>
            <a:r>
              <a:rPr lang="en-US" dirty="0"/>
              <a:t> </a:t>
            </a:r>
            <a:r>
              <a:rPr lang="en-US" b="1" dirty="0">
                <a:solidFill>
                  <a:schemeClr val="accent5"/>
                </a:solidFill>
              </a:rPr>
              <a:t>transaction involving multiple</a:t>
            </a:r>
          </a:p>
          <a:p>
            <a:pPr marL="0" indent="0">
              <a:buNone/>
            </a:pPr>
            <a:r>
              <a:rPr lang="en-US" b="1" dirty="0">
                <a:solidFill>
                  <a:schemeClr val="accent5"/>
                </a:solidFill>
              </a:rPr>
              <a:t> distributed components either completes successfully </a:t>
            </a:r>
          </a:p>
          <a:p>
            <a:pPr marL="0" indent="0">
              <a:buNone/>
            </a:pPr>
            <a:r>
              <a:rPr lang="en-US" b="1" dirty="0">
                <a:solidFill>
                  <a:schemeClr val="accent5"/>
                </a:solidFill>
              </a:rPr>
              <a:t>everywhere or is rolled back everywhere to maintain a </a:t>
            </a:r>
          </a:p>
          <a:p>
            <a:pPr marL="0" indent="0">
              <a:buNone/>
            </a:pPr>
            <a:r>
              <a:rPr lang="en-US" b="1" dirty="0">
                <a:solidFill>
                  <a:schemeClr val="accent5"/>
                </a:solidFill>
              </a:rPr>
              <a:t>consistent state</a:t>
            </a:r>
            <a:r>
              <a:rPr lang="en-US" dirty="0"/>
              <a:t>.</a:t>
            </a:r>
            <a:endParaRPr lang="en-US" dirty="0">
              <a:latin typeface="source-serif-pro"/>
            </a:endParaRPr>
          </a:p>
          <a:p>
            <a:pPr marL="0" indent="0">
              <a:buNone/>
            </a:pPr>
            <a:endParaRPr lang="en-US" dirty="0"/>
          </a:p>
        </p:txBody>
      </p:sp>
      <p:sp>
        <p:nvSpPr>
          <p:cNvPr id="4" name="Slide Number Placeholder 3">
            <a:extLst>
              <a:ext uri="{FF2B5EF4-FFF2-40B4-BE49-F238E27FC236}">
                <a16:creationId xmlns:a16="http://schemas.microsoft.com/office/drawing/2014/main" id="{179FF100-1061-111B-5AD5-508D8F7BA277}"/>
              </a:ext>
            </a:extLst>
          </p:cNvPr>
          <p:cNvSpPr>
            <a:spLocks noGrp="1"/>
          </p:cNvSpPr>
          <p:nvPr>
            <p:ph type="sldNum" sz="quarter" idx="10"/>
          </p:nvPr>
        </p:nvSpPr>
        <p:spPr/>
        <p:txBody>
          <a:bodyPr/>
          <a:lstStyle/>
          <a:p>
            <a:r>
              <a:rPr lang="en-US"/>
              <a:t>PAGE </a:t>
            </a:r>
            <a:fld id="{4A9B5881-4007-4345-955A-79C2656F0C49}" type="slidenum">
              <a:rPr lang="en-US" smtClean="0"/>
              <a:pPr/>
              <a:t>11</a:t>
            </a:fld>
            <a:endParaRPr lang="en-US" dirty="0"/>
          </a:p>
        </p:txBody>
      </p:sp>
      <p:pic>
        <p:nvPicPr>
          <p:cNvPr id="6" name="Picture 5">
            <a:extLst>
              <a:ext uri="{FF2B5EF4-FFF2-40B4-BE49-F238E27FC236}">
                <a16:creationId xmlns:a16="http://schemas.microsoft.com/office/drawing/2014/main" id="{447131DB-0501-3F3B-B83B-7C7948AC1514}"/>
              </a:ext>
            </a:extLst>
          </p:cNvPr>
          <p:cNvPicPr>
            <a:picLocks noChangeAspect="1"/>
          </p:cNvPicPr>
          <p:nvPr/>
        </p:nvPicPr>
        <p:blipFill>
          <a:blip r:embed="rId2"/>
          <a:stretch>
            <a:fillRect/>
          </a:stretch>
        </p:blipFill>
        <p:spPr>
          <a:xfrm>
            <a:off x="7206916" y="2512825"/>
            <a:ext cx="4812631" cy="3664138"/>
          </a:xfrm>
          <a:prstGeom prst="rect">
            <a:avLst/>
          </a:prstGeom>
        </p:spPr>
      </p:pic>
      <p:sp>
        <p:nvSpPr>
          <p:cNvPr id="5" name="Rectangle 4">
            <a:extLst>
              <a:ext uri="{FF2B5EF4-FFF2-40B4-BE49-F238E27FC236}">
                <a16:creationId xmlns:a16="http://schemas.microsoft.com/office/drawing/2014/main" id="{1B20851F-886F-912F-2F6F-027AAC724D91}"/>
              </a:ext>
            </a:extLst>
          </p:cNvPr>
          <p:cNvSpPr/>
          <p:nvPr/>
        </p:nvSpPr>
        <p:spPr>
          <a:xfrm>
            <a:off x="9508671" y="374765"/>
            <a:ext cx="2264229" cy="13062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Note: Earlier 2Pc was there and that can be converted to saga</a:t>
            </a:r>
          </a:p>
        </p:txBody>
      </p:sp>
    </p:spTree>
    <p:extLst>
      <p:ext uri="{BB962C8B-B14F-4D97-AF65-F5344CB8AC3E}">
        <p14:creationId xmlns:p14="http://schemas.microsoft.com/office/powerpoint/2010/main" val="30014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F2C8F-752F-41D7-5300-435F0C46BFEF}"/>
              </a:ext>
            </a:extLst>
          </p:cNvPr>
          <p:cNvSpPr>
            <a:spLocks noGrp="1"/>
          </p:cNvSpPr>
          <p:nvPr>
            <p:ph type="title"/>
          </p:nvPr>
        </p:nvSpPr>
        <p:spPr>
          <a:xfrm>
            <a:off x="838200" y="641855"/>
            <a:ext cx="6273800" cy="772107"/>
          </a:xfrm>
        </p:spPr>
        <p:txBody>
          <a:bodyPr/>
          <a:lstStyle/>
          <a:p>
            <a:r>
              <a:rPr lang="en-US" dirty="0"/>
              <a:t>Approaches of Saga</a:t>
            </a:r>
          </a:p>
        </p:txBody>
      </p:sp>
      <p:sp>
        <p:nvSpPr>
          <p:cNvPr id="3" name="Content Placeholder 2">
            <a:extLst>
              <a:ext uri="{FF2B5EF4-FFF2-40B4-BE49-F238E27FC236}">
                <a16:creationId xmlns:a16="http://schemas.microsoft.com/office/drawing/2014/main" id="{3A3B300F-AF37-1688-3B97-8BD237F58AEC}"/>
              </a:ext>
            </a:extLst>
          </p:cNvPr>
          <p:cNvSpPr>
            <a:spLocks noGrp="1"/>
          </p:cNvSpPr>
          <p:nvPr>
            <p:ph idx="1"/>
          </p:nvPr>
        </p:nvSpPr>
        <p:spPr/>
        <p:txBody>
          <a:bodyPr>
            <a:normAutofit/>
          </a:bodyPr>
          <a:lstStyle/>
          <a:p>
            <a:pPr marL="0" indent="0">
              <a:buNone/>
            </a:pPr>
            <a:r>
              <a:rPr lang="en-US" b="1" dirty="0"/>
              <a:t>1. Choreography:</a:t>
            </a:r>
          </a:p>
          <a:p>
            <a:pPr marL="0" indent="0">
              <a:buNone/>
            </a:pPr>
            <a:r>
              <a:rPr lang="en-US" dirty="0"/>
              <a:t>Service itself decide which and when to invoke other services in response of an event.</a:t>
            </a:r>
          </a:p>
          <a:p>
            <a:r>
              <a:rPr lang="en-US" dirty="0"/>
              <a:t>More Flexible</a:t>
            </a:r>
          </a:p>
          <a:p>
            <a:r>
              <a:rPr lang="en-US" dirty="0"/>
              <a:t>Decentralized</a:t>
            </a:r>
          </a:p>
          <a:p>
            <a:pPr marL="0" indent="0">
              <a:buNone/>
            </a:pPr>
            <a:endParaRPr lang="en-US" dirty="0"/>
          </a:p>
          <a:p>
            <a:pPr marL="0" indent="0">
              <a:buNone/>
            </a:pPr>
            <a:r>
              <a:rPr lang="en-US" b="1" dirty="0"/>
              <a:t>2. Orchestration:</a:t>
            </a:r>
          </a:p>
          <a:p>
            <a:pPr marL="0" indent="0">
              <a:buNone/>
            </a:pPr>
            <a:r>
              <a:rPr lang="en-US" dirty="0"/>
              <a:t>An object or orchestra at center decides which service and when to invoke.</a:t>
            </a:r>
          </a:p>
          <a:p>
            <a:r>
              <a:rPr lang="en-US" dirty="0"/>
              <a:t>Centralized</a:t>
            </a:r>
          </a:p>
          <a:p>
            <a:r>
              <a:rPr lang="en-US" dirty="0"/>
              <a:t>Easy To monitor</a:t>
            </a:r>
          </a:p>
        </p:txBody>
      </p:sp>
      <p:sp>
        <p:nvSpPr>
          <p:cNvPr id="4" name="Slide Number Placeholder 3">
            <a:extLst>
              <a:ext uri="{FF2B5EF4-FFF2-40B4-BE49-F238E27FC236}">
                <a16:creationId xmlns:a16="http://schemas.microsoft.com/office/drawing/2014/main" id="{D6412856-887B-CF40-F31B-C4516225BAA6}"/>
              </a:ext>
            </a:extLst>
          </p:cNvPr>
          <p:cNvSpPr>
            <a:spLocks noGrp="1"/>
          </p:cNvSpPr>
          <p:nvPr>
            <p:ph type="sldNum" sz="quarter" idx="10"/>
          </p:nvPr>
        </p:nvSpPr>
        <p:spPr/>
        <p:txBody>
          <a:bodyPr/>
          <a:lstStyle/>
          <a:p>
            <a:r>
              <a:rPr lang="en-US"/>
              <a:t>PAGE </a:t>
            </a:r>
            <a:fld id="{4A9B5881-4007-4345-955A-79C2656F0C49}" type="slidenum">
              <a:rPr lang="en-US" smtClean="0"/>
              <a:pPr/>
              <a:t>12</a:t>
            </a:fld>
            <a:endParaRPr lang="en-US" dirty="0"/>
          </a:p>
        </p:txBody>
      </p:sp>
    </p:spTree>
    <p:extLst>
      <p:ext uri="{BB962C8B-B14F-4D97-AF65-F5344CB8AC3E}">
        <p14:creationId xmlns:p14="http://schemas.microsoft.com/office/powerpoint/2010/main" val="294451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8FD4A-CCAA-C415-2AB4-441F0083F321}"/>
              </a:ext>
            </a:extLst>
          </p:cNvPr>
          <p:cNvSpPr>
            <a:spLocks noGrp="1"/>
          </p:cNvSpPr>
          <p:nvPr>
            <p:ph type="title"/>
          </p:nvPr>
        </p:nvSpPr>
        <p:spPr>
          <a:xfrm>
            <a:off x="838200" y="641855"/>
            <a:ext cx="6273800" cy="772107"/>
          </a:xfrm>
        </p:spPr>
        <p:txBody>
          <a:bodyPr/>
          <a:lstStyle/>
          <a:p>
            <a:r>
              <a:rPr lang="en-US" dirty="0"/>
              <a:t>CQRS</a:t>
            </a:r>
          </a:p>
        </p:txBody>
      </p:sp>
      <p:sp>
        <p:nvSpPr>
          <p:cNvPr id="3" name="Content Placeholder 2">
            <a:extLst>
              <a:ext uri="{FF2B5EF4-FFF2-40B4-BE49-F238E27FC236}">
                <a16:creationId xmlns:a16="http://schemas.microsoft.com/office/drawing/2014/main" id="{EFB60604-0F3B-6442-C95B-C19B92569E07}"/>
              </a:ext>
            </a:extLst>
          </p:cNvPr>
          <p:cNvSpPr>
            <a:spLocks noGrp="1"/>
          </p:cNvSpPr>
          <p:nvPr>
            <p:ph idx="1"/>
          </p:nvPr>
        </p:nvSpPr>
        <p:spPr/>
        <p:txBody>
          <a:bodyPr/>
          <a:lstStyle/>
          <a:p>
            <a:pPr marL="0" indent="0">
              <a:buNone/>
            </a:pPr>
            <a:r>
              <a:rPr lang="en-US" dirty="0"/>
              <a:t>It involves separation of read model with write model.</a:t>
            </a:r>
          </a:p>
          <a:p>
            <a:pPr marL="0" indent="0">
              <a:buNone/>
            </a:pPr>
            <a:r>
              <a:rPr lang="en-US" b="1" dirty="0"/>
              <a:t>What are the benefits?</a:t>
            </a:r>
          </a:p>
          <a:p>
            <a:pPr marL="0" indent="0">
              <a:buNone/>
            </a:pPr>
            <a:r>
              <a:rPr lang="en-US" dirty="0"/>
              <a:t>When application is ready heavy, separating read and write models helps in faster retrieval of data.</a:t>
            </a:r>
          </a:p>
          <a:p>
            <a:pPr marL="0" indent="0">
              <a:buNone/>
            </a:pPr>
            <a:r>
              <a:rPr lang="en-US" dirty="0"/>
              <a:t>Helps to prevent shared locks created by DB over resources while reading and can helps in faster writes.</a:t>
            </a:r>
          </a:p>
          <a:p>
            <a:pPr marL="0" indent="0">
              <a:buNone/>
            </a:pPr>
            <a:endParaRPr lang="en-US" dirty="0"/>
          </a:p>
          <a:p>
            <a:pPr marL="0" indent="0">
              <a:buNone/>
            </a:pPr>
            <a:r>
              <a:rPr lang="en-US" b="1" dirty="0"/>
              <a:t>Disadvantages:</a:t>
            </a:r>
          </a:p>
          <a:p>
            <a:pPr marL="0" indent="0">
              <a:buNone/>
            </a:pPr>
            <a:r>
              <a:rPr lang="en-US" dirty="0"/>
              <a:t>Read side does not immediately reflect write side changes (eventual consistency).</a:t>
            </a:r>
          </a:p>
          <a:p>
            <a:pPr marL="0" indent="0">
              <a:buNone/>
            </a:pPr>
            <a:r>
              <a:rPr lang="en-US" dirty="0"/>
              <a:t>May need to separate DB or need to create normalized and deformalized views, which can lead to data duplication.</a:t>
            </a:r>
          </a:p>
        </p:txBody>
      </p:sp>
      <p:sp>
        <p:nvSpPr>
          <p:cNvPr id="4" name="Slide Number Placeholder 3">
            <a:extLst>
              <a:ext uri="{FF2B5EF4-FFF2-40B4-BE49-F238E27FC236}">
                <a16:creationId xmlns:a16="http://schemas.microsoft.com/office/drawing/2014/main" id="{CA56C495-35B4-D9B7-7549-F665967B9ACC}"/>
              </a:ext>
            </a:extLst>
          </p:cNvPr>
          <p:cNvSpPr>
            <a:spLocks noGrp="1"/>
          </p:cNvSpPr>
          <p:nvPr>
            <p:ph type="sldNum" sz="quarter" idx="10"/>
          </p:nvPr>
        </p:nvSpPr>
        <p:spPr/>
        <p:txBody>
          <a:bodyPr/>
          <a:lstStyle/>
          <a:p>
            <a:r>
              <a:rPr lang="en-US"/>
              <a:t>PAGE </a:t>
            </a:r>
            <a:fld id="{4A9B5881-4007-4345-955A-79C2656F0C49}" type="slidenum">
              <a:rPr lang="en-US" smtClean="0"/>
              <a:pPr/>
              <a:t>13</a:t>
            </a:fld>
            <a:endParaRPr lang="en-US" dirty="0"/>
          </a:p>
        </p:txBody>
      </p:sp>
    </p:spTree>
    <p:extLst>
      <p:ext uri="{BB962C8B-B14F-4D97-AF65-F5344CB8AC3E}">
        <p14:creationId xmlns:p14="http://schemas.microsoft.com/office/powerpoint/2010/main" val="2269047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E07D1-6E77-8992-EC83-71473862A10E}"/>
              </a:ext>
            </a:extLst>
          </p:cNvPr>
          <p:cNvSpPr>
            <a:spLocks noGrp="1"/>
          </p:cNvSpPr>
          <p:nvPr>
            <p:ph idx="1"/>
          </p:nvPr>
        </p:nvSpPr>
        <p:spPr>
          <a:xfrm>
            <a:off x="838200" y="637674"/>
            <a:ext cx="10515600" cy="5539289"/>
          </a:xfrm>
        </p:spPr>
        <p:txBody>
          <a:bodyPr/>
          <a:lstStyle/>
          <a:p>
            <a:pPr marL="0" indent="0">
              <a:buNone/>
            </a:pPr>
            <a:r>
              <a:rPr lang="en-US" b="1" dirty="0" err="1"/>
              <a:t>UseCases</a:t>
            </a:r>
            <a:r>
              <a:rPr lang="en-US" b="1" dirty="0"/>
              <a:t>:</a:t>
            </a:r>
          </a:p>
          <a:p>
            <a:pPr marL="0" indent="0">
              <a:buNone/>
            </a:pPr>
            <a:r>
              <a:rPr lang="en-US" dirty="0"/>
              <a:t>Often used for read heavy applications like ecommerce, banking.</a:t>
            </a:r>
          </a:p>
          <a:p>
            <a:pPr marL="0" indent="0">
              <a:buNone/>
            </a:pPr>
            <a:endParaRPr lang="en-US" dirty="0"/>
          </a:p>
          <a:p>
            <a:pPr marL="0" indent="0">
              <a:buNone/>
            </a:pPr>
            <a:r>
              <a:rPr lang="en-US" dirty="0"/>
              <a:t>Example: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B10777BB-49E8-9B81-A41F-A2850F0957CE}"/>
              </a:ext>
            </a:extLst>
          </p:cNvPr>
          <p:cNvSpPr>
            <a:spLocks noGrp="1"/>
          </p:cNvSpPr>
          <p:nvPr>
            <p:ph type="sldNum" sz="quarter" idx="10"/>
          </p:nvPr>
        </p:nvSpPr>
        <p:spPr/>
        <p:txBody>
          <a:bodyPr/>
          <a:lstStyle/>
          <a:p>
            <a:r>
              <a:rPr lang="en-US"/>
              <a:t>PAGE </a:t>
            </a:r>
            <a:fld id="{4A9B5881-4007-4345-955A-79C2656F0C49}" type="slidenum">
              <a:rPr lang="en-US" smtClean="0"/>
              <a:pPr/>
              <a:t>14</a:t>
            </a:fld>
            <a:endParaRPr lang="en-US" dirty="0"/>
          </a:p>
        </p:txBody>
      </p:sp>
      <p:pic>
        <p:nvPicPr>
          <p:cNvPr id="6" name="Picture 5">
            <a:extLst>
              <a:ext uri="{FF2B5EF4-FFF2-40B4-BE49-F238E27FC236}">
                <a16:creationId xmlns:a16="http://schemas.microsoft.com/office/drawing/2014/main" id="{463B216B-AC33-7417-8E59-9C0E5E7FBCE5}"/>
              </a:ext>
            </a:extLst>
          </p:cNvPr>
          <p:cNvPicPr>
            <a:picLocks noChangeAspect="1"/>
          </p:cNvPicPr>
          <p:nvPr/>
        </p:nvPicPr>
        <p:blipFill>
          <a:blip r:embed="rId2"/>
          <a:stretch>
            <a:fillRect/>
          </a:stretch>
        </p:blipFill>
        <p:spPr>
          <a:xfrm>
            <a:off x="731623" y="2325666"/>
            <a:ext cx="5073911" cy="3943553"/>
          </a:xfrm>
          <a:prstGeom prst="rect">
            <a:avLst/>
          </a:prstGeom>
        </p:spPr>
      </p:pic>
      <p:pic>
        <p:nvPicPr>
          <p:cNvPr id="8" name="Picture 7">
            <a:extLst>
              <a:ext uri="{FF2B5EF4-FFF2-40B4-BE49-F238E27FC236}">
                <a16:creationId xmlns:a16="http://schemas.microsoft.com/office/drawing/2014/main" id="{AB2B1D9D-2210-151C-76AA-1CA1F654FB52}"/>
              </a:ext>
            </a:extLst>
          </p:cNvPr>
          <p:cNvPicPr>
            <a:picLocks noChangeAspect="1"/>
          </p:cNvPicPr>
          <p:nvPr/>
        </p:nvPicPr>
        <p:blipFill>
          <a:blip r:embed="rId3"/>
          <a:stretch>
            <a:fillRect/>
          </a:stretch>
        </p:blipFill>
        <p:spPr>
          <a:xfrm>
            <a:off x="6096000" y="2325667"/>
            <a:ext cx="5658853" cy="3943552"/>
          </a:xfrm>
          <a:prstGeom prst="rect">
            <a:avLst/>
          </a:prstGeom>
        </p:spPr>
      </p:pic>
    </p:spTree>
    <p:extLst>
      <p:ext uri="{BB962C8B-B14F-4D97-AF65-F5344CB8AC3E}">
        <p14:creationId xmlns:p14="http://schemas.microsoft.com/office/powerpoint/2010/main" val="3949620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01F-80E4-2A11-AFD3-EBA56C977A12}"/>
              </a:ext>
            </a:extLst>
          </p:cNvPr>
          <p:cNvSpPr>
            <a:spLocks noGrp="1"/>
          </p:cNvSpPr>
          <p:nvPr>
            <p:ph type="title"/>
          </p:nvPr>
        </p:nvSpPr>
        <p:spPr>
          <a:xfrm>
            <a:off x="838200" y="641855"/>
            <a:ext cx="6273800" cy="772107"/>
          </a:xfrm>
        </p:spPr>
        <p:txBody>
          <a:bodyPr/>
          <a:lstStyle/>
          <a:p>
            <a:r>
              <a:rPr lang="en-US" dirty="0"/>
              <a:t>Event Sourcing</a:t>
            </a:r>
          </a:p>
        </p:txBody>
      </p:sp>
      <p:sp>
        <p:nvSpPr>
          <p:cNvPr id="3" name="Content Placeholder 2">
            <a:extLst>
              <a:ext uri="{FF2B5EF4-FFF2-40B4-BE49-F238E27FC236}">
                <a16:creationId xmlns:a16="http://schemas.microsoft.com/office/drawing/2014/main" id="{2ECDA4E1-257F-640A-3F9E-CEB465449F94}"/>
              </a:ext>
            </a:extLst>
          </p:cNvPr>
          <p:cNvSpPr>
            <a:spLocks noGrp="1"/>
          </p:cNvSpPr>
          <p:nvPr>
            <p:ph idx="1"/>
          </p:nvPr>
        </p:nvSpPr>
        <p:spPr/>
        <p:txBody>
          <a:bodyPr/>
          <a:lstStyle/>
          <a:p>
            <a:pPr marL="0" indent="0">
              <a:buNone/>
            </a:pPr>
            <a:r>
              <a:rPr lang="en-US" b="0" i="0" dirty="0">
                <a:effectLst/>
                <a:latin typeface="source-serif-pro"/>
              </a:rPr>
              <a:t>The event sourcing design pattern is used in microservices when there is a need to capture all changes in an entity’s state. Generally, these events are stored in DB like </a:t>
            </a:r>
            <a:r>
              <a:rPr lang="en-US" dirty="0" err="1">
                <a:latin typeface="source-serif-pro"/>
              </a:rPr>
              <a:t>E</a:t>
            </a:r>
            <a:r>
              <a:rPr lang="en-US" b="0" i="0" dirty="0" err="1">
                <a:effectLst/>
                <a:latin typeface="source-serif-pro"/>
              </a:rPr>
              <a:t>ventstoredb</a:t>
            </a:r>
            <a:r>
              <a:rPr lang="en-US" b="0" i="0" dirty="0">
                <a:effectLst/>
                <a:latin typeface="source-serif-pro"/>
              </a:rPr>
              <a:t>. </a:t>
            </a:r>
          </a:p>
          <a:p>
            <a:pPr marL="0" indent="0">
              <a:buNone/>
            </a:pPr>
            <a:r>
              <a:rPr lang="en-US" b="0" i="0" dirty="0">
                <a:effectLst/>
                <a:latin typeface="source-serif-pro"/>
              </a:rPr>
              <a:t>The current state of resource/entity can be reconstructed by replaying all its previous states.</a:t>
            </a:r>
          </a:p>
          <a:p>
            <a:pPr marL="0" indent="0">
              <a:buNone/>
            </a:pPr>
            <a:endParaRPr lang="en-US" dirty="0">
              <a:latin typeface="source-serif-pro"/>
            </a:endParaRPr>
          </a:p>
          <a:p>
            <a:pPr marL="0" indent="0">
              <a:buNone/>
            </a:pPr>
            <a:r>
              <a:rPr lang="en-US" b="0" i="0" dirty="0">
                <a:effectLst/>
                <a:latin typeface="source-serif-pro"/>
              </a:rPr>
              <a:t>Event sourcing can be used along with CQRS to update read model.</a:t>
            </a:r>
          </a:p>
          <a:p>
            <a:pPr marL="0" indent="0">
              <a:buNone/>
            </a:pPr>
            <a:endParaRPr lang="en-US" dirty="0">
              <a:latin typeface="source-serif-pro"/>
            </a:endParaRPr>
          </a:p>
          <a:p>
            <a:pPr marL="0" indent="0">
              <a:buNone/>
            </a:pPr>
            <a:endParaRPr lang="en-US" b="0" i="0" dirty="0">
              <a:effectLst/>
              <a:latin typeface="source-serif-pro"/>
            </a:endParaRPr>
          </a:p>
        </p:txBody>
      </p:sp>
      <p:sp>
        <p:nvSpPr>
          <p:cNvPr id="4" name="Slide Number Placeholder 3">
            <a:extLst>
              <a:ext uri="{FF2B5EF4-FFF2-40B4-BE49-F238E27FC236}">
                <a16:creationId xmlns:a16="http://schemas.microsoft.com/office/drawing/2014/main" id="{F4B714ED-41A8-C81A-2461-FA3AA98E3737}"/>
              </a:ext>
            </a:extLst>
          </p:cNvPr>
          <p:cNvSpPr>
            <a:spLocks noGrp="1"/>
          </p:cNvSpPr>
          <p:nvPr>
            <p:ph type="sldNum" sz="quarter" idx="10"/>
          </p:nvPr>
        </p:nvSpPr>
        <p:spPr/>
        <p:txBody>
          <a:bodyPr/>
          <a:lstStyle/>
          <a:p>
            <a:r>
              <a:rPr lang="en-US"/>
              <a:t>PAGE </a:t>
            </a:r>
            <a:fld id="{4A9B5881-4007-4345-955A-79C2656F0C49}" type="slidenum">
              <a:rPr lang="en-US" smtClean="0"/>
              <a:pPr/>
              <a:t>15</a:t>
            </a:fld>
            <a:endParaRPr lang="en-US" dirty="0"/>
          </a:p>
        </p:txBody>
      </p:sp>
    </p:spTree>
    <p:extLst>
      <p:ext uri="{BB962C8B-B14F-4D97-AF65-F5344CB8AC3E}">
        <p14:creationId xmlns:p14="http://schemas.microsoft.com/office/powerpoint/2010/main" val="167888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EA289-F520-9FDA-30A9-53876DF1DFF9}"/>
              </a:ext>
            </a:extLst>
          </p:cNvPr>
          <p:cNvSpPr>
            <a:spLocks noGrp="1"/>
          </p:cNvSpPr>
          <p:nvPr>
            <p:ph type="title"/>
          </p:nvPr>
        </p:nvSpPr>
        <p:spPr>
          <a:xfrm>
            <a:off x="838200" y="641855"/>
            <a:ext cx="6273800" cy="772107"/>
          </a:xfrm>
        </p:spPr>
        <p:txBody>
          <a:bodyPr/>
          <a:lstStyle/>
          <a:p>
            <a:r>
              <a:rPr lang="en-US" dirty="0"/>
              <a:t>Circuit Breaker Pattern</a:t>
            </a:r>
          </a:p>
        </p:txBody>
      </p:sp>
      <p:sp>
        <p:nvSpPr>
          <p:cNvPr id="3" name="Content Placeholder 2">
            <a:extLst>
              <a:ext uri="{FF2B5EF4-FFF2-40B4-BE49-F238E27FC236}">
                <a16:creationId xmlns:a16="http://schemas.microsoft.com/office/drawing/2014/main" id="{CB807386-8613-793F-E993-7C97C139B59B}"/>
              </a:ext>
            </a:extLst>
          </p:cNvPr>
          <p:cNvSpPr>
            <a:spLocks noGrp="1"/>
          </p:cNvSpPr>
          <p:nvPr>
            <p:ph idx="1"/>
          </p:nvPr>
        </p:nvSpPr>
        <p:spPr>
          <a:xfrm>
            <a:off x="838200" y="1825625"/>
            <a:ext cx="11049000" cy="4351338"/>
          </a:xfrm>
        </p:spPr>
        <p:txBody>
          <a:bodyPr>
            <a:normAutofit lnSpcReduction="10000"/>
          </a:bodyPr>
          <a:lstStyle/>
          <a:p>
            <a:r>
              <a:rPr lang="en-US" dirty="0"/>
              <a:t>The circuit breaker has three main states:</a:t>
            </a:r>
          </a:p>
          <a:p>
            <a:pPr>
              <a:buFont typeface="+mj-lt"/>
              <a:buAutoNum type="arabicPeriod"/>
            </a:pPr>
            <a:r>
              <a:rPr lang="en-US" b="1" dirty="0"/>
              <a:t>Closed (Normal Operation):</a:t>
            </a:r>
            <a:endParaRPr lang="en-US" dirty="0"/>
          </a:p>
          <a:p>
            <a:pPr marL="742950" lvl="1" indent="-285750">
              <a:buFont typeface="+mj-lt"/>
              <a:buAutoNum type="arabicPeriod"/>
            </a:pPr>
            <a:r>
              <a:rPr lang="en-US" dirty="0"/>
              <a:t>Requests are allowed through as usual.</a:t>
            </a:r>
          </a:p>
          <a:p>
            <a:pPr marL="742950" lvl="1" indent="-285750">
              <a:buFont typeface="+mj-lt"/>
              <a:buAutoNum type="arabicPeriod"/>
            </a:pPr>
            <a:r>
              <a:rPr lang="en-US" dirty="0"/>
              <a:t>The circuit breaker monitors for failures (e.g., errors, timeouts).</a:t>
            </a:r>
          </a:p>
          <a:p>
            <a:pPr marL="742950" lvl="1" indent="-285750">
              <a:buFont typeface="+mj-lt"/>
              <a:buAutoNum type="arabicPeriod"/>
            </a:pPr>
            <a:r>
              <a:rPr lang="en-US" dirty="0"/>
              <a:t>If failures exceed a defined </a:t>
            </a:r>
            <a:r>
              <a:rPr lang="en-US" b="1" dirty="0"/>
              <a:t>threshold</a:t>
            </a:r>
            <a:r>
              <a:rPr lang="en-US" dirty="0"/>
              <a:t>, the breaker "trips" to </a:t>
            </a:r>
            <a:r>
              <a:rPr lang="en-US" b="1" dirty="0"/>
              <a:t>Open</a:t>
            </a:r>
            <a:r>
              <a:rPr lang="en-US" dirty="0"/>
              <a:t> state.</a:t>
            </a:r>
          </a:p>
          <a:p>
            <a:pPr>
              <a:buFont typeface="+mj-lt"/>
              <a:buAutoNum type="arabicPeriod"/>
            </a:pPr>
            <a:r>
              <a:rPr lang="en-US" b="1" dirty="0"/>
              <a:t>Open (Fail Fast):</a:t>
            </a:r>
            <a:endParaRPr lang="en-US" dirty="0"/>
          </a:p>
          <a:p>
            <a:pPr marL="742950" lvl="1" indent="-285750">
              <a:buFont typeface="+mj-lt"/>
              <a:buAutoNum type="arabicPeriod"/>
            </a:pPr>
            <a:r>
              <a:rPr lang="en-US" dirty="0"/>
              <a:t>Requests are </a:t>
            </a:r>
            <a:r>
              <a:rPr lang="en-US" b="1" dirty="0"/>
              <a:t>immediately rejected</a:t>
            </a:r>
            <a:r>
              <a:rPr lang="en-US" dirty="0"/>
              <a:t> without contacting the service.</a:t>
            </a:r>
          </a:p>
          <a:p>
            <a:pPr marL="742950" lvl="1" indent="-285750">
              <a:buFont typeface="+mj-lt"/>
              <a:buAutoNum type="arabicPeriod"/>
            </a:pPr>
            <a:r>
              <a:rPr lang="en-US" dirty="0"/>
              <a:t>This reduces load on the failing service and gives it time to recover.</a:t>
            </a:r>
          </a:p>
          <a:p>
            <a:pPr marL="742950" lvl="1" indent="-285750">
              <a:buFont typeface="+mj-lt"/>
              <a:buAutoNum type="arabicPeriod"/>
            </a:pPr>
            <a:r>
              <a:rPr lang="en-US" dirty="0"/>
              <a:t>The circuit breaker stays in this state for a defined </a:t>
            </a:r>
            <a:r>
              <a:rPr lang="en-US" b="1" dirty="0"/>
              <a:t>timeout period</a:t>
            </a:r>
            <a:r>
              <a:rPr lang="en-US" dirty="0"/>
              <a:t>.</a:t>
            </a:r>
          </a:p>
          <a:p>
            <a:pPr>
              <a:buFont typeface="+mj-lt"/>
              <a:buAutoNum type="arabicPeriod"/>
            </a:pPr>
            <a:r>
              <a:rPr lang="en-US" b="1" dirty="0"/>
              <a:t>Half-Open (Trial):</a:t>
            </a:r>
            <a:endParaRPr lang="en-US" dirty="0"/>
          </a:p>
          <a:p>
            <a:pPr marL="742950" lvl="1" indent="-285750">
              <a:buFont typeface="+mj-lt"/>
              <a:buAutoNum type="arabicPeriod"/>
            </a:pPr>
            <a:r>
              <a:rPr lang="en-US" dirty="0"/>
              <a:t>After the timeout, the circuit breaker moves to </a:t>
            </a:r>
            <a:r>
              <a:rPr lang="en-US" b="1" dirty="0"/>
              <a:t>Half-Open</a:t>
            </a:r>
            <a:r>
              <a:rPr lang="en-US" dirty="0"/>
              <a:t> state.</a:t>
            </a:r>
          </a:p>
          <a:p>
            <a:pPr marL="742950" lvl="1" indent="-285750">
              <a:buFont typeface="+mj-lt"/>
              <a:buAutoNum type="arabicPeriod"/>
            </a:pPr>
            <a:r>
              <a:rPr lang="en-US" dirty="0"/>
              <a:t>It allows a limited number of requests to test if the service has recovered.</a:t>
            </a:r>
          </a:p>
          <a:p>
            <a:pPr marL="742950" lvl="1" indent="-285750">
              <a:buFont typeface="+mj-lt"/>
              <a:buAutoNum type="arabicPeriod"/>
            </a:pPr>
            <a:r>
              <a:rPr lang="en-US" dirty="0"/>
              <a:t>If the test requests succeed, the breaker returns to </a:t>
            </a:r>
            <a:r>
              <a:rPr lang="en-US" b="1" dirty="0"/>
              <a:t>Closed</a:t>
            </a:r>
            <a:r>
              <a:rPr lang="en-US" dirty="0"/>
              <a:t> state.</a:t>
            </a:r>
          </a:p>
          <a:p>
            <a:pPr marL="742950" lvl="1" indent="-285750">
              <a:buFont typeface="+mj-lt"/>
              <a:buAutoNum type="arabicPeriod"/>
            </a:pPr>
            <a:r>
              <a:rPr lang="en-US" dirty="0"/>
              <a:t>If failures continue, it reverts to </a:t>
            </a:r>
            <a:r>
              <a:rPr lang="en-US" b="1" dirty="0"/>
              <a:t>Open</a:t>
            </a:r>
            <a:r>
              <a:rPr lang="en-US" dirty="0"/>
              <a:t> state.</a:t>
            </a:r>
          </a:p>
          <a:p>
            <a:pPr marL="0" indent="0">
              <a:buNone/>
            </a:pPr>
            <a:endParaRPr lang="en-US" dirty="0"/>
          </a:p>
        </p:txBody>
      </p:sp>
      <p:sp>
        <p:nvSpPr>
          <p:cNvPr id="4" name="Slide Number Placeholder 3">
            <a:extLst>
              <a:ext uri="{FF2B5EF4-FFF2-40B4-BE49-F238E27FC236}">
                <a16:creationId xmlns:a16="http://schemas.microsoft.com/office/drawing/2014/main" id="{DC1170D2-C552-4E74-D8BE-BECAA593BF71}"/>
              </a:ext>
            </a:extLst>
          </p:cNvPr>
          <p:cNvSpPr>
            <a:spLocks noGrp="1"/>
          </p:cNvSpPr>
          <p:nvPr>
            <p:ph type="sldNum" sz="quarter" idx="10"/>
          </p:nvPr>
        </p:nvSpPr>
        <p:spPr/>
        <p:txBody>
          <a:bodyPr/>
          <a:lstStyle/>
          <a:p>
            <a:r>
              <a:rPr lang="en-US"/>
              <a:t>PAGE </a:t>
            </a:r>
            <a:fld id="{4A9B5881-4007-4345-955A-79C2656F0C49}" type="slidenum">
              <a:rPr lang="en-US" smtClean="0"/>
              <a:pPr/>
              <a:t>16</a:t>
            </a:fld>
            <a:endParaRPr lang="en-US" dirty="0"/>
          </a:p>
        </p:txBody>
      </p:sp>
      <p:pic>
        <p:nvPicPr>
          <p:cNvPr id="6" name="Picture 5">
            <a:extLst>
              <a:ext uri="{FF2B5EF4-FFF2-40B4-BE49-F238E27FC236}">
                <a16:creationId xmlns:a16="http://schemas.microsoft.com/office/drawing/2014/main" id="{C88E3026-E289-6C63-0ABE-55A0D8B69D0D}"/>
              </a:ext>
            </a:extLst>
          </p:cNvPr>
          <p:cNvPicPr>
            <a:picLocks noChangeAspect="1"/>
          </p:cNvPicPr>
          <p:nvPr/>
        </p:nvPicPr>
        <p:blipFill>
          <a:blip r:embed="rId2"/>
          <a:stretch>
            <a:fillRect/>
          </a:stretch>
        </p:blipFill>
        <p:spPr>
          <a:xfrm>
            <a:off x="8523514" y="2174333"/>
            <a:ext cx="3249386" cy="3467278"/>
          </a:xfrm>
          <a:prstGeom prst="rect">
            <a:avLst/>
          </a:prstGeom>
        </p:spPr>
      </p:pic>
    </p:spTree>
    <p:extLst>
      <p:ext uri="{BB962C8B-B14F-4D97-AF65-F5344CB8AC3E}">
        <p14:creationId xmlns:p14="http://schemas.microsoft.com/office/powerpoint/2010/main" val="1094703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5A29-E6F1-2964-9F52-6EAEEB6AF57A}"/>
              </a:ext>
            </a:extLst>
          </p:cNvPr>
          <p:cNvSpPr>
            <a:spLocks noGrp="1"/>
          </p:cNvSpPr>
          <p:nvPr>
            <p:ph type="title"/>
          </p:nvPr>
        </p:nvSpPr>
        <p:spPr>
          <a:xfrm>
            <a:off x="838200" y="641855"/>
            <a:ext cx="6273800" cy="772107"/>
          </a:xfrm>
        </p:spPr>
        <p:txBody>
          <a:bodyPr/>
          <a:lstStyle/>
          <a:p>
            <a:r>
              <a:rPr lang="en-US" dirty="0"/>
              <a:t>When to use circuit breaker</a:t>
            </a:r>
          </a:p>
        </p:txBody>
      </p:sp>
      <p:sp>
        <p:nvSpPr>
          <p:cNvPr id="3" name="Content Placeholder 2">
            <a:extLst>
              <a:ext uri="{FF2B5EF4-FFF2-40B4-BE49-F238E27FC236}">
                <a16:creationId xmlns:a16="http://schemas.microsoft.com/office/drawing/2014/main" id="{DB377764-C9E6-3BE2-8841-3565AF7CCFF4}"/>
              </a:ext>
            </a:extLst>
          </p:cNvPr>
          <p:cNvSpPr>
            <a:spLocks noGrp="1"/>
          </p:cNvSpPr>
          <p:nvPr>
            <p:ph idx="1"/>
          </p:nvPr>
        </p:nvSpPr>
        <p:spPr/>
        <p:txBody>
          <a:bodyPr/>
          <a:lstStyle/>
          <a:p>
            <a:r>
              <a:rPr lang="en-US" b="1" dirty="0"/>
              <a:t>Prevents cascading failures </a:t>
            </a:r>
            <a:r>
              <a:rPr lang="en-US" dirty="0"/>
              <a:t>by stopping the failure of one service from affecting others.</a:t>
            </a:r>
          </a:p>
          <a:p>
            <a:r>
              <a:rPr lang="en-US" b="1" dirty="0"/>
              <a:t>Avoids resource exhaustion </a:t>
            </a:r>
            <a:r>
              <a:rPr lang="en-US" dirty="0"/>
              <a:t>by halting calls to unresponsive services.</a:t>
            </a:r>
          </a:p>
          <a:p>
            <a:r>
              <a:rPr lang="en-US" b="1" dirty="0"/>
              <a:t>Supports partial outputs </a:t>
            </a:r>
            <a:r>
              <a:rPr lang="en-US" dirty="0"/>
              <a:t>through fallback mechanisms like caching or degraded responses during downtime.</a:t>
            </a:r>
          </a:p>
        </p:txBody>
      </p:sp>
      <p:sp>
        <p:nvSpPr>
          <p:cNvPr id="4" name="Slide Number Placeholder 3">
            <a:extLst>
              <a:ext uri="{FF2B5EF4-FFF2-40B4-BE49-F238E27FC236}">
                <a16:creationId xmlns:a16="http://schemas.microsoft.com/office/drawing/2014/main" id="{E99057C5-2C25-519E-882D-CAB58DA5DD9F}"/>
              </a:ext>
            </a:extLst>
          </p:cNvPr>
          <p:cNvSpPr>
            <a:spLocks noGrp="1"/>
          </p:cNvSpPr>
          <p:nvPr>
            <p:ph type="sldNum" sz="quarter" idx="10"/>
          </p:nvPr>
        </p:nvSpPr>
        <p:spPr/>
        <p:txBody>
          <a:bodyPr/>
          <a:lstStyle/>
          <a:p>
            <a:r>
              <a:rPr lang="en-US"/>
              <a:t>PAGE </a:t>
            </a:r>
            <a:fld id="{4A9B5881-4007-4345-955A-79C2656F0C49}" type="slidenum">
              <a:rPr lang="en-US" smtClean="0"/>
              <a:pPr/>
              <a:t>17</a:t>
            </a:fld>
            <a:endParaRPr lang="en-US" dirty="0"/>
          </a:p>
        </p:txBody>
      </p:sp>
      <p:sp>
        <p:nvSpPr>
          <p:cNvPr id="5" name="Rectangle 1">
            <a:extLst>
              <a:ext uri="{FF2B5EF4-FFF2-40B4-BE49-F238E27FC236}">
                <a16:creationId xmlns:a16="http://schemas.microsoft.com/office/drawing/2014/main" id="{91036883-5840-6651-CAD5-346D8AFE5AD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Prevents cascading failures</a:t>
            </a:r>
            <a:r>
              <a:rPr kumimoji="0" lang="en-US" altLang="en-US" sz="1800" b="0" i="0" u="none" strike="noStrike" cap="none" normalizeH="0" baseline="0">
                <a:ln>
                  <a:noFill/>
                </a:ln>
                <a:solidFill>
                  <a:schemeClr val="tx1"/>
                </a:solidFill>
                <a:effectLst/>
                <a:latin typeface="Arial" panose="020B0604020202020204" pitchFamily="34" charset="0"/>
              </a:rPr>
              <a:t> by stopping the failure of one service from affecting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Avoids resource exhaustion</a:t>
            </a:r>
            <a:r>
              <a:rPr kumimoji="0" lang="en-US" altLang="en-US" sz="1800" b="0" i="0" u="none" strike="noStrike" cap="none" normalizeH="0" baseline="0">
                <a:ln>
                  <a:noFill/>
                </a:ln>
                <a:solidFill>
                  <a:schemeClr val="tx1"/>
                </a:solidFill>
                <a:effectLst/>
                <a:latin typeface="Arial" panose="020B0604020202020204" pitchFamily="34" charset="0"/>
              </a:rPr>
              <a:t> by halting calls to unresponsive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Supports partial outputs</a:t>
            </a:r>
            <a:r>
              <a:rPr kumimoji="0" lang="en-US" altLang="en-US" sz="1800" b="0" i="0" u="none" strike="noStrike" cap="none" normalizeH="0" baseline="0">
                <a:ln>
                  <a:noFill/>
                </a:ln>
                <a:solidFill>
                  <a:schemeClr val="tx1"/>
                </a:solidFill>
                <a:effectLst/>
                <a:latin typeface="Arial" panose="020B0604020202020204" pitchFamily="34" charset="0"/>
              </a:rPr>
              <a:t> through fallback mechanisms like caching or degraded responses during downtime. </a:t>
            </a:r>
          </a:p>
        </p:txBody>
      </p:sp>
    </p:spTree>
    <p:extLst>
      <p:ext uri="{BB962C8B-B14F-4D97-AF65-F5344CB8AC3E}">
        <p14:creationId xmlns:p14="http://schemas.microsoft.com/office/powerpoint/2010/main" val="3160275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C9CA-8FD8-9887-B92E-AC5EB192DA00}"/>
              </a:ext>
            </a:extLst>
          </p:cNvPr>
          <p:cNvSpPr>
            <a:spLocks noGrp="1"/>
          </p:cNvSpPr>
          <p:nvPr>
            <p:ph type="title"/>
          </p:nvPr>
        </p:nvSpPr>
        <p:spPr>
          <a:xfrm>
            <a:off x="838200" y="641855"/>
            <a:ext cx="6273800" cy="772107"/>
          </a:xfrm>
        </p:spPr>
        <p:txBody>
          <a:bodyPr/>
          <a:lstStyle/>
          <a:p>
            <a:r>
              <a:rPr lang="en-US" dirty="0"/>
              <a:t>Strangler Pattern</a:t>
            </a:r>
          </a:p>
        </p:txBody>
      </p:sp>
      <p:sp>
        <p:nvSpPr>
          <p:cNvPr id="3" name="Content Placeholder 2">
            <a:extLst>
              <a:ext uri="{FF2B5EF4-FFF2-40B4-BE49-F238E27FC236}">
                <a16:creationId xmlns:a16="http://schemas.microsoft.com/office/drawing/2014/main" id="{33F6248A-B99F-F131-A789-4713E7D1FD32}"/>
              </a:ext>
            </a:extLst>
          </p:cNvPr>
          <p:cNvSpPr>
            <a:spLocks noGrp="1"/>
          </p:cNvSpPr>
          <p:nvPr>
            <p:ph idx="1"/>
          </p:nvPr>
        </p:nvSpPr>
        <p:spPr/>
        <p:txBody>
          <a:bodyPr>
            <a:normAutofit fontScale="92500" lnSpcReduction="20000"/>
          </a:bodyPr>
          <a:lstStyle/>
          <a:p>
            <a:r>
              <a:rPr lang="en-US" dirty="0"/>
              <a:t>The </a:t>
            </a:r>
            <a:r>
              <a:rPr lang="en-US" b="1" dirty="0"/>
              <a:t>Strangler Pattern</a:t>
            </a:r>
            <a:r>
              <a:rPr lang="en-US" dirty="0"/>
              <a:t> is used for </a:t>
            </a:r>
            <a:r>
              <a:rPr lang="en-US" b="1" dirty="0"/>
              <a:t>incrementally modernizing legacy systems</a:t>
            </a:r>
            <a:r>
              <a:rPr lang="en-US" dirty="0"/>
              <a:t> by gradually replacing old components with new ones while keeping the system operational.</a:t>
            </a:r>
          </a:p>
          <a:p>
            <a:r>
              <a:rPr lang="en-US" b="1" dirty="0"/>
              <a:t>How It Works:</a:t>
            </a:r>
          </a:p>
          <a:p>
            <a:pPr>
              <a:buFont typeface="+mj-lt"/>
              <a:buAutoNum type="arabicPeriod"/>
            </a:pPr>
            <a:r>
              <a:rPr lang="en-US" b="1" dirty="0"/>
              <a:t>Develop new components</a:t>
            </a:r>
            <a:r>
              <a:rPr lang="en-US" dirty="0"/>
              <a:t> to replace legacy functionality.</a:t>
            </a:r>
          </a:p>
          <a:p>
            <a:pPr>
              <a:buFont typeface="+mj-lt"/>
              <a:buAutoNum type="arabicPeriod"/>
            </a:pPr>
            <a:r>
              <a:rPr lang="en-US" b="1" dirty="0"/>
              <a:t>Redirect traffic</a:t>
            </a:r>
            <a:r>
              <a:rPr lang="en-US" dirty="0"/>
              <a:t> from the old system to the new one using an API gateway or proxy.</a:t>
            </a:r>
          </a:p>
          <a:p>
            <a:pPr>
              <a:buFont typeface="+mj-lt"/>
              <a:buAutoNum type="arabicPeriod"/>
            </a:pPr>
            <a:r>
              <a:rPr lang="en-US" b="1" dirty="0"/>
              <a:t>Allow both systems to coexist</a:t>
            </a:r>
            <a:r>
              <a:rPr lang="en-US" dirty="0"/>
              <a:t> until all functionality is migrated.</a:t>
            </a:r>
          </a:p>
          <a:p>
            <a:pPr>
              <a:buFont typeface="+mj-lt"/>
              <a:buAutoNum type="arabicPeriod"/>
            </a:pPr>
            <a:r>
              <a:rPr lang="en-US" b="1" dirty="0"/>
              <a:t>Decommission the legacy system</a:t>
            </a:r>
            <a:r>
              <a:rPr lang="en-US" dirty="0"/>
              <a:t> once migration is complete.</a:t>
            </a:r>
          </a:p>
          <a:p>
            <a:r>
              <a:rPr lang="en-US" b="1" dirty="0"/>
              <a:t>Benefits:</a:t>
            </a:r>
          </a:p>
          <a:p>
            <a:r>
              <a:rPr lang="en-US" dirty="0"/>
              <a:t>✅ Low risk, as changes happen incrementally.</a:t>
            </a:r>
            <a:br>
              <a:rPr lang="en-US" dirty="0"/>
            </a:br>
            <a:r>
              <a:rPr lang="en-US" dirty="0"/>
              <a:t>✅ Ensures business continuity without downtime.</a:t>
            </a:r>
            <a:br>
              <a:rPr lang="en-US" dirty="0"/>
            </a:br>
            <a:r>
              <a:rPr lang="en-US" dirty="0"/>
              <a:t>✅ Faster modernization with flexible migration.</a:t>
            </a:r>
          </a:p>
          <a:p>
            <a:r>
              <a:rPr lang="en-US" b="1" dirty="0"/>
              <a:t>Challenges:</a:t>
            </a:r>
          </a:p>
          <a:p>
            <a:r>
              <a:rPr lang="en-US" dirty="0"/>
              <a:t>⚠️ Managing old and new system communication.</a:t>
            </a:r>
            <a:br>
              <a:rPr lang="en-US" dirty="0"/>
            </a:br>
            <a:r>
              <a:rPr lang="en-US" dirty="0"/>
              <a:t>⚠️ Potential duplication of functionality during migration.</a:t>
            </a:r>
          </a:p>
          <a:p>
            <a:pPr marL="0" indent="0">
              <a:buNone/>
            </a:pPr>
            <a:endParaRPr lang="en-US" dirty="0"/>
          </a:p>
        </p:txBody>
      </p:sp>
      <p:sp>
        <p:nvSpPr>
          <p:cNvPr id="4" name="Slide Number Placeholder 3">
            <a:extLst>
              <a:ext uri="{FF2B5EF4-FFF2-40B4-BE49-F238E27FC236}">
                <a16:creationId xmlns:a16="http://schemas.microsoft.com/office/drawing/2014/main" id="{2FD681A0-FC7D-FBA6-9DD3-8E008E575F13}"/>
              </a:ext>
            </a:extLst>
          </p:cNvPr>
          <p:cNvSpPr>
            <a:spLocks noGrp="1"/>
          </p:cNvSpPr>
          <p:nvPr>
            <p:ph type="sldNum" sz="quarter" idx="10"/>
          </p:nvPr>
        </p:nvSpPr>
        <p:spPr/>
        <p:txBody>
          <a:bodyPr/>
          <a:lstStyle/>
          <a:p>
            <a:r>
              <a:rPr lang="en-US"/>
              <a:t>PAGE </a:t>
            </a:r>
            <a:fld id="{4A9B5881-4007-4345-955A-79C2656F0C49}" type="slidenum">
              <a:rPr lang="en-US" smtClean="0"/>
              <a:pPr/>
              <a:t>18</a:t>
            </a:fld>
            <a:endParaRPr lang="en-US" dirty="0"/>
          </a:p>
        </p:txBody>
      </p:sp>
    </p:spTree>
    <p:extLst>
      <p:ext uri="{BB962C8B-B14F-4D97-AF65-F5344CB8AC3E}">
        <p14:creationId xmlns:p14="http://schemas.microsoft.com/office/powerpoint/2010/main" val="2197815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EB8AF-F7F3-EEC8-8064-87C332AA4F2A}"/>
              </a:ext>
            </a:extLst>
          </p:cNvPr>
          <p:cNvSpPr>
            <a:spLocks noGrp="1"/>
          </p:cNvSpPr>
          <p:nvPr>
            <p:ph type="title"/>
          </p:nvPr>
        </p:nvSpPr>
        <p:spPr>
          <a:xfrm>
            <a:off x="838200" y="641855"/>
            <a:ext cx="6273800" cy="772107"/>
          </a:xfrm>
        </p:spPr>
        <p:txBody>
          <a:bodyPr/>
          <a:lstStyle/>
          <a:p>
            <a:r>
              <a:rPr lang="en-US" dirty="0"/>
              <a:t>Database per service</a:t>
            </a:r>
          </a:p>
        </p:txBody>
      </p:sp>
      <p:sp>
        <p:nvSpPr>
          <p:cNvPr id="3" name="Content Placeholder 2">
            <a:extLst>
              <a:ext uri="{FF2B5EF4-FFF2-40B4-BE49-F238E27FC236}">
                <a16:creationId xmlns:a16="http://schemas.microsoft.com/office/drawing/2014/main" id="{3354B5DF-1AD3-D17B-0E38-3F16286C70C3}"/>
              </a:ext>
            </a:extLst>
          </p:cNvPr>
          <p:cNvSpPr>
            <a:spLocks noGrp="1"/>
          </p:cNvSpPr>
          <p:nvPr>
            <p:ph idx="1"/>
          </p:nvPr>
        </p:nvSpPr>
        <p:spPr>
          <a:xfrm>
            <a:off x="838200" y="1825625"/>
            <a:ext cx="10515600" cy="3170918"/>
          </a:xfrm>
        </p:spPr>
        <p:txBody>
          <a:bodyPr/>
          <a:lstStyle/>
          <a:p>
            <a:pPr marL="0" indent="0">
              <a:buNone/>
            </a:pPr>
            <a:r>
              <a:rPr lang="en-US" dirty="0"/>
              <a:t>✔ </a:t>
            </a:r>
            <a:r>
              <a:rPr lang="en-US" b="1" dirty="0"/>
              <a:t>Each service has its own database</a:t>
            </a:r>
            <a:r>
              <a:rPr lang="en-US" dirty="0"/>
              <a:t>, ensuring </a:t>
            </a:r>
            <a:r>
              <a:rPr lang="en-US" b="1" dirty="0"/>
              <a:t>loose coupling</a:t>
            </a:r>
            <a:r>
              <a:rPr lang="en-US" dirty="0"/>
              <a:t> in a distributed system.</a:t>
            </a:r>
          </a:p>
          <a:p>
            <a:pPr marL="0" indent="0">
              <a:buNone/>
            </a:pPr>
            <a:r>
              <a:rPr lang="en-US" b="1" dirty="0">
                <a:solidFill>
                  <a:schemeClr val="accent4"/>
                </a:solidFill>
              </a:rPr>
              <a:t>When to Use:</a:t>
            </a:r>
          </a:p>
          <a:p>
            <a:r>
              <a:rPr lang="en-US" dirty="0"/>
              <a:t>When designing a </a:t>
            </a:r>
            <a:r>
              <a:rPr lang="en-US" b="1" dirty="0"/>
              <a:t>distributed transaction architecture</a:t>
            </a:r>
            <a:r>
              <a:rPr lang="en-US" dirty="0"/>
              <a:t>.</a:t>
            </a:r>
          </a:p>
          <a:p>
            <a:r>
              <a:rPr lang="en-US" dirty="0"/>
              <a:t>When services have </a:t>
            </a:r>
            <a:r>
              <a:rPr lang="en-US" b="1" dirty="0"/>
              <a:t>different technology requirements</a:t>
            </a:r>
            <a:r>
              <a:rPr lang="en-US" dirty="0"/>
              <a:t> (SQL/NoSQL).</a:t>
            </a:r>
          </a:p>
          <a:p>
            <a:pPr marL="0" indent="0">
              <a:buNone/>
            </a:pPr>
            <a:r>
              <a:rPr lang="en-US" b="1" dirty="0">
                <a:solidFill>
                  <a:schemeClr val="accent4"/>
                </a:solidFill>
              </a:rPr>
              <a:t>Challenges:</a:t>
            </a:r>
          </a:p>
          <a:p>
            <a:r>
              <a:rPr lang="en-US" b="1" dirty="0"/>
              <a:t>Ensuring ACID compliance</a:t>
            </a:r>
            <a:r>
              <a:rPr lang="en-US" dirty="0"/>
              <a:t> across multiple databases is complex.</a:t>
            </a:r>
          </a:p>
          <a:p>
            <a:r>
              <a:rPr lang="en-US" b="1" dirty="0"/>
              <a:t>Distributed transactions</a:t>
            </a:r>
            <a:r>
              <a:rPr lang="en-US" dirty="0"/>
              <a:t> require </a:t>
            </a:r>
            <a:r>
              <a:rPr lang="en-US" b="1" dirty="0"/>
              <a:t>SAGA</a:t>
            </a:r>
            <a:r>
              <a:rPr lang="en-US" dirty="0"/>
              <a:t> (event-driven compensation) or </a:t>
            </a:r>
            <a:r>
              <a:rPr lang="en-US" b="1" dirty="0"/>
              <a:t>2PC</a:t>
            </a:r>
            <a:r>
              <a:rPr lang="en-US" dirty="0"/>
              <a:t> (Two-Phase Commit).</a:t>
            </a:r>
          </a:p>
          <a:p>
            <a:pPr marL="0" indent="0">
              <a:buNone/>
            </a:pPr>
            <a:endParaRPr lang="en-US" dirty="0"/>
          </a:p>
        </p:txBody>
      </p:sp>
      <p:sp>
        <p:nvSpPr>
          <p:cNvPr id="4" name="Slide Number Placeholder 3">
            <a:extLst>
              <a:ext uri="{FF2B5EF4-FFF2-40B4-BE49-F238E27FC236}">
                <a16:creationId xmlns:a16="http://schemas.microsoft.com/office/drawing/2014/main" id="{DCFB6E66-C4FB-A2D1-5545-3D321E5E39BA}"/>
              </a:ext>
            </a:extLst>
          </p:cNvPr>
          <p:cNvSpPr>
            <a:spLocks noGrp="1"/>
          </p:cNvSpPr>
          <p:nvPr>
            <p:ph type="sldNum" sz="quarter" idx="10"/>
          </p:nvPr>
        </p:nvSpPr>
        <p:spPr/>
        <p:txBody>
          <a:bodyPr/>
          <a:lstStyle/>
          <a:p>
            <a:r>
              <a:rPr lang="en-US"/>
              <a:t>PAGE </a:t>
            </a:r>
            <a:fld id="{4A9B5881-4007-4345-955A-79C2656F0C49}" type="slidenum">
              <a:rPr lang="en-US" smtClean="0"/>
              <a:pPr/>
              <a:t>19</a:t>
            </a:fld>
            <a:endParaRPr lang="en-US" dirty="0"/>
          </a:p>
        </p:txBody>
      </p:sp>
    </p:spTree>
    <p:extLst>
      <p:ext uri="{BB962C8B-B14F-4D97-AF65-F5344CB8AC3E}">
        <p14:creationId xmlns:p14="http://schemas.microsoft.com/office/powerpoint/2010/main" val="62098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01269-951B-BFDE-B1B7-16DCDCA9E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A4F85-4762-EF34-5E3D-920E172E9FE1}"/>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Course</a:t>
            </a:r>
            <a:br>
              <a:rPr lang="en-US" dirty="0">
                <a:solidFill>
                  <a:schemeClr val="bg1"/>
                </a:solidFill>
              </a:rPr>
            </a:br>
            <a:r>
              <a:rPr lang="en-US" dirty="0">
                <a:solidFill>
                  <a:schemeClr val="bg1"/>
                </a:solidFill>
              </a:rPr>
              <a:t>Outline</a:t>
            </a:r>
          </a:p>
        </p:txBody>
      </p:sp>
      <p:graphicFrame>
        <p:nvGraphicFramePr>
          <p:cNvPr id="10" name="Content Placeholder 2" descr="List Content Placeholder">
            <a:extLst>
              <a:ext uri="{FF2B5EF4-FFF2-40B4-BE49-F238E27FC236}">
                <a16:creationId xmlns:a16="http://schemas.microsoft.com/office/drawing/2014/main" id="{2398008D-CEEE-F169-7E92-975C5E646D3D}"/>
              </a:ext>
            </a:extLst>
          </p:cNvPr>
          <p:cNvGraphicFramePr>
            <a:graphicFrameLocks noGrp="1"/>
          </p:cNvGraphicFramePr>
          <p:nvPr>
            <p:ph idx="1"/>
            <p:extLst>
              <p:ext uri="{D42A27DB-BD31-4B8C-83A1-F6EECF244321}">
                <p14:modId xmlns:p14="http://schemas.microsoft.com/office/powerpoint/2010/main" val="3563092360"/>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8B2DD77D-941B-BBEC-4CAB-EF90305D3DD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164191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574D-90D4-DE83-7C45-99F9804E86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4AF27B-AFC1-9F20-D144-E6E4B7535085}"/>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Course</a:t>
            </a:r>
            <a:br>
              <a:rPr lang="en-US" dirty="0">
                <a:solidFill>
                  <a:schemeClr val="bg1"/>
                </a:solidFill>
              </a:rPr>
            </a:br>
            <a:r>
              <a:rPr lang="en-US" dirty="0">
                <a:solidFill>
                  <a:schemeClr val="bg1"/>
                </a:solidFill>
              </a:rPr>
              <a:t>Outline</a:t>
            </a:r>
          </a:p>
        </p:txBody>
      </p:sp>
      <p:graphicFrame>
        <p:nvGraphicFramePr>
          <p:cNvPr id="10" name="Content Placeholder 2" descr="List Content Placeholder">
            <a:extLst>
              <a:ext uri="{FF2B5EF4-FFF2-40B4-BE49-F238E27FC236}">
                <a16:creationId xmlns:a16="http://schemas.microsoft.com/office/drawing/2014/main" id="{C1BA60FF-4BF6-A5FE-F95F-467A1F844115}"/>
              </a:ext>
            </a:extLst>
          </p:cNvPr>
          <p:cNvGraphicFramePr>
            <a:graphicFrameLocks noGrp="1"/>
          </p:cNvGraphicFramePr>
          <p:nvPr>
            <p:ph idx="1"/>
            <p:extLst>
              <p:ext uri="{D42A27DB-BD31-4B8C-83A1-F6EECF244321}">
                <p14:modId xmlns:p14="http://schemas.microsoft.com/office/powerpoint/2010/main" val="404616324"/>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C4D5C99B-A0A4-F65E-DEF6-A2E544A16438}"/>
              </a:ext>
            </a:extLst>
          </p:cNvPr>
          <p:cNvSpPr>
            <a:spLocks noGrp="1"/>
          </p:cNvSpPr>
          <p:nvPr>
            <p:ph type="sldNum" sz="quarter" idx="10"/>
          </p:nvPr>
        </p:nvSpPr>
        <p:spPr/>
        <p:txBody>
          <a:bodyPr/>
          <a:lstStyle/>
          <a:p>
            <a:r>
              <a:rPr lang="en-US" dirty="0"/>
              <a:t>PAGE </a:t>
            </a:r>
            <a:fld id="{4A9B5881-4007-4345-955A-79C2656F0C49}" type="slidenum">
              <a:rPr lang="en-US" smtClean="0"/>
              <a:pPr/>
              <a:t>3</a:t>
            </a:fld>
            <a:endParaRPr lang="en-US" dirty="0"/>
          </a:p>
        </p:txBody>
      </p:sp>
    </p:spTree>
    <p:extLst>
      <p:ext uri="{BB962C8B-B14F-4D97-AF65-F5344CB8AC3E}">
        <p14:creationId xmlns:p14="http://schemas.microsoft.com/office/powerpoint/2010/main" val="1571182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B2BDB2-35A0-D950-5D82-B053431BD1E7}"/>
              </a:ext>
            </a:extLst>
          </p:cNvPr>
          <p:cNvSpPr>
            <a:spLocks noGrp="1"/>
          </p:cNvSpPr>
          <p:nvPr>
            <p:ph type="title"/>
          </p:nvPr>
        </p:nvSpPr>
        <p:spPr>
          <a:xfrm>
            <a:off x="838200" y="641855"/>
            <a:ext cx="6273800" cy="772107"/>
          </a:xfrm>
        </p:spPr>
        <p:txBody>
          <a:bodyPr/>
          <a:lstStyle/>
          <a:p>
            <a:r>
              <a:rPr lang="en-US" dirty="0"/>
              <a:t>API Gateway Pattern</a:t>
            </a:r>
          </a:p>
        </p:txBody>
      </p:sp>
      <p:sp>
        <p:nvSpPr>
          <p:cNvPr id="6" name="Content Placeholder 5">
            <a:extLst>
              <a:ext uri="{FF2B5EF4-FFF2-40B4-BE49-F238E27FC236}">
                <a16:creationId xmlns:a16="http://schemas.microsoft.com/office/drawing/2014/main" id="{F07E9033-56B6-CDFE-6395-CF39DFC48079}"/>
              </a:ext>
            </a:extLst>
          </p:cNvPr>
          <p:cNvSpPr>
            <a:spLocks noGrp="1"/>
          </p:cNvSpPr>
          <p:nvPr>
            <p:ph idx="1"/>
          </p:nvPr>
        </p:nvSpPr>
        <p:spPr/>
        <p:txBody>
          <a:bodyPr>
            <a:normAutofit lnSpcReduction="10000"/>
          </a:bodyPr>
          <a:lstStyle/>
          <a:p>
            <a:r>
              <a:rPr lang="en-US" dirty="0"/>
              <a:t>The API Gateway acts as an intermediary layer that exposes APIs to clients without revealing the internal details of service partitioning or boundaries.</a:t>
            </a:r>
          </a:p>
          <a:p>
            <a:pPr marL="0" indent="0">
              <a:buNone/>
            </a:pPr>
            <a:r>
              <a:rPr lang="en-US" dirty="0"/>
              <a:t> </a:t>
            </a:r>
            <a:r>
              <a:rPr lang="en-US" b="1" dirty="0">
                <a:solidFill>
                  <a:srgbClr val="FF0000"/>
                </a:solidFill>
              </a:rPr>
              <a:t>Benefits of This Feature</a:t>
            </a:r>
          </a:p>
          <a:p>
            <a:r>
              <a:rPr lang="en-US" dirty="0"/>
              <a:t>Simplified Client Logic: Clients don't need to maintain the knowledge of which microservices to call for specific features. Now clients need not to keep note of all paths and services.</a:t>
            </a:r>
          </a:p>
          <a:p>
            <a:r>
              <a:rPr lang="en-US" dirty="0"/>
              <a:t>Flexibility in Service Management: Developers can evolve, scale, or rearchitect services without affecting client applications. The abstraction allows services to evolve independently (e.g., split, merge, or change APIs) without directly impacting the clients.</a:t>
            </a:r>
          </a:p>
          <a:p>
            <a:r>
              <a:rPr lang="en-US" dirty="0"/>
              <a:t>Encapsulation: The internal architecture of the microservices remains hidden, improving security and reducing external dependencies. </a:t>
            </a:r>
          </a:p>
          <a:p>
            <a:pPr marL="0" indent="0">
              <a:buNone/>
            </a:pPr>
            <a:r>
              <a:rPr lang="en-US" dirty="0">
                <a:solidFill>
                  <a:srgbClr val="FF0000"/>
                </a:solidFill>
              </a:rPr>
              <a:t>Real-Life Examples</a:t>
            </a:r>
          </a:p>
          <a:p>
            <a:r>
              <a:rPr lang="en-US" dirty="0"/>
              <a:t>Netflix: Their API Gateway (</a:t>
            </a:r>
            <a:r>
              <a:rPr lang="en-US" dirty="0" err="1"/>
              <a:t>Zuul</a:t>
            </a:r>
            <a:r>
              <a:rPr lang="en-US" dirty="0"/>
              <a:t>) abstracts their microservices and provides a single point for managing client requests.</a:t>
            </a:r>
          </a:p>
        </p:txBody>
      </p:sp>
      <p:sp>
        <p:nvSpPr>
          <p:cNvPr id="4" name="Slide Number Placeholder 3">
            <a:extLst>
              <a:ext uri="{FF2B5EF4-FFF2-40B4-BE49-F238E27FC236}">
                <a16:creationId xmlns:a16="http://schemas.microsoft.com/office/drawing/2014/main" id="{01C93B59-07DC-8968-C8E4-1B66C334DDA5}"/>
              </a:ext>
            </a:extLst>
          </p:cNvPr>
          <p:cNvSpPr>
            <a:spLocks noGrp="1"/>
          </p:cNvSpPr>
          <p:nvPr>
            <p:ph type="sldNum" sz="quarter" idx="10"/>
          </p:nvPr>
        </p:nvSpPr>
        <p:spPr/>
        <p:txBody>
          <a:bodyPr/>
          <a:lstStyle/>
          <a:p>
            <a:r>
              <a:rPr lang="en-US"/>
              <a:t>PAGE </a:t>
            </a:r>
            <a:fld id="{4A9B5881-4007-4345-955A-79C2656F0C49}" type="slidenum">
              <a:rPr lang="en-US" smtClean="0"/>
              <a:pPr/>
              <a:t>4</a:t>
            </a:fld>
            <a:endParaRPr lang="en-US" dirty="0"/>
          </a:p>
        </p:txBody>
      </p:sp>
    </p:spTree>
    <p:extLst>
      <p:ext uri="{BB962C8B-B14F-4D97-AF65-F5344CB8AC3E}">
        <p14:creationId xmlns:p14="http://schemas.microsoft.com/office/powerpoint/2010/main" val="2685782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BD7C-0E43-D313-C782-03A83D1015A5}"/>
              </a:ext>
            </a:extLst>
          </p:cNvPr>
          <p:cNvSpPr>
            <a:spLocks noGrp="1"/>
          </p:cNvSpPr>
          <p:nvPr>
            <p:ph type="title"/>
          </p:nvPr>
        </p:nvSpPr>
        <p:spPr>
          <a:xfrm>
            <a:off x="838200" y="641855"/>
            <a:ext cx="6273800" cy="772107"/>
          </a:xfrm>
        </p:spPr>
        <p:txBody>
          <a:bodyPr/>
          <a:lstStyle/>
          <a:p>
            <a:r>
              <a:rPr lang="en-US" dirty="0"/>
              <a:t>Cons of Api Gateway Pattern</a:t>
            </a:r>
          </a:p>
        </p:txBody>
      </p:sp>
      <p:sp>
        <p:nvSpPr>
          <p:cNvPr id="3" name="Content Placeholder 2">
            <a:extLst>
              <a:ext uri="{FF2B5EF4-FFF2-40B4-BE49-F238E27FC236}">
                <a16:creationId xmlns:a16="http://schemas.microsoft.com/office/drawing/2014/main" id="{F1E1B42B-8FD0-87CC-B4CC-61187E04540A}"/>
              </a:ext>
            </a:extLst>
          </p:cNvPr>
          <p:cNvSpPr>
            <a:spLocks noGrp="1"/>
          </p:cNvSpPr>
          <p:nvPr>
            <p:ph idx="1"/>
          </p:nvPr>
        </p:nvSpPr>
        <p:spPr>
          <a:xfrm>
            <a:off x="838200" y="1825625"/>
            <a:ext cx="10515600" cy="2049689"/>
          </a:xfrm>
        </p:spPr>
        <p:txBody>
          <a:bodyPr/>
          <a:lstStyle/>
          <a:p>
            <a:r>
              <a:rPr lang="en-US" dirty="0"/>
              <a:t>Single point of entry can lead to single point of failure.</a:t>
            </a:r>
          </a:p>
          <a:p>
            <a:r>
              <a:rPr lang="en-US" dirty="0"/>
              <a:t>Single authentication can lead to single point of attack.</a:t>
            </a:r>
          </a:p>
          <a:p>
            <a:r>
              <a:rPr lang="en-US" dirty="0"/>
              <a:t>Becomes the bottleneck if not scaled properly.</a:t>
            </a:r>
          </a:p>
          <a:p>
            <a:r>
              <a:rPr lang="en-US" dirty="0"/>
              <a:t>Has to be managed and deployed continuously.</a:t>
            </a:r>
          </a:p>
          <a:p>
            <a:r>
              <a:rPr lang="en-US" dirty="0"/>
              <a:t>Can Introduce latency because one extra step is required for finding the service.</a:t>
            </a:r>
          </a:p>
          <a:p>
            <a:endParaRPr lang="en-US" dirty="0"/>
          </a:p>
        </p:txBody>
      </p:sp>
      <p:sp>
        <p:nvSpPr>
          <p:cNvPr id="4" name="Slide Number Placeholder 3">
            <a:extLst>
              <a:ext uri="{FF2B5EF4-FFF2-40B4-BE49-F238E27FC236}">
                <a16:creationId xmlns:a16="http://schemas.microsoft.com/office/drawing/2014/main" id="{84408B60-16F7-8688-2B67-CBA0C3385852}"/>
              </a:ext>
            </a:extLst>
          </p:cNvPr>
          <p:cNvSpPr>
            <a:spLocks noGrp="1"/>
          </p:cNvSpPr>
          <p:nvPr>
            <p:ph type="sldNum" sz="quarter" idx="10"/>
          </p:nvPr>
        </p:nvSpPr>
        <p:spPr/>
        <p:txBody>
          <a:bodyPr/>
          <a:lstStyle/>
          <a:p>
            <a:r>
              <a:rPr lang="en-US"/>
              <a:t>PAGE </a:t>
            </a:r>
            <a:fld id="{4A9B5881-4007-4345-955A-79C2656F0C49}" type="slidenum">
              <a:rPr lang="en-US" smtClean="0"/>
              <a:pPr/>
              <a:t>5</a:t>
            </a:fld>
            <a:endParaRPr lang="en-US" dirty="0"/>
          </a:p>
        </p:txBody>
      </p:sp>
    </p:spTree>
    <p:extLst>
      <p:ext uri="{BB962C8B-B14F-4D97-AF65-F5344CB8AC3E}">
        <p14:creationId xmlns:p14="http://schemas.microsoft.com/office/powerpoint/2010/main" val="3430903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EF19-5E86-61E7-B033-702727768187}"/>
              </a:ext>
            </a:extLst>
          </p:cNvPr>
          <p:cNvSpPr>
            <a:spLocks noGrp="1"/>
          </p:cNvSpPr>
          <p:nvPr>
            <p:ph type="title"/>
          </p:nvPr>
        </p:nvSpPr>
        <p:spPr>
          <a:xfrm>
            <a:off x="838199" y="364856"/>
            <a:ext cx="7881258" cy="1326105"/>
          </a:xfrm>
        </p:spPr>
        <p:txBody>
          <a:bodyPr/>
          <a:lstStyle/>
          <a:p>
            <a:r>
              <a:rPr lang="en-US" dirty="0"/>
              <a:t>Other features with Spring cloud gateway pattern</a:t>
            </a:r>
          </a:p>
        </p:txBody>
      </p:sp>
      <p:sp>
        <p:nvSpPr>
          <p:cNvPr id="3" name="Content Placeholder 2">
            <a:extLst>
              <a:ext uri="{FF2B5EF4-FFF2-40B4-BE49-F238E27FC236}">
                <a16:creationId xmlns:a16="http://schemas.microsoft.com/office/drawing/2014/main" id="{EADA1705-7582-1D1F-EFE0-C05E7CF29213}"/>
              </a:ext>
            </a:extLst>
          </p:cNvPr>
          <p:cNvSpPr>
            <a:spLocks noGrp="1"/>
          </p:cNvSpPr>
          <p:nvPr>
            <p:ph idx="1"/>
          </p:nvPr>
        </p:nvSpPr>
        <p:spPr/>
        <p:txBody>
          <a:bodyPr/>
          <a:lstStyle/>
          <a:p>
            <a:pPr algn="l">
              <a:buFont typeface="Arial" panose="020B0604020202020204" pitchFamily="34" charset="0"/>
              <a:buChar char="•"/>
            </a:pPr>
            <a:r>
              <a:rPr lang="en-US" b="0" i="0" dirty="0">
                <a:effectLst/>
                <a:latin typeface="Open Sans" panose="020B0606030504020204" pitchFamily="34" charset="0"/>
              </a:rPr>
              <a:t>Able to match routes on any request attribute.</a:t>
            </a:r>
          </a:p>
          <a:p>
            <a:pPr algn="l">
              <a:buFont typeface="Arial" panose="020B0604020202020204" pitchFamily="34" charset="0"/>
              <a:buChar char="•"/>
            </a:pPr>
            <a:r>
              <a:rPr lang="en-US" b="0" i="0" dirty="0">
                <a:effectLst/>
                <a:latin typeface="Open Sans" panose="020B0606030504020204" pitchFamily="34" charset="0"/>
              </a:rPr>
              <a:t>Predicates and filters are specific to routes.</a:t>
            </a:r>
          </a:p>
          <a:p>
            <a:pPr algn="l">
              <a:buFont typeface="Arial" panose="020B0604020202020204" pitchFamily="34" charset="0"/>
              <a:buChar char="•"/>
            </a:pPr>
            <a:r>
              <a:rPr lang="en-US" b="0" i="0" dirty="0">
                <a:effectLst/>
                <a:latin typeface="Open Sans" panose="020B0606030504020204" pitchFamily="34" charset="0"/>
              </a:rPr>
              <a:t>Hystrix Circuit Breaker integration.</a:t>
            </a:r>
          </a:p>
          <a:p>
            <a:pPr algn="l">
              <a:buFont typeface="Arial" panose="020B0604020202020204" pitchFamily="34" charset="0"/>
              <a:buChar char="•"/>
            </a:pPr>
            <a:r>
              <a:rPr lang="en-US" b="0" i="0" dirty="0">
                <a:effectLst/>
                <a:latin typeface="Open Sans" panose="020B0606030504020204" pitchFamily="34" charset="0"/>
              </a:rPr>
              <a:t>Spring Cloud </a:t>
            </a:r>
            <a:r>
              <a:rPr lang="en-US" b="0" i="0" dirty="0" err="1">
                <a:effectLst/>
                <a:latin typeface="Open Sans" panose="020B0606030504020204" pitchFamily="34" charset="0"/>
              </a:rPr>
              <a:t>DiscoveryClient</a:t>
            </a:r>
            <a:r>
              <a:rPr lang="en-US" b="0" i="0" dirty="0">
                <a:effectLst/>
                <a:latin typeface="Open Sans" panose="020B0606030504020204" pitchFamily="34" charset="0"/>
              </a:rPr>
              <a:t> integration – for </a:t>
            </a:r>
            <a:r>
              <a:rPr lang="en-US" b="0" i="0" dirty="0" err="1">
                <a:effectLst/>
                <a:latin typeface="Open Sans" panose="020B0606030504020204" pitchFamily="34" charset="0"/>
              </a:rPr>
              <a:t>loadbalancing</a:t>
            </a:r>
            <a:endParaRPr lang="en-US" b="0" i="0" dirty="0">
              <a:effectLst/>
              <a:latin typeface="Open Sans" panose="020B0606030504020204" pitchFamily="34" charset="0"/>
            </a:endParaRPr>
          </a:p>
          <a:p>
            <a:pPr algn="l">
              <a:buFont typeface="Arial" panose="020B0604020202020204" pitchFamily="34" charset="0"/>
              <a:buChar char="•"/>
            </a:pPr>
            <a:r>
              <a:rPr lang="en-US" b="0" i="0" dirty="0">
                <a:effectLst/>
                <a:latin typeface="Open Sans" panose="020B0606030504020204" pitchFamily="34" charset="0"/>
              </a:rPr>
              <a:t>Easy to write Predicates and Filters </a:t>
            </a:r>
            <a:r>
              <a:rPr lang="en-US" b="0" i="0" dirty="0">
                <a:solidFill>
                  <a:schemeClr val="accent6">
                    <a:lumMod val="20000"/>
                    <a:lumOff val="80000"/>
                  </a:schemeClr>
                </a:solidFill>
                <a:effectLst/>
                <a:latin typeface="Open Sans" panose="020B0606030504020204" pitchFamily="34" charset="0"/>
              </a:rPr>
              <a:t>– to match the service</a:t>
            </a:r>
          </a:p>
          <a:p>
            <a:pPr algn="l">
              <a:buFont typeface="Arial" panose="020B0604020202020204" pitchFamily="34" charset="0"/>
              <a:buChar char="•"/>
            </a:pPr>
            <a:r>
              <a:rPr lang="en-US" b="0" i="0" dirty="0">
                <a:effectLst/>
                <a:latin typeface="Open Sans" panose="020B0606030504020204" pitchFamily="34" charset="0"/>
              </a:rPr>
              <a:t>Request Rate Limiting -- </a:t>
            </a:r>
            <a:r>
              <a:rPr lang="en-US" b="0" i="0" dirty="0">
                <a:solidFill>
                  <a:schemeClr val="accent6">
                    <a:lumMod val="20000"/>
                    <a:lumOff val="80000"/>
                  </a:schemeClr>
                </a:solidFill>
                <a:effectLst/>
                <a:latin typeface="Open Sans" panose="020B0606030504020204" pitchFamily="34" charset="0"/>
              </a:rPr>
              <a:t>no of requests a client can make per second</a:t>
            </a:r>
          </a:p>
          <a:p>
            <a:pPr algn="l">
              <a:buFont typeface="Arial" panose="020B0604020202020204" pitchFamily="34" charset="0"/>
              <a:buChar char="•"/>
            </a:pPr>
            <a:r>
              <a:rPr lang="en-US" b="0" i="0" dirty="0">
                <a:effectLst/>
                <a:latin typeface="Open Sans" panose="020B0606030504020204" pitchFamily="34" charset="0"/>
              </a:rPr>
              <a:t>Path Rewriting – </a:t>
            </a:r>
            <a:r>
              <a:rPr lang="en-US" b="0" i="0" dirty="0">
                <a:solidFill>
                  <a:schemeClr val="accent6">
                    <a:lumMod val="20000"/>
                    <a:lumOff val="80000"/>
                  </a:schemeClr>
                </a:solidFill>
                <a:effectLst/>
                <a:latin typeface="Open Sans" panose="020B0606030504020204" pitchFamily="34" charset="0"/>
              </a:rPr>
              <a:t>we can change the path of incoming request</a:t>
            </a:r>
          </a:p>
          <a:p>
            <a:endParaRPr lang="en-US" dirty="0"/>
          </a:p>
        </p:txBody>
      </p:sp>
      <p:sp>
        <p:nvSpPr>
          <p:cNvPr id="4" name="Slide Number Placeholder 3">
            <a:extLst>
              <a:ext uri="{FF2B5EF4-FFF2-40B4-BE49-F238E27FC236}">
                <a16:creationId xmlns:a16="http://schemas.microsoft.com/office/drawing/2014/main" id="{8378036C-4C73-C107-358F-C20262680C2E}"/>
              </a:ext>
            </a:extLst>
          </p:cNvPr>
          <p:cNvSpPr>
            <a:spLocks noGrp="1"/>
          </p:cNvSpPr>
          <p:nvPr>
            <p:ph type="sldNum" sz="quarter" idx="10"/>
          </p:nvPr>
        </p:nvSpPr>
        <p:spPr/>
        <p:txBody>
          <a:bodyPr/>
          <a:lstStyle/>
          <a:p>
            <a:r>
              <a:rPr lang="en-US"/>
              <a:t>PAGE </a:t>
            </a:r>
            <a:fld id="{4A9B5881-4007-4345-955A-79C2656F0C49}" type="slidenum">
              <a:rPr lang="en-US" smtClean="0"/>
              <a:pPr/>
              <a:t>6</a:t>
            </a:fld>
            <a:endParaRPr lang="en-US" dirty="0"/>
          </a:p>
        </p:txBody>
      </p:sp>
    </p:spTree>
    <p:extLst>
      <p:ext uri="{BB962C8B-B14F-4D97-AF65-F5344CB8AC3E}">
        <p14:creationId xmlns:p14="http://schemas.microsoft.com/office/powerpoint/2010/main" val="236663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74DCD-1B47-C6B2-D7C4-F7265F5C943D}"/>
              </a:ext>
            </a:extLst>
          </p:cNvPr>
          <p:cNvSpPr>
            <a:spLocks noGrp="1"/>
          </p:cNvSpPr>
          <p:nvPr>
            <p:ph type="title"/>
          </p:nvPr>
        </p:nvSpPr>
        <p:spPr>
          <a:xfrm>
            <a:off x="838200" y="641855"/>
            <a:ext cx="6273800" cy="772107"/>
          </a:xfrm>
        </p:spPr>
        <p:txBody>
          <a:bodyPr/>
          <a:lstStyle/>
          <a:p>
            <a:r>
              <a:rPr lang="en-US" dirty="0"/>
              <a:t>Sample config</a:t>
            </a:r>
          </a:p>
        </p:txBody>
      </p:sp>
      <p:pic>
        <p:nvPicPr>
          <p:cNvPr id="6" name="Content Placeholder 5">
            <a:extLst>
              <a:ext uri="{FF2B5EF4-FFF2-40B4-BE49-F238E27FC236}">
                <a16:creationId xmlns:a16="http://schemas.microsoft.com/office/drawing/2014/main" id="{10EC31DA-EE92-4459-CA3C-0B732CE78B72}"/>
              </a:ext>
            </a:extLst>
          </p:cNvPr>
          <p:cNvPicPr>
            <a:picLocks noGrp="1" noChangeAspect="1"/>
          </p:cNvPicPr>
          <p:nvPr>
            <p:ph idx="1"/>
          </p:nvPr>
        </p:nvPicPr>
        <p:blipFill>
          <a:blip r:embed="rId2"/>
          <a:stretch>
            <a:fillRect/>
          </a:stretch>
        </p:blipFill>
        <p:spPr>
          <a:xfrm>
            <a:off x="875979" y="1836307"/>
            <a:ext cx="6236021" cy="3524431"/>
          </a:xfrm>
        </p:spPr>
      </p:pic>
      <p:sp>
        <p:nvSpPr>
          <p:cNvPr id="4" name="Slide Number Placeholder 3">
            <a:extLst>
              <a:ext uri="{FF2B5EF4-FFF2-40B4-BE49-F238E27FC236}">
                <a16:creationId xmlns:a16="http://schemas.microsoft.com/office/drawing/2014/main" id="{D158DCAC-4A4C-6DBC-C656-F6B1E380D43D}"/>
              </a:ext>
            </a:extLst>
          </p:cNvPr>
          <p:cNvSpPr>
            <a:spLocks noGrp="1"/>
          </p:cNvSpPr>
          <p:nvPr>
            <p:ph type="sldNum" sz="quarter" idx="10"/>
          </p:nvPr>
        </p:nvSpPr>
        <p:spPr/>
        <p:txBody>
          <a:bodyPr/>
          <a:lstStyle/>
          <a:p>
            <a:r>
              <a:rPr lang="en-US"/>
              <a:t>PAGE </a:t>
            </a:r>
            <a:fld id="{4A9B5881-4007-4345-955A-79C2656F0C49}" type="slidenum">
              <a:rPr lang="en-US" smtClean="0"/>
              <a:pPr/>
              <a:t>7</a:t>
            </a:fld>
            <a:endParaRPr lang="en-US" dirty="0"/>
          </a:p>
        </p:txBody>
      </p:sp>
      <p:pic>
        <p:nvPicPr>
          <p:cNvPr id="8" name="Picture 7">
            <a:extLst>
              <a:ext uri="{FF2B5EF4-FFF2-40B4-BE49-F238E27FC236}">
                <a16:creationId xmlns:a16="http://schemas.microsoft.com/office/drawing/2014/main" id="{05B3D592-7A30-36F2-BCF3-195B6BA02EFB}"/>
              </a:ext>
            </a:extLst>
          </p:cNvPr>
          <p:cNvPicPr>
            <a:picLocks noChangeAspect="1"/>
          </p:cNvPicPr>
          <p:nvPr/>
        </p:nvPicPr>
        <p:blipFill>
          <a:blip r:embed="rId3"/>
          <a:stretch>
            <a:fillRect/>
          </a:stretch>
        </p:blipFill>
        <p:spPr>
          <a:xfrm>
            <a:off x="7228114" y="1836307"/>
            <a:ext cx="4767943" cy="3524431"/>
          </a:xfrm>
          <a:prstGeom prst="rect">
            <a:avLst/>
          </a:prstGeom>
        </p:spPr>
      </p:pic>
    </p:spTree>
    <p:extLst>
      <p:ext uri="{BB962C8B-B14F-4D97-AF65-F5344CB8AC3E}">
        <p14:creationId xmlns:p14="http://schemas.microsoft.com/office/powerpoint/2010/main" val="1712422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B34A-C1E4-D6C2-7624-E9ACC3D09712}"/>
              </a:ext>
            </a:extLst>
          </p:cNvPr>
          <p:cNvSpPr>
            <a:spLocks noGrp="1"/>
          </p:cNvSpPr>
          <p:nvPr>
            <p:ph type="title"/>
          </p:nvPr>
        </p:nvSpPr>
        <p:spPr>
          <a:xfrm>
            <a:off x="838200" y="641855"/>
            <a:ext cx="6273800" cy="772107"/>
          </a:xfrm>
        </p:spPr>
        <p:txBody>
          <a:bodyPr/>
          <a:lstStyle/>
          <a:p>
            <a:r>
              <a:rPr lang="en-US" dirty="0"/>
              <a:t>Working</a:t>
            </a:r>
          </a:p>
        </p:txBody>
      </p:sp>
      <p:sp>
        <p:nvSpPr>
          <p:cNvPr id="3" name="Content Placeholder 2">
            <a:extLst>
              <a:ext uri="{FF2B5EF4-FFF2-40B4-BE49-F238E27FC236}">
                <a16:creationId xmlns:a16="http://schemas.microsoft.com/office/drawing/2014/main" id="{63CBFB2E-1375-355B-A77C-BE0A32C44917}"/>
              </a:ext>
            </a:extLst>
          </p:cNvPr>
          <p:cNvSpPr>
            <a:spLocks noGrp="1"/>
          </p:cNvSpPr>
          <p:nvPr>
            <p:ph idx="1"/>
          </p:nvPr>
        </p:nvSpPr>
        <p:spPr>
          <a:xfrm>
            <a:off x="838200" y="1825625"/>
            <a:ext cx="6273800" cy="4351338"/>
          </a:xfrm>
        </p:spPr>
        <p:txBody>
          <a:bodyPr/>
          <a:lstStyle/>
          <a:p>
            <a:r>
              <a:rPr lang="en-US" b="0" i="0" dirty="0">
                <a:effectLst/>
                <a:latin typeface="-apple-system"/>
              </a:rPr>
              <a:t>Clients make requests to Spring Cloud Gateway. If the Gateway Handler Mapping determines that a request matches a route, it is sent to the Gateway Web Handler. This handler runs the request through a filter chain that is specific to the request. The reason the filters are divided by the dotted line is that filters can run logic both before and after the proxy request is sent. All “pre” filter logic is executed. Then the proxy request is made. After the proxy request is made, the “post” filter logic is run</a:t>
            </a:r>
            <a:endParaRPr lang="en-US" dirty="0"/>
          </a:p>
        </p:txBody>
      </p:sp>
      <p:sp>
        <p:nvSpPr>
          <p:cNvPr id="4" name="Slide Number Placeholder 3">
            <a:extLst>
              <a:ext uri="{FF2B5EF4-FFF2-40B4-BE49-F238E27FC236}">
                <a16:creationId xmlns:a16="http://schemas.microsoft.com/office/drawing/2014/main" id="{1881A0EC-D2E7-A951-6296-02704511C599}"/>
              </a:ext>
            </a:extLst>
          </p:cNvPr>
          <p:cNvSpPr>
            <a:spLocks noGrp="1"/>
          </p:cNvSpPr>
          <p:nvPr>
            <p:ph type="sldNum" sz="quarter" idx="10"/>
          </p:nvPr>
        </p:nvSpPr>
        <p:spPr/>
        <p:txBody>
          <a:bodyPr/>
          <a:lstStyle/>
          <a:p>
            <a:r>
              <a:rPr lang="en-US"/>
              <a:t>PAGE </a:t>
            </a:r>
            <a:fld id="{4A9B5881-4007-4345-955A-79C2656F0C49}" type="slidenum">
              <a:rPr lang="en-US" smtClean="0"/>
              <a:pPr/>
              <a:t>8</a:t>
            </a:fld>
            <a:endParaRPr lang="en-US" dirty="0"/>
          </a:p>
        </p:txBody>
      </p:sp>
      <p:pic>
        <p:nvPicPr>
          <p:cNvPr id="1026" name="Picture 2" descr="Spring Cloud Gateway Diagram">
            <a:extLst>
              <a:ext uri="{FF2B5EF4-FFF2-40B4-BE49-F238E27FC236}">
                <a16:creationId xmlns:a16="http://schemas.microsoft.com/office/drawing/2014/main" id="{06B846A9-65E7-9865-CCC9-2881862D24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6470" y="641855"/>
            <a:ext cx="4219575" cy="5667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67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998A92-0E76-9A14-9288-3A90C30B3B5F}"/>
              </a:ext>
            </a:extLst>
          </p:cNvPr>
          <p:cNvSpPr>
            <a:spLocks noGrp="1"/>
          </p:cNvSpPr>
          <p:nvPr>
            <p:ph idx="1"/>
          </p:nvPr>
        </p:nvSpPr>
        <p:spPr>
          <a:xfrm>
            <a:off x="377041" y="511628"/>
            <a:ext cx="11043434" cy="566533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112BD86-00DA-B6DE-9CF8-C9E477ACCDA4}"/>
              </a:ext>
            </a:extLst>
          </p:cNvPr>
          <p:cNvSpPr>
            <a:spLocks noGrp="1"/>
          </p:cNvSpPr>
          <p:nvPr>
            <p:ph type="sldNum" sz="quarter" idx="10"/>
          </p:nvPr>
        </p:nvSpPr>
        <p:spPr/>
        <p:txBody>
          <a:bodyPr/>
          <a:lstStyle/>
          <a:p>
            <a:r>
              <a:rPr lang="en-US"/>
              <a:t>PAGE </a:t>
            </a:r>
            <a:fld id="{4A9B5881-4007-4345-955A-79C2656F0C49}" type="slidenum">
              <a:rPr lang="en-US" smtClean="0"/>
              <a:pPr/>
              <a:t>9</a:t>
            </a:fld>
            <a:endParaRPr lang="en-US" dirty="0"/>
          </a:p>
        </p:txBody>
      </p:sp>
      <p:sp>
        <p:nvSpPr>
          <p:cNvPr id="6" name="Content Placeholder 2">
            <a:extLst>
              <a:ext uri="{FF2B5EF4-FFF2-40B4-BE49-F238E27FC236}">
                <a16:creationId xmlns:a16="http://schemas.microsoft.com/office/drawing/2014/main" id="{5B998A92-0E76-9A14-9288-3A90C30B3B5F}"/>
              </a:ext>
            </a:extLst>
          </p:cNvPr>
          <p:cNvSpPr txBox="1">
            <a:spLocks/>
          </p:cNvSpPr>
          <p:nvPr/>
        </p:nvSpPr>
        <p:spPr>
          <a:xfrm>
            <a:off x="377041" y="511628"/>
            <a:ext cx="11872157" cy="56653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dirty="0"/>
              <a:t>2PC</a:t>
            </a:r>
            <a:r>
              <a:rPr lang="en-US" dirty="0">
                <a:sym typeface="Wingdings" panose="05000000000000000000" pitchFamily="2" charset="2"/>
              </a:rPr>
              <a:t>: (2phase commit)</a:t>
            </a:r>
            <a:endParaRPr lang="en-US" dirty="0"/>
          </a:p>
          <a:p>
            <a:pPr marL="0" indent="0">
              <a:buFont typeface="Wingdings" panose="05000000000000000000" pitchFamily="2" charset="2"/>
              <a:buNone/>
            </a:pPr>
            <a:r>
              <a:rPr lang="en-US" dirty="0"/>
              <a:t>Phase 1: Prepare Phase</a:t>
            </a:r>
          </a:p>
          <a:p>
            <a:pPr marL="0" indent="0">
              <a:buFont typeface="Wingdings" panose="05000000000000000000" pitchFamily="2" charset="2"/>
              <a:buNone/>
            </a:pPr>
            <a:endParaRPr lang="en-US" dirty="0"/>
          </a:p>
          <a:p>
            <a:pPr marL="0" indent="0">
              <a:buFont typeface="Wingdings" panose="05000000000000000000" pitchFamily="2" charset="2"/>
              <a:buNone/>
            </a:pPr>
            <a:r>
              <a:rPr lang="en-US" dirty="0"/>
              <a:t>The Transaction Coordinator (TC) sends a prepare request to all participating nodes.</a:t>
            </a:r>
          </a:p>
          <a:p>
            <a:pPr marL="0" indent="0">
              <a:buFont typeface="Wingdings" panose="05000000000000000000" pitchFamily="2" charset="2"/>
              <a:buNone/>
            </a:pPr>
            <a:r>
              <a:rPr lang="en-US" dirty="0"/>
              <a:t>Each participant does the following:</a:t>
            </a:r>
          </a:p>
          <a:p>
            <a:pPr marL="0" indent="0">
              <a:buFont typeface="Wingdings" panose="05000000000000000000" pitchFamily="2" charset="2"/>
              <a:buNone/>
            </a:pPr>
            <a:r>
              <a:rPr lang="en-US" dirty="0"/>
              <a:t>Executes the transaction locally up to the point where it can safely commit.</a:t>
            </a:r>
          </a:p>
          <a:p>
            <a:pPr marL="0" indent="0">
              <a:buFont typeface="Wingdings" panose="05000000000000000000" pitchFamily="2" charset="2"/>
              <a:buNone/>
            </a:pPr>
            <a:r>
              <a:rPr lang="en-US" dirty="0"/>
              <a:t>Acquires necessary locks on the resources to prevent changes by other transactions.</a:t>
            </a:r>
          </a:p>
          <a:p>
            <a:pPr marL="0" indent="0">
              <a:buFont typeface="Wingdings" panose="05000000000000000000" pitchFamily="2" charset="2"/>
              <a:buNone/>
            </a:pPr>
            <a:r>
              <a:rPr lang="en-US" dirty="0"/>
              <a:t>Persists the transaction's changes in a log (write-ahead log) but does not commit.</a:t>
            </a:r>
          </a:p>
          <a:p>
            <a:pPr marL="0" indent="0">
              <a:buFont typeface="Wingdings" panose="05000000000000000000" pitchFamily="2" charset="2"/>
              <a:buNone/>
            </a:pPr>
            <a:r>
              <a:rPr lang="en-US" dirty="0"/>
              <a:t>Sends a vote (YES or NO) back to the TC.</a:t>
            </a:r>
          </a:p>
          <a:p>
            <a:pPr marL="0" indent="0">
              <a:buFont typeface="Wingdings" panose="05000000000000000000" pitchFamily="2" charset="2"/>
              <a:buNone/>
            </a:pPr>
            <a:r>
              <a:rPr lang="en-US" dirty="0"/>
              <a:t>If any participant votes NO, the transaction is aborted.</a:t>
            </a:r>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a:p>
            <a:pPr marL="0" indent="0">
              <a:buFont typeface="Wingdings" panose="05000000000000000000" pitchFamily="2" charset="2"/>
              <a:buNone/>
            </a:pPr>
            <a:endParaRPr lang="en-US" dirty="0"/>
          </a:p>
        </p:txBody>
      </p:sp>
      <p:pic>
        <p:nvPicPr>
          <p:cNvPr id="7" name="Picture 2">
            <a:extLst>
              <a:ext uri="{FF2B5EF4-FFF2-40B4-BE49-F238E27FC236}">
                <a16:creationId xmlns:a16="http://schemas.microsoft.com/office/drawing/2014/main" id="{BB8EA3E5-8BCB-25A1-0BE6-112C5919F9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7074" y="3772143"/>
            <a:ext cx="4312118" cy="2318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5975303"/>
      </p:ext>
    </p:extLst>
  </p:cSld>
  <p:clrMapOvr>
    <a:masterClrMapping/>
  </p:clrMapOvr>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4098415_win32_fixed" id="{1E7205E9-DD76-422B-B9FD-343E9C2C894B}" vid="{008E2BBC-A2E4-4140-B026-F6CAB784062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7B5194-E537-408E-9CFF-66A6141D5DE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F9969FA-0C19-40F2-9B6F-EADA7B231A6C}">
  <ds:schemaRefs>
    <ds:schemaRef ds:uri="http://schemas.microsoft.com/sharepoint/v3/contenttype/forms"/>
  </ds:schemaRefs>
</ds:datastoreItem>
</file>

<file path=customXml/itemProps3.xml><?xml version="1.0" encoding="utf-8"?>
<ds:datastoreItem xmlns:ds="http://schemas.openxmlformats.org/officeDocument/2006/customXml" ds:itemID="{4FCFB5EA-1DDA-4423-A8FC-85579F36DE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corporate teach a course with animation</Template>
  <TotalTime>3428</TotalTime>
  <Words>1401</Words>
  <Application>Microsoft Office PowerPoint</Application>
  <PresentationFormat>Widescreen</PresentationFormat>
  <Paragraphs>165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Arial</vt:lpstr>
      <vt:lpstr>Avenir Next LT Pro (Body)</vt:lpstr>
      <vt:lpstr>Calibri</vt:lpstr>
      <vt:lpstr>Calibri Light</vt:lpstr>
      <vt:lpstr>Open Sans</vt:lpstr>
      <vt:lpstr>source-serif-pro</vt:lpstr>
      <vt:lpstr>Wingdings</vt:lpstr>
      <vt:lpstr>Office Theme</vt:lpstr>
      <vt:lpstr>Microservices and its design patterns with examples  - - VIJAY KODE</vt:lpstr>
      <vt:lpstr>Course Outline</vt:lpstr>
      <vt:lpstr>Course Outline</vt:lpstr>
      <vt:lpstr>API Gateway Pattern</vt:lpstr>
      <vt:lpstr>Cons of Api Gateway Pattern</vt:lpstr>
      <vt:lpstr>Other features with Spring cloud gateway pattern</vt:lpstr>
      <vt:lpstr>Sample config</vt:lpstr>
      <vt:lpstr>Working</vt:lpstr>
      <vt:lpstr>PowerPoint Presentation</vt:lpstr>
      <vt:lpstr>PowerPoint Presentation</vt:lpstr>
      <vt:lpstr>SAGA Pattern</vt:lpstr>
      <vt:lpstr>Approaches of Saga</vt:lpstr>
      <vt:lpstr>CQRS</vt:lpstr>
      <vt:lpstr>PowerPoint Presentation</vt:lpstr>
      <vt:lpstr>Event Sourcing</vt:lpstr>
      <vt:lpstr>Circuit Breaker Pattern</vt:lpstr>
      <vt:lpstr>When to use circuit breaker</vt:lpstr>
      <vt:lpstr>Strangler Pattern</vt:lpstr>
      <vt:lpstr>Database per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Vijaysambasivarao Kode</dc:creator>
  <cp:lastModifiedBy>Vijaysambasivarao Kode</cp:lastModifiedBy>
  <cp:revision>23</cp:revision>
  <dcterms:created xsi:type="dcterms:W3CDTF">2024-12-26T05:47:28Z</dcterms:created>
  <dcterms:modified xsi:type="dcterms:W3CDTF">2025-01-28T15:14:29Z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